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1.xml" ContentType="application/vnd.openxmlformats-officedocument.themeOverr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2.xml" ContentType="application/vnd.openxmlformats-officedocument.themeOverr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3.xml" ContentType="application/vnd.openxmlformats-officedocument.themeOverr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4.xml" ContentType="application/vnd.openxmlformats-officedocument.themeOverr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5.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32"/>
  </p:notesMasterIdLst>
  <p:handoutMasterIdLst>
    <p:handoutMasterId r:id="rId33"/>
  </p:handoutMasterIdLst>
  <p:sldIdLst>
    <p:sldId id="333" r:id="rId2"/>
    <p:sldId id="334" r:id="rId3"/>
    <p:sldId id="336" r:id="rId4"/>
    <p:sldId id="338" r:id="rId5"/>
    <p:sldId id="339" r:id="rId6"/>
    <p:sldId id="341" r:id="rId7"/>
    <p:sldId id="340" r:id="rId8"/>
    <p:sldId id="342" r:id="rId9"/>
    <p:sldId id="343" r:id="rId10"/>
    <p:sldId id="337" r:id="rId11"/>
    <p:sldId id="349" r:id="rId12"/>
    <p:sldId id="344" r:id="rId13"/>
    <p:sldId id="345" r:id="rId14"/>
    <p:sldId id="346" r:id="rId15"/>
    <p:sldId id="347" r:id="rId16"/>
    <p:sldId id="348" r:id="rId17"/>
    <p:sldId id="361" r:id="rId18"/>
    <p:sldId id="350" r:id="rId19"/>
    <p:sldId id="360" r:id="rId20"/>
    <p:sldId id="352" r:id="rId21"/>
    <p:sldId id="353" r:id="rId22"/>
    <p:sldId id="357" r:id="rId23"/>
    <p:sldId id="358" r:id="rId24"/>
    <p:sldId id="354" r:id="rId25"/>
    <p:sldId id="356" r:id="rId26"/>
    <p:sldId id="359" r:id="rId27"/>
    <p:sldId id="362" r:id="rId28"/>
    <p:sldId id="363" r:id="rId29"/>
    <p:sldId id="364" r:id="rId30"/>
    <p:sldId id="365" r:id="rId31"/>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434" autoAdjust="0"/>
  </p:normalViewPr>
  <p:slideViewPr>
    <p:cSldViewPr snapToGrid="0">
      <p:cViewPr varScale="1">
        <p:scale>
          <a:sx n="97" d="100"/>
          <a:sy n="97" d="100"/>
        </p:scale>
        <p:origin x="144" y="82"/>
      </p:cViewPr>
      <p:guideLst/>
    </p:cSldViewPr>
  </p:slideViewPr>
  <p:notesTextViewPr>
    <p:cViewPr>
      <p:scale>
        <a:sx n="1" d="1"/>
        <a:sy n="1" d="1"/>
      </p:scale>
      <p:origin x="0" y="0"/>
    </p:cViewPr>
  </p:notesTextViewPr>
  <p:notesViewPr>
    <p:cSldViewPr snapToGrid="0">
      <p:cViewPr varScale="1">
        <p:scale>
          <a:sx n="33" d="100"/>
          <a:sy n="33" d="100"/>
        </p:scale>
        <p:origin x="2238" y="6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oleObject" Target="file:///\\10.19.135.21\kikaku\90%20&#25512;&#36914;&#12464;&#12523;&#12540;&#12503;&#65288;02.04.01~&#65289;\18.SDGs\2020&#24180;&#24230;\10_Q&#12493;&#12483;&#12488;&#12450;&#12531;&#12465;&#12540;&#12488;\21&#24180;3&#26376;\&#9733;&#20998;&#26512;\&#27531;&#39608;\&#20998;&#26512;&#12398;&#12418;&#12392;.xlsx" TargetMode="External"/></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oleObject" Target="file:///\\10.19.135.21\kikaku\90%20&#25512;&#36914;&#12464;&#12523;&#12540;&#12503;&#65288;02.04.01~&#65289;\18.SDGs\2020&#24180;&#24230;\10_Q&#12493;&#12483;&#12488;&#12450;&#12531;&#12465;&#12540;&#12488;\21&#24180;3&#26376;\&#9733;&#20998;&#26512;\&#27531;&#39608;\&#20998;&#26512;&#12398;&#12418;&#12392;.xlsx" TargetMode="Externa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oleObject" Target="file:///\\10.19.135.21\kikaku\90%20&#25512;&#36914;&#12464;&#12523;&#12540;&#12503;&#65288;02.04.01~&#65289;\18.SDGs\2020&#24180;&#24230;\10_Q&#12493;&#12483;&#12488;&#12450;&#12531;&#12465;&#12540;&#12488;\21&#24180;3&#26376;\&#9733;&#20998;&#26512;\&#27531;&#39608;\&#20998;&#26512;&#12398;&#12418;&#12392;.xlsx" TargetMode="External"/></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oleObject" Target="file:///\\10.19.135.21\kikaku\90%20&#25512;&#36914;&#12464;&#12523;&#12540;&#12503;&#65288;02.04.01~&#65289;\18.SDGs\2020&#24180;&#24230;\10_Q&#12493;&#12483;&#12488;&#12450;&#12531;&#12465;&#12540;&#12488;\21&#24180;3&#26376;\&#9733;&#20998;&#26512;\&#27531;&#39608;\&#20998;&#26512;&#12398;&#12418;&#12392;.xlsx" TargetMode="External"/></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oleObject" Target="file:///\\10.19.135.21\kikaku\90%20&#25512;&#36914;&#12464;&#12523;&#12540;&#12503;&#65288;02.04.01~&#65289;\18.SDGs\2020&#24180;&#24230;\10_Q&#12493;&#12483;&#12488;&#12450;&#12531;&#12465;&#12540;&#12488;\21&#24180;3&#26376;\&#9733;&#20998;&#26512;\&#27531;&#39608;\&#20998;&#26512;&#12398;&#12418;&#1239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3575978092931889E-2"/>
          <c:y val="0.17364849948611036"/>
          <c:w val="0.88218145093268374"/>
          <c:h val="0.72056138340133191"/>
        </c:manualLayout>
      </c:layout>
      <c:lineChart>
        <c:grouping val="standard"/>
        <c:varyColors val="0"/>
        <c:ser>
          <c:idx val="0"/>
          <c:order val="0"/>
          <c:tx>
            <c:strRef>
              <c:f>Sheet1!$B$1</c:f>
              <c:strCache>
                <c:ptCount val="1"/>
                <c:pt idx="0">
                  <c:v>全体</c:v>
                </c:pt>
              </c:strCache>
            </c:strRef>
          </c:tx>
          <c:spPr>
            <a:ln w="28575" cap="sq">
              <a:solidFill>
                <a:schemeClr val="accent1"/>
              </a:solidFill>
              <a:round/>
            </a:ln>
            <a:effectLst/>
          </c:spPr>
          <c:marker>
            <c:symbol val="circle"/>
            <c:size val="20"/>
            <c:spPr>
              <a:solidFill>
                <a:srgbClr val="002060"/>
              </a:solidFill>
              <a:ln w="9525">
                <a:solidFill>
                  <a:schemeClr val="accent1"/>
                </a:solidFill>
              </a:ln>
              <a:effectLst/>
            </c:spPr>
          </c:marker>
          <c:dLbls>
            <c:dLbl>
              <c:idx val="0"/>
              <c:layout>
                <c:manualLayout>
                  <c:x val="3.8420114780482385E-2"/>
                  <c:y val="-0.17190025131615697"/>
                </c:manualLayout>
              </c:layout>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493-46F1-8D60-E077991C9EC1}"/>
                </c:ext>
              </c:extLst>
            </c:dLbl>
            <c:dLbl>
              <c:idx val="1"/>
              <c:layout>
                <c:manualLayout>
                  <c:x val="3.2218626184765863E-2"/>
                  <c:y val="-0.25595939409305363"/>
                </c:manualLayout>
              </c:layout>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493-46F1-8D60-E077991C9EC1}"/>
                </c:ext>
              </c:extLst>
            </c:dLbl>
            <c:dLbl>
              <c:idx val="2"/>
              <c:layout>
                <c:manualLayout>
                  <c:x val="1.8227162690317621E-2"/>
                  <c:y val="-0.25439130758963102"/>
                </c:manualLayout>
              </c:layout>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493-46F1-8D60-E077991C9EC1}"/>
                </c:ext>
              </c:extLst>
            </c:dLbl>
            <c:dLbl>
              <c:idx val="3"/>
              <c:layout>
                <c:manualLayout>
                  <c:x val="1.8258670516907743E-2"/>
                  <c:y val="-0.25907026179862835"/>
                </c:manualLayout>
              </c:layout>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493-46F1-8D60-E077991C9EC1}"/>
                </c:ext>
              </c:extLst>
            </c:dLbl>
            <c:dLbl>
              <c:idx val="4"/>
              <c:layout>
                <c:manualLayout>
                  <c:x val="1.4169383033625424E-2"/>
                  <c:y val="-0.24772892607451377"/>
                </c:manualLayout>
              </c:layout>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extLst>
                <c:ext xmlns:c15="http://schemas.microsoft.com/office/drawing/2012/chart" uri="{CE6537A1-D6FC-4f65-9D91-7224C49458BB}">
                  <c15:layout>
                    <c:manualLayout>
                      <c:w val="7.6992249074658833E-2"/>
                      <c:h val="0.1136133239960877"/>
                    </c:manualLayout>
                  </c15:layout>
                </c:ext>
                <c:ext xmlns:c16="http://schemas.microsoft.com/office/drawing/2014/chart" uri="{C3380CC4-5D6E-409C-BE32-E72D297353CC}">
                  <c16:uniqueId val="{00000004-2493-46F1-8D60-E077991C9EC1}"/>
                </c:ext>
              </c:extLst>
            </c:dLbl>
            <c:dLbl>
              <c:idx val="5"/>
              <c:layout>
                <c:manualLayout>
                  <c:x val="2.833887763763442E-3"/>
                  <c:y val="-0.18239294909292375"/>
                </c:manualLayout>
              </c:layout>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493-46F1-8D60-E077991C9EC1}"/>
                </c:ext>
              </c:extLst>
            </c:dLbl>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Sheet1!$A$2:$A$7</c:f>
              <c:numCache>
                <c:formatCode>yyyy"年"m"月"</c:formatCode>
                <c:ptCount val="6"/>
                <c:pt idx="0">
                  <c:v>43405</c:v>
                </c:pt>
                <c:pt idx="1">
                  <c:v>43525</c:v>
                </c:pt>
                <c:pt idx="2">
                  <c:v>43739</c:v>
                </c:pt>
                <c:pt idx="3">
                  <c:v>43891</c:v>
                </c:pt>
                <c:pt idx="4">
                  <c:v>44105</c:v>
                </c:pt>
                <c:pt idx="5">
                  <c:v>44256</c:v>
                </c:pt>
              </c:numCache>
            </c:numRef>
          </c:cat>
          <c:val>
            <c:numRef>
              <c:f>Sheet1!$B$2:$B$7</c:f>
              <c:numCache>
                <c:formatCode>General</c:formatCode>
                <c:ptCount val="6"/>
                <c:pt idx="0">
                  <c:v>17.899999999999999</c:v>
                </c:pt>
                <c:pt idx="1">
                  <c:v>14.7</c:v>
                </c:pt>
                <c:pt idx="2">
                  <c:v>25.4</c:v>
                </c:pt>
                <c:pt idx="3">
                  <c:v>31.4</c:v>
                </c:pt>
                <c:pt idx="4">
                  <c:v>43.5</c:v>
                </c:pt>
                <c:pt idx="5">
                  <c:v>53.4</c:v>
                </c:pt>
              </c:numCache>
            </c:numRef>
          </c:val>
          <c:smooth val="0"/>
          <c:extLst>
            <c:ext xmlns:c16="http://schemas.microsoft.com/office/drawing/2014/chart" uri="{C3380CC4-5D6E-409C-BE32-E72D297353CC}">
              <c16:uniqueId val="{00000006-2493-46F1-8D60-E077991C9EC1}"/>
            </c:ext>
          </c:extLst>
        </c:ser>
        <c:ser>
          <c:idx val="1"/>
          <c:order val="1"/>
          <c:tx>
            <c:strRef>
              <c:f>Sheet1!$C$1</c:f>
              <c:strCache>
                <c:ptCount val="1"/>
                <c:pt idx="0">
                  <c:v>男性</c:v>
                </c:pt>
              </c:strCache>
            </c:strRef>
          </c:tx>
          <c:spPr>
            <a:ln w="28575" cap="rnd">
              <a:solidFill>
                <a:schemeClr val="accent6">
                  <a:lumMod val="75000"/>
                </a:schemeClr>
              </a:solidFill>
              <a:prstDash val="sysDash"/>
              <a:round/>
            </a:ln>
            <a:effectLst/>
          </c:spPr>
          <c:marker>
            <c:symbol val="triangle"/>
            <c:size val="15"/>
            <c:spPr>
              <a:solidFill>
                <a:srgbClr val="00B050"/>
              </a:solidFill>
              <a:ln w="9525">
                <a:solidFill>
                  <a:schemeClr val="accent6">
                    <a:lumMod val="50000"/>
                  </a:schemeClr>
                </a:solidFill>
                <a:prstDash val="sysDash"/>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Sheet1!$A$2:$A$7</c:f>
              <c:numCache>
                <c:formatCode>yyyy"年"m"月"</c:formatCode>
                <c:ptCount val="6"/>
                <c:pt idx="0">
                  <c:v>43405</c:v>
                </c:pt>
                <c:pt idx="1">
                  <c:v>43525</c:v>
                </c:pt>
                <c:pt idx="2">
                  <c:v>43739</c:v>
                </c:pt>
                <c:pt idx="3">
                  <c:v>43891</c:v>
                </c:pt>
                <c:pt idx="4">
                  <c:v>44105</c:v>
                </c:pt>
                <c:pt idx="5">
                  <c:v>44256</c:v>
                </c:pt>
              </c:numCache>
            </c:numRef>
          </c:cat>
          <c:val>
            <c:numRef>
              <c:f>Sheet1!$C$2:$C$7</c:f>
              <c:numCache>
                <c:formatCode>General</c:formatCode>
                <c:ptCount val="6"/>
                <c:pt idx="0">
                  <c:v>19.399999999999999</c:v>
                </c:pt>
                <c:pt idx="1">
                  <c:v>17.399999999999999</c:v>
                </c:pt>
                <c:pt idx="2">
                  <c:v>33.1</c:v>
                </c:pt>
                <c:pt idx="3">
                  <c:v>39.1</c:v>
                </c:pt>
                <c:pt idx="4">
                  <c:v>52.4</c:v>
                </c:pt>
                <c:pt idx="5">
                  <c:v>62.1</c:v>
                </c:pt>
              </c:numCache>
            </c:numRef>
          </c:val>
          <c:smooth val="0"/>
          <c:extLst>
            <c:ext xmlns:c16="http://schemas.microsoft.com/office/drawing/2014/chart" uri="{C3380CC4-5D6E-409C-BE32-E72D297353CC}">
              <c16:uniqueId val="{00000007-2493-46F1-8D60-E077991C9EC1}"/>
            </c:ext>
          </c:extLst>
        </c:ser>
        <c:ser>
          <c:idx val="2"/>
          <c:order val="2"/>
          <c:tx>
            <c:strRef>
              <c:f>Sheet1!$D$1</c:f>
              <c:strCache>
                <c:ptCount val="1"/>
                <c:pt idx="0">
                  <c:v>女性</c:v>
                </c:pt>
              </c:strCache>
            </c:strRef>
          </c:tx>
          <c:spPr>
            <a:ln w="28575" cap="rnd">
              <a:solidFill>
                <a:schemeClr val="accent4">
                  <a:lumMod val="75000"/>
                </a:schemeClr>
              </a:solidFill>
              <a:prstDash val="sysDash"/>
              <a:round/>
            </a:ln>
            <a:effectLst/>
          </c:spPr>
          <c:marker>
            <c:symbol val="square"/>
            <c:size val="15"/>
            <c:spPr>
              <a:solidFill>
                <a:schemeClr val="accent4"/>
              </a:solidFill>
              <a:ln w="9525">
                <a:solidFill>
                  <a:schemeClr val="accent3"/>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Sheet1!$A$2:$A$7</c:f>
              <c:numCache>
                <c:formatCode>yyyy"年"m"月"</c:formatCode>
                <c:ptCount val="6"/>
                <c:pt idx="0">
                  <c:v>43405</c:v>
                </c:pt>
                <c:pt idx="1">
                  <c:v>43525</c:v>
                </c:pt>
                <c:pt idx="2">
                  <c:v>43739</c:v>
                </c:pt>
                <c:pt idx="3">
                  <c:v>43891</c:v>
                </c:pt>
                <c:pt idx="4">
                  <c:v>44105</c:v>
                </c:pt>
                <c:pt idx="5">
                  <c:v>44256</c:v>
                </c:pt>
              </c:numCache>
            </c:numRef>
          </c:cat>
          <c:val>
            <c:numRef>
              <c:f>Sheet1!$D$2:$D$7</c:f>
              <c:numCache>
                <c:formatCode>General</c:formatCode>
                <c:ptCount val="6"/>
                <c:pt idx="0">
                  <c:v>16.600000000000001</c:v>
                </c:pt>
                <c:pt idx="1">
                  <c:v>12.2</c:v>
                </c:pt>
                <c:pt idx="2">
                  <c:v>18.5</c:v>
                </c:pt>
                <c:pt idx="3">
                  <c:v>24.4</c:v>
                </c:pt>
                <c:pt idx="4">
                  <c:v>35.4</c:v>
                </c:pt>
                <c:pt idx="5">
                  <c:v>45.5</c:v>
                </c:pt>
              </c:numCache>
            </c:numRef>
          </c:val>
          <c:smooth val="0"/>
          <c:extLst>
            <c:ext xmlns:c16="http://schemas.microsoft.com/office/drawing/2014/chart" uri="{C3380CC4-5D6E-409C-BE32-E72D297353CC}">
              <c16:uniqueId val="{00000008-2493-46F1-8D60-E077991C9EC1}"/>
            </c:ext>
          </c:extLst>
        </c:ser>
        <c:dLbls>
          <c:showLegendKey val="0"/>
          <c:showVal val="0"/>
          <c:showCatName val="0"/>
          <c:showSerName val="0"/>
          <c:showPercent val="0"/>
          <c:showBubbleSize val="0"/>
        </c:dLbls>
        <c:marker val="1"/>
        <c:smooth val="0"/>
        <c:axId val="790140127"/>
        <c:axId val="790144287"/>
      </c:lineChart>
      <c:catAx>
        <c:axId val="790140127"/>
        <c:scaling>
          <c:orientation val="minMax"/>
        </c:scaling>
        <c:delete val="0"/>
        <c:axPos val="b"/>
        <c:numFmt formatCode="yyyy&quot;年&quot;m&quot;月&quot;"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790144287"/>
        <c:crosses val="autoZero"/>
        <c:auto val="0"/>
        <c:lblAlgn val="ctr"/>
        <c:lblOffset val="100"/>
        <c:noMultiLvlLbl val="0"/>
      </c:catAx>
      <c:valAx>
        <c:axId val="790144287"/>
        <c:scaling>
          <c:orientation val="minMax"/>
          <c:max val="65"/>
          <c:min val="5"/>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790140127"/>
        <c:crosses val="autoZero"/>
        <c:crossBetween val="between"/>
      </c:valAx>
      <c:spPr>
        <a:noFill/>
        <a:ln>
          <a:noFill/>
        </a:ln>
        <a:effectLst/>
      </c:spPr>
    </c:plotArea>
    <c:legend>
      <c:legendPos val="b"/>
      <c:layout>
        <c:manualLayout>
          <c:xMode val="edge"/>
          <c:yMode val="edge"/>
          <c:x val="0.13812479215183737"/>
          <c:y val="2.9910277646604751E-2"/>
          <c:w val="0.29147223424528174"/>
          <c:h val="7.1433437768183866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userShapes r:id="rId4"/>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7"/>
    </mc:Choice>
    <mc:Fallback>
      <c:style val="7"/>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7074918027142003"/>
          <c:y val="3.8839918094202786E-2"/>
          <c:w val="0.6757111116836696"/>
          <c:h val="0.87441722746374217"/>
        </c:manualLayout>
      </c:layout>
      <c:barChart>
        <c:barDir val="bar"/>
        <c:grouping val="percentStacked"/>
        <c:varyColors val="0"/>
        <c:ser>
          <c:idx val="0"/>
          <c:order val="0"/>
          <c:tx>
            <c:strRef>
              <c:f>Sheet1!$D$26</c:f>
              <c:strCache>
                <c:ptCount val="1"/>
                <c:pt idx="0">
                  <c:v>常に意識している</c:v>
                </c:pt>
              </c:strCache>
            </c:strRef>
          </c:tx>
          <c:spPr>
            <a:solidFill>
              <a:schemeClr val="accent5">
                <a:shade val="58000"/>
              </a:schemeClr>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Sheet1!$C$27:$C$33</c:f>
              <c:strCache>
                <c:ptCount val="5"/>
                <c:pt idx="0">
                  <c:v>2020年10月(n=70)</c:v>
                </c:pt>
                <c:pt idx="1">
                  <c:v>2021年3月(n=117)</c:v>
                </c:pt>
                <c:pt idx="3">
                  <c:v>2020年10月(n=134)</c:v>
                </c:pt>
                <c:pt idx="4">
                  <c:v>2021年3月(n=181)</c:v>
                </c:pt>
              </c:strCache>
            </c:strRef>
          </c:cat>
          <c:val>
            <c:numRef>
              <c:f>Sheet1!$D$27:$D$33</c:f>
              <c:numCache>
                <c:formatCode>0.0</c:formatCode>
                <c:ptCount val="5"/>
                <c:pt idx="0">
                  <c:v>10</c:v>
                </c:pt>
                <c:pt idx="1">
                  <c:v>5.9829059829059998</c:v>
                </c:pt>
                <c:pt idx="3">
                  <c:v>8.9552238805969999</c:v>
                </c:pt>
                <c:pt idx="4">
                  <c:v>8.2872928176795995</c:v>
                </c:pt>
              </c:numCache>
            </c:numRef>
          </c:val>
          <c:extLst>
            <c:ext xmlns:c16="http://schemas.microsoft.com/office/drawing/2014/chart" uri="{C3380CC4-5D6E-409C-BE32-E72D297353CC}">
              <c16:uniqueId val="{00000000-90E3-4396-80E5-C447130E2865}"/>
            </c:ext>
          </c:extLst>
        </c:ser>
        <c:ser>
          <c:idx val="1"/>
          <c:order val="1"/>
          <c:tx>
            <c:strRef>
              <c:f>Sheet1!$E$26</c:f>
              <c:strCache>
                <c:ptCount val="1"/>
                <c:pt idx="0">
                  <c:v>よく意識している</c:v>
                </c:pt>
              </c:strCache>
            </c:strRef>
          </c:tx>
          <c:spPr>
            <a:pattFill prst="narVert">
              <a:fgClr>
                <a:schemeClr val="accent1"/>
              </a:fgClr>
              <a:bgClr>
                <a:schemeClr val="bg1"/>
              </a:bgClr>
            </a:patt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Sheet1!$C$27:$C$33</c:f>
              <c:strCache>
                <c:ptCount val="5"/>
                <c:pt idx="0">
                  <c:v>2020年10月(n=70)</c:v>
                </c:pt>
                <c:pt idx="1">
                  <c:v>2021年3月(n=117)</c:v>
                </c:pt>
                <c:pt idx="3">
                  <c:v>2020年10月(n=134)</c:v>
                </c:pt>
                <c:pt idx="4">
                  <c:v>2021年3月(n=181)</c:v>
                </c:pt>
              </c:strCache>
            </c:strRef>
          </c:cat>
          <c:val>
            <c:numRef>
              <c:f>Sheet1!$E$27:$E$33</c:f>
              <c:numCache>
                <c:formatCode>0.0</c:formatCode>
                <c:ptCount val="5"/>
                <c:pt idx="0">
                  <c:v>10</c:v>
                </c:pt>
                <c:pt idx="1">
                  <c:v>22.222222222222001</c:v>
                </c:pt>
                <c:pt idx="3">
                  <c:v>23.134328358209</c:v>
                </c:pt>
                <c:pt idx="4">
                  <c:v>23.204419889503001</c:v>
                </c:pt>
              </c:numCache>
            </c:numRef>
          </c:val>
          <c:extLst>
            <c:ext xmlns:c16="http://schemas.microsoft.com/office/drawing/2014/chart" uri="{C3380CC4-5D6E-409C-BE32-E72D297353CC}">
              <c16:uniqueId val="{00000001-90E3-4396-80E5-C447130E2865}"/>
            </c:ext>
          </c:extLst>
        </c:ser>
        <c:ser>
          <c:idx val="2"/>
          <c:order val="2"/>
          <c:tx>
            <c:strRef>
              <c:f>Sheet1!$F$26</c:f>
              <c:strCache>
                <c:ptCount val="1"/>
                <c:pt idx="0">
                  <c:v>たまに意識している</c:v>
                </c:pt>
              </c:strCache>
            </c:strRef>
          </c:tx>
          <c:spPr>
            <a:pattFill prst="narHorz">
              <a:fgClr>
                <a:schemeClr val="accent1"/>
              </a:fgClr>
              <a:bgClr>
                <a:schemeClr val="bg1"/>
              </a:bgClr>
            </a:patt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Sheet1!$C$27:$C$33</c:f>
              <c:strCache>
                <c:ptCount val="5"/>
                <c:pt idx="0">
                  <c:v>2020年10月(n=70)</c:v>
                </c:pt>
                <c:pt idx="1">
                  <c:v>2021年3月(n=117)</c:v>
                </c:pt>
                <c:pt idx="3">
                  <c:v>2020年10月(n=134)</c:v>
                </c:pt>
                <c:pt idx="4">
                  <c:v>2021年3月(n=181)</c:v>
                </c:pt>
              </c:strCache>
            </c:strRef>
          </c:cat>
          <c:val>
            <c:numRef>
              <c:f>Sheet1!$F$27:$F$33</c:f>
              <c:numCache>
                <c:formatCode>0.0</c:formatCode>
                <c:ptCount val="5"/>
                <c:pt idx="0">
                  <c:v>55.714285714286</c:v>
                </c:pt>
                <c:pt idx="1">
                  <c:v>41.880341880342002</c:v>
                </c:pt>
                <c:pt idx="3">
                  <c:v>35.820895522388</c:v>
                </c:pt>
                <c:pt idx="4">
                  <c:v>45.303867403315003</c:v>
                </c:pt>
              </c:numCache>
            </c:numRef>
          </c:val>
          <c:extLst>
            <c:ext xmlns:c16="http://schemas.microsoft.com/office/drawing/2014/chart" uri="{C3380CC4-5D6E-409C-BE32-E72D297353CC}">
              <c16:uniqueId val="{00000002-90E3-4396-80E5-C447130E2865}"/>
            </c:ext>
          </c:extLst>
        </c:ser>
        <c:ser>
          <c:idx val="3"/>
          <c:order val="3"/>
          <c:tx>
            <c:strRef>
              <c:f>Sheet1!$G$26</c:f>
              <c:strCache>
                <c:ptCount val="1"/>
                <c:pt idx="0">
                  <c:v>意識していない</c:v>
                </c:pt>
              </c:strCache>
            </c:strRef>
          </c:tx>
          <c:spPr>
            <a:pattFill prst="divot">
              <a:fgClr>
                <a:schemeClr val="accent1"/>
              </a:fgClr>
              <a:bgClr>
                <a:schemeClr val="bg1"/>
              </a:bgClr>
            </a:patt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Sheet1!$C$27:$C$33</c:f>
              <c:strCache>
                <c:ptCount val="5"/>
                <c:pt idx="0">
                  <c:v>2020年10月(n=70)</c:v>
                </c:pt>
                <c:pt idx="1">
                  <c:v>2021年3月(n=117)</c:v>
                </c:pt>
                <c:pt idx="3">
                  <c:v>2020年10月(n=134)</c:v>
                </c:pt>
                <c:pt idx="4">
                  <c:v>2021年3月(n=181)</c:v>
                </c:pt>
              </c:strCache>
            </c:strRef>
          </c:cat>
          <c:val>
            <c:numRef>
              <c:f>Sheet1!$G$27:$G$33</c:f>
              <c:numCache>
                <c:formatCode>0.0</c:formatCode>
                <c:ptCount val="5"/>
                <c:pt idx="0">
                  <c:v>24.285714285714</c:v>
                </c:pt>
                <c:pt idx="1">
                  <c:v>29.91452991453</c:v>
                </c:pt>
                <c:pt idx="3">
                  <c:v>32.089552238806</c:v>
                </c:pt>
                <c:pt idx="4">
                  <c:v>23.204419889503001</c:v>
                </c:pt>
              </c:numCache>
            </c:numRef>
          </c:val>
          <c:extLst>
            <c:ext xmlns:c16="http://schemas.microsoft.com/office/drawing/2014/chart" uri="{C3380CC4-5D6E-409C-BE32-E72D297353CC}">
              <c16:uniqueId val="{00000003-90E3-4396-80E5-C447130E2865}"/>
            </c:ext>
          </c:extLst>
        </c:ser>
        <c:dLbls>
          <c:dLblPos val="ctr"/>
          <c:showLegendKey val="0"/>
          <c:showVal val="1"/>
          <c:showCatName val="0"/>
          <c:showSerName val="0"/>
          <c:showPercent val="0"/>
          <c:showBubbleSize val="0"/>
        </c:dLbls>
        <c:gapWidth val="60"/>
        <c:overlap val="100"/>
        <c:axId val="1982412783"/>
        <c:axId val="1982397391"/>
      </c:barChart>
      <c:catAx>
        <c:axId val="198241278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982397391"/>
        <c:crosses val="autoZero"/>
        <c:auto val="1"/>
        <c:lblAlgn val="ctr"/>
        <c:lblOffset val="100"/>
        <c:noMultiLvlLbl val="0"/>
      </c:catAx>
      <c:valAx>
        <c:axId val="1982397391"/>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982412783"/>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7"/>
    </mc:Choice>
    <mc:Fallback>
      <c:style val="7"/>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2628657680292705"/>
          <c:y val="1.7772941401506221E-2"/>
          <c:w val="0.72441383175546359"/>
          <c:h val="0.92227236533645318"/>
        </c:manualLayout>
      </c:layout>
      <c:barChart>
        <c:barDir val="bar"/>
        <c:grouping val="percentStacked"/>
        <c:varyColors val="0"/>
        <c:ser>
          <c:idx val="0"/>
          <c:order val="0"/>
          <c:tx>
            <c:strRef>
              <c:f>Sheet1!$D$26</c:f>
              <c:strCache>
                <c:ptCount val="1"/>
                <c:pt idx="0">
                  <c:v>常に意識している</c:v>
                </c:pt>
              </c:strCache>
            </c:strRef>
          </c:tx>
          <c:spPr>
            <a:solidFill>
              <a:schemeClr val="accent5">
                <a:shade val="58000"/>
              </a:schemeClr>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Sheet1!$C$27:$C$48</c:f>
              <c:strCache>
                <c:ptCount val="14"/>
                <c:pt idx="0">
                  <c:v>2020年10月(n=49)</c:v>
                </c:pt>
                <c:pt idx="1">
                  <c:v>2021年3月(n=75)</c:v>
                </c:pt>
                <c:pt idx="3">
                  <c:v>2020年10月(n=30)</c:v>
                </c:pt>
                <c:pt idx="4">
                  <c:v>2021年3月(n=34)</c:v>
                </c:pt>
                <c:pt idx="6">
                  <c:v>2020年10月(n=40)</c:v>
                </c:pt>
                <c:pt idx="7">
                  <c:v>2021年3月(n=61)</c:v>
                </c:pt>
                <c:pt idx="9">
                  <c:v>2020年10月(n=37)</c:v>
                </c:pt>
                <c:pt idx="10">
                  <c:v>2021年3月(n=51)</c:v>
                </c:pt>
                <c:pt idx="12">
                  <c:v>2020年10月(n=48)</c:v>
                </c:pt>
                <c:pt idx="13">
                  <c:v>2021年3月(n=77)</c:v>
                </c:pt>
              </c:strCache>
            </c:strRef>
          </c:cat>
          <c:val>
            <c:numRef>
              <c:f>Sheet1!$D$27:$D$48</c:f>
              <c:numCache>
                <c:formatCode>0.0</c:formatCode>
                <c:ptCount val="14"/>
                <c:pt idx="0">
                  <c:v>10.204081632653001</c:v>
                </c:pt>
                <c:pt idx="1">
                  <c:v>5.3333333333333002</c:v>
                </c:pt>
                <c:pt idx="3">
                  <c:v>10</c:v>
                </c:pt>
                <c:pt idx="4">
                  <c:v>8.8235294117646994</c:v>
                </c:pt>
                <c:pt idx="6">
                  <c:v>2.5</c:v>
                </c:pt>
                <c:pt idx="7">
                  <c:v>6.5573770491802996</c:v>
                </c:pt>
                <c:pt idx="9">
                  <c:v>21.621621621622001</c:v>
                </c:pt>
                <c:pt idx="10">
                  <c:v>7.8431372549020004</c:v>
                </c:pt>
                <c:pt idx="12">
                  <c:v>4.1666666666666998</c:v>
                </c:pt>
                <c:pt idx="13">
                  <c:v>9.0909090909091006</c:v>
                </c:pt>
              </c:numCache>
            </c:numRef>
          </c:val>
          <c:extLst>
            <c:ext xmlns:c16="http://schemas.microsoft.com/office/drawing/2014/chart" uri="{C3380CC4-5D6E-409C-BE32-E72D297353CC}">
              <c16:uniqueId val="{00000000-3922-484B-89C5-270220A11323}"/>
            </c:ext>
          </c:extLst>
        </c:ser>
        <c:ser>
          <c:idx val="1"/>
          <c:order val="1"/>
          <c:tx>
            <c:strRef>
              <c:f>Sheet1!$E$26</c:f>
              <c:strCache>
                <c:ptCount val="1"/>
                <c:pt idx="0">
                  <c:v>よく意識している</c:v>
                </c:pt>
              </c:strCache>
            </c:strRef>
          </c:tx>
          <c:spPr>
            <a:pattFill prst="narVert">
              <a:fgClr>
                <a:schemeClr val="accent1"/>
              </a:fgClr>
              <a:bgClr>
                <a:schemeClr val="bg1"/>
              </a:bgClr>
            </a:patt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Sheet1!$C$27:$C$48</c:f>
              <c:strCache>
                <c:ptCount val="14"/>
                <c:pt idx="0">
                  <c:v>2020年10月(n=49)</c:v>
                </c:pt>
                <c:pt idx="1">
                  <c:v>2021年3月(n=75)</c:v>
                </c:pt>
                <c:pt idx="3">
                  <c:v>2020年10月(n=30)</c:v>
                </c:pt>
                <c:pt idx="4">
                  <c:v>2021年3月(n=34)</c:v>
                </c:pt>
                <c:pt idx="6">
                  <c:v>2020年10月(n=40)</c:v>
                </c:pt>
                <c:pt idx="7">
                  <c:v>2021年3月(n=61)</c:v>
                </c:pt>
                <c:pt idx="9">
                  <c:v>2020年10月(n=37)</c:v>
                </c:pt>
                <c:pt idx="10">
                  <c:v>2021年3月(n=51)</c:v>
                </c:pt>
                <c:pt idx="12">
                  <c:v>2020年10月(n=48)</c:v>
                </c:pt>
                <c:pt idx="13">
                  <c:v>2021年3月(n=77)</c:v>
                </c:pt>
              </c:strCache>
            </c:strRef>
          </c:cat>
          <c:val>
            <c:numRef>
              <c:f>Sheet1!$E$27:$E$48</c:f>
              <c:numCache>
                <c:formatCode>0.0</c:formatCode>
                <c:ptCount val="14"/>
                <c:pt idx="0">
                  <c:v>14.285714285714</c:v>
                </c:pt>
                <c:pt idx="1">
                  <c:v>22.666666666666998</c:v>
                </c:pt>
                <c:pt idx="3">
                  <c:v>20</c:v>
                </c:pt>
                <c:pt idx="4">
                  <c:v>26.470588235293999</c:v>
                </c:pt>
                <c:pt idx="6">
                  <c:v>10</c:v>
                </c:pt>
                <c:pt idx="7">
                  <c:v>27.868852459016001</c:v>
                </c:pt>
                <c:pt idx="9">
                  <c:v>16.216216216216001</c:v>
                </c:pt>
                <c:pt idx="10">
                  <c:v>9.8039215686274996</c:v>
                </c:pt>
                <c:pt idx="12">
                  <c:v>31.25</c:v>
                </c:pt>
                <c:pt idx="13">
                  <c:v>25.974025974025999</c:v>
                </c:pt>
              </c:numCache>
            </c:numRef>
          </c:val>
          <c:extLst>
            <c:ext xmlns:c16="http://schemas.microsoft.com/office/drawing/2014/chart" uri="{C3380CC4-5D6E-409C-BE32-E72D297353CC}">
              <c16:uniqueId val="{00000001-3922-484B-89C5-270220A11323}"/>
            </c:ext>
          </c:extLst>
        </c:ser>
        <c:ser>
          <c:idx val="2"/>
          <c:order val="2"/>
          <c:tx>
            <c:strRef>
              <c:f>Sheet1!$F$26</c:f>
              <c:strCache>
                <c:ptCount val="1"/>
                <c:pt idx="0">
                  <c:v>たまに意識している</c:v>
                </c:pt>
              </c:strCache>
            </c:strRef>
          </c:tx>
          <c:spPr>
            <a:pattFill prst="narHorz">
              <a:fgClr>
                <a:schemeClr val="accent1"/>
              </a:fgClr>
              <a:bgClr>
                <a:schemeClr val="bg1"/>
              </a:bgClr>
            </a:patt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Sheet1!$C$27:$C$48</c:f>
              <c:strCache>
                <c:ptCount val="14"/>
                <c:pt idx="0">
                  <c:v>2020年10月(n=49)</c:v>
                </c:pt>
                <c:pt idx="1">
                  <c:v>2021年3月(n=75)</c:v>
                </c:pt>
                <c:pt idx="3">
                  <c:v>2020年10月(n=30)</c:v>
                </c:pt>
                <c:pt idx="4">
                  <c:v>2021年3月(n=34)</c:v>
                </c:pt>
                <c:pt idx="6">
                  <c:v>2020年10月(n=40)</c:v>
                </c:pt>
                <c:pt idx="7">
                  <c:v>2021年3月(n=61)</c:v>
                </c:pt>
                <c:pt idx="9">
                  <c:v>2020年10月(n=37)</c:v>
                </c:pt>
                <c:pt idx="10">
                  <c:v>2021年3月(n=51)</c:v>
                </c:pt>
                <c:pt idx="12">
                  <c:v>2020年10月(n=48)</c:v>
                </c:pt>
                <c:pt idx="13">
                  <c:v>2021年3月(n=77)</c:v>
                </c:pt>
              </c:strCache>
            </c:strRef>
          </c:cat>
          <c:val>
            <c:numRef>
              <c:f>Sheet1!$F$27:$F$48</c:f>
              <c:numCache>
                <c:formatCode>0.0</c:formatCode>
                <c:ptCount val="14"/>
                <c:pt idx="0">
                  <c:v>48.979591836734997</c:v>
                </c:pt>
                <c:pt idx="1">
                  <c:v>53.333333333333002</c:v>
                </c:pt>
                <c:pt idx="3">
                  <c:v>46.666666666666998</c:v>
                </c:pt>
                <c:pt idx="4">
                  <c:v>38.235294117647001</c:v>
                </c:pt>
                <c:pt idx="6">
                  <c:v>47.5</c:v>
                </c:pt>
                <c:pt idx="7">
                  <c:v>44.262295081966997</c:v>
                </c:pt>
                <c:pt idx="9">
                  <c:v>35.135135135135002</c:v>
                </c:pt>
                <c:pt idx="10">
                  <c:v>47.058823529412003</c:v>
                </c:pt>
                <c:pt idx="12">
                  <c:v>35.416666666666998</c:v>
                </c:pt>
                <c:pt idx="13">
                  <c:v>35.064935064935</c:v>
                </c:pt>
              </c:numCache>
            </c:numRef>
          </c:val>
          <c:extLst>
            <c:ext xmlns:c16="http://schemas.microsoft.com/office/drawing/2014/chart" uri="{C3380CC4-5D6E-409C-BE32-E72D297353CC}">
              <c16:uniqueId val="{00000002-3922-484B-89C5-270220A11323}"/>
            </c:ext>
          </c:extLst>
        </c:ser>
        <c:ser>
          <c:idx val="3"/>
          <c:order val="3"/>
          <c:tx>
            <c:strRef>
              <c:f>Sheet1!$G$26</c:f>
              <c:strCache>
                <c:ptCount val="1"/>
                <c:pt idx="0">
                  <c:v>意識していない</c:v>
                </c:pt>
              </c:strCache>
            </c:strRef>
          </c:tx>
          <c:spPr>
            <a:pattFill prst="divot">
              <a:fgClr>
                <a:schemeClr val="accent1"/>
              </a:fgClr>
              <a:bgClr>
                <a:schemeClr val="bg1"/>
              </a:bgClr>
            </a:patt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Sheet1!$C$27:$C$48</c:f>
              <c:strCache>
                <c:ptCount val="14"/>
                <c:pt idx="0">
                  <c:v>2020年10月(n=49)</c:v>
                </c:pt>
                <c:pt idx="1">
                  <c:v>2021年3月(n=75)</c:v>
                </c:pt>
                <c:pt idx="3">
                  <c:v>2020年10月(n=30)</c:v>
                </c:pt>
                <c:pt idx="4">
                  <c:v>2021年3月(n=34)</c:v>
                </c:pt>
                <c:pt idx="6">
                  <c:v>2020年10月(n=40)</c:v>
                </c:pt>
                <c:pt idx="7">
                  <c:v>2021年3月(n=61)</c:v>
                </c:pt>
                <c:pt idx="9">
                  <c:v>2020年10月(n=37)</c:v>
                </c:pt>
                <c:pt idx="10">
                  <c:v>2021年3月(n=51)</c:v>
                </c:pt>
                <c:pt idx="12">
                  <c:v>2020年10月(n=48)</c:v>
                </c:pt>
                <c:pt idx="13">
                  <c:v>2021年3月(n=77)</c:v>
                </c:pt>
              </c:strCache>
            </c:strRef>
          </c:cat>
          <c:val>
            <c:numRef>
              <c:f>Sheet1!$G$27:$G$48</c:f>
              <c:numCache>
                <c:formatCode>0.0</c:formatCode>
                <c:ptCount val="14"/>
                <c:pt idx="0">
                  <c:v>26.530612244897998</c:v>
                </c:pt>
                <c:pt idx="1">
                  <c:v>18.666666666666998</c:v>
                </c:pt>
                <c:pt idx="3">
                  <c:v>23.333333333333002</c:v>
                </c:pt>
                <c:pt idx="4">
                  <c:v>26.470588235293999</c:v>
                </c:pt>
                <c:pt idx="6">
                  <c:v>40</c:v>
                </c:pt>
                <c:pt idx="7">
                  <c:v>21.311475409836</c:v>
                </c:pt>
                <c:pt idx="9">
                  <c:v>27.027027027027</c:v>
                </c:pt>
                <c:pt idx="10">
                  <c:v>35.294117647058997</c:v>
                </c:pt>
                <c:pt idx="12">
                  <c:v>29.166666666666998</c:v>
                </c:pt>
                <c:pt idx="13">
                  <c:v>29.87012987013</c:v>
                </c:pt>
              </c:numCache>
            </c:numRef>
          </c:val>
          <c:extLst>
            <c:ext xmlns:c16="http://schemas.microsoft.com/office/drawing/2014/chart" uri="{C3380CC4-5D6E-409C-BE32-E72D297353CC}">
              <c16:uniqueId val="{00000003-3922-484B-89C5-270220A11323}"/>
            </c:ext>
          </c:extLst>
        </c:ser>
        <c:dLbls>
          <c:dLblPos val="ctr"/>
          <c:showLegendKey val="0"/>
          <c:showVal val="1"/>
          <c:showCatName val="0"/>
          <c:showSerName val="0"/>
          <c:showPercent val="0"/>
          <c:showBubbleSize val="0"/>
        </c:dLbls>
        <c:gapWidth val="60"/>
        <c:overlap val="100"/>
        <c:axId val="1982412783"/>
        <c:axId val="1982397391"/>
      </c:barChart>
      <c:catAx>
        <c:axId val="198241278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982397391"/>
        <c:crosses val="autoZero"/>
        <c:auto val="1"/>
        <c:lblAlgn val="ctr"/>
        <c:lblOffset val="100"/>
        <c:noMultiLvlLbl val="0"/>
      </c:catAx>
      <c:valAx>
        <c:axId val="1982397391"/>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982412783"/>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ja-JP" altLang="en-US" sz="1600" dirty="0"/>
              <a:t>■</a:t>
            </a:r>
            <a:r>
              <a:rPr lang="en-US" altLang="ja-JP" sz="1600" dirty="0"/>
              <a:t>SDGs</a:t>
            </a:r>
            <a:r>
              <a:rPr lang="ja-JP" altLang="en-US" sz="1600" dirty="0"/>
              <a:t>認知度（全体）</a:t>
            </a:r>
            <a:endParaRPr lang="ja-JP" sz="1600" dirty="0"/>
          </a:p>
        </c:rich>
      </c:tx>
      <c:layout>
        <c:manualLayout>
          <c:xMode val="edge"/>
          <c:yMode val="edge"/>
          <c:x val="2.4542474999977842E-2"/>
          <c:y val="0"/>
        </c:manualLayout>
      </c:layout>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0.22699368695709204"/>
          <c:y val="0.15244395615762166"/>
          <c:w val="0.68020865922951279"/>
          <c:h val="0.72446502543872193"/>
        </c:manualLayout>
      </c:layout>
      <c:barChart>
        <c:barDir val="bar"/>
        <c:grouping val="stacked"/>
        <c:varyColors val="0"/>
        <c:ser>
          <c:idx val="0"/>
          <c:order val="0"/>
          <c:tx>
            <c:strRef>
              <c:f>Sheet1!$B$1</c:f>
              <c:strCache>
                <c:ptCount val="1"/>
                <c:pt idx="0">
                  <c:v>SDGsを知っている</c:v>
                </c:pt>
              </c:strCache>
            </c:strRef>
          </c:tx>
          <c:spPr>
            <a:pattFill prst="ltVert">
              <a:fgClr>
                <a:schemeClr val="accent1"/>
              </a:fgClr>
              <a:bgClr>
                <a:schemeClr val="bg1"/>
              </a:bgClr>
            </a:pattFill>
            <a:ln w="3175">
              <a:solidFill>
                <a:schemeClr val="tx1"/>
              </a:solidFill>
            </a:ln>
            <a:effectLst/>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Sheet1!$A$2:$A$7</c:f>
              <c:numCache>
                <c:formatCode>yyyy"年"m"月"</c:formatCode>
                <c:ptCount val="6"/>
                <c:pt idx="0">
                  <c:v>43405</c:v>
                </c:pt>
                <c:pt idx="1">
                  <c:v>43525</c:v>
                </c:pt>
                <c:pt idx="2">
                  <c:v>43770</c:v>
                </c:pt>
                <c:pt idx="3">
                  <c:v>43891</c:v>
                </c:pt>
                <c:pt idx="4">
                  <c:v>44105</c:v>
                </c:pt>
                <c:pt idx="5">
                  <c:v>44256</c:v>
                </c:pt>
              </c:numCache>
            </c:numRef>
          </c:cat>
          <c:val>
            <c:numRef>
              <c:f>Sheet1!$B$2:$B$7</c:f>
              <c:numCache>
                <c:formatCode>General\%</c:formatCode>
                <c:ptCount val="6"/>
                <c:pt idx="0">
                  <c:v>5.7</c:v>
                </c:pt>
                <c:pt idx="1">
                  <c:v>4.0999999999999996</c:v>
                </c:pt>
                <c:pt idx="2">
                  <c:v>10.7</c:v>
                </c:pt>
                <c:pt idx="3">
                  <c:v>16</c:v>
                </c:pt>
                <c:pt idx="4">
                  <c:v>20.399999999999999</c:v>
                </c:pt>
                <c:pt idx="5">
                  <c:v>29.8</c:v>
                </c:pt>
              </c:numCache>
            </c:numRef>
          </c:val>
          <c:extLst>
            <c:ext xmlns:c16="http://schemas.microsoft.com/office/drawing/2014/chart" uri="{C3380CC4-5D6E-409C-BE32-E72D297353CC}">
              <c16:uniqueId val="{00000000-E105-4D5B-949F-F70E58C67FA4}"/>
            </c:ext>
          </c:extLst>
        </c:ser>
        <c:ser>
          <c:idx val="1"/>
          <c:order val="1"/>
          <c:tx>
            <c:strRef>
              <c:f>Sheet1!$C$1</c:f>
              <c:strCache>
                <c:ptCount val="1"/>
                <c:pt idx="0">
                  <c:v>SDGsという言葉を聞いたことがある。ロゴを見たことがある</c:v>
                </c:pt>
              </c:strCache>
            </c:strRef>
          </c:tx>
          <c:spPr>
            <a:pattFill prst="ltHorz">
              <a:fgClr>
                <a:schemeClr val="accent1"/>
              </a:fgClr>
              <a:bgClr>
                <a:schemeClr val="bg1"/>
              </a:bgClr>
            </a:pattFill>
            <a:ln w="3175">
              <a:solidFill>
                <a:schemeClr val="tx1"/>
              </a:solidFill>
            </a:ln>
            <a:effectLst/>
          </c:spPr>
          <c:invertIfNegative val="0"/>
          <c:dLbls>
            <c:dLbl>
              <c:idx val="0"/>
              <c:layout>
                <c:manualLayout>
                  <c:x val="0"/>
                  <c:y val="-8.659265865053717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105-4D5B-949F-F70E58C67FA4}"/>
                </c:ext>
              </c:extLst>
            </c:dLbl>
            <c:dLbl>
              <c:idx val="2"/>
              <c:layout>
                <c:manualLayout>
                  <c:x val="-5.8949537803131211E-3"/>
                  <c:y val="4.723290489617408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105-4D5B-949F-F70E58C67FA4}"/>
                </c:ext>
              </c:extLst>
            </c:dLbl>
            <c:dLbl>
              <c:idx val="3"/>
              <c:layout>
                <c:manualLayout>
                  <c:x val="0"/>
                  <c:y val="2.3616452448087474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105-4D5B-949F-F70E58C67FA4}"/>
                </c:ext>
              </c:extLst>
            </c:dLbl>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Sheet1!$A$2:$A$7</c:f>
              <c:numCache>
                <c:formatCode>yyyy"年"m"月"</c:formatCode>
                <c:ptCount val="6"/>
                <c:pt idx="0">
                  <c:v>43405</c:v>
                </c:pt>
                <c:pt idx="1">
                  <c:v>43525</c:v>
                </c:pt>
                <c:pt idx="2">
                  <c:v>43770</c:v>
                </c:pt>
                <c:pt idx="3">
                  <c:v>43891</c:v>
                </c:pt>
                <c:pt idx="4">
                  <c:v>44105</c:v>
                </c:pt>
                <c:pt idx="5">
                  <c:v>44256</c:v>
                </c:pt>
              </c:numCache>
            </c:numRef>
          </c:cat>
          <c:val>
            <c:numRef>
              <c:f>Sheet1!$C$2:$C$7</c:f>
              <c:numCache>
                <c:formatCode>General\%</c:formatCode>
                <c:ptCount val="6"/>
                <c:pt idx="0">
                  <c:v>12.2</c:v>
                </c:pt>
                <c:pt idx="1">
                  <c:v>10.6</c:v>
                </c:pt>
                <c:pt idx="2">
                  <c:v>14.7</c:v>
                </c:pt>
                <c:pt idx="3">
                  <c:v>15.4</c:v>
                </c:pt>
                <c:pt idx="4">
                  <c:v>23.1</c:v>
                </c:pt>
                <c:pt idx="5">
                  <c:v>23.6</c:v>
                </c:pt>
              </c:numCache>
            </c:numRef>
          </c:val>
          <c:extLst>
            <c:ext xmlns:c16="http://schemas.microsoft.com/office/drawing/2014/chart" uri="{C3380CC4-5D6E-409C-BE32-E72D297353CC}">
              <c16:uniqueId val="{00000004-E105-4D5B-949F-F70E58C67FA4}"/>
            </c:ext>
          </c:extLst>
        </c:ser>
        <c:dLbls>
          <c:dLblPos val="ctr"/>
          <c:showLegendKey val="0"/>
          <c:showVal val="1"/>
          <c:showCatName val="0"/>
          <c:showSerName val="0"/>
          <c:showPercent val="0"/>
          <c:showBubbleSize val="0"/>
        </c:dLbls>
        <c:gapWidth val="182"/>
        <c:overlap val="100"/>
        <c:axId val="249676831"/>
        <c:axId val="249673087"/>
      </c:barChart>
      <c:barChart>
        <c:barDir val="bar"/>
        <c:grouping val="stacked"/>
        <c:varyColors val="0"/>
        <c:ser>
          <c:idx val="2"/>
          <c:order val="2"/>
          <c:tx>
            <c:strRef>
              <c:f>Sheet1!$D$1</c:f>
              <c:strCache>
                <c:ptCount val="1"/>
                <c:pt idx="0">
                  <c:v>列1</c:v>
                </c:pt>
              </c:strCache>
            </c:strRef>
          </c:tx>
          <c:spPr>
            <a:noFill/>
            <a:ln>
              <a:noFill/>
            </a:ln>
            <a:effectLst/>
          </c:spPr>
          <c:invertIfNegative val="0"/>
          <c:dLbls>
            <c:dLbl>
              <c:idx val="0"/>
              <c:layout>
                <c:manualLayout>
                  <c:x val="0.58132019969883875"/>
                  <c:y val="-5.8241492232624058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105-4D5B-949F-F70E58C67FA4}"/>
                </c:ext>
              </c:extLst>
            </c:dLbl>
            <c:dLbl>
              <c:idx val="1"/>
              <c:layout>
                <c:manualLayout>
                  <c:x val="0.59848120932483329"/>
                  <c:y val="-7.400987236463398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105-4D5B-949F-F70E58C67FA4}"/>
                </c:ext>
              </c:extLst>
            </c:dLbl>
            <c:dLbl>
              <c:idx val="2"/>
              <c:layout>
                <c:manualLayout>
                  <c:x val="0.53573188489930412"/>
                  <c:y val="1.2576777675698772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105-4D5B-949F-F70E58C67FA4}"/>
                </c:ext>
              </c:extLst>
            </c:dLbl>
            <c:dLbl>
              <c:idx val="3"/>
              <c:layout>
                <c:manualLayout>
                  <c:x val="0.50411393611090682"/>
                  <c:y val="-9.709309717426548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E105-4D5B-949F-F70E58C67FA4}"/>
                </c:ext>
              </c:extLst>
            </c:dLbl>
            <c:dLbl>
              <c:idx val="4"/>
              <c:layout>
                <c:manualLayout>
                  <c:x val="0.43867361399770816"/>
                  <c:y val="5.3467826104445691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E105-4D5B-949F-F70E58C67FA4}"/>
                </c:ext>
              </c:extLst>
            </c:dLbl>
            <c:dLbl>
              <c:idx val="5"/>
              <c:layout>
                <c:manualLayout>
                  <c:x val="0.39114188703526293"/>
                  <c:y val="5.2454120153515846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E105-4D5B-949F-F70E58C67FA4}"/>
                </c:ext>
              </c:extLst>
            </c:dLbl>
            <c:spPr>
              <a:solidFill>
                <a:schemeClr val="bg1"/>
              </a:solidFill>
              <a:ln>
                <a:solidFill>
                  <a:schemeClr val="tx1"/>
                </a:solid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Sheet1!$A$2:$A$7</c:f>
              <c:numCache>
                <c:formatCode>yyyy"年"m"月"</c:formatCode>
                <c:ptCount val="6"/>
                <c:pt idx="0">
                  <c:v>43405</c:v>
                </c:pt>
                <c:pt idx="1">
                  <c:v>43525</c:v>
                </c:pt>
                <c:pt idx="2">
                  <c:v>43770</c:v>
                </c:pt>
                <c:pt idx="3">
                  <c:v>43891</c:v>
                </c:pt>
                <c:pt idx="4">
                  <c:v>44105</c:v>
                </c:pt>
                <c:pt idx="5">
                  <c:v>44256</c:v>
                </c:pt>
              </c:numCache>
            </c:numRef>
          </c:cat>
          <c:val>
            <c:numRef>
              <c:f>Sheet1!$D$2:$D$7</c:f>
              <c:numCache>
                <c:formatCode>General\%</c:formatCode>
                <c:ptCount val="6"/>
                <c:pt idx="0">
                  <c:v>17.899999999999999</c:v>
                </c:pt>
                <c:pt idx="1">
                  <c:v>14.7</c:v>
                </c:pt>
                <c:pt idx="2">
                  <c:v>25.4</c:v>
                </c:pt>
                <c:pt idx="3">
                  <c:v>31.4</c:v>
                </c:pt>
                <c:pt idx="4">
                  <c:v>43.5</c:v>
                </c:pt>
                <c:pt idx="5">
                  <c:v>53.400000000000006</c:v>
                </c:pt>
              </c:numCache>
            </c:numRef>
          </c:val>
          <c:extLst>
            <c:ext xmlns:c16="http://schemas.microsoft.com/office/drawing/2014/chart" uri="{C3380CC4-5D6E-409C-BE32-E72D297353CC}">
              <c16:uniqueId val="{0000000B-E105-4D5B-949F-F70E58C67FA4}"/>
            </c:ext>
          </c:extLst>
        </c:ser>
        <c:dLbls>
          <c:showLegendKey val="0"/>
          <c:showVal val="0"/>
          <c:showCatName val="0"/>
          <c:showSerName val="0"/>
          <c:showPercent val="0"/>
          <c:showBubbleSize val="0"/>
        </c:dLbls>
        <c:gapWidth val="182"/>
        <c:overlap val="100"/>
        <c:axId val="225146719"/>
        <c:axId val="225131327"/>
      </c:barChart>
      <c:catAx>
        <c:axId val="249676831"/>
        <c:scaling>
          <c:orientation val="minMax"/>
        </c:scaling>
        <c:delete val="0"/>
        <c:axPos val="l"/>
        <c:numFmt formatCode="yyyy&quot;年&quot;m&quot;月&quot;"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249673087"/>
        <c:crosses val="autoZero"/>
        <c:auto val="0"/>
        <c:lblAlgn val="ctr"/>
        <c:lblOffset val="100"/>
        <c:noMultiLvlLbl val="0"/>
      </c:catAx>
      <c:valAx>
        <c:axId val="249673087"/>
        <c:scaling>
          <c:orientation val="minMax"/>
        </c:scaling>
        <c:delete val="1"/>
        <c:axPos val="b"/>
        <c:majorGridlines>
          <c:spPr>
            <a:ln w="3175" cap="flat" cmpd="sng" algn="ctr">
              <a:solidFill>
                <a:schemeClr val="tx1">
                  <a:lumMod val="15000"/>
                  <a:lumOff val="85000"/>
                </a:schemeClr>
              </a:solidFill>
              <a:round/>
            </a:ln>
            <a:effectLst/>
          </c:spPr>
        </c:majorGridlines>
        <c:numFmt formatCode="General\%" sourceLinked="1"/>
        <c:majorTickMark val="none"/>
        <c:minorTickMark val="none"/>
        <c:tickLblPos val="nextTo"/>
        <c:crossAx val="249676831"/>
        <c:crosses val="autoZero"/>
        <c:crossBetween val="between"/>
      </c:valAx>
      <c:valAx>
        <c:axId val="225131327"/>
        <c:scaling>
          <c:orientation val="minMax"/>
        </c:scaling>
        <c:delete val="0"/>
        <c:axPos val="t"/>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225146719"/>
        <c:crosses val="max"/>
        <c:crossBetween val="between"/>
      </c:valAx>
      <c:dateAx>
        <c:axId val="225146719"/>
        <c:scaling>
          <c:orientation val="minMax"/>
        </c:scaling>
        <c:delete val="1"/>
        <c:axPos val="l"/>
        <c:numFmt formatCode="yyyy&quot;年&quot;m&quot;月&quot;" sourceLinked="1"/>
        <c:majorTickMark val="out"/>
        <c:minorTickMark val="none"/>
        <c:tickLblPos val="nextTo"/>
        <c:crossAx val="225131327"/>
        <c:crosses val="autoZero"/>
        <c:auto val="1"/>
        <c:lblOffset val="100"/>
        <c:baseTimeUnit val="months"/>
      </c:dateAx>
      <c:spPr>
        <a:noFill/>
        <a:ln>
          <a:noFill/>
        </a:ln>
        <a:effectLst/>
      </c:spPr>
    </c:plotArea>
    <c:legend>
      <c:legendPos val="b"/>
      <c:legendEntry>
        <c:idx val="0"/>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ja-JP"/>
          </a:p>
        </c:txPr>
      </c:legendEntry>
      <c:legendEntry>
        <c:idx val="1"/>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ja-JP"/>
          </a:p>
        </c:txPr>
      </c:legendEntry>
      <c:legendEntry>
        <c:idx val="2"/>
        <c:delete val="1"/>
      </c:legendEntry>
      <c:layout>
        <c:manualLayout>
          <c:xMode val="edge"/>
          <c:yMode val="edge"/>
          <c:x val="1.4258209921177375E-3"/>
          <c:y val="0.89883331127009902"/>
          <c:w val="0.94694542040715446"/>
          <c:h val="0.10116674572909475"/>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ja-JP" altLang="en-US" sz="1600" dirty="0"/>
              <a:t>■</a:t>
            </a:r>
            <a:r>
              <a:rPr lang="en-US" altLang="ja-JP" sz="1600" dirty="0"/>
              <a:t>SDGs</a:t>
            </a:r>
            <a:r>
              <a:rPr lang="ja-JP" altLang="en-US" sz="1600" dirty="0"/>
              <a:t>認知度（性別）</a:t>
            </a:r>
          </a:p>
        </c:rich>
      </c:tx>
      <c:layout>
        <c:manualLayout>
          <c:xMode val="edge"/>
          <c:yMode val="edge"/>
          <c:x val="5.8120347622016061E-4"/>
          <c:y val="8.6048986265023428E-3"/>
        </c:manualLayout>
      </c:layout>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barChart>
        <c:barDir val="bar"/>
        <c:grouping val="stacked"/>
        <c:varyColors val="0"/>
        <c:ser>
          <c:idx val="0"/>
          <c:order val="0"/>
          <c:tx>
            <c:strRef>
              <c:f>Sheet1!$B$1</c:f>
              <c:strCache>
                <c:ptCount val="1"/>
                <c:pt idx="0">
                  <c:v>SDGsを知っている</c:v>
                </c:pt>
              </c:strCache>
            </c:strRef>
          </c:tx>
          <c:spPr>
            <a:pattFill prst="ltVert">
              <a:fgClr>
                <a:schemeClr val="accent1"/>
              </a:fgClr>
              <a:bgClr>
                <a:schemeClr val="bg1"/>
              </a:bgClr>
            </a:pattFill>
            <a:ln w="3175">
              <a:solidFill>
                <a:schemeClr val="tx1"/>
              </a:solidFill>
            </a:ln>
            <a:effectLst/>
          </c:spPr>
          <c:invertIfNegative val="0"/>
          <c:dLbls>
            <c:dLbl>
              <c:idx val="0"/>
              <c:layout>
                <c:manualLayout>
                  <c:x val="-2.4464820022239927E-2"/>
                  <c:y val="-2.950636090538835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86C-417E-A923-F006BD53F212}"/>
                </c:ext>
              </c:extLst>
            </c:dLbl>
            <c:dLbl>
              <c:idx val="1"/>
              <c:layout>
                <c:manualLayout>
                  <c:x val="-6.1162050055599678E-3"/>
                  <c:y val="-3.6575053856840914E-2"/>
                </c:manualLayout>
              </c:layout>
              <c:spPr>
                <a:solidFill>
                  <a:schemeClr val="bg1"/>
                </a:solidFill>
                <a:ln>
                  <a:noFill/>
                </a:ln>
                <a:effectLst/>
              </c:spPr>
              <c:txPr>
                <a:bodyPr rot="0" spcFirstLastPara="1" vertOverflow="ellipsis" vert="horz" wrap="square" lIns="38100" tIns="19050" rIns="38100" bIns="19050" anchor="ctr" anchorCtr="1">
                  <a:noAutofit/>
                </a:bodyPr>
                <a:lstStyle/>
                <a:p>
                  <a:pPr>
                    <a:defRPr sz="8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extLst>
                <c:ext xmlns:c15="http://schemas.microsoft.com/office/drawing/2012/chart" uri="{CE6537A1-D6FC-4f65-9D91-7224C49458BB}">
                  <c15:layout>
                    <c:manualLayout>
                      <c:w val="7.4128404667386807E-2"/>
                      <c:h val="4.816608944961509E-2"/>
                    </c:manualLayout>
                  </c15:layout>
                </c:ext>
                <c:ext xmlns:c16="http://schemas.microsoft.com/office/drawing/2014/chart" uri="{C3380CC4-5D6E-409C-BE32-E72D297353CC}">
                  <c16:uniqueId val="{00000001-686C-417E-A923-F006BD53F212}"/>
                </c:ext>
              </c:extLst>
            </c:dLbl>
            <c:spPr>
              <a:solidFill>
                <a:schemeClr val="bg1"/>
              </a:solid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Sheet1!$A$2:$A$7</c:f>
              <c:numCache>
                <c:formatCode>yyyy"年"m"月"</c:formatCode>
                <c:ptCount val="6"/>
                <c:pt idx="0">
                  <c:v>43405</c:v>
                </c:pt>
                <c:pt idx="1">
                  <c:v>43525</c:v>
                </c:pt>
                <c:pt idx="2">
                  <c:v>43739</c:v>
                </c:pt>
                <c:pt idx="3">
                  <c:v>43891</c:v>
                </c:pt>
                <c:pt idx="4">
                  <c:v>44105</c:v>
                </c:pt>
                <c:pt idx="5">
                  <c:v>44256</c:v>
                </c:pt>
              </c:numCache>
            </c:numRef>
          </c:cat>
          <c:val>
            <c:numRef>
              <c:f>Sheet1!$B$2:$B$7</c:f>
              <c:numCache>
                <c:formatCode>General\%</c:formatCode>
                <c:ptCount val="6"/>
                <c:pt idx="0">
                  <c:v>7.2</c:v>
                </c:pt>
                <c:pt idx="1">
                  <c:v>4.8</c:v>
                </c:pt>
                <c:pt idx="2">
                  <c:v>15.6</c:v>
                </c:pt>
                <c:pt idx="3">
                  <c:v>20.2</c:v>
                </c:pt>
                <c:pt idx="4">
                  <c:v>28.2</c:v>
                </c:pt>
                <c:pt idx="5" formatCode="General">
                  <c:v>38.1</c:v>
                </c:pt>
              </c:numCache>
            </c:numRef>
          </c:val>
          <c:extLst>
            <c:ext xmlns:c16="http://schemas.microsoft.com/office/drawing/2014/chart" uri="{C3380CC4-5D6E-409C-BE32-E72D297353CC}">
              <c16:uniqueId val="{00000002-686C-417E-A923-F006BD53F212}"/>
            </c:ext>
          </c:extLst>
        </c:ser>
        <c:ser>
          <c:idx val="1"/>
          <c:order val="1"/>
          <c:tx>
            <c:strRef>
              <c:f>Sheet1!$C$1</c:f>
              <c:strCache>
                <c:ptCount val="1"/>
                <c:pt idx="0">
                  <c:v>SDGsということばは聞いたことがある。ロゴを見たことがある</c:v>
                </c:pt>
              </c:strCache>
            </c:strRef>
          </c:tx>
          <c:spPr>
            <a:pattFill prst="ltHorz">
              <a:fgClr>
                <a:schemeClr val="accent1"/>
              </a:fgClr>
              <a:bgClr>
                <a:schemeClr val="bg1"/>
              </a:bgClr>
            </a:pattFill>
            <a:ln w="3175">
              <a:solidFill>
                <a:schemeClr val="tx1"/>
              </a:solidFill>
            </a:ln>
            <a:effectLst/>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Sheet1!$A$2:$A$7</c:f>
              <c:numCache>
                <c:formatCode>yyyy"年"m"月"</c:formatCode>
                <c:ptCount val="6"/>
                <c:pt idx="0">
                  <c:v>43405</c:v>
                </c:pt>
                <c:pt idx="1">
                  <c:v>43525</c:v>
                </c:pt>
                <c:pt idx="2">
                  <c:v>43739</c:v>
                </c:pt>
                <c:pt idx="3">
                  <c:v>43891</c:v>
                </c:pt>
                <c:pt idx="4">
                  <c:v>44105</c:v>
                </c:pt>
                <c:pt idx="5">
                  <c:v>44256</c:v>
                </c:pt>
              </c:numCache>
            </c:numRef>
          </c:cat>
          <c:val>
            <c:numRef>
              <c:f>Sheet1!$C$2:$C$7</c:f>
              <c:numCache>
                <c:formatCode>General\%</c:formatCode>
                <c:ptCount val="6"/>
                <c:pt idx="0">
                  <c:v>12.2</c:v>
                </c:pt>
                <c:pt idx="1">
                  <c:v>12.6</c:v>
                </c:pt>
                <c:pt idx="2">
                  <c:v>17.5</c:v>
                </c:pt>
                <c:pt idx="3">
                  <c:v>18.899999999999999</c:v>
                </c:pt>
                <c:pt idx="4">
                  <c:v>24.2</c:v>
                </c:pt>
                <c:pt idx="5" formatCode="0.0##&quot;%&quot;">
                  <c:v>24</c:v>
                </c:pt>
              </c:numCache>
            </c:numRef>
          </c:val>
          <c:extLst>
            <c:ext xmlns:c16="http://schemas.microsoft.com/office/drawing/2014/chart" uri="{C3380CC4-5D6E-409C-BE32-E72D297353CC}">
              <c16:uniqueId val="{00000003-686C-417E-A923-F006BD53F212}"/>
            </c:ext>
          </c:extLst>
        </c:ser>
        <c:dLbls>
          <c:showLegendKey val="0"/>
          <c:showVal val="0"/>
          <c:showCatName val="0"/>
          <c:showSerName val="0"/>
          <c:showPercent val="0"/>
          <c:showBubbleSize val="0"/>
        </c:dLbls>
        <c:gapWidth val="150"/>
        <c:overlap val="100"/>
        <c:axId val="425427407"/>
        <c:axId val="425420335"/>
      </c:barChart>
      <c:barChart>
        <c:barDir val="bar"/>
        <c:grouping val="stacked"/>
        <c:varyColors val="0"/>
        <c:ser>
          <c:idx val="2"/>
          <c:order val="2"/>
          <c:tx>
            <c:strRef>
              <c:f>Sheet1!$D$1</c:f>
              <c:strCache>
                <c:ptCount val="1"/>
                <c:pt idx="0">
                  <c:v>合計</c:v>
                </c:pt>
              </c:strCache>
            </c:strRef>
          </c:tx>
          <c:spPr>
            <a:noFill/>
            <a:ln>
              <a:noFill/>
            </a:ln>
            <a:effectLst/>
          </c:spPr>
          <c:invertIfNegative val="0"/>
          <c:dLbls>
            <c:dLbl>
              <c:idx val="0"/>
              <c:layout>
                <c:manualLayout>
                  <c:x val="0.63082923700101767"/>
                  <c:y val="-4.052060314241412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86C-417E-A923-F006BD53F212}"/>
                </c:ext>
              </c:extLst>
            </c:dLbl>
            <c:dLbl>
              <c:idx val="1"/>
              <c:layout>
                <c:manualLayout>
                  <c:x val="0.64220152558379651"/>
                  <c:y val="-6.04731271387323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86C-417E-A923-F006BD53F212}"/>
                </c:ext>
              </c:extLst>
            </c:dLbl>
            <c:dLbl>
              <c:idx val="2"/>
              <c:layout>
                <c:manualLayout>
                  <c:x val="0.55761994865277342"/>
                  <c:y val="-8.214967984018082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686C-417E-A923-F006BD53F212}"/>
                </c:ext>
              </c:extLst>
            </c:dLbl>
            <c:dLbl>
              <c:idx val="3"/>
              <c:layout>
                <c:manualLayout>
                  <c:x val="0.52599363047815706"/>
                  <c:y val="-8.214967984017924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686C-417E-A923-F006BD53F212}"/>
                </c:ext>
              </c:extLst>
            </c:dLbl>
            <c:dLbl>
              <c:idx val="4"/>
              <c:layout>
                <c:manualLayout>
                  <c:x val="0.45540154812225281"/>
                  <c:y val="4.757187715863537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686C-417E-A923-F006BD53F212}"/>
                </c:ext>
              </c:extLst>
            </c:dLbl>
            <c:dLbl>
              <c:idx val="5"/>
              <c:layout>
                <c:manualLayout>
                  <c:x val="0.40366953036695785"/>
                  <c:y val="4.302449313251171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686C-417E-A923-F006BD53F212}"/>
                </c:ext>
              </c:extLst>
            </c:dLbl>
            <c:spPr>
              <a:solidFill>
                <a:schemeClr val="bg1"/>
              </a:solidFill>
              <a:ln>
                <a:solidFill>
                  <a:schemeClr val="tx1"/>
                </a:solid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Sheet1!$A$2:$A$7</c:f>
              <c:numCache>
                <c:formatCode>yyyy"年"m"月"</c:formatCode>
                <c:ptCount val="6"/>
                <c:pt idx="0">
                  <c:v>43405</c:v>
                </c:pt>
                <c:pt idx="1">
                  <c:v>43525</c:v>
                </c:pt>
                <c:pt idx="2">
                  <c:v>43739</c:v>
                </c:pt>
                <c:pt idx="3">
                  <c:v>43891</c:v>
                </c:pt>
                <c:pt idx="4">
                  <c:v>44105</c:v>
                </c:pt>
                <c:pt idx="5">
                  <c:v>44256</c:v>
                </c:pt>
              </c:numCache>
            </c:numRef>
          </c:cat>
          <c:val>
            <c:numRef>
              <c:f>Sheet1!$D$2:$D$7</c:f>
              <c:numCache>
                <c:formatCode>General\%</c:formatCode>
                <c:ptCount val="6"/>
                <c:pt idx="0">
                  <c:v>19.399999999999999</c:v>
                </c:pt>
                <c:pt idx="1">
                  <c:v>17.399999999999999</c:v>
                </c:pt>
                <c:pt idx="2">
                  <c:v>33.1</c:v>
                </c:pt>
                <c:pt idx="3">
                  <c:v>39.099999999999994</c:v>
                </c:pt>
                <c:pt idx="4">
                  <c:v>52.4</c:v>
                </c:pt>
                <c:pt idx="5">
                  <c:v>62.1</c:v>
                </c:pt>
              </c:numCache>
            </c:numRef>
          </c:val>
          <c:extLst>
            <c:ext xmlns:c16="http://schemas.microsoft.com/office/drawing/2014/chart" uri="{C3380CC4-5D6E-409C-BE32-E72D297353CC}">
              <c16:uniqueId val="{0000000A-686C-417E-A923-F006BD53F212}"/>
            </c:ext>
          </c:extLst>
        </c:ser>
        <c:dLbls>
          <c:showLegendKey val="0"/>
          <c:showVal val="0"/>
          <c:showCatName val="0"/>
          <c:showSerName val="0"/>
          <c:showPercent val="0"/>
          <c:showBubbleSize val="0"/>
        </c:dLbls>
        <c:gapWidth val="150"/>
        <c:overlap val="100"/>
        <c:axId val="249988047"/>
        <c:axId val="249986383"/>
      </c:barChart>
      <c:catAx>
        <c:axId val="425427407"/>
        <c:scaling>
          <c:orientation val="minMax"/>
        </c:scaling>
        <c:delete val="0"/>
        <c:axPos val="l"/>
        <c:numFmt formatCode="yyyy&quot;年&quot;m&quot;月&quot;"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425420335"/>
        <c:crosses val="autoZero"/>
        <c:auto val="0"/>
        <c:lblAlgn val="l"/>
        <c:lblOffset val="100"/>
        <c:noMultiLvlLbl val="0"/>
      </c:catAx>
      <c:valAx>
        <c:axId val="425420335"/>
        <c:scaling>
          <c:orientation val="minMax"/>
        </c:scaling>
        <c:delete val="1"/>
        <c:axPos val="b"/>
        <c:majorGridlines>
          <c:spPr>
            <a:ln w="3175" cap="flat" cmpd="sng" algn="ctr">
              <a:solidFill>
                <a:schemeClr val="tx1">
                  <a:lumMod val="15000"/>
                  <a:lumOff val="85000"/>
                </a:schemeClr>
              </a:solidFill>
              <a:round/>
            </a:ln>
            <a:effectLst/>
          </c:spPr>
        </c:majorGridlines>
        <c:numFmt formatCode="General\%" sourceLinked="1"/>
        <c:majorTickMark val="none"/>
        <c:minorTickMark val="none"/>
        <c:tickLblPos val="nextTo"/>
        <c:crossAx val="425427407"/>
        <c:crosses val="autoZero"/>
        <c:crossBetween val="between"/>
      </c:valAx>
      <c:valAx>
        <c:axId val="249986383"/>
        <c:scaling>
          <c:orientation val="minMax"/>
        </c:scaling>
        <c:delete val="0"/>
        <c:axPos val="t"/>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249988047"/>
        <c:crosses val="max"/>
        <c:crossBetween val="between"/>
      </c:valAx>
      <c:dateAx>
        <c:axId val="249988047"/>
        <c:scaling>
          <c:orientation val="minMax"/>
        </c:scaling>
        <c:delete val="1"/>
        <c:axPos val="l"/>
        <c:numFmt formatCode="yyyy&quot;年&quot;m&quot;月&quot;" sourceLinked="1"/>
        <c:majorTickMark val="out"/>
        <c:minorTickMark val="none"/>
        <c:tickLblPos val="nextTo"/>
        <c:crossAx val="249986383"/>
        <c:crosses val="autoZero"/>
        <c:auto val="1"/>
        <c:lblOffset val="100"/>
        <c:baseTimeUnit val="months"/>
      </c:date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SDGsを知っている</c:v>
                </c:pt>
              </c:strCache>
            </c:strRef>
          </c:tx>
          <c:spPr>
            <a:pattFill prst="ltVert">
              <a:fgClr>
                <a:schemeClr val="accent1"/>
              </a:fgClr>
              <a:bgClr>
                <a:schemeClr val="bg1"/>
              </a:bgClr>
            </a:pattFill>
            <a:ln w="3175">
              <a:solidFill>
                <a:schemeClr val="tx1"/>
              </a:solidFill>
            </a:ln>
            <a:effectLst/>
          </c:spPr>
          <c:invertIfNegative val="0"/>
          <c:dLbls>
            <c:dLbl>
              <c:idx val="0"/>
              <c:layout>
                <c:manualLayout>
                  <c:x val="-1.8348615016679903E-2"/>
                  <c:y val="-3.591840090922570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870-40FC-880A-955F03396113}"/>
                </c:ext>
              </c:extLst>
            </c:dLbl>
            <c:dLbl>
              <c:idx val="1"/>
              <c:layout>
                <c:manualLayout>
                  <c:x val="-2.752292252501988E-2"/>
                  <c:y val="-2.993216005550883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870-40FC-880A-955F03396113}"/>
                </c:ext>
              </c:extLst>
            </c:dLbl>
            <c:spPr>
              <a:solidFill>
                <a:schemeClr val="bg1"/>
              </a:solid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Sheet1!$A$2:$A$7</c:f>
              <c:numCache>
                <c:formatCode>yyyy"年"m"月"</c:formatCode>
                <c:ptCount val="6"/>
                <c:pt idx="0">
                  <c:v>43405</c:v>
                </c:pt>
                <c:pt idx="1">
                  <c:v>43525</c:v>
                </c:pt>
                <c:pt idx="2">
                  <c:v>43739</c:v>
                </c:pt>
                <c:pt idx="3">
                  <c:v>43891</c:v>
                </c:pt>
                <c:pt idx="4">
                  <c:v>44105</c:v>
                </c:pt>
                <c:pt idx="5">
                  <c:v>44256</c:v>
                </c:pt>
              </c:numCache>
            </c:numRef>
          </c:cat>
          <c:val>
            <c:numRef>
              <c:f>Sheet1!$B$2:$B$7</c:f>
              <c:numCache>
                <c:formatCode>General\%</c:formatCode>
                <c:ptCount val="6"/>
                <c:pt idx="0">
                  <c:v>4.4000000000000004</c:v>
                </c:pt>
                <c:pt idx="1">
                  <c:v>3.4</c:v>
                </c:pt>
                <c:pt idx="2">
                  <c:v>6.3</c:v>
                </c:pt>
                <c:pt idx="3">
                  <c:v>12.2</c:v>
                </c:pt>
                <c:pt idx="4">
                  <c:v>13.3</c:v>
                </c:pt>
                <c:pt idx="5">
                  <c:v>22.3</c:v>
                </c:pt>
              </c:numCache>
            </c:numRef>
          </c:val>
          <c:extLst>
            <c:ext xmlns:c16="http://schemas.microsoft.com/office/drawing/2014/chart" uri="{C3380CC4-5D6E-409C-BE32-E72D297353CC}">
              <c16:uniqueId val="{00000002-1870-40FC-880A-955F03396113}"/>
            </c:ext>
          </c:extLst>
        </c:ser>
        <c:ser>
          <c:idx val="1"/>
          <c:order val="1"/>
          <c:tx>
            <c:strRef>
              <c:f>Sheet1!$C$1</c:f>
              <c:strCache>
                <c:ptCount val="1"/>
                <c:pt idx="0">
                  <c:v>SDGsということばは聞いたことがある。ロゴを見たことがある</c:v>
                </c:pt>
              </c:strCache>
            </c:strRef>
          </c:tx>
          <c:spPr>
            <a:pattFill prst="ltHorz">
              <a:fgClr>
                <a:schemeClr val="accent1"/>
              </a:fgClr>
              <a:bgClr>
                <a:schemeClr val="bg1"/>
              </a:bgClr>
            </a:pattFill>
            <a:ln w="3175">
              <a:solidFill>
                <a:schemeClr val="tx1"/>
              </a:solidFill>
            </a:ln>
            <a:effectLst/>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Sheet1!$A$2:$A$7</c:f>
              <c:numCache>
                <c:formatCode>yyyy"年"m"月"</c:formatCode>
                <c:ptCount val="6"/>
                <c:pt idx="0">
                  <c:v>43405</c:v>
                </c:pt>
                <c:pt idx="1">
                  <c:v>43525</c:v>
                </c:pt>
                <c:pt idx="2">
                  <c:v>43739</c:v>
                </c:pt>
                <c:pt idx="3">
                  <c:v>43891</c:v>
                </c:pt>
                <c:pt idx="4">
                  <c:v>44105</c:v>
                </c:pt>
                <c:pt idx="5">
                  <c:v>44256</c:v>
                </c:pt>
              </c:numCache>
            </c:numRef>
          </c:cat>
          <c:val>
            <c:numRef>
              <c:f>Sheet1!$C$2:$C$7</c:f>
              <c:numCache>
                <c:formatCode>General\%</c:formatCode>
                <c:ptCount val="6"/>
                <c:pt idx="0">
                  <c:v>12.2</c:v>
                </c:pt>
                <c:pt idx="1">
                  <c:v>8.8000000000000007</c:v>
                </c:pt>
                <c:pt idx="2">
                  <c:v>12.2</c:v>
                </c:pt>
                <c:pt idx="3">
                  <c:v>12.2</c:v>
                </c:pt>
                <c:pt idx="4">
                  <c:v>22.1</c:v>
                </c:pt>
                <c:pt idx="5">
                  <c:v>23.2</c:v>
                </c:pt>
              </c:numCache>
            </c:numRef>
          </c:val>
          <c:extLst>
            <c:ext xmlns:c16="http://schemas.microsoft.com/office/drawing/2014/chart" uri="{C3380CC4-5D6E-409C-BE32-E72D297353CC}">
              <c16:uniqueId val="{00000003-1870-40FC-880A-955F03396113}"/>
            </c:ext>
          </c:extLst>
        </c:ser>
        <c:dLbls>
          <c:showLegendKey val="0"/>
          <c:showVal val="0"/>
          <c:showCatName val="0"/>
          <c:showSerName val="0"/>
          <c:showPercent val="0"/>
          <c:showBubbleSize val="0"/>
        </c:dLbls>
        <c:gapWidth val="150"/>
        <c:overlap val="100"/>
        <c:axId val="425427407"/>
        <c:axId val="425420335"/>
      </c:barChart>
      <c:barChart>
        <c:barDir val="bar"/>
        <c:grouping val="stacked"/>
        <c:varyColors val="0"/>
        <c:ser>
          <c:idx val="2"/>
          <c:order val="2"/>
          <c:tx>
            <c:strRef>
              <c:f>Sheet1!$D$1</c:f>
              <c:strCache>
                <c:ptCount val="1"/>
                <c:pt idx="0">
                  <c:v>合計</c:v>
                </c:pt>
              </c:strCache>
            </c:strRef>
          </c:tx>
          <c:spPr>
            <a:noFill/>
            <a:ln>
              <a:noFill/>
            </a:ln>
            <a:effectLst/>
          </c:spPr>
          <c:invertIfNegative val="0"/>
          <c:dLbls>
            <c:dLbl>
              <c:idx val="0"/>
              <c:layout>
                <c:manualLayout>
                  <c:x val="0.64987486707491471"/>
                  <c:y val="-4.858389413643910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870-40FC-880A-955F03396113}"/>
                </c:ext>
              </c:extLst>
            </c:dLbl>
            <c:dLbl>
              <c:idx val="1"/>
              <c:layout>
                <c:manualLayout>
                  <c:x val="0.67145502548494729"/>
                  <c:y val="-7.111914209743898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870-40FC-880A-955F03396113}"/>
                </c:ext>
              </c:extLst>
            </c:dLbl>
            <c:dLbl>
              <c:idx val="2"/>
              <c:layout>
                <c:manualLayout>
                  <c:x val="0.63752085548751425"/>
                  <c:y val="-9.082079430235985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1870-40FC-880A-955F03396113}"/>
                </c:ext>
              </c:extLst>
            </c:dLbl>
            <c:dLbl>
              <c:idx val="3"/>
              <c:layout>
                <c:manualLayout>
                  <c:x val="0.60504588207253118"/>
                  <c:y val="-2.441996974675621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1870-40FC-880A-955F03396113}"/>
                </c:ext>
              </c:extLst>
            </c:dLbl>
            <c:dLbl>
              <c:idx val="4"/>
              <c:layout>
                <c:manualLayout>
                  <c:x val="0.5480984837373033"/>
                  <c:y val="5.686730744493595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1870-40FC-880A-955F03396113}"/>
                </c:ext>
              </c:extLst>
            </c:dLbl>
            <c:dLbl>
              <c:idx val="5"/>
              <c:layout>
                <c:manualLayout>
                  <c:x val="0.49275764548421402"/>
                  <c:y val="5.169755222266909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1870-40FC-880A-955F03396113}"/>
                </c:ext>
              </c:extLst>
            </c:dLbl>
            <c:spPr>
              <a:solidFill>
                <a:schemeClr val="bg1"/>
              </a:solidFill>
              <a:ln>
                <a:solidFill>
                  <a:schemeClr val="tx1"/>
                </a:solid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Sheet1!$A$2:$A$7</c:f>
              <c:numCache>
                <c:formatCode>yyyy"年"m"月"</c:formatCode>
                <c:ptCount val="6"/>
                <c:pt idx="0">
                  <c:v>43405</c:v>
                </c:pt>
                <c:pt idx="1">
                  <c:v>43525</c:v>
                </c:pt>
                <c:pt idx="2">
                  <c:v>43739</c:v>
                </c:pt>
                <c:pt idx="3">
                  <c:v>43891</c:v>
                </c:pt>
                <c:pt idx="4">
                  <c:v>44105</c:v>
                </c:pt>
                <c:pt idx="5">
                  <c:v>44256</c:v>
                </c:pt>
              </c:numCache>
            </c:numRef>
          </c:cat>
          <c:val>
            <c:numRef>
              <c:f>Sheet1!$D$2:$D$7</c:f>
              <c:numCache>
                <c:formatCode>General\%</c:formatCode>
                <c:ptCount val="6"/>
                <c:pt idx="0">
                  <c:v>16.600000000000001</c:v>
                </c:pt>
                <c:pt idx="1">
                  <c:v>12.200000000000001</c:v>
                </c:pt>
                <c:pt idx="2">
                  <c:v>18.5</c:v>
                </c:pt>
                <c:pt idx="3">
                  <c:v>24.4</c:v>
                </c:pt>
                <c:pt idx="4">
                  <c:v>35.400000000000006</c:v>
                </c:pt>
                <c:pt idx="5">
                  <c:v>45.5</c:v>
                </c:pt>
              </c:numCache>
            </c:numRef>
          </c:val>
          <c:extLst>
            <c:ext xmlns:c16="http://schemas.microsoft.com/office/drawing/2014/chart" uri="{C3380CC4-5D6E-409C-BE32-E72D297353CC}">
              <c16:uniqueId val="{0000000A-1870-40FC-880A-955F03396113}"/>
            </c:ext>
          </c:extLst>
        </c:ser>
        <c:dLbls>
          <c:showLegendKey val="0"/>
          <c:showVal val="0"/>
          <c:showCatName val="0"/>
          <c:showSerName val="0"/>
          <c:showPercent val="0"/>
          <c:showBubbleSize val="0"/>
        </c:dLbls>
        <c:gapWidth val="150"/>
        <c:overlap val="100"/>
        <c:axId val="249988047"/>
        <c:axId val="249986383"/>
      </c:barChart>
      <c:catAx>
        <c:axId val="425427407"/>
        <c:scaling>
          <c:orientation val="minMax"/>
        </c:scaling>
        <c:delete val="0"/>
        <c:axPos val="l"/>
        <c:numFmt formatCode="yyyy&quot;年&quot;m&quot;月&quot;"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425420335"/>
        <c:crosses val="autoZero"/>
        <c:auto val="0"/>
        <c:lblAlgn val="ctr"/>
        <c:lblOffset val="100"/>
        <c:noMultiLvlLbl val="0"/>
      </c:catAx>
      <c:valAx>
        <c:axId val="425420335"/>
        <c:scaling>
          <c:orientation val="minMax"/>
        </c:scaling>
        <c:delete val="1"/>
        <c:axPos val="b"/>
        <c:majorGridlines>
          <c:spPr>
            <a:ln w="3175" cap="flat" cmpd="sng" algn="ctr">
              <a:solidFill>
                <a:schemeClr val="tx1">
                  <a:lumMod val="15000"/>
                  <a:lumOff val="85000"/>
                </a:schemeClr>
              </a:solidFill>
              <a:round/>
            </a:ln>
            <a:effectLst/>
          </c:spPr>
        </c:majorGridlines>
        <c:numFmt formatCode="General\%" sourceLinked="1"/>
        <c:majorTickMark val="none"/>
        <c:minorTickMark val="none"/>
        <c:tickLblPos val="nextTo"/>
        <c:crossAx val="425427407"/>
        <c:crosses val="autoZero"/>
        <c:crossBetween val="between"/>
      </c:valAx>
      <c:valAx>
        <c:axId val="249986383"/>
        <c:scaling>
          <c:orientation val="minMax"/>
          <c:max val="70"/>
        </c:scaling>
        <c:delete val="0"/>
        <c:axPos val="t"/>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249988047"/>
        <c:crosses val="max"/>
        <c:crossBetween val="between"/>
      </c:valAx>
      <c:dateAx>
        <c:axId val="249988047"/>
        <c:scaling>
          <c:orientation val="minMax"/>
        </c:scaling>
        <c:delete val="1"/>
        <c:axPos val="l"/>
        <c:numFmt formatCode="yyyy&quot;年&quot;m&quot;月&quot;" sourceLinked="1"/>
        <c:majorTickMark val="out"/>
        <c:minorTickMark val="none"/>
        <c:tickLblPos val="nextTo"/>
        <c:crossAx val="249986383"/>
        <c:crosses val="autoZero"/>
        <c:auto val="1"/>
        <c:lblOffset val="100"/>
        <c:baseTimeUnit val="months"/>
      </c:date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ja-JP" altLang="en-US" sz="1600" dirty="0"/>
              <a:t>■</a:t>
            </a:r>
            <a:r>
              <a:rPr lang="en-US" altLang="ja-JP" sz="1600" dirty="0"/>
              <a:t>SDGs</a:t>
            </a:r>
            <a:r>
              <a:rPr lang="ja-JP" altLang="en-US" sz="1600" dirty="0"/>
              <a:t>認知度（年齢別）</a:t>
            </a:r>
          </a:p>
        </c:rich>
      </c:tx>
      <c:layout>
        <c:manualLayout>
          <c:xMode val="edge"/>
          <c:yMode val="edge"/>
          <c:x val="0"/>
          <c:y val="1.9986492984838196E-3"/>
        </c:manualLayout>
      </c:layout>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0.16840276915736194"/>
          <c:y val="8.1299502149807662E-2"/>
          <c:w val="0.82866199402690899"/>
          <c:h val="0.87107713142113596"/>
        </c:manualLayout>
      </c:layout>
      <c:barChart>
        <c:barDir val="bar"/>
        <c:grouping val="stacked"/>
        <c:varyColors val="0"/>
        <c:ser>
          <c:idx val="0"/>
          <c:order val="0"/>
          <c:tx>
            <c:strRef>
              <c:f>Sheet1!$C$1</c:f>
              <c:strCache>
                <c:ptCount val="1"/>
                <c:pt idx="0">
                  <c:v>SDGsを知っている</c:v>
                </c:pt>
              </c:strCache>
            </c:strRef>
          </c:tx>
          <c:spPr>
            <a:pattFill prst="ltVert">
              <a:fgClr>
                <a:schemeClr val="accent1"/>
              </a:fgClr>
              <a:bgClr>
                <a:schemeClr val="bg1"/>
              </a:bgClr>
            </a:pattFill>
            <a:ln w="3175">
              <a:solidFill>
                <a:schemeClr val="tx1"/>
              </a:solidFill>
            </a:ln>
            <a:effectLst/>
          </c:spPr>
          <c:invertIfNegative val="0"/>
          <c:dLbls>
            <c:dLbl>
              <c:idx val="0"/>
              <c:layout>
                <c:manualLayout>
                  <c:x val="-4.419169976315235E-4"/>
                  <c:y val="-4.099943021994819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3D1-4A04-9DE0-EE36F850EB4A}"/>
                </c:ext>
              </c:extLst>
            </c:dLbl>
            <c:dLbl>
              <c:idx val="1"/>
              <c:layout>
                <c:manualLayout>
                  <c:x val="-4.419169976315235E-4"/>
                  <c:y val="-2.0887085525022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3D1-4A04-9DE0-EE36F850EB4A}"/>
                </c:ext>
              </c:extLst>
            </c:dLbl>
            <c:dLbl>
              <c:idx val="2"/>
              <c:layout>
                <c:manualLayout>
                  <c:x val="-9.0085808505944876E-3"/>
                  <c:y val="2.309673366719934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3D1-4A04-9DE0-EE36F850EB4A}"/>
                </c:ext>
              </c:extLst>
            </c:dLbl>
            <c:spPr>
              <a:solidFill>
                <a:schemeClr val="bg1"/>
              </a:solid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Sheet1!$B$2:$B$35</c:f>
              <c:numCache>
                <c:formatCode>yyyy"年"m"月"</c:formatCode>
                <c:ptCount val="34"/>
                <c:pt idx="0">
                  <c:v>43405</c:v>
                </c:pt>
                <c:pt idx="1">
                  <c:v>43525</c:v>
                </c:pt>
                <c:pt idx="2">
                  <c:v>43739</c:v>
                </c:pt>
                <c:pt idx="3">
                  <c:v>43891</c:v>
                </c:pt>
                <c:pt idx="4">
                  <c:v>44105</c:v>
                </c:pt>
                <c:pt idx="5">
                  <c:v>44256</c:v>
                </c:pt>
                <c:pt idx="7">
                  <c:v>43405</c:v>
                </c:pt>
                <c:pt idx="8">
                  <c:v>43525</c:v>
                </c:pt>
                <c:pt idx="9">
                  <c:v>43739</c:v>
                </c:pt>
                <c:pt idx="10">
                  <c:v>43891</c:v>
                </c:pt>
                <c:pt idx="11">
                  <c:v>44105</c:v>
                </c:pt>
                <c:pt idx="12">
                  <c:v>44256</c:v>
                </c:pt>
                <c:pt idx="14">
                  <c:v>43405</c:v>
                </c:pt>
                <c:pt idx="15">
                  <c:v>43525</c:v>
                </c:pt>
                <c:pt idx="16">
                  <c:v>43739</c:v>
                </c:pt>
                <c:pt idx="17">
                  <c:v>43891</c:v>
                </c:pt>
                <c:pt idx="18">
                  <c:v>44105</c:v>
                </c:pt>
                <c:pt idx="19">
                  <c:v>44256</c:v>
                </c:pt>
                <c:pt idx="21">
                  <c:v>43405</c:v>
                </c:pt>
                <c:pt idx="22">
                  <c:v>43525</c:v>
                </c:pt>
                <c:pt idx="23">
                  <c:v>43739</c:v>
                </c:pt>
                <c:pt idx="24">
                  <c:v>43891</c:v>
                </c:pt>
                <c:pt idx="25">
                  <c:v>44105</c:v>
                </c:pt>
                <c:pt idx="26">
                  <c:v>44256</c:v>
                </c:pt>
                <c:pt idx="28">
                  <c:v>43405</c:v>
                </c:pt>
                <c:pt idx="29">
                  <c:v>43525</c:v>
                </c:pt>
                <c:pt idx="30">
                  <c:v>43739</c:v>
                </c:pt>
                <c:pt idx="31">
                  <c:v>43891</c:v>
                </c:pt>
                <c:pt idx="32">
                  <c:v>44105</c:v>
                </c:pt>
                <c:pt idx="33">
                  <c:v>44256</c:v>
                </c:pt>
              </c:numCache>
            </c:numRef>
          </c:cat>
          <c:val>
            <c:numRef>
              <c:f>Sheet1!$C$2:$C$35</c:f>
              <c:numCache>
                <c:formatCode>General\%</c:formatCode>
                <c:ptCount val="34"/>
                <c:pt idx="0">
                  <c:v>2.1</c:v>
                </c:pt>
                <c:pt idx="1">
                  <c:v>1.3</c:v>
                </c:pt>
                <c:pt idx="2">
                  <c:v>5</c:v>
                </c:pt>
                <c:pt idx="3">
                  <c:v>8.6999999999999993</c:v>
                </c:pt>
                <c:pt idx="4">
                  <c:v>12.9</c:v>
                </c:pt>
                <c:pt idx="5">
                  <c:v>19.7</c:v>
                </c:pt>
                <c:pt idx="7">
                  <c:v>4.4000000000000004</c:v>
                </c:pt>
                <c:pt idx="8">
                  <c:v>5.0999999999999996</c:v>
                </c:pt>
                <c:pt idx="9">
                  <c:v>10.9</c:v>
                </c:pt>
                <c:pt idx="10">
                  <c:v>8</c:v>
                </c:pt>
                <c:pt idx="11">
                  <c:v>21.9</c:v>
                </c:pt>
                <c:pt idx="12">
                  <c:v>24.8</c:v>
                </c:pt>
                <c:pt idx="14">
                  <c:v>7.6</c:v>
                </c:pt>
                <c:pt idx="15">
                  <c:v>5.4</c:v>
                </c:pt>
                <c:pt idx="16">
                  <c:v>11.9</c:v>
                </c:pt>
                <c:pt idx="17" formatCode="0.0&quot;%&quot;">
                  <c:v>20</c:v>
                </c:pt>
                <c:pt idx="18">
                  <c:v>21.6</c:v>
                </c:pt>
                <c:pt idx="19" formatCode="0.0&quot;%&quot;">
                  <c:v>33</c:v>
                </c:pt>
                <c:pt idx="21">
                  <c:v>7.4</c:v>
                </c:pt>
                <c:pt idx="22">
                  <c:v>4.7</c:v>
                </c:pt>
                <c:pt idx="23">
                  <c:v>14.8</c:v>
                </c:pt>
                <c:pt idx="24">
                  <c:v>20.100000000000001</c:v>
                </c:pt>
                <c:pt idx="25">
                  <c:v>24.8</c:v>
                </c:pt>
                <c:pt idx="26">
                  <c:v>34.200000000000003</c:v>
                </c:pt>
                <c:pt idx="28">
                  <c:v>12.2</c:v>
                </c:pt>
                <c:pt idx="29">
                  <c:v>8.1</c:v>
                </c:pt>
                <c:pt idx="30">
                  <c:v>19.600000000000001</c:v>
                </c:pt>
                <c:pt idx="31">
                  <c:v>33.1</c:v>
                </c:pt>
                <c:pt idx="32">
                  <c:v>32.4</c:v>
                </c:pt>
                <c:pt idx="33" formatCode="0.0&quot;%&quot;">
                  <c:v>52</c:v>
                </c:pt>
              </c:numCache>
            </c:numRef>
          </c:val>
          <c:extLst>
            <c:ext xmlns:c16="http://schemas.microsoft.com/office/drawing/2014/chart" uri="{C3380CC4-5D6E-409C-BE32-E72D297353CC}">
              <c16:uniqueId val="{00000003-13D1-4A04-9DE0-EE36F850EB4A}"/>
            </c:ext>
          </c:extLst>
        </c:ser>
        <c:ser>
          <c:idx val="1"/>
          <c:order val="1"/>
          <c:tx>
            <c:strRef>
              <c:f>Sheet1!$D$1</c:f>
              <c:strCache>
                <c:ptCount val="1"/>
                <c:pt idx="0">
                  <c:v>SDGsということばは聞いたことがある。ロゴを見たことがある</c:v>
                </c:pt>
              </c:strCache>
            </c:strRef>
          </c:tx>
          <c:spPr>
            <a:pattFill prst="ltHorz">
              <a:fgClr>
                <a:schemeClr val="accent1"/>
              </a:fgClr>
              <a:bgClr>
                <a:schemeClr val="bg1"/>
              </a:bgClr>
            </a:pattFill>
            <a:ln w="3175">
              <a:solidFill>
                <a:schemeClr val="tx1"/>
              </a:solidFill>
            </a:ln>
            <a:effectLst/>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Sheet1!$B$2:$B$35</c:f>
              <c:numCache>
                <c:formatCode>yyyy"年"m"月"</c:formatCode>
                <c:ptCount val="34"/>
                <c:pt idx="0">
                  <c:v>43405</c:v>
                </c:pt>
                <c:pt idx="1">
                  <c:v>43525</c:v>
                </c:pt>
                <c:pt idx="2">
                  <c:v>43739</c:v>
                </c:pt>
                <c:pt idx="3">
                  <c:v>43891</c:v>
                </c:pt>
                <c:pt idx="4">
                  <c:v>44105</c:v>
                </c:pt>
                <c:pt idx="5">
                  <c:v>44256</c:v>
                </c:pt>
                <c:pt idx="7">
                  <c:v>43405</c:v>
                </c:pt>
                <c:pt idx="8">
                  <c:v>43525</c:v>
                </c:pt>
                <c:pt idx="9">
                  <c:v>43739</c:v>
                </c:pt>
                <c:pt idx="10">
                  <c:v>43891</c:v>
                </c:pt>
                <c:pt idx="11">
                  <c:v>44105</c:v>
                </c:pt>
                <c:pt idx="12">
                  <c:v>44256</c:v>
                </c:pt>
                <c:pt idx="14">
                  <c:v>43405</c:v>
                </c:pt>
                <c:pt idx="15">
                  <c:v>43525</c:v>
                </c:pt>
                <c:pt idx="16">
                  <c:v>43739</c:v>
                </c:pt>
                <c:pt idx="17">
                  <c:v>43891</c:v>
                </c:pt>
                <c:pt idx="18">
                  <c:v>44105</c:v>
                </c:pt>
                <c:pt idx="19">
                  <c:v>44256</c:v>
                </c:pt>
                <c:pt idx="21">
                  <c:v>43405</c:v>
                </c:pt>
                <c:pt idx="22">
                  <c:v>43525</c:v>
                </c:pt>
                <c:pt idx="23">
                  <c:v>43739</c:v>
                </c:pt>
                <c:pt idx="24">
                  <c:v>43891</c:v>
                </c:pt>
                <c:pt idx="25">
                  <c:v>44105</c:v>
                </c:pt>
                <c:pt idx="26">
                  <c:v>44256</c:v>
                </c:pt>
                <c:pt idx="28">
                  <c:v>43405</c:v>
                </c:pt>
                <c:pt idx="29">
                  <c:v>43525</c:v>
                </c:pt>
                <c:pt idx="30">
                  <c:v>43739</c:v>
                </c:pt>
                <c:pt idx="31">
                  <c:v>43891</c:v>
                </c:pt>
                <c:pt idx="32">
                  <c:v>44105</c:v>
                </c:pt>
                <c:pt idx="33">
                  <c:v>44256</c:v>
                </c:pt>
              </c:numCache>
            </c:numRef>
          </c:cat>
          <c:val>
            <c:numRef>
              <c:f>Sheet1!$D$2:$D$35</c:f>
              <c:numCache>
                <c:formatCode>General\%</c:formatCode>
                <c:ptCount val="34"/>
                <c:pt idx="0">
                  <c:v>11.3</c:v>
                </c:pt>
                <c:pt idx="1">
                  <c:v>7.6</c:v>
                </c:pt>
                <c:pt idx="2">
                  <c:v>14.7</c:v>
                </c:pt>
                <c:pt idx="3">
                  <c:v>13.9</c:v>
                </c:pt>
                <c:pt idx="4">
                  <c:v>23.9</c:v>
                </c:pt>
                <c:pt idx="5">
                  <c:v>22.8</c:v>
                </c:pt>
                <c:pt idx="7">
                  <c:v>16.100000000000001</c:v>
                </c:pt>
                <c:pt idx="8">
                  <c:v>7.3</c:v>
                </c:pt>
                <c:pt idx="9">
                  <c:v>13.1</c:v>
                </c:pt>
                <c:pt idx="10">
                  <c:v>16.8</c:v>
                </c:pt>
                <c:pt idx="11">
                  <c:v>23.4</c:v>
                </c:pt>
                <c:pt idx="12">
                  <c:v>23.4</c:v>
                </c:pt>
                <c:pt idx="14" formatCode="0.0&quot;%&quot;">
                  <c:v>13</c:v>
                </c:pt>
                <c:pt idx="15">
                  <c:v>10.3</c:v>
                </c:pt>
                <c:pt idx="16">
                  <c:v>15.7</c:v>
                </c:pt>
                <c:pt idx="17">
                  <c:v>8.6</c:v>
                </c:pt>
                <c:pt idx="18">
                  <c:v>18.399999999999999</c:v>
                </c:pt>
                <c:pt idx="19">
                  <c:v>23.2</c:v>
                </c:pt>
                <c:pt idx="21">
                  <c:v>10.1</c:v>
                </c:pt>
                <c:pt idx="22">
                  <c:v>13.4</c:v>
                </c:pt>
                <c:pt idx="23">
                  <c:v>14.8</c:v>
                </c:pt>
                <c:pt idx="24">
                  <c:v>20.100000000000001</c:v>
                </c:pt>
                <c:pt idx="25">
                  <c:v>22.8</c:v>
                </c:pt>
                <c:pt idx="26">
                  <c:v>25.5</c:v>
                </c:pt>
                <c:pt idx="28">
                  <c:v>12.2</c:v>
                </c:pt>
                <c:pt idx="29">
                  <c:v>18.899999999999999</c:v>
                </c:pt>
                <c:pt idx="30">
                  <c:v>14.9</c:v>
                </c:pt>
                <c:pt idx="31">
                  <c:v>21.6</c:v>
                </c:pt>
                <c:pt idx="32" formatCode="0.0&quot;%&quot;">
                  <c:v>27</c:v>
                </c:pt>
                <c:pt idx="33">
                  <c:v>24.3</c:v>
                </c:pt>
              </c:numCache>
            </c:numRef>
          </c:val>
          <c:extLst>
            <c:ext xmlns:c16="http://schemas.microsoft.com/office/drawing/2014/chart" uri="{C3380CC4-5D6E-409C-BE32-E72D297353CC}">
              <c16:uniqueId val="{00000004-13D1-4A04-9DE0-EE36F850EB4A}"/>
            </c:ext>
          </c:extLst>
        </c:ser>
        <c:dLbls>
          <c:showLegendKey val="0"/>
          <c:showVal val="0"/>
          <c:showCatName val="0"/>
          <c:showSerName val="0"/>
          <c:showPercent val="0"/>
          <c:showBubbleSize val="0"/>
        </c:dLbls>
        <c:gapWidth val="150"/>
        <c:overlap val="100"/>
        <c:axId val="425427407"/>
        <c:axId val="425420335"/>
      </c:barChart>
      <c:catAx>
        <c:axId val="425427407"/>
        <c:scaling>
          <c:orientation val="minMax"/>
        </c:scaling>
        <c:delete val="0"/>
        <c:axPos val="l"/>
        <c:numFmt formatCode="yyyy&quot;年&quot;m&quot;月&quot;"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ja-JP"/>
          </a:p>
        </c:txPr>
        <c:crossAx val="425420335"/>
        <c:crosses val="autoZero"/>
        <c:auto val="0"/>
        <c:lblAlgn val="ctr"/>
        <c:lblOffset val="100"/>
        <c:noMultiLvlLbl val="0"/>
      </c:catAx>
      <c:valAx>
        <c:axId val="425420335"/>
        <c:scaling>
          <c:orientation val="minMax"/>
          <c:max val="80"/>
        </c:scaling>
        <c:delete val="1"/>
        <c:axPos val="b"/>
        <c:numFmt formatCode="General\%" sourceLinked="1"/>
        <c:majorTickMark val="out"/>
        <c:minorTickMark val="none"/>
        <c:tickLblPos val="nextTo"/>
        <c:crossAx val="425427407"/>
        <c:crosses val="autoZero"/>
        <c:crossBetween val="between"/>
      </c:valAx>
      <c:spPr>
        <a:noFill/>
        <a:ln>
          <a:noFill/>
        </a:ln>
        <a:effectLst/>
      </c:spPr>
    </c:plotArea>
    <c:legend>
      <c:legendPos val="b"/>
      <c:layout>
        <c:manualLayout>
          <c:xMode val="edge"/>
          <c:yMode val="edge"/>
          <c:x val="4.9999988177715421E-2"/>
          <c:y val="0.95713775575259785"/>
          <c:w val="0.89999978719887752"/>
          <c:h val="3.3764679672602292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ja-JP" altLang="en-US" sz="1600" dirty="0"/>
              <a:t>■</a:t>
            </a:r>
            <a:r>
              <a:rPr lang="en-US" altLang="ja-JP" sz="1600" dirty="0"/>
              <a:t>SDGs</a:t>
            </a:r>
            <a:r>
              <a:rPr lang="ja-JP" altLang="en-US" sz="1600" dirty="0"/>
              <a:t>を知ったきっかけ</a:t>
            </a:r>
          </a:p>
        </c:rich>
      </c:tx>
      <c:layout>
        <c:manualLayout>
          <c:xMode val="edge"/>
          <c:yMode val="edge"/>
          <c:x val="8.3977804949384338E-2"/>
          <c:y val="2.0396769652977018E-3"/>
        </c:manualLayout>
      </c:layout>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7.5357060925626787E-2"/>
          <c:y val="0.10371091452693519"/>
          <c:w val="0.91244368509336859"/>
          <c:h val="0.64659487613893973"/>
        </c:manualLayout>
      </c:layout>
      <c:barChart>
        <c:barDir val="col"/>
        <c:grouping val="clustered"/>
        <c:varyColors val="0"/>
        <c:ser>
          <c:idx val="1"/>
          <c:order val="1"/>
          <c:tx>
            <c:strRef>
              <c:f>Sheet1!$C$1</c:f>
              <c:strCache>
                <c:ptCount val="1"/>
                <c:pt idx="0">
                  <c:v>2020年10月</c:v>
                </c:pt>
              </c:strCache>
            </c:strRef>
          </c:tx>
          <c:spPr>
            <a:solidFill>
              <a:schemeClr val="accent3"/>
            </a:solidFill>
            <a:ln>
              <a:solidFill>
                <a:schemeClr val="accent3"/>
              </a:solidFill>
            </a:ln>
            <a:effectLst/>
          </c:spPr>
          <c:invertIfNegative val="0"/>
          <c:dLbls>
            <c:dLbl>
              <c:idx val="2"/>
              <c:layout>
                <c:manualLayout>
                  <c:x val="0"/>
                  <c:y val="1.360061213463749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C17-4875-97F8-E14B2937603B}"/>
                </c:ext>
              </c:extLst>
            </c:dLbl>
            <c:dLbl>
              <c:idx val="9"/>
              <c:layout>
                <c:manualLayout>
                  <c:x val="-9.1775376869606105E-17"/>
                  <c:y val="1.58673808237437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C17-4875-97F8-E14B2937603B}"/>
                </c:ext>
              </c:extLst>
            </c:dLbl>
            <c:dLbl>
              <c:idx val="12"/>
              <c:layout>
                <c:manualLayout>
                  <c:x val="-1.501796242907856E-2"/>
                  <c:y val="1.124008394484110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C17-4875-97F8-E14B2937603B}"/>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職場・学校</c:v>
                </c:pt>
                <c:pt idx="1">
                  <c:v>ポスター・チラシ</c:v>
                </c:pt>
                <c:pt idx="2">
                  <c:v>SNS</c:v>
                </c:pt>
                <c:pt idx="3">
                  <c:v>ニュースサイト・ニュースアプリ</c:v>
                </c:pt>
                <c:pt idx="4">
                  <c:v>動画サイト・動画アプリ</c:v>
                </c:pt>
                <c:pt idx="5">
                  <c:v>その他インターネット</c:v>
                </c:pt>
                <c:pt idx="6">
                  <c:v>イベント・セミナー等</c:v>
                </c:pt>
                <c:pt idx="7">
                  <c:v>新聞・雑誌</c:v>
                </c:pt>
                <c:pt idx="8">
                  <c:v>テレビ・ラジオ</c:v>
                </c:pt>
                <c:pt idx="9">
                  <c:v>府政だより</c:v>
                </c:pt>
                <c:pt idx="10">
                  <c:v>家族・友達から聞いた</c:v>
                </c:pt>
                <c:pt idx="11">
                  <c:v>ピンバッジ・缶バッジ</c:v>
                </c:pt>
                <c:pt idx="12">
                  <c:v>その他</c:v>
                </c:pt>
                <c:pt idx="13">
                  <c:v>わからない・覚えていない</c:v>
                </c:pt>
              </c:strCache>
            </c:strRef>
          </c:cat>
          <c:val>
            <c:numRef>
              <c:f>Sheet1!$C$2:$C$15</c:f>
              <c:numCache>
                <c:formatCode>General</c:formatCode>
                <c:ptCount val="14"/>
                <c:pt idx="0">
                  <c:v>29.2</c:v>
                </c:pt>
                <c:pt idx="1">
                  <c:v>14.7</c:v>
                </c:pt>
                <c:pt idx="2">
                  <c:v>10.8</c:v>
                </c:pt>
                <c:pt idx="3">
                  <c:v>24.6</c:v>
                </c:pt>
                <c:pt idx="4">
                  <c:v>2.8</c:v>
                </c:pt>
                <c:pt idx="5">
                  <c:v>9.6999999999999993</c:v>
                </c:pt>
                <c:pt idx="6">
                  <c:v>5.7</c:v>
                </c:pt>
                <c:pt idx="7">
                  <c:v>23</c:v>
                </c:pt>
                <c:pt idx="8">
                  <c:v>29.4</c:v>
                </c:pt>
                <c:pt idx="9">
                  <c:v>5.5</c:v>
                </c:pt>
                <c:pt idx="10">
                  <c:v>5.0999999999999996</c:v>
                </c:pt>
                <c:pt idx="11">
                  <c:v>7.1</c:v>
                </c:pt>
                <c:pt idx="12">
                  <c:v>3</c:v>
                </c:pt>
                <c:pt idx="13">
                  <c:v>7.4</c:v>
                </c:pt>
              </c:numCache>
            </c:numRef>
          </c:val>
          <c:extLst>
            <c:ext xmlns:c16="http://schemas.microsoft.com/office/drawing/2014/chart" uri="{C3380CC4-5D6E-409C-BE32-E72D297353CC}">
              <c16:uniqueId val="{00000003-AC17-4875-97F8-E14B2937603B}"/>
            </c:ext>
          </c:extLst>
        </c:ser>
        <c:ser>
          <c:idx val="2"/>
          <c:order val="2"/>
          <c:tx>
            <c:strRef>
              <c:f>Sheet1!$D$1</c:f>
              <c:strCache>
                <c:ptCount val="1"/>
                <c:pt idx="0">
                  <c:v>2021年3月</c:v>
                </c:pt>
              </c:strCache>
            </c:strRef>
          </c:tx>
          <c:spPr>
            <a:pattFill prst="ltDnDiag">
              <a:fgClr>
                <a:schemeClr val="accent2"/>
              </a:fgClr>
              <a:bgClr>
                <a:schemeClr val="bg1"/>
              </a:bgClr>
            </a:pattFill>
            <a:ln>
              <a:solidFill>
                <a:schemeClr val="accent2"/>
              </a:solidFill>
            </a:ln>
            <a:effectLst/>
          </c:spPr>
          <c:invertIfNegative val="0"/>
          <c:dLbls>
            <c:dLbl>
              <c:idx val="5"/>
              <c:layout>
                <c:manualLayout>
                  <c:x val="2.5029937381797597E-3"/>
                  <c:y val="1.58673808237437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C17-4875-97F8-E14B2937603B}"/>
                </c:ext>
              </c:extLst>
            </c:dLbl>
            <c:dLbl>
              <c:idx val="6"/>
              <c:layout>
                <c:manualLayout>
                  <c:x val="2.5029937381796682E-3"/>
                  <c:y val="9.067074756424995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C17-4875-97F8-E14B2937603B}"/>
                </c:ext>
              </c:extLst>
            </c:dLbl>
            <c:dLbl>
              <c:idx val="9"/>
              <c:layout>
                <c:manualLayout>
                  <c:x val="-9.1775376869606105E-17"/>
                  <c:y val="-4.533537378212580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C17-4875-97F8-E14B2937603B}"/>
                </c:ext>
              </c:extLst>
            </c:dLbl>
            <c:dLbl>
              <c:idx val="10"/>
              <c:layout>
                <c:manualLayout>
                  <c:x val="2.5029937381797597E-3"/>
                  <c:y val="1.360061213463749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C17-4875-97F8-E14B2937603B}"/>
                </c:ext>
              </c:extLst>
            </c:dLbl>
            <c:dLbl>
              <c:idx val="12"/>
              <c:layout>
                <c:manualLayout>
                  <c:x val="5.0059874763595195E-3"/>
                  <c:y val="1.360061213463749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AC17-4875-97F8-E14B2937603B}"/>
                </c:ext>
              </c:extLst>
            </c:dLbl>
            <c:dLbl>
              <c:idx val="13"/>
              <c:layout>
                <c:manualLayout>
                  <c:x val="-2.5029937381799436E-3"/>
                  <c:y val="1.13338434455311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AC17-4875-97F8-E14B2937603B}"/>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職場・学校</c:v>
                </c:pt>
                <c:pt idx="1">
                  <c:v>ポスター・チラシ</c:v>
                </c:pt>
                <c:pt idx="2">
                  <c:v>SNS</c:v>
                </c:pt>
                <c:pt idx="3">
                  <c:v>ニュースサイト・ニュースアプリ</c:v>
                </c:pt>
                <c:pt idx="4">
                  <c:v>動画サイト・動画アプリ</c:v>
                </c:pt>
                <c:pt idx="5">
                  <c:v>その他インターネット</c:v>
                </c:pt>
                <c:pt idx="6">
                  <c:v>イベント・セミナー等</c:v>
                </c:pt>
                <c:pt idx="7">
                  <c:v>新聞・雑誌</c:v>
                </c:pt>
                <c:pt idx="8">
                  <c:v>テレビ・ラジオ</c:v>
                </c:pt>
                <c:pt idx="9">
                  <c:v>府政だより</c:v>
                </c:pt>
                <c:pt idx="10">
                  <c:v>家族・友達から聞いた</c:v>
                </c:pt>
                <c:pt idx="11">
                  <c:v>ピンバッジ・缶バッジ</c:v>
                </c:pt>
                <c:pt idx="12">
                  <c:v>その他</c:v>
                </c:pt>
                <c:pt idx="13">
                  <c:v>わからない・覚えていない</c:v>
                </c:pt>
              </c:strCache>
            </c:strRef>
          </c:cat>
          <c:val>
            <c:numRef>
              <c:f>Sheet1!$D$2:$D$15</c:f>
              <c:numCache>
                <c:formatCode>0.0</c:formatCode>
                <c:ptCount val="14"/>
                <c:pt idx="0">
                  <c:v>30.898876404494001</c:v>
                </c:pt>
                <c:pt idx="1">
                  <c:v>17.415730337079001</c:v>
                </c:pt>
                <c:pt idx="2">
                  <c:v>11.610486891386</c:v>
                </c:pt>
                <c:pt idx="3">
                  <c:v>26.591760299625001</c:v>
                </c:pt>
                <c:pt idx="4">
                  <c:v>5.2434456928838999</c:v>
                </c:pt>
                <c:pt idx="5">
                  <c:v>9.1760299625467994</c:v>
                </c:pt>
                <c:pt idx="6">
                  <c:v>4.4943820224718998</c:v>
                </c:pt>
                <c:pt idx="7">
                  <c:v>19.662921348314999</c:v>
                </c:pt>
                <c:pt idx="8">
                  <c:v>36.329588014980999</c:v>
                </c:pt>
                <c:pt idx="9">
                  <c:v>5.8052434456929003</c:v>
                </c:pt>
                <c:pt idx="10">
                  <c:v>4.4943820224718998</c:v>
                </c:pt>
                <c:pt idx="11">
                  <c:v>4.1198501872659001</c:v>
                </c:pt>
                <c:pt idx="12">
                  <c:v>2.8089887640449001</c:v>
                </c:pt>
                <c:pt idx="13">
                  <c:v>6.3670411985018998</c:v>
                </c:pt>
              </c:numCache>
            </c:numRef>
          </c:val>
          <c:extLst>
            <c:ext xmlns:c16="http://schemas.microsoft.com/office/drawing/2014/chart" uri="{C3380CC4-5D6E-409C-BE32-E72D297353CC}">
              <c16:uniqueId val="{0000000A-AC17-4875-97F8-E14B2937603B}"/>
            </c:ext>
          </c:extLst>
        </c:ser>
        <c:dLbls>
          <c:showLegendKey val="0"/>
          <c:showVal val="0"/>
          <c:showCatName val="0"/>
          <c:showSerName val="0"/>
          <c:showPercent val="0"/>
          <c:showBubbleSize val="0"/>
        </c:dLbls>
        <c:gapWidth val="219"/>
        <c:overlap val="-27"/>
        <c:axId val="93577936"/>
        <c:axId val="93571280"/>
        <c:extLst>
          <c:ext xmlns:c15="http://schemas.microsoft.com/office/drawing/2012/chart" uri="{02D57815-91ED-43cb-92C2-25804820EDAC}">
            <c15:filteredBarSeries>
              <c15:ser>
                <c:idx val="0"/>
                <c:order val="0"/>
                <c:tx>
                  <c:strRef>
                    <c:extLst>
                      <c:ext uri="{02D57815-91ED-43cb-92C2-25804820EDAC}">
                        <c15:formulaRef>
                          <c15:sqref>Sheet1!$B$1</c15:sqref>
                        </c15:formulaRef>
                      </c:ext>
                    </c:extLst>
                    <c:strCache>
                      <c:ptCount val="1"/>
                      <c:pt idx="0">
                        <c:v>2020年3月</c:v>
                      </c:pt>
                    </c:strCache>
                  </c:strRef>
                </c:tx>
                <c:spPr>
                  <a:pattFill prst="ltDnDiag">
                    <a:fgClr>
                      <a:schemeClr val="accent1"/>
                    </a:fgClr>
                    <a:bgClr>
                      <a:schemeClr val="bg1"/>
                    </a:bgClr>
                  </a:pattFill>
                  <a:ln>
                    <a:solidFill>
                      <a:schemeClr val="tx1"/>
                    </a:solidFill>
                  </a:ln>
                  <a:effectLst/>
                </c:spPr>
                <c:invertIfNegative val="0"/>
                <c:dLbls>
                  <c:dLbl>
                    <c:idx val="0"/>
                    <c:layout>
                      <c:manualLayout>
                        <c:x val="-1.8702426098068034E-2"/>
                        <c:y val="0"/>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B-AC17-4875-97F8-E14B2937603B}"/>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Sheet1!$A$2:$A$15</c15:sqref>
                        </c15:formulaRef>
                      </c:ext>
                    </c:extLst>
                    <c:strCache>
                      <c:ptCount val="14"/>
                      <c:pt idx="0">
                        <c:v>職場・学校</c:v>
                      </c:pt>
                      <c:pt idx="1">
                        <c:v>ポスター・チラシ</c:v>
                      </c:pt>
                      <c:pt idx="2">
                        <c:v>SNS</c:v>
                      </c:pt>
                      <c:pt idx="3">
                        <c:v>ニュースサイト・ニュースアプリ</c:v>
                      </c:pt>
                      <c:pt idx="4">
                        <c:v>動画サイト・動画アプリ</c:v>
                      </c:pt>
                      <c:pt idx="5">
                        <c:v>その他インターネット</c:v>
                      </c:pt>
                      <c:pt idx="6">
                        <c:v>イベント・セミナー等</c:v>
                      </c:pt>
                      <c:pt idx="7">
                        <c:v>新聞・雑誌</c:v>
                      </c:pt>
                      <c:pt idx="8">
                        <c:v>テレビ・ラジオ</c:v>
                      </c:pt>
                      <c:pt idx="9">
                        <c:v>府政だより</c:v>
                      </c:pt>
                      <c:pt idx="10">
                        <c:v>家族・友達から聞いた</c:v>
                      </c:pt>
                      <c:pt idx="11">
                        <c:v>ピンバッジ・缶バッジ</c:v>
                      </c:pt>
                      <c:pt idx="12">
                        <c:v>その他</c:v>
                      </c:pt>
                      <c:pt idx="13">
                        <c:v>わからない・覚えていない</c:v>
                      </c:pt>
                    </c:strCache>
                  </c:strRef>
                </c:cat>
                <c:val>
                  <c:numRef>
                    <c:extLst>
                      <c:ext uri="{02D57815-91ED-43cb-92C2-25804820EDAC}">
                        <c15:formulaRef>
                          <c15:sqref>Sheet1!$B$2:$B$15</c15:sqref>
                        </c15:formulaRef>
                      </c:ext>
                    </c:extLst>
                    <c:numCache>
                      <c:formatCode>General</c:formatCode>
                      <c:ptCount val="14"/>
                      <c:pt idx="0">
                        <c:v>21</c:v>
                      </c:pt>
                      <c:pt idx="1">
                        <c:v>18.2</c:v>
                      </c:pt>
                      <c:pt idx="2">
                        <c:v>12.4</c:v>
                      </c:pt>
                      <c:pt idx="3">
                        <c:v>13.4</c:v>
                      </c:pt>
                      <c:pt idx="4">
                        <c:v>5.4</c:v>
                      </c:pt>
                      <c:pt idx="5">
                        <c:v>14</c:v>
                      </c:pt>
                      <c:pt idx="6">
                        <c:v>8.9</c:v>
                      </c:pt>
                      <c:pt idx="7">
                        <c:v>21.3</c:v>
                      </c:pt>
                      <c:pt idx="8">
                        <c:v>40.799999999999997</c:v>
                      </c:pt>
                      <c:pt idx="9">
                        <c:v>21.7</c:v>
                      </c:pt>
                      <c:pt idx="10">
                        <c:v>6.4</c:v>
                      </c:pt>
                      <c:pt idx="11">
                        <c:v>7</c:v>
                      </c:pt>
                      <c:pt idx="12">
                        <c:v>2.2000000000000002</c:v>
                      </c:pt>
                      <c:pt idx="13">
                        <c:v>5.0999999999999996</c:v>
                      </c:pt>
                    </c:numCache>
                  </c:numRef>
                </c:val>
                <c:extLst>
                  <c:ext xmlns:c16="http://schemas.microsoft.com/office/drawing/2014/chart" uri="{C3380CC4-5D6E-409C-BE32-E72D297353CC}">
                    <c16:uniqueId val="{0000000C-AC17-4875-97F8-E14B2937603B}"/>
                  </c:ext>
                </c:extLst>
              </c15:ser>
            </c15:filteredBarSeries>
          </c:ext>
        </c:extLst>
      </c:barChart>
      <c:catAx>
        <c:axId val="935779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93571280"/>
        <c:crosses val="autoZero"/>
        <c:auto val="1"/>
        <c:lblAlgn val="ctr"/>
        <c:lblOffset val="100"/>
        <c:noMultiLvlLbl val="0"/>
      </c:catAx>
      <c:valAx>
        <c:axId val="935712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93577936"/>
        <c:crosses val="autoZero"/>
        <c:crossBetween val="between"/>
      </c:valAx>
      <c:spPr>
        <a:noFill/>
        <a:ln>
          <a:solidFill>
            <a:schemeClr val="tx1">
              <a:lumMod val="15000"/>
              <a:lumOff val="85000"/>
            </a:schemeClr>
          </a:solidFill>
        </a:ln>
        <a:effectLst/>
      </c:spPr>
    </c:plotArea>
    <c:legend>
      <c:legendPos val="b"/>
      <c:layout>
        <c:manualLayout>
          <c:xMode val="edge"/>
          <c:yMode val="edge"/>
          <c:x val="0.26714452167592584"/>
          <c:y val="0.95503921293680938"/>
          <c:w val="0.43597499686633068"/>
          <c:h val="4.4960787063190656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7"/>
    </mc:Choice>
    <mc:Fallback>
      <c:style val="7"/>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6928670021585343E-2"/>
          <c:y val="0.11402871532000686"/>
          <c:w val="0.9147198346433959"/>
          <c:h val="0.42997690568992297"/>
        </c:manualLayout>
      </c:layout>
      <c:barChart>
        <c:barDir val="bar"/>
        <c:grouping val="percentStacked"/>
        <c:varyColors val="0"/>
        <c:ser>
          <c:idx val="0"/>
          <c:order val="0"/>
          <c:tx>
            <c:strRef>
              <c:f>Sheet1!$C$2</c:f>
              <c:strCache>
                <c:ptCount val="1"/>
                <c:pt idx="0">
                  <c:v>知っている</c:v>
                </c:pt>
              </c:strCache>
            </c:strRef>
          </c:tx>
          <c:spPr>
            <a:solidFill>
              <a:schemeClr val="accent5">
                <a:shade val="58000"/>
              </a:schemeClr>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c:f>
              <c:strCache>
                <c:ptCount val="1"/>
                <c:pt idx="0">
                  <c:v>全体</c:v>
                </c:pt>
              </c:strCache>
            </c:strRef>
          </c:cat>
          <c:val>
            <c:numRef>
              <c:f>Sheet1!$C$3</c:f>
              <c:numCache>
                <c:formatCode>0.0</c:formatCode>
                <c:ptCount val="1"/>
                <c:pt idx="0">
                  <c:v>10.674157303371</c:v>
                </c:pt>
              </c:numCache>
            </c:numRef>
          </c:val>
          <c:extLst>
            <c:ext xmlns:c16="http://schemas.microsoft.com/office/drawing/2014/chart" uri="{C3380CC4-5D6E-409C-BE32-E72D297353CC}">
              <c16:uniqueId val="{00000000-9C04-40F2-9DE5-252D9D965143}"/>
            </c:ext>
          </c:extLst>
        </c:ser>
        <c:ser>
          <c:idx val="1"/>
          <c:order val="1"/>
          <c:tx>
            <c:strRef>
              <c:f>Sheet1!$D$2</c:f>
              <c:strCache>
                <c:ptCount val="1"/>
                <c:pt idx="0">
                  <c:v>見たことがある又は聞いたことがある</c:v>
                </c:pt>
              </c:strCache>
            </c:strRef>
          </c:tx>
          <c:spPr>
            <a:pattFill prst="narVert">
              <a:fgClr>
                <a:schemeClr val="accent1"/>
              </a:fgClr>
              <a:bgClr>
                <a:schemeClr val="bg1"/>
              </a:bgClr>
            </a:patt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c:f>
              <c:strCache>
                <c:ptCount val="1"/>
                <c:pt idx="0">
                  <c:v>全体</c:v>
                </c:pt>
              </c:strCache>
            </c:strRef>
          </c:cat>
          <c:val>
            <c:numRef>
              <c:f>Sheet1!$D$3</c:f>
              <c:numCache>
                <c:formatCode>0.0</c:formatCode>
                <c:ptCount val="1"/>
                <c:pt idx="0">
                  <c:v>27.715355805243</c:v>
                </c:pt>
              </c:numCache>
            </c:numRef>
          </c:val>
          <c:extLst>
            <c:ext xmlns:c16="http://schemas.microsoft.com/office/drawing/2014/chart" uri="{C3380CC4-5D6E-409C-BE32-E72D297353CC}">
              <c16:uniqueId val="{00000001-9C04-40F2-9DE5-252D9D965143}"/>
            </c:ext>
          </c:extLst>
        </c:ser>
        <c:ser>
          <c:idx val="2"/>
          <c:order val="2"/>
          <c:tx>
            <c:strRef>
              <c:f>Sheet1!$E$2</c:f>
              <c:strCache>
                <c:ptCount val="1"/>
                <c:pt idx="0">
                  <c:v>知らない</c:v>
                </c:pt>
              </c:strCache>
            </c:strRef>
          </c:tx>
          <c:spPr>
            <a:pattFill prst="narHorz">
              <a:fgClr>
                <a:schemeClr val="accent1"/>
              </a:fgClr>
              <a:bgClr>
                <a:schemeClr val="bg1"/>
              </a:bgClr>
            </a:pattFill>
            <a:ln>
              <a:solidFill>
                <a:sysClr val="windowText" lastClr="00000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c:f>
              <c:strCache>
                <c:ptCount val="1"/>
                <c:pt idx="0">
                  <c:v>全体</c:v>
                </c:pt>
              </c:strCache>
            </c:strRef>
          </c:cat>
          <c:val>
            <c:numRef>
              <c:f>Sheet1!$E$3</c:f>
              <c:numCache>
                <c:formatCode>0.0</c:formatCode>
                <c:ptCount val="1"/>
                <c:pt idx="0">
                  <c:v>61.610486891386003</c:v>
                </c:pt>
              </c:numCache>
            </c:numRef>
          </c:val>
          <c:extLst>
            <c:ext xmlns:c16="http://schemas.microsoft.com/office/drawing/2014/chart" uri="{C3380CC4-5D6E-409C-BE32-E72D297353CC}">
              <c16:uniqueId val="{00000002-9C04-40F2-9DE5-252D9D965143}"/>
            </c:ext>
          </c:extLst>
        </c:ser>
        <c:dLbls>
          <c:dLblPos val="ctr"/>
          <c:showLegendKey val="0"/>
          <c:showVal val="1"/>
          <c:showCatName val="0"/>
          <c:showSerName val="0"/>
          <c:showPercent val="0"/>
          <c:showBubbleSize val="0"/>
        </c:dLbls>
        <c:gapWidth val="25"/>
        <c:overlap val="100"/>
        <c:axId val="1982412783"/>
        <c:axId val="1982397391"/>
      </c:barChart>
      <c:catAx>
        <c:axId val="1982412783"/>
        <c:scaling>
          <c:orientation val="minMax"/>
        </c:scaling>
        <c:delete val="1"/>
        <c:axPos val="l"/>
        <c:numFmt formatCode="General" sourceLinked="1"/>
        <c:majorTickMark val="none"/>
        <c:minorTickMark val="none"/>
        <c:tickLblPos val="nextTo"/>
        <c:crossAx val="1982397391"/>
        <c:crosses val="autoZero"/>
        <c:auto val="1"/>
        <c:lblAlgn val="ctr"/>
        <c:lblOffset val="100"/>
        <c:noMultiLvlLbl val="0"/>
      </c:catAx>
      <c:valAx>
        <c:axId val="1982397391"/>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ja-JP"/>
          </a:p>
        </c:txPr>
        <c:crossAx val="1982412783"/>
        <c:crosses val="autoZero"/>
        <c:crossBetween val="between"/>
      </c:valAx>
      <c:spPr>
        <a:noFill/>
        <a:ln>
          <a:noFill/>
        </a:ln>
        <a:effectLst/>
      </c:spPr>
    </c:plotArea>
    <c:legend>
      <c:legendPos val="b"/>
      <c:layout>
        <c:manualLayout>
          <c:xMode val="edge"/>
          <c:yMode val="edge"/>
          <c:x val="0.20265502535730751"/>
          <c:y val="0.77538194444444442"/>
          <c:w val="0.60054518211157215"/>
          <c:h val="0.1998187947401500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7"/>
    </mc:Choice>
    <mc:Fallback>
      <c:style val="7"/>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7599710808110908E-2"/>
          <c:y val="6.652434805424616E-2"/>
          <c:w val="0.91350039950471418"/>
          <c:h val="0.40607685185185183"/>
        </c:manualLayout>
      </c:layout>
      <c:barChart>
        <c:barDir val="bar"/>
        <c:grouping val="percentStacked"/>
        <c:varyColors val="0"/>
        <c:ser>
          <c:idx val="0"/>
          <c:order val="0"/>
          <c:tx>
            <c:strRef>
              <c:f>Sheet1!$C$14</c:f>
              <c:strCache>
                <c:ptCount val="1"/>
                <c:pt idx="0">
                  <c:v>賛同する</c:v>
                </c:pt>
              </c:strCache>
            </c:strRef>
          </c:tx>
          <c:spPr>
            <a:solidFill>
              <a:schemeClr val="accent5">
                <a:shade val="58000"/>
              </a:schemeClr>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Sheet1!$B$15</c:f>
              <c:strCache>
                <c:ptCount val="1"/>
                <c:pt idx="0">
                  <c:v>全体</c:v>
                </c:pt>
              </c:strCache>
            </c:strRef>
          </c:cat>
          <c:val>
            <c:numRef>
              <c:f>Sheet1!$C$15</c:f>
              <c:numCache>
                <c:formatCode>0.0</c:formatCode>
                <c:ptCount val="1"/>
                <c:pt idx="0">
                  <c:v>52.8</c:v>
                </c:pt>
              </c:numCache>
            </c:numRef>
          </c:val>
          <c:extLst>
            <c:ext xmlns:c16="http://schemas.microsoft.com/office/drawing/2014/chart" uri="{C3380CC4-5D6E-409C-BE32-E72D297353CC}">
              <c16:uniqueId val="{00000000-B350-401A-89C0-5CF1CD0BFE2B}"/>
            </c:ext>
          </c:extLst>
        </c:ser>
        <c:ser>
          <c:idx val="1"/>
          <c:order val="1"/>
          <c:tx>
            <c:strRef>
              <c:f>Sheet1!$D$14</c:f>
              <c:strCache>
                <c:ptCount val="1"/>
                <c:pt idx="0">
                  <c:v>賛同しない</c:v>
                </c:pt>
              </c:strCache>
            </c:strRef>
          </c:tx>
          <c:spPr>
            <a:pattFill prst="narVert">
              <a:fgClr>
                <a:schemeClr val="accent1"/>
              </a:fgClr>
              <a:bgClr>
                <a:schemeClr val="bg1"/>
              </a:bgClr>
            </a:patt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Sheet1!$B$15</c:f>
              <c:strCache>
                <c:ptCount val="1"/>
                <c:pt idx="0">
                  <c:v>全体</c:v>
                </c:pt>
              </c:strCache>
            </c:strRef>
          </c:cat>
          <c:val>
            <c:numRef>
              <c:f>Sheet1!$D$15</c:f>
              <c:numCache>
                <c:formatCode>0.0</c:formatCode>
                <c:ptCount val="1"/>
                <c:pt idx="0">
                  <c:v>5.4</c:v>
                </c:pt>
              </c:numCache>
            </c:numRef>
          </c:val>
          <c:extLst>
            <c:ext xmlns:c16="http://schemas.microsoft.com/office/drawing/2014/chart" uri="{C3380CC4-5D6E-409C-BE32-E72D297353CC}">
              <c16:uniqueId val="{00000001-B350-401A-89C0-5CF1CD0BFE2B}"/>
            </c:ext>
          </c:extLst>
        </c:ser>
        <c:ser>
          <c:idx val="2"/>
          <c:order val="2"/>
          <c:tx>
            <c:strRef>
              <c:f>Sheet1!$E$14</c:f>
              <c:strCache>
                <c:ptCount val="1"/>
                <c:pt idx="0">
                  <c:v>わからない</c:v>
                </c:pt>
              </c:strCache>
            </c:strRef>
          </c:tx>
          <c:spPr>
            <a:pattFill prst="narHorz">
              <a:fgClr>
                <a:schemeClr val="accent1"/>
              </a:fgClr>
              <a:bgClr>
                <a:schemeClr val="bg1"/>
              </a:bgClr>
            </a:patt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Sheet1!$B$15</c:f>
              <c:strCache>
                <c:ptCount val="1"/>
                <c:pt idx="0">
                  <c:v>全体</c:v>
                </c:pt>
              </c:strCache>
            </c:strRef>
          </c:cat>
          <c:val>
            <c:numRef>
              <c:f>Sheet1!$E$15</c:f>
              <c:numCache>
                <c:formatCode>0.0</c:formatCode>
                <c:ptCount val="1"/>
                <c:pt idx="0">
                  <c:v>41.8</c:v>
                </c:pt>
              </c:numCache>
            </c:numRef>
          </c:val>
          <c:extLst>
            <c:ext xmlns:c16="http://schemas.microsoft.com/office/drawing/2014/chart" uri="{C3380CC4-5D6E-409C-BE32-E72D297353CC}">
              <c16:uniqueId val="{00000002-B350-401A-89C0-5CF1CD0BFE2B}"/>
            </c:ext>
          </c:extLst>
        </c:ser>
        <c:dLbls>
          <c:dLblPos val="ctr"/>
          <c:showLegendKey val="0"/>
          <c:showVal val="1"/>
          <c:showCatName val="0"/>
          <c:showSerName val="0"/>
          <c:showPercent val="0"/>
          <c:showBubbleSize val="0"/>
        </c:dLbls>
        <c:gapWidth val="25"/>
        <c:overlap val="100"/>
        <c:axId val="1982412783"/>
        <c:axId val="1982397391"/>
      </c:barChart>
      <c:catAx>
        <c:axId val="1982412783"/>
        <c:scaling>
          <c:orientation val="minMax"/>
        </c:scaling>
        <c:delete val="1"/>
        <c:axPos val="l"/>
        <c:numFmt formatCode="General" sourceLinked="1"/>
        <c:majorTickMark val="none"/>
        <c:minorTickMark val="none"/>
        <c:tickLblPos val="nextTo"/>
        <c:crossAx val="1982397391"/>
        <c:crosses val="autoZero"/>
        <c:auto val="1"/>
        <c:lblAlgn val="ctr"/>
        <c:lblOffset val="100"/>
        <c:noMultiLvlLbl val="0"/>
      </c:catAx>
      <c:valAx>
        <c:axId val="1982397391"/>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ja-JP"/>
          </a:p>
        </c:txPr>
        <c:crossAx val="1982412783"/>
        <c:crosses val="autoZero"/>
        <c:crossBetween val="between"/>
      </c:valAx>
      <c:spPr>
        <a:noFill/>
        <a:ln>
          <a:noFill/>
        </a:ln>
        <a:effectLst/>
      </c:spPr>
    </c:plotArea>
    <c:legend>
      <c:legendPos val="b"/>
      <c:layout>
        <c:manualLayout>
          <c:xMode val="edge"/>
          <c:yMode val="edge"/>
          <c:x val="0.28489328703703704"/>
          <c:y val="0.79259074074074076"/>
          <c:w val="0.43462303240740741"/>
          <c:h val="0.11333518518518519"/>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7"/>
    </mc:Choice>
    <mc:Fallback>
      <c:style val="7"/>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668097452848048"/>
          <c:y val="8.6290816729917771E-2"/>
          <c:w val="0.80467224494040301"/>
          <c:h val="0.51811057084123968"/>
        </c:manualLayout>
      </c:layout>
      <c:barChart>
        <c:barDir val="bar"/>
        <c:grouping val="percentStacked"/>
        <c:varyColors val="0"/>
        <c:ser>
          <c:idx val="0"/>
          <c:order val="0"/>
          <c:tx>
            <c:strRef>
              <c:f>Sheet1!$D$26</c:f>
              <c:strCache>
                <c:ptCount val="1"/>
                <c:pt idx="0">
                  <c:v>常に意識している</c:v>
                </c:pt>
              </c:strCache>
            </c:strRef>
          </c:tx>
          <c:spPr>
            <a:solidFill>
              <a:schemeClr val="accent5">
                <a:shade val="58000"/>
              </a:schemeClr>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Sheet1!$C$27:$C$28</c:f>
              <c:strCache>
                <c:ptCount val="2"/>
                <c:pt idx="0">
                  <c:v>2020年10月(n=204)</c:v>
                </c:pt>
                <c:pt idx="1">
                  <c:v>2021年3月(n=298)</c:v>
                </c:pt>
              </c:strCache>
            </c:strRef>
          </c:cat>
          <c:val>
            <c:numRef>
              <c:f>Sheet1!$D$27:$D$28</c:f>
              <c:numCache>
                <c:formatCode>0.0</c:formatCode>
                <c:ptCount val="2"/>
                <c:pt idx="0">
                  <c:v>9.3137254901961004</c:v>
                </c:pt>
                <c:pt idx="1">
                  <c:v>7.3825503355705004</c:v>
                </c:pt>
              </c:numCache>
            </c:numRef>
          </c:val>
          <c:extLst>
            <c:ext xmlns:c16="http://schemas.microsoft.com/office/drawing/2014/chart" uri="{C3380CC4-5D6E-409C-BE32-E72D297353CC}">
              <c16:uniqueId val="{00000000-9EBA-4B45-9AA6-7D337DE9042E}"/>
            </c:ext>
          </c:extLst>
        </c:ser>
        <c:ser>
          <c:idx val="1"/>
          <c:order val="1"/>
          <c:tx>
            <c:strRef>
              <c:f>Sheet1!$E$26</c:f>
              <c:strCache>
                <c:ptCount val="1"/>
                <c:pt idx="0">
                  <c:v>よく意識している</c:v>
                </c:pt>
              </c:strCache>
            </c:strRef>
          </c:tx>
          <c:spPr>
            <a:pattFill prst="narVert">
              <a:fgClr>
                <a:schemeClr val="accent1"/>
              </a:fgClr>
              <a:bgClr>
                <a:schemeClr val="bg1"/>
              </a:bgClr>
            </a:patt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Sheet1!$C$27:$C$28</c:f>
              <c:strCache>
                <c:ptCount val="2"/>
                <c:pt idx="0">
                  <c:v>2020年10月(n=204)</c:v>
                </c:pt>
                <c:pt idx="1">
                  <c:v>2021年3月(n=298)</c:v>
                </c:pt>
              </c:strCache>
            </c:strRef>
          </c:cat>
          <c:val>
            <c:numRef>
              <c:f>Sheet1!$E$27:$E$28</c:f>
              <c:numCache>
                <c:formatCode>0.0</c:formatCode>
                <c:ptCount val="2"/>
                <c:pt idx="0">
                  <c:v>18.627450980391998</c:v>
                </c:pt>
                <c:pt idx="1">
                  <c:v>22.818791946308998</c:v>
                </c:pt>
              </c:numCache>
            </c:numRef>
          </c:val>
          <c:extLst>
            <c:ext xmlns:c16="http://schemas.microsoft.com/office/drawing/2014/chart" uri="{C3380CC4-5D6E-409C-BE32-E72D297353CC}">
              <c16:uniqueId val="{00000001-9EBA-4B45-9AA6-7D337DE9042E}"/>
            </c:ext>
          </c:extLst>
        </c:ser>
        <c:ser>
          <c:idx val="2"/>
          <c:order val="2"/>
          <c:tx>
            <c:strRef>
              <c:f>Sheet1!$F$26</c:f>
              <c:strCache>
                <c:ptCount val="1"/>
                <c:pt idx="0">
                  <c:v>たまに意識している</c:v>
                </c:pt>
              </c:strCache>
            </c:strRef>
          </c:tx>
          <c:spPr>
            <a:pattFill prst="narHorz">
              <a:fgClr>
                <a:schemeClr val="accent1"/>
              </a:fgClr>
              <a:bgClr>
                <a:schemeClr val="bg1"/>
              </a:bgClr>
            </a:patt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Sheet1!$C$27:$C$28</c:f>
              <c:strCache>
                <c:ptCount val="2"/>
                <c:pt idx="0">
                  <c:v>2020年10月(n=204)</c:v>
                </c:pt>
                <c:pt idx="1">
                  <c:v>2021年3月(n=298)</c:v>
                </c:pt>
              </c:strCache>
            </c:strRef>
          </c:cat>
          <c:val>
            <c:numRef>
              <c:f>Sheet1!$F$27:$F$28</c:f>
              <c:numCache>
                <c:formatCode>0.0</c:formatCode>
                <c:ptCount val="2"/>
                <c:pt idx="0">
                  <c:v>42.647058823529001</c:v>
                </c:pt>
                <c:pt idx="1">
                  <c:v>43.959731543624002</c:v>
                </c:pt>
              </c:numCache>
            </c:numRef>
          </c:val>
          <c:extLst>
            <c:ext xmlns:c16="http://schemas.microsoft.com/office/drawing/2014/chart" uri="{C3380CC4-5D6E-409C-BE32-E72D297353CC}">
              <c16:uniqueId val="{00000002-9EBA-4B45-9AA6-7D337DE9042E}"/>
            </c:ext>
          </c:extLst>
        </c:ser>
        <c:ser>
          <c:idx val="3"/>
          <c:order val="3"/>
          <c:tx>
            <c:strRef>
              <c:f>Sheet1!$G$26</c:f>
              <c:strCache>
                <c:ptCount val="1"/>
                <c:pt idx="0">
                  <c:v>意識していない</c:v>
                </c:pt>
              </c:strCache>
            </c:strRef>
          </c:tx>
          <c:spPr>
            <a:pattFill prst="divot">
              <a:fgClr>
                <a:schemeClr val="accent1"/>
              </a:fgClr>
              <a:bgClr>
                <a:schemeClr val="bg1"/>
              </a:bgClr>
            </a:patt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Sheet1!$C$27:$C$28</c:f>
              <c:strCache>
                <c:ptCount val="2"/>
                <c:pt idx="0">
                  <c:v>2020年10月(n=204)</c:v>
                </c:pt>
                <c:pt idx="1">
                  <c:v>2021年3月(n=298)</c:v>
                </c:pt>
              </c:strCache>
            </c:strRef>
          </c:cat>
          <c:val>
            <c:numRef>
              <c:f>Sheet1!$G$27:$G$28</c:f>
              <c:numCache>
                <c:formatCode>0.0</c:formatCode>
                <c:ptCount val="2"/>
                <c:pt idx="0">
                  <c:v>29.411764705882</c:v>
                </c:pt>
                <c:pt idx="1">
                  <c:v>25.838926174497001</c:v>
                </c:pt>
              </c:numCache>
            </c:numRef>
          </c:val>
          <c:extLst>
            <c:ext xmlns:c16="http://schemas.microsoft.com/office/drawing/2014/chart" uri="{C3380CC4-5D6E-409C-BE32-E72D297353CC}">
              <c16:uniqueId val="{00000003-9EBA-4B45-9AA6-7D337DE9042E}"/>
            </c:ext>
          </c:extLst>
        </c:ser>
        <c:dLbls>
          <c:showLegendKey val="0"/>
          <c:showVal val="0"/>
          <c:showCatName val="0"/>
          <c:showSerName val="0"/>
          <c:showPercent val="0"/>
          <c:showBubbleSize val="0"/>
        </c:dLbls>
        <c:gapWidth val="40"/>
        <c:overlap val="100"/>
        <c:axId val="1982412783"/>
        <c:axId val="1982397391"/>
      </c:barChart>
      <c:catAx>
        <c:axId val="198241278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ja-JP"/>
          </a:p>
        </c:txPr>
        <c:crossAx val="1982397391"/>
        <c:crosses val="autoZero"/>
        <c:auto val="0"/>
        <c:lblAlgn val="ctr"/>
        <c:lblOffset val="100"/>
        <c:noMultiLvlLbl val="0"/>
      </c:catAx>
      <c:valAx>
        <c:axId val="1982397391"/>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ja-JP"/>
          </a:p>
        </c:txPr>
        <c:crossAx val="1982412783"/>
        <c:crosses val="autoZero"/>
        <c:crossBetween val="between"/>
      </c:valAx>
      <c:spPr>
        <a:noFill/>
        <a:ln>
          <a:noFill/>
        </a:ln>
        <a:effectLst/>
      </c:spPr>
    </c:plotArea>
    <c:legend>
      <c:legendPos val="b"/>
      <c:layout>
        <c:manualLayout>
          <c:xMode val="edge"/>
          <c:yMode val="edge"/>
          <c:x val="0.18302454397158474"/>
          <c:y val="0.8246194957176477"/>
          <c:w val="0.63395079892438189"/>
          <c:h val="0.17538050428235227"/>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withinLinear" id="18">
  <a:schemeClr val="accent5"/>
</cs:colorStyle>
</file>

<file path=ppt/charts/colors11.xml><?xml version="1.0" encoding="utf-8"?>
<cs:colorStyle xmlns:cs="http://schemas.microsoft.com/office/drawing/2012/chartStyle" xmlns:a="http://schemas.openxmlformats.org/drawingml/2006/main" meth="withinLinear" id="18">
  <a:schemeClr val="accent5"/>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withinLinear" id="18">
  <a:schemeClr val="accent5"/>
</cs:colorStyle>
</file>

<file path=ppt/charts/colors8.xml><?xml version="1.0" encoding="utf-8"?>
<cs:colorStyle xmlns:cs="http://schemas.microsoft.com/office/drawing/2012/chartStyle" xmlns:a="http://schemas.openxmlformats.org/drawingml/2006/main" meth="withinLinear" id="18">
  <a:schemeClr val="accent5"/>
</cs:colorStyle>
</file>

<file path=ppt/charts/colors9.xml><?xml version="1.0" encoding="utf-8"?>
<cs:colorStyle xmlns:cs="http://schemas.microsoft.com/office/drawing/2012/chartStyle" xmlns:a="http://schemas.openxmlformats.org/drawingml/2006/main" meth="withinLinear" id="18">
  <a:schemeClr val="accent5"/>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cdr:x>
      <cdr:y>0</cdr:y>
    </cdr:from>
    <cdr:to>
      <cdr:x>0.05107</cdr:x>
      <cdr:y>0.05899</cdr:y>
    </cdr:to>
    <cdr:sp macro="" textlink="">
      <cdr:nvSpPr>
        <cdr:cNvPr id="2" name="テキスト ボックス 1"/>
        <cdr:cNvSpPr txBox="1"/>
      </cdr:nvSpPr>
      <cdr:spPr>
        <a:xfrm xmlns:a="http://schemas.openxmlformats.org/drawingml/2006/main">
          <a:off x="-1540043" y="-2258149"/>
          <a:ext cx="501217" cy="23509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ja-JP" altLang="en-US" sz="1200" dirty="0"/>
            <a:t>単位：％</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8E6BA0C-58A7-4AEB-AF68-0744D9025141}" type="datetimeFigureOut">
              <a:rPr kumimoji="1" lang="ja-JP" altLang="en-US" smtClean="0"/>
              <a:t>2026/2/9</a:t>
            </a:fld>
            <a:endParaRPr kumimoji="1" lang="ja-JP" altLang="en-US"/>
          </a:p>
        </p:txBody>
      </p:sp>
      <p:sp>
        <p:nvSpPr>
          <p:cNvPr id="4" name="フッター プレースホルダー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C69788A-0617-4AD5-B32B-8F6F4E029616}" type="slidenum">
              <a:rPr kumimoji="1" lang="ja-JP" altLang="en-US" smtClean="0"/>
              <a:t>‹#›</a:t>
            </a:fld>
            <a:endParaRPr kumimoji="1" lang="ja-JP" altLang="en-US"/>
          </a:p>
        </p:txBody>
      </p:sp>
    </p:spTree>
    <p:extLst>
      <p:ext uri="{BB962C8B-B14F-4D97-AF65-F5344CB8AC3E}">
        <p14:creationId xmlns:p14="http://schemas.microsoft.com/office/powerpoint/2010/main" val="22191366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922142-490E-442E-A434-29B1DB263A96}" type="datetimeFigureOut">
              <a:rPr kumimoji="1" lang="ja-JP" altLang="en-US" smtClean="0"/>
              <a:t>2026/2/9</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363F86-D0CE-4A08-8709-C118D6DC9C69}" type="slidenum">
              <a:rPr kumimoji="1" lang="ja-JP" altLang="en-US" smtClean="0"/>
              <a:t>‹#›</a:t>
            </a:fld>
            <a:endParaRPr kumimoji="1" lang="ja-JP" altLang="en-US"/>
          </a:p>
        </p:txBody>
      </p:sp>
    </p:spTree>
    <p:extLst>
      <p:ext uri="{BB962C8B-B14F-4D97-AF65-F5344CB8AC3E}">
        <p14:creationId xmlns:p14="http://schemas.microsoft.com/office/powerpoint/2010/main" val="83745925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 Type="http://schemas.openxmlformats.org/officeDocument/2006/relationships/image" Target="../media/image1.png"/><Relationship Id="rId16"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19" Type="http://schemas.openxmlformats.org/officeDocument/2006/relationships/image" Target="../media/image18.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4.png"/><Relationship Id="rId18" Type="http://schemas.openxmlformats.org/officeDocument/2006/relationships/image" Target="../media/image9.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3.png"/><Relationship Id="rId17" Type="http://schemas.openxmlformats.org/officeDocument/2006/relationships/image" Target="../media/image8.png"/><Relationship Id="rId2" Type="http://schemas.openxmlformats.org/officeDocument/2006/relationships/image" Target="../media/image1.png"/><Relationship Id="rId16"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13.png"/><Relationship Id="rId11" Type="http://schemas.openxmlformats.org/officeDocument/2006/relationships/image" Target="../media/image2.png"/><Relationship Id="rId5" Type="http://schemas.openxmlformats.org/officeDocument/2006/relationships/image" Target="../media/image12.png"/><Relationship Id="rId15" Type="http://schemas.openxmlformats.org/officeDocument/2006/relationships/image" Target="../media/image6.png"/><Relationship Id="rId10" Type="http://schemas.openxmlformats.org/officeDocument/2006/relationships/image" Target="../media/image17.png"/><Relationship Id="rId19" Type="http://schemas.openxmlformats.org/officeDocument/2006/relationships/image" Target="../media/image18.pn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u="sng"/>
            </a:lvl1pPr>
          </a:lstStyle>
          <a:p>
            <a:r>
              <a:rPr kumimoji="1" lang="ja-JP" altLang="en-US" dirty="0"/>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kumimoji="1" lang="ja-JP" altLang="en-US" dirty="0"/>
              <a:t>マスター サブタイトルの書式設定</a:t>
            </a:r>
          </a:p>
        </p:txBody>
      </p:sp>
      <p:sp>
        <p:nvSpPr>
          <p:cNvPr id="4" name="日付プレースホルダー 3"/>
          <p:cNvSpPr>
            <a:spLocks noGrp="1"/>
          </p:cNvSpPr>
          <p:nvPr>
            <p:ph type="dt" sz="half" idx="10"/>
          </p:nvPr>
        </p:nvSpPr>
        <p:spPr/>
        <p:txBody>
          <a:bodyPr/>
          <a:lstStyle/>
          <a:p>
            <a:fld id="{03DE9BFA-80F3-4AA1-94B4-EB77593C66F6}" type="datetimeFigureOut">
              <a:rPr kumimoji="1" lang="ja-JP" altLang="en-US" smtClean="0"/>
              <a:t>2026/2/9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9D87D91-12A4-4BCD-BC1C-9D22FB415AC1}" type="slidenum">
              <a:rPr kumimoji="1" lang="ja-JP" altLang="en-US" smtClean="0"/>
              <a:t>‹#›</a:t>
            </a:fld>
            <a:endParaRPr kumimoji="1" lang="ja-JP" altLang="en-US"/>
          </a:p>
        </p:txBody>
      </p:sp>
      <p:grpSp>
        <p:nvGrpSpPr>
          <p:cNvPr id="7" name="グループ化 6"/>
          <p:cNvGrpSpPr/>
          <p:nvPr userDrawn="1"/>
        </p:nvGrpSpPr>
        <p:grpSpPr>
          <a:xfrm>
            <a:off x="564818" y="5089831"/>
            <a:ext cx="11063578" cy="1121338"/>
            <a:chOff x="-667340" y="1432232"/>
            <a:chExt cx="11063578" cy="1121338"/>
          </a:xfrm>
        </p:grpSpPr>
        <p:pic>
          <p:nvPicPr>
            <p:cNvPr id="8" name="図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74900" y="1432232"/>
              <a:ext cx="1121338" cy="1121338"/>
            </a:xfrm>
            <a:prstGeom prst="rect">
              <a:avLst/>
            </a:prstGeom>
          </p:spPr>
        </p:pic>
        <p:pic>
          <p:nvPicPr>
            <p:cNvPr id="17" name="図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67340" y="1432232"/>
              <a:ext cx="1121338" cy="1121338"/>
            </a:xfrm>
            <a:prstGeom prst="rect">
              <a:avLst/>
            </a:prstGeom>
          </p:spPr>
        </p:pic>
        <p:pic>
          <p:nvPicPr>
            <p:cNvPr id="18" name="図 1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5479" y="1432232"/>
              <a:ext cx="1121338" cy="1121338"/>
            </a:xfrm>
            <a:prstGeom prst="rect">
              <a:avLst/>
            </a:prstGeom>
          </p:spPr>
        </p:pic>
        <p:pic>
          <p:nvPicPr>
            <p:cNvPr id="19" name="図 1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818298" y="1432232"/>
              <a:ext cx="1121338" cy="1121338"/>
            </a:xfrm>
            <a:prstGeom prst="rect">
              <a:avLst/>
            </a:prstGeom>
          </p:spPr>
        </p:pic>
        <p:pic>
          <p:nvPicPr>
            <p:cNvPr id="20" name="図 1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061036" y="1432232"/>
              <a:ext cx="1121338" cy="1121338"/>
            </a:xfrm>
            <a:prstGeom prst="rect">
              <a:avLst/>
            </a:prstGeom>
          </p:spPr>
        </p:pic>
        <p:pic>
          <p:nvPicPr>
            <p:cNvPr id="21" name="図 2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303774" y="1432232"/>
              <a:ext cx="1121338" cy="1121338"/>
            </a:xfrm>
            <a:prstGeom prst="rect">
              <a:avLst/>
            </a:prstGeom>
          </p:spPr>
        </p:pic>
        <p:pic>
          <p:nvPicPr>
            <p:cNvPr id="22" name="図 21"/>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5546593" y="1432232"/>
              <a:ext cx="1121338" cy="1121338"/>
            </a:xfrm>
            <a:prstGeom prst="rect">
              <a:avLst/>
            </a:prstGeom>
          </p:spPr>
        </p:pic>
        <p:pic>
          <p:nvPicPr>
            <p:cNvPr id="23" name="図 22"/>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6789362" y="1432232"/>
              <a:ext cx="1121338" cy="1121338"/>
            </a:xfrm>
            <a:prstGeom prst="rect">
              <a:avLst/>
            </a:prstGeom>
          </p:spPr>
        </p:pic>
        <p:pic>
          <p:nvPicPr>
            <p:cNvPr id="24" name="図 23"/>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8032131" y="1432232"/>
              <a:ext cx="1121338" cy="1121338"/>
            </a:xfrm>
            <a:prstGeom prst="rect">
              <a:avLst/>
            </a:prstGeom>
          </p:spPr>
        </p:pic>
      </p:grpSp>
      <p:grpSp>
        <p:nvGrpSpPr>
          <p:cNvPr id="27" name="グループ化 26"/>
          <p:cNvGrpSpPr/>
          <p:nvPr userDrawn="1"/>
        </p:nvGrpSpPr>
        <p:grpSpPr>
          <a:xfrm>
            <a:off x="564818" y="266324"/>
            <a:ext cx="11062364" cy="1126152"/>
            <a:chOff x="-666126" y="218819"/>
            <a:chExt cx="11062364" cy="1126152"/>
          </a:xfrm>
        </p:grpSpPr>
        <p:pic>
          <p:nvPicPr>
            <p:cNvPr id="9" name="図 8"/>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575479" y="218819"/>
              <a:ext cx="1121338" cy="1121338"/>
            </a:xfrm>
            <a:prstGeom prst="rect">
              <a:avLst/>
            </a:prstGeom>
          </p:spPr>
        </p:pic>
        <p:pic>
          <p:nvPicPr>
            <p:cNvPr id="10" name="図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815750" y="218819"/>
              <a:ext cx="1121338" cy="1121338"/>
            </a:xfrm>
            <a:prstGeom prst="rect">
              <a:avLst/>
            </a:prstGeom>
          </p:spPr>
        </p:pic>
        <p:pic>
          <p:nvPicPr>
            <p:cNvPr id="11" name="図 10"/>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3061036" y="223633"/>
              <a:ext cx="1121338" cy="1121338"/>
            </a:xfrm>
            <a:prstGeom prst="rect">
              <a:avLst/>
            </a:prstGeom>
          </p:spPr>
        </p:pic>
        <p:pic>
          <p:nvPicPr>
            <p:cNvPr id="12" name="図 11"/>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4303824" y="218819"/>
              <a:ext cx="1121338" cy="1121338"/>
            </a:xfrm>
            <a:prstGeom prst="rect">
              <a:avLst/>
            </a:prstGeom>
          </p:spPr>
        </p:pic>
        <p:pic>
          <p:nvPicPr>
            <p:cNvPr id="13" name="図 12"/>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5546593" y="218819"/>
              <a:ext cx="1121338" cy="1121338"/>
            </a:xfrm>
            <a:prstGeom prst="rect">
              <a:avLst/>
            </a:prstGeom>
          </p:spPr>
        </p:pic>
        <p:pic>
          <p:nvPicPr>
            <p:cNvPr id="14" name="図 13"/>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6789362" y="218819"/>
              <a:ext cx="1121338" cy="1121338"/>
            </a:xfrm>
            <a:prstGeom prst="rect">
              <a:avLst/>
            </a:prstGeom>
          </p:spPr>
        </p:pic>
        <p:pic>
          <p:nvPicPr>
            <p:cNvPr id="15" name="図 14"/>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8032131" y="218819"/>
              <a:ext cx="1121338" cy="1121338"/>
            </a:xfrm>
            <a:prstGeom prst="rect">
              <a:avLst/>
            </a:prstGeom>
          </p:spPr>
        </p:pic>
        <p:pic>
          <p:nvPicPr>
            <p:cNvPr id="16" name="図 15"/>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9274900" y="218819"/>
              <a:ext cx="1121338" cy="1121338"/>
            </a:xfrm>
            <a:prstGeom prst="rect">
              <a:avLst/>
            </a:prstGeom>
          </p:spPr>
        </p:pic>
        <p:pic>
          <p:nvPicPr>
            <p:cNvPr id="25" name="図 24"/>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666126" y="218819"/>
              <a:ext cx="1122672" cy="1122672"/>
            </a:xfrm>
            <a:prstGeom prst="rect">
              <a:avLst/>
            </a:prstGeom>
          </p:spPr>
        </p:pic>
      </p:grpSp>
    </p:spTree>
    <p:extLst>
      <p:ext uri="{BB962C8B-B14F-4D97-AF65-F5344CB8AC3E}">
        <p14:creationId xmlns:p14="http://schemas.microsoft.com/office/powerpoint/2010/main" val="36683351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7"/>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03DE9BFA-80F3-4AA1-94B4-EB77593C66F6}" type="datetimeFigureOut">
              <a:rPr kumimoji="1" lang="ja-JP" altLang="en-US" smtClean="0"/>
              <a:t>2026/2/9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9D87D91-12A4-4BCD-BC1C-9D22FB415AC1}" type="slidenum">
              <a:rPr kumimoji="1" lang="ja-JP" altLang="en-US" smtClean="0"/>
              <a:t>‹#›</a:t>
            </a:fld>
            <a:endParaRPr kumimoji="1" lang="ja-JP" altLang="en-US"/>
          </a:p>
        </p:txBody>
      </p:sp>
    </p:spTree>
    <p:extLst>
      <p:ext uri="{BB962C8B-B14F-4D97-AF65-F5344CB8AC3E}">
        <p14:creationId xmlns:p14="http://schemas.microsoft.com/office/powerpoint/2010/main" val="15547165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03DE9BFA-80F3-4AA1-94B4-EB77593C66F6}" type="datetimeFigureOut">
              <a:rPr kumimoji="1" lang="ja-JP" altLang="en-US" smtClean="0"/>
              <a:t>2026/2/9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9D87D91-12A4-4BCD-BC1C-9D22FB415AC1}" type="slidenum">
              <a:rPr kumimoji="1" lang="ja-JP" altLang="en-US" smtClean="0"/>
              <a:t>‹#›</a:t>
            </a:fld>
            <a:endParaRPr kumimoji="1" lang="ja-JP" altLang="en-US"/>
          </a:p>
        </p:txBody>
      </p:sp>
    </p:spTree>
    <p:extLst>
      <p:ext uri="{BB962C8B-B14F-4D97-AF65-F5344CB8AC3E}">
        <p14:creationId xmlns:p14="http://schemas.microsoft.com/office/powerpoint/2010/main" val="11497023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1"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1"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03DE9BFA-80F3-4AA1-94B4-EB77593C66F6}" type="datetimeFigureOut">
              <a:rPr kumimoji="1" lang="ja-JP" altLang="en-US" smtClean="0"/>
              <a:t>2026/2/9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9D87D91-12A4-4BCD-BC1C-9D22FB415AC1}" type="slidenum">
              <a:rPr kumimoji="1" lang="ja-JP" altLang="en-US" smtClean="0"/>
              <a:t>‹#›</a:t>
            </a:fld>
            <a:endParaRPr kumimoji="1" lang="ja-JP" altLang="en-US"/>
          </a:p>
        </p:txBody>
      </p:sp>
    </p:spTree>
    <p:extLst>
      <p:ext uri="{BB962C8B-B14F-4D97-AF65-F5344CB8AC3E}">
        <p14:creationId xmlns:p14="http://schemas.microsoft.com/office/powerpoint/2010/main" val="20456120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u="sng"/>
            </a:lvl1pPr>
          </a:lstStyle>
          <a:p>
            <a:r>
              <a:rPr kumimoji="1" lang="ja-JP" altLang="en-US" dirty="0"/>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kumimoji="1" lang="ja-JP" altLang="en-US" dirty="0"/>
              <a:t>マスター サブタイトルの書式設定</a:t>
            </a:r>
          </a:p>
        </p:txBody>
      </p:sp>
      <p:sp>
        <p:nvSpPr>
          <p:cNvPr id="4" name="日付プレースホルダー 3"/>
          <p:cNvSpPr>
            <a:spLocks noGrp="1"/>
          </p:cNvSpPr>
          <p:nvPr>
            <p:ph type="dt" sz="half" idx="10"/>
          </p:nvPr>
        </p:nvSpPr>
        <p:spPr/>
        <p:txBody>
          <a:bodyPr/>
          <a:lstStyle/>
          <a:p>
            <a:fld id="{03DE9BFA-80F3-4AA1-94B4-EB77593C66F6}" type="datetimeFigureOut">
              <a:rPr kumimoji="1" lang="ja-JP" altLang="en-US" smtClean="0"/>
              <a:t>2026/2/9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9D87D91-12A4-4BCD-BC1C-9D22FB415AC1}" type="slidenum">
              <a:rPr kumimoji="1" lang="ja-JP" altLang="en-US" smtClean="0"/>
              <a:t>‹#›</a:t>
            </a:fld>
            <a:endParaRPr kumimoji="1" lang="ja-JP" altLang="en-US"/>
          </a:p>
        </p:txBody>
      </p:sp>
      <p:grpSp>
        <p:nvGrpSpPr>
          <p:cNvPr id="26" name="グループ化 25"/>
          <p:cNvGrpSpPr/>
          <p:nvPr userDrawn="1"/>
        </p:nvGrpSpPr>
        <p:grpSpPr>
          <a:xfrm>
            <a:off x="2396474" y="4657062"/>
            <a:ext cx="7399052" cy="1615455"/>
            <a:chOff x="311602" y="4668122"/>
            <a:chExt cx="7399052" cy="1615455"/>
          </a:xfrm>
        </p:grpSpPr>
        <p:pic>
          <p:nvPicPr>
            <p:cNvPr id="8" name="図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112789" y="5506785"/>
              <a:ext cx="765888" cy="765888"/>
            </a:xfrm>
            <a:prstGeom prst="rect">
              <a:avLst/>
            </a:prstGeom>
          </p:spPr>
        </p:pic>
        <p:pic>
          <p:nvPicPr>
            <p:cNvPr id="9" name="図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11602" y="4668122"/>
              <a:ext cx="765888" cy="765888"/>
            </a:xfrm>
            <a:prstGeom prst="rect">
              <a:avLst/>
            </a:prstGeom>
          </p:spPr>
        </p:pic>
        <p:pic>
          <p:nvPicPr>
            <p:cNvPr id="10" name="図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41056" y="4668122"/>
              <a:ext cx="765888" cy="765888"/>
            </a:xfrm>
            <a:prstGeom prst="rect">
              <a:avLst/>
            </a:prstGeom>
          </p:spPr>
        </p:pic>
        <p:pic>
          <p:nvPicPr>
            <p:cNvPr id="11" name="図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970510" y="4668122"/>
              <a:ext cx="765888" cy="765888"/>
            </a:xfrm>
            <a:prstGeom prst="rect">
              <a:avLst/>
            </a:prstGeom>
          </p:spPr>
        </p:pic>
        <p:pic>
          <p:nvPicPr>
            <p:cNvPr id="12" name="図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798775" y="4668122"/>
              <a:ext cx="765888" cy="765888"/>
            </a:xfrm>
            <a:prstGeom prst="rect">
              <a:avLst/>
            </a:prstGeom>
          </p:spPr>
        </p:pic>
        <p:pic>
          <p:nvPicPr>
            <p:cNvPr id="13" name="図 1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628229" y="4668122"/>
              <a:ext cx="765888" cy="765888"/>
            </a:xfrm>
            <a:prstGeom prst="rect">
              <a:avLst/>
            </a:prstGeom>
          </p:spPr>
        </p:pic>
        <p:pic>
          <p:nvPicPr>
            <p:cNvPr id="14" name="図 13"/>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4457683" y="4668122"/>
              <a:ext cx="765888" cy="765888"/>
            </a:xfrm>
            <a:prstGeom prst="rect">
              <a:avLst/>
            </a:prstGeom>
          </p:spPr>
        </p:pic>
        <p:pic>
          <p:nvPicPr>
            <p:cNvPr id="15" name="図 14"/>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5287137" y="4669734"/>
              <a:ext cx="765888" cy="765888"/>
            </a:xfrm>
            <a:prstGeom prst="rect">
              <a:avLst/>
            </a:prstGeom>
          </p:spPr>
        </p:pic>
        <p:pic>
          <p:nvPicPr>
            <p:cNvPr id="16" name="図 15"/>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6116591" y="4668122"/>
              <a:ext cx="765888" cy="765888"/>
            </a:xfrm>
            <a:prstGeom prst="rect">
              <a:avLst/>
            </a:prstGeom>
          </p:spPr>
        </p:pic>
        <p:pic>
          <p:nvPicPr>
            <p:cNvPr id="17" name="図 16"/>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6940766" y="4668122"/>
              <a:ext cx="765888" cy="765888"/>
            </a:xfrm>
            <a:prstGeom prst="rect">
              <a:avLst/>
            </a:prstGeom>
          </p:spPr>
        </p:pic>
        <p:pic>
          <p:nvPicPr>
            <p:cNvPr id="18" name="図 17"/>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311602" y="5512237"/>
              <a:ext cx="765888" cy="765888"/>
            </a:xfrm>
            <a:prstGeom prst="rect">
              <a:avLst/>
            </a:prstGeom>
          </p:spPr>
        </p:pic>
        <p:pic>
          <p:nvPicPr>
            <p:cNvPr id="19" name="図 18"/>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142667" y="5512237"/>
              <a:ext cx="765888" cy="765888"/>
            </a:xfrm>
            <a:prstGeom prst="rect">
              <a:avLst/>
            </a:prstGeom>
          </p:spPr>
        </p:pic>
        <p:pic>
          <p:nvPicPr>
            <p:cNvPr id="20" name="図 19"/>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973123" y="5512237"/>
              <a:ext cx="765888" cy="765888"/>
            </a:xfrm>
            <a:prstGeom prst="rect">
              <a:avLst/>
            </a:prstGeom>
          </p:spPr>
        </p:pic>
        <p:pic>
          <p:nvPicPr>
            <p:cNvPr id="21" name="図 20"/>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2798775" y="5511944"/>
              <a:ext cx="765888" cy="765888"/>
            </a:xfrm>
            <a:prstGeom prst="rect">
              <a:avLst/>
            </a:prstGeom>
          </p:spPr>
        </p:pic>
        <p:pic>
          <p:nvPicPr>
            <p:cNvPr id="22" name="図 21"/>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3624427" y="5511944"/>
              <a:ext cx="765888" cy="765888"/>
            </a:xfrm>
            <a:prstGeom prst="rect">
              <a:avLst/>
            </a:prstGeom>
          </p:spPr>
        </p:pic>
        <p:pic>
          <p:nvPicPr>
            <p:cNvPr id="23" name="図 22"/>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4450079" y="5517689"/>
              <a:ext cx="765888" cy="765888"/>
            </a:xfrm>
            <a:prstGeom prst="rect">
              <a:avLst/>
            </a:prstGeom>
          </p:spPr>
        </p:pic>
        <p:pic>
          <p:nvPicPr>
            <p:cNvPr id="24" name="図 23"/>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5287137" y="5508397"/>
              <a:ext cx="765888" cy="765888"/>
            </a:xfrm>
            <a:prstGeom prst="rect">
              <a:avLst/>
            </a:prstGeom>
          </p:spPr>
        </p:pic>
        <p:pic>
          <p:nvPicPr>
            <p:cNvPr id="25" name="図 24"/>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6943854" y="5505873"/>
              <a:ext cx="766800" cy="766800"/>
            </a:xfrm>
            <a:prstGeom prst="rect">
              <a:avLst/>
            </a:prstGeom>
          </p:spPr>
        </p:pic>
      </p:grpSp>
    </p:spTree>
    <p:extLst>
      <p:ext uri="{BB962C8B-B14F-4D97-AF65-F5344CB8AC3E}">
        <p14:creationId xmlns:p14="http://schemas.microsoft.com/office/powerpoint/2010/main" val="42576645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1484243" y="171421"/>
            <a:ext cx="9869557" cy="1325563"/>
          </a:xfrm>
        </p:spPr>
        <p:txBody>
          <a:bodyPr/>
          <a:lstStyle/>
          <a:p>
            <a:r>
              <a:rPr kumimoji="1" lang="ja-JP" altLang="en-US" dirty="0"/>
              <a:t>マスター タイトルの書式設定</a:t>
            </a:r>
          </a:p>
        </p:txBody>
      </p:sp>
      <p:sp>
        <p:nvSpPr>
          <p:cNvPr id="3" name="コンテンツ プレースホルダー 2"/>
          <p:cNvSpPr>
            <a:spLocks noGrp="1"/>
          </p:cNvSpPr>
          <p:nvPr>
            <p:ph idx="1" hasCustomPrompt="1"/>
          </p:nvPr>
        </p:nvSpPr>
        <p:spPr/>
        <p:txBody>
          <a:bodyPr/>
          <a:lstStyle>
            <a:lvl1pPr marL="0" indent="0">
              <a:buNone/>
              <a:defRPr/>
            </a:lvl1pPr>
          </a:lstStyle>
          <a:p>
            <a:pPr lvl="0"/>
            <a:r>
              <a:rPr kumimoji="1" lang="ja-JP" altLang="en-US" dirty="0"/>
              <a:t>〇マスター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日付プレースホルダー 3"/>
          <p:cNvSpPr>
            <a:spLocks noGrp="1"/>
          </p:cNvSpPr>
          <p:nvPr>
            <p:ph type="dt" sz="half" idx="10"/>
          </p:nvPr>
        </p:nvSpPr>
        <p:spPr/>
        <p:txBody>
          <a:bodyPr/>
          <a:lstStyle/>
          <a:p>
            <a:fld id="{03DE9BFA-80F3-4AA1-94B4-EB77593C66F6}" type="datetimeFigureOut">
              <a:rPr kumimoji="1" lang="ja-JP" altLang="en-US" smtClean="0"/>
              <a:t>2026/2/9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9D87D91-12A4-4BCD-BC1C-9D22FB415AC1}" type="slidenum">
              <a:rPr kumimoji="1" lang="ja-JP" altLang="en-US" smtClean="0"/>
              <a:t>‹#›</a:t>
            </a:fld>
            <a:endParaRPr kumimoji="1" lang="ja-JP" altLang="en-US"/>
          </a:p>
        </p:txBody>
      </p:sp>
      <p:cxnSp>
        <p:nvCxnSpPr>
          <p:cNvPr id="8" name="直線コネクタ 7"/>
          <p:cNvCxnSpPr/>
          <p:nvPr userDrawn="1"/>
        </p:nvCxnSpPr>
        <p:spPr>
          <a:xfrm>
            <a:off x="0" y="1496984"/>
            <a:ext cx="12192000" cy="0"/>
          </a:xfrm>
          <a:prstGeom prst="line">
            <a:avLst/>
          </a:prstGeom>
          <a:ln w="41275"/>
        </p:spPr>
        <p:style>
          <a:lnRef idx="1">
            <a:schemeClr val="accent1"/>
          </a:lnRef>
          <a:fillRef idx="0">
            <a:schemeClr val="accent1"/>
          </a:fillRef>
          <a:effectRef idx="0">
            <a:schemeClr val="accent1"/>
          </a:effectRef>
          <a:fontRef idx="minor">
            <a:schemeClr val="tx1"/>
          </a:fontRef>
        </p:style>
      </p:cxnSp>
      <p:pic>
        <p:nvPicPr>
          <p:cNvPr id="9" name="図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2520" y="317368"/>
            <a:ext cx="1033671" cy="1033671"/>
          </a:xfrm>
          <a:prstGeom prst="rect">
            <a:avLst/>
          </a:prstGeom>
        </p:spPr>
      </p:pic>
    </p:spTree>
    <p:extLst>
      <p:ext uri="{BB962C8B-B14F-4D97-AF65-F5344CB8AC3E}">
        <p14:creationId xmlns:p14="http://schemas.microsoft.com/office/powerpoint/2010/main" val="27453397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1" y="1709740"/>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03DE9BFA-80F3-4AA1-94B4-EB77593C66F6}" type="datetimeFigureOut">
              <a:rPr kumimoji="1" lang="ja-JP" altLang="en-US" smtClean="0"/>
              <a:t>2026/2/9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9D87D91-12A4-4BCD-BC1C-9D22FB415AC1}" type="slidenum">
              <a:rPr kumimoji="1" lang="ja-JP" altLang="en-US" smtClean="0"/>
              <a:t>‹#›</a:t>
            </a:fld>
            <a:endParaRPr kumimoji="1" lang="ja-JP" altLang="en-US"/>
          </a:p>
        </p:txBody>
      </p:sp>
    </p:spTree>
    <p:extLst>
      <p:ext uri="{BB962C8B-B14F-4D97-AF65-F5344CB8AC3E}">
        <p14:creationId xmlns:p14="http://schemas.microsoft.com/office/powerpoint/2010/main" val="8274717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03DE9BFA-80F3-4AA1-94B4-EB77593C66F6}" type="datetimeFigureOut">
              <a:rPr kumimoji="1" lang="ja-JP" altLang="en-US" smtClean="0"/>
              <a:t>2026/2/9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9D87D91-12A4-4BCD-BC1C-9D22FB415AC1}" type="slidenum">
              <a:rPr kumimoji="1" lang="ja-JP" altLang="en-US" smtClean="0"/>
              <a:t>‹#›</a:t>
            </a:fld>
            <a:endParaRPr kumimoji="1" lang="ja-JP" altLang="en-US"/>
          </a:p>
        </p:txBody>
      </p:sp>
    </p:spTree>
    <p:extLst>
      <p:ext uri="{BB962C8B-B14F-4D97-AF65-F5344CB8AC3E}">
        <p14:creationId xmlns:p14="http://schemas.microsoft.com/office/powerpoint/2010/main" val="35859188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7"/>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9"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1"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03DE9BFA-80F3-4AA1-94B4-EB77593C66F6}" type="datetimeFigureOut">
              <a:rPr kumimoji="1" lang="ja-JP" altLang="en-US" smtClean="0"/>
              <a:t>2026/2/9</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C9D87D91-12A4-4BCD-BC1C-9D22FB415AC1}" type="slidenum">
              <a:rPr kumimoji="1" lang="ja-JP" altLang="en-US" smtClean="0"/>
              <a:t>‹#›</a:t>
            </a:fld>
            <a:endParaRPr kumimoji="1" lang="ja-JP" altLang="en-US"/>
          </a:p>
        </p:txBody>
      </p:sp>
    </p:spTree>
    <p:extLst>
      <p:ext uri="{BB962C8B-B14F-4D97-AF65-F5344CB8AC3E}">
        <p14:creationId xmlns:p14="http://schemas.microsoft.com/office/powerpoint/2010/main" val="24167667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03DE9BFA-80F3-4AA1-94B4-EB77593C66F6}" type="datetimeFigureOut">
              <a:rPr kumimoji="1" lang="ja-JP" altLang="en-US" smtClean="0"/>
              <a:t>2026/2/9</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C9D87D91-12A4-4BCD-BC1C-9D22FB415AC1}" type="slidenum">
              <a:rPr kumimoji="1" lang="ja-JP" altLang="en-US" smtClean="0"/>
              <a:t>‹#›</a:t>
            </a:fld>
            <a:endParaRPr kumimoji="1" lang="ja-JP" altLang="en-US"/>
          </a:p>
        </p:txBody>
      </p:sp>
    </p:spTree>
    <p:extLst>
      <p:ext uri="{BB962C8B-B14F-4D97-AF65-F5344CB8AC3E}">
        <p14:creationId xmlns:p14="http://schemas.microsoft.com/office/powerpoint/2010/main" val="5338381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03DE9BFA-80F3-4AA1-94B4-EB77593C66F6}" type="datetimeFigureOut">
              <a:rPr kumimoji="1" lang="ja-JP" altLang="en-US" smtClean="0"/>
              <a:t>2026/2/9</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C9D87D91-12A4-4BCD-BC1C-9D22FB415AC1}" type="slidenum">
              <a:rPr kumimoji="1" lang="ja-JP" altLang="en-US" smtClean="0"/>
              <a:t>‹#›</a:t>
            </a:fld>
            <a:endParaRPr kumimoji="1" lang="ja-JP" altLang="en-US"/>
          </a:p>
        </p:txBody>
      </p:sp>
    </p:spTree>
    <p:extLst>
      <p:ext uri="{BB962C8B-B14F-4D97-AF65-F5344CB8AC3E}">
        <p14:creationId xmlns:p14="http://schemas.microsoft.com/office/powerpoint/2010/main" val="18264174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03DE9BFA-80F3-4AA1-94B4-EB77593C66F6}" type="datetimeFigureOut">
              <a:rPr kumimoji="1" lang="ja-JP" altLang="en-US" smtClean="0"/>
              <a:t>2026/2/9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9D87D91-12A4-4BCD-BC1C-9D22FB415AC1}" type="slidenum">
              <a:rPr kumimoji="1" lang="ja-JP" altLang="en-US" smtClean="0"/>
              <a:t>‹#›</a:t>
            </a:fld>
            <a:endParaRPr kumimoji="1" lang="ja-JP" altLang="en-US"/>
          </a:p>
        </p:txBody>
      </p:sp>
    </p:spTree>
    <p:extLst>
      <p:ext uri="{BB962C8B-B14F-4D97-AF65-F5344CB8AC3E}">
        <p14:creationId xmlns:p14="http://schemas.microsoft.com/office/powerpoint/2010/main" val="7642846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kumimoji="1" lang="ja-JP" altLang="en-US" dirty="0"/>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DE9BFA-80F3-4AA1-94B4-EB77593C66F6}" type="datetimeFigureOut">
              <a:rPr kumimoji="1" lang="ja-JP" altLang="en-US" smtClean="0"/>
              <a:t>2026/2/9</a:t>
            </a:fld>
            <a:endParaRPr kumimoji="1" lang="ja-JP" altLang="en-US"/>
          </a:p>
        </p:txBody>
      </p:sp>
      <p:sp>
        <p:nvSpPr>
          <p:cNvPr id="5" name="フッター プレースホルダー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D87D91-12A4-4BCD-BC1C-9D22FB415AC1}" type="slidenum">
              <a:rPr kumimoji="1" lang="ja-JP" altLang="en-US" smtClean="0"/>
              <a:t>‹#›</a:t>
            </a:fld>
            <a:endParaRPr kumimoji="1" lang="ja-JP" altLang="en-US"/>
          </a:p>
        </p:txBody>
      </p:sp>
    </p:spTree>
    <p:extLst>
      <p:ext uri="{BB962C8B-B14F-4D97-AF65-F5344CB8AC3E}">
        <p14:creationId xmlns:p14="http://schemas.microsoft.com/office/powerpoint/2010/main" val="676494445"/>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377"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377" rtl="0" eaLnBrk="1" latinLnBrk="0" hangingPunct="1">
        <a:defRPr kumimoji="1" sz="1800" kern="1200">
          <a:solidFill>
            <a:schemeClr val="tx1"/>
          </a:solidFill>
          <a:latin typeface="+mn-lt"/>
          <a:ea typeface="+mn-ea"/>
          <a:cs typeface="+mn-cs"/>
        </a:defRPr>
      </a:lvl1pPr>
      <a:lvl2pPr marL="457189" algn="l" defTabSz="914377" rtl="0" eaLnBrk="1" latinLnBrk="0" hangingPunct="1">
        <a:defRPr kumimoji="1" sz="1800" kern="1200">
          <a:solidFill>
            <a:schemeClr val="tx1"/>
          </a:solidFill>
          <a:latin typeface="+mn-lt"/>
          <a:ea typeface="+mn-ea"/>
          <a:cs typeface="+mn-cs"/>
        </a:defRPr>
      </a:lvl2pPr>
      <a:lvl3pPr marL="914377" algn="l" defTabSz="914377" rtl="0" eaLnBrk="1" latinLnBrk="0" hangingPunct="1">
        <a:defRPr kumimoji="1" sz="1800" kern="1200">
          <a:solidFill>
            <a:schemeClr val="tx1"/>
          </a:solidFill>
          <a:latin typeface="+mn-lt"/>
          <a:ea typeface="+mn-ea"/>
          <a:cs typeface="+mn-cs"/>
        </a:defRPr>
      </a:lvl3pPr>
      <a:lvl4pPr marL="1371566" algn="l" defTabSz="914377" rtl="0" eaLnBrk="1" latinLnBrk="0" hangingPunct="1">
        <a:defRPr kumimoji="1" sz="1800" kern="1200">
          <a:solidFill>
            <a:schemeClr val="tx1"/>
          </a:solidFill>
          <a:latin typeface="+mn-lt"/>
          <a:ea typeface="+mn-ea"/>
          <a:cs typeface="+mn-cs"/>
        </a:defRPr>
      </a:lvl4pPr>
      <a:lvl5pPr marL="1828754" algn="l" defTabSz="914377" rtl="0" eaLnBrk="1" latinLnBrk="0" hangingPunct="1">
        <a:defRPr kumimoji="1" sz="1800" kern="1200">
          <a:solidFill>
            <a:schemeClr val="tx1"/>
          </a:solidFill>
          <a:latin typeface="+mn-lt"/>
          <a:ea typeface="+mn-ea"/>
          <a:cs typeface="+mn-cs"/>
        </a:defRPr>
      </a:lvl5pPr>
      <a:lvl6pPr marL="2285943" algn="l" defTabSz="914377" rtl="0" eaLnBrk="1" latinLnBrk="0" hangingPunct="1">
        <a:defRPr kumimoji="1" sz="1800" kern="1200">
          <a:solidFill>
            <a:schemeClr val="tx1"/>
          </a:solidFill>
          <a:latin typeface="+mn-lt"/>
          <a:ea typeface="+mn-ea"/>
          <a:cs typeface="+mn-cs"/>
        </a:defRPr>
      </a:lvl6pPr>
      <a:lvl7pPr marL="2743131" algn="l" defTabSz="914377" rtl="0" eaLnBrk="1" latinLnBrk="0" hangingPunct="1">
        <a:defRPr kumimoji="1" sz="1800" kern="1200">
          <a:solidFill>
            <a:schemeClr val="tx1"/>
          </a:solidFill>
          <a:latin typeface="+mn-lt"/>
          <a:ea typeface="+mn-ea"/>
          <a:cs typeface="+mn-cs"/>
        </a:defRPr>
      </a:lvl7pPr>
      <a:lvl8pPr marL="3200320" algn="l" defTabSz="914377" rtl="0" eaLnBrk="1" latinLnBrk="0" hangingPunct="1">
        <a:defRPr kumimoji="1" sz="1800" kern="1200">
          <a:solidFill>
            <a:schemeClr val="tx1"/>
          </a:solidFill>
          <a:latin typeface="+mn-lt"/>
          <a:ea typeface="+mn-ea"/>
          <a:cs typeface="+mn-cs"/>
        </a:defRPr>
      </a:lvl8pPr>
      <a:lvl9pPr marL="3657509" algn="l" defTabSz="914377"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4.png"/><Relationship Id="rId18" Type="http://schemas.openxmlformats.org/officeDocument/2006/relationships/image" Target="../media/image9.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3.png"/><Relationship Id="rId17" Type="http://schemas.openxmlformats.org/officeDocument/2006/relationships/image" Target="../media/image8.png"/><Relationship Id="rId2" Type="http://schemas.openxmlformats.org/officeDocument/2006/relationships/image" Target="../media/image20.png"/><Relationship Id="rId16" Type="http://schemas.openxmlformats.org/officeDocument/2006/relationships/image" Target="../media/image7.png"/><Relationship Id="rId1" Type="http://schemas.openxmlformats.org/officeDocument/2006/relationships/slideLayout" Target="../slideLayouts/slideLayout4.xml"/><Relationship Id="rId6" Type="http://schemas.openxmlformats.org/officeDocument/2006/relationships/image" Target="../media/image13.png"/><Relationship Id="rId11" Type="http://schemas.openxmlformats.org/officeDocument/2006/relationships/image" Target="../media/image2.png"/><Relationship Id="rId5" Type="http://schemas.openxmlformats.org/officeDocument/2006/relationships/image" Target="../media/image12.png"/><Relationship Id="rId15" Type="http://schemas.openxmlformats.org/officeDocument/2006/relationships/image" Target="../media/image6.png"/><Relationship Id="rId10" Type="http://schemas.openxmlformats.org/officeDocument/2006/relationships/image" Target="../media/image17.png"/><Relationship Id="rId19" Type="http://schemas.openxmlformats.org/officeDocument/2006/relationships/image" Target="../media/image1.pn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1.png"/><Relationship Id="rId7"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2.png"/><Relationship Id="rId9"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www.pref.osaka.lg.jp/kikaku_keikaku/sdgs/sdgs_osaka_cb.html" TargetMode="External"/><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34.jpg"/><Relationship Id="rId7" Type="http://schemas.openxmlformats.org/officeDocument/2006/relationships/image" Target="../media/image4.png"/><Relationship Id="rId2" Type="http://schemas.openxmlformats.org/officeDocument/2006/relationships/image" Target="../media/image33.jpg"/><Relationship Id="rId1" Type="http://schemas.openxmlformats.org/officeDocument/2006/relationships/slideLayout" Target="../slideLayouts/slideLayout3.xml"/><Relationship Id="rId6" Type="http://schemas.openxmlformats.org/officeDocument/2006/relationships/image" Target="../media/image2.png"/><Relationship Id="rId11" Type="http://schemas.openxmlformats.org/officeDocument/2006/relationships/image" Target="../media/image6.png"/><Relationship Id="rId5" Type="http://schemas.openxmlformats.org/officeDocument/2006/relationships/image" Target="../media/image17.png"/><Relationship Id="rId10" Type="http://schemas.openxmlformats.org/officeDocument/2006/relationships/image" Target="../media/image5.png"/><Relationship Id="rId4" Type="http://schemas.openxmlformats.org/officeDocument/2006/relationships/image" Target="../media/image10.png"/><Relationship Id="rId9" Type="http://schemas.openxmlformats.org/officeDocument/2006/relationships/image" Target="../media/image13.png"/></Relationships>
</file>

<file path=ppt/slides/_rels/slide17.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4.png"/><Relationship Id="rId18" Type="http://schemas.openxmlformats.org/officeDocument/2006/relationships/image" Target="../media/image9.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3.png"/><Relationship Id="rId17" Type="http://schemas.openxmlformats.org/officeDocument/2006/relationships/image" Target="../media/image8.png"/><Relationship Id="rId2" Type="http://schemas.openxmlformats.org/officeDocument/2006/relationships/image" Target="../media/image20.png"/><Relationship Id="rId16" Type="http://schemas.openxmlformats.org/officeDocument/2006/relationships/image" Target="../media/image7.png"/><Relationship Id="rId1" Type="http://schemas.openxmlformats.org/officeDocument/2006/relationships/slideLayout" Target="../slideLayouts/slideLayout3.xml"/><Relationship Id="rId6" Type="http://schemas.openxmlformats.org/officeDocument/2006/relationships/image" Target="../media/image13.png"/><Relationship Id="rId11" Type="http://schemas.openxmlformats.org/officeDocument/2006/relationships/image" Target="../media/image2.png"/><Relationship Id="rId5" Type="http://schemas.openxmlformats.org/officeDocument/2006/relationships/image" Target="../media/image12.png"/><Relationship Id="rId15" Type="http://schemas.openxmlformats.org/officeDocument/2006/relationships/image" Target="../media/image6.png"/><Relationship Id="rId10" Type="http://schemas.openxmlformats.org/officeDocument/2006/relationships/image" Target="../media/image17.png"/><Relationship Id="rId19" Type="http://schemas.openxmlformats.org/officeDocument/2006/relationships/image" Target="../media/image1.pn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5.png"/></Relationships>
</file>

<file path=ppt/slides/_rels/slide21.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png"/><Relationship Id="rId7" Type="http://schemas.openxmlformats.org/officeDocument/2006/relationships/image" Target="../media/image41.png"/><Relationship Id="rId12" Type="http://schemas.openxmlformats.org/officeDocument/2006/relationships/image" Target="../media/image46.png"/><Relationship Id="rId2" Type="http://schemas.openxmlformats.org/officeDocument/2006/relationships/image" Target="../media/image36.png"/><Relationship Id="rId1" Type="http://schemas.openxmlformats.org/officeDocument/2006/relationships/slideLayout" Target="../slideLayouts/slideLayout3.xml"/><Relationship Id="rId6" Type="http://schemas.openxmlformats.org/officeDocument/2006/relationships/image" Target="../media/image40.png"/><Relationship Id="rId11" Type="http://schemas.openxmlformats.org/officeDocument/2006/relationships/image" Target="../media/image45.png"/><Relationship Id="rId5" Type="http://schemas.openxmlformats.org/officeDocument/2006/relationships/image" Target="../media/image39.png"/><Relationship Id="rId10" Type="http://schemas.openxmlformats.org/officeDocument/2006/relationships/image" Target="../media/image44.png"/><Relationship Id="rId4" Type="http://schemas.openxmlformats.org/officeDocument/2006/relationships/image" Target="../media/image38.png"/><Relationship Id="rId9" Type="http://schemas.openxmlformats.org/officeDocument/2006/relationships/image" Target="../media/image43.png"/></Relationships>
</file>

<file path=ppt/slides/_rels/slide2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hyperlink" Target="https://twitter.com/osakaprefSDGs" TargetMode="Externa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3.xml"/><Relationship Id="rId4" Type="http://schemas.openxmlformats.org/officeDocument/2006/relationships/chart" Target="../charts/chart4.xml"/></Relationships>
</file>

<file path=ppt/slides/_rels/slide2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3.xml"/><Relationship Id="rId4" Type="http://schemas.openxmlformats.org/officeDocument/2006/relationships/chart" Target="../charts/chart11.xml"/></Relationships>
</file>

<file path=ppt/slides/_rels/slide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3.xml"/><Relationship Id="rId4" Type="http://schemas.openxmlformats.org/officeDocument/2006/relationships/image" Target="../media/image24.jpeg"/></Relationships>
</file>

<file path=ppt/slides/_rels/slide6.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3.xml"/><Relationship Id="rId4" Type="http://schemas.openxmlformats.org/officeDocument/2006/relationships/image" Target="../media/image29.png"/></Relationships>
</file>

<file path=ppt/slides/_rels/slide9.xml.rels><?xml version="1.0" encoding="UTF-8" standalone="yes"?>
<Relationships xmlns="http://schemas.openxmlformats.org/package/2006/relationships"><Relationship Id="rId3" Type="http://schemas.openxmlformats.org/officeDocument/2006/relationships/hyperlink" Target="https://platform-clover.net/" TargetMode="External"/><Relationship Id="rId2" Type="http://schemas.openxmlformats.org/officeDocument/2006/relationships/hyperlink" Target="http://www.pref.osaka.lg.jp/shichoson/jichi/r3-1-2.html" TargetMode="External"/><Relationship Id="rId1" Type="http://schemas.openxmlformats.org/officeDocument/2006/relationships/slideLayout" Target="../slideLayouts/slideLayout3.xml"/><Relationship Id="rId5" Type="http://schemas.openxmlformats.org/officeDocument/2006/relationships/image" Target="../media/image31.emf"/><Relationship Id="rId4" Type="http://schemas.openxmlformats.org/officeDocument/2006/relationships/image" Target="../media/image3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1" y="1442605"/>
            <a:ext cx="10515600" cy="2852737"/>
          </a:xfrm>
        </p:spPr>
        <p:txBody>
          <a:bodyPr anchor="t">
            <a:normAutofit/>
          </a:bodyPr>
          <a:lstStyle/>
          <a:p>
            <a:pPr algn="ctr"/>
            <a:r>
              <a:rPr lang="en-US" altLang="ja-JP" sz="4400" b="1" dirty="0">
                <a:solidFill>
                  <a:srgbClr val="002060"/>
                </a:solidFill>
                <a:latin typeface="+mn-ea"/>
                <a:ea typeface="+mn-ea"/>
                <a:cs typeface="Meiryo UI" panose="020B0604030504040204" pitchFamily="50" charset="-128"/>
              </a:rPr>
              <a:t>2020</a:t>
            </a:r>
            <a:r>
              <a:rPr lang="ja-JP" altLang="en-US" sz="4400" b="1" dirty="0">
                <a:solidFill>
                  <a:srgbClr val="002060"/>
                </a:solidFill>
                <a:latin typeface="+mn-ea"/>
                <a:ea typeface="+mn-ea"/>
              </a:rPr>
              <a:t>年度（令和</a:t>
            </a:r>
            <a:r>
              <a:rPr lang="en-US" altLang="ja-JP" sz="4400" b="1" dirty="0">
                <a:solidFill>
                  <a:srgbClr val="002060"/>
                </a:solidFill>
                <a:latin typeface="+mn-ea"/>
                <a:ea typeface="+mn-ea"/>
                <a:cs typeface="Meiryo UI" panose="020B0604030504040204" pitchFamily="50" charset="-128"/>
              </a:rPr>
              <a:t>2</a:t>
            </a:r>
            <a:r>
              <a:rPr lang="ja-JP" altLang="en-US" sz="4400" b="1" dirty="0">
                <a:solidFill>
                  <a:srgbClr val="002060"/>
                </a:solidFill>
                <a:latin typeface="+mn-ea"/>
                <a:ea typeface="+mn-ea"/>
              </a:rPr>
              <a:t>年度）</a:t>
            </a:r>
            <a:br>
              <a:rPr lang="en-US" altLang="ja-JP" sz="4400" b="1" dirty="0">
                <a:solidFill>
                  <a:srgbClr val="002060"/>
                </a:solidFill>
                <a:latin typeface="+mn-ea"/>
                <a:ea typeface="+mn-ea"/>
              </a:rPr>
            </a:br>
            <a:br>
              <a:rPr lang="en-US" altLang="ja-JP" sz="4400" b="1" dirty="0">
                <a:solidFill>
                  <a:srgbClr val="002060"/>
                </a:solidFill>
                <a:latin typeface="+mn-ea"/>
                <a:ea typeface="+mn-ea"/>
              </a:rPr>
            </a:br>
            <a:r>
              <a:rPr kumimoji="1" lang="ja-JP" altLang="en-US" sz="5400" b="1" dirty="0">
                <a:solidFill>
                  <a:srgbClr val="002060"/>
                </a:solidFill>
                <a:latin typeface="+mn-ea"/>
                <a:ea typeface="+mn-ea"/>
              </a:rPr>
              <a:t>大阪府の</a:t>
            </a:r>
            <a:r>
              <a:rPr lang="en-US" altLang="ja-JP" sz="5400" b="1" dirty="0">
                <a:solidFill>
                  <a:srgbClr val="002060"/>
                </a:solidFill>
                <a:latin typeface="+mn-ea"/>
                <a:ea typeface="+mn-ea"/>
                <a:cs typeface="Meiryo UI" panose="020B0604030504040204" pitchFamily="50" charset="-128"/>
              </a:rPr>
              <a:t>SDGs</a:t>
            </a:r>
            <a:r>
              <a:rPr lang="ja-JP" altLang="en-US" sz="5400" b="1" dirty="0">
                <a:solidFill>
                  <a:srgbClr val="002060"/>
                </a:solidFill>
                <a:latin typeface="+mn-ea"/>
                <a:ea typeface="+mn-ea"/>
              </a:rPr>
              <a:t>に関する取組み</a:t>
            </a:r>
            <a:endParaRPr kumimoji="1" lang="ja-JP" altLang="en-US" sz="5400" b="1" dirty="0">
              <a:solidFill>
                <a:srgbClr val="002060"/>
              </a:solidFill>
              <a:latin typeface="+mn-ea"/>
              <a:ea typeface="+mn-ea"/>
            </a:endParaRPr>
          </a:p>
        </p:txBody>
      </p:sp>
      <p:sp>
        <p:nvSpPr>
          <p:cNvPr id="3" name="テキスト プレースホルダー 2"/>
          <p:cNvSpPr>
            <a:spLocks noGrp="1"/>
          </p:cNvSpPr>
          <p:nvPr>
            <p:ph type="body" idx="1"/>
          </p:nvPr>
        </p:nvSpPr>
        <p:spPr>
          <a:xfrm>
            <a:off x="831851" y="4670148"/>
            <a:ext cx="10515600" cy="1500187"/>
          </a:xfrm>
        </p:spPr>
        <p:txBody>
          <a:bodyPr anchor="b">
            <a:normAutofit fontScale="55000" lnSpcReduction="20000"/>
          </a:bodyPr>
          <a:lstStyle/>
          <a:p>
            <a:pPr algn="ctr"/>
            <a:endParaRPr lang="en-US" altLang="ja-JP" dirty="0">
              <a:solidFill>
                <a:srgbClr val="002060"/>
              </a:solidFill>
            </a:endParaRPr>
          </a:p>
          <a:p>
            <a:pPr algn="ctr"/>
            <a:endParaRPr lang="en-US" altLang="ja-JP" dirty="0">
              <a:solidFill>
                <a:srgbClr val="002060"/>
              </a:solidFill>
            </a:endParaRPr>
          </a:p>
          <a:p>
            <a:pPr algn="ctr"/>
            <a:endParaRPr lang="en-US" altLang="ja-JP" dirty="0">
              <a:solidFill>
                <a:srgbClr val="002060"/>
              </a:solidFill>
            </a:endParaRPr>
          </a:p>
          <a:p>
            <a:pPr algn="ctr"/>
            <a:endParaRPr lang="en-US" altLang="ja-JP" dirty="0">
              <a:solidFill>
                <a:srgbClr val="002060"/>
              </a:solidFill>
            </a:endParaRPr>
          </a:p>
          <a:p>
            <a:pPr algn="ctr"/>
            <a:br>
              <a:rPr lang="en-US" altLang="ja-JP" dirty="0">
                <a:solidFill>
                  <a:srgbClr val="002060"/>
                </a:solidFill>
              </a:rPr>
            </a:br>
            <a:endParaRPr kumimoji="1" lang="ja-JP" altLang="en-US" dirty="0"/>
          </a:p>
        </p:txBody>
      </p:sp>
      <p:grpSp>
        <p:nvGrpSpPr>
          <p:cNvPr id="28" name="グループ化 27"/>
          <p:cNvGrpSpPr/>
          <p:nvPr/>
        </p:nvGrpSpPr>
        <p:grpSpPr>
          <a:xfrm>
            <a:off x="2040719" y="3696007"/>
            <a:ext cx="8097863" cy="2735705"/>
            <a:chOff x="1919739" y="2387845"/>
            <a:chExt cx="8097863" cy="2735705"/>
          </a:xfrm>
        </p:grpSpPr>
        <p:pic>
          <p:nvPicPr>
            <p:cNvPr id="5" name="図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79046" y="2487685"/>
              <a:ext cx="476910" cy="476910"/>
            </a:xfrm>
            <a:prstGeom prst="rect">
              <a:avLst/>
            </a:prstGeom>
          </p:spPr>
        </p:pic>
        <p:sp>
          <p:nvSpPr>
            <p:cNvPr id="6" name="テキスト ボックス 5"/>
            <p:cNvSpPr txBox="1"/>
            <p:nvPr/>
          </p:nvSpPr>
          <p:spPr>
            <a:xfrm>
              <a:off x="2195308" y="3555314"/>
              <a:ext cx="7561107" cy="776559"/>
            </a:xfrm>
            <a:prstGeom prst="rect">
              <a:avLst/>
            </a:prstGeom>
            <a:noFill/>
          </p:spPr>
          <p:txBody>
            <a:bodyPr wrap="square" rtlCol="0">
              <a:spAutoFit/>
            </a:bodyPr>
            <a:lstStyle/>
            <a:p>
              <a:pPr algn="dist">
                <a:lnSpc>
                  <a:spcPct val="150000"/>
                </a:lnSpc>
              </a:pPr>
              <a:r>
                <a:rPr kumimoji="1" lang="ja-JP" altLang="en-US" sz="988" dirty="0">
                  <a:latin typeface="Meiryo UI" panose="020B0604030504040204" pitchFamily="50" charset="-128"/>
                  <a:ea typeface="Meiryo UI" panose="020B0604030504040204" pitchFamily="50" charset="-128"/>
                </a:rPr>
                <a:t>わたしたちは、「誰一人取り残さない、持続可能な社会の実現」をめざす“持続可能な開発のための</a:t>
              </a:r>
              <a:r>
                <a:rPr kumimoji="1" lang="en-US" altLang="ja-JP" sz="988" dirty="0">
                  <a:latin typeface="Meiryo UI" panose="020B0604030504040204" pitchFamily="50" charset="-128"/>
                  <a:ea typeface="Meiryo UI" panose="020B0604030504040204" pitchFamily="50" charset="-128"/>
                </a:rPr>
                <a:t>2030</a:t>
              </a:r>
              <a:r>
                <a:rPr kumimoji="1" lang="ja-JP" altLang="en-US" sz="988" dirty="0">
                  <a:latin typeface="Meiryo UI" panose="020B0604030504040204" pitchFamily="50" charset="-128"/>
                  <a:ea typeface="Meiryo UI" panose="020B0604030504040204" pitchFamily="50" charset="-128"/>
                </a:rPr>
                <a:t>アジェンダ”（</a:t>
              </a:r>
              <a:r>
                <a:rPr kumimoji="1" lang="en-US" altLang="ja-JP" sz="988" dirty="0">
                  <a:latin typeface="Meiryo UI" panose="020B0604030504040204" pitchFamily="50" charset="-128"/>
                  <a:ea typeface="Meiryo UI" panose="020B0604030504040204" pitchFamily="50" charset="-128"/>
                </a:rPr>
                <a:t>SDGs</a:t>
              </a:r>
              <a:r>
                <a:rPr kumimoji="1" lang="ja-JP" altLang="en-US" sz="988" dirty="0">
                  <a:latin typeface="Meiryo UI" panose="020B0604030504040204" pitchFamily="50" charset="-128"/>
                  <a:ea typeface="Meiryo UI" panose="020B0604030504040204" pitchFamily="50" charset="-128"/>
                </a:rPr>
                <a:t>）の</a:t>
              </a:r>
              <a:endParaRPr kumimoji="1" lang="en-US" altLang="ja-JP" sz="988" dirty="0">
                <a:latin typeface="Meiryo UI" panose="020B0604030504040204" pitchFamily="50" charset="-128"/>
                <a:ea typeface="Meiryo UI" panose="020B0604030504040204" pitchFamily="50" charset="-128"/>
              </a:endParaRPr>
            </a:p>
            <a:p>
              <a:pPr algn="dist">
                <a:lnSpc>
                  <a:spcPct val="150000"/>
                </a:lnSpc>
              </a:pPr>
              <a:r>
                <a:rPr kumimoji="1" lang="ja-JP" altLang="en-US" sz="988" dirty="0">
                  <a:latin typeface="Meiryo UI" panose="020B0604030504040204" pitchFamily="50" charset="-128"/>
                  <a:ea typeface="Meiryo UI" panose="020B0604030504040204" pitchFamily="50" charset="-128"/>
                </a:rPr>
                <a:t>理念に賛同し、</a:t>
              </a:r>
              <a:r>
                <a:rPr kumimoji="1" lang="en-US" altLang="ja-JP" sz="988" dirty="0">
                  <a:latin typeface="Meiryo UI" panose="020B0604030504040204" pitchFamily="50" charset="-128"/>
                  <a:ea typeface="Meiryo UI" panose="020B0604030504040204" pitchFamily="50" charset="-128"/>
                </a:rPr>
                <a:t>2025</a:t>
              </a:r>
              <a:r>
                <a:rPr kumimoji="1" lang="ja-JP" altLang="en-US" sz="988" dirty="0">
                  <a:latin typeface="Meiryo UI" panose="020B0604030504040204" pitchFamily="50" charset="-128"/>
                  <a:ea typeface="Meiryo UI" panose="020B0604030504040204" pitchFamily="50" charset="-128"/>
                </a:rPr>
                <a:t>年大阪・関西万博の地元都市として、万博のテーマである「いのち輝く未来社会のデザイン」に向けて、</a:t>
              </a:r>
              <a:endParaRPr kumimoji="1" lang="en-US" altLang="ja-JP" sz="988" dirty="0">
                <a:latin typeface="Meiryo UI" panose="020B0604030504040204" pitchFamily="50" charset="-128"/>
                <a:ea typeface="Meiryo UI" panose="020B0604030504040204" pitchFamily="50" charset="-128"/>
              </a:endParaRPr>
            </a:p>
            <a:p>
              <a:pPr>
                <a:lnSpc>
                  <a:spcPct val="150000"/>
                </a:lnSpc>
              </a:pPr>
              <a:r>
                <a:rPr kumimoji="1" lang="en-US" altLang="ja-JP" sz="988" dirty="0">
                  <a:latin typeface="Meiryo UI" panose="020B0604030504040204" pitchFamily="50" charset="-128"/>
                  <a:ea typeface="Meiryo UI" panose="020B0604030504040204" pitchFamily="50" charset="-128"/>
                </a:rPr>
                <a:t>SDGs</a:t>
              </a:r>
              <a:r>
                <a:rPr kumimoji="1" lang="ja-JP" altLang="en-US" sz="988" dirty="0">
                  <a:latin typeface="Meiryo UI" panose="020B0604030504040204" pitchFamily="50" charset="-128"/>
                  <a:ea typeface="Meiryo UI" panose="020B0604030504040204" pitchFamily="50" charset="-128"/>
                </a:rPr>
                <a:t>の</a:t>
              </a:r>
              <a:r>
                <a:rPr kumimoji="1" lang="en-US" altLang="ja-JP" sz="988" dirty="0">
                  <a:latin typeface="Meiryo UI" panose="020B0604030504040204" pitchFamily="50" charset="-128"/>
                  <a:ea typeface="Meiryo UI" panose="020B0604030504040204" pitchFamily="50" charset="-128"/>
                </a:rPr>
                <a:t>17</a:t>
              </a:r>
              <a:r>
                <a:rPr kumimoji="1" lang="ja-JP" altLang="en-US" sz="988" dirty="0">
                  <a:latin typeface="Meiryo UI" panose="020B0604030504040204" pitchFamily="50" charset="-128"/>
                  <a:ea typeface="Meiryo UI" panose="020B0604030504040204" pitchFamily="50" charset="-128"/>
                </a:rPr>
                <a:t>ゴールの達成をめざします。</a:t>
              </a:r>
            </a:p>
          </p:txBody>
        </p:sp>
        <p:sp>
          <p:nvSpPr>
            <p:cNvPr id="7" name="テキスト ボックス 6"/>
            <p:cNvSpPr txBox="1"/>
            <p:nvPr/>
          </p:nvSpPr>
          <p:spPr>
            <a:xfrm>
              <a:off x="3026097" y="4353275"/>
              <a:ext cx="5930763" cy="630942"/>
            </a:xfrm>
            <a:prstGeom prst="rect">
              <a:avLst/>
            </a:prstGeom>
            <a:noFill/>
          </p:spPr>
          <p:txBody>
            <a:bodyPr wrap="square" rtlCol="0">
              <a:spAutoFit/>
            </a:bodyPr>
            <a:lstStyle/>
            <a:p>
              <a:pPr algn="dist">
                <a:lnSpc>
                  <a:spcPts val="1437"/>
                </a:lnSpc>
              </a:pPr>
              <a:r>
                <a:rPr kumimoji="1" lang="ja-JP" altLang="en-US" sz="943" dirty="0">
                  <a:latin typeface="Meiryo UI" panose="020B0604030504040204" pitchFamily="50" charset="-128"/>
                  <a:ea typeface="Meiryo UI" panose="020B0604030504040204" pitchFamily="50" charset="-128"/>
                </a:rPr>
                <a:t>１．かけがえのない“いのち”を大切にし、地域社会や環境に配慮して行動します。</a:t>
              </a:r>
              <a:endParaRPr kumimoji="1" lang="en-US" altLang="ja-JP" sz="943" dirty="0">
                <a:latin typeface="Meiryo UI" panose="020B0604030504040204" pitchFamily="50" charset="-128"/>
                <a:ea typeface="Meiryo UI" panose="020B0604030504040204" pitchFamily="50" charset="-128"/>
              </a:endParaRPr>
            </a:p>
            <a:p>
              <a:pPr algn="dist">
                <a:lnSpc>
                  <a:spcPts val="1437"/>
                </a:lnSpc>
              </a:pPr>
              <a:r>
                <a:rPr kumimoji="1" lang="ja-JP" altLang="en-US" sz="943" dirty="0">
                  <a:latin typeface="Meiryo UI" panose="020B0604030504040204" pitchFamily="50" charset="-128"/>
                  <a:ea typeface="Meiryo UI" panose="020B0604030504040204" pitchFamily="50" charset="-128"/>
                </a:rPr>
                <a:t>２．</a:t>
              </a:r>
              <a:r>
                <a:rPr kumimoji="1" lang="en-US" altLang="ja-JP" sz="943" dirty="0">
                  <a:latin typeface="Meiryo UI" panose="020B0604030504040204" pitchFamily="50" charset="-128"/>
                  <a:ea typeface="Meiryo UI" panose="020B0604030504040204" pitchFamily="50" charset="-128"/>
                </a:rPr>
                <a:t>2030</a:t>
              </a:r>
              <a:r>
                <a:rPr kumimoji="1" lang="ja-JP" altLang="en-US" sz="943" dirty="0">
                  <a:latin typeface="Meiryo UI" panose="020B0604030504040204" pitchFamily="50" charset="-128"/>
                  <a:ea typeface="Meiryo UI" panose="020B0604030504040204" pitchFamily="50" charset="-128"/>
                </a:rPr>
                <a:t>年に住みたい魅力あふれる大阪をイメージし、できることから意識して行動します。</a:t>
              </a:r>
              <a:endParaRPr kumimoji="1" lang="en-US" altLang="ja-JP" sz="943" dirty="0">
                <a:latin typeface="Meiryo UI" panose="020B0604030504040204" pitchFamily="50" charset="-128"/>
                <a:ea typeface="Meiryo UI" panose="020B0604030504040204" pitchFamily="50" charset="-128"/>
              </a:endParaRPr>
            </a:p>
            <a:p>
              <a:pPr algn="dist">
                <a:lnSpc>
                  <a:spcPts val="1437"/>
                </a:lnSpc>
              </a:pPr>
              <a:r>
                <a:rPr kumimoji="1" lang="ja-JP" altLang="en-US" sz="943" dirty="0">
                  <a:latin typeface="Meiryo UI" panose="020B0604030504040204" pitchFamily="50" charset="-128"/>
                  <a:ea typeface="Meiryo UI" panose="020B0604030504040204" pitchFamily="50" charset="-128"/>
                </a:rPr>
                <a:t>３．人と人との出会い、つながりを大事にしながら、互いに学びあい協力して行動します。</a:t>
              </a:r>
            </a:p>
          </p:txBody>
        </p:sp>
        <p:sp>
          <p:nvSpPr>
            <p:cNvPr id="8" name="正方形/長方形 7"/>
            <p:cNvSpPr/>
            <p:nvPr/>
          </p:nvSpPr>
          <p:spPr>
            <a:xfrm>
              <a:off x="2022432" y="2487808"/>
              <a:ext cx="7920037" cy="484893"/>
            </a:xfrm>
            <a:prstGeom prst="rect">
              <a:avLst/>
            </a:prstGeom>
            <a:no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a:r>
                <a:rPr kumimoji="1" lang="zh-TW" altLang="en-US" sz="1616" b="1" u="sng" spc="539" dirty="0">
                  <a:solidFill>
                    <a:schemeClr val="tx1"/>
                  </a:solidFill>
                  <a:latin typeface="Meiryo UI" panose="020B0604030504040204" pitchFamily="50" charset="-128"/>
                  <a:ea typeface="Meiryo UI" panose="020B0604030504040204" pitchFamily="50" charset="-128"/>
                </a:rPr>
                <a:t>大阪</a:t>
              </a:r>
              <a:r>
                <a:rPr kumimoji="1" lang="en-US" altLang="zh-TW" sz="1616" b="1" u="sng" spc="539" dirty="0">
                  <a:solidFill>
                    <a:schemeClr val="tx1"/>
                  </a:solidFill>
                  <a:latin typeface="Meiryo UI" panose="020B0604030504040204" pitchFamily="50" charset="-128"/>
                  <a:ea typeface="Meiryo UI" panose="020B0604030504040204" pitchFamily="50" charset="-128"/>
                </a:rPr>
                <a:t>SDGs</a:t>
              </a:r>
              <a:r>
                <a:rPr kumimoji="1" lang="zh-TW" altLang="en-US" sz="1616" b="1" u="sng" spc="539" dirty="0">
                  <a:solidFill>
                    <a:schemeClr val="tx1"/>
                  </a:solidFill>
                  <a:latin typeface="Meiryo UI" panose="020B0604030504040204" pitchFamily="50" charset="-128"/>
                  <a:ea typeface="Meiryo UI" panose="020B0604030504040204" pitchFamily="50" charset="-128"/>
                </a:rPr>
                <a:t>行動憲章</a:t>
              </a:r>
            </a:p>
          </p:txBody>
        </p:sp>
        <p:pic>
          <p:nvPicPr>
            <p:cNvPr id="9" name="図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72883" y="2487685"/>
              <a:ext cx="476910" cy="476910"/>
            </a:xfrm>
            <a:prstGeom prst="rect">
              <a:avLst/>
            </a:prstGeom>
          </p:spPr>
        </p:pic>
        <p:pic>
          <p:nvPicPr>
            <p:cNvPr id="10" name="図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95308" y="3100640"/>
              <a:ext cx="415788" cy="415788"/>
            </a:xfrm>
            <a:prstGeom prst="rect">
              <a:avLst/>
            </a:prstGeom>
          </p:spPr>
        </p:pic>
        <p:pic>
          <p:nvPicPr>
            <p:cNvPr id="11" name="図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41890" y="3100640"/>
              <a:ext cx="415788" cy="415788"/>
            </a:xfrm>
            <a:prstGeom prst="rect">
              <a:avLst/>
            </a:prstGeom>
          </p:spPr>
        </p:pic>
        <p:pic>
          <p:nvPicPr>
            <p:cNvPr id="12" name="図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88472" y="3100640"/>
              <a:ext cx="415788" cy="415788"/>
            </a:xfrm>
            <a:prstGeom prst="rect">
              <a:avLst/>
            </a:prstGeom>
          </p:spPr>
        </p:pic>
        <p:pic>
          <p:nvPicPr>
            <p:cNvPr id="13" name="図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81636" y="3100640"/>
              <a:ext cx="415788" cy="415788"/>
            </a:xfrm>
            <a:prstGeom prst="rect">
              <a:avLst/>
            </a:prstGeom>
          </p:spPr>
        </p:pic>
        <p:pic>
          <p:nvPicPr>
            <p:cNvPr id="14" name="図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874800" y="3100640"/>
              <a:ext cx="415788" cy="415788"/>
            </a:xfrm>
            <a:prstGeom prst="rect">
              <a:avLst/>
            </a:prstGeom>
          </p:spPr>
        </p:pic>
        <p:pic>
          <p:nvPicPr>
            <p:cNvPr id="15" name="図 1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535054" y="3100640"/>
              <a:ext cx="415788" cy="415788"/>
            </a:xfrm>
            <a:prstGeom prst="rect">
              <a:avLst/>
            </a:prstGeom>
          </p:spPr>
        </p:pic>
        <p:pic>
          <p:nvPicPr>
            <p:cNvPr id="16" name="図 1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428218" y="3100640"/>
              <a:ext cx="415788" cy="415788"/>
            </a:xfrm>
            <a:prstGeom prst="rect">
              <a:avLst/>
            </a:prstGeom>
          </p:spPr>
        </p:pic>
        <p:pic>
          <p:nvPicPr>
            <p:cNvPr id="17" name="図 1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321382" y="3100640"/>
              <a:ext cx="415788" cy="415788"/>
            </a:xfrm>
            <a:prstGeom prst="rect">
              <a:avLst/>
            </a:prstGeom>
          </p:spPr>
        </p:pic>
        <p:pic>
          <p:nvPicPr>
            <p:cNvPr id="18" name="図 1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767964" y="3100640"/>
              <a:ext cx="415788" cy="415788"/>
            </a:xfrm>
            <a:prstGeom prst="rect">
              <a:avLst/>
            </a:prstGeom>
          </p:spPr>
        </p:pic>
        <p:pic>
          <p:nvPicPr>
            <p:cNvPr id="19" name="図 18"/>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214546" y="3100640"/>
              <a:ext cx="415788" cy="415788"/>
            </a:xfrm>
            <a:prstGeom prst="rect">
              <a:avLst/>
            </a:prstGeom>
          </p:spPr>
        </p:pic>
        <p:pic>
          <p:nvPicPr>
            <p:cNvPr id="20" name="図 1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107710" y="3100640"/>
              <a:ext cx="415788" cy="415788"/>
            </a:xfrm>
            <a:prstGeom prst="rect">
              <a:avLst/>
            </a:prstGeom>
          </p:spPr>
        </p:pic>
        <p:pic>
          <p:nvPicPr>
            <p:cNvPr id="21" name="図 20"/>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8000874" y="3100640"/>
              <a:ext cx="415788" cy="415788"/>
            </a:xfrm>
            <a:prstGeom prst="rect">
              <a:avLst/>
            </a:prstGeom>
          </p:spPr>
        </p:pic>
        <p:pic>
          <p:nvPicPr>
            <p:cNvPr id="22" name="図 21"/>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661128" y="3100640"/>
              <a:ext cx="415788" cy="415788"/>
            </a:xfrm>
            <a:prstGeom prst="rect">
              <a:avLst/>
            </a:prstGeom>
          </p:spPr>
        </p:pic>
        <p:pic>
          <p:nvPicPr>
            <p:cNvPr id="23" name="図 22"/>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7554292" y="3100640"/>
              <a:ext cx="415788" cy="415788"/>
            </a:xfrm>
            <a:prstGeom prst="rect">
              <a:avLst/>
            </a:prstGeom>
          </p:spPr>
        </p:pic>
        <p:pic>
          <p:nvPicPr>
            <p:cNvPr id="24" name="図 23"/>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8447456" y="3100640"/>
              <a:ext cx="415788" cy="415788"/>
            </a:xfrm>
            <a:prstGeom prst="rect">
              <a:avLst/>
            </a:prstGeom>
          </p:spPr>
        </p:pic>
        <p:pic>
          <p:nvPicPr>
            <p:cNvPr id="25" name="図 24"/>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8894038" y="3100640"/>
              <a:ext cx="415788" cy="415788"/>
            </a:xfrm>
            <a:prstGeom prst="rect">
              <a:avLst/>
            </a:prstGeom>
          </p:spPr>
        </p:pic>
        <p:pic>
          <p:nvPicPr>
            <p:cNvPr id="26" name="図 25"/>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9340627" y="3100640"/>
              <a:ext cx="415788" cy="415788"/>
            </a:xfrm>
            <a:prstGeom prst="rect">
              <a:avLst/>
            </a:prstGeom>
          </p:spPr>
        </p:pic>
        <p:sp>
          <p:nvSpPr>
            <p:cNvPr id="27" name="正方形/長方形 26"/>
            <p:cNvSpPr/>
            <p:nvPr/>
          </p:nvSpPr>
          <p:spPr>
            <a:xfrm>
              <a:off x="1919739" y="2387845"/>
              <a:ext cx="8097863" cy="2735705"/>
            </a:xfrm>
            <a:prstGeom prst="rect">
              <a:avLst/>
            </a:prstGeom>
            <a:noFill/>
            <a:ln w="101600" cmpd="thickThi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16"/>
            </a:p>
          </p:txBody>
        </p:sp>
      </p:grpSp>
    </p:spTree>
    <p:extLst>
      <p:ext uri="{BB962C8B-B14F-4D97-AF65-F5344CB8AC3E}">
        <p14:creationId xmlns:p14="http://schemas.microsoft.com/office/powerpoint/2010/main" val="26202384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ormAutofit/>
          </a:bodyPr>
          <a:lstStyle/>
          <a:p>
            <a:r>
              <a:rPr lang="ja-JP" altLang="en-US" sz="3200" u="none" dirty="0">
                <a:latin typeface="Meiryo UI" panose="020B0604030504040204" pitchFamily="50" charset="-128"/>
                <a:ea typeface="Meiryo UI" panose="020B0604030504040204" pitchFamily="50" charset="-128"/>
                <a:cs typeface="Meiryo UI" panose="020B0604030504040204" pitchFamily="50" charset="-128"/>
              </a:rPr>
              <a:t>様々なステークホルダーの取組みを</a:t>
            </a:r>
            <a:r>
              <a:rPr lang="en-US" altLang="ja-JP" sz="3200" u="none" dirty="0">
                <a:latin typeface="Meiryo UI" panose="020B0604030504040204" pitchFamily="50" charset="-128"/>
                <a:ea typeface="Meiryo UI" panose="020B0604030504040204" pitchFamily="50" charset="-128"/>
                <a:cs typeface="Meiryo UI" panose="020B0604030504040204" pitchFamily="50" charset="-128"/>
              </a:rPr>
              <a:t>SDGs</a:t>
            </a:r>
            <a:r>
              <a:rPr lang="ja-JP" altLang="en-US" sz="3200" u="none" dirty="0">
                <a:latin typeface="Meiryo UI" panose="020B0604030504040204" pitchFamily="50" charset="-128"/>
                <a:ea typeface="Meiryo UI" panose="020B0604030504040204" pitchFamily="50" charset="-128"/>
                <a:cs typeface="Meiryo UI" panose="020B0604030504040204" pitchFamily="50" charset="-128"/>
              </a:rPr>
              <a:t>実現に向けて</a:t>
            </a:r>
            <a:br>
              <a:rPr lang="en-US" altLang="ja-JP" sz="3200" u="none" dirty="0">
                <a:latin typeface="Meiryo UI" panose="020B0604030504040204" pitchFamily="50" charset="-128"/>
                <a:ea typeface="Meiryo UI" panose="020B0604030504040204" pitchFamily="50" charset="-128"/>
                <a:cs typeface="Meiryo UI" panose="020B0604030504040204" pitchFamily="50" charset="-128"/>
              </a:rPr>
            </a:br>
            <a:br>
              <a:rPr lang="en-US" altLang="ja-JP" sz="3200" u="none" dirty="0">
                <a:latin typeface="Meiryo UI" panose="020B0604030504040204" pitchFamily="50" charset="-128"/>
                <a:ea typeface="Meiryo UI" panose="020B0604030504040204" pitchFamily="50" charset="-128"/>
                <a:cs typeface="Meiryo UI" panose="020B0604030504040204" pitchFamily="50" charset="-128"/>
              </a:rPr>
            </a:br>
            <a:r>
              <a:rPr lang="ja-JP" altLang="en-US" sz="3600" b="1" u="none" dirty="0">
                <a:latin typeface="Meiryo UI" panose="020B0604030504040204" pitchFamily="50" charset="-128"/>
                <a:ea typeface="Meiryo UI" panose="020B0604030504040204" pitchFamily="50" charset="-128"/>
                <a:cs typeface="Meiryo UI" panose="020B0604030504040204" pitchFamily="50" charset="-128"/>
              </a:rPr>
              <a:t>相互につなぎ合わせていく</a:t>
            </a:r>
            <a:endParaRPr kumimoji="1" lang="ja-JP" altLang="en-US" sz="3600" u="none" dirty="0"/>
          </a:p>
        </p:txBody>
      </p:sp>
    </p:spTree>
    <p:extLst>
      <p:ext uri="{BB962C8B-B14F-4D97-AF65-F5344CB8AC3E}">
        <p14:creationId xmlns:p14="http://schemas.microsoft.com/office/powerpoint/2010/main" val="10033455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latin typeface="+mn-ea"/>
              </a:rPr>
              <a:t>SDGs</a:t>
            </a:r>
            <a:r>
              <a:rPr kumimoji="1" lang="ja-JP" altLang="en-US" dirty="0"/>
              <a:t>映像制作プロジェクト</a:t>
            </a:r>
          </a:p>
        </p:txBody>
      </p:sp>
      <p:sp>
        <p:nvSpPr>
          <p:cNvPr id="4" name="正方形/長方形 3"/>
          <p:cNvSpPr/>
          <p:nvPr/>
        </p:nvSpPr>
        <p:spPr>
          <a:xfrm>
            <a:off x="887075" y="1687353"/>
            <a:ext cx="10022540" cy="1200329"/>
          </a:xfrm>
          <a:prstGeom prst="rect">
            <a:avLst/>
          </a:prstGeom>
        </p:spPr>
        <p:txBody>
          <a:bodyPr wrap="square">
            <a:spAutoFit/>
          </a:bodyPr>
          <a:lstStyle/>
          <a:p>
            <a:pPr indent="93663">
              <a:lnSpc>
                <a:spcPct val="150000"/>
              </a:lnSpc>
            </a:pPr>
            <a:r>
              <a:rPr lang="en-US" altLang="ja-JP" sz="1600" dirty="0">
                <a:latin typeface="+mn-ea"/>
              </a:rPr>
              <a:t>SDGs</a:t>
            </a:r>
            <a:r>
              <a:rPr lang="ja-JP" altLang="en-US" sz="1600" dirty="0"/>
              <a:t>に関する府民の認識・理解の促進、また、自律的取組みの拡大を図るため、バンタンデザイン研究所（大阪校・東京校）と連携し、生徒の感性・視点を取り入れた動画を制作しました。</a:t>
            </a:r>
            <a:endParaRPr lang="en-US" altLang="ja-JP" sz="1600" dirty="0"/>
          </a:p>
          <a:p>
            <a:pPr indent="93663">
              <a:lnSpc>
                <a:spcPct val="150000"/>
              </a:lnSpc>
            </a:pPr>
            <a:r>
              <a:rPr lang="ja-JP" altLang="en-US" sz="1600" dirty="0"/>
              <a:t>作成した動画は、</a:t>
            </a:r>
            <a:r>
              <a:rPr lang="en-US" altLang="ja-JP" sz="1600" dirty="0">
                <a:latin typeface="+mn-ea"/>
              </a:rPr>
              <a:t> SDGs</a:t>
            </a:r>
            <a:r>
              <a:rPr lang="ja-JP" altLang="en-US" sz="1600" dirty="0"/>
              <a:t>に関する講演やイベントなどの機会に放映し</a:t>
            </a:r>
            <a:r>
              <a:rPr lang="en-US" altLang="ja-JP" sz="1600" dirty="0">
                <a:latin typeface="+mn-ea"/>
              </a:rPr>
              <a:t>SDGs</a:t>
            </a:r>
            <a:r>
              <a:rPr lang="ja-JP" altLang="en-US" sz="1600" dirty="0"/>
              <a:t>普及啓発活動に活用します。</a:t>
            </a:r>
            <a:endParaRPr lang="ja-JP" altLang="en-US" sz="1600" dirty="0">
              <a:effectLst/>
            </a:endParaRPr>
          </a:p>
        </p:txBody>
      </p:sp>
      <p:sp>
        <p:nvSpPr>
          <p:cNvPr id="5" name="正方形/長方形 4"/>
          <p:cNvSpPr/>
          <p:nvPr/>
        </p:nvSpPr>
        <p:spPr>
          <a:xfrm>
            <a:off x="1082613" y="2887682"/>
            <a:ext cx="7286250" cy="3970318"/>
          </a:xfrm>
          <a:prstGeom prst="rect">
            <a:avLst/>
          </a:prstGeom>
        </p:spPr>
        <p:txBody>
          <a:bodyPr wrap="square">
            <a:spAutoFit/>
          </a:bodyPr>
          <a:lstStyle/>
          <a:p>
            <a:pPr>
              <a:lnSpc>
                <a:spcPct val="150000"/>
              </a:lnSpc>
            </a:pPr>
            <a:r>
              <a:rPr lang="ja-JP" altLang="en-US" sz="1400" dirty="0"/>
              <a:t>連携団体　バンタンデザイン研究所（大阪校、東京校）</a:t>
            </a:r>
            <a:endParaRPr lang="en-US" altLang="ja-JP" sz="1400" dirty="0"/>
          </a:p>
          <a:p>
            <a:pPr>
              <a:lnSpc>
                <a:spcPct val="150000"/>
              </a:lnSpc>
            </a:pPr>
            <a:r>
              <a:rPr lang="ja-JP" altLang="en-US" sz="1400" dirty="0"/>
              <a:t>作成動画　９作品</a:t>
            </a:r>
            <a:endParaRPr lang="en-US" altLang="ja-JP" sz="1400" dirty="0"/>
          </a:p>
          <a:p>
            <a:pPr>
              <a:lnSpc>
                <a:spcPct val="150000"/>
              </a:lnSpc>
            </a:pPr>
            <a:r>
              <a:rPr lang="ja-JP" altLang="en-US" sz="1400" dirty="0"/>
              <a:t>タイトル（関連ゴール）</a:t>
            </a:r>
            <a:endParaRPr lang="en-US" altLang="ja-JP" sz="1400" dirty="0"/>
          </a:p>
          <a:p>
            <a:pPr indent="984250">
              <a:lnSpc>
                <a:spcPct val="150000"/>
              </a:lnSpc>
            </a:pPr>
            <a:r>
              <a:rPr lang="ja-JP" altLang="en-US" sz="1400" dirty="0"/>
              <a:t>ありえる未来・あるべき未来（すべてのゴール）</a:t>
            </a:r>
            <a:endParaRPr lang="en-US" altLang="ja-JP" sz="1400" dirty="0"/>
          </a:p>
          <a:p>
            <a:pPr indent="984250">
              <a:lnSpc>
                <a:spcPct val="150000"/>
              </a:lnSpc>
            </a:pPr>
            <a:r>
              <a:rPr lang="ja-JP" altLang="en-US" sz="1400" dirty="0"/>
              <a:t>私たちにもできることはあるかな</a:t>
            </a:r>
            <a:r>
              <a:rPr lang="ja-JP" altLang="en-US" sz="1400" dirty="0" err="1"/>
              <a:t>．．．</a:t>
            </a:r>
            <a:r>
              <a:rPr lang="ja-JP" altLang="en-US" sz="1400" dirty="0"/>
              <a:t>（ゴール１）</a:t>
            </a:r>
            <a:endParaRPr lang="en-US" altLang="ja-JP" sz="1400" dirty="0"/>
          </a:p>
          <a:p>
            <a:pPr indent="984250">
              <a:lnSpc>
                <a:spcPct val="150000"/>
              </a:lnSpc>
            </a:pPr>
            <a:r>
              <a:rPr lang="ja-JP" altLang="en-US" sz="1400" dirty="0"/>
              <a:t>もったいないをなくそう（ゴール２，１２）</a:t>
            </a:r>
            <a:endParaRPr lang="en-US" altLang="ja-JP" sz="1400" dirty="0"/>
          </a:p>
          <a:p>
            <a:pPr indent="984250">
              <a:lnSpc>
                <a:spcPct val="150000"/>
              </a:lnSpc>
            </a:pPr>
            <a:r>
              <a:rPr lang="ja-JP" altLang="en-US" sz="1400" dirty="0"/>
              <a:t>今私たちができること（ゴール３）</a:t>
            </a:r>
            <a:endParaRPr lang="en-US" altLang="ja-JP" sz="1400" dirty="0"/>
          </a:p>
          <a:p>
            <a:pPr indent="984250">
              <a:lnSpc>
                <a:spcPct val="150000"/>
              </a:lnSpc>
            </a:pPr>
            <a:r>
              <a:rPr lang="ja-JP" altLang="en-US" sz="1400" dirty="0"/>
              <a:t>つなげよう学びの輪（ゴール４）</a:t>
            </a:r>
            <a:endParaRPr lang="en-US" altLang="ja-JP" sz="1400" dirty="0"/>
          </a:p>
          <a:p>
            <a:pPr indent="984250">
              <a:lnSpc>
                <a:spcPct val="150000"/>
              </a:lnSpc>
            </a:pPr>
            <a:r>
              <a:rPr lang="ja-JP" altLang="en-US" sz="1400" dirty="0"/>
              <a:t>きれいな街は心でつくっていく（ゴール１１）</a:t>
            </a:r>
            <a:endParaRPr lang="en-US" altLang="ja-JP" sz="1400" dirty="0"/>
          </a:p>
          <a:p>
            <a:pPr indent="984250">
              <a:lnSpc>
                <a:spcPct val="150000"/>
              </a:lnSpc>
            </a:pPr>
            <a:r>
              <a:rPr lang="ja-JP" altLang="en-US" sz="1400" dirty="0"/>
              <a:t>あなたにとって不必要は誰かにとって必要かもしれない（ゴール１２）</a:t>
            </a:r>
            <a:endParaRPr lang="en-US" altLang="ja-JP" sz="1400" dirty="0"/>
          </a:p>
          <a:p>
            <a:pPr indent="984250">
              <a:lnSpc>
                <a:spcPct val="150000"/>
              </a:lnSpc>
            </a:pPr>
            <a:r>
              <a:rPr lang="ja-JP" altLang="en-US" sz="1400" dirty="0"/>
              <a:t>大量発生～ジンベイザメ編～（ゴール１２）</a:t>
            </a:r>
          </a:p>
          <a:p>
            <a:pPr indent="984250">
              <a:lnSpc>
                <a:spcPct val="150000"/>
              </a:lnSpc>
            </a:pPr>
            <a:r>
              <a:rPr lang="ja-JP" altLang="en-US" sz="1400" dirty="0"/>
              <a:t>海の豊かさを守ろう（ゴール１４）</a:t>
            </a:r>
            <a:endParaRPr lang="en-US" altLang="ja-JP" sz="1400" dirty="0"/>
          </a:p>
        </p:txBody>
      </p:sp>
      <p:pic>
        <p:nvPicPr>
          <p:cNvPr id="9" name="図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70770" y="3751608"/>
            <a:ext cx="765888" cy="765888"/>
          </a:xfrm>
          <a:prstGeom prst="rect">
            <a:avLst/>
          </a:prstGeom>
        </p:spPr>
      </p:pic>
      <p:pic>
        <p:nvPicPr>
          <p:cNvPr id="10" name="図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972053" y="4154831"/>
            <a:ext cx="765888" cy="765888"/>
          </a:xfrm>
          <a:prstGeom prst="rect">
            <a:avLst/>
          </a:prstGeom>
        </p:spPr>
      </p:pic>
      <p:pic>
        <p:nvPicPr>
          <p:cNvPr id="11" name="図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973336" y="4541403"/>
            <a:ext cx="765888" cy="765888"/>
          </a:xfrm>
          <a:prstGeom prst="rect">
            <a:avLst/>
          </a:prstGeom>
        </p:spPr>
      </p:pic>
      <p:pic>
        <p:nvPicPr>
          <p:cNvPr id="19" name="図 1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381656" y="4951937"/>
            <a:ext cx="765888" cy="765888"/>
          </a:xfrm>
          <a:prstGeom prst="rect">
            <a:avLst/>
          </a:prstGeom>
        </p:spPr>
      </p:pic>
      <p:pic>
        <p:nvPicPr>
          <p:cNvPr id="20" name="図 1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412249" y="5334881"/>
            <a:ext cx="765888" cy="765888"/>
          </a:xfrm>
          <a:prstGeom prst="rect">
            <a:avLst/>
          </a:prstGeom>
        </p:spPr>
      </p:pic>
      <p:pic>
        <p:nvPicPr>
          <p:cNvPr id="22" name="図 2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442842" y="5717825"/>
            <a:ext cx="765888" cy="765888"/>
          </a:xfrm>
          <a:prstGeom prst="rect">
            <a:avLst/>
          </a:prstGeom>
        </p:spPr>
      </p:pic>
      <p:pic>
        <p:nvPicPr>
          <p:cNvPr id="25" name="図 24"/>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6979647" y="3438747"/>
            <a:ext cx="766800" cy="766800"/>
          </a:xfrm>
          <a:prstGeom prst="rect">
            <a:avLst/>
          </a:prstGeom>
        </p:spPr>
      </p:pic>
      <p:pic>
        <p:nvPicPr>
          <p:cNvPr id="12" name="図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974619" y="4924347"/>
            <a:ext cx="765888" cy="765888"/>
          </a:xfrm>
          <a:prstGeom prst="rect">
            <a:avLst/>
          </a:prstGeom>
        </p:spPr>
      </p:pic>
    </p:spTree>
    <p:extLst>
      <p:ext uri="{BB962C8B-B14F-4D97-AF65-F5344CB8AC3E}">
        <p14:creationId xmlns:p14="http://schemas.microsoft.com/office/powerpoint/2010/main" val="14999659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大阪</a:t>
            </a:r>
            <a:r>
              <a:rPr lang="en-US" altLang="ja-JP" dirty="0">
                <a:latin typeface="+mn-ea"/>
              </a:rPr>
              <a:t>SDGs</a:t>
            </a:r>
            <a:r>
              <a:rPr kumimoji="1" lang="ja-JP" altLang="en-US" dirty="0"/>
              <a:t>ネットワーク</a:t>
            </a:r>
          </a:p>
        </p:txBody>
      </p:sp>
      <p:sp>
        <p:nvSpPr>
          <p:cNvPr id="48" name="正方形/長方形 47"/>
          <p:cNvSpPr/>
          <p:nvPr/>
        </p:nvSpPr>
        <p:spPr>
          <a:xfrm>
            <a:off x="437424" y="1656944"/>
            <a:ext cx="11388686" cy="5109091"/>
          </a:xfrm>
          <a:prstGeom prst="rect">
            <a:avLst/>
          </a:prstGeom>
        </p:spPr>
        <p:txBody>
          <a:bodyPr wrap="square">
            <a:spAutoFit/>
          </a:bodyPr>
          <a:lstStyle/>
          <a:p>
            <a:pPr>
              <a:lnSpc>
                <a:spcPts val="2000"/>
              </a:lnSpc>
            </a:pPr>
            <a:r>
              <a:rPr lang="ja-JP" altLang="en-US" sz="1600" b="1" dirty="0"/>
              <a:t>〇設立趣旨・目的</a:t>
            </a:r>
            <a:endParaRPr lang="en-US" altLang="ja-JP" sz="1600" b="1" dirty="0"/>
          </a:p>
          <a:p>
            <a:pPr marL="174625">
              <a:lnSpc>
                <a:spcPts val="2000"/>
              </a:lnSpc>
              <a:spcBef>
                <a:spcPts val="400"/>
              </a:spcBef>
            </a:pPr>
            <a:r>
              <a:rPr lang="en-US" altLang="ja-JP" sz="1400" dirty="0">
                <a:latin typeface="Meiryo UI" panose="020B0604030504040204" pitchFamily="50" charset="-128"/>
                <a:ea typeface="Meiryo UI" panose="020B0604030504040204" pitchFamily="50" charset="-128"/>
                <a:cs typeface="Meiryo UI" panose="020B0604030504040204" pitchFamily="50" charset="-128"/>
              </a:rPr>
              <a:t>2025</a:t>
            </a:r>
            <a:r>
              <a:rPr lang="ja-JP" altLang="ja-JP" sz="1400" dirty="0"/>
              <a:t>年大阪・関西万博</a:t>
            </a:r>
            <a:r>
              <a:rPr lang="ja-JP" altLang="en-US" sz="1400" dirty="0"/>
              <a:t>が掲げる</a:t>
            </a:r>
            <a:r>
              <a:rPr lang="ja-JP" altLang="ja-JP" sz="1400" dirty="0"/>
              <a:t>「いのち輝く未来社会</a:t>
            </a:r>
            <a:r>
              <a:rPr lang="ja-JP" altLang="en-US" sz="1400" dirty="0"/>
              <a:t>」</a:t>
            </a:r>
            <a:r>
              <a:rPr lang="ja-JP" altLang="ja-JP" sz="1400" dirty="0"/>
              <a:t>は、まさに</a:t>
            </a:r>
            <a:r>
              <a:rPr lang="en-US" altLang="ja-JP" sz="1400" dirty="0">
                <a:latin typeface="+mn-ea"/>
              </a:rPr>
              <a:t>SDGs</a:t>
            </a:r>
            <a:r>
              <a:rPr lang="ja-JP" altLang="ja-JP" sz="1400" dirty="0"/>
              <a:t>が達成された社会</a:t>
            </a:r>
            <a:r>
              <a:rPr lang="ja-JP" altLang="en-US" sz="1400" dirty="0"/>
              <a:t>であり、</a:t>
            </a:r>
            <a:r>
              <a:rPr lang="ja-JP" altLang="ja-JP" sz="1400" dirty="0"/>
              <a:t>大阪が持続的に成長し、安全・安心に暮らせる「誰一人取り残さない」都市をめざすため、まさに</a:t>
            </a:r>
            <a:r>
              <a:rPr lang="en-US" altLang="ja-JP" sz="1400" dirty="0">
                <a:latin typeface="+mn-ea"/>
              </a:rPr>
              <a:t>SDGs</a:t>
            </a:r>
            <a:r>
              <a:rPr lang="ja-JP" altLang="ja-JP" sz="1400" dirty="0"/>
              <a:t>の取組みが必要となって</a:t>
            </a:r>
            <a:r>
              <a:rPr lang="ja-JP" altLang="en-US" sz="1400" dirty="0"/>
              <a:t>います</a:t>
            </a:r>
            <a:r>
              <a:rPr lang="ja-JP" altLang="ja-JP" sz="1400" dirty="0"/>
              <a:t>。</a:t>
            </a:r>
          </a:p>
          <a:p>
            <a:pPr marL="174625">
              <a:lnSpc>
                <a:spcPts val="2000"/>
              </a:lnSpc>
            </a:pPr>
            <a:r>
              <a:rPr lang="ja-JP" altLang="ja-JP" sz="1400" dirty="0"/>
              <a:t>こうした考えのもと、大阪府内において</a:t>
            </a:r>
            <a:r>
              <a:rPr lang="en-US" altLang="ja-JP" sz="1400" dirty="0">
                <a:latin typeface="+mn-ea"/>
              </a:rPr>
              <a:t>SDGs</a:t>
            </a:r>
            <a:r>
              <a:rPr lang="ja-JP" altLang="ja-JP" sz="1400" dirty="0"/>
              <a:t>の取組みを先導する自治体、経済</a:t>
            </a:r>
            <a:r>
              <a:rPr lang="ja-JP" altLang="en-US" sz="1400" dirty="0"/>
              <a:t>団体</a:t>
            </a:r>
            <a:r>
              <a:rPr lang="ja-JP" altLang="ja-JP" sz="1400" dirty="0"/>
              <a:t>、国の関係機関及び金融機関などの協力関係の強化を図ることにより、会員間の連携促進や地域の特性にあわせた取組みの推進につなげることを目的に</a:t>
            </a:r>
            <a:r>
              <a:rPr lang="ja-JP" altLang="en-US" sz="1400" dirty="0"/>
              <a:t>ネットワークを</a:t>
            </a:r>
            <a:r>
              <a:rPr lang="ja-JP" altLang="ja-JP" sz="1400" dirty="0"/>
              <a:t>設置</a:t>
            </a:r>
            <a:r>
              <a:rPr lang="ja-JP" altLang="en-US" sz="1400" dirty="0"/>
              <a:t>しました。</a:t>
            </a:r>
            <a:endParaRPr lang="en-US" altLang="ja-JP" sz="1400" dirty="0"/>
          </a:p>
          <a:p>
            <a:pPr marL="174625">
              <a:lnSpc>
                <a:spcPts val="2000"/>
              </a:lnSpc>
            </a:pPr>
            <a:r>
              <a:rPr lang="ja-JP" altLang="en-US" sz="1400" dirty="0"/>
              <a:t>設置日：</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2020</a:t>
            </a:r>
            <a:r>
              <a:rPr lang="ja-JP" altLang="en-US" sz="1400" dirty="0"/>
              <a:t>年（令和２年）</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12</a:t>
            </a:r>
            <a:r>
              <a:rPr lang="ja-JP" altLang="en-US" sz="1400" dirty="0"/>
              <a:t>月</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18</a:t>
            </a:r>
            <a:r>
              <a:rPr lang="ja-JP" altLang="en-US" sz="1400" dirty="0"/>
              <a:t>日</a:t>
            </a:r>
            <a:endParaRPr lang="en-US" altLang="ja-JP" sz="1400" dirty="0"/>
          </a:p>
          <a:p>
            <a:pPr marL="174625">
              <a:lnSpc>
                <a:spcPts val="2000"/>
              </a:lnSpc>
            </a:pPr>
            <a:endParaRPr lang="en-US" altLang="ja-JP" sz="1400" dirty="0"/>
          </a:p>
          <a:p>
            <a:pPr>
              <a:lnSpc>
                <a:spcPts val="2000"/>
              </a:lnSpc>
            </a:pPr>
            <a:r>
              <a:rPr lang="ja-JP" altLang="en-US" sz="1600" b="1" dirty="0"/>
              <a:t>〇参画するステークホルダー</a:t>
            </a:r>
            <a:r>
              <a:rPr lang="ja-JP" altLang="en-US" sz="1600" dirty="0"/>
              <a:t>（</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1600" dirty="0"/>
              <a:t>月</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26</a:t>
            </a:r>
            <a:r>
              <a:rPr lang="ja-JP" altLang="en-US" sz="1600" dirty="0"/>
              <a:t>日現在）</a:t>
            </a:r>
            <a:endParaRPr lang="en-US" altLang="ja-JP" sz="1600" dirty="0"/>
          </a:p>
          <a:p>
            <a:pPr indent="268288">
              <a:lnSpc>
                <a:spcPts val="2000"/>
              </a:lnSpc>
              <a:spcBef>
                <a:spcPts val="400"/>
              </a:spcBef>
            </a:pPr>
            <a:r>
              <a:rPr lang="ja-JP" altLang="en-US" sz="1400" dirty="0"/>
              <a:t>府内の自治体（</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36</a:t>
            </a:r>
            <a:r>
              <a:rPr lang="ja-JP" altLang="en-US" sz="1400" dirty="0"/>
              <a:t>市町村）　経済団体（</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３</a:t>
            </a:r>
            <a:r>
              <a:rPr lang="ja-JP" altLang="en-US" sz="1400" dirty="0"/>
              <a:t>団体）</a:t>
            </a:r>
            <a:endParaRPr lang="en-US" altLang="ja-JP" sz="1400" dirty="0"/>
          </a:p>
          <a:p>
            <a:pPr indent="268288">
              <a:lnSpc>
                <a:spcPts val="2000"/>
              </a:lnSpc>
            </a:pPr>
            <a:r>
              <a:rPr lang="ja-JP" altLang="en-US" sz="1400" dirty="0"/>
              <a:t>国の関係機関（</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１</a:t>
            </a:r>
            <a:r>
              <a:rPr lang="ja-JP" altLang="en-US" sz="1400" dirty="0"/>
              <a:t>機関）　金融機関（</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18</a:t>
            </a:r>
            <a:r>
              <a:rPr lang="ja-JP" altLang="en-US" sz="1400" dirty="0"/>
              <a:t>社）</a:t>
            </a:r>
            <a:endParaRPr lang="en-US" altLang="ja-JP" sz="1400" dirty="0"/>
          </a:p>
          <a:p>
            <a:pPr indent="174625">
              <a:lnSpc>
                <a:spcPts val="2000"/>
              </a:lnSpc>
            </a:pPr>
            <a:endParaRPr lang="en-US" altLang="ja-JP" sz="1400" dirty="0">
              <a:solidFill>
                <a:srgbClr val="FF0000"/>
              </a:solidFill>
            </a:endParaRPr>
          </a:p>
          <a:p>
            <a:pPr>
              <a:lnSpc>
                <a:spcPts val="2000"/>
              </a:lnSpc>
            </a:pPr>
            <a:r>
              <a:rPr lang="ja-JP" altLang="en-US" sz="1600" b="1" dirty="0"/>
              <a:t>〇活動内容</a:t>
            </a:r>
            <a:endParaRPr lang="en-US" altLang="ja-JP" sz="1600" b="1" dirty="0"/>
          </a:p>
          <a:p>
            <a:pPr indent="268288">
              <a:lnSpc>
                <a:spcPts val="2000"/>
              </a:lnSpc>
              <a:spcBef>
                <a:spcPts val="400"/>
              </a:spcBef>
            </a:pPr>
            <a:r>
              <a:rPr lang="ja-JP" altLang="ja-JP" sz="1400" dirty="0"/>
              <a:t>会員間の連携強化</a:t>
            </a:r>
            <a:r>
              <a:rPr lang="ja-JP" altLang="en-US" sz="1400" dirty="0"/>
              <a:t>や</a:t>
            </a:r>
            <a:r>
              <a:rPr lang="ja-JP" altLang="ja-JP" sz="1400" dirty="0"/>
              <a:t>情報共有に資する活動</a:t>
            </a:r>
          </a:p>
          <a:p>
            <a:pPr indent="268288">
              <a:lnSpc>
                <a:spcPts val="2000"/>
              </a:lnSpc>
            </a:pPr>
            <a:r>
              <a:rPr lang="ja-JP" altLang="en-US" sz="1400" dirty="0"/>
              <a:t>　➤　担当者窓口の共有　➤　先導的取組みや好事例の収集共有　等</a:t>
            </a:r>
            <a:endParaRPr lang="en-US" altLang="ja-JP" sz="1400" dirty="0"/>
          </a:p>
          <a:p>
            <a:pPr indent="268288">
              <a:lnSpc>
                <a:spcPts val="2000"/>
              </a:lnSpc>
            </a:pPr>
            <a:r>
              <a:rPr lang="ja-JP" altLang="ja-JP" sz="1400" dirty="0"/>
              <a:t>会員が行う取組みの支援に関する活動</a:t>
            </a:r>
            <a:endParaRPr lang="en-US" altLang="ja-JP" sz="1400" dirty="0"/>
          </a:p>
          <a:p>
            <a:pPr indent="268288">
              <a:lnSpc>
                <a:spcPts val="2000"/>
              </a:lnSpc>
            </a:pPr>
            <a:r>
              <a:rPr lang="ja-JP" altLang="en-US" sz="1400" dirty="0"/>
              <a:t>　➤　各種イベント等の情報発信協力　等</a:t>
            </a:r>
            <a:endParaRPr lang="en-US" altLang="ja-JP" sz="1400" dirty="0"/>
          </a:p>
          <a:p>
            <a:pPr indent="268288">
              <a:lnSpc>
                <a:spcPts val="2000"/>
              </a:lnSpc>
            </a:pPr>
            <a:r>
              <a:rPr lang="en-US" altLang="ja-JP" sz="1400" dirty="0">
                <a:latin typeface="+mn-ea"/>
              </a:rPr>
              <a:t>SDGs</a:t>
            </a:r>
            <a:r>
              <a:rPr lang="ja-JP" altLang="ja-JP" sz="1400" dirty="0"/>
              <a:t>に関する会員の理解を深める活動</a:t>
            </a:r>
            <a:endParaRPr lang="en-US" altLang="ja-JP" sz="1400" dirty="0"/>
          </a:p>
          <a:p>
            <a:pPr indent="268288">
              <a:lnSpc>
                <a:spcPts val="2000"/>
              </a:lnSpc>
            </a:pPr>
            <a:r>
              <a:rPr lang="ja-JP" altLang="en-US" sz="1400" dirty="0"/>
              <a:t>　➤　</a:t>
            </a:r>
            <a:r>
              <a:rPr lang="en-US" altLang="ja-JP" sz="1400" dirty="0">
                <a:latin typeface="+mn-ea"/>
              </a:rPr>
              <a:t>SDGs</a:t>
            </a:r>
            <a:r>
              <a:rPr lang="ja-JP" altLang="en-US" sz="1400" dirty="0"/>
              <a:t>勉強会の開催　等</a:t>
            </a:r>
            <a:endParaRPr lang="ja-JP" altLang="ja-JP" sz="1400" dirty="0"/>
          </a:p>
          <a:p>
            <a:pPr indent="268288">
              <a:lnSpc>
                <a:spcPts val="2000"/>
              </a:lnSpc>
            </a:pPr>
            <a:r>
              <a:rPr lang="ja-JP" altLang="ja-JP" sz="1400" dirty="0"/>
              <a:t>その他本会の目的を達成するために必要な活動</a:t>
            </a:r>
          </a:p>
        </p:txBody>
      </p:sp>
      <p:sp>
        <p:nvSpPr>
          <p:cNvPr id="50" name="角丸四角形 49"/>
          <p:cNvSpPr/>
          <p:nvPr/>
        </p:nvSpPr>
        <p:spPr>
          <a:xfrm>
            <a:off x="7325165" y="3789408"/>
            <a:ext cx="1377503" cy="384039"/>
          </a:xfrm>
          <a:prstGeom prst="roundRect">
            <a:avLst/>
          </a:prstGeom>
          <a:ln w="19050">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050" dirty="0"/>
              <a:t>関西</a:t>
            </a:r>
            <a:r>
              <a:rPr lang="en-US" altLang="ja-JP" sz="1050" dirty="0"/>
              <a:t>SDGs</a:t>
            </a:r>
          </a:p>
          <a:p>
            <a:pPr algn="ctr"/>
            <a:r>
              <a:rPr lang="ja-JP" altLang="en-US" sz="1050" dirty="0"/>
              <a:t>プラットフォーム</a:t>
            </a:r>
          </a:p>
        </p:txBody>
      </p:sp>
      <p:sp>
        <p:nvSpPr>
          <p:cNvPr id="51" name="角丸四角形 50"/>
          <p:cNvSpPr/>
          <p:nvPr/>
        </p:nvSpPr>
        <p:spPr>
          <a:xfrm>
            <a:off x="8759817" y="3785270"/>
            <a:ext cx="1588836" cy="384039"/>
          </a:xfrm>
          <a:prstGeom prst="roundRect">
            <a:avLst/>
          </a:prstGeom>
          <a:ln w="19050">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050" dirty="0"/>
              <a:t>地方創生</a:t>
            </a:r>
            <a:r>
              <a:rPr lang="en-US" altLang="ja-JP" sz="1050" dirty="0"/>
              <a:t>SDGs</a:t>
            </a:r>
            <a:r>
              <a:rPr lang="ja-JP" altLang="en-US" sz="1050" dirty="0"/>
              <a:t>官民連携プラットフォーム</a:t>
            </a:r>
          </a:p>
        </p:txBody>
      </p:sp>
      <p:sp>
        <p:nvSpPr>
          <p:cNvPr id="52" name="角丸四角形 51"/>
          <p:cNvSpPr/>
          <p:nvPr/>
        </p:nvSpPr>
        <p:spPr>
          <a:xfrm>
            <a:off x="10405804" y="3801059"/>
            <a:ext cx="662686" cy="384039"/>
          </a:xfrm>
          <a:prstGeom prst="roundRect">
            <a:avLst/>
          </a:prstGeom>
          <a:ln w="19050">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050" dirty="0"/>
              <a:t>・・・</a:t>
            </a:r>
            <a:endParaRPr lang="en-US" altLang="ja-JP" sz="1050" dirty="0"/>
          </a:p>
        </p:txBody>
      </p:sp>
      <p:sp>
        <p:nvSpPr>
          <p:cNvPr id="55" name="テキスト ボックス 54"/>
          <p:cNvSpPr txBox="1"/>
          <p:nvPr/>
        </p:nvSpPr>
        <p:spPr>
          <a:xfrm>
            <a:off x="10610829" y="4184705"/>
            <a:ext cx="1467104" cy="215444"/>
          </a:xfrm>
          <a:prstGeom prst="rect">
            <a:avLst/>
          </a:prstGeom>
          <a:noFill/>
        </p:spPr>
        <p:txBody>
          <a:bodyPr wrap="square" rtlCol="0">
            <a:spAutoFit/>
          </a:bodyPr>
          <a:lstStyle/>
          <a:p>
            <a:r>
              <a:rPr lang="ja-JP" altLang="en-US" sz="800" b="1" dirty="0"/>
              <a:t>他の類似の枠組みとも連携</a:t>
            </a:r>
          </a:p>
        </p:txBody>
      </p:sp>
      <p:sp>
        <p:nvSpPr>
          <p:cNvPr id="57" name="角丸四角形 56"/>
          <p:cNvSpPr/>
          <p:nvPr/>
        </p:nvSpPr>
        <p:spPr>
          <a:xfrm>
            <a:off x="9771328" y="5281166"/>
            <a:ext cx="1737988" cy="1541362"/>
          </a:xfrm>
          <a:prstGeom prst="roundRect">
            <a:avLst/>
          </a:prstGeom>
          <a:solidFill>
            <a:srgbClr val="F2F2F2">
              <a:alpha val="50196"/>
            </a:srgbClr>
          </a:solidFill>
          <a:ln w="28575">
            <a:solidFill>
              <a:schemeClr val="accent6">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58" name="角丸四角形 57"/>
          <p:cNvSpPr/>
          <p:nvPr/>
        </p:nvSpPr>
        <p:spPr>
          <a:xfrm>
            <a:off x="7245691" y="5281166"/>
            <a:ext cx="1627447" cy="1541362"/>
          </a:xfrm>
          <a:prstGeom prst="roundRect">
            <a:avLst/>
          </a:prstGeom>
          <a:solidFill>
            <a:srgbClr val="F2F2F2">
              <a:alpha val="50196"/>
            </a:srgbClr>
          </a:solidFill>
          <a:ln w="28575">
            <a:solidFill>
              <a:schemeClr val="accent6">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59" name="ドーナツ 58"/>
          <p:cNvSpPr/>
          <p:nvPr/>
        </p:nvSpPr>
        <p:spPr>
          <a:xfrm>
            <a:off x="8387289" y="4813421"/>
            <a:ext cx="1835198" cy="1178534"/>
          </a:xfrm>
          <a:prstGeom prst="donut">
            <a:avLst>
              <a:gd name="adj" fmla="val 8829"/>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tx1"/>
              </a:solidFill>
            </a:endParaRPr>
          </a:p>
        </p:txBody>
      </p:sp>
      <p:sp>
        <p:nvSpPr>
          <p:cNvPr id="60" name="楕円 59"/>
          <p:cNvSpPr>
            <a:spLocks noChangeAspect="1"/>
          </p:cNvSpPr>
          <p:nvPr/>
        </p:nvSpPr>
        <p:spPr>
          <a:xfrm>
            <a:off x="8954769" y="4643544"/>
            <a:ext cx="720009" cy="525805"/>
          </a:xfrm>
          <a:prstGeom prst="ellipse">
            <a:avLst/>
          </a:prstGeom>
          <a:solidFill>
            <a:schemeClr val="accent6">
              <a:lumMod val="20000"/>
              <a:lumOff val="80000"/>
            </a:schemeClr>
          </a:solidFill>
          <a:ln w="38100"/>
        </p:spPr>
        <p:style>
          <a:lnRef idx="1">
            <a:schemeClr val="accent6"/>
          </a:lnRef>
          <a:fillRef idx="3">
            <a:schemeClr val="accent6"/>
          </a:fillRef>
          <a:effectRef idx="2">
            <a:schemeClr val="accent6"/>
          </a:effectRef>
          <a:fontRef idx="minor">
            <a:schemeClr val="lt1"/>
          </a:fontRef>
        </p:style>
        <p:txBody>
          <a:bodyPr wrap="none" rtlCol="0" anchor="ctr"/>
          <a:lstStyle/>
          <a:p>
            <a:pPr algn="ctr"/>
            <a:r>
              <a:rPr lang="ja-JP" altLang="en-US" sz="900" b="1" dirty="0">
                <a:solidFill>
                  <a:schemeClr val="tx1"/>
                </a:solidFill>
              </a:rPr>
              <a:t>大阪府</a:t>
            </a:r>
            <a:endParaRPr lang="en-US" altLang="ja-JP" sz="900" b="1" dirty="0">
              <a:solidFill>
                <a:schemeClr val="tx1"/>
              </a:solidFill>
            </a:endParaRPr>
          </a:p>
          <a:p>
            <a:pPr algn="ctr"/>
            <a:r>
              <a:rPr lang="ja-JP" altLang="en-US" sz="800" b="1" dirty="0">
                <a:solidFill>
                  <a:schemeClr val="tx1"/>
                </a:solidFill>
              </a:rPr>
              <a:t>事務局</a:t>
            </a:r>
          </a:p>
        </p:txBody>
      </p:sp>
      <p:sp>
        <p:nvSpPr>
          <p:cNvPr id="61" name="楕円 60"/>
          <p:cNvSpPr>
            <a:spLocks noChangeAspect="1"/>
          </p:cNvSpPr>
          <p:nvPr/>
        </p:nvSpPr>
        <p:spPr>
          <a:xfrm>
            <a:off x="8212041" y="5187784"/>
            <a:ext cx="595049" cy="525805"/>
          </a:xfrm>
          <a:prstGeom prst="ellipse">
            <a:avLst/>
          </a:prstGeom>
          <a:solidFill>
            <a:schemeClr val="accent6">
              <a:lumMod val="20000"/>
              <a:lumOff val="80000"/>
            </a:schemeClr>
          </a:solidFill>
          <a:ln w="38100"/>
        </p:spPr>
        <p:style>
          <a:lnRef idx="2">
            <a:schemeClr val="accent6"/>
          </a:lnRef>
          <a:fillRef idx="1">
            <a:schemeClr val="lt1"/>
          </a:fillRef>
          <a:effectRef idx="0">
            <a:schemeClr val="accent6"/>
          </a:effectRef>
          <a:fontRef idx="minor">
            <a:schemeClr val="dk1"/>
          </a:fontRef>
        </p:style>
        <p:txBody>
          <a:bodyPr wrap="none" rtlCol="0" anchor="ctr"/>
          <a:lstStyle/>
          <a:p>
            <a:pPr algn="ctr"/>
            <a:r>
              <a:rPr lang="ja-JP" altLang="en-US" sz="900" b="1" dirty="0"/>
              <a:t>自治体</a:t>
            </a:r>
            <a:endParaRPr lang="en-US" altLang="ja-JP" sz="900" b="1" dirty="0"/>
          </a:p>
          <a:p>
            <a:pPr algn="ctr"/>
            <a:r>
              <a:rPr lang="en-US" altLang="ja-JP" sz="900" b="1" dirty="0"/>
              <a:t>A</a:t>
            </a:r>
            <a:endParaRPr lang="ja-JP" altLang="en-US" sz="900" b="1" dirty="0"/>
          </a:p>
        </p:txBody>
      </p:sp>
      <p:sp>
        <p:nvSpPr>
          <p:cNvPr id="62" name="楕円 61"/>
          <p:cNvSpPr>
            <a:spLocks noChangeAspect="1"/>
          </p:cNvSpPr>
          <p:nvPr/>
        </p:nvSpPr>
        <p:spPr>
          <a:xfrm>
            <a:off x="9819507" y="5165016"/>
            <a:ext cx="595049" cy="511988"/>
          </a:xfrm>
          <a:prstGeom prst="ellipse">
            <a:avLst/>
          </a:prstGeom>
          <a:solidFill>
            <a:schemeClr val="accent6">
              <a:lumMod val="20000"/>
              <a:lumOff val="80000"/>
            </a:schemeClr>
          </a:solidFill>
          <a:ln w="38100"/>
        </p:spPr>
        <p:style>
          <a:lnRef idx="2">
            <a:schemeClr val="accent6"/>
          </a:lnRef>
          <a:fillRef idx="1">
            <a:schemeClr val="lt1"/>
          </a:fillRef>
          <a:effectRef idx="0">
            <a:schemeClr val="accent6"/>
          </a:effectRef>
          <a:fontRef idx="minor">
            <a:schemeClr val="dk1"/>
          </a:fontRef>
        </p:style>
        <p:txBody>
          <a:bodyPr wrap="none" rtlCol="0" anchor="ctr"/>
          <a:lstStyle/>
          <a:p>
            <a:pPr algn="ctr"/>
            <a:r>
              <a:rPr lang="ja-JP" altLang="en-US" sz="900" b="1" dirty="0"/>
              <a:t>自治体</a:t>
            </a:r>
            <a:endParaRPr lang="en-US" altLang="ja-JP" sz="900" b="1" dirty="0"/>
          </a:p>
          <a:p>
            <a:pPr algn="ctr"/>
            <a:r>
              <a:rPr lang="en-US" altLang="ja-JP" sz="900" b="1" dirty="0"/>
              <a:t>B</a:t>
            </a:r>
            <a:endParaRPr lang="ja-JP" altLang="en-US" sz="900" b="1" dirty="0"/>
          </a:p>
        </p:txBody>
      </p:sp>
      <p:sp>
        <p:nvSpPr>
          <p:cNvPr id="69" name="テキスト ボックス 68"/>
          <p:cNvSpPr txBox="1"/>
          <p:nvPr/>
        </p:nvSpPr>
        <p:spPr>
          <a:xfrm>
            <a:off x="8661386" y="5319881"/>
            <a:ext cx="1268802" cy="261610"/>
          </a:xfrm>
          <a:prstGeom prst="rect">
            <a:avLst/>
          </a:prstGeom>
          <a:noFill/>
        </p:spPr>
        <p:txBody>
          <a:bodyPr wrap="square" rtlCol="0">
            <a:spAutoFit/>
          </a:bodyPr>
          <a:lstStyle/>
          <a:p>
            <a:pPr algn="ctr"/>
            <a:r>
              <a:rPr lang="ja-JP" altLang="en-US" sz="1100" b="1" dirty="0"/>
              <a:t>連携・共有</a:t>
            </a:r>
            <a:endParaRPr lang="en-US" altLang="ja-JP" sz="1100" b="1" dirty="0"/>
          </a:p>
        </p:txBody>
      </p:sp>
      <p:sp>
        <p:nvSpPr>
          <p:cNvPr id="70" name="テキスト ボックス 69"/>
          <p:cNvSpPr txBox="1"/>
          <p:nvPr/>
        </p:nvSpPr>
        <p:spPr>
          <a:xfrm>
            <a:off x="6414106" y="4742217"/>
            <a:ext cx="1637711" cy="338554"/>
          </a:xfrm>
          <a:prstGeom prst="rect">
            <a:avLst/>
          </a:prstGeom>
          <a:noFill/>
        </p:spPr>
        <p:txBody>
          <a:bodyPr wrap="square" rtlCol="0">
            <a:spAutoFit/>
          </a:bodyPr>
          <a:lstStyle/>
          <a:p>
            <a:r>
              <a:rPr lang="ja-JP" altLang="en-US" sz="800" dirty="0"/>
              <a:t>地域の自治体や経済団体をハブとした自律的取組を拡大</a:t>
            </a:r>
          </a:p>
        </p:txBody>
      </p:sp>
      <p:sp>
        <p:nvSpPr>
          <p:cNvPr id="71" name="テキスト ボックス 70"/>
          <p:cNvSpPr txBox="1"/>
          <p:nvPr/>
        </p:nvSpPr>
        <p:spPr>
          <a:xfrm>
            <a:off x="7195670" y="6103783"/>
            <a:ext cx="369332" cy="582459"/>
          </a:xfrm>
          <a:prstGeom prst="rect">
            <a:avLst/>
          </a:prstGeom>
          <a:noFill/>
        </p:spPr>
        <p:txBody>
          <a:bodyPr vert="eaVert" wrap="none" rtlCol="0">
            <a:noAutofit/>
          </a:bodyPr>
          <a:lstStyle/>
          <a:p>
            <a:pPr algn="ctr"/>
            <a:r>
              <a:rPr lang="ja-JP" altLang="en-US" sz="1050" b="1" dirty="0"/>
              <a:t>地域Ａ</a:t>
            </a:r>
          </a:p>
        </p:txBody>
      </p:sp>
      <p:sp>
        <p:nvSpPr>
          <p:cNvPr id="72" name="テキスト ボックス 71"/>
          <p:cNvSpPr txBox="1"/>
          <p:nvPr/>
        </p:nvSpPr>
        <p:spPr>
          <a:xfrm>
            <a:off x="11167221" y="6139983"/>
            <a:ext cx="369332" cy="582459"/>
          </a:xfrm>
          <a:prstGeom prst="rect">
            <a:avLst/>
          </a:prstGeom>
          <a:noFill/>
        </p:spPr>
        <p:txBody>
          <a:bodyPr vert="eaVert" wrap="none" rtlCol="0">
            <a:noAutofit/>
          </a:bodyPr>
          <a:lstStyle/>
          <a:p>
            <a:pPr algn="ctr"/>
            <a:r>
              <a:rPr lang="ja-JP" altLang="en-US" sz="1050" b="1" dirty="0"/>
              <a:t>地域Ｂ</a:t>
            </a:r>
          </a:p>
        </p:txBody>
      </p:sp>
      <p:sp>
        <p:nvSpPr>
          <p:cNvPr id="73" name="楕円 72"/>
          <p:cNvSpPr>
            <a:spLocks noChangeAspect="1"/>
          </p:cNvSpPr>
          <p:nvPr/>
        </p:nvSpPr>
        <p:spPr>
          <a:xfrm>
            <a:off x="8582439" y="5690963"/>
            <a:ext cx="561148" cy="466529"/>
          </a:xfrm>
          <a:prstGeom prst="ellipse">
            <a:avLst/>
          </a:prstGeom>
          <a:ln w="28575"/>
        </p:spPr>
        <p:style>
          <a:lnRef idx="2">
            <a:schemeClr val="accent6"/>
          </a:lnRef>
          <a:fillRef idx="1">
            <a:schemeClr val="lt1"/>
          </a:fillRef>
          <a:effectRef idx="0">
            <a:schemeClr val="accent6"/>
          </a:effectRef>
          <a:fontRef idx="minor">
            <a:schemeClr val="dk1"/>
          </a:fontRef>
        </p:style>
        <p:txBody>
          <a:bodyPr wrap="none" rtlCol="0" anchor="ctr"/>
          <a:lstStyle/>
          <a:p>
            <a:pPr algn="ctr"/>
            <a:r>
              <a:rPr lang="ja-JP" altLang="en-US" sz="900" b="1" dirty="0">
                <a:solidFill>
                  <a:schemeClr val="tx1"/>
                </a:solidFill>
              </a:rPr>
              <a:t>経済団体</a:t>
            </a:r>
            <a:endParaRPr lang="en-US" altLang="ja-JP" sz="900" b="1" dirty="0">
              <a:solidFill>
                <a:schemeClr val="tx1"/>
              </a:solidFill>
            </a:endParaRPr>
          </a:p>
          <a:p>
            <a:pPr algn="ctr"/>
            <a:r>
              <a:rPr lang="en-US" altLang="ja-JP" sz="900" b="1" dirty="0">
                <a:solidFill>
                  <a:schemeClr val="tx1"/>
                </a:solidFill>
              </a:rPr>
              <a:t>A</a:t>
            </a:r>
          </a:p>
        </p:txBody>
      </p:sp>
      <p:sp>
        <p:nvSpPr>
          <p:cNvPr id="74" name="テキスト ボックス 73"/>
          <p:cNvSpPr txBox="1"/>
          <p:nvPr/>
        </p:nvSpPr>
        <p:spPr>
          <a:xfrm>
            <a:off x="10624439" y="4742217"/>
            <a:ext cx="1695342" cy="338554"/>
          </a:xfrm>
          <a:prstGeom prst="rect">
            <a:avLst/>
          </a:prstGeom>
          <a:noFill/>
        </p:spPr>
        <p:txBody>
          <a:bodyPr wrap="square" rtlCol="0">
            <a:spAutoFit/>
          </a:bodyPr>
          <a:lstStyle/>
          <a:p>
            <a:r>
              <a:rPr lang="ja-JP" altLang="en-US" sz="800" dirty="0"/>
              <a:t>地域の自治体や経済団体をハブとした自律的取組を拡大</a:t>
            </a:r>
          </a:p>
        </p:txBody>
      </p:sp>
      <p:sp>
        <p:nvSpPr>
          <p:cNvPr id="75" name="楕円 74"/>
          <p:cNvSpPr>
            <a:spLocks noChangeAspect="1"/>
          </p:cNvSpPr>
          <p:nvPr/>
        </p:nvSpPr>
        <p:spPr>
          <a:xfrm>
            <a:off x="9526170" y="5698676"/>
            <a:ext cx="561148" cy="466529"/>
          </a:xfrm>
          <a:prstGeom prst="ellipse">
            <a:avLst/>
          </a:prstGeom>
          <a:ln w="28575"/>
        </p:spPr>
        <p:style>
          <a:lnRef idx="2">
            <a:schemeClr val="accent6"/>
          </a:lnRef>
          <a:fillRef idx="1">
            <a:schemeClr val="lt1"/>
          </a:fillRef>
          <a:effectRef idx="0">
            <a:schemeClr val="accent6"/>
          </a:effectRef>
          <a:fontRef idx="minor">
            <a:schemeClr val="dk1"/>
          </a:fontRef>
        </p:style>
        <p:txBody>
          <a:bodyPr wrap="none" rtlCol="0" anchor="ctr"/>
          <a:lstStyle/>
          <a:p>
            <a:pPr algn="ctr"/>
            <a:r>
              <a:rPr lang="ja-JP" altLang="en-US" sz="900" b="1" dirty="0">
                <a:solidFill>
                  <a:schemeClr val="tx1"/>
                </a:solidFill>
              </a:rPr>
              <a:t>経済団体</a:t>
            </a:r>
            <a:endParaRPr lang="en-US" altLang="ja-JP" sz="900" b="1" dirty="0">
              <a:solidFill>
                <a:schemeClr val="tx1"/>
              </a:solidFill>
            </a:endParaRPr>
          </a:p>
          <a:p>
            <a:pPr algn="ctr"/>
            <a:r>
              <a:rPr lang="en-US" altLang="ja-JP" sz="900" b="1" dirty="0">
                <a:solidFill>
                  <a:schemeClr val="tx1"/>
                </a:solidFill>
              </a:rPr>
              <a:t>B</a:t>
            </a:r>
          </a:p>
        </p:txBody>
      </p:sp>
      <p:sp>
        <p:nvSpPr>
          <p:cNvPr id="76" name="角丸四角形 75"/>
          <p:cNvSpPr/>
          <p:nvPr/>
        </p:nvSpPr>
        <p:spPr>
          <a:xfrm>
            <a:off x="8058673" y="4307309"/>
            <a:ext cx="2552156" cy="1887225"/>
          </a:xfrm>
          <a:prstGeom prst="roundRect">
            <a:avLst>
              <a:gd name="adj" fmla="val 12550"/>
            </a:avLst>
          </a:prstGeom>
          <a:noFill/>
          <a:ln w="38100"/>
        </p:spPr>
        <p:style>
          <a:lnRef idx="2">
            <a:schemeClr val="accent6"/>
          </a:lnRef>
          <a:fillRef idx="1">
            <a:schemeClr val="lt1"/>
          </a:fillRef>
          <a:effectRef idx="0">
            <a:schemeClr val="accent6"/>
          </a:effectRef>
          <a:fontRef idx="minor">
            <a:schemeClr val="dk1"/>
          </a:fontRef>
        </p:style>
        <p:txBody>
          <a:bodyPr rtlCol="0" anchor="t"/>
          <a:lstStyle/>
          <a:p>
            <a:pPr algn="ctr"/>
            <a:r>
              <a:rPr lang="ja-JP" altLang="en-US" sz="1200" b="1" dirty="0"/>
              <a:t>「大阪</a:t>
            </a:r>
            <a:r>
              <a:rPr lang="en-US" altLang="ja-JP" sz="1200" b="1" dirty="0">
                <a:latin typeface="+mn-ea"/>
              </a:rPr>
              <a:t>SDGs</a:t>
            </a:r>
            <a:r>
              <a:rPr lang="ja-JP" altLang="en-US" sz="1200" b="1" dirty="0"/>
              <a:t>ネットワーク」</a:t>
            </a:r>
          </a:p>
        </p:txBody>
      </p:sp>
      <p:sp>
        <p:nvSpPr>
          <p:cNvPr id="77" name="楕円 76"/>
          <p:cNvSpPr>
            <a:spLocks noChangeAspect="1"/>
          </p:cNvSpPr>
          <p:nvPr/>
        </p:nvSpPr>
        <p:spPr>
          <a:xfrm>
            <a:off x="8466935" y="5013899"/>
            <a:ext cx="383272" cy="318645"/>
          </a:xfrm>
          <a:prstGeom prst="ellipse">
            <a:avLst/>
          </a:prstGeom>
          <a:ln w="28575"/>
        </p:spPr>
        <p:style>
          <a:lnRef idx="2">
            <a:schemeClr val="accent6"/>
          </a:lnRef>
          <a:fillRef idx="1">
            <a:schemeClr val="lt1"/>
          </a:fillRef>
          <a:effectRef idx="0">
            <a:schemeClr val="accent6"/>
          </a:effectRef>
          <a:fontRef idx="minor">
            <a:schemeClr val="dk1"/>
          </a:fontRef>
        </p:style>
        <p:txBody>
          <a:bodyPr wrap="none" rtlCol="0" anchor="ctr"/>
          <a:lstStyle/>
          <a:p>
            <a:pPr algn="ctr"/>
            <a:r>
              <a:rPr lang="ja-JP" altLang="en-US" sz="900" b="1" dirty="0"/>
              <a:t>国</a:t>
            </a:r>
            <a:endParaRPr lang="en-US" altLang="ja-JP" sz="900" b="1" dirty="0"/>
          </a:p>
        </p:txBody>
      </p:sp>
      <p:sp>
        <p:nvSpPr>
          <p:cNvPr id="78" name="楕円 77"/>
          <p:cNvSpPr>
            <a:spLocks noChangeAspect="1"/>
          </p:cNvSpPr>
          <p:nvPr/>
        </p:nvSpPr>
        <p:spPr>
          <a:xfrm>
            <a:off x="9670615" y="4994387"/>
            <a:ext cx="383272" cy="318645"/>
          </a:xfrm>
          <a:prstGeom prst="ellipse">
            <a:avLst/>
          </a:prstGeom>
          <a:ln w="28575"/>
        </p:spPr>
        <p:style>
          <a:lnRef idx="2">
            <a:schemeClr val="accent6"/>
          </a:lnRef>
          <a:fillRef idx="1">
            <a:schemeClr val="lt1"/>
          </a:fillRef>
          <a:effectRef idx="0">
            <a:schemeClr val="accent6"/>
          </a:effectRef>
          <a:fontRef idx="minor">
            <a:schemeClr val="dk1"/>
          </a:fontRef>
        </p:style>
        <p:txBody>
          <a:bodyPr wrap="none" rtlCol="0" anchor="ctr"/>
          <a:lstStyle/>
          <a:p>
            <a:pPr algn="ctr"/>
            <a:r>
              <a:rPr lang="ja-JP" altLang="en-US" sz="900" b="1" dirty="0"/>
              <a:t>金融機関</a:t>
            </a:r>
            <a:endParaRPr lang="en-US" altLang="ja-JP" sz="900" b="1" dirty="0"/>
          </a:p>
        </p:txBody>
      </p:sp>
      <p:sp>
        <p:nvSpPr>
          <p:cNvPr id="79" name="上下矢印 78"/>
          <p:cNvSpPr/>
          <p:nvPr/>
        </p:nvSpPr>
        <p:spPr>
          <a:xfrm>
            <a:off x="9198602" y="4114154"/>
            <a:ext cx="193558" cy="285995"/>
          </a:xfrm>
          <a:prstGeom prst="upDownArrow">
            <a:avLst/>
          </a:pr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ja-JP" altLang="en-US" sz="1050" b="1" dirty="0">
              <a:solidFill>
                <a:schemeClr val="tx1"/>
              </a:solidFill>
            </a:endParaRPr>
          </a:p>
        </p:txBody>
      </p:sp>
      <p:sp>
        <p:nvSpPr>
          <p:cNvPr id="53" name="右矢印 52"/>
          <p:cNvSpPr/>
          <p:nvPr/>
        </p:nvSpPr>
        <p:spPr>
          <a:xfrm rot="8446318">
            <a:off x="7847461" y="5039455"/>
            <a:ext cx="640483" cy="2012415"/>
          </a:xfrm>
          <a:prstGeom prst="rightArrow">
            <a:avLst>
              <a:gd name="adj1" fmla="val 68594"/>
              <a:gd name="adj2" fmla="val 100000"/>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80" name="正方形/長方形 79"/>
          <p:cNvSpPr/>
          <p:nvPr/>
        </p:nvSpPr>
        <p:spPr>
          <a:xfrm>
            <a:off x="6799953" y="3252338"/>
            <a:ext cx="4014273" cy="512961"/>
          </a:xfrm>
          <a:prstGeom prst="rect">
            <a:avLst/>
          </a:prstGeom>
        </p:spPr>
        <p:txBody>
          <a:bodyPr wrap="square">
            <a:spAutoFit/>
          </a:bodyPr>
          <a:lstStyle/>
          <a:p>
            <a:r>
              <a:rPr lang="en-US" altLang="ja-JP" sz="1200" b="1" dirty="0"/>
              <a:t>※</a:t>
            </a:r>
            <a:r>
              <a:rPr lang="ja-JP" altLang="en-US" sz="1200" b="1" dirty="0"/>
              <a:t>取組全体のイメージ</a:t>
            </a:r>
            <a:endParaRPr lang="en-US" altLang="ja-JP" sz="1200" b="1" dirty="0"/>
          </a:p>
          <a:p>
            <a:pPr marL="268288" indent="-268288">
              <a:spcBef>
                <a:spcPts val="400"/>
              </a:spcBef>
            </a:pPr>
            <a:r>
              <a:rPr lang="ja-JP" altLang="en-US" sz="1200" dirty="0"/>
              <a:t>　参画団体内で、担当者間の緩やかなつながりを形成</a:t>
            </a:r>
            <a:endParaRPr lang="en-US" altLang="ja-JP" sz="1200" dirty="0"/>
          </a:p>
        </p:txBody>
      </p:sp>
      <p:sp>
        <p:nvSpPr>
          <p:cNvPr id="63" name="楕円 62"/>
          <p:cNvSpPr/>
          <p:nvPr/>
        </p:nvSpPr>
        <p:spPr>
          <a:xfrm>
            <a:off x="7471205" y="5372927"/>
            <a:ext cx="540954" cy="525805"/>
          </a:xfrm>
          <a:prstGeom prst="ellipse">
            <a:avLst/>
          </a:prstGeom>
        </p:spPr>
        <p:style>
          <a:lnRef idx="2">
            <a:schemeClr val="accent6"/>
          </a:lnRef>
          <a:fillRef idx="1">
            <a:schemeClr val="lt1"/>
          </a:fillRef>
          <a:effectRef idx="0">
            <a:schemeClr val="accent6"/>
          </a:effectRef>
          <a:fontRef idx="minor">
            <a:schemeClr val="dk1"/>
          </a:fontRef>
        </p:style>
        <p:txBody>
          <a:bodyPr wrap="none" rtlCol="0" anchor="ctr"/>
          <a:lstStyle/>
          <a:p>
            <a:pPr algn="ctr"/>
            <a:r>
              <a:rPr lang="ja-JP" altLang="en-US" sz="900" dirty="0"/>
              <a:t>企業</a:t>
            </a:r>
            <a:endParaRPr lang="en-US" altLang="ja-JP" sz="900" dirty="0"/>
          </a:p>
          <a:p>
            <a:pPr algn="ctr"/>
            <a:r>
              <a:rPr lang="en-US" altLang="ja-JP" sz="900" dirty="0"/>
              <a:t>A</a:t>
            </a:r>
            <a:r>
              <a:rPr lang="ja-JP" altLang="en-US" sz="900" dirty="0"/>
              <a:t>１</a:t>
            </a:r>
          </a:p>
        </p:txBody>
      </p:sp>
      <p:sp>
        <p:nvSpPr>
          <p:cNvPr id="65" name="楕円 64"/>
          <p:cNvSpPr/>
          <p:nvPr/>
        </p:nvSpPr>
        <p:spPr>
          <a:xfrm>
            <a:off x="7552543" y="5960969"/>
            <a:ext cx="540954" cy="525805"/>
          </a:xfrm>
          <a:prstGeom prst="ellipse">
            <a:avLst/>
          </a:prstGeom>
        </p:spPr>
        <p:style>
          <a:lnRef idx="2">
            <a:schemeClr val="accent6"/>
          </a:lnRef>
          <a:fillRef idx="1">
            <a:schemeClr val="lt1"/>
          </a:fillRef>
          <a:effectRef idx="0">
            <a:schemeClr val="accent6"/>
          </a:effectRef>
          <a:fontRef idx="minor">
            <a:schemeClr val="dk1"/>
          </a:fontRef>
        </p:style>
        <p:txBody>
          <a:bodyPr wrap="none" rtlCol="0" anchor="ctr"/>
          <a:lstStyle/>
          <a:p>
            <a:pPr algn="ctr"/>
            <a:r>
              <a:rPr lang="ja-JP" altLang="en-US" sz="900" dirty="0"/>
              <a:t>企業</a:t>
            </a:r>
            <a:endParaRPr lang="en-US" altLang="ja-JP" sz="900" dirty="0"/>
          </a:p>
          <a:p>
            <a:pPr algn="ctr"/>
            <a:r>
              <a:rPr lang="en-US" altLang="ja-JP" sz="900" dirty="0"/>
              <a:t>A</a:t>
            </a:r>
            <a:r>
              <a:rPr lang="ja-JP" altLang="en-US" sz="900" dirty="0"/>
              <a:t>２</a:t>
            </a:r>
          </a:p>
        </p:txBody>
      </p:sp>
      <p:sp>
        <p:nvSpPr>
          <p:cNvPr id="64" name="楕円 63"/>
          <p:cNvSpPr/>
          <p:nvPr/>
        </p:nvSpPr>
        <p:spPr>
          <a:xfrm>
            <a:off x="8131172" y="6233824"/>
            <a:ext cx="540954" cy="525805"/>
          </a:xfrm>
          <a:prstGeom prst="ellipse">
            <a:avLst/>
          </a:prstGeom>
        </p:spPr>
        <p:style>
          <a:lnRef idx="2">
            <a:schemeClr val="accent6"/>
          </a:lnRef>
          <a:fillRef idx="1">
            <a:schemeClr val="lt1"/>
          </a:fillRef>
          <a:effectRef idx="0">
            <a:schemeClr val="accent6"/>
          </a:effectRef>
          <a:fontRef idx="minor">
            <a:schemeClr val="dk1"/>
          </a:fontRef>
        </p:style>
        <p:txBody>
          <a:bodyPr wrap="none" rtlCol="0" anchor="ctr"/>
          <a:lstStyle/>
          <a:p>
            <a:pPr algn="ctr"/>
            <a:r>
              <a:rPr lang="ja-JP" altLang="en-US" sz="900" dirty="0"/>
              <a:t>市民</a:t>
            </a:r>
            <a:endParaRPr lang="en-US" altLang="ja-JP" sz="900" dirty="0"/>
          </a:p>
          <a:p>
            <a:pPr algn="ctr"/>
            <a:r>
              <a:rPr lang="ja-JP" altLang="en-US" sz="900" dirty="0"/>
              <a:t>団体</a:t>
            </a:r>
            <a:r>
              <a:rPr lang="en-US" altLang="ja-JP" sz="900" dirty="0"/>
              <a:t>A</a:t>
            </a:r>
            <a:endParaRPr lang="ja-JP" altLang="en-US" sz="900" dirty="0"/>
          </a:p>
        </p:txBody>
      </p:sp>
      <p:sp>
        <p:nvSpPr>
          <p:cNvPr id="54" name="右矢印 53"/>
          <p:cNvSpPr/>
          <p:nvPr/>
        </p:nvSpPr>
        <p:spPr>
          <a:xfrm rot="2467781">
            <a:off x="10090963" y="5059819"/>
            <a:ext cx="640483" cy="2054063"/>
          </a:xfrm>
          <a:prstGeom prst="rightArrow">
            <a:avLst>
              <a:gd name="adj1" fmla="val 68594"/>
              <a:gd name="adj2" fmla="val 100000"/>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7" name="楕円 66"/>
          <p:cNvSpPr/>
          <p:nvPr/>
        </p:nvSpPr>
        <p:spPr>
          <a:xfrm>
            <a:off x="10040439" y="6246947"/>
            <a:ext cx="540954" cy="525805"/>
          </a:xfrm>
          <a:prstGeom prst="ellipse">
            <a:avLst/>
          </a:prstGeom>
        </p:spPr>
        <p:style>
          <a:lnRef idx="2">
            <a:schemeClr val="accent6"/>
          </a:lnRef>
          <a:fillRef idx="1">
            <a:schemeClr val="lt1"/>
          </a:fillRef>
          <a:effectRef idx="0">
            <a:schemeClr val="accent6"/>
          </a:effectRef>
          <a:fontRef idx="minor">
            <a:schemeClr val="dk1"/>
          </a:fontRef>
        </p:style>
        <p:txBody>
          <a:bodyPr wrap="none" rtlCol="0" anchor="ctr"/>
          <a:lstStyle/>
          <a:p>
            <a:pPr algn="ctr"/>
            <a:r>
              <a:rPr lang="ja-JP" altLang="en-US" sz="900" dirty="0"/>
              <a:t>市民</a:t>
            </a:r>
            <a:endParaRPr lang="en-US" altLang="ja-JP" sz="900" dirty="0"/>
          </a:p>
          <a:p>
            <a:pPr algn="ctr"/>
            <a:r>
              <a:rPr lang="ja-JP" altLang="en-US" sz="900" dirty="0"/>
              <a:t>団体</a:t>
            </a:r>
            <a:r>
              <a:rPr lang="en-US" altLang="ja-JP" sz="900" dirty="0"/>
              <a:t>B</a:t>
            </a:r>
            <a:endParaRPr lang="ja-JP" altLang="en-US" sz="900" dirty="0"/>
          </a:p>
        </p:txBody>
      </p:sp>
      <p:sp>
        <p:nvSpPr>
          <p:cNvPr id="68" name="楕円 67"/>
          <p:cNvSpPr/>
          <p:nvPr/>
        </p:nvSpPr>
        <p:spPr>
          <a:xfrm>
            <a:off x="10641974" y="5964294"/>
            <a:ext cx="540954" cy="525805"/>
          </a:xfrm>
          <a:prstGeom prst="ellipse">
            <a:avLst/>
          </a:prstGeom>
        </p:spPr>
        <p:style>
          <a:lnRef idx="2">
            <a:schemeClr val="accent6"/>
          </a:lnRef>
          <a:fillRef idx="1">
            <a:schemeClr val="lt1"/>
          </a:fillRef>
          <a:effectRef idx="0">
            <a:schemeClr val="accent6"/>
          </a:effectRef>
          <a:fontRef idx="minor">
            <a:schemeClr val="dk1"/>
          </a:fontRef>
        </p:style>
        <p:txBody>
          <a:bodyPr wrap="none" rtlCol="0" anchor="ctr"/>
          <a:lstStyle/>
          <a:p>
            <a:pPr algn="ctr"/>
            <a:r>
              <a:rPr lang="ja-JP" altLang="en-US" sz="900" dirty="0"/>
              <a:t>企業</a:t>
            </a:r>
            <a:endParaRPr lang="en-US" altLang="ja-JP" sz="900" dirty="0"/>
          </a:p>
          <a:p>
            <a:pPr algn="ctr"/>
            <a:r>
              <a:rPr lang="en-US" altLang="ja-JP" sz="900" dirty="0"/>
              <a:t>B</a:t>
            </a:r>
            <a:r>
              <a:rPr lang="ja-JP" altLang="en-US" sz="900" dirty="0"/>
              <a:t>２</a:t>
            </a:r>
          </a:p>
        </p:txBody>
      </p:sp>
      <p:sp>
        <p:nvSpPr>
          <p:cNvPr id="66" name="楕円 65"/>
          <p:cNvSpPr/>
          <p:nvPr/>
        </p:nvSpPr>
        <p:spPr>
          <a:xfrm>
            <a:off x="10709896" y="5360956"/>
            <a:ext cx="540954" cy="525805"/>
          </a:xfrm>
          <a:prstGeom prst="ellipse">
            <a:avLst/>
          </a:prstGeom>
        </p:spPr>
        <p:style>
          <a:lnRef idx="2">
            <a:schemeClr val="accent6"/>
          </a:lnRef>
          <a:fillRef idx="1">
            <a:schemeClr val="lt1"/>
          </a:fillRef>
          <a:effectRef idx="0">
            <a:schemeClr val="accent6"/>
          </a:effectRef>
          <a:fontRef idx="minor">
            <a:schemeClr val="dk1"/>
          </a:fontRef>
        </p:style>
        <p:txBody>
          <a:bodyPr wrap="none" rtlCol="0" anchor="ctr"/>
          <a:lstStyle/>
          <a:p>
            <a:pPr algn="ctr"/>
            <a:r>
              <a:rPr lang="ja-JP" altLang="en-US" sz="900" dirty="0"/>
              <a:t>企業</a:t>
            </a:r>
            <a:endParaRPr lang="en-US" altLang="ja-JP" sz="900" dirty="0"/>
          </a:p>
          <a:p>
            <a:pPr algn="ctr"/>
            <a:r>
              <a:rPr lang="en-US" altLang="ja-JP" sz="900" dirty="0"/>
              <a:t>B</a:t>
            </a:r>
            <a:r>
              <a:rPr lang="ja-JP" altLang="en-US" sz="900" dirty="0"/>
              <a:t>１</a:t>
            </a:r>
          </a:p>
        </p:txBody>
      </p:sp>
    </p:spTree>
    <p:extLst>
      <p:ext uri="{BB962C8B-B14F-4D97-AF65-F5344CB8AC3E}">
        <p14:creationId xmlns:p14="http://schemas.microsoft.com/office/powerpoint/2010/main" val="651433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a:t>庁内関係部局及び市町村との連携</a:t>
            </a:r>
          </a:p>
        </p:txBody>
      </p:sp>
      <p:sp>
        <p:nvSpPr>
          <p:cNvPr id="48" name="正方形/長方形 47"/>
          <p:cNvSpPr/>
          <p:nvPr/>
        </p:nvSpPr>
        <p:spPr>
          <a:xfrm>
            <a:off x="364043" y="1799967"/>
            <a:ext cx="11644180" cy="5016117"/>
          </a:xfrm>
          <a:prstGeom prst="rect">
            <a:avLst/>
          </a:prstGeom>
        </p:spPr>
        <p:txBody>
          <a:bodyPr wrap="square">
            <a:spAutoFit/>
          </a:bodyPr>
          <a:lstStyle/>
          <a:p>
            <a:pPr>
              <a:lnSpc>
                <a:spcPts val="2100"/>
              </a:lnSpc>
            </a:pPr>
            <a:r>
              <a:rPr lang="ja-JP" altLang="en-US" b="1" dirty="0"/>
              <a:t>〇市長会、町村長会</a:t>
            </a:r>
            <a:endParaRPr lang="en-US" altLang="ja-JP" b="1" dirty="0"/>
          </a:p>
          <a:p>
            <a:pPr marL="174625">
              <a:lnSpc>
                <a:spcPts val="2100"/>
              </a:lnSpc>
              <a:spcBef>
                <a:spcPts val="400"/>
              </a:spcBef>
            </a:pPr>
            <a:r>
              <a:rPr lang="ja-JP" altLang="en-US" sz="1400" dirty="0"/>
              <a:t>・令和</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1400" dirty="0"/>
              <a:t>年</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1400" dirty="0"/>
              <a:t>月に策定した「</a:t>
            </a:r>
            <a:r>
              <a:rPr lang="en-US" altLang="ja-JP" sz="1400" dirty="0">
                <a:latin typeface="+mn-ea"/>
              </a:rPr>
              <a:t>Osaka</a:t>
            </a:r>
            <a:r>
              <a:rPr lang="ja-JP" altLang="en-US" sz="1400" dirty="0"/>
              <a:t> </a:t>
            </a:r>
            <a:r>
              <a:rPr lang="en-US" altLang="ja-JP" sz="1400" dirty="0">
                <a:latin typeface="+mn-ea"/>
              </a:rPr>
              <a:t>SDGs</a:t>
            </a:r>
            <a:r>
              <a:rPr lang="ja-JP" altLang="en-US" sz="1400" dirty="0"/>
              <a:t> ビジョン」及び令和</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1400" dirty="0"/>
              <a:t>年度の取組みについて説明</a:t>
            </a:r>
            <a:endParaRPr lang="en-US" altLang="ja-JP" sz="1400" dirty="0"/>
          </a:p>
          <a:p>
            <a:pPr marL="174625">
              <a:lnSpc>
                <a:spcPts val="2100"/>
              </a:lnSpc>
              <a:spcBef>
                <a:spcPts val="400"/>
              </a:spcBef>
            </a:pPr>
            <a:r>
              <a:rPr lang="ja-JP" altLang="en-US" sz="1400" dirty="0"/>
              <a:t>・大阪ＳＤＧｓネットワークへの参画及びＳＤＧｓ未来都市への提案応募を呼びかけ</a:t>
            </a:r>
            <a:endParaRPr lang="en-US" altLang="ja-JP" sz="1400" dirty="0"/>
          </a:p>
          <a:p>
            <a:pPr marL="174625" indent="188913">
              <a:lnSpc>
                <a:spcPts val="2100"/>
              </a:lnSpc>
              <a:spcBef>
                <a:spcPts val="400"/>
              </a:spcBef>
            </a:pPr>
            <a:r>
              <a:rPr lang="ja-JP" altLang="en-US" sz="1400" dirty="0"/>
              <a:t>　市長会　（</a:t>
            </a:r>
            <a:r>
              <a:rPr lang="en-US" altLang="ja-JP" sz="1400" dirty="0"/>
              <a:t>7/17</a:t>
            </a:r>
            <a:r>
              <a:rPr lang="ja-JP" altLang="en-US" sz="1400" dirty="0"/>
              <a:t>　大阪府新別館南館</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5</a:t>
            </a:r>
            <a:r>
              <a:rPr lang="ja-JP" altLang="en-US" sz="1400" dirty="0"/>
              <a:t>階「大ホール」）　町村長会（</a:t>
            </a:r>
            <a:r>
              <a:rPr lang="en-US" altLang="ja-JP" sz="1400" dirty="0"/>
              <a:t>7/20</a:t>
            </a:r>
            <a:r>
              <a:rPr lang="ja-JP" altLang="en-US" sz="1400" dirty="0"/>
              <a:t>　大阪府新別館南館</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5</a:t>
            </a:r>
            <a:r>
              <a:rPr lang="ja-JP" altLang="en-US" sz="1400" dirty="0"/>
              <a:t>階「第</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1400" dirty="0"/>
              <a:t>研修室」）</a:t>
            </a:r>
            <a:endParaRPr lang="en-US" altLang="ja-JP" sz="1400" dirty="0"/>
          </a:p>
          <a:p>
            <a:pPr marL="174625">
              <a:lnSpc>
                <a:spcPts val="2100"/>
              </a:lnSpc>
              <a:spcBef>
                <a:spcPts val="400"/>
              </a:spcBef>
            </a:pPr>
            <a:endParaRPr lang="en-US" altLang="ja-JP" sz="1400" dirty="0"/>
          </a:p>
          <a:p>
            <a:pPr>
              <a:lnSpc>
                <a:spcPts val="2100"/>
              </a:lnSpc>
            </a:pPr>
            <a:r>
              <a:rPr lang="ja-JP" altLang="en-US" b="1" dirty="0"/>
              <a:t>〇市町村ブロック会議</a:t>
            </a:r>
            <a:endParaRPr lang="en-US" altLang="ja-JP" b="1" dirty="0"/>
          </a:p>
          <a:p>
            <a:pPr indent="174625">
              <a:lnSpc>
                <a:spcPts val="2100"/>
              </a:lnSpc>
              <a:spcBef>
                <a:spcPts val="400"/>
              </a:spcBef>
            </a:pPr>
            <a:r>
              <a:rPr lang="ja-JP" altLang="en-US" sz="1400" dirty="0"/>
              <a:t>・第１回（８月）：「</a:t>
            </a:r>
            <a:r>
              <a:rPr lang="en-US" altLang="ja-JP" sz="1400" dirty="0">
                <a:latin typeface="+mn-ea"/>
              </a:rPr>
              <a:t>Osaka</a:t>
            </a:r>
            <a:r>
              <a:rPr lang="ja-JP" altLang="en-US" sz="1400" dirty="0"/>
              <a:t> </a:t>
            </a:r>
            <a:r>
              <a:rPr lang="en-US" altLang="ja-JP" sz="1400" dirty="0">
                <a:latin typeface="+mn-ea"/>
              </a:rPr>
              <a:t>SDGs</a:t>
            </a:r>
            <a:r>
              <a:rPr lang="ja-JP" altLang="en-US" sz="1400" dirty="0"/>
              <a:t> ビジョン」及び令和</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1400" dirty="0"/>
              <a:t>年度の府の取組みについて説明</a:t>
            </a:r>
            <a:endParaRPr lang="en-US" altLang="ja-JP" sz="1400" dirty="0"/>
          </a:p>
          <a:p>
            <a:pPr indent="1789113">
              <a:lnSpc>
                <a:spcPts val="2100"/>
              </a:lnSpc>
            </a:pPr>
            <a:r>
              <a:rPr lang="ja-JP" altLang="en-US" sz="1400" dirty="0"/>
              <a:t>大阪</a:t>
            </a:r>
            <a:r>
              <a:rPr lang="en-US" altLang="ja-JP" sz="1400" dirty="0">
                <a:latin typeface="+mn-ea"/>
              </a:rPr>
              <a:t>SDGs</a:t>
            </a:r>
            <a:r>
              <a:rPr lang="ja-JP" altLang="en-US" sz="1400" dirty="0"/>
              <a:t>ネットワークへの参画及び</a:t>
            </a:r>
            <a:r>
              <a:rPr lang="en-US" altLang="ja-JP" sz="1400" dirty="0">
                <a:latin typeface="+mn-ea"/>
              </a:rPr>
              <a:t>SDGs</a:t>
            </a:r>
            <a:r>
              <a:rPr lang="ja-JP" altLang="en-US" sz="1400" dirty="0"/>
              <a:t>未来都市への提案応募を呼びかけ</a:t>
            </a:r>
            <a:endParaRPr lang="en-US" altLang="ja-JP" sz="1400" dirty="0"/>
          </a:p>
          <a:p>
            <a:pPr indent="174625">
              <a:lnSpc>
                <a:spcPts val="2100"/>
              </a:lnSpc>
            </a:pPr>
            <a:r>
              <a:rPr lang="ja-JP" altLang="en-US" sz="1400" dirty="0"/>
              <a:t>・第２回（１月）：令和</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1400" dirty="0"/>
              <a:t>年度の府の取組み状況及び</a:t>
            </a:r>
            <a:r>
              <a:rPr lang="en-US" altLang="ja-JP" sz="1400" dirty="0">
                <a:latin typeface="+mn-ea"/>
              </a:rPr>
              <a:t>SDGs</a:t>
            </a:r>
            <a:r>
              <a:rPr lang="ja-JP" altLang="en-US" sz="1400" dirty="0"/>
              <a:t>の達成に向け府が協力できる内容について説明</a:t>
            </a:r>
            <a:endParaRPr lang="en-US" altLang="ja-JP" sz="1400" dirty="0"/>
          </a:p>
          <a:p>
            <a:pPr indent="1789113">
              <a:lnSpc>
                <a:spcPts val="2100"/>
              </a:lnSpc>
            </a:pPr>
            <a:r>
              <a:rPr lang="ja-JP" altLang="en-US" sz="1200" dirty="0"/>
              <a:t>（第</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1200" dirty="0"/>
              <a:t>回は新型コロナウイルス感染症の影響により書面開催）</a:t>
            </a:r>
            <a:endParaRPr lang="en-US" altLang="ja-JP" sz="1200" dirty="0"/>
          </a:p>
          <a:p>
            <a:pPr marL="174625">
              <a:lnSpc>
                <a:spcPts val="2100"/>
              </a:lnSpc>
              <a:spcBef>
                <a:spcPts val="400"/>
              </a:spcBef>
            </a:pPr>
            <a:endParaRPr lang="en-US" altLang="ja-JP" sz="1400" dirty="0"/>
          </a:p>
          <a:p>
            <a:pPr>
              <a:lnSpc>
                <a:spcPts val="2100"/>
              </a:lnSpc>
            </a:pPr>
            <a:r>
              <a:rPr lang="ja-JP" altLang="en-US" b="1" dirty="0"/>
              <a:t>〇大阪ＳＤＧｓ勉強会</a:t>
            </a:r>
            <a:endParaRPr lang="en-US" altLang="ja-JP" b="1" dirty="0"/>
          </a:p>
          <a:p>
            <a:pPr indent="174625">
              <a:lnSpc>
                <a:spcPts val="2100"/>
              </a:lnSpc>
              <a:spcBef>
                <a:spcPts val="400"/>
              </a:spcBef>
            </a:pPr>
            <a:r>
              <a:rPr lang="ja-JP" altLang="en-US" sz="1400" dirty="0"/>
              <a:t>・</a:t>
            </a:r>
            <a:r>
              <a:rPr lang="ja-JP" altLang="ja-JP" sz="1400" dirty="0"/>
              <a:t>日</a:t>
            </a:r>
            <a:r>
              <a:rPr lang="ja-JP" altLang="en-US" sz="1400" dirty="0"/>
              <a:t>　</a:t>
            </a:r>
            <a:r>
              <a:rPr lang="ja-JP" altLang="ja-JP" sz="1400" dirty="0"/>
              <a:t>時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2020</a:t>
            </a:r>
            <a:r>
              <a:rPr lang="ja-JP" altLang="en-US" sz="1400" dirty="0"/>
              <a:t>年（令和２年）</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12</a:t>
            </a:r>
            <a:r>
              <a:rPr lang="ja-JP" altLang="en-US" sz="1400" dirty="0"/>
              <a:t>月</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18</a:t>
            </a:r>
            <a:r>
              <a:rPr lang="ja-JP" altLang="en-US" sz="1400" dirty="0"/>
              <a:t>日</a:t>
            </a:r>
            <a:r>
              <a:rPr lang="ja-JP" altLang="ja-JP" sz="1400" dirty="0"/>
              <a:t>（金曜日）</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15</a:t>
            </a:r>
            <a:r>
              <a:rPr lang="ja-JP" altLang="ja-JP" sz="1400" dirty="0"/>
              <a:t>時から</a:t>
            </a:r>
            <a:r>
              <a:rPr lang="en-US" altLang="ja-JP" sz="1400" dirty="0"/>
              <a:t> </a:t>
            </a:r>
            <a:endParaRPr lang="ja-JP" altLang="ja-JP" sz="1400" dirty="0"/>
          </a:p>
          <a:p>
            <a:pPr indent="174625">
              <a:lnSpc>
                <a:spcPts val="2100"/>
              </a:lnSpc>
            </a:pPr>
            <a:r>
              <a:rPr lang="ja-JP" altLang="en-US" sz="1400" dirty="0"/>
              <a:t>・</a:t>
            </a:r>
            <a:r>
              <a:rPr lang="ja-JP" altLang="ja-JP" sz="1400" dirty="0"/>
              <a:t>内</a:t>
            </a:r>
            <a:r>
              <a:rPr lang="ja-JP" altLang="en-US" sz="1400" dirty="0"/>
              <a:t>　</a:t>
            </a:r>
            <a:r>
              <a:rPr lang="ja-JP" altLang="ja-JP" sz="1400" dirty="0"/>
              <a:t>容　①</a:t>
            </a:r>
            <a:r>
              <a:rPr lang="ja-JP" altLang="en-US" sz="1400" dirty="0"/>
              <a:t> </a:t>
            </a:r>
            <a:r>
              <a:rPr lang="en-US" altLang="ja-JP" sz="1400" dirty="0">
                <a:latin typeface="+mn-ea"/>
              </a:rPr>
              <a:t>SDGs</a:t>
            </a:r>
            <a:r>
              <a:rPr lang="ja-JP" altLang="ja-JP" sz="1400" dirty="0"/>
              <a:t>に関する基調講演「持続的に発展するまちを育てるカギ～行政参加の</a:t>
            </a:r>
            <a:r>
              <a:rPr lang="en-US" altLang="ja-JP" sz="1400" dirty="0"/>
              <a:t>SDGs</a:t>
            </a:r>
            <a:r>
              <a:rPr lang="ja-JP" altLang="ja-JP" sz="1400" dirty="0"/>
              <a:t>実践～」（講師：関西大学 教授 草郷 孝好 様）</a:t>
            </a:r>
          </a:p>
          <a:p>
            <a:pPr>
              <a:lnSpc>
                <a:spcPts val="2100"/>
              </a:lnSpc>
            </a:pPr>
            <a:r>
              <a:rPr lang="ja-JP" altLang="ja-JP" sz="1400" dirty="0"/>
              <a:t>　　　　　　②</a:t>
            </a:r>
            <a:r>
              <a:rPr lang="ja-JP" altLang="en-US" sz="1400" dirty="0"/>
              <a:t>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2020</a:t>
            </a:r>
            <a:r>
              <a:rPr lang="ja-JP" altLang="ja-JP" sz="1400" dirty="0"/>
              <a:t>年度「</a:t>
            </a:r>
            <a:r>
              <a:rPr lang="en-US" altLang="ja-JP" sz="1400" dirty="0">
                <a:latin typeface="+mn-ea"/>
              </a:rPr>
              <a:t> SDGs</a:t>
            </a:r>
            <a:r>
              <a:rPr lang="ja-JP" altLang="ja-JP" sz="1400" dirty="0"/>
              <a:t>未来都市」選定自治体の取組み発表（大阪府・大阪市、豊中市、富田林市）</a:t>
            </a:r>
          </a:p>
          <a:p>
            <a:pPr>
              <a:lnSpc>
                <a:spcPts val="2100"/>
              </a:lnSpc>
            </a:pPr>
            <a:r>
              <a:rPr lang="ja-JP" altLang="ja-JP" sz="1400" dirty="0"/>
              <a:t>　　　　　　③</a:t>
            </a:r>
            <a:r>
              <a:rPr lang="en-US" altLang="ja-JP" sz="1400" dirty="0">
                <a:latin typeface="+mn-ea"/>
              </a:rPr>
              <a:t> SDGs</a:t>
            </a:r>
            <a:r>
              <a:rPr lang="ja-JP" altLang="ja-JP" sz="1400" dirty="0"/>
              <a:t>に係る事業紹介（大阪府、公益社団法人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2025</a:t>
            </a:r>
            <a:r>
              <a:rPr lang="ja-JP" altLang="ja-JP" sz="1400" dirty="0"/>
              <a:t>年日本国際博覧会協会）</a:t>
            </a:r>
          </a:p>
          <a:p>
            <a:pPr indent="174625">
              <a:lnSpc>
                <a:spcPts val="2100"/>
              </a:lnSpc>
            </a:pPr>
            <a:r>
              <a:rPr lang="ja-JP" altLang="en-US" sz="1400" dirty="0"/>
              <a:t>・</a:t>
            </a:r>
            <a:r>
              <a:rPr lang="ja-JP" altLang="ja-JP" sz="1400" dirty="0"/>
              <a:t>対象者　大阪府内市町村職員及び大阪府職員</a:t>
            </a:r>
          </a:p>
        </p:txBody>
      </p:sp>
      <p:sp>
        <p:nvSpPr>
          <p:cNvPr id="4" name="テキスト ボックス 3"/>
          <p:cNvSpPr txBox="1"/>
          <p:nvPr/>
        </p:nvSpPr>
        <p:spPr>
          <a:xfrm>
            <a:off x="6696700" y="5091606"/>
            <a:ext cx="4115229" cy="276999"/>
          </a:xfrm>
          <a:prstGeom prst="rect">
            <a:avLst/>
          </a:prstGeom>
          <a:noFill/>
        </p:spPr>
        <p:txBody>
          <a:bodyPr wrap="none" rtlCol="0">
            <a:spAutoFit/>
          </a:bodyPr>
          <a:lstStyle/>
          <a:p>
            <a:r>
              <a:rPr kumimoji="1" lang="ja-JP" altLang="en-US" sz="1200" dirty="0"/>
              <a:t>新型コロナウイルス感染症対策としてオンラインで開催</a:t>
            </a:r>
          </a:p>
        </p:txBody>
      </p:sp>
    </p:spTree>
    <p:extLst>
      <p:ext uri="{BB962C8B-B14F-4D97-AF65-F5344CB8AC3E}">
        <p14:creationId xmlns:p14="http://schemas.microsoft.com/office/powerpoint/2010/main" val="255634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a:t>庁内関係部局及び市町村との連携</a:t>
            </a:r>
          </a:p>
        </p:txBody>
      </p:sp>
      <p:sp>
        <p:nvSpPr>
          <p:cNvPr id="48" name="正方形/長方形 47"/>
          <p:cNvSpPr/>
          <p:nvPr/>
        </p:nvSpPr>
        <p:spPr>
          <a:xfrm>
            <a:off x="364043" y="1799967"/>
            <a:ext cx="11644180" cy="1282402"/>
          </a:xfrm>
          <a:prstGeom prst="rect">
            <a:avLst/>
          </a:prstGeom>
        </p:spPr>
        <p:txBody>
          <a:bodyPr wrap="square">
            <a:spAutoFit/>
          </a:bodyPr>
          <a:lstStyle/>
          <a:p>
            <a:r>
              <a:rPr lang="ja-JP" altLang="en-US" b="1" dirty="0"/>
              <a:t>〇</a:t>
            </a:r>
            <a:r>
              <a:rPr lang="en-US" altLang="ja-JP" b="1" dirty="0"/>
              <a:t>【</a:t>
            </a:r>
            <a:r>
              <a:rPr lang="en-US" altLang="ja-JP" b="1" dirty="0">
                <a:latin typeface="+mn-ea"/>
              </a:rPr>
              <a:t>SDGs</a:t>
            </a:r>
            <a:r>
              <a:rPr lang="ja-JP" altLang="en-US" b="1" dirty="0"/>
              <a:t>特設ページ</a:t>
            </a:r>
            <a:r>
              <a:rPr lang="en-US" altLang="ja-JP" b="1" dirty="0"/>
              <a:t>】</a:t>
            </a:r>
            <a:r>
              <a:rPr lang="en-US" altLang="ja-JP" b="1" dirty="0">
                <a:latin typeface="+mn-ea"/>
              </a:rPr>
              <a:t> SDGs</a:t>
            </a:r>
            <a:r>
              <a:rPr lang="ja-JP" altLang="en-US" b="1" dirty="0"/>
              <a:t>と新型コロナウイルス感染症対策</a:t>
            </a:r>
            <a:endParaRPr lang="en-US" altLang="ja-JP" b="1" dirty="0"/>
          </a:p>
          <a:p>
            <a:pPr marL="268288">
              <a:spcBef>
                <a:spcPts val="400"/>
              </a:spcBef>
            </a:pPr>
            <a:r>
              <a:rPr lang="ja-JP" altLang="en-US" sz="1400" dirty="0"/>
              <a:t>新型コロナウイルス感染症により、日常生活を送るうえで今まで考えもしなかった様々な問題や課題が発生しました。このような問題や課題を解決すべく、大阪府はもとより府内市町村や商工会、商工会議所といった様々な団体が取組を行っています。 </a:t>
            </a:r>
          </a:p>
          <a:p>
            <a:pPr marL="268288"/>
            <a:r>
              <a:rPr lang="ja-JP" altLang="en-US" sz="1400" dirty="0"/>
              <a:t>こうした取組は、「誰一人取り残さない」という</a:t>
            </a:r>
            <a:r>
              <a:rPr lang="en-US" altLang="ja-JP" sz="1400" dirty="0">
                <a:latin typeface="+mn-ea"/>
              </a:rPr>
              <a:t>SDGs</a:t>
            </a:r>
            <a:r>
              <a:rPr lang="ja-JP" altLang="en-US" sz="1400" dirty="0"/>
              <a:t>の共通理念に通じるため、大阪府のホームページに特設ページを設置し、関連する</a:t>
            </a:r>
            <a:r>
              <a:rPr lang="en-US" altLang="ja-JP" sz="1400" dirty="0">
                <a:latin typeface="+mn-ea"/>
              </a:rPr>
              <a:t>SDGs</a:t>
            </a:r>
            <a:r>
              <a:rPr lang="ja-JP" altLang="en-US" sz="1400" dirty="0"/>
              <a:t>の</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17</a:t>
            </a:r>
            <a:r>
              <a:rPr lang="ja-JP" altLang="en-US" sz="1400" dirty="0"/>
              <a:t>ゴールとともに紹介しました。</a:t>
            </a:r>
            <a:endParaRPr lang="en-US" altLang="ja-JP" sz="1400" dirty="0"/>
          </a:p>
        </p:txBody>
      </p:sp>
      <p:pic>
        <p:nvPicPr>
          <p:cNvPr id="3" name="図 2"/>
          <p:cNvPicPr>
            <a:picLocks noChangeAspect="1"/>
          </p:cNvPicPr>
          <p:nvPr/>
        </p:nvPicPr>
        <p:blipFill rotWithShape="1">
          <a:blip r:embed="rId2"/>
          <a:srcRect l="14723" t="17831" r="13655" b="8640"/>
          <a:stretch/>
        </p:blipFill>
        <p:spPr>
          <a:xfrm>
            <a:off x="764276" y="3082369"/>
            <a:ext cx="6364873" cy="3673809"/>
          </a:xfrm>
          <a:prstGeom prst="rect">
            <a:avLst/>
          </a:prstGeom>
        </p:spPr>
      </p:pic>
      <p:sp>
        <p:nvSpPr>
          <p:cNvPr id="5" name="テキスト ボックス 4"/>
          <p:cNvSpPr txBox="1"/>
          <p:nvPr/>
        </p:nvSpPr>
        <p:spPr>
          <a:xfrm>
            <a:off x="7313912" y="6157230"/>
            <a:ext cx="4219425" cy="430887"/>
          </a:xfrm>
          <a:prstGeom prst="rect">
            <a:avLst/>
          </a:prstGeom>
          <a:noFill/>
        </p:spPr>
        <p:txBody>
          <a:bodyPr wrap="none" rtlCol="0">
            <a:spAutoFit/>
          </a:bodyPr>
          <a:lstStyle/>
          <a:p>
            <a:r>
              <a:rPr lang="en-US" altLang="ja-JP" sz="1100" dirty="0">
                <a:latin typeface="+mn-ea"/>
              </a:rPr>
              <a:t>SDGs</a:t>
            </a:r>
            <a:r>
              <a:rPr kumimoji="1" lang="ja-JP" altLang="en-US" sz="1100" dirty="0"/>
              <a:t>特設ページ</a:t>
            </a:r>
            <a:endParaRPr kumimoji="1" lang="en-US" altLang="ja-JP" sz="1100" dirty="0"/>
          </a:p>
          <a:p>
            <a:r>
              <a:rPr lang="en-US" altLang="ja-JP" sz="1100" dirty="0">
                <a:hlinkClick r:id="rId3"/>
              </a:rPr>
              <a:t>http://www.pref.osaka.lg.jp/kikaku_keikaku/sdgs/sdgs_osaka_cb.html</a:t>
            </a:r>
            <a:endParaRPr kumimoji="1" lang="ja-JP" altLang="en-US" sz="1100" dirty="0"/>
          </a:p>
        </p:txBody>
      </p:sp>
    </p:spTree>
    <p:extLst>
      <p:ext uri="{BB962C8B-B14F-4D97-AF65-F5344CB8AC3E}">
        <p14:creationId xmlns:p14="http://schemas.microsoft.com/office/powerpoint/2010/main" val="12406752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ormAutofit/>
          </a:bodyPr>
          <a:lstStyle/>
          <a:p>
            <a:r>
              <a:rPr lang="ja-JP" altLang="en-US" sz="3600" b="1" dirty="0">
                <a:latin typeface="Meiryo UI" panose="020B0604030504040204" pitchFamily="50" charset="-128"/>
                <a:ea typeface="Meiryo UI" panose="020B0604030504040204" pitchFamily="50" charset="-128"/>
                <a:cs typeface="Meiryo UI" panose="020B0604030504040204" pitchFamily="50" charset="-128"/>
              </a:rPr>
              <a:t>府自らも</a:t>
            </a:r>
            <a:r>
              <a:rPr lang="ja-JP" altLang="en-US" sz="3200" dirty="0">
                <a:latin typeface="Meiryo UI" panose="020B0604030504040204" pitchFamily="50" charset="-128"/>
                <a:ea typeface="Meiryo UI" panose="020B0604030504040204" pitchFamily="50" charset="-128"/>
                <a:cs typeface="Meiryo UI" panose="020B0604030504040204" pitchFamily="50" charset="-128"/>
              </a:rPr>
              <a:t>ステークホルダーの一員として、</a:t>
            </a:r>
            <a:br>
              <a:rPr lang="en-US" altLang="ja-JP" sz="3200" dirty="0">
                <a:latin typeface="Meiryo UI" panose="020B0604030504040204" pitchFamily="50" charset="-128"/>
                <a:ea typeface="Meiryo UI" panose="020B0604030504040204" pitchFamily="50" charset="-128"/>
                <a:cs typeface="Meiryo UI" panose="020B0604030504040204" pitchFamily="50" charset="-128"/>
              </a:rPr>
            </a:br>
            <a:br>
              <a:rPr lang="en-US" altLang="ja-JP" sz="3200" dirty="0">
                <a:latin typeface="Meiryo UI" panose="020B0604030504040204" pitchFamily="50" charset="-128"/>
                <a:ea typeface="Meiryo UI" panose="020B0604030504040204" pitchFamily="50" charset="-128"/>
                <a:cs typeface="Meiryo UI" panose="020B0604030504040204" pitchFamily="50" charset="-128"/>
              </a:rPr>
            </a:br>
            <a:r>
              <a:rPr lang="en-US" altLang="ja-JP" sz="3600" b="1" dirty="0">
                <a:latin typeface="Meiryo UI" panose="020B0604030504040204" pitchFamily="50" charset="-128"/>
                <a:ea typeface="Meiryo UI" panose="020B0604030504040204" pitchFamily="50" charset="-128"/>
                <a:cs typeface="Meiryo UI" panose="020B0604030504040204" pitchFamily="50" charset="-128"/>
              </a:rPr>
              <a:t>SDGs</a:t>
            </a:r>
            <a:r>
              <a:rPr lang="ja-JP" altLang="en-US" sz="3600" b="1" dirty="0">
                <a:latin typeface="Meiryo UI" panose="020B0604030504040204" pitchFamily="50" charset="-128"/>
                <a:ea typeface="Meiryo UI" panose="020B0604030504040204" pitchFamily="50" charset="-128"/>
                <a:cs typeface="Meiryo UI" panose="020B0604030504040204" pitchFamily="50" charset="-128"/>
              </a:rPr>
              <a:t>に貢献</a:t>
            </a:r>
            <a:r>
              <a:rPr lang="ja-JP" altLang="en-US" sz="3200" dirty="0">
                <a:latin typeface="Meiryo UI" panose="020B0604030504040204" pitchFamily="50" charset="-128"/>
                <a:ea typeface="Meiryo UI" panose="020B0604030504040204" pitchFamily="50" charset="-128"/>
                <a:cs typeface="Meiryo UI" panose="020B0604030504040204" pitchFamily="50" charset="-128"/>
              </a:rPr>
              <a:t>する</a:t>
            </a:r>
            <a:endParaRPr kumimoji="1" lang="ja-JP" altLang="en-US" sz="3600" u="none" dirty="0"/>
          </a:p>
        </p:txBody>
      </p:sp>
    </p:spTree>
    <p:extLst>
      <p:ext uri="{BB962C8B-B14F-4D97-AF65-F5344CB8AC3E}">
        <p14:creationId xmlns:p14="http://schemas.microsoft.com/office/powerpoint/2010/main" val="12891280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a:latin typeface="+mn-ea"/>
              </a:rPr>
              <a:t>SDGs</a:t>
            </a:r>
            <a:r>
              <a:rPr kumimoji="1" lang="ja-JP" altLang="en-US" dirty="0"/>
              <a:t>未来都市</a:t>
            </a:r>
          </a:p>
        </p:txBody>
      </p:sp>
      <p:sp>
        <p:nvSpPr>
          <p:cNvPr id="4" name="正方形/長方形 3"/>
          <p:cNvSpPr/>
          <p:nvPr/>
        </p:nvSpPr>
        <p:spPr>
          <a:xfrm>
            <a:off x="277905" y="1717917"/>
            <a:ext cx="6846085" cy="1061829"/>
          </a:xfrm>
          <a:prstGeom prst="rect">
            <a:avLst/>
          </a:prstGeom>
        </p:spPr>
        <p:txBody>
          <a:bodyPr wrap="square">
            <a:spAutoFit/>
          </a:bodyPr>
          <a:lstStyle/>
          <a:p>
            <a:pPr marL="93663" indent="-93663">
              <a:lnSpc>
                <a:spcPct val="150000"/>
              </a:lnSpc>
            </a:pPr>
            <a:r>
              <a:rPr lang="ja-JP" altLang="en-US" sz="1400" dirty="0"/>
              <a:t>「</a:t>
            </a:r>
            <a:r>
              <a:rPr lang="en-US" altLang="ja-JP" sz="1400" dirty="0">
                <a:latin typeface="+mn-ea"/>
              </a:rPr>
              <a:t>SDGs</a:t>
            </a:r>
            <a:r>
              <a:rPr lang="ja-JP" altLang="en-US" sz="1400" dirty="0"/>
              <a:t>未来都市及び自治体</a:t>
            </a:r>
            <a:r>
              <a:rPr lang="en-US" altLang="ja-JP" sz="1400" dirty="0">
                <a:latin typeface="+mn-ea"/>
              </a:rPr>
              <a:t>SDGs</a:t>
            </a:r>
            <a:r>
              <a:rPr lang="ja-JP" altLang="en-US" sz="1400" dirty="0"/>
              <a:t>モデル事業」に大阪府・大阪市で共同提案を行い選定されました。（</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2020</a:t>
            </a:r>
            <a:r>
              <a:rPr lang="ja-JP" altLang="en-US" sz="1400" dirty="0"/>
              <a:t>年（令和</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1400" dirty="0"/>
              <a:t>年）</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7</a:t>
            </a:r>
            <a:r>
              <a:rPr lang="ja-JP" altLang="en-US" sz="1400" dirty="0"/>
              <a:t>月）</a:t>
            </a:r>
          </a:p>
          <a:p>
            <a:pPr indent="174625">
              <a:lnSpc>
                <a:spcPct val="150000"/>
              </a:lnSpc>
            </a:pPr>
            <a:r>
              <a:rPr lang="en-US" altLang="ja-JP" sz="1400" dirty="0"/>
              <a:t>※</a:t>
            </a:r>
            <a:r>
              <a:rPr lang="ja-JP" altLang="en-US" sz="1400" dirty="0"/>
              <a:t>都道府県と市町村の共同提案の選定は全国初の事例です。</a:t>
            </a:r>
            <a:endParaRPr lang="ja-JP" altLang="en-US" sz="1400" dirty="0">
              <a:effectLst/>
            </a:endParaRPr>
          </a:p>
        </p:txBody>
      </p:sp>
      <p:sp>
        <p:nvSpPr>
          <p:cNvPr id="6" name="正方形/長方形 5"/>
          <p:cNvSpPr/>
          <p:nvPr/>
        </p:nvSpPr>
        <p:spPr>
          <a:xfrm>
            <a:off x="272546" y="2990056"/>
            <a:ext cx="11507077" cy="3724096"/>
          </a:xfrm>
          <a:prstGeom prst="rect">
            <a:avLst/>
          </a:prstGeom>
        </p:spPr>
        <p:txBody>
          <a:bodyPr wrap="square">
            <a:spAutoFit/>
          </a:bodyPr>
          <a:lstStyle/>
          <a:p>
            <a:r>
              <a:rPr lang="en-US" altLang="ja-JP" sz="1600" b="1" dirty="0">
                <a:latin typeface="+mn-ea"/>
              </a:rPr>
              <a:t>SDGs</a:t>
            </a:r>
            <a:r>
              <a:rPr lang="ja-JP" altLang="en-US" sz="1600" b="1" dirty="0"/>
              <a:t>未来都市計画の概要</a:t>
            </a:r>
            <a:endParaRPr lang="en-US" altLang="ja-JP" sz="1600" b="1" dirty="0"/>
          </a:p>
          <a:p>
            <a:endParaRPr lang="en-US" altLang="ja-JP" sz="1200" dirty="0"/>
          </a:p>
          <a:p>
            <a:pPr indent="93663"/>
            <a:r>
              <a:rPr lang="ja-JP" altLang="en-US" sz="1400" b="1" dirty="0"/>
              <a:t>タイトル</a:t>
            </a:r>
            <a:r>
              <a:rPr lang="ja-JP" altLang="en-US" sz="1400" dirty="0"/>
              <a:t>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2025</a:t>
            </a:r>
            <a:r>
              <a:rPr lang="ja-JP" altLang="en-US" sz="1400" dirty="0"/>
              <a:t>年大阪・関西万博をインパクトとした「</a:t>
            </a:r>
            <a:r>
              <a:rPr lang="en-US" altLang="ja-JP" sz="1400" dirty="0">
                <a:latin typeface="+mn-ea"/>
              </a:rPr>
              <a:t> SDGs</a:t>
            </a:r>
            <a:r>
              <a:rPr lang="ja-JP" altLang="en-US" sz="1400" dirty="0"/>
              <a:t>先進都市」の実現に向けて</a:t>
            </a:r>
          </a:p>
          <a:p>
            <a:pPr indent="93663"/>
            <a:endParaRPr lang="en-US" altLang="ja-JP" sz="1400" dirty="0"/>
          </a:p>
          <a:p>
            <a:pPr indent="93663"/>
            <a:r>
              <a:rPr lang="ja-JP" altLang="en-US" sz="1400" b="1" dirty="0"/>
              <a:t>関連ゴール</a:t>
            </a:r>
            <a:endParaRPr lang="en-US" altLang="ja-JP" sz="1400" b="1" dirty="0"/>
          </a:p>
          <a:p>
            <a:pPr indent="93663"/>
            <a:endParaRPr lang="en-US" altLang="ja-JP" sz="1400" dirty="0"/>
          </a:p>
          <a:p>
            <a:pPr indent="93663"/>
            <a:r>
              <a:rPr lang="en-US" altLang="ja-JP" sz="1600" b="1" dirty="0">
                <a:latin typeface="Meiryo UI" panose="020B0604030504040204" pitchFamily="50" charset="-128"/>
                <a:ea typeface="Meiryo UI" panose="020B0604030504040204" pitchFamily="50" charset="-128"/>
                <a:cs typeface="Meiryo UI" panose="020B0604030504040204" pitchFamily="50" charset="-128"/>
              </a:rPr>
              <a:t>2030</a:t>
            </a:r>
            <a:r>
              <a:rPr lang="ja-JP" altLang="en-US" sz="1600" b="1" dirty="0"/>
              <a:t>年のあるべき姿</a:t>
            </a:r>
            <a:endParaRPr lang="en-US" altLang="ja-JP" sz="1600" b="1" dirty="0"/>
          </a:p>
          <a:p>
            <a:pPr marL="174625">
              <a:spcBef>
                <a:spcPts val="400"/>
              </a:spcBef>
            </a:pPr>
            <a:r>
              <a:rPr lang="ja-JP" altLang="en-US" sz="1400" dirty="0"/>
              <a:t>（</a:t>
            </a:r>
            <a:r>
              <a:rPr lang="en-US" altLang="ja-JP" sz="1400" dirty="0"/>
              <a:t>1</a:t>
            </a:r>
            <a:r>
              <a:rPr lang="ja-JP" altLang="en-US" sz="1400" dirty="0"/>
              <a:t>）いのち輝く幸せな暮らし</a:t>
            </a:r>
          </a:p>
          <a:p>
            <a:pPr marL="631825" indent="80963"/>
            <a:r>
              <a:rPr lang="ja-JP" altLang="en-US" sz="1400" dirty="0"/>
              <a:t>誰もが取り残されることなくすべての命が大切にされ、人と人とのつながりの中で、全ての人が生涯にわたって、自らの能力や可能性を発揮し、健康でいきいきと活躍できる社会の実現</a:t>
            </a:r>
          </a:p>
          <a:p>
            <a:pPr marL="174625">
              <a:spcBef>
                <a:spcPts val="400"/>
              </a:spcBef>
            </a:pPr>
            <a:r>
              <a:rPr lang="ja-JP" altLang="en-US" sz="1400" dirty="0"/>
              <a:t>（</a:t>
            </a:r>
            <a:r>
              <a:rPr lang="en-US" altLang="ja-JP" sz="1400" dirty="0"/>
              <a:t>2</a:t>
            </a:r>
            <a:r>
              <a:rPr lang="ja-JP" altLang="en-US" sz="1400" dirty="0"/>
              <a:t>）多様なチャレンジによる成長</a:t>
            </a:r>
          </a:p>
          <a:p>
            <a:pPr marL="631825" indent="80963"/>
            <a:r>
              <a:rPr lang="ja-JP" altLang="en-US" sz="1400" dirty="0"/>
              <a:t>都市の魅力や寛容性を高め、多様な人材を呼び、様々なことにチャレンジできる環境を整え、新たな価値観やイノベーションの創出を図るとともに、地球環境を守る取組みを進めることで、持続的な成長に向けた取組みを推進</a:t>
            </a:r>
          </a:p>
          <a:p>
            <a:pPr marL="174625">
              <a:spcBef>
                <a:spcPts val="400"/>
              </a:spcBef>
            </a:pPr>
            <a:r>
              <a:rPr lang="ja-JP" altLang="en-US" sz="1400" dirty="0"/>
              <a:t>（</a:t>
            </a:r>
            <a:r>
              <a:rPr lang="en-US" altLang="ja-JP" sz="1400" dirty="0"/>
              <a:t>3</a:t>
            </a:r>
            <a:r>
              <a:rPr lang="ja-JP" altLang="en-US" sz="1400" dirty="0"/>
              <a:t>）世界の未来をともにつくる</a:t>
            </a:r>
          </a:p>
          <a:p>
            <a:pPr marL="631825" indent="80963"/>
            <a:r>
              <a:rPr lang="ja-JP" altLang="en-US" sz="1400" dirty="0"/>
              <a:t>大阪・関西万博の開催都市として、誰もが世界とつながり、</a:t>
            </a:r>
            <a:r>
              <a:rPr lang="en-US" altLang="ja-JP" sz="1400" dirty="0"/>
              <a:t>SDGs</a:t>
            </a:r>
            <a:r>
              <a:rPr lang="ja-JP" altLang="en-US" sz="1400" dirty="0"/>
              <a:t>の価値観が大阪から世界に広がり、人々に共有され、「ひとを救い、地球を守る」ソーシャルグッドな取組みを推進</a:t>
            </a:r>
            <a:endParaRPr lang="en-US" altLang="ja-JP" sz="1400" dirty="0"/>
          </a:p>
        </p:txBody>
      </p:sp>
      <p:pic>
        <p:nvPicPr>
          <p:cNvPr id="68" name="図 6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89257" y="1667682"/>
            <a:ext cx="2026148" cy="1519614"/>
          </a:xfrm>
          <a:prstGeom prst="rect">
            <a:avLst/>
          </a:prstGeom>
        </p:spPr>
      </p:pic>
      <p:pic>
        <p:nvPicPr>
          <p:cNvPr id="69" name="図 6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80672" y="1671641"/>
            <a:ext cx="2026148" cy="1519614"/>
          </a:xfrm>
          <a:prstGeom prst="rect">
            <a:avLst/>
          </a:prstGeom>
        </p:spPr>
      </p:pic>
      <p:grpSp>
        <p:nvGrpSpPr>
          <p:cNvPr id="3" name="グループ化 2"/>
          <p:cNvGrpSpPr/>
          <p:nvPr/>
        </p:nvGrpSpPr>
        <p:grpSpPr>
          <a:xfrm>
            <a:off x="1470242" y="3771361"/>
            <a:ext cx="3513990" cy="375815"/>
            <a:chOff x="1364626" y="3497693"/>
            <a:chExt cx="3194536" cy="341650"/>
          </a:xfrm>
        </p:grpSpPr>
        <p:pic>
          <p:nvPicPr>
            <p:cNvPr id="86" name="図 8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64626" y="3497693"/>
              <a:ext cx="341650" cy="341650"/>
            </a:xfrm>
            <a:prstGeom prst="rect">
              <a:avLst/>
            </a:prstGeom>
          </p:spPr>
        </p:pic>
        <p:pic>
          <p:nvPicPr>
            <p:cNvPr id="87" name="図 8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87291" y="3497693"/>
              <a:ext cx="341650" cy="341650"/>
            </a:xfrm>
            <a:prstGeom prst="rect">
              <a:avLst/>
            </a:prstGeom>
          </p:spPr>
        </p:pic>
        <p:pic>
          <p:nvPicPr>
            <p:cNvPr id="88" name="図 8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94846" y="3497693"/>
              <a:ext cx="341650" cy="341650"/>
            </a:xfrm>
            <a:prstGeom prst="rect">
              <a:avLst/>
            </a:prstGeom>
          </p:spPr>
        </p:pic>
        <p:pic>
          <p:nvPicPr>
            <p:cNvPr id="89" name="図 8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02401" y="3497693"/>
              <a:ext cx="341650" cy="341650"/>
            </a:xfrm>
            <a:prstGeom prst="rect">
              <a:avLst/>
            </a:prstGeom>
          </p:spPr>
        </p:pic>
        <p:pic>
          <p:nvPicPr>
            <p:cNvPr id="90" name="図 8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772181" y="3497693"/>
              <a:ext cx="341650" cy="341650"/>
            </a:xfrm>
            <a:prstGeom prst="rect">
              <a:avLst/>
            </a:prstGeom>
          </p:spPr>
        </p:pic>
        <p:pic>
          <p:nvPicPr>
            <p:cNvPr id="91" name="図 9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179736" y="3497693"/>
              <a:ext cx="341650" cy="341650"/>
            </a:xfrm>
            <a:prstGeom prst="rect">
              <a:avLst/>
            </a:prstGeom>
          </p:spPr>
        </p:pic>
        <p:pic>
          <p:nvPicPr>
            <p:cNvPr id="92" name="図 9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809956" y="3497693"/>
              <a:ext cx="341650" cy="341650"/>
            </a:xfrm>
            <a:prstGeom prst="rect">
              <a:avLst/>
            </a:prstGeom>
          </p:spPr>
        </p:pic>
        <p:pic>
          <p:nvPicPr>
            <p:cNvPr id="93" name="図 9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217512" y="3497693"/>
              <a:ext cx="341650" cy="341650"/>
            </a:xfrm>
            <a:prstGeom prst="rect">
              <a:avLst/>
            </a:prstGeom>
          </p:spPr>
        </p:pic>
      </p:grpSp>
    </p:spTree>
    <p:extLst>
      <p:ext uri="{BB962C8B-B14F-4D97-AF65-F5344CB8AC3E}">
        <p14:creationId xmlns:p14="http://schemas.microsoft.com/office/powerpoint/2010/main" val="25140149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a:latin typeface="+mn-ea"/>
              </a:rPr>
              <a:t>SDGs</a:t>
            </a:r>
            <a:r>
              <a:rPr kumimoji="1" lang="ja-JP" altLang="en-US" dirty="0"/>
              <a:t>未来都市</a:t>
            </a:r>
            <a:r>
              <a:rPr kumimoji="1" lang="ja-JP" altLang="en-US" sz="3600" dirty="0"/>
              <a:t>（自治体</a:t>
            </a:r>
            <a:r>
              <a:rPr lang="en-US" altLang="ja-JP" sz="3600" dirty="0">
                <a:latin typeface="+mn-ea"/>
              </a:rPr>
              <a:t>SDGs</a:t>
            </a:r>
            <a:r>
              <a:rPr kumimoji="1" lang="ja-JP" altLang="en-US" sz="3600" dirty="0"/>
              <a:t>モデル事業）</a:t>
            </a:r>
          </a:p>
        </p:txBody>
      </p:sp>
      <p:sp>
        <p:nvSpPr>
          <p:cNvPr id="27" name="正方形/長方形 26"/>
          <p:cNvSpPr/>
          <p:nvPr/>
        </p:nvSpPr>
        <p:spPr>
          <a:xfrm>
            <a:off x="522800" y="1781292"/>
            <a:ext cx="11184801" cy="1805623"/>
          </a:xfrm>
          <a:prstGeom prst="rect">
            <a:avLst/>
          </a:prstGeom>
        </p:spPr>
        <p:txBody>
          <a:bodyPr wrap="square">
            <a:spAutoFit/>
          </a:bodyPr>
          <a:lstStyle/>
          <a:p>
            <a:pPr>
              <a:lnSpc>
                <a:spcPct val="150000"/>
              </a:lnSpc>
            </a:pPr>
            <a:r>
              <a:rPr lang="ja-JP" altLang="en-US" sz="1600" b="1" dirty="0"/>
              <a:t>自治体</a:t>
            </a:r>
            <a:r>
              <a:rPr lang="en-US" altLang="ja-JP" sz="1600" b="1" dirty="0">
                <a:latin typeface="+mn-ea"/>
              </a:rPr>
              <a:t>SDGs</a:t>
            </a:r>
            <a:r>
              <a:rPr lang="ja-JP" altLang="en-US" sz="1600" b="1" dirty="0"/>
              <a:t>モデル事業（大阪発「大阪ブルー・オーシャン・ビジョン」推進プロジェクト）</a:t>
            </a:r>
          </a:p>
          <a:p>
            <a:pPr marL="93663" indent="80963">
              <a:lnSpc>
                <a:spcPct val="150000"/>
              </a:lnSpc>
              <a:spcBef>
                <a:spcPts val="400"/>
              </a:spcBef>
            </a:pPr>
            <a:r>
              <a:rPr lang="ja-JP" altLang="en-US" sz="1400" dirty="0"/>
              <a:t>プラスチックごみ問題解決に向けた世界を先導する取組みとして、経済、社会、環境の三側面から、３</a:t>
            </a:r>
            <a:r>
              <a:rPr lang="en-US" altLang="ja-JP" sz="1400" dirty="0"/>
              <a:t>R</a:t>
            </a:r>
            <a:r>
              <a:rPr lang="ja-JP" altLang="en-US" sz="1400" dirty="0"/>
              <a:t>（リデュース、リユース、リサイクル）などの普及啓発や、海岸漂着ごみの実態調査、海ごみの回収などを府域全体で幅広く実施する。</a:t>
            </a:r>
          </a:p>
          <a:p>
            <a:pPr marL="93663" indent="80963">
              <a:lnSpc>
                <a:spcPct val="150000"/>
              </a:lnSpc>
            </a:pPr>
            <a:r>
              <a:rPr lang="ja-JP" altLang="en-US" sz="1400" dirty="0"/>
              <a:t>特に、三側面をつなぐ統合的取組を、「大阪ブルー・オーシャン・ビジョン」推進事業と銘打ち、ビジョンの実現等に貢献するための計画を策定し、同計画に基づくプラスチックごみの資源循環を推進するとともに、大阪の取組みを国内外に情報発信する。</a:t>
            </a:r>
            <a:endParaRPr lang="ja-JP" altLang="en-US" sz="1400" dirty="0">
              <a:effectLst/>
            </a:endParaRPr>
          </a:p>
        </p:txBody>
      </p:sp>
      <p:grpSp>
        <p:nvGrpSpPr>
          <p:cNvPr id="7" name="グループ化 6"/>
          <p:cNvGrpSpPr/>
          <p:nvPr/>
        </p:nvGrpSpPr>
        <p:grpSpPr>
          <a:xfrm>
            <a:off x="6010337" y="4150096"/>
            <a:ext cx="6032779" cy="2323731"/>
            <a:chOff x="522800" y="2920621"/>
            <a:chExt cx="6032779" cy="2323731"/>
          </a:xfrm>
        </p:grpSpPr>
        <p:sp>
          <p:nvSpPr>
            <p:cNvPr id="14" name="二等辺三角形 13"/>
            <p:cNvSpPr/>
            <p:nvPr/>
          </p:nvSpPr>
          <p:spPr>
            <a:xfrm>
              <a:off x="3103018" y="4926872"/>
              <a:ext cx="627259" cy="196905"/>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p:cNvSpPr txBox="1"/>
            <p:nvPr/>
          </p:nvSpPr>
          <p:spPr>
            <a:xfrm>
              <a:off x="2896569" y="5012498"/>
              <a:ext cx="1040153" cy="123111"/>
            </a:xfrm>
            <a:prstGeom prst="rect">
              <a:avLst/>
            </a:prstGeom>
            <a:noFill/>
          </p:spPr>
          <p:txBody>
            <a:bodyPr wrap="square" lIns="0" tIns="0" rIns="0" bIns="0" rtlCol="0" anchor="ctr" anchorCtr="0">
              <a:spAutoFit/>
            </a:bodyPr>
            <a:lstStyle/>
            <a:p>
              <a:pPr algn="ctr"/>
              <a:r>
                <a:rPr lang="ja-JP" altLang="en-US" sz="800" b="1" dirty="0">
                  <a:latin typeface="+mn-ea"/>
                  <a:cs typeface="Meiryo UI" panose="020B0604030504040204" pitchFamily="50" charset="-128"/>
                </a:rPr>
                <a:t>制度融資</a:t>
              </a:r>
              <a:endParaRPr lang="en-US" altLang="ja-JP" sz="800" b="1" dirty="0">
                <a:latin typeface="+mn-ea"/>
                <a:cs typeface="Meiryo UI" panose="020B0604030504040204" pitchFamily="50" charset="-128"/>
              </a:endParaRPr>
            </a:p>
          </p:txBody>
        </p:sp>
        <p:sp>
          <p:nvSpPr>
            <p:cNvPr id="17" name="テキスト ボックス 16"/>
            <p:cNvSpPr txBox="1"/>
            <p:nvPr/>
          </p:nvSpPr>
          <p:spPr>
            <a:xfrm>
              <a:off x="3785831" y="4983526"/>
              <a:ext cx="2769748" cy="123111"/>
            </a:xfrm>
            <a:prstGeom prst="rect">
              <a:avLst/>
            </a:prstGeom>
            <a:noFill/>
          </p:spPr>
          <p:txBody>
            <a:bodyPr wrap="square" lIns="0" tIns="0" rIns="0" bIns="0" rtlCol="0" anchor="ctr" anchorCtr="0">
              <a:spAutoFit/>
            </a:bodyPr>
            <a:lstStyle/>
            <a:p>
              <a:pPr algn="ctr"/>
              <a:r>
                <a:rPr lang="ja-JP" altLang="en-US" sz="800" b="1" dirty="0">
                  <a:latin typeface="Meiryo UI" panose="020B0604030504040204" pitchFamily="50" charset="-128"/>
                  <a:ea typeface="Meiryo UI" panose="020B0604030504040204" pitchFamily="50" charset="-128"/>
                  <a:cs typeface="Meiryo UI" panose="020B0604030504040204" pitchFamily="50" charset="-128"/>
                </a:rPr>
                <a:t>地域の金融機関（設備投資支援</a:t>
              </a:r>
              <a:r>
                <a:rPr lang="en-US" altLang="ja-JP" sz="800" b="1" dirty="0">
                  <a:latin typeface="Meiryo UI" panose="020B0604030504040204" pitchFamily="50" charset="-128"/>
                  <a:ea typeface="Meiryo UI" panose="020B0604030504040204" pitchFamily="50" charset="-128"/>
                  <a:cs typeface="Meiryo UI" panose="020B0604030504040204" pitchFamily="50" charset="-128"/>
                </a:rPr>
                <a:t>【SDGs</a:t>
              </a:r>
              <a:r>
                <a:rPr lang="ja-JP" altLang="en-US" sz="800" b="1" dirty="0">
                  <a:latin typeface="Meiryo UI" panose="020B0604030504040204" pitchFamily="50" charset="-128"/>
                  <a:ea typeface="Meiryo UI" panose="020B0604030504040204" pitchFamily="50" charset="-128"/>
                  <a:cs typeface="Meiryo UI" panose="020B0604030504040204" pitchFamily="50" charset="-128"/>
                </a:rPr>
                <a:t>ビジネス支援資金</a:t>
              </a:r>
              <a:r>
                <a:rPr lang="en-US" altLang="ja-JP" sz="8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800" b="1"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800" b="1"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19" name="図 18"/>
            <p:cNvPicPr>
              <a:picLocks noChangeAspect="1"/>
            </p:cNvPicPr>
            <p:nvPr/>
          </p:nvPicPr>
          <p:blipFill>
            <a:blip r:embed="rId2"/>
            <a:stretch>
              <a:fillRect/>
            </a:stretch>
          </p:blipFill>
          <p:spPr>
            <a:xfrm>
              <a:off x="718962" y="3451080"/>
              <a:ext cx="5684127" cy="1424773"/>
            </a:xfrm>
            <a:prstGeom prst="rect">
              <a:avLst/>
            </a:prstGeom>
            <a:ln>
              <a:solidFill>
                <a:schemeClr val="accent1"/>
              </a:solidFill>
            </a:ln>
          </p:spPr>
        </p:pic>
        <p:sp>
          <p:nvSpPr>
            <p:cNvPr id="20" name="正方形/長方形 19"/>
            <p:cNvSpPr/>
            <p:nvPr/>
          </p:nvSpPr>
          <p:spPr>
            <a:xfrm>
              <a:off x="624833" y="2920621"/>
              <a:ext cx="5866525" cy="2323731"/>
            </a:xfrm>
            <a:prstGeom prst="rect">
              <a:avLst/>
            </a:prstGeom>
            <a:noFill/>
            <a:ln w="63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a:off x="522800" y="2966399"/>
              <a:ext cx="4897495" cy="253916"/>
            </a:xfrm>
            <a:prstGeom prst="rect">
              <a:avLst/>
            </a:prstGeom>
          </p:spPr>
          <p:txBody>
            <a:bodyPr wrap="none">
              <a:spAutoFit/>
            </a:bodyPr>
            <a:lstStyle/>
            <a:p>
              <a:r>
                <a:rPr lang="ja-JP" altLang="en-US" sz="1050" b="1" dirty="0"/>
                <a:t>「地域・事業者の連携による新たなペットボトル回収・リサイクルシステム」</a:t>
              </a:r>
            </a:p>
          </p:txBody>
        </p:sp>
        <p:sp>
          <p:nvSpPr>
            <p:cNvPr id="30" name="テキスト ボックス 29"/>
            <p:cNvSpPr txBox="1"/>
            <p:nvPr/>
          </p:nvSpPr>
          <p:spPr>
            <a:xfrm>
              <a:off x="3730274" y="3254535"/>
              <a:ext cx="1734105" cy="123111"/>
            </a:xfrm>
            <a:prstGeom prst="rect">
              <a:avLst/>
            </a:prstGeom>
            <a:noFill/>
          </p:spPr>
          <p:txBody>
            <a:bodyPr wrap="square" lIns="0" tIns="0" rIns="0" bIns="0" rtlCol="0" anchor="ctr" anchorCtr="0">
              <a:spAutoFit/>
            </a:bodyPr>
            <a:lstStyle/>
            <a:p>
              <a:pPr algn="ctr"/>
              <a:r>
                <a:rPr lang="ja-JP" altLang="en-US" sz="800" b="1" dirty="0">
                  <a:latin typeface="Meiryo UI" panose="020B0604030504040204" pitchFamily="50" charset="-128"/>
                  <a:ea typeface="Meiryo UI" panose="020B0604030504040204" pitchFamily="50" charset="-128"/>
                  <a:cs typeface="Meiryo UI" panose="020B0604030504040204" pitchFamily="50" charset="-128"/>
                </a:rPr>
                <a:t>自治体（公募及び適否の判断）</a:t>
              </a:r>
              <a:endParaRPr lang="en-US" altLang="ja-JP" sz="8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二等辺三角形 32"/>
            <p:cNvSpPr/>
            <p:nvPr/>
          </p:nvSpPr>
          <p:spPr>
            <a:xfrm flipV="1">
              <a:off x="3103015" y="3235840"/>
              <a:ext cx="627259" cy="196905"/>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テキスト ボックス 28"/>
            <p:cNvSpPr txBox="1"/>
            <p:nvPr/>
          </p:nvSpPr>
          <p:spPr>
            <a:xfrm>
              <a:off x="3103015" y="3277922"/>
              <a:ext cx="1040153" cy="123111"/>
            </a:xfrm>
            <a:prstGeom prst="rect">
              <a:avLst/>
            </a:prstGeom>
            <a:noFill/>
          </p:spPr>
          <p:txBody>
            <a:bodyPr wrap="square" lIns="0" tIns="0" rIns="0" bIns="0" rtlCol="0" anchor="ctr" anchorCtr="0">
              <a:spAutoFit/>
            </a:bodyPr>
            <a:lstStyle/>
            <a:p>
              <a:r>
                <a:rPr lang="ja-JP" altLang="en-US" sz="800" b="1" dirty="0">
                  <a:latin typeface="+mn-ea"/>
                  <a:cs typeface="Meiryo UI" panose="020B0604030504040204" pitchFamily="50" charset="-128"/>
                </a:rPr>
                <a:t>事業連携協定</a:t>
              </a:r>
              <a:endParaRPr lang="en-US" altLang="ja-JP" sz="800" b="1" dirty="0">
                <a:latin typeface="+mn-ea"/>
                <a:cs typeface="Meiryo UI" panose="020B0604030504040204" pitchFamily="50" charset="-128"/>
              </a:endParaRPr>
            </a:p>
          </p:txBody>
        </p:sp>
      </p:grpSp>
      <p:sp>
        <p:nvSpPr>
          <p:cNvPr id="8" name="テキスト ボックス 7"/>
          <p:cNvSpPr txBox="1"/>
          <p:nvPr/>
        </p:nvSpPr>
        <p:spPr>
          <a:xfrm>
            <a:off x="522801" y="4150096"/>
            <a:ext cx="5176676" cy="2077492"/>
          </a:xfrm>
          <a:prstGeom prst="rect">
            <a:avLst/>
          </a:prstGeom>
          <a:noFill/>
        </p:spPr>
        <p:txBody>
          <a:bodyPr wrap="square" rtlCol="0">
            <a:spAutoFit/>
          </a:bodyPr>
          <a:lstStyle/>
          <a:p>
            <a:pPr>
              <a:lnSpc>
                <a:spcPct val="150000"/>
              </a:lnSpc>
            </a:pPr>
            <a:r>
              <a:rPr lang="ja-JP" altLang="en-US" sz="1600" b="1" dirty="0"/>
              <a:t>〇３</a:t>
            </a:r>
            <a:r>
              <a:rPr kumimoji="1" lang="ja-JP" altLang="en-US" sz="1600" b="1" dirty="0"/>
              <a:t>側面をつなぐ統合的取組み</a:t>
            </a:r>
            <a:endParaRPr kumimoji="1" lang="en-US" altLang="ja-JP" sz="1600" b="1" dirty="0"/>
          </a:p>
          <a:p>
            <a:pPr>
              <a:lnSpc>
                <a:spcPct val="150000"/>
              </a:lnSpc>
            </a:pPr>
            <a:r>
              <a:rPr kumimoji="1" lang="ja-JP" altLang="en-US" sz="1400" dirty="0"/>
              <a:t>・「大阪ブルー・オーシャン・ビジョン」実行計画の</a:t>
            </a:r>
            <a:r>
              <a:rPr lang="ja-JP" altLang="en-US" sz="1400" dirty="0"/>
              <a:t>策定</a:t>
            </a:r>
            <a:endParaRPr lang="en-US" altLang="ja-JP" sz="1400" dirty="0"/>
          </a:p>
          <a:p>
            <a:pPr indent="268288">
              <a:lnSpc>
                <a:spcPct val="150000"/>
              </a:lnSpc>
            </a:pPr>
            <a:r>
              <a:rPr lang="ja-JP" altLang="en-US" sz="1400" dirty="0"/>
              <a:t>（</a:t>
            </a:r>
            <a:r>
              <a:rPr kumimoji="1" lang="ja-JP" altLang="en-US" sz="1400" dirty="0"/>
              <a:t>令和３年３月）</a:t>
            </a:r>
            <a:endParaRPr kumimoji="1" lang="en-US" altLang="ja-JP" sz="1400" dirty="0"/>
          </a:p>
          <a:p>
            <a:pPr marL="268288" indent="-268288">
              <a:lnSpc>
                <a:spcPct val="150000"/>
              </a:lnSpc>
            </a:pPr>
            <a:r>
              <a:rPr lang="ja-JP" altLang="en-US" sz="1400" dirty="0"/>
              <a:t>・「地域・事業者の連携による新たなペットボトル回収・リサイクルシステム」の確立</a:t>
            </a:r>
            <a:endParaRPr lang="en-US" altLang="ja-JP" sz="1400" dirty="0"/>
          </a:p>
          <a:p>
            <a:pPr>
              <a:lnSpc>
                <a:spcPct val="150000"/>
              </a:lnSpc>
            </a:pPr>
            <a:r>
              <a:rPr lang="ja-JP" altLang="en-US" sz="1400" dirty="0"/>
              <a:t>・情報発信と国際強力の推進（</a:t>
            </a:r>
            <a:r>
              <a:rPr kumimoji="1" lang="ja-JP" altLang="en-US" sz="1400" dirty="0"/>
              <a:t>海外に向けＰＲ動画を作成）</a:t>
            </a:r>
          </a:p>
        </p:txBody>
      </p:sp>
    </p:spTree>
    <p:extLst>
      <p:ext uri="{BB962C8B-B14F-4D97-AF65-F5344CB8AC3E}">
        <p14:creationId xmlns:p14="http://schemas.microsoft.com/office/powerpoint/2010/main" val="27267076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ormAutofit/>
          </a:bodyPr>
          <a:lstStyle/>
          <a:p>
            <a:pPr marL="185738" indent="-185738">
              <a:tabLst>
                <a:tab pos="185738" algn="l"/>
              </a:tabLst>
            </a:pPr>
            <a:r>
              <a:rPr lang="ja-JP" altLang="en-US" sz="3200" dirty="0">
                <a:latin typeface="Meiryo UI" panose="020B0604030504040204" pitchFamily="50" charset="-128"/>
                <a:ea typeface="Meiryo UI" panose="020B0604030504040204" pitchFamily="50" charset="-128"/>
                <a:cs typeface="Meiryo UI" panose="020B0604030504040204" pitchFamily="50" charset="-128"/>
              </a:rPr>
              <a:t>ハード・ソフト両面から</a:t>
            </a:r>
            <a:br>
              <a:rPr lang="en-US" altLang="ja-JP" sz="3200" dirty="0">
                <a:latin typeface="Meiryo UI" panose="020B0604030504040204" pitchFamily="50" charset="-128"/>
                <a:ea typeface="Meiryo UI" panose="020B0604030504040204" pitchFamily="50" charset="-128"/>
                <a:cs typeface="Meiryo UI" panose="020B0604030504040204" pitchFamily="50" charset="-128"/>
              </a:rPr>
            </a:br>
            <a:br>
              <a:rPr lang="en-US" altLang="ja-JP" sz="4000" dirty="0">
                <a:latin typeface="Meiryo UI" panose="020B0604030504040204" pitchFamily="50" charset="-128"/>
                <a:ea typeface="Meiryo UI" panose="020B0604030504040204" pitchFamily="50" charset="-128"/>
                <a:cs typeface="Meiryo UI" panose="020B0604030504040204" pitchFamily="50" charset="-128"/>
              </a:rPr>
            </a:br>
            <a:r>
              <a:rPr lang="ja-JP" altLang="en-US" sz="3600" b="1" dirty="0">
                <a:latin typeface="Meiryo UI" panose="020B0604030504040204" pitchFamily="50" charset="-128"/>
                <a:ea typeface="Meiryo UI" panose="020B0604030504040204" pitchFamily="50" charset="-128"/>
                <a:cs typeface="Meiryo UI" panose="020B0604030504040204" pitchFamily="50" charset="-128"/>
              </a:rPr>
              <a:t>「</a:t>
            </a:r>
            <a:r>
              <a:rPr lang="en-US" altLang="ja-JP" sz="3600" b="1" dirty="0">
                <a:latin typeface="Meiryo UI" panose="020B0604030504040204" pitchFamily="50" charset="-128"/>
                <a:ea typeface="Meiryo UI" panose="020B0604030504040204" pitchFamily="50" charset="-128"/>
                <a:cs typeface="Meiryo UI" panose="020B0604030504040204" pitchFamily="50" charset="-128"/>
              </a:rPr>
              <a:t>SDGs</a:t>
            </a:r>
            <a:r>
              <a:rPr lang="ja-JP" altLang="en-US" sz="3600" b="1" dirty="0">
                <a:latin typeface="Meiryo UI" panose="020B0604030504040204" pitchFamily="50" charset="-128"/>
                <a:ea typeface="Meiryo UI" panose="020B0604030504040204" pitchFamily="50" charset="-128"/>
                <a:cs typeface="Meiryo UI" panose="020B0604030504040204" pitchFamily="50" charset="-128"/>
              </a:rPr>
              <a:t>を具現化した都市づくり」を進める</a:t>
            </a:r>
            <a:endParaRPr lang="en-US" altLang="ja-JP" sz="3600" b="1"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9465468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大阪府</a:t>
            </a:r>
            <a:r>
              <a:rPr lang="en-US" altLang="ja-JP" dirty="0">
                <a:latin typeface="+mn-ea"/>
              </a:rPr>
              <a:t>SDGs</a:t>
            </a:r>
            <a:r>
              <a:rPr kumimoji="1" lang="ja-JP" altLang="en-US" dirty="0"/>
              <a:t>推進本部</a:t>
            </a:r>
          </a:p>
        </p:txBody>
      </p:sp>
      <p:sp>
        <p:nvSpPr>
          <p:cNvPr id="4" name="テキスト ボックス 3"/>
          <p:cNvSpPr txBox="1"/>
          <p:nvPr/>
        </p:nvSpPr>
        <p:spPr>
          <a:xfrm>
            <a:off x="386591" y="1604545"/>
            <a:ext cx="11402135" cy="800219"/>
          </a:xfrm>
          <a:prstGeom prst="rect">
            <a:avLst/>
          </a:prstGeom>
          <a:noFill/>
        </p:spPr>
        <p:txBody>
          <a:bodyPr wrap="square" rtlCol="0">
            <a:spAutoFit/>
          </a:bodyPr>
          <a:lstStyle/>
          <a:p>
            <a:r>
              <a:rPr lang="ja-JP" altLang="ja-JP" sz="1600" dirty="0"/>
              <a:t>持続可能な開発目標（</a:t>
            </a:r>
            <a:r>
              <a:rPr lang="en-US" altLang="ja-JP" sz="1600" dirty="0">
                <a:latin typeface="+mn-ea"/>
              </a:rPr>
              <a:t>SDGs</a:t>
            </a:r>
            <a:r>
              <a:rPr lang="ja-JP" altLang="ja-JP" sz="1600" dirty="0"/>
              <a:t>）の達成に向けて、府施策の総合的推進を図るため、庁内関係部局による大阪府</a:t>
            </a:r>
            <a:r>
              <a:rPr lang="en-US" altLang="ja-JP" sz="1600" dirty="0"/>
              <a:t>SDGs</a:t>
            </a:r>
            <a:r>
              <a:rPr lang="ja-JP" altLang="ja-JP" sz="1600" dirty="0"/>
              <a:t>推進本部（以下「本部」という。）を設置</a:t>
            </a:r>
            <a:r>
              <a:rPr lang="ja-JP" altLang="en-US" sz="1600" dirty="0"/>
              <a:t>しました。</a:t>
            </a:r>
            <a:r>
              <a:rPr lang="ja-JP" altLang="en-US" sz="1400" dirty="0"/>
              <a:t>（</a:t>
            </a:r>
            <a:r>
              <a:rPr lang="en-US" altLang="ja-JP" sz="1400" dirty="0">
                <a:latin typeface="+mn-ea"/>
                <a:cs typeface="Meiryo UI" panose="020B0604030504040204" pitchFamily="50" charset="-128"/>
              </a:rPr>
              <a:t>2018</a:t>
            </a:r>
            <a:r>
              <a:rPr lang="ja-JP" altLang="en-US" sz="1400" dirty="0">
                <a:latin typeface="+mn-ea"/>
                <a:cs typeface="Meiryo UI" panose="020B0604030504040204" pitchFamily="50" charset="-128"/>
              </a:rPr>
              <a:t>年（平成</a:t>
            </a:r>
            <a:r>
              <a:rPr lang="en-US" altLang="ja-JP" sz="1400" dirty="0">
                <a:latin typeface="+mn-ea"/>
                <a:cs typeface="Meiryo UI" panose="020B0604030504040204" pitchFamily="50" charset="-128"/>
              </a:rPr>
              <a:t>30</a:t>
            </a:r>
            <a:r>
              <a:rPr lang="ja-JP" altLang="en-US" sz="1400" dirty="0">
                <a:latin typeface="+mn-ea"/>
                <a:cs typeface="Meiryo UI" panose="020B0604030504040204" pitchFamily="50" charset="-128"/>
              </a:rPr>
              <a:t>年）</a:t>
            </a:r>
            <a:r>
              <a:rPr lang="en-US" altLang="ja-JP" sz="1400" dirty="0">
                <a:latin typeface="+mn-ea"/>
                <a:cs typeface="Meiryo UI" panose="020B0604030504040204" pitchFamily="50" charset="-128"/>
              </a:rPr>
              <a:t>4</a:t>
            </a:r>
            <a:r>
              <a:rPr lang="ja-JP" altLang="en-US" sz="1400" dirty="0">
                <a:latin typeface="+mn-ea"/>
                <a:cs typeface="Meiryo UI" panose="020B0604030504040204" pitchFamily="50" charset="-128"/>
              </a:rPr>
              <a:t>月）</a:t>
            </a:r>
            <a:endParaRPr lang="en-US" altLang="ja-JP" sz="1400" dirty="0">
              <a:latin typeface="+mn-ea"/>
              <a:cs typeface="Meiryo UI" panose="020B0604030504040204" pitchFamily="50" charset="-128"/>
            </a:endParaRPr>
          </a:p>
          <a:p>
            <a:r>
              <a:rPr kumimoji="1" lang="en-US" altLang="ja-JP" sz="1400" dirty="0">
                <a:latin typeface="+mn-ea"/>
              </a:rPr>
              <a:t>※</a:t>
            </a:r>
            <a:r>
              <a:rPr kumimoji="1" lang="ja-JP" altLang="en-US" sz="1400" dirty="0">
                <a:latin typeface="+mn-ea"/>
              </a:rPr>
              <a:t>令和</a:t>
            </a:r>
            <a:r>
              <a:rPr kumimoji="1" lang="en-US" altLang="ja-JP" sz="1400" dirty="0">
                <a:latin typeface="+mn-ea"/>
              </a:rPr>
              <a:t>2</a:t>
            </a:r>
            <a:r>
              <a:rPr kumimoji="1" lang="ja-JP" altLang="en-US" sz="1400" dirty="0">
                <a:latin typeface="+mn-ea"/>
              </a:rPr>
              <a:t>年度は審議案件が無かったため開催実施なし</a:t>
            </a:r>
            <a:endParaRPr kumimoji="1" lang="ja-JP" altLang="en-US" sz="1400" dirty="0"/>
          </a:p>
        </p:txBody>
      </p:sp>
      <p:grpSp>
        <p:nvGrpSpPr>
          <p:cNvPr id="5" name="グループ化 4"/>
          <p:cNvGrpSpPr/>
          <p:nvPr/>
        </p:nvGrpSpPr>
        <p:grpSpPr>
          <a:xfrm>
            <a:off x="1788459" y="2512325"/>
            <a:ext cx="8927243" cy="4161764"/>
            <a:chOff x="1456429" y="2108354"/>
            <a:chExt cx="9231459" cy="4669435"/>
          </a:xfrm>
        </p:grpSpPr>
        <p:sp>
          <p:nvSpPr>
            <p:cNvPr id="6" name="正方形/長方形 5"/>
            <p:cNvSpPr/>
            <p:nvPr/>
          </p:nvSpPr>
          <p:spPr>
            <a:xfrm>
              <a:off x="1456429" y="2538956"/>
              <a:ext cx="9231459" cy="4238833"/>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2500088" y="4327409"/>
              <a:ext cx="7755969" cy="1785104"/>
            </a:xfrm>
            <a:prstGeom prst="rect">
              <a:avLst/>
            </a:prstGeom>
            <a:noFill/>
          </p:spPr>
          <p:txBody>
            <a:bodyPr vert="eaVert" wrap="none" rtlCol="0">
              <a:spAutoFit/>
            </a:bodyPr>
            <a:lstStyle/>
            <a:p>
              <a:r>
                <a:rPr kumimoji="1" lang="ja-JP" altLang="en-US" sz="1200" dirty="0"/>
                <a:t>警察本部総務部長</a:t>
              </a:r>
              <a:endParaRPr kumimoji="1" lang="en-US" altLang="ja-JP" sz="1200" dirty="0"/>
            </a:p>
            <a:p>
              <a:endParaRPr lang="en-US" altLang="ja-JP" sz="1200" dirty="0"/>
            </a:p>
            <a:p>
              <a:r>
                <a:rPr lang="ja-JP" altLang="en-US" sz="1200" dirty="0"/>
                <a:t>人事委員会事務局長</a:t>
              </a:r>
              <a:endParaRPr lang="en-US" altLang="ja-JP" sz="1200" dirty="0"/>
            </a:p>
            <a:p>
              <a:endParaRPr kumimoji="1" lang="en-US" altLang="ja-JP" sz="1200" dirty="0"/>
            </a:p>
            <a:p>
              <a:r>
                <a:rPr kumimoji="1" lang="ja-JP" altLang="en-US" sz="1200" dirty="0"/>
                <a:t>監査委員事務局長</a:t>
              </a:r>
              <a:endParaRPr kumimoji="1" lang="en-US" altLang="ja-JP" sz="1200" dirty="0"/>
            </a:p>
            <a:p>
              <a:endParaRPr lang="en-US" altLang="ja-JP" sz="1200" dirty="0"/>
            </a:p>
            <a:p>
              <a:r>
                <a:rPr lang="ja-JP" altLang="en-US" sz="1200" dirty="0"/>
                <a:t>教育庁</a:t>
              </a:r>
              <a:endParaRPr lang="en-US" altLang="ja-JP" sz="1200" dirty="0"/>
            </a:p>
            <a:p>
              <a:endParaRPr lang="en-US" altLang="ja-JP" sz="1200" dirty="0"/>
            </a:p>
            <a:p>
              <a:r>
                <a:rPr lang="ja-JP" altLang="en-US" sz="1200" dirty="0"/>
                <a:t>議会事務局長</a:t>
              </a:r>
              <a:endParaRPr lang="en-US" altLang="ja-JP" sz="1200" dirty="0"/>
            </a:p>
            <a:p>
              <a:endParaRPr lang="en-US" altLang="ja-JP" sz="1200" dirty="0"/>
            </a:p>
            <a:p>
              <a:r>
                <a:rPr lang="ja-JP" altLang="en-US" sz="1200" dirty="0"/>
                <a:t>会計管理者兼会計局長</a:t>
              </a:r>
              <a:endParaRPr lang="en-US" altLang="ja-JP" sz="1200" dirty="0"/>
            </a:p>
            <a:p>
              <a:endParaRPr lang="en-US" altLang="ja-JP" sz="1200" dirty="0"/>
            </a:p>
            <a:p>
              <a:r>
                <a:rPr lang="ja-JP" altLang="en-US" sz="1200" dirty="0"/>
                <a:t>住宅まちづくり部長</a:t>
              </a:r>
              <a:endParaRPr lang="en-US" altLang="ja-JP" sz="1200" dirty="0"/>
            </a:p>
            <a:p>
              <a:endParaRPr lang="en-US" altLang="ja-JP" sz="1200" dirty="0"/>
            </a:p>
            <a:p>
              <a:r>
                <a:rPr lang="ja-JP" altLang="en-US" sz="1200" dirty="0"/>
                <a:t>大阪港湾局長</a:t>
              </a:r>
              <a:endParaRPr lang="en-US" altLang="ja-JP" sz="1200" dirty="0"/>
            </a:p>
            <a:p>
              <a:endParaRPr lang="en-US" altLang="ja-JP" sz="1200" dirty="0"/>
            </a:p>
            <a:p>
              <a:r>
                <a:rPr lang="ja-JP" altLang="en-US" sz="1200" dirty="0"/>
                <a:t>都市整備部長</a:t>
              </a:r>
              <a:endParaRPr lang="en-US" altLang="ja-JP" sz="1200" dirty="0"/>
            </a:p>
            <a:p>
              <a:endParaRPr lang="en-US" altLang="ja-JP" sz="1200" dirty="0"/>
            </a:p>
            <a:p>
              <a:r>
                <a:rPr lang="ja-JP" altLang="en-US" sz="1200" dirty="0"/>
                <a:t>環境農林水産部長</a:t>
              </a:r>
              <a:endParaRPr lang="en-US" altLang="ja-JP" sz="1200" dirty="0"/>
            </a:p>
            <a:p>
              <a:endParaRPr lang="en-US" altLang="ja-JP" sz="1200" dirty="0"/>
            </a:p>
            <a:p>
              <a:r>
                <a:rPr lang="ja-JP" altLang="en-US" sz="1200" dirty="0"/>
                <a:t>商工労働部長</a:t>
              </a:r>
              <a:endParaRPr lang="en-US" altLang="ja-JP" sz="1200" dirty="0"/>
            </a:p>
            <a:p>
              <a:endParaRPr lang="en-US" altLang="ja-JP" sz="1200" dirty="0"/>
            </a:p>
            <a:p>
              <a:r>
                <a:rPr lang="ja-JP" altLang="en-US" sz="1200" dirty="0"/>
                <a:t>健康医療部長</a:t>
              </a:r>
              <a:endParaRPr lang="en-US" altLang="ja-JP" sz="1200" dirty="0"/>
            </a:p>
            <a:p>
              <a:endParaRPr lang="en-US" altLang="ja-JP" sz="1200" dirty="0"/>
            </a:p>
            <a:p>
              <a:r>
                <a:rPr lang="ja-JP" altLang="en-US" sz="1200" dirty="0"/>
                <a:t>福祉部長</a:t>
              </a:r>
              <a:endParaRPr lang="en-US" altLang="ja-JP" sz="1200" dirty="0"/>
            </a:p>
            <a:p>
              <a:endParaRPr lang="en-US" altLang="ja-JP" sz="1200" dirty="0"/>
            </a:p>
            <a:p>
              <a:r>
                <a:rPr lang="ja-JP" altLang="en-US" sz="1200" dirty="0"/>
                <a:t>ＩＲ推進局長</a:t>
              </a:r>
              <a:endParaRPr lang="en-US" altLang="ja-JP" sz="1200" dirty="0"/>
            </a:p>
            <a:p>
              <a:endParaRPr lang="en-US" altLang="ja-JP" sz="1200" dirty="0"/>
            </a:p>
            <a:p>
              <a:r>
                <a:rPr lang="ja-JP" altLang="en-US" sz="1200" dirty="0"/>
                <a:t>府民文化部長</a:t>
              </a:r>
              <a:endParaRPr lang="en-US" altLang="ja-JP" sz="1200" dirty="0"/>
            </a:p>
            <a:p>
              <a:endParaRPr lang="en-US" altLang="ja-JP" sz="1200" dirty="0"/>
            </a:p>
            <a:p>
              <a:r>
                <a:rPr lang="ja-JP" altLang="en-US" sz="1200" dirty="0"/>
                <a:t>スマートシティ戦略部長</a:t>
              </a:r>
              <a:endParaRPr lang="en-US" altLang="ja-JP" sz="1200" dirty="0"/>
            </a:p>
            <a:p>
              <a:endParaRPr lang="en-US" altLang="ja-JP" sz="1200" dirty="0"/>
            </a:p>
            <a:p>
              <a:r>
                <a:rPr lang="ja-JP" altLang="en-US" sz="1200" dirty="0"/>
                <a:t>財務部長</a:t>
              </a:r>
              <a:endParaRPr lang="en-US" altLang="ja-JP" sz="1200" dirty="0"/>
            </a:p>
            <a:p>
              <a:endParaRPr lang="en-US" altLang="ja-JP" sz="1200" dirty="0"/>
            </a:p>
            <a:p>
              <a:r>
                <a:rPr lang="ja-JP" altLang="en-US" sz="1200" dirty="0"/>
                <a:t>総務部長</a:t>
              </a:r>
              <a:endParaRPr lang="en-US" altLang="ja-JP" sz="1200" dirty="0"/>
            </a:p>
            <a:p>
              <a:endParaRPr lang="en-US" altLang="ja-JP" sz="1200" dirty="0"/>
            </a:p>
            <a:p>
              <a:r>
                <a:rPr lang="ja-JP" altLang="en-US" sz="1200" dirty="0"/>
                <a:t>政策企画部長</a:t>
              </a:r>
              <a:endParaRPr lang="en-US" altLang="ja-JP" sz="1200" dirty="0"/>
            </a:p>
            <a:p>
              <a:endParaRPr lang="en-US" altLang="ja-JP" sz="1200" dirty="0"/>
            </a:p>
            <a:p>
              <a:r>
                <a:rPr lang="ja-JP" altLang="en-US" sz="1200" dirty="0"/>
                <a:t>危機管理監</a:t>
              </a:r>
              <a:endParaRPr lang="en-US" altLang="ja-JP" sz="1200" dirty="0"/>
            </a:p>
            <a:p>
              <a:endParaRPr kumimoji="1" lang="en-US" altLang="ja-JP" sz="1200" dirty="0"/>
            </a:p>
            <a:p>
              <a:r>
                <a:rPr kumimoji="1" lang="ja-JP" altLang="en-US" sz="1200" dirty="0"/>
                <a:t>副首都推進局長</a:t>
              </a:r>
              <a:endParaRPr kumimoji="1" lang="en-US" altLang="ja-JP" sz="1200" dirty="0"/>
            </a:p>
          </p:txBody>
        </p:sp>
        <p:sp>
          <p:nvSpPr>
            <p:cNvPr id="8" name="右中かっこ 7"/>
            <p:cNvSpPr/>
            <p:nvPr/>
          </p:nvSpPr>
          <p:spPr>
            <a:xfrm rot="16200000">
              <a:off x="6123385" y="57069"/>
              <a:ext cx="258322" cy="8007028"/>
            </a:xfrm>
            <a:prstGeom prst="rightBrac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9" name="正方形/長方形 8"/>
            <p:cNvSpPr/>
            <p:nvPr/>
          </p:nvSpPr>
          <p:spPr>
            <a:xfrm>
              <a:off x="1723401" y="4327409"/>
              <a:ext cx="344856" cy="109871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1200" dirty="0"/>
                <a:t>構 成 員</a:t>
              </a:r>
            </a:p>
          </p:txBody>
        </p:sp>
        <p:grpSp>
          <p:nvGrpSpPr>
            <p:cNvPr id="10" name="グループ化 9"/>
            <p:cNvGrpSpPr/>
            <p:nvPr/>
          </p:nvGrpSpPr>
          <p:grpSpPr>
            <a:xfrm>
              <a:off x="3684467" y="2760827"/>
              <a:ext cx="4775380" cy="306886"/>
              <a:chOff x="3993472" y="3038957"/>
              <a:chExt cx="4775380" cy="306886"/>
            </a:xfrm>
          </p:grpSpPr>
          <p:sp>
            <p:nvSpPr>
              <p:cNvPr id="17" name="正方形/長方形 16"/>
              <p:cNvSpPr/>
              <p:nvPr/>
            </p:nvSpPr>
            <p:spPr>
              <a:xfrm>
                <a:off x="3993472" y="3038957"/>
                <a:ext cx="1229458" cy="30688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kumimoji="1" lang="ja-JP" altLang="en-US" sz="1200" dirty="0"/>
                  <a:t>本 部 長</a:t>
                </a:r>
              </a:p>
            </p:txBody>
          </p:sp>
          <p:sp>
            <p:nvSpPr>
              <p:cNvPr id="18" name="正方形/長方形 17"/>
              <p:cNvSpPr/>
              <p:nvPr/>
            </p:nvSpPr>
            <p:spPr>
              <a:xfrm>
                <a:off x="5261065" y="3038957"/>
                <a:ext cx="3507787" cy="306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kumimoji="1" lang="ja-JP" altLang="en-US" sz="1600" dirty="0">
                    <a:solidFill>
                      <a:schemeClr val="tx1"/>
                    </a:solidFill>
                  </a:rPr>
                  <a:t>知　　　事</a:t>
                </a:r>
              </a:p>
            </p:txBody>
          </p:sp>
        </p:grpSp>
        <p:grpSp>
          <p:nvGrpSpPr>
            <p:cNvPr id="11" name="グループ化 10"/>
            <p:cNvGrpSpPr/>
            <p:nvPr/>
          </p:nvGrpSpPr>
          <p:grpSpPr>
            <a:xfrm>
              <a:off x="3684467" y="3257730"/>
              <a:ext cx="4775380" cy="306886"/>
              <a:chOff x="3993472" y="3038957"/>
              <a:chExt cx="4775380" cy="306886"/>
            </a:xfrm>
          </p:grpSpPr>
          <p:sp>
            <p:nvSpPr>
              <p:cNvPr id="15" name="正方形/長方形 14"/>
              <p:cNvSpPr/>
              <p:nvPr/>
            </p:nvSpPr>
            <p:spPr>
              <a:xfrm>
                <a:off x="3993472" y="3038957"/>
                <a:ext cx="1229458" cy="30688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ja-JP" altLang="en-US" sz="1200" dirty="0"/>
                  <a:t>副</a:t>
                </a:r>
                <a:r>
                  <a:rPr kumimoji="1" lang="ja-JP" altLang="en-US" sz="1200" dirty="0"/>
                  <a:t>本 部 長</a:t>
                </a:r>
              </a:p>
            </p:txBody>
          </p:sp>
          <p:sp>
            <p:nvSpPr>
              <p:cNvPr id="16" name="正方形/長方形 15"/>
              <p:cNvSpPr/>
              <p:nvPr/>
            </p:nvSpPr>
            <p:spPr>
              <a:xfrm>
                <a:off x="5261065" y="3038957"/>
                <a:ext cx="3507787" cy="306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kumimoji="1" lang="ja-JP" altLang="en-US" sz="1600" dirty="0">
                    <a:solidFill>
                      <a:schemeClr val="tx1"/>
                    </a:solidFill>
                  </a:rPr>
                  <a:t>副　知　事</a:t>
                </a:r>
              </a:p>
            </p:txBody>
          </p:sp>
        </p:grpSp>
        <p:sp>
          <p:nvSpPr>
            <p:cNvPr id="12" name="正方形/長方形 11"/>
            <p:cNvSpPr/>
            <p:nvPr/>
          </p:nvSpPr>
          <p:spPr>
            <a:xfrm>
              <a:off x="1456429" y="2108354"/>
              <a:ext cx="9231459" cy="430603"/>
            </a:xfrm>
            <a:prstGeom prst="rect">
              <a:avLst/>
            </a:prstGeom>
            <a:solidFill>
              <a:schemeClr val="accent6">
                <a:lumMod val="60000"/>
                <a:lumOff val="4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rPr>
                <a:t>大阪府</a:t>
              </a:r>
              <a:r>
                <a:rPr lang="en-US" altLang="ja-JP" b="1" dirty="0">
                  <a:solidFill>
                    <a:schemeClr val="tx1"/>
                  </a:solidFill>
                  <a:latin typeface="+mn-ea"/>
                </a:rPr>
                <a:t>SDGs</a:t>
              </a:r>
              <a:r>
                <a:rPr lang="ja-JP" altLang="en-US" b="1" dirty="0">
                  <a:solidFill>
                    <a:schemeClr val="tx1"/>
                  </a:solidFill>
                </a:rPr>
                <a:t>推進本部</a:t>
              </a:r>
              <a:endParaRPr kumimoji="1" lang="ja-JP" altLang="en-US" b="1" dirty="0">
                <a:solidFill>
                  <a:schemeClr val="tx1"/>
                </a:solidFill>
              </a:endParaRPr>
            </a:p>
          </p:txBody>
        </p:sp>
        <p:sp>
          <p:nvSpPr>
            <p:cNvPr id="13" name="正方形/長方形 12"/>
            <p:cNvSpPr/>
            <p:nvPr/>
          </p:nvSpPr>
          <p:spPr>
            <a:xfrm>
              <a:off x="4602905" y="6119512"/>
              <a:ext cx="3299281" cy="537475"/>
            </a:xfrm>
            <a:prstGeom prst="rect">
              <a:avLst/>
            </a:prstGeom>
            <a:solidFill>
              <a:schemeClr val="bg1"/>
            </a:solidFill>
            <a:ln>
              <a:solidFill>
                <a:schemeClr val="accent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rPr>
                <a:t>大阪府ＳＤＧｓ推進本部　幹事会</a:t>
              </a:r>
              <a:endParaRPr kumimoji="1" lang="en-US" altLang="ja-JP" sz="1200" b="1" dirty="0">
                <a:solidFill>
                  <a:schemeClr val="tx1"/>
                </a:solidFill>
              </a:endParaRPr>
            </a:p>
            <a:p>
              <a:pPr algn="ctr"/>
              <a:r>
                <a:rPr lang="ja-JP" altLang="en-US" sz="1200" dirty="0">
                  <a:solidFill>
                    <a:schemeClr val="tx1"/>
                  </a:solidFill>
                </a:rPr>
                <a:t>（各部総務課長等で構成）</a:t>
              </a:r>
              <a:endParaRPr kumimoji="1" lang="ja-JP" altLang="en-US" sz="1200" dirty="0">
                <a:solidFill>
                  <a:schemeClr val="tx1"/>
                </a:solidFill>
              </a:endParaRPr>
            </a:p>
          </p:txBody>
        </p:sp>
        <p:sp>
          <p:nvSpPr>
            <p:cNvPr id="14" name="テキスト ボックス 13"/>
            <p:cNvSpPr txBox="1"/>
            <p:nvPr/>
          </p:nvSpPr>
          <p:spPr>
            <a:xfrm>
              <a:off x="8573131" y="6378514"/>
              <a:ext cx="2018501" cy="261610"/>
            </a:xfrm>
            <a:prstGeom prst="rect">
              <a:avLst/>
            </a:prstGeom>
            <a:noFill/>
          </p:spPr>
          <p:txBody>
            <a:bodyPr wrap="none" rtlCol="0">
              <a:spAutoFit/>
            </a:bodyPr>
            <a:lstStyle/>
            <a:p>
              <a:r>
                <a:rPr kumimoji="1" lang="en-US" altLang="ja-JP" sz="1100" dirty="0"/>
                <a:t>※</a:t>
              </a:r>
              <a:r>
                <a:rPr kumimoji="1" lang="ja-JP" altLang="en-US" sz="1100" dirty="0"/>
                <a:t>事務局：政策企画部企画室</a:t>
              </a:r>
            </a:p>
          </p:txBody>
        </p:sp>
      </p:grpSp>
    </p:spTree>
    <p:extLst>
      <p:ext uri="{BB962C8B-B14F-4D97-AF65-F5344CB8AC3E}">
        <p14:creationId xmlns:p14="http://schemas.microsoft.com/office/powerpoint/2010/main" val="40295938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874059" y="505816"/>
            <a:ext cx="10582836" cy="2246769"/>
          </a:xfrm>
          <a:prstGeom prst="rect">
            <a:avLst/>
          </a:prstGeom>
          <a:noFill/>
        </p:spPr>
        <p:txBody>
          <a:bodyPr wrap="square" rtlCol="0">
            <a:spAutoFit/>
          </a:bodyPr>
          <a:lstStyle/>
          <a:p>
            <a:pPr>
              <a:lnSpc>
                <a:spcPct val="150000"/>
              </a:lnSpc>
            </a:pPr>
            <a:r>
              <a:rPr kumimoji="1" lang="ja-JP" altLang="en-US" dirty="0"/>
              <a:t>大阪府では、</a:t>
            </a:r>
            <a:r>
              <a:rPr lang="en-US" altLang="ja-JP" dirty="0">
                <a:latin typeface="+mn-ea"/>
                <a:cs typeface="Meiryo UI" panose="020B0604030504040204" pitchFamily="50" charset="-128"/>
              </a:rPr>
              <a:t> 2025</a:t>
            </a:r>
            <a:r>
              <a:rPr kumimoji="1" lang="ja-JP" altLang="en-US" dirty="0"/>
              <a:t>年大阪・関西万博の開催都市として、</a:t>
            </a:r>
            <a:r>
              <a:rPr kumimoji="1" lang="ja-JP" altLang="en-US" b="1" dirty="0"/>
              <a:t>世界の先頭に立って</a:t>
            </a:r>
            <a:r>
              <a:rPr lang="en-US" altLang="ja-JP" b="1" dirty="0">
                <a:latin typeface="+mn-ea"/>
              </a:rPr>
              <a:t>SDGs</a:t>
            </a:r>
            <a:r>
              <a:rPr kumimoji="1" lang="ja-JP" altLang="en-US" b="1" dirty="0"/>
              <a:t>の達成に貢献する「</a:t>
            </a:r>
            <a:r>
              <a:rPr lang="en-US" altLang="ja-JP" b="1" dirty="0">
                <a:latin typeface="+mn-ea"/>
              </a:rPr>
              <a:t> SDGs</a:t>
            </a:r>
            <a:r>
              <a:rPr kumimoji="1" lang="ja-JP" altLang="en-US" b="1" dirty="0"/>
              <a:t>先進都市」の実現</a:t>
            </a:r>
            <a:r>
              <a:rPr kumimoji="1" lang="ja-JP" altLang="en-US" dirty="0"/>
              <a:t>に向け、</a:t>
            </a:r>
            <a:r>
              <a:rPr lang="ja-JP" altLang="en-US" dirty="0"/>
              <a:t>様々なステークホルダーと連携しつつ、多くの取組みを進めてきました。</a:t>
            </a:r>
            <a:endParaRPr kumimoji="1" lang="en-US" altLang="ja-JP" dirty="0"/>
          </a:p>
          <a:p>
            <a:pPr>
              <a:lnSpc>
                <a:spcPct val="150000"/>
              </a:lnSpc>
              <a:spcBef>
                <a:spcPts val="600"/>
              </a:spcBef>
            </a:pPr>
            <a:r>
              <a:rPr lang="ja-JP" altLang="en-US" dirty="0"/>
              <a:t>本資料では、 </a:t>
            </a:r>
            <a:r>
              <a:rPr lang="en-US" altLang="ja-JP" dirty="0">
                <a:latin typeface="+mn-ea"/>
                <a:cs typeface="Meiryo UI" panose="020B0604030504040204" pitchFamily="50" charset="-128"/>
              </a:rPr>
              <a:t>2020</a:t>
            </a:r>
            <a:r>
              <a:rPr lang="ja-JP" altLang="en-US" dirty="0"/>
              <a:t>年（令和</a:t>
            </a:r>
            <a:r>
              <a:rPr lang="en-US" altLang="ja-JP" dirty="0">
                <a:latin typeface="+mn-ea"/>
                <a:cs typeface="Meiryo UI" panose="020B0604030504040204" pitchFamily="50" charset="-128"/>
              </a:rPr>
              <a:t>2</a:t>
            </a:r>
            <a:r>
              <a:rPr lang="ja-JP" altLang="en-US" dirty="0"/>
              <a:t>年）</a:t>
            </a:r>
            <a:r>
              <a:rPr lang="ja-JP" altLang="en-US" dirty="0">
                <a:latin typeface="+mn-ea"/>
                <a:cs typeface="Meiryo UI" panose="020B0604030504040204" pitchFamily="50" charset="-128"/>
              </a:rPr>
              <a:t>３</a:t>
            </a:r>
            <a:r>
              <a:rPr lang="ja-JP" altLang="en-US" dirty="0"/>
              <a:t>月に策定した</a:t>
            </a:r>
            <a:r>
              <a:rPr lang="en-US" altLang="ja-JP" b="1" dirty="0"/>
              <a:t>『</a:t>
            </a:r>
            <a:r>
              <a:rPr lang="en-US" altLang="ja-JP" b="1" dirty="0">
                <a:latin typeface="+mn-ea"/>
              </a:rPr>
              <a:t>Osaka</a:t>
            </a:r>
            <a:r>
              <a:rPr lang="ja-JP" altLang="en-US" b="1" dirty="0"/>
              <a:t> </a:t>
            </a:r>
            <a:r>
              <a:rPr lang="en-US" altLang="ja-JP" b="1" dirty="0">
                <a:latin typeface="+mn-ea"/>
              </a:rPr>
              <a:t>SDGs</a:t>
            </a:r>
            <a:r>
              <a:rPr lang="ja-JP" altLang="en-US" b="1" dirty="0"/>
              <a:t> ビジョン</a:t>
            </a:r>
            <a:r>
              <a:rPr lang="en-US" altLang="ja-JP" b="1" dirty="0"/>
              <a:t>』</a:t>
            </a:r>
            <a:r>
              <a:rPr lang="ja-JP" altLang="en-US" b="1" dirty="0"/>
              <a:t>に掲げる大阪府の役割に沿って、</a:t>
            </a:r>
            <a:r>
              <a:rPr lang="en-US" altLang="ja-JP" b="1" dirty="0">
                <a:latin typeface="+mn-ea"/>
                <a:cs typeface="Meiryo UI" panose="020B0604030504040204" pitchFamily="50" charset="-128"/>
              </a:rPr>
              <a:t> 2020</a:t>
            </a:r>
            <a:r>
              <a:rPr lang="ja-JP" altLang="en-US" b="1" dirty="0"/>
              <a:t>年度に取組んだ事業</a:t>
            </a:r>
            <a:r>
              <a:rPr lang="ja-JP" altLang="en-US" dirty="0"/>
              <a:t>について紹介します。</a:t>
            </a:r>
            <a:endParaRPr kumimoji="1" lang="ja-JP" altLang="en-US" dirty="0"/>
          </a:p>
        </p:txBody>
      </p:sp>
      <p:sp>
        <p:nvSpPr>
          <p:cNvPr id="3" name="テキスト ボックス 2"/>
          <p:cNvSpPr txBox="1"/>
          <p:nvPr/>
        </p:nvSpPr>
        <p:spPr>
          <a:xfrm>
            <a:off x="1061602" y="2999384"/>
            <a:ext cx="5352747" cy="369332"/>
          </a:xfrm>
          <a:prstGeom prst="rect">
            <a:avLst/>
          </a:prstGeom>
          <a:noFill/>
        </p:spPr>
        <p:txBody>
          <a:bodyPr wrap="none" rtlCol="0">
            <a:spAutoFit/>
          </a:bodyPr>
          <a:lstStyle/>
          <a:p>
            <a:r>
              <a:rPr lang="ja-JP" altLang="en-US" b="1" dirty="0"/>
              <a:t>◆</a:t>
            </a:r>
            <a:r>
              <a:rPr lang="en-US" altLang="ja-JP" b="1" dirty="0"/>
              <a:t>『</a:t>
            </a:r>
            <a:r>
              <a:rPr lang="en-US" altLang="ja-JP" b="1" dirty="0">
                <a:latin typeface="+mn-ea"/>
              </a:rPr>
              <a:t>Osaka</a:t>
            </a:r>
            <a:r>
              <a:rPr lang="ja-JP" altLang="en-US" b="1" dirty="0"/>
              <a:t> </a:t>
            </a:r>
            <a:r>
              <a:rPr lang="en-US" altLang="ja-JP" b="1" dirty="0">
                <a:latin typeface="+mn-ea"/>
              </a:rPr>
              <a:t>SDGs</a:t>
            </a:r>
            <a:r>
              <a:rPr lang="ja-JP" altLang="en-US" b="1" dirty="0"/>
              <a:t> ビジョン</a:t>
            </a:r>
            <a:r>
              <a:rPr kumimoji="1" lang="en-US" altLang="ja-JP" b="1" dirty="0"/>
              <a:t>』</a:t>
            </a:r>
            <a:r>
              <a:rPr kumimoji="1" lang="ja-JP" altLang="en-US" b="1" dirty="0"/>
              <a:t>掲げる大阪府の役割</a:t>
            </a:r>
          </a:p>
        </p:txBody>
      </p:sp>
      <p:sp>
        <p:nvSpPr>
          <p:cNvPr id="4" name="正方形/長方形 3"/>
          <p:cNvSpPr/>
          <p:nvPr/>
        </p:nvSpPr>
        <p:spPr>
          <a:xfrm>
            <a:off x="1169894" y="3368716"/>
            <a:ext cx="9816353" cy="3276230"/>
          </a:xfrm>
          <a:prstGeom prst="rect">
            <a:avLst/>
          </a:prstGeom>
          <a:solidFill>
            <a:schemeClr val="accent1">
              <a:lumMod val="20000"/>
              <a:lumOff val="80000"/>
            </a:schemeClr>
          </a:solid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lIns="288000" tIns="216000" bIns="0" rtlCol="0" anchor="ctr" anchorCtr="0"/>
          <a:lstStyle/>
          <a:p>
            <a:pPr marL="185738" indent="-185738">
              <a:tabLst>
                <a:tab pos="185738" algn="l"/>
              </a:tabLst>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①　府民や企業、市町村など、様々なステークホルダーに</a:t>
            </a:r>
            <a:r>
              <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を広く知っていただく</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5738" indent="-185738">
              <a:tabLst>
                <a:tab pos="185738" algn="l"/>
              </a:tabLst>
            </a:pP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更なる浸透</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を図り、これまでに</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になじみのなかった</a:t>
            </a: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新たなステークホルダーの掘り起こし</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や具体的な行動につなげる</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5738" indent="-185738">
              <a:tabLst>
                <a:tab pos="185738" algn="l"/>
              </a:tabLst>
            </a:pPr>
            <a:endPar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5738" indent="-185738">
              <a:tabLst>
                <a:tab pos="185738" algn="l"/>
              </a:tabLst>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②　様々なステークホルダーの取組みを</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実現に向けて</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相互につなぎ合わせていく</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5738" indent="-185738">
              <a:tabLst>
                <a:tab pos="185738" algn="l"/>
              </a:tabLst>
            </a:pP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　</a:t>
            </a: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関西</a:t>
            </a:r>
            <a:r>
              <a:rPr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プラットフォームや国関連機関、経済界、金融機関などと連携</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し、それぞれのネットワークを活かしながら、ステーク</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5738" indent="-185738">
              <a:tabLst>
                <a:tab pos="185738" algn="l"/>
              </a:tabLst>
            </a:pP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ホルダー間の</a:t>
            </a: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マッチング</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と</a:t>
            </a: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新たな取組みの創出</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を図る</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5738" indent="-185738">
              <a:tabLst>
                <a:tab pos="185738" algn="l"/>
              </a:tabLst>
            </a:pPr>
            <a:endPar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5738" indent="-185738">
              <a:tabLst>
                <a:tab pos="185738" algn="l"/>
              </a:tabLst>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③　</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府自らも</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ステークホルダーの一員として、</a:t>
            </a:r>
            <a:r>
              <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に貢献</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する</a:t>
            </a:r>
          </a:p>
          <a:p>
            <a:pPr marL="185738" indent="-185738">
              <a:tabLst>
                <a:tab pos="185738" algn="l"/>
              </a:tabLst>
            </a:pP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 庁内各部局の</a:t>
            </a: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主体的な取組みの更なる充実・強化</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を図り、</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として取り組むからこそできる施策を幅広く展開していく</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5738" indent="-185738">
              <a:tabLst>
                <a:tab pos="185738" algn="l"/>
              </a:tabLst>
            </a:pP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5738" indent="-185738">
              <a:tabLst>
                <a:tab pos="185738" algn="l"/>
              </a:tabLst>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④　ハード・ソフト両面から</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を具現化した都市づくり」を進める</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5738" indent="-185738">
              <a:tabLst>
                <a:tab pos="185738" algn="l"/>
              </a:tabLst>
            </a:pP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 大阪の持続的成長や、府民の豊かさ、安全・安心の実現に向け、</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の理念に沿った</a:t>
            </a: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社会システムや価値観の変革</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を進める</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5738" indent="-185738">
              <a:tabLst>
                <a:tab pos="185738" algn="l"/>
              </a:tabLst>
            </a:pPr>
            <a:endPar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7239397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大阪</a:t>
            </a:r>
            <a:r>
              <a:rPr lang="en-US" altLang="ja-JP" dirty="0">
                <a:latin typeface="+mn-ea"/>
              </a:rPr>
              <a:t>SDGs</a:t>
            </a:r>
            <a:r>
              <a:rPr kumimoji="1" lang="ja-JP" altLang="en-US" dirty="0"/>
              <a:t>行動憲章</a:t>
            </a:r>
          </a:p>
        </p:txBody>
      </p:sp>
      <p:sp>
        <p:nvSpPr>
          <p:cNvPr id="4" name="正方形/長方形 3"/>
          <p:cNvSpPr/>
          <p:nvPr/>
        </p:nvSpPr>
        <p:spPr>
          <a:xfrm>
            <a:off x="277557" y="1765158"/>
            <a:ext cx="11694049" cy="584775"/>
          </a:xfrm>
          <a:prstGeom prst="rect">
            <a:avLst/>
          </a:prstGeom>
        </p:spPr>
        <p:txBody>
          <a:bodyPr wrap="square">
            <a:spAutoFit/>
          </a:bodyPr>
          <a:lstStyle/>
          <a:p>
            <a:r>
              <a:rPr lang="ja-JP" altLang="en-US" sz="1600" dirty="0"/>
              <a:t>府民や府内企業・団体などあらゆるステークホルダーに</a:t>
            </a:r>
            <a:r>
              <a:rPr lang="en-US" altLang="ja-JP" sz="1600" dirty="0">
                <a:latin typeface="+mn-ea"/>
              </a:rPr>
              <a:t>SDGs</a:t>
            </a:r>
            <a:r>
              <a:rPr lang="ja-JP" altLang="en-US" sz="1600" dirty="0"/>
              <a:t>を知ってもらい、具体的な行動につなげていただくことを目的に「大阪</a:t>
            </a:r>
            <a:r>
              <a:rPr lang="en-US" altLang="ja-JP" sz="1600" dirty="0">
                <a:latin typeface="+mn-ea"/>
              </a:rPr>
              <a:t>SDGs</a:t>
            </a:r>
            <a:r>
              <a:rPr lang="ja-JP" altLang="en-US" sz="1600" dirty="0"/>
              <a:t>行動憲章」を策定しました。</a:t>
            </a:r>
            <a:r>
              <a:rPr lang="ja-JP" altLang="en-US" sz="1400" dirty="0">
                <a:latin typeface="+mn-ea"/>
              </a:rPr>
              <a:t>（</a:t>
            </a:r>
            <a:r>
              <a:rPr lang="en-US" altLang="ja-JP" sz="1400" dirty="0">
                <a:latin typeface="+mn-ea"/>
              </a:rPr>
              <a:t>2021</a:t>
            </a:r>
            <a:r>
              <a:rPr lang="ja-JP" altLang="en-US" sz="1400" dirty="0">
                <a:latin typeface="+mn-ea"/>
              </a:rPr>
              <a:t>年（令和</a:t>
            </a:r>
            <a:r>
              <a:rPr lang="en-US" altLang="ja-JP" sz="1400" dirty="0">
                <a:latin typeface="+mn-ea"/>
              </a:rPr>
              <a:t>3</a:t>
            </a:r>
            <a:r>
              <a:rPr lang="ja-JP" altLang="en-US" sz="1400" dirty="0">
                <a:latin typeface="+mn-ea"/>
              </a:rPr>
              <a:t>年）</a:t>
            </a:r>
            <a:r>
              <a:rPr lang="en-US" altLang="ja-JP" sz="1400" dirty="0">
                <a:latin typeface="+mn-ea"/>
              </a:rPr>
              <a:t>1</a:t>
            </a:r>
            <a:r>
              <a:rPr lang="ja-JP" altLang="en-US" sz="1400" dirty="0">
                <a:latin typeface="+mn-ea"/>
              </a:rPr>
              <a:t>月</a:t>
            </a:r>
            <a:r>
              <a:rPr lang="en-US" altLang="ja-JP" sz="1400" dirty="0">
                <a:latin typeface="+mn-ea"/>
              </a:rPr>
              <a:t>22</a:t>
            </a:r>
            <a:r>
              <a:rPr lang="ja-JP" altLang="en-US" sz="1400" dirty="0">
                <a:latin typeface="+mn-ea"/>
              </a:rPr>
              <a:t>日）</a:t>
            </a:r>
            <a:endParaRPr lang="en-US" altLang="ja-JP" sz="1400" dirty="0">
              <a:latin typeface="+mn-ea"/>
            </a:endParaRPr>
          </a:p>
        </p:txBody>
      </p:sp>
      <p:grpSp>
        <p:nvGrpSpPr>
          <p:cNvPr id="3" name="グループ化 2"/>
          <p:cNvGrpSpPr/>
          <p:nvPr/>
        </p:nvGrpSpPr>
        <p:grpSpPr>
          <a:xfrm>
            <a:off x="1" y="2881369"/>
            <a:ext cx="12192000" cy="3600113"/>
            <a:chOff x="1" y="2881369"/>
            <a:chExt cx="12192000" cy="3600113"/>
          </a:xfrm>
        </p:grpSpPr>
        <p:pic>
          <p:nvPicPr>
            <p:cNvPr id="28" name="図 2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57920" y="3057281"/>
              <a:ext cx="531111" cy="531111"/>
            </a:xfrm>
            <a:prstGeom prst="rect">
              <a:avLst/>
            </a:prstGeom>
          </p:spPr>
        </p:pic>
        <p:sp>
          <p:nvSpPr>
            <p:cNvPr id="29" name="テキスト ボックス 28"/>
            <p:cNvSpPr txBox="1"/>
            <p:nvPr/>
          </p:nvSpPr>
          <p:spPr>
            <a:xfrm>
              <a:off x="1837583" y="4379327"/>
              <a:ext cx="8449693" cy="830997"/>
            </a:xfrm>
            <a:prstGeom prst="rect">
              <a:avLst/>
            </a:prstGeom>
            <a:noFill/>
          </p:spPr>
          <p:txBody>
            <a:bodyPr wrap="square" rtlCol="0">
              <a:spAutoFit/>
            </a:bodyPr>
            <a:lstStyle/>
            <a:p>
              <a:pPr algn="dist"/>
              <a:r>
                <a:rPr kumimoji="1" lang="ja-JP" altLang="en-US" sz="1600" dirty="0">
                  <a:latin typeface="Meiryo UI" panose="020B0604030504040204" pitchFamily="50" charset="-128"/>
                  <a:ea typeface="Meiryo UI" panose="020B0604030504040204" pitchFamily="50" charset="-128"/>
                </a:rPr>
                <a:t>わたしたちは、「誰一人取り残さない、持続可能な社会の実現」をめざす“持続可能な開発のための</a:t>
              </a:r>
              <a:r>
                <a:rPr kumimoji="1" lang="en-US" altLang="ja-JP" sz="1600" dirty="0">
                  <a:latin typeface="Meiryo UI" panose="020B0604030504040204" pitchFamily="50" charset="-128"/>
                  <a:ea typeface="Meiryo UI" panose="020B0604030504040204" pitchFamily="50" charset="-128"/>
                </a:rPr>
                <a:t>2030</a:t>
              </a:r>
              <a:r>
                <a:rPr kumimoji="1" lang="ja-JP" altLang="en-US" sz="1600" dirty="0">
                  <a:latin typeface="Meiryo UI" panose="020B0604030504040204" pitchFamily="50" charset="-128"/>
                  <a:ea typeface="Meiryo UI" panose="020B0604030504040204" pitchFamily="50" charset="-128"/>
                </a:rPr>
                <a:t>アジェンダ”（</a:t>
              </a:r>
              <a:r>
                <a:rPr kumimoji="1" lang="en-US" altLang="ja-JP" sz="1600" dirty="0">
                  <a:latin typeface="Meiryo UI" panose="020B0604030504040204" pitchFamily="50" charset="-128"/>
                  <a:ea typeface="Meiryo UI" panose="020B0604030504040204" pitchFamily="50" charset="-128"/>
                </a:rPr>
                <a:t>SDGs</a:t>
              </a:r>
              <a:r>
                <a:rPr kumimoji="1" lang="ja-JP" altLang="en-US" sz="1600" dirty="0">
                  <a:latin typeface="Meiryo UI" panose="020B0604030504040204" pitchFamily="50" charset="-128"/>
                  <a:ea typeface="Meiryo UI" panose="020B0604030504040204" pitchFamily="50" charset="-128"/>
                </a:rPr>
                <a:t>）の理念に賛同し、</a:t>
              </a:r>
              <a:r>
                <a:rPr kumimoji="1" lang="en-US" altLang="ja-JP" sz="1600" dirty="0">
                  <a:latin typeface="Meiryo UI" panose="020B0604030504040204" pitchFamily="50" charset="-128"/>
                  <a:ea typeface="Meiryo UI" panose="020B0604030504040204" pitchFamily="50" charset="-128"/>
                </a:rPr>
                <a:t>2025</a:t>
              </a:r>
              <a:r>
                <a:rPr kumimoji="1" lang="ja-JP" altLang="en-US" sz="1600" dirty="0">
                  <a:latin typeface="Meiryo UI" panose="020B0604030504040204" pitchFamily="50" charset="-128"/>
                  <a:ea typeface="Meiryo UI" panose="020B0604030504040204" pitchFamily="50" charset="-128"/>
                </a:rPr>
                <a:t>年大阪・関西万博の地元都市として、</a:t>
              </a:r>
              <a:endParaRPr kumimoji="1" lang="en-US" altLang="ja-JP" sz="1600"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万博のテーマである「いのち輝く未来社会のデザイン」に向けて、</a:t>
              </a:r>
              <a:r>
                <a:rPr kumimoji="1" lang="en-US" altLang="ja-JP" sz="1600" dirty="0">
                  <a:latin typeface="Meiryo UI" panose="020B0604030504040204" pitchFamily="50" charset="-128"/>
                  <a:ea typeface="Meiryo UI" panose="020B0604030504040204" pitchFamily="50" charset="-128"/>
                </a:rPr>
                <a:t>SDGs</a:t>
              </a:r>
              <a:r>
                <a:rPr kumimoji="1" lang="ja-JP" altLang="en-US" sz="1600" dirty="0">
                  <a:latin typeface="Meiryo UI" panose="020B0604030504040204" pitchFamily="50" charset="-128"/>
                  <a:ea typeface="Meiryo UI" panose="020B0604030504040204" pitchFamily="50" charset="-128"/>
                </a:rPr>
                <a:t>の</a:t>
              </a:r>
              <a:r>
                <a:rPr kumimoji="1" lang="en-US" altLang="ja-JP" sz="1600" dirty="0">
                  <a:latin typeface="Meiryo UI" panose="020B0604030504040204" pitchFamily="50" charset="-128"/>
                  <a:ea typeface="Meiryo UI" panose="020B0604030504040204" pitchFamily="50" charset="-128"/>
                </a:rPr>
                <a:t>17</a:t>
              </a:r>
              <a:r>
                <a:rPr kumimoji="1" lang="ja-JP" altLang="en-US" sz="1600" dirty="0">
                  <a:latin typeface="Meiryo UI" panose="020B0604030504040204" pitchFamily="50" charset="-128"/>
                  <a:ea typeface="Meiryo UI" panose="020B0604030504040204" pitchFamily="50" charset="-128"/>
                </a:rPr>
                <a:t>ゴールの達成をめざします。</a:t>
              </a:r>
            </a:p>
          </p:txBody>
        </p:sp>
        <p:sp>
          <p:nvSpPr>
            <p:cNvPr id="30" name="テキスト ボックス 29"/>
            <p:cNvSpPr txBox="1"/>
            <p:nvPr/>
          </p:nvSpPr>
          <p:spPr>
            <a:xfrm>
              <a:off x="2654494" y="5210324"/>
              <a:ext cx="7098350" cy="1061829"/>
            </a:xfrm>
            <a:prstGeom prst="rect">
              <a:avLst/>
            </a:prstGeom>
            <a:noFill/>
          </p:spPr>
          <p:txBody>
            <a:bodyPr wrap="square" rtlCol="0">
              <a:spAutoFit/>
            </a:bodyPr>
            <a:lstStyle/>
            <a:p>
              <a:pPr>
                <a:lnSpc>
                  <a:spcPct val="150000"/>
                </a:lnSpc>
              </a:pPr>
              <a:r>
                <a:rPr kumimoji="1" lang="ja-JP" altLang="en-US" sz="1400" dirty="0">
                  <a:latin typeface="Meiryo UI" panose="020B0604030504040204" pitchFamily="50" charset="-128"/>
                  <a:ea typeface="Meiryo UI" panose="020B0604030504040204" pitchFamily="50" charset="-128"/>
                </a:rPr>
                <a:t>１．かけがえのない“いのち”を大切にし、地域社会や環境に配慮して行動します。</a:t>
              </a:r>
              <a:endParaRPr kumimoji="1" lang="en-US" altLang="ja-JP" sz="1400" dirty="0">
                <a:latin typeface="Meiryo UI" panose="020B0604030504040204" pitchFamily="50" charset="-128"/>
                <a:ea typeface="Meiryo UI" panose="020B0604030504040204" pitchFamily="50" charset="-128"/>
              </a:endParaRPr>
            </a:p>
            <a:p>
              <a:pPr>
                <a:lnSpc>
                  <a:spcPct val="150000"/>
                </a:lnSpc>
              </a:pPr>
              <a:r>
                <a:rPr kumimoji="1" lang="ja-JP" altLang="en-US" sz="1400" dirty="0">
                  <a:latin typeface="Meiryo UI" panose="020B0604030504040204" pitchFamily="50" charset="-128"/>
                  <a:ea typeface="Meiryo UI" panose="020B0604030504040204" pitchFamily="50" charset="-128"/>
                </a:rPr>
                <a:t>２．</a:t>
              </a:r>
              <a:r>
                <a:rPr kumimoji="1" lang="en-US" altLang="ja-JP" sz="1400" dirty="0">
                  <a:latin typeface="Meiryo UI" panose="020B0604030504040204" pitchFamily="50" charset="-128"/>
                  <a:ea typeface="Meiryo UI" panose="020B0604030504040204" pitchFamily="50" charset="-128"/>
                </a:rPr>
                <a:t>2030</a:t>
              </a:r>
              <a:r>
                <a:rPr kumimoji="1" lang="ja-JP" altLang="en-US" sz="1400" dirty="0">
                  <a:latin typeface="Meiryo UI" panose="020B0604030504040204" pitchFamily="50" charset="-128"/>
                  <a:ea typeface="Meiryo UI" panose="020B0604030504040204" pitchFamily="50" charset="-128"/>
                </a:rPr>
                <a:t>年に住みたい魅力あふれる大阪をイメージし、できることから意識して行動します。</a:t>
              </a:r>
              <a:endParaRPr kumimoji="1" lang="en-US" altLang="ja-JP" sz="1400" dirty="0">
                <a:latin typeface="Meiryo UI" panose="020B0604030504040204" pitchFamily="50" charset="-128"/>
                <a:ea typeface="Meiryo UI" panose="020B0604030504040204" pitchFamily="50" charset="-128"/>
              </a:endParaRPr>
            </a:p>
            <a:p>
              <a:pPr>
                <a:lnSpc>
                  <a:spcPct val="150000"/>
                </a:lnSpc>
              </a:pPr>
              <a:r>
                <a:rPr kumimoji="1" lang="ja-JP" altLang="en-US" sz="1400" dirty="0">
                  <a:latin typeface="Meiryo UI" panose="020B0604030504040204" pitchFamily="50" charset="-128"/>
                  <a:ea typeface="Meiryo UI" panose="020B0604030504040204" pitchFamily="50" charset="-128"/>
                </a:rPr>
                <a:t>３．人と人との出会い、つながりを大事にしながら、互いに学びあい協力して行動します。</a:t>
              </a:r>
            </a:p>
          </p:txBody>
        </p:sp>
        <p:sp>
          <p:nvSpPr>
            <p:cNvPr id="31" name="正方形/長方形 30"/>
            <p:cNvSpPr/>
            <p:nvPr/>
          </p:nvSpPr>
          <p:spPr>
            <a:xfrm>
              <a:off x="1" y="3057281"/>
              <a:ext cx="12192000" cy="540001"/>
            </a:xfrm>
            <a:prstGeom prst="rect">
              <a:avLst/>
            </a:prstGeom>
            <a:no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a:r>
                <a:rPr kumimoji="1" lang="zh-TW" altLang="en-US" b="1" u="sng" spc="600" dirty="0">
                  <a:solidFill>
                    <a:schemeClr val="tx1"/>
                  </a:solidFill>
                  <a:latin typeface="Meiryo UI" panose="020B0604030504040204" pitchFamily="50" charset="-128"/>
                  <a:ea typeface="Meiryo UI" panose="020B0604030504040204" pitchFamily="50" charset="-128"/>
                </a:rPr>
                <a:t>大阪</a:t>
              </a:r>
              <a:r>
                <a:rPr kumimoji="1" lang="en-US" altLang="zh-TW" b="1" u="sng" spc="600" dirty="0">
                  <a:solidFill>
                    <a:schemeClr val="tx1"/>
                  </a:solidFill>
                  <a:latin typeface="Meiryo UI" panose="020B0604030504040204" pitchFamily="50" charset="-128"/>
                  <a:ea typeface="Meiryo UI" panose="020B0604030504040204" pitchFamily="50" charset="-128"/>
                </a:rPr>
                <a:t>SDGs</a:t>
              </a:r>
              <a:r>
                <a:rPr kumimoji="1" lang="zh-TW" altLang="en-US" b="1" u="sng" spc="600" dirty="0">
                  <a:solidFill>
                    <a:schemeClr val="tx1"/>
                  </a:solidFill>
                  <a:latin typeface="Meiryo UI" panose="020B0604030504040204" pitchFamily="50" charset="-128"/>
                  <a:ea typeface="Meiryo UI" panose="020B0604030504040204" pitchFamily="50" charset="-128"/>
                </a:rPr>
                <a:t>行動憲章</a:t>
              </a:r>
            </a:p>
          </p:txBody>
        </p:sp>
        <p:pic>
          <p:nvPicPr>
            <p:cNvPr id="32" name="図 3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09890" y="3069798"/>
              <a:ext cx="531111" cy="531111"/>
            </a:xfrm>
            <a:prstGeom prst="rect">
              <a:avLst/>
            </a:prstGeom>
          </p:spPr>
        </p:pic>
        <p:pic>
          <p:nvPicPr>
            <p:cNvPr id="33" name="図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37978" y="3706034"/>
              <a:ext cx="463043" cy="463043"/>
            </a:xfrm>
            <a:prstGeom prst="rect">
              <a:avLst/>
            </a:prstGeom>
          </p:spPr>
        </p:pic>
        <p:pic>
          <p:nvPicPr>
            <p:cNvPr id="34" name="図 3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22973" y="3706034"/>
              <a:ext cx="463043" cy="463043"/>
            </a:xfrm>
            <a:prstGeom prst="rect">
              <a:avLst/>
            </a:prstGeom>
          </p:spPr>
        </p:pic>
        <p:pic>
          <p:nvPicPr>
            <p:cNvPr id="35" name="図 3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07968" y="3706034"/>
              <a:ext cx="463043" cy="463043"/>
            </a:xfrm>
            <a:prstGeom prst="rect">
              <a:avLst/>
            </a:prstGeom>
          </p:spPr>
        </p:pic>
        <p:pic>
          <p:nvPicPr>
            <p:cNvPr id="36" name="図 3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77958" y="3706034"/>
              <a:ext cx="463043" cy="463043"/>
            </a:xfrm>
            <a:prstGeom prst="rect">
              <a:avLst/>
            </a:prstGeom>
          </p:spPr>
        </p:pic>
        <p:pic>
          <p:nvPicPr>
            <p:cNvPr id="37" name="図 3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847948" y="3706034"/>
              <a:ext cx="463043" cy="463043"/>
            </a:xfrm>
            <a:prstGeom prst="rect">
              <a:avLst/>
            </a:prstGeom>
          </p:spPr>
        </p:pic>
        <p:pic>
          <p:nvPicPr>
            <p:cNvPr id="38" name="図 3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392963" y="3706034"/>
              <a:ext cx="463043" cy="463043"/>
            </a:xfrm>
            <a:prstGeom prst="rect">
              <a:avLst/>
            </a:prstGeom>
          </p:spPr>
        </p:pic>
        <p:pic>
          <p:nvPicPr>
            <p:cNvPr id="39" name="図 3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362953" y="3706034"/>
              <a:ext cx="463043" cy="463043"/>
            </a:xfrm>
            <a:prstGeom prst="rect">
              <a:avLst/>
            </a:prstGeom>
          </p:spPr>
        </p:pic>
        <p:pic>
          <p:nvPicPr>
            <p:cNvPr id="40" name="図 3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332943" y="3706034"/>
              <a:ext cx="463043" cy="463043"/>
            </a:xfrm>
            <a:prstGeom prst="rect">
              <a:avLst/>
            </a:prstGeom>
          </p:spPr>
        </p:pic>
        <p:pic>
          <p:nvPicPr>
            <p:cNvPr id="41" name="図 4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817938" y="3706034"/>
              <a:ext cx="463043" cy="463043"/>
            </a:xfrm>
            <a:prstGeom prst="rect">
              <a:avLst/>
            </a:prstGeom>
          </p:spPr>
        </p:pic>
        <p:pic>
          <p:nvPicPr>
            <p:cNvPr id="42" name="図 4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302933" y="3706034"/>
              <a:ext cx="463043" cy="463043"/>
            </a:xfrm>
            <a:prstGeom prst="rect">
              <a:avLst/>
            </a:prstGeom>
          </p:spPr>
        </p:pic>
        <p:pic>
          <p:nvPicPr>
            <p:cNvPr id="43" name="図 42"/>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272924" y="3706034"/>
              <a:ext cx="463043" cy="463043"/>
            </a:xfrm>
            <a:prstGeom prst="rect">
              <a:avLst/>
            </a:prstGeom>
          </p:spPr>
        </p:pic>
        <p:pic>
          <p:nvPicPr>
            <p:cNvPr id="44" name="図 43"/>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8242916" y="3706034"/>
              <a:ext cx="463043" cy="463043"/>
            </a:xfrm>
            <a:prstGeom prst="rect">
              <a:avLst/>
            </a:prstGeom>
          </p:spPr>
        </p:pic>
        <p:pic>
          <p:nvPicPr>
            <p:cNvPr id="45" name="図 44"/>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787928" y="3706034"/>
              <a:ext cx="463043" cy="463043"/>
            </a:xfrm>
            <a:prstGeom prst="rect">
              <a:avLst/>
            </a:prstGeom>
          </p:spPr>
        </p:pic>
        <p:pic>
          <p:nvPicPr>
            <p:cNvPr id="46" name="図 45"/>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7757920" y="3706034"/>
              <a:ext cx="463043" cy="463043"/>
            </a:xfrm>
            <a:prstGeom prst="rect">
              <a:avLst/>
            </a:prstGeom>
          </p:spPr>
        </p:pic>
        <p:pic>
          <p:nvPicPr>
            <p:cNvPr id="47" name="図 46"/>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8727912" y="3706034"/>
              <a:ext cx="463043" cy="463043"/>
            </a:xfrm>
            <a:prstGeom prst="rect">
              <a:avLst/>
            </a:prstGeom>
          </p:spPr>
        </p:pic>
        <p:pic>
          <p:nvPicPr>
            <p:cNvPr id="48" name="図 47"/>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9212908" y="3706034"/>
              <a:ext cx="463043" cy="463043"/>
            </a:xfrm>
            <a:prstGeom prst="rect">
              <a:avLst/>
            </a:prstGeom>
          </p:spPr>
        </p:pic>
        <p:pic>
          <p:nvPicPr>
            <p:cNvPr id="49" name="図 48"/>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9697906" y="3706034"/>
              <a:ext cx="463043" cy="463043"/>
            </a:xfrm>
            <a:prstGeom prst="rect">
              <a:avLst/>
            </a:prstGeom>
          </p:spPr>
        </p:pic>
        <p:sp>
          <p:nvSpPr>
            <p:cNvPr id="50" name="正方形/長方形 49"/>
            <p:cNvSpPr/>
            <p:nvPr/>
          </p:nvSpPr>
          <p:spPr>
            <a:xfrm>
              <a:off x="1484243" y="2881369"/>
              <a:ext cx="9156375" cy="3600113"/>
            </a:xfrm>
            <a:prstGeom prst="rect">
              <a:avLst/>
            </a:prstGeom>
            <a:noFill/>
            <a:ln w="101600" cmpd="thickThi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17303779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私の</a:t>
            </a:r>
            <a:r>
              <a:rPr lang="en-US" altLang="ja-JP" dirty="0">
                <a:latin typeface="+mn-ea"/>
              </a:rPr>
              <a:t>SDGs</a:t>
            </a:r>
            <a:r>
              <a:rPr kumimoji="1" lang="ja-JP" altLang="en-US" dirty="0"/>
              <a:t>宣言プロジェクト</a:t>
            </a:r>
          </a:p>
        </p:txBody>
      </p:sp>
      <p:sp>
        <p:nvSpPr>
          <p:cNvPr id="4" name="正方形/長方形 3"/>
          <p:cNvSpPr/>
          <p:nvPr/>
        </p:nvSpPr>
        <p:spPr>
          <a:xfrm>
            <a:off x="277557" y="1671029"/>
            <a:ext cx="11694049" cy="938719"/>
          </a:xfrm>
          <a:prstGeom prst="rect">
            <a:avLst/>
          </a:prstGeom>
        </p:spPr>
        <p:txBody>
          <a:bodyPr wrap="square">
            <a:spAutoFit/>
          </a:bodyPr>
          <a:lstStyle/>
          <a:p>
            <a:pPr marL="93663" indent="-93663">
              <a:lnSpc>
                <a:spcPts val="2200"/>
              </a:lnSpc>
            </a:pPr>
            <a:r>
              <a:rPr lang="ja-JP" altLang="en-US" sz="1600" dirty="0">
                <a:latin typeface="+mn-ea"/>
              </a:rPr>
              <a:t>「大阪</a:t>
            </a:r>
            <a:r>
              <a:rPr lang="en-US" altLang="ja-JP" sz="1600" dirty="0">
                <a:latin typeface="+mn-ea"/>
              </a:rPr>
              <a:t>SDGs</a:t>
            </a:r>
            <a:r>
              <a:rPr lang="ja-JP" altLang="en-US" sz="1600" dirty="0">
                <a:latin typeface="+mn-ea"/>
              </a:rPr>
              <a:t>行動憲章」の趣旨に沿って、各ステークホルダーの行動を促すため、</a:t>
            </a:r>
            <a:r>
              <a:rPr lang="en-US" altLang="ja-JP" sz="1600" dirty="0">
                <a:latin typeface="+mn-ea"/>
              </a:rPr>
              <a:t>SDGs</a:t>
            </a:r>
            <a:r>
              <a:rPr lang="ja-JP" altLang="en-US" sz="1600" dirty="0">
                <a:latin typeface="+mn-ea"/>
              </a:rPr>
              <a:t>を達成に向け自らが行う行動を宣言していただくプロジェクトを開始しました。　</a:t>
            </a:r>
            <a:r>
              <a:rPr lang="ja-JP" altLang="en-US" sz="1400" dirty="0">
                <a:latin typeface="+mn-ea"/>
              </a:rPr>
              <a:t>（</a:t>
            </a:r>
            <a:r>
              <a:rPr lang="en-US" altLang="ja-JP" sz="1400" dirty="0">
                <a:latin typeface="+mn-ea"/>
              </a:rPr>
              <a:t>2021</a:t>
            </a:r>
            <a:r>
              <a:rPr lang="ja-JP" altLang="en-US" sz="1400" dirty="0">
                <a:latin typeface="+mn-ea"/>
              </a:rPr>
              <a:t>年（令和</a:t>
            </a:r>
            <a:r>
              <a:rPr lang="en-US" altLang="ja-JP" sz="1400" dirty="0">
                <a:latin typeface="+mn-ea"/>
              </a:rPr>
              <a:t>3</a:t>
            </a:r>
            <a:r>
              <a:rPr lang="ja-JP" altLang="en-US" sz="1400" dirty="0">
                <a:latin typeface="+mn-ea"/>
              </a:rPr>
              <a:t>年）</a:t>
            </a:r>
            <a:r>
              <a:rPr lang="en-US" altLang="ja-JP" sz="1400" dirty="0">
                <a:latin typeface="+mn-ea"/>
              </a:rPr>
              <a:t>2</a:t>
            </a:r>
            <a:r>
              <a:rPr lang="ja-JP" altLang="en-US" sz="1400" dirty="0">
                <a:latin typeface="+mn-ea"/>
              </a:rPr>
              <a:t>月</a:t>
            </a:r>
            <a:r>
              <a:rPr lang="en-US" altLang="ja-JP" sz="1400" dirty="0">
                <a:latin typeface="+mn-ea"/>
              </a:rPr>
              <a:t>24</a:t>
            </a:r>
            <a:r>
              <a:rPr lang="ja-JP" altLang="en-US" sz="1400" dirty="0">
                <a:latin typeface="+mn-ea"/>
              </a:rPr>
              <a:t>日）</a:t>
            </a:r>
            <a:endParaRPr lang="en-US" altLang="ja-JP" sz="1400" dirty="0">
              <a:latin typeface="+mn-ea"/>
            </a:endParaRPr>
          </a:p>
          <a:p>
            <a:pPr indent="93663">
              <a:lnSpc>
                <a:spcPts val="2200"/>
              </a:lnSpc>
            </a:pPr>
            <a:r>
              <a:rPr lang="ja-JP" altLang="en-US" sz="1600" dirty="0">
                <a:latin typeface="+mn-ea"/>
              </a:rPr>
              <a:t>宣言いただいた内容は府ホームページ等で紹介することにより、オール大阪で</a:t>
            </a:r>
            <a:r>
              <a:rPr lang="en-US" altLang="ja-JP" sz="1600" dirty="0">
                <a:latin typeface="+mn-ea"/>
              </a:rPr>
              <a:t>SDGs</a:t>
            </a:r>
            <a:r>
              <a:rPr lang="ja-JP" altLang="en-US" sz="1600" dirty="0">
                <a:latin typeface="+mn-ea"/>
              </a:rPr>
              <a:t>の達成をめざす機運の醸成につなげます。</a:t>
            </a:r>
            <a:endParaRPr lang="en-US" altLang="ja-JP" sz="1600" dirty="0">
              <a:latin typeface="+mn-ea"/>
            </a:endParaRPr>
          </a:p>
        </p:txBody>
      </p:sp>
      <p:sp>
        <p:nvSpPr>
          <p:cNvPr id="17" name="テキスト ボックス 16"/>
          <p:cNvSpPr txBox="1"/>
          <p:nvPr/>
        </p:nvSpPr>
        <p:spPr>
          <a:xfrm>
            <a:off x="424325" y="2665832"/>
            <a:ext cx="7595477" cy="1849224"/>
          </a:xfrm>
          <a:prstGeom prst="rect">
            <a:avLst/>
          </a:prstGeom>
          <a:noFill/>
        </p:spPr>
        <p:txBody>
          <a:bodyPr wrap="none" rtlCol="0">
            <a:spAutoFit/>
          </a:bodyPr>
          <a:lstStyle/>
          <a:p>
            <a:pPr>
              <a:lnSpc>
                <a:spcPts val="1900"/>
              </a:lnSpc>
            </a:pPr>
            <a:r>
              <a:rPr kumimoji="1" lang="ja-JP" altLang="en-US" sz="1600" b="1" dirty="0"/>
              <a:t>プロジェクト概要</a:t>
            </a:r>
            <a:endParaRPr kumimoji="1" lang="en-US" altLang="ja-JP" sz="1600" b="1" dirty="0"/>
          </a:p>
          <a:p>
            <a:pPr>
              <a:lnSpc>
                <a:spcPts val="1900"/>
              </a:lnSpc>
              <a:spcBef>
                <a:spcPts val="400"/>
              </a:spcBef>
            </a:pPr>
            <a:r>
              <a:rPr lang="ja-JP" altLang="en-US" sz="1400" dirty="0"/>
              <a:t>＜参加対象＞　府民、府内企業・団体など</a:t>
            </a:r>
            <a:endParaRPr lang="en-US" altLang="ja-JP" sz="1400" dirty="0"/>
          </a:p>
          <a:p>
            <a:pPr>
              <a:lnSpc>
                <a:spcPts val="1900"/>
              </a:lnSpc>
            </a:pPr>
            <a:r>
              <a:rPr kumimoji="1" lang="ja-JP" altLang="en-US" sz="1400" dirty="0"/>
              <a:t>＜参加方法＞　① 大阪府インターネット申請・申込みサービスの利用</a:t>
            </a:r>
            <a:endParaRPr lang="en-US" altLang="ja-JP" sz="1400" dirty="0"/>
          </a:p>
          <a:p>
            <a:pPr indent="1250950">
              <a:lnSpc>
                <a:spcPts val="1900"/>
              </a:lnSpc>
            </a:pPr>
            <a:r>
              <a:rPr lang="ja-JP" altLang="en-US" sz="1400" dirty="0"/>
              <a:t>② </a:t>
            </a:r>
            <a:r>
              <a:rPr lang="en-US" altLang="ja-JP" sz="1400" dirty="0"/>
              <a:t>Twitter</a:t>
            </a:r>
            <a:r>
              <a:rPr lang="ja-JP" altLang="en-US" sz="1400" dirty="0"/>
              <a:t>「大阪府</a:t>
            </a:r>
            <a:r>
              <a:rPr lang="en-US" altLang="ja-JP" sz="1400" dirty="0"/>
              <a:t>SDGs【</a:t>
            </a:r>
            <a:r>
              <a:rPr lang="ja-JP" altLang="en-US" sz="1400" dirty="0"/>
              <a:t>公式</a:t>
            </a:r>
            <a:r>
              <a:rPr lang="en-US" altLang="ja-JP" sz="1400" dirty="0"/>
              <a:t>】</a:t>
            </a:r>
            <a:r>
              <a:rPr lang="ja-JP" altLang="en-US" sz="1400" dirty="0"/>
              <a:t>（</a:t>
            </a:r>
            <a:r>
              <a:rPr lang="en-US" altLang="ja-JP" sz="1400" dirty="0"/>
              <a:t>@</a:t>
            </a:r>
            <a:r>
              <a:rPr lang="en-US" altLang="ja-JP" sz="1400" dirty="0" err="1"/>
              <a:t>osakaprefSDGs</a:t>
            </a:r>
            <a:r>
              <a:rPr lang="ja-JP" altLang="en-US" sz="1400" dirty="0"/>
              <a:t>）」アカウントへの投稿</a:t>
            </a:r>
            <a:endParaRPr lang="en-US" altLang="ja-JP" sz="1400" dirty="0"/>
          </a:p>
          <a:p>
            <a:pPr indent="1250950">
              <a:lnSpc>
                <a:spcPts val="1900"/>
              </a:lnSpc>
            </a:pPr>
            <a:r>
              <a:rPr kumimoji="1" lang="ja-JP" altLang="en-US" sz="1400" dirty="0"/>
              <a:t>③ 事務局に参加用紙を提出</a:t>
            </a:r>
            <a:endParaRPr kumimoji="1" lang="en-US" altLang="ja-JP" sz="1400" dirty="0"/>
          </a:p>
          <a:p>
            <a:pPr>
              <a:lnSpc>
                <a:spcPts val="1900"/>
              </a:lnSpc>
            </a:pPr>
            <a:r>
              <a:rPr lang="ja-JP" altLang="en-US" sz="1400" dirty="0"/>
              <a:t>＜宣言内容＞　</a:t>
            </a:r>
            <a:r>
              <a:rPr lang="en-US" altLang="ja-JP" sz="1400" dirty="0">
                <a:latin typeface="+mn-ea"/>
              </a:rPr>
              <a:t> SDGs</a:t>
            </a:r>
            <a:r>
              <a:rPr lang="ja-JP" altLang="en-US" sz="1400" dirty="0">
                <a:latin typeface="+mn-ea"/>
              </a:rPr>
              <a:t>の達成に向けた取組み　＋　関連するゴール</a:t>
            </a:r>
            <a:endParaRPr lang="en-US" altLang="ja-JP" sz="1400" dirty="0">
              <a:latin typeface="+mn-ea"/>
            </a:endParaRPr>
          </a:p>
          <a:p>
            <a:pPr indent="1519238">
              <a:lnSpc>
                <a:spcPts val="1900"/>
              </a:lnSpc>
            </a:pPr>
            <a:r>
              <a:rPr kumimoji="1" lang="en-US" altLang="ja-JP" sz="1400" dirty="0">
                <a:latin typeface="+mn-ea"/>
              </a:rPr>
              <a:t>※Twitter</a:t>
            </a:r>
            <a:r>
              <a:rPr kumimoji="1" lang="ja-JP" altLang="en-US" sz="1400" dirty="0">
                <a:latin typeface="+mn-ea"/>
              </a:rPr>
              <a:t>の場合は「＃</a:t>
            </a:r>
            <a:r>
              <a:rPr lang="ja-JP" altLang="en-US" sz="1400" dirty="0">
                <a:latin typeface="+mn-ea"/>
              </a:rPr>
              <a:t>私の</a:t>
            </a:r>
            <a:r>
              <a:rPr lang="en-US" altLang="ja-JP" sz="1400" dirty="0">
                <a:latin typeface="+mn-ea"/>
              </a:rPr>
              <a:t>SDGs</a:t>
            </a:r>
            <a:r>
              <a:rPr lang="ja-JP" altLang="en-US" sz="1400" dirty="0">
                <a:latin typeface="+mn-ea"/>
              </a:rPr>
              <a:t>宣言プロジェクト」を付けて投稿</a:t>
            </a:r>
            <a:endParaRPr kumimoji="1" lang="en-US" altLang="ja-JP" sz="1400" dirty="0"/>
          </a:p>
        </p:txBody>
      </p:sp>
      <p:sp>
        <p:nvSpPr>
          <p:cNvPr id="18" name="正方形/長方形 17"/>
          <p:cNvSpPr/>
          <p:nvPr/>
        </p:nvSpPr>
        <p:spPr>
          <a:xfrm>
            <a:off x="101350" y="4770779"/>
            <a:ext cx="11990566" cy="2038245"/>
          </a:xfrm>
          <a:prstGeom prst="rect">
            <a:avLst/>
          </a:prstGeom>
          <a:noFill/>
          <a:ln w="28575"/>
        </p:spPr>
        <p:style>
          <a:lnRef idx="2">
            <a:schemeClr val="accent5"/>
          </a:lnRef>
          <a:fillRef idx="1">
            <a:schemeClr val="lt1"/>
          </a:fillRef>
          <a:effectRef idx="0">
            <a:schemeClr val="accent5"/>
          </a:effectRef>
          <a:fontRef idx="minor">
            <a:schemeClr val="dk1"/>
          </a:fontRef>
        </p:style>
        <p:txBody>
          <a:bodyPr rtlCol="0" anchor="ctr"/>
          <a:lstStyle/>
          <a:p>
            <a:pPr algn="ctr"/>
            <a:endParaRPr kumimoji="1" lang="ja-JP" altLang="en-US"/>
          </a:p>
        </p:txBody>
      </p:sp>
      <p:sp>
        <p:nvSpPr>
          <p:cNvPr id="19" name="正方形/長方形 18"/>
          <p:cNvSpPr/>
          <p:nvPr/>
        </p:nvSpPr>
        <p:spPr>
          <a:xfrm>
            <a:off x="92946" y="4561769"/>
            <a:ext cx="2100771" cy="324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latin typeface="UD デジタル 教科書体 NK-B" panose="02020700000000000000" pitchFamily="18" charset="-128"/>
                <a:ea typeface="UD デジタル 教科書体 NK-B" panose="02020700000000000000" pitchFamily="18" charset="-128"/>
              </a:rPr>
              <a:t>取り組み宣言の例</a:t>
            </a:r>
          </a:p>
        </p:txBody>
      </p:sp>
      <p:sp>
        <p:nvSpPr>
          <p:cNvPr id="20" name="角丸四角形 19"/>
          <p:cNvSpPr/>
          <p:nvPr/>
        </p:nvSpPr>
        <p:spPr>
          <a:xfrm>
            <a:off x="1035461" y="5076134"/>
            <a:ext cx="2880000" cy="545750"/>
          </a:xfrm>
          <a:prstGeom prst="roundRect">
            <a:avLst/>
          </a:prstGeom>
          <a:solidFill>
            <a:srgbClr val="FFCC66"/>
          </a:solidFill>
          <a:ln cmpd="dbl">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b="1" dirty="0">
                <a:solidFill>
                  <a:srgbClr val="000000"/>
                </a:solidFill>
                <a:latin typeface="UD デジタル 教科書体 NK-B" panose="02020700000000000000" pitchFamily="18" charset="-128"/>
                <a:ea typeface="UD デジタル 教科書体 NK-B" panose="02020700000000000000" pitchFamily="18" charset="-128"/>
              </a:rPr>
              <a:t>冷蔵庫の中を把握して、</a:t>
            </a:r>
            <a:endParaRPr kumimoji="1" lang="en-US" altLang="ja-JP" b="1" dirty="0">
              <a:solidFill>
                <a:srgbClr val="000000"/>
              </a:solidFill>
              <a:latin typeface="UD デジタル 教科書体 NK-B" panose="02020700000000000000" pitchFamily="18" charset="-128"/>
              <a:ea typeface="UD デジタル 教科書体 NK-B" panose="02020700000000000000" pitchFamily="18" charset="-128"/>
            </a:endParaRPr>
          </a:p>
          <a:p>
            <a:pPr algn="ctr"/>
            <a:r>
              <a:rPr kumimoji="1" lang="ja-JP" altLang="en-US" b="1" dirty="0">
                <a:solidFill>
                  <a:srgbClr val="000000"/>
                </a:solidFill>
                <a:latin typeface="UD デジタル 教科書体 NK-B" panose="02020700000000000000" pitchFamily="18" charset="-128"/>
                <a:ea typeface="UD デジタル 教科書体 NK-B" panose="02020700000000000000" pitchFamily="18" charset="-128"/>
              </a:rPr>
              <a:t>必要な分だけ買い足す</a:t>
            </a:r>
          </a:p>
        </p:txBody>
      </p:sp>
      <p:pic>
        <p:nvPicPr>
          <p:cNvPr id="21" name="図 2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1483" y="4991866"/>
            <a:ext cx="751876" cy="751876"/>
          </a:xfrm>
          <a:prstGeom prst="rect">
            <a:avLst/>
          </a:prstGeom>
        </p:spPr>
      </p:pic>
      <p:pic>
        <p:nvPicPr>
          <p:cNvPr id="22" name="図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72777" y="5002321"/>
            <a:ext cx="747203" cy="747203"/>
          </a:xfrm>
          <a:prstGeom prst="rect">
            <a:avLst/>
          </a:prstGeom>
        </p:spPr>
      </p:pic>
      <p:sp>
        <p:nvSpPr>
          <p:cNvPr id="23" name="角丸四角形 22"/>
          <p:cNvSpPr/>
          <p:nvPr/>
        </p:nvSpPr>
        <p:spPr>
          <a:xfrm>
            <a:off x="9111842" y="5078130"/>
            <a:ext cx="2844000" cy="546255"/>
          </a:xfrm>
          <a:prstGeom prst="roundRect">
            <a:avLst/>
          </a:prstGeom>
          <a:solidFill>
            <a:schemeClr val="accent2">
              <a:lumMod val="60000"/>
              <a:lumOff val="40000"/>
            </a:schemeClr>
          </a:solidFill>
          <a:ln cmpd="dbl">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b="1" dirty="0">
                <a:solidFill>
                  <a:srgbClr val="000000"/>
                </a:solidFill>
                <a:latin typeface="UD デジタル 教科書体 NK-B" panose="02020700000000000000" pitchFamily="18" charset="-128"/>
                <a:ea typeface="UD デジタル 教科書体 NK-B" panose="02020700000000000000" pitchFamily="18" charset="-128"/>
              </a:rPr>
              <a:t>誰もが働きやすい</a:t>
            </a:r>
            <a:endParaRPr kumimoji="1" lang="en-US" altLang="ja-JP" b="1" dirty="0">
              <a:solidFill>
                <a:srgbClr val="000000"/>
              </a:solidFill>
              <a:latin typeface="UD デジタル 教科書体 NK-B" panose="02020700000000000000" pitchFamily="18" charset="-128"/>
              <a:ea typeface="UD デジタル 教科書体 NK-B" panose="02020700000000000000" pitchFamily="18" charset="-128"/>
            </a:endParaRPr>
          </a:p>
          <a:p>
            <a:pPr algn="ctr"/>
            <a:r>
              <a:rPr kumimoji="1" lang="ja-JP" altLang="en-US" b="1" dirty="0">
                <a:solidFill>
                  <a:srgbClr val="000000"/>
                </a:solidFill>
                <a:latin typeface="UD デジタル 教科書体 NK-B" panose="02020700000000000000" pitchFamily="18" charset="-128"/>
                <a:ea typeface="UD デジタル 教科書体 NK-B" panose="02020700000000000000" pitchFamily="18" charset="-128"/>
              </a:rPr>
              <a:t>職場環境を作る</a:t>
            </a:r>
            <a:endParaRPr kumimoji="1" lang="en-US" altLang="ja-JP" b="1" dirty="0">
              <a:solidFill>
                <a:srgbClr val="000000"/>
              </a:solidFill>
              <a:latin typeface="UD デジタル 教科書体 NK-B" panose="02020700000000000000" pitchFamily="18" charset="-128"/>
              <a:ea typeface="UD デジタル 教科書体 NK-B" panose="02020700000000000000" pitchFamily="18" charset="-128"/>
            </a:endParaRPr>
          </a:p>
        </p:txBody>
      </p:sp>
      <p:pic>
        <p:nvPicPr>
          <p:cNvPr id="24" name="図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87841" y="5014773"/>
            <a:ext cx="752400" cy="752400"/>
          </a:xfrm>
          <a:prstGeom prst="rect">
            <a:avLst/>
          </a:prstGeom>
        </p:spPr>
      </p:pic>
      <p:pic>
        <p:nvPicPr>
          <p:cNvPr id="25" name="Picture 6" descr="キラキラ飾りのイラスト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566794" y="5685634"/>
            <a:ext cx="636537" cy="636537"/>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6" descr="キラキラ飾りのイラスト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218414" y="5838394"/>
            <a:ext cx="636537" cy="636537"/>
          </a:xfrm>
          <a:prstGeom prst="rect">
            <a:avLst/>
          </a:prstGeom>
          <a:noFill/>
          <a:extLst>
            <a:ext uri="{909E8E84-426E-40DD-AFC4-6F175D3DCCD1}">
              <a14:hiddenFill xmlns:a14="http://schemas.microsoft.com/office/drawing/2010/main">
                <a:solidFill>
                  <a:srgbClr val="FFFFFF"/>
                </a:solidFill>
              </a14:hiddenFill>
            </a:ext>
          </a:extLst>
        </p:spPr>
      </p:pic>
      <p:pic>
        <p:nvPicPr>
          <p:cNvPr id="27" name="図 26"/>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9690992" y="5576303"/>
            <a:ext cx="1829888" cy="1084234"/>
          </a:xfrm>
          <a:prstGeom prst="rect">
            <a:avLst/>
          </a:prstGeom>
        </p:spPr>
      </p:pic>
      <p:sp>
        <p:nvSpPr>
          <p:cNvPr id="28" name="正方形/長方形 27"/>
          <p:cNvSpPr/>
          <p:nvPr/>
        </p:nvSpPr>
        <p:spPr bwMode="white">
          <a:xfrm>
            <a:off x="5598698" y="5554649"/>
            <a:ext cx="649255" cy="3420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角丸四角形 28"/>
          <p:cNvSpPr/>
          <p:nvPr/>
        </p:nvSpPr>
        <p:spPr>
          <a:xfrm>
            <a:off x="5087339" y="5070021"/>
            <a:ext cx="2844000" cy="546255"/>
          </a:xfrm>
          <a:prstGeom prst="roundRect">
            <a:avLst/>
          </a:prstGeom>
          <a:solidFill>
            <a:schemeClr val="accent5">
              <a:lumMod val="60000"/>
              <a:lumOff val="40000"/>
            </a:schemeClr>
          </a:solidFill>
          <a:ln cmpd="dbl">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b="1" dirty="0">
                <a:solidFill>
                  <a:srgbClr val="000000"/>
                </a:solidFill>
                <a:latin typeface="UD デジタル 教科書体 NK-B" panose="02020700000000000000" pitchFamily="18" charset="-128"/>
                <a:ea typeface="UD デジタル 教科書体 NK-B" panose="02020700000000000000" pitchFamily="18" charset="-128"/>
              </a:rPr>
              <a:t>エコバッグやマイボトル、</a:t>
            </a:r>
            <a:endParaRPr kumimoji="1" lang="en-US" altLang="ja-JP" b="1" dirty="0">
              <a:solidFill>
                <a:srgbClr val="000000"/>
              </a:solidFill>
              <a:latin typeface="UD デジタル 教科書体 NK-B" panose="02020700000000000000" pitchFamily="18" charset="-128"/>
              <a:ea typeface="UD デジタル 教科書体 NK-B" panose="02020700000000000000" pitchFamily="18" charset="-128"/>
            </a:endParaRPr>
          </a:p>
          <a:p>
            <a:pPr algn="ctr"/>
            <a:r>
              <a:rPr kumimoji="1" lang="ja-JP" altLang="en-US" b="1" dirty="0">
                <a:solidFill>
                  <a:srgbClr val="000000"/>
                </a:solidFill>
                <a:latin typeface="UD デジタル 教科書体 NK-B" panose="02020700000000000000" pitchFamily="18" charset="-128"/>
                <a:ea typeface="UD デジタル 教科書体 NK-B" panose="02020700000000000000" pitchFamily="18" charset="-128"/>
              </a:rPr>
              <a:t>マイ容器を使う</a:t>
            </a:r>
          </a:p>
        </p:txBody>
      </p:sp>
      <p:pic>
        <p:nvPicPr>
          <p:cNvPr id="30" name="図 2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78710" y="5654465"/>
            <a:ext cx="2240973" cy="1009856"/>
          </a:xfrm>
          <a:prstGeom prst="rect">
            <a:avLst/>
          </a:prstGeom>
        </p:spPr>
      </p:pic>
      <p:pic>
        <p:nvPicPr>
          <p:cNvPr id="31" name="図 3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40491" y="5655950"/>
            <a:ext cx="1388120" cy="1041090"/>
          </a:xfrm>
          <a:prstGeom prst="rect">
            <a:avLst/>
          </a:prstGeom>
        </p:spPr>
      </p:pic>
      <p:pic>
        <p:nvPicPr>
          <p:cNvPr id="32" name="Picture 16" descr="タッパーのイラスト"/>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770948" y="6012833"/>
            <a:ext cx="787278" cy="706582"/>
          </a:xfrm>
          <a:prstGeom prst="rect">
            <a:avLst/>
          </a:prstGeom>
          <a:noFill/>
          <a:extLst>
            <a:ext uri="{909E8E84-426E-40DD-AFC4-6F175D3DCCD1}">
              <a14:hiddenFill xmlns:a14="http://schemas.microsoft.com/office/drawing/2010/main">
                <a:solidFill>
                  <a:srgbClr val="FFFFFF"/>
                </a:solidFill>
              </a14:hiddenFill>
            </a:ext>
          </a:extLst>
        </p:spPr>
      </p:pic>
      <p:pic>
        <p:nvPicPr>
          <p:cNvPr id="33" name="図 3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545201" y="3811116"/>
            <a:ext cx="884790" cy="884790"/>
          </a:xfrm>
          <a:prstGeom prst="rect">
            <a:avLst/>
          </a:prstGeom>
        </p:spPr>
      </p:pic>
      <p:pic>
        <p:nvPicPr>
          <p:cNvPr id="34" name="図 3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885062" y="3894980"/>
            <a:ext cx="717061" cy="717061"/>
          </a:xfrm>
          <a:prstGeom prst="rect">
            <a:avLst/>
          </a:prstGeom>
        </p:spPr>
      </p:pic>
      <p:pic>
        <p:nvPicPr>
          <p:cNvPr id="35" name="図 34"/>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688981" y="3670526"/>
            <a:ext cx="1165970" cy="1165970"/>
          </a:xfrm>
          <a:prstGeom prst="rect">
            <a:avLst/>
          </a:prstGeom>
        </p:spPr>
      </p:pic>
    </p:spTree>
    <p:extLst>
      <p:ext uri="{BB962C8B-B14F-4D97-AF65-F5344CB8AC3E}">
        <p14:creationId xmlns:p14="http://schemas.microsoft.com/office/powerpoint/2010/main" val="18002316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大阪</a:t>
            </a:r>
            <a:r>
              <a:rPr lang="en-US" altLang="ja-JP" dirty="0">
                <a:latin typeface="+mn-ea"/>
              </a:rPr>
              <a:t>SDGs</a:t>
            </a:r>
            <a:r>
              <a:rPr kumimoji="1" lang="en-US" altLang="ja-JP" dirty="0"/>
              <a:t>【</a:t>
            </a:r>
            <a:r>
              <a:rPr kumimoji="1" lang="ja-JP" altLang="en-US" dirty="0"/>
              <a:t>公式</a:t>
            </a:r>
            <a:r>
              <a:rPr kumimoji="1" lang="en-US" altLang="ja-JP" dirty="0"/>
              <a:t>】Twitter</a:t>
            </a:r>
            <a:endParaRPr kumimoji="1" lang="ja-JP" altLang="en-US" dirty="0"/>
          </a:p>
        </p:txBody>
      </p:sp>
      <p:sp>
        <p:nvSpPr>
          <p:cNvPr id="7" name="正方形/長方形 6"/>
          <p:cNvSpPr/>
          <p:nvPr/>
        </p:nvSpPr>
        <p:spPr>
          <a:xfrm>
            <a:off x="277557" y="1697923"/>
            <a:ext cx="11694049" cy="338554"/>
          </a:xfrm>
          <a:prstGeom prst="rect">
            <a:avLst/>
          </a:prstGeom>
        </p:spPr>
        <p:txBody>
          <a:bodyPr wrap="square">
            <a:spAutoFit/>
          </a:bodyPr>
          <a:lstStyle/>
          <a:p>
            <a:r>
              <a:rPr lang="en-US" altLang="ja-JP" sz="1600" dirty="0">
                <a:latin typeface="+mn-ea"/>
              </a:rPr>
              <a:t>SDGs</a:t>
            </a:r>
            <a:r>
              <a:rPr lang="ja-JP" altLang="en-US" sz="1600" dirty="0">
                <a:latin typeface="+mn-ea"/>
              </a:rPr>
              <a:t>に関する情報発信や、私の</a:t>
            </a:r>
            <a:r>
              <a:rPr lang="en-US" altLang="ja-JP" sz="1600" dirty="0">
                <a:latin typeface="+mn-ea"/>
              </a:rPr>
              <a:t>SDGS</a:t>
            </a:r>
            <a:r>
              <a:rPr lang="ja-JP" altLang="en-US" sz="1600" dirty="0">
                <a:latin typeface="+mn-ea"/>
              </a:rPr>
              <a:t>宣言プロジェクトの拡散を図るため“大阪</a:t>
            </a:r>
            <a:r>
              <a:rPr lang="en-US" altLang="ja-JP" sz="1600" dirty="0">
                <a:latin typeface="+mn-ea"/>
              </a:rPr>
              <a:t>SDGs【</a:t>
            </a:r>
            <a:r>
              <a:rPr lang="ja-JP" altLang="en-US" sz="1600" dirty="0">
                <a:latin typeface="+mn-ea"/>
              </a:rPr>
              <a:t>公式</a:t>
            </a:r>
            <a:r>
              <a:rPr lang="en-US" altLang="ja-JP" sz="1600" dirty="0">
                <a:latin typeface="+mn-ea"/>
              </a:rPr>
              <a:t>】Twitter</a:t>
            </a:r>
            <a:r>
              <a:rPr lang="ja-JP" altLang="en-US" sz="1600" dirty="0">
                <a:latin typeface="+mn-ea"/>
              </a:rPr>
              <a:t>”を開設</a:t>
            </a:r>
            <a:endParaRPr lang="en-US" altLang="ja-JP" sz="1600" dirty="0">
              <a:latin typeface="+mn-ea"/>
            </a:endParaRPr>
          </a:p>
        </p:txBody>
      </p:sp>
      <p:sp>
        <p:nvSpPr>
          <p:cNvPr id="3" name="正方形/長方形 2"/>
          <p:cNvSpPr/>
          <p:nvPr/>
        </p:nvSpPr>
        <p:spPr>
          <a:xfrm>
            <a:off x="425823" y="2237416"/>
            <a:ext cx="6889377" cy="584775"/>
          </a:xfrm>
          <a:prstGeom prst="rect">
            <a:avLst/>
          </a:prstGeom>
        </p:spPr>
        <p:txBody>
          <a:bodyPr wrap="square">
            <a:spAutoFit/>
          </a:bodyPr>
          <a:lstStyle/>
          <a:p>
            <a:pPr>
              <a:spcAft>
                <a:spcPts val="0"/>
              </a:spcAft>
            </a:pPr>
            <a:r>
              <a:rPr lang="en-US" altLang="ja-JP" sz="1600" dirty="0">
                <a:latin typeface="+mn-ea"/>
                <a:cs typeface="ＭＳ Ｐゴシック" panose="020B0600070205080204" pitchFamily="50" charset="-128"/>
              </a:rPr>
              <a:t>Twitter</a:t>
            </a:r>
            <a:r>
              <a:rPr lang="ja-JP" altLang="en-US" sz="1600" dirty="0">
                <a:latin typeface="+mn-ea"/>
                <a:cs typeface="ＭＳ Ｐゴシック" panose="020B0600070205080204" pitchFamily="50" charset="-128"/>
              </a:rPr>
              <a:t>アカウント</a:t>
            </a:r>
            <a:r>
              <a:rPr lang="ja-JP" altLang="ja-JP" sz="1600" dirty="0">
                <a:latin typeface="+mn-ea"/>
                <a:cs typeface="ＭＳ Ｐゴシック" panose="020B0600070205080204" pitchFamily="50" charset="-128"/>
              </a:rPr>
              <a:t>「大阪府</a:t>
            </a:r>
            <a:r>
              <a:rPr lang="en-US" altLang="ja-JP" sz="1600" dirty="0">
                <a:latin typeface="+mn-ea"/>
                <a:cs typeface="ＭＳ Ｐゴシック" panose="020B0600070205080204" pitchFamily="50" charset="-128"/>
              </a:rPr>
              <a:t>SDGs</a:t>
            </a:r>
            <a:r>
              <a:rPr lang="ja-JP" altLang="ja-JP" sz="1600" dirty="0">
                <a:latin typeface="+mn-ea"/>
                <a:cs typeface="ＭＳ Ｐゴシック" panose="020B0600070205080204" pitchFamily="50" charset="-128"/>
              </a:rPr>
              <a:t>【公式】（＠</a:t>
            </a:r>
            <a:r>
              <a:rPr lang="en-US" altLang="ja-JP" sz="1600" dirty="0" err="1">
                <a:latin typeface="+mn-ea"/>
                <a:cs typeface="ＭＳ Ｐゴシック" panose="020B0600070205080204" pitchFamily="50" charset="-128"/>
              </a:rPr>
              <a:t>osakaprefSDGs</a:t>
            </a:r>
            <a:r>
              <a:rPr lang="ja-JP" altLang="ja-JP" sz="1600" dirty="0">
                <a:latin typeface="+mn-ea"/>
                <a:cs typeface="ＭＳ Ｐゴシック" panose="020B0600070205080204" pitchFamily="50" charset="-128"/>
              </a:rPr>
              <a:t>）」</a:t>
            </a:r>
            <a:br>
              <a:rPr lang="en-US" altLang="ja-JP" sz="1600" dirty="0">
                <a:latin typeface="+mn-ea"/>
                <a:cs typeface="ＭＳ Ｐゴシック" panose="020B0600070205080204" pitchFamily="50" charset="-128"/>
              </a:rPr>
            </a:br>
            <a:r>
              <a:rPr lang="en-US" altLang="ja-JP" sz="1600" u="sng" dirty="0">
                <a:solidFill>
                  <a:srgbClr val="0000FF"/>
                </a:solidFill>
                <a:latin typeface="+mn-ea"/>
                <a:cs typeface="ＭＳ Ｐゴシック" panose="020B0600070205080204" pitchFamily="50" charset="-128"/>
                <a:hlinkClick r:id="rId2"/>
              </a:rPr>
              <a:t>https://twitter.com/osakaprefSDGs</a:t>
            </a:r>
            <a:endParaRPr lang="ja-JP" altLang="ja-JP" sz="1600" dirty="0">
              <a:effectLst/>
              <a:latin typeface="+mn-ea"/>
              <a:cs typeface="ＭＳ Ｐゴシック" panose="020B0600070205080204" pitchFamily="50" charset="-128"/>
            </a:endParaRPr>
          </a:p>
        </p:txBody>
      </p:sp>
      <p:pic>
        <p:nvPicPr>
          <p:cNvPr id="4" name="図 3"/>
          <p:cNvPicPr>
            <a:picLocks noChangeAspect="1"/>
          </p:cNvPicPr>
          <p:nvPr/>
        </p:nvPicPr>
        <p:blipFill rotWithShape="1">
          <a:blip r:embed="rId3"/>
          <a:srcRect l="22151" t="9614" r="2703" b="23641"/>
          <a:stretch/>
        </p:blipFill>
        <p:spPr>
          <a:xfrm>
            <a:off x="879238" y="3023130"/>
            <a:ext cx="7113774" cy="3552482"/>
          </a:xfrm>
          <a:prstGeom prst="rect">
            <a:avLst/>
          </a:prstGeom>
        </p:spPr>
      </p:pic>
    </p:spTree>
    <p:extLst>
      <p:ext uri="{BB962C8B-B14F-4D97-AF65-F5344CB8AC3E}">
        <p14:creationId xmlns:p14="http://schemas.microsoft.com/office/powerpoint/2010/main" val="1388496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各種計画へのＳＤＧｓの反映</a:t>
            </a:r>
          </a:p>
        </p:txBody>
      </p:sp>
      <p:graphicFrame>
        <p:nvGraphicFramePr>
          <p:cNvPr id="5" name="表 4"/>
          <p:cNvGraphicFramePr>
            <a:graphicFrameLocks noGrp="1"/>
          </p:cNvGraphicFramePr>
          <p:nvPr>
            <p:extLst>
              <p:ext uri="{D42A27DB-BD31-4B8C-83A1-F6EECF244321}">
                <p14:modId xmlns:p14="http://schemas.microsoft.com/office/powerpoint/2010/main" val="567472383"/>
              </p:ext>
            </p:extLst>
          </p:nvPr>
        </p:nvGraphicFramePr>
        <p:xfrm>
          <a:off x="391458" y="2291754"/>
          <a:ext cx="11448000" cy="4390320"/>
        </p:xfrm>
        <a:graphic>
          <a:graphicData uri="http://schemas.openxmlformats.org/drawingml/2006/table">
            <a:tbl>
              <a:tblPr firstRow="1" bandRow="1">
                <a:tableStyleId>{BC89EF96-8CEA-46FF-86C4-4CE0E7609802}</a:tableStyleId>
              </a:tblPr>
              <a:tblGrid>
                <a:gridCol w="3816000">
                  <a:extLst>
                    <a:ext uri="{9D8B030D-6E8A-4147-A177-3AD203B41FA5}">
                      <a16:colId xmlns:a16="http://schemas.microsoft.com/office/drawing/2014/main" val="3083195012"/>
                    </a:ext>
                  </a:extLst>
                </a:gridCol>
                <a:gridCol w="3816000">
                  <a:extLst>
                    <a:ext uri="{9D8B030D-6E8A-4147-A177-3AD203B41FA5}">
                      <a16:colId xmlns:a16="http://schemas.microsoft.com/office/drawing/2014/main" val="1659476444"/>
                    </a:ext>
                  </a:extLst>
                </a:gridCol>
                <a:gridCol w="3816000">
                  <a:extLst>
                    <a:ext uri="{9D8B030D-6E8A-4147-A177-3AD203B41FA5}">
                      <a16:colId xmlns:a16="http://schemas.microsoft.com/office/drawing/2014/main" val="1086167244"/>
                    </a:ext>
                  </a:extLst>
                </a:gridCol>
              </a:tblGrid>
              <a:tr h="325840">
                <a:tc>
                  <a:txBody>
                    <a:bodyPr/>
                    <a:lstStyle/>
                    <a:p>
                      <a:pPr algn="ctr"/>
                      <a:r>
                        <a:rPr kumimoji="1" lang="ja-JP" altLang="en-US" sz="1600" dirty="0"/>
                        <a:t>計画等の名称</a:t>
                      </a:r>
                    </a:p>
                  </a:txBody>
                  <a:tcPr anchor="ctr">
                    <a:lnR w="12700" cap="flat" cmpd="sng" algn="ctr">
                      <a:solidFill>
                        <a:schemeClr val="tx1"/>
                      </a:solidFill>
                      <a:prstDash val="sysDashDot"/>
                      <a:round/>
                      <a:headEnd type="none" w="med" len="med"/>
                      <a:tailEnd type="none" w="med" len="med"/>
                    </a:lnR>
                  </a:tcPr>
                </a:tc>
                <a:tc>
                  <a:txBody>
                    <a:bodyPr/>
                    <a:lstStyle/>
                    <a:p>
                      <a:pPr algn="ctr"/>
                      <a:r>
                        <a:rPr kumimoji="1" lang="ja-JP" altLang="en-US" sz="1600" dirty="0"/>
                        <a:t>計画等の名称</a:t>
                      </a:r>
                    </a:p>
                  </a:txBody>
                  <a:tcPr anchor="ctr">
                    <a:lnL w="12700" cap="flat" cmpd="sng" algn="ctr">
                      <a:solidFill>
                        <a:schemeClr val="tx1"/>
                      </a:solidFill>
                      <a:prstDash val="sysDashDot"/>
                      <a:round/>
                      <a:headEnd type="none" w="med" len="med"/>
                      <a:tailEnd type="none" w="med" len="med"/>
                    </a:lnL>
                    <a:lnR w="12700" cap="flat" cmpd="sng" algn="ctr">
                      <a:solidFill>
                        <a:schemeClr val="tx1"/>
                      </a:solidFill>
                      <a:prstDash val="sysDashDot"/>
                      <a:round/>
                      <a:headEnd type="none" w="med" len="med"/>
                      <a:tailEnd type="none" w="med" len="med"/>
                    </a:lnR>
                  </a:tcPr>
                </a:tc>
                <a:tc>
                  <a:txBody>
                    <a:bodyPr/>
                    <a:lstStyle/>
                    <a:p>
                      <a:pPr algn="ctr"/>
                      <a:r>
                        <a:rPr kumimoji="1" lang="ja-JP" altLang="en-US" sz="1600" dirty="0"/>
                        <a:t>計画等の名称</a:t>
                      </a:r>
                    </a:p>
                  </a:txBody>
                  <a:tcPr anchor="ctr">
                    <a:lnL w="12700" cap="flat" cmpd="sng" algn="ctr">
                      <a:solidFill>
                        <a:schemeClr val="tx1"/>
                      </a:solidFill>
                      <a:prstDash val="sysDashDot"/>
                      <a:round/>
                      <a:headEnd type="none" w="med" len="med"/>
                      <a:tailEnd type="none" w="med" len="med"/>
                    </a:lnL>
                  </a:tcPr>
                </a:tc>
                <a:extLst>
                  <a:ext uri="{0D108BD9-81ED-4DB2-BD59-A6C34878D82A}">
                    <a16:rowId xmlns:a16="http://schemas.microsoft.com/office/drawing/2014/main" val="1010965189"/>
                  </a:ext>
                </a:extLst>
              </a:tr>
              <a:tr h="432000">
                <a:tc>
                  <a:txBody>
                    <a:bodyPr/>
                    <a:lstStyle/>
                    <a:p>
                      <a:r>
                        <a:rPr kumimoji="1" lang="ja-JP" altLang="en-US" sz="1300" dirty="0"/>
                        <a:t>大阪府の地籍調査促進戦略</a:t>
                      </a:r>
                      <a:r>
                        <a:rPr lang="en-US" altLang="ja-JP" sz="1300" dirty="0">
                          <a:latin typeface="+mn-ea"/>
                          <a:cs typeface="Meiryo UI" panose="020B0604030504040204" pitchFamily="50" charset="-128"/>
                        </a:rPr>
                        <a:t>2020</a:t>
                      </a:r>
                      <a:endParaRPr kumimoji="1" lang="ja-JP" altLang="en-US" sz="1300" dirty="0"/>
                    </a:p>
                  </a:txBody>
                  <a:tcPr anchor="ctr">
                    <a:lnR w="12700" cap="flat" cmpd="sng" algn="ctr">
                      <a:solidFill>
                        <a:schemeClr val="tx1"/>
                      </a:solidFill>
                      <a:prstDash val="sysDashDot"/>
                      <a:round/>
                      <a:headEnd type="none" w="med" len="med"/>
                      <a:tailEnd type="none" w="med" len="med"/>
                    </a:lnR>
                  </a:tcPr>
                </a:tc>
                <a:tc>
                  <a:txBody>
                    <a:bodyPr/>
                    <a:lstStyle/>
                    <a:p>
                      <a:r>
                        <a:rPr kumimoji="1" lang="ja-JP" altLang="en-US" sz="1300" dirty="0"/>
                        <a:t>住宅建築物耐震</a:t>
                      </a:r>
                      <a:r>
                        <a:rPr lang="en-US" altLang="ja-JP" sz="1300" dirty="0">
                          <a:latin typeface="+mn-ea"/>
                          <a:cs typeface="Meiryo UI" panose="020B0604030504040204" pitchFamily="50" charset="-128"/>
                        </a:rPr>
                        <a:t>10</a:t>
                      </a:r>
                      <a:r>
                        <a:rPr kumimoji="1" lang="ja-JP" altLang="en-US" sz="1300" dirty="0"/>
                        <a:t>ヵ年戦略・大阪</a:t>
                      </a:r>
                      <a:endParaRPr kumimoji="1" lang="en-US" altLang="ja-JP" sz="1300" dirty="0"/>
                    </a:p>
                    <a:p>
                      <a:r>
                        <a:rPr kumimoji="1" lang="ja-JP" altLang="en-US" sz="1300" dirty="0"/>
                        <a:t>（大阪府耐震改修促進計画）</a:t>
                      </a:r>
                    </a:p>
                  </a:txBody>
                  <a:tcPr anchor="ctr">
                    <a:lnL w="12700" cap="flat" cmpd="sng" algn="ctr">
                      <a:solidFill>
                        <a:schemeClr val="tx1"/>
                      </a:solidFill>
                      <a:prstDash val="sysDashDot"/>
                      <a:round/>
                      <a:headEnd type="none" w="med" len="med"/>
                      <a:tailEnd type="none" w="med" len="med"/>
                    </a:lnL>
                    <a:lnR w="12700" cap="flat" cmpd="sng" algn="ctr">
                      <a:solidFill>
                        <a:schemeClr val="tx1"/>
                      </a:solidFill>
                      <a:prstDash val="sysDashDot"/>
                      <a:round/>
                      <a:headEnd type="none" w="med" len="med"/>
                      <a:tailEnd type="none" w="med" len="med"/>
                    </a:lnR>
                  </a:tcPr>
                </a:tc>
                <a:tc>
                  <a:txBody>
                    <a:bodyPr/>
                    <a:lstStyle/>
                    <a:p>
                      <a:r>
                        <a:rPr kumimoji="1" lang="ja-JP" altLang="en-US" sz="1300" dirty="0"/>
                        <a:t>ふちょう温室効果ガス削減アクションプラン</a:t>
                      </a:r>
                    </a:p>
                  </a:txBody>
                  <a:tcPr anchor="ctr">
                    <a:lnL w="12700" cap="flat" cmpd="sng" algn="ctr">
                      <a:solidFill>
                        <a:schemeClr val="tx1"/>
                      </a:solidFill>
                      <a:prstDash val="sysDashDot"/>
                      <a:round/>
                      <a:headEnd type="none" w="med" len="med"/>
                      <a:tailEnd type="none" w="med" len="med"/>
                    </a:lnL>
                  </a:tcPr>
                </a:tc>
                <a:extLst>
                  <a:ext uri="{0D108BD9-81ED-4DB2-BD59-A6C34878D82A}">
                    <a16:rowId xmlns:a16="http://schemas.microsoft.com/office/drawing/2014/main" val="3210215748"/>
                  </a:ext>
                </a:extLst>
              </a:tr>
              <a:tr h="432000">
                <a:tc>
                  <a:txBody>
                    <a:bodyPr/>
                    <a:lstStyle/>
                    <a:p>
                      <a:r>
                        <a:rPr kumimoji="1" lang="ja-JP" altLang="en-US" sz="1300" dirty="0"/>
                        <a:t>堺泉北港港湾計画書</a:t>
                      </a:r>
                    </a:p>
                  </a:txBody>
                  <a:tcPr anchor="ctr">
                    <a:lnR w="12700" cap="flat" cmpd="sng" algn="ctr">
                      <a:solidFill>
                        <a:schemeClr val="tx1"/>
                      </a:solidFill>
                      <a:prstDash val="sysDashDot"/>
                      <a:round/>
                      <a:headEnd type="none" w="med" len="med"/>
                      <a:tailEnd type="none" w="med" len="med"/>
                    </a:lnR>
                  </a:tcPr>
                </a:tc>
                <a:tc>
                  <a:txBody>
                    <a:bodyPr/>
                    <a:lstStyle/>
                    <a:p>
                      <a:r>
                        <a:rPr kumimoji="1" lang="ja-JP" altLang="en-US" sz="1300" dirty="0"/>
                        <a:t>大阪府密集市街地整備方針</a:t>
                      </a:r>
                    </a:p>
                  </a:txBody>
                  <a:tcPr anchor="ctr">
                    <a:lnL w="12700" cap="flat" cmpd="sng" algn="ctr">
                      <a:solidFill>
                        <a:schemeClr val="tx1"/>
                      </a:solidFill>
                      <a:prstDash val="sysDashDot"/>
                      <a:round/>
                      <a:headEnd type="none" w="med" len="med"/>
                      <a:tailEnd type="none" w="med" len="med"/>
                    </a:lnL>
                    <a:lnR w="12700" cap="flat" cmpd="sng" algn="ctr">
                      <a:solidFill>
                        <a:schemeClr val="tx1"/>
                      </a:solidFill>
                      <a:prstDash val="sysDashDot"/>
                      <a:round/>
                      <a:headEnd type="none" w="med" len="med"/>
                      <a:tailEnd type="none" w="med" len="med"/>
                    </a:lnR>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altLang="ja-JP" sz="1300" dirty="0">
                          <a:latin typeface="+mn-ea"/>
                          <a:cs typeface="Meiryo UI" panose="020B0604030504040204" pitchFamily="50" charset="-128"/>
                        </a:rPr>
                        <a:t>2030</a:t>
                      </a:r>
                      <a:r>
                        <a:rPr lang="ja-JP" altLang="en-US" sz="1300" dirty="0">
                          <a:latin typeface="+mn-ea"/>
                          <a:cs typeface="Meiryo UI" panose="020B0604030504040204" pitchFamily="50" charset="-128"/>
                        </a:rPr>
                        <a:t>大阪府環境総合計画</a:t>
                      </a:r>
                      <a:endParaRPr kumimoji="1" lang="ja-JP" altLang="en-US" sz="1300" dirty="0"/>
                    </a:p>
                  </a:txBody>
                  <a:tcPr anchor="ctr">
                    <a:lnL w="12700" cap="flat" cmpd="sng" algn="ctr">
                      <a:solidFill>
                        <a:schemeClr val="tx1"/>
                      </a:solidFill>
                      <a:prstDash val="sysDashDot"/>
                      <a:round/>
                      <a:headEnd type="none" w="med" len="med"/>
                      <a:tailEnd type="none" w="med" len="med"/>
                    </a:lnL>
                  </a:tcPr>
                </a:tc>
                <a:extLst>
                  <a:ext uri="{0D108BD9-81ED-4DB2-BD59-A6C34878D82A}">
                    <a16:rowId xmlns:a16="http://schemas.microsoft.com/office/drawing/2014/main" val="2042299839"/>
                  </a:ext>
                </a:extLst>
              </a:tr>
              <a:tr h="432000">
                <a:tc>
                  <a:txBody>
                    <a:bodyPr/>
                    <a:lstStyle/>
                    <a:p>
                      <a:r>
                        <a:rPr kumimoji="1" lang="ja-JP" altLang="en-US" sz="1300" dirty="0"/>
                        <a:t>都市計画区域の整備、開発及び保全の方針</a:t>
                      </a:r>
                      <a:endParaRPr kumimoji="1" lang="en-US" altLang="ja-JP" sz="1300" dirty="0"/>
                    </a:p>
                    <a:p>
                      <a:r>
                        <a:rPr kumimoji="1" lang="ja-JP" altLang="en-US" sz="1300" dirty="0"/>
                        <a:t>（都市計画区域マスタープラン）</a:t>
                      </a:r>
                    </a:p>
                  </a:txBody>
                  <a:tcPr anchor="ctr">
                    <a:lnR w="12700" cap="flat" cmpd="sng" algn="ctr">
                      <a:solidFill>
                        <a:schemeClr val="tx1"/>
                      </a:solidFill>
                      <a:prstDash val="sysDashDot"/>
                      <a:round/>
                      <a:headEnd type="none" w="med" len="med"/>
                      <a:tailEnd type="none" w="med" len="med"/>
                    </a:lnR>
                  </a:tcPr>
                </a:tc>
                <a:tc>
                  <a:txBody>
                    <a:bodyPr/>
                    <a:lstStyle/>
                    <a:p>
                      <a:r>
                        <a:rPr kumimoji="1" lang="ja-JP" altLang="en-US" sz="1300" dirty="0"/>
                        <a:t>第４次大阪府子ども読書活動推進計画</a:t>
                      </a:r>
                    </a:p>
                  </a:txBody>
                  <a:tcPr anchor="ctr">
                    <a:lnL w="12700" cap="flat" cmpd="sng" algn="ctr">
                      <a:solidFill>
                        <a:schemeClr val="tx1"/>
                      </a:solidFill>
                      <a:prstDash val="sysDashDot"/>
                      <a:round/>
                      <a:headEnd type="none" w="med" len="med"/>
                      <a:tailEnd type="none" w="med" len="med"/>
                    </a:lnL>
                    <a:lnR w="12700" cap="flat" cmpd="sng" algn="ctr">
                      <a:solidFill>
                        <a:schemeClr val="tx1"/>
                      </a:solidFill>
                      <a:prstDash val="sysDashDot"/>
                      <a:round/>
                      <a:headEnd type="none" w="med" len="med"/>
                      <a:tailEnd type="none" w="med" len="med"/>
                    </a:lnR>
                  </a:tcPr>
                </a:tc>
                <a:tc>
                  <a:txBody>
                    <a:bodyPr/>
                    <a:lstStyle/>
                    <a:p>
                      <a:r>
                        <a:rPr kumimoji="1" lang="ja-JP" altLang="en-US" sz="1300" dirty="0"/>
                        <a:t>大阪府地球温暖化対策実行計画</a:t>
                      </a:r>
                      <a:endParaRPr kumimoji="1" lang="en-US" altLang="ja-JP" sz="1300" dirty="0"/>
                    </a:p>
                    <a:p>
                      <a:r>
                        <a:rPr kumimoji="1" lang="ja-JP" altLang="en-US" sz="1300" dirty="0"/>
                        <a:t>（区域施策編）</a:t>
                      </a:r>
                    </a:p>
                  </a:txBody>
                  <a:tcPr anchor="ctr">
                    <a:lnL w="12700" cap="flat" cmpd="sng" algn="ctr">
                      <a:solidFill>
                        <a:schemeClr val="tx1"/>
                      </a:solidFill>
                      <a:prstDash val="sysDashDot"/>
                      <a:round/>
                      <a:headEnd type="none" w="med" len="med"/>
                      <a:tailEnd type="none" w="med" len="med"/>
                    </a:lnL>
                  </a:tcPr>
                </a:tc>
                <a:extLst>
                  <a:ext uri="{0D108BD9-81ED-4DB2-BD59-A6C34878D82A}">
                    <a16:rowId xmlns:a16="http://schemas.microsoft.com/office/drawing/2014/main" val="2715083578"/>
                  </a:ext>
                </a:extLst>
              </a:tr>
              <a:tr h="432000">
                <a:tc>
                  <a:txBody>
                    <a:bodyPr/>
                    <a:lstStyle/>
                    <a:p>
                      <a:r>
                        <a:rPr kumimoji="1" lang="ja-JP" altLang="en-US" sz="1300" dirty="0"/>
                        <a:t>大阪府都市整備中期計画</a:t>
                      </a:r>
                    </a:p>
                  </a:txBody>
                  <a:tcPr anchor="ctr">
                    <a:lnR w="12700" cap="flat" cmpd="sng" algn="ctr">
                      <a:solidFill>
                        <a:schemeClr val="tx1"/>
                      </a:solidFill>
                      <a:prstDash val="sysDashDot"/>
                      <a:round/>
                      <a:headEnd type="none" w="med" len="med"/>
                      <a:tailEnd type="none" w="med" len="med"/>
                    </a:lnR>
                  </a:tcPr>
                </a:tc>
                <a:tc>
                  <a:txBody>
                    <a:bodyPr/>
                    <a:lstStyle/>
                    <a:p>
                      <a:r>
                        <a:rPr kumimoji="1" lang="ja-JP" altLang="en-US" sz="1300" dirty="0" err="1"/>
                        <a:t>大阪府視覚障がい</a:t>
                      </a:r>
                      <a:r>
                        <a:rPr kumimoji="1" lang="ja-JP" altLang="en-US" sz="1300" dirty="0"/>
                        <a:t>者等の読書環境の整備の推進に関する計画（読書のバリアフリー計画）</a:t>
                      </a:r>
                    </a:p>
                  </a:txBody>
                  <a:tcPr anchor="ctr">
                    <a:lnL w="12700" cap="flat" cmpd="sng" algn="ctr">
                      <a:solidFill>
                        <a:schemeClr val="tx1"/>
                      </a:solidFill>
                      <a:prstDash val="sysDashDot"/>
                      <a:round/>
                      <a:headEnd type="none" w="med" len="med"/>
                      <a:tailEnd type="none" w="med" len="med"/>
                    </a:lnL>
                    <a:lnR w="12700" cap="flat" cmpd="sng" algn="ctr">
                      <a:solidFill>
                        <a:schemeClr val="tx1"/>
                      </a:solidFill>
                      <a:prstDash val="sysDashDot"/>
                      <a:round/>
                      <a:headEnd type="none" w="med" len="med"/>
                      <a:tailEnd type="none" w="med" len="med"/>
                    </a:lnR>
                  </a:tcPr>
                </a:tc>
                <a:tc>
                  <a:txBody>
                    <a:bodyPr/>
                    <a:lstStyle/>
                    <a:p>
                      <a:r>
                        <a:rPr kumimoji="1" lang="ja-JP" altLang="en-US" sz="1300" dirty="0"/>
                        <a:t>ふちょう温室効果ガス削減アクションプラン</a:t>
                      </a:r>
                    </a:p>
                  </a:txBody>
                  <a:tcPr anchor="ctr">
                    <a:lnL w="12700" cap="flat" cmpd="sng" algn="ctr">
                      <a:solidFill>
                        <a:schemeClr val="tx1"/>
                      </a:solidFill>
                      <a:prstDash val="sysDashDot"/>
                      <a:round/>
                      <a:headEnd type="none" w="med" len="med"/>
                      <a:tailEnd type="none" w="med" len="med"/>
                    </a:lnL>
                  </a:tcPr>
                </a:tc>
                <a:extLst>
                  <a:ext uri="{0D108BD9-81ED-4DB2-BD59-A6C34878D82A}">
                    <a16:rowId xmlns:a16="http://schemas.microsoft.com/office/drawing/2014/main" val="2123970506"/>
                  </a:ext>
                </a:extLst>
              </a:tr>
              <a:tr h="432000">
                <a:tc>
                  <a:txBody>
                    <a:bodyPr/>
                    <a:lstStyle/>
                    <a:p>
                      <a:r>
                        <a:rPr kumimoji="1" lang="ja-JP" altLang="en-US" sz="1300" dirty="0"/>
                        <a:t>第４期大阪府アライグマ防除実施計画</a:t>
                      </a:r>
                    </a:p>
                  </a:txBody>
                  <a:tcPr anchor="ctr">
                    <a:lnR w="12700" cap="flat" cmpd="sng" algn="ctr">
                      <a:solidFill>
                        <a:schemeClr val="tx1"/>
                      </a:solidFill>
                      <a:prstDash val="sysDashDot"/>
                      <a:round/>
                      <a:headEnd type="none" w="med" len="med"/>
                      <a:tailEnd type="none" w="med" len="med"/>
                    </a:lnR>
                  </a:tcPr>
                </a:tc>
                <a:tc>
                  <a:txBody>
                    <a:bodyPr/>
                    <a:lstStyle/>
                    <a:p>
                      <a:r>
                        <a:rPr kumimoji="1" lang="ja-JP" altLang="en-US" sz="1300" dirty="0"/>
                        <a:t>大阪府動物愛護管理推進計画</a:t>
                      </a:r>
                    </a:p>
                  </a:txBody>
                  <a:tcPr anchor="ctr">
                    <a:lnL w="12700" cap="flat" cmpd="sng" algn="ctr">
                      <a:solidFill>
                        <a:schemeClr val="tx1"/>
                      </a:solidFill>
                      <a:prstDash val="sysDashDot"/>
                      <a:round/>
                      <a:headEnd type="none" w="med" len="med"/>
                      <a:tailEnd type="none" w="med" len="med"/>
                    </a:lnL>
                    <a:lnR w="12700" cap="flat" cmpd="sng" algn="ctr">
                      <a:solidFill>
                        <a:schemeClr val="tx1"/>
                      </a:solidFill>
                      <a:prstDash val="sysDashDot"/>
                      <a:round/>
                      <a:headEnd type="none" w="med" len="med"/>
                      <a:tailEnd type="none" w="med" len="med"/>
                    </a:lnR>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1" lang="ja-JP" altLang="en-US" sz="1300" dirty="0"/>
                        <a:t>大阪府高齢者計画</a:t>
                      </a:r>
                      <a:r>
                        <a:rPr lang="en-US" altLang="ja-JP" sz="1300" dirty="0">
                          <a:latin typeface="+mn-ea"/>
                          <a:cs typeface="Meiryo UI" panose="020B0604030504040204" pitchFamily="50" charset="-128"/>
                        </a:rPr>
                        <a:t>2021</a:t>
                      </a:r>
                      <a:endParaRPr kumimoji="1" lang="ja-JP" altLang="en-US" sz="1300" dirty="0"/>
                    </a:p>
                  </a:txBody>
                  <a:tcPr anchor="ctr">
                    <a:lnL w="12700" cap="flat" cmpd="sng" algn="ctr">
                      <a:solidFill>
                        <a:schemeClr val="tx1"/>
                      </a:solidFill>
                      <a:prstDash val="sysDashDot"/>
                      <a:round/>
                      <a:headEnd type="none" w="med" len="med"/>
                      <a:tailEnd type="none" w="med" len="med"/>
                    </a:lnL>
                  </a:tcPr>
                </a:tc>
                <a:extLst>
                  <a:ext uri="{0D108BD9-81ED-4DB2-BD59-A6C34878D82A}">
                    <a16:rowId xmlns:a16="http://schemas.microsoft.com/office/drawing/2014/main" val="1444073257"/>
                  </a:ext>
                </a:extLst>
              </a:tr>
              <a:tr h="432000">
                <a:tc>
                  <a:txBody>
                    <a:bodyPr/>
                    <a:lstStyle/>
                    <a:p>
                      <a:r>
                        <a:rPr kumimoji="1" lang="ja-JP" altLang="en-US" sz="1300" dirty="0">
                          <a:solidFill>
                            <a:schemeClr val="tx1"/>
                          </a:solidFill>
                        </a:rPr>
                        <a:t>第５次大阪府文化振興計画（答申案）</a:t>
                      </a:r>
                    </a:p>
                  </a:txBody>
                  <a:tcPr anchor="ctr">
                    <a:lnR w="12700" cap="flat" cmpd="sng" algn="ctr">
                      <a:solidFill>
                        <a:schemeClr val="tx1"/>
                      </a:solidFill>
                      <a:prstDash val="sysDashDot"/>
                      <a:round/>
                      <a:headEnd type="none" w="med" len="med"/>
                      <a:tailEnd type="none" w="med" len="med"/>
                    </a:lnR>
                  </a:tcPr>
                </a:tc>
                <a:tc>
                  <a:txBody>
                    <a:bodyPr/>
                    <a:lstStyle/>
                    <a:p>
                      <a:r>
                        <a:rPr kumimoji="1" lang="ja-JP" altLang="en-US" sz="1300" dirty="0"/>
                        <a:t>大阪府循環型社会推進計画</a:t>
                      </a:r>
                    </a:p>
                  </a:txBody>
                  <a:tcPr anchor="ctr">
                    <a:lnL w="12700" cap="flat" cmpd="sng" algn="ctr">
                      <a:solidFill>
                        <a:schemeClr val="tx1"/>
                      </a:solidFill>
                      <a:prstDash val="sysDashDot"/>
                      <a:round/>
                      <a:headEnd type="none" w="med" len="med"/>
                      <a:tailEnd type="none" w="med" len="med"/>
                    </a:lnL>
                    <a:lnR w="12700" cap="flat" cmpd="sng" algn="ctr">
                      <a:solidFill>
                        <a:schemeClr val="tx1"/>
                      </a:solidFill>
                      <a:prstDash val="sysDashDot"/>
                      <a:round/>
                      <a:headEnd type="none" w="med" len="med"/>
                      <a:tailEnd type="none" w="med" len="med"/>
                    </a:lnR>
                  </a:tcPr>
                </a:tc>
                <a:tc>
                  <a:txBody>
                    <a:bodyPr/>
                    <a:lstStyle/>
                    <a:p>
                      <a:r>
                        <a:rPr kumimoji="1" lang="ja-JP" altLang="en-US" sz="1300" dirty="0"/>
                        <a:t>地震防災アクションプログラム</a:t>
                      </a:r>
                    </a:p>
                  </a:txBody>
                  <a:tcPr anchor="ctr">
                    <a:lnL w="12700" cap="flat" cmpd="sng" algn="ctr">
                      <a:solidFill>
                        <a:schemeClr val="tx1"/>
                      </a:solidFill>
                      <a:prstDash val="sysDashDot"/>
                      <a:round/>
                      <a:headEnd type="none" w="med" len="med"/>
                      <a:tailEnd type="none" w="med" len="med"/>
                    </a:lnL>
                  </a:tcPr>
                </a:tc>
                <a:extLst>
                  <a:ext uri="{0D108BD9-81ED-4DB2-BD59-A6C34878D82A}">
                    <a16:rowId xmlns:a16="http://schemas.microsoft.com/office/drawing/2014/main" val="355109668"/>
                  </a:ext>
                </a:extLst>
              </a:tr>
              <a:tr h="432000">
                <a:tc>
                  <a:txBody>
                    <a:bodyPr/>
                    <a:lstStyle/>
                    <a:p>
                      <a:r>
                        <a:rPr kumimoji="1" lang="ja-JP" altLang="en-US" sz="1300" dirty="0"/>
                        <a:t>大阪府棚田地域振興計画</a:t>
                      </a:r>
                    </a:p>
                  </a:txBody>
                  <a:tcPr anchor="ctr">
                    <a:lnR w="12700" cap="flat" cmpd="sng" algn="ctr">
                      <a:solidFill>
                        <a:schemeClr val="tx1"/>
                      </a:solidFill>
                      <a:prstDash val="sysDashDot"/>
                      <a:round/>
                      <a:headEnd type="none" w="med" len="med"/>
                      <a:tailEnd type="none" w="med" len="med"/>
                    </a:lnR>
                  </a:tcPr>
                </a:tc>
                <a:tc>
                  <a:txBody>
                    <a:bodyPr/>
                    <a:lstStyle/>
                    <a:p>
                      <a:r>
                        <a:rPr kumimoji="1" lang="ja-JP" altLang="en-US" sz="1300" dirty="0"/>
                        <a:t>おおさかスマートエネルギープラン</a:t>
                      </a:r>
                    </a:p>
                  </a:txBody>
                  <a:tcPr anchor="ctr">
                    <a:lnL w="12700" cap="flat" cmpd="sng" algn="ctr">
                      <a:solidFill>
                        <a:schemeClr val="tx1"/>
                      </a:solidFill>
                      <a:prstDash val="sysDashDot"/>
                      <a:round/>
                      <a:headEnd type="none" w="med" len="med"/>
                      <a:tailEnd type="none" w="med" len="med"/>
                    </a:lnL>
                    <a:lnR w="12700" cap="flat" cmpd="sng" algn="ctr">
                      <a:solidFill>
                        <a:schemeClr val="tx1"/>
                      </a:solidFill>
                      <a:prstDash val="sysDashDot"/>
                      <a:round/>
                      <a:headEnd type="none" w="med" len="med"/>
                      <a:tailEnd type="none" w="med" len="med"/>
                    </a:lnR>
                  </a:tcPr>
                </a:tc>
                <a:tc>
                  <a:txBody>
                    <a:bodyPr/>
                    <a:lstStyle/>
                    <a:p>
                      <a:r>
                        <a:rPr kumimoji="1" lang="ja-JP" altLang="en-US" sz="1300" dirty="0"/>
                        <a:t>おおさか男女共同参画プラン（</a:t>
                      </a:r>
                      <a:r>
                        <a:rPr lang="en-US" altLang="ja-JP" sz="1300" dirty="0">
                          <a:latin typeface="+mn-ea"/>
                          <a:cs typeface="Meiryo UI" panose="020B0604030504040204" pitchFamily="50" charset="-128"/>
                        </a:rPr>
                        <a:t>2021-2025</a:t>
                      </a:r>
                      <a:r>
                        <a:rPr lang="ja-JP" altLang="en-US" sz="1300" dirty="0">
                          <a:latin typeface="+mn-ea"/>
                          <a:cs typeface="Meiryo UI" panose="020B0604030504040204" pitchFamily="50" charset="-128"/>
                        </a:rPr>
                        <a:t>）</a:t>
                      </a:r>
                      <a:endParaRPr kumimoji="1" lang="ja-JP" altLang="en-US" sz="1300" dirty="0"/>
                    </a:p>
                  </a:txBody>
                  <a:tcPr anchor="ctr">
                    <a:lnL w="12700" cap="flat" cmpd="sng" algn="ctr">
                      <a:solidFill>
                        <a:schemeClr val="tx1"/>
                      </a:solidFill>
                      <a:prstDash val="sysDashDot"/>
                      <a:round/>
                      <a:headEnd type="none" w="med" len="med"/>
                      <a:tailEnd type="none" w="med" len="med"/>
                    </a:lnL>
                  </a:tcPr>
                </a:tc>
                <a:extLst>
                  <a:ext uri="{0D108BD9-81ED-4DB2-BD59-A6C34878D82A}">
                    <a16:rowId xmlns:a16="http://schemas.microsoft.com/office/drawing/2014/main" val="3401529747"/>
                  </a:ext>
                </a:extLst>
              </a:tr>
              <a:tr h="432000">
                <a:tc>
                  <a:txBody>
                    <a:bodyPr/>
                    <a:lstStyle/>
                    <a:p>
                      <a:r>
                        <a:rPr kumimoji="1" lang="ja-JP" altLang="en-US" sz="1300" dirty="0"/>
                        <a:t>「大阪ブルー・オーシャン・ビジョン」実行計画</a:t>
                      </a:r>
                    </a:p>
                  </a:txBody>
                  <a:tcPr anchor="ctr">
                    <a:lnR w="12700" cap="flat" cmpd="sng" algn="ctr">
                      <a:solidFill>
                        <a:schemeClr val="tx1"/>
                      </a:solidFill>
                      <a:prstDash val="sysDashDot"/>
                      <a:round/>
                      <a:headEnd type="none" w="med" len="med"/>
                      <a:tailEnd type="none" w="med" len="med"/>
                    </a:lnR>
                  </a:tcPr>
                </a:tc>
                <a:tc>
                  <a:txBody>
                    <a:bodyPr/>
                    <a:lstStyle/>
                    <a:p>
                      <a:r>
                        <a:rPr kumimoji="1" lang="ja-JP" altLang="en-US" sz="1300" dirty="0"/>
                        <a:t>大阪府食品ロス削減推進計画</a:t>
                      </a:r>
                    </a:p>
                  </a:txBody>
                  <a:tcPr anchor="ctr">
                    <a:lnL w="12700" cap="flat" cmpd="sng" algn="ctr">
                      <a:solidFill>
                        <a:schemeClr val="tx1"/>
                      </a:solidFill>
                      <a:prstDash val="sysDashDot"/>
                      <a:round/>
                      <a:headEnd type="none" w="med" len="med"/>
                      <a:tailEnd type="none" w="med" len="med"/>
                    </a:lnL>
                    <a:lnR w="12700" cap="flat" cmpd="sng" algn="ctr">
                      <a:solidFill>
                        <a:schemeClr val="tx1"/>
                      </a:solidFill>
                      <a:prstDash val="sysDashDot"/>
                      <a:round/>
                      <a:headEnd type="none" w="med" len="med"/>
                      <a:tailEnd type="none" w="med" len="med"/>
                    </a:lnR>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1" lang="ja-JP" altLang="en-US" sz="1300" dirty="0"/>
                        <a:t>大阪都市魅力創造戦略</a:t>
                      </a:r>
                      <a:r>
                        <a:rPr lang="en-US" altLang="ja-JP" sz="1300" dirty="0">
                          <a:latin typeface="+mn-ea"/>
                          <a:cs typeface="Meiryo UI" panose="020B0604030504040204" pitchFamily="50" charset="-128"/>
                        </a:rPr>
                        <a:t>2025</a:t>
                      </a:r>
                      <a:endParaRPr kumimoji="1" lang="ja-JP" altLang="en-US" sz="1300" dirty="0"/>
                    </a:p>
                  </a:txBody>
                  <a:tcPr anchor="ctr">
                    <a:lnL w="12700" cap="flat" cmpd="sng" algn="ctr">
                      <a:solidFill>
                        <a:schemeClr val="tx1"/>
                      </a:solidFill>
                      <a:prstDash val="sysDashDot"/>
                      <a:round/>
                      <a:headEnd type="none" w="med" len="med"/>
                      <a:tailEnd type="none" w="med" len="med"/>
                    </a:lnL>
                  </a:tcPr>
                </a:tc>
                <a:extLst>
                  <a:ext uri="{0D108BD9-81ED-4DB2-BD59-A6C34878D82A}">
                    <a16:rowId xmlns:a16="http://schemas.microsoft.com/office/drawing/2014/main" val="864190126"/>
                  </a:ext>
                </a:extLst>
              </a:tr>
              <a:tr h="432000">
                <a:tc>
                  <a:txBody>
                    <a:bodyPr/>
                    <a:lstStyle/>
                    <a:p>
                      <a:r>
                        <a:rPr kumimoji="1" lang="ja-JP" altLang="en-US" sz="1300" dirty="0"/>
                        <a:t>第５次</a:t>
                      </a:r>
                      <a:r>
                        <a:rPr kumimoji="1" lang="ja-JP" altLang="en-US" sz="1300" dirty="0" err="1"/>
                        <a:t>大阪府障がい</a:t>
                      </a:r>
                      <a:r>
                        <a:rPr kumimoji="1" lang="ja-JP" altLang="en-US" sz="1300" dirty="0"/>
                        <a:t>者計画</a:t>
                      </a:r>
                    </a:p>
                  </a:txBody>
                  <a:tcPr anchor="ctr">
                    <a:lnR w="12700" cap="flat" cmpd="sng" algn="ctr">
                      <a:solidFill>
                        <a:schemeClr val="tx1"/>
                      </a:solidFill>
                      <a:prstDash val="sysDashDot"/>
                      <a:round/>
                      <a:headEnd type="none" w="med" len="med"/>
                      <a:tailEnd type="none" w="med" len="med"/>
                    </a:lnR>
                  </a:tcPr>
                </a:tc>
                <a:tc>
                  <a:txBody>
                    <a:bodyPr/>
                    <a:lstStyle/>
                    <a:p>
                      <a:r>
                        <a:rPr kumimoji="1" lang="ja-JP" altLang="en-US" sz="1300" dirty="0"/>
                        <a:t>大阪府海岸漂着物等対策推進地域計画</a:t>
                      </a:r>
                    </a:p>
                  </a:txBody>
                  <a:tcPr anchor="ctr">
                    <a:lnL w="12700" cap="flat" cmpd="sng" algn="ctr">
                      <a:solidFill>
                        <a:schemeClr val="tx1"/>
                      </a:solidFill>
                      <a:prstDash val="sysDashDot"/>
                      <a:round/>
                      <a:headEnd type="none" w="med" len="med"/>
                      <a:tailEnd type="none" w="med" len="med"/>
                    </a:lnL>
                    <a:lnR w="12700" cap="flat" cmpd="sng" algn="ctr">
                      <a:solidFill>
                        <a:schemeClr val="tx1"/>
                      </a:solidFill>
                      <a:prstDash val="sysDashDot"/>
                      <a:round/>
                      <a:headEnd type="none" w="med" len="med"/>
                      <a:tailEnd type="none" w="med" len="med"/>
                    </a:lnR>
                  </a:tcPr>
                </a:tc>
                <a:tc>
                  <a:txBody>
                    <a:bodyPr/>
                    <a:lstStyle/>
                    <a:p>
                      <a:endParaRPr lang="ja-JP" altLang="en-US" sz="1300" dirty="0"/>
                    </a:p>
                  </a:txBody>
                  <a:tcPr anchor="ctr">
                    <a:lnL w="12700" cap="flat" cmpd="sng" algn="ctr">
                      <a:solidFill>
                        <a:schemeClr val="tx1"/>
                      </a:solidFill>
                      <a:prstDash val="sysDashDot"/>
                      <a:round/>
                      <a:headEnd type="none" w="med" len="med"/>
                      <a:tailEnd type="none" w="med" len="med"/>
                    </a:lnL>
                  </a:tcPr>
                </a:tc>
                <a:extLst>
                  <a:ext uri="{0D108BD9-81ED-4DB2-BD59-A6C34878D82A}">
                    <a16:rowId xmlns:a16="http://schemas.microsoft.com/office/drawing/2014/main" val="1030466004"/>
                  </a:ext>
                </a:extLst>
              </a:tr>
            </a:tbl>
          </a:graphicData>
        </a:graphic>
      </p:graphicFrame>
      <p:sp>
        <p:nvSpPr>
          <p:cNvPr id="3" name="テキスト ボックス 2"/>
          <p:cNvSpPr txBox="1"/>
          <p:nvPr/>
        </p:nvSpPr>
        <p:spPr>
          <a:xfrm>
            <a:off x="391458" y="1628562"/>
            <a:ext cx="8106706" cy="531614"/>
          </a:xfrm>
          <a:prstGeom prst="rect">
            <a:avLst/>
          </a:prstGeom>
          <a:noFill/>
        </p:spPr>
        <p:txBody>
          <a:bodyPr wrap="none" rtlCol="0">
            <a:spAutoFit/>
          </a:bodyPr>
          <a:lstStyle/>
          <a:p>
            <a:r>
              <a:rPr kumimoji="1" lang="ja-JP" altLang="en-US" sz="1600" dirty="0"/>
              <a:t>大阪府では行政計画の改定などにあわせ、</a:t>
            </a:r>
            <a:r>
              <a:rPr lang="en-US" altLang="ja-JP" sz="1600" dirty="0">
                <a:latin typeface="+mn-ea"/>
              </a:rPr>
              <a:t>SDGs</a:t>
            </a:r>
            <a:r>
              <a:rPr kumimoji="1" lang="ja-JP" altLang="en-US" sz="1600" dirty="0"/>
              <a:t>の理念を反映することとしています。</a:t>
            </a:r>
            <a:endParaRPr kumimoji="1" lang="en-US" altLang="ja-JP" sz="1600" dirty="0"/>
          </a:p>
          <a:p>
            <a:r>
              <a:rPr lang="en-US" altLang="ja-JP" sz="1600" dirty="0">
                <a:latin typeface="+mn-ea"/>
                <a:cs typeface="Meiryo UI" panose="020B0604030504040204" pitchFamily="50" charset="-128"/>
              </a:rPr>
              <a:t>2020</a:t>
            </a:r>
            <a:r>
              <a:rPr lang="ja-JP" altLang="en-US" sz="1600" dirty="0">
                <a:latin typeface="+mn-ea"/>
                <a:cs typeface="Meiryo UI" panose="020B0604030504040204" pitchFamily="50" charset="-128"/>
              </a:rPr>
              <a:t>年度（令和２年度）に反映した行政計画は次のとおりです。</a:t>
            </a:r>
            <a:endParaRPr kumimoji="1" lang="ja-JP" altLang="en-US" sz="1600" dirty="0"/>
          </a:p>
        </p:txBody>
      </p:sp>
    </p:spTree>
    <p:extLst>
      <p:ext uri="{BB962C8B-B14F-4D97-AF65-F5344CB8AC3E}">
        <p14:creationId xmlns:p14="http://schemas.microsoft.com/office/powerpoint/2010/main" val="41780440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大阪府</a:t>
            </a:r>
            <a:r>
              <a:rPr lang="en-US" altLang="ja-JP" dirty="0">
                <a:latin typeface="+mn-ea"/>
              </a:rPr>
              <a:t>SDGs</a:t>
            </a:r>
            <a:r>
              <a:rPr kumimoji="1" lang="ja-JP" altLang="en-US" dirty="0"/>
              <a:t>有識者会議</a:t>
            </a:r>
          </a:p>
        </p:txBody>
      </p:sp>
      <p:sp>
        <p:nvSpPr>
          <p:cNvPr id="4" name="正方形/長方形 3"/>
          <p:cNvSpPr/>
          <p:nvPr/>
        </p:nvSpPr>
        <p:spPr>
          <a:xfrm>
            <a:off x="277557" y="1765158"/>
            <a:ext cx="11694049" cy="584775"/>
          </a:xfrm>
          <a:prstGeom prst="rect">
            <a:avLst/>
          </a:prstGeom>
        </p:spPr>
        <p:txBody>
          <a:bodyPr wrap="square">
            <a:spAutoFit/>
          </a:bodyPr>
          <a:lstStyle/>
          <a:p>
            <a:r>
              <a:rPr lang="ja-JP" altLang="en-US" sz="1600" dirty="0"/>
              <a:t>持続可能な開発目標（</a:t>
            </a:r>
            <a:r>
              <a:rPr lang="en-US" altLang="ja-JP" sz="1600" dirty="0">
                <a:latin typeface="+mn-ea"/>
              </a:rPr>
              <a:t>SDGs</a:t>
            </a:r>
            <a:r>
              <a:rPr lang="ja-JP" altLang="en-US" sz="1600" dirty="0"/>
              <a:t>）の達成に向けた大阪府の取組みの促進について、専門的見地からの意見を幅広く聴取するため、「大阪府</a:t>
            </a:r>
            <a:r>
              <a:rPr lang="en-US" altLang="ja-JP" sz="1600" dirty="0">
                <a:latin typeface="+mn-ea"/>
              </a:rPr>
              <a:t>SDGs</a:t>
            </a:r>
            <a:r>
              <a:rPr lang="ja-JP" altLang="en-US" sz="1600" dirty="0"/>
              <a:t>有識者会議」を設置しました。</a:t>
            </a:r>
          </a:p>
        </p:txBody>
      </p:sp>
      <p:sp>
        <p:nvSpPr>
          <p:cNvPr id="3" name="正方形/長方形 2"/>
          <p:cNvSpPr/>
          <p:nvPr/>
        </p:nvSpPr>
        <p:spPr>
          <a:xfrm>
            <a:off x="7059705" y="4886848"/>
            <a:ext cx="5016940" cy="1467068"/>
          </a:xfrm>
          <a:prstGeom prst="rect">
            <a:avLst/>
          </a:prstGeom>
          <a:ln>
            <a:solidFill>
              <a:schemeClr val="tx1"/>
            </a:solidFill>
            <a:prstDash val="sysDot"/>
          </a:ln>
        </p:spPr>
        <p:txBody>
          <a:bodyPr wrap="square">
            <a:spAutoFit/>
          </a:bodyPr>
          <a:lstStyle/>
          <a:p>
            <a:pPr fontAlgn="t"/>
            <a:r>
              <a:rPr lang="ja-JP" altLang="en-US" sz="1600" b="1" dirty="0"/>
              <a:t>有識者会議 委員</a:t>
            </a:r>
            <a:endParaRPr lang="en-US" altLang="ja-JP" sz="1600" b="1" dirty="0"/>
          </a:p>
          <a:p>
            <a:pPr fontAlgn="t">
              <a:spcBef>
                <a:spcPts val="400"/>
              </a:spcBef>
            </a:pPr>
            <a:r>
              <a:rPr lang="ja-JP" altLang="en-US" sz="1400" dirty="0"/>
              <a:t>川久保　俊　氏（法政大学）</a:t>
            </a:r>
          </a:p>
          <a:p>
            <a:pPr fontAlgn="t"/>
            <a:r>
              <a:rPr lang="ja-JP" altLang="en-US" sz="1400" dirty="0"/>
              <a:t>草郷　孝好　氏（関西大学）  </a:t>
            </a:r>
          </a:p>
          <a:p>
            <a:pPr fontAlgn="t"/>
            <a:r>
              <a:rPr lang="ja-JP" altLang="en-US" sz="1400" dirty="0"/>
              <a:t>田和　正裕　氏（国際協力機構（</a:t>
            </a:r>
            <a:r>
              <a:rPr lang="en-US" altLang="ja-JP" sz="1400" dirty="0"/>
              <a:t>JICA</a:t>
            </a:r>
            <a:r>
              <a:rPr lang="ja-JP" altLang="en-US" sz="1400" dirty="0"/>
              <a:t>）関西センター）</a:t>
            </a:r>
          </a:p>
          <a:p>
            <a:pPr fontAlgn="t"/>
            <a:r>
              <a:rPr lang="ja-JP" altLang="en-US" sz="1400" dirty="0"/>
              <a:t>羽根田　みやび　氏（吉本興業ホールディングス株式会社）　</a:t>
            </a:r>
          </a:p>
          <a:p>
            <a:pPr fontAlgn="t"/>
            <a:r>
              <a:rPr lang="ja-JP" altLang="en-US" sz="1400" dirty="0"/>
              <a:t> 村上　芽　氏（株式会社日本総合研究所）</a:t>
            </a:r>
            <a:endParaRPr lang="ja-JP" altLang="en-US" sz="1400" dirty="0">
              <a:effectLst/>
            </a:endParaRPr>
          </a:p>
        </p:txBody>
      </p:sp>
      <p:sp>
        <p:nvSpPr>
          <p:cNvPr id="5" name="正方形/長方形 4"/>
          <p:cNvSpPr/>
          <p:nvPr/>
        </p:nvSpPr>
        <p:spPr>
          <a:xfrm>
            <a:off x="376517" y="2449183"/>
            <a:ext cx="6050743" cy="1949252"/>
          </a:xfrm>
          <a:prstGeom prst="rect">
            <a:avLst/>
          </a:prstGeom>
        </p:spPr>
        <p:txBody>
          <a:bodyPr wrap="square">
            <a:spAutoFit/>
          </a:bodyPr>
          <a:lstStyle/>
          <a:p>
            <a:r>
              <a:rPr lang="ja-JP" altLang="en-US" sz="1600" b="1" dirty="0">
                <a:latin typeface="Meiryo UI" panose="020B0604030504040204" pitchFamily="50" charset="-128"/>
                <a:ea typeface="Meiryo UI" panose="020B0604030504040204" pitchFamily="50" charset="-128"/>
                <a:cs typeface="Meiryo UI" panose="020B0604030504040204" pitchFamily="50" charset="-128"/>
              </a:rPr>
              <a:t>◆ 第一回有識者会議</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indent="268288">
              <a:spcBef>
                <a:spcPts val="400"/>
              </a:spcBef>
            </a:pPr>
            <a:r>
              <a:rPr lang="ja-JP" altLang="en-US" sz="1400" dirty="0">
                <a:latin typeface="+mn-ea"/>
                <a:cs typeface="Meiryo UI" panose="020B0604030504040204" pitchFamily="50" charset="-128"/>
              </a:rPr>
              <a:t>日　時　 </a:t>
            </a:r>
            <a:r>
              <a:rPr lang="en-US" altLang="ja-JP" sz="1400" dirty="0">
                <a:latin typeface="+mn-ea"/>
                <a:cs typeface="Meiryo UI" panose="020B0604030504040204" pitchFamily="50" charset="-128"/>
              </a:rPr>
              <a:t>2020</a:t>
            </a:r>
            <a:r>
              <a:rPr lang="ja-JP" altLang="en-US" sz="1400" dirty="0">
                <a:latin typeface="+mn-ea"/>
                <a:cs typeface="Meiryo UI" panose="020B0604030504040204" pitchFamily="50" charset="-128"/>
              </a:rPr>
              <a:t>年（令和２年）</a:t>
            </a:r>
            <a:r>
              <a:rPr lang="en-US" altLang="ja-JP" sz="1400" dirty="0">
                <a:latin typeface="+mn-ea"/>
                <a:cs typeface="Meiryo UI" panose="020B0604030504040204" pitchFamily="50" charset="-128"/>
              </a:rPr>
              <a:t>8</a:t>
            </a:r>
            <a:r>
              <a:rPr lang="ja-JP" altLang="en-US" sz="1400" dirty="0">
                <a:latin typeface="+mn-ea"/>
                <a:cs typeface="Meiryo UI" panose="020B0604030504040204" pitchFamily="50" charset="-128"/>
              </a:rPr>
              <a:t>月</a:t>
            </a:r>
            <a:r>
              <a:rPr lang="en-US" altLang="ja-JP" sz="1400" dirty="0">
                <a:latin typeface="+mn-ea"/>
                <a:cs typeface="Meiryo UI" panose="020B0604030504040204" pitchFamily="50" charset="-128"/>
              </a:rPr>
              <a:t>18</a:t>
            </a:r>
            <a:r>
              <a:rPr lang="ja-JP" altLang="en-US" sz="1400" dirty="0">
                <a:latin typeface="+mn-ea"/>
                <a:cs typeface="Meiryo UI" panose="020B0604030504040204" pitchFamily="50" charset="-128"/>
              </a:rPr>
              <a:t>日（火曜日）</a:t>
            </a:r>
            <a:endParaRPr lang="en-US" altLang="ja-JP" sz="1400" dirty="0">
              <a:latin typeface="+mn-ea"/>
              <a:cs typeface="Meiryo UI" panose="020B0604030504040204" pitchFamily="50" charset="-128"/>
            </a:endParaRPr>
          </a:p>
          <a:p>
            <a:pPr indent="268288">
              <a:spcBef>
                <a:spcPts val="400"/>
              </a:spcBef>
            </a:pPr>
            <a:r>
              <a:rPr lang="ja-JP" altLang="en-US" sz="1400" dirty="0">
                <a:latin typeface="+mn-ea"/>
                <a:cs typeface="Meiryo UI" panose="020B0604030504040204" pitchFamily="50" charset="-128"/>
              </a:rPr>
              <a:t>内　容　１</a:t>
            </a:r>
            <a:r>
              <a:rPr lang="en-US" altLang="ja-JP" sz="1400" dirty="0">
                <a:latin typeface="+mn-ea"/>
                <a:cs typeface="Meiryo UI" panose="020B0604030504040204" pitchFamily="50" charset="-128"/>
              </a:rPr>
              <a:t>.</a:t>
            </a:r>
            <a:r>
              <a:rPr lang="ja-JP" altLang="en-US" sz="1400" dirty="0">
                <a:latin typeface="+mn-ea"/>
              </a:rPr>
              <a:t>事業報告</a:t>
            </a:r>
            <a:endParaRPr lang="en-US" altLang="ja-JP" sz="1400" dirty="0">
              <a:latin typeface="+mn-ea"/>
            </a:endParaRPr>
          </a:p>
          <a:p>
            <a:pPr indent="1169988"/>
            <a:r>
              <a:rPr lang="ja-JP" altLang="en-US" sz="1400" dirty="0">
                <a:latin typeface="+mn-ea"/>
              </a:rPr>
              <a:t>・</a:t>
            </a:r>
            <a:r>
              <a:rPr lang="en-US" altLang="ja-JP" sz="1400" dirty="0">
                <a:latin typeface="+mn-ea"/>
                <a:cs typeface="Meiryo UI" panose="020B0604030504040204" pitchFamily="50" charset="-128"/>
              </a:rPr>
              <a:t>2020</a:t>
            </a:r>
            <a:r>
              <a:rPr lang="ja-JP" altLang="en-US" sz="1400" dirty="0">
                <a:latin typeface="+mn-ea"/>
              </a:rPr>
              <a:t>年度の大阪府の取組み</a:t>
            </a:r>
            <a:endParaRPr lang="en-US" altLang="ja-JP" sz="1400" dirty="0">
              <a:latin typeface="+mn-ea"/>
            </a:endParaRPr>
          </a:p>
          <a:p>
            <a:pPr indent="1169988"/>
            <a:r>
              <a:rPr lang="ja-JP" altLang="en-US" sz="1400" dirty="0">
                <a:latin typeface="+mn-ea"/>
              </a:rPr>
              <a:t>・</a:t>
            </a:r>
            <a:r>
              <a:rPr lang="en-US" altLang="ja-JP" sz="1400" dirty="0">
                <a:latin typeface="+mn-ea"/>
                <a:cs typeface="Meiryo UI" panose="020B0604030504040204" pitchFamily="50" charset="-128"/>
              </a:rPr>
              <a:t>2020</a:t>
            </a:r>
            <a:r>
              <a:rPr lang="ja-JP" altLang="en-US" sz="1400" dirty="0">
                <a:latin typeface="+mn-ea"/>
              </a:rPr>
              <a:t>年度</a:t>
            </a:r>
            <a:r>
              <a:rPr lang="en-US" altLang="ja-JP" sz="1400" dirty="0">
                <a:latin typeface="+mn-ea"/>
              </a:rPr>
              <a:t>SDGs</a:t>
            </a:r>
            <a:r>
              <a:rPr lang="ja-JP" altLang="en-US" sz="1400" dirty="0">
                <a:latin typeface="+mn-ea"/>
              </a:rPr>
              <a:t>未来都市への選定</a:t>
            </a:r>
            <a:endParaRPr lang="en-US" altLang="ja-JP" sz="1400" dirty="0">
              <a:latin typeface="+mn-ea"/>
            </a:endParaRPr>
          </a:p>
          <a:p>
            <a:pPr indent="981075"/>
            <a:r>
              <a:rPr lang="ja-JP" altLang="en-US" sz="1400" dirty="0">
                <a:latin typeface="+mn-ea"/>
              </a:rPr>
              <a:t>２</a:t>
            </a:r>
            <a:r>
              <a:rPr lang="en-US" altLang="ja-JP" sz="1400" dirty="0">
                <a:latin typeface="+mn-ea"/>
              </a:rPr>
              <a:t>.</a:t>
            </a:r>
            <a:r>
              <a:rPr lang="ja-JP" altLang="en-US" sz="1400" dirty="0">
                <a:latin typeface="+mn-ea"/>
              </a:rPr>
              <a:t>意見交換</a:t>
            </a:r>
            <a:endParaRPr lang="en-US" altLang="ja-JP" sz="1400" dirty="0">
              <a:latin typeface="+mn-ea"/>
            </a:endParaRPr>
          </a:p>
          <a:p>
            <a:pPr indent="1169988"/>
            <a:r>
              <a:rPr lang="ja-JP" altLang="en-US" sz="1400" dirty="0">
                <a:latin typeface="+mn-ea"/>
              </a:rPr>
              <a:t>・コロナ禍における大阪府の</a:t>
            </a:r>
            <a:r>
              <a:rPr lang="en-US" altLang="ja-JP" sz="1400" dirty="0">
                <a:latin typeface="+mn-ea"/>
              </a:rPr>
              <a:t>SDG</a:t>
            </a:r>
            <a:r>
              <a:rPr lang="ja-JP" altLang="en-US" sz="1400" dirty="0" err="1">
                <a:latin typeface="+mn-ea"/>
              </a:rPr>
              <a:t>ｓ</a:t>
            </a:r>
            <a:r>
              <a:rPr lang="ja-JP" altLang="en-US" sz="1400" dirty="0">
                <a:latin typeface="+mn-ea"/>
              </a:rPr>
              <a:t>の取組み</a:t>
            </a:r>
            <a:endParaRPr lang="en-US" altLang="ja-JP" sz="1400" dirty="0">
              <a:latin typeface="+mn-ea"/>
            </a:endParaRPr>
          </a:p>
          <a:p>
            <a:pPr indent="1169988"/>
            <a:r>
              <a:rPr lang="ja-JP" altLang="en-US" sz="1400" dirty="0">
                <a:latin typeface="+mn-ea"/>
              </a:rPr>
              <a:t>・ステークホルダーの自発的な行動に向けて</a:t>
            </a:r>
          </a:p>
        </p:txBody>
      </p:sp>
      <p:sp>
        <p:nvSpPr>
          <p:cNvPr id="6" name="正方形/長方形 5"/>
          <p:cNvSpPr/>
          <p:nvPr/>
        </p:nvSpPr>
        <p:spPr>
          <a:xfrm>
            <a:off x="376516" y="4644656"/>
            <a:ext cx="6683189" cy="1733808"/>
          </a:xfrm>
          <a:prstGeom prst="rect">
            <a:avLst/>
          </a:prstGeom>
        </p:spPr>
        <p:txBody>
          <a:bodyPr wrap="square">
            <a:spAutoFit/>
          </a:bodyPr>
          <a:lstStyle/>
          <a:p>
            <a:r>
              <a:rPr lang="ja-JP" altLang="en-US" sz="1600" b="1" dirty="0">
                <a:latin typeface="Meiryo UI" panose="020B0604030504040204" pitchFamily="50" charset="-128"/>
                <a:ea typeface="Meiryo UI" panose="020B0604030504040204" pitchFamily="50" charset="-128"/>
                <a:cs typeface="Meiryo UI" panose="020B0604030504040204" pitchFamily="50" charset="-128"/>
              </a:rPr>
              <a:t>◆ 第二回有識者会議</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indent="268288">
              <a:spcBef>
                <a:spcPts val="400"/>
              </a:spcBef>
            </a:pPr>
            <a:r>
              <a:rPr lang="ja-JP" altLang="en-US" sz="1400" dirty="0">
                <a:latin typeface="+mn-ea"/>
                <a:cs typeface="Meiryo UI" panose="020B0604030504040204" pitchFamily="50" charset="-128"/>
              </a:rPr>
              <a:t>日　時　 </a:t>
            </a:r>
            <a:r>
              <a:rPr lang="en-US" altLang="ja-JP" sz="1400" dirty="0">
                <a:latin typeface="+mn-ea"/>
                <a:cs typeface="Meiryo UI" panose="020B0604030504040204" pitchFamily="50" charset="-128"/>
              </a:rPr>
              <a:t>2021</a:t>
            </a:r>
            <a:r>
              <a:rPr lang="ja-JP" altLang="en-US" sz="1400" dirty="0">
                <a:latin typeface="+mn-ea"/>
                <a:cs typeface="Meiryo UI" panose="020B0604030504040204" pitchFamily="50" charset="-128"/>
              </a:rPr>
              <a:t>年（令和</a:t>
            </a:r>
            <a:r>
              <a:rPr lang="en-US" altLang="ja-JP" sz="1400" dirty="0">
                <a:latin typeface="+mn-ea"/>
                <a:cs typeface="Meiryo UI" panose="020B0604030504040204" pitchFamily="50" charset="-128"/>
              </a:rPr>
              <a:t>3</a:t>
            </a:r>
            <a:r>
              <a:rPr lang="ja-JP" altLang="en-US" sz="1400" dirty="0">
                <a:latin typeface="+mn-ea"/>
                <a:cs typeface="Meiryo UI" panose="020B0604030504040204" pitchFamily="50" charset="-128"/>
              </a:rPr>
              <a:t>年）</a:t>
            </a:r>
            <a:r>
              <a:rPr lang="en-US" altLang="ja-JP" sz="1400" dirty="0">
                <a:latin typeface="+mn-ea"/>
                <a:cs typeface="Meiryo UI" panose="020B0604030504040204" pitchFamily="50" charset="-128"/>
              </a:rPr>
              <a:t>3</a:t>
            </a:r>
            <a:r>
              <a:rPr lang="ja-JP" altLang="en-US" sz="1400" dirty="0">
                <a:latin typeface="+mn-ea"/>
                <a:cs typeface="Meiryo UI" panose="020B0604030504040204" pitchFamily="50" charset="-128"/>
              </a:rPr>
              <a:t>月</a:t>
            </a:r>
            <a:r>
              <a:rPr lang="en-US" altLang="ja-JP" sz="1400" dirty="0">
                <a:latin typeface="+mn-ea"/>
                <a:cs typeface="Meiryo UI" panose="020B0604030504040204" pitchFamily="50" charset="-128"/>
              </a:rPr>
              <a:t>30</a:t>
            </a:r>
            <a:r>
              <a:rPr lang="ja-JP" altLang="en-US" sz="1400" dirty="0">
                <a:latin typeface="+mn-ea"/>
                <a:cs typeface="Meiryo UI" panose="020B0604030504040204" pitchFamily="50" charset="-128"/>
              </a:rPr>
              <a:t>日（火曜日）</a:t>
            </a:r>
            <a:endParaRPr lang="en-US" altLang="ja-JP" sz="1400" dirty="0">
              <a:latin typeface="+mn-ea"/>
              <a:cs typeface="Meiryo UI" panose="020B0604030504040204" pitchFamily="50" charset="-128"/>
            </a:endParaRPr>
          </a:p>
          <a:p>
            <a:pPr indent="268288">
              <a:spcBef>
                <a:spcPts val="400"/>
              </a:spcBef>
            </a:pPr>
            <a:r>
              <a:rPr lang="ja-JP" altLang="en-US" sz="1400" dirty="0">
                <a:latin typeface="+mn-ea"/>
                <a:cs typeface="Meiryo UI" panose="020B0604030504040204" pitchFamily="50" charset="-128"/>
              </a:rPr>
              <a:t>内　容　１</a:t>
            </a:r>
            <a:r>
              <a:rPr lang="en-US" altLang="ja-JP" sz="1400" dirty="0">
                <a:latin typeface="+mn-ea"/>
                <a:cs typeface="Meiryo UI" panose="020B0604030504040204" pitchFamily="50" charset="-128"/>
              </a:rPr>
              <a:t>.</a:t>
            </a:r>
            <a:r>
              <a:rPr lang="ja-JP" altLang="en-US" sz="1400" dirty="0">
                <a:latin typeface="+mn-ea"/>
              </a:rPr>
              <a:t>事業報告</a:t>
            </a:r>
            <a:endParaRPr lang="en-US" altLang="ja-JP" sz="1400" dirty="0">
              <a:latin typeface="+mn-ea"/>
            </a:endParaRPr>
          </a:p>
          <a:p>
            <a:pPr indent="1169988"/>
            <a:r>
              <a:rPr lang="ja-JP" altLang="en-US" sz="1400" dirty="0">
                <a:latin typeface="+mn-ea"/>
              </a:rPr>
              <a:t>・</a:t>
            </a:r>
            <a:r>
              <a:rPr lang="en-US" altLang="ja-JP" sz="1400" dirty="0">
                <a:latin typeface="+mn-ea"/>
                <a:cs typeface="Meiryo UI" panose="020B0604030504040204" pitchFamily="50" charset="-128"/>
              </a:rPr>
              <a:t>2020</a:t>
            </a:r>
            <a:r>
              <a:rPr lang="ja-JP" altLang="en-US" sz="1400" dirty="0">
                <a:latin typeface="+mn-ea"/>
              </a:rPr>
              <a:t>年度の取組結果</a:t>
            </a:r>
            <a:endParaRPr lang="en-US" altLang="ja-JP" sz="1400" dirty="0">
              <a:latin typeface="+mn-ea"/>
            </a:endParaRPr>
          </a:p>
          <a:p>
            <a:pPr indent="1169988"/>
            <a:r>
              <a:rPr lang="ja-JP" altLang="en-US" sz="1400" dirty="0">
                <a:latin typeface="+mn-ea"/>
              </a:rPr>
              <a:t>・</a:t>
            </a:r>
            <a:r>
              <a:rPr lang="en-US" altLang="ja-JP" sz="1400" dirty="0">
                <a:latin typeface="+mn-ea"/>
                <a:cs typeface="Meiryo UI" panose="020B0604030504040204" pitchFamily="50" charset="-128"/>
              </a:rPr>
              <a:t>2021</a:t>
            </a:r>
            <a:r>
              <a:rPr lang="ja-JP" altLang="en-US" sz="1400" dirty="0">
                <a:latin typeface="+mn-ea"/>
              </a:rPr>
              <a:t>年度の取組計画</a:t>
            </a:r>
            <a:endParaRPr lang="en-US" altLang="ja-JP" sz="1400" dirty="0">
              <a:latin typeface="+mn-ea"/>
            </a:endParaRPr>
          </a:p>
          <a:p>
            <a:pPr indent="981075"/>
            <a:r>
              <a:rPr lang="ja-JP" altLang="en-US" sz="1400" dirty="0">
                <a:latin typeface="+mn-ea"/>
              </a:rPr>
              <a:t>２</a:t>
            </a:r>
            <a:r>
              <a:rPr lang="en-US" altLang="ja-JP" sz="1400" dirty="0">
                <a:latin typeface="+mn-ea"/>
              </a:rPr>
              <a:t>.</a:t>
            </a:r>
            <a:r>
              <a:rPr lang="ja-JP" altLang="en-US" sz="1400" dirty="0">
                <a:latin typeface="+mn-ea"/>
              </a:rPr>
              <a:t>その他</a:t>
            </a:r>
            <a:endParaRPr lang="en-US" altLang="ja-JP" sz="1400" dirty="0">
              <a:latin typeface="+mn-ea"/>
            </a:endParaRPr>
          </a:p>
          <a:p>
            <a:pPr indent="1169988"/>
            <a:r>
              <a:rPr lang="ja-JP" altLang="en-US" sz="1400" dirty="0">
                <a:latin typeface="+mn-ea"/>
              </a:rPr>
              <a:t>・公民連携事業（</a:t>
            </a:r>
            <a:r>
              <a:rPr lang="en-US" altLang="ja-JP" sz="1400" dirty="0">
                <a:latin typeface="+mn-ea"/>
              </a:rPr>
              <a:t>SDGs</a:t>
            </a:r>
            <a:r>
              <a:rPr lang="ja-JP" altLang="en-US" sz="1400" dirty="0">
                <a:latin typeface="+mn-ea"/>
              </a:rPr>
              <a:t>映像制作プロジェクト事業）の成果発表</a:t>
            </a:r>
          </a:p>
        </p:txBody>
      </p:sp>
      <p:sp>
        <p:nvSpPr>
          <p:cNvPr id="7" name="テキスト ボックス 6"/>
          <p:cNvSpPr txBox="1"/>
          <p:nvPr/>
        </p:nvSpPr>
        <p:spPr>
          <a:xfrm>
            <a:off x="7856377" y="2315126"/>
            <a:ext cx="4115229" cy="276999"/>
          </a:xfrm>
          <a:prstGeom prst="rect">
            <a:avLst/>
          </a:prstGeom>
          <a:noFill/>
        </p:spPr>
        <p:txBody>
          <a:bodyPr wrap="none" rtlCol="0">
            <a:spAutoFit/>
          </a:bodyPr>
          <a:lstStyle/>
          <a:p>
            <a:r>
              <a:rPr kumimoji="1" lang="ja-JP" altLang="en-US" sz="1200" dirty="0"/>
              <a:t>新型コロナウイルス感染症対策としてオンラインで開催</a:t>
            </a:r>
          </a:p>
        </p:txBody>
      </p:sp>
    </p:spTree>
    <p:extLst>
      <p:ext uri="{BB962C8B-B14F-4D97-AF65-F5344CB8AC3E}">
        <p14:creationId xmlns:p14="http://schemas.microsoft.com/office/powerpoint/2010/main" val="14770078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ormAutofit/>
          </a:bodyPr>
          <a:lstStyle/>
          <a:p>
            <a:pPr marL="185738" indent="-185738">
              <a:tabLst>
                <a:tab pos="185738" algn="l"/>
              </a:tabLst>
            </a:pPr>
            <a:r>
              <a:rPr lang="ja-JP" altLang="en-US" sz="3600" b="1" u="none" dirty="0">
                <a:latin typeface="Meiryo UI" panose="020B0604030504040204" pitchFamily="50" charset="-128"/>
                <a:ea typeface="Meiryo UI" panose="020B0604030504040204" pitchFamily="50" charset="-128"/>
                <a:cs typeface="Meiryo UI" panose="020B0604030504040204" pitchFamily="50" charset="-128"/>
              </a:rPr>
              <a:t>（参考）</a:t>
            </a:r>
            <a:r>
              <a:rPr lang="ja-JP" altLang="en-US" sz="3600" b="1" dirty="0">
                <a:latin typeface="Meiryo UI" panose="020B0604030504040204" pitchFamily="50" charset="-128"/>
                <a:ea typeface="Meiryo UI" panose="020B0604030504040204" pitchFamily="50" charset="-128"/>
                <a:cs typeface="Meiryo UI" panose="020B0604030504040204" pitchFamily="50" charset="-128"/>
              </a:rPr>
              <a:t>府域での</a:t>
            </a:r>
            <a:r>
              <a:rPr lang="en-US" altLang="ja-JP" sz="3600" b="1" dirty="0">
                <a:latin typeface="Meiryo UI" panose="020B0604030504040204" pitchFamily="50" charset="-128"/>
                <a:ea typeface="Meiryo UI" panose="020B0604030504040204" pitchFamily="50" charset="-128"/>
                <a:cs typeface="Meiryo UI" panose="020B0604030504040204" pitchFamily="50" charset="-128"/>
              </a:rPr>
              <a:t>SDGs</a:t>
            </a:r>
            <a:r>
              <a:rPr lang="ja-JP" altLang="en-US" sz="3600" b="1" dirty="0">
                <a:latin typeface="Meiryo UI" panose="020B0604030504040204" pitchFamily="50" charset="-128"/>
                <a:ea typeface="Meiryo UI" panose="020B0604030504040204" pitchFamily="50" charset="-128"/>
                <a:cs typeface="Meiryo UI" panose="020B0604030504040204" pitchFamily="50" charset="-128"/>
              </a:rPr>
              <a:t>の認知度</a:t>
            </a:r>
            <a:endParaRPr lang="en-US" altLang="ja-JP" sz="3600" b="1"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5333274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認知度の推移 ①</a:t>
            </a:r>
          </a:p>
        </p:txBody>
      </p:sp>
      <p:graphicFrame>
        <p:nvGraphicFramePr>
          <p:cNvPr id="3" name="コンテンツ プレースホルダー 8"/>
          <p:cNvGraphicFramePr>
            <a:graphicFrameLocks/>
          </p:cNvGraphicFramePr>
          <p:nvPr>
            <p:extLst>
              <p:ext uri="{D42A27DB-BD31-4B8C-83A1-F6EECF244321}">
                <p14:modId xmlns:p14="http://schemas.microsoft.com/office/powerpoint/2010/main" val="3831545226"/>
              </p:ext>
            </p:extLst>
          </p:nvPr>
        </p:nvGraphicFramePr>
        <p:xfrm>
          <a:off x="1364389" y="2336596"/>
          <a:ext cx="8962952" cy="3620754"/>
        </p:xfrm>
        <a:graphic>
          <a:graphicData uri="http://schemas.openxmlformats.org/drawingml/2006/chart">
            <c:chart xmlns:c="http://schemas.openxmlformats.org/drawingml/2006/chart" xmlns:r="http://schemas.openxmlformats.org/officeDocument/2006/relationships" r:id="rId2"/>
          </a:graphicData>
        </a:graphic>
      </p:graphicFrame>
      <p:sp>
        <p:nvSpPr>
          <p:cNvPr id="4" name="テキスト ボックス 3"/>
          <p:cNvSpPr txBox="1"/>
          <p:nvPr/>
        </p:nvSpPr>
        <p:spPr>
          <a:xfrm>
            <a:off x="1123532" y="1755058"/>
            <a:ext cx="3039471" cy="400110"/>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Ins="0" rtlCol="0">
            <a:spAutoFit/>
          </a:bodyPr>
          <a:lstStyle/>
          <a:p>
            <a:pPr>
              <a:tabLst>
                <a:tab pos="6239554" algn="l"/>
              </a:tabLst>
            </a:pPr>
            <a:r>
              <a:rPr lang="ja-JP" altLang="en-US" sz="2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2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2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認知度（大阪）</a:t>
            </a:r>
          </a:p>
        </p:txBody>
      </p:sp>
      <p:sp>
        <p:nvSpPr>
          <p:cNvPr id="5" name="正方形/長方形 4"/>
          <p:cNvSpPr/>
          <p:nvPr/>
        </p:nvSpPr>
        <p:spPr>
          <a:xfrm>
            <a:off x="2198292" y="6158422"/>
            <a:ext cx="7295146" cy="496834"/>
          </a:xfrm>
          <a:prstGeom prst="rect">
            <a:avLst/>
          </a:prstGeom>
          <a:ln w="12700">
            <a:noFill/>
          </a:ln>
        </p:spPr>
        <p:txBody>
          <a:bodyPr wrap="square" anchor="ctr">
            <a:noAutofit/>
          </a:bodyPr>
          <a:lstStyle/>
          <a:p>
            <a:pPr>
              <a:lnSpc>
                <a:spcPts val="2096"/>
              </a:lnSpc>
            </a:pPr>
            <a:r>
              <a:rPr lang="ja-JP" altLang="en-US" sz="1400" dirty="0">
                <a:latin typeface="+mn-ea"/>
              </a:rPr>
              <a:t>大阪府のネット調査（大阪</a:t>
            </a:r>
            <a:r>
              <a:rPr lang="en-US" altLang="ja-JP" sz="1400" dirty="0">
                <a:latin typeface="+mn-ea"/>
              </a:rPr>
              <a:t>Q</a:t>
            </a:r>
            <a:r>
              <a:rPr lang="ja-JP" altLang="en-US" sz="1400" dirty="0">
                <a:latin typeface="+mn-ea"/>
              </a:rPr>
              <a:t>ネット）を活用して、府民を対象に</a:t>
            </a:r>
            <a:r>
              <a:rPr lang="en-US" altLang="ja-JP" sz="1400" dirty="0">
                <a:latin typeface="+mn-ea"/>
              </a:rPr>
              <a:t>SDGs</a:t>
            </a:r>
            <a:r>
              <a:rPr lang="ja-JP" altLang="en-US" sz="1400" dirty="0">
                <a:latin typeface="+mn-ea"/>
              </a:rPr>
              <a:t>の認知度を調査</a:t>
            </a:r>
            <a:endParaRPr lang="en-US" altLang="ja-JP" sz="1400" dirty="0">
              <a:latin typeface="+mn-ea"/>
            </a:endParaRPr>
          </a:p>
          <a:p>
            <a:pPr>
              <a:lnSpc>
                <a:spcPts val="2096"/>
              </a:lnSpc>
            </a:pPr>
            <a:r>
              <a:rPr lang="ja-JP" altLang="en-US" sz="1400" dirty="0">
                <a:latin typeface="+mj-ea"/>
                <a:ea typeface="+mj-ea"/>
              </a:rPr>
              <a:t>（対象者条件：</a:t>
            </a:r>
            <a:r>
              <a:rPr lang="en-US" altLang="ja-JP" sz="1400" dirty="0">
                <a:latin typeface="+mj-ea"/>
                <a:ea typeface="+mj-ea"/>
              </a:rPr>
              <a:t>18</a:t>
            </a:r>
            <a:r>
              <a:rPr lang="ja-JP" altLang="ja-JP" sz="1400" dirty="0">
                <a:latin typeface="+mj-ea"/>
                <a:ea typeface="+mj-ea"/>
              </a:rPr>
              <a:t>歳以上の男女</a:t>
            </a:r>
            <a:r>
              <a:rPr lang="ja-JP" altLang="en-US" sz="1400" dirty="0">
                <a:latin typeface="+mj-ea"/>
                <a:ea typeface="+mj-ea"/>
              </a:rPr>
              <a:t>、サンプル数：１</a:t>
            </a:r>
            <a:r>
              <a:rPr lang="en-US" altLang="ja-JP" sz="1400" dirty="0">
                <a:latin typeface="+mj-ea"/>
                <a:ea typeface="+mj-ea"/>
              </a:rPr>
              <a:t>,000</a:t>
            </a:r>
            <a:r>
              <a:rPr lang="ja-JP" altLang="ja-JP" sz="1400" dirty="0">
                <a:latin typeface="+mj-ea"/>
                <a:ea typeface="+mj-ea"/>
              </a:rPr>
              <a:t>名</a:t>
            </a:r>
            <a:r>
              <a:rPr lang="ja-JP" altLang="en-US" sz="1400" dirty="0">
                <a:latin typeface="+mj-ea"/>
                <a:ea typeface="+mj-ea"/>
              </a:rPr>
              <a:t>）</a:t>
            </a:r>
            <a:endParaRPr lang="en-US" altLang="ja-JP" sz="1400" dirty="0">
              <a:latin typeface="+mj-ea"/>
              <a:ea typeface="+mj-ea"/>
            </a:endParaRPr>
          </a:p>
        </p:txBody>
      </p:sp>
      <p:sp>
        <p:nvSpPr>
          <p:cNvPr id="6" name="正方形/長方形 5"/>
          <p:cNvSpPr/>
          <p:nvPr/>
        </p:nvSpPr>
        <p:spPr>
          <a:xfrm>
            <a:off x="5235386" y="1721826"/>
            <a:ext cx="5889754" cy="461665"/>
          </a:xfrm>
          <a:prstGeom prst="rect">
            <a:avLst/>
          </a:prstGeom>
        </p:spPr>
        <p:txBody>
          <a:bodyPr wrap="none">
            <a:spAutoFit/>
          </a:bodyPr>
          <a:lstStyle/>
          <a:p>
            <a:r>
              <a:rPr lang="ja-JP" altLang="en-US" sz="2400" b="1" u="sng" dirty="0">
                <a:latin typeface="Meiryo UI" panose="020B0604030504040204" pitchFamily="50" charset="-128"/>
                <a:ea typeface="Meiryo UI" panose="020B0604030504040204" pitchFamily="50" charset="-128"/>
              </a:rPr>
              <a:t>府民全体の認知度は、</a:t>
            </a:r>
            <a:r>
              <a:rPr lang="en-US" altLang="ja-JP" sz="2400" b="1" u="sng" dirty="0">
                <a:latin typeface="Meiryo UI" panose="020B0604030504040204" pitchFamily="50" charset="-128"/>
                <a:ea typeface="Meiryo UI" panose="020B0604030504040204" pitchFamily="50" charset="-128"/>
              </a:rPr>
              <a:t>53.4%</a:t>
            </a:r>
            <a:r>
              <a:rPr lang="ja-JP" altLang="en-US" sz="1400" dirty="0">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rPr>
              <a:t>2021</a:t>
            </a:r>
            <a:r>
              <a:rPr lang="ja-JP" altLang="en-US" sz="1400" dirty="0">
                <a:latin typeface="Meiryo UI" panose="020B0604030504040204" pitchFamily="50" charset="-128"/>
                <a:ea typeface="Meiryo UI" panose="020B0604030504040204" pitchFamily="50" charset="-128"/>
              </a:rPr>
              <a:t>年３月時点）</a:t>
            </a:r>
            <a:endParaRPr lang="en-US" altLang="ja-JP" sz="1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5331067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認知度の推移 ②</a:t>
            </a:r>
            <a:endParaRPr kumimoji="1" lang="ja-JP" altLang="en-US" dirty="0"/>
          </a:p>
        </p:txBody>
      </p:sp>
      <p:sp>
        <p:nvSpPr>
          <p:cNvPr id="4" name="正方形/長方形 3"/>
          <p:cNvSpPr/>
          <p:nvPr/>
        </p:nvSpPr>
        <p:spPr>
          <a:xfrm>
            <a:off x="402934" y="1625087"/>
            <a:ext cx="9418252" cy="496834"/>
          </a:xfrm>
          <a:prstGeom prst="rect">
            <a:avLst/>
          </a:prstGeom>
          <a:ln w="12700">
            <a:noFill/>
          </a:ln>
        </p:spPr>
        <p:txBody>
          <a:bodyPr wrap="square" anchor="ctr">
            <a:noAutofit/>
          </a:bodyPr>
          <a:lstStyle/>
          <a:p>
            <a:pPr>
              <a:lnSpc>
                <a:spcPts val="2096"/>
              </a:lnSpc>
            </a:pPr>
            <a:r>
              <a:rPr lang="ja-JP" altLang="en-US" sz="1400" dirty="0">
                <a:latin typeface="+mn-ea"/>
              </a:rPr>
              <a:t>〇府民全体の認知度は直近調査で</a:t>
            </a:r>
            <a:r>
              <a:rPr lang="en-US" altLang="ja-JP" sz="1400" dirty="0">
                <a:latin typeface="+mn-ea"/>
              </a:rPr>
              <a:t>53.4</a:t>
            </a:r>
            <a:r>
              <a:rPr lang="ja-JP" altLang="en-US" sz="1400" dirty="0">
                <a:latin typeface="+mn-ea"/>
              </a:rPr>
              <a:t>％</a:t>
            </a:r>
            <a:endParaRPr lang="en-US" altLang="ja-JP" sz="1400" dirty="0">
              <a:latin typeface="+mn-ea"/>
            </a:endParaRPr>
          </a:p>
          <a:p>
            <a:pPr>
              <a:lnSpc>
                <a:spcPts val="2096"/>
              </a:lnSpc>
            </a:pPr>
            <a:r>
              <a:rPr lang="ja-JP" altLang="en-US" sz="1400" dirty="0">
                <a:latin typeface="+mn-ea"/>
              </a:rPr>
              <a:t>〇男女別では、男性の認知度が高い傾向を示している。（男性：</a:t>
            </a:r>
            <a:r>
              <a:rPr lang="en-US" altLang="ja-JP" sz="1400" dirty="0">
                <a:latin typeface="+mn-ea"/>
              </a:rPr>
              <a:t>62.1%</a:t>
            </a:r>
            <a:r>
              <a:rPr lang="ja-JP" altLang="en-US" sz="1400" dirty="0">
                <a:latin typeface="+mn-ea"/>
              </a:rPr>
              <a:t>　女性：</a:t>
            </a:r>
            <a:r>
              <a:rPr lang="en-US" altLang="ja-JP" sz="1400" dirty="0">
                <a:latin typeface="+mn-ea"/>
              </a:rPr>
              <a:t>45.5</a:t>
            </a:r>
            <a:r>
              <a:rPr lang="ja-JP" altLang="en-US" sz="1400" dirty="0">
                <a:latin typeface="+mn-ea"/>
              </a:rPr>
              <a:t>％）</a:t>
            </a:r>
            <a:endParaRPr lang="en-US" altLang="ja-JP" sz="1400" dirty="0">
              <a:latin typeface="+mj-ea"/>
              <a:ea typeface="+mj-ea"/>
            </a:endParaRPr>
          </a:p>
        </p:txBody>
      </p:sp>
      <p:graphicFrame>
        <p:nvGraphicFramePr>
          <p:cNvPr id="5" name="グラフ 4"/>
          <p:cNvGraphicFramePr/>
          <p:nvPr>
            <p:extLst>
              <p:ext uri="{D42A27DB-BD31-4B8C-83A1-F6EECF244321}">
                <p14:modId xmlns:p14="http://schemas.microsoft.com/office/powerpoint/2010/main" val="2248668330"/>
              </p:ext>
            </p:extLst>
          </p:nvPr>
        </p:nvGraphicFramePr>
        <p:xfrm>
          <a:off x="402934" y="2250023"/>
          <a:ext cx="4901480" cy="441167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グラフ 5"/>
          <p:cNvGraphicFramePr/>
          <p:nvPr>
            <p:extLst>
              <p:ext uri="{D42A27DB-BD31-4B8C-83A1-F6EECF244321}">
                <p14:modId xmlns:p14="http://schemas.microsoft.com/office/powerpoint/2010/main" val="300469028"/>
              </p:ext>
            </p:extLst>
          </p:nvPr>
        </p:nvGraphicFramePr>
        <p:xfrm>
          <a:off x="6619156" y="2236577"/>
          <a:ext cx="4734644" cy="24163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グラフ 6"/>
          <p:cNvGraphicFramePr/>
          <p:nvPr>
            <p:extLst>
              <p:ext uri="{D42A27DB-BD31-4B8C-83A1-F6EECF244321}">
                <p14:modId xmlns:p14="http://schemas.microsoft.com/office/powerpoint/2010/main" val="1682668358"/>
              </p:ext>
            </p:extLst>
          </p:nvPr>
        </p:nvGraphicFramePr>
        <p:xfrm>
          <a:off x="6619155" y="4760562"/>
          <a:ext cx="4734643" cy="2132729"/>
        </p:xfrm>
        <a:graphic>
          <a:graphicData uri="http://schemas.openxmlformats.org/drawingml/2006/chart">
            <c:chart xmlns:c="http://schemas.openxmlformats.org/drawingml/2006/chart" xmlns:r="http://schemas.openxmlformats.org/officeDocument/2006/relationships" r:id="rId4"/>
          </a:graphicData>
        </a:graphic>
      </p:graphicFrame>
      <p:sp>
        <p:nvSpPr>
          <p:cNvPr id="8" name="テキスト ボックス 7"/>
          <p:cNvSpPr txBox="1"/>
          <p:nvPr/>
        </p:nvSpPr>
        <p:spPr>
          <a:xfrm>
            <a:off x="6238903" y="3163716"/>
            <a:ext cx="323165" cy="1253906"/>
          </a:xfrm>
          <a:prstGeom prst="rect">
            <a:avLst/>
          </a:prstGeom>
          <a:noFill/>
          <a:ln>
            <a:solidFill>
              <a:schemeClr val="tx1"/>
            </a:solidFill>
          </a:ln>
        </p:spPr>
        <p:txBody>
          <a:bodyPr vert="eaVert" wrap="square" rtlCol="0" anchor="ctr">
            <a:spAutoFit/>
          </a:bodyPr>
          <a:lstStyle/>
          <a:p>
            <a:pPr algn="ctr"/>
            <a:r>
              <a:rPr kumimoji="1" lang="ja-JP" altLang="en-US" sz="900" dirty="0"/>
              <a:t>男性（</a:t>
            </a:r>
            <a:r>
              <a:rPr kumimoji="1" lang="en-US" altLang="ja-JP" sz="900" dirty="0"/>
              <a:t>4</a:t>
            </a:r>
            <a:r>
              <a:rPr kumimoji="1" lang="ja-JP" altLang="en-US" sz="900" dirty="0"/>
              <a:t>７５人）</a:t>
            </a:r>
          </a:p>
        </p:txBody>
      </p:sp>
      <p:sp>
        <p:nvSpPr>
          <p:cNvPr id="9" name="テキスト ボックス 8"/>
          <p:cNvSpPr txBox="1"/>
          <p:nvPr/>
        </p:nvSpPr>
        <p:spPr>
          <a:xfrm>
            <a:off x="6238902" y="5251938"/>
            <a:ext cx="323165" cy="1253906"/>
          </a:xfrm>
          <a:prstGeom prst="rect">
            <a:avLst/>
          </a:prstGeom>
          <a:noFill/>
          <a:ln>
            <a:solidFill>
              <a:schemeClr val="tx1"/>
            </a:solidFill>
          </a:ln>
        </p:spPr>
        <p:txBody>
          <a:bodyPr vert="eaVert" wrap="square" rtlCol="0" anchor="ctr">
            <a:spAutoFit/>
          </a:bodyPr>
          <a:lstStyle/>
          <a:p>
            <a:pPr algn="ctr"/>
            <a:r>
              <a:rPr kumimoji="1" lang="ja-JP" altLang="en-US" sz="900" dirty="0"/>
              <a:t>女性（５２５人）</a:t>
            </a:r>
          </a:p>
        </p:txBody>
      </p:sp>
    </p:spTree>
    <p:extLst>
      <p:ext uri="{BB962C8B-B14F-4D97-AF65-F5344CB8AC3E}">
        <p14:creationId xmlns:p14="http://schemas.microsoft.com/office/powerpoint/2010/main" val="327448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年齢別推移</a:t>
            </a:r>
            <a:r>
              <a:rPr lang="ja-JP" altLang="en-US" dirty="0"/>
              <a:t>　</a:t>
            </a:r>
            <a:r>
              <a:rPr lang="en-US" altLang="ja-JP" dirty="0">
                <a:latin typeface="+mn-ea"/>
              </a:rPr>
              <a:t>SDGs</a:t>
            </a:r>
            <a:r>
              <a:rPr kumimoji="1" lang="ja-JP" altLang="en-US" dirty="0"/>
              <a:t>を知ったきっかけ</a:t>
            </a:r>
          </a:p>
        </p:txBody>
      </p:sp>
      <p:sp>
        <p:nvSpPr>
          <p:cNvPr id="4" name="正方形/長方形 3"/>
          <p:cNvSpPr/>
          <p:nvPr/>
        </p:nvSpPr>
        <p:spPr>
          <a:xfrm>
            <a:off x="422682" y="1573076"/>
            <a:ext cx="11606612" cy="708100"/>
          </a:xfrm>
          <a:prstGeom prst="rect">
            <a:avLst/>
          </a:prstGeom>
          <a:ln w="12700">
            <a:noFill/>
          </a:ln>
        </p:spPr>
        <p:txBody>
          <a:bodyPr wrap="square" anchor="ctr">
            <a:noAutofit/>
          </a:bodyPr>
          <a:lstStyle/>
          <a:p>
            <a:pPr>
              <a:lnSpc>
                <a:spcPts val="2096"/>
              </a:lnSpc>
            </a:pPr>
            <a:r>
              <a:rPr lang="ja-JP" altLang="en-US" sz="1400" dirty="0">
                <a:latin typeface="+mn-ea"/>
              </a:rPr>
              <a:t>〇年齢別では若者の方が認知度が高い傾向にある。</a:t>
            </a:r>
            <a:endParaRPr lang="en-US" altLang="ja-JP" sz="1400" dirty="0">
              <a:latin typeface="+mn-ea"/>
            </a:endParaRPr>
          </a:p>
          <a:p>
            <a:pPr>
              <a:lnSpc>
                <a:spcPts val="2096"/>
              </a:lnSpc>
            </a:pPr>
            <a:r>
              <a:rPr lang="ja-JP" altLang="en-US" sz="1400" dirty="0">
                <a:latin typeface="+mn-ea"/>
              </a:rPr>
              <a:t>〇</a:t>
            </a:r>
            <a:r>
              <a:rPr lang="en-US" altLang="ja-JP" sz="1400" dirty="0">
                <a:latin typeface="+mn-ea"/>
              </a:rPr>
              <a:t>SDGs</a:t>
            </a:r>
            <a:r>
              <a:rPr lang="ja-JP" altLang="en-US" sz="1400" dirty="0">
                <a:latin typeface="+mn-ea"/>
              </a:rPr>
              <a:t>を知るきっかけでは、「職場・学校」、「ニュースサイト・ニュースアプリ」、「テレビ・ラジオ」の割合が高くなっている。</a:t>
            </a:r>
            <a:endParaRPr lang="en-US" altLang="ja-JP" sz="1400" dirty="0">
              <a:latin typeface="+mn-ea"/>
            </a:endParaRPr>
          </a:p>
        </p:txBody>
      </p:sp>
      <p:graphicFrame>
        <p:nvGraphicFramePr>
          <p:cNvPr id="5" name="グラフ 4"/>
          <p:cNvGraphicFramePr/>
          <p:nvPr>
            <p:extLst>
              <p:ext uri="{D42A27DB-BD31-4B8C-83A1-F6EECF244321}">
                <p14:modId xmlns:p14="http://schemas.microsoft.com/office/powerpoint/2010/main" val="158076588"/>
              </p:ext>
            </p:extLst>
          </p:nvPr>
        </p:nvGraphicFramePr>
        <p:xfrm>
          <a:off x="687280" y="2236726"/>
          <a:ext cx="5363896" cy="4563512"/>
        </p:xfrm>
        <a:graphic>
          <a:graphicData uri="http://schemas.openxmlformats.org/drawingml/2006/chart">
            <c:chart xmlns:c="http://schemas.openxmlformats.org/drawingml/2006/chart" xmlns:r="http://schemas.openxmlformats.org/officeDocument/2006/relationships" r:id="rId2"/>
          </a:graphicData>
        </a:graphic>
      </p:graphicFrame>
      <p:sp>
        <p:nvSpPr>
          <p:cNvPr id="6" name="テキスト ボックス 5"/>
          <p:cNvSpPr txBox="1"/>
          <p:nvPr/>
        </p:nvSpPr>
        <p:spPr>
          <a:xfrm>
            <a:off x="632736" y="2613141"/>
            <a:ext cx="210215" cy="749590"/>
          </a:xfrm>
          <a:prstGeom prst="rect">
            <a:avLst/>
          </a:prstGeom>
          <a:noFill/>
          <a:ln>
            <a:solidFill>
              <a:schemeClr val="tx1"/>
            </a:solidFill>
          </a:ln>
        </p:spPr>
        <p:txBody>
          <a:bodyPr vert="eaVert" wrap="square" rtlCol="0" anchor="ctr">
            <a:spAutoFit/>
          </a:bodyPr>
          <a:lstStyle/>
          <a:p>
            <a:pPr algn="ctr"/>
            <a:r>
              <a:rPr kumimoji="1" lang="en-US" altLang="ja-JP" sz="800" dirty="0"/>
              <a:t>18</a:t>
            </a:r>
            <a:r>
              <a:rPr kumimoji="1" lang="ja-JP" altLang="en-US" sz="800" dirty="0"/>
              <a:t>歳～</a:t>
            </a:r>
            <a:r>
              <a:rPr kumimoji="1" lang="en-US" altLang="ja-JP" sz="800" dirty="0"/>
              <a:t>20</a:t>
            </a:r>
            <a:r>
              <a:rPr kumimoji="1" lang="ja-JP" altLang="en-US" sz="800" dirty="0"/>
              <a:t>歳代</a:t>
            </a:r>
          </a:p>
        </p:txBody>
      </p:sp>
      <p:sp>
        <p:nvSpPr>
          <p:cNvPr id="7" name="テキスト ボックス 6"/>
          <p:cNvSpPr txBox="1"/>
          <p:nvPr/>
        </p:nvSpPr>
        <p:spPr>
          <a:xfrm>
            <a:off x="632736" y="3528438"/>
            <a:ext cx="210215" cy="540451"/>
          </a:xfrm>
          <a:prstGeom prst="rect">
            <a:avLst/>
          </a:prstGeom>
          <a:noFill/>
          <a:ln>
            <a:solidFill>
              <a:schemeClr val="tx1"/>
            </a:solidFill>
          </a:ln>
        </p:spPr>
        <p:txBody>
          <a:bodyPr vert="eaVert" wrap="square" rtlCol="0" anchor="ctr">
            <a:spAutoFit/>
          </a:bodyPr>
          <a:lstStyle/>
          <a:p>
            <a:pPr algn="ctr"/>
            <a:r>
              <a:rPr kumimoji="1" lang="en-US" altLang="ja-JP" sz="800" dirty="0"/>
              <a:t>30</a:t>
            </a:r>
            <a:r>
              <a:rPr kumimoji="1" lang="ja-JP" altLang="en-US" sz="800" dirty="0"/>
              <a:t>歳代</a:t>
            </a:r>
          </a:p>
        </p:txBody>
      </p:sp>
      <p:sp>
        <p:nvSpPr>
          <p:cNvPr id="8" name="テキスト ボックス 7"/>
          <p:cNvSpPr txBox="1"/>
          <p:nvPr/>
        </p:nvSpPr>
        <p:spPr>
          <a:xfrm>
            <a:off x="632736" y="4338504"/>
            <a:ext cx="210215" cy="540451"/>
          </a:xfrm>
          <a:prstGeom prst="rect">
            <a:avLst/>
          </a:prstGeom>
          <a:noFill/>
          <a:ln>
            <a:solidFill>
              <a:schemeClr val="tx1"/>
            </a:solidFill>
          </a:ln>
        </p:spPr>
        <p:txBody>
          <a:bodyPr vert="eaVert" wrap="square" rtlCol="0" anchor="ctr">
            <a:spAutoFit/>
          </a:bodyPr>
          <a:lstStyle/>
          <a:p>
            <a:pPr algn="ctr"/>
            <a:r>
              <a:rPr kumimoji="1" lang="en-US" altLang="ja-JP" sz="800" dirty="0"/>
              <a:t>40</a:t>
            </a:r>
            <a:r>
              <a:rPr kumimoji="1" lang="ja-JP" altLang="en-US" sz="800" dirty="0"/>
              <a:t>歳代</a:t>
            </a:r>
          </a:p>
        </p:txBody>
      </p:sp>
      <p:sp>
        <p:nvSpPr>
          <p:cNvPr id="9" name="テキスト ボックス 8"/>
          <p:cNvSpPr txBox="1"/>
          <p:nvPr/>
        </p:nvSpPr>
        <p:spPr>
          <a:xfrm>
            <a:off x="632736" y="5165974"/>
            <a:ext cx="210215" cy="540451"/>
          </a:xfrm>
          <a:prstGeom prst="rect">
            <a:avLst/>
          </a:prstGeom>
          <a:noFill/>
          <a:ln>
            <a:solidFill>
              <a:schemeClr val="tx1"/>
            </a:solidFill>
          </a:ln>
        </p:spPr>
        <p:txBody>
          <a:bodyPr vert="eaVert" wrap="square" rtlCol="0" anchor="ctr">
            <a:spAutoFit/>
          </a:bodyPr>
          <a:lstStyle/>
          <a:p>
            <a:pPr algn="ctr"/>
            <a:r>
              <a:rPr kumimoji="1" lang="en-US" altLang="ja-JP" sz="800" dirty="0"/>
              <a:t>50</a:t>
            </a:r>
            <a:r>
              <a:rPr kumimoji="1" lang="ja-JP" altLang="en-US" sz="800" dirty="0"/>
              <a:t>歳代</a:t>
            </a:r>
          </a:p>
        </p:txBody>
      </p:sp>
      <p:sp>
        <p:nvSpPr>
          <p:cNvPr id="10" name="テキスト ボックス 9"/>
          <p:cNvSpPr txBox="1"/>
          <p:nvPr/>
        </p:nvSpPr>
        <p:spPr>
          <a:xfrm>
            <a:off x="632736" y="5922587"/>
            <a:ext cx="210215" cy="696901"/>
          </a:xfrm>
          <a:prstGeom prst="rect">
            <a:avLst/>
          </a:prstGeom>
          <a:noFill/>
          <a:ln>
            <a:solidFill>
              <a:schemeClr val="tx1"/>
            </a:solidFill>
          </a:ln>
        </p:spPr>
        <p:txBody>
          <a:bodyPr vert="eaVert" wrap="square" rtlCol="0" anchor="ctr">
            <a:spAutoFit/>
          </a:bodyPr>
          <a:lstStyle/>
          <a:p>
            <a:pPr algn="ctr"/>
            <a:r>
              <a:rPr kumimoji="1" lang="en-US" altLang="ja-JP" sz="800" dirty="0"/>
              <a:t>60</a:t>
            </a:r>
            <a:r>
              <a:rPr kumimoji="1" lang="ja-JP" altLang="en-US" sz="800" dirty="0"/>
              <a:t>歳代以上</a:t>
            </a:r>
          </a:p>
        </p:txBody>
      </p:sp>
      <p:graphicFrame>
        <p:nvGraphicFramePr>
          <p:cNvPr id="11" name="グラフ 10"/>
          <p:cNvGraphicFramePr/>
          <p:nvPr>
            <p:extLst>
              <p:ext uri="{D42A27DB-BD31-4B8C-83A1-F6EECF244321}">
                <p14:modId xmlns:p14="http://schemas.microsoft.com/office/powerpoint/2010/main" val="2723691897"/>
              </p:ext>
            </p:extLst>
          </p:nvPr>
        </p:nvGraphicFramePr>
        <p:xfrm>
          <a:off x="6225988" y="2236726"/>
          <a:ext cx="5416874" cy="451906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863412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latin typeface="+mn-ea"/>
              </a:rPr>
              <a:t>大阪</a:t>
            </a:r>
            <a:r>
              <a:rPr lang="en-US" altLang="ja-JP" dirty="0">
                <a:latin typeface="+mn-ea"/>
              </a:rPr>
              <a:t>SDGs</a:t>
            </a:r>
            <a:r>
              <a:rPr lang="ja-JP" altLang="en-US" dirty="0">
                <a:latin typeface="+mn-ea"/>
              </a:rPr>
              <a:t>行動憲章の認知度 等</a:t>
            </a:r>
            <a:endParaRPr kumimoji="1" lang="ja-JP" altLang="en-US" dirty="0"/>
          </a:p>
        </p:txBody>
      </p:sp>
      <p:sp>
        <p:nvSpPr>
          <p:cNvPr id="4" name="テキスト ボックス 3"/>
          <p:cNvSpPr txBox="1"/>
          <p:nvPr/>
        </p:nvSpPr>
        <p:spPr>
          <a:xfrm>
            <a:off x="168791" y="2772175"/>
            <a:ext cx="4503222" cy="369332"/>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Ins="0" rtlCol="0">
            <a:spAutoFit/>
          </a:bodyPr>
          <a:lstStyle/>
          <a:p>
            <a:pPr>
              <a:tabLst>
                <a:tab pos="6239554" algn="l"/>
              </a:tabLst>
            </a:pP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a:t>
            </a:r>
            <a:r>
              <a:rPr lang="en-US" altLang="ja-JP"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行動憲章の認知度</a:t>
            </a:r>
          </a:p>
        </p:txBody>
      </p:sp>
      <p:sp>
        <p:nvSpPr>
          <p:cNvPr id="5" name="テキスト ボックス 4"/>
          <p:cNvSpPr txBox="1"/>
          <p:nvPr/>
        </p:nvSpPr>
        <p:spPr>
          <a:xfrm>
            <a:off x="168791" y="4980374"/>
            <a:ext cx="5903397" cy="369332"/>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Ins="0" rtlCol="0">
            <a:spAutoFit/>
          </a:bodyPr>
          <a:lstStyle/>
          <a:p>
            <a:pPr>
              <a:tabLst>
                <a:tab pos="6239554" algn="l"/>
              </a:tabLst>
            </a:pP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a:t>
            </a:r>
            <a:r>
              <a:rPr lang="en-US" altLang="ja-JP"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行動憲章の趣旨への賛同率</a:t>
            </a:r>
          </a:p>
        </p:txBody>
      </p:sp>
      <p:sp>
        <p:nvSpPr>
          <p:cNvPr id="6" name="正方形/長方形 5"/>
          <p:cNvSpPr/>
          <p:nvPr/>
        </p:nvSpPr>
        <p:spPr>
          <a:xfrm>
            <a:off x="457189" y="1833070"/>
            <a:ext cx="10616207" cy="496834"/>
          </a:xfrm>
          <a:prstGeom prst="rect">
            <a:avLst/>
          </a:prstGeom>
          <a:ln w="12700">
            <a:noFill/>
          </a:ln>
        </p:spPr>
        <p:txBody>
          <a:bodyPr wrap="square" anchor="ctr">
            <a:noAutofit/>
          </a:bodyPr>
          <a:lstStyle/>
          <a:p>
            <a:pPr>
              <a:lnSpc>
                <a:spcPts val="2096"/>
              </a:lnSpc>
            </a:pPr>
            <a:r>
              <a:rPr lang="ja-JP" altLang="en-US" sz="1400" dirty="0">
                <a:latin typeface="+mn-ea"/>
              </a:rPr>
              <a:t>〇大阪</a:t>
            </a:r>
            <a:r>
              <a:rPr lang="en-US" altLang="ja-JP" sz="1400" dirty="0">
                <a:latin typeface="+mn-ea"/>
              </a:rPr>
              <a:t>SDGs</a:t>
            </a:r>
            <a:r>
              <a:rPr lang="ja-JP" altLang="en-US" sz="1400" dirty="0">
                <a:latin typeface="+mn-ea"/>
              </a:rPr>
              <a:t>行動憲章の認知度は、</a:t>
            </a:r>
            <a:r>
              <a:rPr lang="en-US" altLang="ja-JP" sz="1400" dirty="0">
                <a:latin typeface="+mn-ea"/>
              </a:rPr>
              <a:t>38.4%</a:t>
            </a:r>
            <a:r>
              <a:rPr lang="ja-JP" altLang="en-US" sz="1400" dirty="0" err="1">
                <a:latin typeface="+mn-ea"/>
              </a:rPr>
              <a:t>。</a:t>
            </a:r>
            <a:endParaRPr lang="en-US" altLang="ja-JP" sz="1400" dirty="0">
              <a:latin typeface="+mn-ea"/>
            </a:endParaRPr>
          </a:p>
          <a:p>
            <a:pPr>
              <a:lnSpc>
                <a:spcPts val="2096"/>
              </a:lnSpc>
            </a:pPr>
            <a:r>
              <a:rPr lang="ja-JP" altLang="en-US" sz="1400" dirty="0">
                <a:latin typeface="+mn-ea"/>
              </a:rPr>
              <a:t>〇行動憲章の趣旨に賛同していただける方は、</a:t>
            </a:r>
            <a:r>
              <a:rPr lang="en-US" altLang="ja-JP" sz="1400" dirty="0">
                <a:latin typeface="+mn-ea"/>
              </a:rPr>
              <a:t>52.8</a:t>
            </a:r>
            <a:r>
              <a:rPr lang="ja-JP" altLang="en-US" sz="1400" dirty="0">
                <a:latin typeface="+mn-ea"/>
              </a:rPr>
              <a:t>％。「わからない」を除くと、</a:t>
            </a:r>
            <a:r>
              <a:rPr lang="en-US" altLang="ja-JP" sz="1400" dirty="0">
                <a:latin typeface="+mn-ea"/>
              </a:rPr>
              <a:t>90.7</a:t>
            </a:r>
            <a:r>
              <a:rPr lang="ja-JP" altLang="en-US" sz="1400" dirty="0">
                <a:latin typeface="+mn-ea"/>
              </a:rPr>
              <a:t>％の割合で賛同する結果であった。</a:t>
            </a:r>
            <a:endParaRPr lang="en-US" altLang="ja-JP" sz="1400" dirty="0">
              <a:latin typeface="+mj-ea"/>
              <a:ea typeface="+mj-ea"/>
            </a:endParaRPr>
          </a:p>
        </p:txBody>
      </p:sp>
      <p:graphicFrame>
        <p:nvGraphicFramePr>
          <p:cNvPr id="7" name="グラフ 6"/>
          <p:cNvGraphicFramePr>
            <a:graphicFrameLocks/>
          </p:cNvGraphicFramePr>
          <p:nvPr>
            <p:extLst>
              <p:ext uri="{D42A27DB-BD31-4B8C-83A1-F6EECF244321}">
                <p14:modId xmlns:p14="http://schemas.microsoft.com/office/powerpoint/2010/main" val="1176265319"/>
              </p:ext>
            </p:extLst>
          </p:nvPr>
        </p:nvGraphicFramePr>
        <p:xfrm>
          <a:off x="503999" y="3022353"/>
          <a:ext cx="10522589" cy="137695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グラフ 7"/>
          <p:cNvGraphicFramePr>
            <a:graphicFrameLocks/>
          </p:cNvGraphicFramePr>
          <p:nvPr>
            <p:extLst>
              <p:ext uri="{D42A27DB-BD31-4B8C-83A1-F6EECF244321}">
                <p14:modId xmlns:p14="http://schemas.microsoft.com/office/powerpoint/2010/main" val="3307363350"/>
              </p:ext>
            </p:extLst>
          </p:nvPr>
        </p:nvGraphicFramePr>
        <p:xfrm>
          <a:off x="503998" y="5267862"/>
          <a:ext cx="10478927" cy="1475309"/>
        </p:xfrm>
        <a:graphic>
          <a:graphicData uri="http://schemas.openxmlformats.org/drawingml/2006/chart">
            <c:chart xmlns:c="http://schemas.openxmlformats.org/drawingml/2006/chart" xmlns:r="http://schemas.openxmlformats.org/officeDocument/2006/relationships" r:id="rId3"/>
          </a:graphicData>
        </a:graphic>
      </p:graphicFrame>
      <p:sp>
        <p:nvSpPr>
          <p:cNvPr id="9" name="テキスト ボックス 8"/>
          <p:cNvSpPr txBox="1"/>
          <p:nvPr/>
        </p:nvSpPr>
        <p:spPr>
          <a:xfrm>
            <a:off x="8198366" y="2740110"/>
            <a:ext cx="907534" cy="276999"/>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Ins="0" rtlCol="0">
            <a:spAutoFit/>
          </a:bodyPr>
          <a:lstStyle/>
          <a:p>
            <a:pPr>
              <a:tabLst>
                <a:tab pos="6239554" algn="l"/>
              </a:tabLst>
            </a:pP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n=534</a:t>
            </a:r>
            <a:endPar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テキスト ボックス 9"/>
          <p:cNvSpPr txBox="1"/>
          <p:nvPr/>
        </p:nvSpPr>
        <p:spPr>
          <a:xfrm>
            <a:off x="8198366" y="4787016"/>
            <a:ext cx="907534" cy="276999"/>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Ins="0" rtlCol="0">
            <a:spAutoFit/>
          </a:bodyPr>
          <a:lstStyle/>
          <a:p>
            <a:pPr>
              <a:tabLst>
                <a:tab pos="6239554" algn="l"/>
              </a:tabLst>
            </a:pP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n=1,000</a:t>
            </a:r>
            <a:endPar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4085872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ormAutofit/>
          </a:bodyPr>
          <a:lstStyle/>
          <a:p>
            <a:r>
              <a:rPr lang="ja-JP" altLang="en-US" sz="3200" u="none" dirty="0">
                <a:latin typeface="Meiryo UI" panose="020B0604030504040204" pitchFamily="50" charset="-128"/>
                <a:ea typeface="Meiryo UI" panose="020B0604030504040204" pitchFamily="50" charset="-128"/>
                <a:cs typeface="Meiryo UI" panose="020B0604030504040204" pitchFamily="50" charset="-128"/>
              </a:rPr>
              <a:t>府民や企業、市町村など、様々なステークホルダーに</a:t>
            </a:r>
            <a:br>
              <a:rPr lang="en-US" altLang="ja-JP" sz="3200" u="none" dirty="0">
                <a:latin typeface="Meiryo UI" panose="020B0604030504040204" pitchFamily="50" charset="-128"/>
                <a:ea typeface="Meiryo UI" panose="020B0604030504040204" pitchFamily="50" charset="-128"/>
                <a:cs typeface="Meiryo UI" panose="020B0604030504040204" pitchFamily="50" charset="-128"/>
              </a:rPr>
            </a:br>
            <a:br>
              <a:rPr lang="en-US" altLang="ja-JP" sz="3200" u="none" dirty="0">
                <a:latin typeface="Meiryo UI" panose="020B0604030504040204" pitchFamily="50" charset="-128"/>
                <a:ea typeface="Meiryo UI" panose="020B0604030504040204" pitchFamily="50" charset="-128"/>
                <a:cs typeface="Meiryo UI" panose="020B0604030504040204" pitchFamily="50" charset="-128"/>
              </a:rPr>
            </a:br>
            <a:r>
              <a:rPr lang="en-US" altLang="ja-JP" sz="3600" b="1" u="none" dirty="0">
                <a:latin typeface="Meiryo UI" panose="020B0604030504040204" pitchFamily="50" charset="-128"/>
                <a:ea typeface="Meiryo UI" panose="020B0604030504040204" pitchFamily="50" charset="-128"/>
                <a:cs typeface="Meiryo UI" panose="020B0604030504040204" pitchFamily="50" charset="-128"/>
              </a:rPr>
              <a:t>SDGs</a:t>
            </a:r>
            <a:r>
              <a:rPr lang="ja-JP" altLang="en-US" sz="3600" b="1" u="none" dirty="0">
                <a:latin typeface="Meiryo UI" panose="020B0604030504040204" pitchFamily="50" charset="-128"/>
                <a:ea typeface="Meiryo UI" panose="020B0604030504040204" pitchFamily="50" charset="-128"/>
                <a:cs typeface="Meiryo UI" panose="020B0604030504040204" pitchFamily="50" charset="-128"/>
              </a:rPr>
              <a:t>を広く知っていただく</a:t>
            </a:r>
            <a:endParaRPr kumimoji="1" lang="ja-JP" altLang="en-US" sz="3600" u="none" dirty="0"/>
          </a:p>
        </p:txBody>
      </p:sp>
    </p:spTree>
    <p:extLst>
      <p:ext uri="{BB962C8B-B14F-4D97-AF65-F5344CB8AC3E}">
        <p14:creationId xmlns:p14="http://schemas.microsoft.com/office/powerpoint/2010/main" val="18515145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latin typeface="+mn-ea"/>
              </a:rPr>
              <a:t>SDGs</a:t>
            </a:r>
            <a:r>
              <a:rPr lang="ja-JP" altLang="en-US" dirty="0">
                <a:latin typeface="+mn-ea"/>
              </a:rPr>
              <a:t>を意識した行動</a:t>
            </a:r>
            <a:endParaRPr kumimoji="1" lang="ja-JP" altLang="en-US" dirty="0"/>
          </a:p>
        </p:txBody>
      </p:sp>
      <p:sp>
        <p:nvSpPr>
          <p:cNvPr id="4" name="テキスト ボックス 3"/>
          <p:cNvSpPr txBox="1"/>
          <p:nvPr/>
        </p:nvSpPr>
        <p:spPr>
          <a:xfrm>
            <a:off x="134147" y="2110909"/>
            <a:ext cx="3039471" cy="369332"/>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Ins="0" rtlCol="0">
            <a:spAutoFit/>
          </a:bodyPr>
          <a:lstStyle/>
          <a:p>
            <a:pPr>
              <a:tabLst>
                <a:tab pos="6239554" algn="l"/>
              </a:tabLst>
            </a:pP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意識度（全体）</a:t>
            </a:r>
          </a:p>
        </p:txBody>
      </p:sp>
      <p:sp>
        <p:nvSpPr>
          <p:cNvPr id="5" name="テキスト ボックス 4"/>
          <p:cNvSpPr txBox="1"/>
          <p:nvPr/>
        </p:nvSpPr>
        <p:spPr>
          <a:xfrm>
            <a:off x="134147" y="3472334"/>
            <a:ext cx="3039471" cy="338554"/>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Ins="0" rtlCol="0">
            <a:spAutoFit/>
          </a:bodyPr>
          <a:lstStyle/>
          <a:p>
            <a:pPr>
              <a:tabLst>
                <a:tab pos="6239554" algn="l"/>
              </a:tabLst>
            </a:pP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意識度（性別）</a:t>
            </a:r>
          </a:p>
        </p:txBody>
      </p:sp>
      <p:sp>
        <p:nvSpPr>
          <p:cNvPr id="6" name="正方形/長方形 5"/>
          <p:cNvSpPr/>
          <p:nvPr/>
        </p:nvSpPr>
        <p:spPr>
          <a:xfrm>
            <a:off x="168791" y="1634562"/>
            <a:ext cx="9405515" cy="345245"/>
          </a:xfrm>
          <a:prstGeom prst="rect">
            <a:avLst/>
          </a:prstGeom>
          <a:ln w="12700">
            <a:noFill/>
          </a:ln>
        </p:spPr>
        <p:txBody>
          <a:bodyPr wrap="square" anchor="t">
            <a:noAutofit/>
          </a:bodyPr>
          <a:lstStyle/>
          <a:p>
            <a:pPr>
              <a:lnSpc>
                <a:spcPts val="2096"/>
              </a:lnSpc>
            </a:pPr>
            <a:r>
              <a:rPr lang="ja-JP" altLang="en-US" sz="1400" dirty="0">
                <a:latin typeface="+mn-ea"/>
              </a:rPr>
              <a:t>〇</a:t>
            </a:r>
            <a:r>
              <a:rPr lang="en-US" altLang="ja-JP" sz="1400" dirty="0">
                <a:latin typeface="+mn-ea"/>
              </a:rPr>
              <a:t>SDGs</a:t>
            </a:r>
            <a:r>
              <a:rPr lang="ja-JP" altLang="en-US" sz="1400" dirty="0">
                <a:latin typeface="+mn-ea"/>
              </a:rPr>
              <a:t>を知っていた人の中で、</a:t>
            </a:r>
            <a:r>
              <a:rPr lang="en-US" altLang="ja-JP" sz="1400" dirty="0">
                <a:latin typeface="+mn-ea"/>
              </a:rPr>
              <a:t>SDGs</a:t>
            </a:r>
            <a:r>
              <a:rPr lang="ja-JP" altLang="en-US" sz="1400" dirty="0">
                <a:latin typeface="+mn-ea"/>
              </a:rPr>
              <a:t>を意識して行動している割合は、</a:t>
            </a:r>
            <a:r>
              <a:rPr lang="en-US" altLang="ja-JP" sz="1400" dirty="0">
                <a:latin typeface="+mn-ea"/>
              </a:rPr>
              <a:t>74.2%</a:t>
            </a:r>
          </a:p>
        </p:txBody>
      </p:sp>
      <p:sp>
        <p:nvSpPr>
          <p:cNvPr id="7" name="テキスト ボックス 6"/>
          <p:cNvSpPr txBox="1"/>
          <p:nvPr/>
        </p:nvSpPr>
        <p:spPr>
          <a:xfrm>
            <a:off x="6409929" y="3474433"/>
            <a:ext cx="3039471" cy="338554"/>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Ins="0" rtlCol="0">
            <a:spAutoFit/>
          </a:bodyPr>
          <a:lstStyle/>
          <a:p>
            <a:pPr>
              <a:tabLst>
                <a:tab pos="6239554" algn="l"/>
              </a:tabLst>
            </a:pP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意識度（年代別）</a:t>
            </a:r>
          </a:p>
        </p:txBody>
      </p:sp>
      <p:graphicFrame>
        <p:nvGraphicFramePr>
          <p:cNvPr id="8" name="グラフ 7"/>
          <p:cNvGraphicFramePr>
            <a:graphicFrameLocks/>
          </p:cNvGraphicFramePr>
          <p:nvPr>
            <p:extLst>
              <p:ext uri="{D42A27DB-BD31-4B8C-83A1-F6EECF244321}">
                <p14:modId xmlns:p14="http://schemas.microsoft.com/office/powerpoint/2010/main" val="218256189"/>
              </p:ext>
            </p:extLst>
          </p:nvPr>
        </p:nvGraphicFramePr>
        <p:xfrm>
          <a:off x="2563190" y="1983144"/>
          <a:ext cx="9001112" cy="139584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グラフ 8"/>
          <p:cNvGraphicFramePr>
            <a:graphicFrameLocks/>
          </p:cNvGraphicFramePr>
          <p:nvPr>
            <p:extLst>
              <p:ext uri="{D42A27DB-BD31-4B8C-83A1-F6EECF244321}">
                <p14:modId xmlns:p14="http://schemas.microsoft.com/office/powerpoint/2010/main" val="2419524290"/>
              </p:ext>
            </p:extLst>
          </p:nvPr>
        </p:nvGraphicFramePr>
        <p:xfrm>
          <a:off x="355038" y="3861812"/>
          <a:ext cx="5407110" cy="297257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グラフ 9"/>
          <p:cNvGraphicFramePr>
            <a:graphicFrameLocks/>
          </p:cNvGraphicFramePr>
          <p:nvPr>
            <p:extLst>
              <p:ext uri="{D42A27DB-BD31-4B8C-83A1-F6EECF244321}">
                <p14:modId xmlns:p14="http://schemas.microsoft.com/office/powerpoint/2010/main" val="1249001113"/>
              </p:ext>
            </p:extLst>
          </p:nvPr>
        </p:nvGraphicFramePr>
        <p:xfrm>
          <a:off x="6687543" y="3941262"/>
          <a:ext cx="5041899" cy="2893125"/>
        </p:xfrm>
        <a:graphic>
          <a:graphicData uri="http://schemas.openxmlformats.org/drawingml/2006/chart">
            <c:chart xmlns:c="http://schemas.openxmlformats.org/drawingml/2006/chart" xmlns:r="http://schemas.openxmlformats.org/officeDocument/2006/relationships" r:id="rId4"/>
          </a:graphicData>
        </a:graphic>
      </p:graphicFrame>
      <p:sp>
        <p:nvSpPr>
          <p:cNvPr id="11" name="テキスト ボックス 10"/>
          <p:cNvSpPr txBox="1"/>
          <p:nvPr/>
        </p:nvSpPr>
        <p:spPr>
          <a:xfrm>
            <a:off x="355038" y="4069718"/>
            <a:ext cx="323165" cy="819785"/>
          </a:xfrm>
          <a:prstGeom prst="rect">
            <a:avLst/>
          </a:prstGeom>
          <a:noFill/>
          <a:ln>
            <a:solidFill>
              <a:schemeClr val="tx1"/>
            </a:solidFill>
          </a:ln>
        </p:spPr>
        <p:txBody>
          <a:bodyPr vert="eaVert" wrap="square" rtlCol="0" anchor="ctr">
            <a:spAutoFit/>
          </a:bodyPr>
          <a:lstStyle/>
          <a:p>
            <a:pPr algn="ctr"/>
            <a:r>
              <a:rPr kumimoji="1" lang="ja-JP" altLang="en-US" sz="900" dirty="0"/>
              <a:t>男　　性</a:t>
            </a:r>
          </a:p>
        </p:txBody>
      </p:sp>
      <p:sp>
        <p:nvSpPr>
          <p:cNvPr id="12" name="テキスト ボックス 11"/>
          <p:cNvSpPr txBox="1"/>
          <p:nvPr/>
        </p:nvSpPr>
        <p:spPr>
          <a:xfrm>
            <a:off x="355038" y="5638646"/>
            <a:ext cx="323165" cy="819943"/>
          </a:xfrm>
          <a:prstGeom prst="rect">
            <a:avLst/>
          </a:prstGeom>
          <a:noFill/>
          <a:ln>
            <a:solidFill>
              <a:schemeClr val="tx1"/>
            </a:solidFill>
          </a:ln>
        </p:spPr>
        <p:txBody>
          <a:bodyPr vert="eaVert" wrap="square" rtlCol="0" anchor="ctr">
            <a:spAutoFit/>
          </a:bodyPr>
          <a:lstStyle/>
          <a:p>
            <a:pPr algn="ctr"/>
            <a:r>
              <a:rPr kumimoji="1" lang="ja-JP" altLang="en-US" sz="900" dirty="0"/>
              <a:t>女　　性</a:t>
            </a:r>
          </a:p>
        </p:txBody>
      </p:sp>
      <p:sp>
        <p:nvSpPr>
          <p:cNvPr id="13" name="テキスト ボックス 12"/>
          <p:cNvSpPr txBox="1"/>
          <p:nvPr/>
        </p:nvSpPr>
        <p:spPr>
          <a:xfrm>
            <a:off x="6463078" y="3859320"/>
            <a:ext cx="252000" cy="576000"/>
          </a:xfrm>
          <a:prstGeom prst="rect">
            <a:avLst/>
          </a:prstGeom>
          <a:noFill/>
          <a:ln>
            <a:solidFill>
              <a:schemeClr val="tx1"/>
            </a:solidFill>
          </a:ln>
        </p:spPr>
        <p:txBody>
          <a:bodyPr vert="eaVert" wrap="square" lIns="0" tIns="0" rIns="0" bIns="0" rtlCol="0" anchor="ctr">
            <a:spAutoFit/>
          </a:bodyPr>
          <a:lstStyle/>
          <a:p>
            <a:pPr algn="ctr"/>
            <a:r>
              <a:rPr kumimoji="1" lang="en-US" altLang="ja-JP" sz="800" dirty="0"/>
              <a:t>18</a:t>
            </a:r>
            <a:r>
              <a:rPr kumimoji="1" lang="ja-JP" altLang="en-US" sz="800" dirty="0"/>
              <a:t>～</a:t>
            </a:r>
            <a:r>
              <a:rPr kumimoji="1" lang="en-US" altLang="ja-JP" sz="800" dirty="0"/>
              <a:t>20</a:t>
            </a:r>
            <a:r>
              <a:rPr kumimoji="1" lang="ja-JP" altLang="en-US" sz="800" dirty="0"/>
              <a:t>歳代</a:t>
            </a:r>
          </a:p>
        </p:txBody>
      </p:sp>
      <p:sp>
        <p:nvSpPr>
          <p:cNvPr id="14" name="テキスト ボックス 13"/>
          <p:cNvSpPr txBox="1"/>
          <p:nvPr/>
        </p:nvSpPr>
        <p:spPr>
          <a:xfrm>
            <a:off x="6463078" y="4479611"/>
            <a:ext cx="252000" cy="446281"/>
          </a:xfrm>
          <a:prstGeom prst="rect">
            <a:avLst/>
          </a:prstGeom>
          <a:noFill/>
          <a:ln>
            <a:solidFill>
              <a:schemeClr val="tx1"/>
            </a:solidFill>
          </a:ln>
        </p:spPr>
        <p:txBody>
          <a:bodyPr vert="eaVert" wrap="square" lIns="0" tIns="0" rIns="0" bIns="0" rtlCol="0" anchor="ctr">
            <a:spAutoFit/>
          </a:bodyPr>
          <a:lstStyle/>
          <a:p>
            <a:pPr algn="ctr"/>
            <a:r>
              <a:rPr kumimoji="1" lang="en-US" altLang="ja-JP" sz="800" dirty="0"/>
              <a:t>30</a:t>
            </a:r>
            <a:r>
              <a:rPr kumimoji="1" lang="ja-JP" altLang="en-US" sz="800" dirty="0"/>
              <a:t>歳代</a:t>
            </a:r>
          </a:p>
        </p:txBody>
      </p:sp>
      <p:sp>
        <p:nvSpPr>
          <p:cNvPr id="15" name="テキスト ボックス 14"/>
          <p:cNvSpPr txBox="1"/>
          <p:nvPr/>
        </p:nvSpPr>
        <p:spPr>
          <a:xfrm>
            <a:off x="6463078" y="5035953"/>
            <a:ext cx="252000" cy="446281"/>
          </a:xfrm>
          <a:prstGeom prst="rect">
            <a:avLst/>
          </a:prstGeom>
          <a:noFill/>
          <a:ln>
            <a:solidFill>
              <a:schemeClr val="tx1"/>
            </a:solidFill>
          </a:ln>
        </p:spPr>
        <p:txBody>
          <a:bodyPr vert="eaVert" wrap="square" lIns="0" tIns="0" rIns="0" bIns="0" rtlCol="0" anchor="ctr">
            <a:spAutoFit/>
          </a:bodyPr>
          <a:lstStyle/>
          <a:p>
            <a:pPr algn="ctr"/>
            <a:r>
              <a:rPr kumimoji="1" lang="en-US" altLang="ja-JP" sz="800" dirty="0"/>
              <a:t>40</a:t>
            </a:r>
            <a:r>
              <a:rPr kumimoji="1" lang="ja-JP" altLang="en-US" sz="800" dirty="0"/>
              <a:t>歳代</a:t>
            </a:r>
          </a:p>
        </p:txBody>
      </p:sp>
      <p:sp>
        <p:nvSpPr>
          <p:cNvPr id="16" name="テキスト ボックス 15"/>
          <p:cNvSpPr txBox="1"/>
          <p:nvPr/>
        </p:nvSpPr>
        <p:spPr>
          <a:xfrm>
            <a:off x="6463078" y="5638646"/>
            <a:ext cx="252000" cy="446281"/>
          </a:xfrm>
          <a:prstGeom prst="rect">
            <a:avLst/>
          </a:prstGeom>
          <a:noFill/>
          <a:ln>
            <a:solidFill>
              <a:schemeClr val="tx1"/>
            </a:solidFill>
          </a:ln>
        </p:spPr>
        <p:txBody>
          <a:bodyPr vert="eaVert" wrap="square" lIns="0" tIns="0" rIns="0" bIns="0" rtlCol="0" anchor="ctr">
            <a:spAutoFit/>
          </a:bodyPr>
          <a:lstStyle/>
          <a:p>
            <a:pPr algn="ctr"/>
            <a:r>
              <a:rPr kumimoji="1" lang="en-US" altLang="ja-JP" sz="800" dirty="0"/>
              <a:t>50</a:t>
            </a:r>
            <a:r>
              <a:rPr kumimoji="1" lang="ja-JP" altLang="en-US" sz="800" dirty="0"/>
              <a:t>歳代</a:t>
            </a:r>
          </a:p>
        </p:txBody>
      </p:sp>
      <p:sp>
        <p:nvSpPr>
          <p:cNvPr id="17" name="テキスト ボックス 16"/>
          <p:cNvSpPr txBox="1"/>
          <p:nvPr/>
        </p:nvSpPr>
        <p:spPr>
          <a:xfrm>
            <a:off x="6467060" y="6190159"/>
            <a:ext cx="244034" cy="576000"/>
          </a:xfrm>
          <a:prstGeom prst="rect">
            <a:avLst/>
          </a:prstGeom>
          <a:noFill/>
          <a:ln>
            <a:solidFill>
              <a:schemeClr val="tx1"/>
            </a:solidFill>
          </a:ln>
        </p:spPr>
        <p:txBody>
          <a:bodyPr vert="eaVert" wrap="square" lIns="0" tIns="0" rIns="0" bIns="0" rtlCol="0" anchor="ctr">
            <a:spAutoFit/>
          </a:bodyPr>
          <a:lstStyle/>
          <a:p>
            <a:pPr algn="ctr"/>
            <a:r>
              <a:rPr kumimoji="1" lang="en-US" altLang="ja-JP" sz="800" dirty="0"/>
              <a:t>60</a:t>
            </a:r>
            <a:r>
              <a:rPr kumimoji="1" lang="ja-JP" altLang="en-US" sz="800" dirty="0"/>
              <a:t>歳代以上</a:t>
            </a:r>
          </a:p>
        </p:txBody>
      </p:sp>
    </p:spTree>
    <p:extLst>
      <p:ext uri="{BB962C8B-B14F-4D97-AF65-F5344CB8AC3E}">
        <p14:creationId xmlns:p14="http://schemas.microsoft.com/office/powerpoint/2010/main" val="27750769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ＳＤＧｓワークショップ</a:t>
            </a:r>
            <a:endParaRPr kumimoji="1" lang="ja-JP" altLang="en-US" dirty="0"/>
          </a:p>
        </p:txBody>
      </p:sp>
      <p:sp>
        <p:nvSpPr>
          <p:cNvPr id="5" name="テキスト ボックス 4"/>
          <p:cNvSpPr txBox="1"/>
          <p:nvPr/>
        </p:nvSpPr>
        <p:spPr>
          <a:xfrm>
            <a:off x="497541" y="1775012"/>
            <a:ext cx="11459997" cy="584775"/>
          </a:xfrm>
          <a:prstGeom prst="rect">
            <a:avLst/>
          </a:prstGeom>
          <a:noFill/>
        </p:spPr>
        <p:txBody>
          <a:bodyPr wrap="square" rtlCol="0">
            <a:spAutoFit/>
          </a:bodyPr>
          <a:lstStyle/>
          <a:p>
            <a:r>
              <a:rPr lang="en-US" altLang="ja-JP" sz="1600" dirty="0">
                <a:latin typeface="Meiryo UI" panose="020B0604030504040204" pitchFamily="50" charset="-128"/>
                <a:ea typeface="Meiryo UI" panose="020B0604030504040204" pitchFamily="50" charset="-128"/>
                <a:cs typeface="Meiryo UI" panose="020B0604030504040204" pitchFamily="50" charset="-128"/>
              </a:rPr>
              <a:t>SDGs</a:t>
            </a:r>
            <a:r>
              <a:rPr kumimoji="1" lang="ja-JP" altLang="en-US" sz="1600" dirty="0"/>
              <a:t>の達成に向け</a:t>
            </a:r>
            <a:r>
              <a:rPr lang="ja-JP" altLang="en-US" sz="1600" dirty="0"/>
              <a:t>た大阪府の取組みに、</a:t>
            </a:r>
            <a:r>
              <a:rPr kumimoji="1" lang="ja-JP" altLang="en-US" sz="1600" dirty="0"/>
              <a:t>様々なステークホルダーの考えを取り入れるため、府民参加型のワークショップを開催しました。</a:t>
            </a:r>
            <a:endParaRPr kumimoji="1" lang="en-US" altLang="ja-JP" sz="1600" dirty="0"/>
          </a:p>
        </p:txBody>
      </p:sp>
      <p:sp>
        <p:nvSpPr>
          <p:cNvPr id="6" name="正方形/長方形 5"/>
          <p:cNvSpPr/>
          <p:nvPr/>
        </p:nvSpPr>
        <p:spPr>
          <a:xfrm>
            <a:off x="497541" y="2541059"/>
            <a:ext cx="11255188" cy="4196020"/>
          </a:xfrm>
          <a:prstGeom prst="rect">
            <a:avLst/>
          </a:prstGeom>
        </p:spPr>
        <p:txBody>
          <a:bodyPr wrap="square">
            <a:spAutoFit/>
          </a:bodyPr>
          <a:lstStyle/>
          <a:p>
            <a:pPr>
              <a:lnSpc>
                <a:spcPts val="2200"/>
              </a:lnSpc>
            </a:pP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◆第一回ワークショップ</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indent="268288">
              <a:lnSpc>
                <a:spcPts val="2200"/>
              </a:lnSpc>
              <a:spcBef>
                <a:spcPts val="600"/>
              </a:spcBef>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日　時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2020</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年（令和２年）</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8</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7</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日（金曜日）</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indent="268288">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参加者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20</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人（</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SDGs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に関心がある</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30</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歳以下の学生・若者であり、大阪府に在住又は通勤・通学されている方）</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indent="268288">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テーマ①　　コロナとの共存社会に向けた</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SDGs</a:t>
            </a:r>
          </a:p>
          <a:p>
            <a:pPr indent="268288">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テーマ②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SDGs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を自分事化し行動につなげるために（大阪</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SDGs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行動憲章に向けた意見）</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indent="268288">
              <a:lnSpc>
                <a:spcPts val="2200"/>
              </a:lnSpc>
            </a:pP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ワークショップ監修：</a:t>
            </a:r>
            <a:r>
              <a:rPr lang="ja-JP" altLang="ja-JP" sz="1400" dirty="0"/>
              <a:t>関西大学 教授 草郷 孝好 様</a:t>
            </a:r>
            <a:endParaRPr lang="en-US" altLang="ja-JP" sz="1400" dirty="0"/>
          </a:p>
          <a:p>
            <a:pPr indent="268288">
              <a:lnSpc>
                <a:spcPts val="2200"/>
              </a:lnSpc>
            </a:pP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◆第二回ワークショップ</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indent="268288">
              <a:lnSpc>
                <a:spcPts val="2200"/>
              </a:lnSpc>
              <a:spcBef>
                <a:spcPts val="600"/>
              </a:spcBef>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日　時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2021</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年（令和３年）</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18</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日（木曜日）</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indent="268288">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参加者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20</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人（大阪府に在住又は通勤・通学されている方）</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indent="268288">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テーマ①　　一人ひとりの具体的行動と</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SDGs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の関連を考える。</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indent="268288">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テーマ②　　一つひとつの行動の社会への影響や他のゴールに与える影響を考える。</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indent="268288">
              <a:lnSpc>
                <a:spcPts val="2200"/>
              </a:lnSpc>
            </a:pPr>
            <a:r>
              <a:rPr lang="en-US" altLang="ja-JP" sz="1400" dirty="0">
                <a:latin typeface="Meiryo UI" panose="020B0604030504040204" pitchFamily="50" charset="-128"/>
                <a:ea typeface="Meiryo UI" panose="020B0604030504040204" pitchFamily="50" charset="-128"/>
                <a:cs typeface="Meiryo UI" panose="020B0604030504040204" pitchFamily="50" charset="-128"/>
              </a:rPr>
              <a:t>※SDGs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特別講演　ネイビーズアフロ 様（吉本興業㈱）、渡 剛 様（</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NPO</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法人あっとすくー</a:t>
            </a:r>
            <a:r>
              <a:rPr lang="ja-JP" altLang="en-US" sz="1400" dirty="0" err="1">
                <a:latin typeface="Meiryo UI" panose="020B0604030504040204" pitchFamily="50" charset="-128"/>
                <a:ea typeface="Meiryo UI" panose="020B0604030504040204" pitchFamily="50" charset="-128"/>
                <a:cs typeface="Meiryo UI" panose="020B0604030504040204" pitchFamily="50" charset="-128"/>
              </a:rPr>
              <a:t>る</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indent="268288">
              <a:lnSpc>
                <a:spcPts val="2200"/>
              </a:lnSpc>
            </a:pP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ワークショップ監修：</a:t>
            </a:r>
            <a:r>
              <a:rPr lang="ja-JP" altLang="ja-JP" sz="1400" dirty="0"/>
              <a:t>関西大学 教授 草郷 孝好 様</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7" name="図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91206" y="4306499"/>
            <a:ext cx="2661523" cy="2430580"/>
          </a:xfrm>
          <a:prstGeom prst="rect">
            <a:avLst/>
          </a:prstGeom>
        </p:spPr>
      </p:pic>
      <p:sp>
        <p:nvSpPr>
          <p:cNvPr id="8" name="テキスト ボックス 7"/>
          <p:cNvSpPr txBox="1"/>
          <p:nvPr/>
        </p:nvSpPr>
        <p:spPr>
          <a:xfrm>
            <a:off x="7786129" y="2156575"/>
            <a:ext cx="4115229" cy="276999"/>
          </a:xfrm>
          <a:prstGeom prst="rect">
            <a:avLst/>
          </a:prstGeom>
          <a:noFill/>
        </p:spPr>
        <p:txBody>
          <a:bodyPr wrap="none" rtlCol="0">
            <a:spAutoFit/>
          </a:bodyPr>
          <a:lstStyle/>
          <a:p>
            <a:r>
              <a:rPr kumimoji="1" lang="ja-JP" altLang="en-US" sz="1200" dirty="0"/>
              <a:t>新型コロナウイルス感染症対策としてオンラインで開催</a:t>
            </a:r>
          </a:p>
        </p:txBody>
      </p:sp>
    </p:spTree>
    <p:extLst>
      <p:ext uri="{BB962C8B-B14F-4D97-AF65-F5344CB8AC3E}">
        <p14:creationId xmlns:p14="http://schemas.microsoft.com/office/powerpoint/2010/main" val="23726646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a:t>大阪商工会議所とのコラボイベント</a:t>
            </a:r>
            <a:br>
              <a:rPr kumimoji="1" lang="en-US" altLang="ja-JP" dirty="0"/>
            </a:br>
            <a:r>
              <a:rPr lang="ja-JP" altLang="en-US" sz="2800" dirty="0"/>
              <a:t>お！</a:t>
            </a:r>
            <a:r>
              <a:rPr lang="en-US" altLang="ja-JP" sz="2800" dirty="0" err="1"/>
              <a:t>saka</a:t>
            </a:r>
            <a:r>
              <a:rPr lang="ja-JP" altLang="en-US" sz="2800" dirty="0"/>
              <a:t>まるごと</a:t>
            </a:r>
            <a:r>
              <a:rPr lang="en-US" altLang="ja-JP" sz="2800" dirty="0">
                <a:latin typeface="+mn-ea"/>
              </a:rPr>
              <a:t>SDGs </a:t>
            </a:r>
            <a:r>
              <a:rPr lang="ja-JP" altLang="en-US" sz="2800" dirty="0"/>
              <a:t>～</a:t>
            </a:r>
            <a:r>
              <a:rPr lang="ja-JP" altLang="en-US" sz="2000" dirty="0"/>
              <a:t>「</a:t>
            </a:r>
            <a:r>
              <a:rPr lang="en-US" altLang="ja-JP" sz="2000" dirty="0">
                <a:latin typeface="+mn-ea"/>
              </a:rPr>
              <a:t> SDGs</a:t>
            </a:r>
            <a:r>
              <a:rPr lang="ja-JP" altLang="en-US" sz="2000" dirty="0"/>
              <a:t>先進都市・大阪」の実現に向けて～</a:t>
            </a:r>
            <a:endParaRPr kumimoji="1" lang="ja-JP" altLang="en-US" sz="2000" dirty="0"/>
          </a:p>
        </p:txBody>
      </p:sp>
      <p:sp>
        <p:nvSpPr>
          <p:cNvPr id="4" name="テキスト ボックス 3"/>
          <p:cNvSpPr txBox="1"/>
          <p:nvPr/>
        </p:nvSpPr>
        <p:spPr>
          <a:xfrm>
            <a:off x="161364" y="1694330"/>
            <a:ext cx="11833411" cy="846386"/>
          </a:xfrm>
          <a:prstGeom prst="rect">
            <a:avLst/>
          </a:prstGeom>
          <a:noFill/>
        </p:spPr>
        <p:txBody>
          <a:bodyPr wrap="square" rtlCol="0">
            <a:spAutoFit/>
          </a:bodyPr>
          <a:lstStyle/>
          <a:p>
            <a:r>
              <a:rPr lang="ja-JP" altLang="en-US" sz="1600" dirty="0"/>
              <a:t>大阪商工会議所が主催する中小企業向けのＳＤＧｓ啓発イベントに協力し、大阪府の取組みを紹介しました。</a:t>
            </a:r>
            <a:endParaRPr lang="en-US" altLang="ja-JP" sz="1600" dirty="0"/>
          </a:p>
          <a:p>
            <a:r>
              <a:rPr lang="ja-JP" altLang="en-US" sz="1600" dirty="0">
                <a:latin typeface="+mn-ea"/>
              </a:rPr>
              <a:t>また、</a:t>
            </a:r>
            <a:r>
              <a:rPr lang="en-US" altLang="ja-JP" sz="1600" dirty="0">
                <a:latin typeface="+mn-ea"/>
              </a:rPr>
              <a:t>SDGs</a:t>
            </a:r>
            <a:r>
              <a:rPr lang="ja-JP" altLang="en-US" sz="1600" dirty="0"/>
              <a:t>新喜劇には知事が出演し、“大阪・関西万博と</a:t>
            </a:r>
            <a:r>
              <a:rPr lang="en-US" altLang="ja-JP" sz="1600" dirty="0">
                <a:latin typeface="+mn-ea"/>
              </a:rPr>
              <a:t>SDGs</a:t>
            </a:r>
            <a:r>
              <a:rPr lang="ja-JP" altLang="en-US" sz="1600" dirty="0"/>
              <a:t>の関係”などを来場者に分かりやすく説明しました。</a:t>
            </a:r>
            <a:endParaRPr lang="en-US" altLang="ja-JP" sz="1600" dirty="0"/>
          </a:p>
          <a:p>
            <a:pPr>
              <a:spcBef>
                <a:spcPts val="600"/>
              </a:spcBef>
            </a:pPr>
            <a:r>
              <a:rPr lang="en-US" altLang="ja-JP" sz="1200" dirty="0"/>
              <a:t>※</a:t>
            </a:r>
            <a:r>
              <a:rPr lang="ja-JP" altLang="en-US" sz="1200" dirty="0"/>
              <a:t>本イベントは主催者により新型コロナウイルス感染症対策として関係ガイドラインに沿って実施されました。</a:t>
            </a:r>
            <a:endParaRPr lang="en-US" altLang="ja-JP" sz="1200" dirty="0"/>
          </a:p>
        </p:txBody>
      </p:sp>
      <p:sp>
        <p:nvSpPr>
          <p:cNvPr id="5" name="テキスト ボックス 4"/>
          <p:cNvSpPr txBox="1"/>
          <p:nvPr/>
        </p:nvSpPr>
        <p:spPr>
          <a:xfrm>
            <a:off x="232605" y="2738062"/>
            <a:ext cx="6298519" cy="2098010"/>
          </a:xfrm>
          <a:prstGeom prst="rect">
            <a:avLst/>
          </a:prstGeom>
          <a:noFill/>
        </p:spPr>
        <p:txBody>
          <a:bodyPr wrap="none" rtlCol="0">
            <a:spAutoFit/>
          </a:bodyPr>
          <a:lstStyle/>
          <a:p>
            <a:r>
              <a:rPr lang="ja-JP" altLang="en-US" sz="1400" dirty="0"/>
              <a:t>開催日</a:t>
            </a:r>
            <a:r>
              <a:rPr kumimoji="1" lang="ja-JP" altLang="en-US" sz="1400" dirty="0"/>
              <a:t>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2020</a:t>
            </a:r>
            <a:r>
              <a:rPr lang="ja-JP" altLang="en-US" sz="1400" dirty="0"/>
              <a:t>年（令和</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２</a:t>
            </a:r>
            <a:r>
              <a:rPr lang="ja-JP" altLang="en-US" sz="1400" dirty="0"/>
              <a:t>年）</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８</a:t>
            </a:r>
            <a:r>
              <a:rPr lang="ja-JP" altLang="en-US" sz="1400" dirty="0"/>
              <a:t>月</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２</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6</a:t>
            </a:r>
            <a:r>
              <a:rPr lang="ja-JP" altLang="en-US" sz="1400" dirty="0"/>
              <a:t>日（水曜日）</a:t>
            </a:r>
            <a:endParaRPr lang="en-US" altLang="ja-JP" sz="1400" dirty="0"/>
          </a:p>
          <a:p>
            <a:pPr>
              <a:spcBef>
                <a:spcPts val="600"/>
              </a:spcBef>
            </a:pPr>
            <a:r>
              <a:rPr lang="ja-JP" altLang="en-US" sz="1400" dirty="0"/>
              <a:t>当日のプログラム</a:t>
            </a:r>
            <a:endParaRPr lang="en-US" altLang="ja-JP" sz="1400" dirty="0"/>
          </a:p>
          <a:p>
            <a:pPr indent="268288">
              <a:spcBef>
                <a:spcPts val="400"/>
              </a:spcBef>
            </a:pPr>
            <a:r>
              <a:rPr kumimoji="1" lang="en-US" altLang="ja-JP" sz="1400" dirty="0"/>
              <a:t>PART</a:t>
            </a:r>
            <a:r>
              <a:rPr kumimoji="1" lang="ja-JP" altLang="en-US" sz="1400" dirty="0"/>
              <a:t>１　ビジネスで</a:t>
            </a:r>
            <a:r>
              <a:rPr lang="en-US" altLang="ja-JP" sz="1400" dirty="0">
                <a:latin typeface="+mn-ea"/>
              </a:rPr>
              <a:t>SDGs</a:t>
            </a:r>
          </a:p>
          <a:p>
            <a:pPr indent="981075">
              <a:spcBef>
                <a:spcPts val="400"/>
              </a:spcBef>
            </a:pPr>
            <a:r>
              <a:rPr lang="ja-JP" altLang="en-US" sz="1400" dirty="0"/>
              <a:t>会場前で</a:t>
            </a:r>
            <a:r>
              <a:rPr lang="en-US" altLang="ja-JP" sz="1400" dirty="0">
                <a:latin typeface="+mn-ea"/>
              </a:rPr>
              <a:t>SDGs</a:t>
            </a:r>
            <a:r>
              <a:rPr lang="ja-JP" altLang="en-US" sz="1400" dirty="0"/>
              <a:t>に関する商品やサービスの販売や活動を紹介</a:t>
            </a:r>
            <a:endParaRPr lang="en-US" altLang="ja-JP" sz="1400" dirty="0"/>
          </a:p>
          <a:p>
            <a:pPr indent="1076325"/>
            <a:r>
              <a:rPr kumimoji="1" lang="en-US" altLang="ja-JP" sz="1400" dirty="0"/>
              <a:t>※</a:t>
            </a:r>
            <a:r>
              <a:rPr kumimoji="1" lang="ja-JP" altLang="en-US" sz="1400" dirty="0"/>
              <a:t>大阪府ＰＲブースを設置（府の取組紹介や缶バッジを配布）</a:t>
            </a:r>
            <a:endParaRPr kumimoji="1" lang="en-US" altLang="ja-JP" sz="1400" dirty="0"/>
          </a:p>
          <a:p>
            <a:pPr indent="268288">
              <a:spcBef>
                <a:spcPts val="400"/>
              </a:spcBef>
            </a:pPr>
            <a:r>
              <a:rPr lang="en-US" altLang="ja-JP" sz="1400" dirty="0"/>
              <a:t>PART</a:t>
            </a:r>
            <a:r>
              <a:rPr lang="ja-JP" altLang="en-US" sz="1400" dirty="0"/>
              <a:t>２　知って学んで</a:t>
            </a:r>
            <a:r>
              <a:rPr lang="en-US" altLang="ja-JP" sz="1400" dirty="0">
                <a:latin typeface="+mn-ea"/>
              </a:rPr>
              <a:t>SDGs</a:t>
            </a:r>
          </a:p>
          <a:p>
            <a:pPr indent="981075">
              <a:spcBef>
                <a:spcPts val="400"/>
              </a:spcBef>
            </a:pPr>
            <a:r>
              <a:rPr lang="en-US" altLang="ja-JP" sz="1400" dirty="0">
                <a:latin typeface="+mn-ea"/>
              </a:rPr>
              <a:t>SDGs</a:t>
            </a:r>
            <a:r>
              <a:rPr kumimoji="1" lang="ja-JP" altLang="en-US" sz="1400" dirty="0"/>
              <a:t>に関する講演（大阪府の取組みを講演）</a:t>
            </a:r>
            <a:endParaRPr kumimoji="1" lang="en-US" altLang="ja-JP" sz="1400" dirty="0"/>
          </a:p>
          <a:p>
            <a:pPr indent="981075"/>
            <a:r>
              <a:rPr lang="en-US" altLang="ja-JP" sz="1400" dirty="0">
                <a:latin typeface="+mn-ea"/>
              </a:rPr>
              <a:t>SDGs</a:t>
            </a:r>
            <a:r>
              <a:rPr lang="ja-JP" altLang="en-US" sz="1400" dirty="0"/>
              <a:t>新喜劇（知事出演）</a:t>
            </a:r>
            <a:endParaRPr lang="en-US" altLang="ja-JP" sz="1400" dirty="0"/>
          </a:p>
        </p:txBody>
      </p:sp>
      <p:pic>
        <p:nvPicPr>
          <p:cNvPr id="6" name="図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01695" y="2958353"/>
            <a:ext cx="5448637" cy="3632425"/>
          </a:xfrm>
          <a:prstGeom prst="rect">
            <a:avLst/>
          </a:prstGeom>
        </p:spPr>
      </p:pic>
      <p:pic>
        <p:nvPicPr>
          <p:cNvPr id="7" name="図 6"/>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rot="10800000">
            <a:off x="412098" y="4830514"/>
            <a:ext cx="3141582" cy="1760264"/>
          </a:xfrm>
          <a:prstGeom prst="rect">
            <a:avLst/>
          </a:prstGeom>
        </p:spPr>
      </p:pic>
      <p:sp>
        <p:nvSpPr>
          <p:cNvPr id="8" name="テキスト ボックス 7"/>
          <p:cNvSpPr txBox="1"/>
          <p:nvPr/>
        </p:nvSpPr>
        <p:spPr>
          <a:xfrm>
            <a:off x="2445685" y="6630647"/>
            <a:ext cx="1107996" cy="230832"/>
          </a:xfrm>
          <a:prstGeom prst="rect">
            <a:avLst/>
          </a:prstGeom>
          <a:noFill/>
        </p:spPr>
        <p:txBody>
          <a:bodyPr wrap="none" rtlCol="0">
            <a:spAutoFit/>
          </a:bodyPr>
          <a:lstStyle/>
          <a:p>
            <a:r>
              <a:rPr kumimoji="1" lang="ja-JP" altLang="en-US" sz="900" dirty="0"/>
              <a:t>大阪府ＰＲブース</a:t>
            </a:r>
          </a:p>
        </p:txBody>
      </p:sp>
      <p:sp>
        <p:nvSpPr>
          <p:cNvPr id="9" name="テキスト ボックス 8"/>
          <p:cNvSpPr txBox="1"/>
          <p:nvPr/>
        </p:nvSpPr>
        <p:spPr>
          <a:xfrm>
            <a:off x="11096224" y="6630647"/>
            <a:ext cx="992579" cy="230832"/>
          </a:xfrm>
          <a:prstGeom prst="rect">
            <a:avLst/>
          </a:prstGeom>
          <a:noFill/>
        </p:spPr>
        <p:txBody>
          <a:bodyPr wrap="none" rtlCol="0">
            <a:spAutoFit/>
          </a:bodyPr>
          <a:lstStyle/>
          <a:p>
            <a:r>
              <a:rPr kumimoji="1" lang="ja-JP" altLang="en-US" sz="900" dirty="0"/>
              <a:t>ＳＤＧｓ新喜劇</a:t>
            </a:r>
          </a:p>
        </p:txBody>
      </p:sp>
      <p:pic>
        <p:nvPicPr>
          <p:cNvPr id="13" name="図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78624" y="4830514"/>
            <a:ext cx="2640397" cy="1760264"/>
          </a:xfrm>
          <a:prstGeom prst="rect">
            <a:avLst/>
          </a:prstGeom>
        </p:spPr>
      </p:pic>
      <p:sp>
        <p:nvSpPr>
          <p:cNvPr id="14" name="テキスト ボックス 13"/>
          <p:cNvSpPr txBox="1"/>
          <p:nvPr/>
        </p:nvSpPr>
        <p:spPr>
          <a:xfrm>
            <a:off x="5769377" y="6630647"/>
            <a:ext cx="761747" cy="230832"/>
          </a:xfrm>
          <a:prstGeom prst="rect">
            <a:avLst/>
          </a:prstGeom>
          <a:noFill/>
        </p:spPr>
        <p:txBody>
          <a:bodyPr wrap="none" rtlCol="0">
            <a:spAutoFit/>
          </a:bodyPr>
          <a:lstStyle/>
          <a:p>
            <a:r>
              <a:rPr kumimoji="1" lang="ja-JP" altLang="en-US" sz="900" dirty="0"/>
              <a:t>大阪府講演</a:t>
            </a:r>
          </a:p>
        </p:txBody>
      </p:sp>
      <p:sp>
        <p:nvSpPr>
          <p:cNvPr id="3" name="テキスト ボックス 2"/>
          <p:cNvSpPr txBox="1"/>
          <p:nvPr/>
        </p:nvSpPr>
        <p:spPr>
          <a:xfrm>
            <a:off x="10550945" y="40341"/>
            <a:ext cx="1723549" cy="830997"/>
          </a:xfrm>
          <a:prstGeom prst="rect">
            <a:avLst/>
          </a:prstGeom>
          <a:noFill/>
        </p:spPr>
        <p:txBody>
          <a:bodyPr wrap="none" rtlCol="0">
            <a:spAutoFit/>
          </a:bodyPr>
          <a:lstStyle/>
          <a:p>
            <a:r>
              <a:rPr kumimoji="1" lang="ja-JP" altLang="en-US" sz="1200" dirty="0"/>
              <a:t>メディアへの露出件数</a:t>
            </a:r>
            <a:endParaRPr kumimoji="1" lang="en-US" altLang="ja-JP" sz="1200" dirty="0"/>
          </a:p>
          <a:p>
            <a:r>
              <a:rPr lang="ja-JP" altLang="en-US" sz="1200" dirty="0"/>
              <a:t>テレビ　４番組</a:t>
            </a:r>
            <a:endParaRPr lang="en-US" altLang="ja-JP" sz="1200" dirty="0"/>
          </a:p>
          <a:p>
            <a:r>
              <a:rPr kumimoji="1" lang="ja-JP" altLang="en-US" sz="1200" dirty="0"/>
              <a:t>新聞　　２０記事</a:t>
            </a:r>
            <a:endParaRPr kumimoji="1" lang="en-US" altLang="ja-JP" sz="1200" dirty="0"/>
          </a:p>
          <a:p>
            <a:r>
              <a:rPr lang="ja-JP" altLang="en-US" sz="1200" dirty="0"/>
              <a:t>ＷＥＢ　１５４記事</a:t>
            </a:r>
            <a:endParaRPr kumimoji="1" lang="ja-JP" altLang="en-US" sz="1200" dirty="0"/>
          </a:p>
        </p:txBody>
      </p:sp>
    </p:spTree>
    <p:extLst>
      <p:ext uri="{BB962C8B-B14F-4D97-AF65-F5344CB8AC3E}">
        <p14:creationId xmlns:p14="http://schemas.microsoft.com/office/powerpoint/2010/main" val="19105561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a:t>日経</a:t>
            </a:r>
            <a:r>
              <a:rPr lang="en-US" altLang="ja-JP" dirty="0">
                <a:latin typeface="+mn-ea"/>
              </a:rPr>
              <a:t>SDGs</a:t>
            </a:r>
            <a:r>
              <a:rPr kumimoji="1" lang="ja-JP" altLang="en-US" dirty="0"/>
              <a:t>フェス 大阪梅田</a:t>
            </a:r>
            <a:br>
              <a:rPr kumimoji="1" lang="en-US" altLang="ja-JP" sz="3200" dirty="0"/>
            </a:br>
            <a:r>
              <a:rPr lang="ja-JP" altLang="en-US" sz="2800" dirty="0"/>
              <a:t>－ </a:t>
            </a:r>
            <a:r>
              <a:rPr kumimoji="1" lang="en-US" altLang="ja-JP" sz="2800" dirty="0"/>
              <a:t>2025</a:t>
            </a:r>
            <a:r>
              <a:rPr kumimoji="1" lang="ja-JP" altLang="en-US" sz="2800" dirty="0"/>
              <a:t>年大阪・関西万博に向けて </a:t>
            </a:r>
            <a:r>
              <a:rPr lang="ja-JP" altLang="en-US" sz="2800" dirty="0"/>
              <a:t>－</a:t>
            </a:r>
            <a:endParaRPr kumimoji="1" lang="ja-JP" altLang="en-US" sz="2800" dirty="0"/>
          </a:p>
        </p:txBody>
      </p:sp>
      <p:sp>
        <p:nvSpPr>
          <p:cNvPr id="4" name="テキスト ボックス 3"/>
          <p:cNvSpPr txBox="1"/>
          <p:nvPr/>
        </p:nvSpPr>
        <p:spPr>
          <a:xfrm>
            <a:off x="59361" y="1743416"/>
            <a:ext cx="7712749" cy="830997"/>
          </a:xfrm>
          <a:prstGeom prst="rect">
            <a:avLst/>
          </a:prstGeom>
          <a:noFill/>
        </p:spPr>
        <p:txBody>
          <a:bodyPr wrap="square" rtlCol="0">
            <a:spAutoFit/>
          </a:bodyPr>
          <a:lstStyle/>
          <a:p>
            <a:r>
              <a:rPr lang="ja-JP" altLang="en-US" sz="1600" dirty="0"/>
              <a:t>東京で開催されてきた「日経</a:t>
            </a:r>
            <a:r>
              <a:rPr lang="en-US" altLang="ja-JP" sz="1600" dirty="0">
                <a:latin typeface="+mn-ea"/>
              </a:rPr>
              <a:t>SDGs</a:t>
            </a:r>
            <a:r>
              <a:rPr lang="ja-JP" altLang="en-US" sz="1600" dirty="0"/>
              <a:t>フェス」が大阪で実施されるにあたり、３日間にわたるプログラムの初日に知事が出演（映像出演）</a:t>
            </a:r>
            <a:endParaRPr lang="en-US" altLang="ja-JP" sz="1600" dirty="0"/>
          </a:p>
          <a:p>
            <a:r>
              <a:rPr lang="ja-JP" altLang="en-US" sz="1600" dirty="0"/>
              <a:t>大阪府における</a:t>
            </a:r>
            <a:r>
              <a:rPr lang="en-US" altLang="ja-JP" sz="1600" dirty="0">
                <a:latin typeface="+mn-ea"/>
              </a:rPr>
              <a:t>SDGs</a:t>
            </a:r>
            <a:r>
              <a:rPr lang="ja-JP" altLang="en-US" sz="1600" dirty="0"/>
              <a:t>や大阪・関西万博の取組みついて講演しました。</a:t>
            </a:r>
            <a:endParaRPr lang="en-US" altLang="ja-JP" sz="1600" dirty="0"/>
          </a:p>
        </p:txBody>
      </p:sp>
      <p:sp>
        <p:nvSpPr>
          <p:cNvPr id="5" name="テキスト ボックス 4"/>
          <p:cNvSpPr txBox="1"/>
          <p:nvPr/>
        </p:nvSpPr>
        <p:spPr>
          <a:xfrm>
            <a:off x="59361" y="2774698"/>
            <a:ext cx="6205866" cy="1384995"/>
          </a:xfrm>
          <a:prstGeom prst="rect">
            <a:avLst/>
          </a:prstGeom>
          <a:noFill/>
        </p:spPr>
        <p:txBody>
          <a:bodyPr wrap="none" rtlCol="0">
            <a:spAutoFit/>
          </a:bodyPr>
          <a:lstStyle/>
          <a:p>
            <a:r>
              <a:rPr lang="ja-JP" altLang="en-US" sz="1400" dirty="0"/>
              <a:t>■プログラム</a:t>
            </a:r>
            <a:endParaRPr lang="en-US" altLang="ja-JP" sz="1400" dirty="0"/>
          </a:p>
          <a:p>
            <a:r>
              <a:rPr lang="ja-JP" altLang="en-US" sz="1400" dirty="0"/>
              <a:t>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2021</a:t>
            </a:r>
            <a:r>
              <a:rPr lang="ja-JP" altLang="en-US" sz="1400" dirty="0"/>
              <a:t>年（令和３年）</a:t>
            </a:r>
            <a:endParaRPr lang="en-US" altLang="ja-JP" sz="1400" dirty="0"/>
          </a:p>
          <a:p>
            <a:pPr indent="363538"/>
            <a:r>
              <a:rPr lang="en-US" altLang="ja-JP" sz="14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1400" dirty="0"/>
              <a:t>月</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18</a:t>
            </a:r>
            <a:r>
              <a:rPr lang="ja-JP" altLang="en-US" sz="1400" dirty="0"/>
              <a:t>日（木）　</a:t>
            </a:r>
            <a:r>
              <a:rPr lang="en-US" altLang="ja-JP" sz="1400" dirty="0">
                <a:latin typeface="+mn-ea"/>
              </a:rPr>
              <a:t>SDGs</a:t>
            </a:r>
            <a:r>
              <a:rPr lang="ja-JP" altLang="en-US" sz="1400" dirty="0"/>
              <a:t>ビジネス会議　～いのちをつなぐ～</a:t>
            </a:r>
            <a:endParaRPr lang="en-US" altLang="ja-JP" sz="1400" dirty="0"/>
          </a:p>
          <a:p>
            <a:pPr indent="1789113"/>
            <a:r>
              <a:rPr lang="en-US" altLang="ja-JP" sz="1400" dirty="0"/>
              <a:t>※</a:t>
            </a:r>
            <a:r>
              <a:rPr lang="ja-JP" altLang="en-US" sz="1400" dirty="0"/>
              <a:t>知事出演</a:t>
            </a:r>
            <a:endParaRPr lang="en-US" altLang="ja-JP" sz="1400" dirty="0"/>
          </a:p>
          <a:p>
            <a:pPr indent="363538"/>
            <a:r>
              <a:rPr lang="en-US" altLang="ja-JP" sz="14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1400" dirty="0"/>
              <a:t>月</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19</a:t>
            </a:r>
            <a:r>
              <a:rPr lang="ja-JP" altLang="en-US" sz="1400" dirty="0"/>
              <a:t>日（金）　</a:t>
            </a:r>
            <a:r>
              <a:rPr lang="en-US" altLang="ja-JP" sz="1400" dirty="0">
                <a:latin typeface="+mn-ea"/>
              </a:rPr>
              <a:t>SDGs</a:t>
            </a:r>
            <a:r>
              <a:rPr lang="ja-JP" altLang="en-US" sz="1400" dirty="0"/>
              <a:t>教育会議　～次代をつくる学び～</a:t>
            </a:r>
            <a:endParaRPr lang="en-US" altLang="ja-JP" sz="1400" dirty="0"/>
          </a:p>
          <a:p>
            <a:pPr indent="363538"/>
            <a:r>
              <a:rPr lang="en-US" altLang="ja-JP" sz="14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1400" dirty="0"/>
              <a:t>月</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20</a:t>
            </a:r>
            <a:r>
              <a:rPr lang="ja-JP" altLang="en-US" sz="1400" dirty="0"/>
              <a:t>日（土）　</a:t>
            </a:r>
            <a:r>
              <a:rPr lang="en-US" altLang="ja-JP" sz="1400" dirty="0">
                <a:latin typeface="+mn-ea"/>
              </a:rPr>
              <a:t>SDGs</a:t>
            </a:r>
            <a:r>
              <a:rPr lang="ja-JP" altLang="en-US" sz="1400" dirty="0"/>
              <a:t>万博・未来構想　～持続可能なまちとくらし～</a:t>
            </a:r>
            <a:endParaRPr lang="en-US" altLang="ja-JP" sz="1400" dirty="0"/>
          </a:p>
        </p:txBody>
      </p:sp>
      <p:sp>
        <p:nvSpPr>
          <p:cNvPr id="9" name="テキスト ボックス 8"/>
          <p:cNvSpPr txBox="1"/>
          <p:nvPr/>
        </p:nvSpPr>
        <p:spPr>
          <a:xfrm>
            <a:off x="5145636" y="6607170"/>
            <a:ext cx="2236510" cy="215444"/>
          </a:xfrm>
          <a:prstGeom prst="rect">
            <a:avLst/>
          </a:prstGeom>
          <a:noFill/>
        </p:spPr>
        <p:txBody>
          <a:bodyPr wrap="none" rtlCol="0">
            <a:spAutoFit/>
          </a:bodyPr>
          <a:lstStyle/>
          <a:p>
            <a:r>
              <a:rPr kumimoji="1" lang="ja-JP" altLang="en-US" sz="800" dirty="0"/>
              <a:t>ＳＤＧｓの取組みや万博について知事が講演</a:t>
            </a:r>
          </a:p>
        </p:txBody>
      </p:sp>
      <p:pic>
        <p:nvPicPr>
          <p:cNvPr id="6" name="図 5"/>
          <p:cNvPicPr>
            <a:picLocks noChangeAspect="1"/>
          </p:cNvPicPr>
          <p:nvPr/>
        </p:nvPicPr>
        <p:blipFill rotWithShape="1">
          <a:blip r:embed="rId2"/>
          <a:srcRect l="4940" t="21874" r="16100" b="14020"/>
          <a:stretch/>
        </p:blipFill>
        <p:spPr>
          <a:xfrm>
            <a:off x="2467803" y="4299759"/>
            <a:ext cx="4914343" cy="2243184"/>
          </a:xfrm>
          <a:prstGeom prst="rect">
            <a:avLst/>
          </a:prstGeom>
        </p:spPr>
      </p:pic>
      <p:pic>
        <p:nvPicPr>
          <p:cNvPr id="13" name="図 12"/>
          <p:cNvPicPr>
            <a:picLocks noChangeAspect="1"/>
          </p:cNvPicPr>
          <p:nvPr/>
        </p:nvPicPr>
        <p:blipFill>
          <a:blip r:embed="rId3"/>
          <a:stretch>
            <a:fillRect/>
          </a:stretch>
        </p:blipFill>
        <p:spPr>
          <a:xfrm>
            <a:off x="8276886" y="1573928"/>
            <a:ext cx="3875578" cy="5248686"/>
          </a:xfrm>
          <a:prstGeom prst="rect">
            <a:avLst/>
          </a:prstGeom>
        </p:spPr>
      </p:pic>
    </p:spTree>
    <p:extLst>
      <p:ext uri="{BB962C8B-B14F-4D97-AF65-F5344CB8AC3E}">
        <p14:creationId xmlns:p14="http://schemas.microsoft.com/office/powerpoint/2010/main" val="14166743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latin typeface="+mn-ea"/>
              </a:rPr>
              <a:t>SDGs</a:t>
            </a:r>
            <a:r>
              <a:rPr kumimoji="1" lang="ja-JP" altLang="en-US" dirty="0"/>
              <a:t>に関する講演・講義</a:t>
            </a:r>
          </a:p>
        </p:txBody>
      </p:sp>
      <p:sp>
        <p:nvSpPr>
          <p:cNvPr id="4" name="テキスト ボックス 3"/>
          <p:cNvSpPr txBox="1"/>
          <p:nvPr/>
        </p:nvSpPr>
        <p:spPr>
          <a:xfrm>
            <a:off x="355542" y="1714500"/>
            <a:ext cx="11459997" cy="338554"/>
          </a:xfrm>
          <a:prstGeom prst="rect">
            <a:avLst/>
          </a:prstGeom>
          <a:noFill/>
        </p:spPr>
        <p:txBody>
          <a:bodyPr wrap="square" rtlCol="0">
            <a:spAutoFit/>
          </a:bodyPr>
          <a:lstStyle/>
          <a:p>
            <a:r>
              <a:rPr lang="ja-JP" altLang="en-US" sz="1600" dirty="0">
                <a:latin typeface="Meiryo UI" panose="020B0604030504040204" pitchFamily="50" charset="-128"/>
                <a:ea typeface="Meiryo UI" panose="020B0604030504040204" pitchFamily="50" charset="-128"/>
                <a:cs typeface="Meiryo UI" panose="020B0604030504040204" pitchFamily="50" charset="-128"/>
              </a:rPr>
              <a:t>大学、企業及び各種団体等からの要請を受け、</a:t>
            </a:r>
            <a:r>
              <a:rPr lang="en-US" altLang="ja-JP" sz="1600" dirty="0">
                <a:latin typeface="+mn-ea"/>
              </a:rPr>
              <a:t> SDGs</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に関する大阪府の取組み等について講演を行いました。</a:t>
            </a:r>
            <a:endParaRPr kumimoji="1" lang="en-US" altLang="ja-JP" sz="1600" dirty="0"/>
          </a:p>
        </p:txBody>
      </p:sp>
      <p:graphicFrame>
        <p:nvGraphicFramePr>
          <p:cNvPr id="5" name="表 4"/>
          <p:cNvGraphicFramePr>
            <a:graphicFrameLocks noGrp="1"/>
          </p:cNvGraphicFramePr>
          <p:nvPr>
            <p:extLst>
              <p:ext uri="{D42A27DB-BD31-4B8C-83A1-F6EECF244321}">
                <p14:modId xmlns:p14="http://schemas.microsoft.com/office/powerpoint/2010/main" val="3826317006"/>
              </p:ext>
            </p:extLst>
          </p:nvPr>
        </p:nvGraphicFramePr>
        <p:xfrm>
          <a:off x="646953" y="2301348"/>
          <a:ext cx="10877176" cy="4396140"/>
        </p:xfrm>
        <a:graphic>
          <a:graphicData uri="http://schemas.openxmlformats.org/drawingml/2006/table">
            <a:tbl>
              <a:tblPr firstRow="1" bandRow="1">
                <a:tableStyleId>{5C22544A-7EE6-4342-B048-85BDC9FD1C3A}</a:tableStyleId>
              </a:tblPr>
              <a:tblGrid>
                <a:gridCol w="1491129">
                  <a:extLst>
                    <a:ext uri="{9D8B030D-6E8A-4147-A177-3AD203B41FA5}">
                      <a16:colId xmlns:a16="http://schemas.microsoft.com/office/drawing/2014/main" val="4115023976"/>
                    </a:ext>
                  </a:extLst>
                </a:gridCol>
                <a:gridCol w="4491318">
                  <a:extLst>
                    <a:ext uri="{9D8B030D-6E8A-4147-A177-3AD203B41FA5}">
                      <a16:colId xmlns:a16="http://schemas.microsoft.com/office/drawing/2014/main" val="1914955686"/>
                    </a:ext>
                  </a:extLst>
                </a:gridCol>
                <a:gridCol w="3550024">
                  <a:extLst>
                    <a:ext uri="{9D8B030D-6E8A-4147-A177-3AD203B41FA5}">
                      <a16:colId xmlns:a16="http://schemas.microsoft.com/office/drawing/2014/main" val="1243040170"/>
                    </a:ext>
                  </a:extLst>
                </a:gridCol>
                <a:gridCol w="1344705">
                  <a:extLst>
                    <a:ext uri="{9D8B030D-6E8A-4147-A177-3AD203B41FA5}">
                      <a16:colId xmlns:a16="http://schemas.microsoft.com/office/drawing/2014/main" val="176403981"/>
                    </a:ext>
                  </a:extLst>
                </a:gridCol>
              </a:tblGrid>
              <a:tr h="367515">
                <a:tc>
                  <a:txBody>
                    <a:bodyPr/>
                    <a:lstStyle/>
                    <a:p>
                      <a:pPr algn="ctr"/>
                      <a:r>
                        <a:rPr kumimoji="1" lang="ja-JP" altLang="en-US" sz="1200" dirty="0"/>
                        <a:t>実施日</a:t>
                      </a:r>
                    </a:p>
                  </a:txBody>
                  <a:tcPr anchor="ctr"/>
                </a:tc>
                <a:tc>
                  <a:txBody>
                    <a:bodyPr/>
                    <a:lstStyle/>
                    <a:p>
                      <a:pPr algn="ctr"/>
                      <a:r>
                        <a:rPr kumimoji="1" lang="ja-JP" altLang="en-US" sz="1200" dirty="0"/>
                        <a:t>講演・講義先</a:t>
                      </a:r>
                    </a:p>
                  </a:txBody>
                  <a:tcPr anchor="ctr"/>
                </a:tc>
                <a:tc>
                  <a:txBody>
                    <a:bodyPr/>
                    <a:lstStyle/>
                    <a:p>
                      <a:pPr algn="ctr"/>
                      <a:r>
                        <a:rPr kumimoji="1" lang="ja-JP" altLang="en-US" sz="1200" dirty="0"/>
                        <a:t>主な講演内容</a:t>
                      </a:r>
                    </a:p>
                  </a:txBody>
                  <a:tcPr anchor="ctr"/>
                </a:tc>
                <a:tc>
                  <a:txBody>
                    <a:bodyPr/>
                    <a:lstStyle/>
                    <a:p>
                      <a:pPr algn="ctr"/>
                      <a:r>
                        <a:rPr kumimoji="1" lang="ja-JP" altLang="en-US" sz="1200" dirty="0"/>
                        <a:t>備考</a:t>
                      </a:r>
                    </a:p>
                  </a:txBody>
                  <a:tcPr anchor="ctr"/>
                </a:tc>
                <a:extLst>
                  <a:ext uri="{0D108BD9-81ED-4DB2-BD59-A6C34878D82A}">
                    <a16:rowId xmlns:a16="http://schemas.microsoft.com/office/drawing/2014/main" val="3564688566"/>
                  </a:ext>
                </a:extLst>
              </a:tr>
              <a:tr h="453101">
                <a:tc>
                  <a:txBody>
                    <a:bodyPr/>
                    <a:lstStyle/>
                    <a:p>
                      <a:pPr algn="ctr"/>
                      <a:r>
                        <a:rPr kumimoji="1" lang="en-US" altLang="ja-JP" sz="1200" dirty="0"/>
                        <a:t>6/8</a:t>
                      </a:r>
                      <a:endParaRPr kumimoji="1" lang="ja-JP" altLang="en-US" sz="1200" dirty="0"/>
                    </a:p>
                  </a:txBody>
                  <a:tcPr anchor="ctr"/>
                </a:tc>
                <a:tc>
                  <a:txBody>
                    <a:bodyPr/>
                    <a:lstStyle/>
                    <a:p>
                      <a:r>
                        <a:rPr kumimoji="1" lang="en-US" altLang="ja-JP" sz="1200" dirty="0">
                          <a:latin typeface="+mn-ea"/>
                          <a:ea typeface="+mn-ea"/>
                        </a:rPr>
                        <a:t>Japan</a:t>
                      </a:r>
                      <a:r>
                        <a:rPr kumimoji="1" lang="ja-JP" altLang="en-US" sz="1200" dirty="0">
                          <a:latin typeface="+mn-ea"/>
                          <a:ea typeface="+mn-ea"/>
                        </a:rPr>
                        <a:t> </a:t>
                      </a:r>
                      <a:r>
                        <a:rPr kumimoji="1" lang="en-US" altLang="ja-JP" sz="1200" dirty="0">
                          <a:latin typeface="+mn-ea"/>
                          <a:ea typeface="+mn-ea"/>
                        </a:rPr>
                        <a:t>Youth</a:t>
                      </a:r>
                      <a:r>
                        <a:rPr kumimoji="1" lang="ja-JP" altLang="en-US" sz="1200" dirty="0">
                          <a:latin typeface="+mn-ea"/>
                          <a:ea typeface="+mn-ea"/>
                        </a:rPr>
                        <a:t> </a:t>
                      </a:r>
                      <a:r>
                        <a:rPr kumimoji="1" lang="en-US" altLang="ja-JP" sz="1200" dirty="0">
                          <a:latin typeface="+mn-ea"/>
                          <a:ea typeface="+mn-ea"/>
                        </a:rPr>
                        <a:t>Platform</a:t>
                      </a:r>
                      <a:r>
                        <a:rPr kumimoji="1" lang="ja-JP" altLang="en-US" sz="1200" dirty="0">
                          <a:latin typeface="+mn-ea"/>
                          <a:ea typeface="+mn-ea"/>
                        </a:rPr>
                        <a:t> </a:t>
                      </a:r>
                      <a:r>
                        <a:rPr kumimoji="1" lang="en-US" altLang="ja-JP" sz="1200" dirty="0">
                          <a:latin typeface="+mn-ea"/>
                          <a:ea typeface="+mn-ea"/>
                        </a:rPr>
                        <a:t>for Sustainability</a:t>
                      </a:r>
                    </a:p>
                    <a:p>
                      <a:pPr marL="0" marR="0" lvl="0" indent="0" algn="l" defTabSz="914377" rtl="0" eaLnBrk="1" fontAlgn="auto" latinLnBrk="0" hangingPunct="1">
                        <a:lnSpc>
                          <a:spcPct val="100000"/>
                        </a:lnSpc>
                        <a:spcBef>
                          <a:spcPts val="0"/>
                        </a:spcBef>
                        <a:spcAft>
                          <a:spcPts val="0"/>
                        </a:spcAft>
                        <a:buClrTx/>
                        <a:buSzTx/>
                        <a:buFontTx/>
                        <a:buNone/>
                        <a:tabLst/>
                        <a:defRPr/>
                      </a:pPr>
                      <a:r>
                        <a:rPr kumimoji="1" lang="ja-JP" altLang="en-US" sz="1200" dirty="0">
                          <a:latin typeface="+mn-ea"/>
                          <a:ea typeface="+mn-ea"/>
                        </a:rPr>
                        <a:t>「</a:t>
                      </a:r>
                      <a:r>
                        <a:rPr lang="en-US" altLang="ja-JP" sz="1200" dirty="0">
                          <a:latin typeface="+mn-ea"/>
                        </a:rPr>
                        <a:t>SDGs</a:t>
                      </a:r>
                      <a:r>
                        <a:rPr kumimoji="1" lang="ja-JP" altLang="en-US" sz="1200" b="0" i="0" u="none" strike="noStrike" kern="1200" baseline="0" dirty="0">
                          <a:solidFill>
                            <a:schemeClr val="dk1"/>
                          </a:solidFill>
                          <a:latin typeface="+mn-lt"/>
                          <a:ea typeface="+mn-ea"/>
                          <a:cs typeface="+mn-cs"/>
                        </a:rPr>
                        <a:t>ユースアンバサダープログラム」</a:t>
                      </a:r>
                      <a:endParaRPr kumimoji="1" lang="ja-JP" altLang="en-US" sz="1200" dirty="0">
                        <a:latin typeface="+mn-ea"/>
                        <a:ea typeface="+mn-ea"/>
                      </a:endParaRPr>
                    </a:p>
                  </a:txBody>
                  <a:tcPr anchor="ct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altLang="ja-JP" sz="1200" dirty="0">
                          <a:latin typeface="+mn-ea"/>
                        </a:rPr>
                        <a:t>SDGs</a:t>
                      </a:r>
                      <a:r>
                        <a:rPr kumimoji="1" lang="ja-JP" altLang="en-US" sz="1200" dirty="0"/>
                        <a:t>に関する大阪府の取組み</a:t>
                      </a:r>
                      <a:endParaRPr kumimoji="1" lang="en-US" altLang="ja-JP" sz="1200" dirty="0"/>
                    </a:p>
                    <a:p>
                      <a:r>
                        <a:rPr kumimoji="1" lang="ja-JP" altLang="en-US" sz="1200" dirty="0"/>
                        <a:t>海洋プラスチック問題への取組み</a:t>
                      </a:r>
                    </a:p>
                  </a:txBody>
                  <a:tcPr anchor="ctr"/>
                </a:tc>
                <a:tc>
                  <a:txBody>
                    <a:bodyPr/>
                    <a:lstStyle/>
                    <a:p>
                      <a:r>
                        <a:rPr kumimoji="1" lang="ja-JP" altLang="en-US" sz="1200" dirty="0"/>
                        <a:t>オンライン参加</a:t>
                      </a:r>
                    </a:p>
                  </a:txBody>
                  <a:tcPr anchor="ctr"/>
                </a:tc>
                <a:extLst>
                  <a:ext uri="{0D108BD9-81ED-4DB2-BD59-A6C34878D82A}">
                    <a16:rowId xmlns:a16="http://schemas.microsoft.com/office/drawing/2014/main" val="2136909753"/>
                  </a:ext>
                </a:extLst>
              </a:tr>
              <a:tr h="367515">
                <a:tc>
                  <a:txBody>
                    <a:bodyPr/>
                    <a:lstStyle/>
                    <a:p>
                      <a:pPr algn="ctr"/>
                      <a:r>
                        <a:rPr kumimoji="1" lang="en-US" altLang="ja-JP" sz="1200" dirty="0"/>
                        <a:t>6/12</a:t>
                      </a:r>
                      <a:endParaRPr kumimoji="1" lang="ja-JP" altLang="en-US" sz="1200" dirty="0"/>
                    </a:p>
                  </a:txBody>
                  <a:tcPr anchor="ctr"/>
                </a:tc>
                <a:tc>
                  <a:txBody>
                    <a:bodyPr/>
                    <a:lstStyle/>
                    <a:p>
                      <a:r>
                        <a:rPr kumimoji="1" lang="ja-JP" altLang="en-US" sz="1200" dirty="0"/>
                        <a:t>近畿大学</a:t>
                      </a:r>
                    </a:p>
                  </a:txBody>
                  <a:tcPr anchor="ct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altLang="ja-JP" sz="1200" dirty="0">
                          <a:latin typeface="+mn-ea"/>
                        </a:rPr>
                        <a:t>SDGs</a:t>
                      </a:r>
                      <a:r>
                        <a:rPr kumimoji="1" lang="ja-JP" altLang="en-US" sz="1200" dirty="0"/>
                        <a:t>に関する大阪府の取組み</a:t>
                      </a:r>
                      <a:endParaRPr kumimoji="1" lang="en-US" altLang="ja-JP" sz="1200" dirty="0"/>
                    </a:p>
                  </a:txBody>
                  <a:tcPr anchor="ctr"/>
                </a:tc>
                <a:tc>
                  <a:txBody>
                    <a:bodyPr/>
                    <a:lstStyle/>
                    <a:p>
                      <a:r>
                        <a:rPr kumimoji="1" lang="ja-JP" altLang="en-US" sz="1200" dirty="0"/>
                        <a:t>オンライン参加</a:t>
                      </a:r>
                    </a:p>
                  </a:txBody>
                  <a:tcPr anchor="ctr"/>
                </a:tc>
                <a:extLst>
                  <a:ext uri="{0D108BD9-81ED-4DB2-BD59-A6C34878D82A}">
                    <a16:rowId xmlns:a16="http://schemas.microsoft.com/office/drawing/2014/main" val="2333307005"/>
                  </a:ext>
                </a:extLst>
              </a:tr>
              <a:tr h="453101">
                <a:tc>
                  <a:txBody>
                    <a:bodyPr/>
                    <a:lstStyle/>
                    <a:p>
                      <a:pPr algn="ctr"/>
                      <a:r>
                        <a:rPr kumimoji="1" lang="en-US" altLang="ja-JP" sz="1200" dirty="0"/>
                        <a:t>7/16</a:t>
                      </a:r>
                      <a:r>
                        <a:rPr kumimoji="1" lang="ja-JP" altLang="en-US" sz="1200" dirty="0"/>
                        <a:t>（事前講義）</a:t>
                      </a:r>
                      <a:endParaRPr kumimoji="1" lang="en-US" altLang="ja-JP" sz="1200" dirty="0"/>
                    </a:p>
                    <a:p>
                      <a:pPr algn="ctr"/>
                      <a:r>
                        <a:rPr kumimoji="1" lang="en-US" altLang="ja-JP" sz="1200" dirty="0"/>
                        <a:t>1/7</a:t>
                      </a:r>
                      <a:r>
                        <a:rPr kumimoji="1" lang="ja-JP" altLang="en-US" sz="1200" dirty="0"/>
                        <a:t>  （成果発表）</a:t>
                      </a:r>
                    </a:p>
                  </a:txBody>
                  <a:tcPr anchor="ctr"/>
                </a:tc>
                <a:tc>
                  <a:txBody>
                    <a:bodyPr/>
                    <a:lstStyle/>
                    <a:p>
                      <a:r>
                        <a:rPr kumimoji="1" lang="ja-JP" altLang="en-US" sz="1200" dirty="0"/>
                        <a:t>大阪市立大学</a:t>
                      </a:r>
                    </a:p>
                  </a:txBody>
                  <a:tcPr anchor="ct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altLang="ja-JP" sz="1200" dirty="0">
                          <a:latin typeface="+mn-ea"/>
                        </a:rPr>
                        <a:t>SDGs</a:t>
                      </a:r>
                      <a:r>
                        <a:rPr kumimoji="1" lang="ja-JP" altLang="en-US" sz="1200" dirty="0"/>
                        <a:t>の視点を取り入れたゼミ研究への協力</a:t>
                      </a:r>
                    </a:p>
                  </a:txBody>
                  <a:tcPr anchor="ctr"/>
                </a:tc>
                <a:tc>
                  <a:txBody>
                    <a:bodyPr/>
                    <a:lstStyle/>
                    <a:p>
                      <a:r>
                        <a:rPr kumimoji="1" lang="ja-JP" altLang="en-US" sz="1200" dirty="0"/>
                        <a:t>成果発表は</a:t>
                      </a:r>
                      <a:endParaRPr kumimoji="1" lang="en-US" altLang="ja-JP" sz="1200" dirty="0"/>
                    </a:p>
                    <a:p>
                      <a:r>
                        <a:rPr kumimoji="1" lang="ja-JP" altLang="en-US" sz="1200" dirty="0"/>
                        <a:t>オンライン参加</a:t>
                      </a:r>
                    </a:p>
                  </a:txBody>
                  <a:tcPr anchor="ctr"/>
                </a:tc>
                <a:extLst>
                  <a:ext uri="{0D108BD9-81ED-4DB2-BD59-A6C34878D82A}">
                    <a16:rowId xmlns:a16="http://schemas.microsoft.com/office/drawing/2014/main" val="532673031"/>
                  </a:ext>
                </a:extLst>
              </a:tr>
              <a:tr h="453101">
                <a:tc>
                  <a:txBody>
                    <a:bodyPr/>
                    <a:lstStyle/>
                    <a:p>
                      <a:pPr algn="ctr"/>
                      <a:r>
                        <a:rPr kumimoji="1" lang="en-US" altLang="ja-JP" sz="1200" dirty="0"/>
                        <a:t>10/23</a:t>
                      </a:r>
                      <a:endParaRPr kumimoji="1" lang="ja-JP" altLang="en-US" sz="1200" dirty="0"/>
                    </a:p>
                  </a:txBody>
                  <a:tcPr anchor="ctr"/>
                </a:tc>
                <a:tc>
                  <a:txBody>
                    <a:bodyPr/>
                    <a:lstStyle/>
                    <a:p>
                      <a:r>
                        <a:rPr kumimoji="1" lang="ja-JP" altLang="en-US" sz="1200" dirty="0"/>
                        <a:t>大阪市青年経営者連合会</a:t>
                      </a:r>
                      <a:endParaRPr kumimoji="1" lang="en-US" altLang="ja-JP" sz="1200" dirty="0"/>
                    </a:p>
                    <a:p>
                      <a:pPr marL="0" marR="0" lvl="0" indent="0" algn="l" defTabSz="914377" rtl="0" eaLnBrk="1" fontAlgn="auto" latinLnBrk="0" hangingPunct="1">
                        <a:lnSpc>
                          <a:spcPct val="100000"/>
                        </a:lnSpc>
                        <a:spcBef>
                          <a:spcPts val="0"/>
                        </a:spcBef>
                        <a:spcAft>
                          <a:spcPts val="0"/>
                        </a:spcAft>
                        <a:buClrTx/>
                        <a:buSzTx/>
                        <a:buFontTx/>
                        <a:buNone/>
                        <a:tabLst/>
                        <a:defRPr/>
                      </a:pPr>
                      <a:r>
                        <a:rPr lang="ja-JP" altLang="en-US" sz="1200" dirty="0">
                          <a:effectLst/>
                        </a:rPr>
                        <a:t>「大阪万博と</a:t>
                      </a:r>
                      <a:r>
                        <a:rPr lang="en-US" altLang="ja-JP" sz="1200" dirty="0">
                          <a:latin typeface="+mn-ea"/>
                        </a:rPr>
                        <a:t>SDGs</a:t>
                      </a:r>
                      <a:r>
                        <a:rPr lang="ja-JP" altLang="en-US" sz="1200" dirty="0">
                          <a:effectLst/>
                        </a:rPr>
                        <a:t>を学</a:t>
                      </a:r>
                      <a:r>
                        <a:rPr lang="ja-JP" altLang="en-US" sz="1200" dirty="0" err="1">
                          <a:effectLst/>
                        </a:rPr>
                        <a:t>ぼう</a:t>
                      </a:r>
                      <a:r>
                        <a:rPr lang="ja-JP" altLang="en-US" sz="1200" dirty="0">
                          <a:effectLst/>
                        </a:rPr>
                        <a:t>セミナー」</a:t>
                      </a:r>
                      <a:endParaRPr lang="en-US" altLang="ja-JP" sz="1200" dirty="0">
                        <a:effectLst/>
                      </a:endParaRPr>
                    </a:p>
                  </a:txBody>
                  <a:tcPr anchor="ct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altLang="ja-JP" sz="1200" dirty="0">
                          <a:latin typeface="+mn-ea"/>
                        </a:rPr>
                        <a:t>SDGs</a:t>
                      </a:r>
                      <a:r>
                        <a:rPr kumimoji="1" lang="ja-JP" altLang="en-US" sz="1200" dirty="0"/>
                        <a:t>に関する大阪府の取組みを講演</a:t>
                      </a:r>
                      <a:endParaRPr kumimoji="1" lang="en-US" altLang="ja-JP" sz="1200" dirty="0"/>
                    </a:p>
                    <a:p>
                      <a:r>
                        <a:rPr kumimoji="1" lang="en-US" altLang="ja-JP" sz="1200" dirty="0"/>
                        <a:t>※</a:t>
                      </a:r>
                      <a:r>
                        <a:rPr kumimoji="1" lang="ja-JP" altLang="en-US" sz="1200" dirty="0"/>
                        <a:t>万博については万博協力室より講演</a:t>
                      </a:r>
                    </a:p>
                  </a:txBody>
                  <a:tcPr anchor="ct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rPr>
                        <a:t>オンライン参加</a:t>
                      </a:r>
                      <a:endParaRPr kumimoji="1" lang="ja-JP" altLang="en-US" sz="1200" b="0"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endParaRPr>
                    </a:p>
                  </a:txBody>
                  <a:tcPr anchor="ctr"/>
                </a:tc>
                <a:extLst>
                  <a:ext uri="{0D108BD9-81ED-4DB2-BD59-A6C34878D82A}">
                    <a16:rowId xmlns:a16="http://schemas.microsoft.com/office/drawing/2014/main" val="3397893061"/>
                  </a:ext>
                </a:extLst>
              </a:tr>
              <a:tr h="634341">
                <a:tc>
                  <a:txBody>
                    <a:bodyPr/>
                    <a:lstStyle/>
                    <a:p>
                      <a:pPr algn="ctr"/>
                      <a:r>
                        <a:rPr kumimoji="1" lang="en-US" altLang="ja-JP" sz="1200" dirty="0"/>
                        <a:t>10/28</a:t>
                      </a:r>
                      <a:endParaRPr kumimoji="1" lang="ja-JP" altLang="en-US" sz="1200" dirty="0"/>
                    </a:p>
                  </a:txBody>
                  <a:tcPr anchor="ctr"/>
                </a:tc>
                <a:tc>
                  <a:txBody>
                    <a:bodyPr/>
                    <a:lstStyle/>
                    <a:p>
                      <a:r>
                        <a:rPr lang="zh-TW" altLang="en-US" sz="1200" dirty="0">
                          <a:effectLst/>
                          <a:latin typeface="メイリオ" panose="020B0604030504040204" pitchFamily="50" charset="-128"/>
                          <a:ea typeface="メイリオ" panose="020B0604030504040204" pitchFamily="50" charset="-128"/>
                        </a:rPr>
                        <a:t>日本液体清澄化技術工業会</a:t>
                      </a:r>
                      <a:endParaRPr lang="en-US" altLang="zh-TW" sz="1200" dirty="0">
                        <a:effectLst/>
                        <a:latin typeface="メイリオ" panose="020B0604030504040204" pitchFamily="50" charset="-128"/>
                        <a:ea typeface="メイリオ" panose="020B0604030504040204" pitchFamily="50" charset="-128"/>
                      </a:endParaRPr>
                    </a:p>
                    <a:p>
                      <a:pPr marL="174625" marR="0" lvl="0" indent="-174625" algn="l" defTabSz="914377" rtl="0" eaLnBrk="1" fontAlgn="auto" latinLnBrk="0" hangingPunct="1">
                        <a:lnSpc>
                          <a:spcPct val="100000"/>
                        </a:lnSpc>
                        <a:spcBef>
                          <a:spcPts val="0"/>
                        </a:spcBef>
                        <a:spcAft>
                          <a:spcPts val="0"/>
                        </a:spcAft>
                        <a:buClrTx/>
                        <a:buSzTx/>
                        <a:buFontTx/>
                        <a:buNone/>
                        <a:tabLst/>
                        <a:defRPr/>
                      </a:pPr>
                      <a:r>
                        <a:rPr lang="ja-JP" altLang="en-US" sz="1200" dirty="0">
                          <a:effectLst/>
                        </a:rPr>
                        <a:t>「第</a:t>
                      </a:r>
                      <a:r>
                        <a:rPr lang="en-US" altLang="ja-JP" sz="1200" dirty="0">
                          <a:effectLst/>
                        </a:rPr>
                        <a:t>24</a:t>
                      </a:r>
                      <a:r>
                        <a:rPr lang="ja-JP" altLang="en-US" sz="1200" dirty="0">
                          <a:effectLst/>
                        </a:rPr>
                        <a:t>回定時総会　関西シンポジウム</a:t>
                      </a:r>
                      <a:r>
                        <a:rPr lang="en-US" altLang="ja-JP" sz="1200" dirty="0">
                          <a:effectLst/>
                        </a:rPr>
                        <a:t>2020</a:t>
                      </a:r>
                      <a:br>
                        <a:rPr lang="en-US" altLang="ja-JP" sz="1200" dirty="0">
                          <a:effectLst/>
                        </a:rPr>
                      </a:br>
                      <a:r>
                        <a:rPr lang="ja-JP" altLang="en-US" sz="1200" dirty="0">
                          <a:effectLst/>
                        </a:rPr>
                        <a:t>－ サステナブルな社会の実現に向けて </a:t>
                      </a:r>
                      <a:r>
                        <a:rPr lang="en-US" altLang="ja-JP" sz="1200" dirty="0">
                          <a:effectLst/>
                        </a:rPr>
                        <a:t>in KANSAI </a:t>
                      </a:r>
                      <a:r>
                        <a:rPr lang="ja-JP" altLang="en-US" sz="1200" dirty="0">
                          <a:effectLst/>
                        </a:rPr>
                        <a:t>－」</a:t>
                      </a:r>
                      <a:endParaRPr kumimoji="1" lang="en-US" altLang="ja-JP" sz="1200" dirty="0"/>
                    </a:p>
                  </a:txBody>
                  <a:tcPr anchor="ct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altLang="ja-JP" sz="1200" dirty="0">
                          <a:latin typeface="+mn-ea"/>
                        </a:rPr>
                        <a:t>SDGs</a:t>
                      </a:r>
                      <a:r>
                        <a:rPr kumimoji="1" lang="ja-JP" altLang="en-US" sz="1200" dirty="0"/>
                        <a:t>に関する大阪府の取組みを講演</a:t>
                      </a:r>
                      <a:endParaRPr kumimoji="1" lang="en-US" altLang="ja-JP" sz="1200" dirty="0"/>
                    </a:p>
                  </a:txBody>
                  <a:tcPr anchor="ct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rPr>
                        <a:t>オンライン参加</a:t>
                      </a:r>
                    </a:p>
                  </a:txBody>
                  <a:tcPr anchor="ctr"/>
                </a:tc>
                <a:extLst>
                  <a:ext uri="{0D108BD9-81ED-4DB2-BD59-A6C34878D82A}">
                    <a16:rowId xmlns:a16="http://schemas.microsoft.com/office/drawing/2014/main" val="1505603153"/>
                  </a:ext>
                </a:extLst>
              </a:tr>
              <a:tr h="367515">
                <a:tc>
                  <a:txBody>
                    <a:bodyPr/>
                    <a:lstStyle/>
                    <a:p>
                      <a:pPr algn="ctr"/>
                      <a:r>
                        <a:rPr kumimoji="1" lang="en-US" altLang="ja-JP" sz="1200" dirty="0"/>
                        <a:t>11/11</a:t>
                      </a:r>
                      <a:endParaRPr kumimoji="1" lang="ja-JP" altLang="en-US" sz="1200" dirty="0"/>
                    </a:p>
                  </a:txBody>
                  <a:tcPr anchor="ctr"/>
                </a:tc>
                <a:tc>
                  <a:txBody>
                    <a:bodyPr/>
                    <a:lstStyle/>
                    <a:p>
                      <a:r>
                        <a:rPr lang="ja-JP" altLang="en-US" sz="1200" dirty="0">
                          <a:effectLst/>
                        </a:rPr>
                        <a:t>㈱大阪ケイオス</a:t>
                      </a:r>
                      <a:endParaRPr kumimoji="1" lang="ja-JP" altLang="en-US" sz="1200" dirty="0"/>
                    </a:p>
                  </a:txBody>
                  <a:tcPr anchor="ct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altLang="ja-JP" sz="1200" dirty="0">
                          <a:latin typeface="+mn-ea"/>
                        </a:rPr>
                        <a:t>SDGs</a:t>
                      </a:r>
                      <a:r>
                        <a:rPr kumimoji="1" lang="ja-JP" altLang="en-US" sz="1200" dirty="0"/>
                        <a:t>に関する大阪府の取組みを講演</a:t>
                      </a:r>
                      <a:endParaRPr kumimoji="1" lang="en-US" altLang="ja-JP" sz="1200" dirty="0"/>
                    </a:p>
                  </a:txBody>
                  <a:tcPr anchor="ctr"/>
                </a:tc>
                <a:tc>
                  <a:txBody>
                    <a:bodyPr/>
                    <a:lstStyle/>
                    <a:p>
                      <a:endParaRPr kumimoji="1" lang="ja-JP" altLang="en-US" sz="1200"/>
                    </a:p>
                  </a:txBody>
                  <a:tcPr anchor="ctr"/>
                </a:tc>
                <a:extLst>
                  <a:ext uri="{0D108BD9-81ED-4DB2-BD59-A6C34878D82A}">
                    <a16:rowId xmlns:a16="http://schemas.microsoft.com/office/drawing/2014/main" val="1687565725"/>
                  </a:ext>
                </a:extLst>
              </a:tr>
              <a:tr h="367515">
                <a:tc>
                  <a:txBody>
                    <a:bodyPr/>
                    <a:lstStyle/>
                    <a:p>
                      <a:pPr algn="ctr"/>
                      <a:r>
                        <a:rPr kumimoji="1" lang="en-US" altLang="ja-JP" sz="1200" dirty="0"/>
                        <a:t>12/14</a:t>
                      </a:r>
                      <a:endParaRPr kumimoji="1" lang="ja-JP" altLang="en-US" sz="1200" dirty="0"/>
                    </a:p>
                  </a:txBody>
                  <a:tcPr anchor="ctr"/>
                </a:tc>
                <a:tc>
                  <a:txBody>
                    <a:bodyPr/>
                    <a:lstStyle/>
                    <a:p>
                      <a:r>
                        <a:rPr lang="ja-JP" altLang="en-US" sz="1200" dirty="0">
                          <a:effectLst/>
                        </a:rPr>
                        <a:t>関西ファッション連合</a:t>
                      </a:r>
                      <a:endParaRPr kumimoji="1" lang="ja-JP" altLang="en-US" sz="1200" dirty="0"/>
                    </a:p>
                  </a:txBody>
                  <a:tcPr anchor="ct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altLang="ja-JP" sz="1200" dirty="0">
                          <a:latin typeface="+mn-ea"/>
                        </a:rPr>
                        <a:t>SDGs</a:t>
                      </a:r>
                      <a:r>
                        <a:rPr kumimoji="1" lang="ja-JP" altLang="en-US" sz="1200" dirty="0"/>
                        <a:t>に関する大阪府の取組みを講演</a:t>
                      </a:r>
                      <a:endParaRPr kumimoji="1" lang="en-US" altLang="ja-JP" sz="1200" dirty="0"/>
                    </a:p>
                  </a:txBody>
                  <a:tcPr anchor="ct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rPr>
                        <a:t>オンライン参加</a:t>
                      </a:r>
                      <a:endParaRPr kumimoji="1" lang="ja-JP" altLang="en-US" sz="1200" b="0"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endParaRPr>
                    </a:p>
                  </a:txBody>
                  <a:tcPr anchor="ctr"/>
                </a:tc>
                <a:extLst>
                  <a:ext uri="{0D108BD9-81ED-4DB2-BD59-A6C34878D82A}">
                    <a16:rowId xmlns:a16="http://schemas.microsoft.com/office/drawing/2014/main" val="1577999119"/>
                  </a:ext>
                </a:extLst>
              </a:tr>
              <a:tr h="453101">
                <a:tc>
                  <a:txBody>
                    <a:bodyPr/>
                    <a:lstStyle/>
                    <a:p>
                      <a:pPr algn="ctr"/>
                      <a:r>
                        <a:rPr kumimoji="1" lang="en-US" altLang="ja-JP" sz="1200" dirty="0"/>
                        <a:t>2/19</a:t>
                      </a:r>
                      <a:endParaRPr kumimoji="1" lang="ja-JP" altLang="en-US" sz="1200" dirty="0"/>
                    </a:p>
                  </a:txBody>
                  <a:tcPr anchor="ctr"/>
                </a:tc>
                <a:tc>
                  <a:txBody>
                    <a:bodyPr/>
                    <a:lstStyle/>
                    <a:p>
                      <a:r>
                        <a:rPr kumimoji="1" lang="ja-JP" altLang="ja-JP" sz="1200" kern="1200" dirty="0">
                          <a:solidFill>
                            <a:schemeClr val="dk1"/>
                          </a:solidFill>
                          <a:effectLst/>
                          <a:latin typeface="+mn-lt"/>
                          <a:ea typeface="+mn-ea"/>
                          <a:cs typeface="+mn-cs"/>
                        </a:rPr>
                        <a:t>一般社団法人女性と地域活性推進機構</a:t>
                      </a:r>
                      <a:endParaRPr kumimoji="1" lang="en-US" altLang="ja-JP" sz="1200" kern="1200" dirty="0">
                        <a:solidFill>
                          <a:schemeClr val="dk1"/>
                        </a:solidFill>
                        <a:effectLst/>
                        <a:latin typeface="+mn-lt"/>
                        <a:ea typeface="+mn-ea"/>
                        <a:cs typeface="+mn-cs"/>
                      </a:endParaRPr>
                    </a:p>
                    <a:p>
                      <a:pPr marL="174625" marR="0" lvl="0" indent="-174625" algn="l" defTabSz="914377" rtl="0" eaLnBrk="1" fontAlgn="auto" latinLnBrk="0" hangingPunct="1">
                        <a:lnSpc>
                          <a:spcPct val="100000"/>
                        </a:lnSpc>
                        <a:spcBef>
                          <a:spcPts val="0"/>
                        </a:spcBef>
                        <a:spcAft>
                          <a:spcPts val="0"/>
                        </a:spcAft>
                        <a:buClrTx/>
                        <a:buSzTx/>
                        <a:buFontTx/>
                        <a:buNone/>
                        <a:tabLst/>
                        <a:defRPr/>
                      </a:pPr>
                      <a:r>
                        <a:rPr kumimoji="1" lang="ja-JP" altLang="en-US" sz="1200" dirty="0"/>
                        <a:t>「</a:t>
                      </a:r>
                      <a:r>
                        <a:rPr lang="en-US" altLang="ja-JP" sz="1200" dirty="0">
                          <a:latin typeface="+mn-ea"/>
                        </a:rPr>
                        <a:t>SDGs</a:t>
                      </a:r>
                      <a:r>
                        <a:rPr kumimoji="1" lang="ja-JP" altLang="ja-JP" sz="1200" kern="1200" dirty="0">
                          <a:solidFill>
                            <a:schemeClr val="dk1"/>
                          </a:solidFill>
                          <a:effectLst/>
                          <a:latin typeface="+mn-lt"/>
                          <a:ea typeface="+mn-ea"/>
                          <a:cs typeface="+mn-cs"/>
                        </a:rPr>
                        <a:t>を身近に実践　～食を通じて実践する</a:t>
                      </a:r>
                      <a:r>
                        <a:rPr lang="en-US" altLang="ja-JP" sz="1200" dirty="0">
                          <a:latin typeface="+mn-ea"/>
                        </a:rPr>
                        <a:t>SDGs</a:t>
                      </a:r>
                      <a:r>
                        <a:rPr kumimoji="1" lang="ja-JP" altLang="ja-JP" sz="1200" kern="1200" dirty="0">
                          <a:solidFill>
                            <a:schemeClr val="dk1"/>
                          </a:solidFill>
                          <a:effectLst/>
                          <a:latin typeface="+mn-lt"/>
                          <a:ea typeface="+mn-ea"/>
                          <a:cs typeface="+mn-cs"/>
                        </a:rPr>
                        <a:t>～</a:t>
                      </a:r>
                      <a:r>
                        <a:rPr kumimoji="1" lang="ja-JP" altLang="en-US" sz="1200" kern="1200" dirty="0">
                          <a:solidFill>
                            <a:schemeClr val="dk1"/>
                          </a:solidFill>
                          <a:effectLst/>
                          <a:latin typeface="+mn-lt"/>
                          <a:ea typeface="+mn-ea"/>
                          <a:cs typeface="+mn-cs"/>
                        </a:rPr>
                        <a:t>」</a:t>
                      </a:r>
                      <a:endParaRPr kumimoji="1" lang="en-US" altLang="ja-JP" sz="1200" dirty="0"/>
                    </a:p>
                  </a:txBody>
                  <a:tcPr anchor="ct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altLang="ja-JP" sz="1200" dirty="0">
                          <a:latin typeface="+mn-ea"/>
                        </a:rPr>
                        <a:t>SDGs</a:t>
                      </a:r>
                      <a:r>
                        <a:rPr kumimoji="1" lang="ja-JP" altLang="en-US" sz="1200" dirty="0"/>
                        <a:t>に関する大阪府の取組みを講演</a:t>
                      </a:r>
                      <a:endParaRPr kumimoji="1" lang="en-US" altLang="ja-JP" sz="1200" dirty="0"/>
                    </a:p>
                  </a:txBody>
                  <a:tcPr anchor="ct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rPr>
                        <a:t>オンライン参加</a:t>
                      </a:r>
                    </a:p>
                  </a:txBody>
                  <a:tcPr anchor="ctr"/>
                </a:tc>
                <a:extLst>
                  <a:ext uri="{0D108BD9-81ED-4DB2-BD59-A6C34878D82A}">
                    <a16:rowId xmlns:a16="http://schemas.microsoft.com/office/drawing/2014/main" val="1148621091"/>
                  </a:ext>
                </a:extLst>
              </a:tr>
              <a:tr h="453101">
                <a:tc>
                  <a:txBody>
                    <a:bodyPr/>
                    <a:lstStyle/>
                    <a:p>
                      <a:pPr algn="ctr"/>
                      <a:r>
                        <a:rPr kumimoji="1" lang="en-US" altLang="ja-JP" sz="1200" dirty="0"/>
                        <a:t>3/29</a:t>
                      </a:r>
                      <a:endParaRPr kumimoji="1" lang="ja-JP" altLang="en-US" sz="1200" dirty="0"/>
                    </a:p>
                  </a:txBody>
                  <a:tcPr anchor="ctr"/>
                </a:tc>
                <a:tc>
                  <a:txBody>
                    <a:bodyPr/>
                    <a:lstStyle/>
                    <a:p>
                      <a:pPr marL="174625" marR="0" lvl="0" indent="-174625" algn="l" defTabSz="914377" rtl="0" eaLnBrk="1" fontAlgn="auto" latinLnBrk="0" hangingPunct="1">
                        <a:lnSpc>
                          <a:spcPct val="100000"/>
                        </a:lnSpc>
                        <a:spcBef>
                          <a:spcPts val="0"/>
                        </a:spcBef>
                        <a:spcAft>
                          <a:spcPts val="0"/>
                        </a:spcAft>
                        <a:buClrTx/>
                        <a:buSzTx/>
                        <a:buFontTx/>
                        <a:buNone/>
                        <a:tabLst/>
                        <a:defRPr/>
                      </a:pPr>
                      <a:r>
                        <a:rPr kumimoji="1" lang="en-US" altLang="ja-JP" sz="1200" dirty="0"/>
                        <a:t>Reborn KANSAI</a:t>
                      </a:r>
                    </a:p>
                  </a:txBody>
                  <a:tcPr anchor="ct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1" lang="en-US" altLang="ja-JP" sz="1200" dirty="0"/>
                        <a:t>SDGs</a:t>
                      </a:r>
                      <a:r>
                        <a:rPr kumimoji="1" lang="ja-JP" altLang="en-US" sz="1200" dirty="0"/>
                        <a:t>に関する大阪府の取組みを講演</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1" lang="en-US" altLang="ja-JP" sz="1200" dirty="0"/>
                    </a:p>
                  </a:txBody>
                  <a:tcPr anchor="ct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rPr>
                        <a:t>オンライン参加</a:t>
                      </a:r>
                    </a:p>
                  </a:txBody>
                  <a:tcPr anchor="ctr"/>
                </a:tc>
                <a:extLst>
                  <a:ext uri="{0D108BD9-81ED-4DB2-BD59-A6C34878D82A}">
                    <a16:rowId xmlns:a16="http://schemas.microsoft.com/office/drawing/2014/main" val="82710786"/>
                  </a:ext>
                </a:extLst>
              </a:tr>
            </a:tbl>
          </a:graphicData>
        </a:graphic>
      </p:graphicFrame>
    </p:spTree>
    <p:extLst>
      <p:ext uri="{BB962C8B-B14F-4D97-AF65-F5344CB8AC3E}">
        <p14:creationId xmlns:p14="http://schemas.microsoft.com/office/powerpoint/2010/main" val="9943835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t>各種イベントを通じたＰＲ活動</a:t>
            </a:r>
            <a:endParaRPr kumimoji="1" lang="ja-JP" altLang="en-US" sz="2800" dirty="0"/>
          </a:p>
        </p:txBody>
      </p:sp>
      <p:sp>
        <p:nvSpPr>
          <p:cNvPr id="4" name="テキスト ボックス 3"/>
          <p:cNvSpPr txBox="1"/>
          <p:nvPr/>
        </p:nvSpPr>
        <p:spPr>
          <a:xfrm>
            <a:off x="208232" y="1743416"/>
            <a:ext cx="11853779" cy="338554"/>
          </a:xfrm>
          <a:prstGeom prst="rect">
            <a:avLst/>
          </a:prstGeom>
          <a:noFill/>
        </p:spPr>
        <p:txBody>
          <a:bodyPr wrap="square" rtlCol="0">
            <a:spAutoFit/>
          </a:bodyPr>
          <a:lstStyle/>
          <a:p>
            <a:pPr marL="173038" indent="-173038"/>
            <a:r>
              <a:rPr lang="ja-JP" altLang="ja-JP" sz="1600" dirty="0"/>
              <a:t>『咲洲こども</a:t>
            </a:r>
            <a:r>
              <a:rPr lang="en-US" altLang="ja-JP" sz="1600" dirty="0">
                <a:latin typeface="+mn-ea"/>
              </a:rPr>
              <a:t>EXPO</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2020</a:t>
            </a:r>
            <a:r>
              <a:rPr lang="ja-JP" altLang="ja-JP" sz="1600" dirty="0"/>
              <a:t> ～笑顔がつながる、未来をつくる～』</a:t>
            </a:r>
            <a:r>
              <a:rPr lang="ja-JP" altLang="en-US" sz="1600" dirty="0"/>
              <a:t>の会場で、大阪府における</a:t>
            </a:r>
            <a:r>
              <a:rPr lang="en-US" altLang="ja-JP" sz="1600" dirty="0">
                <a:latin typeface="+mn-ea"/>
              </a:rPr>
              <a:t>SDGs</a:t>
            </a:r>
            <a:r>
              <a:rPr lang="ja-JP" altLang="en-US" sz="1600" dirty="0"/>
              <a:t>の取組みをＰＲしました。</a:t>
            </a:r>
            <a:endParaRPr lang="en-US" altLang="ja-JP" sz="1600" dirty="0"/>
          </a:p>
        </p:txBody>
      </p:sp>
      <p:sp>
        <p:nvSpPr>
          <p:cNvPr id="9" name="テキスト ボックス 8"/>
          <p:cNvSpPr txBox="1"/>
          <p:nvPr/>
        </p:nvSpPr>
        <p:spPr>
          <a:xfrm>
            <a:off x="540895" y="4835044"/>
            <a:ext cx="5486058" cy="215444"/>
          </a:xfrm>
          <a:prstGeom prst="rect">
            <a:avLst/>
          </a:prstGeom>
          <a:noFill/>
        </p:spPr>
        <p:txBody>
          <a:bodyPr wrap="square" rtlCol="0">
            <a:spAutoFit/>
          </a:bodyPr>
          <a:lstStyle/>
          <a:p>
            <a:r>
              <a:rPr lang="ja-JP" altLang="en-US" sz="800" dirty="0"/>
              <a:t>ブ</a:t>
            </a:r>
            <a:r>
              <a:rPr kumimoji="1" lang="ja-JP" altLang="en-US" sz="800" dirty="0"/>
              <a:t>ースを設置</a:t>
            </a:r>
            <a:r>
              <a:rPr lang="ja-JP" altLang="en-US" sz="800" dirty="0"/>
              <a:t>しＳＤＧｓの普及啓発を目的にＳＤＧｓバッジやＳＤＧｓに関する冊子を配布</a:t>
            </a:r>
          </a:p>
        </p:txBody>
      </p:sp>
      <p:pic>
        <p:nvPicPr>
          <p:cNvPr id="3" name="図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0895" y="2530983"/>
            <a:ext cx="2992952" cy="2244714"/>
          </a:xfrm>
          <a:prstGeom prst="rect">
            <a:avLst/>
          </a:prstGeom>
        </p:spPr>
      </p:pic>
      <p:sp>
        <p:nvSpPr>
          <p:cNvPr id="7" name="正方形/長方形 6"/>
          <p:cNvSpPr/>
          <p:nvPr/>
        </p:nvSpPr>
        <p:spPr>
          <a:xfrm>
            <a:off x="208233" y="5129211"/>
            <a:ext cx="6651228" cy="1492716"/>
          </a:xfrm>
          <a:prstGeom prst="rect">
            <a:avLst/>
          </a:prstGeom>
          <a:ln>
            <a:solidFill>
              <a:schemeClr val="tx1"/>
            </a:solidFill>
            <a:prstDash val="sysDot"/>
          </a:ln>
        </p:spPr>
        <p:txBody>
          <a:bodyPr wrap="square">
            <a:spAutoFit/>
          </a:bodyPr>
          <a:lstStyle/>
          <a:p>
            <a:pPr algn="just">
              <a:spcAft>
                <a:spcPts val="0"/>
              </a:spcAft>
            </a:pPr>
            <a:r>
              <a:rPr lang="ja-JP" altLang="en-US" sz="1200" b="1" kern="100" dirty="0">
                <a:latin typeface="+mj-ea"/>
                <a:ea typeface="+mj-ea"/>
                <a:cs typeface="Times New Roman" panose="02020603050405020304" pitchFamily="18" charset="0"/>
              </a:rPr>
              <a:t>イベント概要</a:t>
            </a:r>
            <a:r>
              <a:rPr lang="ja-JP" altLang="ja-JP" sz="1200" b="1" kern="100" dirty="0">
                <a:latin typeface="+mj-ea"/>
                <a:ea typeface="+mj-ea"/>
                <a:cs typeface="Times New Roman" panose="02020603050405020304" pitchFamily="18" charset="0"/>
              </a:rPr>
              <a:t> </a:t>
            </a:r>
            <a:endParaRPr lang="ja-JP" altLang="ja-JP" sz="1200" kern="100" dirty="0">
              <a:latin typeface="+mj-ea"/>
              <a:ea typeface="+mj-ea"/>
              <a:cs typeface="Times New Roman" panose="02020603050405020304" pitchFamily="18" charset="0"/>
            </a:endParaRPr>
          </a:p>
          <a:p>
            <a:pPr indent="93663" algn="just">
              <a:spcBef>
                <a:spcPts val="600"/>
              </a:spcBef>
              <a:spcAft>
                <a:spcPts val="0"/>
              </a:spcAft>
            </a:pPr>
            <a:r>
              <a:rPr lang="en-US" altLang="ja-JP" sz="1200" kern="100" dirty="0">
                <a:latin typeface="+mj-ea"/>
                <a:ea typeface="+mj-ea"/>
                <a:cs typeface="Times New Roman" panose="02020603050405020304" pitchFamily="18" charset="0"/>
              </a:rPr>
              <a:t>1</a:t>
            </a:r>
            <a:r>
              <a:rPr lang="ja-JP" altLang="ja-JP" sz="1200" kern="100" dirty="0">
                <a:latin typeface="+mj-ea"/>
                <a:ea typeface="+mj-ea"/>
                <a:cs typeface="Times New Roman" panose="02020603050405020304" pitchFamily="18" charset="0"/>
              </a:rPr>
              <a:t>　日時：</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 2021</a:t>
            </a:r>
            <a:r>
              <a:rPr lang="ja-JP" altLang="en-US" sz="1200" kern="100" dirty="0">
                <a:latin typeface="+mj-ea"/>
                <a:ea typeface="+mj-ea"/>
                <a:cs typeface="Times New Roman" panose="02020603050405020304" pitchFamily="18" charset="0"/>
              </a:rPr>
              <a:t>年（</a:t>
            </a:r>
            <a:r>
              <a:rPr lang="ja-JP" altLang="ja-JP" sz="1200" kern="100" dirty="0">
                <a:latin typeface="+mj-ea"/>
                <a:ea typeface="+mj-ea"/>
                <a:cs typeface="Times New Roman" panose="02020603050405020304" pitchFamily="18" charset="0"/>
              </a:rPr>
              <a:t>令和２年</a:t>
            </a:r>
            <a:r>
              <a:rPr lang="ja-JP" altLang="en-US" sz="1200" kern="100" dirty="0">
                <a:latin typeface="+mj-ea"/>
                <a:ea typeface="+mj-ea"/>
                <a:cs typeface="Times New Roman" panose="02020603050405020304" pitchFamily="18" charset="0"/>
              </a:rPr>
              <a:t>）</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 11</a:t>
            </a:r>
            <a:r>
              <a:rPr lang="ja-JP" altLang="ja-JP" sz="1200" kern="100" dirty="0">
                <a:latin typeface="+mj-ea"/>
                <a:ea typeface="+mj-ea"/>
                <a:cs typeface="Times New Roman" panose="02020603050405020304" pitchFamily="18" charset="0"/>
              </a:rPr>
              <a:t>月</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7</a:t>
            </a:r>
            <a:r>
              <a:rPr lang="ja-JP" altLang="ja-JP" sz="1200" kern="100" dirty="0">
                <a:latin typeface="+mj-ea"/>
                <a:ea typeface="+mj-ea"/>
                <a:cs typeface="Times New Roman" panose="02020603050405020304" pitchFamily="18" charset="0"/>
              </a:rPr>
              <a:t>日（土曜日）、</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 11</a:t>
            </a:r>
            <a:r>
              <a:rPr lang="ja-JP" altLang="ja-JP" sz="1200" kern="100" dirty="0">
                <a:latin typeface="+mj-ea"/>
                <a:cs typeface="Times New Roman" panose="02020603050405020304" pitchFamily="18" charset="0"/>
              </a:rPr>
              <a:t>月</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8</a:t>
            </a:r>
            <a:r>
              <a:rPr lang="ja-JP" altLang="ja-JP" sz="1200" kern="100" dirty="0">
                <a:latin typeface="+mj-ea"/>
                <a:cs typeface="Times New Roman" panose="02020603050405020304" pitchFamily="18" charset="0"/>
              </a:rPr>
              <a:t>日</a:t>
            </a:r>
            <a:r>
              <a:rPr lang="ja-JP" altLang="ja-JP" sz="1200" kern="100" dirty="0">
                <a:latin typeface="+mj-ea"/>
                <a:ea typeface="+mj-ea"/>
                <a:cs typeface="Times New Roman" panose="02020603050405020304" pitchFamily="18" charset="0"/>
              </a:rPr>
              <a:t>（日曜日）</a:t>
            </a:r>
          </a:p>
          <a:p>
            <a:pPr indent="93663" algn="just">
              <a:spcAft>
                <a:spcPts val="0"/>
              </a:spcAft>
            </a:pPr>
            <a:r>
              <a:rPr lang="en-US" altLang="ja-JP" sz="1200" kern="100" dirty="0">
                <a:latin typeface="+mj-ea"/>
                <a:ea typeface="+mj-ea"/>
                <a:cs typeface="Times New Roman" panose="02020603050405020304" pitchFamily="18" charset="0"/>
              </a:rPr>
              <a:t>2</a:t>
            </a:r>
            <a:r>
              <a:rPr lang="ja-JP" altLang="ja-JP" sz="1200" kern="100" dirty="0">
                <a:latin typeface="+mj-ea"/>
                <a:ea typeface="+mj-ea"/>
                <a:cs typeface="Times New Roman" panose="02020603050405020304" pitchFamily="18" charset="0"/>
              </a:rPr>
              <a:t>　会場：大阪府咲洲庁舎</a:t>
            </a:r>
            <a:r>
              <a:rPr lang="ja-JP" altLang="en-US" sz="1200" kern="100" dirty="0">
                <a:latin typeface="+mj-ea"/>
                <a:ea typeface="+mj-ea"/>
                <a:cs typeface="Times New Roman" panose="02020603050405020304" pitchFamily="18" charset="0"/>
              </a:rPr>
              <a:t>１階</a:t>
            </a:r>
            <a:r>
              <a:rPr lang="ja-JP" altLang="ja-JP" sz="1200" kern="100" dirty="0">
                <a:latin typeface="+mj-ea"/>
                <a:ea typeface="+mj-ea"/>
                <a:cs typeface="Times New Roman" panose="02020603050405020304" pitchFamily="18" charset="0"/>
              </a:rPr>
              <a:t>（さきしまコスモタワー）　（大阪市住之江区南港北</a:t>
            </a:r>
            <a:r>
              <a:rPr lang="en-US" altLang="ja-JP" sz="1200" kern="100" dirty="0">
                <a:latin typeface="+mj-ea"/>
                <a:ea typeface="+mj-ea"/>
                <a:cs typeface="Times New Roman" panose="02020603050405020304" pitchFamily="18" charset="0"/>
              </a:rPr>
              <a:t>1</a:t>
            </a:r>
            <a:r>
              <a:rPr lang="ja-JP" altLang="ja-JP" sz="1200" kern="100" dirty="0">
                <a:latin typeface="+mj-ea"/>
                <a:ea typeface="+mj-ea"/>
                <a:cs typeface="Times New Roman" panose="02020603050405020304" pitchFamily="18" charset="0"/>
              </a:rPr>
              <a:t>丁目）</a:t>
            </a:r>
          </a:p>
          <a:p>
            <a:pPr indent="93663" algn="just">
              <a:spcAft>
                <a:spcPts val="0"/>
              </a:spcAft>
            </a:pPr>
            <a:r>
              <a:rPr lang="en-US" altLang="ja-JP" sz="1200" kern="100" dirty="0">
                <a:latin typeface="+mj-ea"/>
                <a:ea typeface="+mj-ea"/>
                <a:cs typeface="Times New Roman" panose="02020603050405020304" pitchFamily="18" charset="0"/>
              </a:rPr>
              <a:t>3</a:t>
            </a:r>
            <a:r>
              <a:rPr lang="ja-JP" altLang="ja-JP" sz="1200" kern="100" dirty="0">
                <a:latin typeface="+mj-ea"/>
                <a:ea typeface="+mj-ea"/>
                <a:cs typeface="Times New Roman" panose="02020603050405020304" pitchFamily="18" charset="0"/>
              </a:rPr>
              <a:t>　対象：</a:t>
            </a:r>
            <a:r>
              <a:rPr lang="ja-JP" altLang="en-US" sz="1200" kern="100" dirty="0">
                <a:latin typeface="+mj-ea"/>
                <a:ea typeface="+mj-ea"/>
                <a:cs typeface="Times New Roman" panose="02020603050405020304" pitchFamily="18" charset="0"/>
              </a:rPr>
              <a:t>どなたでも参加自由</a:t>
            </a:r>
            <a:endParaRPr lang="ja-JP" altLang="ja-JP" sz="1200" kern="100" dirty="0">
              <a:latin typeface="+mj-ea"/>
              <a:ea typeface="+mj-ea"/>
              <a:cs typeface="Times New Roman" panose="02020603050405020304" pitchFamily="18" charset="0"/>
            </a:endParaRPr>
          </a:p>
          <a:p>
            <a:pPr indent="93663" algn="just">
              <a:spcAft>
                <a:spcPts val="0"/>
              </a:spcAft>
            </a:pPr>
            <a:r>
              <a:rPr lang="en-US" altLang="ja-JP" sz="1200" kern="100" dirty="0">
                <a:latin typeface="+mj-ea"/>
                <a:ea typeface="+mj-ea"/>
                <a:cs typeface="Times New Roman" panose="02020603050405020304" pitchFamily="18" charset="0"/>
              </a:rPr>
              <a:t>4</a:t>
            </a:r>
            <a:r>
              <a:rPr lang="ja-JP" altLang="ja-JP" sz="1200" kern="100" dirty="0">
                <a:latin typeface="+mj-ea"/>
                <a:ea typeface="+mj-ea"/>
                <a:cs typeface="Times New Roman" panose="02020603050405020304" pitchFamily="18" charset="0"/>
              </a:rPr>
              <a:t>　主催：咲洲こども</a:t>
            </a:r>
            <a:r>
              <a:rPr lang="en-US" altLang="ja-JP" sz="1200" kern="100" dirty="0">
                <a:latin typeface="+mj-ea"/>
                <a:ea typeface="+mj-ea"/>
                <a:cs typeface="Times New Roman" panose="02020603050405020304" pitchFamily="18" charset="0"/>
              </a:rPr>
              <a:t>EXPO</a:t>
            </a:r>
            <a:r>
              <a:rPr lang="ja-JP" altLang="ja-JP" sz="1200" kern="100" dirty="0">
                <a:latin typeface="+mj-ea"/>
                <a:ea typeface="+mj-ea"/>
                <a:cs typeface="Times New Roman" panose="02020603050405020304" pitchFamily="18" charset="0"/>
              </a:rPr>
              <a:t>実行委員会</a:t>
            </a:r>
          </a:p>
          <a:p>
            <a:pPr indent="93663" algn="just">
              <a:spcAft>
                <a:spcPts val="0"/>
              </a:spcAft>
            </a:pPr>
            <a:r>
              <a:rPr lang="en-US" altLang="ja-JP" sz="1200" kern="100" dirty="0">
                <a:latin typeface="+mj-ea"/>
                <a:ea typeface="+mj-ea"/>
                <a:cs typeface="Times New Roman" panose="02020603050405020304" pitchFamily="18" charset="0"/>
              </a:rPr>
              <a:t>5</a:t>
            </a:r>
            <a:r>
              <a:rPr lang="ja-JP" altLang="ja-JP" sz="1200" kern="100" dirty="0">
                <a:latin typeface="+mj-ea"/>
                <a:ea typeface="+mj-ea"/>
                <a:cs typeface="Times New Roman" panose="02020603050405020304" pitchFamily="18" charset="0"/>
              </a:rPr>
              <a:t>　参加申込：不要（ただし、一部コンテンツは事前予約・事前登録が必要）</a:t>
            </a:r>
          </a:p>
          <a:p>
            <a:pPr indent="93663" algn="just">
              <a:spcAft>
                <a:spcPts val="0"/>
              </a:spcAft>
            </a:pPr>
            <a:r>
              <a:rPr lang="en-US" altLang="ja-JP" sz="1200" kern="100" dirty="0">
                <a:latin typeface="+mj-ea"/>
                <a:ea typeface="+mj-ea"/>
                <a:cs typeface="Times New Roman" panose="02020603050405020304" pitchFamily="18" charset="0"/>
              </a:rPr>
              <a:t>6</a:t>
            </a:r>
            <a:r>
              <a:rPr lang="ja-JP" altLang="ja-JP" sz="1200" kern="100" dirty="0">
                <a:latin typeface="+mj-ea"/>
                <a:ea typeface="+mj-ea"/>
                <a:cs typeface="Times New Roman" panose="02020603050405020304" pitchFamily="18" charset="0"/>
              </a:rPr>
              <a:t>　入場料：無料（ただし、一部有料コンテンツ</a:t>
            </a:r>
            <a:r>
              <a:rPr lang="ja-JP" altLang="en-US" sz="1200" kern="100" dirty="0">
                <a:latin typeface="+mj-ea"/>
                <a:ea typeface="+mj-ea"/>
                <a:cs typeface="Times New Roman" panose="02020603050405020304" pitchFamily="18" charset="0"/>
              </a:rPr>
              <a:t>有り）</a:t>
            </a:r>
            <a:endParaRPr lang="ja-JP" altLang="ja-JP" sz="1200" kern="100" dirty="0">
              <a:latin typeface="+mj-ea"/>
              <a:ea typeface="+mj-ea"/>
              <a:cs typeface="Times New Roman" panose="02020603050405020304" pitchFamily="18" charset="0"/>
            </a:endParaRPr>
          </a:p>
        </p:txBody>
      </p:sp>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69937" y="2530983"/>
            <a:ext cx="4834749" cy="3626061"/>
          </a:xfrm>
          <a:prstGeom prst="rect">
            <a:avLst/>
          </a:prstGeom>
        </p:spPr>
      </p:pic>
      <p:pic>
        <p:nvPicPr>
          <p:cNvPr id="10" name="図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04329" y="2530983"/>
            <a:ext cx="2422624" cy="2244714"/>
          </a:xfrm>
          <a:prstGeom prst="rect">
            <a:avLst/>
          </a:prstGeom>
        </p:spPr>
      </p:pic>
    </p:spTree>
    <p:extLst>
      <p:ext uri="{BB962C8B-B14F-4D97-AF65-F5344CB8AC3E}">
        <p14:creationId xmlns:p14="http://schemas.microsoft.com/office/powerpoint/2010/main" val="12670844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t>その他の活動</a:t>
            </a:r>
            <a:endParaRPr kumimoji="1" lang="ja-JP" altLang="en-US" sz="2800" dirty="0"/>
          </a:p>
        </p:txBody>
      </p:sp>
      <p:sp>
        <p:nvSpPr>
          <p:cNvPr id="8" name="テキスト ボックス 7"/>
          <p:cNvSpPr txBox="1"/>
          <p:nvPr/>
        </p:nvSpPr>
        <p:spPr>
          <a:xfrm>
            <a:off x="551329" y="2368337"/>
            <a:ext cx="11256974" cy="4401205"/>
          </a:xfrm>
          <a:prstGeom prst="rect">
            <a:avLst/>
          </a:prstGeom>
          <a:noFill/>
        </p:spPr>
        <p:txBody>
          <a:bodyPr wrap="square" rtlCol="0">
            <a:spAutoFit/>
          </a:bodyPr>
          <a:lstStyle/>
          <a:p>
            <a:r>
              <a:rPr kumimoji="1" lang="ja-JP" altLang="en-US" sz="1600" dirty="0"/>
              <a:t>〇自治大阪（１月号）</a:t>
            </a:r>
            <a:endParaRPr kumimoji="1" lang="en-US" altLang="ja-JP" sz="1600" dirty="0"/>
          </a:p>
          <a:p>
            <a:r>
              <a:rPr kumimoji="1" lang="ja-JP" altLang="en-US" sz="1600" dirty="0"/>
              <a:t>　</a:t>
            </a:r>
            <a:r>
              <a:rPr lang="en-US" altLang="ja-JP" sz="1600" dirty="0">
                <a:hlinkClick r:id="rId2"/>
              </a:rPr>
              <a:t>http://www.pref.osaka.lg.jp/shichoson/jichi/r3-1-2.html</a:t>
            </a:r>
            <a:endParaRPr lang="en-US" altLang="ja-JP" sz="1600" dirty="0"/>
          </a:p>
          <a:p>
            <a:endParaRPr lang="en-US" altLang="ja-JP" sz="1600" dirty="0">
              <a:latin typeface="+mn-ea"/>
            </a:endParaRPr>
          </a:p>
          <a:p>
            <a:pPr lvl="0" defTabSz="914377">
              <a:defRPr/>
            </a:pPr>
            <a:r>
              <a:rPr lang="ja-JP" altLang="en-US" dirty="0"/>
              <a:t>〇</a:t>
            </a:r>
            <a:r>
              <a:rPr lang="en-US" altLang="ja-JP" dirty="0"/>
              <a:t>Platform Clover</a:t>
            </a:r>
            <a:r>
              <a:rPr lang="ja-JP" altLang="en-US" dirty="0"/>
              <a:t>（</a:t>
            </a:r>
            <a:r>
              <a:rPr lang="en-US" altLang="ja-JP" dirty="0"/>
              <a:t>1/28</a:t>
            </a:r>
            <a:r>
              <a:rPr lang="ja-JP" altLang="en-US" dirty="0"/>
              <a:t> 公開）</a:t>
            </a:r>
            <a:endParaRPr lang="en-US" altLang="ja-JP" dirty="0"/>
          </a:p>
          <a:p>
            <a:pPr lvl="0" indent="174625" defTabSz="914377">
              <a:defRPr/>
            </a:pPr>
            <a:r>
              <a:rPr lang="en-US" altLang="ja-JP" sz="1600" dirty="0">
                <a:hlinkClick r:id="rId3"/>
              </a:rPr>
              <a:t>https://platform-clover.net/</a:t>
            </a:r>
            <a:endParaRPr lang="en-US" altLang="ja-JP" sz="1600" dirty="0"/>
          </a:p>
          <a:p>
            <a:endParaRPr lang="en-US" altLang="ja-JP" sz="1600" dirty="0">
              <a:latin typeface="+mn-ea"/>
            </a:endParaRPr>
          </a:p>
          <a:p>
            <a:pPr defTabSz="914377">
              <a:defRPr/>
            </a:pPr>
            <a:r>
              <a:rPr lang="ja-JP" altLang="en-US" sz="1600" dirty="0"/>
              <a:t>〇</a:t>
            </a:r>
            <a:r>
              <a:rPr lang="en-US" altLang="ja-JP" sz="1600" dirty="0">
                <a:latin typeface="+mj-ea"/>
                <a:ea typeface="+mj-ea"/>
              </a:rPr>
              <a:t>MBS</a:t>
            </a:r>
            <a:r>
              <a:rPr lang="ja-JP" altLang="en-US" sz="1600" dirty="0"/>
              <a:t>よしもと新喜劇ＮＥＸＴ「</a:t>
            </a:r>
            <a:r>
              <a:rPr lang="en-US" altLang="ja-JP" sz="1600" dirty="0">
                <a:latin typeface="+mn-ea"/>
              </a:rPr>
              <a:t>SDGs</a:t>
            </a:r>
            <a:r>
              <a:rPr lang="ja-JP" altLang="en-US" sz="1600" dirty="0"/>
              <a:t>ソング」（</a:t>
            </a:r>
            <a:r>
              <a:rPr lang="en-US" altLang="ja-JP" dirty="0"/>
              <a:t>1/13</a:t>
            </a:r>
            <a:r>
              <a:rPr lang="ja-JP" altLang="en-US" dirty="0"/>
              <a:t> 放</a:t>
            </a:r>
            <a:r>
              <a:rPr lang="ja-JP" altLang="en-US" sz="1600" dirty="0"/>
              <a:t>送）</a:t>
            </a:r>
          </a:p>
          <a:p>
            <a:pPr lvl="0" defTabSz="914377">
              <a:defRPr/>
            </a:pPr>
            <a:endParaRPr lang="en-US" altLang="ja-JP" sz="1600" dirty="0"/>
          </a:p>
          <a:p>
            <a:pPr lvl="0" defTabSz="914377">
              <a:defRPr/>
            </a:pPr>
            <a:r>
              <a:rPr lang="ja-JP" altLang="en-US" sz="1600" dirty="0"/>
              <a:t>〇府政だより（３月号）　１面</a:t>
            </a:r>
            <a:endParaRPr lang="en-US" altLang="ja-JP" sz="1600" dirty="0"/>
          </a:p>
          <a:p>
            <a:pPr lvl="0" defTabSz="914377">
              <a:defRPr/>
            </a:pPr>
            <a:endParaRPr lang="en-US" altLang="ja-JP" sz="1600" dirty="0"/>
          </a:p>
          <a:p>
            <a:pPr lvl="0" defTabSz="914377">
              <a:defRPr/>
            </a:pPr>
            <a:r>
              <a:rPr lang="ja-JP" altLang="en-US" sz="1600" dirty="0"/>
              <a:t>〇大阪府チャンネル（</a:t>
            </a:r>
            <a:r>
              <a:rPr lang="en-US" altLang="ja-JP" dirty="0"/>
              <a:t>3/4</a:t>
            </a:r>
            <a:r>
              <a:rPr lang="ja-JP" altLang="en-US" dirty="0"/>
              <a:t>  </a:t>
            </a:r>
            <a:r>
              <a:rPr lang="ja-JP" altLang="en-US" sz="1600" dirty="0"/>
              <a:t>放送）</a:t>
            </a:r>
            <a:endParaRPr lang="en-US" altLang="ja-JP" sz="1600" dirty="0"/>
          </a:p>
          <a:p>
            <a:pPr lvl="0" defTabSz="914377">
              <a:defRPr/>
            </a:pPr>
            <a:endParaRPr lang="en-US" altLang="ja-JP" sz="1600" dirty="0"/>
          </a:p>
          <a:p>
            <a:pPr lvl="0" defTabSz="914377">
              <a:defRPr/>
            </a:pPr>
            <a:r>
              <a:rPr lang="ja-JP" altLang="en-US" sz="1600" dirty="0"/>
              <a:t>〇ＦＭ大阪（</a:t>
            </a:r>
            <a:r>
              <a:rPr lang="en-US" altLang="ja-JP" dirty="0"/>
              <a:t>3/14</a:t>
            </a:r>
            <a:r>
              <a:rPr lang="ja-JP" altLang="en-US" dirty="0"/>
              <a:t> </a:t>
            </a:r>
            <a:r>
              <a:rPr lang="ja-JP" altLang="en-US" sz="1600" dirty="0"/>
              <a:t>放送）</a:t>
            </a:r>
            <a:endParaRPr lang="en-US" altLang="ja-JP" sz="1600" dirty="0"/>
          </a:p>
          <a:p>
            <a:pPr lvl="0" defTabSz="914377">
              <a:defRPr/>
            </a:pPr>
            <a:r>
              <a:rPr lang="ja-JP" altLang="en-US" dirty="0"/>
              <a:t>　</a:t>
            </a:r>
            <a:r>
              <a:rPr lang="ja-JP" altLang="en-US" sz="1400" dirty="0">
                <a:latin typeface="+mn-ea"/>
              </a:rPr>
              <a:t>「</a:t>
            </a:r>
            <a:r>
              <a:rPr lang="en-US" altLang="ja-JP" sz="1400" dirty="0">
                <a:latin typeface="+mn-ea"/>
              </a:rPr>
              <a:t>WELFARE</a:t>
            </a:r>
            <a:r>
              <a:rPr lang="ja-JP" altLang="en-US" sz="1400" dirty="0">
                <a:latin typeface="+mn-ea"/>
              </a:rPr>
              <a:t> </a:t>
            </a:r>
            <a:r>
              <a:rPr lang="en-US" altLang="ja-JP" sz="1400" dirty="0">
                <a:latin typeface="+mn-ea"/>
              </a:rPr>
              <a:t>group</a:t>
            </a:r>
            <a:r>
              <a:rPr lang="ja-JP" altLang="en-US" sz="1400" dirty="0">
                <a:latin typeface="+mn-ea"/>
              </a:rPr>
              <a:t> </a:t>
            </a:r>
            <a:r>
              <a:rPr lang="en-US" altLang="ja-JP" sz="1400" dirty="0">
                <a:latin typeface="+mn-ea"/>
              </a:rPr>
              <a:t>presents</a:t>
            </a:r>
          </a:p>
          <a:p>
            <a:pPr lvl="0" defTabSz="914377">
              <a:defRPr/>
            </a:pPr>
            <a:r>
              <a:rPr lang="ja-JP" altLang="en-US" sz="1400" dirty="0">
                <a:latin typeface="+mn-ea"/>
              </a:rPr>
              <a:t>　　</a:t>
            </a:r>
            <a:r>
              <a:rPr lang="ja-JP" altLang="ja-JP" sz="1400" dirty="0">
                <a:latin typeface="+mn-ea"/>
              </a:rPr>
              <a:t>それ</a:t>
            </a:r>
            <a:r>
              <a:rPr lang="ja-JP" altLang="en-US" sz="1400" dirty="0">
                <a:latin typeface="+mn-ea"/>
              </a:rPr>
              <a:t>Ｕ</a:t>
            </a:r>
            <a:r>
              <a:rPr lang="en-US" altLang="ja-JP" sz="1400" dirty="0">
                <a:latin typeface="+mn-ea"/>
              </a:rPr>
              <a:t>.</a:t>
            </a:r>
            <a:r>
              <a:rPr lang="ja-JP" altLang="en-US" sz="1400" dirty="0">
                <a:latin typeface="+mn-ea"/>
              </a:rPr>
              <a:t>Ｋ</a:t>
            </a:r>
            <a:r>
              <a:rPr lang="en-US" altLang="ja-JP" sz="1400" dirty="0">
                <a:latin typeface="+mn-ea"/>
              </a:rPr>
              <a:t>.</a:t>
            </a:r>
            <a:r>
              <a:rPr lang="ja-JP" altLang="en-US" sz="1400" dirty="0">
                <a:latin typeface="+mn-ea"/>
              </a:rPr>
              <a:t>！！ </a:t>
            </a:r>
            <a:r>
              <a:rPr lang="ja-JP" altLang="ja-JP" sz="1400" dirty="0">
                <a:latin typeface="+mn-ea"/>
              </a:rPr>
              <a:t>ミライ</a:t>
            </a:r>
            <a:r>
              <a:rPr lang="ja-JP" altLang="en-US" sz="1400" dirty="0">
                <a:latin typeface="+mn-ea"/>
              </a:rPr>
              <a:t>ｂｒｉｄｇｅ</a:t>
            </a:r>
            <a:r>
              <a:rPr lang="ja-JP" altLang="en-US" sz="1400" dirty="0"/>
              <a:t>」</a:t>
            </a:r>
            <a:endParaRPr lang="en-US" altLang="ja-JP" sz="1400" dirty="0"/>
          </a:p>
          <a:p>
            <a:pPr lvl="0" defTabSz="914377">
              <a:defRPr/>
            </a:pPr>
            <a:endParaRPr lang="en-US" altLang="ja-JP" sz="1400" dirty="0"/>
          </a:p>
          <a:p>
            <a:pPr lvl="0" defTabSz="914377">
              <a:defRPr/>
            </a:pPr>
            <a:r>
              <a:rPr lang="ja-JP" altLang="en-US" sz="1600" dirty="0"/>
              <a:t>〇朝日新聞</a:t>
            </a:r>
            <a:r>
              <a:rPr lang="ja-JP" altLang="en-US" dirty="0"/>
              <a:t>（</a:t>
            </a:r>
            <a:r>
              <a:rPr lang="en-US" altLang="ja-JP" dirty="0"/>
              <a:t>3/1</a:t>
            </a:r>
            <a:r>
              <a:rPr lang="ja-JP" altLang="en-US" dirty="0"/>
              <a:t>）</a:t>
            </a:r>
            <a:r>
              <a:rPr lang="en-US" altLang="ja-JP" dirty="0"/>
              <a:t>10</a:t>
            </a:r>
            <a:r>
              <a:rPr lang="ja-JP" altLang="en-US" dirty="0"/>
              <a:t>面</a:t>
            </a:r>
            <a:endParaRPr lang="en-US" altLang="ja-JP" dirty="0"/>
          </a:p>
        </p:txBody>
      </p:sp>
      <p:sp>
        <p:nvSpPr>
          <p:cNvPr id="12" name="テキスト ボックス 11"/>
          <p:cNvSpPr txBox="1"/>
          <p:nvPr/>
        </p:nvSpPr>
        <p:spPr>
          <a:xfrm>
            <a:off x="336176" y="1821126"/>
            <a:ext cx="4903907" cy="338554"/>
          </a:xfrm>
          <a:prstGeom prst="rect">
            <a:avLst/>
          </a:prstGeom>
          <a:noFill/>
        </p:spPr>
        <p:txBody>
          <a:bodyPr wrap="none" rtlCol="0">
            <a:spAutoFit/>
          </a:bodyPr>
          <a:lstStyle/>
          <a:p>
            <a:r>
              <a:rPr kumimoji="1" lang="ja-JP" altLang="en-US" sz="1600" dirty="0"/>
              <a:t>様々な媒体を活用（出演）し大阪府の取組みを紹介</a:t>
            </a:r>
          </a:p>
        </p:txBody>
      </p:sp>
      <p:pic>
        <p:nvPicPr>
          <p:cNvPr id="13" name="図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17934" y="4370079"/>
            <a:ext cx="3210355" cy="2284047"/>
          </a:xfrm>
          <a:prstGeom prst="rect">
            <a:avLst/>
          </a:prstGeom>
        </p:spPr>
      </p:pic>
      <p:pic>
        <p:nvPicPr>
          <p:cNvPr id="14" name="図 13"/>
          <p:cNvPicPr>
            <a:picLocks noChangeAspect="1"/>
          </p:cNvPicPr>
          <p:nvPr/>
        </p:nvPicPr>
        <p:blipFill>
          <a:blip r:embed="rId5"/>
          <a:stretch>
            <a:fillRect/>
          </a:stretch>
        </p:blipFill>
        <p:spPr>
          <a:xfrm>
            <a:off x="8023664" y="1667435"/>
            <a:ext cx="3958432" cy="4871275"/>
          </a:xfrm>
          <a:prstGeom prst="rect">
            <a:avLst/>
          </a:prstGeom>
        </p:spPr>
      </p:pic>
      <p:sp>
        <p:nvSpPr>
          <p:cNvPr id="7" name="テキスト ボックス 6"/>
          <p:cNvSpPr txBox="1"/>
          <p:nvPr/>
        </p:nvSpPr>
        <p:spPr>
          <a:xfrm>
            <a:off x="10643268" y="6538710"/>
            <a:ext cx="1338828" cy="230832"/>
          </a:xfrm>
          <a:prstGeom prst="rect">
            <a:avLst/>
          </a:prstGeom>
          <a:noFill/>
        </p:spPr>
        <p:txBody>
          <a:bodyPr wrap="none" rtlCol="0">
            <a:spAutoFit/>
          </a:bodyPr>
          <a:lstStyle/>
          <a:p>
            <a:r>
              <a:rPr lang="ja-JP" altLang="en-US" sz="900" dirty="0"/>
              <a:t>府政だより（３月号）</a:t>
            </a:r>
            <a:endParaRPr kumimoji="1" lang="ja-JP" altLang="en-US" sz="900" dirty="0"/>
          </a:p>
        </p:txBody>
      </p:sp>
    </p:spTree>
    <p:extLst>
      <p:ext uri="{BB962C8B-B14F-4D97-AF65-F5344CB8AC3E}">
        <p14:creationId xmlns:p14="http://schemas.microsoft.com/office/powerpoint/2010/main" val="3661430567"/>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ユーザー定義 3">
    <a:majorFont>
      <a:latin typeface="Arial"/>
      <a:ea typeface="Meiryo UI"/>
      <a:cs typeface=""/>
    </a:majorFont>
    <a:minorFont>
      <a:latin typeface="Arial"/>
      <a:ea typeface="Meiryo UI"/>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ユーザー定義 3">
    <a:majorFont>
      <a:latin typeface="Arial"/>
      <a:ea typeface="Meiryo UI"/>
      <a:cs typeface=""/>
    </a:majorFont>
    <a:minorFont>
      <a:latin typeface="Arial"/>
      <a:ea typeface="Meiryo UI"/>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ユーザー定義 3">
    <a:majorFont>
      <a:latin typeface="Arial"/>
      <a:ea typeface="Meiryo UI"/>
      <a:cs typeface=""/>
    </a:majorFont>
    <a:minorFont>
      <a:latin typeface="Arial"/>
      <a:ea typeface="Meiryo UI"/>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ユーザー定義 3">
    <a:majorFont>
      <a:latin typeface="Arial"/>
      <a:ea typeface="Meiryo UI"/>
      <a:cs typeface=""/>
    </a:majorFont>
    <a:minorFont>
      <a:latin typeface="Arial"/>
      <a:ea typeface="Meiryo UI"/>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ユーザー定義 3">
    <a:majorFont>
      <a:latin typeface="Arial"/>
      <a:ea typeface="Meiryo UI"/>
      <a:cs typeface=""/>
    </a:majorFont>
    <a:minorFont>
      <a:latin typeface="Arial"/>
      <a:ea typeface="Meiryo UI"/>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0</TotalTime>
  <Words>4607</Words>
  <Application>Microsoft Office PowerPoint</Application>
  <PresentationFormat>ワイド画面</PresentationFormat>
  <Paragraphs>508</Paragraphs>
  <Slides>30</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30</vt:i4>
      </vt:variant>
    </vt:vector>
  </HeadingPairs>
  <TitlesOfParts>
    <vt:vector size="37" baseType="lpstr">
      <vt:lpstr>Meiryo UI</vt:lpstr>
      <vt:lpstr>UD デジタル 教科書体 NK-B</vt:lpstr>
      <vt:lpstr>メイリオ</vt:lpstr>
      <vt:lpstr>游ゴシック</vt:lpstr>
      <vt:lpstr>Arial</vt:lpstr>
      <vt:lpstr>Calibri</vt:lpstr>
      <vt:lpstr>Office テーマ</vt:lpstr>
      <vt:lpstr>2020年度（令和2年度）  大阪府のSDGsに関する取組み</vt:lpstr>
      <vt:lpstr>PowerPoint プレゼンテーション</vt:lpstr>
      <vt:lpstr>府民や企業、市町村など、様々なステークホルダーに  SDGsを広く知っていただく</vt:lpstr>
      <vt:lpstr>ＳＤＧｓワークショップ</vt:lpstr>
      <vt:lpstr>大阪商工会議所とのコラボイベント お！sakaまるごとSDGs ～「 SDGs先進都市・大阪」の実現に向けて～</vt:lpstr>
      <vt:lpstr>日経SDGsフェス 大阪梅田 － 2025年大阪・関西万博に向けて －</vt:lpstr>
      <vt:lpstr>SDGsに関する講演・講義</vt:lpstr>
      <vt:lpstr>各種イベントを通じたＰＲ活動</vt:lpstr>
      <vt:lpstr>その他の活動</vt:lpstr>
      <vt:lpstr>様々なステークホルダーの取組みをSDGs実現に向けて  相互につなぎ合わせていく</vt:lpstr>
      <vt:lpstr>SDGs映像制作プロジェクト</vt:lpstr>
      <vt:lpstr>大阪SDGsネットワーク</vt:lpstr>
      <vt:lpstr>庁内関係部局及び市町村との連携</vt:lpstr>
      <vt:lpstr>庁内関係部局及び市町村との連携</vt:lpstr>
      <vt:lpstr>府自らもステークホルダーの一員として、  SDGsに貢献する</vt:lpstr>
      <vt:lpstr>SDGs未来都市</vt:lpstr>
      <vt:lpstr>SDGs未来都市（自治体SDGsモデル事業）</vt:lpstr>
      <vt:lpstr>ハード・ソフト両面から  「SDGsを具現化した都市づくり」を進める</vt:lpstr>
      <vt:lpstr>大阪府SDGs推進本部</vt:lpstr>
      <vt:lpstr>大阪SDGs行動憲章</vt:lpstr>
      <vt:lpstr>私のSDGs宣言プロジェクト</vt:lpstr>
      <vt:lpstr>大阪SDGs【公式】Twitter</vt:lpstr>
      <vt:lpstr>各種計画へのＳＤＧｓの反映</vt:lpstr>
      <vt:lpstr>大阪府SDGs有識者会議</vt:lpstr>
      <vt:lpstr>（参考）府域でのSDGsの認知度</vt:lpstr>
      <vt:lpstr>認知度の推移 ①</vt:lpstr>
      <vt:lpstr>認知度の推移 ②</vt:lpstr>
      <vt:lpstr>年齢別推移　SDGsを知ったきっかけ</vt:lpstr>
      <vt:lpstr>大阪SDGs行動憲章の認知度 等</vt:lpstr>
      <vt:lpstr>SDGsを意識した行動</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2026-02-09T09:41:24Z</dcterms:created>
  <dcterms:modified xsi:type="dcterms:W3CDTF">2026-02-09T09:41:27Z</dcterms:modified>
</cp:coreProperties>
</file>