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33" r:id="rId2"/>
    <p:sldId id="334" r:id="rId3"/>
    <p:sldId id="336" r:id="rId4"/>
    <p:sldId id="338" r:id="rId5"/>
    <p:sldId id="339" r:id="rId6"/>
    <p:sldId id="341" r:id="rId7"/>
    <p:sldId id="340" r:id="rId8"/>
    <p:sldId id="342" r:id="rId9"/>
    <p:sldId id="343" r:id="rId10"/>
    <p:sldId id="337" r:id="rId11"/>
    <p:sldId id="349" r:id="rId12"/>
    <p:sldId id="344" r:id="rId13"/>
    <p:sldId id="345" r:id="rId14"/>
    <p:sldId id="346" r:id="rId15"/>
    <p:sldId id="347" r:id="rId16"/>
    <p:sldId id="348" r:id="rId17"/>
    <p:sldId id="361" r:id="rId18"/>
    <p:sldId id="350" r:id="rId19"/>
    <p:sldId id="360" r:id="rId20"/>
    <p:sldId id="352" r:id="rId21"/>
    <p:sldId id="353" r:id="rId22"/>
    <p:sldId id="357" r:id="rId23"/>
    <p:sldId id="358" r:id="rId24"/>
    <p:sldId id="354" r:id="rId25"/>
    <p:sldId id="356" r:id="rId26"/>
    <p:sldId id="359" r:id="rId27"/>
    <p:sldId id="362" r:id="rId28"/>
    <p:sldId id="363" r:id="rId29"/>
    <p:sldId id="364" r:id="rId30"/>
    <p:sldId id="365"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p:scale>
          <a:sx n="50" d="100"/>
          <a:sy n="50" d="100"/>
        </p:scale>
        <p:origin x="1500" y="594"/>
      </p:cViewPr>
      <p:guideLst/>
    </p:cSldViewPr>
  </p:slideViewPr>
  <p:notesTextViewPr>
    <p:cViewPr>
      <p:scale>
        <a:sx n="1" d="1"/>
        <a:sy n="1" d="1"/>
      </p:scale>
      <p:origin x="0" y="0"/>
    </p:cViewPr>
  </p:notesTextViewPr>
  <p:notesViewPr>
    <p:cSldViewPr snapToGrid="0">
      <p:cViewPr varScale="1">
        <p:scale>
          <a:sx n="33" d="100"/>
          <a:sy n="33" d="100"/>
        </p:scale>
        <p:origin x="223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7364849948611036"/>
          <c:w val="0.88218145093268374"/>
          <c:h val="0.72056138340133191"/>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93-46F1-8D60-E077991C9EC1}"/>
                </c:ext>
              </c:extLst>
            </c:dLbl>
            <c:dLbl>
              <c:idx val="1"/>
              <c:layout>
                <c:manualLayout>
                  <c:x val="3.2218626184765863E-2"/>
                  <c:y val="-0.255959394093053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493-46F1-8D60-E077991C9EC1}"/>
                </c:ext>
              </c:extLst>
            </c:dLbl>
            <c:dLbl>
              <c:idx val="2"/>
              <c:layout>
                <c:manualLayout>
                  <c:x val="1.8227162690317621E-2"/>
                  <c:y val="-0.2543913075896310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493-46F1-8D60-E077991C9EC1}"/>
                </c:ext>
              </c:extLst>
            </c:dLbl>
            <c:dLbl>
              <c:idx val="3"/>
              <c:layout>
                <c:manualLayout>
                  <c:x val="1.8258670516907743E-2"/>
                  <c:y val="-0.2590702617986283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493-46F1-8D60-E077991C9EC1}"/>
                </c:ext>
              </c:extLst>
            </c:dLbl>
            <c:dLbl>
              <c:idx val="4"/>
              <c:layout>
                <c:manualLayout>
                  <c:x val="1.4169383033625424E-2"/>
                  <c:y val="-0.2477289260745137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49074658833E-2"/>
                      <c:h val="0.1136133239960877"/>
                    </c:manualLayout>
                  </c15:layout>
                </c:ext>
                <c:ext xmlns:c16="http://schemas.microsoft.com/office/drawing/2014/chart" uri="{C3380CC4-5D6E-409C-BE32-E72D297353CC}">
                  <c16:uniqueId val="{00000004-2493-46F1-8D60-E077991C9EC1}"/>
                </c:ext>
              </c:extLst>
            </c:dLbl>
            <c:dLbl>
              <c:idx val="5"/>
              <c:layout>
                <c:manualLayout>
                  <c:x val="2.833887763763442E-3"/>
                  <c:y val="-0.1823929490929237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493-46F1-8D60-E077991C9EC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17.899999999999999</c:v>
                </c:pt>
                <c:pt idx="1">
                  <c:v>14.7</c:v>
                </c:pt>
                <c:pt idx="2">
                  <c:v>25.4</c:v>
                </c:pt>
                <c:pt idx="3">
                  <c:v>31.4</c:v>
                </c:pt>
                <c:pt idx="4">
                  <c:v>43.5</c:v>
                </c:pt>
                <c:pt idx="5">
                  <c:v>53.4</c:v>
                </c:pt>
              </c:numCache>
            </c:numRef>
          </c:val>
          <c:smooth val="0"/>
          <c:extLst>
            <c:ext xmlns:c16="http://schemas.microsoft.com/office/drawing/2014/chart" uri="{C3380CC4-5D6E-409C-BE32-E72D297353CC}">
              <c16:uniqueId val="{00000006-2493-46F1-8D60-E077991C9EC1}"/>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19.399999999999999</c:v>
                </c:pt>
                <c:pt idx="1">
                  <c:v>17.399999999999999</c:v>
                </c:pt>
                <c:pt idx="2">
                  <c:v>33.1</c:v>
                </c:pt>
                <c:pt idx="3">
                  <c:v>39.1</c:v>
                </c:pt>
                <c:pt idx="4">
                  <c:v>52.4</c:v>
                </c:pt>
                <c:pt idx="5">
                  <c:v>62.1</c:v>
                </c:pt>
              </c:numCache>
            </c:numRef>
          </c:val>
          <c:smooth val="0"/>
          <c:extLst>
            <c:ext xmlns:c16="http://schemas.microsoft.com/office/drawing/2014/chart" uri="{C3380CC4-5D6E-409C-BE32-E72D297353CC}">
              <c16:uniqueId val="{00000007-2493-46F1-8D60-E077991C9EC1}"/>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c:v>
                </c:pt>
                <c:pt idx="2">
                  <c:v>18.5</c:v>
                </c:pt>
                <c:pt idx="3">
                  <c:v>24.4</c:v>
                </c:pt>
                <c:pt idx="4">
                  <c:v>35.4</c:v>
                </c:pt>
                <c:pt idx="5">
                  <c:v>45.5</c:v>
                </c:pt>
              </c:numCache>
            </c:numRef>
          </c:val>
          <c:smooth val="0"/>
          <c:extLst>
            <c:ext xmlns:c16="http://schemas.microsoft.com/office/drawing/2014/chart" uri="{C3380CC4-5D6E-409C-BE32-E72D297353CC}">
              <c16:uniqueId val="{00000008-2493-46F1-8D60-E077991C9EC1}"/>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6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74918027142003"/>
          <c:y val="3.8839918094202786E-2"/>
          <c:w val="0.6757111116836696"/>
          <c:h val="0.87441722746374217"/>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Sheet1!$D$27:$D$33</c:f>
              <c:numCache>
                <c:formatCode>0.0</c:formatCode>
                <c:ptCount val="5"/>
                <c:pt idx="0">
                  <c:v>10</c:v>
                </c:pt>
                <c:pt idx="1">
                  <c:v>5.9829059829059998</c:v>
                </c:pt>
                <c:pt idx="3">
                  <c:v>8.9552238805969999</c:v>
                </c:pt>
                <c:pt idx="4">
                  <c:v>8.2872928176795995</c:v>
                </c:pt>
              </c:numCache>
            </c:numRef>
          </c:val>
          <c:extLst>
            <c:ext xmlns:c16="http://schemas.microsoft.com/office/drawing/2014/chart" uri="{C3380CC4-5D6E-409C-BE32-E72D297353CC}">
              <c16:uniqueId val="{00000000-90E3-4396-80E5-C447130E2865}"/>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Sheet1!$E$27:$E$33</c:f>
              <c:numCache>
                <c:formatCode>0.0</c:formatCode>
                <c:ptCount val="5"/>
                <c:pt idx="0">
                  <c:v>10</c:v>
                </c:pt>
                <c:pt idx="1">
                  <c:v>22.222222222222001</c:v>
                </c:pt>
                <c:pt idx="3">
                  <c:v>23.134328358209</c:v>
                </c:pt>
                <c:pt idx="4">
                  <c:v>23.204419889503001</c:v>
                </c:pt>
              </c:numCache>
            </c:numRef>
          </c:val>
          <c:extLst>
            <c:ext xmlns:c16="http://schemas.microsoft.com/office/drawing/2014/chart" uri="{C3380CC4-5D6E-409C-BE32-E72D297353CC}">
              <c16:uniqueId val="{00000001-90E3-4396-80E5-C447130E2865}"/>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Sheet1!$F$27:$F$33</c:f>
              <c:numCache>
                <c:formatCode>0.0</c:formatCode>
                <c:ptCount val="5"/>
                <c:pt idx="0">
                  <c:v>55.714285714286</c:v>
                </c:pt>
                <c:pt idx="1">
                  <c:v>41.880341880342002</c:v>
                </c:pt>
                <c:pt idx="3">
                  <c:v>35.820895522388</c:v>
                </c:pt>
                <c:pt idx="4">
                  <c:v>45.303867403315003</c:v>
                </c:pt>
              </c:numCache>
            </c:numRef>
          </c:val>
          <c:extLst>
            <c:ext xmlns:c16="http://schemas.microsoft.com/office/drawing/2014/chart" uri="{C3380CC4-5D6E-409C-BE32-E72D297353CC}">
              <c16:uniqueId val="{00000002-90E3-4396-80E5-C447130E2865}"/>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Sheet1!$G$27:$G$33</c:f>
              <c:numCache>
                <c:formatCode>0.0</c:formatCode>
                <c:ptCount val="5"/>
                <c:pt idx="0">
                  <c:v>24.285714285714</c:v>
                </c:pt>
                <c:pt idx="1">
                  <c:v>29.91452991453</c:v>
                </c:pt>
                <c:pt idx="3">
                  <c:v>32.089552238806</c:v>
                </c:pt>
                <c:pt idx="4">
                  <c:v>23.204419889503001</c:v>
                </c:pt>
              </c:numCache>
            </c:numRef>
          </c:val>
          <c:extLst>
            <c:ext xmlns:c16="http://schemas.microsoft.com/office/drawing/2014/chart" uri="{C3380CC4-5D6E-409C-BE32-E72D297353CC}">
              <c16:uniqueId val="{00000003-90E3-4396-80E5-C447130E2865}"/>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28657680292705"/>
          <c:y val="1.7772941401506221E-2"/>
          <c:w val="0.72441383175546359"/>
          <c:h val="0.9222723653364531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Sheet1!$D$27:$D$48</c:f>
              <c:numCache>
                <c:formatCode>0.0</c:formatCode>
                <c:ptCount val="14"/>
                <c:pt idx="0">
                  <c:v>10.204081632653001</c:v>
                </c:pt>
                <c:pt idx="1">
                  <c:v>5.3333333333333002</c:v>
                </c:pt>
                <c:pt idx="3">
                  <c:v>10</c:v>
                </c:pt>
                <c:pt idx="4">
                  <c:v>8.8235294117646994</c:v>
                </c:pt>
                <c:pt idx="6">
                  <c:v>2.5</c:v>
                </c:pt>
                <c:pt idx="7">
                  <c:v>6.5573770491802996</c:v>
                </c:pt>
                <c:pt idx="9">
                  <c:v>21.621621621622001</c:v>
                </c:pt>
                <c:pt idx="10">
                  <c:v>7.8431372549020004</c:v>
                </c:pt>
                <c:pt idx="12">
                  <c:v>4.1666666666666998</c:v>
                </c:pt>
                <c:pt idx="13">
                  <c:v>9.0909090909091006</c:v>
                </c:pt>
              </c:numCache>
            </c:numRef>
          </c:val>
          <c:extLst>
            <c:ext xmlns:c16="http://schemas.microsoft.com/office/drawing/2014/chart" uri="{C3380CC4-5D6E-409C-BE32-E72D297353CC}">
              <c16:uniqueId val="{00000000-3922-484B-89C5-270220A11323}"/>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Sheet1!$E$27:$E$48</c:f>
              <c:numCache>
                <c:formatCode>0.0</c:formatCode>
                <c:ptCount val="14"/>
                <c:pt idx="0">
                  <c:v>14.285714285714</c:v>
                </c:pt>
                <c:pt idx="1">
                  <c:v>22.666666666666998</c:v>
                </c:pt>
                <c:pt idx="3">
                  <c:v>20</c:v>
                </c:pt>
                <c:pt idx="4">
                  <c:v>26.470588235293999</c:v>
                </c:pt>
                <c:pt idx="6">
                  <c:v>10</c:v>
                </c:pt>
                <c:pt idx="7">
                  <c:v>27.868852459016001</c:v>
                </c:pt>
                <c:pt idx="9">
                  <c:v>16.216216216216001</c:v>
                </c:pt>
                <c:pt idx="10">
                  <c:v>9.8039215686274996</c:v>
                </c:pt>
                <c:pt idx="12">
                  <c:v>31.25</c:v>
                </c:pt>
                <c:pt idx="13">
                  <c:v>25.974025974025999</c:v>
                </c:pt>
              </c:numCache>
            </c:numRef>
          </c:val>
          <c:extLst>
            <c:ext xmlns:c16="http://schemas.microsoft.com/office/drawing/2014/chart" uri="{C3380CC4-5D6E-409C-BE32-E72D297353CC}">
              <c16:uniqueId val="{00000001-3922-484B-89C5-270220A11323}"/>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Sheet1!$F$27:$F$48</c:f>
              <c:numCache>
                <c:formatCode>0.0</c:formatCode>
                <c:ptCount val="14"/>
                <c:pt idx="0">
                  <c:v>48.979591836734997</c:v>
                </c:pt>
                <c:pt idx="1">
                  <c:v>53.333333333333002</c:v>
                </c:pt>
                <c:pt idx="3">
                  <c:v>46.666666666666998</c:v>
                </c:pt>
                <c:pt idx="4">
                  <c:v>38.235294117647001</c:v>
                </c:pt>
                <c:pt idx="6">
                  <c:v>47.5</c:v>
                </c:pt>
                <c:pt idx="7">
                  <c:v>44.262295081966997</c:v>
                </c:pt>
                <c:pt idx="9">
                  <c:v>35.135135135135002</c:v>
                </c:pt>
                <c:pt idx="10">
                  <c:v>47.058823529412003</c:v>
                </c:pt>
                <c:pt idx="12">
                  <c:v>35.416666666666998</c:v>
                </c:pt>
                <c:pt idx="13">
                  <c:v>35.064935064935</c:v>
                </c:pt>
              </c:numCache>
            </c:numRef>
          </c:val>
          <c:extLst>
            <c:ext xmlns:c16="http://schemas.microsoft.com/office/drawing/2014/chart" uri="{C3380CC4-5D6E-409C-BE32-E72D297353CC}">
              <c16:uniqueId val="{00000002-3922-484B-89C5-270220A11323}"/>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Sheet1!$G$27:$G$48</c:f>
              <c:numCache>
                <c:formatCode>0.0</c:formatCode>
                <c:ptCount val="14"/>
                <c:pt idx="0">
                  <c:v>26.530612244897998</c:v>
                </c:pt>
                <c:pt idx="1">
                  <c:v>18.666666666666998</c:v>
                </c:pt>
                <c:pt idx="3">
                  <c:v>23.333333333333002</c:v>
                </c:pt>
                <c:pt idx="4">
                  <c:v>26.470588235293999</c:v>
                </c:pt>
                <c:pt idx="6">
                  <c:v>40</c:v>
                </c:pt>
                <c:pt idx="7">
                  <c:v>21.311475409836</c:v>
                </c:pt>
                <c:pt idx="9">
                  <c:v>27.027027027027</c:v>
                </c:pt>
                <c:pt idx="10">
                  <c:v>35.294117647058997</c:v>
                </c:pt>
                <c:pt idx="12">
                  <c:v>29.166666666666998</c:v>
                </c:pt>
                <c:pt idx="13">
                  <c:v>29.87012987013</c:v>
                </c:pt>
              </c:numCache>
            </c:numRef>
          </c:val>
          <c:extLst>
            <c:ext xmlns:c16="http://schemas.microsoft.com/office/drawing/2014/chart" uri="{C3380CC4-5D6E-409C-BE32-E72D297353CC}">
              <c16:uniqueId val="{00000003-3922-484B-89C5-270220A11323}"/>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5244395615762166"/>
          <c:w val="0.68020865922951279"/>
          <c:h val="0.72446502543872193"/>
        </c:manualLayout>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43770</c:v>
                </c:pt>
                <c:pt idx="3">
                  <c:v>43891</c:v>
                </c:pt>
                <c:pt idx="4">
                  <c:v>44105</c:v>
                </c:pt>
                <c:pt idx="5">
                  <c:v>44256</c:v>
                </c:pt>
              </c:numCache>
            </c:numRef>
          </c:cat>
          <c:val>
            <c:numRef>
              <c:f>Sheet1!$B$2:$B$7</c:f>
              <c:numCache>
                <c:formatCode>General\%</c:formatCode>
                <c:ptCount val="6"/>
                <c:pt idx="0">
                  <c:v>5.7</c:v>
                </c:pt>
                <c:pt idx="1">
                  <c:v>4.0999999999999996</c:v>
                </c:pt>
                <c:pt idx="2">
                  <c:v>10.7</c:v>
                </c:pt>
                <c:pt idx="3">
                  <c:v>16</c:v>
                </c:pt>
                <c:pt idx="4">
                  <c:v>20.399999999999999</c:v>
                </c:pt>
                <c:pt idx="5">
                  <c:v>29.8</c:v>
                </c:pt>
              </c:numCache>
            </c:numRef>
          </c:val>
          <c:extLst>
            <c:ext xmlns:c16="http://schemas.microsoft.com/office/drawing/2014/chart" uri="{C3380CC4-5D6E-409C-BE32-E72D297353CC}">
              <c16:uniqueId val="{00000000-E105-4D5B-949F-F70E58C67FA4}"/>
            </c:ext>
          </c:extLst>
        </c:ser>
        <c:ser>
          <c:idx val="1"/>
          <c:order val="1"/>
          <c:tx>
            <c:strRef>
              <c:f>Sheet1!$C$1</c:f>
              <c:strCache>
                <c:ptCount val="1"/>
                <c:pt idx="0">
                  <c:v>SDGsという言葉を聞いたことがある。ロゴを見たことがある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dLbl>
              <c:idx val="0"/>
              <c:layout>
                <c:manualLayout>
                  <c:x val="0"/>
                  <c:y val="-8.65926586505371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105-4D5B-949F-F70E58C67FA4}"/>
                </c:ext>
              </c:extLst>
            </c:dLbl>
            <c:dLbl>
              <c:idx val="2"/>
              <c:layout>
                <c:manualLayout>
                  <c:x val="-5.8949537803131211E-3"/>
                  <c:y val="4.72329048961740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105-4D5B-949F-F70E58C67FA4}"/>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105-4D5B-949F-F70E58C67FA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43770</c:v>
                </c:pt>
                <c:pt idx="3">
                  <c:v>43891</c:v>
                </c:pt>
                <c:pt idx="4">
                  <c:v>44105</c:v>
                </c:pt>
                <c:pt idx="5">
                  <c:v>44256</c:v>
                </c:pt>
              </c:numCache>
            </c:numRef>
          </c:cat>
          <c:val>
            <c:numRef>
              <c:f>Sheet1!$C$2:$C$7</c:f>
              <c:numCache>
                <c:formatCode>General\%</c:formatCode>
                <c:ptCount val="6"/>
                <c:pt idx="0">
                  <c:v>12.2</c:v>
                </c:pt>
                <c:pt idx="1">
                  <c:v>10.6</c:v>
                </c:pt>
                <c:pt idx="2">
                  <c:v>14.7</c:v>
                </c:pt>
                <c:pt idx="3">
                  <c:v>15.4</c:v>
                </c:pt>
                <c:pt idx="4">
                  <c:v>23.1</c:v>
                </c:pt>
                <c:pt idx="5">
                  <c:v>23.6</c:v>
                </c:pt>
              </c:numCache>
            </c:numRef>
          </c:val>
          <c:extLst>
            <c:ext xmlns:c16="http://schemas.microsoft.com/office/drawing/2014/chart" uri="{C3380CC4-5D6E-409C-BE32-E72D297353CC}">
              <c16:uniqueId val="{00000004-E105-4D5B-949F-F70E58C67FA4}"/>
            </c:ext>
          </c:extLst>
        </c:ser>
        <c:dLbls>
          <c:dLblPos val="ctr"/>
          <c:showLegendKey val="0"/>
          <c:showVal val="1"/>
          <c:showCatName val="0"/>
          <c:showSerName val="0"/>
          <c:showPercent val="0"/>
          <c:showBubbleSize val="0"/>
        </c:dLbls>
        <c:gapWidth val="182"/>
        <c:overlap val="100"/>
        <c:axId val="249676831"/>
        <c:axId val="249673087"/>
      </c:barChart>
      <c:barChart>
        <c:barDir val="bar"/>
        <c:grouping val="stacked"/>
        <c:varyColors val="0"/>
        <c:ser>
          <c:idx val="2"/>
          <c:order val="2"/>
          <c:tx>
            <c:strRef>
              <c:f>Sheet1!$D$1</c:f>
              <c:strCache>
                <c:ptCount val="1"/>
                <c:pt idx="0">
                  <c:v>列1</c:v>
                </c:pt>
              </c:strCache>
            </c:strRef>
          </c:tx>
          <c:spPr>
            <a:noFill/>
            <a:ln>
              <a:noFill/>
            </a:ln>
            <a:effectLst/>
          </c:spPr>
          <c:invertIfNegative val="0"/>
          <c:dLbls>
            <c:dLbl>
              <c:idx val="0"/>
              <c:layout>
                <c:manualLayout>
                  <c:x val="0.58132019969883875"/>
                  <c:y val="-5.824149223262405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105-4D5B-949F-F70E58C67FA4}"/>
                </c:ext>
              </c:extLst>
            </c:dLbl>
            <c:dLbl>
              <c:idx val="1"/>
              <c:layout>
                <c:manualLayout>
                  <c:x val="0.59848120932483329"/>
                  <c:y val="-7.40098723646339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105-4D5B-949F-F70E58C67FA4}"/>
                </c:ext>
              </c:extLst>
            </c:dLbl>
            <c:dLbl>
              <c:idx val="2"/>
              <c:layout>
                <c:manualLayout>
                  <c:x val="0.53573188489930412"/>
                  <c:y val="1.257677767569877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105-4D5B-949F-F70E58C67FA4}"/>
                </c:ext>
              </c:extLst>
            </c:dLbl>
            <c:dLbl>
              <c:idx val="3"/>
              <c:layout>
                <c:manualLayout>
                  <c:x val="0.50411393611090682"/>
                  <c:y val="-9.70930971742654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105-4D5B-949F-F70E58C67FA4}"/>
                </c:ext>
              </c:extLst>
            </c:dLbl>
            <c:dLbl>
              <c:idx val="4"/>
              <c:layout>
                <c:manualLayout>
                  <c:x val="0.43867361399770816"/>
                  <c:y val="5.346782610444569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105-4D5B-949F-F70E58C67FA4}"/>
                </c:ext>
              </c:extLst>
            </c:dLbl>
            <c:dLbl>
              <c:idx val="5"/>
              <c:layout>
                <c:manualLayout>
                  <c:x val="0.39114188703526293"/>
                  <c:y val="5.245412015351584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105-4D5B-949F-F70E58C67FA4}"/>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43770</c:v>
                </c:pt>
                <c:pt idx="3">
                  <c:v>43891</c:v>
                </c:pt>
                <c:pt idx="4">
                  <c:v>44105</c:v>
                </c:pt>
                <c:pt idx="5">
                  <c:v>44256</c:v>
                </c:pt>
              </c:numCache>
            </c:numRef>
          </c:cat>
          <c:val>
            <c:numRef>
              <c:f>Sheet1!$D$2:$D$7</c:f>
              <c:numCache>
                <c:formatCode>General\%</c:formatCode>
                <c:ptCount val="6"/>
                <c:pt idx="0">
                  <c:v>17.899999999999999</c:v>
                </c:pt>
                <c:pt idx="1">
                  <c:v>14.7</c:v>
                </c:pt>
                <c:pt idx="2">
                  <c:v>25.4</c:v>
                </c:pt>
                <c:pt idx="3">
                  <c:v>31.4</c:v>
                </c:pt>
                <c:pt idx="4">
                  <c:v>43.5</c:v>
                </c:pt>
                <c:pt idx="5">
                  <c:v>53.400000000000006</c:v>
                </c:pt>
              </c:numCache>
            </c:numRef>
          </c:val>
          <c:extLst>
            <c:ext xmlns:c16="http://schemas.microsoft.com/office/drawing/2014/chart" uri="{C3380CC4-5D6E-409C-BE32-E72D297353CC}">
              <c16:uniqueId val="{0000000B-E105-4D5B-949F-F70E58C67FA4}"/>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dateAx>
        <c:axId val="225146719"/>
        <c:scaling>
          <c:orientation val="minMax"/>
        </c:scaling>
        <c:delete val="1"/>
        <c:axPos val="l"/>
        <c:numFmt formatCode="yyyy&quot;年&quot;m&quot;月&quot;" sourceLinked="1"/>
        <c:majorTickMark val="out"/>
        <c:minorTickMark val="none"/>
        <c:tickLblPos val="nextTo"/>
        <c:crossAx val="225131327"/>
        <c:crosses val="autoZero"/>
        <c:auto val="1"/>
        <c:lblOffset val="100"/>
        <c:baseTimeUnit val="months"/>
      </c:date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Entry>
      <c:legendEntry>
        <c:idx val="2"/>
        <c:delete val="1"/>
      </c:legendEntry>
      <c:layout>
        <c:manualLayout>
          <c:xMode val="edge"/>
          <c:yMode val="edge"/>
          <c:x val="1.4258209921177375E-3"/>
          <c:y val="0.89883331127009902"/>
          <c:w val="0.94694542040715446"/>
          <c:h val="0.1011667457290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認知度（性別）</a:t>
            </a:r>
            <a:endParaRPr lang="ja-JP" altLang="en-US" sz="1600" dirty="0"/>
          </a:p>
        </c:rich>
      </c:tx>
      <c:layout>
        <c:manualLayout>
          <c:xMode val="edge"/>
          <c:yMode val="edge"/>
          <c:x val="5.8120347622016061E-4"/>
          <c:y val="8.604898626502342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4464820022239927E-2"/>
                  <c:y val="-2.9506360905388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86C-417E-A923-F006BD53F212}"/>
                </c:ext>
              </c:extLst>
            </c:dLbl>
            <c:dLbl>
              <c:idx val="1"/>
              <c:layout>
                <c:manualLayout>
                  <c:x val="-6.1162050055599678E-3"/>
                  <c:y val="-3.657505385684091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4128404667386807E-2"/>
                      <c:h val="4.816608944961509E-2"/>
                    </c:manualLayout>
                  </c15:layout>
                </c:ext>
                <c:ext xmlns:c16="http://schemas.microsoft.com/office/drawing/2014/chart" uri="{C3380CC4-5D6E-409C-BE32-E72D297353CC}">
                  <c16:uniqueId val="{00000001-686C-417E-A923-F006BD53F21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7.2</c:v>
                </c:pt>
                <c:pt idx="1">
                  <c:v>4.8</c:v>
                </c:pt>
                <c:pt idx="2">
                  <c:v>15.6</c:v>
                </c:pt>
                <c:pt idx="3">
                  <c:v>20.2</c:v>
                </c:pt>
                <c:pt idx="4">
                  <c:v>28.2</c:v>
                </c:pt>
                <c:pt idx="5" formatCode="General">
                  <c:v>38.1</c:v>
                </c:pt>
              </c:numCache>
            </c:numRef>
          </c:val>
          <c:extLst>
            <c:ext xmlns:c16="http://schemas.microsoft.com/office/drawing/2014/chart" uri="{C3380CC4-5D6E-409C-BE32-E72D297353CC}">
              <c16:uniqueId val="{00000002-686C-417E-A923-F006BD53F212}"/>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12.6</c:v>
                </c:pt>
                <c:pt idx="2">
                  <c:v>17.5</c:v>
                </c:pt>
                <c:pt idx="3">
                  <c:v>18.899999999999999</c:v>
                </c:pt>
                <c:pt idx="4">
                  <c:v>24.2</c:v>
                </c:pt>
                <c:pt idx="5" formatCode="0.0##&quot;%&quot;">
                  <c:v>24</c:v>
                </c:pt>
              </c:numCache>
            </c:numRef>
          </c:val>
          <c:extLst>
            <c:ext xmlns:c16="http://schemas.microsoft.com/office/drawing/2014/chart" uri="{C3380CC4-5D6E-409C-BE32-E72D297353CC}">
              <c16:uniqueId val="{00000003-686C-417E-A923-F006BD53F212}"/>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3082923700101767"/>
                  <c:y val="-4.05206031424141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86C-417E-A923-F006BD53F212}"/>
                </c:ext>
              </c:extLst>
            </c:dLbl>
            <c:dLbl>
              <c:idx val="1"/>
              <c:layout>
                <c:manualLayout>
                  <c:x val="0.64220152558379651"/>
                  <c:y val="-6.0473127138732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86C-417E-A923-F006BD53F212}"/>
                </c:ext>
              </c:extLst>
            </c:dLbl>
            <c:dLbl>
              <c:idx val="2"/>
              <c:layout>
                <c:manualLayout>
                  <c:x val="0.55761994865277342"/>
                  <c:y val="-8.21496798401808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86C-417E-A923-F006BD53F212}"/>
                </c:ext>
              </c:extLst>
            </c:dLbl>
            <c:dLbl>
              <c:idx val="3"/>
              <c:layout>
                <c:manualLayout>
                  <c:x val="0.52599363047815706"/>
                  <c:y val="-8.21496798401792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86C-417E-A923-F006BD53F212}"/>
                </c:ext>
              </c:extLst>
            </c:dLbl>
            <c:dLbl>
              <c:idx val="4"/>
              <c:layout>
                <c:manualLayout>
                  <c:x val="0.45540154812225281"/>
                  <c:y val="4.75718771586353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86C-417E-A923-F006BD53F212}"/>
                </c:ext>
              </c:extLst>
            </c:dLbl>
            <c:dLbl>
              <c:idx val="5"/>
              <c:layout>
                <c:manualLayout>
                  <c:x val="0.40366953036695785"/>
                  <c:y val="4.30244931325117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86C-417E-A923-F006BD53F212}"/>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19.399999999999999</c:v>
                </c:pt>
                <c:pt idx="1">
                  <c:v>17.399999999999999</c:v>
                </c:pt>
                <c:pt idx="2">
                  <c:v>33.1</c:v>
                </c:pt>
                <c:pt idx="3">
                  <c:v>39.099999999999994</c:v>
                </c:pt>
                <c:pt idx="4">
                  <c:v>52.4</c:v>
                </c:pt>
                <c:pt idx="5">
                  <c:v>62.1</c:v>
                </c:pt>
              </c:numCache>
            </c:numRef>
          </c:val>
          <c:extLst>
            <c:ext xmlns:c16="http://schemas.microsoft.com/office/drawing/2014/chart" uri="{C3380CC4-5D6E-409C-BE32-E72D297353CC}">
              <c16:uniqueId val="{0000000A-686C-417E-A923-F006BD53F212}"/>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l"/>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1.8348615016679903E-2"/>
                  <c:y val="-3.59184009092257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870-40FC-880A-955F03396113}"/>
                </c:ext>
              </c:extLst>
            </c:dLbl>
            <c:dLbl>
              <c:idx val="1"/>
              <c:layout>
                <c:manualLayout>
                  <c:x val="-2.752292252501988E-2"/>
                  <c:y val="-2.99321600555088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870-40FC-880A-955F0339611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4.4000000000000004</c:v>
                </c:pt>
                <c:pt idx="1">
                  <c:v>3.4</c:v>
                </c:pt>
                <c:pt idx="2">
                  <c:v>6.3</c:v>
                </c:pt>
                <c:pt idx="3">
                  <c:v>12.2</c:v>
                </c:pt>
                <c:pt idx="4">
                  <c:v>13.3</c:v>
                </c:pt>
                <c:pt idx="5">
                  <c:v>22.3</c:v>
                </c:pt>
              </c:numCache>
            </c:numRef>
          </c:val>
          <c:extLst>
            <c:ext xmlns:c16="http://schemas.microsoft.com/office/drawing/2014/chart" uri="{C3380CC4-5D6E-409C-BE32-E72D297353CC}">
              <c16:uniqueId val="{00000002-1870-40FC-880A-955F03396113}"/>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8.8000000000000007</c:v>
                </c:pt>
                <c:pt idx="2">
                  <c:v>12.2</c:v>
                </c:pt>
                <c:pt idx="3">
                  <c:v>12.2</c:v>
                </c:pt>
                <c:pt idx="4">
                  <c:v>22.1</c:v>
                </c:pt>
                <c:pt idx="5">
                  <c:v>23.2</c:v>
                </c:pt>
              </c:numCache>
            </c:numRef>
          </c:val>
          <c:extLst>
            <c:ext xmlns:c16="http://schemas.microsoft.com/office/drawing/2014/chart" uri="{C3380CC4-5D6E-409C-BE32-E72D297353CC}">
              <c16:uniqueId val="{00000003-1870-40FC-880A-955F03396113}"/>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4987486707491471"/>
                  <c:y val="-4.85838941364391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870-40FC-880A-955F03396113}"/>
                </c:ext>
              </c:extLst>
            </c:dLbl>
            <c:dLbl>
              <c:idx val="1"/>
              <c:layout>
                <c:manualLayout>
                  <c:x val="0.67145502548494729"/>
                  <c:y val="-7.11191420974389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870-40FC-880A-955F03396113}"/>
                </c:ext>
              </c:extLst>
            </c:dLbl>
            <c:dLbl>
              <c:idx val="2"/>
              <c:layout>
                <c:manualLayout>
                  <c:x val="0.63752085548751425"/>
                  <c:y val="-9.082079430235985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870-40FC-880A-955F03396113}"/>
                </c:ext>
              </c:extLst>
            </c:dLbl>
            <c:dLbl>
              <c:idx val="3"/>
              <c:layout>
                <c:manualLayout>
                  <c:x val="0.60504588207253118"/>
                  <c:y val="-2.44199697467562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870-40FC-880A-955F03396113}"/>
                </c:ext>
              </c:extLst>
            </c:dLbl>
            <c:dLbl>
              <c:idx val="4"/>
              <c:layout>
                <c:manualLayout>
                  <c:x val="0.5480984837373033"/>
                  <c:y val="5.68673074449359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870-40FC-880A-955F03396113}"/>
                </c:ext>
              </c:extLst>
            </c:dLbl>
            <c:dLbl>
              <c:idx val="5"/>
              <c:layout>
                <c:manualLayout>
                  <c:x val="0.49275764548421402"/>
                  <c:y val="5.16975522226690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870-40FC-880A-955F03396113}"/>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12.200000000000001</c:v>
                </c:pt>
                <c:pt idx="2">
                  <c:v>18.5</c:v>
                </c:pt>
                <c:pt idx="3">
                  <c:v>24.4</c:v>
                </c:pt>
                <c:pt idx="4">
                  <c:v>35.400000000000006</c:v>
                </c:pt>
                <c:pt idx="5">
                  <c:v>45.5</c:v>
                </c:pt>
              </c:numCache>
            </c:numRef>
          </c:val>
          <c:extLst>
            <c:ext xmlns:c16="http://schemas.microsoft.com/office/drawing/2014/chart" uri="{C3380CC4-5D6E-409C-BE32-E72D297353CC}">
              <c16:uniqueId val="{0000000A-1870-40FC-880A-955F03396113}"/>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max val="7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認知度（年齢別）</a:t>
            </a:r>
            <a:endParaRPr lang="ja-JP" altLang="en-US" sz="1600" dirty="0"/>
          </a:p>
        </c:rich>
      </c:tx>
      <c:layout>
        <c:manualLayout>
          <c:xMode val="edge"/>
          <c:yMode val="edge"/>
          <c:x val="0"/>
          <c:y val="1.9986492984838196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840276915736194"/>
          <c:y val="8.1299502149807662E-2"/>
          <c:w val="0.82866199402690899"/>
          <c:h val="0.87107713142113596"/>
        </c:manualLayout>
      </c:layout>
      <c:barChart>
        <c:barDir val="bar"/>
        <c:grouping val="stacked"/>
        <c:varyColors val="0"/>
        <c:ser>
          <c:idx val="0"/>
          <c:order val="0"/>
          <c:tx>
            <c:strRef>
              <c:f>Sheet1!$C$1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4.419169976315235E-4"/>
                  <c:y val="-4.09994302199481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3D1-4A04-9DE0-EE36F850EB4A}"/>
                </c:ext>
              </c:extLst>
            </c:dLbl>
            <c:dLbl>
              <c:idx val="1"/>
              <c:layout>
                <c:manualLayout>
                  <c:x val="-4.419169976315235E-4"/>
                  <c:y val="-2.088708552502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3D1-4A04-9DE0-EE36F850EB4A}"/>
                </c:ext>
              </c:extLst>
            </c:dLbl>
            <c:dLbl>
              <c:idx val="2"/>
              <c:layout>
                <c:manualLayout>
                  <c:x val="-9.0085808505944876E-3"/>
                  <c:y val="2.309673366719934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3D1-4A04-9DE0-EE36F850EB4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Sheet1!$C$2:$C$35</c:f>
              <c:numCache>
                <c:formatCode>General\%</c:formatCode>
                <c:ptCount val="34"/>
                <c:pt idx="0">
                  <c:v>2.1</c:v>
                </c:pt>
                <c:pt idx="1">
                  <c:v>1.3</c:v>
                </c:pt>
                <c:pt idx="2">
                  <c:v>5</c:v>
                </c:pt>
                <c:pt idx="3">
                  <c:v>8.6999999999999993</c:v>
                </c:pt>
                <c:pt idx="4">
                  <c:v>12.9</c:v>
                </c:pt>
                <c:pt idx="5">
                  <c:v>19.7</c:v>
                </c:pt>
                <c:pt idx="7">
                  <c:v>4.4000000000000004</c:v>
                </c:pt>
                <c:pt idx="8">
                  <c:v>5.0999999999999996</c:v>
                </c:pt>
                <c:pt idx="9">
                  <c:v>10.9</c:v>
                </c:pt>
                <c:pt idx="10">
                  <c:v>8</c:v>
                </c:pt>
                <c:pt idx="11">
                  <c:v>21.9</c:v>
                </c:pt>
                <c:pt idx="12">
                  <c:v>24.8</c:v>
                </c:pt>
                <c:pt idx="14">
                  <c:v>7.6</c:v>
                </c:pt>
                <c:pt idx="15">
                  <c:v>5.4</c:v>
                </c:pt>
                <c:pt idx="16">
                  <c:v>11.9</c:v>
                </c:pt>
                <c:pt idx="17" formatCode="0.0&quot;%&quot;">
                  <c:v>20</c:v>
                </c:pt>
                <c:pt idx="18">
                  <c:v>21.6</c:v>
                </c:pt>
                <c:pt idx="19" formatCode="0.0&quot;%&quot;">
                  <c:v>33</c:v>
                </c:pt>
                <c:pt idx="21">
                  <c:v>7.4</c:v>
                </c:pt>
                <c:pt idx="22">
                  <c:v>4.7</c:v>
                </c:pt>
                <c:pt idx="23">
                  <c:v>14.8</c:v>
                </c:pt>
                <c:pt idx="24">
                  <c:v>20.100000000000001</c:v>
                </c:pt>
                <c:pt idx="25">
                  <c:v>24.8</c:v>
                </c:pt>
                <c:pt idx="26">
                  <c:v>34.200000000000003</c:v>
                </c:pt>
                <c:pt idx="28">
                  <c:v>12.2</c:v>
                </c:pt>
                <c:pt idx="29">
                  <c:v>8.1</c:v>
                </c:pt>
                <c:pt idx="30">
                  <c:v>19.600000000000001</c:v>
                </c:pt>
                <c:pt idx="31">
                  <c:v>33.1</c:v>
                </c:pt>
                <c:pt idx="32">
                  <c:v>32.4</c:v>
                </c:pt>
                <c:pt idx="33" formatCode="0.0&quot;%&quot;">
                  <c:v>52</c:v>
                </c:pt>
              </c:numCache>
            </c:numRef>
          </c:val>
          <c:extLst>
            <c:ext xmlns:c16="http://schemas.microsoft.com/office/drawing/2014/chart" uri="{C3380CC4-5D6E-409C-BE32-E72D297353CC}">
              <c16:uniqueId val="{00000003-13D1-4A04-9DE0-EE36F850EB4A}"/>
            </c:ext>
          </c:extLst>
        </c:ser>
        <c:ser>
          <c:idx val="1"/>
          <c:order val="1"/>
          <c:tx>
            <c:strRef>
              <c:f>Sheet1!$D$1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Sheet1!$D$2:$D$35</c:f>
              <c:numCache>
                <c:formatCode>General\%</c:formatCode>
                <c:ptCount val="34"/>
                <c:pt idx="0">
                  <c:v>11.3</c:v>
                </c:pt>
                <c:pt idx="1">
                  <c:v>7.6</c:v>
                </c:pt>
                <c:pt idx="2">
                  <c:v>14.7</c:v>
                </c:pt>
                <c:pt idx="3">
                  <c:v>13.9</c:v>
                </c:pt>
                <c:pt idx="4">
                  <c:v>23.9</c:v>
                </c:pt>
                <c:pt idx="5">
                  <c:v>22.8</c:v>
                </c:pt>
                <c:pt idx="7">
                  <c:v>16.100000000000001</c:v>
                </c:pt>
                <c:pt idx="8">
                  <c:v>7.3</c:v>
                </c:pt>
                <c:pt idx="9">
                  <c:v>13.1</c:v>
                </c:pt>
                <c:pt idx="10">
                  <c:v>16.8</c:v>
                </c:pt>
                <c:pt idx="11">
                  <c:v>23.4</c:v>
                </c:pt>
                <c:pt idx="12">
                  <c:v>23.4</c:v>
                </c:pt>
                <c:pt idx="14" formatCode="0.0&quot;%&quot;">
                  <c:v>13</c:v>
                </c:pt>
                <c:pt idx="15">
                  <c:v>10.3</c:v>
                </c:pt>
                <c:pt idx="16">
                  <c:v>15.7</c:v>
                </c:pt>
                <c:pt idx="17">
                  <c:v>8.6</c:v>
                </c:pt>
                <c:pt idx="18">
                  <c:v>18.399999999999999</c:v>
                </c:pt>
                <c:pt idx="19">
                  <c:v>23.2</c:v>
                </c:pt>
                <c:pt idx="21">
                  <c:v>10.1</c:v>
                </c:pt>
                <c:pt idx="22">
                  <c:v>13.4</c:v>
                </c:pt>
                <c:pt idx="23">
                  <c:v>14.8</c:v>
                </c:pt>
                <c:pt idx="24">
                  <c:v>20.100000000000001</c:v>
                </c:pt>
                <c:pt idx="25">
                  <c:v>22.8</c:v>
                </c:pt>
                <c:pt idx="26">
                  <c:v>25.5</c:v>
                </c:pt>
                <c:pt idx="28">
                  <c:v>12.2</c:v>
                </c:pt>
                <c:pt idx="29">
                  <c:v>18.899999999999999</c:v>
                </c:pt>
                <c:pt idx="30">
                  <c:v>14.9</c:v>
                </c:pt>
                <c:pt idx="31">
                  <c:v>21.6</c:v>
                </c:pt>
                <c:pt idx="32" formatCode="0.0&quot;%&quot;">
                  <c:v>27</c:v>
                </c:pt>
                <c:pt idx="33">
                  <c:v>24.3</c:v>
                </c:pt>
              </c:numCache>
            </c:numRef>
          </c:val>
          <c:extLst>
            <c:ext xmlns:c16="http://schemas.microsoft.com/office/drawing/2014/chart" uri="{C3380CC4-5D6E-409C-BE32-E72D297353CC}">
              <c16:uniqueId val="{00000004-13D1-4A04-9DE0-EE36F850EB4A}"/>
            </c:ext>
          </c:extLst>
        </c:ser>
        <c:dLbls>
          <c:showLegendKey val="0"/>
          <c:showVal val="0"/>
          <c:showCatName val="0"/>
          <c:showSerName val="0"/>
          <c:showPercent val="0"/>
          <c:showBubbleSize val="0"/>
        </c:dLbls>
        <c:gapWidth val="150"/>
        <c:overlap val="100"/>
        <c:axId val="425427407"/>
        <c:axId val="425420335"/>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max val="80"/>
        </c:scaling>
        <c:delete val="1"/>
        <c:axPos val="b"/>
        <c:numFmt formatCode="General\%" sourceLinked="1"/>
        <c:majorTickMark val="out"/>
        <c:minorTickMark val="none"/>
        <c:tickLblPos val="nextTo"/>
        <c:crossAx val="425427407"/>
        <c:crosses val="autoZero"/>
        <c:crossBetween val="between"/>
      </c:valAx>
      <c:spPr>
        <a:noFill/>
        <a:ln>
          <a:noFill/>
        </a:ln>
        <a:effectLst/>
      </c:spPr>
    </c:plotArea>
    <c:legend>
      <c:legendPos val="b"/>
      <c:layout>
        <c:manualLayout>
          <c:xMode val="edge"/>
          <c:yMode val="edge"/>
          <c:x val="4.9999988177715421E-2"/>
          <c:y val="0.95713775575259785"/>
          <c:w val="0.89999978719887752"/>
          <c:h val="3.376467967260229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を知ったきっかけ</a:t>
            </a:r>
            <a:endParaRPr lang="ja-JP" altLang="en-US" sz="1600" dirty="0"/>
          </a:p>
        </c:rich>
      </c:tx>
      <c:layout>
        <c:manualLayout>
          <c:xMode val="edge"/>
          <c:yMode val="edge"/>
          <c:x val="8.3977804949384338E-2"/>
          <c:y val="2.039676965297701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1"/>
          <c:order val="1"/>
          <c:tx>
            <c:strRef>
              <c:f>Sheet1!$C$1</c:f>
              <c:strCache>
                <c:ptCount val="1"/>
                <c:pt idx="0">
                  <c:v>2020年10月</c:v>
                </c:pt>
              </c:strCache>
            </c:strRef>
          </c:tx>
          <c:spPr>
            <a:solidFill>
              <a:schemeClr val="accent3"/>
            </a:solidFill>
            <a:ln>
              <a:solidFill>
                <a:schemeClr val="accent3"/>
              </a:solidFill>
            </a:ln>
            <a:effectLst/>
          </c:spPr>
          <c:invertIfNegative val="0"/>
          <c:dLbls>
            <c:dLbl>
              <c:idx val="2"/>
              <c:layout>
                <c:manualLayout>
                  <c:x val="0"/>
                  <c:y val="1.36006121346374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C17-4875-97F8-E14B2937603B}"/>
                </c:ext>
              </c:extLst>
            </c:dLbl>
            <c:dLbl>
              <c:idx val="9"/>
              <c:layout>
                <c:manualLayout>
                  <c:x val="-9.1775376869606105E-17"/>
                  <c:y val="1.5867380823743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C17-4875-97F8-E14B2937603B}"/>
                </c:ext>
              </c:extLst>
            </c:dLbl>
            <c:dLbl>
              <c:idx val="12"/>
              <c:layout>
                <c:manualLayout>
                  <c:x val="-1.501796242907856E-2"/>
                  <c:y val="1.124008394484110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C17-4875-97F8-E14B293760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Sheet1!$C$2:$C$15</c:f>
              <c:numCache>
                <c:formatCode>General</c:formatCode>
                <c:ptCount val="14"/>
                <c:pt idx="0">
                  <c:v>29.2</c:v>
                </c:pt>
                <c:pt idx="1">
                  <c:v>14.7</c:v>
                </c:pt>
                <c:pt idx="2">
                  <c:v>10.8</c:v>
                </c:pt>
                <c:pt idx="3">
                  <c:v>24.6</c:v>
                </c:pt>
                <c:pt idx="4">
                  <c:v>2.8</c:v>
                </c:pt>
                <c:pt idx="5">
                  <c:v>9.6999999999999993</c:v>
                </c:pt>
                <c:pt idx="6">
                  <c:v>5.7</c:v>
                </c:pt>
                <c:pt idx="7">
                  <c:v>23</c:v>
                </c:pt>
                <c:pt idx="8">
                  <c:v>29.4</c:v>
                </c:pt>
                <c:pt idx="9">
                  <c:v>5.5</c:v>
                </c:pt>
                <c:pt idx="10">
                  <c:v>5.0999999999999996</c:v>
                </c:pt>
                <c:pt idx="11">
                  <c:v>7.1</c:v>
                </c:pt>
                <c:pt idx="12">
                  <c:v>3</c:v>
                </c:pt>
                <c:pt idx="13">
                  <c:v>7.4</c:v>
                </c:pt>
              </c:numCache>
            </c:numRef>
          </c:val>
          <c:extLst>
            <c:ext xmlns:c16="http://schemas.microsoft.com/office/drawing/2014/chart" uri="{C3380CC4-5D6E-409C-BE32-E72D297353CC}">
              <c16:uniqueId val="{00000003-AC17-4875-97F8-E14B2937603B}"/>
            </c:ext>
          </c:extLst>
        </c:ser>
        <c:ser>
          <c:idx val="2"/>
          <c:order val="2"/>
          <c:tx>
            <c:strRef>
              <c:f>Sheet1!$D$1</c:f>
              <c:strCache>
                <c:ptCount val="1"/>
                <c:pt idx="0">
                  <c:v>2021年3月</c:v>
                </c:pt>
              </c:strCache>
            </c:strRef>
          </c:tx>
          <c:spPr>
            <a:pattFill prst="ltDnDiag">
              <a:fgClr>
                <a:schemeClr val="accent2"/>
              </a:fgClr>
              <a:bgClr>
                <a:schemeClr val="bg1"/>
              </a:bgClr>
            </a:pattFill>
            <a:ln>
              <a:solidFill>
                <a:schemeClr val="accent2"/>
              </a:solidFill>
            </a:ln>
            <a:effectLst/>
          </c:spPr>
          <c:invertIfNegative val="0"/>
          <c:dLbls>
            <c:dLbl>
              <c:idx val="5"/>
              <c:layout>
                <c:manualLayout>
                  <c:x val="2.5029937381797597E-3"/>
                  <c:y val="1.5867380823743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C17-4875-97F8-E14B2937603B}"/>
                </c:ext>
              </c:extLst>
            </c:dLbl>
            <c:dLbl>
              <c:idx val="6"/>
              <c:layout>
                <c:manualLayout>
                  <c:x val="2.5029937381796682E-3"/>
                  <c:y val="9.067074756424995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C17-4875-97F8-E14B2937603B}"/>
                </c:ext>
              </c:extLst>
            </c:dLbl>
            <c:dLbl>
              <c:idx val="9"/>
              <c:layout>
                <c:manualLayout>
                  <c:x val="-9.1775376869606105E-17"/>
                  <c:y val="-4.533537378212580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C17-4875-97F8-E14B2937603B}"/>
                </c:ext>
              </c:extLst>
            </c:dLbl>
            <c:dLbl>
              <c:idx val="10"/>
              <c:layout>
                <c:manualLayout>
                  <c:x val="2.5029937381797597E-3"/>
                  <c:y val="1.36006121346374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C17-4875-97F8-E14B2937603B}"/>
                </c:ext>
              </c:extLst>
            </c:dLbl>
            <c:dLbl>
              <c:idx val="12"/>
              <c:layout>
                <c:manualLayout>
                  <c:x val="5.0059874763595195E-3"/>
                  <c:y val="1.36006121346374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C17-4875-97F8-E14B2937603B}"/>
                </c:ext>
              </c:extLst>
            </c:dLbl>
            <c:dLbl>
              <c:idx val="13"/>
              <c:layout>
                <c:manualLayout>
                  <c:x val="-2.5029937381799436E-3"/>
                  <c:y val="1.13338434455311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C17-4875-97F8-E14B293760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Sheet1!$D$2:$D$15</c:f>
              <c:numCache>
                <c:formatCode>0.0</c:formatCode>
                <c:ptCount val="14"/>
                <c:pt idx="0">
                  <c:v>30.898876404494001</c:v>
                </c:pt>
                <c:pt idx="1">
                  <c:v>17.415730337079001</c:v>
                </c:pt>
                <c:pt idx="2">
                  <c:v>11.610486891386</c:v>
                </c:pt>
                <c:pt idx="3">
                  <c:v>26.591760299625001</c:v>
                </c:pt>
                <c:pt idx="4">
                  <c:v>5.2434456928838999</c:v>
                </c:pt>
                <c:pt idx="5">
                  <c:v>9.1760299625467994</c:v>
                </c:pt>
                <c:pt idx="6">
                  <c:v>4.4943820224718998</c:v>
                </c:pt>
                <c:pt idx="7">
                  <c:v>19.662921348314999</c:v>
                </c:pt>
                <c:pt idx="8">
                  <c:v>36.329588014980999</c:v>
                </c:pt>
                <c:pt idx="9">
                  <c:v>5.8052434456929003</c:v>
                </c:pt>
                <c:pt idx="10">
                  <c:v>4.4943820224718998</c:v>
                </c:pt>
                <c:pt idx="11">
                  <c:v>4.1198501872659001</c:v>
                </c:pt>
                <c:pt idx="12">
                  <c:v>2.8089887640449001</c:v>
                </c:pt>
                <c:pt idx="13">
                  <c:v>6.3670411985018998</c:v>
                </c:pt>
              </c:numCache>
            </c:numRef>
          </c:val>
          <c:extLst>
            <c:ext xmlns:c16="http://schemas.microsoft.com/office/drawing/2014/chart" uri="{C3380CC4-5D6E-409C-BE32-E72D297353CC}">
              <c16:uniqueId val="{0000000A-AC17-4875-97F8-E14B2937603B}"/>
            </c:ext>
          </c:extLst>
        </c:ser>
        <c:dLbls>
          <c:showLegendKey val="0"/>
          <c:showVal val="0"/>
          <c:showCatName val="0"/>
          <c:showSerName val="0"/>
          <c:showPercent val="0"/>
          <c:showBubbleSize val="0"/>
        </c:dLbls>
        <c:gapWidth val="219"/>
        <c:overlap val="-27"/>
        <c:axId val="93577936"/>
        <c:axId val="935712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2020年3月</c:v>
                      </c:pt>
                    </c:strCache>
                  </c:strRef>
                </c:tx>
                <c:spPr>
                  <a:pattFill prst="ltDnDiag">
                    <a:fgClr>
                      <a:schemeClr val="accent1"/>
                    </a:fgClr>
                    <a:bgClr>
                      <a:schemeClr val="bg1"/>
                    </a:bgClr>
                  </a:pattFill>
                  <a:ln>
                    <a:solidFill>
                      <a:schemeClr val="tx1"/>
                    </a:solidFill>
                  </a:ln>
                  <a:effectLst/>
                </c:spPr>
                <c:invertIfNegative val="0"/>
                <c:dLbls>
                  <c:dLbl>
                    <c:idx val="0"/>
                    <c:layout>
                      <c:manualLayout>
                        <c:x val="-1.8702426098068034E-2"/>
                        <c:y val="0"/>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AC17-4875-97F8-E14B293760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c:ext uri="{02D57815-91ED-43cb-92C2-25804820EDAC}">
                        <c15:formulaRef>
                          <c15:sqref>Sheet1!$B$2:$B$15</c15:sqref>
                        </c15:formulaRef>
                      </c:ext>
                    </c:extLst>
                    <c:numCache>
                      <c:formatCode>General</c:formatCode>
                      <c:ptCount val="14"/>
                      <c:pt idx="0">
                        <c:v>21</c:v>
                      </c:pt>
                      <c:pt idx="1">
                        <c:v>18.2</c:v>
                      </c:pt>
                      <c:pt idx="2">
                        <c:v>12.4</c:v>
                      </c:pt>
                      <c:pt idx="3">
                        <c:v>13.4</c:v>
                      </c:pt>
                      <c:pt idx="4">
                        <c:v>5.4</c:v>
                      </c:pt>
                      <c:pt idx="5">
                        <c:v>14</c:v>
                      </c:pt>
                      <c:pt idx="6">
                        <c:v>8.9</c:v>
                      </c:pt>
                      <c:pt idx="7">
                        <c:v>21.3</c:v>
                      </c:pt>
                      <c:pt idx="8">
                        <c:v>40.799999999999997</c:v>
                      </c:pt>
                      <c:pt idx="9">
                        <c:v>21.7</c:v>
                      </c:pt>
                      <c:pt idx="10">
                        <c:v>6.4</c:v>
                      </c:pt>
                      <c:pt idx="11">
                        <c:v>7</c:v>
                      </c:pt>
                      <c:pt idx="12">
                        <c:v>2.2000000000000002</c:v>
                      </c:pt>
                      <c:pt idx="13">
                        <c:v>5.0999999999999996</c:v>
                      </c:pt>
                    </c:numCache>
                  </c:numRef>
                </c:val>
                <c:extLst>
                  <c:ext xmlns:c16="http://schemas.microsoft.com/office/drawing/2014/chart" uri="{C3380CC4-5D6E-409C-BE32-E72D297353CC}">
                    <c16:uniqueId val="{0000000C-AC17-4875-97F8-E14B2937603B}"/>
                  </c:ext>
                </c:extLst>
              </c15:ser>
            </c15:filteredBarSeries>
          </c:ext>
        </c:extLst>
      </c:barChart>
      <c:catAx>
        <c:axId val="935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26714452167592584"/>
          <c:y val="0.95503921293680938"/>
          <c:w val="0.43597499686633068"/>
          <c:h val="4.49607870631906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928670021585343E-2"/>
          <c:y val="0.11402871532000686"/>
          <c:w val="0.9147198346433959"/>
          <c:h val="0.42997690568992297"/>
        </c:manualLayout>
      </c:layout>
      <c:barChart>
        <c:barDir val="bar"/>
        <c:grouping val="percentStacked"/>
        <c:varyColors val="0"/>
        <c:ser>
          <c:idx val="0"/>
          <c:order val="0"/>
          <c:tx>
            <c:strRef>
              <c:f>Sheet1!$C$2</c:f>
              <c:strCache>
                <c:ptCount val="1"/>
                <c:pt idx="0">
                  <c:v>知っている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c:f>
              <c:strCache>
                <c:ptCount val="1"/>
                <c:pt idx="0">
                  <c:v>全体</c:v>
                </c:pt>
              </c:strCache>
            </c:strRef>
          </c:cat>
          <c:val>
            <c:numRef>
              <c:f>Sheet1!$C$3</c:f>
              <c:numCache>
                <c:formatCode>0.0</c:formatCode>
                <c:ptCount val="1"/>
                <c:pt idx="0">
                  <c:v>10.674157303371</c:v>
                </c:pt>
              </c:numCache>
            </c:numRef>
          </c:val>
          <c:extLst>
            <c:ext xmlns:c16="http://schemas.microsoft.com/office/drawing/2014/chart" uri="{C3380CC4-5D6E-409C-BE32-E72D297353CC}">
              <c16:uniqueId val="{00000000-9C04-40F2-9DE5-252D9D965143}"/>
            </c:ext>
          </c:extLst>
        </c:ser>
        <c:ser>
          <c:idx val="1"/>
          <c:order val="1"/>
          <c:tx>
            <c:strRef>
              <c:f>Sheet1!$D$2</c:f>
              <c:strCache>
                <c:ptCount val="1"/>
                <c:pt idx="0">
                  <c:v>見たことがある又は聞いたことがある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c:f>
              <c:strCache>
                <c:ptCount val="1"/>
                <c:pt idx="0">
                  <c:v>全体</c:v>
                </c:pt>
              </c:strCache>
            </c:strRef>
          </c:cat>
          <c:val>
            <c:numRef>
              <c:f>Sheet1!$D$3</c:f>
              <c:numCache>
                <c:formatCode>0.0</c:formatCode>
                <c:ptCount val="1"/>
                <c:pt idx="0">
                  <c:v>27.715355805243</c:v>
                </c:pt>
              </c:numCache>
            </c:numRef>
          </c:val>
          <c:extLst>
            <c:ext xmlns:c16="http://schemas.microsoft.com/office/drawing/2014/chart" uri="{C3380CC4-5D6E-409C-BE32-E72D297353CC}">
              <c16:uniqueId val="{00000001-9C04-40F2-9DE5-252D9D965143}"/>
            </c:ext>
          </c:extLst>
        </c:ser>
        <c:ser>
          <c:idx val="2"/>
          <c:order val="2"/>
          <c:tx>
            <c:strRef>
              <c:f>Sheet1!$E$2</c:f>
              <c:strCache>
                <c:ptCount val="1"/>
                <c:pt idx="0">
                  <c:v>知らない</c:v>
                </c:pt>
              </c:strCache>
            </c:strRef>
          </c:tx>
          <c:spPr>
            <a:pattFill prst="narHorz">
              <a:fgClr>
                <a:schemeClr val="accent1"/>
              </a:fgClr>
              <a:bgClr>
                <a:schemeClr val="bg1"/>
              </a:bgClr>
            </a:patt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c:f>
              <c:strCache>
                <c:ptCount val="1"/>
                <c:pt idx="0">
                  <c:v>全体</c:v>
                </c:pt>
              </c:strCache>
            </c:strRef>
          </c:cat>
          <c:val>
            <c:numRef>
              <c:f>Sheet1!$E$3</c:f>
              <c:numCache>
                <c:formatCode>0.0</c:formatCode>
                <c:ptCount val="1"/>
                <c:pt idx="0">
                  <c:v>61.610486891386003</c:v>
                </c:pt>
              </c:numCache>
            </c:numRef>
          </c:val>
          <c:extLst>
            <c:ext xmlns:c16="http://schemas.microsoft.com/office/drawing/2014/chart" uri="{C3380CC4-5D6E-409C-BE32-E72D297353CC}">
              <c16:uniqueId val="{00000002-9C04-40F2-9DE5-252D9D965143}"/>
            </c:ext>
          </c:extLst>
        </c:ser>
        <c:dLbls>
          <c:dLblPos val="ctr"/>
          <c:showLegendKey val="0"/>
          <c:showVal val="1"/>
          <c:showCatName val="0"/>
          <c:showSerName val="0"/>
          <c:showPercent val="0"/>
          <c:showBubbleSize val="0"/>
        </c:dLbls>
        <c:gapWidth val="25"/>
        <c:overlap val="100"/>
        <c:axId val="1982412783"/>
        <c:axId val="1982397391"/>
      </c:barChart>
      <c:catAx>
        <c:axId val="1982412783"/>
        <c:scaling>
          <c:orientation val="minMax"/>
        </c:scaling>
        <c:delete val="1"/>
        <c:axPos val="l"/>
        <c:numFmt formatCode="General" sourceLinked="1"/>
        <c:majorTickMark val="none"/>
        <c:minorTickMark val="none"/>
        <c:tickLblPos val="nextTo"/>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20265502535730751"/>
          <c:y val="0.77538194444444442"/>
          <c:w val="0.60054518211157215"/>
          <c:h val="0.199818794740150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599710808110908E-2"/>
          <c:y val="6.652434805424616E-2"/>
          <c:w val="0.91350039950471418"/>
          <c:h val="0.40607685185185183"/>
        </c:manualLayout>
      </c:layout>
      <c:barChart>
        <c:barDir val="bar"/>
        <c:grouping val="percentStacked"/>
        <c:varyColors val="0"/>
        <c:ser>
          <c:idx val="0"/>
          <c:order val="0"/>
          <c:tx>
            <c:strRef>
              <c:f>Sheet1!$C$14</c:f>
              <c:strCache>
                <c:ptCount val="1"/>
                <c:pt idx="0">
                  <c:v>賛同する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Sheet1!$B$15</c:f>
              <c:strCache>
                <c:ptCount val="1"/>
                <c:pt idx="0">
                  <c:v>全体</c:v>
                </c:pt>
              </c:strCache>
            </c:strRef>
          </c:cat>
          <c:val>
            <c:numRef>
              <c:f>Sheet1!$C$15</c:f>
              <c:numCache>
                <c:formatCode>0.0</c:formatCode>
                <c:ptCount val="1"/>
                <c:pt idx="0">
                  <c:v>52.8</c:v>
                </c:pt>
              </c:numCache>
            </c:numRef>
          </c:val>
          <c:extLst>
            <c:ext xmlns:c16="http://schemas.microsoft.com/office/drawing/2014/chart" uri="{C3380CC4-5D6E-409C-BE32-E72D297353CC}">
              <c16:uniqueId val="{00000000-B350-401A-89C0-5CF1CD0BFE2B}"/>
            </c:ext>
          </c:extLst>
        </c:ser>
        <c:ser>
          <c:idx val="1"/>
          <c:order val="1"/>
          <c:tx>
            <c:strRef>
              <c:f>Sheet1!$D$14</c:f>
              <c:strCache>
                <c:ptCount val="1"/>
                <c:pt idx="0">
                  <c:v>賛同しない</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Sheet1!$B$15</c:f>
              <c:strCache>
                <c:ptCount val="1"/>
                <c:pt idx="0">
                  <c:v>全体</c:v>
                </c:pt>
              </c:strCache>
            </c:strRef>
          </c:cat>
          <c:val>
            <c:numRef>
              <c:f>Sheet1!$D$15</c:f>
              <c:numCache>
                <c:formatCode>0.0</c:formatCode>
                <c:ptCount val="1"/>
                <c:pt idx="0">
                  <c:v>5.4</c:v>
                </c:pt>
              </c:numCache>
            </c:numRef>
          </c:val>
          <c:extLst>
            <c:ext xmlns:c16="http://schemas.microsoft.com/office/drawing/2014/chart" uri="{C3380CC4-5D6E-409C-BE32-E72D297353CC}">
              <c16:uniqueId val="{00000001-B350-401A-89C0-5CF1CD0BFE2B}"/>
            </c:ext>
          </c:extLst>
        </c:ser>
        <c:ser>
          <c:idx val="2"/>
          <c:order val="2"/>
          <c:tx>
            <c:strRef>
              <c:f>Sheet1!$E$14</c:f>
              <c:strCache>
                <c:ptCount val="1"/>
                <c:pt idx="0">
                  <c:v>わからない</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Sheet1!$B$15</c:f>
              <c:strCache>
                <c:ptCount val="1"/>
                <c:pt idx="0">
                  <c:v>全体</c:v>
                </c:pt>
              </c:strCache>
            </c:strRef>
          </c:cat>
          <c:val>
            <c:numRef>
              <c:f>Sheet1!$E$15</c:f>
              <c:numCache>
                <c:formatCode>0.0</c:formatCode>
                <c:ptCount val="1"/>
                <c:pt idx="0">
                  <c:v>41.8</c:v>
                </c:pt>
              </c:numCache>
            </c:numRef>
          </c:val>
          <c:extLst>
            <c:ext xmlns:c16="http://schemas.microsoft.com/office/drawing/2014/chart" uri="{C3380CC4-5D6E-409C-BE32-E72D297353CC}">
              <c16:uniqueId val="{00000002-B350-401A-89C0-5CF1CD0BFE2B}"/>
            </c:ext>
          </c:extLst>
        </c:ser>
        <c:dLbls>
          <c:dLblPos val="ctr"/>
          <c:showLegendKey val="0"/>
          <c:showVal val="1"/>
          <c:showCatName val="0"/>
          <c:showSerName val="0"/>
          <c:showPercent val="0"/>
          <c:showBubbleSize val="0"/>
        </c:dLbls>
        <c:gapWidth val="25"/>
        <c:overlap val="100"/>
        <c:axId val="1982412783"/>
        <c:axId val="1982397391"/>
      </c:barChart>
      <c:catAx>
        <c:axId val="1982412783"/>
        <c:scaling>
          <c:orientation val="minMax"/>
        </c:scaling>
        <c:delete val="1"/>
        <c:axPos val="l"/>
        <c:numFmt formatCode="General" sourceLinked="1"/>
        <c:majorTickMark val="none"/>
        <c:minorTickMark val="none"/>
        <c:tickLblPos val="nextTo"/>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28489328703703704"/>
          <c:y val="0.79259074074074076"/>
          <c:w val="0.43462303240740741"/>
          <c:h val="0.113335185185185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68097452848048"/>
          <c:y val="8.6290816729917771E-2"/>
          <c:w val="0.80467224494040301"/>
          <c:h val="0.5181105708412396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Sheet1!$D$27:$D$28</c:f>
              <c:numCache>
                <c:formatCode>0.0</c:formatCode>
                <c:ptCount val="2"/>
                <c:pt idx="0">
                  <c:v>9.3137254901961004</c:v>
                </c:pt>
                <c:pt idx="1">
                  <c:v>7.3825503355705004</c:v>
                </c:pt>
              </c:numCache>
            </c:numRef>
          </c:val>
          <c:extLst>
            <c:ext xmlns:c16="http://schemas.microsoft.com/office/drawing/2014/chart" uri="{C3380CC4-5D6E-409C-BE32-E72D297353CC}">
              <c16:uniqueId val="{00000000-9EBA-4B45-9AA6-7D337DE9042E}"/>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Sheet1!$E$27:$E$28</c:f>
              <c:numCache>
                <c:formatCode>0.0</c:formatCode>
                <c:ptCount val="2"/>
                <c:pt idx="0">
                  <c:v>18.627450980391998</c:v>
                </c:pt>
                <c:pt idx="1">
                  <c:v>22.818791946308998</c:v>
                </c:pt>
              </c:numCache>
            </c:numRef>
          </c:val>
          <c:extLst>
            <c:ext xmlns:c16="http://schemas.microsoft.com/office/drawing/2014/chart" uri="{C3380CC4-5D6E-409C-BE32-E72D297353CC}">
              <c16:uniqueId val="{00000001-9EBA-4B45-9AA6-7D337DE9042E}"/>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Sheet1!$F$27:$F$28</c:f>
              <c:numCache>
                <c:formatCode>0.0</c:formatCode>
                <c:ptCount val="2"/>
                <c:pt idx="0">
                  <c:v>42.647058823529001</c:v>
                </c:pt>
                <c:pt idx="1">
                  <c:v>43.959731543624002</c:v>
                </c:pt>
              </c:numCache>
            </c:numRef>
          </c:val>
          <c:extLst>
            <c:ext xmlns:c16="http://schemas.microsoft.com/office/drawing/2014/chart" uri="{C3380CC4-5D6E-409C-BE32-E72D297353CC}">
              <c16:uniqueId val="{00000002-9EBA-4B45-9AA6-7D337DE9042E}"/>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Sheet1!$G$27:$G$28</c:f>
              <c:numCache>
                <c:formatCode>0.0</c:formatCode>
                <c:ptCount val="2"/>
                <c:pt idx="0">
                  <c:v>29.411764705882</c:v>
                </c:pt>
                <c:pt idx="1">
                  <c:v>25.838926174497001</c:v>
                </c:pt>
              </c:numCache>
            </c:numRef>
          </c:val>
          <c:extLst>
            <c:ext xmlns:c16="http://schemas.microsoft.com/office/drawing/2014/chart" uri="{C3380CC4-5D6E-409C-BE32-E72D297353CC}">
              <c16:uniqueId val="{00000003-9EBA-4B45-9AA6-7D337DE9042E}"/>
            </c:ext>
          </c:extLst>
        </c:ser>
        <c:dLbls>
          <c:showLegendKey val="0"/>
          <c:showVal val="0"/>
          <c:showCatName val="0"/>
          <c:showSerName val="0"/>
          <c:showPercent val="0"/>
          <c:showBubbleSize val="0"/>
        </c:dLbls>
        <c:gapWidth val="4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0"/>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18302454397158474"/>
          <c:y val="0.8246194957176477"/>
          <c:w val="0.63395079892438189"/>
          <c:h val="0.175380504282352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smtClean="0"/>
            <a:t>単位：％</a:t>
          </a:r>
          <a:endParaRPr lang="ja-JP" alt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E6BA0C-58A7-4AEB-AF68-0744D9025141}" type="datetimeFigureOut">
              <a:rPr kumimoji="1" lang="ja-JP" altLang="en-US" smtClean="0"/>
              <a:t>2021/4/12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69788A-0617-4AD5-B32B-8F6F4E029616}" type="slidenum">
              <a:rPr kumimoji="1" lang="ja-JP" altLang="en-US" smtClean="0"/>
              <a:t>‹#›</a:t>
            </a:fld>
            <a:endParaRPr kumimoji="1" lang="ja-JP" altLang="en-US"/>
          </a:p>
        </p:txBody>
      </p:sp>
    </p:spTree>
    <p:extLst>
      <p:ext uri="{BB962C8B-B14F-4D97-AF65-F5344CB8AC3E}">
        <p14:creationId xmlns:p14="http://schemas.microsoft.com/office/powerpoint/2010/main" val="2219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22142-490E-442E-A434-29B1DB263A96}" type="datetimeFigureOut">
              <a:rPr kumimoji="1" lang="ja-JP" altLang="en-US" smtClean="0"/>
              <a:t>2021/4/12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63F86-D0CE-4A08-8709-C118D6DC9C69}" type="slidenum">
              <a:rPr kumimoji="1" lang="ja-JP" altLang="en-US" smtClean="0"/>
              <a:t>‹#›</a:t>
            </a:fld>
            <a:endParaRPr kumimoji="1" lang="ja-JP" altLang="en-US"/>
          </a:p>
        </p:txBody>
      </p:sp>
    </p:spTree>
    <p:extLst>
      <p:ext uri="{BB962C8B-B14F-4D97-AF65-F5344CB8AC3E}">
        <p14:creationId xmlns:p14="http://schemas.microsoft.com/office/powerpoint/2010/main" val="837459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7" name="グループ化 6"/>
          <p:cNvGrpSpPr/>
          <p:nvPr userDrawn="1"/>
        </p:nvGrpSpPr>
        <p:grpSpPr>
          <a:xfrm>
            <a:off x="564818" y="5089831"/>
            <a:ext cx="11063578" cy="1121338"/>
            <a:chOff x="-667340" y="1432232"/>
            <a:chExt cx="11063578" cy="1121338"/>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900" y="1432232"/>
              <a:ext cx="1121338" cy="1121338"/>
            </a:xfrm>
            <a:prstGeom prst="rect">
              <a:avLst/>
            </a:prstGeom>
          </p:spPr>
        </p:pic>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340" y="1432232"/>
              <a:ext cx="1121338" cy="1121338"/>
            </a:xfrm>
            <a:prstGeom prst="rect">
              <a:avLst/>
            </a:prstGeom>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479" y="1432232"/>
              <a:ext cx="1121338" cy="112133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8298" y="1432232"/>
              <a:ext cx="1121338" cy="112133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1036" y="1432232"/>
              <a:ext cx="1121338" cy="1121338"/>
            </a:xfrm>
            <a:prstGeom prst="rect">
              <a:avLst/>
            </a:prstGeom>
          </p:spPr>
        </p:pic>
        <p:pic>
          <p:nvPicPr>
            <p:cNvPr id="21" name="図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03774" y="1432232"/>
              <a:ext cx="1121338" cy="1121338"/>
            </a:xfrm>
            <a:prstGeom prst="rect">
              <a:avLst/>
            </a:prstGeom>
          </p:spPr>
        </p:pic>
        <p:pic>
          <p:nvPicPr>
            <p:cNvPr id="22" name="図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46593" y="1432232"/>
              <a:ext cx="1121338" cy="1121338"/>
            </a:xfrm>
            <a:prstGeom prst="rect">
              <a:avLst/>
            </a:prstGeom>
          </p:spPr>
        </p:pic>
        <p:pic>
          <p:nvPicPr>
            <p:cNvPr id="23" name="図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89362" y="1432232"/>
              <a:ext cx="1121338" cy="1121338"/>
            </a:xfrm>
            <a:prstGeom prst="rect">
              <a:avLst/>
            </a:prstGeom>
          </p:spPr>
        </p:pic>
        <p:pic>
          <p:nvPicPr>
            <p:cNvPr id="24" name="図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32131" y="1432232"/>
              <a:ext cx="1121338" cy="1121338"/>
            </a:xfrm>
            <a:prstGeom prst="rect">
              <a:avLst/>
            </a:prstGeom>
          </p:spPr>
        </p:pic>
      </p:grpSp>
      <p:grpSp>
        <p:nvGrpSpPr>
          <p:cNvPr id="27" name="グループ化 26"/>
          <p:cNvGrpSpPr/>
          <p:nvPr userDrawn="1"/>
        </p:nvGrpSpPr>
        <p:grpSpPr>
          <a:xfrm>
            <a:off x="564818" y="266324"/>
            <a:ext cx="11062364" cy="1126152"/>
            <a:chOff x="-666126" y="218819"/>
            <a:chExt cx="11062364" cy="1126152"/>
          </a:xfrm>
        </p:grpSpPr>
        <p:pic>
          <p:nvPicPr>
            <p:cNvPr id="9" name="図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75479" y="218819"/>
              <a:ext cx="1121338" cy="1121338"/>
            </a:xfrm>
            <a:prstGeom prst="rect">
              <a:avLst/>
            </a:prstGeom>
          </p:spPr>
        </p:pic>
        <p:pic>
          <p:nvPicPr>
            <p:cNvPr id="10" name="図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5750" y="218819"/>
              <a:ext cx="1121338" cy="1121338"/>
            </a:xfrm>
            <a:prstGeom prst="rect">
              <a:avLst/>
            </a:prstGeom>
          </p:spPr>
        </p:pic>
        <p:pic>
          <p:nvPicPr>
            <p:cNvPr id="11" name="図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61036" y="223633"/>
              <a:ext cx="1121338" cy="1121338"/>
            </a:xfrm>
            <a:prstGeom prst="rect">
              <a:avLst/>
            </a:prstGeom>
          </p:spPr>
        </p:pic>
        <p:pic>
          <p:nvPicPr>
            <p:cNvPr id="12" name="図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03824" y="218819"/>
              <a:ext cx="1121338" cy="1121338"/>
            </a:xfrm>
            <a:prstGeom prst="rect">
              <a:avLst/>
            </a:prstGeom>
          </p:spPr>
        </p:pic>
        <p:pic>
          <p:nvPicPr>
            <p:cNvPr id="13" name="図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46593" y="218819"/>
              <a:ext cx="1121338" cy="1121338"/>
            </a:xfrm>
            <a:prstGeom prst="rect">
              <a:avLst/>
            </a:prstGeom>
          </p:spPr>
        </p:pic>
        <p:pic>
          <p:nvPicPr>
            <p:cNvPr id="14" name="図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89362" y="218819"/>
              <a:ext cx="1121338" cy="1121338"/>
            </a:xfrm>
            <a:prstGeom prst="rect">
              <a:avLst/>
            </a:prstGeom>
          </p:spPr>
        </p:pic>
        <p:pic>
          <p:nvPicPr>
            <p:cNvPr id="15" name="図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32131" y="218819"/>
              <a:ext cx="1121338" cy="1121338"/>
            </a:xfrm>
            <a:prstGeom prst="rect">
              <a:avLst/>
            </a:prstGeom>
          </p:spPr>
        </p:pic>
        <p:pic>
          <p:nvPicPr>
            <p:cNvPr id="16" name="図 1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74900" y="218819"/>
              <a:ext cx="1121338" cy="112133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6126" y="218819"/>
              <a:ext cx="1122672" cy="1122672"/>
            </a:xfrm>
            <a:prstGeom prst="rect">
              <a:avLst/>
            </a:prstGeom>
          </p:spPr>
        </p:pic>
      </p:grpSp>
    </p:spTree>
    <p:extLst>
      <p:ext uri="{BB962C8B-B14F-4D97-AF65-F5344CB8AC3E}">
        <p14:creationId xmlns:p14="http://schemas.microsoft.com/office/powerpoint/2010/main" val="36683351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5547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14970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0456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26" name="グループ化 25"/>
          <p:cNvGrpSpPr/>
          <p:nvPr userDrawn="1"/>
        </p:nvGrpSpPr>
        <p:grpSpPr>
          <a:xfrm>
            <a:off x="2396474" y="4657062"/>
            <a:ext cx="7399052" cy="1615455"/>
            <a:chOff x="311602" y="4668122"/>
            <a:chExt cx="7399052" cy="1615455"/>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2789" y="5506785"/>
              <a:ext cx="765888" cy="765888"/>
            </a:xfrm>
            <a:prstGeom prst="rect">
              <a:avLst/>
            </a:prstGeom>
          </p:spPr>
        </p:pic>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602" y="4668122"/>
              <a:ext cx="765888" cy="765888"/>
            </a:xfrm>
            <a:prstGeom prst="rect">
              <a:avLst/>
            </a:prstGeom>
          </p:spPr>
        </p:pic>
        <p:pic>
          <p:nvPicPr>
            <p:cNvPr id="10" name="図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1056" y="4668122"/>
              <a:ext cx="765888" cy="765888"/>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0510" y="4668122"/>
              <a:ext cx="765888" cy="76588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98775" y="4668122"/>
              <a:ext cx="765888" cy="76588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28229" y="4668122"/>
              <a:ext cx="765888" cy="765888"/>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57683" y="4668122"/>
              <a:ext cx="765888" cy="765888"/>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87137" y="4669734"/>
              <a:ext cx="765888" cy="765888"/>
            </a:xfrm>
            <a:prstGeom prst="rect">
              <a:avLst/>
            </a:prstGeom>
          </p:spPr>
        </p:pic>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6591" y="4668122"/>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40766" y="4668122"/>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1602" y="5512237"/>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2667" y="5512237"/>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3123" y="5512237"/>
              <a:ext cx="765888" cy="765888"/>
            </a:xfrm>
            <a:prstGeom prst="rect">
              <a:avLst/>
            </a:prstGeom>
          </p:spPr>
        </p:pic>
        <p:pic>
          <p:nvPicPr>
            <p:cNvPr id="21" name="図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98775" y="5511944"/>
              <a:ext cx="765888" cy="765888"/>
            </a:xfrm>
            <a:prstGeom prst="rect">
              <a:avLst/>
            </a:prstGeom>
          </p:spPr>
        </p:pic>
        <p:pic>
          <p:nvPicPr>
            <p:cNvPr id="22" name="図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624427" y="5511944"/>
              <a:ext cx="765888" cy="765888"/>
            </a:xfrm>
            <a:prstGeom prst="rect">
              <a:avLst/>
            </a:prstGeom>
          </p:spPr>
        </p:pic>
        <p:pic>
          <p:nvPicPr>
            <p:cNvPr id="23" name="図 2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450079" y="5517689"/>
              <a:ext cx="765888" cy="765888"/>
            </a:xfrm>
            <a:prstGeom prst="rect">
              <a:avLst/>
            </a:prstGeom>
          </p:spPr>
        </p:pic>
        <p:pic>
          <p:nvPicPr>
            <p:cNvPr id="24" name="図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287137" y="5508397"/>
              <a:ext cx="765888" cy="76588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943854" y="5505873"/>
              <a:ext cx="766800" cy="766800"/>
            </a:xfrm>
            <a:prstGeom prst="rect">
              <a:avLst/>
            </a:prstGeom>
          </p:spPr>
        </p:pic>
      </p:grpSp>
    </p:spTree>
    <p:extLst>
      <p:ext uri="{BB962C8B-B14F-4D97-AF65-F5344CB8AC3E}">
        <p14:creationId xmlns:p14="http://schemas.microsoft.com/office/powerpoint/2010/main" val="4257664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9869557" cy="1325563"/>
          </a:xfrm>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hasCustomPrompt="1"/>
          </p:nvPr>
        </p:nvSpPr>
        <p:spPr/>
        <p:txBody>
          <a:bodyPr/>
          <a:lstStyle>
            <a:lvl1pPr marL="0" indent="0">
              <a:buNone/>
              <a:defRPr/>
            </a:lvl1pPr>
          </a:lstStyle>
          <a:p>
            <a:pPr lvl="0"/>
            <a:r>
              <a:rPr kumimoji="1" lang="ja-JP" altLang="en-US" dirty="0" smtClean="0"/>
              <a:t>〇マスター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cxnSp>
        <p:nvCxnSpPr>
          <p:cNvPr id="8" name="直線コネクタ 7"/>
          <p:cNvCxnSpPr/>
          <p:nvPr userDrawn="1"/>
        </p:nvCxnSpPr>
        <p:spPr>
          <a:xfrm>
            <a:off x="0" y="149698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0" y="317368"/>
            <a:ext cx="1033671" cy="1033671"/>
          </a:xfrm>
          <a:prstGeom prst="rect">
            <a:avLst/>
          </a:prstGeom>
        </p:spPr>
      </p:pic>
    </p:spTree>
    <p:extLst>
      <p:ext uri="{BB962C8B-B14F-4D97-AF65-F5344CB8AC3E}">
        <p14:creationId xmlns:p14="http://schemas.microsoft.com/office/powerpoint/2010/main" val="2745339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827471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3585918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4167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5338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8264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2021/4/12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764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E9BFA-80F3-4AA1-94B4-EB77593C66F6}" type="datetimeFigureOut">
              <a:rPr kumimoji="1" lang="ja-JP" altLang="en-US" smtClean="0"/>
              <a:t>2021/4/12</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6764944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0.png"/><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pref.osaka.lg.jp/kikaku_keikaku/sdgs/sdgs_osaka_cb.html"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jpg"/><Relationship Id="rId7" Type="http://schemas.openxmlformats.org/officeDocument/2006/relationships/image" Target="../media/image4.png"/><Relationship Id="rId2" Type="http://schemas.openxmlformats.org/officeDocument/2006/relationships/image" Target="../media/image33.jpg"/><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0.png"/><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twitter.com/osakaprefSDG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platform-clover.net/" TargetMode="External"/><Relationship Id="rId2" Type="http://schemas.openxmlformats.org/officeDocument/2006/relationships/hyperlink" Target="http://www.pref.osaka.lg.jp/shichoson/jichi/r3-1-2.html" TargetMode="Externa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442605"/>
            <a:ext cx="10515600" cy="2852737"/>
          </a:xfrm>
        </p:spPr>
        <p:txBody>
          <a:bodyPr anchor="t">
            <a:normAutofit/>
          </a:bodyPr>
          <a:lstStyle/>
          <a:p>
            <a:pPr algn="ctr"/>
            <a:r>
              <a:rPr lang="en-US" altLang="ja-JP" sz="4400" b="1" dirty="0" smtClean="0">
                <a:solidFill>
                  <a:srgbClr val="002060"/>
                </a:solidFill>
                <a:latin typeface="+mn-ea"/>
                <a:ea typeface="+mn-ea"/>
                <a:cs typeface="Meiryo UI" panose="020B0604030504040204" pitchFamily="50" charset="-128"/>
              </a:rPr>
              <a:t>2020</a:t>
            </a:r>
            <a:r>
              <a:rPr lang="ja-JP" altLang="en-US" sz="4400" b="1" dirty="0" smtClean="0">
                <a:solidFill>
                  <a:srgbClr val="002060"/>
                </a:solidFill>
                <a:latin typeface="+mn-ea"/>
                <a:ea typeface="+mn-ea"/>
              </a:rPr>
              <a:t>年度（</a:t>
            </a:r>
            <a:r>
              <a:rPr lang="ja-JP" altLang="en-US" sz="4400" b="1" dirty="0">
                <a:solidFill>
                  <a:srgbClr val="002060"/>
                </a:solidFill>
                <a:latin typeface="+mn-ea"/>
                <a:ea typeface="+mn-ea"/>
              </a:rPr>
              <a:t>令和</a:t>
            </a:r>
            <a:r>
              <a:rPr lang="en-US" altLang="ja-JP" sz="4400" b="1" dirty="0">
                <a:solidFill>
                  <a:srgbClr val="002060"/>
                </a:solidFill>
                <a:latin typeface="+mn-ea"/>
                <a:ea typeface="+mn-ea"/>
                <a:cs typeface="Meiryo UI" panose="020B0604030504040204" pitchFamily="50" charset="-128"/>
              </a:rPr>
              <a:t>2</a:t>
            </a:r>
            <a:r>
              <a:rPr lang="ja-JP" altLang="en-US" sz="4400" b="1" dirty="0" smtClean="0">
                <a:solidFill>
                  <a:srgbClr val="002060"/>
                </a:solidFill>
                <a:latin typeface="+mn-ea"/>
                <a:ea typeface="+mn-ea"/>
              </a:rPr>
              <a:t>年度）</a:t>
            </a:r>
            <a:r>
              <a:rPr lang="en-US" altLang="ja-JP" sz="4400" b="1" dirty="0">
                <a:solidFill>
                  <a:srgbClr val="002060"/>
                </a:solidFill>
                <a:latin typeface="+mn-ea"/>
                <a:ea typeface="+mn-ea"/>
              </a:rPr>
              <a:t/>
            </a:r>
            <a:br>
              <a:rPr lang="en-US" altLang="ja-JP" sz="4400" b="1" dirty="0">
                <a:solidFill>
                  <a:srgbClr val="002060"/>
                </a:solidFill>
                <a:latin typeface="+mn-ea"/>
                <a:ea typeface="+mn-ea"/>
              </a:rPr>
            </a:br>
            <a:r>
              <a:rPr lang="en-US" altLang="ja-JP" sz="4400" b="1" dirty="0" smtClean="0">
                <a:solidFill>
                  <a:srgbClr val="002060"/>
                </a:solidFill>
                <a:latin typeface="+mn-ea"/>
                <a:ea typeface="+mn-ea"/>
              </a:rPr>
              <a:t/>
            </a:r>
            <a:br>
              <a:rPr lang="en-US" altLang="ja-JP" sz="4400" b="1" dirty="0" smtClean="0">
                <a:solidFill>
                  <a:srgbClr val="002060"/>
                </a:solidFill>
                <a:latin typeface="+mn-ea"/>
                <a:ea typeface="+mn-ea"/>
              </a:rPr>
            </a:br>
            <a:r>
              <a:rPr kumimoji="1" lang="ja-JP" altLang="en-US" sz="5400" b="1" dirty="0" smtClean="0">
                <a:solidFill>
                  <a:srgbClr val="002060"/>
                </a:solidFill>
                <a:latin typeface="+mn-ea"/>
                <a:ea typeface="+mn-ea"/>
              </a:rPr>
              <a:t>大阪府の</a:t>
            </a:r>
            <a:r>
              <a:rPr lang="en-US" altLang="ja-JP" sz="5400" b="1" dirty="0">
                <a:solidFill>
                  <a:srgbClr val="002060"/>
                </a:solidFill>
                <a:latin typeface="+mn-ea"/>
                <a:ea typeface="+mn-ea"/>
                <a:cs typeface="Meiryo UI" panose="020B0604030504040204" pitchFamily="50" charset="-128"/>
              </a:rPr>
              <a:t>SDGs</a:t>
            </a:r>
            <a:r>
              <a:rPr lang="ja-JP" altLang="en-US" sz="5400" b="1" dirty="0" smtClean="0">
                <a:solidFill>
                  <a:srgbClr val="002060"/>
                </a:solidFill>
                <a:latin typeface="+mn-ea"/>
                <a:ea typeface="+mn-ea"/>
              </a:rPr>
              <a:t>に関する取組み</a:t>
            </a:r>
            <a:endParaRPr kumimoji="1" lang="ja-JP" altLang="en-US" sz="5400" b="1" dirty="0">
              <a:solidFill>
                <a:srgbClr val="002060"/>
              </a:solidFill>
              <a:latin typeface="+mn-ea"/>
              <a:ea typeface="+mn-ea"/>
            </a:endParaRPr>
          </a:p>
        </p:txBody>
      </p:sp>
      <p:sp>
        <p:nvSpPr>
          <p:cNvPr id="3" name="テキスト プレースホルダー 2"/>
          <p:cNvSpPr>
            <a:spLocks noGrp="1"/>
          </p:cNvSpPr>
          <p:nvPr>
            <p:ph type="body" idx="1"/>
          </p:nvPr>
        </p:nvSpPr>
        <p:spPr>
          <a:xfrm>
            <a:off x="831851" y="4670148"/>
            <a:ext cx="10515600" cy="1500187"/>
          </a:xfrm>
        </p:spPr>
        <p:txBody>
          <a:bodyPr anchor="b">
            <a:normAutofit fontScale="55000" lnSpcReduction="20000"/>
          </a:bodyPr>
          <a:lstStyle/>
          <a:p>
            <a:pPr algn="ctr"/>
            <a:endParaRPr lang="en-US" altLang="ja-JP" dirty="0" smtClean="0">
              <a:solidFill>
                <a:srgbClr val="002060"/>
              </a:solidFill>
            </a:endParaRPr>
          </a:p>
          <a:p>
            <a:pPr algn="ctr"/>
            <a:endParaRPr lang="en-US" altLang="ja-JP" dirty="0">
              <a:solidFill>
                <a:srgbClr val="002060"/>
              </a:solidFill>
            </a:endParaRPr>
          </a:p>
          <a:p>
            <a:pPr algn="ctr"/>
            <a:endParaRPr lang="en-US" altLang="ja-JP" dirty="0" smtClean="0">
              <a:solidFill>
                <a:srgbClr val="002060"/>
              </a:solidFill>
            </a:endParaRPr>
          </a:p>
          <a:p>
            <a:pPr algn="ctr"/>
            <a:endParaRPr lang="en-US" altLang="ja-JP" dirty="0">
              <a:solidFill>
                <a:srgbClr val="002060"/>
              </a:solidFill>
            </a:endParaRPr>
          </a:p>
          <a:p>
            <a:pPr algn="ctr"/>
            <a:r>
              <a:rPr lang="en-US" altLang="ja-JP" dirty="0">
                <a:solidFill>
                  <a:srgbClr val="002060"/>
                </a:solidFill>
              </a:rPr>
              <a:t/>
            </a:r>
            <a:br>
              <a:rPr lang="en-US" altLang="ja-JP" dirty="0">
                <a:solidFill>
                  <a:srgbClr val="002060"/>
                </a:solidFill>
              </a:rPr>
            </a:br>
            <a:endParaRPr kumimoji="1" lang="ja-JP" altLang="en-US" dirty="0"/>
          </a:p>
        </p:txBody>
      </p:sp>
      <p:grpSp>
        <p:nvGrpSpPr>
          <p:cNvPr id="28" name="グループ化 27"/>
          <p:cNvGrpSpPr/>
          <p:nvPr/>
        </p:nvGrpSpPr>
        <p:grpSpPr>
          <a:xfrm>
            <a:off x="2040719" y="3696007"/>
            <a:ext cx="8097863" cy="2735705"/>
            <a:chOff x="1919739" y="2387845"/>
            <a:chExt cx="8097863" cy="2735705"/>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046" y="2487685"/>
              <a:ext cx="476910" cy="476910"/>
            </a:xfrm>
            <a:prstGeom prst="rect">
              <a:avLst/>
            </a:prstGeom>
          </p:spPr>
        </p:pic>
        <p:sp>
          <p:nvSpPr>
            <p:cNvPr id="6" name="テキスト ボックス 5"/>
            <p:cNvSpPr txBox="1"/>
            <p:nvPr/>
          </p:nvSpPr>
          <p:spPr>
            <a:xfrm>
              <a:off x="2195308" y="3555314"/>
              <a:ext cx="7561107" cy="776559"/>
            </a:xfrm>
            <a:prstGeom prst="rect">
              <a:avLst/>
            </a:prstGeom>
            <a:noFill/>
          </p:spPr>
          <p:txBody>
            <a:bodyPr wrap="square" rtlCol="0">
              <a:spAutoFit/>
            </a:bodyPr>
            <a:lstStyle/>
            <a:p>
              <a:pPr algn="dist">
                <a:lnSpc>
                  <a:spcPct val="150000"/>
                </a:lnSpc>
              </a:pPr>
              <a:r>
                <a:rPr kumimoji="1" lang="ja-JP" altLang="en-US" sz="988"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988" dirty="0">
                  <a:latin typeface="Meiryo UI" panose="020B0604030504040204" pitchFamily="50" charset="-128"/>
                  <a:ea typeface="Meiryo UI" panose="020B0604030504040204" pitchFamily="50" charset="-128"/>
                </a:rPr>
                <a:t>2030</a:t>
              </a:r>
              <a:r>
                <a:rPr kumimoji="1" lang="ja-JP" altLang="en-US" sz="988" dirty="0">
                  <a:latin typeface="Meiryo UI" panose="020B0604030504040204" pitchFamily="50" charset="-128"/>
                  <a:ea typeface="Meiryo UI" panose="020B0604030504040204" pitchFamily="50" charset="-128"/>
                </a:rPr>
                <a:t>アジェンダ”（</a:t>
              </a: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a:t>
              </a:r>
              <a:r>
                <a:rPr kumimoji="1" lang="ja-JP" altLang="en-US" sz="988" dirty="0" smtClean="0">
                  <a:latin typeface="Meiryo UI" panose="020B0604030504040204" pitchFamily="50" charset="-128"/>
                  <a:ea typeface="Meiryo UI" panose="020B0604030504040204" pitchFamily="50" charset="-128"/>
                </a:rPr>
                <a:t>の</a:t>
              </a:r>
              <a:endParaRPr kumimoji="1" lang="en-US" altLang="ja-JP" sz="988" dirty="0" smtClean="0">
                <a:latin typeface="Meiryo UI" panose="020B0604030504040204" pitchFamily="50" charset="-128"/>
                <a:ea typeface="Meiryo UI" panose="020B0604030504040204" pitchFamily="50" charset="-128"/>
              </a:endParaRPr>
            </a:p>
            <a:p>
              <a:pPr algn="dist">
                <a:lnSpc>
                  <a:spcPct val="150000"/>
                </a:lnSpc>
              </a:pPr>
              <a:r>
                <a:rPr kumimoji="1" lang="ja-JP" altLang="en-US" sz="988" dirty="0" smtClean="0">
                  <a:latin typeface="Meiryo UI" panose="020B0604030504040204" pitchFamily="50" charset="-128"/>
                  <a:ea typeface="Meiryo UI" panose="020B0604030504040204" pitchFamily="50" charset="-128"/>
                </a:rPr>
                <a:t>理念に賛同</a:t>
              </a:r>
              <a:r>
                <a:rPr kumimoji="1" lang="ja-JP" altLang="en-US" sz="988" dirty="0">
                  <a:latin typeface="Meiryo UI" panose="020B0604030504040204" pitchFamily="50" charset="-128"/>
                  <a:ea typeface="Meiryo UI" panose="020B0604030504040204" pitchFamily="50" charset="-128"/>
                </a:rPr>
                <a:t>し、</a:t>
              </a:r>
              <a:r>
                <a:rPr kumimoji="1" lang="en-US" altLang="ja-JP" sz="988" dirty="0">
                  <a:latin typeface="Meiryo UI" panose="020B0604030504040204" pitchFamily="50" charset="-128"/>
                  <a:ea typeface="Meiryo UI" panose="020B0604030504040204" pitchFamily="50" charset="-128"/>
                </a:rPr>
                <a:t>2025</a:t>
              </a:r>
              <a:r>
                <a:rPr kumimoji="1" lang="ja-JP" altLang="en-US" sz="988"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endParaRPr kumimoji="1" lang="en-US" altLang="ja-JP" sz="988" dirty="0">
                <a:latin typeface="Meiryo UI" panose="020B0604030504040204" pitchFamily="50" charset="-128"/>
                <a:ea typeface="Meiryo UI" panose="020B0604030504040204" pitchFamily="50" charset="-128"/>
              </a:endParaRPr>
            </a:p>
            <a:p>
              <a:pPr>
                <a:lnSpc>
                  <a:spcPct val="150000"/>
                </a:lnSpc>
              </a:pP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r>
                <a:rPr kumimoji="1" lang="en-US" altLang="ja-JP" sz="988" dirty="0">
                  <a:latin typeface="Meiryo UI" panose="020B0604030504040204" pitchFamily="50" charset="-128"/>
                  <a:ea typeface="Meiryo UI" panose="020B0604030504040204" pitchFamily="50" charset="-128"/>
                </a:rPr>
                <a:t>17</a:t>
              </a:r>
              <a:r>
                <a:rPr kumimoji="1" lang="ja-JP" altLang="en-US" sz="988"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3026097" y="4353275"/>
              <a:ext cx="5930763" cy="630942"/>
            </a:xfrm>
            <a:prstGeom prst="rect">
              <a:avLst/>
            </a:prstGeom>
            <a:noFill/>
          </p:spPr>
          <p:txBody>
            <a:bodyPr wrap="square" rtlCol="0">
              <a:spAutoFit/>
            </a:bodyPr>
            <a:lstStyle/>
            <a:p>
              <a:pPr algn="dist">
                <a:lnSpc>
                  <a:spcPts val="1437"/>
                </a:lnSpc>
              </a:pPr>
              <a:r>
                <a:rPr kumimoji="1" lang="ja-JP" altLang="en-US" sz="943"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２．</a:t>
              </a:r>
              <a:r>
                <a:rPr kumimoji="1" lang="en-US" altLang="ja-JP" sz="943" dirty="0">
                  <a:latin typeface="Meiryo UI" panose="020B0604030504040204" pitchFamily="50" charset="-128"/>
                  <a:ea typeface="Meiryo UI" panose="020B0604030504040204" pitchFamily="50" charset="-128"/>
                </a:rPr>
                <a:t>2030</a:t>
              </a:r>
              <a:r>
                <a:rPr kumimoji="1" lang="ja-JP" altLang="en-US" sz="943"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2022432" y="2487808"/>
              <a:ext cx="7920037" cy="48489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16" b="1" u="sng" spc="539" dirty="0">
                  <a:solidFill>
                    <a:schemeClr val="tx1"/>
                  </a:solidFill>
                  <a:latin typeface="Meiryo UI" panose="020B0604030504040204" pitchFamily="50" charset="-128"/>
                  <a:ea typeface="Meiryo UI" panose="020B0604030504040204" pitchFamily="50" charset="-128"/>
                </a:rPr>
                <a:t>大阪</a:t>
              </a:r>
              <a:r>
                <a:rPr kumimoji="1" lang="en-US" altLang="zh-TW" sz="1616" b="1" u="sng" spc="539" dirty="0">
                  <a:solidFill>
                    <a:schemeClr val="tx1"/>
                  </a:solidFill>
                  <a:latin typeface="Meiryo UI" panose="020B0604030504040204" pitchFamily="50" charset="-128"/>
                  <a:ea typeface="Meiryo UI" panose="020B0604030504040204" pitchFamily="50" charset="-128"/>
                </a:rPr>
                <a:t>SDGs</a:t>
              </a:r>
              <a:r>
                <a:rPr kumimoji="1" lang="zh-TW" altLang="en-US" sz="1616" b="1" u="sng" spc="539"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883" y="2487685"/>
              <a:ext cx="476910" cy="476910"/>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308" y="3100640"/>
              <a:ext cx="415788" cy="415788"/>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890" y="3100640"/>
              <a:ext cx="415788" cy="415788"/>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72" y="3100640"/>
              <a:ext cx="415788" cy="415788"/>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636" y="3100640"/>
              <a:ext cx="415788" cy="415788"/>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800" y="3100640"/>
              <a:ext cx="415788" cy="41578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5054" y="3100640"/>
              <a:ext cx="415788" cy="415788"/>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8218" y="3100640"/>
              <a:ext cx="415788" cy="415788"/>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1382" y="3100640"/>
              <a:ext cx="415788" cy="415788"/>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7964" y="3100640"/>
              <a:ext cx="415788" cy="415788"/>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4546" y="3100640"/>
              <a:ext cx="415788" cy="415788"/>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07710" y="3100640"/>
              <a:ext cx="415788" cy="415788"/>
            </a:xfrm>
            <a:prstGeom prst="rect">
              <a:avLst/>
            </a:prstGeom>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0874" y="3100640"/>
              <a:ext cx="415788" cy="415788"/>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61128" y="3100640"/>
              <a:ext cx="415788" cy="415788"/>
            </a:xfrm>
            <a:prstGeom prst="rect">
              <a:avLst/>
            </a:prstGeom>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54292" y="3100640"/>
              <a:ext cx="415788" cy="415788"/>
            </a:xfrm>
            <a:prstGeom prst="rect">
              <a:avLst/>
            </a:prstGeom>
          </p:spPr>
        </p:pic>
        <p:pic>
          <p:nvPicPr>
            <p:cNvPr id="24" name="図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47456" y="3100640"/>
              <a:ext cx="415788" cy="415788"/>
            </a:xfrm>
            <a:prstGeom prst="rect">
              <a:avLst/>
            </a:prstGeom>
          </p:spPr>
        </p:pic>
        <p:pic>
          <p:nvPicPr>
            <p:cNvPr id="25" name="図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94038" y="3100640"/>
              <a:ext cx="415788" cy="415788"/>
            </a:xfrm>
            <a:prstGeom prst="rect">
              <a:avLst/>
            </a:prstGeom>
          </p:spPr>
        </p:pic>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0627" y="3100640"/>
              <a:ext cx="415788" cy="415788"/>
            </a:xfrm>
            <a:prstGeom prst="rect">
              <a:avLst/>
            </a:prstGeom>
          </p:spPr>
        </p:pic>
        <p:sp>
          <p:nvSpPr>
            <p:cNvPr id="27" name="正方形/長方形 26"/>
            <p:cNvSpPr/>
            <p:nvPr/>
          </p:nvSpPr>
          <p:spPr>
            <a:xfrm>
              <a:off x="1919739" y="2387845"/>
              <a:ext cx="8097863" cy="2735705"/>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6"/>
            </a:p>
          </p:txBody>
        </p:sp>
      </p:grpSp>
    </p:spTree>
    <p:extLst>
      <p:ext uri="{BB962C8B-B14F-4D97-AF65-F5344CB8AC3E}">
        <p14:creationId xmlns:p14="http://schemas.microsoft.com/office/powerpoint/2010/main" val="262023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実現に</a:t>
            </a:r>
            <a:r>
              <a:rPr lang="ja-JP" altLang="en-US" sz="3200" u="none" dirty="0" smtClean="0">
                <a:latin typeface="Meiryo UI" panose="020B0604030504040204" pitchFamily="50" charset="-128"/>
                <a:ea typeface="Meiryo UI" panose="020B0604030504040204" pitchFamily="50" charset="-128"/>
                <a:cs typeface="Meiryo UI" panose="020B0604030504040204" pitchFamily="50" charset="-128"/>
              </a:rPr>
              <a:t>向けて</a:t>
            </a:r>
            <a: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u="none" dirty="0" smtClean="0">
                <a:latin typeface="Meiryo UI" panose="020B0604030504040204" pitchFamily="50" charset="-128"/>
                <a:ea typeface="Meiryo UI" panose="020B0604030504040204" pitchFamily="50" charset="-128"/>
                <a:cs typeface="Meiryo UI" panose="020B0604030504040204" pitchFamily="50" charset="-128"/>
              </a:rPr>
              <a:t>相互</a:t>
            </a: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につなぎ合わせて</a:t>
            </a:r>
            <a:r>
              <a:rPr lang="ja-JP" altLang="en-US" sz="3600" b="1" u="none" dirty="0" smtClean="0">
                <a:latin typeface="Meiryo UI" panose="020B0604030504040204" pitchFamily="50" charset="-128"/>
                <a:ea typeface="Meiryo UI" panose="020B0604030504040204" pitchFamily="50" charset="-128"/>
                <a:cs typeface="Meiryo UI" panose="020B0604030504040204" pitchFamily="50" charset="-128"/>
              </a:rPr>
              <a:t>いく</a:t>
            </a:r>
            <a:endParaRPr kumimoji="1" lang="ja-JP" altLang="en-US" sz="3600" u="none" dirty="0"/>
          </a:p>
        </p:txBody>
      </p:sp>
    </p:spTree>
    <p:extLst>
      <p:ext uri="{BB962C8B-B14F-4D97-AF65-F5344CB8AC3E}">
        <p14:creationId xmlns:p14="http://schemas.microsoft.com/office/powerpoint/2010/main" val="100334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SDGs</a:t>
            </a:r>
            <a:r>
              <a:rPr kumimoji="1" lang="ja-JP" altLang="en-US" dirty="0" smtClean="0"/>
              <a:t>映像制作プロジェクト</a:t>
            </a:r>
            <a:endParaRPr kumimoji="1" lang="ja-JP" altLang="en-US" dirty="0"/>
          </a:p>
        </p:txBody>
      </p:sp>
      <p:sp>
        <p:nvSpPr>
          <p:cNvPr id="4" name="正方形/長方形 3"/>
          <p:cNvSpPr/>
          <p:nvPr/>
        </p:nvSpPr>
        <p:spPr>
          <a:xfrm>
            <a:off x="887075" y="1687353"/>
            <a:ext cx="10022540" cy="1200329"/>
          </a:xfrm>
          <a:prstGeom prst="rect">
            <a:avLst/>
          </a:prstGeom>
        </p:spPr>
        <p:txBody>
          <a:bodyPr wrap="square">
            <a:spAutoFit/>
          </a:bodyPr>
          <a:lstStyle/>
          <a:p>
            <a:pPr indent="93663">
              <a:lnSpc>
                <a:spcPct val="150000"/>
              </a:lnSpc>
            </a:pPr>
            <a:r>
              <a:rPr lang="en-US" altLang="ja-JP" sz="1600" dirty="0" smtClean="0">
                <a:latin typeface="+mn-ea"/>
              </a:rPr>
              <a:t>SDGs</a:t>
            </a:r>
            <a:r>
              <a:rPr lang="ja-JP" altLang="en-US" sz="1600" dirty="0" smtClean="0"/>
              <a:t>に関する府民</a:t>
            </a:r>
            <a:r>
              <a:rPr lang="ja-JP" altLang="en-US" sz="1600" dirty="0"/>
              <a:t>の認識・理解の促進、また、自律的取組みの拡大を図るため、バンタンデザイン研究所（大阪校・東京校</a:t>
            </a:r>
            <a:r>
              <a:rPr lang="ja-JP" altLang="en-US" sz="1600" dirty="0" smtClean="0"/>
              <a:t>）と連携し、生徒</a:t>
            </a:r>
            <a:r>
              <a:rPr lang="ja-JP" altLang="en-US" sz="1600" dirty="0"/>
              <a:t>の感性・視点を</a:t>
            </a:r>
            <a:r>
              <a:rPr lang="ja-JP" altLang="en-US" sz="1600" dirty="0" smtClean="0"/>
              <a:t>取り入れた動画を制作しました。</a:t>
            </a:r>
            <a:endParaRPr lang="en-US" altLang="ja-JP" sz="1600" dirty="0" smtClean="0"/>
          </a:p>
          <a:p>
            <a:pPr indent="93663">
              <a:lnSpc>
                <a:spcPct val="150000"/>
              </a:lnSpc>
            </a:pPr>
            <a:r>
              <a:rPr lang="ja-JP" altLang="en-US" sz="1600" dirty="0" smtClean="0"/>
              <a:t>作成した動画は、</a:t>
            </a:r>
            <a:r>
              <a:rPr lang="en-US" altLang="ja-JP" sz="1600" dirty="0">
                <a:latin typeface="+mn-ea"/>
              </a:rPr>
              <a:t> SDGs</a:t>
            </a:r>
            <a:r>
              <a:rPr lang="ja-JP" altLang="en-US" sz="1600" dirty="0"/>
              <a:t>に関する</a:t>
            </a:r>
            <a:r>
              <a:rPr lang="ja-JP" altLang="en-US" sz="1600" dirty="0" smtClean="0"/>
              <a:t>講演やイベントなどの機会に放映し</a:t>
            </a:r>
            <a:r>
              <a:rPr lang="en-US" altLang="ja-JP" sz="1600" dirty="0" smtClean="0">
                <a:latin typeface="+mn-ea"/>
              </a:rPr>
              <a:t>SDGs</a:t>
            </a:r>
            <a:r>
              <a:rPr lang="ja-JP" altLang="en-US" sz="1600" dirty="0" smtClean="0"/>
              <a:t>普及啓発活動に活用します。</a:t>
            </a:r>
            <a:endParaRPr lang="ja-JP" altLang="en-US" sz="1600" dirty="0">
              <a:effectLst/>
            </a:endParaRPr>
          </a:p>
        </p:txBody>
      </p:sp>
      <p:sp>
        <p:nvSpPr>
          <p:cNvPr id="5" name="正方形/長方形 4"/>
          <p:cNvSpPr/>
          <p:nvPr/>
        </p:nvSpPr>
        <p:spPr>
          <a:xfrm>
            <a:off x="1082613" y="2887682"/>
            <a:ext cx="7286250" cy="3970318"/>
          </a:xfrm>
          <a:prstGeom prst="rect">
            <a:avLst/>
          </a:prstGeom>
        </p:spPr>
        <p:txBody>
          <a:bodyPr wrap="square">
            <a:spAutoFit/>
          </a:bodyPr>
          <a:lstStyle/>
          <a:p>
            <a:pPr>
              <a:lnSpc>
                <a:spcPct val="150000"/>
              </a:lnSpc>
            </a:pPr>
            <a:r>
              <a:rPr lang="ja-JP" altLang="en-US" sz="1400" dirty="0" smtClean="0"/>
              <a:t>連携団体　バンタンデザイン研究所（大阪校、東京校）</a:t>
            </a:r>
            <a:endParaRPr lang="en-US" altLang="ja-JP" sz="1400" dirty="0" smtClean="0"/>
          </a:p>
          <a:p>
            <a:pPr>
              <a:lnSpc>
                <a:spcPct val="150000"/>
              </a:lnSpc>
            </a:pPr>
            <a:r>
              <a:rPr lang="ja-JP" altLang="en-US" sz="1400" dirty="0" smtClean="0"/>
              <a:t>作成動画　９作品</a:t>
            </a:r>
            <a:endParaRPr lang="en-US" altLang="ja-JP" sz="1400" dirty="0" smtClean="0"/>
          </a:p>
          <a:p>
            <a:pPr>
              <a:lnSpc>
                <a:spcPct val="150000"/>
              </a:lnSpc>
            </a:pPr>
            <a:r>
              <a:rPr lang="ja-JP" altLang="en-US" sz="1400" dirty="0" smtClean="0"/>
              <a:t>タイトル（関連ゴール）</a:t>
            </a:r>
            <a:endParaRPr lang="en-US" altLang="ja-JP" sz="1400" dirty="0" smtClean="0"/>
          </a:p>
          <a:p>
            <a:pPr indent="984250">
              <a:lnSpc>
                <a:spcPct val="150000"/>
              </a:lnSpc>
            </a:pPr>
            <a:r>
              <a:rPr lang="ja-JP" altLang="en-US" sz="1400" dirty="0"/>
              <a:t>ありえる未来・あるべき未来</a:t>
            </a:r>
            <a:r>
              <a:rPr lang="ja-JP" altLang="en-US" sz="1400" dirty="0" smtClean="0"/>
              <a:t>（すべてのゴール）</a:t>
            </a:r>
            <a:endParaRPr lang="en-US" altLang="ja-JP" sz="1400" dirty="0"/>
          </a:p>
          <a:p>
            <a:pPr indent="984250">
              <a:lnSpc>
                <a:spcPct val="150000"/>
              </a:lnSpc>
            </a:pPr>
            <a:r>
              <a:rPr lang="ja-JP" altLang="en-US" sz="1400" dirty="0"/>
              <a:t>私たちにもできることはあるかな</a:t>
            </a:r>
            <a:r>
              <a:rPr lang="ja-JP" altLang="en-US" sz="1400" dirty="0" err="1"/>
              <a:t>．．．</a:t>
            </a:r>
            <a:r>
              <a:rPr lang="ja-JP" altLang="en-US" sz="1400" dirty="0"/>
              <a:t>（ゴール１）</a:t>
            </a:r>
            <a:endParaRPr lang="en-US" altLang="ja-JP" sz="1400" dirty="0"/>
          </a:p>
          <a:p>
            <a:pPr indent="984250">
              <a:lnSpc>
                <a:spcPct val="150000"/>
              </a:lnSpc>
            </a:pPr>
            <a:r>
              <a:rPr lang="ja-JP" altLang="en-US" sz="1400" dirty="0"/>
              <a:t>もったいないをなくそう</a:t>
            </a:r>
            <a:r>
              <a:rPr lang="ja-JP" altLang="en-US" sz="1400" dirty="0" smtClean="0"/>
              <a:t>（ゴール２，１２）</a:t>
            </a:r>
            <a:endParaRPr lang="en-US" altLang="ja-JP" sz="1400" dirty="0"/>
          </a:p>
          <a:p>
            <a:pPr indent="984250">
              <a:lnSpc>
                <a:spcPct val="150000"/>
              </a:lnSpc>
            </a:pPr>
            <a:r>
              <a:rPr lang="ja-JP" altLang="en-US" sz="1400" dirty="0"/>
              <a:t>今私たちができること</a:t>
            </a:r>
            <a:r>
              <a:rPr lang="ja-JP" altLang="en-US" sz="1400" dirty="0" smtClean="0"/>
              <a:t>（ゴール３</a:t>
            </a:r>
            <a:r>
              <a:rPr lang="ja-JP" altLang="en-US" sz="1400" dirty="0"/>
              <a:t>）</a:t>
            </a:r>
            <a:endParaRPr lang="en-US" altLang="ja-JP" sz="1400" dirty="0"/>
          </a:p>
          <a:p>
            <a:pPr indent="984250">
              <a:lnSpc>
                <a:spcPct val="150000"/>
              </a:lnSpc>
            </a:pPr>
            <a:r>
              <a:rPr lang="ja-JP" altLang="en-US" sz="1400" dirty="0" smtClean="0"/>
              <a:t>つなげよう学びの輪（ゴール４）</a:t>
            </a:r>
            <a:endParaRPr lang="en-US" altLang="ja-JP" sz="1400" dirty="0" smtClean="0"/>
          </a:p>
          <a:p>
            <a:pPr indent="984250">
              <a:lnSpc>
                <a:spcPct val="150000"/>
              </a:lnSpc>
            </a:pPr>
            <a:r>
              <a:rPr lang="ja-JP" altLang="en-US" sz="1400" dirty="0" smtClean="0"/>
              <a:t>きれい</a:t>
            </a:r>
            <a:r>
              <a:rPr lang="ja-JP" altLang="en-US" sz="1400" dirty="0"/>
              <a:t>な街は心でつくっていく</a:t>
            </a:r>
            <a:r>
              <a:rPr lang="ja-JP" altLang="en-US" sz="1400" dirty="0" smtClean="0"/>
              <a:t>（ゴール１１</a:t>
            </a:r>
            <a:r>
              <a:rPr lang="ja-JP" altLang="en-US" sz="1400" dirty="0"/>
              <a:t>）</a:t>
            </a:r>
            <a:endParaRPr lang="en-US" altLang="ja-JP" sz="1400" dirty="0"/>
          </a:p>
          <a:p>
            <a:pPr indent="984250">
              <a:lnSpc>
                <a:spcPct val="150000"/>
              </a:lnSpc>
            </a:pPr>
            <a:r>
              <a:rPr lang="ja-JP" altLang="en-US" sz="1400" dirty="0"/>
              <a:t>あなたにとって不必要は誰かにとって必要かもしれない</a:t>
            </a:r>
            <a:r>
              <a:rPr lang="ja-JP" altLang="en-US" sz="1400" dirty="0" smtClean="0"/>
              <a:t>（ゴール１２）</a:t>
            </a:r>
            <a:endParaRPr lang="en-US" altLang="ja-JP" sz="1400" dirty="0"/>
          </a:p>
          <a:p>
            <a:pPr indent="984250">
              <a:lnSpc>
                <a:spcPct val="150000"/>
              </a:lnSpc>
            </a:pPr>
            <a:r>
              <a:rPr lang="ja-JP" altLang="en-US" sz="1400" dirty="0"/>
              <a:t>大量発生～ジンベイザメ編</a:t>
            </a:r>
            <a:r>
              <a:rPr lang="ja-JP" altLang="en-US" sz="1400" dirty="0" smtClean="0"/>
              <a:t>～（ゴール１２）</a:t>
            </a:r>
            <a:endParaRPr lang="ja-JP" altLang="en-US" sz="1400" dirty="0"/>
          </a:p>
          <a:p>
            <a:pPr indent="984250">
              <a:lnSpc>
                <a:spcPct val="150000"/>
              </a:lnSpc>
            </a:pPr>
            <a:r>
              <a:rPr lang="ja-JP" altLang="en-US" sz="1400" dirty="0" smtClean="0"/>
              <a:t>海</a:t>
            </a:r>
            <a:r>
              <a:rPr lang="ja-JP" altLang="en-US" sz="1400" dirty="0"/>
              <a:t>の豊かさを守ろう</a:t>
            </a:r>
            <a:r>
              <a:rPr lang="ja-JP" altLang="en-US" sz="1400" dirty="0" smtClean="0"/>
              <a:t>（ゴール１４）</a:t>
            </a:r>
            <a:endParaRPr lang="en-US" altLang="ja-JP" sz="1400"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770" y="3751608"/>
            <a:ext cx="765888" cy="765888"/>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2053" y="4154831"/>
            <a:ext cx="765888" cy="765888"/>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73336" y="4541403"/>
            <a:ext cx="765888" cy="76588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1656" y="4951937"/>
            <a:ext cx="765888" cy="76588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12249" y="5334881"/>
            <a:ext cx="765888" cy="765888"/>
          </a:xfrm>
          <a:prstGeom prst="rect">
            <a:avLst/>
          </a:prstGeom>
        </p:spPr>
      </p:pic>
      <p:pic>
        <p:nvPicPr>
          <p:cNvPr id="22" name="図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42842" y="5717825"/>
            <a:ext cx="765888" cy="765888"/>
          </a:xfrm>
          <a:prstGeom prst="rect">
            <a:avLst/>
          </a:prstGeom>
        </p:spPr>
      </p:pic>
      <p:pic>
        <p:nvPicPr>
          <p:cNvPr id="25" name="図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79647" y="3438747"/>
            <a:ext cx="766800" cy="766800"/>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4619" y="4924347"/>
            <a:ext cx="765888" cy="765888"/>
          </a:xfrm>
          <a:prstGeom prst="rect">
            <a:avLst/>
          </a:prstGeom>
        </p:spPr>
      </p:pic>
    </p:spTree>
    <p:extLst>
      <p:ext uri="{BB962C8B-B14F-4D97-AF65-F5344CB8AC3E}">
        <p14:creationId xmlns:p14="http://schemas.microsoft.com/office/powerpoint/2010/main" val="149996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a:latin typeface="+mn-ea"/>
              </a:rPr>
              <a:t>SDGs</a:t>
            </a:r>
            <a:r>
              <a:rPr kumimoji="1" lang="ja-JP" altLang="en-US" dirty="0" smtClean="0"/>
              <a:t>ネットワーク</a:t>
            </a:r>
            <a:endParaRPr kumimoji="1" lang="ja-JP" altLang="en-US" dirty="0"/>
          </a:p>
        </p:txBody>
      </p:sp>
      <p:sp>
        <p:nvSpPr>
          <p:cNvPr id="48" name="正方形/長方形 47"/>
          <p:cNvSpPr/>
          <p:nvPr/>
        </p:nvSpPr>
        <p:spPr>
          <a:xfrm>
            <a:off x="437424" y="1656944"/>
            <a:ext cx="11388686" cy="5109091"/>
          </a:xfrm>
          <a:prstGeom prst="rect">
            <a:avLst/>
          </a:prstGeom>
        </p:spPr>
        <p:txBody>
          <a:bodyPr wrap="square">
            <a:spAutoFit/>
          </a:bodyPr>
          <a:lstStyle/>
          <a:p>
            <a:pPr>
              <a:lnSpc>
                <a:spcPts val="2000"/>
              </a:lnSpc>
            </a:pPr>
            <a:r>
              <a:rPr lang="ja-JP" altLang="en-US" sz="1600" b="1" dirty="0" smtClean="0"/>
              <a:t>〇設立趣旨・目的</a:t>
            </a:r>
            <a:endParaRPr lang="en-US" altLang="ja-JP" sz="1600" b="1" dirty="0" smtClean="0"/>
          </a:p>
          <a:p>
            <a:pPr marL="174625">
              <a:lnSpc>
                <a:spcPts val="2000"/>
              </a:lnSpc>
              <a:spcBef>
                <a:spcPts val="400"/>
              </a:spcBef>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smtClean="0"/>
              <a:t>年</a:t>
            </a:r>
            <a:r>
              <a:rPr lang="ja-JP" altLang="ja-JP" sz="1400" dirty="0"/>
              <a:t>大阪・関西万博</a:t>
            </a:r>
            <a:r>
              <a:rPr lang="ja-JP" altLang="en-US" sz="1400" dirty="0"/>
              <a:t>が掲げる</a:t>
            </a:r>
            <a:r>
              <a:rPr lang="ja-JP" altLang="ja-JP" sz="1400" dirty="0"/>
              <a:t>「いのち輝く未来社会</a:t>
            </a:r>
            <a:r>
              <a:rPr lang="ja-JP" altLang="en-US" sz="1400" dirty="0"/>
              <a:t>」</a:t>
            </a:r>
            <a:r>
              <a:rPr lang="ja-JP" altLang="ja-JP" sz="1400" dirty="0"/>
              <a:t>は、まさ</a:t>
            </a:r>
            <a:r>
              <a:rPr lang="ja-JP" altLang="ja-JP" sz="1400" dirty="0" smtClean="0"/>
              <a:t>に</a:t>
            </a:r>
            <a:r>
              <a:rPr lang="en-US" altLang="ja-JP" sz="1400" dirty="0">
                <a:latin typeface="+mn-ea"/>
              </a:rPr>
              <a:t>SDGs</a:t>
            </a:r>
            <a:r>
              <a:rPr lang="ja-JP" altLang="ja-JP" sz="1400" dirty="0" smtClean="0"/>
              <a:t>が</a:t>
            </a:r>
            <a:r>
              <a:rPr lang="ja-JP" altLang="ja-JP" sz="1400" dirty="0"/>
              <a:t>達成された社会</a:t>
            </a:r>
            <a:r>
              <a:rPr lang="ja-JP" altLang="en-US" sz="1400" dirty="0"/>
              <a:t>であり、</a:t>
            </a:r>
            <a:r>
              <a:rPr lang="ja-JP" altLang="ja-JP" sz="1400" dirty="0"/>
              <a:t>大阪が持続的に成長し、安全・安心に暮らせる「誰一人取り残さない」都市をめざすため、まさ</a:t>
            </a:r>
            <a:r>
              <a:rPr lang="ja-JP" altLang="ja-JP" sz="1400" dirty="0" smtClean="0"/>
              <a:t>に</a:t>
            </a:r>
            <a:r>
              <a:rPr lang="en-US" altLang="ja-JP" sz="1400" dirty="0">
                <a:latin typeface="+mn-ea"/>
              </a:rPr>
              <a:t>SDGs</a:t>
            </a:r>
            <a:r>
              <a:rPr lang="ja-JP" altLang="ja-JP" sz="1400" dirty="0" smtClean="0"/>
              <a:t>の</a:t>
            </a:r>
            <a:r>
              <a:rPr lang="ja-JP" altLang="ja-JP" sz="1400" dirty="0"/>
              <a:t>取組みが必要と</a:t>
            </a:r>
            <a:r>
              <a:rPr lang="ja-JP" altLang="ja-JP" sz="1400" dirty="0" smtClean="0"/>
              <a:t>なって</a:t>
            </a:r>
            <a:r>
              <a:rPr lang="ja-JP" altLang="en-US" sz="1400" dirty="0" smtClean="0"/>
              <a:t>います</a:t>
            </a:r>
            <a:r>
              <a:rPr lang="ja-JP" altLang="ja-JP" sz="1400" dirty="0" smtClean="0"/>
              <a:t>。</a:t>
            </a:r>
            <a:endParaRPr lang="ja-JP" altLang="ja-JP" sz="1400" dirty="0"/>
          </a:p>
          <a:p>
            <a:pPr marL="174625">
              <a:lnSpc>
                <a:spcPts val="2000"/>
              </a:lnSpc>
            </a:pPr>
            <a:r>
              <a:rPr lang="ja-JP" altLang="ja-JP" sz="1400" dirty="0"/>
              <a:t>こうした考えのもと、大阪府内に</a:t>
            </a:r>
            <a:r>
              <a:rPr lang="ja-JP" altLang="ja-JP" sz="1400" dirty="0" smtClean="0"/>
              <a:t>おいて</a:t>
            </a:r>
            <a:r>
              <a:rPr lang="en-US" altLang="ja-JP" sz="1400" dirty="0">
                <a:latin typeface="+mn-ea"/>
              </a:rPr>
              <a:t>SDGs</a:t>
            </a:r>
            <a:r>
              <a:rPr lang="ja-JP" altLang="ja-JP" sz="1400" dirty="0" smtClean="0"/>
              <a:t>の</a:t>
            </a:r>
            <a:r>
              <a:rPr lang="ja-JP" altLang="ja-JP" sz="1400" dirty="0"/>
              <a:t>取組みを先導する自治体、経済</a:t>
            </a:r>
            <a:r>
              <a:rPr lang="ja-JP" altLang="en-US" sz="1400" dirty="0"/>
              <a:t>団体</a:t>
            </a:r>
            <a:r>
              <a:rPr lang="ja-JP" altLang="ja-JP" sz="1400" dirty="0"/>
              <a:t>、国の関係機関及び金融機関などの協力関係の強化を図ることにより、会員間の連携促進や地域の特性にあわせた取組みの推進につなげることを目的に</a:t>
            </a:r>
            <a:r>
              <a:rPr lang="ja-JP" altLang="en-US" sz="1400" dirty="0"/>
              <a:t>ネットワークを</a:t>
            </a:r>
            <a:r>
              <a:rPr lang="ja-JP" altLang="ja-JP" sz="1400" dirty="0" smtClean="0"/>
              <a:t>設置</a:t>
            </a:r>
            <a:r>
              <a:rPr lang="ja-JP" altLang="en-US" sz="1400" dirty="0" smtClean="0"/>
              <a:t>しました。</a:t>
            </a:r>
            <a:endParaRPr lang="en-US" altLang="ja-JP" sz="1400" dirty="0" smtClean="0"/>
          </a:p>
          <a:p>
            <a:pPr marL="174625">
              <a:lnSpc>
                <a:spcPts val="2000"/>
              </a:lnSpc>
            </a:pPr>
            <a:r>
              <a:rPr lang="ja-JP" altLang="en-US" sz="1400" dirty="0" smtClean="0"/>
              <a:t>設置日：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t>年（令和２年）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日</a:t>
            </a:r>
            <a:endParaRPr lang="en-US" altLang="ja-JP" sz="1400" dirty="0" smtClean="0"/>
          </a:p>
          <a:p>
            <a:pPr marL="174625">
              <a:lnSpc>
                <a:spcPts val="2000"/>
              </a:lnSpc>
            </a:pPr>
            <a:endParaRPr lang="en-US" altLang="ja-JP" sz="1400" dirty="0"/>
          </a:p>
          <a:p>
            <a:pPr>
              <a:lnSpc>
                <a:spcPts val="2000"/>
              </a:lnSpc>
            </a:pPr>
            <a:r>
              <a:rPr lang="ja-JP" altLang="en-US" sz="1600" b="1" dirty="0" smtClean="0"/>
              <a:t>〇参画するステークホルダー</a:t>
            </a:r>
            <a:r>
              <a:rPr lang="ja-JP" altLang="en-US" sz="1600" dirty="0" smtClean="0"/>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t>日現在）</a:t>
            </a:r>
            <a:endParaRPr lang="en-US" altLang="ja-JP" sz="1600" dirty="0"/>
          </a:p>
          <a:p>
            <a:pPr indent="268288">
              <a:lnSpc>
                <a:spcPts val="2000"/>
              </a:lnSpc>
              <a:spcBef>
                <a:spcPts val="400"/>
              </a:spcBef>
            </a:pPr>
            <a:r>
              <a:rPr lang="ja-JP" altLang="en-US" sz="1400" dirty="0" smtClean="0"/>
              <a:t>府内</a:t>
            </a:r>
            <a:r>
              <a:rPr lang="ja-JP" altLang="en-US" sz="1400" dirty="0"/>
              <a:t>の</a:t>
            </a:r>
            <a:r>
              <a:rPr lang="ja-JP" altLang="en-US" sz="1400" dirty="0" smtClean="0"/>
              <a:t>自治体（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smtClean="0"/>
              <a:t>市町村）　経済団体（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t>団体）</a:t>
            </a:r>
            <a:endParaRPr lang="en-US" altLang="ja-JP" sz="1400" dirty="0" smtClean="0"/>
          </a:p>
          <a:p>
            <a:pPr indent="268288">
              <a:lnSpc>
                <a:spcPts val="2000"/>
              </a:lnSpc>
            </a:pPr>
            <a:r>
              <a:rPr lang="ja-JP" altLang="en-US" sz="1400" dirty="0" smtClean="0"/>
              <a:t>国の関係機関（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t>機関）　金融機関（</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社）</a:t>
            </a:r>
            <a:endParaRPr lang="en-US" altLang="ja-JP" sz="1400" dirty="0" smtClean="0"/>
          </a:p>
          <a:p>
            <a:pPr indent="174625">
              <a:lnSpc>
                <a:spcPts val="2000"/>
              </a:lnSpc>
            </a:pPr>
            <a:endParaRPr lang="en-US" altLang="ja-JP" sz="1400" dirty="0">
              <a:solidFill>
                <a:srgbClr val="FF0000"/>
              </a:solidFill>
            </a:endParaRPr>
          </a:p>
          <a:p>
            <a:pPr>
              <a:lnSpc>
                <a:spcPts val="2000"/>
              </a:lnSpc>
            </a:pPr>
            <a:r>
              <a:rPr lang="ja-JP" altLang="en-US" sz="1600" b="1" dirty="0" smtClean="0"/>
              <a:t>〇活動内容</a:t>
            </a:r>
            <a:endParaRPr lang="en-US" altLang="ja-JP" sz="1600" b="1" dirty="0" smtClean="0"/>
          </a:p>
          <a:p>
            <a:pPr indent="268288">
              <a:lnSpc>
                <a:spcPts val="2000"/>
              </a:lnSpc>
              <a:spcBef>
                <a:spcPts val="400"/>
              </a:spcBef>
            </a:pPr>
            <a:r>
              <a:rPr lang="ja-JP" altLang="ja-JP" sz="1400" dirty="0"/>
              <a:t>会員間の連携強化</a:t>
            </a:r>
            <a:r>
              <a:rPr lang="ja-JP" altLang="en-US" sz="1400" dirty="0"/>
              <a:t>や</a:t>
            </a:r>
            <a:r>
              <a:rPr lang="ja-JP" altLang="ja-JP" sz="1400" dirty="0"/>
              <a:t>情報共有に資する活動</a:t>
            </a:r>
          </a:p>
          <a:p>
            <a:pPr indent="268288">
              <a:lnSpc>
                <a:spcPts val="2000"/>
              </a:lnSpc>
            </a:pPr>
            <a:r>
              <a:rPr lang="ja-JP" altLang="en-US" sz="1400" dirty="0"/>
              <a:t>　➤　担当者窓口の</a:t>
            </a:r>
            <a:r>
              <a:rPr lang="ja-JP" altLang="en-US" sz="1400" dirty="0" smtClean="0"/>
              <a:t>共有</a:t>
            </a:r>
            <a:r>
              <a:rPr lang="ja-JP" altLang="en-US" sz="1400" dirty="0"/>
              <a:t>　➤　先導的取組みや好事例の収集</a:t>
            </a:r>
            <a:r>
              <a:rPr lang="ja-JP" altLang="en-US" sz="1400" dirty="0" smtClean="0"/>
              <a:t>共有</a:t>
            </a:r>
            <a:r>
              <a:rPr lang="ja-JP" altLang="en-US" sz="1400" dirty="0"/>
              <a:t>　等</a:t>
            </a:r>
            <a:endParaRPr lang="en-US" altLang="ja-JP" sz="1400" dirty="0"/>
          </a:p>
          <a:p>
            <a:pPr indent="268288">
              <a:lnSpc>
                <a:spcPts val="2000"/>
              </a:lnSpc>
            </a:pPr>
            <a:r>
              <a:rPr lang="ja-JP" altLang="ja-JP" sz="1400" dirty="0" smtClean="0"/>
              <a:t>会員</a:t>
            </a:r>
            <a:r>
              <a:rPr lang="ja-JP" altLang="ja-JP" sz="1400" dirty="0"/>
              <a:t>が行う取組みの支援に関する活動</a:t>
            </a:r>
            <a:endParaRPr lang="en-US" altLang="ja-JP" sz="1400" dirty="0"/>
          </a:p>
          <a:p>
            <a:pPr indent="268288">
              <a:lnSpc>
                <a:spcPts val="2000"/>
              </a:lnSpc>
            </a:pPr>
            <a:r>
              <a:rPr lang="ja-JP" altLang="en-US" sz="1400" dirty="0"/>
              <a:t>　➤　各種イベント等の情報発信協力　</a:t>
            </a:r>
            <a:r>
              <a:rPr lang="ja-JP" altLang="en-US" sz="1400" dirty="0" smtClean="0"/>
              <a:t>等</a:t>
            </a:r>
            <a:endParaRPr lang="en-US" altLang="ja-JP" sz="1400" dirty="0"/>
          </a:p>
          <a:p>
            <a:pPr indent="268288">
              <a:lnSpc>
                <a:spcPts val="2000"/>
              </a:lnSpc>
            </a:pPr>
            <a:r>
              <a:rPr lang="en-US" altLang="ja-JP" sz="1400" dirty="0">
                <a:latin typeface="+mn-ea"/>
              </a:rPr>
              <a:t>SDGs</a:t>
            </a:r>
            <a:r>
              <a:rPr lang="ja-JP" altLang="ja-JP" sz="1400" dirty="0" smtClean="0"/>
              <a:t>に</a:t>
            </a:r>
            <a:r>
              <a:rPr lang="ja-JP" altLang="ja-JP" sz="1400" dirty="0"/>
              <a:t>関する会員の理解を深める活動</a:t>
            </a:r>
            <a:endParaRPr lang="en-US" altLang="ja-JP" sz="1400" dirty="0"/>
          </a:p>
          <a:p>
            <a:pPr indent="268288">
              <a:lnSpc>
                <a:spcPts val="2000"/>
              </a:lnSpc>
            </a:pPr>
            <a:r>
              <a:rPr lang="ja-JP" altLang="en-US" sz="1400" dirty="0"/>
              <a:t>　➤　</a:t>
            </a:r>
            <a:r>
              <a:rPr lang="en-US" altLang="ja-JP" sz="1400" dirty="0" smtClean="0">
                <a:latin typeface="+mn-ea"/>
              </a:rPr>
              <a:t>SDGs</a:t>
            </a:r>
            <a:r>
              <a:rPr lang="ja-JP" altLang="en-US" sz="1400" dirty="0" smtClean="0"/>
              <a:t>勉強会</a:t>
            </a:r>
            <a:r>
              <a:rPr lang="ja-JP" altLang="en-US" sz="1400" dirty="0"/>
              <a:t>の開催　</a:t>
            </a:r>
            <a:r>
              <a:rPr lang="ja-JP" altLang="en-US" sz="1400" dirty="0" smtClean="0"/>
              <a:t>等</a:t>
            </a:r>
            <a:endParaRPr lang="ja-JP" altLang="ja-JP" sz="1400" dirty="0"/>
          </a:p>
          <a:p>
            <a:pPr indent="268288">
              <a:lnSpc>
                <a:spcPts val="2000"/>
              </a:lnSpc>
            </a:pPr>
            <a:r>
              <a:rPr lang="ja-JP" altLang="ja-JP" sz="1400" dirty="0" smtClean="0"/>
              <a:t>その他本会</a:t>
            </a:r>
            <a:r>
              <a:rPr lang="ja-JP" altLang="ja-JP" sz="1400" dirty="0"/>
              <a:t>の目的を達成するために必要な</a:t>
            </a:r>
            <a:r>
              <a:rPr lang="ja-JP" altLang="ja-JP" sz="1400" dirty="0" smtClean="0"/>
              <a:t>活動</a:t>
            </a:r>
            <a:endParaRPr lang="ja-JP" altLang="ja-JP" sz="1400" dirty="0"/>
          </a:p>
        </p:txBody>
      </p:sp>
      <p:sp>
        <p:nvSpPr>
          <p:cNvPr id="50" name="角丸四角形 49"/>
          <p:cNvSpPr/>
          <p:nvPr/>
        </p:nvSpPr>
        <p:spPr>
          <a:xfrm>
            <a:off x="7325165" y="3789408"/>
            <a:ext cx="1377503"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関西</a:t>
            </a:r>
            <a:r>
              <a:rPr lang="en-US" altLang="ja-JP" sz="1050" dirty="0"/>
              <a:t>SDGs</a:t>
            </a:r>
          </a:p>
          <a:p>
            <a:pPr algn="ctr"/>
            <a:r>
              <a:rPr lang="ja-JP" altLang="en-US" sz="1050" dirty="0"/>
              <a:t>プラットフォーム</a:t>
            </a:r>
          </a:p>
        </p:txBody>
      </p:sp>
      <p:sp>
        <p:nvSpPr>
          <p:cNvPr id="51" name="角丸四角形 50"/>
          <p:cNvSpPr/>
          <p:nvPr/>
        </p:nvSpPr>
        <p:spPr>
          <a:xfrm>
            <a:off x="8759817" y="3785270"/>
            <a:ext cx="158883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地方創生</a:t>
            </a:r>
            <a:r>
              <a:rPr lang="en-US" altLang="ja-JP" sz="1050" dirty="0" smtClean="0"/>
              <a:t>SDGs</a:t>
            </a:r>
            <a:r>
              <a:rPr lang="ja-JP" altLang="en-US" sz="1050" dirty="0" smtClean="0"/>
              <a:t>官民</a:t>
            </a:r>
            <a:r>
              <a:rPr lang="ja-JP" altLang="en-US" sz="1050" dirty="0"/>
              <a:t>連携プラットフォーム</a:t>
            </a:r>
          </a:p>
        </p:txBody>
      </p:sp>
      <p:sp>
        <p:nvSpPr>
          <p:cNvPr id="52" name="角丸四角形 51"/>
          <p:cNvSpPr/>
          <p:nvPr/>
        </p:nvSpPr>
        <p:spPr>
          <a:xfrm>
            <a:off x="10405804" y="3801059"/>
            <a:ext cx="66268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a:t>
            </a:r>
            <a:endParaRPr lang="en-US" altLang="ja-JP" sz="1050" dirty="0"/>
          </a:p>
        </p:txBody>
      </p:sp>
      <p:sp>
        <p:nvSpPr>
          <p:cNvPr id="55" name="テキスト ボックス 54"/>
          <p:cNvSpPr txBox="1"/>
          <p:nvPr/>
        </p:nvSpPr>
        <p:spPr>
          <a:xfrm>
            <a:off x="10610829" y="4184705"/>
            <a:ext cx="1467104" cy="215444"/>
          </a:xfrm>
          <a:prstGeom prst="rect">
            <a:avLst/>
          </a:prstGeom>
          <a:noFill/>
        </p:spPr>
        <p:txBody>
          <a:bodyPr wrap="square" rtlCol="0">
            <a:spAutoFit/>
          </a:bodyPr>
          <a:lstStyle/>
          <a:p>
            <a:r>
              <a:rPr lang="ja-JP" altLang="en-US" sz="800" b="1" dirty="0"/>
              <a:t>他の類似の枠組みとも連携</a:t>
            </a:r>
          </a:p>
        </p:txBody>
      </p:sp>
      <p:sp>
        <p:nvSpPr>
          <p:cNvPr id="57" name="角丸四角形 56"/>
          <p:cNvSpPr/>
          <p:nvPr/>
        </p:nvSpPr>
        <p:spPr>
          <a:xfrm>
            <a:off x="9771328" y="5281166"/>
            <a:ext cx="1737988"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角丸四角形 57"/>
          <p:cNvSpPr/>
          <p:nvPr/>
        </p:nvSpPr>
        <p:spPr>
          <a:xfrm>
            <a:off x="7245691" y="5281166"/>
            <a:ext cx="1627447"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ドーナツ 58"/>
          <p:cNvSpPr/>
          <p:nvPr/>
        </p:nvSpPr>
        <p:spPr>
          <a:xfrm>
            <a:off x="8387289" y="4813421"/>
            <a:ext cx="1835198" cy="1178534"/>
          </a:xfrm>
          <a:prstGeom prst="donut">
            <a:avLst>
              <a:gd name="adj" fmla="val 882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楕円 59"/>
          <p:cNvSpPr>
            <a:spLocks noChangeAspect="1"/>
          </p:cNvSpPr>
          <p:nvPr/>
        </p:nvSpPr>
        <p:spPr>
          <a:xfrm>
            <a:off x="8954769" y="4643544"/>
            <a:ext cx="720009" cy="525805"/>
          </a:xfrm>
          <a:prstGeom prst="ellipse">
            <a:avLst/>
          </a:prstGeom>
          <a:solidFill>
            <a:schemeClr val="accent6">
              <a:lumMod val="20000"/>
              <a:lumOff val="80000"/>
            </a:schemeClr>
          </a:solidFill>
          <a:ln w="38100"/>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ja-JP" altLang="en-US" sz="900" b="1" dirty="0">
                <a:solidFill>
                  <a:schemeClr val="tx1"/>
                </a:solidFill>
              </a:rPr>
              <a:t>大阪府</a:t>
            </a:r>
            <a:endParaRPr lang="en-US" altLang="ja-JP" sz="900" b="1" dirty="0">
              <a:solidFill>
                <a:schemeClr val="tx1"/>
              </a:solidFill>
            </a:endParaRPr>
          </a:p>
          <a:p>
            <a:pPr algn="ctr"/>
            <a:r>
              <a:rPr lang="ja-JP" altLang="en-US" sz="800" b="1" dirty="0">
                <a:solidFill>
                  <a:schemeClr val="tx1"/>
                </a:solidFill>
              </a:rPr>
              <a:t>事務局</a:t>
            </a:r>
          </a:p>
        </p:txBody>
      </p:sp>
      <p:sp>
        <p:nvSpPr>
          <p:cNvPr id="61" name="楕円 60"/>
          <p:cNvSpPr>
            <a:spLocks noChangeAspect="1"/>
          </p:cNvSpPr>
          <p:nvPr/>
        </p:nvSpPr>
        <p:spPr>
          <a:xfrm>
            <a:off x="8212041" y="5187784"/>
            <a:ext cx="595049" cy="525805"/>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自治体</a:t>
            </a:r>
            <a:endParaRPr lang="en-US" altLang="ja-JP" sz="900" b="1" dirty="0"/>
          </a:p>
          <a:p>
            <a:pPr algn="ctr"/>
            <a:r>
              <a:rPr lang="en-US" altLang="ja-JP" sz="900" b="1" dirty="0"/>
              <a:t>A</a:t>
            </a:r>
            <a:endParaRPr lang="ja-JP" altLang="en-US" sz="900" b="1" dirty="0"/>
          </a:p>
        </p:txBody>
      </p:sp>
      <p:sp>
        <p:nvSpPr>
          <p:cNvPr id="62" name="楕円 61"/>
          <p:cNvSpPr>
            <a:spLocks noChangeAspect="1"/>
          </p:cNvSpPr>
          <p:nvPr/>
        </p:nvSpPr>
        <p:spPr>
          <a:xfrm>
            <a:off x="9819507" y="5165016"/>
            <a:ext cx="595049" cy="511988"/>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自治体</a:t>
            </a:r>
            <a:endParaRPr lang="en-US" altLang="ja-JP" sz="900" b="1" dirty="0"/>
          </a:p>
          <a:p>
            <a:pPr algn="ctr"/>
            <a:r>
              <a:rPr lang="en-US" altLang="ja-JP" sz="900" b="1" dirty="0"/>
              <a:t>B</a:t>
            </a:r>
            <a:endParaRPr lang="ja-JP" altLang="en-US" sz="900" b="1" dirty="0"/>
          </a:p>
        </p:txBody>
      </p:sp>
      <p:sp>
        <p:nvSpPr>
          <p:cNvPr id="69" name="テキスト ボックス 68"/>
          <p:cNvSpPr txBox="1"/>
          <p:nvPr/>
        </p:nvSpPr>
        <p:spPr>
          <a:xfrm>
            <a:off x="8661386" y="5319881"/>
            <a:ext cx="1268802" cy="261610"/>
          </a:xfrm>
          <a:prstGeom prst="rect">
            <a:avLst/>
          </a:prstGeom>
          <a:noFill/>
        </p:spPr>
        <p:txBody>
          <a:bodyPr wrap="square" rtlCol="0">
            <a:spAutoFit/>
          </a:bodyPr>
          <a:lstStyle/>
          <a:p>
            <a:pPr algn="ctr"/>
            <a:r>
              <a:rPr lang="ja-JP" altLang="en-US" sz="1100" b="1" dirty="0"/>
              <a:t>連携・共有</a:t>
            </a:r>
            <a:endParaRPr lang="en-US" altLang="ja-JP" sz="1100" b="1" dirty="0"/>
          </a:p>
        </p:txBody>
      </p:sp>
      <p:sp>
        <p:nvSpPr>
          <p:cNvPr id="70" name="テキスト ボックス 69"/>
          <p:cNvSpPr txBox="1"/>
          <p:nvPr/>
        </p:nvSpPr>
        <p:spPr>
          <a:xfrm>
            <a:off x="6414106" y="4742217"/>
            <a:ext cx="1637711" cy="338554"/>
          </a:xfrm>
          <a:prstGeom prst="rect">
            <a:avLst/>
          </a:prstGeom>
          <a:noFill/>
        </p:spPr>
        <p:txBody>
          <a:bodyPr wrap="square" rtlCol="0">
            <a:spAutoFit/>
          </a:bodyPr>
          <a:lstStyle/>
          <a:p>
            <a:r>
              <a:rPr lang="ja-JP" altLang="en-US" sz="800" dirty="0"/>
              <a:t>地域の自治体や経済団体をハブとした自律的取組を拡大</a:t>
            </a:r>
          </a:p>
        </p:txBody>
      </p:sp>
      <p:sp>
        <p:nvSpPr>
          <p:cNvPr id="71" name="テキスト ボックス 70"/>
          <p:cNvSpPr txBox="1"/>
          <p:nvPr/>
        </p:nvSpPr>
        <p:spPr>
          <a:xfrm>
            <a:off x="7195670" y="6103783"/>
            <a:ext cx="369332" cy="582459"/>
          </a:xfrm>
          <a:prstGeom prst="rect">
            <a:avLst/>
          </a:prstGeom>
          <a:noFill/>
        </p:spPr>
        <p:txBody>
          <a:bodyPr vert="eaVert" wrap="none" rtlCol="0">
            <a:noAutofit/>
          </a:bodyPr>
          <a:lstStyle/>
          <a:p>
            <a:pPr algn="ctr"/>
            <a:r>
              <a:rPr lang="ja-JP" altLang="en-US" sz="1050" b="1" dirty="0"/>
              <a:t>地域Ａ</a:t>
            </a:r>
          </a:p>
        </p:txBody>
      </p:sp>
      <p:sp>
        <p:nvSpPr>
          <p:cNvPr id="72" name="テキスト ボックス 71"/>
          <p:cNvSpPr txBox="1"/>
          <p:nvPr/>
        </p:nvSpPr>
        <p:spPr>
          <a:xfrm>
            <a:off x="11167221" y="6139983"/>
            <a:ext cx="369332" cy="582459"/>
          </a:xfrm>
          <a:prstGeom prst="rect">
            <a:avLst/>
          </a:prstGeom>
          <a:noFill/>
        </p:spPr>
        <p:txBody>
          <a:bodyPr vert="eaVert" wrap="none" rtlCol="0">
            <a:noAutofit/>
          </a:bodyPr>
          <a:lstStyle/>
          <a:p>
            <a:pPr algn="ctr"/>
            <a:r>
              <a:rPr lang="ja-JP" altLang="en-US" sz="1050" b="1" dirty="0"/>
              <a:t>地域Ｂ</a:t>
            </a:r>
          </a:p>
        </p:txBody>
      </p:sp>
      <p:sp>
        <p:nvSpPr>
          <p:cNvPr id="73" name="楕円 72"/>
          <p:cNvSpPr>
            <a:spLocks noChangeAspect="1"/>
          </p:cNvSpPr>
          <p:nvPr/>
        </p:nvSpPr>
        <p:spPr>
          <a:xfrm>
            <a:off x="8582439" y="5690963"/>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rPr>
              <a:t>経済団体</a:t>
            </a:r>
            <a:endParaRPr lang="en-US" altLang="ja-JP" sz="900" b="1" dirty="0">
              <a:solidFill>
                <a:schemeClr val="tx1"/>
              </a:solidFill>
            </a:endParaRPr>
          </a:p>
          <a:p>
            <a:pPr algn="ctr"/>
            <a:r>
              <a:rPr lang="en-US" altLang="ja-JP" sz="900" b="1" dirty="0">
                <a:solidFill>
                  <a:schemeClr val="tx1"/>
                </a:solidFill>
              </a:rPr>
              <a:t>A</a:t>
            </a:r>
          </a:p>
        </p:txBody>
      </p:sp>
      <p:sp>
        <p:nvSpPr>
          <p:cNvPr id="74" name="テキスト ボックス 73"/>
          <p:cNvSpPr txBox="1"/>
          <p:nvPr/>
        </p:nvSpPr>
        <p:spPr>
          <a:xfrm>
            <a:off x="10624439" y="4742217"/>
            <a:ext cx="1695342" cy="338554"/>
          </a:xfrm>
          <a:prstGeom prst="rect">
            <a:avLst/>
          </a:prstGeom>
          <a:noFill/>
        </p:spPr>
        <p:txBody>
          <a:bodyPr wrap="square" rtlCol="0">
            <a:spAutoFit/>
          </a:bodyPr>
          <a:lstStyle/>
          <a:p>
            <a:r>
              <a:rPr lang="ja-JP" altLang="en-US" sz="800" dirty="0"/>
              <a:t>地域の自治体や経済団体をハブとした自律的取組を拡大</a:t>
            </a:r>
          </a:p>
        </p:txBody>
      </p:sp>
      <p:sp>
        <p:nvSpPr>
          <p:cNvPr id="75" name="楕円 74"/>
          <p:cNvSpPr>
            <a:spLocks noChangeAspect="1"/>
          </p:cNvSpPr>
          <p:nvPr/>
        </p:nvSpPr>
        <p:spPr>
          <a:xfrm>
            <a:off x="9526170" y="5698676"/>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rPr>
              <a:t>経済団体</a:t>
            </a:r>
            <a:endParaRPr lang="en-US" altLang="ja-JP" sz="900" b="1" dirty="0">
              <a:solidFill>
                <a:schemeClr val="tx1"/>
              </a:solidFill>
            </a:endParaRPr>
          </a:p>
          <a:p>
            <a:pPr algn="ctr"/>
            <a:r>
              <a:rPr lang="en-US" altLang="ja-JP" sz="900" b="1" dirty="0">
                <a:solidFill>
                  <a:schemeClr val="tx1"/>
                </a:solidFill>
              </a:rPr>
              <a:t>B</a:t>
            </a:r>
          </a:p>
        </p:txBody>
      </p:sp>
      <p:sp>
        <p:nvSpPr>
          <p:cNvPr id="76" name="角丸四角形 75"/>
          <p:cNvSpPr/>
          <p:nvPr/>
        </p:nvSpPr>
        <p:spPr>
          <a:xfrm>
            <a:off x="8058673" y="4307309"/>
            <a:ext cx="2552156" cy="1887225"/>
          </a:xfrm>
          <a:prstGeom prst="roundRect">
            <a:avLst>
              <a:gd name="adj" fmla="val 12550"/>
            </a:avLst>
          </a:prstGeom>
          <a:noFill/>
          <a:ln w="38100"/>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200" b="1" dirty="0"/>
              <a:t>「</a:t>
            </a:r>
            <a:r>
              <a:rPr lang="ja-JP" altLang="en-US" sz="1200" b="1" dirty="0" smtClean="0"/>
              <a:t>大阪</a:t>
            </a:r>
            <a:r>
              <a:rPr lang="en-US" altLang="ja-JP" sz="1200" b="1" dirty="0">
                <a:latin typeface="+mn-ea"/>
              </a:rPr>
              <a:t>SDGs</a:t>
            </a:r>
            <a:r>
              <a:rPr lang="ja-JP" altLang="en-US" sz="1200" b="1" dirty="0" smtClean="0"/>
              <a:t>ネットワーク</a:t>
            </a:r>
            <a:r>
              <a:rPr lang="ja-JP" altLang="en-US" sz="1200" b="1" dirty="0"/>
              <a:t>」</a:t>
            </a:r>
          </a:p>
        </p:txBody>
      </p:sp>
      <p:sp>
        <p:nvSpPr>
          <p:cNvPr id="77" name="楕円 76"/>
          <p:cNvSpPr>
            <a:spLocks noChangeAspect="1"/>
          </p:cNvSpPr>
          <p:nvPr/>
        </p:nvSpPr>
        <p:spPr>
          <a:xfrm>
            <a:off x="8466935" y="5013899"/>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国</a:t>
            </a:r>
            <a:endParaRPr lang="en-US" altLang="ja-JP" sz="900" b="1" dirty="0"/>
          </a:p>
        </p:txBody>
      </p:sp>
      <p:sp>
        <p:nvSpPr>
          <p:cNvPr id="78" name="楕円 77"/>
          <p:cNvSpPr>
            <a:spLocks noChangeAspect="1"/>
          </p:cNvSpPr>
          <p:nvPr/>
        </p:nvSpPr>
        <p:spPr>
          <a:xfrm>
            <a:off x="9670615" y="4994387"/>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金融機関</a:t>
            </a:r>
            <a:endParaRPr lang="en-US" altLang="ja-JP" sz="900" b="1" dirty="0"/>
          </a:p>
        </p:txBody>
      </p:sp>
      <p:sp>
        <p:nvSpPr>
          <p:cNvPr id="79" name="上下矢印 78"/>
          <p:cNvSpPr/>
          <p:nvPr/>
        </p:nvSpPr>
        <p:spPr>
          <a:xfrm>
            <a:off x="9198602" y="4114154"/>
            <a:ext cx="193558" cy="285995"/>
          </a:xfrm>
          <a:prstGeom prst="up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schemeClr val="tx1"/>
              </a:solidFill>
            </a:endParaRPr>
          </a:p>
        </p:txBody>
      </p:sp>
      <p:sp>
        <p:nvSpPr>
          <p:cNvPr id="53" name="右矢印 52"/>
          <p:cNvSpPr/>
          <p:nvPr/>
        </p:nvSpPr>
        <p:spPr>
          <a:xfrm rot="8446318">
            <a:off x="7847461" y="5039455"/>
            <a:ext cx="640483" cy="2012415"/>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6799953" y="3252338"/>
            <a:ext cx="4014273" cy="512961"/>
          </a:xfrm>
          <a:prstGeom prst="rect">
            <a:avLst/>
          </a:prstGeom>
        </p:spPr>
        <p:txBody>
          <a:bodyPr wrap="square">
            <a:spAutoFit/>
          </a:bodyPr>
          <a:lstStyle/>
          <a:p>
            <a:r>
              <a:rPr lang="en-US" altLang="ja-JP" sz="1200" b="1" dirty="0"/>
              <a:t>※</a:t>
            </a:r>
            <a:r>
              <a:rPr lang="ja-JP" altLang="en-US" sz="1200" b="1" dirty="0" smtClean="0"/>
              <a:t>取組</a:t>
            </a:r>
            <a:r>
              <a:rPr lang="ja-JP" altLang="en-US" sz="1200" b="1" dirty="0"/>
              <a:t>全体の</a:t>
            </a:r>
            <a:r>
              <a:rPr lang="ja-JP" altLang="en-US" sz="1200" b="1" dirty="0" smtClean="0"/>
              <a:t>イメージ</a:t>
            </a:r>
            <a:endParaRPr lang="en-US" altLang="ja-JP" sz="1200" b="1" dirty="0" smtClean="0"/>
          </a:p>
          <a:p>
            <a:pPr marL="268288" indent="-268288">
              <a:spcBef>
                <a:spcPts val="400"/>
              </a:spcBef>
            </a:pPr>
            <a:r>
              <a:rPr lang="ja-JP" altLang="en-US" sz="1200" dirty="0"/>
              <a:t>　</a:t>
            </a:r>
            <a:r>
              <a:rPr lang="ja-JP" altLang="en-US" sz="1200" dirty="0" smtClean="0"/>
              <a:t>参画</a:t>
            </a:r>
            <a:r>
              <a:rPr lang="ja-JP" altLang="en-US" sz="1200" dirty="0"/>
              <a:t>団体内で、担当者間の緩やかなつながりを</a:t>
            </a:r>
            <a:r>
              <a:rPr lang="ja-JP" altLang="en-US" sz="1200" dirty="0" smtClean="0"/>
              <a:t>形成</a:t>
            </a:r>
            <a:endParaRPr lang="en-US" altLang="ja-JP" sz="1200" dirty="0"/>
          </a:p>
        </p:txBody>
      </p:sp>
      <p:sp>
        <p:nvSpPr>
          <p:cNvPr id="63" name="楕円 62"/>
          <p:cNvSpPr/>
          <p:nvPr/>
        </p:nvSpPr>
        <p:spPr>
          <a:xfrm>
            <a:off x="7471205" y="537292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A</a:t>
            </a:r>
            <a:r>
              <a:rPr lang="ja-JP" altLang="en-US" sz="900" dirty="0"/>
              <a:t>１</a:t>
            </a:r>
          </a:p>
        </p:txBody>
      </p:sp>
      <p:sp>
        <p:nvSpPr>
          <p:cNvPr id="65" name="楕円 64"/>
          <p:cNvSpPr/>
          <p:nvPr/>
        </p:nvSpPr>
        <p:spPr>
          <a:xfrm>
            <a:off x="7552543" y="5960969"/>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A</a:t>
            </a:r>
            <a:r>
              <a:rPr lang="ja-JP" altLang="en-US" sz="900" dirty="0"/>
              <a:t>２</a:t>
            </a:r>
          </a:p>
        </p:txBody>
      </p:sp>
      <p:sp>
        <p:nvSpPr>
          <p:cNvPr id="64" name="楕円 63"/>
          <p:cNvSpPr/>
          <p:nvPr/>
        </p:nvSpPr>
        <p:spPr>
          <a:xfrm>
            <a:off x="8131172" y="623382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市民</a:t>
            </a:r>
            <a:endParaRPr lang="en-US" altLang="ja-JP" sz="900" dirty="0"/>
          </a:p>
          <a:p>
            <a:pPr algn="ctr"/>
            <a:r>
              <a:rPr lang="ja-JP" altLang="en-US" sz="900" dirty="0"/>
              <a:t>団体</a:t>
            </a:r>
            <a:r>
              <a:rPr lang="en-US" altLang="ja-JP" sz="900" dirty="0"/>
              <a:t>A</a:t>
            </a:r>
            <a:endParaRPr lang="ja-JP" altLang="en-US" sz="900" dirty="0"/>
          </a:p>
        </p:txBody>
      </p:sp>
      <p:sp>
        <p:nvSpPr>
          <p:cNvPr id="54" name="右矢印 53"/>
          <p:cNvSpPr/>
          <p:nvPr/>
        </p:nvSpPr>
        <p:spPr>
          <a:xfrm rot="2467781">
            <a:off x="10090963" y="5059819"/>
            <a:ext cx="640483" cy="2054063"/>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楕円 66"/>
          <p:cNvSpPr/>
          <p:nvPr/>
        </p:nvSpPr>
        <p:spPr>
          <a:xfrm>
            <a:off x="10040439" y="624694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市民</a:t>
            </a:r>
            <a:endParaRPr lang="en-US" altLang="ja-JP" sz="900" dirty="0"/>
          </a:p>
          <a:p>
            <a:pPr algn="ctr"/>
            <a:r>
              <a:rPr lang="ja-JP" altLang="en-US" sz="900" dirty="0"/>
              <a:t>団体</a:t>
            </a:r>
            <a:r>
              <a:rPr lang="en-US" altLang="ja-JP" sz="900" dirty="0"/>
              <a:t>B</a:t>
            </a:r>
            <a:endParaRPr lang="ja-JP" altLang="en-US" sz="900" dirty="0"/>
          </a:p>
        </p:txBody>
      </p:sp>
      <p:sp>
        <p:nvSpPr>
          <p:cNvPr id="68" name="楕円 67"/>
          <p:cNvSpPr/>
          <p:nvPr/>
        </p:nvSpPr>
        <p:spPr>
          <a:xfrm>
            <a:off x="10641974" y="596429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B</a:t>
            </a:r>
            <a:r>
              <a:rPr lang="ja-JP" altLang="en-US" sz="900" dirty="0"/>
              <a:t>２</a:t>
            </a:r>
          </a:p>
        </p:txBody>
      </p:sp>
      <p:sp>
        <p:nvSpPr>
          <p:cNvPr id="66" name="楕円 65"/>
          <p:cNvSpPr/>
          <p:nvPr/>
        </p:nvSpPr>
        <p:spPr>
          <a:xfrm>
            <a:off x="10709896" y="5360956"/>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B</a:t>
            </a:r>
            <a:r>
              <a:rPr lang="ja-JP" altLang="en-US" sz="900" dirty="0"/>
              <a:t>１</a:t>
            </a:r>
          </a:p>
        </p:txBody>
      </p:sp>
    </p:spTree>
    <p:extLst>
      <p:ext uri="{BB962C8B-B14F-4D97-AF65-F5344CB8AC3E}">
        <p14:creationId xmlns:p14="http://schemas.microsoft.com/office/powerpoint/2010/main" val="6514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庁内関係部局及び市町村との連携</a:t>
            </a:r>
            <a:endParaRPr kumimoji="1" lang="ja-JP" altLang="en-US" dirty="0"/>
          </a:p>
        </p:txBody>
      </p:sp>
      <p:sp>
        <p:nvSpPr>
          <p:cNvPr id="48" name="正方形/長方形 47"/>
          <p:cNvSpPr/>
          <p:nvPr/>
        </p:nvSpPr>
        <p:spPr>
          <a:xfrm>
            <a:off x="364043" y="1799967"/>
            <a:ext cx="11644180" cy="5016117"/>
          </a:xfrm>
          <a:prstGeom prst="rect">
            <a:avLst/>
          </a:prstGeom>
        </p:spPr>
        <p:txBody>
          <a:bodyPr wrap="square">
            <a:spAutoFit/>
          </a:bodyPr>
          <a:lstStyle/>
          <a:p>
            <a:pPr>
              <a:lnSpc>
                <a:spcPts val="2100"/>
              </a:lnSpc>
            </a:pPr>
            <a:r>
              <a:rPr lang="ja-JP" altLang="en-US" b="1" dirty="0" smtClean="0"/>
              <a:t>〇市長会、町村長会</a:t>
            </a:r>
            <a:endParaRPr lang="en-US" altLang="ja-JP" b="1" dirty="0" smtClean="0"/>
          </a:p>
          <a:p>
            <a:pPr marL="174625">
              <a:lnSpc>
                <a:spcPts val="2100"/>
              </a:lnSpc>
              <a:spcBef>
                <a:spcPts val="400"/>
              </a:spcBef>
            </a:pPr>
            <a:r>
              <a:rPr lang="ja-JP" altLang="en-US" sz="1400" dirty="0" smtClean="0"/>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t>月に策定した「</a:t>
            </a:r>
            <a:r>
              <a:rPr lang="en-US" altLang="ja-JP" sz="1400" dirty="0" smtClean="0">
                <a:latin typeface="+mn-ea"/>
              </a:rPr>
              <a:t>Osaka</a:t>
            </a:r>
            <a:r>
              <a:rPr lang="ja-JP" altLang="en-US" sz="1400" dirty="0" smtClean="0"/>
              <a:t> </a:t>
            </a:r>
            <a:r>
              <a:rPr lang="en-US" altLang="ja-JP" sz="1400" dirty="0">
                <a:latin typeface="+mn-ea"/>
              </a:rPr>
              <a:t>SDGs</a:t>
            </a:r>
            <a:r>
              <a:rPr lang="ja-JP" altLang="en-US" sz="1400" dirty="0" smtClean="0"/>
              <a:t> ビジョン」及び令和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年度の取組みについて説明</a:t>
            </a:r>
            <a:endParaRPr lang="en-US" altLang="ja-JP" sz="1400" dirty="0" smtClean="0"/>
          </a:p>
          <a:p>
            <a:pPr marL="174625">
              <a:lnSpc>
                <a:spcPts val="2100"/>
              </a:lnSpc>
              <a:spcBef>
                <a:spcPts val="400"/>
              </a:spcBef>
            </a:pPr>
            <a:r>
              <a:rPr lang="ja-JP" altLang="en-US" sz="1400" dirty="0" smtClean="0"/>
              <a:t>・大阪</a:t>
            </a:r>
            <a:r>
              <a:rPr lang="ja-JP" altLang="en-US" sz="1400" dirty="0"/>
              <a:t>ＳＤＧｓネットワークへの参画及びＳＤＧｓ未来都市への提案応募を呼びかけ</a:t>
            </a:r>
            <a:endParaRPr lang="en-US" altLang="ja-JP" sz="1400" dirty="0" smtClean="0"/>
          </a:p>
          <a:p>
            <a:pPr marL="174625" indent="188913">
              <a:lnSpc>
                <a:spcPts val="2100"/>
              </a:lnSpc>
              <a:spcBef>
                <a:spcPts val="400"/>
              </a:spcBef>
            </a:pPr>
            <a:r>
              <a:rPr lang="ja-JP" altLang="en-US" sz="1400" dirty="0"/>
              <a:t>　</a:t>
            </a:r>
            <a:r>
              <a:rPr lang="ja-JP" altLang="en-US" sz="1400" dirty="0" smtClean="0"/>
              <a:t>市長会　（</a:t>
            </a:r>
            <a:r>
              <a:rPr lang="en-US" altLang="ja-JP" sz="1400" dirty="0" smtClean="0"/>
              <a:t>7/17</a:t>
            </a:r>
            <a:r>
              <a:rPr lang="ja-JP" altLang="en-US" sz="1400" dirty="0" smtClean="0"/>
              <a:t>　大阪府</a:t>
            </a:r>
            <a:r>
              <a:rPr lang="ja-JP" altLang="en-US" sz="1400" dirty="0"/>
              <a:t>新別館南館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t>階「</a:t>
            </a:r>
            <a:r>
              <a:rPr lang="ja-JP" altLang="en-US" sz="1400" dirty="0" smtClean="0"/>
              <a:t>大ホール」）　町村長会（</a:t>
            </a:r>
            <a:r>
              <a:rPr lang="en-US" altLang="ja-JP" sz="1400" dirty="0" smtClean="0"/>
              <a:t>7/20</a:t>
            </a:r>
            <a:r>
              <a:rPr lang="ja-JP" altLang="en-US" sz="1400" dirty="0" smtClean="0"/>
              <a:t>　大阪府新別館南館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t>階「第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研修室」）</a:t>
            </a:r>
            <a:endParaRPr lang="en-US" altLang="ja-JP" sz="1400" dirty="0" smtClean="0"/>
          </a:p>
          <a:p>
            <a:pPr marL="174625">
              <a:lnSpc>
                <a:spcPts val="2100"/>
              </a:lnSpc>
              <a:spcBef>
                <a:spcPts val="400"/>
              </a:spcBef>
            </a:pPr>
            <a:endParaRPr lang="en-US" altLang="ja-JP" sz="1400" dirty="0"/>
          </a:p>
          <a:p>
            <a:pPr>
              <a:lnSpc>
                <a:spcPts val="2100"/>
              </a:lnSpc>
            </a:pPr>
            <a:r>
              <a:rPr lang="ja-JP" altLang="en-US" b="1" dirty="0" smtClean="0"/>
              <a:t>〇市町村ブロック会議</a:t>
            </a:r>
            <a:endParaRPr lang="en-US" altLang="ja-JP" b="1" dirty="0" smtClean="0"/>
          </a:p>
          <a:p>
            <a:pPr indent="174625">
              <a:lnSpc>
                <a:spcPts val="2100"/>
              </a:lnSpc>
              <a:spcBef>
                <a:spcPts val="400"/>
              </a:spcBef>
            </a:pPr>
            <a:r>
              <a:rPr lang="ja-JP" altLang="en-US" sz="1400" dirty="0" smtClean="0"/>
              <a:t>・第１回（８月）：「</a:t>
            </a:r>
            <a:r>
              <a:rPr lang="en-US" altLang="ja-JP" sz="1400" dirty="0">
                <a:latin typeface="+mn-ea"/>
              </a:rPr>
              <a:t>Osaka</a:t>
            </a:r>
            <a:r>
              <a:rPr lang="ja-JP" altLang="en-US" sz="1400" dirty="0"/>
              <a:t> </a:t>
            </a:r>
            <a:r>
              <a:rPr lang="en-US" altLang="ja-JP" sz="1400" dirty="0">
                <a:latin typeface="+mn-ea"/>
              </a:rPr>
              <a:t>SDGs</a:t>
            </a:r>
            <a:r>
              <a:rPr lang="ja-JP" altLang="en-US" sz="1400" dirty="0"/>
              <a:t> ビジョン」</a:t>
            </a:r>
            <a:r>
              <a:rPr lang="ja-JP" altLang="en-US" sz="1400" dirty="0" smtClean="0"/>
              <a:t>及び</a:t>
            </a:r>
            <a:r>
              <a:rPr lang="ja-JP" altLang="en-US" sz="1400" dirty="0"/>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年度の</a:t>
            </a:r>
            <a:r>
              <a:rPr lang="ja-JP" altLang="en-US" sz="1400" dirty="0" smtClean="0"/>
              <a:t>府の取組み</a:t>
            </a:r>
            <a:r>
              <a:rPr lang="ja-JP" altLang="en-US" sz="1400" dirty="0"/>
              <a:t>について</a:t>
            </a:r>
            <a:r>
              <a:rPr lang="ja-JP" altLang="en-US" sz="1400" dirty="0" smtClean="0"/>
              <a:t>説明</a:t>
            </a:r>
            <a:endParaRPr lang="en-US" altLang="ja-JP" sz="1400" dirty="0" smtClean="0"/>
          </a:p>
          <a:p>
            <a:pPr indent="1789113">
              <a:lnSpc>
                <a:spcPts val="2100"/>
              </a:lnSpc>
            </a:pPr>
            <a:r>
              <a:rPr lang="ja-JP" altLang="en-US" sz="1400" dirty="0" smtClean="0"/>
              <a:t>大阪</a:t>
            </a:r>
            <a:r>
              <a:rPr lang="en-US" altLang="ja-JP" sz="1400" dirty="0">
                <a:latin typeface="+mn-ea"/>
              </a:rPr>
              <a:t>SDGs</a:t>
            </a:r>
            <a:r>
              <a:rPr lang="ja-JP" altLang="en-US" sz="1400" dirty="0" smtClean="0"/>
              <a:t>ネットワークへの参画及び</a:t>
            </a:r>
            <a:r>
              <a:rPr lang="en-US" altLang="ja-JP" sz="1400" dirty="0">
                <a:latin typeface="+mn-ea"/>
              </a:rPr>
              <a:t>SDGs</a:t>
            </a:r>
            <a:r>
              <a:rPr lang="ja-JP" altLang="en-US" sz="1400" dirty="0" smtClean="0"/>
              <a:t>未来都市への提案応募を呼びかけ</a:t>
            </a:r>
            <a:endParaRPr lang="en-US" altLang="ja-JP" sz="1400" dirty="0" smtClean="0"/>
          </a:p>
          <a:p>
            <a:pPr indent="174625">
              <a:lnSpc>
                <a:spcPts val="2100"/>
              </a:lnSpc>
            </a:pPr>
            <a:r>
              <a:rPr lang="ja-JP" altLang="en-US" sz="1400" dirty="0" smtClean="0"/>
              <a:t>・第２回（１月）</a:t>
            </a:r>
            <a:r>
              <a:rPr lang="ja-JP" altLang="en-US" sz="1400" dirty="0"/>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年度の</a:t>
            </a:r>
            <a:r>
              <a:rPr lang="ja-JP" altLang="en-US" sz="1400" dirty="0" smtClean="0"/>
              <a:t>府の取組み状況及び</a:t>
            </a:r>
            <a:r>
              <a:rPr lang="en-US" altLang="ja-JP" sz="1400" dirty="0">
                <a:latin typeface="+mn-ea"/>
              </a:rPr>
              <a:t>SDGs</a:t>
            </a:r>
            <a:r>
              <a:rPr lang="ja-JP" altLang="en-US" sz="1400" dirty="0" smtClean="0"/>
              <a:t>の達成に向け府が協力できる内容について説明</a:t>
            </a:r>
            <a:endParaRPr lang="en-US" altLang="ja-JP" sz="1400" dirty="0" smtClean="0"/>
          </a:p>
          <a:p>
            <a:pPr indent="1789113">
              <a:lnSpc>
                <a:spcPts val="2100"/>
              </a:lnSpc>
            </a:pPr>
            <a:r>
              <a:rPr lang="ja-JP" altLang="en-US" sz="1200" dirty="0" smtClean="0"/>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t>回は新型コロナウイルス感染症の影響により書面開催）</a:t>
            </a:r>
            <a:endParaRPr lang="en-US" altLang="ja-JP" sz="1200" dirty="0" smtClean="0"/>
          </a:p>
          <a:p>
            <a:pPr marL="174625">
              <a:lnSpc>
                <a:spcPts val="2100"/>
              </a:lnSpc>
              <a:spcBef>
                <a:spcPts val="400"/>
              </a:spcBef>
            </a:pPr>
            <a:endParaRPr lang="en-US" altLang="ja-JP" sz="1400" dirty="0"/>
          </a:p>
          <a:p>
            <a:pPr>
              <a:lnSpc>
                <a:spcPts val="2100"/>
              </a:lnSpc>
            </a:pPr>
            <a:r>
              <a:rPr lang="ja-JP" altLang="en-US" b="1" dirty="0" smtClean="0"/>
              <a:t>〇大阪ＳＤＧｓ勉強会</a:t>
            </a:r>
            <a:endParaRPr lang="en-US" altLang="ja-JP" b="1" dirty="0"/>
          </a:p>
          <a:p>
            <a:pPr indent="174625">
              <a:lnSpc>
                <a:spcPts val="2100"/>
              </a:lnSpc>
              <a:spcBef>
                <a:spcPts val="400"/>
              </a:spcBef>
            </a:pPr>
            <a:r>
              <a:rPr lang="ja-JP" altLang="en-US" sz="1400" dirty="0" smtClean="0"/>
              <a:t>・</a:t>
            </a:r>
            <a:r>
              <a:rPr lang="ja-JP" altLang="ja-JP" sz="1400" dirty="0" smtClean="0"/>
              <a:t>日</a:t>
            </a:r>
            <a:r>
              <a:rPr lang="ja-JP" altLang="en-US" sz="1400" dirty="0" smtClean="0"/>
              <a:t>　</a:t>
            </a:r>
            <a:r>
              <a:rPr lang="ja-JP" altLang="ja-JP" sz="1400" dirty="0" smtClean="0"/>
              <a:t>時</a:t>
            </a:r>
            <a:r>
              <a:rPr lang="ja-JP" altLang="ja-JP" sz="1400" dirty="0"/>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t>年</a:t>
            </a:r>
            <a:r>
              <a:rPr lang="ja-JP" altLang="en-US" sz="1400" dirty="0"/>
              <a:t>（令和２年）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日</a:t>
            </a:r>
            <a:r>
              <a:rPr lang="ja-JP" altLang="ja-JP" sz="1400" dirty="0" smtClean="0"/>
              <a:t>（</a:t>
            </a:r>
            <a:r>
              <a:rPr lang="ja-JP" altLang="ja-JP" sz="1400" dirty="0"/>
              <a:t>金曜日</a:t>
            </a:r>
            <a:r>
              <a:rPr lang="ja-JP" altLang="ja-JP" sz="1400" dirty="0" smtClean="0"/>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ja-JP" sz="1400" dirty="0" smtClean="0"/>
              <a:t>時から</a:t>
            </a:r>
            <a:r>
              <a:rPr lang="en-US" altLang="ja-JP" sz="1400" dirty="0"/>
              <a:t> </a:t>
            </a:r>
            <a:endParaRPr lang="ja-JP" altLang="ja-JP" sz="1400" dirty="0"/>
          </a:p>
          <a:p>
            <a:pPr indent="174625">
              <a:lnSpc>
                <a:spcPts val="2100"/>
              </a:lnSpc>
            </a:pPr>
            <a:r>
              <a:rPr lang="ja-JP" altLang="en-US" sz="1400" dirty="0" smtClean="0"/>
              <a:t>・</a:t>
            </a:r>
            <a:r>
              <a:rPr lang="ja-JP" altLang="ja-JP" sz="1400" dirty="0" smtClean="0"/>
              <a:t>内</a:t>
            </a:r>
            <a:r>
              <a:rPr lang="ja-JP" altLang="en-US" sz="1400" dirty="0" smtClean="0"/>
              <a:t>　</a:t>
            </a:r>
            <a:r>
              <a:rPr lang="ja-JP" altLang="ja-JP" sz="1400" dirty="0" smtClean="0"/>
              <a:t>容</a:t>
            </a:r>
            <a:r>
              <a:rPr lang="ja-JP" altLang="ja-JP" sz="1400" dirty="0"/>
              <a:t>　</a:t>
            </a:r>
            <a:r>
              <a:rPr lang="ja-JP" altLang="ja-JP" sz="1400" dirty="0" smtClean="0"/>
              <a:t>①</a:t>
            </a:r>
            <a:r>
              <a:rPr lang="ja-JP" altLang="en-US" sz="1400" dirty="0" smtClean="0"/>
              <a:t> </a:t>
            </a:r>
            <a:r>
              <a:rPr lang="en-US" altLang="ja-JP" sz="1400" dirty="0" smtClean="0">
                <a:latin typeface="+mn-ea"/>
              </a:rPr>
              <a:t>SDGs</a:t>
            </a:r>
            <a:r>
              <a:rPr lang="ja-JP" altLang="ja-JP" sz="1400" dirty="0" smtClean="0"/>
              <a:t>に</a:t>
            </a:r>
            <a:r>
              <a:rPr lang="ja-JP" altLang="ja-JP" sz="1400" dirty="0"/>
              <a:t>関する基調</a:t>
            </a:r>
            <a:r>
              <a:rPr lang="ja-JP" altLang="ja-JP" sz="1400" dirty="0" smtClean="0"/>
              <a:t>講演「</a:t>
            </a:r>
            <a:r>
              <a:rPr lang="ja-JP" altLang="ja-JP" sz="1400" dirty="0"/>
              <a:t>持続的に発展するまちを育てるカギ～行政参加の</a:t>
            </a:r>
            <a:r>
              <a:rPr lang="en-US" altLang="ja-JP" sz="1400" dirty="0"/>
              <a:t>SDGs</a:t>
            </a:r>
            <a:r>
              <a:rPr lang="ja-JP" altLang="ja-JP" sz="1400" dirty="0"/>
              <a:t>実践～</a:t>
            </a:r>
            <a:r>
              <a:rPr lang="ja-JP" altLang="ja-JP" sz="1400" dirty="0" smtClean="0"/>
              <a:t>」（</a:t>
            </a:r>
            <a:r>
              <a:rPr lang="ja-JP" altLang="ja-JP" sz="1400" dirty="0"/>
              <a:t>講師：関西大学 教授 草郷 孝好 様）</a:t>
            </a:r>
          </a:p>
          <a:p>
            <a:pPr>
              <a:lnSpc>
                <a:spcPts val="2100"/>
              </a:lnSpc>
            </a:pPr>
            <a:r>
              <a:rPr lang="ja-JP" altLang="ja-JP" sz="1400" dirty="0"/>
              <a:t>　　　　　　</a:t>
            </a:r>
            <a:r>
              <a:rPr lang="ja-JP" altLang="ja-JP" sz="1400" dirty="0" smtClean="0"/>
              <a:t>②</a:t>
            </a:r>
            <a:r>
              <a:rPr lang="ja-JP" altLang="en-US" sz="1400" dirty="0" smtClean="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ja-JP" sz="1400" dirty="0" smtClean="0"/>
              <a:t>年度「</a:t>
            </a:r>
            <a:r>
              <a:rPr lang="en-US" altLang="ja-JP" sz="1400" dirty="0">
                <a:latin typeface="+mn-ea"/>
              </a:rPr>
              <a:t> SDGs</a:t>
            </a:r>
            <a:r>
              <a:rPr lang="ja-JP" altLang="ja-JP" sz="1400" dirty="0" smtClean="0"/>
              <a:t>未来</a:t>
            </a:r>
            <a:r>
              <a:rPr lang="ja-JP" altLang="ja-JP" sz="1400" dirty="0"/>
              <a:t>都市」選定自治体の取組み</a:t>
            </a:r>
            <a:r>
              <a:rPr lang="ja-JP" altLang="ja-JP" sz="1400" dirty="0" smtClean="0"/>
              <a:t>発表（</a:t>
            </a:r>
            <a:r>
              <a:rPr lang="ja-JP" altLang="ja-JP" sz="1400" dirty="0"/>
              <a:t>大阪府・大阪市、豊中市、富田林市）</a:t>
            </a:r>
          </a:p>
          <a:p>
            <a:pPr>
              <a:lnSpc>
                <a:spcPts val="2100"/>
              </a:lnSpc>
            </a:pPr>
            <a:r>
              <a:rPr lang="ja-JP" altLang="ja-JP" sz="1400" dirty="0"/>
              <a:t>　　　　　　</a:t>
            </a:r>
            <a:r>
              <a:rPr lang="ja-JP" altLang="ja-JP" sz="1400" dirty="0" smtClean="0"/>
              <a:t>③</a:t>
            </a:r>
            <a:r>
              <a:rPr lang="en-US" altLang="ja-JP" sz="1400" dirty="0">
                <a:latin typeface="+mn-ea"/>
              </a:rPr>
              <a:t> SDGs</a:t>
            </a:r>
            <a:r>
              <a:rPr lang="ja-JP" altLang="ja-JP" sz="1400" dirty="0" smtClean="0"/>
              <a:t>に</a:t>
            </a:r>
            <a:r>
              <a:rPr lang="ja-JP" altLang="ja-JP" sz="1400" dirty="0"/>
              <a:t>係る事業</a:t>
            </a:r>
            <a:r>
              <a:rPr lang="ja-JP" altLang="ja-JP" sz="1400" dirty="0" smtClean="0"/>
              <a:t>紹介（</a:t>
            </a:r>
            <a:r>
              <a:rPr lang="ja-JP" altLang="ja-JP" sz="1400" dirty="0"/>
              <a:t>大阪府、公益社団法人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smtClean="0"/>
              <a:t>年</a:t>
            </a:r>
            <a:r>
              <a:rPr lang="ja-JP" altLang="ja-JP" sz="1400" dirty="0"/>
              <a:t>日本国際博覧会協会）</a:t>
            </a:r>
          </a:p>
          <a:p>
            <a:pPr indent="174625">
              <a:lnSpc>
                <a:spcPts val="2100"/>
              </a:lnSpc>
            </a:pPr>
            <a:r>
              <a:rPr lang="ja-JP" altLang="en-US" sz="1400" dirty="0"/>
              <a:t>・</a:t>
            </a:r>
            <a:r>
              <a:rPr lang="ja-JP" altLang="ja-JP" sz="1400" dirty="0" smtClean="0"/>
              <a:t>対象者</a:t>
            </a:r>
            <a:r>
              <a:rPr lang="ja-JP" altLang="ja-JP" sz="1400" dirty="0"/>
              <a:t>　</a:t>
            </a:r>
            <a:r>
              <a:rPr lang="ja-JP" altLang="ja-JP" sz="1400" dirty="0" smtClean="0"/>
              <a:t>大阪</a:t>
            </a:r>
            <a:r>
              <a:rPr lang="ja-JP" altLang="ja-JP" sz="1400" dirty="0"/>
              <a:t>府内市町村職員及び大阪府</a:t>
            </a:r>
            <a:r>
              <a:rPr lang="ja-JP" altLang="ja-JP" sz="1400" dirty="0" smtClean="0"/>
              <a:t>職員</a:t>
            </a:r>
            <a:endParaRPr lang="ja-JP" altLang="ja-JP" sz="1400" dirty="0"/>
          </a:p>
        </p:txBody>
      </p:sp>
      <p:sp>
        <p:nvSpPr>
          <p:cNvPr id="4" name="テキスト ボックス 3"/>
          <p:cNvSpPr txBox="1"/>
          <p:nvPr/>
        </p:nvSpPr>
        <p:spPr>
          <a:xfrm>
            <a:off x="6696700" y="5091606"/>
            <a:ext cx="4115229" cy="276999"/>
          </a:xfrm>
          <a:prstGeom prst="rect">
            <a:avLst/>
          </a:prstGeom>
          <a:noFill/>
        </p:spPr>
        <p:txBody>
          <a:bodyPr wrap="none" rtlCol="0">
            <a:spAutoFit/>
          </a:bodyPr>
          <a:lstStyle/>
          <a:p>
            <a:r>
              <a:rPr kumimoji="1" lang="ja-JP" altLang="en-US" sz="1200" dirty="0" smtClean="0"/>
              <a:t>新型コロナウイルス感染症対策としてオンラインで開催</a:t>
            </a:r>
            <a:endParaRPr kumimoji="1" lang="ja-JP" altLang="en-US" sz="1200" dirty="0"/>
          </a:p>
        </p:txBody>
      </p:sp>
    </p:spTree>
    <p:extLst>
      <p:ext uri="{BB962C8B-B14F-4D97-AF65-F5344CB8AC3E}">
        <p14:creationId xmlns:p14="http://schemas.microsoft.com/office/powerpoint/2010/main" val="2556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庁内関係部局及び市町村との連携</a:t>
            </a:r>
            <a:endParaRPr kumimoji="1" lang="ja-JP" altLang="en-US" dirty="0"/>
          </a:p>
        </p:txBody>
      </p:sp>
      <p:sp>
        <p:nvSpPr>
          <p:cNvPr id="48" name="正方形/長方形 47"/>
          <p:cNvSpPr/>
          <p:nvPr/>
        </p:nvSpPr>
        <p:spPr>
          <a:xfrm>
            <a:off x="364043" y="1799967"/>
            <a:ext cx="11644180" cy="1282402"/>
          </a:xfrm>
          <a:prstGeom prst="rect">
            <a:avLst/>
          </a:prstGeom>
        </p:spPr>
        <p:txBody>
          <a:bodyPr wrap="square">
            <a:spAutoFit/>
          </a:bodyPr>
          <a:lstStyle/>
          <a:p>
            <a:r>
              <a:rPr lang="ja-JP" altLang="en-US" b="1" dirty="0" smtClean="0"/>
              <a:t>〇</a:t>
            </a:r>
            <a:r>
              <a:rPr lang="en-US" altLang="ja-JP" b="1" dirty="0" smtClean="0"/>
              <a:t>【</a:t>
            </a:r>
            <a:r>
              <a:rPr lang="en-US" altLang="ja-JP" b="1" dirty="0" smtClean="0">
                <a:latin typeface="+mn-ea"/>
              </a:rPr>
              <a:t>SDGs</a:t>
            </a:r>
            <a:r>
              <a:rPr lang="ja-JP" altLang="en-US" b="1" dirty="0" smtClean="0"/>
              <a:t>特設</a:t>
            </a:r>
            <a:r>
              <a:rPr lang="ja-JP" altLang="en-US" b="1" dirty="0"/>
              <a:t>ページ</a:t>
            </a:r>
            <a:r>
              <a:rPr lang="en-US" altLang="ja-JP" b="1" dirty="0" smtClean="0"/>
              <a:t>】</a:t>
            </a:r>
            <a:r>
              <a:rPr lang="en-US" altLang="ja-JP" b="1" dirty="0">
                <a:latin typeface="+mn-ea"/>
              </a:rPr>
              <a:t> SDGs</a:t>
            </a:r>
            <a:r>
              <a:rPr lang="ja-JP" altLang="en-US" b="1" dirty="0" smtClean="0"/>
              <a:t>と</a:t>
            </a:r>
            <a:r>
              <a:rPr lang="ja-JP" altLang="en-US" b="1" dirty="0"/>
              <a:t>新型コロナウイルス感染症</a:t>
            </a:r>
            <a:r>
              <a:rPr lang="ja-JP" altLang="en-US" b="1" dirty="0" smtClean="0"/>
              <a:t>対策</a:t>
            </a:r>
            <a:endParaRPr lang="en-US" altLang="ja-JP" b="1" dirty="0" smtClean="0"/>
          </a:p>
          <a:p>
            <a:pPr marL="268288">
              <a:spcBef>
                <a:spcPts val="400"/>
              </a:spcBef>
            </a:pPr>
            <a:r>
              <a:rPr lang="ja-JP" altLang="en-US" sz="1400" dirty="0"/>
              <a:t>新型コロナウイルス感染症により</a:t>
            </a:r>
            <a:r>
              <a:rPr lang="ja-JP" altLang="en-US" sz="1400" dirty="0" smtClean="0"/>
              <a:t>、日常</a:t>
            </a:r>
            <a:r>
              <a:rPr lang="ja-JP" altLang="en-US" sz="1400" dirty="0"/>
              <a:t>生活を送るうえで今まで考えもしなかった様々な問題や課題が発生</a:t>
            </a:r>
            <a:r>
              <a:rPr lang="ja-JP" altLang="en-US" sz="1400" dirty="0" smtClean="0"/>
              <a:t>しました。この</a:t>
            </a:r>
            <a:r>
              <a:rPr lang="ja-JP" altLang="en-US" sz="1400" dirty="0"/>
              <a:t>ような問題や課題を解決すべく</a:t>
            </a:r>
            <a:r>
              <a:rPr lang="ja-JP" altLang="en-US" sz="1400" dirty="0" smtClean="0"/>
              <a:t>、大阪府</a:t>
            </a:r>
            <a:r>
              <a:rPr lang="ja-JP" altLang="en-US" sz="1400" dirty="0"/>
              <a:t>はもとより府内市町村や商工会、商工会議所といった様々な団体が取組を行っています。 </a:t>
            </a:r>
          </a:p>
          <a:p>
            <a:pPr marL="268288"/>
            <a:r>
              <a:rPr lang="ja-JP" altLang="en-US" sz="1400" dirty="0"/>
              <a:t>こうした取組は、「誰一人取り残さない」と</a:t>
            </a:r>
            <a:r>
              <a:rPr lang="ja-JP" altLang="en-US" sz="1400" dirty="0" smtClean="0"/>
              <a:t>いう</a:t>
            </a:r>
            <a:r>
              <a:rPr lang="en-US" altLang="ja-JP" sz="1400" dirty="0">
                <a:latin typeface="+mn-ea"/>
              </a:rPr>
              <a:t>SDGs</a:t>
            </a:r>
            <a:r>
              <a:rPr lang="ja-JP" altLang="en-US" sz="1400" dirty="0" smtClean="0"/>
              <a:t>の</a:t>
            </a:r>
            <a:r>
              <a:rPr lang="ja-JP" altLang="en-US" sz="1400" dirty="0"/>
              <a:t>共通理念に</a:t>
            </a:r>
            <a:r>
              <a:rPr lang="ja-JP" altLang="en-US" sz="1400" dirty="0" smtClean="0"/>
              <a:t>通じるため、大阪府のホームページに特設ページを設置し、関連する</a:t>
            </a:r>
            <a:r>
              <a:rPr lang="en-US" altLang="ja-JP" sz="1400" dirty="0">
                <a:latin typeface="+mn-ea"/>
              </a:rPr>
              <a:t>SDGs</a:t>
            </a:r>
            <a:r>
              <a:rPr lang="ja-JP" altLang="en-US" sz="1400" dirty="0" smtClean="0"/>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t>ゴール</a:t>
            </a:r>
            <a:r>
              <a:rPr lang="ja-JP" altLang="en-US" sz="1400" dirty="0"/>
              <a:t>ととも</a:t>
            </a:r>
            <a:r>
              <a:rPr lang="ja-JP" altLang="en-US" sz="1400" dirty="0" smtClean="0"/>
              <a:t>に紹介しました。</a:t>
            </a:r>
            <a:endParaRPr lang="en-US" altLang="ja-JP" sz="1400" dirty="0" smtClean="0"/>
          </a:p>
        </p:txBody>
      </p:sp>
      <p:pic>
        <p:nvPicPr>
          <p:cNvPr id="3" name="図 2"/>
          <p:cNvPicPr>
            <a:picLocks noChangeAspect="1"/>
          </p:cNvPicPr>
          <p:nvPr/>
        </p:nvPicPr>
        <p:blipFill rotWithShape="1">
          <a:blip r:embed="rId2"/>
          <a:srcRect l="14723" t="17831" r="13655" b="8640"/>
          <a:stretch/>
        </p:blipFill>
        <p:spPr>
          <a:xfrm>
            <a:off x="764276" y="3082369"/>
            <a:ext cx="6364873" cy="3673809"/>
          </a:xfrm>
          <a:prstGeom prst="rect">
            <a:avLst/>
          </a:prstGeom>
        </p:spPr>
      </p:pic>
      <p:sp>
        <p:nvSpPr>
          <p:cNvPr id="5" name="テキスト ボックス 4"/>
          <p:cNvSpPr txBox="1"/>
          <p:nvPr/>
        </p:nvSpPr>
        <p:spPr>
          <a:xfrm>
            <a:off x="7313912" y="6157230"/>
            <a:ext cx="4219425" cy="430887"/>
          </a:xfrm>
          <a:prstGeom prst="rect">
            <a:avLst/>
          </a:prstGeom>
          <a:noFill/>
        </p:spPr>
        <p:txBody>
          <a:bodyPr wrap="none" rtlCol="0">
            <a:spAutoFit/>
          </a:bodyPr>
          <a:lstStyle/>
          <a:p>
            <a:r>
              <a:rPr lang="en-US" altLang="ja-JP" sz="1100" dirty="0">
                <a:latin typeface="+mn-ea"/>
              </a:rPr>
              <a:t>SDGs</a:t>
            </a:r>
            <a:r>
              <a:rPr kumimoji="1" lang="ja-JP" altLang="en-US" sz="1100" dirty="0" smtClean="0"/>
              <a:t>特設ページ</a:t>
            </a:r>
            <a:endParaRPr kumimoji="1" lang="en-US" altLang="ja-JP" sz="1100" dirty="0" smtClean="0"/>
          </a:p>
          <a:p>
            <a:r>
              <a:rPr lang="en-US" altLang="ja-JP" sz="1100" dirty="0">
                <a:hlinkClick r:id="rId3"/>
              </a:rPr>
              <a:t>http://www.pref.osaka.lg.jp/kikaku_keikaku/sdgs/sdgs_osaka_cb.html</a:t>
            </a:r>
            <a:endParaRPr kumimoji="1" lang="ja-JP" altLang="en-US" sz="1100" dirty="0"/>
          </a:p>
        </p:txBody>
      </p:sp>
    </p:spTree>
    <p:extLst>
      <p:ext uri="{BB962C8B-B14F-4D97-AF65-F5344CB8AC3E}">
        <p14:creationId xmlns:p14="http://schemas.microsoft.com/office/powerpoint/2010/main" val="124067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200"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3600" u="none" dirty="0"/>
          </a:p>
        </p:txBody>
      </p:sp>
    </p:spTree>
    <p:extLst>
      <p:ext uri="{BB962C8B-B14F-4D97-AF65-F5344CB8AC3E}">
        <p14:creationId xmlns:p14="http://schemas.microsoft.com/office/powerpoint/2010/main" val="128912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n-ea"/>
              </a:rPr>
              <a:t>SDGs</a:t>
            </a:r>
            <a:r>
              <a:rPr kumimoji="1" lang="ja-JP" altLang="en-US" dirty="0" smtClean="0"/>
              <a:t>未来都市</a:t>
            </a:r>
            <a:endParaRPr kumimoji="1" lang="ja-JP" altLang="en-US" dirty="0"/>
          </a:p>
        </p:txBody>
      </p:sp>
      <p:sp>
        <p:nvSpPr>
          <p:cNvPr id="4" name="正方形/長方形 3"/>
          <p:cNvSpPr/>
          <p:nvPr/>
        </p:nvSpPr>
        <p:spPr>
          <a:xfrm>
            <a:off x="277905" y="1717917"/>
            <a:ext cx="6846085" cy="1061829"/>
          </a:xfrm>
          <a:prstGeom prst="rect">
            <a:avLst/>
          </a:prstGeom>
        </p:spPr>
        <p:txBody>
          <a:bodyPr wrap="square">
            <a:spAutoFit/>
          </a:bodyPr>
          <a:lstStyle/>
          <a:p>
            <a:pPr marL="93663" indent="-93663">
              <a:lnSpc>
                <a:spcPct val="150000"/>
              </a:lnSpc>
            </a:pPr>
            <a:r>
              <a:rPr lang="ja-JP" altLang="en-US" sz="1400" dirty="0" smtClean="0"/>
              <a:t>「</a:t>
            </a:r>
            <a:r>
              <a:rPr lang="en-US" altLang="ja-JP" sz="1400" dirty="0" smtClean="0">
                <a:latin typeface="+mn-ea"/>
              </a:rPr>
              <a:t>SDGs</a:t>
            </a:r>
            <a:r>
              <a:rPr lang="ja-JP" altLang="en-US" sz="1400" dirty="0" smtClean="0"/>
              <a:t>未来</a:t>
            </a:r>
            <a:r>
              <a:rPr lang="ja-JP" altLang="en-US" sz="1400" dirty="0"/>
              <a:t>都市及び</a:t>
            </a:r>
            <a:r>
              <a:rPr lang="ja-JP" altLang="en-US" sz="1400" dirty="0" smtClean="0"/>
              <a:t>自治体</a:t>
            </a:r>
            <a:r>
              <a:rPr lang="en-US" altLang="ja-JP" sz="1400" dirty="0">
                <a:latin typeface="+mn-ea"/>
              </a:rPr>
              <a:t>SDGs</a:t>
            </a:r>
            <a:r>
              <a:rPr lang="ja-JP" altLang="en-US" sz="1400" dirty="0" smtClean="0"/>
              <a:t>モデル</a:t>
            </a:r>
            <a:r>
              <a:rPr lang="ja-JP" altLang="en-US" sz="1400" dirty="0"/>
              <a:t>事業</a:t>
            </a:r>
            <a:r>
              <a:rPr lang="ja-JP" altLang="en-US" sz="1400" dirty="0" smtClean="0"/>
              <a:t>」に大阪府</a:t>
            </a:r>
            <a:r>
              <a:rPr lang="ja-JP" altLang="en-US" sz="1400" dirty="0"/>
              <a:t>・</a:t>
            </a:r>
            <a:r>
              <a:rPr lang="ja-JP" altLang="en-US" sz="1400" dirty="0" smtClean="0"/>
              <a:t>大阪市で共同提案を行い選定されました。（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t>年（令和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t>月）</a:t>
            </a:r>
            <a:endParaRPr lang="ja-JP" altLang="en-US" sz="1400" dirty="0"/>
          </a:p>
          <a:p>
            <a:pPr indent="174625">
              <a:lnSpc>
                <a:spcPct val="150000"/>
              </a:lnSpc>
            </a:pPr>
            <a:r>
              <a:rPr lang="en-US" altLang="ja-JP" sz="1400" dirty="0"/>
              <a:t>※</a:t>
            </a:r>
            <a:r>
              <a:rPr lang="ja-JP" altLang="en-US" sz="1400" dirty="0"/>
              <a:t>都道府県と市町村の共同</a:t>
            </a:r>
            <a:r>
              <a:rPr lang="ja-JP" altLang="en-US" sz="1400" dirty="0" smtClean="0"/>
              <a:t>提案の選定は</a:t>
            </a:r>
            <a:r>
              <a:rPr lang="ja-JP" altLang="en-US" sz="1400" dirty="0"/>
              <a:t>全国初の事例</a:t>
            </a:r>
            <a:r>
              <a:rPr lang="ja-JP" altLang="en-US" sz="1400" dirty="0" smtClean="0"/>
              <a:t>です。</a:t>
            </a:r>
            <a:endParaRPr lang="ja-JP" altLang="en-US" sz="1400" dirty="0">
              <a:effectLst/>
            </a:endParaRPr>
          </a:p>
        </p:txBody>
      </p:sp>
      <p:sp>
        <p:nvSpPr>
          <p:cNvPr id="6" name="正方形/長方形 5"/>
          <p:cNvSpPr/>
          <p:nvPr/>
        </p:nvSpPr>
        <p:spPr>
          <a:xfrm>
            <a:off x="272546" y="2990056"/>
            <a:ext cx="11507077" cy="3724096"/>
          </a:xfrm>
          <a:prstGeom prst="rect">
            <a:avLst/>
          </a:prstGeom>
        </p:spPr>
        <p:txBody>
          <a:bodyPr wrap="square">
            <a:spAutoFit/>
          </a:bodyPr>
          <a:lstStyle/>
          <a:p>
            <a:r>
              <a:rPr lang="en-US" altLang="ja-JP" sz="1600" b="1" dirty="0">
                <a:latin typeface="+mn-ea"/>
              </a:rPr>
              <a:t>SDGs</a:t>
            </a:r>
            <a:r>
              <a:rPr lang="ja-JP" altLang="en-US" sz="1600" b="1" dirty="0" smtClean="0"/>
              <a:t>未来都市計画の概要</a:t>
            </a:r>
            <a:endParaRPr lang="en-US" altLang="ja-JP" sz="1600" b="1" dirty="0" smtClean="0"/>
          </a:p>
          <a:p>
            <a:endParaRPr lang="en-US" altLang="ja-JP" sz="1200" dirty="0" smtClean="0"/>
          </a:p>
          <a:p>
            <a:pPr indent="93663"/>
            <a:r>
              <a:rPr lang="ja-JP" altLang="en-US" sz="1400" b="1" dirty="0" smtClean="0"/>
              <a:t>タイトル</a:t>
            </a:r>
            <a:r>
              <a:rPr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t>年</a:t>
            </a:r>
            <a:r>
              <a:rPr lang="ja-JP" altLang="en-US" sz="1400" dirty="0"/>
              <a:t>大阪・関西万博をインパクトとした</a:t>
            </a:r>
            <a:r>
              <a:rPr lang="ja-JP" altLang="en-US" sz="1400" dirty="0" smtClean="0"/>
              <a:t>「</a:t>
            </a:r>
            <a:r>
              <a:rPr lang="en-US" altLang="ja-JP" sz="1400" dirty="0">
                <a:latin typeface="+mn-ea"/>
              </a:rPr>
              <a:t> SDGs</a:t>
            </a:r>
            <a:r>
              <a:rPr lang="ja-JP" altLang="en-US" sz="1400" dirty="0" smtClean="0"/>
              <a:t>先進</a:t>
            </a:r>
            <a:r>
              <a:rPr lang="ja-JP" altLang="en-US" sz="1400" dirty="0"/>
              <a:t>都市」の実現に向けて</a:t>
            </a:r>
          </a:p>
          <a:p>
            <a:pPr indent="93663"/>
            <a:endParaRPr lang="en-US" altLang="ja-JP" sz="1400" dirty="0" smtClean="0"/>
          </a:p>
          <a:p>
            <a:pPr indent="93663"/>
            <a:r>
              <a:rPr lang="ja-JP" altLang="en-US" sz="1400" b="1" dirty="0" smtClean="0"/>
              <a:t>関連ゴール</a:t>
            </a:r>
            <a:endParaRPr lang="en-US" altLang="ja-JP" sz="1400" b="1" dirty="0" smtClean="0"/>
          </a:p>
          <a:p>
            <a:pPr indent="93663"/>
            <a:endParaRPr lang="en-US" altLang="ja-JP" sz="1400" dirty="0" smtClean="0"/>
          </a:p>
          <a:p>
            <a:pPr indent="93663"/>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t>年のあるべき姿</a:t>
            </a:r>
            <a:endParaRPr lang="en-US" altLang="ja-JP" sz="1600" b="1" dirty="0" smtClean="0"/>
          </a:p>
          <a:p>
            <a:pPr marL="174625">
              <a:spcBef>
                <a:spcPts val="400"/>
              </a:spcBef>
            </a:pPr>
            <a:r>
              <a:rPr lang="ja-JP" altLang="en-US" sz="1400" dirty="0"/>
              <a:t>（</a:t>
            </a:r>
            <a:r>
              <a:rPr lang="en-US" altLang="ja-JP" sz="1400" dirty="0"/>
              <a:t>1</a:t>
            </a:r>
            <a:r>
              <a:rPr lang="ja-JP" altLang="en-US" sz="1400" dirty="0"/>
              <a:t>）いのち輝く幸せな暮らし</a:t>
            </a:r>
          </a:p>
          <a:p>
            <a:pPr marL="631825" indent="80963"/>
            <a:r>
              <a:rPr lang="ja-JP" altLang="en-US" sz="1400" dirty="0" smtClean="0"/>
              <a:t>誰</a:t>
            </a:r>
            <a:r>
              <a:rPr lang="ja-JP" altLang="en-US" sz="1400" dirty="0"/>
              <a:t>もが取り残されることなくすべての命が大切にされ、人と人とのつながりの中で、全ての人が生涯にわたって、自らの能力や可能性を発揮し、健康でいきいきと活躍できる社会の実現</a:t>
            </a:r>
          </a:p>
          <a:p>
            <a:pPr marL="174625">
              <a:spcBef>
                <a:spcPts val="400"/>
              </a:spcBef>
            </a:pPr>
            <a:r>
              <a:rPr lang="ja-JP" altLang="en-US" sz="1400" dirty="0"/>
              <a:t>（</a:t>
            </a:r>
            <a:r>
              <a:rPr lang="en-US" altLang="ja-JP" sz="1400" dirty="0"/>
              <a:t>2</a:t>
            </a:r>
            <a:r>
              <a:rPr lang="ja-JP" altLang="en-US" sz="1400" dirty="0"/>
              <a:t>）多様なチャレンジによる成長</a:t>
            </a:r>
          </a:p>
          <a:p>
            <a:pPr marL="631825" indent="80963"/>
            <a:r>
              <a:rPr lang="ja-JP" altLang="en-US" sz="1400" dirty="0" smtClean="0"/>
              <a:t>都市</a:t>
            </a:r>
            <a:r>
              <a:rPr lang="ja-JP" altLang="en-US" sz="1400" dirty="0"/>
              <a:t>の魅力や寛容性を高め、多様な人材を呼び、様々なことにチャレンジできる環境を整え、新たな価値観やイノベーションの創出を図るとともに、地球環境を守る取組みを進めることで、持続的な成長に向けた取組みを推進</a:t>
            </a:r>
          </a:p>
          <a:p>
            <a:pPr marL="174625">
              <a:spcBef>
                <a:spcPts val="400"/>
              </a:spcBef>
            </a:pPr>
            <a:r>
              <a:rPr lang="ja-JP" altLang="en-US" sz="1400" dirty="0"/>
              <a:t>（</a:t>
            </a:r>
            <a:r>
              <a:rPr lang="en-US" altLang="ja-JP" sz="1400" dirty="0"/>
              <a:t>3</a:t>
            </a:r>
            <a:r>
              <a:rPr lang="ja-JP" altLang="en-US" sz="1400" dirty="0"/>
              <a:t>）世界の未来をともにつくる</a:t>
            </a:r>
          </a:p>
          <a:p>
            <a:pPr marL="631825" indent="80963"/>
            <a:r>
              <a:rPr lang="ja-JP" altLang="en-US" sz="1400" dirty="0" smtClean="0"/>
              <a:t>大阪</a:t>
            </a:r>
            <a:r>
              <a:rPr lang="ja-JP" altLang="en-US" sz="1400" dirty="0"/>
              <a:t>・関西万博の開催都市として、誰もが世界とつながり、</a:t>
            </a:r>
            <a:r>
              <a:rPr lang="en-US" altLang="ja-JP" sz="1400" dirty="0"/>
              <a:t>SDGs</a:t>
            </a:r>
            <a:r>
              <a:rPr lang="ja-JP" altLang="en-US" sz="1400" dirty="0"/>
              <a:t>の価値観が大阪から世界に広がり、人々に共有され、「ひとを救い、地球を守る」ソーシャルグッドな取組みを</a:t>
            </a:r>
            <a:r>
              <a:rPr lang="ja-JP" altLang="en-US" sz="1400" dirty="0" smtClean="0"/>
              <a:t>推進</a:t>
            </a:r>
            <a:endParaRPr lang="en-US" altLang="ja-JP" sz="1400" dirty="0" smtClean="0"/>
          </a:p>
        </p:txBody>
      </p:sp>
      <p:pic>
        <p:nvPicPr>
          <p:cNvPr id="68" name="図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257" y="1667682"/>
            <a:ext cx="2026148" cy="1519614"/>
          </a:xfrm>
          <a:prstGeom prst="rect">
            <a:avLst/>
          </a:prstGeom>
        </p:spPr>
      </p:pic>
      <p:pic>
        <p:nvPicPr>
          <p:cNvPr id="69" name="図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72" y="1671641"/>
            <a:ext cx="2026148" cy="1519614"/>
          </a:xfrm>
          <a:prstGeom prst="rect">
            <a:avLst/>
          </a:prstGeom>
        </p:spPr>
      </p:pic>
      <p:grpSp>
        <p:nvGrpSpPr>
          <p:cNvPr id="3" name="グループ化 2"/>
          <p:cNvGrpSpPr/>
          <p:nvPr/>
        </p:nvGrpSpPr>
        <p:grpSpPr>
          <a:xfrm>
            <a:off x="1470242" y="3771361"/>
            <a:ext cx="3513990" cy="375815"/>
            <a:chOff x="1364626" y="3497693"/>
            <a:chExt cx="3194536" cy="341650"/>
          </a:xfrm>
        </p:grpSpPr>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626" y="3497693"/>
              <a:ext cx="341650" cy="341650"/>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7291" y="3497693"/>
              <a:ext cx="341650" cy="34165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846" y="3497693"/>
              <a:ext cx="341650" cy="341650"/>
            </a:xfrm>
            <a:prstGeom prst="rect">
              <a:avLst/>
            </a:prstGeom>
          </p:spPr>
        </p:pic>
        <p:pic>
          <p:nvPicPr>
            <p:cNvPr id="89" name="図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2401" y="3497693"/>
              <a:ext cx="341650" cy="341650"/>
            </a:xfrm>
            <a:prstGeom prst="rect">
              <a:avLst/>
            </a:prstGeom>
          </p:spPr>
        </p:pic>
        <p:pic>
          <p:nvPicPr>
            <p:cNvPr id="90" name="図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181" y="3497693"/>
              <a:ext cx="341650" cy="341650"/>
            </a:xfrm>
            <a:prstGeom prst="rect">
              <a:avLst/>
            </a:prstGeom>
          </p:spPr>
        </p:pic>
        <p:pic>
          <p:nvPicPr>
            <p:cNvPr id="91" name="図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9736" y="3497693"/>
              <a:ext cx="341650" cy="341650"/>
            </a:xfrm>
            <a:prstGeom prst="rect">
              <a:avLst/>
            </a:prstGeom>
          </p:spPr>
        </p:pic>
        <p:pic>
          <p:nvPicPr>
            <p:cNvPr id="92" name="図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9956" y="3497693"/>
              <a:ext cx="341650" cy="341650"/>
            </a:xfrm>
            <a:prstGeom prst="rect">
              <a:avLst/>
            </a:prstGeom>
          </p:spPr>
        </p:pic>
        <p:pic>
          <p:nvPicPr>
            <p:cNvPr id="93" name="図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7512" y="3497693"/>
              <a:ext cx="341650" cy="341650"/>
            </a:xfrm>
            <a:prstGeom prst="rect">
              <a:avLst/>
            </a:prstGeom>
          </p:spPr>
        </p:pic>
      </p:grpSp>
    </p:spTree>
    <p:extLst>
      <p:ext uri="{BB962C8B-B14F-4D97-AF65-F5344CB8AC3E}">
        <p14:creationId xmlns:p14="http://schemas.microsoft.com/office/powerpoint/2010/main" val="2514014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n-ea"/>
              </a:rPr>
              <a:t>SDGs</a:t>
            </a:r>
            <a:r>
              <a:rPr kumimoji="1" lang="ja-JP" altLang="en-US" dirty="0" smtClean="0"/>
              <a:t>未来都市</a:t>
            </a:r>
            <a:r>
              <a:rPr kumimoji="1" lang="ja-JP" altLang="en-US" sz="3600" dirty="0" smtClean="0"/>
              <a:t>（自治体</a:t>
            </a:r>
            <a:r>
              <a:rPr lang="en-US" altLang="ja-JP" sz="3600" dirty="0">
                <a:latin typeface="+mn-ea"/>
              </a:rPr>
              <a:t>SDGs</a:t>
            </a:r>
            <a:r>
              <a:rPr kumimoji="1" lang="ja-JP" altLang="en-US" sz="3600" dirty="0" smtClean="0"/>
              <a:t>モデル事業）</a:t>
            </a:r>
            <a:endParaRPr kumimoji="1" lang="ja-JP" altLang="en-US" sz="3600" dirty="0"/>
          </a:p>
        </p:txBody>
      </p:sp>
      <p:sp>
        <p:nvSpPr>
          <p:cNvPr id="27" name="正方形/長方形 26"/>
          <p:cNvSpPr/>
          <p:nvPr/>
        </p:nvSpPr>
        <p:spPr>
          <a:xfrm>
            <a:off x="522800" y="1781292"/>
            <a:ext cx="11184801" cy="1805623"/>
          </a:xfrm>
          <a:prstGeom prst="rect">
            <a:avLst/>
          </a:prstGeom>
        </p:spPr>
        <p:txBody>
          <a:bodyPr wrap="square">
            <a:spAutoFit/>
          </a:bodyPr>
          <a:lstStyle/>
          <a:p>
            <a:pPr>
              <a:lnSpc>
                <a:spcPct val="150000"/>
              </a:lnSpc>
            </a:pPr>
            <a:r>
              <a:rPr lang="ja-JP" altLang="en-US" sz="1600" b="1" dirty="0" smtClean="0"/>
              <a:t>自治体</a:t>
            </a:r>
            <a:r>
              <a:rPr lang="en-US" altLang="ja-JP" sz="1600" b="1" dirty="0">
                <a:latin typeface="+mn-ea"/>
              </a:rPr>
              <a:t>SDGs</a:t>
            </a:r>
            <a:r>
              <a:rPr lang="ja-JP" altLang="en-US" sz="1600" b="1" dirty="0" smtClean="0"/>
              <a:t>モデル事業（</a:t>
            </a:r>
            <a:r>
              <a:rPr lang="ja-JP" altLang="en-US" sz="1600" b="1" dirty="0"/>
              <a:t>大阪発「大阪ブルー・オーシャン・ビジョン」推進プロジェクト）</a:t>
            </a:r>
          </a:p>
          <a:p>
            <a:pPr marL="93663" indent="80963">
              <a:lnSpc>
                <a:spcPct val="150000"/>
              </a:lnSpc>
              <a:spcBef>
                <a:spcPts val="400"/>
              </a:spcBef>
            </a:pPr>
            <a:r>
              <a:rPr lang="ja-JP" altLang="en-US" sz="1400" dirty="0" smtClean="0"/>
              <a:t>プラスチック</a:t>
            </a:r>
            <a:r>
              <a:rPr lang="ja-JP" altLang="en-US" sz="1400" dirty="0"/>
              <a:t>ごみ問題解決に向けた世界を先導する取組みとして、経済、社会、環境の三側面から、３</a:t>
            </a:r>
            <a:r>
              <a:rPr lang="en-US" altLang="ja-JP" sz="1400" dirty="0"/>
              <a:t>R</a:t>
            </a:r>
            <a:r>
              <a:rPr lang="ja-JP" altLang="en-US" sz="1400" dirty="0"/>
              <a:t>（リデュース、リユース、リサイクル）などの普及啓発や、海岸漂着ごみの実態調査、海ごみの回収などを府域全体で幅広く実施する。</a:t>
            </a:r>
          </a:p>
          <a:p>
            <a:pPr marL="93663" indent="80963">
              <a:lnSpc>
                <a:spcPct val="150000"/>
              </a:lnSpc>
            </a:pPr>
            <a:r>
              <a:rPr lang="ja-JP" altLang="en-US" sz="1400" dirty="0" smtClean="0"/>
              <a:t>特</a:t>
            </a:r>
            <a:r>
              <a:rPr lang="ja-JP" altLang="en-US" sz="1400" dirty="0"/>
              <a:t>に、三側面をつなぐ統合的取組を、「大阪ブルー・オーシャン・ビジョン」推進事業と銘打ち、ビジョンの実現等に貢献するための計画を策定し、同計画に基づくプラスチックごみの資源循環を推進するとともに、大阪の取組みを国内外に情報発信する。</a:t>
            </a:r>
            <a:endParaRPr lang="ja-JP" altLang="en-US" sz="1400" dirty="0">
              <a:effectLst/>
            </a:endParaRPr>
          </a:p>
        </p:txBody>
      </p:sp>
      <p:grpSp>
        <p:nvGrpSpPr>
          <p:cNvPr id="7" name="グループ化 6"/>
          <p:cNvGrpSpPr/>
          <p:nvPr/>
        </p:nvGrpSpPr>
        <p:grpSpPr>
          <a:xfrm>
            <a:off x="6010337" y="4150096"/>
            <a:ext cx="6032779" cy="2323731"/>
            <a:chOff x="522800" y="2920621"/>
            <a:chExt cx="6032779" cy="2323731"/>
          </a:xfrm>
        </p:grpSpPr>
        <p:sp>
          <p:nvSpPr>
            <p:cNvPr id="14" name="二等辺三角形 13"/>
            <p:cNvSpPr/>
            <p:nvPr/>
          </p:nvSpPr>
          <p:spPr>
            <a:xfrm>
              <a:off x="3103018" y="4926872"/>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896569" y="5012498"/>
              <a:ext cx="1040153" cy="123111"/>
            </a:xfrm>
            <a:prstGeom prst="rect">
              <a:avLst/>
            </a:prstGeom>
            <a:noFill/>
          </p:spPr>
          <p:txBody>
            <a:bodyPr wrap="square" lIns="0" tIns="0" rIns="0" bIns="0" rtlCol="0" anchor="ctr" anchorCtr="0">
              <a:spAutoFit/>
            </a:bodyPr>
            <a:lstStyle/>
            <a:p>
              <a:pPr algn="ctr"/>
              <a:r>
                <a:rPr lang="ja-JP" altLang="en-US" sz="800" b="1" dirty="0" smtClean="0">
                  <a:latin typeface="+mn-ea"/>
                  <a:cs typeface="Meiryo UI" panose="020B0604030504040204" pitchFamily="50" charset="-128"/>
                </a:rPr>
                <a:t>制度融資</a:t>
              </a:r>
              <a:endParaRPr lang="en-US" altLang="ja-JP" sz="800" b="1" dirty="0">
                <a:latin typeface="+mn-ea"/>
                <a:cs typeface="Meiryo UI" panose="020B0604030504040204" pitchFamily="50" charset="-128"/>
              </a:endParaRPr>
            </a:p>
          </p:txBody>
        </p:sp>
        <p:sp>
          <p:nvSpPr>
            <p:cNvPr id="17" name="テキスト ボックス 16"/>
            <p:cNvSpPr txBox="1"/>
            <p:nvPr/>
          </p:nvSpPr>
          <p:spPr>
            <a:xfrm>
              <a:off x="3785831" y="4983526"/>
              <a:ext cx="2769748" cy="123111"/>
            </a:xfrm>
            <a:prstGeom prst="rect">
              <a:avLst/>
            </a:prstGeom>
            <a:noFill/>
          </p:spPr>
          <p:txBody>
            <a:bodyPr wrap="square" lIns="0" tIns="0" rIns="0" bIns="0" rtlCol="0" anchor="ctr" anchorCtr="0">
              <a:spAutoFit/>
            </a:bodyPr>
            <a:lstStyle/>
            <a:p>
              <a:pPr algn="ct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a:stretch>
              <a:fillRect/>
            </a:stretch>
          </p:blipFill>
          <p:spPr>
            <a:xfrm>
              <a:off x="718962" y="3451080"/>
              <a:ext cx="5684127" cy="1424773"/>
            </a:xfrm>
            <a:prstGeom prst="rect">
              <a:avLst/>
            </a:prstGeom>
            <a:ln>
              <a:solidFill>
                <a:schemeClr val="accent1"/>
              </a:solidFill>
            </a:ln>
          </p:spPr>
        </p:pic>
        <p:sp>
          <p:nvSpPr>
            <p:cNvPr id="20" name="正方形/長方形 19"/>
            <p:cNvSpPr/>
            <p:nvPr/>
          </p:nvSpPr>
          <p:spPr>
            <a:xfrm>
              <a:off x="624833" y="2920621"/>
              <a:ext cx="5866525" cy="2323731"/>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2800" y="2966399"/>
              <a:ext cx="4897495" cy="253916"/>
            </a:xfrm>
            <a:prstGeom prst="rect">
              <a:avLst/>
            </a:prstGeom>
          </p:spPr>
          <p:txBody>
            <a:bodyPr wrap="none">
              <a:spAutoFit/>
            </a:bodyPr>
            <a:lstStyle/>
            <a:p>
              <a:r>
                <a:rPr lang="ja-JP" altLang="en-US" sz="1050" b="1" dirty="0" smtClean="0"/>
                <a:t>「地域</a:t>
              </a:r>
              <a:r>
                <a:rPr lang="ja-JP" altLang="en-US" sz="1050" b="1" dirty="0"/>
                <a:t>・事業者の連携による新たなペットボトル回収・リサイクルシステム</a:t>
              </a:r>
              <a:r>
                <a:rPr lang="ja-JP" altLang="en-US" sz="1050" b="1" dirty="0" smtClean="0"/>
                <a:t>」</a:t>
              </a:r>
              <a:endParaRPr lang="ja-JP" altLang="en-US" sz="1050" b="1" dirty="0"/>
            </a:p>
          </p:txBody>
        </p:sp>
        <p:sp>
          <p:nvSpPr>
            <p:cNvPr id="30" name="テキスト ボックス 29"/>
            <p:cNvSpPr txBox="1"/>
            <p:nvPr/>
          </p:nvSpPr>
          <p:spPr>
            <a:xfrm>
              <a:off x="3730274" y="3254535"/>
              <a:ext cx="1734105" cy="123111"/>
            </a:xfrm>
            <a:prstGeom prst="rect">
              <a:avLst/>
            </a:prstGeom>
            <a:noFill/>
          </p:spPr>
          <p:txBody>
            <a:bodyPr wrap="square" lIns="0" tIns="0" rIns="0" bIns="0" rtlCol="0" anchor="ctr" anchorCtr="0">
              <a:spAutoFit/>
            </a:bodyPr>
            <a:lstStyle/>
            <a:p>
              <a:pPr algn="ct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flipV="1">
              <a:off x="3103015" y="3235840"/>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103015" y="3277922"/>
              <a:ext cx="1040153" cy="123111"/>
            </a:xfrm>
            <a:prstGeom prst="rect">
              <a:avLst/>
            </a:prstGeom>
            <a:noFill/>
          </p:spPr>
          <p:txBody>
            <a:bodyPr wrap="square" lIns="0" tIns="0" rIns="0" bIns="0" rtlCol="0" anchor="ctr" anchorCtr="0">
              <a:spAutoFit/>
            </a:bodyPr>
            <a:lstStyle/>
            <a:p>
              <a:r>
                <a:rPr lang="ja-JP" altLang="en-US" sz="800" b="1" dirty="0" smtClean="0">
                  <a:latin typeface="+mn-ea"/>
                  <a:cs typeface="Meiryo UI" panose="020B0604030504040204" pitchFamily="50" charset="-128"/>
                </a:rPr>
                <a:t>事業連携協定</a:t>
              </a:r>
              <a:endParaRPr lang="en-US" altLang="ja-JP" sz="800" b="1" dirty="0">
                <a:latin typeface="+mn-ea"/>
                <a:cs typeface="Meiryo UI" panose="020B0604030504040204" pitchFamily="50" charset="-128"/>
              </a:endParaRPr>
            </a:p>
          </p:txBody>
        </p:sp>
      </p:grpSp>
      <p:sp>
        <p:nvSpPr>
          <p:cNvPr id="8" name="テキスト ボックス 7"/>
          <p:cNvSpPr txBox="1"/>
          <p:nvPr/>
        </p:nvSpPr>
        <p:spPr>
          <a:xfrm>
            <a:off x="522801" y="4150096"/>
            <a:ext cx="5176676" cy="2077492"/>
          </a:xfrm>
          <a:prstGeom prst="rect">
            <a:avLst/>
          </a:prstGeom>
          <a:noFill/>
        </p:spPr>
        <p:txBody>
          <a:bodyPr wrap="square" rtlCol="0">
            <a:spAutoFit/>
          </a:bodyPr>
          <a:lstStyle/>
          <a:p>
            <a:pPr>
              <a:lnSpc>
                <a:spcPct val="150000"/>
              </a:lnSpc>
            </a:pPr>
            <a:r>
              <a:rPr lang="ja-JP" altLang="en-US" sz="1600" b="1" dirty="0" smtClean="0"/>
              <a:t>〇３</a:t>
            </a:r>
            <a:r>
              <a:rPr kumimoji="1" lang="ja-JP" altLang="en-US" sz="1600" b="1" dirty="0" smtClean="0"/>
              <a:t>側面をつなぐ統合的取組み</a:t>
            </a:r>
            <a:endParaRPr kumimoji="1" lang="en-US" altLang="ja-JP" sz="1600" b="1" dirty="0" smtClean="0"/>
          </a:p>
          <a:p>
            <a:pPr>
              <a:lnSpc>
                <a:spcPct val="150000"/>
              </a:lnSpc>
            </a:pPr>
            <a:r>
              <a:rPr kumimoji="1" lang="ja-JP" altLang="en-US" sz="1400" dirty="0" smtClean="0"/>
              <a:t>・「大阪ブルー・オーシャン・ビジョン」実行計画の</a:t>
            </a:r>
            <a:r>
              <a:rPr lang="ja-JP" altLang="en-US" sz="1400" dirty="0" smtClean="0"/>
              <a:t>策定</a:t>
            </a:r>
            <a:endParaRPr lang="en-US" altLang="ja-JP" sz="1400" dirty="0" smtClean="0"/>
          </a:p>
          <a:p>
            <a:pPr indent="268288">
              <a:lnSpc>
                <a:spcPct val="150000"/>
              </a:lnSpc>
            </a:pPr>
            <a:r>
              <a:rPr lang="ja-JP" altLang="en-US" sz="1400" dirty="0" smtClean="0"/>
              <a:t>（</a:t>
            </a:r>
            <a:r>
              <a:rPr kumimoji="1" lang="ja-JP" altLang="en-US" sz="1400" dirty="0" smtClean="0"/>
              <a:t>令和３年３月）</a:t>
            </a:r>
            <a:endParaRPr kumimoji="1" lang="en-US" altLang="ja-JP" sz="1400" dirty="0" smtClean="0"/>
          </a:p>
          <a:p>
            <a:pPr marL="268288" indent="-268288">
              <a:lnSpc>
                <a:spcPct val="150000"/>
              </a:lnSpc>
            </a:pPr>
            <a:r>
              <a:rPr lang="ja-JP" altLang="en-US" sz="1400" dirty="0" smtClean="0"/>
              <a:t>・「地域・事業者の連携による新たなペットボトル回収・リサイクルシステム」の確立</a:t>
            </a:r>
            <a:endParaRPr lang="en-US" altLang="ja-JP" sz="1400" dirty="0" smtClean="0"/>
          </a:p>
          <a:p>
            <a:pPr>
              <a:lnSpc>
                <a:spcPct val="150000"/>
              </a:lnSpc>
            </a:pPr>
            <a:r>
              <a:rPr lang="ja-JP" altLang="en-US" sz="1400" dirty="0" smtClean="0"/>
              <a:t>・情報発信と国際強力の推進（</a:t>
            </a:r>
            <a:r>
              <a:rPr kumimoji="1" lang="ja-JP" altLang="en-US" sz="1400" dirty="0" smtClean="0"/>
              <a:t>海外に向けＰＲ動画を作成）</a:t>
            </a:r>
            <a:endParaRPr kumimoji="1" lang="ja-JP" altLang="en-US" sz="1400" dirty="0"/>
          </a:p>
        </p:txBody>
      </p:sp>
    </p:spTree>
    <p:extLst>
      <p:ext uri="{BB962C8B-B14F-4D97-AF65-F5344CB8AC3E}">
        <p14:creationId xmlns:p14="http://schemas.microsoft.com/office/powerpoint/2010/main" val="272670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ハード・ソフト両面</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4000"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46546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大阪府</a:t>
            </a:r>
            <a:r>
              <a:rPr lang="en-US" altLang="ja-JP" dirty="0">
                <a:latin typeface="+mn-ea"/>
              </a:rPr>
              <a:t>SDGs</a:t>
            </a:r>
            <a:r>
              <a:rPr kumimoji="1" lang="ja-JP" altLang="en-US" dirty="0" smtClean="0"/>
              <a:t>推進本部</a:t>
            </a:r>
            <a:endParaRPr kumimoji="1" lang="ja-JP" altLang="en-US" dirty="0"/>
          </a:p>
        </p:txBody>
      </p:sp>
      <p:sp>
        <p:nvSpPr>
          <p:cNvPr id="4" name="テキスト ボックス 3"/>
          <p:cNvSpPr txBox="1"/>
          <p:nvPr/>
        </p:nvSpPr>
        <p:spPr>
          <a:xfrm>
            <a:off x="386591" y="1604545"/>
            <a:ext cx="11402135" cy="800219"/>
          </a:xfrm>
          <a:prstGeom prst="rect">
            <a:avLst/>
          </a:prstGeom>
          <a:noFill/>
        </p:spPr>
        <p:txBody>
          <a:bodyPr wrap="square" rtlCol="0">
            <a:spAutoFit/>
          </a:bodyPr>
          <a:lstStyle/>
          <a:p>
            <a:r>
              <a:rPr lang="ja-JP" altLang="ja-JP" sz="1600" dirty="0"/>
              <a:t>持続可能な開発目標</a:t>
            </a:r>
            <a:r>
              <a:rPr lang="ja-JP" altLang="ja-JP" sz="1600" dirty="0" smtClean="0"/>
              <a:t>（</a:t>
            </a:r>
            <a:r>
              <a:rPr lang="en-US" altLang="ja-JP" sz="1600" dirty="0" smtClean="0">
                <a:latin typeface="+mn-ea"/>
              </a:rPr>
              <a:t>SDGs</a:t>
            </a:r>
            <a:r>
              <a:rPr lang="ja-JP" altLang="ja-JP" sz="1600" dirty="0" smtClean="0"/>
              <a:t>）</a:t>
            </a:r>
            <a:r>
              <a:rPr lang="ja-JP" altLang="ja-JP" sz="1600" dirty="0"/>
              <a:t>の達成に向けて、府施策の総合的推進を図るため、庁内関係部局による大阪府</a:t>
            </a:r>
            <a:r>
              <a:rPr lang="en-US" altLang="ja-JP" sz="1600" dirty="0"/>
              <a:t>SDGs</a:t>
            </a:r>
            <a:r>
              <a:rPr lang="ja-JP" altLang="ja-JP" sz="1600" dirty="0"/>
              <a:t>推進本部（以下「本部」という。）を</a:t>
            </a:r>
            <a:r>
              <a:rPr lang="ja-JP" altLang="ja-JP" sz="1600" dirty="0" smtClean="0"/>
              <a:t>設置</a:t>
            </a:r>
            <a:r>
              <a:rPr lang="ja-JP" altLang="en-US" sz="1600" dirty="0" smtClean="0"/>
              <a:t>しました。</a:t>
            </a:r>
            <a:r>
              <a:rPr lang="ja-JP" altLang="en-US" sz="1400" dirty="0" smtClean="0"/>
              <a:t>（</a:t>
            </a:r>
            <a:r>
              <a:rPr lang="en-US" altLang="ja-JP" sz="1400" dirty="0" smtClean="0">
                <a:latin typeface="+mn-ea"/>
                <a:cs typeface="Meiryo UI" panose="020B0604030504040204" pitchFamily="50" charset="-128"/>
              </a:rPr>
              <a:t>2018</a:t>
            </a:r>
            <a:r>
              <a:rPr lang="ja-JP" altLang="en-US" sz="1400" dirty="0" smtClean="0">
                <a:latin typeface="+mn-ea"/>
                <a:cs typeface="Meiryo UI" panose="020B0604030504040204" pitchFamily="50" charset="-128"/>
              </a:rPr>
              <a:t>年（</a:t>
            </a:r>
            <a:r>
              <a:rPr lang="ja-JP" altLang="en-US" sz="1400" dirty="0">
                <a:latin typeface="+mn-ea"/>
                <a:cs typeface="Meiryo UI" panose="020B0604030504040204" pitchFamily="50" charset="-128"/>
              </a:rPr>
              <a:t>平成</a:t>
            </a:r>
            <a:r>
              <a:rPr lang="en-US" altLang="ja-JP" sz="1400" dirty="0" smtClean="0">
                <a:latin typeface="+mn-ea"/>
                <a:cs typeface="Meiryo UI" panose="020B0604030504040204" pitchFamily="50" charset="-128"/>
              </a:rPr>
              <a:t>30</a:t>
            </a:r>
            <a:r>
              <a:rPr lang="ja-JP" altLang="en-US" sz="1400" dirty="0" smtClean="0">
                <a:latin typeface="+mn-ea"/>
                <a:cs typeface="Meiryo UI" panose="020B0604030504040204" pitchFamily="50" charset="-128"/>
              </a:rPr>
              <a:t>年）</a:t>
            </a:r>
            <a:r>
              <a:rPr lang="en-US" altLang="ja-JP" sz="1400" dirty="0" smtClean="0">
                <a:latin typeface="+mn-ea"/>
                <a:cs typeface="Meiryo UI" panose="020B0604030504040204" pitchFamily="50" charset="-128"/>
              </a:rPr>
              <a:t>4</a:t>
            </a:r>
            <a:r>
              <a:rPr lang="ja-JP" altLang="en-US" sz="1400" dirty="0" smtClean="0">
                <a:latin typeface="+mn-ea"/>
                <a:cs typeface="Meiryo UI" panose="020B0604030504040204" pitchFamily="50" charset="-128"/>
              </a:rPr>
              <a:t>月）</a:t>
            </a:r>
            <a:endParaRPr lang="en-US" altLang="ja-JP" sz="1400" dirty="0" smtClean="0">
              <a:latin typeface="+mn-ea"/>
              <a:cs typeface="Meiryo UI" panose="020B0604030504040204" pitchFamily="50" charset="-128"/>
            </a:endParaRPr>
          </a:p>
          <a:p>
            <a:r>
              <a:rPr kumimoji="1" lang="en-US" altLang="ja-JP" sz="1400" dirty="0" smtClean="0">
                <a:latin typeface="+mn-ea"/>
              </a:rPr>
              <a:t>※</a:t>
            </a:r>
            <a:r>
              <a:rPr kumimoji="1" lang="ja-JP" altLang="en-US" sz="1400" dirty="0" smtClean="0">
                <a:latin typeface="+mn-ea"/>
              </a:rPr>
              <a:t>令和</a:t>
            </a:r>
            <a:r>
              <a:rPr kumimoji="1" lang="en-US" altLang="ja-JP" sz="1400" dirty="0" smtClean="0">
                <a:latin typeface="+mn-ea"/>
              </a:rPr>
              <a:t>2</a:t>
            </a:r>
            <a:r>
              <a:rPr kumimoji="1" lang="ja-JP" altLang="en-US" sz="1400" dirty="0" smtClean="0">
                <a:latin typeface="+mn-ea"/>
              </a:rPr>
              <a:t>年度は審議案件が無かったため開催実施なし</a:t>
            </a:r>
            <a:endParaRPr kumimoji="1" lang="ja-JP" altLang="en-US" sz="1400" dirty="0"/>
          </a:p>
        </p:txBody>
      </p:sp>
      <p:grpSp>
        <p:nvGrpSpPr>
          <p:cNvPr id="5" name="グループ化 4"/>
          <p:cNvGrpSpPr/>
          <p:nvPr/>
        </p:nvGrpSpPr>
        <p:grpSpPr>
          <a:xfrm>
            <a:off x="1788459" y="2512325"/>
            <a:ext cx="8927243" cy="4161764"/>
            <a:chOff x="1456429" y="2108354"/>
            <a:chExt cx="9231459" cy="4669435"/>
          </a:xfrm>
        </p:grpSpPr>
        <p:sp>
          <p:nvSpPr>
            <p:cNvPr id="6" name="正方形/長方形 5"/>
            <p:cNvSpPr/>
            <p:nvPr/>
          </p:nvSpPr>
          <p:spPr>
            <a:xfrm>
              <a:off x="1456429" y="2538956"/>
              <a:ext cx="9231459" cy="42388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00088" y="4327409"/>
              <a:ext cx="7755969" cy="1785104"/>
            </a:xfrm>
            <a:prstGeom prst="rect">
              <a:avLst/>
            </a:prstGeom>
            <a:noFill/>
          </p:spPr>
          <p:txBody>
            <a:bodyPr vert="eaVert" wrap="none" rtlCol="0">
              <a:spAutoFit/>
            </a:bodyPr>
            <a:lstStyle/>
            <a:p>
              <a:r>
                <a:rPr kumimoji="1" lang="ja-JP" altLang="en-US" sz="1200" dirty="0" smtClean="0"/>
                <a:t>警察本部総務部長</a:t>
              </a:r>
              <a:endParaRPr kumimoji="1" lang="en-US" altLang="ja-JP" sz="1200" dirty="0" smtClean="0"/>
            </a:p>
            <a:p>
              <a:endParaRPr lang="en-US" altLang="ja-JP" sz="1200" dirty="0" smtClean="0"/>
            </a:p>
            <a:p>
              <a:r>
                <a:rPr lang="ja-JP" altLang="en-US" sz="1200" dirty="0" smtClean="0"/>
                <a:t>人事委員会事務局長</a:t>
              </a:r>
              <a:endParaRPr lang="en-US" altLang="ja-JP" sz="1200" dirty="0" smtClean="0"/>
            </a:p>
            <a:p>
              <a:endParaRPr kumimoji="1" lang="en-US" altLang="ja-JP" sz="1200" dirty="0" smtClean="0"/>
            </a:p>
            <a:p>
              <a:r>
                <a:rPr kumimoji="1" lang="ja-JP" altLang="en-US" sz="1200" dirty="0" smtClean="0"/>
                <a:t>監査委員事務局長</a:t>
              </a:r>
              <a:endParaRPr kumimoji="1" lang="en-US" altLang="ja-JP" sz="1200" dirty="0" smtClean="0"/>
            </a:p>
            <a:p>
              <a:endParaRPr lang="en-US" altLang="ja-JP" sz="1200" dirty="0" smtClean="0"/>
            </a:p>
            <a:p>
              <a:r>
                <a:rPr lang="ja-JP" altLang="en-US" sz="1200" dirty="0" smtClean="0"/>
                <a:t>教育庁</a:t>
              </a:r>
              <a:endParaRPr lang="en-US" altLang="ja-JP" sz="1200" dirty="0" smtClean="0"/>
            </a:p>
            <a:p>
              <a:endParaRPr lang="en-US" altLang="ja-JP" sz="1200" dirty="0" smtClean="0"/>
            </a:p>
            <a:p>
              <a:r>
                <a:rPr lang="ja-JP" altLang="en-US" sz="1200" dirty="0" smtClean="0"/>
                <a:t>議会事務局長</a:t>
              </a:r>
              <a:endParaRPr lang="en-US" altLang="ja-JP" sz="1200" dirty="0" smtClean="0"/>
            </a:p>
            <a:p>
              <a:endParaRPr lang="en-US" altLang="ja-JP" sz="1200" dirty="0" smtClean="0"/>
            </a:p>
            <a:p>
              <a:r>
                <a:rPr lang="ja-JP" altLang="en-US" sz="1200" dirty="0" smtClean="0"/>
                <a:t>会計管理者兼会計局長</a:t>
              </a:r>
              <a:endParaRPr lang="en-US" altLang="ja-JP" sz="1200" dirty="0" smtClean="0"/>
            </a:p>
            <a:p>
              <a:endParaRPr lang="en-US" altLang="ja-JP" sz="1200" dirty="0" smtClean="0"/>
            </a:p>
            <a:p>
              <a:r>
                <a:rPr lang="ja-JP" altLang="en-US" sz="1200" dirty="0" smtClean="0"/>
                <a:t>住宅まちづくり部長</a:t>
              </a:r>
              <a:endParaRPr lang="en-US" altLang="ja-JP" sz="1200" dirty="0" smtClean="0"/>
            </a:p>
            <a:p>
              <a:endParaRPr lang="en-US" altLang="ja-JP" sz="1200" dirty="0" smtClean="0"/>
            </a:p>
            <a:p>
              <a:r>
                <a:rPr lang="ja-JP" altLang="en-US" sz="1200" dirty="0" smtClean="0"/>
                <a:t>大阪港湾局長</a:t>
              </a:r>
              <a:endParaRPr lang="en-US" altLang="ja-JP" sz="1200" dirty="0" smtClean="0"/>
            </a:p>
            <a:p>
              <a:endParaRPr lang="en-US" altLang="ja-JP" sz="1200" dirty="0" smtClean="0"/>
            </a:p>
            <a:p>
              <a:r>
                <a:rPr lang="ja-JP" altLang="en-US" sz="1200" dirty="0" smtClean="0"/>
                <a:t>都市整備部長</a:t>
              </a:r>
              <a:endParaRPr lang="en-US" altLang="ja-JP" sz="1200" dirty="0" smtClean="0"/>
            </a:p>
            <a:p>
              <a:endParaRPr lang="en-US" altLang="ja-JP" sz="1200" dirty="0" smtClean="0"/>
            </a:p>
            <a:p>
              <a:r>
                <a:rPr lang="ja-JP" altLang="en-US" sz="1200" dirty="0" smtClean="0"/>
                <a:t>環境農林水産部長</a:t>
              </a:r>
              <a:endParaRPr lang="en-US" altLang="ja-JP" sz="1200" dirty="0" smtClean="0"/>
            </a:p>
            <a:p>
              <a:endParaRPr lang="en-US" altLang="ja-JP" sz="1200" dirty="0" smtClean="0"/>
            </a:p>
            <a:p>
              <a:r>
                <a:rPr lang="ja-JP" altLang="en-US" sz="1200" dirty="0" smtClean="0"/>
                <a:t>商工労働部長</a:t>
              </a:r>
              <a:endParaRPr lang="en-US" altLang="ja-JP" sz="1200" dirty="0" smtClean="0"/>
            </a:p>
            <a:p>
              <a:endParaRPr lang="en-US" altLang="ja-JP" sz="1200" dirty="0" smtClean="0"/>
            </a:p>
            <a:p>
              <a:r>
                <a:rPr lang="ja-JP" altLang="en-US" sz="1200" dirty="0" smtClean="0"/>
                <a:t>健康医療部長</a:t>
              </a:r>
              <a:endParaRPr lang="en-US" altLang="ja-JP" sz="1200" dirty="0" smtClean="0"/>
            </a:p>
            <a:p>
              <a:endParaRPr lang="en-US" altLang="ja-JP" sz="1200" dirty="0" smtClean="0"/>
            </a:p>
            <a:p>
              <a:r>
                <a:rPr lang="ja-JP" altLang="en-US" sz="1200" dirty="0" smtClean="0"/>
                <a:t>福祉部長</a:t>
              </a:r>
              <a:endParaRPr lang="en-US" altLang="ja-JP" sz="1200" dirty="0" smtClean="0"/>
            </a:p>
            <a:p>
              <a:endParaRPr lang="en-US" altLang="ja-JP" sz="1200" dirty="0" smtClean="0"/>
            </a:p>
            <a:p>
              <a:r>
                <a:rPr lang="ja-JP" altLang="en-US" sz="1200" dirty="0" smtClean="0"/>
                <a:t>ＩＲ推進局長</a:t>
              </a:r>
              <a:endParaRPr lang="en-US" altLang="ja-JP" sz="1200" dirty="0" smtClean="0"/>
            </a:p>
            <a:p>
              <a:endParaRPr lang="en-US" altLang="ja-JP" sz="1200" dirty="0" smtClean="0"/>
            </a:p>
            <a:p>
              <a:r>
                <a:rPr lang="ja-JP" altLang="en-US" sz="1200" dirty="0" smtClean="0"/>
                <a:t>府民文化部長</a:t>
              </a:r>
              <a:endParaRPr lang="en-US" altLang="ja-JP" sz="1200" dirty="0" smtClean="0"/>
            </a:p>
            <a:p>
              <a:endParaRPr lang="en-US" altLang="ja-JP" sz="1200" dirty="0" smtClean="0"/>
            </a:p>
            <a:p>
              <a:r>
                <a:rPr lang="ja-JP" altLang="en-US" sz="1200" dirty="0" smtClean="0"/>
                <a:t>スマートシティ戦略部長</a:t>
              </a:r>
              <a:endParaRPr lang="en-US" altLang="ja-JP" sz="1200" dirty="0" smtClean="0"/>
            </a:p>
            <a:p>
              <a:endParaRPr lang="en-US" altLang="ja-JP" sz="1200" dirty="0" smtClean="0"/>
            </a:p>
            <a:p>
              <a:r>
                <a:rPr lang="ja-JP" altLang="en-US" sz="1200" dirty="0" smtClean="0"/>
                <a:t>財務部長</a:t>
              </a:r>
              <a:endParaRPr lang="en-US" altLang="ja-JP" sz="1200" dirty="0" smtClean="0"/>
            </a:p>
            <a:p>
              <a:endParaRPr lang="en-US" altLang="ja-JP" sz="1200" dirty="0" smtClean="0"/>
            </a:p>
            <a:p>
              <a:r>
                <a:rPr lang="ja-JP" altLang="en-US" sz="1200" dirty="0" smtClean="0"/>
                <a:t>総務部長</a:t>
              </a:r>
              <a:endParaRPr lang="en-US" altLang="ja-JP" sz="1200" dirty="0" smtClean="0"/>
            </a:p>
            <a:p>
              <a:endParaRPr lang="en-US" altLang="ja-JP" sz="1200" dirty="0" smtClean="0"/>
            </a:p>
            <a:p>
              <a:r>
                <a:rPr lang="ja-JP" altLang="en-US" sz="1200" dirty="0" smtClean="0"/>
                <a:t>政策企画部長</a:t>
              </a:r>
              <a:endParaRPr lang="en-US" altLang="ja-JP" sz="1200" dirty="0" smtClean="0"/>
            </a:p>
            <a:p>
              <a:endParaRPr lang="en-US" altLang="ja-JP" sz="1200" dirty="0" smtClean="0"/>
            </a:p>
            <a:p>
              <a:r>
                <a:rPr lang="ja-JP" altLang="en-US" sz="1200" dirty="0" smtClean="0"/>
                <a:t>危機管理監</a:t>
              </a:r>
              <a:endParaRPr lang="en-US" altLang="ja-JP" sz="1200" dirty="0" smtClean="0"/>
            </a:p>
            <a:p>
              <a:endParaRPr kumimoji="1" lang="en-US" altLang="ja-JP" sz="1200" dirty="0" smtClean="0"/>
            </a:p>
            <a:p>
              <a:r>
                <a:rPr kumimoji="1" lang="ja-JP" altLang="en-US" sz="1200" dirty="0" smtClean="0"/>
                <a:t>副首都推進局長</a:t>
              </a:r>
              <a:endParaRPr kumimoji="1" lang="en-US" altLang="ja-JP" sz="1200" dirty="0" smtClean="0"/>
            </a:p>
          </p:txBody>
        </p:sp>
        <p:sp>
          <p:nvSpPr>
            <p:cNvPr id="8" name="右中かっこ 7"/>
            <p:cNvSpPr/>
            <p:nvPr/>
          </p:nvSpPr>
          <p:spPr>
            <a:xfrm rot="16200000">
              <a:off x="6123385" y="57069"/>
              <a:ext cx="258322" cy="8007028"/>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1723401" y="4327409"/>
              <a:ext cx="344856" cy="10987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t>構 成 員</a:t>
              </a:r>
              <a:endParaRPr kumimoji="1" lang="ja-JP" altLang="en-US" sz="1200" dirty="0"/>
            </a:p>
          </p:txBody>
        </p:sp>
        <p:grpSp>
          <p:nvGrpSpPr>
            <p:cNvPr id="10" name="グループ化 9"/>
            <p:cNvGrpSpPr/>
            <p:nvPr/>
          </p:nvGrpSpPr>
          <p:grpSpPr>
            <a:xfrm>
              <a:off x="3684467" y="2760827"/>
              <a:ext cx="4775380" cy="306886"/>
              <a:chOff x="3993472" y="3038957"/>
              <a:chExt cx="4775380" cy="306886"/>
            </a:xfrm>
          </p:grpSpPr>
          <p:sp>
            <p:nvSpPr>
              <p:cNvPr id="17" name="正方形/長方形 16"/>
              <p:cNvSpPr/>
              <p:nvPr/>
            </p:nvSpPr>
            <p:spPr>
              <a:xfrm>
                <a:off x="3993472" y="3038957"/>
                <a:ext cx="1229458" cy="306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dirty="0" smtClean="0"/>
                  <a:t>本 部 長</a:t>
                </a:r>
                <a:endParaRPr kumimoji="1" lang="ja-JP" altLang="en-US" sz="1200" dirty="0"/>
              </a:p>
            </p:txBody>
          </p:sp>
          <p:sp>
            <p:nvSpPr>
              <p:cNvPr id="18" name="正方形/長方形 17"/>
              <p:cNvSpPr/>
              <p:nvPr/>
            </p:nvSpPr>
            <p:spPr>
              <a:xfrm>
                <a:off x="5261065" y="3038957"/>
                <a:ext cx="3507787" cy="30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smtClean="0">
                    <a:solidFill>
                      <a:schemeClr val="tx1"/>
                    </a:solidFill>
                  </a:rPr>
                  <a:t>知　　　事</a:t>
                </a:r>
                <a:endParaRPr kumimoji="1" lang="ja-JP" altLang="en-US" sz="1600" dirty="0">
                  <a:solidFill>
                    <a:schemeClr val="tx1"/>
                  </a:solidFill>
                </a:endParaRPr>
              </a:p>
            </p:txBody>
          </p:sp>
        </p:grpSp>
        <p:grpSp>
          <p:nvGrpSpPr>
            <p:cNvPr id="11" name="グループ化 10"/>
            <p:cNvGrpSpPr/>
            <p:nvPr/>
          </p:nvGrpSpPr>
          <p:grpSpPr>
            <a:xfrm>
              <a:off x="3684467" y="3257730"/>
              <a:ext cx="4775380" cy="306886"/>
              <a:chOff x="3993472" y="3038957"/>
              <a:chExt cx="4775380" cy="306886"/>
            </a:xfrm>
          </p:grpSpPr>
          <p:sp>
            <p:nvSpPr>
              <p:cNvPr id="15" name="正方形/長方形 14"/>
              <p:cNvSpPr/>
              <p:nvPr/>
            </p:nvSpPr>
            <p:spPr>
              <a:xfrm>
                <a:off x="3993472" y="3038957"/>
                <a:ext cx="1229458" cy="306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a:t>副</a:t>
                </a:r>
                <a:r>
                  <a:rPr kumimoji="1" lang="ja-JP" altLang="en-US" sz="1200" dirty="0" smtClean="0"/>
                  <a:t>本 部 長</a:t>
                </a:r>
                <a:endParaRPr kumimoji="1" lang="ja-JP" altLang="en-US" sz="1200" dirty="0"/>
              </a:p>
            </p:txBody>
          </p:sp>
          <p:sp>
            <p:nvSpPr>
              <p:cNvPr id="16" name="正方形/長方形 15"/>
              <p:cNvSpPr/>
              <p:nvPr/>
            </p:nvSpPr>
            <p:spPr>
              <a:xfrm>
                <a:off x="5261065" y="3038957"/>
                <a:ext cx="3507787" cy="30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smtClean="0">
                    <a:solidFill>
                      <a:schemeClr val="tx1"/>
                    </a:solidFill>
                  </a:rPr>
                  <a:t>副　知　事</a:t>
                </a:r>
                <a:endParaRPr kumimoji="1" lang="ja-JP" altLang="en-US" sz="1600" dirty="0">
                  <a:solidFill>
                    <a:schemeClr val="tx1"/>
                  </a:solidFill>
                </a:endParaRPr>
              </a:p>
            </p:txBody>
          </p:sp>
        </p:grpSp>
        <p:sp>
          <p:nvSpPr>
            <p:cNvPr id="12" name="正方形/長方形 11"/>
            <p:cNvSpPr/>
            <p:nvPr/>
          </p:nvSpPr>
          <p:spPr>
            <a:xfrm>
              <a:off x="1456429" y="2108354"/>
              <a:ext cx="9231459" cy="430603"/>
            </a:xfrm>
            <a:prstGeom prst="rect">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大阪府</a:t>
              </a:r>
              <a:r>
                <a:rPr lang="en-US" altLang="ja-JP" b="1" dirty="0">
                  <a:solidFill>
                    <a:schemeClr val="tx1"/>
                  </a:solidFill>
                  <a:latin typeface="+mn-ea"/>
                </a:rPr>
                <a:t>SDGs</a:t>
              </a:r>
              <a:r>
                <a:rPr lang="ja-JP" altLang="en-US" b="1" dirty="0" smtClean="0">
                  <a:solidFill>
                    <a:schemeClr val="tx1"/>
                  </a:solidFill>
                </a:rPr>
                <a:t>推進本部</a:t>
              </a:r>
              <a:endParaRPr kumimoji="1" lang="ja-JP" altLang="en-US" b="1" dirty="0">
                <a:solidFill>
                  <a:schemeClr val="tx1"/>
                </a:solidFill>
              </a:endParaRPr>
            </a:p>
          </p:txBody>
        </p:sp>
        <p:sp>
          <p:nvSpPr>
            <p:cNvPr id="13" name="正方形/長方形 12"/>
            <p:cNvSpPr/>
            <p:nvPr/>
          </p:nvSpPr>
          <p:spPr>
            <a:xfrm>
              <a:off x="4602905" y="6119512"/>
              <a:ext cx="3299281" cy="537475"/>
            </a:xfrm>
            <a:prstGeom prst="rect">
              <a:avLst/>
            </a:prstGeom>
            <a:solidFill>
              <a:schemeClr val="bg1"/>
            </a:solid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大阪府ＳＤＧｓ推進本部　幹事会</a:t>
              </a:r>
              <a:endParaRPr kumimoji="1" lang="en-US" altLang="ja-JP" sz="1200" b="1" dirty="0" smtClean="0">
                <a:solidFill>
                  <a:schemeClr val="tx1"/>
                </a:solidFill>
              </a:endParaRPr>
            </a:p>
            <a:p>
              <a:pPr algn="ctr"/>
              <a:r>
                <a:rPr lang="ja-JP" altLang="en-US" sz="1200" dirty="0" smtClean="0">
                  <a:solidFill>
                    <a:schemeClr val="tx1"/>
                  </a:solidFill>
                </a:rPr>
                <a:t>（各部総務課長等で構成）</a:t>
              </a:r>
              <a:endParaRPr kumimoji="1" lang="ja-JP" altLang="en-US" sz="1200" dirty="0">
                <a:solidFill>
                  <a:schemeClr val="tx1"/>
                </a:solidFill>
              </a:endParaRPr>
            </a:p>
          </p:txBody>
        </p:sp>
        <p:sp>
          <p:nvSpPr>
            <p:cNvPr id="14" name="テキスト ボックス 13"/>
            <p:cNvSpPr txBox="1"/>
            <p:nvPr/>
          </p:nvSpPr>
          <p:spPr>
            <a:xfrm>
              <a:off x="8573131" y="6378514"/>
              <a:ext cx="2018501" cy="261610"/>
            </a:xfrm>
            <a:prstGeom prst="rect">
              <a:avLst/>
            </a:prstGeom>
            <a:noFill/>
          </p:spPr>
          <p:txBody>
            <a:bodyPr wrap="none" rtlCol="0">
              <a:spAutoFit/>
            </a:bodyPr>
            <a:lstStyle/>
            <a:p>
              <a:r>
                <a:rPr kumimoji="1" lang="en-US" altLang="ja-JP" sz="1100" dirty="0" smtClean="0"/>
                <a:t>※</a:t>
              </a:r>
              <a:r>
                <a:rPr kumimoji="1" lang="ja-JP" altLang="en-US" sz="1100" dirty="0" smtClean="0"/>
                <a:t>事務局：政策企画部企画室</a:t>
              </a:r>
              <a:endParaRPr kumimoji="1" lang="ja-JP" altLang="en-US" sz="1100" dirty="0"/>
            </a:p>
          </p:txBody>
        </p:sp>
      </p:grpSp>
    </p:spTree>
    <p:extLst>
      <p:ext uri="{BB962C8B-B14F-4D97-AF65-F5344CB8AC3E}">
        <p14:creationId xmlns:p14="http://schemas.microsoft.com/office/powerpoint/2010/main" val="402959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4059" y="505816"/>
            <a:ext cx="10582836" cy="2246769"/>
          </a:xfrm>
          <a:prstGeom prst="rect">
            <a:avLst/>
          </a:prstGeom>
          <a:noFill/>
        </p:spPr>
        <p:txBody>
          <a:bodyPr wrap="square" rtlCol="0">
            <a:spAutoFit/>
          </a:bodyPr>
          <a:lstStyle/>
          <a:p>
            <a:pPr>
              <a:lnSpc>
                <a:spcPct val="150000"/>
              </a:lnSpc>
            </a:pPr>
            <a:r>
              <a:rPr kumimoji="1" lang="ja-JP" altLang="en-US" dirty="0" smtClean="0"/>
              <a:t>大阪府では、</a:t>
            </a:r>
            <a:r>
              <a:rPr lang="en-US" altLang="ja-JP" dirty="0">
                <a:latin typeface="+mn-ea"/>
                <a:cs typeface="Meiryo UI" panose="020B0604030504040204" pitchFamily="50" charset="-128"/>
              </a:rPr>
              <a:t> </a:t>
            </a:r>
            <a:r>
              <a:rPr lang="en-US" altLang="ja-JP" dirty="0" smtClean="0">
                <a:latin typeface="+mn-ea"/>
                <a:cs typeface="Meiryo UI" panose="020B0604030504040204" pitchFamily="50" charset="-128"/>
              </a:rPr>
              <a:t>2025</a:t>
            </a:r>
            <a:r>
              <a:rPr kumimoji="1" lang="ja-JP" altLang="en-US" dirty="0" smtClean="0"/>
              <a:t>年大阪・関西万博の開催都市として、</a:t>
            </a:r>
            <a:r>
              <a:rPr kumimoji="1" lang="ja-JP" altLang="en-US" b="1" dirty="0" smtClean="0"/>
              <a:t>世界の先頭に立って</a:t>
            </a:r>
            <a:r>
              <a:rPr lang="en-US" altLang="ja-JP" b="1" dirty="0">
                <a:latin typeface="+mn-ea"/>
              </a:rPr>
              <a:t>SDGs</a:t>
            </a:r>
            <a:r>
              <a:rPr kumimoji="1" lang="ja-JP" altLang="en-US" b="1" dirty="0" smtClean="0"/>
              <a:t>の達成に貢献する「</a:t>
            </a:r>
            <a:r>
              <a:rPr lang="en-US" altLang="ja-JP" b="1" dirty="0" smtClean="0">
                <a:latin typeface="+mn-ea"/>
              </a:rPr>
              <a:t> </a:t>
            </a:r>
            <a:r>
              <a:rPr lang="en-US" altLang="ja-JP" b="1" dirty="0">
                <a:latin typeface="+mn-ea"/>
              </a:rPr>
              <a:t>SDGs</a:t>
            </a:r>
            <a:r>
              <a:rPr kumimoji="1" lang="ja-JP" altLang="en-US" b="1" dirty="0" smtClean="0"/>
              <a:t>先進都市」の実現</a:t>
            </a:r>
            <a:r>
              <a:rPr kumimoji="1" lang="ja-JP" altLang="en-US" dirty="0" smtClean="0"/>
              <a:t>に向け、</a:t>
            </a:r>
            <a:r>
              <a:rPr lang="ja-JP" altLang="en-US" dirty="0" smtClean="0"/>
              <a:t>様々なステークホルダーと連携しつつ、多くの取組みを進めてきました。</a:t>
            </a:r>
            <a:endParaRPr kumimoji="1" lang="en-US" altLang="ja-JP" dirty="0" smtClean="0"/>
          </a:p>
          <a:p>
            <a:pPr>
              <a:lnSpc>
                <a:spcPct val="150000"/>
              </a:lnSpc>
              <a:spcBef>
                <a:spcPts val="600"/>
              </a:spcBef>
            </a:pPr>
            <a:r>
              <a:rPr lang="ja-JP" altLang="en-US" dirty="0" smtClean="0"/>
              <a:t>本資料では</a:t>
            </a:r>
            <a:r>
              <a:rPr lang="ja-JP" altLang="en-US" dirty="0"/>
              <a:t>、 </a:t>
            </a:r>
            <a:r>
              <a:rPr lang="en-US" altLang="ja-JP" dirty="0">
                <a:latin typeface="+mn-ea"/>
                <a:cs typeface="Meiryo UI" panose="020B0604030504040204" pitchFamily="50" charset="-128"/>
              </a:rPr>
              <a:t>2020</a:t>
            </a:r>
            <a:r>
              <a:rPr lang="ja-JP" altLang="en-US" dirty="0" smtClean="0"/>
              <a:t>年</a:t>
            </a:r>
            <a:r>
              <a:rPr lang="ja-JP" altLang="en-US" dirty="0"/>
              <a:t>（</a:t>
            </a:r>
            <a:r>
              <a:rPr lang="ja-JP" altLang="en-US" dirty="0" smtClean="0"/>
              <a:t>令和</a:t>
            </a:r>
            <a:r>
              <a:rPr lang="en-US" altLang="ja-JP" dirty="0" smtClean="0">
                <a:latin typeface="+mn-ea"/>
                <a:cs typeface="Meiryo UI" panose="020B0604030504040204" pitchFamily="50" charset="-128"/>
              </a:rPr>
              <a:t>2</a:t>
            </a:r>
            <a:r>
              <a:rPr lang="ja-JP" altLang="en-US" dirty="0" smtClean="0"/>
              <a:t>年）</a:t>
            </a:r>
            <a:r>
              <a:rPr lang="ja-JP" altLang="en-US" dirty="0" smtClean="0">
                <a:latin typeface="+mn-ea"/>
                <a:cs typeface="Meiryo UI" panose="020B0604030504040204" pitchFamily="50" charset="-128"/>
              </a:rPr>
              <a:t>３</a:t>
            </a:r>
            <a:r>
              <a:rPr lang="ja-JP" altLang="en-US" dirty="0" smtClean="0"/>
              <a:t>月に策定した</a:t>
            </a:r>
            <a:r>
              <a:rPr lang="en-US" altLang="ja-JP" b="1" dirty="0" smtClean="0"/>
              <a:t>『</a:t>
            </a:r>
            <a:r>
              <a:rPr lang="en-US" altLang="ja-JP" b="1" dirty="0" smtClean="0">
                <a:latin typeface="+mn-ea"/>
              </a:rPr>
              <a:t>Osaka</a:t>
            </a:r>
            <a:r>
              <a:rPr lang="ja-JP" altLang="en-US" b="1" dirty="0"/>
              <a:t> </a:t>
            </a:r>
            <a:r>
              <a:rPr lang="en-US" altLang="ja-JP" b="1" dirty="0" smtClean="0">
                <a:latin typeface="+mn-ea"/>
              </a:rPr>
              <a:t>SDGs</a:t>
            </a:r>
            <a:r>
              <a:rPr lang="ja-JP" altLang="en-US" b="1" dirty="0"/>
              <a:t> </a:t>
            </a:r>
            <a:r>
              <a:rPr lang="ja-JP" altLang="en-US" b="1" dirty="0" smtClean="0"/>
              <a:t>ビジョン</a:t>
            </a:r>
            <a:r>
              <a:rPr lang="en-US" altLang="ja-JP" b="1" dirty="0" smtClean="0"/>
              <a:t>』</a:t>
            </a:r>
            <a:r>
              <a:rPr lang="ja-JP" altLang="en-US" b="1" dirty="0" smtClean="0"/>
              <a:t>に掲げる大阪府の役割に沿って、</a:t>
            </a:r>
            <a:r>
              <a:rPr lang="en-US" altLang="ja-JP" b="1" dirty="0">
                <a:latin typeface="+mn-ea"/>
                <a:cs typeface="Meiryo UI" panose="020B0604030504040204" pitchFamily="50" charset="-128"/>
              </a:rPr>
              <a:t> 2020</a:t>
            </a:r>
            <a:r>
              <a:rPr lang="ja-JP" altLang="en-US" b="1" dirty="0" smtClean="0"/>
              <a:t>年度に取組んだ事業</a:t>
            </a:r>
            <a:r>
              <a:rPr lang="ja-JP" altLang="en-US" dirty="0" smtClean="0"/>
              <a:t>について紹介します。</a:t>
            </a:r>
            <a:endParaRPr kumimoji="1" lang="ja-JP" altLang="en-US" dirty="0"/>
          </a:p>
        </p:txBody>
      </p:sp>
      <p:sp>
        <p:nvSpPr>
          <p:cNvPr id="3" name="テキスト ボックス 2"/>
          <p:cNvSpPr txBox="1"/>
          <p:nvPr/>
        </p:nvSpPr>
        <p:spPr>
          <a:xfrm>
            <a:off x="1061602" y="2999384"/>
            <a:ext cx="5352747" cy="369332"/>
          </a:xfrm>
          <a:prstGeom prst="rect">
            <a:avLst/>
          </a:prstGeom>
          <a:noFill/>
        </p:spPr>
        <p:txBody>
          <a:bodyPr wrap="none" rtlCol="0">
            <a:spAutoFit/>
          </a:bodyPr>
          <a:lstStyle/>
          <a:p>
            <a:r>
              <a:rPr lang="ja-JP" altLang="en-US" b="1" dirty="0" smtClean="0"/>
              <a:t>◆</a:t>
            </a:r>
            <a:r>
              <a:rPr lang="en-US" altLang="ja-JP" b="1" dirty="0" smtClean="0"/>
              <a:t>『</a:t>
            </a:r>
            <a:r>
              <a:rPr lang="en-US" altLang="ja-JP" b="1" dirty="0" smtClean="0">
                <a:latin typeface="+mn-ea"/>
              </a:rPr>
              <a:t>Osaka</a:t>
            </a:r>
            <a:r>
              <a:rPr lang="ja-JP" altLang="en-US" b="1" dirty="0" smtClean="0"/>
              <a:t> </a:t>
            </a:r>
            <a:r>
              <a:rPr lang="en-US" altLang="ja-JP" b="1" dirty="0">
                <a:latin typeface="+mn-ea"/>
              </a:rPr>
              <a:t>SDGs</a:t>
            </a:r>
            <a:r>
              <a:rPr lang="ja-JP" altLang="en-US" b="1" dirty="0"/>
              <a:t> ビジョン</a:t>
            </a:r>
            <a:r>
              <a:rPr kumimoji="1" lang="en-US" altLang="ja-JP" b="1" dirty="0" smtClean="0"/>
              <a:t>』</a:t>
            </a:r>
            <a:r>
              <a:rPr kumimoji="1" lang="ja-JP" altLang="en-US" b="1" dirty="0" smtClean="0"/>
              <a:t>掲げる大阪府の役割</a:t>
            </a:r>
            <a:endParaRPr kumimoji="1" lang="ja-JP" altLang="en-US" b="1" dirty="0"/>
          </a:p>
        </p:txBody>
      </p:sp>
      <p:sp>
        <p:nvSpPr>
          <p:cNvPr id="4" name="正方形/長方形 3"/>
          <p:cNvSpPr/>
          <p:nvPr/>
        </p:nvSpPr>
        <p:spPr>
          <a:xfrm>
            <a:off x="1169894" y="3368716"/>
            <a:ext cx="9816353"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持続的成長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や、府民の豊かさ、</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393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a:latin typeface="+mn-ea"/>
              </a:rPr>
              <a:t>SDGs</a:t>
            </a:r>
            <a:r>
              <a:rPr kumimoji="1" lang="ja-JP" altLang="en-US" dirty="0" smtClean="0"/>
              <a:t>行動憲章</a:t>
            </a:r>
            <a:endParaRPr kumimoji="1" lang="ja-JP" altLang="en-US" dirty="0"/>
          </a:p>
        </p:txBody>
      </p:sp>
      <p:sp>
        <p:nvSpPr>
          <p:cNvPr id="4" name="正方形/長方形 3"/>
          <p:cNvSpPr/>
          <p:nvPr/>
        </p:nvSpPr>
        <p:spPr>
          <a:xfrm>
            <a:off x="277557" y="1765158"/>
            <a:ext cx="11694049" cy="584775"/>
          </a:xfrm>
          <a:prstGeom prst="rect">
            <a:avLst/>
          </a:prstGeom>
        </p:spPr>
        <p:txBody>
          <a:bodyPr wrap="square">
            <a:spAutoFit/>
          </a:bodyPr>
          <a:lstStyle/>
          <a:p>
            <a:r>
              <a:rPr lang="ja-JP" altLang="en-US" sz="1600" dirty="0" smtClean="0"/>
              <a:t>府民や府内企業・団体などあらゆるステークホルダーに</a:t>
            </a:r>
            <a:r>
              <a:rPr lang="en-US" altLang="ja-JP" sz="1600" dirty="0">
                <a:latin typeface="+mn-ea"/>
              </a:rPr>
              <a:t>SDGs</a:t>
            </a:r>
            <a:r>
              <a:rPr lang="ja-JP" altLang="en-US" sz="1600" dirty="0" smtClean="0"/>
              <a:t>を知ってもらい、具体的な行動につなげていただくことを目的に「大阪</a:t>
            </a:r>
            <a:r>
              <a:rPr lang="en-US" altLang="ja-JP" sz="1600" dirty="0">
                <a:latin typeface="+mn-ea"/>
              </a:rPr>
              <a:t>SDGs</a:t>
            </a:r>
            <a:r>
              <a:rPr lang="ja-JP" altLang="en-US" sz="1600" dirty="0" smtClean="0"/>
              <a:t>行動憲章」を策定しました。</a:t>
            </a:r>
            <a:r>
              <a:rPr lang="ja-JP" altLang="en-US" sz="1400" dirty="0">
                <a:latin typeface="+mn-ea"/>
              </a:rPr>
              <a:t>（</a:t>
            </a:r>
            <a:r>
              <a:rPr lang="en-US" altLang="ja-JP" sz="1400" dirty="0">
                <a:latin typeface="+mn-ea"/>
              </a:rPr>
              <a:t>2021</a:t>
            </a:r>
            <a:r>
              <a:rPr lang="ja-JP" altLang="en-US" sz="1400" dirty="0">
                <a:latin typeface="+mn-ea"/>
              </a:rPr>
              <a:t>年（令和</a:t>
            </a:r>
            <a:r>
              <a:rPr lang="en-US" altLang="ja-JP" sz="1400" dirty="0">
                <a:latin typeface="+mn-ea"/>
              </a:rPr>
              <a:t>3</a:t>
            </a:r>
            <a:r>
              <a:rPr lang="ja-JP" altLang="en-US" sz="1400" dirty="0">
                <a:latin typeface="+mn-ea"/>
              </a:rPr>
              <a:t>年</a:t>
            </a:r>
            <a:r>
              <a:rPr lang="ja-JP" altLang="en-US" sz="1400" dirty="0" smtClean="0">
                <a:latin typeface="+mn-ea"/>
              </a:rPr>
              <a:t>）</a:t>
            </a:r>
            <a:r>
              <a:rPr lang="en-US" altLang="ja-JP" sz="1400" dirty="0" smtClean="0">
                <a:latin typeface="+mn-ea"/>
              </a:rPr>
              <a:t>1</a:t>
            </a:r>
            <a:r>
              <a:rPr lang="ja-JP" altLang="en-US" sz="1400" dirty="0" smtClean="0">
                <a:latin typeface="+mn-ea"/>
              </a:rPr>
              <a:t>月</a:t>
            </a:r>
            <a:r>
              <a:rPr lang="en-US" altLang="ja-JP" sz="1400" dirty="0" smtClean="0">
                <a:latin typeface="+mn-ea"/>
              </a:rPr>
              <a:t>22</a:t>
            </a:r>
            <a:r>
              <a:rPr lang="ja-JP" altLang="en-US" sz="1400" dirty="0" smtClean="0">
                <a:latin typeface="+mn-ea"/>
              </a:rPr>
              <a:t>日</a:t>
            </a:r>
            <a:r>
              <a:rPr lang="ja-JP" altLang="en-US" sz="1400" dirty="0">
                <a:latin typeface="+mn-ea"/>
              </a:rPr>
              <a:t>）</a:t>
            </a:r>
            <a:endParaRPr lang="en-US" altLang="ja-JP" sz="1400" dirty="0">
              <a:latin typeface="+mn-ea"/>
            </a:endParaRPr>
          </a:p>
        </p:txBody>
      </p:sp>
      <p:grpSp>
        <p:nvGrpSpPr>
          <p:cNvPr id="3" name="グループ化 2"/>
          <p:cNvGrpSpPr/>
          <p:nvPr/>
        </p:nvGrpSpPr>
        <p:grpSpPr>
          <a:xfrm>
            <a:off x="1" y="2881369"/>
            <a:ext cx="12192000" cy="3600113"/>
            <a:chOff x="1" y="2881369"/>
            <a:chExt cx="12192000" cy="3600113"/>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920" y="3057281"/>
              <a:ext cx="531111" cy="531111"/>
            </a:xfrm>
            <a:prstGeom prst="rect">
              <a:avLst/>
            </a:prstGeom>
          </p:spPr>
        </p:pic>
        <p:sp>
          <p:nvSpPr>
            <p:cNvPr id="29" name="テキスト ボックス 28"/>
            <p:cNvSpPr txBox="1"/>
            <p:nvPr/>
          </p:nvSpPr>
          <p:spPr>
            <a:xfrm>
              <a:off x="1837583" y="4379327"/>
              <a:ext cx="8449693" cy="830997"/>
            </a:xfrm>
            <a:prstGeom prst="rect">
              <a:avLst/>
            </a:prstGeom>
            <a:noFill/>
          </p:spPr>
          <p:txBody>
            <a:bodyPr wrap="square" rtlCol="0">
              <a:spAutoFit/>
            </a:bodyPr>
            <a:lstStyle/>
            <a:p>
              <a:pPr algn="dist"/>
              <a:r>
                <a:rPr kumimoji="1" lang="ja-JP" altLang="en-US" sz="16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アジェンダ”（</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）の理念に賛同し、</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年大阪・関西万博の地元都市として</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万博</a:t>
              </a:r>
              <a:r>
                <a:rPr kumimoji="1" lang="ja-JP" altLang="en-US" sz="1600" dirty="0">
                  <a:latin typeface="Meiryo UI" panose="020B0604030504040204" pitchFamily="50" charset="-128"/>
                  <a:ea typeface="Meiryo UI" panose="020B0604030504040204" pitchFamily="50" charset="-128"/>
                </a:rPr>
                <a:t>のテーマで</a:t>
              </a:r>
              <a:r>
                <a:rPr kumimoji="1" lang="ja-JP" altLang="en-US" sz="1600" dirty="0" smtClean="0">
                  <a:latin typeface="Meiryo UI" panose="020B0604030504040204" pitchFamily="50" charset="-128"/>
                  <a:ea typeface="Meiryo UI" panose="020B0604030504040204" pitchFamily="50" charset="-128"/>
                </a:rPr>
                <a:t>ある「</a:t>
              </a:r>
              <a:r>
                <a:rPr kumimoji="1" lang="ja-JP" altLang="en-US" sz="1600" dirty="0">
                  <a:latin typeface="Meiryo UI" panose="020B0604030504040204" pitchFamily="50" charset="-128"/>
                  <a:ea typeface="Meiryo UI" panose="020B0604030504040204" pitchFamily="50" charset="-128"/>
                </a:rPr>
                <a:t>いのち輝く未来社会</a:t>
              </a:r>
              <a:r>
                <a:rPr kumimoji="1" lang="ja-JP" altLang="en-US" sz="1600" dirty="0" smtClean="0">
                  <a:latin typeface="Meiryo UI" panose="020B0604030504040204" pitchFamily="50" charset="-128"/>
                  <a:ea typeface="Meiryo UI" panose="020B0604030504040204" pitchFamily="50" charset="-128"/>
                </a:rPr>
                <a:t>のデザイン</a:t>
              </a:r>
              <a:r>
                <a:rPr kumimoji="1" lang="ja-JP" altLang="en-US" sz="1600" dirty="0">
                  <a:latin typeface="Meiryo UI" panose="020B0604030504040204" pitchFamily="50" charset="-128"/>
                  <a:ea typeface="Meiryo UI" panose="020B0604030504040204" pitchFamily="50" charset="-128"/>
                </a:rPr>
                <a:t>」に向けて、</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ゴールの達成をめざします。</a:t>
              </a:r>
            </a:p>
          </p:txBody>
        </p:sp>
        <p:sp>
          <p:nvSpPr>
            <p:cNvPr id="30" name="テキスト ボックス 29"/>
            <p:cNvSpPr txBox="1"/>
            <p:nvPr/>
          </p:nvSpPr>
          <p:spPr>
            <a:xfrm>
              <a:off x="2654494" y="5210324"/>
              <a:ext cx="7098350" cy="1061829"/>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２．</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31" name="正方形/長方形 30"/>
            <p:cNvSpPr/>
            <p:nvPr/>
          </p:nvSpPr>
          <p:spPr>
            <a:xfrm>
              <a:off x="1" y="3057281"/>
              <a:ext cx="12192000" cy="5400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b="1" u="sng" spc="600" dirty="0">
                  <a:solidFill>
                    <a:schemeClr val="tx1"/>
                  </a:solidFill>
                  <a:latin typeface="Meiryo UI" panose="020B0604030504040204" pitchFamily="50" charset="-128"/>
                  <a:ea typeface="Meiryo UI" panose="020B0604030504040204" pitchFamily="50" charset="-128"/>
                </a:rPr>
                <a:t>大阪</a:t>
              </a:r>
              <a:r>
                <a:rPr kumimoji="1" lang="en-US" altLang="zh-TW" b="1" u="sng" spc="600" dirty="0">
                  <a:solidFill>
                    <a:schemeClr val="tx1"/>
                  </a:solidFill>
                  <a:latin typeface="Meiryo UI" panose="020B0604030504040204" pitchFamily="50" charset="-128"/>
                  <a:ea typeface="Meiryo UI" panose="020B0604030504040204" pitchFamily="50" charset="-128"/>
                </a:rPr>
                <a:t>SDGs</a:t>
              </a:r>
              <a:r>
                <a:rPr kumimoji="1" lang="zh-TW" altLang="en-US" b="1" u="sng" spc="600" dirty="0">
                  <a:solidFill>
                    <a:schemeClr val="tx1"/>
                  </a:solidFill>
                  <a:latin typeface="Meiryo UI" panose="020B0604030504040204" pitchFamily="50" charset="-128"/>
                  <a:ea typeface="Meiryo UI" panose="020B0604030504040204" pitchFamily="50" charset="-128"/>
                </a:rPr>
                <a:t>行動憲章</a:t>
              </a: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890" y="3069798"/>
              <a:ext cx="531111" cy="531111"/>
            </a:xfrm>
            <a:prstGeom prst="rect">
              <a:avLst/>
            </a:prstGeom>
          </p:spPr>
        </p:pic>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978" y="3706034"/>
              <a:ext cx="463043" cy="463043"/>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973" y="3706034"/>
              <a:ext cx="463043" cy="463043"/>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7968" y="3706034"/>
              <a:ext cx="463043" cy="463043"/>
            </a:xfrm>
            <a:prstGeom prst="rect">
              <a:avLst/>
            </a:prstGeom>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958" y="3706034"/>
              <a:ext cx="463043" cy="463043"/>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7948" y="3706034"/>
              <a:ext cx="463043" cy="463043"/>
            </a:xfrm>
            <a:prstGeom prst="rect">
              <a:avLst/>
            </a:prstGeom>
          </p:spPr>
        </p:pic>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963" y="3706034"/>
              <a:ext cx="463043" cy="463043"/>
            </a:xfrm>
            <a:prstGeom prst="rect">
              <a:avLst/>
            </a:prstGeom>
          </p:spPr>
        </p:pic>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2953" y="3706034"/>
              <a:ext cx="463043" cy="463043"/>
            </a:xfrm>
            <a:prstGeom prst="rect">
              <a:avLst/>
            </a:prstGeom>
          </p:spPr>
        </p:pic>
        <p:pic>
          <p:nvPicPr>
            <p:cNvPr id="40" name="図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2943" y="3706034"/>
              <a:ext cx="463043" cy="463043"/>
            </a:xfrm>
            <a:prstGeom prst="rect">
              <a:avLst/>
            </a:prstGeom>
          </p:spPr>
        </p:pic>
        <p:pic>
          <p:nvPicPr>
            <p:cNvPr id="41" name="図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938" y="3706034"/>
              <a:ext cx="463043" cy="463043"/>
            </a:xfrm>
            <a:prstGeom prst="rect">
              <a:avLst/>
            </a:prstGeom>
          </p:spPr>
        </p:pic>
        <p:pic>
          <p:nvPicPr>
            <p:cNvPr id="42" name="図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2933" y="3706034"/>
              <a:ext cx="463043" cy="463043"/>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2924" y="3706034"/>
              <a:ext cx="463043" cy="463043"/>
            </a:xfrm>
            <a:prstGeom prst="rect">
              <a:avLst/>
            </a:prstGeom>
          </p:spPr>
        </p:pic>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2916" y="3706034"/>
              <a:ext cx="463043" cy="463043"/>
            </a:xfrm>
            <a:prstGeom prst="rect">
              <a:avLst/>
            </a:prstGeom>
          </p:spPr>
        </p:pic>
        <p:pic>
          <p:nvPicPr>
            <p:cNvPr id="45" name="図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7928" y="3706034"/>
              <a:ext cx="463043" cy="463043"/>
            </a:xfrm>
            <a:prstGeom prst="rect">
              <a:avLst/>
            </a:prstGeom>
          </p:spPr>
        </p:pic>
        <p:pic>
          <p:nvPicPr>
            <p:cNvPr id="46" name="図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57920" y="3706034"/>
              <a:ext cx="463043" cy="463043"/>
            </a:xfrm>
            <a:prstGeom prst="rect">
              <a:avLst/>
            </a:prstGeom>
          </p:spPr>
        </p:pic>
        <p:pic>
          <p:nvPicPr>
            <p:cNvPr id="47" name="図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27912" y="3706034"/>
              <a:ext cx="463043" cy="463043"/>
            </a:xfrm>
            <a:prstGeom prst="rect">
              <a:avLst/>
            </a:prstGeom>
          </p:spPr>
        </p:pic>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2908" y="3706034"/>
              <a:ext cx="463043" cy="463043"/>
            </a:xfrm>
            <a:prstGeom prst="rect">
              <a:avLst/>
            </a:prstGeom>
          </p:spPr>
        </p:pic>
        <p:pic>
          <p:nvPicPr>
            <p:cNvPr id="49" name="図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97906" y="3706034"/>
              <a:ext cx="463043" cy="463043"/>
            </a:xfrm>
            <a:prstGeom prst="rect">
              <a:avLst/>
            </a:prstGeom>
          </p:spPr>
        </p:pic>
        <p:sp>
          <p:nvSpPr>
            <p:cNvPr id="50" name="正方形/長方形 49"/>
            <p:cNvSpPr/>
            <p:nvPr/>
          </p:nvSpPr>
          <p:spPr>
            <a:xfrm>
              <a:off x="1484243" y="2881369"/>
              <a:ext cx="9156375" cy="3600113"/>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30377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私の</a:t>
            </a:r>
            <a:r>
              <a:rPr lang="en-US" altLang="ja-JP" dirty="0">
                <a:latin typeface="+mn-ea"/>
              </a:rPr>
              <a:t>SDGs</a:t>
            </a:r>
            <a:r>
              <a:rPr kumimoji="1" lang="ja-JP" altLang="en-US" dirty="0" smtClean="0"/>
              <a:t>宣言プロジェクト</a:t>
            </a:r>
            <a:endParaRPr kumimoji="1" lang="ja-JP" altLang="en-US" dirty="0"/>
          </a:p>
        </p:txBody>
      </p:sp>
      <p:sp>
        <p:nvSpPr>
          <p:cNvPr id="4" name="正方形/長方形 3"/>
          <p:cNvSpPr/>
          <p:nvPr/>
        </p:nvSpPr>
        <p:spPr>
          <a:xfrm>
            <a:off x="277557" y="1671029"/>
            <a:ext cx="11694049" cy="938719"/>
          </a:xfrm>
          <a:prstGeom prst="rect">
            <a:avLst/>
          </a:prstGeom>
        </p:spPr>
        <p:txBody>
          <a:bodyPr wrap="square">
            <a:spAutoFit/>
          </a:bodyPr>
          <a:lstStyle/>
          <a:p>
            <a:pPr marL="93663" indent="-93663">
              <a:lnSpc>
                <a:spcPts val="2200"/>
              </a:lnSpc>
            </a:pPr>
            <a:r>
              <a:rPr lang="ja-JP" altLang="en-US" sz="1600" dirty="0" smtClean="0">
                <a:latin typeface="+mn-ea"/>
              </a:rPr>
              <a:t>「大阪</a:t>
            </a:r>
            <a:r>
              <a:rPr lang="en-US" altLang="ja-JP" sz="1600" dirty="0" smtClean="0">
                <a:latin typeface="+mn-ea"/>
              </a:rPr>
              <a:t>SDGs</a:t>
            </a:r>
            <a:r>
              <a:rPr lang="ja-JP" altLang="en-US" sz="1600" dirty="0" smtClean="0">
                <a:latin typeface="+mn-ea"/>
              </a:rPr>
              <a:t>行動憲章」の趣旨に沿って、各ステークホルダーの行動を促すため、</a:t>
            </a:r>
            <a:r>
              <a:rPr lang="en-US" altLang="ja-JP" sz="1600" dirty="0" smtClean="0">
                <a:latin typeface="+mn-ea"/>
              </a:rPr>
              <a:t>SDGs</a:t>
            </a:r>
            <a:r>
              <a:rPr lang="ja-JP" altLang="en-US" sz="1600" dirty="0" smtClean="0">
                <a:latin typeface="+mn-ea"/>
              </a:rPr>
              <a:t>を達成に向け自らが行う行動を宣言していただくプロジェクトを開始しました。　</a:t>
            </a:r>
            <a:r>
              <a:rPr lang="ja-JP" altLang="en-US" sz="1400" dirty="0" smtClean="0">
                <a:latin typeface="+mn-ea"/>
              </a:rPr>
              <a:t>（</a:t>
            </a:r>
            <a:r>
              <a:rPr lang="en-US" altLang="ja-JP" sz="1400" dirty="0" smtClean="0">
                <a:latin typeface="+mn-ea"/>
              </a:rPr>
              <a:t>2021</a:t>
            </a:r>
            <a:r>
              <a:rPr lang="ja-JP" altLang="en-US" sz="1400" dirty="0" smtClean="0">
                <a:latin typeface="+mn-ea"/>
              </a:rPr>
              <a:t>年（令和</a:t>
            </a:r>
            <a:r>
              <a:rPr lang="en-US" altLang="ja-JP" sz="1400" dirty="0" smtClean="0">
                <a:latin typeface="+mn-ea"/>
              </a:rPr>
              <a:t>3</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24</a:t>
            </a:r>
            <a:r>
              <a:rPr lang="ja-JP" altLang="en-US" sz="1400" dirty="0" smtClean="0">
                <a:latin typeface="+mn-ea"/>
              </a:rPr>
              <a:t>日）</a:t>
            </a:r>
            <a:endParaRPr lang="en-US" altLang="ja-JP" sz="1400" dirty="0" smtClean="0">
              <a:latin typeface="+mn-ea"/>
            </a:endParaRPr>
          </a:p>
          <a:p>
            <a:pPr indent="93663">
              <a:lnSpc>
                <a:spcPts val="2200"/>
              </a:lnSpc>
            </a:pPr>
            <a:r>
              <a:rPr lang="ja-JP" altLang="en-US" sz="1600" dirty="0" smtClean="0">
                <a:latin typeface="+mn-ea"/>
              </a:rPr>
              <a:t>宣言いただいた内容は府ホームページ等で紹介することにより、オール大阪で</a:t>
            </a:r>
            <a:r>
              <a:rPr lang="en-US" altLang="ja-JP" sz="1600" dirty="0" smtClean="0">
                <a:latin typeface="+mn-ea"/>
              </a:rPr>
              <a:t>SDGs</a:t>
            </a:r>
            <a:r>
              <a:rPr lang="ja-JP" altLang="en-US" sz="1600" dirty="0" smtClean="0">
                <a:latin typeface="+mn-ea"/>
              </a:rPr>
              <a:t>の達成をめざす機運の醸成につなげます。</a:t>
            </a:r>
            <a:endParaRPr lang="en-US" altLang="ja-JP" sz="1600" dirty="0" smtClean="0">
              <a:latin typeface="+mn-ea"/>
            </a:endParaRPr>
          </a:p>
        </p:txBody>
      </p:sp>
      <p:sp>
        <p:nvSpPr>
          <p:cNvPr id="17" name="テキスト ボックス 16"/>
          <p:cNvSpPr txBox="1"/>
          <p:nvPr/>
        </p:nvSpPr>
        <p:spPr>
          <a:xfrm>
            <a:off x="424325" y="2665832"/>
            <a:ext cx="7595477" cy="1849224"/>
          </a:xfrm>
          <a:prstGeom prst="rect">
            <a:avLst/>
          </a:prstGeom>
          <a:noFill/>
        </p:spPr>
        <p:txBody>
          <a:bodyPr wrap="none" rtlCol="0">
            <a:spAutoFit/>
          </a:bodyPr>
          <a:lstStyle/>
          <a:p>
            <a:pPr>
              <a:lnSpc>
                <a:spcPts val="1900"/>
              </a:lnSpc>
            </a:pPr>
            <a:r>
              <a:rPr kumimoji="1" lang="ja-JP" altLang="en-US" sz="1600" b="1" dirty="0" smtClean="0"/>
              <a:t>プロジェクト概要</a:t>
            </a:r>
            <a:endParaRPr kumimoji="1" lang="en-US" altLang="ja-JP" sz="1600" b="1" dirty="0" smtClean="0"/>
          </a:p>
          <a:p>
            <a:pPr>
              <a:lnSpc>
                <a:spcPts val="1900"/>
              </a:lnSpc>
              <a:spcBef>
                <a:spcPts val="400"/>
              </a:spcBef>
            </a:pPr>
            <a:r>
              <a:rPr lang="ja-JP" altLang="en-US" sz="1400" dirty="0" smtClean="0"/>
              <a:t>＜参加対象＞　府民、府内企業・団体など</a:t>
            </a:r>
            <a:endParaRPr lang="en-US" altLang="ja-JP" sz="1400" dirty="0" smtClean="0"/>
          </a:p>
          <a:p>
            <a:pPr>
              <a:lnSpc>
                <a:spcPts val="1900"/>
              </a:lnSpc>
            </a:pPr>
            <a:r>
              <a:rPr kumimoji="1" lang="ja-JP" altLang="en-US" sz="1400" dirty="0" smtClean="0"/>
              <a:t>＜参加方法＞　① 大阪府インターネット申請・申込みサービスの利用</a:t>
            </a:r>
            <a:endParaRPr lang="en-US" altLang="ja-JP" sz="1400" dirty="0"/>
          </a:p>
          <a:p>
            <a:pPr indent="1250950">
              <a:lnSpc>
                <a:spcPts val="1900"/>
              </a:lnSpc>
            </a:pPr>
            <a:r>
              <a:rPr lang="ja-JP" altLang="en-US" sz="1400" dirty="0" smtClean="0"/>
              <a:t>② </a:t>
            </a:r>
            <a:r>
              <a:rPr lang="en-US" altLang="ja-JP" sz="1400" dirty="0" smtClean="0"/>
              <a:t>Twitter</a:t>
            </a:r>
            <a:r>
              <a:rPr lang="ja-JP" altLang="en-US" sz="1400" dirty="0" smtClean="0"/>
              <a:t>「大阪府</a:t>
            </a:r>
            <a:r>
              <a:rPr lang="en-US" altLang="ja-JP" sz="1400" dirty="0" smtClean="0"/>
              <a:t>SDGs</a:t>
            </a:r>
            <a:r>
              <a:rPr lang="en-US" altLang="ja-JP" sz="1400" dirty="0"/>
              <a:t>【</a:t>
            </a:r>
            <a:r>
              <a:rPr lang="ja-JP" altLang="en-US" sz="1400" dirty="0" smtClean="0"/>
              <a:t>公式</a:t>
            </a:r>
            <a:r>
              <a:rPr lang="en-US" altLang="ja-JP" sz="1400" dirty="0" smtClean="0"/>
              <a:t>】</a:t>
            </a:r>
            <a:r>
              <a:rPr lang="ja-JP" altLang="en-US" sz="1400" dirty="0" smtClean="0"/>
              <a:t>（</a:t>
            </a:r>
            <a:r>
              <a:rPr lang="en-US" altLang="ja-JP" sz="1400" dirty="0" smtClean="0"/>
              <a:t>@</a:t>
            </a:r>
            <a:r>
              <a:rPr lang="en-US" altLang="ja-JP" sz="1400" dirty="0" err="1" smtClean="0"/>
              <a:t>osakaprefSDGs</a:t>
            </a:r>
            <a:r>
              <a:rPr lang="ja-JP" altLang="en-US" sz="1400" dirty="0" smtClean="0"/>
              <a:t>）」アカウントへの投稿</a:t>
            </a:r>
            <a:endParaRPr lang="en-US" altLang="ja-JP" sz="1400" dirty="0"/>
          </a:p>
          <a:p>
            <a:pPr indent="1250950">
              <a:lnSpc>
                <a:spcPts val="1900"/>
              </a:lnSpc>
            </a:pPr>
            <a:r>
              <a:rPr kumimoji="1" lang="ja-JP" altLang="en-US" sz="1400" dirty="0" smtClean="0"/>
              <a:t>③ 事務局に参加用紙を提出</a:t>
            </a:r>
            <a:endParaRPr kumimoji="1" lang="en-US" altLang="ja-JP" sz="1400" dirty="0" smtClean="0"/>
          </a:p>
          <a:p>
            <a:pPr>
              <a:lnSpc>
                <a:spcPts val="1900"/>
              </a:lnSpc>
            </a:pPr>
            <a:r>
              <a:rPr lang="ja-JP" altLang="en-US" sz="1400" dirty="0" smtClean="0"/>
              <a:t>＜宣言内容＞　</a:t>
            </a:r>
            <a:r>
              <a:rPr lang="en-US" altLang="ja-JP" sz="1400" dirty="0">
                <a:latin typeface="+mn-ea"/>
              </a:rPr>
              <a:t> </a:t>
            </a:r>
            <a:r>
              <a:rPr lang="en-US" altLang="ja-JP" sz="1400" dirty="0" smtClean="0">
                <a:latin typeface="+mn-ea"/>
              </a:rPr>
              <a:t>SDGs</a:t>
            </a:r>
            <a:r>
              <a:rPr lang="ja-JP" altLang="en-US" sz="1400" dirty="0" smtClean="0">
                <a:latin typeface="+mn-ea"/>
              </a:rPr>
              <a:t>の達成に向けた取組み　＋　関連するゴール</a:t>
            </a:r>
            <a:endParaRPr lang="en-US" altLang="ja-JP" sz="1400" dirty="0" smtClean="0">
              <a:latin typeface="+mn-ea"/>
            </a:endParaRPr>
          </a:p>
          <a:p>
            <a:pPr indent="1519238">
              <a:lnSpc>
                <a:spcPts val="1900"/>
              </a:lnSpc>
            </a:pPr>
            <a:r>
              <a:rPr kumimoji="1" lang="en-US" altLang="ja-JP" sz="1400" dirty="0" smtClean="0">
                <a:latin typeface="+mn-ea"/>
              </a:rPr>
              <a:t>※Twitter</a:t>
            </a:r>
            <a:r>
              <a:rPr kumimoji="1" lang="ja-JP" altLang="en-US" sz="1400" dirty="0" smtClean="0">
                <a:latin typeface="+mn-ea"/>
              </a:rPr>
              <a:t>の場合は「＃</a:t>
            </a:r>
            <a:r>
              <a:rPr lang="ja-JP" altLang="en-US" sz="1400" dirty="0">
                <a:latin typeface="+mn-ea"/>
              </a:rPr>
              <a:t>私</a:t>
            </a:r>
            <a:r>
              <a:rPr lang="ja-JP" altLang="en-US" sz="1400" dirty="0" smtClean="0">
                <a:latin typeface="+mn-ea"/>
              </a:rPr>
              <a:t>の</a:t>
            </a:r>
            <a:r>
              <a:rPr lang="en-US" altLang="ja-JP" sz="1400" dirty="0" smtClean="0">
                <a:latin typeface="+mn-ea"/>
              </a:rPr>
              <a:t>SDGs</a:t>
            </a:r>
            <a:r>
              <a:rPr lang="ja-JP" altLang="en-US" sz="1400" dirty="0" smtClean="0">
                <a:latin typeface="+mn-ea"/>
              </a:rPr>
              <a:t>宣言プロジェクト」を付けて投稿</a:t>
            </a:r>
            <a:endParaRPr kumimoji="1" lang="en-US" altLang="ja-JP" sz="1400" dirty="0"/>
          </a:p>
        </p:txBody>
      </p:sp>
      <p:sp>
        <p:nvSpPr>
          <p:cNvPr id="18" name="正方形/長方形 17"/>
          <p:cNvSpPr/>
          <p:nvPr/>
        </p:nvSpPr>
        <p:spPr>
          <a:xfrm>
            <a:off x="101350" y="4770779"/>
            <a:ext cx="11990566" cy="203824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9" name="正方形/長方形 18"/>
          <p:cNvSpPr/>
          <p:nvPr/>
        </p:nvSpPr>
        <p:spPr>
          <a:xfrm>
            <a:off x="92946" y="4561769"/>
            <a:ext cx="2100771"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UD デジタル 教科書体 NK-B" panose="02020700000000000000" pitchFamily="18" charset="-128"/>
                <a:ea typeface="UD デジタル 教科書体 NK-B" panose="02020700000000000000" pitchFamily="18" charset="-128"/>
              </a:rPr>
              <a:t>取り組み宣言の例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1035461" y="5076134"/>
            <a:ext cx="2880000" cy="54575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endPar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83" y="4991866"/>
            <a:ext cx="751876" cy="751876"/>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777" y="5002321"/>
            <a:ext cx="747203" cy="747203"/>
          </a:xfrm>
          <a:prstGeom prst="rect">
            <a:avLst/>
          </a:prstGeom>
        </p:spPr>
      </p:pic>
      <p:sp>
        <p:nvSpPr>
          <p:cNvPr id="23" name="角丸四角形 22"/>
          <p:cNvSpPr/>
          <p:nvPr/>
        </p:nvSpPr>
        <p:spPr>
          <a:xfrm>
            <a:off x="9111842" y="5078130"/>
            <a:ext cx="2844000" cy="546255"/>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841" y="5014773"/>
            <a:ext cx="752400" cy="752400"/>
          </a:xfrm>
          <a:prstGeom prst="rect">
            <a:avLst/>
          </a:prstGeom>
        </p:spPr>
      </p:pic>
      <p:pic>
        <p:nvPicPr>
          <p:cNvPr id="25"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6794" y="568563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8414" y="583839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rotWithShape="1">
          <a:blip r:embed="rId6" cstate="print">
            <a:extLst>
              <a:ext uri="{28A0092B-C50C-407E-A947-70E740481C1C}">
                <a14:useLocalDpi xmlns:a14="http://schemas.microsoft.com/office/drawing/2010/main" val="0"/>
              </a:ext>
            </a:extLst>
          </a:blip>
          <a:srcRect b="21060"/>
          <a:stretch/>
        </p:blipFill>
        <p:spPr>
          <a:xfrm>
            <a:off x="9690992" y="5576303"/>
            <a:ext cx="1829888" cy="1084234"/>
          </a:xfrm>
          <a:prstGeom prst="rect">
            <a:avLst/>
          </a:prstGeom>
        </p:spPr>
      </p:pic>
      <p:sp>
        <p:nvSpPr>
          <p:cNvPr id="28" name="正方形/長方形 27"/>
          <p:cNvSpPr/>
          <p:nvPr/>
        </p:nvSpPr>
        <p:spPr bwMode="white">
          <a:xfrm>
            <a:off x="5598698" y="5554649"/>
            <a:ext cx="649255" cy="34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087339" y="5070021"/>
            <a:ext cx="2844000" cy="546255"/>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マイ</a:t>
            </a: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容器</a:t>
            </a:r>
            <a:r>
              <a:rPr kumimoji="1" lang="ja-JP" altLang="en-US" b="1" dirty="0" smtClean="0">
                <a:solidFill>
                  <a:srgbClr val="000000"/>
                </a:solidFill>
                <a:latin typeface="UD デジタル 教科書体 NK-B" panose="02020700000000000000" pitchFamily="18" charset="-128"/>
                <a:ea typeface="UD デジタル 教科書体 NK-B" panose="02020700000000000000" pitchFamily="18" charset="-128"/>
              </a:rPr>
              <a:t>を使う</a:t>
            </a:r>
            <a:endPar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8710" y="5654465"/>
            <a:ext cx="2240973" cy="1009856"/>
          </a:xfrm>
          <a:prstGeom prst="rect">
            <a:avLst/>
          </a:prstGeom>
        </p:spPr>
      </p:pic>
      <p:pic>
        <p:nvPicPr>
          <p:cNvPr id="31" name="図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491" y="5655950"/>
            <a:ext cx="1388120" cy="1041090"/>
          </a:xfrm>
          <a:prstGeom prst="rect">
            <a:avLst/>
          </a:prstGeom>
        </p:spPr>
      </p:pic>
      <p:pic>
        <p:nvPicPr>
          <p:cNvPr id="32" name="Picture 16" descr="タッパー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0948" y="6012833"/>
            <a:ext cx="787278" cy="7065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45201" y="3811116"/>
            <a:ext cx="884790" cy="884790"/>
          </a:xfrm>
          <a:prstGeom prst="rect">
            <a:avLst/>
          </a:prstGeom>
        </p:spPr>
      </p:pic>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85062" y="3894980"/>
            <a:ext cx="717061" cy="717061"/>
          </a:xfrm>
          <a:prstGeom prst="rect">
            <a:avLst/>
          </a:prstGeom>
        </p:spPr>
      </p:pic>
      <p:pic>
        <p:nvPicPr>
          <p:cNvPr id="35" name="図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88981" y="3670526"/>
            <a:ext cx="1165970" cy="1165970"/>
          </a:xfrm>
          <a:prstGeom prst="rect">
            <a:avLst/>
          </a:prstGeom>
        </p:spPr>
      </p:pic>
    </p:spTree>
    <p:extLst>
      <p:ext uri="{BB962C8B-B14F-4D97-AF65-F5344CB8AC3E}">
        <p14:creationId xmlns:p14="http://schemas.microsoft.com/office/powerpoint/2010/main" val="1800231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smtClean="0">
                <a:latin typeface="+mn-ea"/>
              </a:rPr>
              <a:t>SDGs</a:t>
            </a:r>
            <a:r>
              <a:rPr kumimoji="1" lang="en-US" altLang="ja-JP" dirty="0" smtClean="0"/>
              <a:t>【</a:t>
            </a:r>
            <a:r>
              <a:rPr kumimoji="1" lang="ja-JP" altLang="en-US" dirty="0" smtClean="0"/>
              <a:t>公式</a:t>
            </a:r>
            <a:r>
              <a:rPr kumimoji="1" lang="en-US" altLang="ja-JP" dirty="0" smtClean="0"/>
              <a:t>】Twitter</a:t>
            </a:r>
            <a:endParaRPr kumimoji="1" lang="ja-JP" altLang="en-US" dirty="0"/>
          </a:p>
        </p:txBody>
      </p:sp>
      <p:sp>
        <p:nvSpPr>
          <p:cNvPr id="7" name="正方形/長方形 6"/>
          <p:cNvSpPr/>
          <p:nvPr/>
        </p:nvSpPr>
        <p:spPr>
          <a:xfrm>
            <a:off x="277557" y="1697923"/>
            <a:ext cx="11694049" cy="338554"/>
          </a:xfrm>
          <a:prstGeom prst="rect">
            <a:avLst/>
          </a:prstGeom>
        </p:spPr>
        <p:txBody>
          <a:bodyPr wrap="square">
            <a:spAutoFit/>
          </a:bodyPr>
          <a:lstStyle/>
          <a:p>
            <a:r>
              <a:rPr lang="en-US" altLang="ja-JP" sz="1600" dirty="0" smtClean="0">
                <a:latin typeface="+mn-ea"/>
              </a:rPr>
              <a:t>SDGs</a:t>
            </a:r>
            <a:r>
              <a:rPr lang="ja-JP" altLang="en-US" sz="1600" dirty="0" smtClean="0">
                <a:latin typeface="+mn-ea"/>
              </a:rPr>
              <a:t>に関する情報発信や、私の</a:t>
            </a:r>
            <a:r>
              <a:rPr lang="en-US" altLang="ja-JP" sz="1600" dirty="0" smtClean="0">
                <a:latin typeface="+mn-ea"/>
              </a:rPr>
              <a:t>SDGS</a:t>
            </a:r>
            <a:r>
              <a:rPr lang="ja-JP" altLang="en-US" sz="1600" dirty="0" smtClean="0">
                <a:latin typeface="+mn-ea"/>
              </a:rPr>
              <a:t>宣言プロジェクトの拡散を図るため“大阪</a:t>
            </a:r>
            <a:r>
              <a:rPr lang="en-US" altLang="ja-JP" sz="1600" dirty="0" smtClean="0">
                <a:latin typeface="+mn-ea"/>
              </a:rPr>
              <a:t>SDGs【</a:t>
            </a:r>
            <a:r>
              <a:rPr lang="ja-JP" altLang="en-US" sz="1600" dirty="0" smtClean="0">
                <a:latin typeface="+mn-ea"/>
              </a:rPr>
              <a:t>公式</a:t>
            </a:r>
            <a:r>
              <a:rPr lang="en-US" altLang="ja-JP" sz="1600" dirty="0" smtClean="0">
                <a:latin typeface="+mn-ea"/>
              </a:rPr>
              <a:t>】Twitter</a:t>
            </a:r>
            <a:r>
              <a:rPr lang="ja-JP" altLang="en-US" sz="1600" dirty="0" smtClean="0">
                <a:latin typeface="+mn-ea"/>
              </a:rPr>
              <a:t>”を開設</a:t>
            </a:r>
            <a:endParaRPr lang="en-US" altLang="ja-JP" sz="1600" dirty="0" smtClean="0">
              <a:latin typeface="+mn-ea"/>
            </a:endParaRPr>
          </a:p>
        </p:txBody>
      </p:sp>
      <p:sp>
        <p:nvSpPr>
          <p:cNvPr id="3" name="正方形/長方形 2"/>
          <p:cNvSpPr/>
          <p:nvPr/>
        </p:nvSpPr>
        <p:spPr>
          <a:xfrm>
            <a:off x="425823" y="2237416"/>
            <a:ext cx="6889377" cy="584775"/>
          </a:xfrm>
          <a:prstGeom prst="rect">
            <a:avLst/>
          </a:prstGeom>
        </p:spPr>
        <p:txBody>
          <a:bodyPr wrap="square">
            <a:spAutoFit/>
          </a:bodyPr>
          <a:lstStyle/>
          <a:p>
            <a:pPr>
              <a:spcAft>
                <a:spcPts val="0"/>
              </a:spcAft>
            </a:pPr>
            <a:r>
              <a:rPr lang="en-US" altLang="ja-JP" sz="1600" dirty="0" smtClean="0">
                <a:latin typeface="+mn-ea"/>
                <a:cs typeface="ＭＳ Ｐゴシック" panose="020B0600070205080204" pitchFamily="50" charset="-128"/>
              </a:rPr>
              <a:t>Twitter</a:t>
            </a:r>
            <a:r>
              <a:rPr lang="ja-JP" altLang="en-US" sz="1600" dirty="0" smtClean="0">
                <a:latin typeface="+mn-ea"/>
                <a:cs typeface="ＭＳ Ｐゴシック" panose="020B0600070205080204" pitchFamily="50" charset="-128"/>
              </a:rPr>
              <a:t>アカウント</a:t>
            </a:r>
            <a:r>
              <a:rPr lang="ja-JP" altLang="ja-JP" sz="1600" dirty="0" smtClean="0">
                <a:latin typeface="+mn-ea"/>
                <a:cs typeface="ＭＳ Ｐゴシック" panose="020B0600070205080204" pitchFamily="50" charset="-128"/>
              </a:rPr>
              <a:t>「</a:t>
            </a:r>
            <a:r>
              <a:rPr lang="ja-JP" altLang="ja-JP" sz="1600" dirty="0">
                <a:latin typeface="+mn-ea"/>
                <a:cs typeface="ＭＳ Ｐゴシック" panose="020B0600070205080204" pitchFamily="50" charset="-128"/>
              </a:rPr>
              <a:t>大阪府</a:t>
            </a:r>
            <a:r>
              <a:rPr lang="en-US" altLang="ja-JP" sz="1600" dirty="0">
                <a:latin typeface="+mn-ea"/>
                <a:cs typeface="ＭＳ Ｐゴシック" panose="020B0600070205080204" pitchFamily="50" charset="-128"/>
              </a:rPr>
              <a:t>SDGs</a:t>
            </a:r>
            <a:r>
              <a:rPr lang="ja-JP" altLang="ja-JP" sz="1600" dirty="0">
                <a:latin typeface="+mn-ea"/>
                <a:cs typeface="ＭＳ Ｐゴシック" panose="020B0600070205080204" pitchFamily="50" charset="-128"/>
              </a:rPr>
              <a:t>【公式】（＠</a:t>
            </a:r>
            <a:r>
              <a:rPr lang="en-US" altLang="ja-JP" sz="1600" dirty="0" err="1">
                <a:latin typeface="+mn-ea"/>
                <a:cs typeface="ＭＳ Ｐゴシック" panose="020B0600070205080204" pitchFamily="50" charset="-128"/>
              </a:rPr>
              <a:t>osakaprefSDGs</a:t>
            </a:r>
            <a:r>
              <a:rPr lang="ja-JP" altLang="ja-JP" sz="1600" dirty="0">
                <a:latin typeface="+mn-ea"/>
                <a:cs typeface="ＭＳ Ｐゴシック" panose="020B0600070205080204" pitchFamily="50" charset="-128"/>
              </a:rPr>
              <a:t>）</a:t>
            </a:r>
            <a:r>
              <a:rPr lang="ja-JP" altLang="ja-JP" sz="1600" dirty="0" smtClean="0">
                <a:latin typeface="+mn-ea"/>
                <a:cs typeface="ＭＳ Ｐゴシック" panose="020B0600070205080204" pitchFamily="50" charset="-128"/>
              </a:rPr>
              <a:t>」</a:t>
            </a:r>
            <a:r>
              <a:rPr lang="en-US" altLang="ja-JP" sz="1600" dirty="0">
                <a:latin typeface="+mn-ea"/>
                <a:cs typeface="ＭＳ Ｐゴシック" panose="020B0600070205080204" pitchFamily="50" charset="-128"/>
              </a:rPr>
              <a:t/>
            </a:r>
            <a:br>
              <a:rPr lang="en-US" altLang="ja-JP" sz="1600" dirty="0">
                <a:latin typeface="+mn-ea"/>
                <a:cs typeface="ＭＳ Ｐゴシック" panose="020B0600070205080204" pitchFamily="50" charset="-128"/>
              </a:rPr>
            </a:br>
            <a:r>
              <a:rPr lang="en-US" altLang="ja-JP" sz="1600" u="sng" dirty="0" smtClean="0">
                <a:solidFill>
                  <a:srgbClr val="0000FF"/>
                </a:solidFill>
                <a:latin typeface="+mn-ea"/>
                <a:cs typeface="ＭＳ Ｐゴシック" panose="020B0600070205080204" pitchFamily="50" charset="-128"/>
                <a:hlinkClick r:id="rId2"/>
              </a:rPr>
              <a:t>https</a:t>
            </a:r>
            <a:r>
              <a:rPr lang="en-US" altLang="ja-JP" sz="1600" u="sng" dirty="0">
                <a:solidFill>
                  <a:srgbClr val="0000FF"/>
                </a:solidFill>
                <a:latin typeface="+mn-ea"/>
                <a:cs typeface="ＭＳ Ｐゴシック" panose="020B0600070205080204" pitchFamily="50" charset="-128"/>
                <a:hlinkClick r:id="rId2"/>
              </a:rPr>
              <a:t>://twitter.com/osakaprefSDGs</a:t>
            </a:r>
            <a:endParaRPr lang="ja-JP" altLang="ja-JP" sz="1600" dirty="0">
              <a:effectLst/>
              <a:latin typeface="+mn-ea"/>
              <a:cs typeface="ＭＳ Ｐゴシック" panose="020B0600070205080204" pitchFamily="50" charset="-128"/>
            </a:endParaRPr>
          </a:p>
        </p:txBody>
      </p:sp>
      <p:pic>
        <p:nvPicPr>
          <p:cNvPr id="4" name="図 3"/>
          <p:cNvPicPr>
            <a:picLocks noChangeAspect="1"/>
          </p:cNvPicPr>
          <p:nvPr/>
        </p:nvPicPr>
        <p:blipFill rotWithShape="1">
          <a:blip r:embed="rId3"/>
          <a:srcRect l="22151" t="9614" r="2703" b="23641"/>
          <a:stretch/>
        </p:blipFill>
        <p:spPr>
          <a:xfrm>
            <a:off x="879238" y="3023130"/>
            <a:ext cx="7113774" cy="3552482"/>
          </a:xfrm>
          <a:prstGeom prst="rect">
            <a:avLst/>
          </a:prstGeom>
        </p:spPr>
      </p:pic>
    </p:spTree>
    <p:extLst>
      <p:ext uri="{BB962C8B-B14F-4D97-AF65-F5344CB8AC3E}">
        <p14:creationId xmlns:p14="http://schemas.microsoft.com/office/powerpoint/2010/main" val="13884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各種計画へのＳＤＧｓの反映</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567472383"/>
              </p:ext>
            </p:extLst>
          </p:nvPr>
        </p:nvGraphicFramePr>
        <p:xfrm>
          <a:off x="391458" y="2291754"/>
          <a:ext cx="11448000" cy="4390320"/>
        </p:xfrm>
        <a:graphic>
          <a:graphicData uri="http://schemas.openxmlformats.org/drawingml/2006/table">
            <a:tbl>
              <a:tblPr firstRow="1" bandRow="1">
                <a:tableStyleId>{BC89EF96-8CEA-46FF-86C4-4CE0E7609802}</a:tableStyleId>
              </a:tblPr>
              <a:tblGrid>
                <a:gridCol w="3816000">
                  <a:extLst>
                    <a:ext uri="{9D8B030D-6E8A-4147-A177-3AD203B41FA5}">
                      <a16:colId xmlns:a16="http://schemas.microsoft.com/office/drawing/2014/main" val="3083195012"/>
                    </a:ext>
                  </a:extLst>
                </a:gridCol>
                <a:gridCol w="3816000">
                  <a:extLst>
                    <a:ext uri="{9D8B030D-6E8A-4147-A177-3AD203B41FA5}">
                      <a16:colId xmlns:a16="http://schemas.microsoft.com/office/drawing/2014/main" val="1659476444"/>
                    </a:ext>
                  </a:extLst>
                </a:gridCol>
                <a:gridCol w="3816000">
                  <a:extLst>
                    <a:ext uri="{9D8B030D-6E8A-4147-A177-3AD203B41FA5}">
                      <a16:colId xmlns:a16="http://schemas.microsoft.com/office/drawing/2014/main" val="1086167244"/>
                    </a:ext>
                  </a:extLst>
                </a:gridCol>
              </a:tblGrid>
              <a:tr h="325840">
                <a:tc>
                  <a:txBody>
                    <a:bodyPr/>
                    <a:lstStyle/>
                    <a:p>
                      <a:pPr algn="ctr"/>
                      <a:r>
                        <a:rPr kumimoji="1" lang="ja-JP" altLang="en-US" sz="1600" dirty="0" smtClean="0"/>
                        <a:t>計画等の名称</a:t>
                      </a:r>
                      <a:endParaRPr kumimoji="1" lang="ja-JP" altLang="en-US" sz="1600" dirty="0"/>
                    </a:p>
                  </a:txBody>
                  <a:tcPr anchor="ctr">
                    <a:lnR w="12700" cap="flat" cmpd="sng" algn="ctr">
                      <a:solidFill>
                        <a:schemeClr val="tx1"/>
                      </a:solidFill>
                      <a:prstDash val="sysDashDot"/>
                      <a:round/>
                      <a:headEnd type="none" w="med" len="med"/>
                      <a:tailEnd type="none" w="med" len="med"/>
                    </a:lnR>
                  </a:tcPr>
                </a:tc>
                <a:tc>
                  <a:txBody>
                    <a:bodyPr/>
                    <a:lstStyle/>
                    <a:p>
                      <a:pPr algn="ctr"/>
                      <a:r>
                        <a:rPr kumimoji="1" lang="ja-JP" altLang="en-US" sz="1600" dirty="0" smtClean="0"/>
                        <a:t>計画等の名称</a:t>
                      </a:r>
                      <a:endParaRPr kumimoji="1" lang="ja-JP" altLang="en-US" sz="16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algn="ctr"/>
                      <a:r>
                        <a:rPr kumimoji="1" lang="ja-JP" altLang="en-US" sz="1600" dirty="0" smtClean="0"/>
                        <a:t>計画等の名称</a:t>
                      </a:r>
                      <a:endParaRPr kumimoji="1" lang="ja-JP" altLang="en-US" sz="16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1010965189"/>
                  </a:ext>
                </a:extLst>
              </a:tr>
              <a:tr h="432000">
                <a:tc>
                  <a:txBody>
                    <a:bodyPr/>
                    <a:lstStyle/>
                    <a:p>
                      <a:r>
                        <a:rPr kumimoji="1" lang="ja-JP" altLang="en-US" sz="1300" dirty="0" smtClean="0"/>
                        <a:t>大阪府の地籍調査促進戦略</a:t>
                      </a:r>
                      <a:r>
                        <a:rPr lang="en-US" altLang="ja-JP" sz="1300" dirty="0" smtClean="0">
                          <a:latin typeface="+mn-ea"/>
                          <a:cs typeface="Meiryo UI" panose="020B0604030504040204" pitchFamily="50" charset="-128"/>
                        </a:rPr>
                        <a:t>2020</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住宅建築物耐震</a:t>
                      </a:r>
                      <a:r>
                        <a:rPr lang="en-US" altLang="ja-JP" sz="1300" dirty="0" smtClean="0">
                          <a:latin typeface="+mn-ea"/>
                          <a:cs typeface="Meiryo UI" panose="020B0604030504040204" pitchFamily="50" charset="-128"/>
                        </a:rPr>
                        <a:t>10</a:t>
                      </a:r>
                      <a:r>
                        <a:rPr kumimoji="1" lang="ja-JP" altLang="en-US" sz="1300" dirty="0" smtClean="0"/>
                        <a:t>ヵ年戦略・大阪</a:t>
                      </a:r>
                      <a:endParaRPr kumimoji="1" lang="en-US" altLang="ja-JP" sz="1300" dirty="0" smtClean="0"/>
                    </a:p>
                    <a:p>
                      <a:r>
                        <a:rPr kumimoji="1" lang="ja-JP" altLang="en-US" sz="1300" dirty="0" smtClean="0"/>
                        <a:t>（大阪府耐震改修促進計画）</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ふちょう温室効果ガス削減アクションプラン</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3210215748"/>
                  </a:ext>
                </a:extLst>
              </a:tr>
              <a:tr h="432000">
                <a:tc>
                  <a:txBody>
                    <a:bodyPr/>
                    <a:lstStyle/>
                    <a:p>
                      <a:r>
                        <a:rPr kumimoji="1" lang="ja-JP" altLang="en-US" sz="1300" dirty="0" smtClean="0"/>
                        <a:t>堺泉北港港湾計画書</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大阪府密集市街地整備方針</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300" dirty="0" smtClean="0">
                          <a:latin typeface="+mn-ea"/>
                          <a:cs typeface="Meiryo UI" panose="020B0604030504040204" pitchFamily="50" charset="-128"/>
                        </a:rPr>
                        <a:t>2030</a:t>
                      </a:r>
                      <a:r>
                        <a:rPr lang="ja-JP" altLang="en-US" sz="1300" dirty="0" smtClean="0">
                          <a:latin typeface="+mn-ea"/>
                          <a:cs typeface="Meiryo UI" panose="020B0604030504040204" pitchFamily="50" charset="-128"/>
                        </a:rPr>
                        <a:t>大阪府環境総合計画</a:t>
                      </a:r>
                      <a:endParaRPr kumimoji="1" lang="ja-JP" altLang="en-US" sz="1300" dirty="0" smtClean="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2042299839"/>
                  </a:ext>
                </a:extLst>
              </a:tr>
              <a:tr h="432000">
                <a:tc>
                  <a:txBody>
                    <a:bodyPr/>
                    <a:lstStyle/>
                    <a:p>
                      <a:r>
                        <a:rPr kumimoji="1" lang="ja-JP" altLang="en-US" sz="1300" dirty="0" smtClean="0"/>
                        <a:t>都市計画区域の整備、開発及び保全の方針</a:t>
                      </a:r>
                      <a:endParaRPr kumimoji="1" lang="en-US" altLang="ja-JP" sz="1300" dirty="0" smtClean="0"/>
                    </a:p>
                    <a:p>
                      <a:r>
                        <a:rPr kumimoji="1" lang="ja-JP" altLang="en-US" sz="1300" dirty="0" smtClean="0"/>
                        <a:t>（都市計画区域マスタープラン）</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第４次大阪府子ども読書活動推進計画</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大阪府地球温暖化対策実行計画</a:t>
                      </a:r>
                      <a:endParaRPr kumimoji="1" lang="en-US" altLang="ja-JP" sz="1300" dirty="0" smtClean="0"/>
                    </a:p>
                    <a:p>
                      <a:r>
                        <a:rPr kumimoji="1" lang="ja-JP" altLang="en-US" sz="1300" dirty="0" smtClean="0"/>
                        <a:t>（区域施策編）</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2715083578"/>
                  </a:ext>
                </a:extLst>
              </a:tr>
              <a:tr h="432000">
                <a:tc>
                  <a:txBody>
                    <a:bodyPr/>
                    <a:lstStyle/>
                    <a:p>
                      <a:r>
                        <a:rPr kumimoji="1" lang="ja-JP" altLang="en-US" sz="1300" dirty="0" smtClean="0"/>
                        <a:t>大阪府都市整備中期計画</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err="1" smtClean="0"/>
                        <a:t>大阪府視覚障がい</a:t>
                      </a:r>
                      <a:r>
                        <a:rPr kumimoji="1" lang="ja-JP" altLang="en-US" sz="1300" dirty="0" smtClean="0"/>
                        <a:t>者等の読書環境の整備の推進に関する計画（読書のバリアフリー計画）</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ふちょう温室効果ガス削減アクションプラン</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2123970506"/>
                  </a:ext>
                </a:extLst>
              </a:tr>
              <a:tr h="432000">
                <a:tc>
                  <a:txBody>
                    <a:bodyPr/>
                    <a:lstStyle/>
                    <a:p>
                      <a:r>
                        <a:rPr kumimoji="1" lang="ja-JP" altLang="en-US" sz="1300" dirty="0" smtClean="0"/>
                        <a:t>第４期大阪府アライグマ防除実施計画</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大阪府動物愛護管理推進計画</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300" dirty="0" smtClean="0"/>
                        <a:t>大阪府高齢者計画</a:t>
                      </a:r>
                      <a:r>
                        <a:rPr lang="en-US" altLang="ja-JP" sz="1300" dirty="0" smtClean="0">
                          <a:latin typeface="+mn-ea"/>
                          <a:cs typeface="Meiryo UI" panose="020B0604030504040204" pitchFamily="50" charset="-128"/>
                        </a:rPr>
                        <a:t>2021</a:t>
                      </a:r>
                      <a:endParaRPr kumimoji="1" lang="ja-JP" altLang="en-US" sz="1300" dirty="0" smtClean="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1444073257"/>
                  </a:ext>
                </a:extLst>
              </a:tr>
              <a:tr h="432000">
                <a:tc>
                  <a:txBody>
                    <a:bodyPr/>
                    <a:lstStyle/>
                    <a:p>
                      <a:r>
                        <a:rPr kumimoji="1" lang="ja-JP" altLang="en-US" sz="1300" dirty="0" smtClean="0">
                          <a:solidFill>
                            <a:schemeClr val="tx1"/>
                          </a:solidFill>
                        </a:rPr>
                        <a:t>第５次大阪府文化振興計画（答申案）</a:t>
                      </a:r>
                      <a:endParaRPr kumimoji="1" lang="ja-JP" altLang="en-US" sz="1300" dirty="0">
                        <a:solidFill>
                          <a:schemeClr val="tx1"/>
                        </a:solidFill>
                      </a:endParaRP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大阪府循環型社会推進計画</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地震防災アクションプログラム</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355109668"/>
                  </a:ext>
                </a:extLst>
              </a:tr>
              <a:tr h="432000">
                <a:tc>
                  <a:txBody>
                    <a:bodyPr/>
                    <a:lstStyle/>
                    <a:p>
                      <a:r>
                        <a:rPr kumimoji="1" lang="ja-JP" altLang="en-US" sz="1300" dirty="0" smtClean="0"/>
                        <a:t>大阪府棚田地域振興計画</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おおさかスマートエネルギープラン</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おおさか男女共同参画プラン（</a:t>
                      </a:r>
                      <a:r>
                        <a:rPr lang="en-US" altLang="ja-JP" sz="1300" dirty="0" smtClean="0">
                          <a:latin typeface="+mn-ea"/>
                          <a:cs typeface="Meiryo UI" panose="020B0604030504040204" pitchFamily="50" charset="-128"/>
                        </a:rPr>
                        <a:t>2021-2025</a:t>
                      </a:r>
                      <a:r>
                        <a:rPr lang="ja-JP" altLang="en-US" sz="1300" dirty="0" smtClean="0">
                          <a:latin typeface="+mn-ea"/>
                          <a:cs typeface="Meiryo UI" panose="020B0604030504040204" pitchFamily="50" charset="-128"/>
                        </a:rPr>
                        <a:t>）</a:t>
                      </a:r>
                      <a:endParaRPr kumimoji="1" lang="ja-JP" altLang="en-US" sz="1300" dirty="0" smtClean="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3401529747"/>
                  </a:ext>
                </a:extLst>
              </a:tr>
              <a:tr h="432000">
                <a:tc>
                  <a:txBody>
                    <a:bodyPr/>
                    <a:lstStyle/>
                    <a:p>
                      <a:r>
                        <a:rPr kumimoji="1" lang="ja-JP" altLang="en-US" sz="1300" dirty="0" smtClean="0"/>
                        <a:t>「大阪ブルー・オーシャン・ビジョン」実行計画</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大阪府食品ロス削減推進計画</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300" dirty="0" smtClean="0"/>
                        <a:t>大阪都市魅力創造戦略</a:t>
                      </a:r>
                      <a:r>
                        <a:rPr lang="en-US" altLang="ja-JP" sz="1300" dirty="0" smtClean="0">
                          <a:latin typeface="+mn-ea"/>
                          <a:cs typeface="Meiryo UI" panose="020B0604030504040204" pitchFamily="50" charset="-128"/>
                        </a:rPr>
                        <a:t>2025</a:t>
                      </a:r>
                      <a:endParaRPr kumimoji="1" lang="ja-JP" altLang="en-US" sz="1300" dirty="0" smtClean="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864190126"/>
                  </a:ext>
                </a:extLst>
              </a:tr>
              <a:tr h="432000">
                <a:tc>
                  <a:txBody>
                    <a:bodyPr/>
                    <a:lstStyle/>
                    <a:p>
                      <a:r>
                        <a:rPr kumimoji="1" lang="ja-JP" altLang="en-US" sz="1300" dirty="0" smtClean="0"/>
                        <a:t>第５次</a:t>
                      </a:r>
                      <a:r>
                        <a:rPr kumimoji="1" lang="ja-JP" altLang="en-US" sz="1300" dirty="0" err="1" smtClean="0"/>
                        <a:t>大阪府障がい</a:t>
                      </a:r>
                      <a:r>
                        <a:rPr kumimoji="1" lang="ja-JP" altLang="en-US" sz="1300" dirty="0" smtClean="0"/>
                        <a:t>者計画</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smtClean="0"/>
                        <a:t>大阪府海岸漂着物等対策推進地域計画</a:t>
                      </a:r>
                      <a:endParaRPr kumimoji="1" lang="ja-JP" altLang="en-US" sz="13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endParaRPr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1030466004"/>
                  </a:ext>
                </a:extLst>
              </a:tr>
            </a:tbl>
          </a:graphicData>
        </a:graphic>
      </p:graphicFrame>
      <p:sp>
        <p:nvSpPr>
          <p:cNvPr id="3" name="テキスト ボックス 2"/>
          <p:cNvSpPr txBox="1"/>
          <p:nvPr/>
        </p:nvSpPr>
        <p:spPr>
          <a:xfrm>
            <a:off x="391458" y="1628562"/>
            <a:ext cx="8106706" cy="531614"/>
          </a:xfrm>
          <a:prstGeom prst="rect">
            <a:avLst/>
          </a:prstGeom>
          <a:noFill/>
        </p:spPr>
        <p:txBody>
          <a:bodyPr wrap="none" rtlCol="0">
            <a:spAutoFit/>
          </a:bodyPr>
          <a:lstStyle/>
          <a:p>
            <a:r>
              <a:rPr kumimoji="1" lang="ja-JP" altLang="en-US" sz="1600" dirty="0" smtClean="0"/>
              <a:t>大阪府では行政計画の改定などにあわせ、</a:t>
            </a:r>
            <a:r>
              <a:rPr lang="en-US" altLang="ja-JP" sz="1600" dirty="0" smtClean="0">
                <a:latin typeface="+mn-ea"/>
              </a:rPr>
              <a:t>SDGs</a:t>
            </a:r>
            <a:r>
              <a:rPr kumimoji="1" lang="ja-JP" altLang="en-US" sz="1600" dirty="0" smtClean="0"/>
              <a:t>の理念を反映することとしています。</a:t>
            </a:r>
            <a:endParaRPr kumimoji="1" lang="en-US" altLang="ja-JP" sz="1600" dirty="0" smtClean="0"/>
          </a:p>
          <a:p>
            <a:r>
              <a:rPr lang="en-US" altLang="ja-JP" sz="1600" dirty="0" smtClean="0">
                <a:latin typeface="+mn-ea"/>
                <a:cs typeface="Meiryo UI" panose="020B0604030504040204" pitchFamily="50" charset="-128"/>
              </a:rPr>
              <a:t>2020</a:t>
            </a:r>
            <a:r>
              <a:rPr lang="ja-JP" altLang="en-US" sz="1600" dirty="0" smtClean="0">
                <a:latin typeface="+mn-ea"/>
                <a:cs typeface="Meiryo UI" panose="020B0604030504040204" pitchFamily="50" charset="-128"/>
              </a:rPr>
              <a:t>年度（</a:t>
            </a:r>
            <a:r>
              <a:rPr lang="ja-JP" altLang="en-US" sz="1600" dirty="0">
                <a:latin typeface="+mn-ea"/>
                <a:cs typeface="Meiryo UI" panose="020B0604030504040204" pitchFamily="50" charset="-128"/>
              </a:rPr>
              <a:t>令和</a:t>
            </a:r>
            <a:r>
              <a:rPr lang="ja-JP" altLang="en-US" sz="1600" dirty="0" smtClean="0">
                <a:latin typeface="+mn-ea"/>
                <a:cs typeface="Meiryo UI" panose="020B0604030504040204" pitchFamily="50" charset="-128"/>
              </a:rPr>
              <a:t>２年度）に反映した行政計画は次のとおりです。</a:t>
            </a:r>
            <a:endParaRPr kumimoji="1" lang="ja-JP" altLang="en-US" sz="1600" dirty="0"/>
          </a:p>
        </p:txBody>
      </p:sp>
    </p:spTree>
    <p:extLst>
      <p:ext uri="{BB962C8B-B14F-4D97-AF65-F5344CB8AC3E}">
        <p14:creationId xmlns:p14="http://schemas.microsoft.com/office/powerpoint/2010/main" val="417804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大阪府</a:t>
            </a:r>
            <a:r>
              <a:rPr lang="en-US" altLang="ja-JP" dirty="0">
                <a:latin typeface="+mn-ea"/>
              </a:rPr>
              <a:t>SDGs</a:t>
            </a:r>
            <a:r>
              <a:rPr kumimoji="1" lang="ja-JP" altLang="en-US" dirty="0" smtClean="0"/>
              <a:t>有識者会議</a:t>
            </a:r>
            <a:endParaRPr kumimoji="1" lang="ja-JP" altLang="en-US" dirty="0"/>
          </a:p>
        </p:txBody>
      </p:sp>
      <p:sp>
        <p:nvSpPr>
          <p:cNvPr id="4" name="正方形/長方形 3"/>
          <p:cNvSpPr/>
          <p:nvPr/>
        </p:nvSpPr>
        <p:spPr>
          <a:xfrm>
            <a:off x="277557" y="1765158"/>
            <a:ext cx="11694049" cy="584775"/>
          </a:xfrm>
          <a:prstGeom prst="rect">
            <a:avLst/>
          </a:prstGeom>
        </p:spPr>
        <p:txBody>
          <a:bodyPr wrap="square">
            <a:spAutoFit/>
          </a:bodyPr>
          <a:lstStyle/>
          <a:p>
            <a:r>
              <a:rPr lang="ja-JP" altLang="en-US" sz="1600" dirty="0" smtClean="0"/>
              <a:t>持続可能な開発目標（</a:t>
            </a:r>
            <a:r>
              <a:rPr lang="en-US" altLang="ja-JP" sz="1600" dirty="0" smtClean="0">
                <a:latin typeface="+mn-ea"/>
              </a:rPr>
              <a:t>SDGs</a:t>
            </a:r>
            <a:r>
              <a:rPr lang="ja-JP" altLang="en-US" sz="1600" dirty="0" smtClean="0"/>
              <a:t>）の達成に向けた大阪府の取組みの促進について、専門的見地からの意見を幅広く聴取するため、「大阪府</a:t>
            </a:r>
            <a:r>
              <a:rPr lang="en-US" altLang="ja-JP" sz="1600" dirty="0">
                <a:latin typeface="+mn-ea"/>
              </a:rPr>
              <a:t>SDGs</a:t>
            </a:r>
            <a:r>
              <a:rPr lang="ja-JP" altLang="en-US" sz="1600" dirty="0" smtClean="0"/>
              <a:t>有識者会議」を設置しました。</a:t>
            </a:r>
            <a:endParaRPr lang="ja-JP" altLang="en-US" sz="1600" dirty="0"/>
          </a:p>
        </p:txBody>
      </p:sp>
      <p:sp>
        <p:nvSpPr>
          <p:cNvPr id="3" name="正方形/長方形 2"/>
          <p:cNvSpPr/>
          <p:nvPr/>
        </p:nvSpPr>
        <p:spPr>
          <a:xfrm>
            <a:off x="7059705" y="4886848"/>
            <a:ext cx="5016940" cy="1467068"/>
          </a:xfrm>
          <a:prstGeom prst="rect">
            <a:avLst/>
          </a:prstGeom>
          <a:ln>
            <a:solidFill>
              <a:schemeClr val="tx1"/>
            </a:solidFill>
            <a:prstDash val="sysDot"/>
          </a:ln>
        </p:spPr>
        <p:txBody>
          <a:bodyPr wrap="square">
            <a:spAutoFit/>
          </a:bodyPr>
          <a:lstStyle/>
          <a:p>
            <a:pPr fontAlgn="t"/>
            <a:r>
              <a:rPr lang="ja-JP" altLang="en-US" sz="1600" b="1" dirty="0" smtClean="0"/>
              <a:t>有識者会議 委員</a:t>
            </a:r>
            <a:endParaRPr lang="en-US" altLang="ja-JP" sz="1600" b="1" dirty="0" smtClean="0"/>
          </a:p>
          <a:p>
            <a:pPr fontAlgn="t">
              <a:spcBef>
                <a:spcPts val="400"/>
              </a:spcBef>
            </a:pPr>
            <a:r>
              <a:rPr lang="ja-JP" altLang="en-US" sz="1400" dirty="0" smtClean="0"/>
              <a:t>川久保</a:t>
            </a:r>
            <a:r>
              <a:rPr lang="ja-JP" altLang="en-US" sz="1400" dirty="0"/>
              <a:t>　俊　</a:t>
            </a:r>
            <a:r>
              <a:rPr lang="ja-JP" altLang="en-US" sz="1400" dirty="0" smtClean="0"/>
              <a:t>氏（法政大学）</a:t>
            </a:r>
            <a:endParaRPr lang="ja-JP" altLang="en-US" sz="1400" dirty="0"/>
          </a:p>
          <a:p>
            <a:pPr fontAlgn="t"/>
            <a:r>
              <a:rPr lang="ja-JP" altLang="en-US" sz="1400" dirty="0" smtClean="0"/>
              <a:t>草</a:t>
            </a:r>
            <a:r>
              <a:rPr lang="ja-JP" altLang="en-US" sz="1400" dirty="0"/>
              <a:t>郷　孝好　</a:t>
            </a:r>
            <a:r>
              <a:rPr lang="ja-JP" altLang="en-US" sz="1400" dirty="0" smtClean="0"/>
              <a:t>氏（関西大学）  </a:t>
            </a:r>
            <a:endParaRPr lang="ja-JP" altLang="en-US" sz="1400" dirty="0"/>
          </a:p>
          <a:p>
            <a:pPr fontAlgn="t"/>
            <a:r>
              <a:rPr lang="ja-JP" altLang="en-US" sz="1400" dirty="0" smtClean="0"/>
              <a:t>田和</a:t>
            </a:r>
            <a:r>
              <a:rPr lang="ja-JP" altLang="en-US" sz="1400" dirty="0"/>
              <a:t>　正裕　</a:t>
            </a:r>
            <a:r>
              <a:rPr lang="ja-JP" altLang="en-US" sz="1400" dirty="0" smtClean="0"/>
              <a:t>氏（国際</a:t>
            </a:r>
            <a:r>
              <a:rPr lang="ja-JP" altLang="en-US" sz="1400" dirty="0"/>
              <a:t>協力機構（</a:t>
            </a:r>
            <a:r>
              <a:rPr lang="en-US" altLang="ja-JP" sz="1400" dirty="0"/>
              <a:t>JICA</a:t>
            </a:r>
            <a:r>
              <a:rPr lang="ja-JP" altLang="en-US" sz="1400" dirty="0"/>
              <a:t>）関西</a:t>
            </a:r>
            <a:r>
              <a:rPr lang="ja-JP" altLang="en-US" sz="1400" dirty="0" smtClean="0"/>
              <a:t>センター）</a:t>
            </a:r>
            <a:endParaRPr lang="ja-JP" altLang="en-US" sz="1400" dirty="0"/>
          </a:p>
          <a:p>
            <a:pPr fontAlgn="t"/>
            <a:r>
              <a:rPr lang="ja-JP" altLang="en-US" sz="1400" dirty="0" smtClean="0"/>
              <a:t>羽根田</a:t>
            </a:r>
            <a:r>
              <a:rPr lang="ja-JP" altLang="en-US" sz="1400" dirty="0"/>
              <a:t>　みやび　</a:t>
            </a:r>
            <a:r>
              <a:rPr lang="ja-JP" altLang="en-US" sz="1400" dirty="0" smtClean="0"/>
              <a:t>氏（吉本</a:t>
            </a:r>
            <a:r>
              <a:rPr lang="ja-JP" altLang="en-US" sz="1400" dirty="0"/>
              <a:t>興業ホールディングス株式</a:t>
            </a:r>
            <a:r>
              <a:rPr lang="ja-JP" altLang="en-US" sz="1400" dirty="0" smtClean="0"/>
              <a:t>会社）</a:t>
            </a:r>
            <a:r>
              <a:rPr lang="ja-JP" altLang="en-US" sz="1400" dirty="0"/>
              <a:t>　</a:t>
            </a:r>
          </a:p>
          <a:p>
            <a:pPr fontAlgn="t"/>
            <a:r>
              <a:rPr lang="ja-JP" altLang="en-US" sz="1400" dirty="0" smtClean="0"/>
              <a:t> </a:t>
            </a:r>
            <a:r>
              <a:rPr lang="ja-JP" altLang="en-US" sz="1400" dirty="0"/>
              <a:t>村上　芽　</a:t>
            </a:r>
            <a:r>
              <a:rPr lang="ja-JP" altLang="en-US" sz="1400" dirty="0" smtClean="0"/>
              <a:t>氏（株式</a:t>
            </a:r>
            <a:r>
              <a:rPr lang="ja-JP" altLang="en-US" sz="1400" dirty="0"/>
              <a:t>会社日本総合</a:t>
            </a:r>
            <a:r>
              <a:rPr lang="ja-JP" altLang="en-US" sz="1400" dirty="0" smtClean="0"/>
              <a:t>研究所）</a:t>
            </a:r>
            <a:endParaRPr lang="ja-JP" altLang="en-US" sz="1400" dirty="0">
              <a:effectLst/>
            </a:endParaRPr>
          </a:p>
        </p:txBody>
      </p:sp>
      <p:sp>
        <p:nvSpPr>
          <p:cNvPr id="5" name="正方形/長方形 4"/>
          <p:cNvSpPr/>
          <p:nvPr/>
        </p:nvSpPr>
        <p:spPr>
          <a:xfrm>
            <a:off x="376517" y="2449183"/>
            <a:ext cx="6050743" cy="1949252"/>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第一回有識者会議</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日　時　 </a:t>
            </a:r>
            <a:r>
              <a:rPr lang="en-US" altLang="ja-JP" sz="1400" dirty="0" smtClean="0">
                <a:latin typeface="+mn-ea"/>
                <a:cs typeface="Meiryo UI" panose="020B0604030504040204" pitchFamily="50" charset="-128"/>
              </a:rPr>
              <a:t>2020</a:t>
            </a:r>
            <a:r>
              <a:rPr lang="ja-JP" altLang="en-US" sz="1400" dirty="0" smtClean="0">
                <a:latin typeface="+mn-ea"/>
                <a:cs typeface="Meiryo UI" panose="020B0604030504040204" pitchFamily="50" charset="-128"/>
              </a:rPr>
              <a:t>年（令和２年）</a:t>
            </a:r>
            <a:r>
              <a:rPr lang="en-US" altLang="ja-JP" sz="1400" dirty="0" smtClean="0">
                <a:latin typeface="+mn-ea"/>
                <a:cs typeface="Meiryo UI" panose="020B0604030504040204" pitchFamily="50" charset="-128"/>
              </a:rPr>
              <a:t>8</a:t>
            </a:r>
            <a:r>
              <a:rPr lang="ja-JP" altLang="en-US" sz="1400" dirty="0" smtClean="0">
                <a:latin typeface="+mn-ea"/>
                <a:cs typeface="Meiryo UI" panose="020B0604030504040204" pitchFamily="50" charset="-128"/>
              </a:rPr>
              <a:t>月</a:t>
            </a:r>
            <a:r>
              <a:rPr lang="en-US" altLang="ja-JP" sz="1400" dirty="0" smtClean="0">
                <a:latin typeface="+mn-ea"/>
                <a:cs typeface="Meiryo UI" panose="020B0604030504040204" pitchFamily="50" charset="-128"/>
              </a:rPr>
              <a:t>18</a:t>
            </a:r>
            <a:r>
              <a:rPr lang="ja-JP" altLang="en-US" sz="1400" dirty="0" smtClean="0">
                <a:latin typeface="+mn-ea"/>
                <a:cs typeface="Meiryo UI" panose="020B0604030504040204" pitchFamily="50" charset="-128"/>
              </a:rPr>
              <a:t>日（火曜日）</a:t>
            </a:r>
            <a:endParaRPr lang="en-US" altLang="ja-JP" sz="1400" dirty="0" smtClean="0">
              <a:latin typeface="+mn-ea"/>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内　容　１</a:t>
            </a:r>
            <a:r>
              <a:rPr lang="en-US" altLang="ja-JP" sz="1400" dirty="0" smtClean="0">
                <a:latin typeface="+mn-ea"/>
                <a:cs typeface="Meiryo UI" panose="020B0604030504040204" pitchFamily="50" charset="-128"/>
              </a:rPr>
              <a:t>.</a:t>
            </a:r>
            <a:r>
              <a:rPr lang="ja-JP" altLang="en-US" sz="1400" dirty="0" smtClean="0">
                <a:latin typeface="+mn-ea"/>
              </a:rPr>
              <a:t>事業報告</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2020</a:t>
            </a:r>
            <a:r>
              <a:rPr lang="ja-JP" altLang="en-US" sz="1400" dirty="0" smtClean="0">
                <a:latin typeface="+mn-ea"/>
              </a:rPr>
              <a:t>年度の大阪府の取組み</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2020</a:t>
            </a:r>
            <a:r>
              <a:rPr lang="ja-JP" altLang="en-US" sz="1400" dirty="0" smtClean="0">
                <a:latin typeface="+mn-ea"/>
              </a:rPr>
              <a:t>年度</a:t>
            </a:r>
            <a:r>
              <a:rPr lang="en-US" altLang="ja-JP" sz="1400" dirty="0">
                <a:latin typeface="+mn-ea"/>
              </a:rPr>
              <a:t>SDGs</a:t>
            </a:r>
            <a:r>
              <a:rPr lang="ja-JP" altLang="en-US" sz="1400" dirty="0" smtClean="0">
                <a:latin typeface="+mn-ea"/>
              </a:rPr>
              <a:t>未来都市への選定</a:t>
            </a:r>
            <a:endParaRPr lang="en-US" altLang="ja-JP" sz="1400" dirty="0" smtClean="0">
              <a:latin typeface="+mn-ea"/>
            </a:endParaRPr>
          </a:p>
          <a:p>
            <a:pPr indent="981075"/>
            <a:r>
              <a:rPr lang="ja-JP" altLang="en-US" sz="1400" dirty="0" smtClean="0">
                <a:latin typeface="+mn-ea"/>
              </a:rPr>
              <a:t>２</a:t>
            </a:r>
            <a:r>
              <a:rPr lang="en-US" altLang="ja-JP" sz="1400" dirty="0" smtClean="0">
                <a:latin typeface="+mn-ea"/>
              </a:rPr>
              <a:t>.</a:t>
            </a:r>
            <a:r>
              <a:rPr lang="ja-JP" altLang="en-US" sz="1400" dirty="0" smtClean="0">
                <a:latin typeface="+mn-ea"/>
              </a:rPr>
              <a:t>意見交換</a:t>
            </a:r>
            <a:endParaRPr lang="en-US" altLang="ja-JP" sz="1400" dirty="0" smtClean="0">
              <a:latin typeface="+mn-ea"/>
            </a:endParaRPr>
          </a:p>
          <a:p>
            <a:pPr indent="1169988"/>
            <a:r>
              <a:rPr lang="ja-JP" altLang="en-US" sz="1400" dirty="0" smtClean="0">
                <a:latin typeface="+mn-ea"/>
              </a:rPr>
              <a:t>・コロナ禍における大阪府の</a:t>
            </a:r>
            <a:r>
              <a:rPr lang="en-US" altLang="ja-JP" sz="1400" dirty="0" smtClean="0">
                <a:latin typeface="+mn-ea"/>
              </a:rPr>
              <a:t>SDG</a:t>
            </a:r>
            <a:r>
              <a:rPr lang="ja-JP" altLang="en-US" sz="1400" dirty="0" err="1" smtClean="0">
                <a:latin typeface="+mn-ea"/>
              </a:rPr>
              <a:t>ｓ</a:t>
            </a:r>
            <a:r>
              <a:rPr lang="ja-JP" altLang="en-US" sz="1400" dirty="0" smtClean="0">
                <a:latin typeface="+mn-ea"/>
              </a:rPr>
              <a:t>の取組み</a:t>
            </a:r>
            <a:endParaRPr lang="en-US" altLang="ja-JP" sz="1400" dirty="0" smtClean="0">
              <a:latin typeface="+mn-ea"/>
            </a:endParaRPr>
          </a:p>
          <a:p>
            <a:pPr indent="1169988"/>
            <a:r>
              <a:rPr lang="ja-JP" altLang="en-US" sz="1400" dirty="0" smtClean="0">
                <a:latin typeface="+mn-ea"/>
              </a:rPr>
              <a:t>・ステークホルダーの自発的な行動に向けて</a:t>
            </a:r>
            <a:endParaRPr lang="ja-JP" altLang="en-US" sz="1400" dirty="0">
              <a:latin typeface="+mn-ea"/>
            </a:endParaRPr>
          </a:p>
        </p:txBody>
      </p:sp>
      <p:sp>
        <p:nvSpPr>
          <p:cNvPr id="6" name="正方形/長方形 5"/>
          <p:cNvSpPr/>
          <p:nvPr/>
        </p:nvSpPr>
        <p:spPr>
          <a:xfrm>
            <a:off x="376516" y="4644656"/>
            <a:ext cx="6683189" cy="1733808"/>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第二回有識者会議</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日　時　 </a:t>
            </a:r>
            <a:r>
              <a:rPr lang="en-US" altLang="ja-JP" sz="1400" dirty="0" smtClean="0">
                <a:latin typeface="+mn-ea"/>
                <a:cs typeface="Meiryo UI" panose="020B0604030504040204" pitchFamily="50" charset="-128"/>
              </a:rPr>
              <a:t>2021</a:t>
            </a:r>
            <a:r>
              <a:rPr lang="ja-JP" altLang="en-US" sz="1400" dirty="0" smtClean="0">
                <a:latin typeface="+mn-ea"/>
                <a:cs typeface="Meiryo UI" panose="020B0604030504040204" pitchFamily="50" charset="-128"/>
              </a:rPr>
              <a:t>年（令和</a:t>
            </a:r>
            <a:r>
              <a:rPr lang="en-US" altLang="ja-JP" sz="1400" dirty="0" smtClean="0">
                <a:latin typeface="+mn-ea"/>
                <a:cs typeface="Meiryo UI" panose="020B0604030504040204" pitchFamily="50" charset="-128"/>
              </a:rPr>
              <a:t>3</a:t>
            </a:r>
            <a:r>
              <a:rPr lang="ja-JP" altLang="en-US" sz="1400" dirty="0" smtClean="0">
                <a:latin typeface="+mn-ea"/>
                <a:cs typeface="Meiryo UI" panose="020B0604030504040204" pitchFamily="50" charset="-128"/>
              </a:rPr>
              <a:t>年）</a:t>
            </a:r>
            <a:r>
              <a:rPr lang="en-US" altLang="ja-JP" sz="1400" dirty="0">
                <a:latin typeface="+mn-ea"/>
                <a:cs typeface="Meiryo UI" panose="020B0604030504040204" pitchFamily="50" charset="-128"/>
              </a:rPr>
              <a:t>3</a:t>
            </a:r>
            <a:r>
              <a:rPr lang="ja-JP" altLang="en-US" sz="1400" dirty="0" smtClean="0">
                <a:latin typeface="+mn-ea"/>
                <a:cs typeface="Meiryo UI" panose="020B0604030504040204" pitchFamily="50" charset="-128"/>
              </a:rPr>
              <a:t>月</a:t>
            </a:r>
            <a:r>
              <a:rPr lang="en-US" altLang="ja-JP" sz="1400" dirty="0">
                <a:latin typeface="+mn-ea"/>
                <a:cs typeface="Meiryo UI" panose="020B0604030504040204" pitchFamily="50" charset="-128"/>
              </a:rPr>
              <a:t>30</a:t>
            </a:r>
            <a:r>
              <a:rPr lang="ja-JP" altLang="en-US" sz="1400" dirty="0" smtClean="0">
                <a:latin typeface="+mn-ea"/>
                <a:cs typeface="Meiryo UI" panose="020B0604030504040204" pitchFamily="50" charset="-128"/>
              </a:rPr>
              <a:t>日（火曜日）</a:t>
            </a:r>
            <a:endParaRPr lang="en-US" altLang="ja-JP" sz="1400" dirty="0" smtClean="0">
              <a:latin typeface="+mn-ea"/>
              <a:cs typeface="Meiryo UI" panose="020B0604030504040204" pitchFamily="50" charset="-128"/>
            </a:endParaRPr>
          </a:p>
          <a:p>
            <a:pPr indent="268288">
              <a:spcBef>
                <a:spcPts val="400"/>
              </a:spcBef>
            </a:pPr>
            <a:r>
              <a:rPr lang="ja-JP" altLang="en-US" sz="1400" dirty="0" smtClean="0">
                <a:latin typeface="+mn-ea"/>
                <a:cs typeface="Meiryo UI" panose="020B0604030504040204" pitchFamily="50" charset="-128"/>
              </a:rPr>
              <a:t>内　容　１</a:t>
            </a:r>
            <a:r>
              <a:rPr lang="en-US" altLang="ja-JP" sz="1400" dirty="0" smtClean="0">
                <a:latin typeface="+mn-ea"/>
                <a:cs typeface="Meiryo UI" panose="020B0604030504040204" pitchFamily="50" charset="-128"/>
              </a:rPr>
              <a:t>.</a:t>
            </a:r>
            <a:r>
              <a:rPr lang="ja-JP" altLang="en-US" sz="1400" dirty="0" smtClean="0">
                <a:latin typeface="+mn-ea"/>
              </a:rPr>
              <a:t>事業報告</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2020</a:t>
            </a:r>
            <a:r>
              <a:rPr lang="ja-JP" altLang="en-US" sz="1400" dirty="0" smtClean="0">
                <a:latin typeface="+mn-ea"/>
              </a:rPr>
              <a:t>年度の取組結果</a:t>
            </a:r>
            <a:endParaRPr lang="en-US" altLang="ja-JP" sz="1400" dirty="0" smtClean="0">
              <a:latin typeface="+mn-ea"/>
            </a:endParaRPr>
          </a:p>
          <a:p>
            <a:pPr indent="1169988"/>
            <a:r>
              <a:rPr lang="ja-JP" altLang="en-US" sz="1400" dirty="0" smtClean="0">
                <a:latin typeface="+mn-ea"/>
              </a:rPr>
              <a:t>・</a:t>
            </a:r>
            <a:r>
              <a:rPr lang="en-US" altLang="ja-JP" sz="1400" dirty="0" smtClean="0">
                <a:latin typeface="+mn-ea"/>
                <a:cs typeface="Meiryo UI" panose="020B0604030504040204" pitchFamily="50" charset="-128"/>
              </a:rPr>
              <a:t>2021</a:t>
            </a:r>
            <a:r>
              <a:rPr lang="ja-JP" altLang="en-US" sz="1400" dirty="0" smtClean="0">
                <a:latin typeface="+mn-ea"/>
              </a:rPr>
              <a:t>年度の取組計画</a:t>
            </a:r>
            <a:endParaRPr lang="en-US" altLang="ja-JP" sz="1400" dirty="0" smtClean="0">
              <a:latin typeface="+mn-ea"/>
            </a:endParaRPr>
          </a:p>
          <a:p>
            <a:pPr indent="981075"/>
            <a:r>
              <a:rPr lang="ja-JP" altLang="en-US" sz="1400" dirty="0" smtClean="0">
                <a:latin typeface="+mn-ea"/>
              </a:rPr>
              <a:t>２</a:t>
            </a:r>
            <a:r>
              <a:rPr lang="en-US" altLang="ja-JP" sz="1400" dirty="0" smtClean="0">
                <a:latin typeface="+mn-ea"/>
              </a:rPr>
              <a:t>.</a:t>
            </a:r>
            <a:r>
              <a:rPr lang="ja-JP" altLang="en-US" sz="1400" dirty="0" smtClean="0">
                <a:latin typeface="+mn-ea"/>
              </a:rPr>
              <a:t>その他</a:t>
            </a:r>
            <a:endParaRPr lang="en-US" altLang="ja-JP" sz="1400" dirty="0" smtClean="0">
              <a:latin typeface="+mn-ea"/>
            </a:endParaRPr>
          </a:p>
          <a:p>
            <a:pPr indent="1169988"/>
            <a:r>
              <a:rPr lang="ja-JP" altLang="en-US" sz="1400" dirty="0" smtClean="0">
                <a:latin typeface="+mn-ea"/>
              </a:rPr>
              <a:t>・公民連携事業（</a:t>
            </a:r>
            <a:r>
              <a:rPr lang="en-US" altLang="ja-JP" sz="1400" dirty="0" smtClean="0">
                <a:latin typeface="+mn-ea"/>
              </a:rPr>
              <a:t>SDGs</a:t>
            </a:r>
            <a:r>
              <a:rPr lang="ja-JP" altLang="en-US" sz="1400" dirty="0" smtClean="0">
                <a:latin typeface="+mn-ea"/>
              </a:rPr>
              <a:t>映像制作プロジェクト事業）の成果発表</a:t>
            </a:r>
            <a:endParaRPr lang="ja-JP" altLang="en-US" sz="1400" dirty="0">
              <a:latin typeface="+mn-ea"/>
            </a:endParaRPr>
          </a:p>
        </p:txBody>
      </p:sp>
      <p:sp>
        <p:nvSpPr>
          <p:cNvPr id="7" name="テキスト ボックス 6"/>
          <p:cNvSpPr txBox="1"/>
          <p:nvPr/>
        </p:nvSpPr>
        <p:spPr>
          <a:xfrm>
            <a:off x="7856377" y="2315126"/>
            <a:ext cx="4115229" cy="276999"/>
          </a:xfrm>
          <a:prstGeom prst="rect">
            <a:avLst/>
          </a:prstGeom>
          <a:noFill/>
        </p:spPr>
        <p:txBody>
          <a:bodyPr wrap="none" rtlCol="0">
            <a:spAutoFit/>
          </a:bodyPr>
          <a:lstStyle/>
          <a:p>
            <a:r>
              <a:rPr kumimoji="1" lang="ja-JP" altLang="en-US" sz="1200" dirty="0" smtClean="0"/>
              <a:t>新型コロナウイルス感染症対策としてオンラインで開催</a:t>
            </a:r>
            <a:endParaRPr kumimoji="1" lang="ja-JP" altLang="en-US" sz="1200" dirty="0"/>
          </a:p>
        </p:txBody>
      </p:sp>
    </p:spTree>
    <p:extLst>
      <p:ext uri="{BB962C8B-B14F-4D97-AF65-F5344CB8AC3E}">
        <p14:creationId xmlns:p14="http://schemas.microsoft.com/office/powerpoint/2010/main" val="1477007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600" b="1" u="none" dirty="0" smtClean="0">
                <a:latin typeface="Meiryo UI" panose="020B0604030504040204" pitchFamily="50" charset="-128"/>
                <a:ea typeface="Meiryo UI" panose="020B0604030504040204" pitchFamily="50" charset="-128"/>
                <a:cs typeface="Meiryo UI" panose="020B0604030504040204" pitchFamily="50" charset="-128"/>
              </a:rPr>
              <a:t>（参考）</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府域での</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の認知度</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3327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認知度の推移 ①</a:t>
            </a:r>
            <a:endParaRPr kumimoji="1" lang="ja-JP" altLang="en-US" dirty="0"/>
          </a:p>
        </p:txBody>
      </p:sp>
      <p:graphicFrame>
        <p:nvGraphicFramePr>
          <p:cNvPr id="3" name="コンテンツ プレースホルダー 8"/>
          <p:cNvGraphicFramePr>
            <a:graphicFrameLocks/>
          </p:cNvGraphicFramePr>
          <p:nvPr>
            <p:extLst>
              <p:ext uri="{D42A27DB-BD31-4B8C-83A1-F6EECF244321}">
                <p14:modId xmlns:p14="http://schemas.microsoft.com/office/powerpoint/2010/main" val="3831545226"/>
              </p:ext>
            </p:extLst>
          </p:nvPr>
        </p:nvGraphicFramePr>
        <p:xfrm>
          <a:off x="1364389" y="2336596"/>
          <a:ext cx="8962952" cy="3620754"/>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1123532" y="1755058"/>
            <a:ext cx="3039471"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5" name="正方形/長方形 4"/>
          <p:cNvSpPr/>
          <p:nvPr/>
        </p:nvSpPr>
        <p:spPr>
          <a:xfrm>
            <a:off x="2198292" y="6158422"/>
            <a:ext cx="7295146" cy="496834"/>
          </a:xfrm>
          <a:prstGeom prst="rect">
            <a:avLst/>
          </a:prstGeom>
          <a:ln w="12700">
            <a:noFill/>
          </a:ln>
        </p:spPr>
        <p:txBody>
          <a:bodyPr wrap="square" anchor="ctr">
            <a:noAutofit/>
          </a:bodyPr>
          <a:lstStyle/>
          <a:p>
            <a:pPr>
              <a:lnSpc>
                <a:spcPts val="2096"/>
              </a:lnSpc>
            </a:pPr>
            <a:r>
              <a:rPr lang="ja-JP" altLang="en-US" sz="1400" dirty="0" smtClean="0">
                <a:latin typeface="+mn-ea"/>
              </a:rPr>
              <a:t>大阪府</a:t>
            </a:r>
            <a:r>
              <a:rPr lang="ja-JP" altLang="en-US" sz="1400" dirty="0">
                <a:latin typeface="+mn-ea"/>
              </a:rPr>
              <a:t>のネット調査（大阪</a:t>
            </a:r>
            <a:r>
              <a:rPr lang="en-US" altLang="ja-JP" sz="1400" dirty="0">
                <a:latin typeface="+mn-ea"/>
              </a:rPr>
              <a:t>Q</a:t>
            </a:r>
            <a:r>
              <a:rPr lang="ja-JP" altLang="en-US" sz="1400" dirty="0">
                <a:latin typeface="+mn-ea"/>
              </a:rPr>
              <a:t>ネット）を活用して、府民を対象に</a:t>
            </a:r>
            <a:r>
              <a:rPr lang="en-US" altLang="ja-JP" sz="1400" dirty="0">
                <a:latin typeface="+mn-ea"/>
              </a:rPr>
              <a:t>SDGs</a:t>
            </a:r>
            <a:r>
              <a:rPr lang="ja-JP" altLang="en-US" sz="1400" dirty="0">
                <a:latin typeface="+mn-ea"/>
              </a:rPr>
              <a:t>の認知度を</a:t>
            </a:r>
            <a:r>
              <a:rPr lang="ja-JP" altLang="en-US" sz="1400" dirty="0" smtClean="0">
                <a:latin typeface="+mn-ea"/>
              </a:rPr>
              <a:t>調査</a:t>
            </a:r>
            <a:endParaRPr lang="en-US" altLang="ja-JP" sz="1400" dirty="0">
              <a:latin typeface="+mn-ea"/>
            </a:endParaRPr>
          </a:p>
          <a:p>
            <a:pPr>
              <a:lnSpc>
                <a:spcPts val="2096"/>
              </a:lnSpc>
            </a:pPr>
            <a:r>
              <a:rPr lang="ja-JP" altLang="en-US" sz="1400" dirty="0" smtClean="0">
                <a:latin typeface="+mj-ea"/>
                <a:ea typeface="+mj-ea"/>
              </a:rPr>
              <a:t>（</a:t>
            </a:r>
            <a:r>
              <a:rPr lang="ja-JP" altLang="en-US" sz="1400" dirty="0">
                <a:latin typeface="+mj-ea"/>
                <a:ea typeface="+mj-ea"/>
              </a:rPr>
              <a:t>対象者条件：</a:t>
            </a:r>
            <a:r>
              <a:rPr lang="en-US" altLang="ja-JP" sz="1400" dirty="0">
                <a:latin typeface="+mj-ea"/>
                <a:ea typeface="+mj-ea"/>
              </a:rPr>
              <a:t>18</a:t>
            </a:r>
            <a:r>
              <a:rPr lang="ja-JP" altLang="ja-JP" sz="1400" dirty="0">
                <a:latin typeface="+mj-ea"/>
                <a:ea typeface="+mj-ea"/>
              </a:rPr>
              <a:t>歳以上の男女</a:t>
            </a:r>
            <a:r>
              <a:rPr lang="ja-JP" altLang="en-US" sz="1400" dirty="0">
                <a:latin typeface="+mj-ea"/>
                <a:ea typeface="+mj-ea"/>
              </a:rPr>
              <a:t>、サンプル数</a:t>
            </a:r>
            <a:r>
              <a:rPr lang="ja-JP" altLang="en-US" sz="1400" dirty="0" smtClean="0">
                <a:latin typeface="+mj-ea"/>
                <a:ea typeface="+mj-ea"/>
              </a:rPr>
              <a:t>：１</a:t>
            </a:r>
            <a:r>
              <a:rPr lang="en-US" altLang="ja-JP" sz="1400" dirty="0" smtClean="0">
                <a:latin typeface="+mj-ea"/>
                <a:ea typeface="+mj-ea"/>
              </a:rPr>
              <a:t>,000</a:t>
            </a:r>
            <a:r>
              <a:rPr lang="ja-JP" altLang="ja-JP" sz="1400" dirty="0">
                <a:latin typeface="+mj-ea"/>
                <a:ea typeface="+mj-ea"/>
              </a:rPr>
              <a:t>名</a:t>
            </a:r>
            <a:r>
              <a:rPr lang="ja-JP" altLang="en-US" sz="1400" dirty="0">
                <a:latin typeface="+mj-ea"/>
                <a:ea typeface="+mj-ea"/>
              </a:rPr>
              <a:t>）</a:t>
            </a:r>
            <a:endParaRPr lang="en-US" altLang="ja-JP" sz="1400" dirty="0">
              <a:latin typeface="+mj-ea"/>
              <a:ea typeface="+mj-ea"/>
            </a:endParaRPr>
          </a:p>
        </p:txBody>
      </p:sp>
      <p:sp>
        <p:nvSpPr>
          <p:cNvPr id="6" name="正方形/長方形 5"/>
          <p:cNvSpPr/>
          <p:nvPr/>
        </p:nvSpPr>
        <p:spPr>
          <a:xfrm>
            <a:off x="5235386" y="1721826"/>
            <a:ext cx="5889754"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ja-JP" altLang="en-US" sz="2400" b="1" u="sng" dirty="0" smtClean="0">
                <a:latin typeface="Meiryo UI" panose="020B0604030504040204" pitchFamily="50" charset="-128"/>
                <a:ea typeface="Meiryo UI" panose="020B0604030504040204" pitchFamily="50" charset="-128"/>
              </a:rPr>
              <a:t>、</a:t>
            </a:r>
            <a:r>
              <a:rPr lang="en-US" altLang="ja-JP" sz="2400" b="1" u="sng" dirty="0" smtClean="0">
                <a:latin typeface="Meiryo UI" panose="020B0604030504040204" pitchFamily="50" charset="-128"/>
                <a:ea typeface="Meiryo UI" panose="020B0604030504040204" pitchFamily="50" charset="-128"/>
              </a:rPr>
              <a:t>53.4%</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年３月</a:t>
            </a:r>
            <a:r>
              <a:rPr lang="ja-JP" altLang="en-US" sz="1400" dirty="0">
                <a:latin typeface="Meiryo UI" panose="020B0604030504040204" pitchFamily="50" charset="-128"/>
                <a:ea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3106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認知度の</a:t>
            </a:r>
            <a:r>
              <a:rPr lang="ja-JP" altLang="en-US" dirty="0" smtClean="0"/>
              <a:t>推移 ②</a:t>
            </a:r>
            <a:endParaRPr kumimoji="1" lang="ja-JP" altLang="en-US" dirty="0"/>
          </a:p>
        </p:txBody>
      </p:sp>
      <p:sp>
        <p:nvSpPr>
          <p:cNvPr id="4" name="正方形/長方形 3"/>
          <p:cNvSpPr/>
          <p:nvPr/>
        </p:nvSpPr>
        <p:spPr>
          <a:xfrm>
            <a:off x="402934" y="1625087"/>
            <a:ext cx="9418252" cy="496834"/>
          </a:xfrm>
          <a:prstGeom prst="rect">
            <a:avLst/>
          </a:prstGeom>
          <a:ln w="12700">
            <a:noFill/>
          </a:ln>
        </p:spPr>
        <p:txBody>
          <a:bodyPr wrap="square" anchor="ctr">
            <a:noAutofit/>
          </a:bodyPr>
          <a:lstStyle/>
          <a:p>
            <a:pPr>
              <a:lnSpc>
                <a:spcPts val="2096"/>
              </a:lnSpc>
            </a:pPr>
            <a:r>
              <a:rPr lang="ja-JP" altLang="en-US" sz="1400" dirty="0" smtClean="0">
                <a:latin typeface="+mn-ea"/>
              </a:rPr>
              <a:t>〇府民全体の認知度は直近調査で</a:t>
            </a:r>
            <a:r>
              <a:rPr lang="en-US" altLang="ja-JP" sz="1400" dirty="0" smtClean="0">
                <a:latin typeface="+mn-ea"/>
              </a:rPr>
              <a:t>53.4</a:t>
            </a:r>
            <a:r>
              <a:rPr lang="ja-JP" altLang="en-US" sz="1400" dirty="0" smtClean="0">
                <a:latin typeface="+mn-ea"/>
              </a:rPr>
              <a:t>％</a:t>
            </a:r>
            <a:endParaRPr lang="en-US" altLang="ja-JP" sz="1400" dirty="0" smtClean="0">
              <a:latin typeface="+mn-ea"/>
            </a:endParaRPr>
          </a:p>
          <a:p>
            <a:pPr>
              <a:lnSpc>
                <a:spcPts val="2096"/>
              </a:lnSpc>
            </a:pPr>
            <a:r>
              <a:rPr lang="ja-JP" altLang="en-US" sz="1400" dirty="0" smtClean="0">
                <a:latin typeface="+mn-ea"/>
              </a:rPr>
              <a:t>〇男女別では、男性の認知度が高い傾向を示している。（男性：</a:t>
            </a:r>
            <a:r>
              <a:rPr lang="en-US" altLang="ja-JP" sz="1400" dirty="0" smtClean="0">
                <a:latin typeface="+mn-ea"/>
              </a:rPr>
              <a:t>62.1%</a:t>
            </a:r>
            <a:r>
              <a:rPr lang="ja-JP" altLang="en-US" sz="1400" dirty="0" smtClean="0">
                <a:latin typeface="+mn-ea"/>
              </a:rPr>
              <a:t>　女性：</a:t>
            </a:r>
            <a:r>
              <a:rPr lang="en-US" altLang="ja-JP" sz="1400" dirty="0" smtClean="0">
                <a:latin typeface="+mn-ea"/>
              </a:rPr>
              <a:t>45.5</a:t>
            </a:r>
            <a:r>
              <a:rPr lang="ja-JP" altLang="en-US" sz="1400" dirty="0" smtClean="0">
                <a:latin typeface="+mn-ea"/>
              </a:rPr>
              <a:t>％）</a:t>
            </a:r>
            <a:endParaRPr lang="en-US" altLang="ja-JP" sz="1400" dirty="0">
              <a:latin typeface="+mj-ea"/>
              <a:ea typeface="+mj-ea"/>
            </a:endParaRPr>
          </a:p>
        </p:txBody>
      </p:sp>
      <p:graphicFrame>
        <p:nvGraphicFramePr>
          <p:cNvPr id="5" name="グラフ 4"/>
          <p:cNvGraphicFramePr/>
          <p:nvPr>
            <p:extLst>
              <p:ext uri="{D42A27DB-BD31-4B8C-83A1-F6EECF244321}">
                <p14:modId xmlns:p14="http://schemas.microsoft.com/office/powerpoint/2010/main" val="2248668330"/>
              </p:ext>
            </p:extLst>
          </p:nvPr>
        </p:nvGraphicFramePr>
        <p:xfrm>
          <a:off x="402934" y="2250023"/>
          <a:ext cx="4901480" cy="4411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extLst>
              <p:ext uri="{D42A27DB-BD31-4B8C-83A1-F6EECF244321}">
                <p14:modId xmlns:p14="http://schemas.microsoft.com/office/powerpoint/2010/main" val="300469028"/>
              </p:ext>
            </p:extLst>
          </p:nvPr>
        </p:nvGraphicFramePr>
        <p:xfrm>
          <a:off x="6619156" y="2236577"/>
          <a:ext cx="4734644" cy="2416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extLst>
              <p:ext uri="{D42A27DB-BD31-4B8C-83A1-F6EECF244321}">
                <p14:modId xmlns:p14="http://schemas.microsoft.com/office/powerpoint/2010/main" val="1682668358"/>
              </p:ext>
            </p:extLst>
          </p:nvPr>
        </p:nvGraphicFramePr>
        <p:xfrm>
          <a:off x="6619155" y="4760562"/>
          <a:ext cx="4734643" cy="2132729"/>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6238903" y="3163716"/>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smtClean="0"/>
              <a:t>男性（</a:t>
            </a:r>
            <a:r>
              <a:rPr kumimoji="1" lang="en-US" altLang="ja-JP" sz="900" dirty="0" smtClean="0"/>
              <a:t>4</a:t>
            </a:r>
            <a:r>
              <a:rPr kumimoji="1" lang="ja-JP" altLang="en-US" sz="900" dirty="0" smtClean="0"/>
              <a:t>７５人）</a:t>
            </a:r>
            <a:endParaRPr kumimoji="1" lang="ja-JP" altLang="en-US" sz="900" dirty="0"/>
          </a:p>
        </p:txBody>
      </p:sp>
      <p:sp>
        <p:nvSpPr>
          <p:cNvPr id="9" name="テキスト ボックス 8"/>
          <p:cNvSpPr txBox="1"/>
          <p:nvPr/>
        </p:nvSpPr>
        <p:spPr>
          <a:xfrm>
            <a:off x="6238902" y="5251938"/>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a:t>女</a:t>
            </a:r>
            <a:r>
              <a:rPr kumimoji="1" lang="ja-JP" altLang="en-US" sz="900" dirty="0" smtClean="0"/>
              <a:t>性（５２５人）</a:t>
            </a:r>
            <a:endParaRPr kumimoji="1" lang="ja-JP" altLang="en-US" sz="900" dirty="0"/>
          </a:p>
        </p:txBody>
      </p:sp>
    </p:spTree>
    <p:extLst>
      <p:ext uri="{BB962C8B-B14F-4D97-AF65-F5344CB8AC3E}">
        <p14:creationId xmlns:p14="http://schemas.microsoft.com/office/powerpoint/2010/main" val="32744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年齢別推移</a:t>
            </a:r>
            <a:r>
              <a:rPr lang="ja-JP" altLang="en-US" dirty="0"/>
              <a:t>　</a:t>
            </a:r>
            <a:r>
              <a:rPr lang="en-US" altLang="ja-JP" dirty="0" smtClean="0">
                <a:latin typeface="+mn-ea"/>
              </a:rPr>
              <a:t>SDGs</a:t>
            </a:r>
            <a:r>
              <a:rPr kumimoji="1" lang="ja-JP" altLang="en-US" dirty="0" smtClean="0"/>
              <a:t>を知ったきっかけ</a:t>
            </a:r>
            <a:endParaRPr kumimoji="1" lang="ja-JP" altLang="en-US" dirty="0"/>
          </a:p>
        </p:txBody>
      </p:sp>
      <p:sp>
        <p:nvSpPr>
          <p:cNvPr id="4" name="正方形/長方形 3"/>
          <p:cNvSpPr/>
          <p:nvPr/>
        </p:nvSpPr>
        <p:spPr>
          <a:xfrm>
            <a:off x="422682" y="1573076"/>
            <a:ext cx="11606612" cy="708100"/>
          </a:xfrm>
          <a:prstGeom prst="rect">
            <a:avLst/>
          </a:prstGeom>
          <a:ln w="12700">
            <a:noFill/>
          </a:ln>
        </p:spPr>
        <p:txBody>
          <a:bodyPr wrap="square" anchor="ctr">
            <a:noAutofit/>
          </a:bodyPr>
          <a:lstStyle/>
          <a:p>
            <a:pPr>
              <a:lnSpc>
                <a:spcPts val="2096"/>
              </a:lnSpc>
            </a:pPr>
            <a:r>
              <a:rPr lang="ja-JP" altLang="en-US" sz="1400" dirty="0" smtClean="0">
                <a:latin typeface="+mn-ea"/>
              </a:rPr>
              <a:t>〇年齢別では若者の方が認知度が高い傾向にある。</a:t>
            </a:r>
            <a:endParaRPr lang="en-US" altLang="ja-JP" sz="1400" dirty="0" smtClean="0">
              <a:latin typeface="+mn-ea"/>
            </a:endParaRPr>
          </a:p>
          <a:p>
            <a:pPr>
              <a:lnSpc>
                <a:spcPts val="2096"/>
              </a:lnSpc>
            </a:pPr>
            <a:r>
              <a:rPr lang="ja-JP" altLang="en-US" sz="1400" dirty="0" smtClean="0">
                <a:latin typeface="+mn-ea"/>
              </a:rPr>
              <a:t>〇</a:t>
            </a:r>
            <a:r>
              <a:rPr lang="en-US" altLang="ja-JP" sz="1400" dirty="0" smtClean="0">
                <a:latin typeface="+mn-ea"/>
              </a:rPr>
              <a:t>SDGs</a:t>
            </a:r>
            <a:r>
              <a:rPr lang="ja-JP" altLang="en-US" sz="1400" dirty="0" smtClean="0">
                <a:latin typeface="+mn-ea"/>
              </a:rPr>
              <a:t>を知るきっかけでは、「職場・学校」、「ニュースサイト・ニュースアプリ」、「テレビ・ラジオ」の割合が高くなっている。</a:t>
            </a:r>
            <a:endParaRPr lang="en-US" altLang="ja-JP" sz="1400" dirty="0" smtClean="0">
              <a:latin typeface="+mn-ea"/>
            </a:endParaRPr>
          </a:p>
        </p:txBody>
      </p:sp>
      <p:graphicFrame>
        <p:nvGraphicFramePr>
          <p:cNvPr id="5" name="グラフ 4"/>
          <p:cNvGraphicFramePr/>
          <p:nvPr>
            <p:extLst>
              <p:ext uri="{D42A27DB-BD31-4B8C-83A1-F6EECF244321}">
                <p14:modId xmlns:p14="http://schemas.microsoft.com/office/powerpoint/2010/main" val="158076588"/>
              </p:ext>
            </p:extLst>
          </p:nvPr>
        </p:nvGraphicFramePr>
        <p:xfrm>
          <a:off x="687280" y="2236726"/>
          <a:ext cx="5363896" cy="456351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632736" y="2613141"/>
            <a:ext cx="210215" cy="749590"/>
          </a:xfrm>
          <a:prstGeom prst="rect">
            <a:avLst/>
          </a:prstGeom>
          <a:noFill/>
          <a:ln>
            <a:solidFill>
              <a:schemeClr val="tx1"/>
            </a:solidFill>
          </a:ln>
        </p:spPr>
        <p:txBody>
          <a:bodyPr vert="eaVert" wrap="square" rtlCol="0" anchor="ctr">
            <a:spAutoFit/>
          </a:bodyPr>
          <a:lstStyle/>
          <a:p>
            <a:pPr algn="ctr"/>
            <a:r>
              <a:rPr kumimoji="1" lang="en-US" altLang="ja-JP" sz="800" dirty="0" smtClean="0"/>
              <a:t>18</a:t>
            </a:r>
            <a:r>
              <a:rPr kumimoji="1" lang="ja-JP" altLang="en-US" sz="800" dirty="0" smtClean="0"/>
              <a:t>歳～</a:t>
            </a:r>
            <a:r>
              <a:rPr kumimoji="1" lang="en-US" altLang="ja-JP" sz="800" dirty="0" smtClean="0"/>
              <a:t>20</a:t>
            </a:r>
            <a:r>
              <a:rPr kumimoji="1" lang="ja-JP" altLang="en-US" sz="800" dirty="0" smtClean="0"/>
              <a:t>歳代</a:t>
            </a:r>
            <a:endParaRPr kumimoji="1" lang="ja-JP" altLang="en-US" sz="800" dirty="0"/>
          </a:p>
        </p:txBody>
      </p:sp>
      <p:sp>
        <p:nvSpPr>
          <p:cNvPr id="7" name="テキスト ボックス 6"/>
          <p:cNvSpPr txBox="1"/>
          <p:nvPr/>
        </p:nvSpPr>
        <p:spPr>
          <a:xfrm>
            <a:off x="632736" y="3528438"/>
            <a:ext cx="210215" cy="540451"/>
          </a:xfrm>
          <a:prstGeom prst="rect">
            <a:avLst/>
          </a:prstGeom>
          <a:noFill/>
          <a:ln>
            <a:solidFill>
              <a:schemeClr val="tx1"/>
            </a:solidFill>
          </a:ln>
        </p:spPr>
        <p:txBody>
          <a:bodyPr vert="eaVert" wrap="square" rtlCol="0" anchor="ctr">
            <a:spAutoFit/>
          </a:bodyPr>
          <a:lstStyle/>
          <a:p>
            <a:pPr algn="ctr"/>
            <a:r>
              <a:rPr kumimoji="1" lang="en-US" altLang="ja-JP" sz="800" dirty="0"/>
              <a:t>30</a:t>
            </a:r>
            <a:r>
              <a:rPr kumimoji="1" lang="ja-JP" altLang="en-US" sz="800" dirty="0" smtClean="0"/>
              <a:t>歳代</a:t>
            </a:r>
            <a:endParaRPr kumimoji="1" lang="ja-JP" altLang="en-US" sz="800" dirty="0"/>
          </a:p>
        </p:txBody>
      </p:sp>
      <p:sp>
        <p:nvSpPr>
          <p:cNvPr id="8" name="テキスト ボックス 7"/>
          <p:cNvSpPr txBox="1"/>
          <p:nvPr/>
        </p:nvSpPr>
        <p:spPr>
          <a:xfrm>
            <a:off x="632736" y="4338504"/>
            <a:ext cx="210215" cy="540451"/>
          </a:xfrm>
          <a:prstGeom prst="rect">
            <a:avLst/>
          </a:prstGeom>
          <a:noFill/>
          <a:ln>
            <a:solidFill>
              <a:schemeClr val="tx1"/>
            </a:solidFill>
          </a:ln>
        </p:spPr>
        <p:txBody>
          <a:bodyPr vert="eaVert" wrap="square" rtlCol="0" anchor="ctr">
            <a:spAutoFit/>
          </a:bodyPr>
          <a:lstStyle/>
          <a:p>
            <a:pPr algn="ctr"/>
            <a:r>
              <a:rPr kumimoji="1" lang="en-US" altLang="ja-JP" sz="800" dirty="0"/>
              <a:t>40</a:t>
            </a:r>
            <a:r>
              <a:rPr kumimoji="1" lang="ja-JP" altLang="en-US" sz="800" dirty="0" smtClean="0"/>
              <a:t>歳代</a:t>
            </a:r>
            <a:endParaRPr kumimoji="1" lang="ja-JP" altLang="en-US" sz="800" dirty="0"/>
          </a:p>
        </p:txBody>
      </p:sp>
      <p:sp>
        <p:nvSpPr>
          <p:cNvPr id="9" name="テキスト ボックス 8"/>
          <p:cNvSpPr txBox="1"/>
          <p:nvPr/>
        </p:nvSpPr>
        <p:spPr>
          <a:xfrm>
            <a:off x="632736" y="5165974"/>
            <a:ext cx="210215" cy="540451"/>
          </a:xfrm>
          <a:prstGeom prst="rect">
            <a:avLst/>
          </a:prstGeom>
          <a:noFill/>
          <a:ln>
            <a:solidFill>
              <a:schemeClr val="tx1"/>
            </a:solidFill>
          </a:ln>
        </p:spPr>
        <p:txBody>
          <a:bodyPr vert="eaVert" wrap="square" rtlCol="0" anchor="ctr">
            <a:spAutoFit/>
          </a:bodyPr>
          <a:lstStyle/>
          <a:p>
            <a:pPr algn="ctr"/>
            <a:r>
              <a:rPr kumimoji="1" lang="en-US" altLang="ja-JP" sz="800" dirty="0"/>
              <a:t>50</a:t>
            </a:r>
            <a:r>
              <a:rPr kumimoji="1" lang="ja-JP" altLang="en-US" sz="800" dirty="0" smtClean="0"/>
              <a:t>歳代</a:t>
            </a:r>
            <a:endParaRPr kumimoji="1" lang="ja-JP" altLang="en-US" sz="800" dirty="0"/>
          </a:p>
        </p:txBody>
      </p:sp>
      <p:sp>
        <p:nvSpPr>
          <p:cNvPr id="10" name="テキスト ボックス 9"/>
          <p:cNvSpPr txBox="1"/>
          <p:nvPr/>
        </p:nvSpPr>
        <p:spPr>
          <a:xfrm>
            <a:off x="632736" y="5922587"/>
            <a:ext cx="210215" cy="696901"/>
          </a:xfrm>
          <a:prstGeom prst="rect">
            <a:avLst/>
          </a:prstGeom>
          <a:noFill/>
          <a:ln>
            <a:solidFill>
              <a:schemeClr val="tx1"/>
            </a:solidFill>
          </a:ln>
        </p:spPr>
        <p:txBody>
          <a:bodyPr vert="eaVert" wrap="square" rtlCol="0" anchor="ctr">
            <a:spAutoFit/>
          </a:bodyPr>
          <a:lstStyle/>
          <a:p>
            <a:pPr algn="ctr"/>
            <a:r>
              <a:rPr kumimoji="1" lang="en-US" altLang="ja-JP" sz="800" dirty="0" smtClean="0"/>
              <a:t>60</a:t>
            </a:r>
            <a:r>
              <a:rPr kumimoji="1" lang="ja-JP" altLang="en-US" sz="800" dirty="0" smtClean="0"/>
              <a:t>歳代以上</a:t>
            </a:r>
            <a:endParaRPr kumimoji="1" lang="ja-JP" altLang="en-US" sz="800" dirty="0"/>
          </a:p>
        </p:txBody>
      </p:sp>
      <p:graphicFrame>
        <p:nvGraphicFramePr>
          <p:cNvPr id="11" name="グラフ 10"/>
          <p:cNvGraphicFramePr/>
          <p:nvPr>
            <p:extLst>
              <p:ext uri="{D42A27DB-BD31-4B8C-83A1-F6EECF244321}">
                <p14:modId xmlns:p14="http://schemas.microsoft.com/office/powerpoint/2010/main" val="2723691897"/>
              </p:ext>
            </p:extLst>
          </p:nvPr>
        </p:nvGraphicFramePr>
        <p:xfrm>
          <a:off x="6225988" y="2236726"/>
          <a:ext cx="5416874" cy="4519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341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rPr>
              <a:t>大阪</a:t>
            </a:r>
            <a:r>
              <a:rPr lang="en-US" altLang="ja-JP" dirty="0">
                <a:latin typeface="+mn-ea"/>
              </a:rPr>
              <a:t>SDGs</a:t>
            </a:r>
            <a:r>
              <a:rPr lang="ja-JP" altLang="en-US" dirty="0">
                <a:latin typeface="+mn-ea"/>
              </a:rPr>
              <a:t>行動</a:t>
            </a:r>
            <a:r>
              <a:rPr lang="ja-JP" altLang="en-US" dirty="0" smtClean="0">
                <a:latin typeface="+mn-ea"/>
              </a:rPr>
              <a:t>憲章の認知度 等</a:t>
            </a:r>
            <a:endParaRPr kumimoji="1" lang="ja-JP" altLang="en-US" dirty="0"/>
          </a:p>
        </p:txBody>
      </p:sp>
      <p:sp>
        <p:nvSpPr>
          <p:cNvPr id="4" name="テキスト ボックス 3"/>
          <p:cNvSpPr txBox="1"/>
          <p:nvPr/>
        </p:nvSpPr>
        <p:spPr>
          <a:xfrm>
            <a:off x="168791" y="2772175"/>
            <a:ext cx="450322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行動憲章の認知度</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68791" y="498037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行動憲章の趣旨への賛同率</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57189" y="1833070"/>
            <a:ext cx="10616207" cy="496834"/>
          </a:xfrm>
          <a:prstGeom prst="rect">
            <a:avLst/>
          </a:prstGeom>
          <a:ln w="12700">
            <a:noFill/>
          </a:ln>
        </p:spPr>
        <p:txBody>
          <a:bodyPr wrap="square" anchor="ctr">
            <a:noAutofit/>
          </a:bodyPr>
          <a:lstStyle/>
          <a:p>
            <a:pPr>
              <a:lnSpc>
                <a:spcPts val="2096"/>
              </a:lnSpc>
            </a:pPr>
            <a:r>
              <a:rPr lang="ja-JP" altLang="en-US" sz="1400" dirty="0" smtClean="0">
                <a:latin typeface="+mn-ea"/>
              </a:rPr>
              <a:t>〇大阪</a:t>
            </a:r>
            <a:r>
              <a:rPr lang="en-US" altLang="ja-JP" sz="1400" dirty="0" smtClean="0">
                <a:latin typeface="+mn-ea"/>
              </a:rPr>
              <a:t>SDGs</a:t>
            </a:r>
            <a:r>
              <a:rPr lang="ja-JP" altLang="en-US" sz="1400" dirty="0" smtClean="0">
                <a:latin typeface="+mn-ea"/>
              </a:rPr>
              <a:t>行動憲章の認知度は、</a:t>
            </a:r>
            <a:r>
              <a:rPr lang="en-US" altLang="ja-JP" sz="1400" dirty="0" smtClean="0">
                <a:latin typeface="+mn-ea"/>
              </a:rPr>
              <a:t>38.4%</a:t>
            </a:r>
            <a:r>
              <a:rPr lang="ja-JP" altLang="en-US" sz="1400" dirty="0" err="1" smtClean="0">
                <a:latin typeface="+mn-ea"/>
              </a:rPr>
              <a:t>。</a:t>
            </a:r>
            <a:endParaRPr lang="en-US" altLang="ja-JP" sz="1400" dirty="0" smtClean="0">
              <a:latin typeface="+mn-ea"/>
            </a:endParaRPr>
          </a:p>
          <a:p>
            <a:pPr>
              <a:lnSpc>
                <a:spcPts val="2096"/>
              </a:lnSpc>
            </a:pPr>
            <a:r>
              <a:rPr lang="ja-JP" altLang="en-US" sz="1400" dirty="0" smtClean="0">
                <a:latin typeface="+mn-ea"/>
              </a:rPr>
              <a:t>〇行動憲章の趣旨に賛同していただける方は、</a:t>
            </a:r>
            <a:r>
              <a:rPr lang="en-US" altLang="ja-JP" sz="1400" dirty="0" smtClean="0">
                <a:latin typeface="+mn-ea"/>
              </a:rPr>
              <a:t>52.8</a:t>
            </a:r>
            <a:r>
              <a:rPr lang="ja-JP" altLang="en-US" sz="1400" dirty="0" smtClean="0">
                <a:latin typeface="+mn-ea"/>
              </a:rPr>
              <a:t>％。「わからない」を除くと、</a:t>
            </a:r>
            <a:r>
              <a:rPr lang="en-US" altLang="ja-JP" sz="1400" dirty="0" smtClean="0">
                <a:latin typeface="+mn-ea"/>
              </a:rPr>
              <a:t>90.7</a:t>
            </a:r>
            <a:r>
              <a:rPr lang="ja-JP" altLang="en-US" sz="1400" dirty="0" smtClean="0">
                <a:latin typeface="+mn-ea"/>
              </a:rPr>
              <a:t>％の割合で賛同する結果であった。</a:t>
            </a:r>
            <a:endParaRPr lang="en-US" altLang="ja-JP" sz="1400" dirty="0">
              <a:latin typeface="+mj-ea"/>
              <a:ea typeface="+mj-ea"/>
            </a:endParaRPr>
          </a:p>
        </p:txBody>
      </p:sp>
      <p:graphicFrame>
        <p:nvGraphicFramePr>
          <p:cNvPr id="7" name="グラフ 6"/>
          <p:cNvGraphicFramePr>
            <a:graphicFrameLocks/>
          </p:cNvGraphicFramePr>
          <p:nvPr>
            <p:extLst>
              <p:ext uri="{D42A27DB-BD31-4B8C-83A1-F6EECF244321}">
                <p14:modId xmlns:p14="http://schemas.microsoft.com/office/powerpoint/2010/main" val="1176265319"/>
              </p:ext>
            </p:extLst>
          </p:nvPr>
        </p:nvGraphicFramePr>
        <p:xfrm>
          <a:off x="503999" y="3022353"/>
          <a:ext cx="10522589" cy="1376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3307363350"/>
              </p:ext>
            </p:extLst>
          </p:nvPr>
        </p:nvGraphicFramePr>
        <p:xfrm>
          <a:off x="503998" y="5267862"/>
          <a:ext cx="10478927" cy="147530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8198366" y="2740110"/>
            <a:ext cx="907534" cy="27699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n=534</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198366" y="4787016"/>
            <a:ext cx="907534" cy="27699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n=1,000</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8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kumimoji="1" lang="ja-JP" altLang="en-US" sz="3600" u="none" dirty="0"/>
          </a:p>
        </p:txBody>
      </p:sp>
    </p:spTree>
    <p:extLst>
      <p:ext uri="{BB962C8B-B14F-4D97-AF65-F5344CB8AC3E}">
        <p14:creationId xmlns:p14="http://schemas.microsoft.com/office/powerpoint/2010/main" val="1851514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ea"/>
              </a:rPr>
              <a:t>SDGs</a:t>
            </a:r>
            <a:r>
              <a:rPr lang="ja-JP" altLang="en-US" dirty="0" smtClean="0">
                <a:latin typeface="+mn-ea"/>
              </a:rPr>
              <a:t>を意識した行動</a:t>
            </a:r>
            <a:endParaRPr kumimoji="1" lang="ja-JP" altLang="en-US" dirty="0"/>
          </a:p>
        </p:txBody>
      </p:sp>
      <p:sp>
        <p:nvSpPr>
          <p:cNvPr id="4" name="テキスト ボックス 3"/>
          <p:cNvSpPr txBox="1"/>
          <p:nvPr/>
        </p:nvSpPr>
        <p:spPr>
          <a:xfrm>
            <a:off x="134147" y="2110909"/>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34147" y="3472334"/>
            <a:ext cx="3039471" cy="33855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68791" y="1634562"/>
            <a:ext cx="9405515" cy="345245"/>
          </a:xfrm>
          <a:prstGeom prst="rect">
            <a:avLst/>
          </a:prstGeom>
          <a:ln w="12700">
            <a:noFill/>
          </a:ln>
        </p:spPr>
        <p:txBody>
          <a:bodyPr wrap="square" anchor="t">
            <a:noAutofit/>
          </a:bodyPr>
          <a:lstStyle/>
          <a:p>
            <a:pPr>
              <a:lnSpc>
                <a:spcPts val="2096"/>
              </a:lnSpc>
            </a:pPr>
            <a:r>
              <a:rPr lang="ja-JP" altLang="en-US" sz="1400" dirty="0" smtClean="0">
                <a:latin typeface="+mn-ea"/>
              </a:rPr>
              <a:t>〇</a:t>
            </a:r>
            <a:r>
              <a:rPr lang="en-US" altLang="ja-JP" sz="1400" dirty="0" smtClean="0">
                <a:latin typeface="+mn-ea"/>
              </a:rPr>
              <a:t>SDGs</a:t>
            </a:r>
            <a:r>
              <a:rPr lang="ja-JP" altLang="en-US" sz="1400" dirty="0" smtClean="0">
                <a:latin typeface="+mn-ea"/>
              </a:rPr>
              <a:t>を知っていた人の中で、</a:t>
            </a:r>
            <a:r>
              <a:rPr lang="en-US" altLang="ja-JP" sz="1400" dirty="0" smtClean="0">
                <a:latin typeface="+mn-ea"/>
              </a:rPr>
              <a:t>SDGs</a:t>
            </a:r>
            <a:r>
              <a:rPr lang="ja-JP" altLang="en-US" sz="1400" dirty="0" smtClean="0">
                <a:latin typeface="+mn-ea"/>
              </a:rPr>
              <a:t>を意識して行動している割合は、</a:t>
            </a:r>
            <a:r>
              <a:rPr lang="en-US" altLang="ja-JP" sz="1400" dirty="0" smtClean="0">
                <a:latin typeface="+mn-ea"/>
              </a:rPr>
              <a:t>74.2%</a:t>
            </a:r>
          </a:p>
        </p:txBody>
      </p:sp>
      <p:sp>
        <p:nvSpPr>
          <p:cNvPr id="7" name="テキスト ボックス 6"/>
          <p:cNvSpPr txBox="1"/>
          <p:nvPr/>
        </p:nvSpPr>
        <p:spPr>
          <a:xfrm>
            <a:off x="6409929" y="3474433"/>
            <a:ext cx="3039471" cy="33855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意識度（年代別）</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218256189"/>
              </p:ext>
            </p:extLst>
          </p:nvPr>
        </p:nvGraphicFramePr>
        <p:xfrm>
          <a:off x="2563190" y="1983144"/>
          <a:ext cx="9001112" cy="13958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2419524290"/>
              </p:ext>
            </p:extLst>
          </p:nvPr>
        </p:nvGraphicFramePr>
        <p:xfrm>
          <a:off x="355038" y="3861812"/>
          <a:ext cx="5407110" cy="2972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1249001113"/>
              </p:ext>
            </p:extLst>
          </p:nvPr>
        </p:nvGraphicFramePr>
        <p:xfrm>
          <a:off x="6687543" y="3941262"/>
          <a:ext cx="5041899" cy="2893125"/>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355038" y="4069718"/>
            <a:ext cx="323165" cy="819785"/>
          </a:xfrm>
          <a:prstGeom prst="rect">
            <a:avLst/>
          </a:prstGeom>
          <a:noFill/>
          <a:ln>
            <a:solidFill>
              <a:schemeClr val="tx1"/>
            </a:solidFill>
          </a:ln>
        </p:spPr>
        <p:txBody>
          <a:bodyPr vert="eaVert" wrap="square" rtlCol="0" anchor="ctr">
            <a:spAutoFit/>
          </a:bodyPr>
          <a:lstStyle/>
          <a:p>
            <a:pPr algn="ctr"/>
            <a:r>
              <a:rPr kumimoji="1" lang="ja-JP" altLang="en-US" sz="900" dirty="0" smtClean="0"/>
              <a:t>男　　性</a:t>
            </a:r>
            <a:endParaRPr kumimoji="1" lang="ja-JP" altLang="en-US" sz="900" dirty="0"/>
          </a:p>
        </p:txBody>
      </p:sp>
      <p:sp>
        <p:nvSpPr>
          <p:cNvPr id="12" name="テキスト ボックス 11"/>
          <p:cNvSpPr txBox="1"/>
          <p:nvPr/>
        </p:nvSpPr>
        <p:spPr>
          <a:xfrm>
            <a:off x="355038" y="5638646"/>
            <a:ext cx="323165" cy="819943"/>
          </a:xfrm>
          <a:prstGeom prst="rect">
            <a:avLst/>
          </a:prstGeom>
          <a:noFill/>
          <a:ln>
            <a:solidFill>
              <a:schemeClr val="tx1"/>
            </a:solidFill>
          </a:ln>
        </p:spPr>
        <p:txBody>
          <a:bodyPr vert="eaVert" wrap="square" rtlCol="0" anchor="ctr">
            <a:spAutoFit/>
          </a:bodyPr>
          <a:lstStyle/>
          <a:p>
            <a:pPr algn="ctr"/>
            <a:r>
              <a:rPr kumimoji="1" lang="ja-JP" altLang="en-US" sz="900" dirty="0" smtClean="0"/>
              <a:t>女　　性</a:t>
            </a:r>
            <a:endParaRPr kumimoji="1" lang="ja-JP" altLang="en-US" sz="900" dirty="0"/>
          </a:p>
        </p:txBody>
      </p:sp>
      <p:sp>
        <p:nvSpPr>
          <p:cNvPr id="13" name="テキスト ボックス 12"/>
          <p:cNvSpPr txBox="1"/>
          <p:nvPr/>
        </p:nvSpPr>
        <p:spPr>
          <a:xfrm>
            <a:off x="6463078" y="3859320"/>
            <a:ext cx="252000" cy="576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smtClean="0"/>
              <a:t>18</a:t>
            </a:r>
            <a:r>
              <a:rPr kumimoji="1" lang="ja-JP" altLang="en-US" sz="800" dirty="0" smtClean="0"/>
              <a:t>～</a:t>
            </a:r>
            <a:r>
              <a:rPr kumimoji="1" lang="en-US" altLang="ja-JP" sz="800" dirty="0" smtClean="0"/>
              <a:t>20</a:t>
            </a:r>
            <a:r>
              <a:rPr kumimoji="1" lang="ja-JP" altLang="en-US" sz="800" dirty="0" smtClean="0"/>
              <a:t>歳代</a:t>
            </a:r>
            <a:endParaRPr kumimoji="1" lang="ja-JP" altLang="en-US" sz="800" dirty="0"/>
          </a:p>
        </p:txBody>
      </p:sp>
      <p:sp>
        <p:nvSpPr>
          <p:cNvPr id="14" name="テキスト ボックス 13"/>
          <p:cNvSpPr txBox="1"/>
          <p:nvPr/>
        </p:nvSpPr>
        <p:spPr>
          <a:xfrm>
            <a:off x="6463078" y="4479611"/>
            <a:ext cx="252000" cy="446281"/>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30</a:t>
            </a:r>
            <a:r>
              <a:rPr kumimoji="1" lang="ja-JP" altLang="en-US" sz="800" dirty="0" smtClean="0"/>
              <a:t>歳代</a:t>
            </a:r>
            <a:endParaRPr kumimoji="1" lang="ja-JP" altLang="en-US" sz="800" dirty="0"/>
          </a:p>
        </p:txBody>
      </p:sp>
      <p:sp>
        <p:nvSpPr>
          <p:cNvPr id="15" name="テキスト ボックス 14"/>
          <p:cNvSpPr txBox="1"/>
          <p:nvPr/>
        </p:nvSpPr>
        <p:spPr>
          <a:xfrm>
            <a:off x="6463078" y="5035953"/>
            <a:ext cx="252000" cy="446281"/>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40</a:t>
            </a:r>
            <a:r>
              <a:rPr kumimoji="1" lang="ja-JP" altLang="en-US" sz="800" dirty="0" smtClean="0"/>
              <a:t>歳代</a:t>
            </a:r>
            <a:endParaRPr kumimoji="1" lang="ja-JP" altLang="en-US" sz="800" dirty="0"/>
          </a:p>
        </p:txBody>
      </p:sp>
      <p:sp>
        <p:nvSpPr>
          <p:cNvPr id="16" name="テキスト ボックス 15"/>
          <p:cNvSpPr txBox="1"/>
          <p:nvPr/>
        </p:nvSpPr>
        <p:spPr>
          <a:xfrm>
            <a:off x="6463078" y="5638646"/>
            <a:ext cx="252000" cy="446281"/>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50</a:t>
            </a:r>
            <a:r>
              <a:rPr kumimoji="1" lang="ja-JP" altLang="en-US" sz="800" dirty="0" smtClean="0"/>
              <a:t>歳代</a:t>
            </a:r>
            <a:endParaRPr kumimoji="1" lang="ja-JP" altLang="en-US" sz="800" dirty="0"/>
          </a:p>
        </p:txBody>
      </p:sp>
      <p:sp>
        <p:nvSpPr>
          <p:cNvPr id="17" name="テキスト ボックス 16"/>
          <p:cNvSpPr txBox="1"/>
          <p:nvPr/>
        </p:nvSpPr>
        <p:spPr>
          <a:xfrm>
            <a:off x="6467060" y="6190159"/>
            <a:ext cx="244034" cy="576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smtClean="0"/>
              <a:t>60</a:t>
            </a:r>
            <a:r>
              <a:rPr kumimoji="1" lang="ja-JP" altLang="en-US" sz="800" dirty="0" smtClean="0"/>
              <a:t>歳代以上</a:t>
            </a:r>
            <a:endParaRPr kumimoji="1" lang="ja-JP" altLang="en-US" sz="800" dirty="0"/>
          </a:p>
        </p:txBody>
      </p:sp>
    </p:spTree>
    <p:extLst>
      <p:ext uri="{BB962C8B-B14F-4D97-AF65-F5344CB8AC3E}">
        <p14:creationId xmlns:p14="http://schemas.microsoft.com/office/powerpoint/2010/main" val="2775076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ＳＤＧｓワークショップ</a:t>
            </a:r>
            <a:endParaRPr kumimoji="1" lang="ja-JP" altLang="en-US" dirty="0"/>
          </a:p>
        </p:txBody>
      </p:sp>
      <p:sp>
        <p:nvSpPr>
          <p:cNvPr id="5" name="テキスト ボックス 4"/>
          <p:cNvSpPr txBox="1"/>
          <p:nvPr/>
        </p:nvSpPr>
        <p:spPr>
          <a:xfrm>
            <a:off x="497541" y="1775012"/>
            <a:ext cx="11459997" cy="584775"/>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600" dirty="0" smtClean="0"/>
              <a:t>の達成に向け</a:t>
            </a:r>
            <a:r>
              <a:rPr lang="ja-JP" altLang="en-US" sz="1600" dirty="0" smtClean="0"/>
              <a:t>た大阪府の取組みに、</a:t>
            </a:r>
            <a:r>
              <a:rPr kumimoji="1" lang="ja-JP" altLang="en-US" sz="1600" dirty="0" smtClean="0"/>
              <a:t>様々なステークホルダーの考えを取り入れるため、府民参加型のワークショップを開催しました。</a:t>
            </a:r>
            <a:endParaRPr kumimoji="1" lang="en-US" altLang="ja-JP" sz="1600" dirty="0" smtClean="0"/>
          </a:p>
        </p:txBody>
      </p:sp>
      <p:sp>
        <p:nvSpPr>
          <p:cNvPr id="6" name="正方形/長方形 5"/>
          <p:cNvSpPr/>
          <p:nvPr/>
        </p:nvSpPr>
        <p:spPr>
          <a:xfrm>
            <a:off x="497541" y="2541059"/>
            <a:ext cx="11255188" cy="4196020"/>
          </a:xfrm>
          <a:prstGeom prst="rect">
            <a:avLst/>
          </a:prstGeom>
        </p:spPr>
        <p:txBody>
          <a:bodyPr wrap="square">
            <a:spAutoFit/>
          </a:bodyPr>
          <a:lstStyle/>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◆第一回ワークショップ</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年（令和２年）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日（金曜日）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に関心がある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歳以下の学生・若者であり、大阪府に在住又は通勤・通学されている方）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テーマ①　　コロナとの共存社会に向けた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p>
          <a:p>
            <a:pPr indent="268288">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テーマ②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を自分事化し行動につなげるために（大阪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行動憲章に向けた意見）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ワークショップ監修：</a:t>
            </a:r>
            <a:r>
              <a:rPr lang="ja-JP" altLang="ja-JP" sz="1400" dirty="0" smtClean="0"/>
              <a:t>関西</a:t>
            </a:r>
            <a:r>
              <a:rPr lang="ja-JP" altLang="ja-JP" sz="1400" dirty="0"/>
              <a:t>大学 教授 草郷 孝好 </a:t>
            </a:r>
            <a:r>
              <a:rPr lang="ja-JP" altLang="ja-JP" sz="1400" dirty="0" smtClean="0"/>
              <a:t>様</a:t>
            </a:r>
            <a:endParaRPr lang="en-US" altLang="ja-JP" sz="1400" dirty="0" smtClean="0"/>
          </a:p>
          <a:p>
            <a:pPr indent="268288">
              <a:lnSpc>
                <a:spcPts val="22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◆第二回ワークショップ</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年（令和３年）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日（木曜日）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人（大阪府に在住又は通勤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・通学されている方）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テーマ①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一人ひとりの具体的行動と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の関連を考える。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テーマ②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一つひとつの行動の社会への影響や他のゴールに与える影響を考える。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特別講演　ネイビーズアフロ 様（吉本興業㈱）、渡 剛 様（</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法人あっとすくー</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ワークショップ監修：</a:t>
            </a:r>
            <a:r>
              <a:rPr lang="ja-JP" altLang="ja-JP" sz="1400" dirty="0"/>
              <a:t>関西大学 教授 草郷 孝好 </a:t>
            </a:r>
            <a:r>
              <a:rPr lang="ja-JP" altLang="ja-JP" sz="1400" dirty="0" smtClean="0"/>
              <a:t>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1206" y="4306499"/>
            <a:ext cx="2661523" cy="2430580"/>
          </a:xfrm>
          <a:prstGeom prst="rect">
            <a:avLst/>
          </a:prstGeom>
        </p:spPr>
      </p:pic>
      <p:sp>
        <p:nvSpPr>
          <p:cNvPr id="8" name="テキスト ボックス 7"/>
          <p:cNvSpPr txBox="1"/>
          <p:nvPr/>
        </p:nvSpPr>
        <p:spPr>
          <a:xfrm>
            <a:off x="7786129" y="2156575"/>
            <a:ext cx="4115229" cy="276999"/>
          </a:xfrm>
          <a:prstGeom prst="rect">
            <a:avLst/>
          </a:prstGeom>
          <a:noFill/>
        </p:spPr>
        <p:txBody>
          <a:bodyPr wrap="none" rtlCol="0">
            <a:spAutoFit/>
          </a:bodyPr>
          <a:lstStyle/>
          <a:p>
            <a:r>
              <a:rPr kumimoji="1" lang="ja-JP" altLang="en-US" sz="1200" dirty="0" smtClean="0"/>
              <a:t>新型コロナウイルス感染症対策としてオンラインで開催</a:t>
            </a:r>
            <a:endParaRPr kumimoji="1" lang="ja-JP" altLang="en-US" sz="1200" dirty="0"/>
          </a:p>
        </p:txBody>
      </p:sp>
    </p:spTree>
    <p:extLst>
      <p:ext uri="{BB962C8B-B14F-4D97-AF65-F5344CB8AC3E}">
        <p14:creationId xmlns:p14="http://schemas.microsoft.com/office/powerpoint/2010/main" val="237266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大阪商工会議所とのコラボイベント</a:t>
            </a:r>
            <a:r>
              <a:rPr kumimoji="1" lang="en-US" altLang="ja-JP" dirty="0" smtClean="0"/>
              <a:t/>
            </a:r>
            <a:br>
              <a:rPr kumimoji="1" lang="en-US" altLang="ja-JP" dirty="0" smtClean="0"/>
            </a:br>
            <a:r>
              <a:rPr lang="ja-JP" altLang="en-US" sz="2800" dirty="0" smtClean="0"/>
              <a:t>お！</a:t>
            </a:r>
            <a:r>
              <a:rPr lang="en-US" altLang="ja-JP" sz="2800" dirty="0" err="1"/>
              <a:t>s</a:t>
            </a:r>
            <a:r>
              <a:rPr lang="en-US" altLang="ja-JP" sz="2800" dirty="0" err="1" smtClean="0"/>
              <a:t>aka</a:t>
            </a:r>
            <a:r>
              <a:rPr lang="ja-JP" altLang="en-US" sz="2800" dirty="0" smtClean="0"/>
              <a:t>まるごと</a:t>
            </a:r>
            <a:r>
              <a:rPr lang="en-US" altLang="ja-JP" sz="2800" dirty="0">
                <a:latin typeface="+mn-ea"/>
              </a:rPr>
              <a:t>SDGs </a:t>
            </a:r>
            <a:r>
              <a:rPr lang="ja-JP" altLang="en-US" sz="2800" dirty="0" smtClean="0"/>
              <a:t>～</a:t>
            </a:r>
            <a:r>
              <a:rPr lang="ja-JP" altLang="en-US" sz="2000" dirty="0" smtClean="0"/>
              <a:t>「</a:t>
            </a:r>
            <a:r>
              <a:rPr lang="en-US" altLang="ja-JP" sz="2000" dirty="0">
                <a:latin typeface="+mn-ea"/>
              </a:rPr>
              <a:t> SDGs</a:t>
            </a:r>
            <a:r>
              <a:rPr lang="ja-JP" altLang="en-US" sz="2000" dirty="0" smtClean="0"/>
              <a:t>先進都市・大阪」の実現に向けて～</a:t>
            </a:r>
            <a:endParaRPr kumimoji="1" lang="ja-JP" altLang="en-US" sz="2000" dirty="0"/>
          </a:p>
        </p:txBody>
      </p:sp>
      <p:sp>
        <p:nvSpPr>
          <p:cNvPr id="4" name="テキスト ボックス 3"/>
          <p:cNvSpPr txBox="1"/>
          <p:nvPr/>
        </p:nvSpPr>
        <p:spPr>
          <a:xfrm>
            <a:off x="161364" y="1694330"/>
            <a:ext cx="11833411" cy="846386"/>
          </a:xfrm>
          <a:prstGeom prst="rect">
            <a:avLst/>
          </a:prstGeom>
          <a:noFill/>
        </p:spPr>
        <p:txBody>
          <a:bodyPr wrap="square" rtlCol="0">
            <a:spAutoFit/>
          </a:bodyPr>
          <a:lstStyle/>
          <a:p>
            <a:r>
              <a:rPr lang="ja-JP" altLang="en-US" sz="1600" dirty="0"/>
              <a:t>大阪商工会議所</a:t>
            </a:r>
            <a:r>
              <a:rPr lang="ja-JP" altLang="en-US" sz="1600" dirty="0" smtClean="0"/>
              <a:t>が主催する中小企業向けのＳＤＧｓ啓発イベントに協力し、大阪府の取組みを紹介しました。</a:t>
            </a:r>
            <a:endParaRPr lang="en-US" altLang="ja-JP" sz="1600" dirty="0" smtClean="0"/>
          </a:p>
          <a:p>
            <a:r>
              <a:rPr lang="ja-JP" altLang="en-US" sz="1600" dirty="0" smtClean="0">
                <a:latin typeface="+mn-ea"/>
              </a:rPr>
              <a:t>また、</a:t>
            </a:r>
            <a:r>
              <a:rPr lang="en-US" altLang="ja-JP" sz="1600" dirty="0" smtClean="0">
                <a:latin typeface="+mn-ea"/>
              </a:rPr>
              <a:t>SDGs</a:t>
            </a:r>
            <a:r>
              <a:rPr lang="ja-JP" altLang="en-US" sz="1600" dirty="0" smtClean="0"/>
              <a:t>新喜劇には知事が出演し、“大阪・関西万博と</a:t>
            </a:r>
            <a:r>
              <a:rPr lang="en-US" altLang="ja-JP" sz="1600" dirty="0">
                <a:latin typeface="+mn-ea"/>
              </a:rPr>
              <a:t>SDGs</a:t>
            </a:r>
            <a:r>
              <a:rPr lang="ja-JP" altLang="en-US" sz="1600" dirty="0" smtClean="0"/>
              <a:t>の関係”などを来場者に分かりやすく説明しました。</a:t>
            </a:r>
            <a:endParaRPr lang="en-US" altLang="ja-JP" sz="1600" dirty="0" smtClean="0"/>
          </a:p>
          <a:p>
            <a:pPr>
              <a:spcBef>
                <a:spcPts val="600"/>
              </a:spcBef>
            </a:pPr>
            <a:r>
              <a:rPr lang="en-US" altLang="ja-JP" sz="1200" dirty="0" smtClean="0"/>
              <a:t>※</a:t>
            </a:r>
            <a:r>
              <a:rPr lang="ja-JP" altLang="en-US" sz="1200" dirty="0" smtClean="0"/>
              <a:t>本イベントは主催者により新型コロナウイルス感染症対策として関係ガイドラインに沿って実施されました。</a:t>
            </a:r>
            <a:endParaRPr lang="en-US" altLang="ja-JP" sz="1200" dirty="0" smtClean="0"/>
          </a:p>
        </p:txBody>
      </p:sp>
      <p:sp>
        <p:nvSpPr>
          <p:cNvPr id="5" name="テキスト ボックス 4"/>
          <p:cNvSpPr txBox="1"/>
          <p:nvPr/>
        </p:nvSpPr>
        <p:spPr>
          <a:xfrm>
            <a:off x="232605" y="2738062"/>
            <a:ext cx="6298519" cy="2098010"/>
          </a:xfrm>
          <a:prstGeom prst="rect">
            <a:avLst/>
          </a:prstGeom>
          <a:noFill/>
        </p:spPr>
        <p:txBody>
          <a:bodyPr wrap="none" rtlCol="0">
            <a:spAutoFit/>
          </a:bodyPr>
          <a:lstStyle/>
          <a:p>
            <a:r>
              <a:rPr lang="ja-JP" altLang="en-US" sz="1400" dirty="0" smtClean="0"/>
              <a:t>開催日</a:t>
            </a:r>
            <a:r>
              <a:rPr kumimoji="1" lang="ja-JP" altLang="en-US" sz="1400" dirty="0" smtClean="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2020</a:t>
            </a:r>
            <a:r>
              <a:rPr lang="ja-JP" altLang="en-US" sz="1400" dirty="0" smtClean="0"/>
              <a:t>年（令和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t>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a:t>
            </a:r>
            <a:r>
              <a:rPr lang="ja-JP" altLang="en-US" sz="1400" dirty="0" smtClean="0"/>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t>日（水曜日）</a:t>
            </a:r>
            <a:endParaRPr lang="en-US" altLang="ja-JP" sz="1400" dirty="0" smtClean="0"/>
          </a:p>
          <a:p>
            <a:pPr>
              <a:spcBef>
                <a:spcPts val="600"/>
              </a:spcBef>
            </a:pPr>
            <a:r>
              <a:rPr lang="ja-JP" altLang="en-US" sz="1400" dirty="0" smtClean="0"/>
              <a:t>当日のプログラム</a:t>
            </a:r>
            <a:endParaRPr lang="en-US" altLang="ja-JP" sz="1400" dirty="0" smtClean="0"/>
          </a:p>
          <a:p>
            <a:pPr indent="268288">
              <a:spcBef>
                <a:spcPts val="400"/>
              </a:spcBef>
            </a:pPr>
            <a:r>
              <a:rPr kumimoji="1" lang="en-US" altLang="ja-JP" sz="1400" dirty="0" smtClean="0"/>
              <a:t>PART</a:t>
            </a:r>
            <a:r>
              <a:rPr kumimoji="1" lang="ja-JP" altLang="en-US" sz="1400" dirty="0" smtClean="0"/>
              <a:t>１　ビジネスで</a:t>
            </a:r>
            <a:r>
              <a:rPr lang="en-US" altLang="ja-JP" sz="1400" dirty="0" smtClean="0">
                <a:latin typeface="+mn-ea"/>
              </a:rPr>
              <a:t>SDGs</a:t>
            </a:r>
          </a:p>
          <a:p>
            <a:pPr indent="981075">
              <a:spcBef>
                <a:spcPts val="400"/>
              </a:spcBef>
            </a:pPr>
            <a:r>
              <a:rPr lang="ja-JP" altLang="en-US" sz="1400" dirty="0" smtClean="0"/>
              <a:t>会場前で</a:t>
            </a:r>
            <a:r>
              <a:rPr lang="en-US" altLang="ja-JP" sz="1400" dirty="0" smtClean="0">
                <a:latin typeface="+mn-ea"/>
              </a:rPr>
              <a:t>SDGs</a:t>
            </a:r>
            <a:r>
              <a:rPr lang="ja-JP" altLang="en-US" sz="1400" dirty="0" smtClean="0"/>
              <a:t>に関する商品やサービスの販売や活動を紹介</a:t>
            </a:r>
            <a:endParaRPr lang="en-US" altLang="ja-JP" sz="1400" dirty="0" smtClean="0"/>
          </a:p>
          <a:p>
            <a:pPr indent="1076325"/>
            <a:r>
              <a:rPr kumimoji="1" lang="en-US" altLang="ja-JP" sz="1400" dirty="0" smtClean="0"/>
              <a:t>※</a:t>
            </a:r>
            <a:r>
              <a:rPr kumimoji="1" lang="ja-JP" altLang="en-US" sz="1400" dirty="0" smtClean="0"/>
              <a:t>大阪府ＰＲブースを設置（府の取組紹介や缶バッジを配布）</a:t>
            </a:r>
            <a:endParaRPr kumimoji="1" lang="en-US" altLang="ja-JP" sz="1400" dirty="0" smtClean="0"/>
          </a:p>
          <a:p>
            <a:pPr indent="268288">
              <a:spcBef>
                <a:spcPts val="400"/>
              </a:spcBef>
            </a:pPr>
            <a:r>
              <a:rPr lang="en-US" altLang="ja-JP" sz="1400" dirty="0" smtClean="0"/>
              <a:t>PART</a:t>
            </a:r>
            <a:r>
              <a:rPr lang="ja-JP" altLang="en-US" sz="1400" dirty="0" smtClean="0"/>
              <a:t>２　知って学んで</a:t>
            </a:r>
            <a:r>
              <a:rPr lang="en-US" altLang="ja-JP" sz="1400" dirty="0" smtClean="0">
                <a:latin typeface="+mn-ea"/>
              </a:rPr>
              <a:t>SDGs</a:t>
            </a:r>
          </a:p>
          <a:p>
            <a:pPr indent="981075">
              <a:spcBef>
                <a:spcPts val="400"/>
              </a:spcBef>
            </a:pPr>
            <a:r>
              <a:rPr lang="en-US" altLang="ja-JP" sz="1400" dirty="0" smtClean="0">
                <a:latin typeface="+mn-ea"/>
              </a:rPr>
              <a:t>SDGs</a:t>
            </a:r>
            <a:r>
              <a:rPr kumimoji="1" lang="ja-JP" altLang="en-US" sz="1400" dirty="0" smtClean="0"/>
              <a:t>に関する講演（大阪府の取組みを講演）</a:t>
            </a:r>
            <a:endParaRPr kumimoji="1" lang="en-US" altLang="ja-JP" sz="1400" dirty="0" smtClean="0"/>
          </a:p>
          <a:p>
            <a:pPr indent="981075"/>
            <a:r>
              <a:rPr lang="en-US" altLang="ja-JP" sz="1400" dirty="0" smtClean="0">
                <a:latin typeface="+mn-ea"/>
              </a:rPr>
              <a:t>SDGs</a:t>
            </a:r>
            <a:r>
              <a:rPr lang="ja-JP" altLang="en-US" sz="1400" dirty="0" smtClean="0"/>
              <a:t>新喜劇（知事出演）</a:t>
            </a:r>
            <a:endParaRPr lang="en-US" altLang="ja-JP" sz="1400"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695" y="2958353"/>
            <a:ext cx="5448637" cy="3632425"/>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b="25292"/>
          <a:stretch/>
        </p:blipFill>
        <p:spPr>
          <a:xfrm rot="10800000">
            <a:off x="412098" y="4830514"/>
            <a:ext cx="3141582" cy="1760264"/>
          </a:xfrm>
          <a:prstGeom prst="rect">
            <a:avLst/>
          </a:prstGeom>
        </p:spPr>
      </p:pic>
      <p:sp>
        <p:nvSpPr>
          <p:cNvPr id="8" name="テキスト ボックス 7"/>
          <p:cNvSpPr txBox="1"/>
          <p:nvPr/>
        </p:nvSpPr>
        <p:spPr>
          <a:xfrm>
            <a:off x="2445685" y="6630647"/>
            <a:ext cx="1107996" cy="230832"/>
          </a:xfrm>
          <a:prstGeom prst="rect">
            <a:avLst/>
          </a:prstGeom>
          <a:noFill/>
        </p:spPr>
        <p:txBody>
          <a:bodyPr wrap="none" rtlCol="0">
            <a:spAutoFit/>
          </a:bodyPr>
          <a:lstStyle/>
          <a:p>
            <a:r>
              <a:rPr kumimoji="1" lang="ja-JP" altLang="en-US" sz="900" dirty="0" smtClean="0"/>
              <a:t>大阪府ＰＲブース</a:t>
            </a:r>
            <a:endParaRPr kumimoji="1" lang="ja-JP" altLang="en-US" sz="900" dirty="0"/>
          </a:p>
        </p:txBody>
      </p:sp>
      <p:sp>
        <p:nvSpPr>
          <p:cNvPr id="9" name="テキスト ボックス 8"/>
          <p:cNvSpPr txBox="1"/>
          <p:nvPr/>
        </p:nvSpPr>
        <p:spPr>
          <a:xfrm>
            <a:off x="11096224" y="6630647"/>
            <a:ext cx="992579" cy="230832"/>
          </a:xfrm>
          <a:prstGeom prst="rect">
            <a:avLst/>
          </a:prstGeom>
          <a:noFill/>
        </p:spPr>
        <p:txBody>
          <a:bodyPr wrap="none" rtlCol="0">
            <a:spAutoFit/>
          </a:bodyPr>
          <a:lstStyle/>
          <a:p>
            <a:r>
              <a:rPr kumimoji="1" lang="ja-JP" altLang="en-US" sz="900" dirty="0" smtClean="0"/>
              <a:t>ＳＤＧｓ新喜劇</a:t>
            </a:r>
            <a:endParaRPr kumimoji="1" lang="ja-JP" altLang="en-US" sz="9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8624" y="4830514"/>
            <a:ext cx="2640397" cy="1760264"/>
          </a:xfrm>
          <a:prstGeom prst="rect">
            <a:avLst/>
          </a:prstGeom>
        </p:spPr>
      </p:pic>
      <p:sp>
        <p:nvSpPr>
          <p:cNvPr id="14" name="テキスト ボックス 13"/>
          <p:cNvSpPr txBox="1"/>
          <p:nvPr/>
        </p:nvSpPr>
        <p:spPr>
          <a:xfrm>
            <a:off x="5769377" y="6630647"/>
            <a:ext cx="761747" cy="230832"/>
          </a:xfrm>
          <a:prstGeom prst="rect">
            <a:avLst/>
          </a:prstGeom>
          <a:noFill/>
        </p:spPr>
        <p:txBody>
          <a:bodyPr wrap="none" rtlCol="0">
            <a:spAutoFit/>
          </a:bodyPr>
          <a:lstStyle/>
          <a:p>
            <a:r>
              <a:rPr kumimoji="1" lang="ja-JP" altLang="en-US" sz="900" dirty="0" smtClean="0"/>
              <a:t>大阪府講演</a:t>
            </a:r>
            <a:endParaRPr kumimoji="1" lang="ja-JP" altLang="en-US" sz="900" dirty="0"/>
          </a:p>
        </p:txBody>
      </p:sp>
      <p:sp>
        <p:nvSpPr>
          <p:cNvPr id="3" name="テキスト ボックス 2"/>
          <p:cNvSpPr txBox="1"/>
          <p:nvPr/>
        </p:nvSpPr>
        <p:spPr>
          <a:xfrm>
            <a:off x="10550945" y="40341"/>
            <a:ext cx="1723549" cy="830997"/>
          </a:xfrm>
          <a:prstGeom prst="rect">
            <a:avLst/>
          </a:prstGeom>
          <a:noFill/>
        </p:spPr>
        <p:txBody>
          <a:bodyPr wrap="none" rtlCol="0">
            <a:spAutoFit/>
          </a:bodyPr>
          <a:lstStyle/>
          <a:p>
            <a:r>
              <a:rPr kumimoji="1" lang="ja-JP" altLang="en-US" sz="1200" dirty="0" smtClean="0"/>
              <a:t>メディアへの露出件数</a:t>
            </a:r>
            <a:endParaRPr kumimoji="1" lang="en-US" altLang="ja-JP" sz="1200" dirty="0" smtClean="0"/>
          </a:p>
          <a:p>
            <a:r>
              <a:rPr lang="ja-JP" altLang="en-US" sz="1200" dirty="0" smtClean="0"/>
              <a:t>テレビ　４番組</a:t>
            </a:r>
            <a:endParaRPr lang="en-US" altLang="ja-JP" sz="1200" dirty="0" smtClean="0"/>
          </a:p>
          <a:p>
            <a:r>
              <a:rPr kumimoji="1" lang="ja-JP" altLang="en-US" sz="1200" dirty="0" smtClean="0"/>
              <a:t>新聞　　２０記事</a:t>
            </a:r>
            <a:endParaRPr kumimoji="1" lang="en-US" altLang="ja-JP" sz="1200" dirty="0" smtClean="0"/>
          </a:p>
          <a:p>
            <a:r>
              <a:rPr lang="ja-JP" altLang="en-US" sz="1200" dirty="0" smtClean="0"/>
              <a:t>ＷＥＢ　１５４記事</a:t>
            </a:r>
            <a:endParaRPr kumimoji="1" lang="ja-JP" altLang="en-US" sz="1200" dirty="0"/>
          </a:p>
        </p:txBody>
      </p:sp>
    </p:spTree>
    <p:extLst>
      <p:ext uri="{BB962C8B-B14F-4D97-AF65-F5344CB8AC3E}">
        <p14:creationId xmlns:p14="http://schemas.microsoft.com/office/powerpoint/2010/main" val="191055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日経</a:t>
            </a:r>
            <a:r>
              <a:rPr lang="en-US" altLang="ja-JP" dirty="0">
                <a:latin typeface="+mn-ea"/>
              </a:rPr>
              <a:t>SDGs</a:t>
            </a:r>
            <a:r>
              <a:rPr kumimoji="1" lang="ja-JP" altLang="en-US" dirty="0" smtClean="0"/>
              <a:t>フェス 大阪梅田</a:t>
            </a:r>
            <a:r>
              <a:rPr kumimoji="1" lang="en-US" altLang="ja-JP" sz="3200" dirty="0" smtClean="0"/>
              <a:t/>
            </a:r>
            <a:br>
              <a:rPr kumimoji="1" lang="en-US" altLang="ja-JP" sz="3200" dirty="0" smtClean="0"/>
            </a:br>
            <a:r>
              <a:rPr lang="ja-JP" altLang="en-US" sz="2800" dirty="0" smtClean="0"/>
              <a:t>－ </a:t>
            </a:r>
            <a:r>
              <a:rPr kumimoji="1" lang="en-US" altLang="ja-JP" sz="2800" dirty="0" smtClean="0"/>
              <a:t>2025</a:t>
            </a:r>
            <a:r>
              <a:rPr kumimoji="1" lang="ja-JP" altLang="en-US" sz="2800" dirty="0" smtClean="0"/>
              <a:t>年大阪・関西万博に向けて </a:t>
            </a:r>
            <a:r>
              <a:rPr lang="ja-JP" altLang="en-US" sz="2800" dirty="0" smtClean="0"/>
              <a:t>－</a:t>
            </a:r>
            <a:endParaRPr kumimoji="1" lang="ja-JP" altLang="en-US" sz="2800" dirty="0"/>
          </a:p>
        </p:txBody>
      </p:sp>
      <p:sp>
        <p:nvSpPr>
          <p:cNvPr id="4" name="テキスト ボックス 3"/>
          <p:cNvSpPr txBox="1"/>
          <p:nvPr/>
        </p:nvSpPr>
        <p:spPr>
          <a:xfrm>
            <a:off x="59361" y="1743416"/>
            <a:ext cx="7712749" cy="830997"/>
          </a:xfrm>
          <a:prstGeom prst="rect">
            <a:avLst/>
          </a:prstGeom>
          <a:noFill/>
        </p:spPr>
        <p:txBody>
          <a:bodyPr wrap="square" rtlCol="0">
            <a:spAutoFit/>
          </a:bodyPr>
          <a:lstStyle/>
          <a:p>
            <a:r>
              <a:rPr lang="ja-JP" altLang="en-US" sz="1600" dirty="0" smtClean="0"/>
              <a:t>東京で開催されてきた「日経</a:t>
            </a:r>
            <a:r>
              <a:rPr lang="en-US" altLang="ja-JP" sz="1600" dirty="0" smtClean="0">
                <a:latin typeface="+mn-ea"/>
              </a:rPr>
              <a:t>SDGs</a:t>
            </a:r>
            <a:r>
              <a:rPr lang="ja-JP" altLang="en-US" sz="1600" dirty="0" smtClean="0"/>
              <a:t>フェス」が大阪で実施されるにあたり、３日間にわたるプログラムの初日に知事が出演（映像出演）</a:t>
            </a:r>
            <a:endParaRPr lang="en-US" altLang="ja-JP" sz="1600" dirty="0"/>
          </a:p>
          <a:p>
            <a:r>
              <a:rPr lang="ja-JP" altLang="en-US" sz="1600" dirty="0" smtClean="0"/>
              <a:t>大阪府における</a:t>
            </a:r>
            <a:r>
              <a:rPr lang="en-US" altLang="ja-JP" sz="1600" dirty="0" smtClean="0">
                <a:latin typeface="+mn-ea"/>
              </a:rPr>
              <a:t>SDGs</a:t>
            </a:r>
            <a:r>
              <a:rPr lang="ja-JP" altLang="en-US" sz="1600" dirty="0" smtClean="0"/>
              <a:t>や大阪・関西万博の取組みついて講演しました。</a:t>
            </a:r>
            <a:endParaRPr lang="en-US" altLang="ja-JP" sz="1600" dirty="0" smtClean="0"/>
          </a:p>
        </p:txBody>
      </p:sp>
      <p:sp>
        <p:nvSpPr>
          <p:cNvPr id="5" name="テキスト ボックス 4"/>
          <p:cNvSpPr txBox="1"/>
          <p:nvPr/>
        </p:nvSpPr>
        <p:spPr>
          <a:xfrm>
            <a:off x="59361" y="2774698"/>
            <a:ext cx="6205866" cy="1384995"/>
          </a:xfrm>
          <a:prstGeom prst="rect">
            <a:avLst/>
          </a:prstGeom>
          <a:noFill/>
        </p:spPr>
        <p:txBody>
          <a:bodyPr wrap="none" rtlCol="0">
            <a:spAutoFit/>
          </a:bodyPr>
          <a:lstStyle/>
          <a:p>
            <a:r>
              <a:rPr lang="ja-JP" altLang="en-US" sz="1400" dirty="0" smtClean="0"/>
              <a:t>■プログラム</a:t>
            </a:r>
            <a:endParaRPr lang="en-US" altLang="ja-JP" sz="1400" dirty="0" smtClean="0"/>
          </a:p>
          <a:p>
            <a:r>
              <a:rPr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smtClean="0"/>
              <a:t>年（令和３年）</a:t>
            </a:r>
            <a:endParaRPr lang="en-US" altLang="ja-JP" sz="1400" dirty="0" smtClean="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t>日（木）　</a:t>
            </a:r>
            <a:r>
              <a:rPr lang="en-US" altLang="ja-JP" sz="1400" dirty="0" smtClean="0">
                <a:latin typeface="+mn-ea"/>
              </a:rPr>
              <a:t>SDGs</a:t>
            </a:r>
            <a:r>
              <a:rPr lang="ja-JP" altLang="en-US" sz="1400" dirty="0" smtClean="0"/>
              <a:t>ビジネス会議　～いのちをつなぐ～</a:t>
            </a:r>
            <a:endParaRPr lang="en-US" altLang="ja-JP" sz="1400" dirty="0" smtClean="0"/>
          </a:p>
          <a:p>
            <a:pPr indent="1789113"/>
            <a:r>
              <a:rPr lang="en-US" altLang="ja-JP" sz="1400" dirty="0" smtClean="0"/>
              <a:t>※</a:t>
            </a:r>
            <a:r>
              <a:rPr lang="ja-JP" altLang="en-US" sz="1400" dirty="0" smtClean="0"/>
              <a:t>知事出演</a:t>
            </a:r>
            <a:endParaRPr lang="en-US" altLang="ja-JP" sz="1400" dirty="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t>日（金）　</a:t>
            </a:r>
            <a:r>
              <a:rPr lang="en-US" altLang="ja-JP" sz="1400" dirty="0" smtClean="0">
                <a:latin typeface="+mn-ea"/>
              </a:rPr>
              <a:t>SDGs</a:t>
            </a:r>
            <a:r>
              <a:rPr lang="ja-JP" altLang="en-US" sz="1400" dirty="0" smtClean="0"/>
              <a:t>教育会議　～次代をつくる学び～</a:t>
            </a:r>
            <a:endParaRPr lang="en-US" altLang="ja-JP" sz="1400" dirty="0" smtClean="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t>日（土）　</a:t>
            </a:r>
            <a:r>
              <a:rPr lang="en-US" altLang="ja-JP" sz="1400" dirty="0" smtClean="0">
                <a:latin typeface="+mn-ea"/>
              </a:rPr>
              <a:t>SDGs</a:t>
            </a:r>
            <a:r>
              <a:rPr lang="ja-JP" altLang="en-US" sz="1400" dirty="0" smtClean="0"/>
              <a:t>万博・未来構想　～持続可能なまちとくらし～</a:t>
            </a:r>
            <a:endParaRPr lang="en-US" altLang="ja-JP" sz="1400" dirty="0" smtClean="0"/>
          </a:p>
        </p:txBody>
      </p:sp>
      <p:sp>
        <p:nvSpPr>
          <p:cNvPr id="9" name="テキスト ボックス 8"/>
          <p:cNvSpPr txBox="1"/>
          <p:nvPr/>
        </p:nvSpPr>
        <p:spPr>
          <a:xfrm>
            <a:off x="5145636" y="6607170"/>
            <a:ext cx="2236510" cy="215444"/>
          </a:xfrm>
          <a:prstGeom prst="rect">
            <a:avLst/>
          </a:prstGeom>
          <a:noFill/>
        </p:spPr>
        <p:txBody>
          <a:bodyPr wrap="none" rtlCol="0">
            <a:spAutoFit/>
          </a:bodyPr>
          <a:lstStyle/>
          <a:p>
            <a:r>
              <a:rPr kumimoji="1" lang="ja-JP" altLang="en-US" sz="800" dirty="0" smtClean="0"/>
              <a:t>ＳＤＧｓの取組みや万博について知事が講演</a:t>
            </a:r>
            <a:endParaRPr kumimoji="1" lang="ja-JP" altLang="en-US" sz="800" dirty="0"/>
          </a:p>
        </p:txBody>
      </p:sp>
      <p:pic>
        <p:nvPicPr>
          <p:cNvPr id="6" name="図 5"/>
          <p:cNvPicPr>
            <a:picLocks noChangeAspect="1"/>
          </p:cNvPicPr>
          <p:nvPr/>
        </p:nvPicPr>
        <p:blipFill rotWithShape="1">
          <a:blip r:embed="rId2"/>
          <a:srcRect l="4940" t="21874" r="16100" b="14020"/>
          <a:stretch/>
        </p:blipFill>
        <p:spPr>
          <a:xfrm>
            <a:off x="2467803" y="4299759"/>
            <a:ext cx="4914343" cy="2243184"/>
          </a:xfrm>
          <a:prstGeom prst="rect">
            <a:avLst/>
          </a:prstGeom>
        </p:spPr>
      </p:pic>
      <p:pic>
        <p:nvPicPr>
          <p:cNvPr id="13" name="図 12"/>
          <p:cNvPicPr>
            <a:picLocks noChangeAspect="1"/>
          </p:cNvPicPr>
          <p:nvPr/>
        </p:nvPicPr>
        <p:blipFill>
          <a:blip r:embed="rId3"/>
          <a:stretch>
            <a:fillRect/>
          </a:stretch>
        </p:blipFill>
        <p:spPr>
          <a:xfrm>
            <a:off x="8276886" y="1573928"/>
            <a:ext cx="3875578" cy="5248686"/>
          </a:xfrm>
          <a:prstGeom prst="rect">
            <a:avLst/>
          </a:prstGeom>
        </p:spPr>
      </p:pic>
    </p:spTree>
    <p:extLst>
      <p:ext uri="{BB962C8B-B14F-4D97-AF65-F5344CB8AC3E}">
        <p14:creationId xmlns:p14="http://schemas.microsoft.com/office/powerpoint/2010/main" val="141667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SDGs</a:t>
            </a:r>
            <a:r>
              <a:rPr kumimoji="1" lang="ja-JP" altLang="en-US" dirty="0" smtClean="0"/>
              <a:t>に関する講演・講義</a:t>
            </a:r>
            <a:endParaRPr kumimoji="1" lang="ja-JP" altLang="en-US" dirty="0"/>
          </a:p>
        </p:txBody>
      </p:sp>
      <p:sp>
        <p:nvSpPr>
          <p:cNvPr id="4" name="テキスト ボックス 3"/>
          <p:cNvSpPr txBox="1"/>
          <p:nvPr/>
        </p:nvSpPr>
        <p:spPr>
          <a:xfrm>
            <a:off x="355542" y="1714500"/>
            <a:ext cx="1145999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大学、企業及び各種団体等からの要請を受け、</a:t>
            </a:r>
            <a:r>
              <a:rPr lang="en-US" altLang="ja-JP" sz="1600" dirty="0">
                <a:latin typeface="+mn-ea"/>
              </a:rPr>
              <a:t> 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に関する大阪府の取組み等について講演を行いました。</a:t>
            </a:r>
            <a:endParaRPr kumimoji="1" lang="en-US" altLang="ja-JP" sz="1600" dirty="0" smtClean="0"/>
          </a:p>
        </p:txBody>
      </p:sp>
      <p:graphicFrame>
        <p:nvGraphicFramePr>
          <p:cNvPr id="5" name="表 4"/>
          <p:cNvGraphicFramePr>
            <a:graphicFrameLocks noGrp="1"/>
          </p:cNvGraphicFramePr>
          <p:nvPr>
            <p:extLst>
              <p:ext uri="{D42A27DB-BD31-4B8C-83A1-F6EECF244321}">
                <p14:modId xmlns:p14="http://schemas.microsoft.com/office/powerpoint/2010/main" val="3826317006"/>
              </p:ext>
            </p:extLst>
          </p:nvPr>
        </p:nvGraphicFramePr>
        <p:xfrm>
          <a:off x="646953" y="2301348"/>
          <a:ext cx="10877176" cy="4396140"/>
        </p:xfrm>
        <a:graphic>
          <a:graphicData uri="http://schemas.openxmlformats.org/drawingml/2006/table">
            <a:tbl>
              <a:tblPr firstRow="1" bandRow="1">
                <a:tableStyleId>{5C22544A-7EE6-4342-B048-85BDC9FD1C3A}</a:tableStyleId>
              </a:tblPr>
              <a:tblGrid>
                <a:gridCol w="1491129">
                  <a:extLst>
                    <a:ext uri="{9D8B030D-6E8A-4147-A177-3AD203B41FA5}">
                      <a16:colId xmlns:a16="http://schemas.microsoft.com/office/drawing/2014/main" val="4115023976"/>
                    </a:ext>
                  </a:extLst>
                </a:gridCol>
                <a:gridCol w="4491318">
                  <a:extLst>
                    <a:ext uri="{9D8B030D-6E8A-4147-A177-3AD203B41FA5}">
                      <a16:colId xmlns:a16="http://schemas.microsoft.com/office/drawing/2014/main" val="1914955686"/>
                    </a:ext>
                  </a:extLst>
                </a:gridCol>
                <a:gridCol w="3550024">
                  <a:extLst>
                    <a:ext uri="{9D8B030D-6E8A-4147-A177-3AD203B41FA5}">
                      <a16:colId xmlns:a16="http://schemas.microsoft.com/office/drawing/2014/main" val="1243040170"/>
                    </a:ext>
                  </a:extLst>
                </a:gridCol>
                <a:gridCol w="1344705">
                  <a:extLst>
                    <a:ext uri="{9D8B030D-6E8A-4147-A177-3AD203B41FA5}">
                      <a16:colId xmlns:a16="http://schemas.microsoft.com/office/drawing/2014/main" val="176403981"/>
                    </a:ext>
                  </a:extLst>
                </a:gridCol>
              </a:tblGrid>
              <a:tr h="367515">
                <a:tc>
                  <a:txBody>
                    <a:bodyPr/>
                    <a:lstStyle/>
                    <a:p>
                      <a:pPr algn="ctr"/>
                      <a:r>
                        <a:rPr kumimoji="1" lang="ja-JP" altLang="en-US" sz="1200" dirty="0" smtClean="0"/>
                        <a:t>実施日</a:t>
                      </a:r>
                      <a:endParaRPr kumimoji="1" lang="ja-JP" altLang="en-US" sz="1200" dirty="0"/>
                    </a:p>
                  </a:txBody>
                  <a:tcPr anchor="ctr"/>
                </a:tc>
                <a:tc>
                  <a:txBody>
                    <a:bodyPr/>
                    <a:lstStyle/>
                    <a:p>
                      <a:pPr algn="ctr"/>
                      <a:r>
                        <a:rPr kumimoji="1" lang="ja-JP" altLang="en-US" sz="1200" dirty="0" smtClean="0"/>
                        <a:t>講演・講義先</a:t>
                      </a:r>
                      <a:endParaRPr kumimoji="1" lang="ja-JP" altLang="en-US" sz="1200" dirty="0"/>
                    </a:p>
                  </a:txBody>
                  <a:tcPr anchor="ctr"/>
                </a:tc>
                <a:tc>
                  <a:txBody>
                    <a:bodyPr/>
                    <a:lstStyle/>
                    <a:p>
                      <a:pPr algn="ctr"/>
                      <a:r>
                        <a:rPr kumimoji="1" lang="ja-JP" altLang="en-US" sz="1200" dirty="0" smtClean="0"/>
                        <a:t>主な講演内容</a:t>
                      </a:r>
                      <a:endParaRPr kumimoji="1" lang="ja-JP" altLang="en-US" sz="1200" dirty="0"/>
                    </a:p>
                  </a:txBody>
                  <a:tcPr anchor="ctr"/>
                </a:tc>
                <a:tc>
                  <a:txBody>
                    <a:bodyPr/>
                    <a:lstStyle/>
                    <a:p>
                      <a:pPr algn="ctr"/>
                      <a:r>
                        <a:rPr kumimoji="1" lang="ja-JP" altLang="en-US" sz="1200" dirty="0" smtClean="0"/>
                        <a:t>備考</a:t>
                      </a:r>
                      <a:endParaRPr kumimoji="1" lang="ja-JP" altLang="en-US" sz="1200" dirty="0"/>
                    </a:p>
                  </a:txBody>
                  <a:tcPr anchor="ctr"/>
                </a:tc>
                <a:extLst>
                  <a:ext uri="{0D108BD9-81ED-4DB2-BD59-A6C34878D82A}">
                    <a16:rowId xmlns:a16="http://schemas.microsoft.com/office/drawing/2014/main" val="3564688566"/>
                  </a:ext>
                </a:extLst>
              </a:tr>
              <a:tr h="453101">
                <a:tc>
                  <a:txBody>
                    <a:bodyPr/>
                    <a:lstStyle/>
                    <a:p>
                      <a:pPr algn="ctr"/>
                      <a:r>
                        <a:rPr kumimoji="1" lang="en-US" altLang="ja-JP" sz="1200" dirty="0" smtClean="0"/>
                        <a:t>6/8</a:t>
                      </a:r>
                      <a:endParaRPr kumimoji="1" lang="ja-JP" altLang="en-US" sz="1200" dirty="0"/>
                    </a:p>
                  </a:txBody>
                  <a:tcPr anchor="ctr"/>
                </a:tc>
                <a:tc>
                  <a:txBody>
                    <a:bodyPr/>
                    <a:lstStyle/>
                    <a:p>
                      <a:r>
                        <a:rPr kumimoji="1" lang="en-US" altLang="ja-JP" sz="1200" dirty="0" smtClean="0">
                          <a:latin typeface="+mn-ea"/>
                          <a:ea typeface="+mn-ea"/>
                        </a:rPr>
                        <a:t>Japan</a:t>
                      </a:r>
                      <a:r>
                        <a:rPr kumimoji="1" lang="ja-JP" altLang="en-US" sz="1200" dirty="0" smtClean="0">
                          <a:latin typeface="+mn-ea"/>
                          <a:ea typeface="+mn-ea"/>
                        </a:rPr>
                        <a:t> </a:t>
                      </a:r>
                      <a:r>
                        <a:rPr kumimoji="1" lang="en-US" altLang="ja-JP" sz="1200" dirty="0" smtClean="0">
                          <a:latin typeface="+mn-ea"/>
                          <a:ea typeface="+mn-ea"/>
                        </a:rPr>
                        <a:t>Youth</a:t>
                      </a:r>
                      <a:r>
                        <a:rPr kumimoji="1" lang="ja-JP" altLang="en-US" sz="1200" dirty="0" smtClean="0">
                          <a:latin typeface="+mn-ea"/>
                          <a:ea typeface="+mn-ea"/>
                        </a:rPr>
                        <a:t> </a:t>
                      </a:r>
                      <a:r>
                        <a:rPr kumimoji="1" lang="en-US" altLang="ja-JP" sz="1200" dirty="0" smtClean="0">
                          <a:latin typeface="+mn-ea"/>
                          <a:ea typeface="+mn-ea"/>
                        </a:rPr>
                        <a:t>Platform</a:t>
                      </a:r>
                      <a:r>
                        <a:rPr kumimoji="1" lang="ja-JP" altLang="en-US" sz="1200" dirty="0" smtClean="0">
                          <a:latin typeface="+mn-ea"/>
                          <a:ea typeface="+mn-ea"/>
                        </a:rPr>
                        <a:t> </a:t>
                      </a:r>
                      <a:r>
                        <a:rPr kumimoji="1" lang="en-US" altLang="ja-JP" sz="1200" dirty="0" smtClean="0">
                          <a:latin typeface="+mn-ea"/>
                          <a:ea typeface="+mn-ea"/>
                        </a:rPr>
                        <a:t>for Sustainability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a:t>
                      </a:r>
                      <a:r>
                        <a:rPr lang="en-US" altLang="ja-JP" sz="1200" dirty="0" smtClean="0">
                          <a:latin typeface="+mn-ea"/>
                        </a:rPr>
                        <a:t>SDGs</a:t>
                      </a:r>
                      <a:r>
                        <a:rPr kumimoji="1" lang="ja-JP" altLang="en-US" sz="1200" b="0" i="0" u="none" strike="noStrike" kern="1200" baseline="0" dirty="0" smtClean="0">
                          <a:solidFill>
                            <a:schemeClr val="dk1"/>
                          </a:solidFill>
                          <a:latin typeface="+mn-lt"/>
                          <a:ea typeface="+mn-ea"/>
                          <a:cs typeface="+mn-cs"/>
                        </a:rPr>
                        <a:t>ユースアンバサダープログラム」</a:t>
                      </a:r>
                      <a:endParaRPr kumimoji="1" lang="ja-JP" altLang="en-US" sz="1200" dirty="0">
                        <a:latin typeface="+mn-ea"/>
                        <a:ea typeface="+mn-ea"/>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a:t>
                      </a:r>
                      <a:endParaRPr kumimoji="1" lang="en-US" altLang="ja-JP" sz="1200" dirty="0" smtClean="0"/>
                    </a:p>
                    <a:p>
                      <a:r>
                        <a:rPr kumimoji="1" lang="ja-JP" altLang="en-US" sz="1200" dirty="0" smtClean="0"/>
                        <a:t>海洋プラスチック問題への取組み</a:t>
                      </a:r>
                      <a:endParaRPr kumimoji="1" lang="ja-JP" altLang="en-US" sz="1200" dirty="0"/>
                    </a:p>
                  </a:txBody>
                  <a:tcPr anchor="ctr"/>
                </a:tc>
                <a:tc>
                  <a:txBody>
                    <a:bodyPr/>
                    <a:lstStyle/>
                    <a:p>
                      <a:r>
                        <a:rPr kumimoji="1" lang="ja-JP" altLang="en-US" sz="1200" dirty="0" smtClean="0"/>
                        <a:t>オンライン参加</a:t>
                      </a:r>
                      <a:endParaRPr kumimoji="1" lang="ja-JP" altLang="en-US" sz="1200" dirty="0"/>
                    </a:p>
                  </a:txBody>
                  <a:tcPr anchor="ctr"/>
                </a:tc>
                <a:extLst>
                  <a:ext uri="{0D108BD9-81ED-4DB2-BD59-A6C34878D82A}">
                    <a16:rowId xmlns:a16="http://schemas.microsoft.com/office/drawing/2014/main" val="2136909753"/>
                  </a:ext>
                </a:extLst>
              </a:tr>
              <a:tr h="367515">
                <a:tc>
                  <a:txBody>
                    <a:bodyPr/>
                    <a:lstStyle/>
                    <a:p>
                      <a:pPr algn="ctr"/>
                      <a:r>
                        <a:rPr kumimoji="1" lang="en-US" altLang="ja-JP" sz="1200" dirty="0" smtClean="0"/>
                        <a:t>6/12</a:t>
                      </a:r>
                      <a:endParaRPr kumimoji="1" lang="ja-JP" altLang="en-US" sz="1200" dirty="0"/>
                    </a:p>
                  </a:txBody>
                  <a:tcPr anchor="ctr"/>
                </a:tc>
                <a:tc>
                  <a:txBody>
                    <a:bodyPr/>
                    <a:lstStyle/>
                    <a:p>
                      <a:r>
                        <a:rPr kumimoji="1" lang="ja-JP" altLang="en-US" sz="1200" dirty="0" smtClean="0"/>
                        <a:t>近畿大学</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a:t>
                      </a:r>
                      <a:endParaRPr kumimoji="1" lang="en-US" altLang="ja-JP" sz="1200" dirty="0" smtClean="0"/>
                    </a:p>
                  </a:txBody>
                  <a:tcPr anchor="ctr"/>
                </a:tc>
                <a:tc>
                  <a:txBody>
                    <a:bodyPr/>
                    <a:lstStyle/>
                    <a:p>
                      <a:r>
                        <a:rPr kumimoji="1" lang="ja-JP" altLang="en-US" sz="1200" dirty="0" smtClean="0"/>
                        <a:t>オンライン参加</a:t>
                      </a:r>
                      <a:endParaRPr kumimoji="1" lang="ja-JP" altLang="en-US" sz="1200" dirty="0"/>
                    </a:p>
                  </a:txBody>
                  <a:tcPr anchor="ctr"/>
                </a:tc>
                <a:extLst>
                  <a:ext uri="{0D108BD9-81ED-4DB2-BD59-A6C34878D82A}">
                    <a16:rowId xmlns:a16="http://schemas.microsoft.com/office/drawing/2014/main" val="2333307005"/>
                  </a:ext>
                </a:extLst>
              </a:tr>
              <a:tr h="453101">
                <a:tc>
                  <a:txBody>
                    <a:bodyPr/>
                    <a:lstStyle/>
                    <a:p>
                      <a:pPr algn="ctr"/>
                      <a:r>
                        <a:rPr kumimoji="1" lang="en-US" altLang="ja-JP" sz="1200" dirty="0" smtClean="0"/>
                        <a:t>7/16</a:t>
                      </a:r>
                      <a:r>
                        <a:rPr kumimoji="1" lang="ja-JP" altLang="en-US" sz="1200" dirty="0" smtClean="0"/>
                        <a:t>（事前講義）</a:t>
                      </a:r>
                      <a:endParaRPr kumimoji="1" lang="en-US" altLang="ja-JP" sz="1200" dirty="0" smtClean="0"/>
                    </a:p>
                    <a:p>
                      <a:pPr algn="ctr"/>
                      <a:r>
                        <a:rPr kumimoji="1" lang="en-US" altLang="ja-JP" sz="1200" dirty="0" smtClean="0"/>
                        <a:t>1/7</a:t>
                      </a:r>
                      <a:r>
                        <a:rPr kumimoji="1" lang="ja-JP" altLang="en-US" sz="1200" dirty="0" smtClean="0"/>
                        <a:t>  （成果発表）</a:t>
                      </a:r>
                      <a:endParaRPr kumimoji="1" lang="ja-JP" altLang="en-US" sz="1200" dirty="0"/>
                    </a:p>
                  </a:txBody>
                  <a:tcPr anchor="ctr"/>
                </a:tc>
                <a:tc>
                  <a:txBody>
                    <a:bodyPr/>
                    <a:lstStyle/>
                    <a:p>
                      <a:r>
                        <a:rPr kumimoji="1" lang="ja-JP" altLang="en-US" sz="1200" dirty="0" smtClean="0"/>
                        <a:t>大阪市立大学</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の視点を取り入れたゼミ研究への協力</a:t>
                      </a:r>
                      <a:endParaRPr kumimoji="1" lang="ja-JP" altLang="en-US" sz="1200" dirty="0"/>
                    </a:p>
                  </a:txBody>
                  <a:tcPr anchor="ctr"/>
                </a:tc>
                <a:tc>
                  <a:txBody>
                    <a:bodyPr/>
                    <a:lstStyle/>
                    <a:p>
                      <a:r>
                        <a:rPr kumimoji="1" lang="ja-JP" altLang="en-US" sz="1200" dirty="0" smtClean="0"/>
                        <a:t>成果発表は</a:t>
                      </a:r>
                      <a:endParaRPr kumimoji="1" lang="en-US" altLang="ja-JP" sz="1200" dirty="0" smtClean="0"/>
                    </a:p>
                    <a:p>
                      <a:r>
                        <a:rPr kumimoji="1" lang="ja-JP" altLang="en-US" sz="1200" dirty="0" smtClean="0"/>
                        <a:t>オンライン参加</a:t>
                      </a:r>
                      <a:endParaRPr kumimoji="1" lang="ja-JP" altLang="en-US" sz="1200" dirty="0"/>
                    </a:p>
                  </a:txBody>
                  <a:tcPr anchor="ctr"/>
                </a:tc>
                <a:extLst>
                  <a:ext uri="{0D108BD9-81ED-4DB2-BD59-A6C34878D82A}">
                    <a16:rowId xmlns:a16="http://schemas.microsoft.com/office/drawing/2014/main" val="532673031"/>
                  </a:ext>
                </a:extLst>
              </a:tr>
              <a:tr h="453101">
                <a:tc>
                  <a:txBody>
                    <a:bodyPr/>
                    <a:lstStyle/>
                    <a:p>
                      <a:pPr algn="ctr"/>
                      <a:r>
                        <a:rPr kumimoji="1" lang="en-US" altLang="ja-JP" sz="1200" dirty="0" smtClean="0"/>
                        <a:t>10/23</a:t>
                      </a:r>
                      <a:endParaRPr kumimoji="1" lang="ja-JP" altLang="en-US" sz="1200" dirty="0"/>
                    </a:p>
                  </a:txBody>
                  <a:tcPr anchor="ctr"/>
                </a:tc>
                <a:tc>
                  <a:txBody>
                    <a:bodyPr/>
                    <a:lstStyle/>
                    <a:p>
                      <a:r>
                        <a:rPr kumimoji="1" lang="ja-JP" altLang="en-US" sz="1200" dirty="0" smtClean="0"/>
                        <a:t>大阪市青年経営者連合会</a:t>
                      </a:r>
                      <a:endParaRPr kumimoji="1" lang="en-US" altLang="ja-JP" sz="1200"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200" dirty="0" smtClean="0">
                          <a:effectLst/>
                        </a:rPr>
                        <a:t>「大阪万博と</a:t>
                      </a:r>
                      <a:r>
                        <a:rPr lang="en-US" altLang="ja-JP" sz="1200" dirty="0" smtClean="0">
                          <a:latin typeface="+mn-ea"/>
                        </a:rPr>
                        <a:t>SDGs</a:t>
                      </a:r>
                      <a:r>
                        <a:rPr lang="ja-JP" altLang="en-US" sz="1200" dirty="0" smtClean="0">
                          <a:effectLst/>
                        </a:rPr>
                        <a:t>を学</a:t>
                      </a:r>
                      <a:r>
                        <a:rPr lang="ja-JP" altLang="en-US" sz="1200" dirty="0" err="1" smtClean="0">
                          <a:effectLst/>
                        </a:rPr>
                        <a:t>ぼう</a:t>
                      </a:r>
                      <a:r>
                        <a:rPr lang="ja-JP" altLang="en-US" sz="1200" dirty="0" smtClean="0">
                          <a:effectLst/>
                        </a:rPr>
                        <a:t>セミナー」</a:t>
                      </a:r>
                      <a:endParaRPr lang="en-US" altLang="ja-JP" sz="1200" dirty="0" smtClean="0">
                        <a:effectLst/>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p>
                      <a:r>
                        <a:rPr kumimoji="1" lang="en-US" altLang="ja-JP" sz="1200" dirty="0" smtClean="0"/>
                        <a:t>※</a:t>
                      </a:r>
                      <a:r>
                        <a:rPr kumimoji="1" lang="ja-JP" altLang="en-US" sz="1200" dirty="0" smtClean="0"/>
                        <a:t>万博については万博協力室より講演</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3397893061"/>
                  </a:ext>
                </a:extLst>
              </a:tr>
              <a:tr h="634341">
                <a:tc>
                  <a:txBody>
                    <a:bodyPr/>
                    <a:lstStyle/>
                    <a:p>
                      <a:pPr algn="ctr"/>
                      <a:r>
                        <a:rPr kumimoji="1" lang="en-US" altLang="ja-JP" sz="1200" dirty="0" smtClean="0"/>
                        <a:t>10/28</a:t>
                      </a:r>
                      <a:endParaRPr kumimoji="1" lang="ja-JP" altLang="en-US" sz="1200" dirty="0"/>
                    </a:p>
                  </a:txBody>
                  <a:tcPr anchor="ctr"/>
                </a:tc>
                <a:tc>
                  <a:txBody>
                    <a:bodyPr/>
                    <a:lstStyle/>
                    <a:p>
                      <a:r>
                        <a:rPr lang="zh-TW" altLang="en-US" sz="1200" dirty="0" smtClean="0">
                          <a:effectLst/>
                          <a:latin typeface="メイリオ" panose="020B0604030504040204" pitchFamily="50" charset="-128"/>
                          <a:ea typeface="メイリオ" panose="020B0604030504040204" pitchFamily="50" charset="-128"/>
                        </a:rPr>
                        <a:t>日本液体清澄化技術工業会</a:t>
                      </a:r>
                      <a:endParaRPr lang="en-US" altLang="zh-TW" sz="1200" dirty="0" smtClean="0">
                        <a:effectLst/>
                        <a:latin typeface="メイリオ" panose="020B0604030504040204" pitchFamily="50" charset="-128"/>
                        <a:ea typeface="メイリオ" panose="020B0604030504040204" pitchFamily="50" charset="-128"/>
                      </a:endParaRPr>
                    </a:p>
                    <a:p>
                      <a:pPr marL="174625" marR="0" lvl="0" indent="-174625" algn="l" defTabSz="914377" rtl="0" eaLnBrk="1" fontAlgn="auto" latinLnBrk="0" hangingPunct="1">
                        <a:lnSpc>
                          <a:spcPct val="100000"/>
                        </a:lnSpc>
                        <a:spcBef>
                          <a:spcPts val="0"/>
                        </a:spcBef>
                        <a:spcAft>
                          <a:spcPts val="0"/>
                        </a:spcAft>
                        <a:buClrTx/>
                        <a:buSzTx/>
                        <a:buFontTx/>
                        <a:buNone/>
                        <a:tabLst/>
                        <a:defRPr/>
                      </a:pPr>
                      <a:r>
                        <a:rPr lang="ja-JP" altLang="en-US" sz="1200" dirty="0" smtClean="0">
                          <a:effectLst/>
                        </a:rPr>
                        <a:t>「第</a:t>
                      </a:r>
                      <a:r>
                        <a:rPr lang="en-US" altLang="ja-JP" sz="1200" dirty="0" smtClean="0">
                          <a:effectLst/>
                        </a:rPr>
                        <a:t>24</a:t>
                      </a:r>
                      <a:r>
                        <a:rPr lang="ja-JP" altLang="en-US" sz="1200" dirty="0" smtClean="0">
                          <a:effectLst/>
                        </a:rPr>
                        <a:t>回定時総会　関西シンポジウム</a:t>
                      </a:r>
                      <a:r>
                        <a:rPr lang="en-US" altLang="ja-JP" sz="1200" dirty="0" smtClean="0">
                          <a:effectLst/>
                        </a:rPr>
                        <a:t>2020</a:t>
                      </a:r>
                      <a:br>
                        <a:rPr lang="en-US" altLang="ja-JP" sz="1200" dirty="0" smtClean="0">
                          <a:effectLst/>
                        </a:rPr>
                      </a:br>
                      <a:r>
                        <a:rPr lang="ja-JP" altLang="en-US" sz="1200" dirty="0" smtClean="0">
                          <a:effectLst/>
                        </a:rPr>
                        <a:t>－ サステナブルな社会の実現に向けて </a:t>
                      </a:r>
                      <a:r>
                        <a:rPr lang="en-US" altLang="ja-JP" sz="1200" dirty="0" smtClean="0">
                          <a:effectLst/>
                        </a:rPr>
                        <a:t>in KANSAI </a:t>
                      </a:r>
                      <a:r>
                        <a:rPr lang="ja-JP" altLang="en-US" sz="1200" dirty="0" smtClean="0">
                          <a:effectLst/>
                        </a:rPr>
                        <a:t>－」</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1505603153"/>
                  </a:ext>
                </a:extLst>
              </a:tr>
              <a:tr h="367515">
                <a:tc>
                  <a:txBody>
                    <a:bodyPr/>
                    <a:lstStyle/>
                    <a:p>
                      <a:pPr algn="ctr"/>
                      <a:r>
                        <a:rPr kumimoji="1" lang="en-US" altLang="ja-JP" sz="1200" dirty="0" smtClean="0"/>
                        <a:t>11/11</a:t>
                      </a:r>
                      <a:endParaRPr kumimoji="1" lang="ja-JP" altLang="en-US" sz="1200" dirty="0"/>
                    </a:p>
                  </a:txBody>
                  <a:tcPr anchor="ctr"/>
                </a:tc>
                <a:tc>
                  <a:txBody>
                    <a:bodyPr/>
                    <a:lstStyle/>
                    <a:p>
                      <a:r>
                        <a:rPr lang="ja-JP" altLang="en-US" sz="1200" dirty="0" smtClean="0">
                          <a:effectLst/>
                        </a:rPr>
                        <a:t>㈱大阪ケイオス</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endParaRPr kumimoji="1" lang="ja-JP" altLang="en-US" sz="1200"/>
                    </a:p>
                  </a:txBody>
                  <a:tcPr anchor="ctr"/>
                </a:tc>
                <a:extLst>
                  <a:ext uri="{0D108BD9-81ED-4DB2-BD59-A6C34878D82A}">
                    <a16:rowId xmlns:a16="http://schemas.microsoft.com/office/drawing/2014/main" val="1687565725"/>
                  </a:ext>
                </a:extLst>
              </a:tr>
              <a:tr h="367515">
                <a:tc>
                  <a:txBody>
                    <a:bodyPr/>
                    <a:lstStyle/>
                    <a:p>
                      <a:pPr algn="ctr"/>
                      <a:r>
                        <a:rPr kumimoji="1" lang="en-US" altLang="ja-JP" sz="1200" dirty="0" smtClean="0"/>
                        <a:t>12/14</a:t>
                      </a:r>
                      <a:endParaRPr kumimoji="1" lang="ja-JP" altLang="en-US" sz="1200" dirty="0"/>
                    </a:p>
                  </a:txBody>
                  <a:tcPr anchor="ctr"/>
                </a:tc>
                <a:tc>
                  <a:txBody>
                    <a:bodyPr/>
                    <a:lstStyle/>
                    <a:p>
                      <a:r>
                        <a:rPr lang="ja-JP" altLang="en-US" sz="1200" dirty="0" smtClean="0">
                          <a:effectLst/>
                        </a:rPr>
                        <a:t>関西ファッション連合</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1577999119"/>
                  </a:ext>
                </a:extLst>
              </a:tr>
              <a:tr h="453101">
                <a:tc>
                  <a:txBody>
                    <a:bodyPr/>
                    <a:lstStyle/>
                    <a:p>
                      <a:pPr algn="ctr"/>
                      <a:r>
                        <a:rPr kumimoji="1" lang="en-US" altLang="ja-JP" sz="1200" dirty="0" smtClean="0"/>
                        <a:t>2/19</a:t>
                      </a:r>
                      <a:endParaRPr kumimoji="1" lang="ja-JP" altLang="en-US" sz="1200" dirty="0"/>
                    </a:p>
                  </a:txBody>
                  <a:tcPr anchor="ctr"/>
                </a:tc>
                <a:tc>
                  <a:txBody>
                    <a:bodyPr/>
                    <a:lstStyle/>
                    <a:p>
                      <a:r>
                        <a:rPr kumimoji="1" lang="ja-JP" altLang="ja-JP" sz="1200" kern="1200" dirty="0" smtClean="0">
                          <a:solidFill>
                            <a:schemeClr val="dk1"/>
                          </a:solidFill>
                          <a:effectLst/>
                          <a:latin typeface="+mn-lt"/>
                          <a:ea typeface="+mn-ea"/>
                          <a:cs typeface="+mn-cs"/>
                        </a:rPr>
                        <a:t>一般社団法人女性と地域活性推進機構</a:t>
                      </a:r>
                      <a:endParaRPr kumimoji="1" lang="en-US" altLang="ja-JP" sz="1200" kern="1200" dirty="0" smtClean="0">
                        <a:solidFill>
                          <a:schemeClr val="dk1"/>
                        </a:solidFill>
                        <a:effectLst/>
                        <a:latin typeface="+mn-lt"/>
                        <a:ea typeface="+mn-ea"/>
                        <a:cs typeface="+mn-cs"/>
                      </a:endParaRPr>
                    </a:p>
                    <a:p>
                      <a:pPr marL="174625" marR="0" lvl="0" indent="-174625" algn="l" defTabSz="914377" rtl="0" eaLnBrk="1" fontAlgn="auto" latinLnBrk="0" hangingPunct="1">
                        <a:lnSpc>
                          <a:spcPct val="100000"/>
                        </a:lnSpc>
                        <a:spcBef>
                          <a:spcPts val="0"/>
                        </a:spcBef>
                        <a:spcAft>
                          <a:spcPts val="0"/>
                        </a:spcAft>
                        <a:buClrTx/>
                        <a:buSzTx/>
                        <a:buFontTx/>
                        <a:buNone/>
                        <a:tabLst/>
                        <a:defRPr/>
                      </a:pPr>
                      <a:r>
                        <a:rPr kumimoji="1" lang="ja-JP" altLang="en-US" sz="1200" dirty="0" smtClean="0"/>
                        <a:t>「</a:t>
                      </a:r>
                      <a:r>
                        <a:rPr lang="en-US" altLang="ja-JP" sz="1200" dirty="0" smtClean="0">
                          <a:latin typeface="+mn-ea"/>
                        </a:rPr>
                        <a:t>SDGs</a:t>
                      </a:r>
                      <a:r>
                        <a:rPr kumimoji="1" lang="ja-JP" altLang="ja-JP" sz="1200" kern="1200" dirty="0" smtClean="0">
                          <a:solidFill>
                            <a:schemeClr val="dk1"/>
                          </a:solidFill>
                          <a:effectLst/>
                          <a:latin typeface="+mn-lt"/>
                          <a:ea typeface="+mn-ea"/>
                          <a:cs typeface="+mn-cs"/>
                        </a:rPr>
                        <a:t>を身近に実践　～食を通じて実践する</a:t>
                      </a:r>
                      <a:r>
                        <a:rPr lang="en-US" altLang="ja-JP" sz="1200" dirty="0" smtClean="0">
                          <a:latin typeface="+mn-ea"/>
                        </a:rPr>
                        <a:t>SDGs</a:t>
                      </a:r>
                      <a:r>
                        <a:rPr kumimoji="1" lang="ja-JP" altLang="ja-JP" sz="1200" kern="1200" dirty="0" smtClean="0">
                          <a:solidFill>
                            <a:schemeClr val="dk1"/>
                          </a:solidFill>
                          <a:effectLst/>
                          <a:latin typeface="+mn-lt"/>
                          <a:ea typeface="+mn-ea"/>
                          <a:cs typeface="+mn-cs"/>
                        </a:rPr>
                        <a:t>～</a:t>
                      </a:r>
                      <a:r>
                        <a:rPr kumimoji="1" lang="ja-JP" altLang="en-US" sz="1200" kern="1200" dirty="0" smtClean="0">
                          <a:solidFill>
                            <a:schemeClr val="dk1"/>
                          </a:solidFill>
                          <a:effectLst/>
                          <a:latin typeface="+mn-lt"/>
                          <a:ea typeface="+mn-ea"/>
                          <a:cs typeface="+mn-cs"/>
                        </a:rPr>
                        <a:t>」</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SDGs</a:t>
                      </a:r>
                      <a:r>
                        <a:rPr kumimoji="1" lang="ja-JP" altLang="en-US" sz="1200" dirty="0" smtClean="0"/>
                        <a:t>に関する大阪府の取組みを講演</a:t>
                      </a: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1148621091"/>
                  </a:ext>
                </a:extLst>
              </a:tr>
              <a:tr h="453101">
                <a:tc>
                  <a:txBody>
                    <a:bodyPr/>
                    <a:lstStyle/>
                    <a:p>
                      <a:pPr algn="ctr"/>
                      <a:r>
                        <a:rPr kumimoji="1" lang="en-US" altLang="ja-JP" sz="1200" dirty="0" smtClean="0"/>
                        <a:t>3/29</a:t>
                      </a:r>
                      <a:endParaRPr kumimoji="1" lang="ja-JP" altLang="en-US" sz="1200" dirty="0"/>
                    </a:p>
                  </a:txBody>
                  <a:tcPr anchor="ctr"/>
                </a:tc>
                <a:tc>
                  <a:txBody>
                    <a:bodyPr/>
                    <a:lstStyle/>
                    <a:p>
                      <a:pPr marL="174625" marR="0" lvl="0" indent="-174625"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t>Reborn KANSAI</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t>SDGs</a:t>
                      </a:r>
                      <a:r>
                        <a:rPr kumimoji="1" lang="ja-JP" altLang="en-US" sz="1200" dirty="0" smtClean="0"/>
                        <a:t>に関する大阪府の取組みを講演</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1200" dirty="0" smtClean="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82710786"/>
                  </a:ext>
                </a:extLst>
              </a:tr>
            </a:tbl>
          </a:graphicData>
        </a:graphic>
      </p:graphicFrame>
    </p:spTree>
    <p:extLst>
      <p:ext uri="{BB962C8B-B14F-4D97-AF65-F5344CB8AC3E}">
        <p14:creationId xmlns:p14="http://schemas.microsoft.com/office/powerpoint/2010/main" val="994383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各種イベントを通じたＰＲ活動</a:t>
            </a:r>
            <a:endParaRPr kumimoji="1" lang="ja-JP" altLang="en-US" sz="2800" dirty="0"/>
          </a:p>
        </p:txBody>
      </p:sp>
      <p:sp>
        <p:nvSpPr>
          <p:cNvPr id="4" name="テキスト ボックス 3"/>
          <p:cNvSpPr txBox="1"/>
          <p:nvPr/>
        </p:nvSpPr>
        <p:spPr>
          <a:xfrm>
            <a:off x="208232" y="1743416"/>
            <a:ext cx="11853779" cy="338554"/>
          </a:xfrm>
          <a:prstGeom prst="rect">
            <a:avLst/>
          </a:prstGeom>
          <a:noFill/>
        </p:spPr>
        <p:txBody>
          <a:bodyPr wrap="square" rtlCol="0">
            <a:spAutoFit/>
          </a:bodyPr>
          <a:lstStyle/>
          <a:p>
            <a:pPr marL="173038" indent="-173038"/>
            <a:r>
              <a:rPr lang="ja-JP" altLang="ja-JP" sz="1600" dirty="0" smtClean="0"/>
              <a:t>『</a:t>
            </a:r>
            <a:r>
              <a:rPr lang="ja-JP" altLang="ja-JP" sz="1600" dirty="0"/>
              <a:t>咲洲</a:t>
            </a:r>
            <a:r>
              <a:rPr lang="ja-JP" altLang="ja-JP" sz="1600" dirty="0" smtClean="0"/>
              <a:t>こども</a:t>
            </a:r>
            <a:r>
              <a:rPr lang="en-US" altLang="ja-JP" sz="1600" dirty="0" smtClean="0">
                <a:latin typeface="+mn-ea"/>
              </a:rPr>
              <a:t>EXPO</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ja-JP" sz="1600" dirty="0" smtClean="0"/>
              <a:t> ～</a:t>
            </a:r>
            <a:r>
              <a:rPr lang="ja-JP" altLang="ja-JP" sz="1600" dirty="0"/>
              <a:t>笑顔がつながる、未来をつくる～</a:t>
            </a:r>
            <a:r>
              <a:rPr lang="ja-JP" altLang="ja-JP" sz="1600" dirty="0" smtClean="0"/>
              <a:t>』</a:t>
            </a:r>
            <a:r>
              <a:rPr lang="ja-JP" altLang="en-US" sz="1600" dirty="0" smtClean="0"/>
              <a:t>の会場で、大阪府における</a:t>
            </a:r>
            <a:r>
              <a:rPr lang="en-US" altLang="ja-JP" sz="1600" dirty="0">
                <a:latin typeface="+mn-ea"/>
              </a:rPr>
              <a:t>SDGs</a:t>
            </a:r>
            <a:r>
              <a:rPr lang="ja-JP" altLang="en-US" sz="1600" dirty="0" smtClean="0"/>
              <a:t>の取組みをＰＲしました。</a:t>
            </a:r>
            <a:endParaRPr lang="en-US" altLang="ja-JP" sz="1600" dirty="0" smtClean="0"/>
          </a:p>
        </p:txBody>
      </p:sp>
      <p:sp>
        <p:nvSpPr>
          <p:cNvPr id="9" name="テキスト ボックス 8"/>
          <p:cNvSpPr txBox="1"/>
          <p:nvPr/>
        </p:nvSpPr>
        <p:spPr>
          <a:xfrm>
            <a:off x="540895" y="4835044"/>
            <a:ext cx="5486058" cy="215444"/>
          </a:xfrm>
          <a:prstGeom prst="rect">
            <a:avLst/>
          </a:prstGeom>
          <a:noFill/>
        </p:spPr>
        <p:txBody>
          <a:bodyPr wrap="square" rtlCol="0">
            <a:spAutoFit/>
          </a:bodyPr>
          <a:lstStyle/>
          <a:p>
            <a:r>
              <a:rPr lang="ja-JP" altLang="en-US" sz="800" dirty="0" smtClean="0"/>
              <a:t>ブ</a:t>
            </a:r>
            <a:r>
              <a:rPr kumimoji="1" lang="ja-JP" altLang="en-US" sz="800" dirty="0" smtClean="0"/>
              <a:t>ースを設置</a:t>
            </a:r>
            <a:r>
              <a:rPr lang="ja-JP" altLang="en-US" sz="800" dirty="0"/>
              <a:t>しＳＤＧｓの普及啓発を目的にＳＤＧｓバッジやＳＤＧｓに関する冊子を</a:t>
            </a:r>
            <a:r>
              <a:rPr lang="ja-JP" altLang="en-US" sz="800" dirty="0" smtClean="0"/>
              <a:t>配布</a:t>
            </a:r>
            <a:endParaRPr lang="ja-JP" altLang="en-US" sz="800"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95" y="2530983"/>
            <a:ext cx="2992952" cy="2244714"/>
          </a:xfrm>
          <a:prstGeom prst="rect">
            <a:avLst/>
          </a:prstGeom>
        </p:spPr>
      </p:pic>
      <p:sp>
        <p:nvSpPr>
          <p:cNvPr id="7" name="正方形/長方形 6"/>
          <p:cNvSpPr/>
          <p:nvPr/>
        </p:nvSpPr>
        <p:spPr>
          <a:xfrm>
            <a:off x="208233" y="5129211"/>
            <a:ext cx="6651228" cy="1492716"/>
          </a:xfrm>
          <a:prstGeom prst="rect">
            <a:avLst/>
          </a:prstGeom>
          <a:ln>
            <a:solidFill>
              <a:schemeClr val="tx1"/>
            </a:solidFill>
            <a:prstDash val="sysDot"/>
          </a:ln>
        </p:spPr>
        <p:txBody>
          <a:bodyPr wrap="square">
            <a:spAutoFit/>
          </a:bodyPr>
          <a:lstStyle/>
          <a:p>
            <a:pPr algn="just">
              <a:spcAft>
                <a:spcPts val="0"/>
              </a:spcAft>
            </a:pPr>
            <a:r>
              <a:rPr lang="ja-JP" altLang="en-US" sz="1200" b="1" kern="100" dirty="0" smtClean="0">
                <a:latin typeface="+mj-ea"/>
                <a:ea typeface="+mj-ea"/>
                <a:cs typeface="Times New Roman" panose="02020603050405020304" pitchFamily="18" charset="0"/>
              </a:rPr>
              <a:t>イベント概要</a:t>
            </a:r>
            <a:r>
              <a:rPr lang="ja-JP" altLang="ja-JP" sz="1200" b="1" kern="100" dirty="0" smtClean="0">
                <a:latin typeface="+mj-ea"/>
                <a:ea typeface="+mj-ea"/>
                <a:cs typeface="Times New Roman" panose="02020603050405020304" pitchFamily="18" charset="0"/>
              </a:rPr>
              <a:t> </a:t>
            </a:r>
            <a:endParaRPr lang="ja-JP" altLang="ja-JP" sz="1200" kern="100" dirty="0">
              <a:latin typeface="+mj-ea"/>
              <a:ea typeface="+mj-ea"/>
              <a:cs typeface="Times New Roman" panose="02020603050405020304" pitchFamily="18" charset="0"/>
            </a:endParaRPr>
          </a:p>
          <a:p>
            <a:pPr indent="93663" algn="just">
              <a:spcBef>
                <a:spcPts val="600"/>
              </a:spcBef>
              <a:spcAft>
                <a:spcPts val="0"/>
              </a:spcAft>
            </a:pPr>
            <a:r>
              <a:rPr lang="en-US" altLang="ja-JP" sz="1200" kern="100" dirty="0">
                <a:latin typeface="+mj-ea"/>
                <a:ea typeface="+mj-ea"/>
                <a:cs typeface="Times New Roman" panose="02020603050405020304" pitchFamily="18" charset="0"/>
              </a:rPr>
              <a:t>1</a:t>
            </a:r>
            <a:r>
              <a:rPr lang="ja-JP" altLang="ja-JP" sz="1200" kern="100" dirty="0">
                <a:latin typeface="+mj-ea"/>
                <a:ea typeface="+mj-ea"/>
                <a:cs typeface="Times New Roman" panose="02020603050405020304" pitchFamily="18" charset="0"/>
              </a:rPr>
              <a:t>　日時</a:t>
            </a:r>
            <a:r>
              <a:rPr lang="ja-JP" altLang="ja-JP" sz="1200" kern="100" dirty="0" smtClean="0">
                <a:latin typeface="+mj-ea"/>
                <a:ea typeface="+mj-ea"/>
                <a:cs typeface="Times New Roman" panose="02020603050405020304" pitchFamily="18" charset="0"/>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kern="100" dirty="0" smtClean="0">
                <a:latin typeface="+mj-ea"/>
                <a:ea typeface="+mj-ea"/>
                <a:cs typeface="Times New Roman" panose="02020603050405020304" pitchFamily="18" charset="0"/>
              </a:rPr>
              <a:t>年（</a:t>
            </a:r>
            <a:r>
              <a:rPr lang="ja-JP" altLang="ja-JP" sz="1200" kern="100" dirty="0" smtClean="0">
                <a:latin typeface="+mj-ea"/>
                <a:ea typeface="+mj-ea"/>
                <a:cs typeface="Times New Roman" panose="02020603050405020304" pitchFamily="18" charset="0"/>
              </a:rPr>
              <a:t>令和２年</a:t>
            </a:r>
            <a:r>
              <a:rPr lang="ja-JP" altLang="en-US" sz="1200" kern="100" dirty="0" smtClean="0">
                <a:latin typeface="+mj-ea"/>
                <a:ea typeface="+mj-ea"/>
                <a:cs typeface="Times New Roman" panose="02020603050405020304" pitchFamily="18" charset="0"/>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ja-JP" sz="1200" kern="100" dirty="0" smtClean="0">
                <a:latin typeface="+mj-ea"/>
                <a:ea typeface="+mj-ea"/>
                <a:cs typeface="Times New Roman" panose="02020603050405020304" pitchFamily="18" charset="0"/>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ja-JP" sz="1200" kern="100" dirty="0" smtClean="0">
                <a:latin typeface="+mj-ea"/>
                <a:ea typeface="+mj-ea"/>
                <a:cs typeface="Times New Roman" panose="02020603050405020304" pitchFamily="18" charset="0"/>
              </a:rPr>
              <a:t>日</a:t>
            </a:r>
            <a:r>
              <a:rPr lang="ja-JP" altLang="ja-JP" sz="1200" kern="100" dirty="0">
                <a:latin typeface="+mj-ea"/>
                <a:ea typeface="+mj-ea"/>
                <a:cs typeface="Times New Roman" panose="02020603050405020304" pitchFamily="18" charset="0"/>
              </a:rPr>
              <a:t>（土曜日）</a:t>
            </a:r>
            <a:r>
              <a:rPr lang="ja-JP" altLang="ja-JP" sz="1200" kern="100" dirty="0" smtClean="0">
                <a:latin typeface="+mj-ea"/>
                <a:ea typeface="+mj-ea"/>
                <a:cs typeface="Times New Roman" panose="02020603050405020304" pitchFamily="18" charset="0"/>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11</a:t>
            </a:r>
            <a:r>
              <a:rPr lang="ja-JP" altLang="ja-JP" sz="1200" kern="100" dirty="0" smtClean="0">
                <a:latin typeface="+mj-ea"/>
                <a:cs typeface="Times New Roman" panose="02020603050405020304" pitchFamily="18" charset="0"/>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ja-JP" sz="1200" kern="100" dirty="0" smtClean="0">
                <a:latin typeface="+mj-ea"/>
                <a:cs typeface="Times New Roman" panose="02020603050405020304" pitchFamily="18" charset="0"/>
              </a:rPr>
              <a:t>日</a:t>
            </a:r>
            <a:r>
              <a:rPr lang="ja-JP" altLang="ja-JP" sz="1200" kern="100" dirty="0" smtClean="0">
                <a:latin typeface="+mj-ea"/>
                <a:ea typeface="+mj-ea"/>
                <a:cs typeface="Times New Roman" panose="02020603050405020304" pitchFamily="18" charset="0"/>
              </a:rPr>
              <a:t>（</a:t>
            </a:r>
            <a:r>
              <a:rPr lang="ja-JP" altLang="ja-JP" sz="1200" kern="100" dirty="0">
                <a:latin typeface="+mj-ea"/>
                <a:ea typeface="+mj-ea"/>
                <a:cs typeface="Times New Roman" panose="02020603050405020304" pitchFamily="18" charset="0"/>
              </a:rPr>
              <a:t>日曜日）</a:t>
            </a:r>
          </a:p>
          <a:p>
            <a:pPr indent="93663" algn="just">
              <a:spcAft>
                <a:spcPts val="0"/>
              </a:spcAft>
            </a:pPr>
            <a:r>
              <a:rPr lang="en-US" altLang="ja-JP" sz="1200" kern="100" dirty="0">
                <a:latin typeface="+mj-ea"/>
                <a:ea typeface="+mj-ea"/>
                <a:cs typeface="Times New Roman" panose="02020603050405020304" pitchFamily="18" charset="0"/>
              </a:rPr>
              <a:t>2</a:t>
            </a:r>
            <a:r>
              <a:rPr lang="ja-JP" altLang="ja-JP" sz="1200" kern="100" dirty="0">
                <a:latin typeface="+mj-ea"/>
                <a:ea typeface="+mj-ea"/>
                <a:cs typeface="Times New Roman" panose="02020603050405020304" pitchFamily="18" charset="0"/>
              </a:rPr>
              <a:t>　会場</a:t>
            </a:r>
            <a:r>
              <a:rPr lang="ja-JP" altLang="ja-JP" sz="1200" kern="100" dirty="0" smtClean="0">
                <a:latin typeface="+mj-ea"/>
                <a:ea typeface="+mj-ea"/>
                <a:cs typeface="Times New Roman" panose="02020603050405020304" pitchFamily="18" charset="0"/>
              </a:rPr>
              <a:t>：大阪府</a:t>
            </a:r>
            <a:r>
              <a:rPr lang="ja-JP" altLang="ja-JP" sz="1200" kern="100" dirty="0">
                <a:latin typeface="+mj-ea"/>
                <a:ea typeface="+mj-ea"/>
                <a:cs typeface="Times New Roman" panose="02020603050405020304" pitchFamily="18" charset="0"/>
              </a:rPr>
              <a:t>咲洲</a:t>
            </a:r>
            <a:r>
              <a:rPr lang="ja-JP" altLang="ja-JP" sz="1200" kern="100" dirty="0" smtClean="0">
                <a:latin typeface="+mj-ea"/>
                <a:ea typeface="+mj-ea"/>
                <a:cs typeface="Times New Roman" panose="02020603050405020304" pitchFamily="18" charset="0"/>
              </a:rPr>
              <a:t>庁舎</a:t>
            </a:r>
            <a:r>
              <a:rPr lang="ja-JP" altLang="en-US" sz="1200" kern="100" dirty="0" smtClean="0">
                <a:latin typeface="+mj-ea"/>
                <a:ea typeface="+mj-ea"/>
                <a:cs typeface="Times New Roman" panose="02020603050405020304" pitchFamily="18" charset="0"/>
              </a:rPr>
              <a:t>１階</a:t>
            </a:r>
            <a:r>
              <a:rPr lang="ja-JP" altLang="ja-JP" sz="1200" kern="100" dirty="0" smtClean="0">
                <a:latin typeface="+mj-ea"/>
                <a:ea typeface="+mj-ea"/>
                <a:cs typeface="Times New Roman" panose="02020603050405020304" pitchFamily="18" charset="0"/>
              </a:rPr>
              <a:t>（</a:t>
            </a:r>
            <a:r>
              <a:rPr lang="ja-JP" altLang="ja-JP" sz="1200" kern="100" dirty="0">
                <a:latin typeface="+mj-ea"/>
                <a:ea typeface="+mj-ea"/>
                <a:cs typeface="Times New Roman" panose="02020603050405020304" pitchFamily="18" charset="0"/>
              </a:rPr>
              <a:t>さきしまコスモタワー）　（大阪市住之江区南港北</a:t>
            </a:r>
            <a:r>
              <a:rPr lang="en-US" altLang="ja-JP" sz="1200" kern="100" dirty="0">
                <a:latin typeface="+mj-ea"/>
                <a:ea typeface="+mj-ea"/>
                <a:cs typeface="Times New Roman" panose="02020603050405020304" pitchFamily="18" charset="0"/>
              </a:rPr>
              <a:t>1</a:t>
            </a:r>
            <a:r>
              <a:rPr lang="ja-JP" altLang="ja-JP" sz="1200" kern="100" dirty="0">
                <a:latin typeface="+mj-ea"/>
                <a:ea typeface="+mj-ea"/>
                <a:cs typeface="Times New Roman" panose="02020603050405020304" pitchFamily="18" charset="0"/>
              </a:rPr>
              <a:t>丁目）</a:t>
            </a:r>
          </a:p>
          <a:p>
            <a:pPr indent="93663" algn="just">
              <a:spcAft>
                <a:spcPts val="0"/>
              </a:spcAft>
            </a:pPr>
            <a:r>
              <a:rPr lang="en-US" altLang="ja-JP" sz="1200" kern="100" dirty="0">
                <a:latin typeface="+mj-ea"/>
                <a:ea typeface="+mj-ea"/>
                <a:cs typeface="Times New Roman" panose="02020603050405020304" pitchFamily="18" charset="0"/>
              </a:rPr>
              <a:t>3</a:t>
            </a:r>
            <a:r>
              <a:rPr lang="ja-JP" altLang="ja-JP" sz="1200" kern="100" dirty="0">
                <a:latin typeface="+mj-ea"/>
                <a:ea typeface="+mj-ea"/>
                <a:cs typeface="Times New Roman" panose="02020603050405020304" pitchFamily="18" charset="0"/>
              </a:rPr>
              <a:t>　対象</a:t>
            </a:r>
            <a:r>
              <a:rPr lang="ja-JP" altLang="ja-JP" sz="1200" kern="100" dirty="0" smtClean="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どなたでも参加自由</a:t>
            </a:r>
            <a:endParaRPr lang="ja-JP" altLang="ja-JP" sz="1200" kern="100" dirty="0">
              <a:latin typeface="+mj-ea"/>
              <a:ea typeface="+mj-ea"/>
              <a:cs typeface="Times New Roman" panose="02020603050405020304" pitchFamily="18" charset="0"/>
            </a:endParaRPr>
          </a:p>
          <a:p>
            <a:pPr indent="93663" algn="just">
              <a:spcAft>
                <a:spcPts val="0"/>
              </a:spcAft>
            </a:pPr>
            <a:r>
              <a:rPr lang="en-US" altLang="ja-JP" sz="1200" kern="100" dirty="0">
                <a:latin typeface="+mj-ea"/>
                <a:ea typeface="+mj-ea"/>
                <a:cs typeface="Times New Roman" panose="02020603050405020304" pitchFamily="18" charset="0"/>
              </a:rPr>
              <a:t>4</a:t>
            </a:r>
            <a:r>
              <a:rPr lang="ja-JP" altLang="ja-JP" sz="1200" kern="100" dirty="0">
                <a:latin typeface="+mj-ea"/>
                <a:ea typeface="+mj-ea"/>
                <a:cs typeface="Times New Roman" panose="02020603050405020304" pitchFamily="18" charset="0"/>
              </a:rPr>
              <a:t>　主催：咲洲こども</a:t>
            </a:r>
            <a:r>
              <a:rPr lang="en-US" altLang="ja-JP" sz="1200" kern="100" dirty="0">
                <a:latin typeface="+mj-ea"/>
                <a:ea typeface="+mj-ea"/>
                <a:cs typeface="Times New Roman" panose="02020603050405020304" pitchFamily="18" charset="0"/>
              </a:rPr>
              <a:t>EXPO</a:t>
            </a:r>
            <a:r>
              <a:rPr lang="ja-JP" altLang="ja-JP" sz="1200" kern="100" dirty="0">
                <a:latin typeface="+mj-ea"/>
                <a:ea typeface="+mj-ea"/>
                <a:cs typeface="Times New Roman" panose="02020603050405020304" pitchFamily="18" charset="0"/>
              </a:rPr>
              <a:t>実行委員会</a:t>
            </a:r>
          </a:p>
          <a:p>
            <a:pPr indent="93663" algn="just">
              <a:spcAft>
                <a:spcPts val="0"/>
              </a:spcAft>
            </a:pPr>
            <a:r>
              <a:rPr lang="en-US" altLang="ja-JP" sz="1200" kern="100" dirty="0">
                <a:latin typeface="+mj-ea"/>
                <a:ea typeface="+mj-ea"/>
                <a:cs typeface="Times New Roman" panose="02020603050405020304" pitchFamily="18" charset="0"/>
              </a:rPr>
              <a:t>5</a:t>
            </a:r>
            <a:r>
              <a:rPr lang="ja-JP" altLang="ja-JP" sz="1200" kern="100" dirty="0">
                <a:latin typeface="+mj-ea"/>
                <a:ea typeface="+mj-ea"/>
                <a:cs typeface="Times New Roman" panose="02020603050405020304" pitchFamily="18" charset="0"/>
              </a:rPr>
              <a:t>　参加申込：不要（ただし、一部コンテンツは事前予約・事前登録が</a:t>
            </a:r>
            <a:r>
              <a:rPr lang="ja-JP" altLang="ja-JP" sz="1200" kern="100" dirty="0" smtClean="0">
                <a:latin typeface="+mj-ea"/>
                <a:ea typeface="+mj-ea"/>
                <a:cs typeface="Times New Roman" panose="02020603050405020304" pitchFamily="18" charset="0"/>
              </a:rPr>
              <a:t>必要）</a:t>
            </a:r>
            <a:endParaRPr lang="ja-JP" altLang="ja-JP" sz="1200" kern="100" dirty="0">
              <a:latin typeface="+mj-ea"/>
              <a:ea typeface="+mj-ea"/>
              <a:cs typeface="Times New Roman" panose="02020603050405020304" pitchFamily="18" charset="0"/>
            </a:endParaRPr>
          </a:p>
          <a:p>
            <a:pPr indent="93663" algn="just">
              <a:spcAft>
                <a:spcPts val="0"/>
              </a:spcAft>
            </a:pPr>
            <a:r>
              <a:rPr lang="en-US" altLang="ja-JP" sz="1200" kern="100" dirty="0">
                <a:latin typeface="+mj-ea"/>
                <a:ea typeface="+mj-ea"/>
                <a:cs typeface="Times New Roman" panose="02020603050405020304" pitchFamily="18" charset="0"/>
              </a:rPr>
              <a:t>6</a:t>
            </a:r>
            <a:r>
              <a:rPr lang="ja-JP" altLang="ja-JP" sz="1200" kern="100" dirty="0">
                <a:latin typeface="+mj-ea"/>
                <a:ea typeface="+mj-ea"/>
                <a:cs typeface="Times New Roman" panose="02020603050405020304" pitchFamily="18" charset="0"/>
              </a:rPr>
              <a:t>　入場料：無料（ただし、一部有料</a:t>
            </a:r>
            <a:r>
              <a:rPr lang="ja-JP" altLang="ja-JP" sz="1200" kern="100" dirty="0" smtClean="0">
                <a:latin typeface="+mj-ea"/>
                <a:ea typeface="+mj-ea"/>
                <a:cs typeface="Times New Roman" panose="02020603050405020304" pitchFamily="18" charset="0"/>
              </a:rPr>
              <a:t>コンテンツ</a:t>
            </a:r>
            <a:r>
              <a:rPr lang="ja-JP" altLang="en-US" sz="1200" kern="100" dirty="0" smtClean="0">
                <a:latin typeface="+mj-ea"/>
                <a:ea typeface="+mj-ea"/>
                <a:cs typeface="Times New Roman" panose="02020603050405020304" pitchFamily="18" charset="0"/>
              </a:rPr>
              <a:t>有り）</a:t>
            </a:r>
            <a:endParaRPr lang="ja-JP" altLang="ja-JP" sz="1200" kern="100" dirty="0">
              <a:latin typeface="+mj-ea"/>
              <a:ea typeface="+mj-ea"/>
              <a:cs typeface="Times New Roman" panose="02020603050405020304" pitchFamily="18"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937" y="2530983"/>
            <a:ext cx="4834749" cy="362606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329" y="2530983"/>
            <a:ext cx="2422624" cy="2244714"/>
          </a:xfrm>
          <a:prstGeom prst="rect">
            <a:avLst/>
          </a:prstGeom>
        </p:spPr>
      </p:pic>
    </p:spTree>
    <p:extLst>
      <p:ext uri="{BB962C8B-B14F-4D97-AF65-F5344CB8AC3E}">
        <p14:creationId xmlns:p14="http://schemas.microsoft.com/office/powerpoint/2010/main" val="126708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その他の活動</a:t>
            </a:r>
            <a:endParaRPr kumimoji="1" lang="ja-JP" altLang="en-US" sz="2800" dirty="0"/>
          </a:p>
        </p:txBody>
      </p:sp>
      <p:sp>
        <p:nvSpPr>
          <p:cNvPr id="8" name="テキスト ボックス 7"/>
          <p:cNvSpPr txBox="1"/>
          <p:nvPr/>
        </p:nvSpPr>
        <p:spPr>
          <a:xfrm>
            <a:off x="551329" y="2368337"/>
            <a:ext cx="11256974" cy="4401205"/>
          </a:xfrm>
          <a:prstGeom prst="rect">
            <a:avLst/>
          </a:prstGeom>
          <a:noFill/>
        </p:spPr>
        <p:txBody>
          <a:bodyPr wrap="square" rtlCol="0">
            <a:spAutoFit/>
          </a:bodyPr>
          <a:lstStyle/>
          <a:p>
            <a:r>
              <a:rPr kumimoji="1" lang="ja-JP" altLang="en-US" sz="1600" dirty="0" smtClean="0"/>
              <a:t>〇自治大阪（１月号）</a:t>
            </a:r>
            <a:endParaRPr kumimoji="1" lang="en-US" altLang="ja-JP" sz="1600" dirty="0" smtClean="0"/>
          </a:p>
          <a:p>
            <a:r>
              <a:rPr kumimoji="1" lang="ja-JP" altLang="en-US" sz="1600" dirty="0" smtClean="0"/>
              <a:t>　</a:t>
            </a:r>
            <a:r>
              <a:rPr lang="en-US" altLang="ja-JP" sz="1600" dirty="0" smtClean="0">
                <a:hlinkClick r:id="rId2"/>
              </a:rPr>
              <a:t>http</a:t>
            </a:r>
            <a:r>
              <a:rPr lang="en-US" altLang="ja-JP" sz="1600" dirty="0">
                <a:hlinkClick r:id="rId2"/>
              </a:rPr>
              <a:t>://</a:t>
            </a:r>
            <a:r>
              <a:rPr lang="en-US" altLang="ja-JP" sz="1600" dirty="0" smtClean="0">
                <a:hlinkClick r:id="rId2"/>
              </a:rPr>
              <a:t>www.pref.osaka.lg.jp/shichoson/jichi/r3-1-2.html</a:t>
            </a:r>
            <a:endParaRPr lang="en-US" altLang="ja-JP" sz="1600" dirty="0" smtClean="0"/>
          </a:p>
          <a:p>
            <a:endParaRPr lang="en-US" altLang="ja-JP" sz="1600" dirty="0" smtClean="0">
              <a:latin typeface="+mn-ea"/>
            </a:endParaRPr>
          </a:p>
          <a:p>
            <a:pPr lvl="0" defTabSz="914377">
              <a:defRPr/>
            </a:pPr>
            <a:r>
              <a:rPr lang="ja-JP" altLang="en-US" dirty="0"/>
              <a:t>〇</a:t>
            </a:r>
            <a:r>
              <a:rPr lang="en-US" altLang="ja-JP" dirty="0"/>
              <a:t>Platform Clover</a:t>
            </a:r>
            <a:r>
              <a:rPr lang="ja-JP" altLang="en-US" dirty="0"/>
              <a:t>（</a:t>
            </a:r>
            <a:r>
              <a:rPr lang="en-US" altLang="ja-JP" dirty="0"/>
              <a:t>1/28</a:t>
            </a:r>
            <a:r>
              <a:rPr lang="ja-JP" altLang="en-US" dirty="0"/>
              <a:t> 公開）</a:t>
            </a:r>
            <a:endParaRPr lang="en-US" altLang="ja-JP" dirty="0"/>
          </a:p>
          <a:p>
            <a:pPr lvl="0" indent="174625" defTabSz="914377">
              <a:defRPr/>
            </a:pPr>
            <a:r>
              <a:rPr lang="en-US" altLang="ja-JP" sz="1600" dirty="0" smtClean="0">
                <a:hlinkClick r:id="rId3"/>
              </a:rPr>
              <a:t>https</a:t>
            </a:r>
            <a:r>
              <a:rPr lang="en-US" altLang="ja-JP" sz="1600" dirty="0">
                <a:hlinkClick r:id="rId3"/>
              </a:rPr>
              <a:t>://platform-clover.net/</a:t>
            </a:r>
            <a:endParaRPr lang="en-US" altLang="ja-JP" sz="1600" dirty="0"/>
          </a:p>
          <a:p>
            <a:endParaRPr lang="en-US" altLang="ja-JP" sz="1600" dirty="0">
              <a:latin typeface="+mn-ea"/>
            </a:endParaRPr>
          </a:p>
          <a:p>
            <a:pPr defTabSz="914377">
              <a:defRPr/>
            </a:pPr>
            <a:r>
              <a:rPr lang="ja-JP" altLang="en-US" sz="1600" dirty="0" smtClean="0"/>
              <a:t>〇</a:t>
            </a:r>
            <a:r>
              <a:rPr lang="en-US" altLang="ja-JP" sz="1600" dirty="0" smtClean="0">
                <a:latin typeface="+mj-ea"/>
                <a:ea typeface="+mj-ea"/>
              </a:rPr>
              <a:t>MBS</a:t>
            </a:r>
            <a:r>
              <a:rPr lang="ja-JP" altLang="en-US" sz="1600" dirty="0" smtClean="0"/>
              <a:t>よしもと</a:t>
            </a:r>
            <a:r>
              <a:rPr lang="ja-JP" altLang="en-US" sz="1600" dirty="0"/>
              <a:t>新喜劇</a:t>
            </a:r>
            <a:r>
              <a:rPr lang="ja-JP" altLang="en-US" sz="1600" dirty="0" smtClean="0"/>
              <a:t>ＮＥＸＴ「</a:t>
            </a:r>
            <a:r>
              <a:rPr lang="en-US" altLang="ja-JP" sz="1600" dirty="0" smtClean="0">
                <a:latin typeface="+mn-ea"/>
              </a:rPr>
              <a:t>SDGs</a:t>
            </a:r>
            <a:r>
              <a:rPr lang="ja-JP" altLang="en-US" sz="1600" dirty="0" smtClean="0"/>
              <a:t>ソング」（</a:t>
            </a:r>
            <a:r>
              <a:rPr lang="en-US" altLang="ja-JP" dirty="0" smtClean="0"/>
              <a:t>1/13</a:t>
            </a:r>
            <a:r>
              <a:rPr lang="ja-JP" altLang="en-US" dirty="0" smtClean="0"/>
              <a:t> 放</a:t>
            </a:r>
            <a:r>
              <a:rPr lang="ja-JP" altLang="en-US" sz="1600" dirty="0" smtClean="0"/>
              <a:t>送）</a:t>
            </a:r>
            <a:endParaRPr lang="ja-JP" altLang="en-US" sz="1600" dirty="0"/>
          </a:p>
          <a:p>
            <a:pPr lvl="0" defTabSz="914377">
              <a:defRPr/>
            </a:pPr>
            <a:endParaRPr lang="en-US" altLang="ja-JP" sz="1600" dirty="0" smtClean="0"/>
          </a:p>
          <a:p>
            <a:pPr lvl="0" defTabSz="914377">
              <a:defRPr/>
            </a:pPr>
            <a:r>
              <a:rPr lang="ja-JP" altLang="en-US" sz="1600" dirty="0" smtClean="0"/>
              <a:t>〇府政だより（３月号）　１面</a:t>
            </a:r>
            <a:endParaRPr lang="en-US" altLang="ja-JP" sz="1600" dirty="0" smtClean="0"/>
          </a:p>
          <a:p>
            <a:pPr lvl="0" defTabSz="914377">
              <a:defRPr/>
            </a:pPr>
            <a:endParaRPr lang="en-US" altLang="ja-JP" sz="1600" dirty="0" smtClean="0"/>
          </a:p>
          <a:p>
            <a:pPr lvl="0" defTabSz="914377">
              <a:defRPr/>
            </a:pPr>
            <a:r>
              <a:rPr lang="ja-JP" altLang="en-US" sz="1600" dirty="0" smtClean="0"/>
              <a:t>〇</a:t>
            </a:r>
            <a:r>
              <a:rPr lang="ja-JP" altLang="en-US" sz="1600" dirty="0"/>
              <a:t>大阪府チャンネル</a:t>
            </a:r>
            <a:r>
              <a:rPr lang="ja-JP" altLang="en-US" sz="1600" dirty="0" smtClean="0"/>
              <a:t>（</a:t>
            </a:r>
            <a:r>
              <a:rPr lang="en-US" altLang="ja-JP" dirty="0" smtClean="0"/>
              <a:t>3/4</a:t>
            </a:r>
            <a:r>
              <a:rPr lang="ja-JP" altLang="en-US" dirty="0" smtClean="0"/>
              <a:t>  </a:t>
            </a:r>
            <a:r>
              <a:rPr lang="ja-JP" altLang="en-US" sz="1600" dirty="0" smtClean="0"/>
              <a:t>放送</a:t>
            </a:r>
            <a:r>
              <a:rPr lang="ja-JP" altLang="en-US" sz="1600" dirty="0"/>
              <a:t>）</a:t>
            </a:r>
            <a:endParaRPr lang="en-US" altLang="ja-JP" sz="1600" dirty="0" smtClean="0"/>
          </a:p>
          <a:p>
            <a:pPr lvl="0" defTabSz="914377">
              <a:defRPr/>
            </a:pPr>
            <a:endParaRPr lang="en-US" altLang="ja-JP" sz="1600" dirty="0"/>
          </a:p>
          <a:p>
            <a:pPr lvl="0" defTabSz="914377">
              <a:defRPr/>
            </a:pPr>
            <a:r>
              <a:rPr lang="ja-JP" altLang="en-US" sz="1600" dirty="0" smtClean="0"/>
              <a:t>〇ＦＭ大阪（</a:t>
            </a:r>
            <a:r>
              <a:rPr lang="en-US" altLang="ja-JP" dirty="0" smtClean="0"/>
              <a:t>3/14</a:t>
            </a:r>
            <a:r>
              <a:rPr lang="ja-JP" altLang="en-US" dirty="0" smtClean="0"/>
              <a:t> </a:t>
            </a:r>
            <a:r>
              <a:rPr lang="ja-JP" altLang="en-US" sz="1600" dirty="0" smtClean="0"/>
              <a:t>放送）</a:t>
            </a:r>
            <a:endParaRPr lang="en-US" altLang="ja-JP" sz="1600" dirty="0" smtClean="0"/>
          </a:p>
          <a:p>
            <a:pPr lvl="0" defTabSz="914377">
              <a:defRPr/>
            </a:pPr>
            <a:r>
              <a:rPr lang="ja-JP" altLang="en-US" dirty="0" smtClean="0"/>
              <a:t>　</a:t>
            </a:r>
            <a:r>
              <a:rPr lang="ja-JP" altLang="en-US" sz="1400" dirty="0" smtClean="0">
                <a:latin typeface="+mn-ea"/>
              </a:rPr>
              <a:t>「</a:t>
            </a:r>
            <a:r>
              <a:rPr lang="en-US" altLang="ja-JP" sz="1400" dirty="0" smtClean="0">
                <a:latin typeface="+mn-ea"/>
              </a:rPr>
              <a:t>WELFARE</a:t>
            </a:r>
            <a:r>
              <a:rPr lang="ja-JP" altLang="en-US" sz="1400" dirty="0" smtClean="0">
                <a:latin typeface="+mn-ea"/>
              </a:rPr>
              <a:t> </a:t>
            </a:r>
            <a:r>
              <a:rPr lang="en-US" altLang="ja-JP" sz="1400" dirty="0" smtClean="0">
                <a:latin typeface="+mn-ea"/>
              </a:rPr>
              <a:t>group</a:t>
            </a:r>
            <a:r>
              <a:rPr lang="ja-JP" altLang="en-US" sz="1400" dirty="0" smtClean="0">
                <a:latin typeface="+mn-ea"/>
              </a:rPr>
              <a:t> </a:t>
            </a:r>
            <a:r>
              <a:rPr lang="en-US" altLang="ja-JP" sz="1400" dirty="0" smtClean="0">
                <a:latin typeface="+mn-ea"/>
              </a:rPr>
              <a:t>presents</a:t>
            </a:r>
          </a:p>
          <a:p>
            <a:pPr lvl="0" defTabSz="914377">
              <a:defRPr/>
            </a:pPr>
            <a:r>
              <a:rPr lang="ja-JP" altLang="en-US" sz="1400" dirty="0">
                <a:latin typeface="+mn-ea"/>
              </a:rPr>
              <a:t>　</a:t>
            </a:r>
            <a:r>
              <a:rPr lang="ja-JP" altLang="en-US" sz="1400" dirty="0" smtClean="0">
                <a:latin typeface="+mn-ea"/>
              </a:rPr>
              <a:t>　</a:t>
            </a:r>
            <a:r>
              <a:rPr lang="ja-JP" altLang="ja-JP" sz="1400" dirty="0" smtClean="0">
                <a:latin typeface="+mn-ea"/>
              </a:rPr>
              <a:t>それ</a:t>
            </a:r>
            <a:r>
              <a:rPr lang="ja-JP" altLang="en-US" sz="1400" dirty="0" smtClean="0">
                <a:latin typeface="+mn-ea"/>
              </a:rPr>
              <a:t>Ｕ</a:t>
            </a:r>
            <a:r>
              <a:rPr lang="en-US" altLang="ja-JP" sz="1400" dirty="0" smtClean="0">
                <a:latin typeface="+mn-ea"/>
              </a:rPr>
              <a:t>.</a:t>
            </a:r>
            <a:r>
              <a:rPr lang="ja-JP" altLang="en-US" sz="1400" dirty="0" smtClean="0">
                <a:latin typeface="+mn-ea"/>
              </a:rPr>
              <a:t>Ｋ</a:t>
            </a:r>
            <a:r>
              <a:rPr lang="en-US" altLang="ja-JP" sz="1400" dirty="0" smtClean="0">
                <a:latin typeface="+mn-ea"/>
              </a:rPr>
              <a:t>.</a:t>
            </a:r>
            <a:r>
              <a:rPr lang="ja-JP" altLang="en-US" sz="1400" dirty="0" smtClean="0">
                <a:latin typeface="+mn-ea"/>
              </a:rPr>
              <a:t>！！ </a:t>
            </a:r>
            <a:r>
              <a:rPr lang="ja-JP" altLang="ja-JP" sz="1400" dirty="0" smtClean="0">
                <a:latin typeface="+mn-ea"/>
              </a:rPr>
              <a:t>ミライ</a:t>
            </a:r>
            <a:r>
              <a:rPr lang="ja-JP" altLang="en-US" sz="1400" dirty="0" smtClean="0">
                <a:latin typeface="+mn-ea"/>
              </a:rPr>
              <a:t>ｂｒｉｄｇｅ</a:t>
            </a:r>
            <a:r>
              <a:rPr lang="ja-JP" altLang="en-US" sz="1400" dirty="0" smtClean="0"/>
              <a:t>」</a:t>
            </a:r>
            <a:endParaRPr lang="en-US" altLang="ja-JP" sz="1400" dirty="0" smtClean="0"/>
          </a:p>
          <a:p>
            <a:pPr lvl="0" defTabSz="914377">
              <a:defRPr/>
            </a:pPr>
            <a:endParaRPr lang="en-US" altLang="ja-JP" sz="1400" dirty="0"/>
          </a:p>
          <a:p>
            <a:pPr lvl="0" defTabSz="914377">
              <a:defRPr/>
            </a:pPr>
            <a:r>
              <a:rPr lang="ja-JP" altLang="en-US" sz="1600" dirty="0" smtClean="0"/>
              <a:t>〇朝日新聞</a:t>
            </a:r>
            <a:r>
              <a:rPr lang="ja-JP" altLang="en-US" dirty="0" smtClean="0"/>
              <a:t>（</a:t>
            </a:r>
            <a:r>
              <a:rPr lang="en-US" altLang="ja-JP" dirty="0" smtClean="0"/>
              <a:t>3/1</a:t>
            </a:r>
            <a:r>
              <a:rPr lang="ja-JP" altLang="en-US" dirty="0" smtClean="0"/>
              <a:t>）</a:t>
            </a:r>
            <a:r>
              <a:rPr lang="en-US" altLang="ja-JP" dirty="0" smtClean="0"/>
              <a:t>10</a:t>
            </a:r>
            <a:r>
              <a:rPr lang="ja-JP" altLang="en-US" dirty="0" smtClean="0"/>
              <a:t>面</a:t>
            </a:r>
            <a:endParaRPr lang="en-US" altLang="ja-JP" dirty="0" smtClean="0"/>
          </a:p>
        </p:txBody>
      </p:sp>
      <p:sp>
        <p:nvSpPr>
          <p:cNvPr id="12" name="テキスト ボックス 11"/>
          <p:cNvSpPr txBox="1"/>
          <p:nvPr/>
        </p:nvSpPr>
        <p:spPr>
          <a:xfrm>
            <a:off x="336176" y="1821126"/>
            <a:ext cx="4903907" cy="338554"/>
          </a:xfrm>
          <a:prstGeom prst="rect">
            <a:avLst/>
          </a:prstGeom>
          <a:noFill/>
        </p:spPr>
        <p:txBody>
          <a:bodyPr wrap="none" rtlCol="0">
            <a:spAutoFit/>
          </a:bodyPr>
          <a:lstStyle/>
          <a:p>
            <a:r>
              <a:rPr kumimoji="1" lang="ja-JP" altLang="en-US" sz="1600" dirty="0" smtClean="0"/>
              <a:t>様々な媒体を活用（出演）し大阪府の取組みを紹介</a:t>
            </a:r>
            <a:endParaRPr kumimoji="1" lang="ja-JP" altLang="en-US" sz="16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7934" y="4370079"/>
            <a:ext cx="3210355" cy="2284047"/>
          </a:xfrm>
          <a:prstGeom prst="rect">
            <a:avLst/>
          </a:prstGeom>
        </p:spPr>
      </p:pic>
      <p:pic>
        <p:nvPicPr>
          <p:cNvPr id="14" name="図 13"/>
          <p:cNvPicPr>
            <a:picLocks noChangeAspect="1"/>
          </p:cNvPicPr>
          <p:nvPr/>
        </p:nvPicPr>
        <p:blipFill>
          <a:blip r:embed="rId5"/>
          <a:stretch>
            <a:fillRect/>
          </a:stretch>
        </p:blipFill>
        <p:spPr>
          <a:xfrm>
            <a:off x="8023664" y="1667435"/>
            <a:ext cx="3958432" cy="4871275"/>
          </a:xfrm>
          <a:prstGeom prst="rect">
            <a:avLst/>
          </a:prstGeom>
        </p:spPr>
      </p:pic>
      <p:sp>
        <p:nvSpPr>
          <p:cNvPr id="7" name="テキスト ボックス 6"/>
          <p:cNvSpPr txBox="1"/>
          <p:nvPr/>
        </p:nvSpPr>
        <p:spPr>
          <a:xfrm>
            <a:off x="10643268" y="6538710"/>
            <a:ext cx="1338828" cy="230832"/>
          </a:xfrm>
          <a:prstGeom prst="rect">
            <a:avLst/>
          </a:prstGeom>
          <a:noFill/>
        </p:spPr>
        <p:txBody>
          <a:bodyPr wrap="none" rtlCol="0">
            <a:spAutoFit/>
          </a:bodyPr>
          <a:lstStyle/>
          <a:p>
            <a:r>
              <a:rPr lang="ja-JP" altLang="en-US" sz="900" dirty="0" smtClean="0"/>
              <a:t>府政だより（</a:t>
            </a:r>
            <a:r>
              <a:rPr lang="ja-JP" altLang="en-US" sz="900" dirty="0"/>
              <a:t>３</a:t>
            </a:r>
            <a:r>
              <a:rPr lang="ja-JP" altLang="en-US" sz="900" dirty="0" smtClean="0"/>
              <a:t>月号）</a:t>
            </a:r>
            <a:endParaRPr kumimoji="1" lang="ja-JP" altLang="en-US" sz="900" dirty="0"/>
          </a:p>
        </p:txBody>
      </p:sp>
    </p:spTree>
    <p:extLst>
      <p:ext uri="{BB962C8B-B14F-4D97-AF65-F5344CB8AC3E}">
        <p14:creationId xmlns:p14="http://schemas.microsoft.com/office/powerpoint/2010/main" val="3661430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3994</TotalTime>
  <Words>4669</Words>
  <Application>Microsoft Office PowerPoint</Application>
  <PresentationFormat>ワイド画面</PresentationFormat>
  <Paragraphs>508</Paragraphs>
  <Slides>30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Meiryo UI</vt:lpstr>
      <vt:lpstr>ＭＳ Ｐゴシック</vt:lpstr>
      <vt:lpstr>UD デジタル 教科書体 NK-B</vt:lpstr>
      <vt:lpstr>メイリオ</vt:lpstr>
      <vt:lpstr>游ゴシック</vt:lpstr>
      <vt:lpstr>Arial</vt:lpstr>
      <vt:lpstr>Calibri</vt:lpstr>
      <vt:lpstr>Times New Roman</vt:lpstr>
      <vt:lpstr>Office テーマ</vt:lpstr>
      <vt:lpstr>2020年度（令和2年度）  大阪府のSDGsに関する取組み</vt:lpstr>
      <vt:lpstr>PowerPoint プレゼンテーション</vt:lpstr>
      <vt:lpstr>府民や企業、市町村など、様々なステークホルダーに  SDGsを広く知っていただく</vt:lpstr>
      <vt:lpstr>ＳＤＧｓワークショップ</vt:lpstr>
      <vt:lpstr>大阪商工会議所とのコラボイベント お！sakaまるごとSDGs ～「 SDGs先進都市・大阪」の実現に向けて～</vt:lpstr>
      <vt:lpstr>日経SDGsフェス 大阪梅田 － 2025年大阪・関西万博に向けて －</vt:lpstr>
      <vt:lpstr>SDGsに関する講演・講義</vt:lpstr>
      <vt:lpstr>各種イベントを通じたＰＲ活動</vt:lpstr>
      <vt:lpstr>その他の活動</vt:lpstr>
      <vt:lpstr>様々なステークホルダーの取組みをSDGs実現に向けて  相互につなぎ合わせていく</vt:lpstr>
      <vt:lpstr>SDGs映像制作プロジェクト</vt:lpstr>
      <vt:lpstr>大阪SDGsネットワーク</vt:lpstr>
      <vt:lpstr>庁内関係部局及び市町村との連携</vt:lpstr>
      <vt:lpstr>庁内関係部局及び市町村との連携</vt:lpstr>
      <vt:lpstr>府自らもステークホルダーの一員として、  SDGsに貢献する</vt:lpstr>
      <vt:lpstr>SDGs未来都市</vt:lpstr>
      <vt:lpstr>SDGs未来都市（自治体SDGsモデル事業）</vt:lpstr>
      <vt:lpstr>ハード・ソフト両面から  「SDGsを具現化した都市づくり」を進める</vt:lpstr>
      <vt:lpstr>大阪府SDGs推進本部</vt:lpstr>
      <vt:lpstr>大阪SDGs行動憲章</vt:lpstr>
      <vt:lpstr>私のSDGs宣言プロジェクト</vt:lpstr>
      <vt:lpstr>大阪SDGs【公式】Twitter</vt:lpstr>
      <vt:lpstr>各種計画へのＳＤＧｓの反映</vt:lpstr>
      <vt:lpstr>大阪府SDGs有識者会議</vt:lpstr>
      <vt:lpstr>（参考）府域でのSDGsの認知度</vt:lpstr>
      <vt:lpstr>認知度の推移 ①</vt:lpstr>
      <vt:lpstr>認知度の推移 ②</vt:lpstr>
      <vt:lpstr>年齢別推移　SDGsを知ったきっかけ</vt:lpstr>
      <vt:lpstr>大阪SDGs行動憲章の認知度 等</vt:lpstr>
      <vt:lpstr>SDGsを意識した行動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仲平　浩祥</dc:creator>
  <cp:lastModifiedBy>大阪府</cp:lastModifiedBy>
  <cp:revision>258</cp:revision>
  <dcterms:created xsi:type="dcterms:W3CDTF">2020-08-26T07:07:13Z</dcterms:created>
  <dcterms:modified xsi:type="dcterms:W3CDTF">2021-04-12T06:45:34Z</dcterms:modified>
</cp:coreProperties>
</file>