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5" d="100"/>
          <a:sy n="75" d="100"/>
        </p:scale>
        <p:origin x="2146" y="-6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36710-9111-4C34-91C0-E2B324ADD998}" type="datetimeFigureOut">
              <a:rPr kumimoji="1" lang="ja-JP" altLang="en-US" smtClean="0"/>
              <a:t>2026/4/22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07C2D-728A-4F97-9C34-70F1E5518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38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795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1pPr>
    <a:lvl2pPr marL="419897" algn="l" defTabSz="839795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2pPr>
    <a:lvl3pPr marL="839795" algn="l" defTabSz="839795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3pPr>
    <a:lvl4pPr marL="1259692" algn="l" defTabSz="839795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4pPr>
    <a:lvl5pPr marL="1679589" algn="l" defTabSz="839795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5pPr>
    <a:lvl6pPr marL="2099487" algn="l" defTabSz="839795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6pPr>
    <a:lvl7pPr marL="2519384" algn="l" defTabSz="839795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7pPr>
    <a:lvl8pPr marL="2939281" algn="l" defTabSz="839795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8pPr>
    <a:lvl9pPr marL="3359180" algn="l" defTabSz="839795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A69A-4F07-4080-BD0C-2F92B139F034}" type="datetimeFigureOut">
              <a:rPr kumimoji="1" lang="ja-JP" altLang="en-US" smtClean="0"/>
              <a:t>2026/4/22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864E-C0BF-43E1-AA96-4A064176C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66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A69A-4F07-4080-BD0C-2F92B139F034}" type="datetimeFigureOut">
              <a:rPr kumimoji="1" lang="ja-JP" altLang="en-US" smtClean="0"/>
              <a:t>2026/4/22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864E-C0BF-43E1-AA96-4A064176C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91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A69A-4F07-4080-BD0C-2F92B139F034}" type="datetimeFigureOut">
              <a:rPr kumimoji="1" lang="ja-JP" altLang="en-US" smtClean="0"/>
              <a:t>2026/4/22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864E-C0BF-43E1-AA96-4A064176C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39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A69A-4F07-4080-BD0C-2F92B139F034}" type="datetimeFigureOut">
              <a:rPr kumimoji="1" lang="ja-JP" altLang="en-US" smtClean="0"/>
              <a:t>2026/4/22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864E-C0BF-43E1-AA96-4A064176C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04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A69A-4F07-4080-BD0C-2F92B139F034}" type="datetimeFigureOut">
              <a:rPr kumimoji="1" lang="ja-JP" altLang="en-US" smtClean="0"/>
              <a:t>2026/4/22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864E-C0BF-43E1-AA96-4A064176C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06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A69A-4F07-4080-BD0C-2F92B139F034}" type="datetimeFigureOut">
              <a:rPr kumimoji="1" lang="ja-JP" altLang="en-US" smtClean="0"/>
              <a:t>2026/4/22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864E-C0BF-43E1-AA96-4A064176C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69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A69A-4F07-4080-BD0C-2F92B139F034}" type="datetimeFigureOut">
              <a:rPr kumimoji="1" lang="ja-JP" altLang="en-US" smtClean="0"/>
              <a:t>2026/4/22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864E-C0BF-43E1-AA96-4A064176C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62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A69A-4F07-4080-BD0C-2F92B139F034}" type="datetimeFigureOut">
              <a:rPr kumimoji="1" lang="ja-JP" altLang="en-US" smtClean="0"/>
              <a:t>2026/4/22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864E-C0BF-43E1-AA96-4A064176C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63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A69A-4F07-4080-BD0C-2F92B139F034}" type="datetimeFigureOut">
              <a:rPr kumimoji="1" lang="ja-JP" altLang="en-US" smtClean="0"/>
              <a:t>2026/4/22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864E-C0BF-43E1-AA96-4A064176C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65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A69A-4F07-4080-BD0C-2F92B139F034}" type="datetimeFigureOut">
              <a:rPr kumimoji="1" lang="ja-JP" altLang="en-US" smtClean="0"/>
              <a:t>2026/4/22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864E-C0BF-43E1-AA96-4A064176C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14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A69A-4F07-4080-BD0C-2F92B139F034}" type="datetimeFigureOut">
              <a:rPr kumimoji="1" lang="ja-JP" altLang="en-US" smtClean="0"/>
              <a:t>2026/4/22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1864E-C0BF-43E1-AA96-4A064176C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37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EA69A-4F07-4080-BD0C-2F92B139F034}" type="datetimeFigureOut">
              <a:rPr kumimoji="1" lang="ja-JP" altLang="en-US" smtClean="0"/>
              <a:t>2026/4/22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1864E-C0BF-43E1-AA96-4A064176C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91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f.osaka.lg.jp/moyo/o130110/000013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図 61">
            <a:extLst>
              <a:ext uri="{FF2B5EF4-FFF2-40B4-BE49-F238E27FC236}">
                <a16:creationId xmlns:a16="http://schemas.microsoft.com/office/drawing/2014/main" id="{E8FA659C-5DFA-4FFE-80F0-DECFBE3EE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" y="0"/>
            <a:ext cx="6802838" cy="4810438"/>
          </a:xfrm>
          <a:prstGeom prst="rect">
            <a:avLst/>
          </a:prstGeom>
        </p:spPr>
      </p:pic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9A14CC13-A4ED-4511-AFD9-627E3DE3722E}"/>
              </a:ext>
            </a:extLst>
          </p:cNvPr>
          <p:cNvSpPr/>
          <p:nvPr/>
        </p:nvSpPr>
        <p:spPr>
          <a:xfrm>
            <a:off x="-9154" y="4884543"/>
            <a:ext cx="6864563" cy="144655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en-US" altLang="ja-JP" sz="44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44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回大阪川の日</a:t>
            </a:r>
            <a:endParaRPr lang="en-US" altLang="ja-JP" sz="4400" b="1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44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フォトコンテスト</a:t>
            </a: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D10C8E6-5D48-4FCB-914E-59986A0B18AC}"/>
              </a:ext>
            </a:extLst>
          </p:cNvPr>
          <p:cNvSpPr/>
          <p:nvPr/>
        </p:nvSpPr>
        <p:spPr>
          <a:xfrm>
            <a:off x="2438400" y="4722167"/>
            <a:ext cx="486700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en-US" altLang="ja-JP" sz="1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r>
              <a:rPr lang="ja-JP" altLang="en-US" sz="1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回　大阪川の日フォトコンテスト　最優秀賞：大阪府知事賞</a:t>
            </a:r>
            <a:r>
              <a:rPr lang="en-US" altLang="ja-JP" sz="1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algn="ctr"/>
            <a:endParaRPr lang="en-US" altLang="ja-JP" sz="1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FA63064D-0E76-4AAD-BE2E-0AA39744FE2F}"/>
              </a:ext>
            </a:extLst>
          </p:cNvPr>
          <p:cNvSpPr/>
          <p:nvPr/>
        </p:nvSpPr>
        <p:spPr>
          <a:xfrm rot="20261326">
            <a:off x="4077652" y="6211753"/>
            <a:ext cx="3429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作品募集！！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FABC9B46-3911-4354-B59A-312DC0639790}"/>
              </a:ext>
            </a:extLst>
          </p:cNvPr>
          <p:cNvSpPr txBox="1"/>
          <p:nvPr/>
        </p:nvSpPr>
        <p:spPr>
          <a:xfrm>
            <a:off x="1459713" y="7257769"/>
            <a:ext cx="3206327" cy="371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14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大阪の川の魅力を伝える写真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8393C617-16DD-4DB8-9DD8-A21723513355}"/>
              </a:ext>
            </a:extLst>
          </p:cNvPr>
          <p:cNvSpPr txBox="1"/>
          <p:nvPr/>
        </p:nvSpPr>
        <p:spPr>
          <a:xfrm>
            <a:off x="105769" y="7222155"/>
            <a:ext cx="1357200" cy="371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814" b="1" dirty="0"/>
              <a:t>募集テーマ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98B1C865-DE40-42A1-9CE6-C91A91601842}"/>
              </a:ext>
            </a:extLst>
          </p:cNvPr>
          <p:cNvSpPr txBox="1"/>
          <p:nvPr/>
        </p:nvSpPr>
        <p:spPr>
          <a:xfrm>
            <a:off x="105769" y="7619713"/>
            <a:ext cx="1355680" cy="371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814" b="1" dirty="0"/>
              <a:t>応募期間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C48A1791-38D6-4D0F-A445-553F0B576BC2}"/>
              </a:ext>
            </a:extLst>
          </p:cNvPr>
          <p:cNvSpPr txBox="1"/>
          <p:nvPr/>
        </p:nvSpPr>
        <p:spPr>
          <a:xfrm>
            <a:off x="1459713" y="7709073"/>
            <a:ext cx="5368777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27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令和</a:t>
            </a:r>
            <a:r>
              <a:rPr lang="ja-JP" altLang="en-US" sz="127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８</a:t>
            </a:r>
            <a:r>
              <a:rPr lang="ja-JP" altLang="ja-JP" sz="127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年４月</a:t>
            </a:r>
            <a:r>
              <a:rPr lang="en-US" altLang="ja-JP" sz="127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24</a:t>
            </a:r>
            <a:r>
              <a:rPr lang="ja-JP" altLang="ja-JP" sz="127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日（金曜日）</a:t>
            </a:r>
            <a:r>
              <a:rPr lang="ja-JP" altLang="en-US" sz="127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から</a:t>
            </a:r>
            <a:r>
              <a:rPr lang="ja-JP" altLang="ja-JP" sz="127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令和</a:t>
            </a:r>
            <a:r>
              <a:rPr lang="ja-JP" altLang="en-US" sz="127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８</a:t>
            </a:r>
            <a:r>
              <a:rPr lang="ja-JP" altLang="ja-JP" sz="127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年６月</a:t>
            </a:r>
            <a:r>
              <a:rPr lang="en-US" altLang="ja-JP" sz="127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ja-JP" sz="127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日（</a:t>
            </a:r>
            <a:r>
              <a:rPr lang="ja-JP" altLang="en-US" sz="127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水</a:t>
            </a:r>
            <a:r>
              <a:rPr lang="ja-JP" altLang="ja-JP" sz="127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曜日）</a:t>
            </a:r>
            <a:r>
              <a:rPr lang="ja-JP" altLang="en-US" sz="127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まで</a:t>
            </a:r>
            <a:endParaRPr kumimoji="1" lang="ja-JP" altLang="en-US" sz="127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29B7A0BD-9947-471A-AFBB-B0A2EEFB9A05}"/>
              </a:ext>
            </a:extLst>
          </p:cNvPr>
          <p:cNvSpPr txBox="1"/>
          <p:nvPr/>
        </p:nvSpPr>
        <p:spPr>
          <a:xfrm>
            <a:off x="105769" y="8082189"/>
            <a:ext cx="1357200" cy="371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814" b="1" dirty="0"/>
              <a:t>賞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A709FF05-F0C0-4EC7-83E2-9C4D27210665}"/>
              </a:ext>
            </a:extLst>
          </p:cNvPr>
          <p:cNvSpPr txBox="1"/>
          <p:nvPr/>
        </p:nvSpPr>
        <p:spPr>
          <a:xfrm>
            <a:off x="1459713" y="8074605"/>
            <a:ext cx="3127779" cy="678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7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最優秀賞：大阪府知事賞　　　　　１点</a:t>
            </a:r>
            <a:endParaRPr kumimoji="1" lang="en-US" altLang="ja-JP" sz="127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7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優秀賞　：大阪府都市整備部長賞　１点</a:t>
            </a:r>
            <a:endParaRPr kumimoji="1" lang="en-US" altLang="ja-JP" sz="127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7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その他の賞　　　　　　数点</a:t>
            </a:r>
            <a:endParaRPr kumimoji="1" lang="en-US" altLang="ja-JP" sz="127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1F3682DA-8119-4C86-97A6-662946E2530D}"/>
              </a:ext>
            </a:extLst>
          </p:cNvPr>
          <p:cNvSpPr txBox="1"/>
          <p:nvPr/>
        </p:nvSpPr>
        <p:spPr>
          <a:xfrm>
            <a:off x="105769" y="8803087"/>
            <a:ext cx="1357200" cy="371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814" b="1" dirty="0"/>
              <a:t>募集要項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A4E9F2AD-61B6-4762-ADBA-2B68AC81CACD}"/>
              </a:ext>
            </a:extLst>
          </p:cNvPr>
          <p:cNvSpPr txBox="1"/>
          <p:nvPr/>
        </p:nvSpPr>
        <p:spPr>
          <a:xfrm flipH="1">
            <a:off x="1459713" y="8784762"/>
            <a:ext cx="4216651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7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下記</a:t>
            </a:r>
            <a:r>
              <a:rPr kumimoji="1" lang="en-US" altLang="ja-JP" sz="127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kumimoji="1" lang="ja-JP" altLang="en-US" sz="127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または横の</a:t>
            </a:r>
            <a:r>
              <a:rPr kumimoji="1" lang="en-US" altLang="ja-JP" sz="127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kumimoji="1" lang="ja-JP" altLang="en-US" sz="127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コードから必ずご確認ください</a:t>
            </a:r>
            <a:endParaRPr kumimoji="1" lang="en-US" altLang="ja-JP" sz="127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270" b="1" dirty="0"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https://www.pref.osaka.lg.jp/moyo/o130110/000013.html</a:t>
            </a:r>
            <a:endParaRPr kumimoji="1" lang="en-US" altLang="ja-JP" sz="127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F8C17949-7E17-4903-8454-D1E302D897F5}"/>
              </a:ext>
            </a:extLst>
          </p:cNvPr>
          <p:cNvSpPr/>
          <p:nvPr/>
        </p:nvSpPr>
        <p:spPr>
          <a:xfrm>
            <a:off x="5663080" y="8352702"/>
            <a:ext cx="108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0"/>
          </a:p>
        </p:txBody>
      </p:sp>
      <p:sp>
        <p:nvSpPr>
          <p:cNvPr id="90" name="星: 4 pt 89">
            <a:extLst>
              <a:ext uri="{FF2B5EF4-FFF2-40B4-BE49-F238E27FC236}">
                <a16:creationId xmlns:a16="http://schemas.microsoft.com/office/drawing/2014/main" id="{A02EBF34-0F46-4353-B8A0-DC1DC921EA06}"/>
              </a:ext>
            </a:extLst>
          </p:cNvPr>
          <p:cNvSpPr/>
          <p:nvPr/>
        </p:nvSpPr>
        <p:spPr>
          <a:xfrm>
            <a:off x="688737" y="4924600"/>
            <a:ext cx="276820" cy="406679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0"/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8D3783DF-8A2B-4334-97CF-479BBF529812}"/>
              </a:ext>
            </a:extLst>
          </p:cNvPr>
          <p:cNvSpPr txBox="1"/>
          <p:nvPr/>
        </p:nvSpPr>
        <p:spPr>
          <a:xfrm>
            <a:off x="153682" y="6991533"/>
            <a:ext cx="1316386" cy="217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16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Ⓒ</a:t>
            </a:r>
            <a:r>
              <a:rPr lang="en-US" altLang="ja-JP" sz="816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2014 </a:t>
            </a:r>
            <a:r>
              <a:rPr lang="ja-JP" altLang="en-US" sz="816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大阪府もずやん</a:t>
            </a:r>
            <a:endParaRPr kumimoji="1" lang="ja-JP" altLang="en-US" sz="816" dirty="0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8A8122A7-3978-4C89-B43A-8FF917BAF337}"/>
              </a:ext>
            </a:extLst>
          </p:cNvPr>
          <p:cNvSpPr txBox="1"/>
          <p:nvPr/>
        </p:nvSpPr>
        <p:spPr>
          <a:xfrm>
            <a:off x="1316848" y="9459499"/>
            <a:ext cx="5609613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7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お問い合わせ：大阪府 河川室 河川環境課 管理グループ</a:t>
            </a:r>
            <a:endParaRPr kumimoji="1" lang="en-US" altLang="ja-JP" sz="127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27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TEL (06)6944-9304</a:t>
            </a:r>
            <a:r>
              <a:rPr kumimoji="1" lang="ja-JP" altLang="en-US" sz="127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27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E-mail: kasen-g22@sbox.pref.osaka.lg.jp</a:t>
            </a:r>
            <a:endParaRPr kumimoji="1" lang="ja-JP" altLang="en-US" sz="127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84DE2061-EC19-4B29-B2C7-42784E307405}"/>
              </a:ext>
            </a:extLst>
          </p:cNvPr>
          <p:cNvSpPr/>
          <p:nvPr/>
        </p:nvSpPr>
        <p:spPr>
          <a:xfrm rot="1157030">
            <a:off x="5903488" y="5044861"/>
            <a:ext cx="920607" cy="699315"/>
          </a:xfrm>
          <a:prstGeom prst="rect">
            <a:avLst/>
          </a:prstGeom>
          <a:noFill/>
        </p:spPr>
        <p:txBody>
          <a:bodyPr wrap="square" lIns="82953" tIns="41476" rIns="82953" bIns="41476">
            <a:spAutoFit/>
          </a:bodyPr>
          <a:lstStyle/>
          <a:p>
            <a:pPr algn="ctr"/>
            <a:r>
              <a:rPr lang="ja-JP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📸　</a:t>
            </a: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63188F4D-898E-4325-A5C1-827FE6D934E9}"/>
              </a:ext>
            </a:extLst>
          </p:cNvPr>
          <p:cNvSpPr/>
          <p:nvPr/>
        </p:nvSpPr>
        <p:spPr>
          <a:xfrm rot="19803038">
            <a:off x="90361" y="5098949"/>
            <a:ext cx="920607" cy="699315"/>
          </a:xfrm>
          <a:prstGeom prst="rect">
            <a:avLst/>
          </a:prstGeom>
          <a:noFill/>
        </p:spPr>
        <p:txBody>
          <a:bodyPr wrap="square" lIns="82953" tIns="41476" rIns="82953" bIns="41476">
            <a:spAutoFit/>
          </a:bodyPr>
          <a:lstStyle/>
          <a:p>
            <a:pPr algn="ctr"/>
            <a:r>
              <a:rPr lang="ja-JP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📱　</a:t>
            </a:r>
          </a:p>
        </p:txBody>
      </p:sp>
      <p:sp>
        <p:nvSpPr>
          <p:cNvPr id="97" name="星: 4 pt 96">
            <a:extLst>
              <a:ext uri="{FF2B5EF4-FFF2-40B4-BE49-F238E27FC236}">
                <a16:creationId xmlns:a16="http://schemas.microsoft.com/office/drawing/2014/main" id="{D0C4C991-CDC6-4B2C-A97E-22898E5A4044}"/>
              </a:ext>
            </a:extLst>
          </p:cNvPr>
          <p:cNvSpPr/>
          <p:nvPr/>
        </p:nvSpPr>
        <p:spPr>
          <a:xfrm>
            <a:off x="5780742" y="4924600"/>
            <a:ext cx="276820" cy="406679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0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C327FE40-24B9-4B06-93D6-2935DD10D29B}"/>
              </a:ext>
            </a:extLst>
          </p:cNvPr>
          <p:cNvSpPr txBox="1"/>
          <p:nvPr/>
        </p:nvSpPr>
        <p:spPr>
          <a:xfrm>
            <a:off x="1342300" y="6250324"/>
            <a:ext cx="3132053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大阪府では河川愛護月間である７月にむけ</a:t>
            </a:r>
            <a:endParaRPr kumimoji="1" lang="en-US" altLang="ja-JP" sz="10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河川に親しみを抱いていただく取組として</a:t>
            </a:r>
            <a:endParaRPr kumimoji="1" lang="en-US" altLang="ja-JP" sz="10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大阪川の日フォトコンテストを開催し</a:t>
            </a:r>
            <a:endParaRPr kumimoji="1" lang="en-US" altLang="ja-JP" sz="10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府民のみなさんで撮影した川の写真を募集します。</a:t>
            </a:r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2D6EEB84-AAA6-47EE-A0CA-B0D2C88FACD8}"/>
              </a:ext>
            </a:extLst>
          </p:cNvPr>
          <p:cNvSpPr/>
          <p:nvPr/>
        </p:nvSpPr>
        <p:spPr>
          <a:xfrm>
            <a:off x="59831" y="7174981"/>
            <a:ext cx="6736795" cy="22928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0" dirty="0"/>
          </a:p>
        </p:txBody>
      </p:sp>
      <p:pic>
        <p:nvPicPr>
          <p:cNvPr id="102" name="図 101">
            <a:extLst>
              <a:ext uri="{FF2B5EF4-FFF2-40B4-BE49-F238E27FC236}">
                <a16:creationId xmlns:a16="http://schemas.microsoft.com/office/drawing/2014/main" id="{F8A548C5-9A10-4DBC-8582-38B731FA7B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1" y="5791866"/>
            <a:ext cx="948690" cy="118745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09C423C-4E55-41E4-AC08-68B56B9A30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84" y="8371749"/>
            <a:ext cx="1052476" cy="105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19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182</Words>
  <Application>Microsoft Office PowerPoint</Application>
  <PresentationFormat>A4 210 x 297 mm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メイリオ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小南　隆成</dc:creator>
  <cp:lastModifiedBy>西島　直哉</cp:lastModifiedBy>
  <cp:revision>61</cp:revision>
  <cp:lastPrinted>2026-04-15T04:00:46Z</cp:lastPrinted>
  <dcterms:created xsi:type="dcterms:W3CDTF">2025-04-14T10:32:25Z</dcterms:created>
  <dcterms:modified xsi:type="dcterms:W3CDTF">2026-04-22T05:14:17Z</dcterms:modified>
</cp:coreProperties>
</file>