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1"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28" userDrawn="1">
          <p15:clr>
            <a:srgbClr val="A4A3A4"/>
          </p15:clr>
        </p15:guide>
        <p15:guide id="2" pos="309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8" d="100"/>
          <a:sy n="68" d="100"/>
        </p:scale>
        <p:origin x="1326" y="60"/>
      </p:cViewPr>
      <p:guideLst>
        <p:guide orient="horz" pos="2228"/>
        <p:guide pos="30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DC004DA-1050-4399-AC60-3F835403D04A}" type="datetimeFigureOut">
              <a:rPr kumimoji="1" lang="ja-JP" altLang="en-US" smtClean="0"/>
              <a:t>2019/2/13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A841F3B-5A04-41FB-8249-8E399CC488D9}" type="slidenum">
              <a:rPr kumimoji="1" lang="ja-JP" altLang="en-US" smtClean="0"/>
              <a:t>‹#›</a:t>
            </a:fld>
            <a:endParaRPr kumimoji="1" lang="ja-JP" altLang="en-US"/>
          </a:p>
        </p:txBody>
      </p:sp>
    </p:spTree>
    <p:extLst>
      <p:ext uri="{BB962C8B-B14F-4D97-AF65-F5344CB8AC3E}">
        <p14:creationId xmlns:p14="http://schemas.microsoft.com/office/powerpoint/2010/main" val="2968684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841F3B-5A04-41FB-8249-8E399CC488D9}" type="slidenum">
              <a:rPr kumimoji="1" lang="ja-JP" altLang="en-US" smtClean="0"/>
              <a:t>1</a:t>
            </a:fld>
            <a:endParaRPr kumimoji="1" lang="ja-JP" altLang="en-US"/>
          </a:p>
        </p:txBody>
      </p:sp>
    </p:spTree>
    <p:extLst>
      <p:ext uri="{BB962C8B-B14F-4D97-AF65-F5344CB8AC3E}">
        <p14:creationId xmlns:p14="http://schemas.microsoft.com/office/powerpoint/2010/main" val="929405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5828EEF-306C-45B4-A5F5-8030C714DA6F}" type="datetimeFigureOut">
              <a:rPr kumimoji="1" lang="ja-JP" altLang="en-US" smtClean="0"/>
              <a:t>2019/2/13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77592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5828EEF-306C-45B4-A5F5-8030C714DA6F}" type="datetimeFigureOut">
              <a:rPr kumimoji="1" lang="ja-JP" altLang="en-US" smtClean="0"/>
              <a:t>2019/2/13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4067413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5828EEF-306C-45B4-A5F5-8030C714DA6F}" type="datetimeFigureOut">
              <a:rPr kumimoji="1" lang="ja-JP" altLang="en-US" smtClean="0"/>
              <a:t>2019/2/13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3815286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5828EEF-306C-45B4-A5F5-8030C714DA6F}" type="datetimeFigureOut">
              <a:rPr kumimoji="1" lang="ja-JP" altLang="en-US" smtClean="0"/>
              <a:t>2019/2/13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3723120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5828EEF-306C-45B4-A5F5-8030C714DA6F}" type="datetimeFigureOut">
              <a:rPr kumimoji="1" lang="ja-JP" altLang="en-US" smtClean="0"/>
              <a:t>2019/2/13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2618855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5828EEF-306C-45B4-A5F5-8030C714DA6F}" type="datetimeFigureOut">
              <a:rPr kumimoji="1" lang="ja-JP" altLang="en-US" smtClean="0"/>
              <a:t>2019/2/13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207643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5828EEF-306C-45B4-A5F5-8030C714DA6F}" type="datetimeFigureOut">
              <a:rPr kumimoji="1" lang="ja-JP" altLang="en-US" smtClean="0"/>
              <a:t>2019/2/13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4198443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5828EEF-306C-45B4-A5F5-8030C714DA6F}" type="datetimeFigureOut">
              <a:rPr kumimoji="1" lang="ja-JP" altLang="en-US" smtClean="0"/>
              <a:t>2019/2/13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2708761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828EEF-306C-45B4-A5F5-8030C714DA6F}" type="datetimeFigureOut">
              <a:rPr kumimoji="1" lang="ja-JP" altLang="en-US" smtClean="0"/>
              <a:t>2019/2/13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4206534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5828EEF-306C-45B4-A5F5-8030C714DA6F}" type="datetimeFigureOut">
              <a:rPr kumimoji="1" lang="ja-JP" altLang="en-US" smtClean="0"/>
              <a:t>2019/2/13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339529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5828EEF-306C-45B4-A5F5-8030C714DA6F}" type="datetimeFigureOut">
              <a:rPr kumimoji="1" lang="ja-JP" altLang="en-US" smtClean="0"/>
              <a:t>2019/2/13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8022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828EEF-306C-45B4-A5F5-8030C714DA6F}" type="datetimeFigureOut">
              <a:rPr kumimoji="1" lang="ja-JP" altLang="en-US" smtClean="0"/>
              <a:t>2019/2/13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9355392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210"/>
            <a:ext cx="9906000" cy="39921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今後の進め方</a:t>
            </a:r>
            <a:endParaRPr kumimoji="1" lang="en-US" altLang="ja-JP" sz="1400" b="1" dirty="0" smtClean="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04018" y="619340"/>
            <a:ext cx="9297961" cy="2664000"/>
          </a:xfrm>
          <a:prstGeom prst="rect">
            <a:avLst/>
          </a:prstGeom>
          <a:noFill/>
          <a:ln w="6350" cmpd="sng">
            <a:solidFill>
              <a:srgbClr val="92D050"/>
            </a:solidFill>
            <a:prstDash val="solid"/>
          </a:ln>
        </p:spPr>
        <p:txBody>
          <a:bodyPr wrap="none" lIns="72000" tIns="36000" rtlCol="0" anchor="t" anchorCtr="0">
            <a:noAutofit/>
          </a:bodyPr>
          <a:lstStyle/>
          <a:p>
            <a:pPr>
              <a:lnSpc>
                <a:spcPts val="1500"/>
              </a:lnSpc>
            </a:pP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＜普及啓発・理念の理解促進＞</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・庁内・市町村職員向け勉強会を通じて、参加者</a:t>
            </a:r>
            <a:r>
              <a:rPr lang="ja-JP" altLang="en-US" sz="1400" dirty="0">
                <a:latin typeface="Meiryo UI" panose="020B0604030504040204" pitchFamily="50" charset="-128"/>
                <a:ea typeface="Meiryo UI" panose="020B0604030504040204" pitchFamily="50" charset="-128"/>
              </a:rPr>
              <a:t>の</a:t>
            </a:r>
            <a:r>
              <a:rPr lang="en-US" altLang="ja-JP" sz="1400" u="sng" dirty="0">
                <a:latin typeface="Meiryo UI" panose="020B0604030504040204" pitchFamily="50" charset="-128"/>
                <a:ea typeface="Meiryo UI" panose="020B0604030504040204" pitchFamily="50" charset="-128"/>
              </a:rPr>
              <a:t>85</a:t>
            </a:r>
            <a:r>
              <a:rPr lang="ja-JP" altLang="en-US" sz="1400" u="sng"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が</a:t>
            </a:r>
            <a:r>
              <a:rPr lang="en-US" altLang="ja-JP" sz="1400" dirty="0" smtClean="0">
                <a:latin typeface="Meiryo UI" panose="020B0604030504040204" pitchFamily="50" charset="-128"/>
                <a:ea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rPr>
              <a:t>に対する意識や取り組み姿勢が</a:t>
            </a:r>
            <a:r>
              <a:rPr lang="ja-JP" altLang="en-US" sz="1400" dirty="0" smtClean="0">
                <a:latin typeface="Meiryo UI" panose="020B0604030504040204" pitchFamily="50" charset="-128"/>
                <a:ea typeface="Meiryo UI" panose="020B0604030504040204" pitchFamily="50" charset="-128"/>
              </a:rPr>
              <a:t>変化</a:t>
            </a:r>
            <a:endParaRPr lang="en-US" altLang="ja-JP" sz="1400" dirty="0" smtClean="0">
              <a:latin typeface="Meiryo UI" panose="020B0604030504040204" pitchFamily="50" charset="-128"/>
              <a:ea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・府民の</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認知度は約</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18</a:t>
            </a:r>
            <a:r>
              <a:rPr lang="ja-JP"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歳</a:t>
            </a:r>
            <a:r>
              <a:rPr lang="ja-JP"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以上の府民</a:t>
            </a:r>
            <a:r>
              <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1000</a:t>
            </a:r>
            <a:r>
              <a:rPr lang="ja-JP"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人を対象としたインターネット調査</a:t>
            </a:r>
            <a:r>
              <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【2018.11</a:t>
            </a:r>
            <a:r>
              <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i="1" dirty="0">
              <a:latin typeface="Meiryo UI" panose="020B0604030504040204" pitchFamily="50" charset="-128"/>
              <a:ea typeface="Meiryo UI" panose="020B0604030504040204" pitchFamily="50" charset="-128"/>
            </a:endParaRPr>
          </a:p>
          <a:p>
            <a:pPr>
              <a:lnSpc>
                <a:spcPts val="1500"/>
              </a:lnSpc>
            </a:pP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en-US" altLang="ja-JP"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＜庁内各部局の主体的取組＞</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・各種イベントやセミナーを活用した府民・企業向け啓発を各部局で</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・各種計画への</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の反映（</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部）、</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に関連した事業（３部）といった取組みを実施</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8998730" y="42199"/>
            <a:ext cx="829174" cy="330929"/>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rPr>
              <a:t>資料２</a:t>
            </a:r>
            <a:endParaRPr kumimoji="1" lang="ja-JP" altLang="en-US" sz="1400" dirty="0">
              <a:latin typeface="Meiryo UI" panose="020B0604030504040204" pitchFamily="50" charset="-128"/>
              <a:ea typeface="Meiryo UI" panose="020B0604030504040204" pitchFamily="50" charset="-128"/>
            </a:endParaRPr>
          </a:p>
        </p:txBody>
      </p:sp>
      <p:sp>
        <p:nvSpPr>
          <p:cNvPr id="18" name="下矢印 17"/>
          <p:cNvSpPr/>
          <p:nvPr/>
        </p:nvSpPr>
        <p:spPr>
          <a:xfrm>
            <a:off x="844274" y="3513575"/>
            <a:ext cx="4068000" cy="576000"/>
          </a:xfrm>
          <a:prstGeom prst="downArrow">
            <a:avLst>
              <a:gd name="adj1" fmla="val 50000"/>
              <a:gd name="adj2" fmla="val 219123"/>
            </a:avLst>
          </a:prstGeom>
        </p:spPr>
        <p:style>
          <a:lnRef idx="1">
            <a:schemeClr val="accent6"/>
          </a:lnRef>
          <a:fillRef idx="2">
            <a:schemeClr val="accent6"/>
          </a:fillRef>
          <a:effectRef idx="1">
            <a:schemeClr val="accent6"/>
          </a:effectRef>
          <a:fontRef idx="minor">
            <a:schemeClr val="dk1"/>
          </a:fontRef>
        </p:style>
        <p:txBody>
          <a:bodyPr wrap="none" rtlCol="0" anchor="ctr">
            <a:noAutofit/>
          </a:bodyPr>
          <a:lstStyle/>
          <a:p>
            <a:pPr algn="ct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大阪・関西万博の開催決定</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さらに</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の取組みを加速させるために</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304018" y="489102"/>
            <a:ext cx="1989015" cy="27419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1600" b="1" spc="300" dirty="0" smtClean="0">
                <a:latin typeface="Meiryo UI" panose="020B0604030504040204" pitchFamily="50" charset="-128"/>
                <a:ea typeface="Meiryo UI" panose="020B0604030504040204" pitchFamily="50" charset="-128"/>
              </a:rPr>
              <a:t>到達点の整理</a:t>
            </a:r>
            <a:endParaRPr kumimoji="1" lang="ja-JP" altLang="en-US" sz="1600" b="1" spc="3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5242672" y="3322515"/>
            <a:ext cx="4070139" cy="923182"/>
          </a:xfrm>
          <a:prstGeom prst="rect">
            <a:avLst/>
          </a:prstGeom>
          <a:noFill/>
          <a:ln w="6350">
            <a:noFill/>
            <a:prstDash val="solid"/>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4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◆有識者の意見</a:t>
            </a:r>
            <a:endParaRPr lang="en-US" altLang="ja-JP" sz="14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4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強みを伸ばす、弱みを克服するという観点が必要</a:t>
            </a:r>
            <a:endParaRPr lang="en-US" altLang="ja-JP" sz="14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・万博を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強み</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として活用していくべき</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spc="-15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spc="-15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ターゲットを絞った取組みを進めていくことが</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重要</a:t>
            </a:r>
            <a:endParaRPr lang="ja-JP" sz="1400" kern="100" spc="-15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 name="テキスト ボックス 11"/>
          <p:cNvSpPr txBox="1"/>
          <p:nvPr/>
        </p:nvSpPr>
        <p:spPr>
          <a:xfrm>
            <a:off x="303599" y="4413530"/>
            <a:ext cx="9360000" cy="2342111"/>
          </a:xfrm>
          <a:prstGeom prst="rect">
            <a:avLst/>
          </a:prstGeom>
          <a:noFill/>
          <a:ln w="6350" cmpd="sng">
            <a:solidFill>
              <a:srgbClr val="92D050"/>
            </a:solidFill>
            <a:prstDash val="solid"/>
          </a:ln>
        </p:spPr>
        <p:txBody>
          <a:bodyPr wrap="none" lIns="72000" tIns="36000" rtlCol="0" anchor="t" anchorCtr="0">
            <a:noAutofit/>
          </a:bodyPr>
          <a:lstStyle/>
          <a:p>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〇普及啓発活動の継続・強化</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〇各部局</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の主体的取組みを</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推進</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〇大阪がめざす</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先進都市の姿を明確化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304018" y="4280896"/>
            <a:ext cx="1989015" cy="27419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1600" b="1" spc="300" dirty="0" smtClean="0">
                <a:latin typeface="Meiryo UI" panose="020B0604030504040204" pitchFamily="50" charset="-128"/>
                <a:ea typeface="Meiryo UI" panose="020B0604030504040204" pitchFamily="50" charset="-128"/>
              </a:rPr>
              <a:t>今後の方針</a:t>
            </a:r>
            <a:endParaRPr kumimoji="1" lang="ja-JP" altLang="en-US" sz="1600" b="1" spc="3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398030" y="5028703"/>
            <a:ext cx="5724000" cy="288000"/>
          </a:xfrm>
          <a:prstGeom prst="rect">
            <a:avLst/>
          </a:prstGeom>
          <a:noFill/>
          <a:ln w="12700">
            <a:solidFill>
              <a:schemeClr val="accent6"/>
            </a:solidFill>
          </a:ln>
        </p:spPr>
        <p:txBody>
          <a:bodyPr wrap="square" rtlCol="0">
            <a:spAutoFit/>
          </a:bodyPr>
          <a:lstStyle/>
          <a:p>
            <a:pPr lvl="0"/>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啓発や計画への反映といった現状でできる各部局の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取組みを拡大</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3052029" y="4622136"/>
            <a:ext cx="6059245" cy="288000"/>
          </a:xfrm>
          <a:prstGeom prst="rect">
            <a:avLst/>
          </a:prstGeom>
          <a:noFill/>
          <a:ln w="12700">
            <a:solidFill>
              <a:schemeClr val="accent6"/>
            </a:solidFill>
          </a:ln>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各部局主催のイベント等での普及啓発活動の強化によるさらなる理念の理解促進</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4209658" y="5419875"/>
            <a:ext cx="4901616" cy="523220"/>
          </a:xfrm>
          <a:prstGeom prst="rect">
            <a:avLst/>
          </a:prstGeom>
          <a:noFill/>
          <a:ln w="12700">
            <a:solidFill>
              <a:schemeClr val="accent6"/>
            </a:solidFill>
          </a:ln>
        </p:spPr>
        <p:txBody>
          <a:bodyPr wrap="square" rtlCol="0">
            <a:spAutoFit/>
          </a:bodyPr>
          <a:lstStyle/>
          <a:p>
            <a:pPr lvl="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市町村をはじめ各ステークホルダーと共有し、</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万博の視点や大阪の強みを踏まえた新たな取組みの創出</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大かっこ 18"/>
          <p:cNvSpPr/>
          <p:nvPr/>
        </p:nvSpPr>
        <p:spPr>
          <a:xfrm>
            <a:off x="4209658" y="6121812"/>
            <a:ext cx="4186951" cy="504000"/>
          </a:xfrm>
          <a:prstGeom prst="bracketPair">
            <a:avLst>
              <a:gd name="adj" fmla="val 12398"/>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lvl="0"/>
            <a:r>
              <a:rPr kumimoji="1"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i="1" dirty="0" smtClean="0">
                <a:latin typeface="Meiryo UI" panose="020B0604030504040204" pitchFamily="50" charset="-128"/>
                <a:ea typeface="Meiryo UI" panose="020B0604030504040204" pitchFamily="50" charset="-128"/>
              </a:rPr>
              <a:t>めざす</a:t>
            </a:r>
            <a:r>
              <a:rPr kumimoji="1" lang="ja-JP" altLang="en-US" sz="1400" i="1" dirty="0">
                <a:latin typeface="Meiryo UI" panose="020B0604030504040204" pitchFamily="50" charset="-128"/>
                <a:ea typeface="Meiryo UI" panose="020B0604030504040204" pitchFamily="50" charset="-128"/>
              </a:rPr>
              <a:t>姿やゴールの</a:t>
            </a:r>
            <a:r>
              <a:rPr kumimoji="1" lang="ja-JP" altLang="en-US" sz="1400" i="1" dirty="0" smtClean="0">
                <a:latin typeface="Meiryo UI" panose="020B0604030504040204" pitchFamily="50" charset="-128"/>
                <a:ea typeface="Meiryo UI" panose="020B0604030504040204" pitchFamily="50" charset="-128"/>
              </a:rPr>
              <a:t>絞り込み　　</a:t>
            </a:r>
            <a:endParaRPr kumimoji="1" lang="en-US" altLang="ja-JP" sz="1400" i="1" dirty="0" smtClean="0">
              <a:latin typeface="Meiryo UI" panose="020B0604030504040204" pitchFamily="50" charset="-128"/>
              <a:ea typeface="Meiryo UI" panose="020B0604030504040204" pitchFamily="50" charset="-128"/>
            </a:endParaRPr>
          </a:p>
          <a:p>
            <a:pPr lvl="0"/>
            <a:r>
              <a:rPr kumimoji="1" lang="ja-JP" altLang="en-US" sz="1400" i="1" dirty="0" smtClean="0">
                <a:latin typeface="Meiryo UI" panose="020B0604030504040204" pitchFamily="50" charset="-128"/>
                <a:ea typeface="Meiryo UI" panose="020B0604030504040204" pitchFamily="50" charset="-128"/>
              </a:rPr>
              <a:t>・具体的目標　</a:t>
            </a:r>
            <a:r>
              <a:rPr kumimoji="1" lang="ja-JP" altLang="en-US" sz="1400" i="1" dirty="0">
                <a:latin typeface="Meiryo UI" panose="020B0604030504040204" pitchFamily="50" charset="-128"/>
                <a:ea typeface="Meiryo UI" panose="020B0604030504040204" pitchFamily="50" charset="-128"/>
              </a:rPr>
              <a:t> </a:t>
            </a:r>
            <a:r>
              <a:rPr kumimoji="1" lang="ja-JP" altLang="en-US" sz="1400" i="1" dirty="0" smtClean="0">
                <a:latin typeface="Meiryo UI" panose="020B0604030504040204" pitchFamily="50" charset="-128"/>
                <a:ea typeface="Meiryo UI" panose="020B0604030504040204" pitchFamily="50" charset="-128"/>
              </a:rPr>
              <a:t>・進捗管理方法　　といったことを議論</a:t>
            </a:r>
            <a:endParaRPr kumimoji="1"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1447980" y="6099749"/>
            <a:ext cx="1912507" cy="5400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めざす姿の検討に向けた</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有識者ＷＧの設置</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右矢印 19"/>
          <p:cNvSpPr/>
          <p:nvPr/>
        </p:nvSpPr>
        <p:spPr>
          <a:xfrm>
            <a:off x="3673733" y="6102155"/>
            <a:ext cx="324000" cy="504000"/>
          </a:xfrm>
          <a:prstGeom prst="rightArrow">
            <a:avLst>
              <a:gd name="adj1" fmla="val 50000"/>
              <a:gd name="adj2" fmla="val 100000"/>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23" name="テキスト ボックス 22"/>
          <p:cNvSpPr txBox="1"/>
          <p:nvPr/>
        </p:nvSpPr>
        <p:spPr>
          <a:xfrm>
            <a:off x="2009264" y="2652457"/>
            <a:ext cx="5488820" cy="523220"/>
          </a:xfrm>
          <a:prstGeom prst="rect">
            <a:avLst/>
          </a:prstGeom>
          <a:noFill/>
          <a:ln w="12700">
            <a:solidFill>
              <a:schemeClr val="accent6"/>
            </a:solidFill>
          </a:ln>
        </p:spPr>
        <p:txBody>
          <a:bodyPr wrap="square" rtlCol="0">
            <a:spAutoFit/>
          </a:bodyPr>
          <a:lstStyle/>
          <a:p>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課題</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・各部で依然として濃淡</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の計画への反映等の次に踏み出せていない状態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2009264" y="1585707"/>
            <a:ext cx="2808000" cy="307777"/>
          </a:xfrm>
          <a:prstGeom prst="rect">
            <a:avLst/>
          </a:prstGeom>
          <a:noFill/>
          <a:ln w="12700">
            <a:solidFill>
              <a:schemeClr val="accent6"/>
            </a:solidFill>
          </a:ln>
        </p:spPr>
        <p:txBody>
          <a:bodyPr wrap="square" rtlCol="0" anchor="ctr">
            <a:spAutoFit/>
          </a:bodyPr>
          <a:lstStyle/>
          <a:p>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課題</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・さらなる理念の理解促進</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2432369" y="5688653"/>
            <a:ext cx="1699246" cy="261610"/>
          </a:xfrm>
          <a:prstGeom prst="rect">
            <a:avLst/>
          </a:prstGeom>
          <a:noFill/>
          <a:ln w="12700">
            <a:noFill/>
          </a:ln>
        </p:spPr>
        <p:txBody>
          <a:bodyPr wrap="square" rtlCol="0" anchor="ctr">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来年度前半めど）</a:t>
            </a:r>
            <a:endParaRPr lang="ja-JP"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510664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838</TotalTime>
  <Words>137</Words>
  <Application>Microsoft Office PowerPoint</Application>
  <PresentationFormat>A4 210 x 297 mm</PresentationFormat>
  <Paragraphs>45</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幡中　力</cp:lastModifiedBy>
  <cp:revision>106</cp:revision>
  <cp:lastPrinted>2019-02-06T08:11:39Z</cp:lastPrinted>
  <dcterms:created xsi:type="dcterms:W3CDTF">2019-02-01T00:27:44Z</dcterms:created>
  <dcterms:modified xsi:type="dcterms:W3CDTF">2019-02-13T04:28:30Z</dcterms:modified>
</cp:coreProperties>
</file>