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36" y="60"/>
      </p:cViewPr>
      <p:guideLst>
        <p:guide orient="horz" pos="2228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04DA-1050-4399-AC60-3F835403D04A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41F3B-5A04-41FB-8249-8E399CC48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8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2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2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5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4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6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3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9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8EEF-306C-45B4-A5F5-8030C714DA6F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10"/>
            <a:ext cx="9906000" cy="39921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大阪府の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に関する取組み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（概要版）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019" y="821702"/>
            <a:ext cx="9297961" cy="831460"/>
          </a:xfrm>
          <a:prstGeom prst="rect">
            <a:avLst/>
          </a:prstGeom>
          <a:noFill/>
          <a:ln w="6350" cmpd="sng">
            <a:solidFill>
              <a:srgbClr val="92D050"/>
            </a:solidFill>
            <a:prstDash val="solid"/>
          </a:ln>
        </p:spPr>
        <p:txBody>
          <a:bodyPr wrap="none" lIns="72000" tIns="36000" rtlCol="0" anchor="t" anchorCtr="0">
            <a:no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第１回大阪府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の理念の理解促進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（府民向け普及啓発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・市町村向けの勉強会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推進に向けた具体的取組・方向性の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（先進事例の情報収集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各部局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関連の個別分野に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ついて何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ができるかを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各部局の取組を通じた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998730" y="42199"/>
            <a:ext cx="829174" cy="330929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2881499" y="1775315"/>
            <a:ext cx="4032000" cy="271643"/>
          </a:xfrm>
          <a:prstGeom prst="downArrow">
            <a:avLst>
              <a:gd name="adj1" fmla="val 50000"/>
              <a:gd name="adj2" fmla="val 2191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630933"/>
              </p:ext>
            </p:extLst>
          </p:nvPr>
        </p:nvGraphicFramePr>
        <p:xfrm>
          <a:off x="271248" y="2141814"/>
          <a:ext cx="4697794" cy="4515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7794">
                  <a:extLst>
                    <a:ext uri="{9D8B030D-6E8A-4147-A177-3AD203B41FA5}">
                      <a16:colId xmlns:a16="http://schemas.microsoft.com/office/drawing/2014/main" val="3523923268"/>
                    </a:ext>
                  </a:extLst>
                </a:gridCol>
              </a:tblGrid>
              <a:tr h="135937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</a:t>
                      </a:r>
                      <a:r>
                        <a:rPr kumimoji="0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府民向け普及啓発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①万博誘致と連動した、展示会の開催、ショッピングモールでのブース出展等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②包括連携協定を締結している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FC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大阪と「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スペシャルマッチ」を開催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        　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財務部、福祉部、健康医療部、環境農林水産部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③その他、部局の主催する各種イベントにおける啓発活動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抜粋）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・ららぽーと和泉におけるパネル展示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「体力測定会」「えほんのひろば」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 　　　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府民文化部、教育庁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・泉大津フェニックスコンサートでのパネル展示　　　　　　　　　     　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都市整備部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・サイクルイベントでのパネル展示　　　　　　　　　　　　　　　　 　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住宅まちづくり部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 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7930986"/>
                  </a:ext>
                </a:extLst>
              </a:tr>
              <a:tr h="10936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</a:t>
                      </a:r>
                      <a:r>
                        <a:rPr kumimoji="0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庁内・市町村職員の理解促進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〇庁内・市町村職員向け勉強会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回開催）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講師</a:t>
                      </a:r>
                      <a:r>
                        <a:rPr kumimoji="0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】JICA</a:t>
                      </a:r>
                      <a:r>
                        <a:rPr kumimoji="0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関西 西野所長、法政大学　川久保准教授、慶應義塾大学　蟹江教授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〇市町村への啓発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・市町村ブロック会議での啓発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回、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総務部、政策企画部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・関心のある市と、個別に意見交換を実施（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666684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◆庁内各部局の主体的取組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〈SDGs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を計画に反映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〉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『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「いのち輝く未来社会」をめざすビジョン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』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の策定                     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政策企画部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・「大阪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世紀の新環境総合計画」の改定　　　　　　　　　　 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環境農林水産部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・「大阪府まち・ひと・しごと創生総合戦略」の改定                    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政策企画部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 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〈SDGs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関連事業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〉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・企業との包括連携協定締結時に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SDGs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の観点を反映                   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ATC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グリーンエコプラザと連携した「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SDGs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ビジネス研究会」の設置  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商工労働部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・中小企業向けセミナーの開催                                         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商工労働部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・大阪市と共同での「おおさかプラスチックごみゼロ宣言」　　     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環境農林水産部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0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85725" marR="0" lvl="0" indent="-857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0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0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各部局の府民向け普及啓発については上記に記載</a:t>
                      </a:r>
                      <a:endParaRPr kumimoji="0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775210"/>
                  </a:ext>
                </a:extLst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931592"/>
              </p:ext>
            </p:extLst>
          </p:nvPr>
        </p:nvGraphicFramePr>
        <p:xfrm>
          <a:off x="5080665" y="2133562"/>
          <a:ext cx="4608000" cy="4515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000">
                  <a:extLst>
                    <a:ext uri="{9D8B030D-6E8A-4147-A177-3AD203B41FA5}">
                      <a16:colId xmlns:a16="http://schemas.microsoft.com/office/drawing/2014/main" val="3523923268"/>
                    </a:ext>
                  </a:extLst>
                </a:gridCol>
              </a:tblGrid>
              <a:tr h="10473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◆庁内部局ヒアリング</a:t>
                      </a:r>
                      <a:endParaRPr kumimoji="0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</a:t>
                      </a:r>
                      <a:r>
                        <a:rPr kumimoji="0" lang="ja-JP" altLang="en-US" sz="105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セミナーやイベント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における啓発や、計画へのマッピングなどできることから取組み。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〇部局内での更なる理念の浸透や庁外との連携に課題。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〇さらなる取組みを検討するも具体化には至っていない状態。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7930986"/>
                  </a:ext>
                </a:extLst>
              </a:tr>
              <a:tr h="95086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◆市町村ヒアリング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（ブロック会議等での意見）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〇役所内での意思統一や部局間での温度差が課題。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〇先進的自治体の取組事例や民間企業等</a:t>
                      </a:r>
                      <a:r>
                        <a:rPr kumimoji="0" lang="ja-JP" altLang="en-US" sz="105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ステークホルダー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との連携機会について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情報共有が必要。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666684"/>
                  </a:ext>
                </a:extLst>
              </a:tr>
              <a:tr h="93897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◆先進都市ヒアリング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滋賀県、堺市、近江八幡市、尼崎市）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〇先進自治体は、これまでの環境分野での取組をきっかけに開始。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〇主な取組は、総合計画をはじめとする既存計画へのマッピング。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〇今後の取組みを探っているところ。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736670"/>
                  </a:ext>
                </a:extLst>
              </a:tr>
              <a:tr h="15784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◆有識者ヒアリング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法政大学川久保准教授等の学識者や国際協力機関等）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</a:t>
                      </a:r>
                      <a:r>
                        <a:rPr kumimoji="0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SDGs</a:t>
                      </a: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の１７個のゴールを全て網羅する必要はない。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強みを伸ばす、弱みを克服するという観点が必要。</a:t>
                      </a:r>
                      <a:endParaRPr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〇ターゲットを絞った取組みを進めていくことが重要。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〇大阪府であれば、やはり外せない視点は万博。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強みとして活用していくべき。</a:t>
                      </a:r>
                      <a:endParaRPr kumimoji="0" lang="ja-JP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〇環境分野の取組みがきっかけという自治体多い。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教育を入れるべきという声が必ず出てくる。　　　　　　　　　　　　　　　　　　等　　　　</a:t>
                      </a:r>
                      <a:endParaRPr kumimoji="0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775210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44636" y="652225"/>
            <a:ext cx="9684000" cy="6135435"/>
          </a:xfrm>
          <a:prstGeom prst="rect">
            <a:avLst/>
          </a:prstGeom>
          <a:noFill/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07072" y="495280"/>
            <a:ext cx="1734545" cy="22728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spc="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これまでの取組</a:t>
            </a:r>
            <a:endParaRPr kumimoji="1" lang="ja-JP" altLang="en-US" sz="1400" b="1" spc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94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</TotalTime>
  <Words>344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86</cp:revision>
  <cp:lastPrinted>2019-02-13T12:01:25Z</cp:lastPrinted>
  <dcterms:created xsi:type="dcterms:W3CDTF">2019-02-01T00:27:44Z</dcterms:created>
  <dcterms:modified xsi:type="dcterms:W3CDTF">2019-02-14T06:00:34Z</dcterms:modified>
</cp:coreProperties>
</file>