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283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314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63958" autoAdjust="0"/>
  </p:normalViewPr>
  <p:slideViewPr>
    <p:cSldViewPr>
      <p:cViewPr varScale="1">
        <p:scale>
          <a:sx n="50" d="100"/>
          <a:sy n="50" d="100"/>
        </p:scale>
        <p:origin x="2370" y="54"/>
      </p:cViewPr>
      <p:guideLst>
        <p:guide orient="horz" pos="3120"/>
        <p:guide pos="31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25" d="100"/>
          <a:sy n="125" d="100"/>
        </p:scale>
        <p:origin x="-1290" y="156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12C47-D4C4-4A7C-A54D-54B618E39C6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796B6-74B4-41DA-87D7-22A0B0A64F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64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50000"/>
      </a:lnSpc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lnSpc>
        <a:spcPct val="150000"/>
      </a:lnSpc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lnSpc>
        <a:spcPct val="150000"/>
      </a:lnSpc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lnSpc>
        <a:spcPct val="150000"/>
      </a:lnSpc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lnSpc>
        <a:spcPct val="150000"/>
      </a:lnSpc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>
            <a:noAutofit/>
          </a:bodyPr>
          <a:lstStyle>
            <a:lvl1pPr>
              <a:defRPr sz="4050" b="1"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342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28C89-7A7A-4BAA-99B6-2B25CEE515DE}" type="datetime1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DFA1-7B24-4705-8E56-9E39059940B3}" type="datetime1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3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6B7BB-A77F-4C4C-A3B3-D3EB3557612E}" type="datetime1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178C-D564-4306-BA09-28B821C51BD7}" type="datetime1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3288817"/>
            <a:ext cx="5829300" cy="1967442"/>
          </a:xfrm>
        </p:spPr>
        <p:txBody>
          <a:bodyPr anchor="t">
            <a:normAutofit/>
          </a:bodyPr>
          <a:lstStyle>
            <a:lvl1pPr algn="l">
              <a:defRPr sz="3300" b="1" cap="all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2277923"/>
            <a:ext cx="5829300" cy="1010892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34288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7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C8593-3E91-4E3D-9E59-9BA709FF897A}" type="datetime1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34634" y="272482"/>
            <a:ext cx="1600200" cy="527403"/>
          </a:xfrm>
        </p:spPr>
        <p:txBody>
          <a:bodyPr/>
          <a:lstStyle>
            <a:lvl1pPr algn="l">
              <a:defRPr sz="1350"/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01"/>
          <a:stretch/>
        </p:blipFill>
        <p:spPr bwMode="auto">
          <a:xfrm>
            <a:off x="6431052" y="272482"/>
            <a:ext cx="370177" cy="9480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21E8-0A5D-4411-842D-8E2733A8F0C5}" type="datetime1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1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1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FBDE-E322-4D46-8978-333CB08A75FA}" type="datetime1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8680" y="200472"/>
            <a:ext cx="6172200" cy="307830"/>
          </a:xfrm>
        </p:spPr>
        <p:txBody>
          <a:bodyPr>
            <a:noAutofit/>
          </a:bodyPr>
          <a:lstStyle>
            <a:lvl1pPr algn="l">
              <a:defRPr sz="270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EC27-1BE8-4571-A451-96DB5E31D69F}" type="datetime1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85"/>
          <a:stretch/>
        </p:blipFill>
        <p:spPr bwMode="auto">
          <a:xfrm rot="5400000">
            <a:off x="1069873" y="-1077141"/>
            <a:ext cx="138154" cy="229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7BC4-E43A-4D6C-AA6F-16E8AA851E43}" type="datetime1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6"/>
            <a:ext cx="2256235" cy="167851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10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3" y="2072927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886" indent="0">
              <a:buNone/>
              <a:defRPr sz="900"/>
            </a:lvl2pPr>
            <a:lvl3pPr marL="685771" indent="0">
              <a:buNone/>
              <a:defRPr sz="750"/>
            </a:lvl3pPr>
            <a:lvl4pPr marL="1028657" indent="0">
              <a:buNone/>
              <a:defRPr sz="675"/>
            </a:lvl4pPr>
            <a:lvl5pPr marL="1371543" indent="0">
              <a:buNone/>
              <a:defRPr sz="675"/>
            </a:lvl5pPr>
            <a:lvl6pPr marL="1714428" indent="0">
              <a:buNone/>
              <a:defRPr sz="675"/>
            </a:lvl6pPr>
            <a:lvl7pPr marL="2057314" indent="0">
              <a:buNone/>
              <a:defRPr sz="675"/>
            </a:lvl7pPr>
            <a:lvl8pPr marL="2400200" indent="0">
              <a:buNone/>
              <a:defRPr sz="675"/>
            </a:lvl8pPr>
            <a:lvl9pPr marL="2743085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8366-4009-4482-8429-3AC71F8B5FA7}" type="datetime1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886" indent="0">
              <a:buNone/>
              <a:defRPr sz="2100"/>
            </a:lvl2pPr>
            <a:lvl3pPr marL="685771" indent="0">
              <a:buNone/>
              <a:defRPr sz="1800"/>
            </a:lvl3pPr>
            <a:lvl4pPr marL="1028657" indent="0">
              <a:buNone/>
              <a:defRPr sz="1500"/>
            </a:lvl4pPr>
            <a:lvl5pPr marL="1371543" indent="0">
              <a:buNone/>
              <a:defRPr sz="1500"/>
            </a:lvl5pPr>
            <a:lvl6pPr marL="1714428" indent="0">
              <a:buNone/>
              <a:defRPr sz="1500"/>
            </a:lvl6pPr>
            <a:lvl7pPr marL="2057314" indent="0">
              <a:buNone/>
              <a:defRPr sz="1500"/>
            </a:lvl7pPr>
            <a:lvl8pPr marL="2400200" indent="0">
              <a:buNone/>
              <a:defRPr sz="1500"/>
            </a:lvl8pPr>
            <a:lvl9pPr marL="2743085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80"/>
          </a:xfrm>
        </p:spPr>
        <p:txBody>
          <a:bodyPr/>
          <a:lstStyle>
            <a:lvl1pPr marL="0" indent="0">
              <a:buNone/>
              <a:defRPr sz="1050"/>
            </a:lvl1pPr>
            <a:lvl2pPr marL="342886" indent="0">
              <a:buNone/>
              <a:defRPr sz="900"/>
            </a:lvl2pPr>
            <a:lvl3pPr marL="685771" indent="0">
              <a:buNone/>
              <a:defRPr sz="750"/>
            </a:lvl3pPr>
            <a:lvl4pPr marL="1028657" indent="0">
              <a:buNone/>
              <a:defRPr sz="675"/>
            </a:lvl4pPr>
            <a:lvl5pPr marL="1371543" indent="0">
              <a:buNone/>
              <a:defRPr sz="675"/>
            </a:lvl5pPr>
            <a:lvl6pPr marL="1714428" indent="0">
              <a:buNone/>
              <a:defRPr sz="675"/>
            </a:lvl6pPr>
            <a:lvl7pPr marL="2057314" indent="0">
              <a:buNone/>
              <a:defRPr sz="675"/>
            </a:lvl7pPr>
            <a:lvl8pPr marL="2400200" indent="0">
              <a:buNone/>
              <a:defRPr sz="675"/>
            </a:lvl8pPr>
            <a:lvl9pPr marL="2743085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5C0-3603-4E43-B73A-189A12FCAF4A}" type="datetime1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8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20A5E-87A7-4BEC-BA95-42429C9E34EE}" type="datetime1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685771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5" indent="-257165" algn="l" defTabSz="685771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9" indent="-214304" algn="l" defTabSz="685771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1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1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6" indent="-171443" algn="l" defTabSz="685771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1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1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1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1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1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0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647690" y="2126317"/>
            <a:ext cx="5562619" cy="3555762"/>
            <a:chOff x="1066985" y="6616824"/>
            <a:chExt cx="7416824" cy="4741016"/>
          </a:xfrm>
        </p:grpSpPr>
        <p:pic>
          <p:nvPicPr>
            <p:cNvPr id="6" name="Picture 2" descr="D:\nakatanima\Desktop\sdgs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77" b="-1"/>
            <a:stretch/>
          </p:blipFill>
          <p:spPr bwMode="auto">
            <a:xfrm>
              <a:off x="1066985" y="6616824"/>
              <a:ext cx="7416824" cy="4741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www.unic.or.jp/files/sdg_icon_10_ja_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94511" y="8993088"/>
              <a:ext cx="1086209" cy="1086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124" y="396698"/>
            <a:ext cx="6523483" cy="365528"/>
          </a:xfrm>
        </p:spPr>
        <p:txBody>
          <a:bodyPr wrap="none"/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持続可能な開発目標</a:t>
            </a:r>
            <a:r>
              <a:rPr lang="ja-JP" altLang="en-US" sz="1600" b="1" dirty="0" smtClean="0"/>
              <a:t>（</a:t>
            </a:r>
            <a:r>
              <a:rPr lang="en-US" altLang="ja-JP" sz="1600" b="1" spc="-150" dirty="0" smtClean="0"/>
              <a:t>SDGs</a:t>
            </a:r>
            <a:r>
              <a:rPr lang="ja-JP" altLang="en-US" sz="1600" b="1" spc="-150" dirty="0"/>
              <a:t>：</a:t>
            </a:r>
            <a:r>
              <a:rPr lang="en-US" altLang="ja-JP" sz="1600" b="1" u="sng" spc="-150" dirty="0" smtClean="0"/>
              <a:t>S</a:t>
            </a:r>
            <a:r>
              <a:rPr lang="en-US" altLang="ja-JP" sz="1600" spc="-150" dirty="0" smtClean="0"/>
              <a:t>ustainable</a:t>
            </a:r>
            <a:r>
              <a:rPr lang="ja-JP" altLang="en-US" sz="1600" b="1" spc="-150" dirty="0" smtClean="0"/>
              <a:t> </a:t>
            </a:r>
            <a:r>
              <a:rPr lang="en-US" altLang="ja-JP" sz="1800" b="1" u="sng" spc="-150" dirty="0"/>
              <a:t>D</a:t>
            </a:r>
            <a:r>
              <a:rPr lang="en-US" altLang="ja-JP" sz="1800" spc="-150" dirty="0"/>
              <a:t>evelopment</a:t>
            </a:r>
            <a:r>
              <a:rPr lang="en-US" altLang="ja-JP" sz="1600" b="1" spc="-150" dirty="0"/>
              <a:t> </a:t>
            </a:r>
            <a:r>
              <a:rPr lang="en-US" altLang="ja-JP" sz="1600" b="1" u="sng" spc="-150" dirty="0"/>
              <a:t>G</a:t>
            </a:r>
            <a:r>
              <a:rPr lang="en-US" altLang="ja-JP" sz="1600" spc="-150" dirty="0"/>
              <a:t>oal</a:t>
            </a:r>
            <a:r>
              <a:rPr lang="en-US" altLang="ja-JP" sz="1600" b="1" u="sng" spc="-150" dirty="0"/>
              <a:t>s</a:t>
            </a:r>
            <a:r>
              <a:rPr lang="ja-JP" altLang="en-US" sz="1600" b="1" dirty="0" smtClean="0"/>
              <a:t>）につい</a:t>
            </a:r>
            <a:r>
              <a:rPr lang="ja-JP" altLang="en-US" sz="1600" b="1" dirty="0"/>
              <a:t>て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8641" y="870943"/>
            <a:ext cx="6374966" cy="1323439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33344" indent="-133344">
              <a:spcBef>
                <a:spcPts val="450"/>
              </a:spcBef>
            </a:pP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○ </a:t>
            </a:r>
            <a:r>
              <a:rPr lang="en-US" altLang="ja-JP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350" b="1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国連総会で採択</a:t>
            </a: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された「持続可能な開発のための</a:t>
            </a:r>
            <a:r>
              <a:rPr lang="en-US" altLang="ja-JP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アジェンダ」に記載。</a:t>
            </a:r>
            <a:endParaRPr lang="en-US" altLang="ja-JP" sz="1350" spc="-113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33344" indent="-133344">
              <a:spcBef>
                <a:spcPts val="450"/>
              </a:spcBef>
            </a:pP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○ </a:t>
            </a:r>
            <a:r>
              <a:rPr lang="en-US" altLang="ja-JP" sz="1350" b="1" u="sng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350" b="1" u="sng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年までの国際目標</a:t>
            </a: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。発展途上国のみならず、先進国自身も取り組む。</a:t>
            </a:r>
          </a:p>
          <a:p>
            <a:pPr marL="133344" indent="-133344">
              <a:spcBef>
                <a:spcPts val="450"/>
              </a:spcBef>
            </a:pP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○ 持続可能な世界を実現するための</a:t>
            </a:r>
            <a:r>
              <a:rPr lang="en-US" altLang="ja-JP" sz="1350" b="1" u="sng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350" b="1" u="sng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のゴール</a:t>
            </a:r>
            <a:r>
              <a:rPr lang="en-US" altLang="ja-JP" sz="1350" b="1" u="sng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350" b="1" u="sng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1350" b="1" u="sng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350" b="1" u="sng" spc="-113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350" b="1" u="sng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169</a:t>
            </a:r>
            <a:r>
              <a:rPr lang="ja-JP" altLang="en-US" sz="1350" b="1" u="sng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のターゲット</a:t>
            </a: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から構成。</a:t>
            </a:r>
            <a:endParaRPr lang="en-US" altLang="ja-JP" sz="1350" spc="-113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marL="133344" indent="-133344">
              <a:spcBef>
                <a:spcPts val="450"/>
              </a:spcBef>
            </a:pPr>
            <a:r>
              <a:rPr lang="en-US" altLang="ja-JP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月国連総会で、全</a:t>
            </a:r>
            <a:r>
              <a:rPr lang="en-US" altLang="ja-JP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244(</a:t>
            </a: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重複を除くと</a:t>
            </a:r>
            <a:r>
              <a:rPr lang="en-US" altLang="ja-JP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232)</a:t>
            </a:r>
            <a:r>
              <a:rPr lang="ja-JP" altLang="en-US" sz="1350" spc="-113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の指標が採択。）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967118"/>
              </p:ext>
            </p:extLst>
          </p:nvPr>
        </p:nvGraphicFramePr>
        <p:xfrm>
          <a:off x="39684" y="5790796"/>
          <a:ext cx="3389316" cy="3798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35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32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</a:t>
                      </a:r>
                      <a:r>
                        <a:rPr lang="zh-TW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貧困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あらゆる場所のあらゆる形態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の貧困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を終わらせる。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48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</a:t>
                      </a:r>
                      <a:r>
                        <a:rPr lang="zh-TW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飢餓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飢餓を終わらせ、食料安全保障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及び栄養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改善を実現し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、持続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可能な農業を促進する。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32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</a:t>
                      </a:r>
                      <a:r>
                        <a:rPr lang="zh-TW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保健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あらゆる年齢のすべての人々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の健康的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な生活を確保し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、福祉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を促進する。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48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</a:t>
                      </a:r>
                      <a:r>
                        <a:rPr lang="zh-TW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教育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すべての人に包摂的かつ公正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な質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の高い教育を確保し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、生涯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学習の機会を促進する。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32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⑤ジェンダー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ジェンダー平等を達成し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、すべて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の女性及び女児の能力強化を行う。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32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⑥水</a:t>
                      </a:r>
                      <a:r>
                        <a:rPr lang="ja-JP" altLang="en-US" sz="900" b="1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衛生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すべての人々の水と衛生の利用可能性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と</a:t>
                      </a:r>
                      <a:endParaRPr lang="en-US" altLang="ja-JP" sz="900" b="0" u="none" strike="noStrike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持続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可能な管理を確保する。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48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⑦エネルギー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すべての人々の、安価かつ信頼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できる持続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可能な近代的エネルギーへ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のアクセス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を確保する。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26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⑧経済</a:t>
                      </a:r>
                      <a:r>
                        <a:rPr lang="ja-JP" altLang="en-US" sz="900" b="1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成長</a:t>
                      </a:r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と</a:t>
                      </a:r>
                      <a:endParaRPr lang="en-US" altLang="ja-JP" sz="900" b="1" u="none" strike="noStrike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雇用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包摂的かつ持続可能な経済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成長及び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すべての人々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の完全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かつ生産的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な雇用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と働きがいの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ある人間らしい雇用</a:t>
                      </a:r>
                      <a:r>
                        <a:rPr lang="en-US" altLang="ja-JP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ディーセント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・ワーク</a:t>
                      </a:r>
                      <a:r>
                        <a:rPr lang="en-US" altLang="ja-JP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を促進する。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⑨インフラ、産業化、</a:t>
                      </a:r>
                      <a:endParaRPr lang="en-US" altLang="ja-JP" sz="900" b="1" u="none" strike="noStrike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イノベーション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強靱（レジリエント）なインフラ構築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endParaRPr lang="en-US" altLang="ja-JP" sz="900" b="0" u="none" strike="noStrike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包摂的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かつ持続可能な産業化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</a:t>
                      </a:r>
                      <a:endParaRPr lang="en-US" altLang="ja-JP" sz="900" b="0" u="none" strike="noStrike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促進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及びイノベーションの推進を図る。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122687"/>
              </p:ext>
            </p:extLst>
          </p:nvPr>
        </p:nvGraphicFramePr>
        <p:xfrm>
          <a:off x="3537012" y="5801032"/>
          <a:ext cx="3283062" cy="380403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8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5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03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⑩</a:t>
                      </a:r>
                      <a:r>
                        <a:rPr lang="zh-TW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不平等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各国内及び各国間の不平等を是正する。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⑪持続</a:t>
                      </a:r>
                      <a:r>
                        <a:rPr lang="ja-JP" altLang="en-US" sz="900" b="1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</a:t>
                      </a:r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</a:t>
                      </a:r>
                      <a:endParaRPr lang="en-US" altLang="ja-JP" sz="900" b="1" u="none" strike="noStrike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都市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包摂的で安全かつ強靱</a:t>
                      </a:r>
                      <a:r>
                        <a:rPr lang="en-US" altLang="ja-JP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レジリエント）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で</a:t>
                      </a:r>
                      <a:endParaRPr lang="en-US" altLang="ja-JP" sz="900" b="0" u="none" strike="noStrike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持続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可能な都市及び人間居住を実現する。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spc="-15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⑫持続</a:t>
                      </a:r>
                      <a:r>
                        <a:rPr lang="ja-JP" altLang="en-US" sz="900" b="1" u="none" strike="noStrike" spc="-15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</a:t>
                      </a:r>
                      <a:r>
                        <a:rPr lang="ja-JP" altLang="en-US" sz="900" b="1" u="none" strike="noStrike" spc="-15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</a:t>
                      </a:r>
                      <a:endParaRPr lang="en-US" altLang="ja-JP" sz="900" b="1" u="none" strike="noStrike" spc="-150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1" u="none" strike="noStrike" spc="-15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生産</a:t>
                      </a:r>
                      <a:r>
                        <a:rPr lang="ja-JP" altLang="en-US" sz="900" b="1" u="none" strike="noStrike" spc="-15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と</a:t>
                      </a:r>
                      <a:r>
                        <a:rPr lang="ja-JP" altLang="en-US" sz="900" b="1" u="none" strike="noStrike" spc="-15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消費</a:t>
                      </a:r>
                      <a:endParaRPr lang="ja-JP" altLang="en-US" sz="900" b="1" i="0" u="none" strike="noStrike" spc="-150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持続可能な生産消費形態を確保する。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⑬</a:t>
                      </a:r>
                      <a:r>
                        <a:rPr lang="zh-TW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気候変動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気候変動及びその影響を軽減するため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の緊急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対策を講じる。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⑭</a:t>
                      </a:r>
                      <a:r>
                        <a:rPr lang="zh-TW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海洋資源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持続可能な開発のために海洋・海洋資源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を保全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し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、持続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可能な形で利用する。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5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⑮</a:t>
                      </a:r>
                      <a:r>
                        <a:rPr lang="zh-TW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陸上資源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陸域生態系の保護、回復、持続可能な利用の推進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、持続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可能な森林の経営、砂漠化への対処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、ならび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に土地の劣化の阻止・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回復及び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生物多様性の損失を阻止する。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3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⑯</a:t>
                      </a:r>
                      <a:r>
                        <a:rPr lang="zh-TW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平和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持続可能な開発のため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の平和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で包摂的な社会を促進し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、すべて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の人々に司法へのアクセスを提供し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、あらゆる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レベルにおいて効果的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で説明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責任のある包摂的な制度を構築する。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⑰</a:t>
                      </a:r>
                      <a:r>
                        <a:rPr lang="zh-TW" altLang="en-US" sz="900" b="1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実施手段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持続可能な開発のための実施手段を強化し</a:t>
                      </a:r>
                      <a:r>
                        <a:rPr lang="ja-JP" altLang="en-US" sz="900" b="0" u="none" strike="noStrike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、グローバル</a:t>
                      </a:r>
                      <a:r>
                        <a:rPr lang="ja-JP" altLang="en-US" sz="900" b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・パートナーシップを活性化する。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27000" marR="27000" marT="27000" marB="2700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645025" y="9635959"/>
            <a:ext cx="3131180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788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（出典）外務省　「持続可能な開発のための</a:t>
            </a:r>
            <a:r>
              <a:rPr lang="en-US" altLang="ja-JP" sz="788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2030</a:t>
            </a:r>
            <a:r>
              <a:rPr lang="ja-JP" altLang="en-US" sz="788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アジェンダ（仮訳）」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990667" y="45042"/>
            <a:ext cx="803039" cy="276999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参考１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2086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</TotalTime>
  <Words>533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ＭＳ Ｐ明朝</vt:lpstr>
      <vt:lpstr>Arial</vt:lpstr>
      <vt:lpstr>Calibri</vt:lpstr>
      <vt:lpstr>Office テーマ</vt:lpstr>
      <vt:lpstr>持続可能な開発目標（SDGs：Sustainable Development Goals）について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大阪府におけるSDGsの取組</dc:title>
  <dc:creator>富永　達也</dc:creator>
  <cp:lastModifiedBy>幡中　力</cp:lastModifiedBy>
  <cp:revision>146</cp:revision>
  <cp:lastPrinted>2019-02-07T10:36:54Z</cp:lastPrinted>
  <dcterms:created xsi:type="dcterms:W3CDTF">2018-03-22T07:06:06Z</dcterms:created>
  <dcterms:modified xsi:type="dcterms:W3CDTF">2019-02-07T10:36:54Z</dcterms:modified>
</cp:coreProperties>
</file>