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33"/>
  </p:notesMasterIdLst>
  <p:sldIdLst>
    <p:sldId id="267" r:id="rId2"/>
    <p:sldId id="589" r:id="rId3"/>
    <p:sldId id="508" r:id="rId4"/>
    <p:sldId id="335" r:id="rId5"/>
    <p:sldId id="497" r:id="rId6"/>
    <p:sldId id="507" r:id="rId7"/>
    <p:sldId id="579" r:id="rId8"/>
    <p:sldId id="499" r:id="rId9"/>
    <p:sldId id="500" r:id="rId10"/>
    <p:sldId id="591" r:id="rId11"/>
    <p:sldId id="593" r:id="rId12"/>
    <p:sldId id="518" r:id="rId13"/>
    <p:sldId id="542" r:id="rId14"/>
    <p:sldId id="519" r:id="rId15"/>
    <p:sldId id="561" r:id="rId16"/>
    <p:sldId id="585" r:id="rId17"/>
    <p:sldId id="586" r:id="rId18"/>
    <p:sldId id="587" r:id="rId19"/>
    <p:sldId id="588" r:id="rId20"/>
    <p:sldId id="502" r:id="rId21"/>
    <p:sldId id="564" r:id="rId22"/>
    <p:sldId id="597" r:id="rId23"/>
    <p:sldId id="598" r:id="rId24"/>
    <p:sldId id="596" r:id="rId25"/>
    <p:sldId id="580" r:id="rId26"/>
    <p:sldId id="581" r:id="rId27"/>
    <p:sldId id="582" r:id="rId28"/>
    <p:sldId id="583" r:id="rId29"/>
    <p:sldId id="584" r:id="rId30"/>
    <p:sldId id="594" r:id="rId31"/>
    <p:sldId id="595" r:id="rId32"/>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3" userDrawn="1">
          <p15:clr>
            <a:srgbClr val="A4A3A4"/>
          </p15:clr>
        </p15:guide>
        <p15:guide id="2" pos="29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中井　章太" initials="" lastIdx="0" clrIdx="6"/>
  <p:cmAuthor id="1" name="大阪府" initials="" lastIdx="0" clrIdx="0"/>
  <p:cmAuthor id="2" name="岡崎　誠" initials="" lastIdx="0" clrIdx="1"/>
  <p:cmAuthor id="3" name="森本　真由" initials="" lastIdx="0" clrIdx="2"/>
  <p:cmAuthor id="4" name="金川　佑美" initials="" lastIdx="0" clrIdx="3"/>
  <p:cmAuthor id="5" name="n01s0" initials="" lastIdx="0" clrIdx="4"/>
  <p:cmAuthor id="6" name="上中　理恵子"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D5ABFF"/>
    <a:srgbClr val="FF5050"/>
    <a:srgbClr val="0066FF"/>
    <a:srgbClr val="33CC33"/>
    <a:srgbClr val="FF6600"/>
    <a:srgbClr val="293E1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32" autoAdjust="0"/>
    <p:restoredTop sz="86355" autoAdjust="0"/>
  </p:normalViewPr>
  <p:slideViewPr>
    <p:cSldViewPr snapToGrid="0" showGuides="1">
      <p:cViewPr varScale="1">
        <p:scale>
          <a:sx n="64" d="100"/>
          <a:sy n="64" d="100"/>
        </p:scale>
        <p:origin x="1758" y="72"/>
      </p:cViewPr>
      <p:guideLst>
        <p:guide orient="horz" pos="2273"/>
        <p:guide pos="2984"/>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22823;&#38442;&#65329;&#12493;&#12483;&#12488;\&#12304;191029-1&#12305;&#12304;&#24180;&#38291;14&#12305;&#12300;SDGs&#12301;&#12395;&#38306;&#12377;&#12427;&#12450;&#12531;&#12465;&#12540;&#12488;_&#21336;&#32020;&#38598;&#35336;&#349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124_&#9733;&#23398;&#29983;&#32113;&#21512;\&#30000;&#20316;&#26989;&#12450;&#12531;&#12465;&#12540;&#12488;&#65288;SDGs&#65289;&#12525;&#12540;&#12487;&#12540;&#12479;&#25913;%20&#65288;&#24066;&#38306;&#25104;&#22235;&#6528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10.19.135.21\kikaku\10&#35336;&#30011;&#12464;&#12523;&#12540;&#12503;&#65288;23.7.12&#65374;&#65289;\18.SDGs\2019&#24180;&#24230;\02_&#29702;&#35299;&#20419;&#36914;&#38306;&#36899;\191118_&#9733;&#35501;&#22770;&#12471;&#12531;&#12509;&#12472;&#12454;&#12512;\&#9733;&#12450;&#12531;&#12465;&#12540;&#12488;&#32080;&#26524;\&#35501;&#22770;&#12471;&#12531;&#12509;&#12450;&#12531;&#12465;&#12540;&#12488;&#32080;&#26524;.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10.19.135.21\seisaku\_03&#23450;&#30058;&#26989;&#21209;&#65288;&#12381;&#12398;&#20182;&#65289;\010&#21103;&#30693;&#20107;&#12469;&#12509;&#12540;&#12488;\20190418_&#28657;&#30000;&#65334;&#65319;&#8215;&#24220;&#22823;&#20844;&#38283;&#35611;&#24231;&#12391;&#12398;&#35611;&#28436;\&#39640;&#40802;&#21270;&#29575;&#12398;&#25512;&#31227;.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7.xml.rels><?xml version="1.0" encoding="UTF-8" standalone="yes"?>
<Relationships xmlns="http://schemas.openxmlformats.org/package/2006/relationships"><Relationship Id="rId3" Type="http://schemas.openxmlformats.org/officeDocument/2006/relationships/oleObject" Target="file:///\\10.19.135.21\seisaku\_11&#20027;&#35201;&#20491;&#21029;&#35506;&#38988;(&#19968;&#33324;)\&#9675;&#22806;&#22269;&#20154;&#26448;\&#22522;&#30990;&#12487;&#12540;&#12479;\&#9632;200130&#22806;&#22269;&#20154;&#21172;&#20685;&#32773;&#20154;&#21475;&#65288;&#22269;&#31821;&#12539;&#20107;&#26989;&#25152;&#12539;&#29987;&#26989;&#20998;&#37326;&#65289;.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72511111111111"/>
          <c:y val="0.12048727578549219"/>
          <c:w val="0.81913555555555551"/>
          <c:h val="0.82011477367765151"/>
        </c:manualLayout>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700"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グラフ作成用!$C$6:$C$22</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グラフ作成用!$E$6:$E$22</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988D-4308-A297-2DB05C44694E}"/>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low"/>
        <c:spPr>
          <a:noFill/>
          <a:ln w="19050" cap="flat" cmpd="sng" algn="ctr">
            <a:solidFill>
              <a:schemeClr val="tx1">
                <a:lumMod val="25000"/>
                <a:lumOff val="75000"/>
              </a:schemeClr>
            </a:solidFill>
            <a:round/>
          </a:ln>
          <a:effectLst/>
        </c:spPr>
        <c:txPr>
          <a:bodyPr rot="-60000000" spcFirstLastPara="1" vertOverflow="ellipsis" vert="horz" wrap="square" anchor="ctr" anchorCtr="0"/>
          <a:lstStyle/>
          <a:p>
            <a:pPr>
              <a:defRPr sz="700" b="0" i="0" u="none" strike="noStrike" kern="1200" spc="-15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0"/>
        <c:tickLblSkip val="1"/>
        <c:noMultiLvlLbl val="0"/>
      </c:catAx>
      <c:valAx>
        <c:axId val="490965407"/>
        <c:scaling>
          <c:orientation val="minMax"/>
          <c:max val="50"/>
        </c:scaling>
        <c:delete val="0"/>
        <c:axPos val="b"/>
        <c:numFmt formatCode="0.0" sourceLinked="0"/>
        <c:majorTickMark val="none"/>
        <c:minorTickMark val="none"/>
        <c:tickLblPos val="low"/>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max"/>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700"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集計!$B$136:$B$152</c:f>
              <c:strCache>
                <c:ptCount val="17"/>
                <c:pt idx="0">
                  <c:v>ゴール1</c:v>
                </c:pt>
                <c:pt idx="1">
                  <c:v>ゴール2</c:v>
                </c:pt>
                <c:pt idx="2">
                  <c:v>ゴール3</c:v>
                </c:pt>
                <c:pt idx="3">
                  <c:v>ゴール4</c:v>
                </c:pt>
                <c:pt idx="4">
                  <c:v>ゴール5</c:v>
                </c:pt>
                <c:pt idx="5">
                  <c:v>ゴール6</c:v>
                </c:pt>
                <c:pt idx="6">
                  <c:v>ゴール7</c:v>
                </c:pt>
                <c:pt idx="7">
                  <c:v>ゴール8</c:v>
                </c:pt>
                <c:pt idx="8">
                  <c:v>ゴール9</c:v>
                </c:pt>
                <c:pt idx="9">
                  <c:v>ゴール10</c:v>
                </c:pt>
                <c:pt idx="10">
                  <c:v>ゴール11</c:v>
                </c:pt>
                <c:pt idx="11">
                  <c:v>ゴール12</c:v>
                </c:pt>
                <c:pt idx="12">
                  <c:v>ゴール13</c:v>
                </c:pt>
                <c:pt idx="13">
                  <c:v>ゴール14</c:v>
                </c:pt>
                <c:pt idx="14">
                  <c:v>ゴール15</c:v>
                </c:pt>
                <c:pt idx="15">
                  <c:v>ゴール16</c:v>
                </c:pt>
                <c:pt idx="16">
                  <c:v>ゴール17</c:v>
                </c:pt>
              </c:strCache>
            </c:strRef>
          </c:cat>
          <c:val>
            <c:numRef>
              <c:f>集計!$D$136:$D$152</c:f>
              <c:numCache>
                <c:formatCode>0.0_);[Red]\(0.0\)</c:formatCode>
                <c:ptCount val="17"/>
                <c:pt idx="0">
                  <c:v>41.758241758241759</c:v>
                </c:pt>
                <c:pt idx="1">
                  <c:v>14.652014652014653</c:v>
                </c:pt>
                <c:pt idx="2">
                  <c:v>43.956043956043956</c:v>
                </c:pt>
                <c:pt idx="3">
                  <c:v>41.025641025641022</c:v>
                </c:pt>
                <c:pt idx="4">
                  <c:v>29.304029304029307</c:v>
                </c:pt>
                <c:pt idx="5">
                  <c:v>17.948717948717949</c:v>
                </c:pt>
                <c:pt idx="6">
                  <c:v>20.512820512820511</c:v>
                </c:pt>
                <c:pt idx="7">
                  <c:v>41.025641025641022</c:v>
                </c:pt>
                <c:pt idx="8">
                  <c:v>21.611721611721613</c:v>
                </c:pt>
                <c:pt idx="9">
                  <c:v>24.54212454212454</c:v>
                </c:pt>
                <c:pt idx="10">
                  <c:v>45.787545787545788</c:v>
                </c:pt>
                <c:pt idx="11">
                  <c:v>29.670329670329672</c:v>
                </c:pt>
                <c:pt idx="12">
                  <c:v>16.84981684981685</c:v>
                </c:pt>
                <c:pt idx="13">
                  <c:v>23.809523809523807</c:v>
                </c:pt>
                <c:pt idx="14">
                  <c:v>19.780219780219781</c:v>
                </c:pt>
                <c:pt idx="15">
                  <c:v>23.809523809523807</c:v>
                </c:pt>
                <c:pt idx="16">
                  <c:v>20.512820512820511</c:v>
                </c:pt>
              </c:numCache>
            </c:numRef>
          </c:val>
          <c:extLst>
            <c:ext xmlns:c16="http://schemas.microsoft.com/office/drawing/2014/chart" uri="{C3380CC4-5D6E-409C-BE32-E72D297353CC}">
              <c16:uniqueId val="{00000000-31FD-42D3-B04A-02E8C0DB18F1}"/>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100"/>
        <c:noMultiLvlLbl val="0"/>
      </c:catAx>
      <c:valAx>
        <c:axId val="490965407"/>
        <c:scaling>
          <c:orientation val="minMax"/>
        </c:scaling>
        <c:delete val="0"/>
        <c:axPos val="t"/>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ゴールグラフ!$B$15</c:f>
              <c:strCache>
                <c:ptCount val="1"/>
                <c:pt idx="0">
                  <c:v>企業等に属する府内居住者</c:v>
                </c:pt>
              </c:strCache>
            </c:strRef>
          </c:tx>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700"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ゴールグラフ!$C$13:$S$13</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ゴールグラフ!$C$15:$S$15</c:f>
              <c:numCache>
                <c:formatCode>0.0</c:formatCode>
                <c:ptCount val="17"/>
                <c:pt idx="0">
                  <c:v>50</c:v>
                </c:pt>
                <c:pt idx="1">
                  <c:v>23.52941176470588</c:v>
                </c:pt>
                <c:pt idx="2">
                  <c:v>64.705882352941174</c:v>
                </c:pt>
                <c:pt idx="3">
                  <c:v>61.764705882352942</c:v>
                </c:pt>
                <c:pt idx="4">
                  <c:v>41.17647058823529</c:v>
                </c:pt>
                <c:pt idx="5">
                  <c:v>19.117647058823529</c:v>
                </c:pt>
                <c:pt idx="6">
                  <c:v>41.17647058823529</c:v>
                </c:pt>
                <c:pt idx="7">
                  <c:v>60.294117647058819</c:v>
                </c:pt>
                <c:pt idx="8">
                  <c:v>42.647058823529413</c:v>
                </c:pt>
                <c:pt idx="9">
                  <c:v>35.294117647058826</c:v>
                </c:pt>
                <c:pt idx="10">
                  <c:v>64.705882352941174</c:v>
                </c:pt>
                <c:pt idx="11">
                  <c:v>52.941176470588239</c:v>
                </c:pt>
                <c:pt idx="12">
                  <c:v>47.058823529411761</c:v>
                </c:pt>
                <c:pt idx="13">
                  <c:v>36.764705882352942</c:v>
                </c:pt>
                <c:pt idx="14">
                  <c:v>29.411764705882355</c:v>
                </c:pt>
                <c:pt idx="15">
                  <c:v>35.294117647058826</c:v>
                </c:pt>
                <c:pt idx="16">
                  <c:v>51.470588235294116</c:v>
                </c:pt>
              </c:numCache>
            </c:numRef>
          </c:val>
          <c:extLst>
            <c:ext xmlns:c16="http://schemas.microsoft.com/office/drawing/2014/chart" uri="{C3380CC4-5D6E-409C-BE32-E72D297353CC}">
              <c16:uniqueId val="{00000000-1A16-488F-9F0E-0D3CB6214E90}"/>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spc="-15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100"/>
        <c:noMultiLvlLbl val="0"/>
      </c:catAx>
      <c:valAx>
        <c:axId val="490965407"/>
        <c:scaling>
          <c:orientation val="minMax"/>
        </c:scaling>
        <c:delete val="0"/>
        <c:axPos val="t"/>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789736355434779E-2"/>
          <c:y val="8.3129302377772343E-2"/>
          <c:w val="0.86025009778540829"/>
          <c:h val="0.73448743943358619"/>
        </c:manualLayout>
      </c:layout>
      <c:lineChart>
        <c:grouping val="standard"/>
        <c:varyColors val="0"/>
        <c:ser>
          <c:idx val="0"/>
          <c:order val="0"/>
          <c:tx>
            <c:strRef>
              <c:f>Sheet1!$A$3</c:f>
              <c:strCache>
                <c:ptCount val="1"/>
                <c:pt idx="0">
                  <c:v>東京都</c:v>
                </c:pt>
              </c:strCache>
            </c:strRef>
          </c:tx>
          <c:spPr>
            <a:ln w="28575" cap="rnd">
              <a:solidFill>
                <a:srgbClr val="0070C0"/>
              </a:solidFill>
              <a:prstDash val="sysDot"/>
              <a:round/>
            </a:ln>
            <a:effectLst/>
          </c:spPr>
          <c:marker>
            <c:symbol val="square"/>
            <c:size val="6"/>
            <c:spPr>
              <a:solidFill>
                <a:schemeClr val="accent1"/>
              </a:solidFill>
              <a:ln w="9525">
                <a:solidFill>
                  <a:schemeClr val="accent1"/>
                </a:solidFill>
                <a:prstDash val="sysDot"/>
              </a:ln>
              <a:effectLst/>
            </c:spPr>
          </c:marker>
          <c:dLbls>
            <c:dLbl>
              <c:idx val="0"/>
              <c:layout>
                <c:manualLayout>
                  <c:x val="-4.2986220472440946E-2"/>
                  <c:y val="-3.0127223680373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93F-4B15-BF1D-AB941D746CF3}"/>
                </c:ext>
              </c:extLst>
            </c:dLbl>
            <c:dLbl>
              <c:idx val="1"/>
              <c:delete val="1"/>
              <c:extLst>
                <c:ext xmlns:c15="http://schemas.microsoft.com/office/drawing/2012/chart" uri="{CE6537A1-D6FC-4f65-9D91-7224C49458BB}"/>
                <c:ext xmlns:c16="http://schemas.microsoft.com/office/drawing/2014/chart" uri="{C3380CC4-5D6E-409C-BE32-E72D297353CC}">
                  <c16:uniqueId val="{00000001-093F-4B15-BF1D-AB941D746CF3}"/>
                </c:ext>
              </c:extLst>
            </c:dLbl>
            <c:dLbl>
              <c:idx val="2"/>
              <c:layout>
                <c:manualLayout>
                  <c:x val="-4.5763998250218721E-2"/>
                  <c:y val="-2.549759405074365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93F-4B15-BF1D-AB941D746CF3}"/>
                </c:ext>
              </c:extLst>
            </c:dLbl>
            <c:dLbl>
              <c:idx val="3"/>
              <c:delete val="1"/>
              <c:extLst>
                <c:ext xmlns:c15="http://schemas.microsoft.com/office/drawing/2012/chart" uri="{CE6537A1-D6FC-4f65-9D91-7224C49458BB}"/>
                <c:ext xmlns:c16="http://schemas.microsoft.com/office/drawing/2014/chart" uri="{C3380CC4-5D6E-409C-BE32-E72D297353CC}">
                  <c16:uniqueId val="{00000003-093F-4B15-BF1D-AB941D746CF3}"/>
                </c:ext>
              </c:extLst>
            </c:dLbl>
            <c:dLbl>
              <c:idx val="4"/>
              <c:layout>
                <c:manualLayout>
                  <c:x val="-4.2986220472440995E-2"/>
                  <c:y val="4.394685039370087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93F-4B15-BF1D-AB941D746CF3}"/>
                </c:ext>
              </c:extLst>
            </c:dLbl>
            <c:dLbl>
              <c:idx val="5"/>
              <c:delete val="1"/>
              <c:extLst>
                <c:ext xmlns:c15="http://schemas.microsoft.com/office/drawing/2012/chart" uri="{CE6537A1-D6FC-4f65-9D91-7224C49458BB}"/>
                <c:ext xmlns:c16="http://schemas.microsoft.com/office/drawing/2014/chart" uri="{C3380CC4-5D6E-409C-BE32-E72D297353CC}">
                  <c16:uniqueId val="{00000005-093F-4B15-BF1D-AB941D746CF3}"/>
                </c:ext>
              </c:extLst>
            </c:dLbl>
            <c:dLbl>
              <c:idx val="7"/>
              <c:delete val="1"/>
              <c:extLst>
                <c:ext xmlns:c15="http://schemas.microsoft.com/office/drawing/2012/chart" uri="{CE6537A1-D6FC-4f65-9D91-7224C49458BB}"/>
                <c:ext xmlns:c16="http://schemas.microsoft.com/office/drawing/2014/chart" uri="{C3380CC4-5D6E-409C-BE32-E72D297353CC}">
                  <c16:uniqueId val="{00000006-093F-4B15-BF1D-AB941D746CF3}"/>
                </c:ext>
              </c:extLst>
            </c:dLbl>
            <c:dLbl>
              <c:idx val="9"/>
              <c:delete val="1"/>
              <c:extLst>
                <c:ext xmlns:c15="http://schemas.microsoft.com/office/drawing/2012/chart" uri="{CE6537A1-D6FC-4f65-9D91-7224C49458BB}"/>
                <c:ext xmlns:c16="http://schemas.microsoft.com/office/drawing/2014/chart" uri="{C3380CC4-5D6E-409C-BE32-E72D297353CC}">
                  <c16:uniqueId val="{00000007-093F-4B15-BF1D-AB941D746CF3}"/>
                </c:ext>
              </c:extLst>
            </c:dLbl>
            <c:dLbl>
              <c:idx val="10"/>
              <c:layout/>
              <c:tx>
                <c:rich>
                  <a:bodyPr/>
                  <a:lstStyle/>
                  <a:p>
                    <a:fld id="{C1916618-A776-41E8-9361-D52B0907762C}" type="VALUE">
                      <a:rPr lang="en-US" altLang="ja-JP"/>
                      <a:pPr/>
                      <a:t>[値]</a:t>
                    </a:fld>
                    <a:r>
                      <a:rPr lang="en-US" altLang="ja-JP" dirty="0"/>
                      <a:t>.0</a:t>
                    </a:r>
                  </a:p>
                </c:rich>
              </c:tx>
              <c:dLblPos val="b"/>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8-093F-4B15-BF1D-AB941D746CF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Sheet1!$B$2:$L$2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Sheet1!$B$3:$L$3</c:f>
              <c:numCache>
                <c:formatCode>General</c:formatCode>
                <c:ptCount val="11"/>
                <c:pt idx="0">
                  <c:v>19.7</c:v>
                </c:pt>
                <c:pt idx="1">
                  <c:v>20.2</c:v>
                </c:pt>
                <c:pt idx="2">
                  <c:v>20.9</c:v>
                </c:pt>
                <c:pt idx="3">
                  <c:v>20.399999999999999</c:v>
                </c:pt>
                <c:pt idx="4">
                  <c:v>20.6</c:v>
                </c:pt>
                <c:pt idx="5">
                  <c:v>21.3</c:v>
                </c:pt>
                <c:pt idx="6">
                  <c:v>21.9</c:v>
                </c:pt>
                <c:pt idx="7">
                  <c:v>22.5</c:v>
                </c:pt>
                <c:pt idx="8">
                  <c:v>22.7</c:v>
                </c:pt>
                <c:pt idx="9">
                  <c:v>22.9</c:v>
                </c:pt>
                <c:pt idx="10">
                  <c:v>23</c:v>
                </c:pt>
              </c:numCache>
            </c:numRef>
          </c:val>
          <c:smooth val="0"/>
          <c:extLst>
            <c:ext xmlns:c16="http://schemas.microsoft.com/office/drawing/2014/chart" uri="{C3380CC4-5D6E-409C-BE32-E72D297353CC}">
              <c16:uniqueId val="{00000009-093F-4B15-BF1D-AB941D746CF3}"/>
            </c:ext>
          </c:extLst>
        </c:ser>
        <c:ser>
          <c:idx val="1"/>
          <c:order val="1"/>
          <c:tx>
            <c:strRef>
              <c:f>Sheet1!$A$4</c:f>
              <c:strCache>
                <c:ptCount val="1"/>
                <c:pt idx="0">
                  <c:v>大阪府</c:v>
                </c:pt>
              </c:strCache>
            </c:strRef>
          </c:tx>
          <c:spPr>
            <a:ln w="28575" cap="rnd">
              <a:solidFill>
                <a:schemeClr val="accent2"/>
              </a:solidFill>
              <a:round/>
            </a:ln>
            <a:effectLst/>
          </c:spPr>
          <c:marker>
            <c:symbol val="circle"/>
            <c:size val="6"/>
            <c:spPr>
              <a:solidFill>
                <a:schemeClr val="accent2"/>
              </a:solidFill>
              <a:ln w="9525">
                <a:noFill/>
              </a:ln>
              <a:effectLst/>
            </c:spPr>
          </c:marker>
          <c:dLbls>
            <c:dLbl>
              <c:idx val="0"/>
              <c:layout>
                <c:manualLayout>
                  <c:x val="-6.2074992636609705E-2"/>
                  <c:y val="-5.0743003899027764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0.11557942894489605"/>
                      <c:h val="6.7264025046763293E-2"/>
                    </c:manualLayout>
                  </c15:layout>
                </c:ext>
                <c:ext xmlns:c16="http://schemas.microsoft.com/office/drawing/2014/chart" uri="{C3380CC4-5D6E-409C-BE32-E72D297353CC}">
                  <c16:uniqueId val="{0000000A-093F-4B15-BF1D-AB941D746CF3}"/>
                </c:ext>
              </c:extLst>
            </c:dLbl>
            <c:dLbl>
              <c:idx val="1"/>
              <c:delete val="1"/>
              <c:extLst>
                <c:ext xmlns:c15="http://schemas.microsoft.com/office/drawing/2012/chart" uri="{CE6537A1-D6FC-4f65-9D91-7224C49458BB}"/>
                <c:ext xmlns:c16="http://schemas.microsoft.com/office/drawing/2014/chart" uri="{C3380CC4-5D6E-409C-BE32-E72D297353CC}">
                  <c16:uniqueId val="{0000000B-093F-4B15-BF1D-AB941D746CF3}"/>
                </c:ext>
              </c:extLst>
            </c:dLbl>
            <c:dLbl>
              <c:idx val="2"/>
              <c:layout/>
              <c:tx>
                <c:rich>
                  <a:bodyPr/>
                  <a:lstStyle/>
                  <a:p>
                    <a:fld id="{CDEF6BCF-6981-4A62-95A1-A5F61DE2785F}" type="VALUE">
                      <a:rPr lang="en-US" altLang="ja-JP"/>
                      <a:pPr/>
                      <a:t>[値]</a:t>
                    </a:fld>
                    <a:r>
                      <a:rPr lang="en-US" altLang="ja-JP" dirty="0"/>
                      <a:t>.0</a:t>
                    </a:r>
                  </a:p>
                </c:rich>
              </c:tx>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C-093F-4B15-BF1D-AB941D746CF3}"/>
                </c:ext>
              </c:extLst>
            </c:dLbl>
            <c:dLbl>
              <c:idx val="3"/>
              <c:delete val="1"/>
              <c:extLst>
                <c:ext xmlns:c15="http://schemas.microsoft.com/office/drawing/2012/chart" uri="{CE6537A1-D6FC-4f65-9D91-7224C49458BB}"/>
                <c:ext xmlns:c16="http://schemas.microsoft.com/office/drawing/2014/chart" uri="{C3380CC4-5D6E-409C-BE32-E72D297353CC}">
                  <c16:uniqueId val="{0000000D-093F-4B15-BF1D-AB941D746CF3}"/>
                </c:ext>
              </c:extLst>
            </c:dLbl>
            <c:dLbl>
              <c:idx val="5"/>
              <c:delete val="1"/>
              <c:extLst>
                <c:ext xmlns:c15="http://schemas.microsoft.com/office/drawing/2012/chart" uri="{CE6537A1-D6FC-4f65-9D91-7224C49458BB}"/>
                <c:ext xmlns:c16="http://schemas.microsoft.com/office/drawing/2014/chart" uri="{C3380CC4-5D6E-409C-BE32-E72D297353CC}">
                  <c16:uniqueId val="{0000000E-093F-4B15-BF1D-AB941D746CF3}"/>
                </c:ext>
              </c:extLst>
            </c:dLbl>
            <c:dLbl>
              <c:idx val="7"/>
              <c:delete val="1"/>
              <c:extLst>
                <c:ext xmlns:c15="http://schemas.microsoft.com/office/drawing/2012/chart" uri="{CE6537A1-D6FC-4f65-9D91-7224C49458BB}"/>
                <c:ext xmlns:c16="http://schemas.microsoft.com/office/drawing/2014/chart" uri="{C3380CC4-5D6E-409C-BE32-E72D297353CC}">
                  <c16:uniqueId val="{0000000F-093F-4B15-BF1D-AB941D746CF3}"/>
                </c:ext>
              </c:extLst>
            </c:dLbl>
            <c:dLbl>
              <c:idx val="9"/>
              <c:delete val="1"/>
              <c:extLst>
                <c:ext xmlns:c15="http://schemas.microsoft.com/office/drawing/2012/chart" uri="{CE6537A1-D6FC-4f65-9D91-7224C49458BB}"/>
                <c:ext xmlns:c16="http://schemas.microsoft.com/office/drawing/2014/chart" uri="{C3380CC4-5D6E-409C-BE32-E72D297353CC}">
                  <c16:uniqueId val="{00000010-093F-4B15-BF1D-AB941D746CF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Sheet1!$B$2:$L$2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Sheet1!$B$4:$L$4</c:f>
              <c:numCache>
                <c:formatCode>General</c:formatCode>
                <c:ptCount val="11"/>
                <c:pt idx="0">
                  <c:v>20.5</c:v>
                </c:pt>
                <c:pt idx="1">
                  <c:v>21.2</c:v>
                </c:pt>
                <c:pt idx="2">
                  <c:v>22</c:v>
                </c:pt>
                <c:pt idx="3">
                  <c:v>22.4</c:v>
                </c:pt>
                <c:pt idx="4">
                  <c:v>22.7</c:v>
                </c:pt>
                <c:pt idx="5">
                  <c:v>23.7</c:v>
                </c:pt>
                <c:pt idx="6">
                  <c:v>24.7</c:v>
                </c:pt>
                <c:pt idx="7">
                  <c:v>25.7</c:v>
                </c:pt>
                <c:pt idx="8">
                  <c:v>26.2</c:v>
                </c:pt>
                <c:pt idx="9">
                  <c:v>26.8</c:v>
                </c:pt>
                <c:pt idx="10">
                  <c:v>27.2</c:v>
                </c:pt>
              </c:numCache>
            </c:numRef>
          </c:val>
          <c:smooth val="0"/>
          <c:extLst>
            <c:ext xmlns:c16="http://schemas.microsoft.com/office/drawing/2014/chart" uri="{C3380CC4-5D6E-409C-BE32-E72D297353CC}">
              <c16:uniqueId val="{00000011-093F-4B15-BF1D-AB941D746CF3}"/>
            </c:ext>
          </c:extLst>
        </c:ser>
        <c:ser>
          <c:idx val="2"/>
          <c:order val="2"/>
          <c:tx>
            <c:strRef>
              <c:f>Sheet1!$A$5</c:f>
              <c:strCache>
                <c:ptCount val="1"/>
                <c:pt idx="0">
                  <c:v>愛知県</c:v>
                </c:pt>
              </c:strCache>
            </c:strRef>
          </c:tx>
          <c:spPr>
            <a:ln w="28575" cap="rnd">
              <a:solidFill>
                <a:srgbClr val="00B050"/>
              </a:solidFill>
              <a:prstDash val="dash"/>
              <a:round/>
            </a:ln>
            <a:effectLst/>
          </c:spPr>
          <c:marker>
            <c:symbol val="diamond"/>
            <c:size val="7"/>
            <c:spPr>
              <a:solidFill>
                <a:srgbClr val="00B050"/>
              </a:solidFill>
              <a:ln w="9525">
                <a:solidFill>
                  <a:schemeClr val="accent3"/>
                </a:solidFill>
                <a:prstDash val="dash"/>
              </a:ln>
              <a:effectLst/>
            </c:spPr>
          </c:marker>
          <c:dLbls>
            <c:dLbl>
              <c:idx val="0"/>
              <c:layout>
                <c:manualLayout>
                  <c:x val="-4.8541776027996503E-2"/>
                  <c:y val="3.938648293963254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093F-4B15-BF1D-AB941D746CF3}"/>
                </c:ext>
              </c:extLst>
            </c:dLbl>
            <c:dLbl>
              <c:idx val="1"/>
              <c:delete val="1"/>
              <c:extLst>
                <c:ext xmlns:c15="http://schemas.microsoft.com/office/drawing/2012/chart" uri="{CE6537A1-D6FC-4f65-9D91-7224C49458BB}"/>
                <c:ext xmlns:c16="http://schemas.microsoft.com/office/drawing/2014/chart" uri="{C3380CC4-5D6E-409C-BE32-E72D297353CC}">
                  <c16:uniqueId val="{00000013-093F-4B15-BF1D-AB941D746CF3}"/>
                </c:ext>
              </c:extLst>
            </c:dLbl>
            <c:dLbl>
              <c:idx val="2"/>
              <c:layout>
                <c:manualLayout>
                  <c:x val="-4.0208442694663164E-2"/>
                  <c:y val="3.938648293963246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093F-4B15-BF1D-AB941D746CF3}"/>
                </c:ext>
              </c:extLst>
            </c:dLbl>
            <c:dLbl>
              <c:idx val="3"/>
              <c:delete val="1"/>
              <c:extLst>
                <c:ext xmlns:c15="http://schemas.microsoft.com/office/drawing/2012/chart" uri="{CE6537A1-D6FC-4f65-9D91-7224C49458BB}"/>
                <c:ext xmlns:c16="http://schemas.microsoft.com/office/drawing/2014/chart" uri="{C3380CC4-5D6E-409C-BE32-E72D297353CC}">
                  <c16:uniqueId val="{00000015-093F-4B15-BF1D-AB941D746CF3}"/>
                </c:ext>
              </c:extLst>
            </c:dLbl>
            <c:dLbl>
              <c:idx val="4"/>
              <c:layout>
                <c:manualLayout>
                  <c:x val="-4.5763998250218776E-2"/>
                  <c:y val="-3.931722076407124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093F-4B15-BF1D-AB941D746CF3}"/>
                </c:ext>
              </c:extLst>
            </c:dLbl>
            <c:dLbl>
              <c:idx val="5"/>
              <c:delete val="1"/>
              <c:extLst>
                <c:ext xmlns:c15="http://schemas.microsoft.com/office/drawing/2012/chart" uri="{CE6537A1-D6FC-4f65-9D91-7224C49458BB}"/>
                <c:ext xmlns:c16="http://schemas.microsoft.com/office/drawing/2014/chart" uri="{C3380CC4-5D6E-409C-BE32-E72D297353CC}">
                  <c16:uniqueId val="{00000017-093F-4B15-BF1D-AB941D746CF3}"/>
                </c:ext>
              </c:extLst>
            </c:dLbl>
            <c:dLbl>
              <c:idx val="6"/>
              <c:layout>
                <c:manualLayout>
                  <c:x val="-4.5763998250218721E-2"/>
                  <c:y val="-4.39468503937007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093F-4B15-BF1D-AB941D746CF3}"/>
                </c:ext>
              </c:extLst>
            </c:dLbl>
            <c:dLbl>
              <c:idx val="7"/>
              <c:delete val="1"/>
              <c:extLst>
                <c:ext xmlns:c15="http://schemas.microsoft.com/office/drawing/2012/chart" uri="{CE6537A1-D6FC-4f65-9D91-7224C49458BB}"/>
                <c:ext xmlns:c16="http://schemas.microsoft.com/office/drawing/2014/chart" uri="{C3380CC4-5D6E-409C-BE32-E72D297353CC}">
                  <c16:uniqueId val="{00000019-093F-4B15-BF1D-AB941D746CF3}"/>
                </c:ext>
              </c:extLst>
            </c:dLbl>
            <c:dLbl>
              <c:idx val="8"/>
              <c:layout>
                <c:manualLayout>
                  <c:x val="-4.5763998250218825E-2"/>
                  <c:y val="-4.39468503937007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093F-4B15-BF1D-AB941D746CF3}"/>
                </c:ext>
              </c:extLst>
            </c:dLbl>
            <c:dLbl>
              <c:idx val="9"/>
              <c:delete val="1"/>
              <c:extLst>
                <c:ext xmlns:c15="http://schemas.microsoft.com/office/drawing/2012/chart" uri="{CE6537A1-D6FC-4f65-9D91-7224C49458BB}"/>
                <c:ext xmlns:c16="http://schemas.microsoft.com/office/drawing/2014/chart" uri="{C3380CC4-5D6E-409C-BE32-E72D297353CC}">
                  <c16:uniqueId val="{0000001B-093F-4B15-BF1D-AB941D746CF3}"/>
                </c:ext>
              </c:extLst>
            </c:dLbl>
            <c:dLbl>
              <c:idx val="10"/>
              <c:layout>
                <c:manualLayout>
                  <c:x val="-4.1108705161854768E-2"/>
                  <c:y val="-4.394685039370083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093F-4B15-BF1D-AB941D746CF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Sheet1!$B$2:$L$2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Sheet1!$B$5:$L$5</c:f>
              <c:numCache>
                <c:formatCode>General</c:formatCode>
                <c:ptCount val="11"/>
                <c:pt idx="0">
                  <c:v>18.600000000000001</c:v>
                </c:pt>
                <c:pt idx="1">
                  <c:v>19.2</c:v>
                </c:pt>
                <c:pt idx="2">
                  <c:v>19.8</c:v>
                </c:pt>
                <c:pt idx="3">
                  <c:v>20.3</c:v>
                </c:pt>
                <c:pt idx="4">
                  <c:v>20.6</c:v>
                </c:pt>
                <c:pt idx="5">
                  <c:v>21.4</c:v>
                </c:pt>
                <c:pt idx="6">
                  <c:v>22.3</c:v>
                </c:pt>
                <c:pt idx="7">
                  <c:v>23.2</c:v>
                </c:pt>
                <c:pt idx="8">
                  <c:v>23.8</c:v>
                </c:pt>
                <c:pt idx="9">
                  <c:v>24.3</c:v>
                </c:pt>
                <c:pt idx="10">
                  <c:v>24.6</c:v>
                </c:pt>
              </c:numCache>
            </c:numRef>
          </c:val>
          <c:smooth val="0"/>
          <c:extLst>
            <c:ext xmlns:c16="http://schemas.microsoft.com/office/drawing/2014/chart" uri="{C3380CC4-5D6E-409C-BE32-E72D297353CC}">
              <c16:uniqueId val="{0000001D-093F-4B15-BF1D-AB941D746CF3}"/>
            </c:ext>
          </c:extLst>
        </c:ser>
        <c:dLbls>
          <c:dLblPos val="ctr"/>
          <c:showLegendKey val="0"/>
          <c:showVal val="1"/>
          <c:showCatName val="0"/>
          <c:showSerName val="0"/>
          <c:showPercent val="0"/>
          <c:showBubbleSize val="0"/>
        </c:dLbls>
        <c:marker val="1"/>
        <c:smooth val="0"/>
        <c:axId val="725640496"/>
        <c:axId val="725642160"/>
      </c:lineChart>
      <c:catAx>
        <c:axId val="72564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25642160"/>
        <c:crosses val="autoZero"/>
        <c:auto val="1"/>
        <c:lblAlgn val="ctr"/>
        <c:lblOffset val="100"/>
        <c:noMultiLvlLbl val="0"/>
      </c:catAx>
      <c:valAx>
        <c:axId val="725642160"/>
        <c:scaling>
          <c:orientation val="minMax"/>
          <c:max val="30"/>
          <c:min val="16"/>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25640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56776098951968"/>
          <c:y val="0.154794464601647"/>
          <c:w val="0.80044076892690941"/>
          <c:h val="0.59488869249003085"/>
        </c:manualLayout>
      </c:layout>
      <c:barChart>
        <c:barDir val="col"/>
        <c:grouping val="clustered"/>
        <c:varyColors val="0"/>
        <c:ser>
          <c:idx val="0"/>
          <c:order val="0"/>
          <c:tx>
            <c:strRef>
              <c:f>Sheet1!$C$1</c:f>
              <c:strCache>
                <c:ptCount val="1"/>
                <c:pt idx="0">
                  <c:v>平均寿命</c:v>
                </c:pt>
              </c:strCache>
            </c:strRef>
          </c:tx>
          <c:spPr>
            <a:solidFill>
              <a:schemeClr val="accent1"/>
            </a:solidFill>
            <a:ln>
              <a:noFill/>
            </a:ln>
            <a:effectLst/>
          </c:spPr>
          <c:invertIfNegative val="0"/>
          <c:dLbls>
            <c:dLbl>
              <c:idx val="0"/>
              <c:layout>
                <c:manualLayout>
                  <c:x val="2.021075477354344E-17"/>
                  <c:y val="0.1313293026188753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691-460E-9C77-1B6C1C409FDE}"/>
                </c:ext>
              </c:extLst>
            </c:dLbl>
            <c:dLbl>
              <c:idx val="1"/>
              <c:layout>
                <c:manualLayout>
                  <c:x val="0"/>
                  <c:y val="0.11473160244587369"/>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691-460E-9C77-1B6C1C409FDE}"/>
                </c:ext>
              </c:extLst>
            </c:dLbl>
            <c:dLbl>
              <c:idx val="2"/>
              <c:layout>
                <c:manualLayout>
                  <c:x val="0"/>
                  <c:y val="0.13547872766212571"/>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691-460E-9C77-1B6C1C409FDE}"/>
                </c:ext>
              </c:extLst>
            </c:dLbl>
            <c:dLbl>
              <c:idx val="3"/>
              <c:layout>
                <c:manualLayout>
                  <c:x val="0"/>
                  <c:y val="0.1230304525323745"/>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691-460E-9C77-1B6C1C409FDE}"/>
                </c:ext>
              </c:extLst>
            </c:dLbl>
            <c:spPr>
              <a:solidFill>
                <a:schemeClr val="lt1"/>
              </a:solidFill>
              <a:ln w="3175"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Sheet1!$B$2:$B$5</c:f>
              <c:strCache>
                <c:ptCount val="4"/>
                <c:pt idx="0">
                  <c:v>全国</c:v>
                </c:pt>
                <c:pt idx="1">
                  <c:v>大阪</c:v>
                </c:pt>
                <c:pt idx="2">
                  <c:v>全国</c:v>
                </c:pt>
                <c:pt idx="3">
                  <c:v>大阪</c:v>
                </c:pt>
              </c:strCache>
            </c:strRef>
          </c:cat>
          <c:val>
            <c:numRef>
              <c:f>Sheet1!$C$2:$C$5</c:f>
              <c:numCache>
                <c:formatCode>General</c:formatCode>
                <c:ptCount val="4"/>
                <c:pt idx="0">
                  <c:v>80.77</c:v>
                </c:pt>
                <c:pt idx="1">
                  <c:v>80.23</c:v>
                </c:pt>
                <c:pt idx="2">
                  <c:v>87.01</c:v>
                </c:pt>
                <c:pt idx="3">
                  <c:v>86.73</c:v>
                </c:pt>
              </c:numCache>
            </c:numRef>
          </c:val>
          <c:extLst>
            <c:ext xmlns:c16="http://schemas.microsoft.com/office/drawing/2014/chart" uri="{C3380CC4-5D6E-409C-BE32-E72D297353CC}">
              <c16:uniqueId val="{00000004-9691-460E-9C77-1B6C1C409FDE}"/>
            </c:ext>
          </c:extLst>
        </c:ser>
        <c:ser>
          <c:idx val="1"/>
          <c:order val="1"/>
          <c:tx>
            <c:strRef>
              <c:f>Sheet1!$D$1</c:f>
              <c:strCache>
                <c:ptCount val="1"/>
                <c:pt idx="0">
                  <c:v>健康寿命</c:v>
                </c:pt>
              </c:strCache>
            </c:strRef>
          </c:tx>
          <c:spPr>
            <a:pattFill prst="trellis">
              <a:fgClr>
                <a:schemeClr val="accent6">
                  <a:lumMod val="75000"/>
                </a:schemeClr>
              </a:fgClr>
              <a:bgClr>
                <a:schemeClr val="bg1"/>
              </a:bgClr>
            </a:pattFill>
            <a:ln>
              <a:noFill/>
            </a:ln>
            <a:effectLst/>
          </c:spPr>
          <c:invertIfNegative val="0"/>
          <c:dLbls>
            <c:dLbl>
              <c:idx val="3"/>
              <c:layout>
                <c:manualLayout>
                  <c:x val="8.8193403272322484E-3"/>
                  <c:y val="0.11871505048739409"/>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691-460E-9C77-1B6C1C409FDE}"/>
                </c:ext>
              </c:extLst>
            </c:dLbl>
            <c:spPr>
              <a:solidFill>
                <a:schemeClr val="lt1"/>
              </a:solidFill>
              <a:ln w="3175" cap="flat" cmpd="sng" algn="ctr">
                <a:solidFill>
                  <a:schemeClr val="accent6"/>
                </a:solidFill>
                <a:prstDash val="solid"/>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Sheet1!$B$2:$B$5</c:f>
              <c:strCache>
                <c:ptCount val="4"/>
                <c:pt idx="0">
                  <c:v>全国</c:v>
                </c:pt>
                <c:pt idx="1">
                  <c:v>大阪</c:v>
                </c:pt>
                <c:pt idx="2">
                  <c:v>全国</c:v>
                </c:pt>
                <c:pt idx="3">
                  <c:v>大阪</c:v>
                </c:pt>
              </c:strCache>
            </c:strRef>
          </c:cat>
          <c:val>
            <c:numRef>
              <c:f>Sheet1!$D$2:$D$5</c:f>
              <c:numCache>
                <c:formatCode>General</c:formatCode>
                <c:ptCount val="4"/>
                <c:pt idx="0">
                  <c:v>72.14</c:v>
                </c:pt>
                <c:pt idx="1">
                  <c:v>71.5</c:v>
                </c:pt>
                <c:pt idx="2">
                  <c:v>74.790000000000006</c:v>
                </c:pt>
                <c:pt idx="3">
                  <c:v>74.459999999999994</c:v>
                </c:pt>
              </c:numCache>
            </c:numRef>
          </c:val>
          <c:extLst>
            <c:ext xmlns:c16="http://schemas.microsoft.com/office/drawing/2014/chart" uri="{C3380CC4-5D6E-409C-BE32-E72D297353CC}">
              <c16:uniqueId val="{00000006-9691-460E-9C77-1B6C1C409FDE}"/>
            </c:ext>
          </c:extLst>
        </c:ser>
        <c:dLbls>
          <c:showLegendKey val="0"/>
          <c:showVal val="0"/>
          <c:showCatName val="0"/>
          <c:showSerName val="0"/>
          <c:showPercent val="0"/>
          <c:showBubbleSize val="0"/>
        </c:dLbls>
        <c:gapWidth val="231"/>
        <c:overlap val="-20"/>
        <c:axId val="573742399"/>
        <c:axId val="573736991"/>
      </c:barChart>
      <c:catAx>
        <c:axId val="573742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nSpc>
                <a:spcPts val="1700"/>
              </a:lnSpc>
              <a:defRPr sz="1600" b="1" i="0" u="none" strike="noStrike" kern="1200" baseline="0">
                <a:solidFill>
                  <a:schemeClr val="tx1"/>
                </a:solidFill>
                <a:latin typeface="+mn-lt"/>
                <a:ea typeface="+mn-ea"/>
                <a:cs typeface="+mn-cs"/>
              </a:defRPr>
            </a:pPr>
            <a:endParaRPr lang="ja-JP"/>
          </a:p>
        </c:txPr>
        <c:crossAx val="573736991"/>
        <c:crosses val="autoZero"/>
        <c:auto val="1"/>
        <c:lblAlgn val="ctr"/>
        <c:lblOffset val="100"/>
        <c:noMultiLvlLbl val="0"/>
      </c:catAx>
      <c:valAx>
        <c:axId val="573736991"/>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573742399"/>
        <c:crosses val="autoZero"/>
        <c:crossBetween val="between"/>
      </c:valAx>
      <c:spPr>
        <a:noFill/>
        <a:ln>
          <a:noFill/>
        </a:ln>
        <a:effectLst/>
      </c:spPr>
    </c:plotArea>
    <c:legend>
      <c:legendPos val="b"/>
      <c:layout>
        <c:manualLayout>
          <c:xMode val="edge"/>
          <c:yMode val="edge"/>
          <c:x val="0.29358785347672978"/>
          <c:y val="3.95577431701934E-2"/>
          <c:w val="0.56660303315863636"/>
          <c:h val="7.7559942038739962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36752798717107E-2"/>
          <c:y val="0.11429921170490553"/>
          <c:w val="0.92363115133531681"/>
          <c:h val="0.6126349235325389"/>
        </c:manualLayout>
      </c:layout>
      <c:lineChart>
        <c:grouping val="standard"/>
        <c:varyColors val="0"/>
        <c:ser>
          <c:idx val="0"/>
          <c:order val="0"/>
          <c:tx>
            <c:strRef>
              <c:f>訪日外客!$B$3</c:f>
              <c:strCache>
                <c:ptCount val="1"/>
                <c:pt idx="0">
                  <c:v>大阪府</c:v>
                </c:pt>
              </c:strCache>
            </c:strRef>
          </c:tx>
          <c:dLbls>
            <c:dLbl>
              <c:idx val="7"/>
              <c:layout>
                <c:manualLayout>
                  <c:x val="1.4214071527894052E-3"/>
                  <c:y val="4.323730282981337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3DC-4383-B8AE-7412A41DFFB4}"/>
                </c:ext>
              </c:extLst>
            </c:dLbl>
            <c:dLbl>
              <c:idx val="16"/>
              <c:layout>
                <c:manualLayout>
                  <c:x val="-2.6353560143653899E-2"/>
                  <c:y val="2.561588899384227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3DC-4383-B8AE-7412A41DFFB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訪日外客!$A$4:$A$20</c:f>
              <c:strCache>
                <c:ptCount val="17"/>
                <c:pt idx="0">
                  <c:v>2002年</c:v>
                </c:pt>
                <c:pt idx="1">
                  <c:v>2003年</c:v>
                </c:pt>
                <c:pt idx="2">
                  <c:v>2004年</c:v>
                </c:pt>
                <c:pt idx="3">
                  <c:v>2005年</c:v>
                </c:pt>
                <c:pt idx="4">
                  <c:v>2006年</c:v>
                </c:pt>
                <c:pt idx="5">
                  <c:v>2007年</c:v>
                </c:pt>
                <c:pt idx="6">
                  <c:v>2008年</c:v>
                </c:pt>
                <c:pt idx="7">
                  <c:v>2009年</c:v>
                </c:pt>
                <c:pt idx="8">
                  <c:v>2010年</c:v>
                </c:pt>
                <c:pt idx="9">
                  <c:v>2011年</c:v>
                </c:pt>
                <c:pt idx="10">
                  <c:v>2012年</c:v>
                </c:pt>
                <c:pt idx="11">
                  <c:v>2013年</c:v>
                </c:pt>
                <c:pt idx="12">
                  <c:v>2014年</c:v>
                </c:pt>
                <c:pt idx="13">
                  <c:v>2015年</c:v>
                </c:pt>
                <c:pt idx="14">
                  <c:v>2016年</c:v>
                </c:pt>
                <c:pt idx="15">
                  <c:v>2017年</c:v>
                </c:pt>
                <c:pt idx="16">
                  <c:v>2018年</c:v>
                </c:pt>
              </c:strCache>
            </c:strRef>
          </c:cat>
          <c:val>
            <c:numRef>
              <c:f>訪日外客!$B$4:$B$20</c:f>
              <c:numCache>
                <c:formatCode>#,##0_);[Red]\(#,##0\)</c:formatCode>
                <c:ptCount val="17"/>
                <c:pt idx="0">
                  <c:v>145.6431714</c:v>
                </c:pt>
                <c:pt idx="1">
                  <c:v>145</c:v>
                </c:pt>
                <c:pt idx="2">
                  <c:v>157</c:v>
                </c:pt>
                <c:pt idx="3">
                  <c:v>167</c:v>
                </c:pt>
                <c:pt idx="4">
                  <c:v>187</c:v>
                </c:pt>
                <c:pt idx="5">
                  <c:v>235</c:v>
                </c:pt>
                <c:pt idx="6">
                  <c:v>222</c:v>
                </c:pt>
                <c:pt idx="7">
                  <c:v>170</c:v>
                </c:pt>
                <c:pt idx="8">
                  <c:v>235</c:v>
                </c:pt>
                <c:pt idx="9">
                  <c:v>158</c:v>
                </c:pt>
                <c:pt idx="10">
                  <c:v>203</c:v>
                </c:pt>
                <c:pt idx="11">
                  <c:v>263</c:v>
                </c:pt>
                <c:pt idx="12">
                  <c:v>376</c:v>
                </c:pt>
                <c:pt idx="13">
                  <c:v>716</c:v>
                </c:pt>
                <c:pt idx="14">
                  <c:v>940</c:v>
                </c:pt>
                <c:pt idx="15">
                  <c:v>1110</c:v>
                </c:pt>
                <c:pt idx="16">
                  <c:v>1142</c:v>
                </c:pt>
              </c:numCache>
            </c:numRef>
          </c:val>
          <c:smooth val="0"/>
          <c:extLst>
            <c:ext xmlns:c16="http://schemas.microsoft.com/office/drawing/2014/chart" uri="{C3380CC4-5D6E-409C-BE32-E72D297353CC}">
              <c16:uniqueId val="{00000004-53DC-4383-B8AE-7412A41DFFB4}"/>
            </c:ext>
          </c:extLst>
        </c:ser>
        <c:ser>
          <c:idx val="2"/>
          <c:order val="1"/>
          <c:tx>
            <c:strRef>
              <c:f>訪日外客!$D$3</c:f>
              <c:strCache>
                <c:ptCount val="1"/>
                <c:pt idx="0">
                  <c:v>東京都</c:v>
                </c:pt>
              </c:strCache>
            </c:strRef>
          </c:tx>
          <c:dLbls>
            <c:dLbl>
              <c:idx val="16"/>
              <c:layout>
                <c:manualLayout>
                  <c:x val="-2.8543310611711066E-2"/>
                  <c:y val="-3.210148441831443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3DC-4383-B8AE-7412A41DFFB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訪日外客!$A$4:$A$20</c:f>
              <c:strCache>
                <c:ptCount val="17"/>
                <c:pt idx="0">
                  <c:v>2002年</c:v>
                </c:pt>
                <c:pt idx="1">
                  <c:v>2003年</c:v>
                </c:pt>
                <c:pt idx="2">
                  <c:v>2004年</c:v>
                </c:pt>
                <c:pt idx="3">
                  <c:v>2005年</c:v>
                </c:pt>
                <c:pt idx="4">
                  <c:v>2006年</c:v>
                </c:pt>
                <c:pt idx="5">
                  <c:v>2007年</c:v>
                </c:pt>
                <c:pt idx="6">
                  <c:v>2008年</c:v>
                </c:pt>
                <c:pt idx="7">
                  <c:v>2009年</c:v>
                </c:pt>
                <c:pt idx="8">
                  <c:v>2010年</c:v>
                </c:pt>
                <c:pt idx="9">
                  <c:v>2011年</c:v>
                </c:pt>
                <c:pt idx="10">
                  <c:v>2012年</c:v>
                </c:pt>
                <c:pt idx="11">
                  <c:v>2013年</c:v>
                </c:pt>
                <c:pt idx="12">
                  <c:v>2014年</c:v>
                </c:pt>
                <c:pt idx="13">
                  <c:v>2015年</c:v>
                </c:pt>
                <c:pt idx="14">
                  <c:v>2016年</c:v>
                </c:pt>
                <c:pt idx="15">
                  <c:v>2017年</c:v>
                </c:pt>
                <c:pt idx="16">
                  <c:v>2018年</c:v>
                </c:pt>
              </c:strCache>
            </c:strRef>
          </c:cat>
          <c:val>
            <c:numRef>
              <c:f>訪日外客!$D$4:$D$20</c:f>
              <c:numCache>
                <c:formatCode>#,##0_);[Red]\(#,##0\)</c:formatCode>
                <c:ptCount val="17"/>
                <c:pt idx="0">
                  <c:v>276.09335010000001</c:v>
                </c:pt>
                <c:pt idx="1">
                  <c:v>284.03901250000001</c:v>
                </c:pt>
                <c:pt idx="2">
                  <c:v>357.22607099999993</c:v>
                </c:pt>
                <c:pt idx="3">
                  <c:v>393.58367099999998</c:v>
                </c:pt>
                <c:pt idx="4">
                  <c:v>420.97601979999996</c:v>
                </c:pt>
                <c:pt idx="5">
                  <c:v>485.79359579999999</c:v>
                </c:pt>
                <c:pt idx="6">
                  <c:v>491.86418149999997</c:v>
                </c:pt>
                <c:pt idx="7">
                  <c:v>399.23189039999994</c:v>
                </c:pt>
                <c:pt idx="8">
                  <c:v>519.25385249999999</c:v>
                </c:pt>
                <c:pt idx="9">
                  <c:v>314.66885120000001</c:v>
                </c:pt>
                <c:pt idx="10">
                  <c:v>428.77078650000004</c:v>
                </c:pt>
                <c:pt idx="11">
                  <c:v>490.21265919999996</c:v>
                </c:pt>
                <c:pt idx="12">
                  <c:v>689.45220380000001</c:v>
                </c:pt>
                <c:pt idx="13">
                  <c:v>1028.3190089</c:v>
                </c:pt>
                <c:pt idx="14">
                  <c:v>1158.71354</c:v>
                </c:pt>
                <c:pt idx="15">
                  <c:v>1325.5275726000002</c:v>
                </c:pt>
                <c:pt idx="16">
                  <c:v>1422.3552</c:v>
                </c:pt>
              </c:numCache>
            </c:numRef>
          </c:val>
          <c:smooth val="0"/>
          <c:extLst>
            <c:ext xmlns:c16="http://schemas.microsoft.com/office/drawing/2014/chart" uri="{C3380CC4-5D6E-409C-BE32-E72D297353CC}">
              <c16:uniqueId val="{00000006-53DC-4383-B8AE-7412A41DFFB4}"/>
            </c:ext>
          </c:extLst>
        </c:ser>
        <c:ser>
          <c:idx val="3"/>
          <c:order val="2"/>
          <c:tx>
            <c:strRef>
              <c:f>訪日外客!$E$3</c:f>
              <c:strCache>
                <c:ptCount val="1"/>
                <c:pt idx="0">
                  <c:v>愛知県</c:v>
                </c:pt>
              </c:strCache>
            </c:strRef>
          </c:tx>
          <c:dLbls>
            <c:dLbl>
              <c:idx val="16"/>
              <c:layout>
                <c:manualLayout>
                  <c:x val="-2.2204506241208646E-2"/>
                  <c:y val="-2.190394952334278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53DC-4383-B8AE-7412A41DFFB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訪日外客!$A$4:$A$20</c:f>
              <c:strCache>
                <c:ptCount val="17"/>
                <c:pt idx="0">
                  <c:v>2002年</c:v>
                </c:pt>
                <c:pt idx="1">
                  <c:v>2003年</c:v>
                </c:pt>
                <c:pt idx="2">
                  <c:v>2004年</c:v>
                </c:pt>
                <c:pt idx="3">
                  <c:v>2005年</c:v>
                </c:pt>
                <c:pt idx="4">
                  <c:v>2006年</c:v>
                </c:pt>
                <c:pt idx="5">
                  <c:v>2007年</c:v>
                </c:pt>
                <c:pt idx="6">
                  <c:v>2008年</c:v>
                </c:pt>
                <c:pt idx="7">
                  <c:v>2009年</c:v>
                </c:pt>
                <c:pt idx="8">
                  <c:v>2010年</c:v>
                </c:pt>
                <c:pt idx="9">
                  <c:v>2011年</c:v>
                </c:pt>
                <c:pt idx="10">
                  <c:v>2012年</c:v>
                </c:pt>
                <c:pt idx="11">
                  <c:v>2013年</c:v>
                </c:pt>
                <c:pt idx="12">
                  <c:v>2014年</c:v>
                </c:pt>
                <c:pt idx="13">
                  <c:v>2015年</c:v>
                </c:pt>
                <c:pt idx="14">
                  <c:v>2016年</c:v>
                </c:pt>
                <c:pt idx="15">
                  <c:v>2017年</c:v>
                </c:pt>
                <c:pt idx="16">
                  <c:v>2018年</c:v>
                </c:pt>
              </c:strCache>
            </c:strRef>
          </c:cat>
          <c:val>
            <c:numRef>
              <c:f>訪日外客!$E$4:$E$20</c:f>
              <c:numCache>
                <c:formatCode>#,##0_);[Red]\(#,##0\)</c:formatCode>
                <c:ptCount val="17"/>
                <c:pt idx="0">
                  <c:v>58.676385600000003</c:v>
                </c:pt>
                <c:pt idx="1">
                  <c:v>50.553732500000002</c:v>
                </c:pt>
                <c:pt idx="2">
                  <c:v>58.923887999999998</c:v>
                </c:pt>
                <c:pt idx="3">
                  <c:v>80.062319399999993</c:v>
                </c:pt>
                <c:pt idx="4">
                  <c:v>70.407139200000003</c:v>
                </c:pt>
                <c:pt idx="5">
                  <c:v>78.461508600000002</c:v>
                </c:pt>
                <c:pt idx="6">
                  <c:v>84.343433500000003</c:v>
                </c:pt>
                <c:pt idx="7">
                  <c:v>65.180716799999999</c:v>
                </c:pt>
                <c:pt idx="8">
                  <c:v>93.861807499999998</c:v>
                </c:pt>
                <c:pt idx="9">
                  <c:v>54.725017599999994</c:v>
                </c:pt>
                <c:pt idx="10">
                  <c:v>78.566186999999999</c:v>
                </c:pt>
                <c:pt idx="11">
                  <c:v>88.093184000000008</c:v>
                </c:pt>
                <c:pt idx="12">
                  <c:v>123.40389640000001</c:v>
                </c:pt>
                <c:pt idx="13">
                  <c:v>193.4266082</c:v>
                </c:pt>
                <c:pt idx="14">
                  <c:v>228.37714999999997</c:v>
                </c:pt>
                <c:pt idx="15">
                  <c:v>255.35054969999999</c:v>
                </c:pt>
                <c:pt idx="16">
                  <c:v>243.29759999999999</c:v>
                </c:pt>
              </c:numCache>
            </c:numRef>
          </c:val>
          <c:smooth val="0"/>
          <c:extLst>
            <c:ext xmlns:c16="http://schemas.microsoft.com/office/drawing/2014/chart" uri="{C3380CC4-5D6E-409C-BE32-E72D297353CC}">
              <c16:uniqueId val="{00000008-53DC-4383-B8AE-7412A41DFFB4}"/>
            </c:ext>
          </c:extLst>
        </c:ser>
        <c:dLbls>
          <c:showLegendKey val="0"/>
          <c:showVal val="0"/>
          <c:showCatName val="0"/>
          <c:showSerName val="0"/>
          <c:showPercent val="0"/>
          <c:showBubbleSize val="0"/>
        </c:dLbls>
        <c:marker val="1"/>
        <c:smooth val="0"/>
        <c:axId val="130049536"/>
        <c:axId val="130051072"/>
      </c:lineChart>
      <c:catAx>
        <c:axId val="130049536"/>
        <c:scaling>
          <c:orientation val="minMax"/>
        </c:scaling>
        <c:delete val="0"/>
        <c:axPos val="b"/>
        <c:numFmt formatCode="General" sourceLinked="1"/>
        <c:majorTickMark val="out"/>
        <c:minorTickMark val="none"/>
        <c:tickLblPos val="nextTo"/>
        <c:crossAx val="130051072"/>
        <c:crosses val="autoZero"/>
        <c:auto val="1"/>
        <c:lblAlgn val="ctr"/>
        <c:lblOffset val="100"/>
        <c:noMultiLvlLbl val="0"/>
      </c:catAx>
      <c:valAx>
        <c:axId val="130051072"/>
        <c:scaling>
          <c:orientation val="minMax"/>
        </c:scaling>
        <c:delete val="0"/>
        <c:axPos val="l"/>
        <c:majorGridlines>
          <c:spPr>
            <a:ln w="3175"/>
          </c:spPr>
        </c:majorGridlines>
        <c:numFmt formatCode="#,##0_);[Red]\(#,##0\)" sourceLinked="1"/>
        <c:majorTickMark val="out"/>
        <c:minorTickMark val="none"/>
        <c:tickLblPos val="nextTo"/>
        <c:crossAx val="130049536"/>
        <c:crosses val="autoZero"/>
        <c:crossBetween val="between"/>
      </c:valAx>
    </c:plotArea>
    <c:legend>
      <c:legendPos val="t"/>
      <c:layout>
        <c:manualLayout>
          <c:xMode val="edge"/>
          <c:yMode val="edge"/>
          <c:x val="0.17685935560860253"/>
          <c:y val="9.176862187225349E-4"/>
          <c:w val="0.64210595788458824"/>
          <c:h val="0.13748325884479173"/>
        </c:manualLayout>
      </c:layout>
      <c:overlay val="0"/>
    </c:legend>
    <c:plotVisOnly val="1"/>
    <c:dispBlanksAs val="gap"/>
    <c:showDLblsOverMax val="0"/>
  </c:chart>
  <c:spPr>
    <a:solidFill>
      <a:schemeClr val="bg1"/>
    </a:solidFill>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340874670254046E-2"/>
          <c:y val="4.2104411784735576E-2"/>
          <c:w val="0.93959498807033448"/>
          <c:h val="0.8408081049945948"/>
        </c:manualLayout>
      </c:layout>
      <c:barChart>
        <c:barDir val="col"/>
        <c:grouping val="stacked"/>
        <c:varyColors val="0"/>
        <c:ser>
          <c:idx val="0"/>
          <c:order val="0"/>
          <c:tx>
            <c:strRef>
              <c:f>'労働者人口推移（全国・大阪）'!$A$14</c:f>
              <c:strCache>
                <c:ptCount val="1"/>
                <c:pt idx="0">
                  <c:v>①身分に基づく在留資格　</c:v>
                </c:pt>
              </c:strCache>
            </c:strRef>
          </c:tx>
          <c:spPr>
            <a:solidFill>
              <a:schemeClr val="accent1"/>
            </a:solidFill>
            <a:ln>
              <a:solidFill>
                <a:schemeClr val="bg1"/>
              </a:solidFill>
            </a:ln>
            <a:effectLst/>
          </c:spPr>
          <c:invertIfNegative val="0"/>
          <c:dLbls>
            <c:dLbl>
              <c:idx val="4"/>
              <c:layout/>
              <c:tx>
                <c:rich>
                  <a:bodyPr/>
                  <a:lstStyle/>
                  <a:p>
                    <a:r>
                      <a:rPr lang="en-US" altLang="ja-JP" smtClean="0"/>
                      <a:t>①</a:t>
                    </a:r>
                    <a:fld id="{AEA42C7E-46C5-4CA4-98BF-5E33D7DA5463}" type="VALUE">
                      <a:rPr lang="en-US" altLang="ja-JP" smtClean="0"/>
                      <a:pPr/>
                      <a:t>[値]</a:t>
                    </a:fld>
                    <a:endParaRPr lang="en-US" altLang="ja-JP" smtClean="0"/>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463C-46D4-A939-07BBD4903C66}"/>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'労働者人口推移（全国・大阪）'!$E$14:$I$14</c:f>
              <c:numCache>
                <c:formatCode>#,##0_ </c:formatCode>
                <c:ptCount val="5"/>
                <c:pt idx="0">
                  <c:v>14584</c:v>
                </c:pt>
                <c:pt idx="1">
                  <c:v>17237</c:v>
                </c:pt>
                <c:pt idx="2">
                  <c:v>19686</c:v>
                </c:pt>
                <c:pt idx="3">
                  <c:v>22495</c:v>
                </c:pt>
                <c:pt idx="4">
                  <c:v>24684</c:v>
                </c:pt>
              </c:numCache>
            </c:numRef>
          </c:val>
          <c:extLst>
            <c:ext xmlns:c16="http://schemas.microsoft.com/office/drawing/2014/chart" uri="{C3380CC4-5D6E-409C-BE32-E72D297353CC}">
              <c16:uniqueId val="{00000001-463C-46D4-A939-07BBD4903C66}"/>
            </c:ext>
          </c:extLst>
        </c:ser>
        <c:ser>
          <c:idx val="1"/>
          <c:order val="1"/>
          <c:tx>
            <c:strRef>
              <c:f>'労働者人口推移（全国・大阪）'!$A$15</c:f>
              <c:strCache>
                <c:ptCount val="1"/>
                <c:pt idx="0">
                  <c:v>②専門的・技術分野</c:v>
                </c:pt>
              </c:strCache>
            </c:strRef>
          </c:tx>
          <c:spPr>
            <a:solidFill>
              <a:schemeClr val="accent2"/>
            </a:solidFill>
            <a:ln>
              <a:solidFill>
                <a:schemeClr val="bg1"/>
              </a:solidFill>
            </a:ln>
            <a:effectLst/>
          </c:spPr>
          <c:invertIfNegative val="0"/>
          <c:dLbls>
            <c:dLbl>
              <c:idx val="4"/>
              <c:layout/>
              <c:tx>
                <c:rich>
                  <a:bodyPr/>
                  <a:lstStyle/>
                  <a:p>
                    <a:r>
                      <a:rPr lang="en-US" altLang="ja-JP" smtClean="0"/>
                      <a:t>②</a:t>
                    </a:r>
                    <a:fld id="{D2BD3B5B-3EA6-4669-AD87-07773C6BE4B1}" type="VALUE">
                      <a:rPr lang="en-US" altLang="ja-JP" smtClean="0"/>
                      <a:pPr/>
                      <a:t>[値]</a:t>
                    </a:fld>
                    <a:endParaRPr lang="en-US" altLang="ja-JP" smtClean="0"/>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463C-46D4-A939-07BBD4903C66}"/>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'労働者人口推移（全国・大阪）'!$E$15:$I$15</c:f>
              <c:numCache>
                <c:formatCode>#,##0_ </c:formatCode>
                <c:ptCount val="5"/>
                <c:pt idx="0">
                  <c:v>10052</c:v>
                </c:pt>
                <c:pt idx="1">
                  <c:v>12356</c:v>
                </c:pt>
                <c:pt idx="2">
                  <c:v>15258</c:v>
                </c:pt>
                <c:pt idx="3">
                  <c:v>20173</c:v>
                </c:pt>
                <c:pt idx="4">
                  <c:v>25816</c:v>
                </c:pt>
              </c:numCache>
            </c:numRef>
          </c:val>
          <c:extLst>
            <c:ext xmlns:c16="http://schemas.microsoft.com/office/drawing/2014/chart" uri="{C3380CC4-5D6E-409C-BE32-E72D297353CC}">
              <c16:uniqueId val="{00000003-463C-46D4-A939-07BBD4903C66}"/>
            </c:ext>
          </c:extLst>
        </c:ser>
        <c:ser>
          <c:idx val="2"/>
          <c:order val="2"/>
          <c:tx>
            <c:strRef>
              <c:f>'労働者人口推移（全国・大阪）'!$A$16</c:f>
              <c:strCache>
                <c:ptCount val="1"/>
                <c:pt idx="0">
                  <c:v>③特定活動</c:v>
                </c:pt>
              </c:strCache>
            </c:strRef>
          </c:tx>
          <c:spPr>
            <a:solidFill>
              <a:schemeClr val="accent3"/>
            </a:solidFill>
            <a:ln>
              <a:solidFill>
                <a:schemeClr val="bg1"/>
              </a:solidFill>
            </a:ln>
            <a:effectLst/>
          </c:spPr>
          <c:invertIfNegative val="0"/>
          <c:dLbls>
            <c:dLbl>
              <c:idx val="4"/>
              <c:layout/>
              <c:tx>
                <c:rich>
                  <a:bodyPr/>
                  <a:lstStyle/>
                  <a:p>
                    <a:r>
                      <a:rPr lang="en-US" altLang="ja-JP" smtClean="0"/>
                      <a:t>③</a:t>
                    </a:r>
                    <a:fld id="{ED3D25E6-0D33-497F-9377-204BD3888E75}" type="VALUE">
                      <a:rPr lang="en-US" altLang="ja-JP" smtClean="0"/>
                      <a:pPr/>
                      <a:t>[値]</a:t>
                    </a:fld>
                    <a:endParaRPr lang="en-US" altLang="ja-JP" smtClean="0"/>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463C-46D4-A939-07BBD4903C66}"/>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'労働者人口推移（全国・大阪）'!$E$16:$I$16</c:f>
              <c:numCache>
                <c:formatCode>#,##0_ </c:formatCode>
                <c:ptCount val="5"/>
                <c:pt idx="0">
                  <c:v>1005</c:v>
                </c:pt>
                <c:pt idx="1">
                  <c:v>1398</c:v>
                </c:pt>
                <c:pt idx="2">
                  <c:v>1812</c:v>
                </c:pt>
                <c:pt idx="3">
                  <c:v>2405</c:v>
                </c:pt>
                <c:pt idx="4">
                  <c:v>2821</c:v>
                </c:pt>
              </c:numCache>
            </c:numRef>
          </c:val>
          <c:extLst>
            <c:ext xmlns:c16="http://schemas.microsoft.com/office/drawing/2014/chart" uri="{C3380CC4-5D6E-409C-BE32-E72D297353CC}">
              <c16:uniqueId val="{00000005-463C-46D4-A939-07BBD4903C66}"/>
            </c:ext>
          </c:extLst>
        </c:ser>
        <c:ser>
          <c:idx val="3"/>
          <c:order val="3"/>
          <c:tx>
            <c:strRef>
              <c:f>'労働者人口推移（全国・大阪）'!$A$17</c:f>
              <c:strCache>
                <c:ptCount val="1"/>
                <c:pt idx="0">
                  <c:v>④技能実習</c:v>
                </c:pt>
              </c:strCache>
            </c:strRef>
          </c:tx>
          <c:spPr>
            <a:solidFill>
              <a:schemeClr val="accent4"/>
            </a:solidFill>
            <a:ln>
              <a:solidFill>
                <a:schemeClr val="bg1"/>
              </a:solidFill>
            </a:ln>
            <a:effectLst/>
          </c:spPr>
          <c:invertIfNegative val="0"/>
          <c:dLbls>
            <c:dLbl>
              <c:idx val="4"/>
              <c:layout/>
              <c:tx>
                <c:rich>
                  <a:bodyPr/>
                  <a:lstStyle/>
                  <a:p>
                    <a:r>
                      <a:rPr lang="en-US" altLang="ja-JP" smtClean="0"/>
                      <a:t>④</a:t>
                    </a:r>
                    <a:fld id="{3A1AABB9-2AD4-40B5-A485-B49488C86F59}" type="VALUE">
                      <a:rPr lang="en-US" altLang="ja-JP" smtClean="0"/>
                      <a:pPr/>
                      <a:t>[値]</a:t>
                    </a:fld>
                    <a:endParaRPr lang="en-US" altLang="ja-JP" smtClean="0"/>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6-463C-46D4-A939-07BBD4903C66}"/>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'労働者人口推移（全国・大阪）'!$E$17:$I$17</c:f>
              <c:numCache>
                <c:formatCode>#,##0_ </c:formatCode>
                <c:ptCount val="5"/>
                <c:pt idx="0">
                  <c:v>7486</c:v>
                </c:pt>
                <c:pt idx="1">
                  <c:v>9972</c:v>
                </c:pt>
                <c:pt idx="2">
                  <c:v>13028</c:v>
                </c:pt>
                <c:pt idx="3">
                  <c:v>16403</c:v>
                </c:pt>
                <c:pt idx="4">
                  <c:v>20838</c:v>
                </c:pt>
              </c:numCache>
            </c:numRef>
          </c:val>
          <c:extLst>
            <c:ext xmlns:c16="http://schemas.microsoft.com/office/drawing/2014/chart" uri="{C3380CC4-5D6E-409C-BE32-E72D297353CC}">
              <c16:uniqueId val="{00000007-463C-46D4-A939-07BBD4903C66}"/>
            </c:ext>
          </c:extLst>
        </c:ser>
        <c:ser>
          <c:idx val="4"/>
          <c:order val="4"/>
          <c:tx>
            <c:strRef>
              <c:f>'労働者人口推移（全国・大阪）'!$A$18</c:f>
              <c:strCache>
                <c:ptCount val="1"/>
                <c:pt idx="0">
                  <c:v>⑤資格外活動</c:v>
                </c:pt>
              </c:strCache>
            </c:strRef>
          </c:tx>
          <c:spPr>
            <a:solidFill>
              <a:schemeClr val="accent5"/>
            </a:solidFill>
            <a:ln>
              <a:solidFill>
                <a:schemeClr val="bg1"/>
              </a:solidFill>
            </a:ln>
            <a:effectLst/>
          </c:spPr>
          <c:invertIfNegative val="0"/>
          <c:dLbls>
            <c:dLbl>
              <c:idx val="4"/>
              <c:layout/>
              <c:tx>
                <c:rich>
                  <a:bodyPr/>
                  <a:lstStyle/>
                  <a:p>
                    <a:r>
                      <a:rPr lang="en-US" altLang="ja-JP" smtClean="0"/>
                      <a:t>⑤</a:t>
                    </a:r>
                    <a:fld id="{0FA95205-70BE-4781-B3B8-866865E1C7F0}" type="VALUE">
                      <a:rPr lang="en-US" altLang="ja-JP" smtClean="0"/>
                      <a:pPr/>
                      <a:t>[値]</a:t>
                    </a:fld>
                    <a:endParaRPr lang="en-US" altLang="ja-JP" smtClean="0"/>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8-463C-46D4-A939-07BBD4903C66}"/>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'労働者人口推移（全国・大阪）'!$E$18:$I$18</c:f>
              <c:numCache>
                <c:formatCode>#,##0_ </c:formatCode>
                <c:ptCount val="5"/>
                <c:pt idx="0">
                  <c:v>12710</c:v>
                </c:pt>
                <c:pt idx="1">
                  <c:v>18044</c:v>
                </c:pt>
                <c:pt idx="2">
                  <c:v>22440</c:v>
                </c:pt>
                <c:pt idx="3">
                  <c:v>28596</c:v>
                </c:pt>
                <c:pt idx="4">
                  <c:v>31220</c:v>
                </c:pt>
              </c:numCache>
            </c:numRef>
          </c:val>
          <c:extLst>
            <c:ext xmlns:c16="http://schemas.microsoft.com/office/drawing/2014/chart" uri="{C3380CC4-5D6E-409C-BE32-E72D297353CC}">
              <c16:uniqueId val="{00000009-463C-46D4-A939-07BBD4903C66}"/>
            </c:ext>
          </c:extLst>
        </c:ser>
        <c:ser>
          <c:idx val="5"/>
          <c:order val="5"/>
          <c:tx>
            <c:strRef>
              <c:f>'労働者人口推移（全国・大阪）'!$A$19</c:f>
              <c:strCache>
                <c:ptCount val="1"/>
                <c:pt idx="0">
                  <c:v>■不明</c:v>
                </c:pt>
              </c:strCache>
            </c:strRef>
          </c:tx>
          <c:spPr>
            <a:solidFill>
              <a:schemeClr val="accent6"/>
            </a:solidFill>
            <a:ln>
              <a:noFill/>
            </a:ln>
            <a:effectLst/>
          </c:spPr>
          <c:invertIfNegative val="0"/>
          <c:dLbls>
            <c:delete val="1"/>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'労働者人口推移（全国・大阪）'!$E$19:$I$19</c:f>
              <c:numCache>
                <c:formatCode>#,##0_ </c:formatCode>
                <c:ptCount val="5"/>
                <c:pt idx="0">
                  <c:v>1</c:v>
                </c:pt>
                <c:pt idx="1">
                  <c:v>1</c:v>
                </c:pt>
                <c:pt idx="2">
                  <c:v>2</c:v>
                </c:pt>
              </c:numCache>
            </c:numRef>
          </c:val>
          <c:extLst>
            <c:ext xmlns:c16="http://schemas.microsoft.com/office/drawing/2014/chart" uri="{C3380CC4-5D6E-409C-BE32-E72D297353CC}">
              <c16:uniqueId val="{0000000A-463C-46D4-A939-07BBD4903C66}"/>
            </c:ext>
          </c:extLst>
        </c:ser>
        <c:ser>
          <c:idx val="6"/>
          <c:order val="6"/>
          <c:tx>
            <c:strRef>
              <c:f>'労働者人口推移（全国・大阪）'!$A$20</c:f>
              <c:strCache>
                <c:ptCount val="1"/>
                <c:pt idx="0">
                  <c:v>⑥特定技能（新）</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'労働者人口推移（全国・大阪）'!$E$20:$I$20</c:f>
              <c:numCache>
                <c:formatCode>General</c:formatCode>
                <c:ptCount val="5"/>
              </c:numCache>
            </c:numRef>
          </c:val>
          <c:extLst>
            <c:ext xmlns:c16="http://schemas.microsoft.com/office/drawing/2014/chart" uri="{C3380CC4-5D6E-409C-BE32-E72D297353CC}">
              <c16:uniqueId val="{0000000B-463C-46D4-A939-07BBD4903C66}"/>
            </c:ext>
          </c:extLst>
        </c:ser>
        <c:ser>
          <c:idx val="7"/>
          <c:order val="7"/>
          <c:tx>
            <c:strRef>
              <c:f>'労働者人口推移（全国・大阪）'!$A$21</c:f>
              <c:strCache>
                <c:ptCount val="1"/>
                <c:pt idx="0">
                  <c:v>合計</c:v>
                </c:pt>
              </c:strCache>
            </c:strRef>
          </c:tx>
          <c:spPr>
            <a:noFill/>
            <a:ln>
              <a:noFill/>
            </a:ln>
            <a:effectLst/>
          </c:spPr>
          <c:invertIfNegative val="0"/>
          <c:dLbls>
            <c:dLbl>
              <c:idx val="4"/>
              <c:layout>
                <c:manualLayout>
                  <c:x val="-8.7401971082774483E-4"/>
                  <c:y val="7.8754689931090194E-2"/>
                </c:manualLayout>
              </c:layout>
              <c:tx>
                <c:rich>
                  <a:bodyPr/>
                  <a:lstStyle/>
                  <a:p>
                    <a:fld id="{AAB7A774-7E2F-4888-BEC9-699AD4E7AAF9}" type="VALUE">
                      <a:rPr lang="en-US" altLang="ja-JP"/>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0-463C-46D4-A939-07BBD4903C66}"/>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'労働者人口推移（全国・大阪）'!$E$3:$I$3</c:f>
              <c:numCache>
                <c:formatCode>General</c:formatCode>
                <c:ptCount val="5"/>
                <c:pt idx="0">
                  <c:v>2015</c:v>
                </c:pt>
                <c:pt idx="1">
                  <c:v>2016</c:v>
                </c:pt>
                <c:pt idx="2">
                  <c:v>2017</c:v>
                </c:pt>
                <c:pt idx="3">
                  <c:v>2018</c:v>
                </c:pt>
                <c:pt idx="4">
                  <c:v>2019</c:v>
                </c:pt>
              </c:numCache>
            </c:numRef>
          </c:cat>
          <c:val>
            <c:numRef>
              <c:f>'労働者人口推移（全国・大阪）'!$E$21:$I$21</c:f>
              <c:numCache>
                <c:formatCode>#,##0_ </c:formatCode>
                <c:ptCount val="5"/>
                <c:pt idx="0">
                  <c:v>45838</c:v>
                </c:pt>
                <c:pt idx="1">
                  <c:v>59008</c:v>
                </c:pt>
                <c:pt idx="2">
                  <c:v>72226</c:v>
                </c:pt>
                <c:pt idx="3">
                  <c:v>90072</c:v>
                </c:pt>
                <c:pt idx="4">
                  <c:v>105379</c:v>
                </c:pt>
              </c:numCache>
            </c:numRef>
          </c:val>
          <c:extLst>
            <c:ext xmlns:c16="http://schemas.microsoft.com/office/drawing/2014/chart" uri="{C3380CC4-5D6E-409C-BE32-E72D297353CC}">
              <c16:uniqueId val="{00000011-463C-46D4-A939-07BBD4903C66}"/>
            </c:ext>
          </c:extLst>
        </c:ser>
        <c:dLbls>
          <c:dLblPos val="ctr"/>
          <c:showLegendKey val="0"/>
          <c:showVal val="1"/>
          <c:showCatName val="0"/>
          <c:showSerName val="0"/>
          <c:showPercent val="0"/>
          <c:showBubbleSize val="0"/>
        </c:dLbls>
        <c:gapWidth val="79"/>
        <c:overlap val="100"/>
        <c:axId val="1599593184"/>
        <c:axId val="1599593600"/>
        <c:extLst/>
      </c:barChart>
      <c:catAx>
        <c:axId val="15995931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solidFill>
                <a:latin typeface="Meiryo UI" panose="020B0604030504040204" pitchFamily="50" charset="-128"/>
                <a:ea typeface="Meiryo UI" panose="020B0604030504040204" pitchFamily="50" charset="-128"/>
                <a:cs typeface="+mn-cs"/>
              </a:defRPr>
            </a:pPr>
            <a:endParaRPr lang="ja-JP"/>
          </a:p>
        </c:txPr>
        <c:crossAx val="1599593600"/>
        <c:crosses val="autoZero"/>
        <c:auto val="1"/>
        <c:lblAlgn val="ctr"/>
        <c:lblOffset val="100"/>
        <c:noMultiLvlLbl val="0"/>
      </c:catAx>
      <c:valAx>
        <c:axId val="1599593600"/>
        <c:scaling>
          <c:orientation val="minMax"/>
          <c:max val="120000"/>
        </c:scaling>
        <c:delete val="0"/>
        <c:axPos val="l"/>
        <c:numFmt formatCode="#,##0_ "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599593184"/>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ADC004DA-1050-4399-AC60-3F835403D04A}" type="datetimeFigureOut">
              <a:rPr kumimoji="1" lang="ja-JP" altLang="en-US" smtClean="0"/>
              <a:t>2022/12/6</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BA841F3B-5A04-41FB-8249-8E399CC488D9}" type="slidenum">
              <a:rPr kumimoji="1" lang="ja-JP" altLang="en-US" smtClean="0"/>
              <a:t>‹#›</a:t>
            </a:fld>
            <a:endParaRPr kumimoji="1" lang="ja-JP" altLang="en-US"/>
          </a:p>
        </p:txBody>
      </p:sp>
    </p:spTree>
    <p:extLst>
      <p:ext uri="{BB962C8B-B14F-4D97-AF65-F5344CB8AC3E}">
        <p14:creationId xmlns:p14="http://schemas.microsoft.com/office/powerpoint/2010/main" val="29686845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20</a:t>
            </a:fld>
            <a:endParaRPr kumimoji="1" lang="ja-JP" altLang="en-US"/>
          </a:p>
        </p:txBody>
      </p:sp>
    </p:spTree>
    <p:extLst>
      <p:ext uri="{BB962C8B-B14F-4D97-AF65-F5344CB8AC3E}">
        <p14:creationId xmlns:p14="http://schemas.microsoft.com/office/powerpoint/2010/main" val="4078298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23</a:t>
            </a:fld>
            <a:endParaRPr kumimoji="1" lang="ja-JP" altLang="en-US"/>
          </a:p>
        </p:txBody>
      </p:sp>
    </p:spTree>
    <p:extLst>
      <p:ext uri="{BB962C8B-B14F-4D97-AF65-F5344CB8AC3E}">
        <p14:creationId xmlns:p14="http://schemas.microsoft.com/office/powerpoint/2010/main" val="2156320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726D593-9B0B-4DB2-B7EF-C19C89BCF495}" type="datetime1">
              <a:rPr kumimoji="1" lang="ja-JP" altLang="en-US" smtClean="0"/>
              <a:t>2022/12/6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553325" y="6356351"/>
            <a:ext cx="2228850" cy="365125"/>
          </a:xfrm>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7759255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80F4E42-C1CF-47F0-AC77-C5E8211361EE}" type="datetime1">
              <a:rPr kumimoji="1" lang="ja-JP" altLang="en-US" smtClean="0"/>
              <a:t>2022/12/6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802290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C8A1E22-51CA-42F8-A405-53A1FDCE17D8}" type="datetime1">
              <a:rPr kumimoji="1" lang="ja-JP" altLang="en-US" smtClean="0"/>
              <a:t>2022/12/6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4067413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4DEE5E5-9349-42B9-A7E0-2DACE2704AC2}" type="datetime1">
              <a:rPr kumimoji="1" lang="ja-JP" altLang="en-US" smtClean="0"/>
              <a:t>2022/12/6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815286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73193954-9A86-4D53-8BAD-69A12ED24828}" type="datetime1">
              <a:rPr kumimoji="1" lang="ja-JP" altLang="en-US" smtClean="0"/>
              <a:t>2022/12/6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09"/>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5991077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C826396-2A86-4132-8A7E-D0BD21DEC86F}" type="datetime1">
              <a:rPr kumimoji="1" lang="ja-JP" altLang="en-US" smtClean="0"/>
              <a:t>2022/12/6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40423605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9E5991A-2A71-4F93-AD60-A4CEF99610CB}" type="datetime1">
              <a:rPr kumimoji="1" lang="ja-JP" altLang="en-US" smtClean="0"/>
              <a:t>2022/12/6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512948" y="6356352"/>
            <a:ext cx="2228850" cy="365125"/>
          </a:xfrm>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7231200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CAFAACE-47B9-4B23-9006-200E01765A13}" type="datetime1">
              <a:rPr kumimoji="1" lang="ja-JP" altLang="en-US" smtClean="0"/>
              <a:t>2022/12/6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499696" y="6356351"/>
            <a:ext cx="2228850" cy="365125"/>
          </a:xfrm>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6188558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3F770B9-96CE-453C-B4A4-63991AA81B8D}" type="datetime1">
              <a:rPr kumimoji="1" lang="ja-JP" altLang="en-US" smtClean="0"/>
              <a:t>2022/12/6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7499696" y="6356352"/>
            <a:ext cx="2228850" cy="365125"/>
          </a:xfrm>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0764349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D706404-530A-4968-B481-52059F865DDF}" type="datetime1">
              <a:rPr kumimoji="1" lang="ja-JP" altLang="en-US" smtClean="0"/>
              <a:t>2022/12/6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7565956" y="6356352"/>
            <a:ext cx="2228850" cy="365125"/>
          </a:xfrm>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41984439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73A5E44-AF7A-4375-A3C3-7EF390A739B1}" type="datetime1">
              <a:rPr kumimoji="1" lang="ja-JP" altLang="en-US" smtClean="0"/>
              <a:t>2022/12/6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7552704" y="6356351"/>
            <a:ext cx="2228850" cy="365125"/>
          </a:xfrm>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7087617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91250-4084-43A8-BB96-9180EA534885}" type="datetime1">
              <a:rPr kumimoji="1" lang="ja-JP" altLang="en-US" smtClean="0"/>
              <a:t>2022/12/6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499695" y="6351661"/>
            <a:ext cx="2228850" cy="365125"/>
          </a:xfrm>
        </p:spPr>
        <p:txBody>
          <a:bodyPr/>
          <a:lstStyle/>
          <a:p>
            <a:fld id="{E61EF540-5CB6-483A-A4DA-F9E60F8B4EFB}"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91250-4084-43A8-BB96-9180EA534885}" type="datetime1">
              <a:rPr kumimoji="1" lang="ja-JP" altLang="en-US" smtClean="0"/>
              <a:t>2022/12/6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499695" y="6351661"/>
            <a:ext cx="2228850" cy="365125"/>
          </a:xfrm>
        </p:spPr>
        <p:txBody>
          <a:bodyPr/>
          <a:lstStyle/>
          <a:p>
            <a:fld id="{E61EF540-5CB6-483A-A4DA-F9E60F8B4EFB}"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84F381C-AD62-4D57-AE3E-94F24FD0C4BB}" type="datetime1">
              <a:rPr kumimoji="1" lang="ja-JP" altLang="en-US" smtClean="0"/>
              <a:t>2022/12/6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7512948" y="6356352"/>
            <a:ext cx="2228850" cy="365125"/>
          </a:xfrm>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3952943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BEABF-3E17-43A2-9563-92EDE54FA128}" type="datetime1">
              <a:rPr kumimoji="1" lang="ja-JP" altLang="en-US" smtClean="0"/>
              <a:t>2022/12/6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935539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93" r:id="rId7"/>
    <p:sldLayoutId id="2147483691" r:id="rId8"/>
    <p:sldLayoutId id="2147483668" r:id="rId9"/>
    <p:sldLayoutId id="2147483669" r:id="rId10"/>
    <p:sldLayoutId id="2147483670" r:id="rId11"/>
    <p:sldLayoutId id="2147483671" r:id="rId12"/>
    <p:sldLayoutId id="2147483674" r:id="rId13"/>
    <p:sldLayoutId id="2147483675" r:id="rId14"/>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image" Target="../media/image12.png"/><Relationship Id="rId2" Type="http://schemas.openxmlformats.org/officeDocument/2006/relationships/chart" Target="../charts/chart4.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6.png"/><Relationship Id="rId4" Type="http://schemas.microsoft.com/office/2007/relationships/hdphoto" Target="../media/hdphoto1.wdp"/><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13.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13.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641717" y="2911366"/>
            <a:ext cx="6190765" cy="733534"/>
          </a:xfrm>
          <a:prstGeom prst="rect">
            <a:avLst/>
          </a:prstGeom>
          <a:noFill/>
        </p:spPr>
        <p:txBody>
          <a:bodyPr wrap="square" rtlCol="0">
            <a:spAutoFit/>
          </a:bodyPr>
          <a:lstStyle/>
          <a:p>
            <a:pPr algn="ctr">
              <a:lnSpc>
                <a:spcPts val="5000"/>
              </a:lnSpc>
            </a:pPr>
            <a:r>
              <a:rPr kumimoji="1" lang="en-US" altLang="ja-JP" sz="2800" b="1" dirty="0" smtClean="0">
                <a:latin typeface="Meiryo UI" panose="020B0604030504040204" pitchFamily="50" charset="-128"/>
                <a:ea typeface="Meiryo UI" panose="020B0604030504040204" pitchFamily="50" charset="-128"/>
              </a:rPr>
              <a:t>Osaka SDGs</a:t>
            </a:r>
            <a:r>
              <a:rPr kumimoji="1" lang="ja-JP" altLang="en-US" sz="2800" b="1" dirty="0" smtClean="0">
                <a:latin typeface="Meiryo UI" panose="020B0604030504040204" pitchFamily="50" charset="-128"/>
                <a:ea typeface="Meiryo UI" panose="020B0604030504040204" pitchFamily="50" charset="-128"/>
              </a:rPr>
              <a:t> ビジョン（案）</a:t>
            </a:r>
            <a:endParaRPr kumimoji="1" lang="en-US" altLang="ja-JP" sz="2800" dirty="0" smtClean="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2952468" y="4067504"/>
            <a:ext cx="3610303" cy="1200329"/>
          </a:xfrm>
          <a:prstGeom prst="rect">
            <a:avLst/>
          </a:prstGeom>
          <a:noFill/>
        </p:spPr>
        <p:txBody>
          <a:bodyPr wrap="square" rtlCol="0">
            <a:spAutoFit/>
          </a:bodyPr>
          <a:lstStyle/>
          <a:p>
            <a:pPr algn="ctr"/>
            <a:r>
              <a:rPr kumimoji="1" lang="ja-JP" altLang="en-US" sz="2400" dirty="0" smtClean="0">
                <a:latin typeface="Meiryo UI" panose="020B0604030504040204" pitchFamily="50" charset="-128"/>
                <a:ea typeface="Meiryo UI" panose="020B0604030504040204" pitchFamily="50" charset="-128"/>
              </a:rPr>
              <a:t>令和２年３月版</a:t>
            </a:r>
            <a:endParaRPr kumimoji="1" lang="en-US" altLang="ja-JP" sz="2400" dirty="0" smtClean="0">
              <a:latin typeface="Meiryo UI" panose="020B0604030504040204" pitchFamily="50" charset="-128"/>
              <a:ea typeface="Meiryo UI" panose="020B0604030504040204" pitchFamily="50" charset="-128"/>
            </a:endParaRPr>
          </a:p>
          <a:p>
            <a:pPr algn="ctr"/>
            <a:endParaRPr kumimoji="1" lang="en-US" altLang="ja-JP" sz="2400" dirty="0" smtClean="0">
              <a:latin typeface="Meiryo UI" panose="020B0604030504040204" pitchFamily="50" charset="-128"/>
              <a:ea typeface="Meiryo UI" panose="020B0604030504040204" pitchFamily="50" charset="-128"/>
            </a:endParaRPr>
          </a:p>
          <a:p>
            <a:pPr algn="ctr"/>
            <a:r>
              <a:rPr kumimoji="1" lang="ja-JP" altLang="en-US" sz="2400" dirty="0" smtClean="0">
                <a:latin typeface="Meiryo UI" panose="020B0604030504040204" pitchFamily="50" charset="-128"/>
                <a:ea typeface="Meiryo UI" panose="020B0604030504040204" pitchFamily="50" charset="-128"/>
              </a:rPr>
              <a:t>大　阪　府</a:t>
            </a:r>
            <a:endParaRPr kumimoji="1" lang="ja-JP" altLang="en-US" sz="2400" dirty="0">
              <a:latin typeface="Meiryo UI" panose="020B0604030504040204" pitchFamily="50" charset="-128"/>
              <a:ea typeface="Meiryo UI" panose="020B0604030504040204" pitchFamily="50" charset="-128"/>
            </a:endParaRPr>
          </a:p>
        </p:txBody>
      </p:sp>
      <p:sp>
        <p:nvSpPr>
          <p:cNvPr id="4" name="正方形/長方形 3"/>
          <p:cNvSpPr/>
          <p:nvPr/>
        </p:nvSpPr>
        <p:spPr>
          <a:xfrm>
            <a:off x="8433313" y="305434"/>
            <a:ext cx="1186245" cy="5343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pc="600" dirty="0" smtClean="0">
                <a:latin typeface="Meiryo UI" panose="020B0604030504040204" pitchFamily="50" charset="-128"/>
                <a:ea typeface="Meiryo UI" panose="020B0604030504040204" pitchFamily="50" charset="-128"/>
              </a:rPr>
              <a:t>資料２</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71400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３</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a:t>
            </a:r>
            <a:r>
              <a:rPr kumimoji="1" lang="ja-JP" altLang="en-US" b="1" dirty="0" smtClean="0">
                <a:latin typeface="Meiryo UI" panose="020B0604030504040204" pitchFamily="50" charset="-128"/>
                <a:ea typeface="Meiryo UI" panose="020B0604030504040204" pitchFamily="50" charset="-128"/>
              </a:rPr>
              <a:t>」の考え方</a:t>
            </a:r>
            <a:endParaRPr kumimoji="1" lang="en-US" altLang="ja-JP" b="1" dirty="0">
              <a:latin typeface="Meiryo UI" panose="020B0604030504040204" pitchFamily="50" charset="-128"/>
              <a:ea typeface="Meiryo UI" panose="020B0604030504040204" pitchFamily="50" charset="-128"/>
            </a:endParaRPr>
          </a:p>
        </p:txBody>
      </p:sp>
      <p:sp>
        <p:nvSpPr>
          <p:cNvPr id="6" name="正方形/長方形 5"/>
          <p:cNvSpPr/>
          <p:nvPr/>
        </p:nvSpPr>
        <p:spPr>
          <a:xfrm>
            <a:off x="0" y="583019"/>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SDGs17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ゴールの現在の到達点の分析</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 ４分類の分析</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9138727" y="91208"/>
            <a:ext cx="682898" cy="360000"/>
          </a:xfrm>
        </p:spPr>
        <p:txBody>
          <a:bodyPr/>
          <a:lstStyle/>
          <a:p>
            <a:fld id="{7B20388F-A125-4D2E-BBF0-E240911E1C91}" type="slidenum">
              <a:rPr kumimoji="1" lang="ja-JP" altLang="en-US" smtClean="0"/>
              <a:pPr/>
              <a:t>9</a:t>
            </a:fld>
            <a:endParaRPr kumimoji="1" lang="ja-JP" altLang="en-US"/>
          </a:p>
        </p:txBody>
      </p:sp>
      <p:graphicFrame>
        <p:nvGraphicFramePr>
          <p:cNvPr id="30" name="表 29"/>
          <p:cNvGraphicFramePr>
            <a:graphicFrameLocks noGrp="1"/>
          </p:cNvGraphicFramePr>
          <p:nvPr>
            <p:extLst>
              <p:ext uri="{D42A27DB-BD31-4B8C-83A1-F6EECF244321}">
                <p14:modId xmlns:p14="http://schemas.microsoft.com/office/powerpoint/2010/main" val="2090935886"/>
              </p:ext>
            </p:extLst>
          </p:nvPr>
        </p:nvGraphicFramePr>
        <p:xfrm>
          <a:off x="183509" y="992678"/>
          <a:ext cx="9538981" cy="5818827"/>
        </p:xfrm>
        <a:graphic>
          <a:graphicData uri="http://schemas.openxmlformats.org/drawingml/2006/table">
            <a:tbl>
              <a:tblPr firstRow="1" bandRow="1">
                <a:tableStyleId>{5940675A-B579-460E-94D1-54222C63F5DA}</a:tableStyleId>
              </a:tblPr>
              <a:tblGrid>
                <a:gridCol w="3688082">
                  <a:extLst>
                    <a:ext uri="{9D8B030D-6E8A-4147-A177-3AD203B41FA5}">
                      <a16:colId xmlns:a16="http://schemas.microsoft.com/office/drawing/2014/main" val="2582535686"/>
                    </a:ext>
                  </a:extLst>
                </a:gridCol>
                <a:gridCol w="5850899">
                  <a:extLst>
                    <a:ext uri="{9D8B030D-6E8A-4147-A177-3AD203B41FA5}">
                      <a16:colId xmlns:a16="http://schemas.microsoft.com/office/drawing/2014/main" val="966511431"/>
                    </a:ext>
                  </a:extLst>
                </a:gridCol>
              </a:tblGrid>
              <a:tr h="733553">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も自治体指標も、</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高い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６</a:t>
                      </a:r>
                      <a:r>
                        <a:rPr lang="ja-JP" altLang="en-US"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水・衛生、　８  経済成長と雇用</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９</a:t>
                      </a:r>
                      <a:r>
                        <a:rPr lang="ja-JP" altLang="en-US"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インフラ・産業化・イノベーション</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600"/>
                        </a:spcBef>
                        <a:spcAft>
                          <a:spcPts val="0"/>
                        </a:spcAft>
                        <a:buClrTx/>
                        <a:buSzTx/>
                        <a:buFont typeface="Arial" panose="020B0604020202020204" pitchFamily="34" charset="0"/>
                        <a:buChar char="•"/>
                        <a:tabLst/>
                        <a:defRPr/>
                      </a:pPr>
                      <a:r>
                        <a:rPr kumimoji="1" lang="ja-JP" altLang="en-US" sz="1400" b="0" dirty="0" smtClean="0">
                          <a:latin typeface="Meiryo UI" panose="020B0604030504040204" pitchFamily="50" charset="-128"/>
                          <a:ea typeface="Meiryo UI" panose="020B0604030504040204" pitchFamily="50" charset="-128"/>
                        </a:rPr>
                        <a:t>大阪の強みを活かすことができるゴール。他のゴールの課題の克服や、先進事例の発信することなど、国際貢献につなげることができる。</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108301"/>
                  </a:ext>
                </a:extLst>
              </a:tr>
              <a:tr h="1007657">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高く</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、自治体指標が</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低い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１  貧困、　３　健康と福祉</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４　教育、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16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平和</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600"/>
                        </a:spcBef>
                        <a:spcAft>
                          <a:spcPts val="0"/>
                        </a:spcAft>
                        <a:buClrTx/>
                        <a:buSzTx/>
                        <a:buFont typeface="Arial" panose="020B0604020202020204" pitchFamily="34" charset="0"/>
                        <a:buChar char="•"/>
                        <a:tabLst/>
                        <a:defRPr/>
                      </a:pPr>
                      <a:r>
                        <a:rPr kumimoji="1" lang="ja-JP" altLang="en-US" sz="1400" b="0" dirty="0" smtClean="0">
                          <a:latin typeface="Meiryo UI" panose="020B0604030504040204" pitchFamily="50" charset="-128"/>
                          <a:ea typeface="Meiryo UI" panose="020B0604030504040204" pitchFamily="50" charset="-128"/>
                        </a:rPr>
                        <a:t>「</a:t>
                      </a:r>
                      <a:r>
                        <a:rPr kumimoji="1" lang="en-US" altLang="ja-JP" sz="1400" b="0" dirty="0" smtClean="0">
                          <a:latin typeface="Meiryo UI" panose="020B0604030504040204" pitchFamily="50" charset="-128"/>
                          <a:ea typeface="Meiryo UI" panose="020B0604030504040204" pitchFamily="50" charset="-128"/>
                        </a:rPr>
                        <a:t>1 </a:t>
                      </a:r>
                      <a:r>
                        <a:rPr kumimoji="1" lang="ja-JP" altLang="en-US" sz="1400" b="0" dirty="0" smtClean="0">
                          <a:latin typeface="Meiryo UI" panose="020B0604030504040204" pitchFamily="50" charset="-128"/>
                          <a:ea typeface="Meiryo UI" panose="020B0604030504040204" pitchFamily="50" charset="-128"/>
                        </a:rPr>
                        <a:t>貧困」では相対的貧困率や生活保護の割合、また、「</a:t>
                      </a:r>
                      <a:r>
                        <a:rPr kumimoji="1" lang="en-US" altLang="ja-JP" sz="1400" b="0" dirty="0" smtClean="0">
                          <a:latin typeface="Meiryo UI" panose="020B0604030504040204" pitchFamily="50" charset="-128"/>
                          <a:ea typeface="Meiryo UI" panose="020B0604030504040204" pitchFamily="50" charset="-128"/>
                        </a:rPr>
                        <a:t>3 </a:t>
                      </a:r>
                      <a:r>
                        <a:rPr kumimoji="1" lang="ja-JP" altLang="en-US" sz="1400" b="0" dirty="0" smtClean="0">
                          <a:latin typeface="Meiryo UI" panose="020B0604030504040204" pitchFamily="50" charset="-128"/>
                          <a:ea typeface="Meiryo UI" panose="020B0604030504040204" pitchFamily="50" charset="-128"/>
                        </a:rPr>
                        <a:t>健康と福祉」では癌などの死亡率や結核・</a:t>
                      </a:r>
                      <a:r>
                        <a:rPr kumimoji="1" lang="en-US" altLang="ja-JP" sz="1400" b="0" dirty="0" smtClean="0">
                          <a:latin typeface="Meiryo UI" panose="020B0604030504040204" pitchFamily="50" charset="-128"/>
                          <a:ea typeface="Meiryo UI" panose="020B0604030504040204" pitchFamily="50" charset="-128"/>
                        </a:rPr>
                        <a:t>HIV</a:t>
                      </a:r>
                      <a:r>
                        <a:rPr kumimoji="1" lang="ja-JP" altLang="en-US" sz="1400" b="0" dirty="0" smtClean="0">
                          <a:latin typeface="Meiryo UI" panose="020B0604030504040204" pitchFamily="50" charset="-128"/>
                          <a:ea typeface="Meiryo UI" panose="020B0604030504040204" pitchFamily="50" charset="-128"/>
                        </a:rPr>
                        <a:t>などの感染者数、「</a:t>
                      </a:r>
                      <a:r>
                        <a:rPr kumimoji="1" lang="en-US" altLang="ja-JP" sz="1400" b="0" dirty="0" smtClean="0">
                          <a:latin typeface="Meiryo UI" panose="020B0604030504040204" pitchFamily="50" charset="-128"/>
                          <a:ea typeface="Meiryo UI" panose="020B0604030504040204" pitchFamily="50" charset="-128"/>
                        </a:rPr>
                        <a:t>4 </a:t>
                      </a:r>
                      <a:r>
                        <a:rPr kumimoji="1" lang="ja-JP" altLang="en-US" sz="1400" b="0" dirty="0" smtClean="0">
                          <a:latin typeface="Meiryo UI" panose="020B0604030504040204" pitchFamily="50" charset="-128"/>
                          <a:ea typeface="Meiryo UI" panose="020B0604030504040204" pitchFamily="50" charset="-128"/>
                        </a:rPr>
                        <a:t>教育」では小中学生の平均正答率、「</a:t>
                      </a:r>
                      <a:r>
                        <a:rPr kumimoji="1" lang="en-US" altLang="ja-JP" sz="1400" b="0" dirty="0" smtClean="0">
                          <a:latin typeface="Meiryo UI" panose="020B0604030504040204" pitchFamily="50" charset="-128"/>
                          <a:ea typeface="Meiryo UI" panose="020B0604030504040204" pitchFamily="50" charset="-128"/>
                        </a:rPr>
                        <a:t>16</a:t>
                      </a:r>
                      <a:r>
                        <a:rPr kumimoji="1" lang="en-US" altLang="ja-JP" sz="1400" b="0" baseline="0" dirty="0" smtClean="0">
                          <a:latin typeface="Meiryo UI" panose="020B0604030504040204" pitchFamily="50" charset="-128"/>
                          <a:ea typeface="Meiryo UI" panose="020B0604030504040204" pitchFamily="50" charset="-128"/>
                        </a:rPr>
                        <a:t> </a:t>
                      </a:r>
                      <a:r>
                        <a:rPr kumimoji="1" lang="ja-JP" altLang="en-US" sz="1400" b="0" baseline="0" dirty="0" smtClean="0">
                          <a:latin typeface="Meiryo UI" panose="020B0604030504040204" pitchFamily="50" charset="-128"/>
                          <a:ea typeface="Meiryo UI" panose="020B0604030504040204" pitchFamily="50" charset="-128"/>
                        </a:rPr>
                        <a:t>平和」では人口</a:t>
                      </a:r>
                      <a:r>
                        <a:rPr kumimoji="1" lang="en-US" altLang="ja-JP" sz="1400" b="0" baseline="0" dirty="0" smtClean="0">
                          <a:latin typeface="Meiryo UI" panose="020B0604030504040204" pitchFamily="50" charset="-128"/>
                          <a:ea typeface="Meiryo UI" panose="020B0604030504040204" pitchFamily="50" charset="-128"/>
                        </a:rPr>
                        <a:t>10</a:t>
                      </a:r>
                      <a:r>
                        <a:rPr kumimoji="1" lang="ja-JP" altLang="en-US" sz="1400" b="0" baseline="0" dirty="0" smtClean="0">
                          <a:latin typeface="Meiryo UI" panose="020B0604030504040204" pitchFamily="50" charset="-128"/>
                          <a:ea typeface="Meiryo UI" panose="020B0604030504040204" pitchFamily="50" charset="-128"/>
                        </a:rPr>
                        <a:t>万人当たりの刑法犯認知件数や児童虐待相談対応件数など、</a:t>
                      </a:r>
                      <a:r>
                        <a:rPr kumimoji="1" lang="ja-JP" altLang="en-US" sz="1400" b="0" dirty="0" smtClean="0">
                          <a:latin typeface="Meiryo UI" panose="020B0604030504040204" pitchFamily="50" charset="-128"/>
                          <a:ea typeface="Meiryo UI" panose="020B0604030504040204" pitchFamily="50" charset="-128"/>
                        </a:rPr>
                        <a:t>府民のいのちや暮らし、次世代の育成に関わる国内の個別指標が相対的に低い評価となっており改善が必要。</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5449619"/>
                  </a:ext>
                </a:extLst>
              </a:tr>
              <a:tr h="2626173">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低く</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、自治体指標が</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高い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２  </a:t>
                      </a:r>
                      <a:r>
                        <a:rPr lang="ja-JP" altLang="en-US"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飢餓、　     ７  </a:t>
                      </a:r>
                      <a:r>
                        <a:rPr lang="ja-JP" altLang="en-US"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エネルギー</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10 </a:t>
                      </a:r>
                      <a:r>
                        <a:rPr lang="en-US" altLang="ja-JP"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不平等、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11</a:t>
                      </a:r>
                      <a:r>
                        <a:rPr lang="en-US" altLang="ja-JP"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持続可能都市</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13 </a:t>
                      </a:r>
                      <a:r>
                        <a:rPr lang="en-US" altLang="ja-JP"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気候変動、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14</a:t>
                      </a:r>
                      <a:r>
                        <a:rPr lang="en-US" altLang="ja-JP"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海洋資源</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15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陸上資源、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17</a:t>
                      </a:r>
                      <a:r>
                        <a:rPr lang="en-US" altLang="ja-JP"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パートナーシップ</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600"/>
                        </a:spcBef>
                        <a:spcAft>
                          <a:spcPts val="0"/>
                        </a:spcAft>
                        <a:buClrTx/>
                        <a:buSzTx/>
                        <a:buFont typeface="Arial" panose="020B0604020202020204" pitchFamily="34" charset="0"/>
                        <a:buChar char="•"/>
                        <a:tabLst/>
                        <a:defRPr/>
                      </a:pPr>
                      <a:r>
                        <a:rPr kumimoji="1" lang="ja-JP" altLang="en-US" sz="1400" b="0" dirty="0" smtClean="0">
                          <a:latin typeface="Meiryo UI" panose="020B0604030504040204" pitchFamily="50" charset="-128"/>
                          <a:ea typeface="Meiryo UI" panose="020B0604030504040204" pitchFamily="50" charset="-128"/>
                        </a:rPr>
                        <a:t>「</a:t>
                      </a:r>
                      <a:r>
                        <a:rPr kumimoji="1" lang="en-US" altLang="ja-JP" sz="1400" b="0" dirty="0" smtClean="0">
                          <a:latin typeface="Meiryo UI" panose="020B0604030504040204" pitchFamily="50" charset="-128"/>
                          <a:ea typeface="Meiryo UI" panose="020B0604030504040204" pitchFamily="50" charset="-128"/>
                        </a:rPr>
                        <a:t>11</a:t>
                      </a:r>
                      <a:r>
                        <a:rPr kumimoji="1" lang="en-US" altLang="ja-JP" sz="1400" b="0" baseline="0" dirty="0" smtClean="0">
                          <a:latin typeface="Meiryo UI" panose="020B0604030504040204" pitchFamily="50" charset="-128"/>
                          <a:ea typeface="Meiryo UI" panose="020B0604030504040204" pitchFamily="50" charset="-128"/>
                        </a:rPr>
                        <a:t> </a:t>
                      </a:r>
                      <a:r>
                        <a:rPr kumimoji="1" lang="ja-JP" altLang="en-US" sz="1400" b="0" baseline="0" dirty="0" smtClean="0">
                          <a:latin typeface="Meiryo UI" panose="020B0604030504040204" pitchFamily="50" charset="-128"/>
                          <a:ea typeface="Meiryo UI" panose="020B0604030504040204" pitchFamily="50" charset="-128"/>
                        </a:rPr>
                        <a:t>持続可能都市</a:t>
                      </a:r>
                      <a:r>
                        <a:rPr kumimoji="1" lang="ja-JP" altLang="en-US" sz="1400" b="0" dirty="0" smtClean="0">
                          <a:latin typeface="Meiryo UI" panose="020B0604030504040204" pitchFamily="50" charset="-128"/>
                          <a:ea typeface="Meiryo UI" panose="020B0604030504040204" pitchFamily="50" charset="-128"/>
                        </a:rPr>
                        <a:t>」は、まちづくりや災害対応、都市魅力や文化の創造、飢餓、エネルギー、不平等、気候変動、パートナーシップなど、他の全てのゴールを包摂する自治体にとっての重要なゴール。</a:t>
                      </a:r>
                      <a:endParaRPr kumimoji="1" lang="en-US" altLang="ja-JP" sz="1400" b="0" dirty="0" smtClean="0">
                        <a:latin typeface="Meiryo UI" panose="020B0604030504040204" pitchFamily="50" charset="-128"/>
                        <a:ea typeface="Meiryo UI" panose="020B0604030504040204" pitchFamily="50" charset="-128"/>
                      </a:endParaRPr>
                    </a:p>
                    <a:p>
                      <a:pPr marL="185738" marR="0" lvl="0" indent="-100013" algn="l" defTabSz="914400" rtl="0" eaLnBrk="1" fontAlgn="auto" latinLnBrk="0" hangingPunct="1">
                        <a:lnSpc>
                          <a:spcPts val="1400"/>
                        </a:lnSpc>
                        <a:spcBef>
                          <a:spcPts val="600"/>
                        </a:spcBef>
                        <a:spcAft>
                          <a:spcPts val="0"/>
                        </a:spcAft>
                        <a:buClrTx/>
                        <a:buSzTx/>
                        <a:buFont typeface="Arial" panose="020B0604020202020204" pitchFamily="34" charset="0"/>
                        <a:buChar char="•"/>
                        <a:tabLst/>
                        <a:defRPr/>
                      </a:pPr>
                      <a:r>
                        <a:rPr kumimoji="1" lang="ja-JP" altLang="en-US" sz="1400" b="0" dirty="0" smtClean="0">
                          <a:latin typeface="Meiryo UI" panose="020B0604030504040204" pitchFamily="50" charset="-128"/>
                          <a:ea typeface="Meiryo UI" panose="020B0604030504040204" pitchFamily="50" charset="-128"/>
                        </a:rPr>
                        <a:t>天然資源の保護に関わる「</a:t>
                      </a:r>
                      <a:r>
                        <a:rPr kumimoji="1" lang="en-US" altLang="ja-JP" sz="1400" b="0" dirty="0" smtClean="0">
                          <a:latin typeface="Meiryo UI" panose="020B0604030504040204" pitchFamily="50" charset="-128"/>
                          <a:ea typeface="Meiryo UI" panose="020B0604030504040204" pitchFamily="50" charset="-128"/>
                        </a:rPr>
                        <a:t>14 </a:t>
                      </a:r>
                      <a:r>
                        <a:rPr kumimoji="1" lang="ja-JP" altLang="en-US" sz="1400" b="0" dirty="0" smtClean="0">
                          <a:latin typeface="Meiryo UI" panose="020B0604030504040204" pitchFamily="50" charset="-128"/>
                          <a:ea typeface="Meiryo UI" panose="020B0604030504040204" pitchFamily="50" charset="-128"/>
                        </a:rPr>
                        <a:t>海洋資源」、「</a:t>
                      </a:r>
                      <a:r>
                        <a:rPr kumimoji="1" lang="en-US" altLang="ja-JP" sz="1400" b="0" dirty="0" smtClean="0">
                          <a:latin typeface="Meiryo UI" panose="020B0604030504040204" pitchFamily="50" charset="-128"/>
                          <a:ea typeface="Meiryo UI" panose="020B0604030504040204" pitchFamily="50" charset="-128"/>
                        </a:rPr>
                        <a:t>15 </a:t>
                      </a:r>
                      <a:r>
                        <a:rPr kumimoji="1" lang="ja-JP" altLang="en-US" sz="1400" b="0" dirty="0" smtClean="0">
                          <a:latin typeface="Meiryo UI" panose="020B0604030504040204" pitchFamily="50" charset="-128"/>
                          <a:ea typeface="Meiryo UI" panose="020B0604030504040204" pitchFamily="50" charset="-128"/>
                        </a:rPr>
                        <a:t>陸上資源」は、水産業産出額や森林面積割合など、産業構造や地理的要件により大阪において大きく評価を高めていくことは難しい状況。一方で、廃プラスチックの削減やリサイクルの促進など環境負荷抑止の観点から「</a:t>
                      </a:r>
                      <a:r>
                        <a:rPr kumimoji="1" lang="en-US" altLang="ja-JP" sz="1400" b="0" dirty="0" smtClean="0">
                          <a:latin typeface="Meiryo UI" panose="020B0604030504040204" pitchFamily="50" charset="-128"/>
                          <a:ea typeface="Meiryo UI" panose="020B0604030504040204" pitchFamily="50" charset="-128"/>
                        </a:rPr>
                        <a:t>12 </a:t>
                      </a:r>
                      <a:r>
                        <a:rPr kumimoji="1" lang="ja-JP" altLang="en-US" sz="1400" b="0" dirty="0" smtClean="0">
                          <a:latin typeface="Meiryo UI" panose="020B0604030504040204" pitchFamily="50" charset="-128"/>
                          <a:ea typeface="Meiryo UI" panose="020B0604030504040204" pitchFamily="50" charset="-128"/>
                        </a:rPr>
                        <a:t>生産と消費」に集約して取組むことができる。</a:t>
                      </a:r>
                      <a:endParaRPr kumimoji="1" lang="en-US" altLang="ja-JP" sz="1400" b="0" dirty="0" smtClean="0">
                        <a:latin typeface="Meiryo UI" panose="020B0604030504040204" pitchFamily="50" charset="-128"/>
                        <a:ea typeface="Meiryo UI" panose="020B0604030504040204" pitchFamily="50" charset="-128"/>
                      </a:endParaRPr>
                    </a:p>
                    <a:p>
                      <a:pPr marL="185738" marR="0" lvl="0" indent="-100013" algn="l" defTabSz="914400" rtl="0" eaLnBrk="1" fontAlgn="auto" latinLnBrk="0" hangingPunct="1">
                        <a:lnSpc>
                          <a:spcPts val="1400"/>
                        </a:lnSpc>
                        <a:spcBef>
                          <a:spcPts val="600"/>
                        </a:spcBef>
                        <a:spcAft>
                          <a:spcPts val="0"/>
                        </a:spcAft>
                        <a:buClrTx/>
                        <a:buSzTx/>
                        <a:buFont typeface="Arial" panose="020B0604020202020204" pitchFamily="34" charset="0"/>
                        <a:buChar char="•"/>
                        <a:tabLst/>
                        <a:defRPr/>
                      </a:pPr>
                      <a:r>
                        <a:rPr kumimoji="1" lang="ja-JP" altLang="en-US" sz="1400" b="0" dirty="0" smtClean="0">
                          <a:latin typeface="Meiryo UI" panose="020B0604030504040204" pitchFamily="50" charset="-128"/>
                          <a:ea typeface="Meiryo UI" panose="020B0604030504040204" pitchFamily="50" charset="-128"/>
                        </a:rPr>
                        <a:t>「</a:t>
                      </a:r>
                      <a:r>
                        <a:rPr kumimoji="1" lang="en-US" altLang="ja-JP" sz="1400" b="0" dirty="0" smtClean="0">
                          <a:latin typeface="Meiryo UI" panose="020B0604030504040204" pitchFamily="50" charset="-128"/>
                          <a:ea typeface="Meiryo UI" panose="020B0604030504040204" pitchFamily="50" charset="-128"/>
                        </a:rPr>
                        <a:t>2</a:t>
                      </a:r>
                      <a:r>
                        <a:rPr kumimoji="1" lang="en-US" altLang="ja-JP" sz="1400" b="0" baseline="0" dirty="0" smtClean="0">
                          <a:latin typeface="Meiryo UI" panose="020B0604030504040204" pitchFamily="50" charset="-128"/>
                          <a:ea typeface="Meiryo UI" panose="020B0604030504040204" pitchFamily="50" charset="-128"/>
                        </a:rPr>
                        <a:t> </a:t>
                      </a:r>
                      <a:r>
                        <a:rPr kumimoji="1" lang="ja-JP" altLang="en-US" sz="1400" b="0" baseline="0" dirty="0" smtClean="0">
                          <a:latin typeface="Meiryo UI" panose="020B0604030504040204" pitchFamily="50" charset="-128"/>
                          <a:ea typeface="Meiryo UI" panose="020B0604030504040204" pitchFamily="50" charset="-128"/>
                        </a:rPr>
                        <a:t>飢餓」、「</a:t>
                      </a:r>
                      <a:r>
                        <a:rPr kumimoji="1" lang="en-US" altLang="ja-JP" sz="1400" b="0" baseline="0" dirty="0" smtClean="0">
                          <a:latin typeface="Meiryo UI" panose="020B0604030504040204" pitchFamily="50" charset="-128"/>
                          <a:ea typeface="Meiryo UI" panose="020B0604030504040204" pitchFamily="50" charset="-128"/>
                        </a:rPr>
                        <a:t>7 </a:t>
                      </a:r>
                      <a:r>
                        <a:rPr kumimoji="1" lang="ja-JP" altLang="en-US" sz="1400" b="0" baseline="0" dirty="0" smtClean="0">
                          <a:latin typeface="Meiryo UI" panose="020B0604030504040204" pitchFamily="50" charset="-128"/>
                          <a:ea typeface="Meiryo UI" panose="020B0604030504040204" pitchFamily="50" charset="-128"/>
                        </a:rPr>
                        <a:t>エネルギー」、「</a:t>
                      </a:r>
                      <a:r>
                        <a:rPr kumimoji="1" lang="en-US" altLang="ja-JP" sz="1400" b="0" baseline="0" dirty="0" smtClean="0">
                          <a:latin typeface="Meiryo UI" panose="020B0604030504040204" pitchFamily="50" charset="-128"/>
                          <a:ea typeface="Meiryo UI" panose="020B0604030504040204" pitchFamily="50" charset="-128"/>
                        </a:rPr>
                        <a:t>10 </a:t>
                      </a:r>
                      <a:r>
                        <a:rPr kumimoji="1" lang="ja-JP" altLang="en-US" sz="1400" b="0" baseline="0" dirty="0" smtClean="0">
                          <a:latin typeface="Meiryo UI" panose="020B0604030504040204" pitchFamily="50" charset="-128"/>
                          <a:ea typeface="Meiryo UI" panose="020B0604030504040204" pitchFamily="50" charset="-128"/>
                        </a:rPr>
                        <a:t>不平等」、「</a:t>
                      </a:r>
                      <a:r>
                        <a:rPr kumimoji="1" lang="en-US" altLang="ja-JP" sz="1400" b="0" baseline="0" dirty="0" smtClean="0">
                          <a:latin typeface="Meiryo UI" panose="020B0604030504040204" pitchFamily="50" charset="-128"/>
                          <a:ea typeface="Meiryo UI" panose="020B0604030504040204" pitchFamily="50" charset="-128"/>
                        </a:rPr>
                        <a:t>13 </a:t>
                      </a:r>
                      <a:r>
                        <a:rPr kumimoji="1" lang="ja-JP" altLang="en-US" sz="1400" b="0" baseline="0" dirty="0" smtClean="0">
                          <a:latin typeface="Meiryo UI" panose="020B0604030504040204" pitchFamily="50" charset="-128"/>
                          <a:ea typeface="Meiryo UI" panose="020B0604030504040204" pitchFamily="50" charset="-128"/>
                        </a:rPr>
                        <a:t>気候変動」、「</a:t>
                      </a:r>
                      <a:r>
                        <a:rPr kumimoji="1" lang="en-US" altLang="ja-JP" sz="1400" b="0" baseline="0" dirty="0" smtClean="0">
                          <a:latin typeface="Meiryo UI" panose="020B0604030504040204" pitchFamily="50" charset="-128"/>
                          <a:ea typeface="Meiryo UI" panose="020B0604030504040204" pitchFamily="50" charset="-128"/>
                        </a:rPr>
                        <a:t>17 </a:t>
                      </a:r>
                      <a:r>
                        <a:rPr kumimoji="1" lang="ja-JP" altLang="en-US" sz="1400" b="0" baseline="0" dirty="0" smtClean="0">
                          <a:latin typeface="Meiryo UI" panose="020B0604030504040204" pitchFamily="50" charset="-128"/>
                          <a:ea typeface="Meiryo UI" panose="020B0604030504040204" pitchFamily="50" charset="-128"/>
                        </a:rPr>
                        <a:t>パートナーシップ」に関しては、それぞれ、土地の肥沃度や再生可能エネルギーの割合、また、国内の所得格差や</a:t>
                      </a:r>
                      <a:r>
                        <a:rPr kumimoji="1" lang="en-US" altLang="ja-JP" sz="1400" b="0" baseline="0" dirty="0" smtClean="0">
                          <a:latin typeface="Meiryo UI" panose="020B0604030504040204" pitchFamily="50" charset="-128"/>
                          <a:ea typeface="Meiryo UI" panose="020B0604030504040204" pitchFamily="50" charset="-128"/>
                        </a:rPr>
                        <a:t>CO2</a:t>
                      </a:r>
                      <a:r>
                        <a:rPr kumimoji="1" lang="ja-JP" altLang="en-US" sz="1400" b="0" baseline="0" dirty="0" smtClean="0">
                          <a:latin typeface="Meiryo UI" panose="020B0604030504040204" pitchFamily="50" charset="-128"/>
                          <a:ea typeface="Meiryo UI" panose="020B0604030504040204" pitchFamily="50" charset="-128"/>
                        </a:rPr>
                        <a:t>排出量、途上国支援額など、日本全体で改善が必要な指標に関する国際評価が低い一方で、国内においては、全体として高い評価のゴールであることから、引き続き継続して取組む。</a:t>
                      </a:r>
                      <a:endParaRPr kumimoji="1" lang="en-US" altLang="ja-JP" sz="1400" b="0" dirty="0" smtClean="0">
                        <a:latin typeface="Meiryo UI" panose="020B0604030504040204" pitchFamily="50" charset="-128"/>
                        <a:ea typeface="Meiryo UI" panose="020B0604030504040204" pitchFamily="50" charset="-128"/>
                      </a:endParaRP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441808"/>
                  </a:ext>
                </a:extLst>
              </a:tr>
              <a:tr h="1451444">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も自治体指標も、</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低い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５</a:t>
                      </a:r>
                      <a:r>
                        <a:rPr lang="ja-JP" altLang="en-US"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ジェンダー、</a:t>
                      </a:r>
                      <a:endParaRPr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12</a:t>
                      </a:r>
                      <a:r>
                        <a:rPr lang="en-US" altLang="ja-JP" sz="14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持続可能な生産と消費</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600"/>
                        </a:spcBef>
                        <a:spcAft>
                          <a:spcPts val="0"/>
                        </a:spcAft>
                        <a:buClrTx/>
                        <a:buSzTx/>
                        <a:buFont typeface="Arial" panose="020B0604020202020204" pitchFamily="34" charset="0"/>
                        <a:buChar char="•"/>
                        <a:tabLst/>
                        <a:defRPr/>
                      </a:pPr>
                      <a:r>
                        <a:rPr kumimoji="1" lang="ja-JP" altLang="en-US" sz="1400" b="0" dirty="0" smtClean="0">
                          <a:latin typeface="Meiryo UI" panose="020B0604030504040204" pitchFamily="50" charset="-128"/>
                          <a:ea typeface="Meiryo UI" panose="020B0604030504040204" pitchFamily="50" charset="-128"/>
                        </a:rPr>
                        <a:t>「</a:t>
                      </a:r>
                      <a:r>
                        <a:rPr kumimoji="1" lang="en-US" altLang="ja-JP" sz="1400" b="0" dirty="0" smtClean="0">
                          <a:latin typeface="Meiryo UI" panose="020B0604030504040204" pitchFamily="50" charset="-128"/>
                          <a:ea typeface="Meiryo UI" panose="020B0604030504040204" pitchFamily="50" charset="-128"/>
                        </a:rPr>
                        <a:t>5</a:t>
                      </a:r>
                      <a:r>
                        <a:rPr kumimoji="1" lang="ja-JP" altLang="en-US" sz="1400" b="0" baseline="0" dirty="0" smtClean="0">
                          <a:latin typeface="Meiryo UI" panose="020B0604030504040204" pitchFamily="50" charset="-128"/>
                          <a:ea typeface="Meiryo UI" panose="020B0604030504040204" pitchFamily="50" charset="-128"/>
                        </a:rPr>
                        <a:t> ジェンダー</a:t>
                      </a:r>
                      <a:r>
                        <a:rPr kumimoji="1" lang="ja-JP" altLang="en-US" sz="1400" b="0" dirty="0" smtClean="0">
                          <a:latin typeface="Meiryo UI" panose="020B0604030504040204" pitchFamily="50" charset="-128"/>
                          <a:ea typeface="Meiryo UI" panose="020B0604030504040204" pitchFamily="50" charset="-128"/>
                        </a:rPr>
                        <a:t>」は、国際的な日本の評価が低く、国を巻き込んだ形で取組みを進めるとともに、配偶者からの暴力相談件数や性犯罪の認知件数など安全・安心に関わる個別指標に関しては、「</a:t>
                      </a:r>
                      <a:r>
                        <a:rPr kumimoji="1" lang="en-US" altLang="ja-JP" sz="1400" b="0" dirty="0" smtClean="0">
                          <a:latin typeface="Meiryo UI" panose="020B0604030504040204" pitchFamily="50" charset="-128"/>
                          <a:ea typeface="Meiryo UI" panose="020B0604030504040204" pitchFamily="50" charset="-128"/>
                        </a:rPr>
                        <a:t>16 </a:t>
                      </a:r>
                      <a:r>
                        <a:rPr kumimoji="1" lang="ja-JP" altLang="en-US" sz="1400" b="0" dirty="0" smtClean="0">
                          <a:latin typeface="Meiryo UI" panose="020B0604030504040204" pitchFamily="50" charset="-128"/>
                          <a:ea typeface="Meiryo UI" panose="020B0604030504040204" pitchFamily="50" charset="-128"/>
                        </a:rPr>
                        <a:t>平和」に集約して取組む必要がある。</a:t>
                      </a:r>
                      <a:endParaRPr kumimoji="1" lang="en-US" altLang="ja-JP" sz="1400" b="0" dirty="0" smtClean="0">
                        <a:latin typeface="Meiryo UI" panose="020B0604030504040204" pitchFamily="50" charset="-128"/>
                        <a:ea typeface="Meiryo UI" panose="020B0604030504040204" pitchFamily="50" charset="-128"/>
                      </a:endParaRPr>
                    </a:p>
                    <a:p>
                      <a:pPr marL="185738" marR="0" lvl="0" indent="-100013" algn="l" defTabSz="914400" rtl="0" eaLnBrk="1" fontAlgn="auto" latinLnBrk="0" hangingPunct="1">
                        <a:lnSpc>
                          <a:spcPts val="1400"/>
                        </a:lnSpc>
                        <a:spcBef>
                          <a:spcPts val="600"/>
                        </a:spcBef>
                        <a:spcAft>
                          <a:spcPts val="0"/>
                        </a:spcAft>
                        <a:buClrTx/>
                        <a:buSzTx/>
                        <a:buFont typeface="Arial" panose="020B0604020202020204" pitchFamily="34" charset="0"/>
                        <a:buChar char="•"/>
                        <a:tabLst/>
                        <a:defRPr/>
                      </a:pPr>
                      <a:r>
                        <a:rPr kumimoji="1" lang="ja-JP" altLang="en-US" sz="1400" b="0" dirty="0" smtClean="0">
                          <a:latin typeface="Meiryo UI" panose="020B0604030504040204" pitchFamily="50" charset="-128"/>
                          <a:ea typeface="Meiryo UI" panose="020B0604030504040204" pitchFamily="50" charset="-128"/>
                        </a:rPr>
                        <a:t>「</a:t>
                      </a:r>
                      <a:r>
                        <a:rPr kumimoji="1" lang="en-US" altLang="ja-JP" sz="1400" b="0" dirty="0" smtClean="0">
                          <a:latin typeface="Meiryo UI" panose="020B0604030504040204" pitchFamily="50" charset="-128"/>
                          <a:ea typeface="Meiryo UI" panose="020B0604030504040204" pitchFamily="50" charset="-128"/>
                        </a:rPr>
                        <a:t>12 </a:t>
                      </a:r>
                      <a:r>
                        <a:rPr kumimoji="1" lang="ja-JP" altLang="en-US" sz="1400" b="0" dirty="0" smtClean="0">
                          <a:latin typeface="Meiryo UI" panose="020B0604030504040204" pitchFamily="50" charset="-128"/>
                          <a:ea typeface="Meiryo UI" panose="020B0604030504040204" pitchFamily="50" charset="-128"/>
                        </a:rPr>
                        <a:t>持続可能な生産と消費」は、持続可能な社会の構築のために重要なゴールであり、府民の関りも深く、また、途上国が先進国に対し強く期待するゴールでもある。</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1145306"/>
                  </a:ext>
                </a:extLst>
              </a:tr>
            </a:tbl>
          </a:graphicData>
        </a:graphic>
      </p:graphicFrame>
      <p:sp>
        <p:nvSpPr>
          <p:cNvPr id="31" name="楕円 30"/>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視点１</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10687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３</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a:t>
            </a:r>
            <a:r>
              <a:rPr kumimoji="1" lang="ja-JP" altLang="en-US" b="1" dirty="0" smtClean="0">
                <a:latin typeface="Meiryo UI" panose="020B0604030504040204" pitchFamily="50" charset="-128"/>
                <a:ea typeface="Meiryo UI" panose="020B0604030504040204" pitchFamily="50" charset="-128"/>
              </a:rPr>
              <a:t>」の考え方</a:t>
            </a:r>
            <a:endParaRPr kumimoji="1" lang="en-US" altLang="ja-JP" b="1" dirty="0">
              <a:latin typeface="Meiryo UI" panose="020B0604030504040204" pitchFamily="50" charset="-128"/>
              <a:ea typeface="Meiryo UI" panose="020B0604030504040204" pitchFamily="50" charset="-128"/>
            </a:endParaRPr>
          </a:p>
        </p:txBody>
      </p:sp>
      <p:sp>
        <p:nvSpPr>
          <p:cNvPr id="6" name="正方形/長方形 5"/>
          <p:cNvSpPr/>
          <p:nvPr/>
        </p:nvSpPr>
        <p:spPr>
          <a:xfrm>
            <a:off x="0" y="536524"/>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SDGs17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ゴールの現在の到達点の分析</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 一定のまとめ</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9138727" y="91208"/>
            <a:ext cx="682898" cy="360000"/>
          </a:xfrm>
        </p:spPr>
        <p:txBody>
          <a:bodyPr/>
          <a:lstStyle/>
          <a:p>
            <a:fld id="{7B20388F-A125-4D2E-BBF0-E240911E1C91}" type="slidenum">
              <a:rPr kumimoji="1" lang="ja-JP" altLang="en-US" smtClean="0"/>
              <a:pPr/>
              <a:t>10</a:t>
            </a:fld>
            <a:endParaRPr kumimoji="1" lang="ja-JP" altLang="en-US"/>
          </a:p>
        </p:txBody>
      </p:sp>
      <p:sp>
        <p:nvSpPr>
          <p:cNvPr id="7" name="正方形/長方形 6"/>
          <p:cNvSpPr/>
          <p:nvPr/>
        </p:nvSpPr>
        <p:spPr>
          <a:xfrm>
            <a:off x="500739" y="1014532"/>
            <a:ext cx="8801101" cy="3920732"/>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a:p>
        </p:txBody>
      </p:sp>
      <p:sp>
        <p:nvSpPr>
          <p:cNvPr id="8" name="テキスト ボックス 7"/>
          <p:cNvSpPr txBox="1"/>
          <p:nvPr/>
        </p:nvSpPr>
        <p:spPr>
          <a:xfrm>
            <a:off x="944654" y="1126022"/>
            <a:ext cx="8016689" cy="3694345"/>
          </a:xfrm>
          <a:prstGeom prst="rect">
            <a:avLst/>
          </a:prstGeom>
          <a:noFill/>
        </p:spPr>
        <p:txBody>
          <a:bodyPr wrap="square" lIns="128016" tIns="64008" rIns="128016" bIns="64008" rtlCol="0">
            <a:spAutoFit/>
          </a:bodyPr>
          <a:lstStyle/>
          <a:p>
            <a:pPr marL="285750" indent="-285750">
              <a:lnSpc>
                <a:spcPts val="2200"/>
              </a:lnSpc>
              <a:spcBef>
                <a:spcPts val="600"/>
              </a:spcBef>
              <a:buFont typeface="Meiryo UI" panose="020B0604030504040204" pitchFamily="50" charset="-128"/>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貧困</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3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健康と福祉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4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教育</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16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平和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ついて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は、誰一人取り残さないという</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の理念や、大阪・関西万博のテーマである「いのち輝く未来社会のデザイン」の実現に不可欠となる府民の“いのち”や暮らし、また、子どもや孫など、将来の世代に関わるゴールとして、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優先的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に取り組むべき課題が多いと考えられる。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spcBef>
                <a:spcPts val="1800"/>
              </a:spcBef>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持続可能な社会を未来に受け継ぐ基盤となる環境関連のゴールを集約できる「</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12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持続</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可能な生産と</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消費</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も国内的にも評価が低いことに関しては、「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大阪ブルー・オーシャン・ビジョン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G20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大阪サミットのレガシーを未来に生かすという観点から、取り組むべき課題があると考えられる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spcBef>
                <a:spcPts val="1800"/>
              </a:spcBef>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これらの課題には、他の全てのゴールや自治体の様々な役割を包摂する「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持続可能な都市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」に関する取り組みや、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経済成長と雇用」、「</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9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インフラ・産業化・イノベーション」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など国際的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国内的にも評価が高いゴール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の強みを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活かすことが重要と考えられる。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5812364" y="5448726"/>
            <a:ext cx="2851147" cy="1267571"/>
          </a:xfrm>
          <a:prstGeom prst="rect">
            <a:avLst/>
          </a:prstGeom>
          <a:no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smtClean="0">
                <a:solidFill>
                  <a:schemeClr val="tx1"/>
                </a:solidFill>
                <a:latin typeface="Meiryo UI" panose="020B0604030504040204" pitchFamily="50" charset="-128"/>
                <a:ea typeface="Meiryo UI" panose="020B0604030504040204" pitchFamily="50" charset="-128"/>
              </a:rPr>
              <a:t>◇強み</a:t>
            </a:r>
            <a:r>
              <a:rPr kumimoji="1" lang="ja-JP" altLang="en-US" sz="1400" b="1" dirty="0">
                <a:solidFill>
                  <a:schemeClr val="tx1"/>
                </a:solidFill>
                <a:latin typeface="Meiryo UI" panose="020B0604030504040204" pitchFamily="50" charset="-128"/>
                <a:ea typeface="Meiryo UI" panose="020B0604030504040204" pitchFamily="50" charset="-128"/>
              </a:rPr>
              <a:t>を</a:t>
            </a:r>
            <a:r>
              <a:rPr kumimoji="1" lang="ja-JP" altLang="en-US" sz="1400" b="1" dirty="0" smtClean="0">
                <a:solidFill>
                  <a:schemeClr val="tx1"/>
                </a:solidFill>
                <a:latin typeface="Meiryo UI" panose="020B0604030504040204" pitchFamily="50" charset="-128"/>
                <a:ea typeface="Meiryo UI" panose="020B0604030504040204" pitchFamily="50" charset="-128"/>
              </a:rPr>
              <a:t>活かせると考えられるゴール</a:t>
            </a:r>
            <a:endParaRPr kumimoji="1" lang="ja-JP" altLang="en-US" sz="1600" b="1" dirty="0">
              <a:solidFill>
                <a:schemeClr val="tx1"/>
              </a:solidFill>
            </a:endParaRPr>
          </a:p>
        </p:txBody>
      </p:sp>
      <p:sp>
        <p:nvSpPr>
          <p:cNvPr id="10" name="正方形/長方形 9"/>
          <p:cNvSpPr/>
          <p:nvPr/>
        </p:nvSpPr>
        <p:spPr>
          <a:xfrm>
            <a:off x="757251" y="5448726"/>
            <a:ext cx="4343400" cy="1267571"/>
          </a:xfrm>
          <a:prstGeom prst="rect">
            <a:avLst/>
          </a:prstGeom>
          <a:no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smtClean="0">
                <a:solidFill>
                  <a:schemeClr val="tx1"/>
                </a:solidFill>
                <a:latin typeface="Meiryo UI" panose="020B0604030504040204" pitchFamily="50" charset="-128"/>
                <a:ea typeface="Meiryo UI" panose="020B0604030504040204" pitchFamily="50" charset="-128"/>
              </a:rPr>
              <a:t>◇課題が多いと考えられるゴール</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pic>
        <p:nvPicPr>
          <p:cNvPr id="11" name="図 10"/>
          <p:cNvPicPr preferRelativeResize="0">
            <a:picLocks/>
          </p:cNvPicPr>
          <p:nvPr/>
        </p:nvPicPr>
        <p:blipFill>
          <a:blip r:embed="rId2"/>
          <a:stretch>
            <a:fillRect/>
          </a:stretch>
        </p:blipFill>
        <p:spPr>
          <a:xfrm>
            <a:off x="1094184" y="6056175"/>
            <a:ext cx="576000" cy="576000"/>
          </a:xfrm>
          <a:prstGeom prst="rect">
            <a:avLst/>
          </a:prstGeom>
          <a:noFill/>
          <a:ln>
            <a:noFill/>
          </a:ln>
        </p:spPr>
      </p:pic>
      <p:pic>
        <p:nvPicPr>
          <p:cNvPr id="12" name="図 11"/>
          <p:cNvPicPr preferRelativeResize="0">
            <a:picLocks/>
          </p:cNvPicPr>
          <p:nvPr/>
        </p:nvPicPr>
        <p:blipFill>
          <a:blip r:embed="rId3"/>
          <a:stretch>
            <a:fillRect/>
          </a:stretch>
        </p:blipFill>
        <p:spPr>
          <a:xfrm>
            <a:off x="1875593" y="6056175"/>
            <a:ext cx="576000" cy="576000"/>
          </a:xfrm>
          <a:prstGeom prst="rect">
            <a:avLst/>
          </a:prstGeom>
          <a:noFill/>
          <a:ln w="47625">
            <a:noFill/>
          </a:ln>
        </p:spPr>
      </p:pic>
      <p:pic>
        <p:nvPicPr>
          <p:cNvPr id="13" name="図 12"/>
          <p:cNvPicPr preferRelativeResize="0">
            <a:picLocks/>
          </p:cNvPicPr>
          <p:nvPr/>
        </p:nvPicPr>
        <p:blipFill>
          <a:blip r:embed="rId4"/>
          <a:stretch>
            <a:fillRect/>
          </a:stretch>
        </p:blipFill>
        <p:spPr>
          <a:xfrm>
            <a:off x="2645951" y="6080359"/>
            <a:ext cx="576000" cy="576000"/>
          </a:xfrm>
          <a:prstGeom prst="rect">
            <a:avLst/>
          </a:prstGeom>
          <a:noFill/>
          <a:ln>
            <a:noFill/>
          </a:ln>
        </p:spPr>
      </p:pic>
      <p:pic>
        <p:nvPicPr>
          <p:cNvPr id="14" name="図 13"/>
          <p:cNvPicPr preferRelativeResize="0">
            <a:picLocks/>
          </p:cNvPicPr>
          <p:nvPr/>
        </p:nvPicPr>
        <p:blipFill>
          <a:blip r:embed="rId5"/>
          <a:stretch>
            <a:fillRect/>
          </a:stretch>
        </p:blipFill>
        <p:spPr>
          <a:xfrm>
            <a:off x="6251129" y="6020421"/>
            <a:ext cx="576000" cy="576000"/>
          </a:xfrm>
          <a:prstGeom prst="rect">
            <a:avLst/>
          </a:prstGeom>
          <a:noFill/>
          <a:ln>
            <a:noFill/>
          </a:ln>
        </p:spPr>
      </p:pic>
      <p:pic>
        <p:nvPicPr>
          <p:cNvPr id="15" name="図 14"/>
          <p:cNvPicPr preferRelativeResize="0">
            <a:picLocks/>
          </p:cNvPicPr>
          <p:nvPr/>
        </p:nvPicPr>
        <p:blipFill>
          <a:blip r:embed="rId6"/>
          <a:stretch>
            <a:fillRect/>
          </a:stretch>
        </p:blipFill>
        <p:spPr>
          <a:xfrm>
            <a:off x="6977894" y="6014371"/>
            <a:ext cx="576000" cy="576000"/>
          </a:xfrm>
          <a:prstGeom prst="rect">
            <a:avLst/>
          </a:prstGeom>
          <a:noFill/>
          <a:ln>
            <a:noFill/>
          </a:ln>
        </p:spPr>
      </p:pic>
      <p:pic>
        <p:nvPicPr>
          <p:cNvPr id="16" name="図 15"/>
          <p:cNvPicPr preferRelativeResize="0">
            <a:picLocks/>
          </p:cNvPicPr>
          <p:nvPr/>
        </p:nvPicPr>
        <p:blipFill>
          <a:blip r:embed="rId7"/>
          <a:stretch>
            <a:fillRect/>
          </a:stretch>
        </p:blipFill>
        <p:spPr>
          <a:xfrm>
            <a:off x="7816514" y="6023139"/>
            <a:ext cx="576000" cy="576000"/>
          </a:xfrm>
          <a:prstGeom prst="rect">
            <a:avLst/>
          </a:prstGeom>
          <a:noFill/>
          <a:ln w="47625">
            <a:noFill/>
          </a:ln>
        </p:spPr>
      </p:pic>
      <p:pic>
        <p:nvPicPr>
          <p:cNvPr id="17" name="図 16"/>
          <p:cNvPicPr preferRelativeResize="0">
            <a:picLocks/>
          </p:cNvPicPr>
          <p:nvPr/>
        </p:nvPicPr>
        <p:blipFill>
          <a:blip r:embed="rId8"/>
          <a:stretch>
            <a:fillRect/>
          </a:stretch>
        </p:blipFill>
        <p:spPr>
          <a:xfrm>
            <a:off x="3434775" y="6078605"/>
            <a:ext cx="576000" cy="576000"/>
          </a:xfrm>
          <a:prstGeom prst="rect">
            <a:avLst/>
          </a:prstGeom>
          <a:noFill/>
          <a:ln>
            <a:noFill/>
          </a:ln>
        </p:spPr>
      </p:pic>
      <p:pic>
        <p:nvPicPr>
          <p:cNvPr id="18" name="図 17"/>
          <p:cNvPicPr preferRelativeResize="0">
            <a:picLocks/>
          </p:cNvPicPr>
          <p:nvPr/>
        </p:nvPicPr>
        <p:blipFill>
          <a:blip r:embed="rId9"/>
          <a:stretch>
            <a:fillRect/>
          </a:stretch>
        </p:blipFill>
        <p:spPr>
          <a:xfrm>
            <a:off x="4239947" y="6078605"/>
            <a:ext cx="576000" cy="576000"/>
          </a:xfrm>
          <a:prstGeom prst="rect">
            <a:avLst/>
          </a:prstGeom>
          <a:noFill/>
          <a:ln>
            <a:noFill/>
          </a:ln>
        </p:spPr>
      </p:pic>
      <p:sp>
        <p:nvSpPr>
          <p:cNvPr id="19" name="テキスト ボックス 18"/>
          <p:cNvSpPr txBox="1"/>
          <p:nvPr/>
        </p:nvSpPr>
        <p:spPr>
          <a:xfrm>
            <a:off x="1037033" y="5798082"/>
            <a:ext cx="4066604"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ゴール１　　ゴール３　　 ゴール４　 　 ゴール</a:t>
            </a:r>
            <a:r>
              <a:rPr kumimoji="1" lang="en-US" altLang="ja-JP" sz="1200" dirty="0" smtClean="0">
                <a:latin typeface="Meiryo UI" panose="020B0604030504040204" pitchFamily="50" charset="-128"/>
                <a:ea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rPr>
              <a:t>　 　ゴール</a:t>
            </a:r>
            <a:r>
              <a:rPr kumimoji="1" lang="en-US" altLang="ja-JP" sz="1200" dirty="0" smtClean="0">
                <a:latin typeface="Meiryo UI" panose="020B0604030504040204" pitchFamily="50" charset="-128"/>
                <a:ea typeface="Meiryo UI" panose="020B0604030504040204" pitchFamily="50" charset="-128"/>
              </a:rPr>
              <a:t>16</a:t>
            </a:r>
            <a:endParaRPr kumimoji="1" lang="ja-JP" altLang="en-US" sz="12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065892" y="5739443"/>
            <a:ext cx="2525041" cy="276999"/>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ゴール</a:t>
            </a:r>
            <a:r>
              <a:rPr kumimoji="1" lang="en-US" altLang="ja-JP" sz="1200" dirty="0" smtClean="0">
                <a:latin typeface="Meiryo UI" panose="020B0604030504040204" pitchFamily="50" charset="-128"/>
                <a:ea typeface="Meiryo UI" panose="020B0604030504040204" pitchFamily="50" charset="-128"/>
              </a:rPr>
              <a:t>8</a:t>
            </a:r>
            <a:r>
              <a:rPr kumimoji="1" lang="ja-JP" altLang="en-US" sz="1200" dirty="0" smtClean="0">
                <a:latin typeface="Meiryo UI" panose="020B0604030504040204" pitchFamily="50" charset="-128"/>
                <a:ea typeface="Meiryo UI" panose="020B0604030504040204" pitchFamily="50" charset="-128"/>
              </a:rPr>
              <a:t>　　   ゴール</a:t>
            </a:r>
            <a:r>
              <a:rPr kumimoji="1" lang="en-US" altLang="ja-JP" sz="1200" dirty="0" smtClean="0">
                <a:latin typeface="Meiryo UI" panose="020B0604030504040204" pitchFamily="50" charset="-128"/>
                <a:ea typeface="Meiryo UI" panose="020B0604030504040204" pitchFamily="50" charset="-128"/>
              </a:rPr>
              <a:t>9</a:t>
            </a:r>
            <a:r>
              <a:rPr kumimoji="1" lang="ja-JP" altLang="en-US" sz="1200" dirty="0" smtClean="0">
                <a:latin typeface="Meiryo UI" panose="020B0604030504040204" pitchFamily="50" charset="-128"/>
                <a:ea typeface="Meiryo UI" panose="020B0604030504040204" pitchFamily="50" charset="-128"/>
              </a:rPr>
              <a:t>　　  ゴール</a:t>
            </a:r>
            <a:r>
              <a:rPr kumimoji="1" lang="en-US" altLang="ja-JP" sz="1200" dirty="0" smtClean="0">
                <a:latin typeface="Meiryo UI" panose="020B0604030504040204" pitchFamily="50" charset="-128"/>
                <a:ea typeface="Meiryo UI" panose="020B0604030504040204" pitchFamily="50" charset="-128"/>
              </a:rPr>
              <a:t>11</a:t>
            </a:r>
            <a:endParaRPr kumimoji="1" lang="ja-JP" altLang="en-US" sz="1200" dirty="0">
              <a:latin typeface="Meiryo UI" panose="020B0604030504040204" pitchFamily="50" charset="-128"/>
              <a:ea typeface="Meiryo UI" panose="020B0604030504040204" pitchFamily="50" charset="-128"/>
            </a:endParaRPr>
          </a:p>
        </p:txBody>
      </p:sp>
      <p:sp>
        <p:nvSpPr>
          <p:cNvPr id="3" name="二等辺三角形 2"/>
          <p:cNvSpPr/>
          <p:nvPr/>
        </p:nvSpPr>
        <p:spPr>
          <a:xfrm rot="10800000">
            <a:off x="3925437" y="5099065"/>
            <a:ext cx="2055117" cy="234763"/>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1" name="楕円 20"/>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視点１</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92556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３</a:t>
            </a:r>
            <a:r>
              <a:rPr kumimoji="1" lang="ja-JP" altLang="en-US" b="1" dirty="0" smtClean="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a:t>
            </a:r>
            <a:r>
              <a:rPr kumimoji="1" lang="ja-JP" altLang="en-US" b="1" dirty="0" smtClean="0">
                <a:latin typeface="Meiryo UI" panose="020B0604030504040204" pitchFamily="50" charset="-128"/>
                <a:ea typeface="Meiryo UI" panose="020B0604030504040204" pitchFamily="50" charset="-128"/>
              </a:rPr>
              <a:t>」の考え方</a:t>
            </a:r>
            <a:endParaRPr kumimoji="1" lang="en-US" altLang="ja-JP"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115899" y="98550"/>
            <a:ext cx="682898" cy="360000"/>
          </a:xfrm>
        </p:spPr>
        <p:txBody>
          <a:bodyPr/>
          <a:lstStyle/>
          <a:p>
            <a:fld id="{E61EF540-5CB6-483A-A4DA-F9E60F8B4EFB}" type="slidenum">
              <a:rPr kumimoji="1" lang="ja-JP" altLang="en-US" smtClean="0"/>
              <a:t>11</a:t>
            </a:fld>
            <a:endParaRPr kumimoji="1" lang="ja-JP" altLang="en-US" dirty="0"/>
          </a:p>
        </p:txBody>
      </p:sp>
      <p:sp>
        <p:nvSpPr>
          <p:cNvPr id="6" name="正方形/長方形 5"/>
          <p:cNvSpPr/>
          <p:nvPr/>
        </p:nvSpPr>
        <p:spPr>
          <a:xfrm>
            <a:off x="0" y="583019"/>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）府民や若者、企業が重要と考えるゴールの把握</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調査結果</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 name="直線コネクタ 28"/>
          <p:cNvCxnSpPr>
            <a:cxnSpLocks noChangeAspect="1"/>
          </p:cNvCxnSpPr>
          <p:nvPr/>
        </p:nvCxnSpPr>
        <p:spPr>
          <a:xfrm>
            <a:off x="7671515" y="1567660"/>
            <a:ext cx="0" cy="2016000"/>
          </a:xfrm>
          <a:prstGeom prst="line">
            <a:avLst/>
          </a:prstGeom>
          <a:ln w="31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a:cxnSpLocks noChangeAspect="1"/>
          </p:cNvCxnSpPr>
          <p:nvPr/>
        </p:nvCxnSpPr>
        <p:spPr>
          <a:xfrm>
            <a:off x="7891937" y="4224609"/>
            <a:ext cx="0" cy="2016000"/>
          </a:xfrm>
          <a:prstGeom prst="line">
            <a:avLst/>
          </a:prstGeom>
          <a:ln w="31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cxnSpLocks noChangeAspect="1"/>
          </p:cNvCxnSpPr>
          <p:nvPr/>
        </p:nvCxnSpPr>
        <p:spPr>
          <a:xfrm>
            <a:off x="2703587" y="4278306"/>
            <a:ext cx="0" cy="2016000"/>
          </a:xfrm>
          <a:prstGeom prst="line">
            <a:avLst/>
          </a:prstGeom>
          <a:ln w="3175">
            <a:solidFill>
              <a:srgbClr val="FF0000"/>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2" name="グラフ 31"/>
          <p:cNvGraphicFramePr>
            <a:graphicFrameLocks noGrp="1"/>
          </p:cNvGraphicFramePr>
          <p:nvPr>
            <p:extLst/>
          </p:nvPr>
        </p:nvGraphicFramePr>
        <p:xfrm>
          <a:off x="5580000" y="1327023"/>
          <a:ext cx="3600000" cy="237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3" name="グラフ 32"/>
          <p:cNvGraphicFramePr>
            <a:graphicFrameLocks noGrp="1"/>
          </p:cNvGraphicFramePr>
          <p:nvPr>
            <p:extLst>
              <p:ext uri="{D42A27DB-BD31-4B8C-83A1-F6EECF244321}">
                <p14:modId xmlns:p14="http://schemas.microsoft.com/office/powerpoint/2010/main" val="3492042177"/>
              </p:ext>
            </p:extLst>
          </p:nvPr>
        </p:nvGraphicFramePr>
        <p:xfrm>
          <a:off x="648000" y="4070124"/>
          <a:ext cx="3600000" cy="2340000"/>
        </p:xfrm>
        <a:graphic>
          <a:graphicData uri="http://schemas.openxmlformats.org/drawingml/2006/chart">
            <c:chart xmlns:c="http://schemas.openxmlformats.org/drawingml/2006/chart" xmlns:r="http://schemas.openxmlformats.org/officeDocument/2006/relationships" r:id="rId3"/>
          </a:graphicData>
        </a:graphic>
      </p:graphicFrame>
      <p:sp>
        <p:nvSpPr>
          <p:cNvPr id="34" name="角丸四角形 33"/>
          <p:cNvSpPr>
            <a:spLocks/>
          </p:cNvSpPr>
          <p:nvPr/>
        </p:nvSpPr>
        <p:spPr>
          <a:xfrm>
            <a:off x="5612353" y="1631334"/>
            <a:ext cx="361506"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173209" y="947041"/>
            <a:ext cx="9679151" cy="313932"/>
          </a:xfrm>
          <a:prstGeom prst="rect">
            <a:avLst/>
          </a:prstGeom>
          <a:noFill/>
        </p:spPr>
        <p:txBody>
          <a:bodyPr wrap="square" lIns="128016" tIns="64008" rIns="128016" bIns="64008" rtlCol="0">
            <a:spAutoFit/>
          </a:bodyPr>
          <a:lstStyle/>
          <a:p>
            <a:pPr marL="200025" indent="-200025">
              <a:buFont typeface="Meiryo UI" panose="020B0604030504040204" pitchFamily="50" charset="-128"/>
              <a:buChar char="○"/>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SDGs17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ゴール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の現時点の到達点をもと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、「大阪で</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社会を実現するために重要と考えるゴール」について調査</a:t>
            </a:r>
            <a:endParaRPr lang="en-US" altLang="ja-JP" sz="1200" kern="1100" spc="-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a:spLocks noChangeAspect="1"/>
          </p:cNvSpPr>
          <p:nvPr/>
        </p:nvSpPr>
        <p:spPr>
          <a:xfrm>
            <a:off x="8640601" y="3167092"/>
            <a:ext cx="843373" cy="353504"/>
          </a:xfrm>
          <a:prstGeom prst="rect">
            <a:avLst/>
          </a:prstGeom>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en-US" altLang="ja-JP" sz="900" dirty="0" smtClean="0">
                <a:latin typeface="Meiryo UI" panose="020B0604030504040204" pitchFamily="50" charset="-128"/>
                <a:ea typeface="Meiryo UI" panose="020B0604030504040204" pitchFamily="50" charset="-128"/>
              </a:rPr>
              <a:t>17</a:t>
            </a:r>
            <a:r>
              <a:rPr kumimoji="1" lang="ja-JP" altLang="en-US" sz="900" dirty="0" smtClean="0">
                <a:latin typeface="Meiryo UI" panose="020B0604030504040204" pitchFamily="50" charset="-128"/>
                <a:ea typeface="Meiryo UI" panose="020B0604030504040204" pitchFamily="50" charset="-128"/>
              </a:rPr>
              <a:t>ゴールの平均</a:t>
            </a:r>
            <a:endParaRPr kumimoji="1" lang="en-US" altLang="ja-JP" sz="900" dirty="0" smtClean="0">
              <a:latin typeface="Meiryo UI" panose="020B0604030504040204" pitchFamily="50" charset="-128"/>
              <a:ea typeface="Meiryo UI" panose="020B0604030504040204" pitchFamily="50" charset="-128"/>
            </a:endParaRPr>
          </a:p>
          <a:p>
            <a:pPr algn="ctr"/>
            <a:r>
              <a:rPr kumimoji="1" lang="en-US" altLang="ja-JP" sz="900" dirty="0" smtClean="0">
                <a:latin typeface="Meiryo UI" panose="020B0604030504040204" pitchFamily="50" charset="-128"/>
                <a:ea typeface="Meiryo UI" panose="020B0604030504040204" pitchFamily="50" charset="-128"/>
              </a:rPr>
              <a:t>28.1%</a:t>
            </a:r>
            <a:endParaRPr kumimoji="1" lang="ja-JP" altLang="en-US" sz="900" dirty="0">
              <a:latin typeface="Meiryo UI" panose="020B0604030504040204" pitchFamily="50" charset="-128"/>
              <a:ea typeface="Meiryo UI" panose="020B0604030504040204" pitchFamily="50" charset="-128"/>
            </a:endParaRPr>
          </a:p>
        </p:txBody>
      </p:sp>
      <p:graphicFrame>
        <p:nvGraphicFramePr>
          <p:cNvPr id="37" name="グラフ 36"/>
          <p:cNvGraphicFramePr>
            <a:graphicFrameLocks/>
          </p:cNvGraphicFramePr>
          <p:nvPr>
            <p:extLst>
              <p:ext uri="{D42A27DB-BD31-4B8C-83A1-F6EECF244321}">
                <p14:modId xmlns:p14="http://schemas.microsoft.com/office/powerpoint/2010/main" val="1547784551"/>
              </p:ext>
            </p:extLst>
          </p:nvPr>
        </p:nvGraphicFramePr>
        <p:xfrm>
          <a:off x="5580000" y="4004626"/>
          <a:ext cx="3600000" cy="2340000"/>
        </p:xfrm>
        <a:graphic>
          <a:graphicData uri="http://schemas.openxmlformats.org/drawingml/2006/chart">
            <c:chart xmlns:c="http://schemas.openxmlformats.org/drawingml/2006/chart" xmlns:r="http://schemas.openxmlformats.org/officeDocument/2006/relationships" r:id="rId4"/>
          </a:graphicData>
        </a:graphic>
      </p:graphicFrame>
      <p:sp>
        <p:nvSpPr>
          <p:cNvPr id="38" name="角丸四角形 37"/>
          <p:cNvSpPr>
            <a:spLocks/>
          </p:cNvSpPr>
          <p:nvPr/>
        </p:nvSpPr>
        <p:spPr>
          <a:xfrm>
            <a:off x="5617392" y="1867845"/>
            <a:ext cx="361506"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a:spLocks/>
          </p:cNvSpPr>
          <p:nvPr/>
        </p:nvSpPr>
        <p:spPr>
          <a:xfrm>
            <a:off x="5619474" y="1995198"/>
            <a:ext cx="361506"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角丸四角形 39"/>
          <p:cNvSpPr>
            <a:spLocks/>
          </p:cNvSpPr>
          <p:nvPr/>
        </p:nvSpPr>
        <p:spPr>
          <a:xfrm>
            <a:off x="5619474" y="2435716"/>
            <a:ext cx="361506"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40"/>
          <p:cNvSpPr>
            <a:spLocks/>
          </p:cNvSpPr>
          <p:nvPr/>
        </p:nvSpPr>
        <p:spPr>
          <a:xfrm>
            <a:off x="5540989" y="2784956"/>
            <a:ext cx="432000"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a:spLocks/>
          </p:cNvSpPr>
          <p:nvPr/>
        </p:nvSpPr>
        <p:spPr>
          <a:xfrm>
            <a:off x="729172" y="4581058"/>
            <a:ext cx="361506"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p:cNvSpPr>
            <a:spLocks/>
          </p:cNvSpPr>
          <p:nvPr/>
        </p:nvSpPr>
        <p:spPr>
          <a:xfrm>
            <a:off x="5642447" y="4518426"/>
            <a:ext cx="361506"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 43"/>
          <p:cNvSpPr>
            <a:spLocks/>
          </p:cNvSpPr>
          <p:nvPr/>
        </p:nvSpPr>
        <p:spPr>
          <a:xfrm>
            <a:off x="5651972" y="4635767"/>
            <a:ext cx="361506"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44"/>
          <p:cNvSpPr>
            <a:spLocks/>
          </p:cNvSpPr>
          <p:nvPr/>
        </p:nvSpPr>
        <p:spPr>
          <a:xfrm>
            <a:off x="5651972" y="5083317"/>
            <a:ext cx="361506"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a:spLocks/>
          </p:cNvSpPr>
          <p:nvPr/>
        </p:nvSpPr>
        <p:spPr>
          <a:xfrm>
            <a:off x="5581107" y="5426634"/>
            <a:ext cx="432000"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p:cNvSpPr>
            <a:spLocks/>
          </p:cNvSpPr>
          <p:nvPr/>
        </p:nvSpPr>
        <p:spPr>
          <a:xfrm>
            <a:off x="5571582" y="5541039"/>
            <a:ext cx="432000"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p:cNvSpPr>
            <a:spLocks/>
          </p:cNvSpPr>
          <p:nvPr/>
        </p:nvSpPr>
        <p:spPr>
          <a:xfrm>
            <a:off x="738697" y="4696577"/>
            <a:ext cx="361506"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 48"/>
          <p:cNvSpPr>
            <a:spLocks/>
          </p:cNvSpPr>
          <p:nvPr/>
        </p:nvSpPr>
        <p:spPr>
          <a:xfrm>
            <a:off x="738697" y="5156892"/>
            <a:ext cx="361506"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角丸四角形 49"/>
          <p:cNvSpPr>
            <a:spLocks/>
          </p:cNvSpPr>
          <p:nvPr/>
        </p:nvSpPr>
        <p:spPr>
          <a:xfrm>
            <a:off x="692731" y="5498892"/>
            <a:ext cx="396000"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角丸四角形 50"/>
          <p:cNvSpPr>
            <a:spLocks/>
          </p:cNvSpPr>
          <p:nvPr/>
        </p:nvSpPr>
        <p:spPr>
          <a:xfrm>
            <a:off x="732881" y="4355607"/>
            <a:ext cx="360000"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a:spLocks noChangeAspect="1"/>
          </p:cNvSpPr>
          <p:nvPr/>
        </p:nvSpPr>
        <p:spPr>
          <a:xfrm>
            <a:off x="3592898" y="5814290"/>
            <a:ext cx="843373" cy="353504"/>
          </a:xfrm>
          <a:prstGeom prst="rect">
            <a:avLst/>
          </a:prstGeom>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en-US" altLang="ja-JP" sz="900" dirty="0" smtClean="0">
                <a:latin typeface="Meiryo UI" panose="020B0604030504040204" pitchFamily="50" charset="-128"/>
                <a:ea typeface="Meiryo UI" panose="020B0604030504040204" pitchFamily="50" charset="-128"/>
              </a:rPr>
              <a:t>17</a:t>
            </a:r>
            <a:r>
              <a:rPr kumimoji="1" lang="ja-JP" altLang="en-US" sz="900" dirty="0" smtClean="0">
                <a:latin typeface="Meiryo UI" panose="020B0604030504040204" pitchFamily="50" charset="-128"/>
                <a:ea typeface="Meiryo UI" panose="020B0604030504040204" pitchFamily="50" charset="-128"/>
              </a:rPr>
              <a:t>ゴールの平均</a:t>
            </a:r>
            <a:endParaRPr kumimoji="1" lang="en-US" altLang="ja-JP" sz="900" dirty="0" smtClean="0">
              <a:latin typeface="Meiryo UI" panose="020B0604030504040204" pitchFamily="50" charset="-128"/>
              <a:ea typeface="Meiryo UI" panose="020B0604030504040204" pitchFamily="50" charset="-128"/>
            </a:endParaRPr>
          </a:p>
          <a:p>
            <a:pPr algn="ctr"/>
            <a:r>
              <a:rPr kumimoji="1" lang="en-US" altLang="ja-JP" sz="900" dirty="0" smtClean="0">
                <a:latin typeface="Meiryo UI" panose="020B0604030504040204" pitchFamily="50" charset="-128"/>
                <a:ea typeface="Meiryo UI" panose="020B0604030504040204" pitchFamily="50" charset="-128"/>
              </a:rPr>
              <a:t>28.0%</a:t>
            </a:r>
            <a:endParaRPr kumimoji="1" lang="ja-JP" altLang="en-US" sz="900" dirty="0">
              <a:latin typeface="Meiryo UI" panose="020B0604030504040204" pitchFamily="50" charset="-128"/>
              <a:ea typeface="Meiryo UI" panose="020B0604030504040204" pitchFamily="50" charset="-128"/>
            </a:endParaRPr>
          </a:p>
        </p:txBody>
      </p:sp>
      <p:sp>
        <p:nvSpPr>
          <p:cNvPr id="53" name="正方形/長方形 52"/>
          <p:cNvSpPr>
            <a:spLocks noChangeAspect="1"/>
          </p:cNvSpPr>
          <p:nvPr/>
        </p:nvSpPr>
        <p:spPr>
          <a:xfrm>
            <a:off x="8640601" y="5881195"/>
            <a:ext cx="843373" cy="353504"/>
          </a:xfrm>
          <a:prstGeom prst="rect">
            <a:avLst/>
          </a:prstGeom>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en-US" altLang="ja-JP" sz="900" dirty="0" smtClean="0">
                <a:latin typeface="Meiryo UI" panose="020B0604030504040204" pitchFamily="50" charset="-128"/>
                <a:ea typeface="Meiryo UI" panose="020B0604030504040204" pitchFamily="50" charset="-128"/>
              </a:rPr>
              <a:t>17</a:t>
            </a:r>
            <a:r>
              <a:rPr kumimoji="1" lang="ja-JP" altLang="en-US" sz="900" dirty="0" smtClean="0">
                <a:latin typeface="Meiryo UI" panose="020B0604030504040204" pitchFamily="50" charset="-128"/>
                <a:ea typeface="Meiryo UI" panose="020B0604030504040204" pitchFamily="50" charset="-128"/>
              </a:rPr>
              <a:t>ゴールの平均</a:t>
            </a:r>
            <a:endParaRPr kumimoji="1" lang="en-US" altLang="ja-JP" sz="900" dirty="0" smtClean="0">
              <a:latin typeface="Meiryo UI" panose="020B0604030504040204" pitchFamily="50" charset="-128"/>
              <a:ea typeface="Meiryo UI" panose="020B0604030504040204" pitchFamily="50" charset="-128"/>
            </a:endParaRPr>
          </a:p>
          <a:p>
            <a:pPr algn="ctr"/>
            <a:r>
              <a:rPr kumimoji="1" lang="en-US" altLang="ja-JP" sz="900" dirty="0" smtClean="0">
                <a:latin typeface="Meiryo UI" panose="020B0604030504040204" pitchFamily="50" charset="-128"/>
                <a:ea typeface="Meiryo UI" panose="020B0604030504040204" pitchFamily="50" charset="-128"/>
              </a:rPr>
              <a:t>44.6%</a:t>
            </a:r>
            <a:endParaRPr kumimoji="1" lang="ja-JP" altLang="en-US" sz="900"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356789" y="1334115"/>
            <a:ext cx="4501334" cy="2375009"/>
          </a:xfrm>
          <a:prstGeom prst="rect">
            <a:avLst/>
          </a:prstGeom>
          <a:solidFill>
            <a:schemeClr val="accent1">
              <a:lumMod val="20000"/>
              <a:lumOff val="80000"/>
            </a:schemeClr>
          </a:solidFill>
        </p:spPr>
        <p:txBody>
          <a:bodyPr wrap="square" rtlCol="0">
            <a:spAutoFit/>
          </a:bodyPr>
          <a:lstStyle/>
          <a:p>
            <a:pPr>
              <a:lnSpc>
                <a:spcPts val="1400"/>
              </a:lnSpc>
              <a:spcAft>
                <a:spcPts val="100"/>
              </a:spcAft>
            </a:pPr>
            <a:r>
              <a:rPr kumimoji="1" lang="ja-JP" altLang="en-US" sz="1300" b="1" dirty="0" smtClean="0">
                <a:latin typeface="Meiryo UI" panose="020B0604030504040204" pitchFamily="50" charset="-128"/>
                <a:ea typeface="Meiryo UI" panose="020B0604030504040204" pitchFamily="50" charset="-128"/>
                <a:cs typeface="Microsoft Himalaya" panose="01010100010101010101" pitchFamily="2" charset="0"/>
              </a:rPr>
              <a:t>①　府民</a:t>
            </a:r>
            <a:r>
              <a:rPr kumimoji="1" lang="ja-JP" altLang="en-US" sz="1300" b="1" dirty="0">
                <a:latin typeface="Meiryo UI" panose="020B0604030504040204" pitchFamily="50" charset="-128"/>
                <a:ea typeface="Meiryo UI" panose="020B0604030504040204" pitchFamily="50" charset="-128"/>
                <a:cs typeface="Microsoft Himalaya" panose="01010100010101010101" pitchFamily="2" charset="0"/>
              </a:rPr>
              <a:t>の声</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（インターネットアンケート）</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　○対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象：大阪府民</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1,000</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人（</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~90</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歳）</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○実施期間：</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10</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29</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日</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endParaRPr kumimoji="1" lang="en-US" altLang="ja-JP" sz="8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300" b="1" dirty="0" smtClean="0">
                <a:latin typeface="Meiryo UI" panose="020B0604030504040204" pitchFamily="50" charset="-128"/>
                <a:ea typeface="Meiryo UI" panose="020B0604030504040204" pitchFamily="50" charset="-128"/>
                <a:cs typeface="Microsoft Himalaya" panose="01010100010101010101" pitchFamily="2" charset="0"/>
              </a:rPr>
              <a:t>②　若者</a:t>
            </a:r>
            <a:r>
              <a:rPr kumimoji="1" lang="ja-JP" altLang="en-US" sz="1300" b="1" dirty="0">
                <a:latin typeface="Meiryo UI" panose="020B0604030504040204" pitchFamily="50" charset="-128"/>
                <a:ea typeface="Meiryo UI" panose="020B0604030504040204" pitchFamily="50" charset="-128"/>
                <a:cs typeface="Microsoft Himalaya" panose="01010100010101010101" pitchFamily="2" charset="0"/>
              </a:rPr>
              <a:t>の声</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（府内の大学で授業等を実施）</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○対      象：学生</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273</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人（</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~30</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歳）</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実施期間：</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10</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21</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日</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endParaRPr kumimoji="1" lang="en-US" altLang="ja-JP" sz="8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300" b="1" dirty="0" smtClean="0">
                <a:latin typeface="Meiryo UI" panose="020B0604030504040204" pitchFamily="50" charset="-128"/>
                <a:ea typeface="Meiryo UI" panose="020B0604030504040204" pitchFamily="50" charset="-128"/>
                <a:cs typeface="Microsoft Himalaya" panose="01010100010101010101" pitchFamily="2" charset="0"/>
              </a:rPr>
              <a:t>③　企業</a:t>
            </a:r>
            <a:r>
              <a:rPr kumimoji="1" lang="ja-JP" altLang="en-US" sz="1300" b="1" dirty="0">
                <a:latin typeface="Meiryo UI" panose="020B0604030504040204" pitchFamily="50" charset="-128"/>
                <a:ea typeface="Meiryo UI" panose="020B0604030504040204" pitchFamily="50" charset="-128"/>
                <a:cs typeface="Microsoft Himalaya" panose="01010100010101010101" pitchFamily="2" charset="0"/>
              </a:rPr>
              <a:t>の声</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（フォーラムを実施）</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○対      象：企業等に属する府内外の居住者</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135</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人</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
            </a:r>
            <a:b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b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うち府内居住者</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68</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人）</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○実施期間：</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11</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日</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55" name="楕円 54"/>
          <p:cNvSpPr/>
          <p:nvPr/>
        </p:nvSpPr>
        <p:spPr>
          <a:xfrm>
            <a:off x="5220000" y="4369501"/>
            <a:ext cx="288000" cy="1692000"/>
          </a:xfrm>
          <a:prstGeom prst="ellipse">
            <a:avLst/>
          </a:prstGeom>
        </p:spPr>
        <p:style>
          <a:lnRef idx="3">
            <a:schemeClr val="lt1"/>
          </a:lnRef>
          <a:fillRef idx="1">
            <a:schemeClr val="accent5"/>
          </a:fillRef>
          <a:effectRef idx="1">
            <a:schemeClr val="accent5"/>
          </a:effectRef>
          <a:fontRef idx="minor">
            <a:schemeClr val="lt1"/>
          </a:fontRef>
        </p:style>
        <p:txBody>
          <a:bodyPr vert="eaVert" rtlCol="0" anchor="ctr"/>
          <a:lstStyle/>
          <a:p>
            <a:pPr algn="ctr"/>
            <a:r>
              <a:rPr kumimoji="1" lang="ja-JP" altLang="en-US" sz="1400" dirty="0">
                <a:latin typeface="Meiryo UI" panose="020B0604030504040204" pitchFamily="50" charset="-128"/>
                <a:ea typeface="Meiryo UI" panose="020B0604030504040204" pitchFamily="50" charset="-128"/>
              </a:rPr>
              <a:t>③</a:t>
            </a:r>
            <a:r>
              <a:rPr kumimoji="1" lang="ja-JP" altLang="en-US" sz="1400" dirty="0" smtClean="0">
                <a:latin typeface="Meiryo UI" panose="020B0604030504040204" pitchFamily="50" charset="-128"/>
                <a:ea typeface="Meiryo UI" panose="020B0604030504040204" pitchFamily="50" charset="-128"/>
              </a:rPr>
              <a:t> 企業の声</a:t>
            </a:r>
            <a:endParaRPr kumimoji="1" lang="ja-JP" altLang="en-US" sz="1400" dirty="0">
              <a:latin typeface="Meiryo UI" panose="020B0604030504040204" pitchFamily="50" charset="-128"/>
              <a:ea typeface="Meiryo UI" panose="020B0604030504040204" pitchFamily="50" charset="-128"/>
            </a:endParaRPr>
          </a:p>
        </p:txBody>
      </p:sp>
      <p:sp>
        <p:nvSpPr>
          <p:cNvPr id="56" name="楕円 55"/>
          <p:cNvSpPr/>
          <p:nvPr/>
        </p:nvSpPr>
        <p:spPr>
          <a:xfrm>
            <a:off x="360000" y="4457301"/>
            <a:ext cx="288000" cy="1692000"/>
          </a:xfrm>
          <a:prstGeom prst="ellipse">
            <a:avLst/>
          </a:prstGeom>
        </p:spPr>
        <p:style>
          <a:lnRef idx="3">
            <a:schemeClr val="lt1"/>
          </a:lnRef>
          <a:fillRef idx="1">
            <a:schemeClr val="accent5"/>
          </a:fillRef>
          <a:effectRef idx="1">
            <a:schemeClr val="accent5"/>
          </a:effectRef>
          <a:fontRef idx="minor">
            <a:schemeClr val="lt1"/>
          </a:fontRef>
        </p:style>
        <p:txBody>
          <a:bodyPr vert="eaVert" rtlCol="0" anchor="ctr"/>
          <a:lstStyle/>
          <a:p>
            <a:pPr algn="ctr"/>
            <a:r>
              <a:rPr kumimoji="1" lang="ja-JP" altLang="en-US" sz="1400" dirty="0" smtClean="0">
                <a:latin typeface="Meiryo UI" panose="020B0604030504040204" pitchFamily="50" charset="-128"/>
                <a:ea typeface="Meiryo UI" panose="020B0604030504040204" pitchFamily="50" charset="-128"/>
              </a:rPr>
              <a:t>② 若者の声</a:t>
            </a:r>
            <a:endParaRPr kumimoji="1" lang="ja-JP" altLang="en-US" sz="1400" dirty="0">
              <a:latin typeface="Meiryo UI" panose="020B0604030504040204" pitchFamily="50" charset="-128"/>
              <a:ea typeface="Meiryo UI" panose="020B0604030504040204" pitchFamily="50" charset="-128"/>
            </a:endParaRPr>
          </a:p>
        </p:txBody>
      </p:sp>
      <p:sp>
        <p:nvSpPr>
          <p:cNvPr id="57" name="楕円 56"/>
          <p:cNvSpPr/>
          <p:nvPr/>
        </p:nvSpPr>
        <p:spPr>
          <a:xfrm>
            <a:off x="5220000" y="1691709"/>
            <a:ext cx="288000" cy="1692000"/>
          </a:xfrm>
          <a:prstGeom prst="ellipse">
            <a:avLst/>
          </a:prstGeom>
        </p:spPr>
        <p:style>
          <a:lnRef idx="3">
            <a:schemeClr val="lt1"/>
          </a:lnRef>
          <a:fillRef idx="1">
            <a:schemeClr val="accent5"/>
          </a:fillRef>
          <a:effectRef idx="1">
            <a:schemeClr val="accent5"/>
          </a:effectRef>
          <a:fontRef idx="minor">
            <a:schemeClr val="lt1"/>
          </a:fontRef>
        </p:style>
        <p:txBody>
          <a:bodyPr vert="eaVert" rtlCol="0" anchor="ctr"/>
          <a:lstStyle/>
          <a:p>
            <a:pPr algn="ctr"/>
            <a:r>
              <a:rPr kumimoji="1" lang="ja-JP" altLang="en-US" sz="1400" dirty="0" smtClean="0">
                <a:latin typeface="Meiryo UI" panose="020B0604030504040204" pitchFamily="50" charset="-128"/>
                <a:ea typeface="Meiryo UI" panose="020B0604030504040204" pitchFamily="50" charset="-128"/>
              </a:rPr>
              <a:t>① 府民の声</a:t>
            </a:r>
            <a:endParaRPr kumimoji="1" lang="ja-JP" altLang="en-US" sz="1400" dirty="0">
              <a:latin typeface="Meiryo UI" panose="020B0604030504040204" pitchFamily="50" charset="-128"/>
              <a:ea typeface="Meiryo UI" panose="020B0604030504040204" pitchFamily="50" charset="-128"/>
            </a:endParaRPr>
          </a:p>
        </p:txBody>
      </p:sp>
      <p:sp>
        <p:nvSpPr>
          <p:cNvPr id="58" name="角丸四角形 57"/>
          <p:cNvSpPr>
            <a:spLocks/>
          </p:cNvSpPr>
          <p:nvPr/>
        </p:nvSpPr>
        <p:spPr>
          <a:xfrm>
            <a:off x="5650067" y="4284111"/>
            <a:ext cx="361506"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角丸四角形 58"/>
          <p:cNvSpPr>
            <a:spLocks/>
          </p:cNvSpPr>
          <p:nvPr/>
        </p:nvSpPr>
        <p:spPr>
          <a:xfrm>
            <a:off x="5571582" y="6106824"/>
            <a:ext cx="432000"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角丸四角形 59"/>
          <p:cNvSpPr>
            <a:spLocks/>
          </p:cNvSpPr>
          <p:nvPr/>
        </p:nvSpPr>
        <p:spPr>
          <a:xfrm>
            <a:off x="692731" y="5603667"/>
            <a:ext cx="396000"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角丸四角形 60"/>
          <p:cNvSpPr>
            <a:spLocks/>
          </p:cNvSpPr>
          <p:nvPr/>
        </p:nvSpPr>
        <p:spPr>
          <a:xfrm>
            <a:off x="738697" y="4812782"/>
            <a:ext cx="361506"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角丸四角形 61"/>
          <p:cNvSpPr>
            <a:spLocks/>
          </p:cNvSpPr>
          <p:nvPr/>
        </p:nvSpPr>
        <p:spPr>
          <a:xfrm>
            <a:off x="5571582" y="5659149"/>
            <a:ext cx="432000" cy="108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視点２</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88233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３</a:t>
            </a:r>
            <a:r>
              <a:rPr kumimoji="1" lang="ja-JP" altLang="en-US" b="1" dirty="0" smtClean="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a:t>
            </a:r>
            <a:r>
              <a:rPr kumimoji="1" lang="ja-JP" altLang="en-US" b="1" dirty="0" smtClean="0">
                <a:latin typeface="Meiryo UI" panose="020B0604030504040204" pitchFamily="50" charset="-128"/>
                <a:ea typeface="Meiryo UI" panose="020B0604030504040204" pitchFamily="50" charset="-128"/>
              </a:rPr>
              <a:t>」の考え方</a:t>
            </a:r>
            <a:endParaRPr kumimoji="1" lang="en-US" altLang="ja-JP" b="1" dirty="0">
              <a:latin typeface="Meiryo UI" panose="020B0604030504040204" pitchFamily="50" charset="-128"/>
              <a:ea typeface="Meiryo UI" panose="020B0604030504040204" pitchFamily="50" charset="-128"/>
            </a:endParaRPr>
          </a:p>
        </p:txBody>
      </p:sp>
      <p:sp>
        <p:nvSpPr>
          <p:cNvPr id="6" name="正方形/長方形 5"/>
          <p:cNvSpPr/>
          <p:nvPr/>
        </p:nvSpPr>
        <p:spPr>
          <a:xfrm>
            <a:off x="-18626" y="603637"/>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）府民や若者、企業が重要と考えるゴールの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把握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 到達点との重要度分析</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0" name="表 49"/>
          <p:cNvGraphicFramePr>
            <a:graphicFrameLocks noGrp="1" noChangeAspect="1"/>
          </p:cNvGraphicFramePr>
          <p:nvPr>
            <p:extLst>
              <p:ext uri="{D42A27DB-BD31-4B8C-83A1-F6EECF244321}">
                <p14:modId xmlns:p14="http://schemas.microsoft.com/office/powerpoint/2010/main" val="70218148"/>
              </p:ext>
            </p:extLst>
          </p:nvPr>
        </p:nvGraphicFramePr>
        <p:xfrm>
          <a:off x="7049406" y="2806832"/>
          <a:ext cx="2699999" cy="2880000"/>
        </p:xfrm>
        <a:graphic>
          <a:graphicData uri="http://schemas.openxmlformats.org/drawingml/2006/table">
            <a:tbl>
              <a:tblPr firstRow="1" bandRow="1">
                <a:tableStyleId>{5C22544A-7EE6-4342-B048-85BDC9FD1C3A}</a:tableStyleId>
              </a:tblPr>
              <a:tblGrid>
                <a:gridCol w="770043">
                  <a:extLst>
                    <a:ext uri="{9D8B030D-6E8A-4147-A177-3AD203B41FA5}">
                      <a16:colId xmlns:a16="http://schemas.microsoft.com/office/drawing/2014/main" val="1060561721"/>
                    </a:ext>
                  </a:extLst>
                </a:gridCol>
                <a:gridCol w="696930">
                  <a:extLst>
                    <a:ext uri="{9D8B030D-6E8A-4147-A177-3AD203B41FA5}">
                      <a16:colId xmlns:a16="http://schemas.microsoft.com/office/drawing/2014/main" val="4196815173"/>
                    </a:ext>
                  </a:extLst>
                </a:gridCol>
                <a:gridCol w="1233026">
                  <a:extLst>
                    <a:ext uri="{9D8B030D-6E8A-4147-A177-3AD203B41FA5}">
                      <a16:colId xmlns:a16="http://schemas.microsoft.com/office/drawing/2014/main" val="2835648302"/>
                    </a:ext>
                  </a:extLst>
                </a:gridCol>
              </a:tblGrid>
              <a:tr h="1440000">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solidFill>
                      <a:srgbClr val="8FAADC">
                        <a:alpha val="50196"/>
                      </a:srgbClr>
                    </a:solidFill>
                  </a:tcPr>
                </a:tc>
                <a:extLst>
                  <a:ext uri="{0D108BD9-81ED-4DB2-BD59-A6C34878D82A}">
                    <a16:rowId xmlns:a16="http://schemas.microsoft.com/office/drawing/2014/main" val="1038421907"/>
                  </a:ext>
                </a:extLst>
              </a:tr>
              <a:tr h="1440000">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441380"/>
                  </a:ext>
                </a:extLst>
              </a:tr>
            </a:tbl>
          </a:graphicData>
        </a:graphic>
      </p:graphicFrame>
      <p:graphicFrame>
        <p:nvGraphicFramePr>
          <p:cNvPr id="51" name="表 50"/>
          <p:cNvGraphicFramePr>
            <a:graphicFrameLocks noGrp="1" noChangeAspect="1"/>
          </p:cNvGraphicFramePr>
          <p:nvPr>
            <p:extLst>
              <p:ext uri="{D42A27DB-BD31-4B8C-83A1-F6EECF244321}">
                <p14:modId xmlns:p14="http://schemas.microsoft.com/office/powerpoint/2010/main" val="2682082643"/>
              </p:ext>
            </p:extLst>
          </p:nvPr>
        </p:nvGraphicFramePr>
        <p:xfrm>
          <a:off x="3922267" y="2801411"/>
          <a:ext cx="2699999" cy="2880000"/>
        </p:xfrm>
        <a:graphic>
          <a:graphicData uri="http://schemas.openxmlformats.org/drawingml/2006/table">
            <a:tbl>
              <a:tblPr firstRow="1" bandRow="1">
                <a:tableStyleId>{5C22544A-7EE6-4342-B048-85BDC9FD1C3A}</a:tableStyleId>
              </a:tblPr>
              <a:tblGrid>
                <a:gridCol w="770042">
                  <a:extLst>
                    <a:ext uri="{9D8B030D-6E8A-4147-A177-3AD203B41FA5}">
                      <a16:colId xmlns:a16="http://schemas.microsoft.com/office/drawing/2014/main" val="1060561721"/>
                    </a:ext>
                  </a:extLst>
                </a:gridCol>
                <a:gridCol w="696931">
                  <a:extLst>
                    <a:ext uri="{9D8B030D-6E8A-4147-A177-3AD203B41FA5}">
                      <a16:colId xmlns:a16="http://schemas.microsoft.com/office/drawing/2014/main" val="4196815173"/>
                    </a:ext>
                  </a:extLst>
                </a:gridCol>
                <a:gridCol w="1233026">
                  <a:extLst>
                    <a:ext uri="{9D8B030D-6E8A-4147-A177-3AD203B41FA5}">
                      <a16:colId xmlns:a16="http://schemas.microsoft.com/office/drawing/2014/main" val="2835648302"/>
                    </a:ext>
                  </a:extLst>
                </a:gridCol>
              </a:tblGrid>
              <a:tr h="1440000">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solidFill>
                      <a:srgbClr val="8FAADC">
                        <a:alpha val="50196"/>
                      </a:srgbClr>
                    </a:solidFill>
                  </a:tcPr>
                </a:tc>
                <a:extLst>
                  <a:ext uri="{0D108BD9-81ED-4DB2-BD59-A6C34878D82A}">
                    <a16:rowId xmlns:a16="http://schemas.microsoft.com/office/drawing/2014/main" val="1038421907"/>
                  </a:ext>
                </a:extLst>
              </a:tr>
              <a:tr h="1440000">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441380"/>
                  </a:ext>
                </a:extLst>
              </a:tr>
            </a:tbl>
          </a:graphicData>
        </a:graphic>
      </p:graphicFrame>
      <p:sp>
        <p:nvSpPr>
          <p:cNvPr id="52" name="正方形/長方形 51"/>
          <p:cNvSpPr/>
          <p:nvPr/>
        </p:nvSpPr>
        <p:spPr>
          <a:xfrm>
            <a:off x="452214" y="2401628"/>
            <a:ext cx="3312000" cy="288000"/>
          </a:xfrm>
          <a:prstGeom prst="rect">
            <a:avLst/>
          </a:prstGeom>
          <a:noFill/>
          <a:ln w="38100" cmpd="dbl">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１</a:t>
            </a:r>
            <a:r>
              <a:rPr kumimoji="1" lang="en-US" altLang="ja-JP" sz="1600" b="1" dirty="0" smtClean="0">
                <a:latin typeface="Meiryo UI" panose="020B0604030504040204" pitchFamily="50" charset="-128"/>
                <a:ea typeface="Meiryo UI" panose="020B0604030504040204" pitchFamily="50" charset="-128"/>
              </a:rPr>
              <a:t>. </a:t>
            </a:r>
            <a:r>
              <a:rPr kumimoji="1" lang="ja-JP" altLang="en-US" sz="1600" b="1" u="sng" dirty="0" smtClean="0">
                <a:latin typeface="Meiryo UI" panose="020B0604030504040204" pitchFamily="50" charset="-128"/>
                <a:ea typeface="Meiryo UI" panose="020B0604030504040204" pitchFamily="50" charset="-128"/>
              </a:rPr>
              <a:t>府民</a:t>
            </a:r>
            <a:r>
              <a:rPr kumimoji="1" lang="ja-JP" altLang="en-US" sz="1600" b="1" u="sng" dirty="0">
                <a:latin typeface="Meiryo UI" panose="020B0604030504040204" pitchFamily="50" charset="-128"/>
                <a:ea typeface="Meiryo UI" panose="020B0604030504040204" pitchFamily="50" charset="-128"/>
              </a:rPr>
              <a:t>全体</a:t>
            </a:r>
            <a:r>
              <a:rPr kumimoji="1" lang="ja-JP" altLang="en-US" sz="1600" b="1" dirty="0">
                <a:latin typeface="Meiryo UI" panose="020B0604030504040204" pitchFamily="50" charset="-128"/>
                <a:ea typeface="Meiryo UI" panose="020B0604030504040204" pitchFamily="50" charset="-128"/>
              </a:rPr>
              <a:t>の声</a:t>
            </a: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2019.10</a:t>
            </a:r>
            <a:r>
              <a:rPr kumimoji="1" lang="ja-JP" altLang="en-US" sz="1600" dirty="0">
                <a:latin typeface="Meiryo UI" panose="020B0604030504040204" pitchFamily="50" charset="-128"/>
                <a:ea typeface="Meiryo UI" panose="020B0604030504040204" pitchFamily="50" charset="-128"/>
              </a:rPr>
              <a:t>）</a:t>
            </a:r>
          </a:p>
        </p:txBody>
      </p:sp>
      <p:sp>
        <p:nvSpPr>
          <p:cNvPr id="53" name="正方形/長方形 52"/>
          <p:cNvSpPr/>
          <p:nvPr/>
        </p:nvSpPr>
        <p:spPr>
          <a:xfrm>
            <a:off x="3573960" y="2406923"/>
            <a:ext cx="3312000" cy="288000"/>
          </a:xfrm>
          <a:prstGeom prst="rect">
            <a:avLst/>
          </a:prstGeom>
          <a:noFill/>
          <a:ln w="38100" cmpd="dbl">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２</a:t>
            </a:r>
            <a:r>
              <a:rPr kumimoji="1" lang="en-US" altLang="ja-JP" sz="1600" b="1" dirty="0" smtClean="0">
                <a:latin typeface="Meiryo UI" panose="020B0604030504040204" pitchFamily="50" charset="-128"/>
                <a:ea typeface="Meiryo UI" panose="020B0604030504040204" pitchFamily="50" charset="-128"/>
              </a:rPr>
              <a:t>. </a:t>
            </a:r>
            <a:r>
              <a:rPr lang="ja-JP" altLang="en-US" sz="16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若者</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600" b="1" dirty="0" smtClean="0">
                <a:latin typeface="Meiryo UI" panose="020B0604030504040204" pitchFamily="50" charset="-128"/>
                <a:ea typeface="Meiryo UI" panose="020B0604030504040204" pitchFamily="50" charset="-128"/>
              </a:rPr>
              <a:t>声</a:t>
            </a:r>
            <a:r>
              <a:rPr kumimoji="1" lang="ja-JP" altLang="en-US" sz="1600" dirty="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2019.10~11</a:t>
            </a:r>
            <a:r>
              <a:rPr kumimoji="1" lang="ja-JP" altLang="en-US" sz="1600" dirty="0" smtClean="0">
                <a:latin typeface="Meiryo UI" panose="020B0604030504040204" pitchFamily="50" charset="-128"/>
                <a:ea typeface="Meiryo UI" panose="020B0604030504040204" pitchFamily="50" charset="-128"/>
              </a:rPr>
              <a:t>）</a:t>
            </a:r>
            <a:endParaRPr lang="ja-JP" altLang="en-US" sz="1600" dirty="0"/>
          </a:p>
        </p:txBody>
      </p:sp>
      <p:graphicFrame>
        <p:nvGraphicFramePr>
          <p:cNvPr id="54" name="表 53"/>
          <p:cNvGraphicFramePr>
            <a:graphicFrameLocks noGrp="1" noChangeAspect="1"/>
          </p:cNvGraphicFramePr>
          <p:nvPr>
            <p:extLst>
              <p:ext uri="{D42A27DB-BD31-4B8C-83A1-F6EECF244321}">
                <p14:modId xmlns:p14="http://schemas.microsoft.com/office/powerpoint/2010/main" val="3960689423"/>
              </p:ext>
            </p:extLst>
          </p:nvPr>
        </p:nvGraphicFramePr>
        <p:xfrm>
          <a:off x="806592" y="2806601"/>
          <a:ext cx="2700000" cy="2880000"/>
        </p:xfrm>
        <a:graphic>
          <a:graphicData uri="http://schemas.openxmlformats.org/drawingml/2006/table">
            <a:tbl>
              <a:tblPr firstRow="1" bandRow="1">
                <a:tableStyleId>{5C22544A-7EE6-4342-B048-85BDC9FD1C3A}</a:tableStyleId>
              </a:tblPr>
              <a:tblGrid>
                <a:gridCol w="770042">
                  <a:extLst>
                    <a:ext uri="{9D8B030D-6E8A-4147-A177-3AD203B41FA5}">
                      <a16:colId xmlns:a16="http://schemas.microsoft.com/office/drawing/2014/main" val="1060561721"/>
                    </a:ext>
                  </a:extLst>
                </a:gridCol>
                <a:gridCol w="696931">
                  <a:extLst>
                    <a:ext uri="{9D8B030D-6E8A-4147-A177-3AD203B41FA5}">
                      <a16:colId xmlns:a16="http://schemas.microsoft.com/office/drawing/2014/main" val="4196815173"/>
                    </a:ext>
                  </a:extLst>
                </a:gridCol>
                <a:gridCol w="1233027">
                  <a:extLst>
                    <a:ext uri="{9D8B030D-6E8A-4147-A177-3AD203B41FA5}">
                      <a16:colId xmlns:a16="http://schemas.microsoft.com/office/drawing/2014/main" val="2835648302"/>
                    </a:ext>
                  </a:extLst>
                </a:gridCol>
              </a:tblGrid>
              <a:tr h="1440000">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solidFill>
                      <a:srgbClr val="8FAADC">
                        <a:alpha val="50196"/>
                      </a:srgbClr>
                    </a:solidFill>
                  </a:tcPr>
                </a:tc>
                <a:extLst>
                  <a:ext uri="{0D108BD9-81ED-4DB2-BD59-A6C34878D82A}">
                    <a16:rowId xmlns:a16="http://schemas.microsoft.com/office/drawing/2014/main" val="1038421907"/>
                  </a:ext>
                </a:extLst>
              </a:tr>
              <a:tr h="1440000">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ysDash"/>
                      <a:round/>
                      <a:headEnd type="none" w="med" len="med"/>
                      <a:tailEnd type="none" w="med" len="med"/>
                    </a:lnL>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441380"/>
                  </a:ext>
                </a:extLst>
              </a:tr>
            </a:tbl>
          </a:graphicData>
        </a:graphic>
      </p:graphicFrame>
      <p:cxnSp>
        <p:nvCxnSpPr>
          <p:cNvPr id="55" name="直線矢印コネクタ 54"/>
          <p:cNvCxnSpPr>
            <a:cxnSpLocks noChangeAspect="1"/>
          </p:cNvCxnSpPr>
          <p:nvPr/>
        </p:nvCxnSpPr>
        <p:spPr>
          <a:xfrm flipV="1">
            <a:off x="800190" y="2780773"/>
            <a:ext cx="0" cy="2916000"/>
          </a:xfrm>
          <a:prstGeom prst="straightConnector1">
            <a:avLst/>
          </a:prstGeom>
          <a:ln w="476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cxnSpLocks noChangeAspect="1"/>
          </p:cNvCxnSpPr>
          <p:nvPr/>
        </p:nvCxnSpPr>
        <p:spPr>
          <a:xfrm>
            <a:off x="771332" y="5694858"/>
            <a:ext cx="2772000" cy="0"/>
          </a:xfrm>
          <a:prstGeom prst="straightConnector1">
            <a:avLst/>
          </a:prstGeom>
          <a:ln w="476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正方形/長方形 59"/>
          <p:cNvSpPr>
            <a:spLocks noChangeAspect="1"/>
          </p:cNvSpPr>
          <p:nvPr/>
        </p:nvSpPr>
        <p:spPr>
          <a:xfrm>
            <a:off x="886172" y="4267582"/>
            <a:ext cx="770716" cy="145391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nSpc>
                <a:spcPts val="1200"/>
              </a:lnSpc>
              <a:spcBef>
                <a:spcPts val="0"/>
              </a:spcBef>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a:spLocks noChangeAspect="1"/>
          </p:cNvSpPr>
          <p:nvPr/>
        </p:nvSpPr>
        <p:spPr>
          <a:xfrm>
            <a:off x="2520730" y="4901600"/>
            <a:ext cx="657218" cy="33090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a:spLocks noChangeAspect="1"/>
          </p:cNvSpPr>
          <p:nvPr/>
        </p:nvSpPr>
        <p:spPr>
          <a:xfrm>
            <a:off x="3996841" y="4281256"/>
            <a:ext cx="838673" cy="145391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nSpc>
                <a:spcPts val="1200"/>
              </a:lnSpc>
              <a:spcBef>
                <a:spcPts val="0"/>
              </a:spcBef>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a:spLocks noChangeAspect="1"/>
          </p:cNvSpPr>
          <p:nvPr/>
        </p:nvSpPr>
        <p:spPr>
          <a:xfrm>
            <a:off x="4763216" y="4478632"/>
            <a:ext cx="610753" cy="21511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Bef>
                <a:spcPts val="0"/>
              </a:spcBef>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a:spLocks noChangeAspect="1"/>
          </p:cNvSpPr>
          <p:nvPr/>
        </p:nvSpPr>
        <p:spPr>
          <a:xfrm>
            <a:off x="7168779" y="4308557"/>
            <a:ext cx="736461" cy="12499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nSpc>
                <a:spcPts val="1200"/>
              </a:lnSpc>
              <a:spcBef>
                <a:spcPts val="0"/>
              </a:spcBef>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p:cNvSpPr>
            <a:spLocks noChangeAspect="1"/>
          </p:cNvSpPr>
          <p:nvPr/>
        </p:nvSpPr>
        <p:spPr>
          <a:xfrm>
            <a:off x="1655337" y="4613814"/>
            <a:ext cx="610753" cy="46015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Bef>
                <a:spcPts val="0"/>
              </a:spcBef>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5"/>
          <p:cNvSpPr>
            <a:spLocks noChangeAspect="1"/>
          </p:cNvSpPr>
          <p:nvPr/>
        </p:nvSpPr>
        <p:spPr>
          <a:xfrm>
            <a:off x="1414696" y="3258113"/>
            <a:ext cx="1025822" cy="24137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（持続可能都市）</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p:cNvSpPr>
            <a:spLocks noChangeAspect="1"/>
          </p:cNvSpPr>
          <p:nvPr/>
        </p:nvSpPr>
        <p:spPr>
          <a:xfrm>
            <a:off x="1479878" y="3659006"/>
            <a:ext cx="858934" cy="48990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（経済と雇用）</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a:spLocks noChangeAspect="1"/>
          </p:cNvSpPr>
          <p:nvPr/>
        </p:nvSpPr>
        <p:spPr>
          <a:xfrm>
            <a:off x="1505219" y="2782845"/>
            <a:ext cx="816153" cy="307777"/>
          </a:xfrm>
          <a:prstGeom prst="rect">
            <a:avLst/>
          </a:prstGeom>
          <a:noFill/>
        </p:spPr>
        <p:txBody>
          <a:bodyPr vert="horz" wrap="square" rtlCol="0">
            <a:spAutoFit/>
          </a:bodyPr>
          <a:lstStyle/>
          <a:p>
            <a:pPr algn="ct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400" b="1" dirty="0" smtClean="0">
                <a:latin typeface="Meiryo UI" panose="020B0604030504040204" pitchFamily="50" charset="-128"/>
                <a:ea typeface="Meiryo UI" panose="020B0604030504040204" pitchFamily="50" charset="-128"/>
                <a:cs typeface="Microsoft Himalaya" panose="01010100010101010101" pitchFamily="2" charset="0"/>
              </a:rPr>
              <a:t>強み</a:t>
            </a: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14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69" name="テキスト ボックス 68"/>
          <p:cNvSpPr txBox="1">
            <a:spLocks noChangeAspect="1"/>
          </p:cNvSpPr>
          <p:nvPr/>
        </p:nvSpPr>
        <p:spPr>
          <a:xfrm>
            <a:off x="2467023" y="2782845"/>
            <a:ext cx="816153" cy="307777"/>
          </a:xfrm>
          <a:prstGeom prst="rect">
            <a:avLst/>
          </a:prstGeom>
          <a:noFill/>
        </p:spPr>
        <p:txBody>
          <a:bodyPr vert="horz" wrap="square" rtlCol="0">
            <a:spAutoFit/>
          </a:bodyPr>
          <a:lstStyle/>
          <a:p>
            <a:pPr algn="ct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a:t>
            </a:r>
            <a:r>
              <a:rPr lang="ja-JP" altLang="en-US" sz="1400" b="1" dirty="0">
                <a:latin typeface="Meiryo UI" panose="020B0604030504040204" pitchFamily="50" charset="-128"/>
                <a:ea typeface="Meiryo UI" panose="020B0604030504040204" pitchFamily="50" charset="-128"/>
                <a:cs typeface="Microsoft Himalaya" panose="01010100010101010101" pitchFamily="2" charset="0"/>
              </a:rPr>
              <a:t>課題</a:t>
            </a: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14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70" name="正方形/長方形 69"/>
          <p:cNvSpPr>
            <a:spLocks noChangeAspect="1"/>
          </p:cNvSpPr>
          <p:nvPr/>
        </p:nvSpPr>
        <p:spPr>
          <a:xfrm>
            <a:off x="2401935" y="3190784"/>
            <a:ext cx="958501" cy="22553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（健康と福祉</a:t>
            </a:r>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正方形/長方形 70"/>
          <p:cNvSpPr>
            <a:spLocks noChangeAspect="1"/>
          </p:cNvSpPr>
          <p:nvPr/>
        </p:nvSpPr>
        <p:spPr>
          <a:xfrm>
            <a:off x="2292775" y="3659006"/>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正方形/長方形 71"/>
          <p:cNvSpPr>
            <a:spLocks noChangeAspect="1"/>
          </p:cNvSpPr>
          <p:nvPr/>
        </p:nvSpPr>
        <p:spPr>
          <a:xfrm>
            <a:off x="2851395" y="3549952"/>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ゴール１</a:t>
            </a:r>
            <a:endParaRPr lang="en-US" altLang="ja-JP" sz="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（貧困）</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p:cNvSpPr>
            <a:spLocks noChangeAspect="1"/>
          </p:cNvSpPr>
          <p:nvPr/>
        </p:nvSpPr>
        <p:spPr>
          <a:xfrm>
            <a:off x="5660004" y="4413198"/>
            <a:ext cx="743174" cy="46015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p:cNvSpPr>
            <a:spLocks noChangeAspect="1"/>
          </p:cNvSpPr>
          <p:nvPr/>
        </p:nvSpPr>
        <p:spPr>
          <a:xfrm>
            <a:off x="8813176" y="4733840"/>
            <a:ext cx="972787" cy="46015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a:spLocks noChangeAspect="1"/>
          </p:cNvSpPr>
          <p:nvPr/>
        </p:nvSpPr>
        <p:spPr>
          <a:xfrm>
            <a:off x="7908309" y="4230456"/>
            <a:ext cx="610753" cy="46015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Bef>
                <a:spcPts val="0"/>
              </a:spcBef>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a:spLocks noChangeAspect="1"/>
          </p:cNvSpPr>
          <p:nvPr/>
        </p:nvSpPr>
        <p:spPr>
          <a:xfrm>
            <a:off x="4571621" y="3157312"/>
            <a:ext cx="955696" cy="22486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（持続可能都市）</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a:spLocks noChangeAspect="1"/>
          </p:cNvSpPr>
          <p:nvPr/>
        </p:nvSpPr>
        <p:spPr>
          <a:xfrm>
            <a:off x="4620314" y="3663645"/>
            <a:ext cx="829681" cy="1645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（経済と雇用）</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a:spLocks noChangeAspect="1"/>
          </p:cNvSpPr>
          <p:nvPr/>
        </p:nvSpPr>
        <p:spPr>
          <a:xfrm>
            <a:off x="4625051" y="2753488"/>
            <a:ext cx="816153" cy="307777"/>
          </a:xfrm>
          <a:prstGeom prst="rect">
            <a:avLst/>
          </a:prstGeom>
          <a:noFill/>
        </p:spPr>
        <p:txBody>
          <a:bodyPr vert="horz" wrap="square" rtlCol="0">
            <a:spAutoFit/>
          </a:bodyPr>
          <a:lstStyle/>
          <a:p>
            <a:pPr algn="ct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400" b="1" dirty="0" smtClean="0">
                <a:latin typeface="Meiryo UI" panose="020B0604030504040204" pitchFamily="50" charset="-128"/>
                <a:ea typeface="Meiryo UI" panose="020B0604030504040204" pitchFamily="50" charset="-128"/>
                <a:cs typeface="Microsoft Himalaya" panose="01010100010101010101" pitchFamily="2" charset="0"/>
              </a:rPr>
              <a:t>強み</a:t>
            </a: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14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79" name="テキスト ボックス 78"/>
          <p:cNvSpPr txBox="1">
            <a:spLocks noChangeAspect="1"/>
          </p:cNvSpPr>
          <p:nvPr/>
        </p:nvSpPr>
        <p:spPr>
          <a:xfrm>
            <a:off x="5570391" y="2768375"/>
            <a:ext cx="816153" cy="307777"/>
          </a:xfrm>
          <a:prstGeom prst="rect">
            <a:avLst/>
          </a:prstGeom>
          <a:noFill/>
        </p:spPr>
        <p:txBody>
          <a:bodyPr vert="horz" wrap="square" rtlCol="0">
            <a:spAutoFit/>
          </a:bodyPr>
          <a:lstStyle/>
          <a:p>
            <a:pPr algn="ct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a:t>
            </a:r>
            <a:r>
              <a:rPr lang="ja-JP" altLang="en-US" sz="1400" b="1" dirty="0">
                <a:latin typeface="Meiryo UI" panose="020B0604030504040204" pitchFamily="50" charset="-128"/>
                <a:ea typeface="Meiryo UI" panose="020B0604030504040204" pitchFamily="50" charset="-128"/>
                <a:cs typeface="Microsoft Himalaya" panose="01010100010101010101" pitchFamily="2" charset="0"/>
              </a:rPr>
              <a:t>課題</a:t>
            </a: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14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80" name="正方形/長方形 79"/>
          <p:cNvSpPr>
            <a:spLocks noChangeAspect="1"/>
          </p:cNvSpPr>
          <p:nvPr/>
        </p:nvSpPr>
        <p:spPr>
          <a:xfrm>
            <a:off x="5591124" y="3222150"/>
            <a:ext cx="812054"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（健康と福祉）</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80"/>
          <p:cNvSpPr>
            <a:spLocks noChangeAspect="1"/>
          </p:cNvSpPr>
          <p:nvPr/>
        </p:nvSpPr>
        <p:spPr>
          <a:xfrm>
            <a:off x="5335667" y="3641733"/>
            <a:ext cx="803330" cy="1990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正方形/長方形 81"/>
          <p:cNvSpPr>
            <a:spLocks noChangeAspect="1"/>
          </p:cNvSpPr>
          <p:nvPr/>
        </p:nvSpPr>
        <p:spPr>
          <a:xfrm>
            <a:off x="5933498" y="3543800"/>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ゴール１</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（貧困）</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正方形/長方形 82"/>
          <p:cNvSpPr>
            <a:spLocks noChangeAspect="1"/>
          </p:cNvSpPr>
          <p:nvPr/>
        </p:nvSpPr>
        <p:spPr>
          <a:xfrm>
            <a:off x="7714502" y="3156754"/>
            <a:ext cx="913259" cy="19056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（持続可能都市）</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p:cNvSpPr>
            <a:spLocks noChangeAspect="1"/>
          </p:cNvSpPr>
          <p:nvPr/>
        </p:nvSpPr>
        <p:spPr>
          <a:xfrm>
            <a:off x="7742883" y="3496775"/>
            <a:ext cx="816153"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（経済と雇用）</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a:spLocks noChangeAspect="1"/>
          </p:cNvSpPr>
          <p:nvPr/>
        </p:nvSpPr>
        <p:spPr>
          <a:xfrm>
            <a:off x="7757869" y="2776783"/>
            <a:ext cx="816153" cy="307777"/>
          </a:xfrm>
          <a:prstGeom prst="rect">
            <a:avLst/>
          </a:prstGeom>
          <a:noFill/>
        </p:spPr>
        <p:txBody>
          <a:bodyPr vert="horz" wrap="square" rtlCol="0">
            <a:spAutoFit/>
          </a:bodyPr>
          <a:lstStyle/>
          <a:p>
            <a:pPr algn="ct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400" b="1" dirty="0" smtClean="0">
                <a:latin typeface="Meiryo UI" panose="020B0604030504040204" pitchFamily="50" charset="-128"/>
                <a:ea typeface="Meiryo UI" panose="020B0604030504040204" pitchFamily="50" charset="-128"/>
                <a:cs typeface="Microsoft Himalaya" panose="01010100010101010101" pitchFamily="2" charset="0"/>
              </a:rPr>
              <a:t>強み</a:t>
            </a: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14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86" name="テキスト ボックス 85"/>
          <p:cNvSpPr txBox="1">
            <a:spLocks noChangeAspect="1"/>
          </p:cNvSpPr>
          <p:nvPr/>
        </p:nvSpPr>
        <p:spPr>
          <a:xfrm>
            <a:off x="8676614" y="2768149"/>
            <a:ext cx="816153" cy="307777"/>
          </a:xfrm>
          <a:prstGeom prst="rect">
            <a:avLst/>
          </a:prstGeom>
          <a:noFill/>
        </p:spPr>
        <p:txBody>
          <a:bodyPr vert="horz" wrap="square" rtlCol="0">
            <a:spAutoFit/>
          </a:bodyPr>
          <a:lstStyle/>
          <a:p>
            <a:pPr algn="ct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a:t>
            </a:r>
            <a:r>
              <a:rPr lang="ja-JP" altLang="en-US" sz="1400" b="1" dirty="0">
                <a:latin typeface="Meiryo UI" panose="020B0604030504040204" pitchFamily="50" charset="-128"/>
                <a:ea typeface="Meiryo UI" panose="020B0604030504040204" pitchFamily="50" charset="-128"/>
                <a:cs typeface="Microsoft Himalaya" panose="01010100010101010101" pitchFamily="2" charset="0"/>
              </a:rPr>
              <a:t>課題</a:t>
            </a: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14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87" name="正方形/長方形 86"/>
          <p:cNvSpPr>
            <a:spLocks noChangeAspect="1"/>
          </p:cNvSpPr>
          <p:nvPr/>
        </p:nvSpPr>
        <p:spPr>
          <a:xfrm>
            <a:off x="8717422" y="3106179"/>
            <a:ext cx="793293"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（健康と福祉）</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正方形/長方形 87"/>
          <p:cNvSpPr>
            <a:spLocks noChangeAspect="1"/>
          </p:cNvSpPr>
          <p:nvPr/>
        </p:nvSpPr>
        <p:spPr>
          <a:xfrm>
            <a:off x="8764998" y="4018779"/>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ゴール１</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（貧困）</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p:cNvSpPr>
            <a:spLocks noChangeAspect="1"/>
          </p:cNvSpPr>
          <p:nvPr/>
        </p:nvSpPr>
        <p:spPr>
          <a:xfrm>
            <a:off x="4035937" y="4007507"/>
            <a:ext cx="610753" cy="46015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Bef>
                <a:spcPts val="0"/>
              </a:spcBef>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p>
        </p:txBody>
      </p:sp>
      <p:sp>
        <p:nvSpPr>
          <p:cNvPr id="90" name="正方形/長方形 89"/>
          <p:cNvSpPr>
            <a:spLocks noChangeAspect="1"/>
          </p:cNvSpPr>
          <p:nvPr/>
        </p:nvSpPr>
        <p:spPr>
          <a:xfrm>
            <a:off x="5635847" y="3967699"/>
            <a:ext cx="819334"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（生産と消費）</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正方形/長方形 90"/>
          <p:cNvSpPr>
            <a:spLocks noChangeAspect="1"/>
          </p:cNvSpPr>
          <p:nvPr/>
        </p:nvSpPr>
        <p:spPr>
          <a:xfrm>
            <a:off x="8746684" y="3424698"/>
            <a:ext cx="737778"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正方形/長方形 91"/>
          <p:cNvSpPr>
            <a:spLocks noChangeAspect="1"/>
          </p:cNvSpPr>
          <p:nvPr/>
        </p:nvSpPr>
        <p:spPr>
          <a:xfrm>
            <a:off x="8740036" y="3716422"/>
            <a:ext cx="817747" cy="17359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spcBef>
                <a:spcPts val="0"/>
              </a:spcBef>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a:p>
            <a:pPr algn="ctr">
              <a:lnSpc>
                <a:spcPts val="800"/>
              </a:lnSpc>
              <a:spcBef>
                <a:spcPts val="0"/>
              </a:spcBef>
            </a:pP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（生産と消費）</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正方形/長方形 92"/>
          <p:cNvSpPr>
            <a:spLocks noChangeAspect="1"/>
          </p:cNvSpPr>
          <p:nvPr/>
        </p:nvSpPr>
        <p:spPr>
          <a:xfrm>
            <a:off x="2518938" y="4319455"/>
            <a:ext cx="929091" cy="33482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正方形/長方形 93"/>
          <p:cNvSpPr>
            <a:spLocks noChangeAspect="1"/>
          </p:cNvSpPr>
          <p:nvPr/>
        </p:nvSpPr>
        <p:spPr>
          <a:xfrm>
            <a:off x="7154896" y="3729084"/>
            <a:ext cx="829904" cy="29497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Bef>
                <a:spcPts val="0"/>
              </a:spcBef>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5" name="直線矢印コネクタ 94"/>
          <p:cNvCxnSpPr>
            <a:cxnSpLocks noChangeAspect="1"/>
          </p:cNvCxnSpPr>
          <p:nvPr/>
        </p:nvCxnSpPr>
        <p:spPr>
          <a:xfrm flipV="1">
            <a:off x="3915865" y="2775583"/>
            <a:ext cx="0" cy="2916000"/>
          </a:xfrm>
          <a:prstGeom prst="straightConnector1">
            <a:avLst/>
          </a:prstGeom>
          <a:ln w="476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a:cxnSpLocks noChangeAspect="1"/>
          </p:cNvCxnSpPr>
          <p:nvPr/>
        </p:nvCxnSpPr>
        <p:spPr>
          <a:xfrm flipV="1">
            <a:off x="7043004" y="2765506"/>
            <a:ext cx="0" cy="2916000"/>
          </a:xfrm>
          <a:prstGeom prst="straightConnector1">
            <a:avLst/>
          </a:prstGeom>
          <a:ln w="476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a:cxnSpLocks noChangeAspect="1"/>
          </p:cNvCxnSpPr>
          <p:nvPr/>
        </p:nvCxnSpPr>
        <p:spPr>
          <a:xfrm>
            <a:off x="3922267" y="5693150"/>
            <a:ext cx="2772000" cy="0"/>
          </a:xfrm>
          <a:prstGeom prst="straightConnector1">
            <a:avLst/>
          </a:prstGeom>
          <a:ln w="476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a:cxnSpLocks noChangeAspect="1"/>
          </p:cNvCxnSpPr>
          <p:nvPr/>
        </p:nvCxnSpPr>
        <p:spPr>
          <a:xfrm>
            <a:off x="7029557" y="5694858"/>
            <a:ext cx="2772000" cy="0"/>
          </a:xfrm>
          <a:prstGeom prst="straightConnector1">
            <a:avLst/>
          </a:prstGeom>
          <a:ln w="476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テキスト ボックス 100"/>
          <p:cNvSpPr txBox="1"/>
          <p:nvPr/>
        </p:nvSpPr>
        <p:spPr>
          <a:xfrm>
            <a:off x="674328" y="3806690"/>
            <a:ext cx="215444" cy="828000"/>
          </a:xfrm>
          <a:prstGeom prst="rect">
            <a:avLst/>
          </a:prstGeom>
          <a:solidFill>
            <a:schemeClr val="bg1"/>
          </a:solidFill>
        </p:spPr>
        <p:txBody>
          <a:bodyPr vert="eaVert" wrap="square" lIns="0" tIns="0" rIns="0" bIns="0" rtlCol="0">
            <a:spAutoFit/>
          </a:bodyPr>
          <a:lstStyle/>
          <a:p>
            <a:pPr algn="ctr"/>
            <a:r>
              <a:rPr kumimoji="1" lang="ja-JP" altLang="en-US" sz="1400" dirty="0" smtClean="0">
                <a:latin typeface="HGP創英角ｺﾞｼｯｸUB" panose="020B0900000000000000" pitchFamily="50" charset="-128"/>
                <a:ea typeface="HGP創英角ｺﾞｼｯｸUB" panose="020B0900000000000000" pitchFamily="50" charset="-128"/>
              </a:rPr>
              <a:t>（中央値）</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06" name="正方形/長方形 105"/>
          <p:cNvSpPr/>
          <p:nvPr/>
        </p:nvSpPr>
        <p:spPr>
          <a:xfrm>
            <a:off x="6473963" y="2407452"/>
            <a:ext cx="3312000" cy="288000"/>
          </a:xfrm>
          <a:prstGeom prst="rect">
            <a:avLst/>
          </a:prstGeom>
          <a:noFill/>
          <a:ln w="38100" cmpd="dbl">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３</a:t>
            </a:r>
            <a:r>
              <a:rPr kumimoji="1" lang="en-US" altLang="ja-JP" sz="1600" b="1" dirty="0" smtClean="0">
                <a:latin typeface="Meiryo UI" panose="020B0604030504040204" pitchFamily="50" charset="-128"/>
                <a:ea typeface="Meiryo UI" panose="020B0604030504040204" pitchFamily="50" charset="-128"/>
              </a:rPr>
              <a:t>. </a:t>
            </a:r>
            <a:r>
              <a:rPr kumimoji="1" lang="ja-JP" altLang="en-US" sz="1600" b="1" u="sng" dirty="0" smtClean="0">
                <a:latin typeface="Meiryo UI" panose="020B0604030504040204" pitchFamily="50" charset="-128"/>
                <a:ea typeface="Meiryo UI" panose="020B0604030504040204" pitchFamily="50" charset="-128"/>
              </a:rPr>
              <a:t>企業</a:t>
            </a:r>
            <a:r>
              <a:rPr kumimoji="1" lang="ja-JP" altLang="en-US" sz="1600" b="1" dirty="0" smtClean="0">
                <a:latin typeface="Meiryo UI" panose="020B0604030504040204" pitchFamily="50" charset="-128"/>
                <a:ea typeface="Meiryo UI" panose="020B0604030504040204" pitchFamily="50" charset="-128"/>
              </a:rPr>
              <a:t>の</a:t>
            </a:r>
            <a:r>
              <a:rPr kumimoji="1" lang="ja-JP" altLang="en-US" sz="1600" b="1" dirty="0">
                <a:latin typeface="Meiryo UI" panose="020B0604030504040204" pitchFamily="50" charset="-128"/>
                <a:ea typeface="Meiryo UI" panose="020B0604030504040204" pitchFamily="50" charset="-128"/>
              </a:rPr>
              <a:t>声</a:t>
            </a:r>
            <a:r>
              <a:rPr kumimoji="1" lang="ja-JP" altLang="en-US" sz="1600" dirty="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2019.11</a:t>
            </a:r>
            <a:r>
              <a:rPr kumimoji="1" lang="ja-JP" altLang="en-US"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107" name="正方形/長方形 106"/>
          <p:cNvSpPr>
            <a:spLocks noChangeAspect="1"/>
          </p:cNvSpPr>
          <p:nvPr/>
        </p:nvSpPr>
        <p:spPr>
          <a:xfrm>
            <a:off x="7134868" y="3998424"/>
            <a:ext cx="910099" cy="32347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Bef>
                <a:spcPts val="0"/>
              </a:spcBef>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テキスト ボックス 107"/>
          <p:cNvSpPr txBox="1"/>
          <p:nvPr/>
        </p:nvSpPr>
        <p:spPr>
          <a:xfrm>
            <a:off x="243036" y="1098710"/>
            <a:ext cx="9519171" cy="621709"/>
          </a:xfrm>
          <a:prstGeom prst="rect">
            <a:avLst/>
          </a:prstGeom>
          <a:noFill/>
        </p:spPr>
        <p:txBody>
          <a:bodyPr wrap="square" lIns="72000" tIns="64008" rIns="72000" bIns="64008" rtlCol="0">
            <a:spAutoFit/>
          </a:bodyPr>
          <a:lstStyle/>
          <a:p>
            <a:pPr marL="171450" indent="-171450">
              <a:buFont typeface="Meiryo UI" panose="020B0604030504040204" pitchFamily="50" charset="-128"/>
              <a:buChar char="○"/>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SDGs17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ゴールの現在の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到達点と、府民や若者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、企業</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が重要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と考える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ゴールの重要度分析を実施。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府民、若者、企業それぞれ全てにおいて、課題は</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3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、強みは</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の重要度が高いという結果</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テキスト ボックス 108"/>
          <p:cNvSpPr txBox="1"/>
          <p:nvPr/>
        </p:nvSpPr>
        <p:spPr>
          <a:xfrm>
            <a:off x="164289" y="2901435"/>
            <a:ext cx="431776" cy="2751300"/>
          </a:xfrm>
          <a:prstGeom prst="rect">
            <a:avLst/>
          </a:prstGeom>
          <a:noFill/>
        </p:spPr>
        <p:txBody>
          <a:bodyPr vert="eaVert" wrap="square" lIns="36000" tIns="36000" rIns="36000" rtlCol="0">
            <a:spAutoFit/>
          </a:bodyPr>
          <a:lstStyle/>
          <a:p>
            <a:pPr>
              <a:lnSpc>
                <a:spcPts val="1400"/>
              </a:lnSpc>
            </a:pPr>
            <a:r>
              <a:rPr kumimoji="1" lang="ja-JP" altLang="en-US" sz="1400" dirty="0" smtClean="0">
                <a:latin typeface="HGP創英角ｺﾞｼｯｸUB" panose="020B0900000000000000" pitchFamily="50" charset="-128"/>
                <a:ea typeface="HGP創英角ｺﾞｼｯｸUB" panose="020B0900000000000000" pitchFamily="50" charset="-128"/>
              </a:rPr>
              <a:t>府民等が重要と考えるゴールを</a:t>
            </a:r>
            <a:endParaRPr kumimoji="1" lang="en-US" altLang="ja-JP" sz="1400" dirty="0" smtClean="0">
              <a:latin typeface="HGP創英角ｺﾞｼｯｸUB" panose="020B0900000000000000" pitchFamily="50" charset="-128"/>
              <a:ea typeface="HGP創英角ｺﾞｼｯｸUB" panose="020B0900000000000000" pitchFamily="50" charset="-128"/>
            </a:endParaRPr>
          </a:p>
          <a:p>
            <a:pPr>
              <a:lnSpc>
                <a:spcPts val="1400"/>
              </a:lnSpc>
            </a:pPr>
            <a:r>
              <a:rPr kumimoji="1" lang="ja-JP" altLang="en-US" sz="1400" dirty="0" smtClean="0">
                <a:latin typeface="HGP創英角ｺﾞｼｯｸUB" panose="020B0900000000000000" pitchFamily="50" charset="-128"/>
                <a:ea typeface="HGP創英角ｺﾞｼｯｸUB" panose="020B0900000000000000" pitchFamily="50" charset="-128"/>
              </a:rPr>
              <a:t>　　　上から配置し、中央値で分類</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10" name="テキスト ボックス 109"/>
          <p:cNvSpPr txBox="1"/>
          <p:nvPr/>
        </p:nvSpPr>
        <p:spPr>
          <a:xfrm>
            <a:off x="437962" y="5816908"/>
            <a:ext cx="9474491" cy="307777"/>
          </a:xfrm>
          <a:prstGeom prst="rect">
            <a:avLst/>
          </a:prstGeom>
          <a:noFill/>
        </p:spPr>
        <p:txBody>
          <a:bodyPr vert="horz" wrap="square" rtlCol="0">
            <a:spAutoFit/>
          </a:bodyPr>
          <a:lstStyle/>
          <a:p>
            <a:pPr algn="ctr"/>
            <a:r>
              <a:rPr kumimoji="1" lang="en-US" altLang="ja-JP" sz="1400" b="1" dirty="0" smtClean="0">
                <a:latin typeface="Meiryo UI" panose="020B0604030504040204" pitchFamily="50" charset="-128"/>
                <a:ea typeface="Meiryo UI" panose="020B0604030504040204" pitchFamily="50" charset="-128"/>
                <a:cs typeface="Microsoft Himalaya" panose="01010100010101010101" pitchFamily="2" charset="0"/>
              </a:rPr>
              <a:t>SDGs17</a:t>
            </a:r>
            <a:r>
              <a:rPr kumimoji="1" lang="ja-JP" altLang="en-US" sz="1400" b="1" dirty="0" smtClean="0">
                <a:latin typeface="Meiryo UI" panose="020B0604030504040204" pitchFamily="50" charset="-128"/>
                <a:ea typeface="Meiryo UI" panose="020B0604030504040204" pitchFamily="50" charset="-128"/>
                <a:cs typeface="Microsoft Himalaya" panose="01010100010101010101" pitchFamily="2" charset="0"/>
              </a:rPr>
              <a:t>ゴールの現在の到達点</a:t>
            </a:r>
            <a:r>
              <a:rPr lang="ja-JP" altLang="en-US" sz="1400" b="1" dirty="0" smtClean="0">
                <a:latin typeface="Meiryo UI" panose="020B0604030504040204" pitchFamily="50" charset="-128"/>
                <a:ea typeface="Meiryo UI" panose="020B0604030504040204" pitchFamily="50" charset="-128"/>
                <a:cs typeface="Microsoft Himalaya" panose="01010100010101010101" pitchFamily="2" charset="0"/>
              </a:rPr>
              <a:t>を踏まえ</a:t>
            </a:r>
            <a:r>
              <a:rPr lang="ja-JP" altLang="en-US" sz="1400" b="1" dirty="0">
                <a:latin typeface="Meiryo UI" panose="020B0604030504040204" pitchFamily="50" charset="-128"/>
                <a:ea typeface="Meiryo UI" panose="020B0604030504040204" pitchFamily="50" charset="-128"/>
                <a:cs typeface="Microsoft Himalaya" panose="01010100010101010101" pitchFamily="2" charset="0"/>
              </a:rPr>
              <a:t>、 「課題が多いと考えられるゴール」 </a:t>
            </a:r>
            <a:r>
              <a:rPr lang="ja-JP" altLang="en-US" sz="1400" b="1" dirty="0" smtClean="0">
                <a:latin typeface="Meiryo UI" panose="020B0604030504040204" pitchFamily="50" charset="-128"/>
                <a:ea typeface="Meiryo UI" panose="020B0604030504040204" pitchFamily="50" charset="-128"/>
                <a:cs typeface="Microsoft Himalaya" panose="01010100010101010101" pitchFamily="2" charset="0"/>
              </a:rPr>
              <a:t>と「強みを活かせるゴール」、その他のゴールに分類</a:t>
            </a:r>
            <a:endParaRPr kumimoji="1" lang="ja-JP" altLang="en-US" sz="1400" b="1"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96" name="テキスト ボックス 95"/>
          <p:cNvSpPr txBox="1"/>
          <p:nvPr/>
        </p:nvSpPr>
        <p:spPr>
          <a:xfrm>
            <a:off x="3753538" y="3832601"/>
            <a:ext cx="215444" cy="828000"/>
          </a:xfrm>
          <a:prstGeom prst="rect">
            <a:avLst/>
          </a:prstGeom>
          <a:solidFill>
            <a:schemeClr val="bg1"/>
          </a:solidFill>
        </p:spPr>
        <p:txBody>
          <a:bodyPr vert="eaVert" wrap="square" lIns="0" tIns="0" rIns="0" bIns="0" rtlCol="0">
            <a:spAutoFit/>
          </a:bodyPr>
          <a:lstStyle/>
          <a:p>
            <a:pPr algn="ctr"/>
            <a:r>
              <a:rPr kumimoji="1" lang="ja-JP" altLang="en-US" sz="1400" dirty="0" smtClean="0">
                <a:latin typeface="HGP創英角ｺﾞｼｯｸUB" panose="020B0900000000000000" pitchFamily="50" charset="-128"/>
                <a:ea typeface="HGP創英角ｺﾞｼｯｸUB" panose="020B0900000000000000" pitchFamily="50" charset="-128"/>
              </a:rPr>
              <a:t>（中央値）</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98" name="テキスト ボックス 97"/>
          <p:cNvSpPr txBox="1"/>
          <p:nvPr/>
        </p:nvSpPr>
        <p:spPr>
          <a:xfrm>
            <a:off x="6886923" y="3819401"/>
            <a:ext cx="215444" cy="828000"/>
          </a:xfrm>
          <a:prstGeom prst="rect">
            <a:avLst/>
          </a:prstGeom>
          <a:solidFill>
            <a:schemeClr val="bg1"/>
          </a:solidFill>
        </p:spPr>
        <p:txBody>
          <a:bodyPr vert="eaVert" wrap="square" lIns="0" tIns="0" rIns="0" bIns="0" rtlCol="0">
            <a:spAutoFit/>
          </a:bodyPr>
          <a:lstStyle/>
          <a:p>
            <a:pPr algn="ctr"/>
            <a:r>
              <a:rPr kumimoji="1" lang="ja-JP" altLang="en-US" sz="1400" dirty="0" smtClean="0">
                <a:latin typeface="HGP創英角ｺﾞｼｯｸUB" panose="020B0900000000000000" pitchFamily="50" charset="-128"/>
                <a:ea typeface="HGP創英角ｺﾞｼｯｸUB" panose="020B0900000000000000" pitchFamily="50" charset="-128"/>
              </a:rPr>
              <a:t>（中央値）</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58" name="楕円 57"/>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視点２</a:t>
            </a:r>
            <a:endParaRPr kumimoji="1" lang="ja-JP" altLang="en-US" sz="1600" b="1" dirty="0">
              <a:latin typeface="Meiryo UI" panose="020B0604030504040204" pitchFamily="50" charset="-128"/>
              <a:ea typeface="Meiryo UI" panose="020B0604030504040204" pitchFamily="50" charset="-128"/>
            </a:endParaRPr>
          </a:p>
        </p:txBody>
      </p:sp>
      <p:sp>
        <p:nvSpPr>
          <p:cNvPr id="59" name="スライド番号プレースホルダー 1"/>
          <p:cNvSpPr>
            <a:spLocks noGrp="1"/>
          </p:cNvSpPr>
          <p:nvPr>
            <p:ph type="sldNum" sz="quarter" idx="12"/>
          </p:nvPr>
        </p:nvSpPr>
        <p:spPr>
          <a:xfrm>
            <a:off x="9089005" y="91208"/>
            <a:ext cx="682898" cy="360000"/>
          </a:xfrm>
        </p:spPr>
        <p:txBody>
          <a:bodyPr/>
          <a:lstStyle/>
          <a:p>
            <a:fld id="{E61EF540-5CB6-483A-A4DA-F9E60F8B4EFB}" type="slidenum">
              <a:rPr kumimoji="1" lang="ja-JP" altLang="en-US" smtClean="0"/>
              <a:t>12</a:t>
            </a:fld>
            <a:endParaRPr kumimoji="1" lang="ja-JP" altLang="en-US"/>
          </a:p>
        </p:txBody>
      </p:sp>
    </p:spTree>
    <p:extLst>
      <p:ext uri="{BB962C8B-B14F-4D97-AF65-F5344CB8AC3E}">
        <p14:creationId xmlns:p14="http://schemas.microsoft.com/office/powerpoint/2010/main" val="1484094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３</a:t>
            </a:r>
            <a:r>
              <a:rPr kumimoji="1" lang="ja-JP" altLang="en-US" b="1" dirty="0" smtClean="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年大阪・関西万博に向けて取り組む「重点ゴール」の考え方</a:t>
            </a:r>
            <a:endParaRPr kumimoji="1" lang="en-US" altLang="ja-JP"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115899" y="85103"/>
            <a:ext cx="682898" cy="360000"/>
          </a:xfrm>
        </p:spPr>
        <p:txBody>
          <a:bodyPr/>
          <a:lstStyle/>
          <a:p>
            <a:fld id="{E61EF540-5CB6-483A-A4DA-F9E60F8B4EFB}" type="slidenum">
              <a:rPr kumimoji="1" lang="ja-JP" altLang="en-US" smtClean="0"/>
              <a:t>13</a:t>
            </a:fld>
            <a:endParaRPr kumimoji="1" lang="ja-JP" altLang="en-US"/>
          </a:p>
        </p:txBody>
      </p:sp>
      <p:sp>
        <p:nvSpPr>
          <p:cNvPr id="6" name="正方形/長方形 5"/>
          <p:cNvSpPr/>
          <p:nvPr/>
        </p:nvSpPr>
        <p:spPr>
          <a:xfrm>
            <a:off x="0" y="60750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（７）府の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政策</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や大阪のポテンシャルとの整合</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 大阪</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万博について</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426302" y="1129950"/>
            <a:ext cx="9053396" cy="561600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r>
              <a:rPr kumimoji="1" lang="ja-JP" altLang="en-US" sz="1400" dirty="0">
                <a:solidFill>
                  <a:schemeClr val="tx1"/>
                </a:solidFill>
                <a:latin typeface="Meiryo UI" panose="020B0604030504040204" pitchFamily="50" charset="-128"/>
                <a:ea typeface="Meiryo UI" panose="020B0604030504040204" pitchFamily="50" charset="-128"/>
              </a:rPr>
              <a:t>〇　</a:t>
            </a:r>
            <a:r>
              <a:rPr kumimoji="1" lang="ja-JP" altLang="en-US" sz="1400" dirty="0" smtClean="0">
                <a:solidFill>
                  <a:schemeClr val="tx1"/>
                </a:solidFill>
                <a:latin typeface="Meiryo UI" panose="020B0604030504040204" pitchFamily="50" charset="-128"/>
                <a:ea typeface="Meiryo UI" panose="020B0604030504040204" pitchFamily="50" charset="-128"/>
              </a:rPr>
              <a:t>大阪</a:t>
            </a:r>
            <a:r>
              <a:rPr kumimoji="1" lang="ja-JP" altLang="en-US" sz="1400" dirty="0">
                <a:solidFill>
                  <a:schemeClr val="tx1"/>
                </a:solidFill>
                <a:latin typeface="Meiryo UI" panose="020B0604030504040204" pitchFamily="50" charset="-128"/>
                <a:ea typeface="Meiryo UI" panose="020B0604030504040204" pitchFamily="50" charset="-128"/>
              </a:rPr>
              <a:t>・関西万博では、</a:t>
            </a:r>
            <a:r>
              <a:rPr kumimoji="1" lang="ja-JP" altLang="en-US" sz="1400" b="1" dirty="0">
                <a:solidFill>
                  <a:schemeClr val="tx1"/>
                </a:solidFill>
                <a:latin typeface="Meiryo UI" panose="020B0604030504040204" pitchFamily="50" charset="-128"/>
                <a:ea typeface="Meiryo UI" panose="020B0604030504040204" pitchFamily="50" charset="-128"/>
              </a:rPr>
              <a:t>「いのち輝く未来社会のデザイン」</a:t>
            </a:r>
            <a:r>
              <a:rPr kumimoji="1" lang="ja-JP" altLang="en-US" sz="1400" dirty="0">
                <a:solidFill>
                  <a:schemeClr val="tx1"/>
                </a:solidFill>
                <a:latin typeface="Meiryo UI" panose="020B0604030504040204" pitchFamily="50" charset="-128"/>
                <a:ea typeface="Meiryo UI" panose="020B0604030504040204" pitchFamily="50" charset="-128"/>
              </a:rPr>
              <a:t>というテーマの下、一人ひとりが心身ともに健康で、それぞれの可能性を最大限に発揮できる生き方をどう実現するか、そうした多様な生き方を支える持続可能な社会・経済システムをどう構築するか、世界の人々とともに考え、ソリューションを共創していくことをめざす</a:t>
            </a:r>
            <a:r>
              <a:rPr kumimoji="1" lang="ja-JP" altLang="en-US" sz="1400" dirty="0" smtClean="0">
                <a:solidFill>
                  <a:schemeClr val="tx1"/>
                </a:solidFill>
                <a:latin typeface="Meiryo UI" panose="020B0604030504040204" pitchFamily="50" charset="-128"/>
                <a:ea typeface="Meiryo UI" panose="020B0604030504040204" pitchFamily="50" charset="-128"/>
              </a:rPr>
              <a:t>。大阪</a:t>
            </a:r>
            <a:r>
              <a:rPr kumimoji="1" lang="ja-JP" altLang="en-US" sz="1400" dirty="0">
                <a:solidFill>
                  <a:schemeClr val="tx1"/>
                </a:solidFill>
                <a:latin typeface="Meiryo UI" panose="020B0604030504040204" pitchFamily="50" charset="-128"/>
                <a:ea typeface="Meiryo UI" panose="020B0604030504040204" pitchFamily="50" charset="-128"/>
              </a:rPr>
              <a:t>・関西万博が開催される</a:t>
            </a:r>
            <a:r>
              <a:rPr kumimoji="1" lang="en-US" altLang="ja-JP" sz="1400" dirty="0">
                <a:solidFill>
                  <a:schemeClr val="tx1"/>
                </a:solidFill>
                <a:latin typeface="Meiryo UI" panose="020B0604030504040204" pitchFamily="50" charset="-128"/>
                <a:ea typeface="Meiryo UI" panose="020B0604030504040204" pitchFamily="50" charset="-128"/>
              </a:rPr>
              <a:t>2025</a:t>
            </a:r>
            <a:r>
              <a:rPr kumimoji="1" lang="ja-JP" altLang="en-US" sz="1400" dirty="0">
                <a:solidFill>
                  <a:schemeClr val="tx1"/>
                </a:solidFill>
                <a:latin typeface="Meiryo UI" panose="020B0604030504040204" pitchFamily="50" charset="-128"/>
                <a:ea typeface="Meiryo UI" panose="020B0604030504040204" pitchFamily="50" charset="-128"/>
              </a:rPr>
              <a:t>年は、</a:t>
            </a:r>
            <a:r>
              <a:rPr kumimoji="1" lang="en-US" altLang="ja-JP" sz="1400" dirty="0">
                <a:solidFill>
                  <a:schemeClr val="tx1"/>
                </a:solidFill>
                <a:latin typeface="Meiryo UI" panose="020B0604030504040204" pitchFamily="50" charset="-128"/>
                <a:ea typeface="Meiryo UI" panose="020B0604030504040204" pitchFamily="50" charset="-128"/>
              </a:rPr>
              <a:t>SDGs</a:t>
            </a:r>
            <a:r>
              <a:rPr kumimoji="1" lang="ja-JP" altLang="en-US" sz="1400" dirty="0">
                <a:solidFill>
                  <a:schemeClr val="tx1"/>
                </a:solidFill>
                <a:latin typeface="Meiryo UI" panose="020B0604030504040204" pitchFamily="50" charset="-128"/>
                <a:ea typeface="Meiryo UI" panose="020B0604030504040204" pitchFamily="50" charset="-128"/>
              </a:rPr>
              <a:t>達成に向けた取組みを加速させる絶好の機会となる。</a:t>
            </a:r>
          </a:p>
          <a:p>
            <a:pPr marL="174625" indent="-174625">
              <a:lnSpc>
                <a:spcPts val="1400"/>
              </a:lnSpc>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730004" y="2838155"/>
            <a:ext cx="4160101" cy="3692518"/>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200"/>
              </a:lnSpc>
            </a:pPr>
            <a:endParaRPr lang="ja-JP" altLang="en-US" sz="12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984614" y="2653045"/>
            <a:ext cx="3476613" cy="28800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849320" y="3093891"/>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像</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897588" y="3305334"/>
            <a:ext cx="3711912" cy="24622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kumimoji="1"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862767" y="3744032"/>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862767" y="3940103"/>
            <a:ext cx="4079260" cy="40011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世代</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880548" y="4530507"/>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38" name="テキスト ボックス 37"/>
          <p:cNvSpPr txBox="1"/>
          <p:nvPr/>
        </p:nvSpPr>
        <p:spPr>
          <a:xfrm>
            <a:off x="935910" y="4740220"/>
            <a:ext cx="3824696" cy="24622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p:cNvSpPr txBox="1"/>
          <p:nvPr/>
        </p:nvSpPr>
        <p:spPr>
          <a:xfrm>
            <a:off x="876214" y="5140002"/>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60" name="正方形/長方形 59"/>
          <p:cNvSpPr/>
          <p:nvPr/>
        </p:nvSpPr>
        <p:spPr>
          <a:xfrm>
            <a:off x="916080" y="5355287"/>
            <a:ext cx="3945494" cy="400110"/>
          </a:xfrm>
          <a:prstGeom prst="rect">
            <a:avLst/>
          </a:prstGeom>
        </p:spPr>
        <p:txBody>
          <a:bodyPr wrap="square">
            <a:spAutoFit/>
          </a:bodyPr>
          <a:lstStyle/>
          <a:p>
            <a:pPr>
              <a:lnSpc>
                <a:spcPts val="1200"/>
              </a:lnSpc>
            </a:pPr>
            <a:r>
              <a:rPr lang="ja-JP" altLang="en-US" sz="1200" dirty="0" smtClean="0">
                <a:latin typeface="Meiryo UI" panose="020B0604030504040204" pitchFamily="50" charset="-128"/>
                <a:ea typeface="Meiryo UI" panose="020B0604030504040204" pitchFamily="50" charset="-128"/>
              </a:rPr>
              <a:t>持続</a:t>
            </a:r>
            <a:r>
              <a:rPr lang="ja-JP" altLang="en-US" sz="1200" dirty="0">
                <a:latin typeface="Meiryo UI" panose="020B0604030504040204" pitchFamily="50" charset="-128"/>
                <a:ea typeface="Meiryo UI" panose="020B0604030504040204" pitchFamily="50" charset="-128"/>
              </a:rPr>
              <a:t>可能</a:t>
            </a:r>
            <a:r>
              <a:rPr lang="ja-JP" altLang="en-US" sz="1200" dirty="0" smtClean="0">
                <a:latin typeface="Meiryo UI" panose="020B0604030504040204" pitchFamily="50" charset="-128"/>
                <a:ea typeface="Meiryo UI" panose="020B0604030504040204" pitchFamily="50" charset="-128"/>
              </a:rPr>
              <a:t>な</a:t>
            </a:r>
            <a:r>
              <a:rPr lang="ja-JP" altLang="en-US" sz="1200" dirty="0">
                <a:latin typeface="Meiryo UI" panose="020B0604030504040204" pitchFamily="50" charset="-128"/>
                <a:ea typeface="Meiryo UI" panose="020B0604030504040204" pitchFamily="50" charset="-128"/>
              </a:rPr>
              <a:t>社会</a:t>
            </a:r>
            <a:r>
              <a:rPr lang="ja-JP" altLang="en-US" sz="1200" dirty="0" smtClean="0">
                <a:latin typeface="Meiryo UI" panose="020B0604030504040204" pitchFamily="50" charset="-128"/>
                <a:ea typeface="Meiryo UI" panose="020B0604030504040204" pitchFamily="50" charset="-128"/>
              </a:rPr>
              <a:t>の実現に向け、世界の大胆な変革が必要となることを、全ての国連加盟国が採択（</a:t>
            </a:r>
            <a:r>
              <a:rPr lang="ja-JP" altLang="en-US" sz="1200" b="1" dirty="0" smtClean="0">
                <a:latin typeface="Meiryo UI" panose="020B0604030504040204" pitchFamily="50" charset="-128"/>
                <a:ea typeface="Meiryo UI" panose="020B0604030504040204" pitchFamily="50" charset="-128"/>
              </a:rPr>
              <a:t>人類の英知の結集</a:t>
            </a:r>
            <a:r>
              <a:rPr lang="ja-JP" altLang="en-US" sz="1200" dirty="0" smtClean="0">
                <a:latin typeface="Meiryo UI" panose="020B0604030504040204" pitchFamily="50" charset="-128"/>
                <a:ea typeface="Meiryo UI" panose="020B0604030504040204" pitchFamily="50" charset="-128"/>
              </a:rPr>
              <a:t>）</a:t>
            </a:r>
            <a:endParaRPr lang="ja-JP" altLang="en-US" sz="1200" dirty="0"/>
          </a:p>
        </p:txBody>
      </p:sp>
      <p:sp>
        <p:nvSpPr>
          <p:cNvPr id="61" name="正方形/長方形 60"/>
          <p:cNvSpPr/>
          <p:nvPr/>
        </p:nvSpPr>
        <p:spPr>
          <a:xfrm>
            <a:off x="918822" y="6119388"/>
            <a:ext cx="3669444" cy="246221"/>
          </a:xfrm>
          <a:prstGeom prst="rect">
            <a:avLst/>
          </a:prstGeom>
        </p:spPr>
        <p:txBody>
          <a:bodyPr wrap="square" anchor="ctr">
            <a:spAutoFit/>
          </a:bodyPr>
          <a:lstStyle/>
          <a:p>
            <a:pPr marL="1162050" indent="-1162050">
              <a:lnSpc>
                <a:spcPts val="1200"/>
              </a:lnSpc>
            </a:pPr>
            <a:r>
              <a:rPr lang="ja-JP" altLang="en-US" sz="1200" b="1" dirty="0" smtClean="0"/>
              <a:t>２０３０年</a:t>
            </a:r>
            <a:endParaRPr lang="ja-JP" altLang="en-US" sz="1200" dirty="0"/>
          </a:p>
        </p:txBody>
      </p:sp>
      <p:sp>
        <p:nvSpPr>
          <p:cNvPr id="62" name="テキスト ボックス 61"/>
          <p:cNvSpPr txBox="1"/>
          <p:nvPr/>
        </p:nvSpPr>
        <p:spPr>
          <a:xfrm>
            <a:off x="884141" y="5923567"/>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大かっこ 62"/>
          <p:cNvSpPr/>
          <p:nvPr/>
        </p:nvSpPr>
        <p:spPr>
          <a:xfrm>
            <a:off x="2092333" y="5966560"/>
            <a:ext cx="2521894" cy="369153"/>
          </a:xfrm>
          <a:prstGeom prst="bracketPair">
            <a:avLst/>
          </a:prstGeom>
          <a:ln w="6350">
            <a:solidFill>
              <a:schemeClr val="tx2">
                <a:lumMod val="60000"/>
                <a:lumOff val="40000"/>
              </a:schemeClr>
            </a:solidFill>
          </a:ln>
        </p:spPr>
        <p:txBody>
          <a:bodyPr wrap="square" lIns="72000" tIns="36000" rIns="72000" bIns="36000">
            <a:noAutofit/>
          </a:bodyPr>
          <a:lstStyle/>
          <a:p>
            <a:pPr indent="7938">
              <a:lnSpc>
                <a:spcPts val="1100"/>
              </a:lnSpc>
            </a:pPr>
            <a:r>
              <a:rPr lang="ja-JP" altLang="en-US" sz="1050" dirty="0">
                <a:latin typeface="Meiryo UI" panose="020B0604030504040204" pitchFamily="50" charset="-128"/>
                <a:ea typeface="Meiryo UI" panose="020B0604030504040204" pitchFamily="50" charset="-128"/>
              </a:rPr>
              <a:t>大阪・関西万博は、</a:t>
            </a:r>
            <a:r>
              <a:rPr lang="en-US" altLang="ja-JP" sz="1050" dirty="0">
                <a:latin typeface="Meiryo UI" panose="020B0604030504040204" pitchFamily="50" charset="-128"/>
                <a:ea typeface="Meiryo UI" panose="020B0604030504040204" pitchFamily="50" charset="-128"/>
              </a:rPr>
              <a:t>SDGs</a:t>
            </a:r>
            <a:r>
              <a:rPr lang="ja-JP" altLang="en-US" sz="1050" dirty="0">
                <a:latin typeface="Meiryo UI" panose="020B0604030504040204" pitchFamily="50" charset="-128"/>
                <a:ea typeface="Meiryo UI" panose="020B0604030504040204" pitchFamily="50" charset="-128"/>
              </a:rPr>
              <a:t>の達成に向け、世界のベクトルを一つにできる</a:t>
            </a:r>
            <a:r>
              <a:rPr lang="ja-JP" altLang="en-US" sz="1050">
                <a:latin typeface="Meiryo UI" panose="020B0604030504040204" pitchFamily="50" charset="-128"/>
                <a:ea typeface="Meiryo UI" panose="020B0604030504040204" pitchFamily="50" charset="-128"/>
              </a:rPr>
              <a:t>最後</a:t>
            </a:r>
            <a:r>
              <a:rPr lang="ja-JP" altLang="en-US" sz="1050" smtClean="0">
                <a:latin typeface="Meiryo UI" panose="020B0604030504040204" pitchFamily="50" charset="-128"/>
                <a:ea typeface="Meiryo UI" panose="020B0604030504040204" pitchFamily="50" charset="-128"/>
              </a:rPr>
              <a:t>の登録</a:t>
            </a:r>
            <a:r>
              <a:rPr lang="ja-JP" altLang="en-US" sz="1050" dirty="0">
                <a:latin typeface="Meiryo UI" panose="020B0604030504040204" pitchFamily="50" charset="-128"/>
                <a:ea typeface="Meiryo UI" panose="020B0604030504040204" pitchFamily="50" charset="-128"/>
              </a:rPr>
              <a:t>博</a:t>
            </a:r>
          </a:p>
        </p:txBody>
      </p:sp>
      <p:sp>
        <p:nvSpPr>
          <p:cNvPr id="65" name="角丸四角形 64"/>
          <p:cNvSpPr/>
          <p:nvPr/>
        </p:nvSpPr>
        <p:spPr>
          <a:xfrm>
            <a:off x="5475247" y="2832269"/>
            <a:ext cx="3788962" cy="3692518"/>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200"/>
              </a:lnSpc>
            </a:pPr>
            <a:endParaRPr lang="ja-JP" altLang="en-US" sz="1200" dirty="0">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5543719" y="3095589"/>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67" name="テキスト ボックス 66"/>
          <p:cNvSpPr txBox="1"/>
          <p:nvPr/>
        </p:nvSpPr>
        <p:spPr>
          <a:xfrm>
            <a:off x="5561939" y="3713532"/>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5580271" y="4522507"/>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69" name="テキスト ボックス 68"/>
          <p:cNvSpPr txBox="1"/>
          <p:nvPr/>
        </p:nvSpPr>
        <p:spPr>
          <a:xfrm>
            <a:off x="5651173" y="3299790"/>
            <a:ext cx="3285545" cy="24622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kumimoji="1"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5637726" y="3912033"/>
            <a:ext cx="3608275"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tabLst>
                <a:tab pos="6550025" algn="l"/>
              </a:tabLst>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tabLst>
                <a:tab pos="6550025" algn="l"/>
              </a:tabLst>
            </a:pP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669780" y="4717785"/>
            <a:ext cx="3256051" cy="24622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200"/>
              </a:lnSpc>
              <a:tabLst>
                <a:tab pos="6550025" algn="l"/>
              </a:tabLst>
            </a:pP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a:xfrm>
            <a:off x="5984703" y="2626717"/>
            <a:ext cx="2592000" cy="307777"/>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大阪・関西万博</a:t>
            </a:r>
          </a:p>
        </p:txBody>
      </p:sp>
      <p:sp>
        <p:nvSpPr>
          <p:cNvPr id="73" name="テキスト ボックス 72"/>
          <p:cNvSpPr txBox="1"/>
          <p:nvPr/>
        </p:nvSpPr>
        <p:spPr>
          <a:xfrm>
            <a:off x="5577477" y="5114244"/>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74" name="正方形/長方形 73"/>
          <p:cNvSpPr/>
          <p:nvPr/>
        </p:nvSpPr>
        <p:spPr>
          <a:xfrm>
            <a:off x="5654440" y="5319121"/>
            <a:ext cx="3631902" cy="400110"/>
          </a:xfrm>
          <a:prstGeom prst="rect">
            <a:avLst/>
          </a:prstGeom>
        </p:spPr>
        <p:txBody>
          <a:bodyPr wrap="square">
            <a:spAutoFit/>
          </a:bodyPr>
          <a:lstStyle/>
          <a:p>
            <a:pPr>
              <a:lnSpc>
                <a:spcPts val="1200"/>
              </a:lnSpc>
            </a:pPr>
            <a:r>
              <a:rPr lang="ja-JP" altLang="en-US" sz="1200" dirty="0">
                <a:latin typeface="Meiryo UI" panose="020B0604030504040204" pitchFamily="50" charset="-128"/>
                <a:ea typeface="Meiryo UI" panose="020B0604030504040204" pitchFamily="50" charset="-128"/>
              </a:rPr>
              <a:t>地球規模のさまざまな課題に取り組むために</a:t>
            </a:r>
            <a:r>
              <a:rPr lang="ja-JP" altLang="en-US" sz="1200"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世界各地</a:t>
            </a:r>
            <a:endParaRPr lang="en-US" altLang="ja-JP" sz="1200" b="1" dirty="0" smtClean="0">
              <a:latin typeface="Meiryo UI" panose="020B0604030504040204" pitchFamily="50" charset="-128"/>
              <a:ea typeface="Meiryo UI" panose="020B0604030504040204" pitchFamily="50" charset="-128"/>
            </a:endParaRPr>
          </a:p>
          <a:p>
            <a:pPr>
              <a:lnSpc>
                <a:spcPts val="1200"/>
              </a:lnSpc>
            </a:pPr>
            <a:r>
              <a:rPr lang="ja-JP" altLang="en-US" sz="1200" b="1" dirty="0" smtClean="0">
                <a:latin typeface="Meiryo UI" panose="020B0604030504040204" pitchFamily="50" charset="-128"/>
                <a:ea typeface="Meiryo UI" panose="020B0604030504040204" pitchFamily="50" charset="-128"/>
              </a:rPr>
              <a:t>から</a:t>
            </a:r>
            <a:r>
              <a:rPr lang="ja-JP" altLang="en-US" sz="1200" b="1" dirty="0">
                <a:latin typeface="Meiryo UI" panose="020B0604030504040204" pitchFamily="50" charset="-128"/>
                <a:ea typeface="Meiryo UI" panose="020B0604030504040204" pitchFamily="50" charset="-128"/>
              </a:rPr>
              <a:t>英知を集める場</a:t>
            </a:r>
            <a:endParaRPr lang="ja-JP" altLang="en-US" sz="1200" b="1" dirty="0"/>
          </a:p>
        </p:txBody>
      </p:sp>
      <p:sp>
        <p:nvSpPr>
          <p:cNvPr id="75" name="テキスト ボックス 74"/>
          <p:cNvSpPr txBox="1"/>
          <p:nvPr/>
        </p:nvSpPr>
        <p:spPr>
          <a:xfrm>
            <a:off x="5584060" y="5907100"/>
            <a:ext cx="1008000" cy="190240"/>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200"/>
              </a:lnSpc>
              <a:tabLst>
                <a:tab pos="6550025" algn="l"/>
              </a:tabLst>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76" name="正方形/長方形 75"/>
          <p:cNvSpPr/>
          <p:nvPr/>
        </p:nvSpPr>
        <p:spPr>
          <a:xfrm>
            <a:off x="556520" y="2238648"/>
            <a:ext cx="4583475"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と大阪</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5664785" y="6139910"/>
            <a:ext cx="3271933" cy="250581"/>
          </a:xfrm>
          <a:prstGeom prst="rect">
            <a:avLst/>
          </a:prstGeom>
        </p:spPr>
        <p:txBody>
          <a:bodyPr wrap="square" anchor="ctr">
            <a:spAutoFit/>
          </a:bodyPr>
          <a:lstStyle/>
          <a:p>
            <a:pPr>
              <a:lnSpc>
                <a:spcPts val="1200"/>
              </a:lnSpc>
            </a:pPr>
            <a:r>
              <a:rPr lang="ja-JP" altLang="en-US" sz="1200" b="1" dirty="0"/>
              <a:t>２０２５年</a:t>
            </a:r>
            <a:r>
              <a:rPr lang="ja-JP" altLang="en-US" sz="1050" dirty="0">
                <a:latin typeface="Meiryo UI" panose="020B0604030504040204" pitchFamily="50" charset="-128"/>
                <a:ea typeface="Meiryo UI" panose="020B0604030504040204" pitchFamily="50" charset="-128"/>
              </a:rPr>
              <a:t>（５年に１度開催</a:t>
            </a:r>
            <a:r>
              <a:rPr lang="ja-JP" altLang="en-US" sz="1050" dirty="0" smtClean="0">
                <a:latin typeface="Meiryo UI" panose="020B0604030504040204" pitchFamily="50" charset="-128"/>
                <a:ea typeface="Meiryo UI" panose="020B0604030504040204" pitchFamily="50" charset="-128"/>
              </a:rPr>
              <a:t>される登録</a:t>
            </a:r>
            <a:r>
              <a:rPr lang="ja-JP" altLang="en-US" sz="1050" dirty="0">
                <a:latin typeface="Meiryo UI" panose="020B0604030504040204" pitchFamily="50" charset="-128"/>
                <a:ea typeface="Meiryo UI" panose="020B0604030504040204" pitchFamily="50" charset="-128"/>
              </a:rPr>
              <a:t>博）</a:t>
            </a:r>
          </a:p>
        </p:txBody>
      </p:sp>
      <p:sp>
        <p:nvSpPr>
          <p:cNvPr id="35" name="楕円 34"/>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視点３</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42983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203200" y="1118161"/>
            <a:ext cx="9582150" cy="561600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52000" tIns="216000" rIns="180000" rtlCol="0" anchor="t" anchorCtr="0"/>
          <a:lstStyle/>
          <a:p>
            <a:pPr marL="185738" indent="-185738">
              <a:lnSpc>
                <a:spcPts val="1400"/>
              </a:lnSpc>
              <a:spcBef>
                <a:spcPts val="0"/>
              </a:spcBef>
              <a:tabLst>
                <a:tab pos="185738" algn="l"/>
              </a:tabLst>
            </a:pP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３</a:t>
            </a:r>
            <a:r>
              <a:rPr kumimoji="1" lang="ja-JP" altLang="en-US" b="1" dirty="0" smtClean="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年大阪・関西万博に向けて取り組む「重点ゴール」の考え方</a:t>
            </a:r>
            <a:endParaRPr kumimoji="1" lang="en-US" altLang="ja-JP"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102452" y="85103"/>
            <a:ext cx="682898" cy="360000"/>
          </a:xfrm>
        </p:spPr>
        <p:txBody>
          <a:bodyPr/>
          <a:lstStyle/>
          <a:p>
            <a:fld id="{E61EF540-5CB6-483A-A4DA-F9E60F8B4EFB}" type="slidenum">
              <a:rPr kumimoji="1" lang="ja-JP" altLang="en-US" smtClean="0"/>
              <a:t>14</a:t>
            </a:fld>
            <a:endParaRPr kumimoji="1" lang="ja-JP" altLang="en-US"/>
          </a:p>
        </p:txBody>
      </p:sp>
      <p:sp>
        <p:nvSpPr>
          <p:cNvPr id="6" name="正方形/長方形 5"/>
          <p:cNvSpPr/>
          <p:nvPr/>
        </p:nvSpPr>
        <p:spPr>
          <a:xfrm>
            <a:off x="0" y="59653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府の政策や大阪のポテンシャルとの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整合</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G20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大阪サミットの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開催</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482601" y="1489829"/>
            <a:ext cx="8885810" cy="1402951"/>
          </a:xfrm>
          <a:prstGeom prst="roundRect">
            <a:avLst>
              <a:gd name="adj" fmla="val 3059"/>
            </a:avLst>
          </a:prstGeom>
          <a:solidFill>
            <a:schemeClr val="bg1"/>
          </a:solidFill>
          <a:ln w="9525" cap="flat" cmpd="sng" algn="ctr">
            <a:solidFill>
              <a:schemeClr val="accent6">
                <a:lumMod val="75000"/>
              </a:schemeClr>
            </a:solidFill>
            <a:prstDash val="solid"/>
            <a:miter lim="800000"/>
          </a:ln>
          <a:effectLst/>
        </p:spPr>
        <p:txBody>
          <a:bodyPr wrap="square" lIns="180000" tIns="144000" rIns="216000" bIns="36000" rtlCol="0" anchor="ctr" anchorCtr="0">
            <a:noAutofit/>
          </a:bodyPr>
          <a:lstStyle/>
          <a:p>
            <a:pPr>
              <a:lnSpc>
                <a:spcPts val="1900"/>
              </a:lnSpc>
              <a:spcBef>
                <a:spcPts val="60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〇　令和元年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月、日本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初となる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G20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サミットが大阪で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開催。</a:t>
            </a:r>
            <a:endParaRPr lang="en-US" altLang="ja-JP" sz="1600" dirty="0" smtClean="0">
              <a:latin typeface="Meiryo UI" panose="020B0604030504040204" pitchFamily="50" charset="-128"/>
              <a:ea typeface="Meiryo UI" panose="020B0604030504040204" pitchFamily="50" charset="-128"/>
            </a:endParaRPr>
          </a:p>
          <a:p>
            <a:pPr marL="87313" indent="-87313">
              <a:lnSpc>
                <a:spcPts val="1900"/>
              </a:lnSpc>
              <a:spcBef>
                <a:spcPts val="600"/>
              </a:spcBef>
            </a:pPr>
            <a:r>
              <a:rPr lang="ja-JP" altLang="en-US" sz="1600" dirty="0" smtClean="0">
                <a:latin typeface="Meiryo UI" panose="020B0604030504040204" pitchFamily="50" charset="-128"/>
                <a:ea typeface="Meiryo UI" panose="020B0604030504040204" pitchFamily="50" charset="-128"/>
              </a:rPr>
              <a:t>〇　主要国のリーダーが一堂に会し、</a:t>
            </a:r>
            <a:r>
              <a:rPr lang="ja-JP" altLang="en-US" sz="1600" b="1" dirty="0" smtClean="0">
                <a:latin typeface="Meiryo UI" panose="020B0604030504040204" pitchFamily="50" charset="-128"/>
                <a:ea typeface="Meiryo UI" panose="020B0604030504040204" pitchFamily="50" charset="-128"/>
              </a:rPr>
              <a:t>世界の経済成長の牽引と格差への対処、環境・地球規模課題への貢献</a:t>
            </a:r>
            <a:r>
              <a:rPr lang="ja-JP" altLang="en-US" sz="1600" dirty="0" smtClean="0">
                <a:latin typeface="Meiryo UI" panose="020B0604030504040204" pitchFamily="50" charset="-128"/>
                <a:ea typeface="Meiryo UI" panose="020B0604030504040204" pitchFamily="50" charset="-128"/>
              </a:rPr>
              <a:t>など、幅広い分野について</a:t>
            </a:r>
            <a:r>
              <a:rPr lang="ja-JP" altLang="en-US" sz="1600" dirty="0">
                <a:latin typeface="Meiryo UI" panose="020B0604030504040204" pitchFamily="50" charset="-128"/>
                <a:ea typeface="Meiryo UI" panose="020B0604030504040204" pitchFamily="50" charset="-128"/>
              </a:rPr>
              <a:t>議論</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pPr marL="87313" indent="-87313">
              <a:lnSpc>
                <a:spcPts val="1900"/>
              </a:lnSpc>
              <a:spcBef>
                <a:spcPts val="600"/>
              </a:spcBef>
            </a:pPr>
            <a:r>
              <a:rPr lang="ja-JP" altLang="en-US" sz="1600" dirty="0" smtClean="0">
                <a:latin typeface="Meiryo UI" panose="020B0604030504040204" pitchFamily="50" charset="-128"/>
                <a:ea typeface="Meiryo UI" panose="020B0604030504040204" pitchFamily="50" charset="-128"/>
              </a:rPr>
              <a:t>〇　採択された「</a:t>
            </a:r>
            <a:r>
              <a:rPr lang="en-US" altLang="ja-JP" sz="1600" dirty="0">
                <a:latin typeface="Meiryo UI" panose="020B0604030504040204" pitchFamily="50" charset="-128"/>
                <a:ea typeface="Meiryo UI" panose="020B0604030504040204" pitchFamily="50" charset="-128"/>
              </a:rPr>
              <a:t>G20</a:t>
            </a:r>
            <a:r>
              <a:rPr lang="ja-JP" altLang="en-US" sz="1600" dirty="0">
                <a:latin typeface="Meiryo UI" panose="020B0604030504040204" pitchFamily="50" charset="-128"/>
                <a:ea typeface="Meiryo UI" panose="020B0604030504040204" pitchFamily="50" charset="-128"/>
              </a:rPr>
              <a:t>大阪サミット首脳宣言</a:t>
            </a:r>
            <a:r>
              <a:rPr lang="ja-JP" altLang="en-US" sz="1600" dirty="0" smtClean="0">
                <a:latin typeface="Meiryo UI" panose="020B0604030504040204" pitchFamily="50" charset="-128"/>
                <a:ea typeface="Meiryo UI" panose="020B0604030504040204" pitchFamily="50" charset="-128"/>
              </a:rPr>
              <a:t>」では、</a:t>
            </a:r>
            <a:r>
              <a:rPr lang="ja-JP" altLang="en-US" sz="1600" b="1" u="sng" dirty="0" smtClean="0">
                <a:latin typeface="Meiryo UI" panose="020B0604030504040204" pitchFamily="50" charset="-128"/>
                <a:ea typeface="Meiryo UI" panose="020B0604030504040204" pitchFamily="50" charset="-128"/>
              </a:rPr>
              <a:t>「大阪ブルー・オーシャン・ビジョン」</a:t>
            </a:r>
            <a:r>
              <a:rPr lang="ja-JP" altLang="en-US" sz="1600" dirty="0" smtClean="0">
                <a:latin typeface="Meiryo UI" panose="020B0604030504040204" pitchFamily="50" charset="-128"/>
                <a:ea typeface="Meiryo UI" panose="020B0604030504040204" pitchFamily="50" charset="-128"/>
              </a:rPr>
              <a:t>などが共有された。</a:t>
            </a:r>
            <a:endParaRPr lang="en-US" altLang="ja-JP" sz="1600" kern="0" dirty="0">
              <a:solidFill>
                <a:prstClr val="black"/>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342900" y="1165829"/>
            <a:ext cx="2054247" cy="324000"/>
          </a:xfrm>
          <a:prstGeom prst="rect">
            <a:avLst/>
          </a:prstGeom>
          <a:solidFill>
            <a:srgbClr val="92D050"/>
          </a:solidFill>
          <a:ln w="12700" cap="flat" cmpd="sng" algn="ctr">
            <a:noFill/>
            <a:prstDash val="solid"/>
            <a:miter lim="800000"/>
          </a:ln>
          <a:effectLst/>
        </p:spPr>
        <p:txBody>
          <a:bodyPr lIns="36000" tIns="36000" rIns="36000" bIns="36000" rtlCol="0" anchor="ctr"/>
          <a:lstStyle/>
          <a:p>
            <a:pPr algn="ctr" defTabSz="457197">
              <a:defRPr/>
            </a:pPr>
            <a:r>
              <a:rPr lang="en-US" altLang="ja-JP" sz="1400" b="1" kern="0" dirty="0" smtClean="0">
                <a:solidFill>
                  <a:prstClr val="white"/>
                </a:solidFill>
                <a:latin typeface="Meiryo UI" panose="020B0604030504040204" pitchFamily="50" charset="-128"/>
                <a:ea typeface="Meiryo UI" panose="020B0604030504040204" pitchFamily="50" charset="-128"/>
              </a:rPr>
              <a:t>G20</a:t>
            </a:r>
            <a:r>
              <a:rPr lang="ja-JP" altLang="en-US" sz="1400" b="1" kern="0" dirty="0" smtClean="0">
                <a:solidFill>
                  <a:prstClr val="white"/>
                </a:solidFill>
                <a:latin typeface="Meiryo UI" panose="020B0604030504040204" pitchFamily="50" charset="-128"/>
                <a:ea typeface="Meiryo UI" panose="020B0604030504040204" pitchFamily="50" charset="-128"/>
              </a:rPr>
              <a:t>大阪サミットの概要</a:t>
            </a:r>
            <a:endParaRPr lang="en-US" altLang="ja-JP" sz="1400" b="1" kern="0" dirty="0">
              <a:solidFill>
                <a:prstClr val="white"/>
              </a:solidFill>
              <a:latin typeface="Meiryo UI" panose="020B0604030504040204" pitchFamily="50" charset="-128"/>
              <a:ea typeface="Meiryo UI" panose="020B0604030504040204" pitchFamily="50" charset="-128"/>
            </a:endParaRPr>
          </a:p>
        </p:txBody>
      </p:sp>
      <p:sp>
        <p:nvSpPr>
          <p:cNvPr id="3" name="正方形/長方形 2"/>
          <p:cNvSpPr/>
          <p:nvPr/>
        </p:nvSpPr>
        <p:spPr>
          <a:xfrm>
            <a:off x="342900" y="3216781"/>
            <a:ext cx="9025511" cy="3387220"/>
          </a:xfrm>
          <a:prstGeom prst="rect">
            <a:avLst/>
          </a:prstGeom>
          <a:solidFill>
            <a:schemeClr val="bg1"/>
          </a:solidFill>
          <a:ln w="952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342900" y="2955077"/>
            <a:ext cx="2262505" cy="324000"/>
          </a:xfrm>
          <a:prstGeom prst="rect">
            <a:avLst/>
          </a:prstGeom>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defTabSz="457197">
              <a:defRPr/>
            </a:pPr>
            <a:r>
              <a:rPr lang="en-US" altLang="ja-JP" sz="1400" b="1" kern="0" dirty="0" smtClean="0">
                <a:solidFill>
                  <a:schemeClr val="accent6">
                    <a:lumMod val="50000"/>
                  </a:schemeClr>
                </a:solidFill>
                <a:latin typeface="Meiryo UI" panose="020B0604030504040204" pitchFamily="50" charset="-128"/>
                <a:ea typeface="Meiryo UI" panose="020B0604030504040204" pitchFamily="50" charset="-128"/>
              </a:rPr>
              <a:t>SDGs</a:t>
            </a:r>
            <a:r>
              <a:rPr lang="ja-JP" altLang="en-US" sz="1400" b="1" kern="0" dirty="0" smtClean="0">
                <a:solidFill>
                  <a:schemeClr val="accent6">
                    <a:lumMod val="50000"/>
                  </a:schemeClr>
                </a:solidFill>
                <a:latin typeface="Meiryo UI" panose="020B0604030504040204" pitchFamily="50" charset="-128"/>
                <a:ea typeface="Meiryo UI" panose="020B0604030504040204" pitchFamily="50" charset="-128"/>
              </a:rPr>
              <a:t>に関係する主な成果</a:t>
            </a:r>
            <a:endParaRPr lang="en-US" altLang="ja-JP" sz="1400" b="1" kern="0"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82601" y="3384216"/>
            <a:ext cx="8768440" cy="461665"/>
          </a:xfrm>
          <a:prstGeom prst="rect">
            <a:avLst/>
          </a:prstGeom>
          <a:noFill/>
        </p:spPr>
        <p:txBody>
          <a:bodyPr wrap="square" rtlCol="0">
            <a:spAutoFit/>
          </a:bodyPr>
          <a:lstStyle/>
          <a:p>
            <a:pPr defTabSz="457197"/>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b="1" dirty="0" smtClean="0">
                <a:solidFill>
                  <a:prstClr val="black"/>
                </a:solidFill>
                <a:latin typeface="Meiryo UI" panose="020B0604030504040204" pitchFamily="50" charset="-128"/>
                <a:ea typeface="Meiryo UI" panose="020B0604030504040204" pitchFamily="50" charset="-128"/>
              </a:rPr>
              <a:t>女性</a:t>
            </a:r>
            <a:r>
              <a:rPr lang="ja-JP" altLang="en-US" sz="1200" b="1" dirty="0">
                <a:solidFill>
                  <a:prstClr val="black"/>
                </a:solidFill>
                <a:latin typeface="Meiryo UI" panose="020B0604030504040204" pitchFamily="50" charset="-128"/>
                <a:ea typeface="Meiryo UI" panose="020B0604030504040204" pitchFamily="50" charset="-128"/>
              </a:rPr>
              <a:t>の</a:t>
            </a:r>
            <a:r>
              <a:rPr lang="ja-JP" altLang="en-US" sz="1200" b="1" dirty="0" smtClean="0">
                <a:solidFill>
                  <a:prstClr val="black"/>
                </a:solidFill>
                <a:latin typeface="Meiryo UI" panose="020B0604030504040204" pitchFamily="50" charset="-128"/>
                <a:ea typeface="Meiryo UI" panose="020B0604030504040204" pitchFamily="50" charset="-128"/>
              </a:rPr>
              <a:t>エンパワーメント</a:t>
            </a:r>
            <a:r>
              <a:rPr lang="ja-JP" altLang="en-US" sz="1200" dirty="0" smtClean="0">
                <a:solidFill>
                  <a:prstClr val="black"/>
                </a:solidFill>
                <a:latin typeface="Meiryo UI" panose="020B0604030504040204" pitchFamily="50" charset="-128"/>
                <a:ea typeface="Meiryo UI" panose="020B0604030504040204" pitchFamily="50" charset="-128"/>
              </a:rPr>
              <a:t>（ゴール</a:t>
            </a:r>
            <a:r>
              <a:rPr lang="ja-JP" altLang="en-US" sz="1200" dirty="0">
                <a:solidFill>
                  <a:prstClr val="black"/>
                </a:solidFill>
                <a:latin typeface="Meiryo UI" panose="020B0604030504040204" pitchFamily="50" charset="-128"/>
                <a:ea typeface="Meiryo UI" panose="020B0604030504040204" pitchFamily="50" charset="-128"/>
              </a:rPr>
              <a:t>５「ジェンダー平等を実現しよう</a:t>
            </a:r>
            <a:r>
              <a:rPr lang="ja-JP" altLang="en-US" sz="1200" dirty="0" smtClean="0">
                <a:solidFill>
                  <a:prstClr val="black"/>
                </a:solidFill>
                <a:latin typeface="Meiryo UI" panose="020B0604030504040204" pitchFamily="50" charset="-128"/>
                <a:ea typeface="Meiryo UI" panose="020B0604030504040204" pitchFamily="50" charset="-128"/>
              </a:rPr>
              <a:t>」）や、</a:t>
            </a:r>
            <a:r>
              <a:rPr lang="ja-JP" altLang="en-US" sz="1200" b="1" dirty="0" smtClean="0">
                <a:solidFill>
                  <a:prstClr val="black"/>
                </a:solidFill>
                <a:latin typeface="Meiryo UI" panose="020B0604030504040204" pitchFamily="50" charset="-128"/>
                <a:ea typeface="Meiryo UI" panose="020B0604030504040204" pitchFamily="50" charset="-128"/>
              </a:rPr>
              <a:t>気候変動</a:t>
            </a:r>
            <a:r>
              <a:rPr lang="ja-JP" altLang="en-US" sz="1200" dirty="0" smtClean="0">
                <a:solidFill>
                  <a:prstClr val="black"/>
                </a:solidFill>
                <a:latin typeface="Meiryo UI" panose="020B0604030504040204" pitchFamily="50" charset="-128"/>
                <a:ea typeface="Meiryo UI" panose="020B0604030504040204" pitchFamily="50" charset="-128"/>
              </a:rPr>
              <a:t>（ゴール</a:t>
            </a:r>
            <a:r>
              <a:rPr lang="en-US" altLang="ja-JP" sz="1200" dirty="0" smtClean="0">
                <a:solidFill>
                  <a:prstClr val="black"/>
                </a:solidFill>
                <a:latin typeface="Meiryo UI" panose="020B0604030504040204" pitchFamily="50" charset="-128"/>
                <a:ea typeface="Meiryo UI" panose="020B0604030504040204" pitchFamily="50" charset="-128"/>
              </a:rPr>
              <a:t>13</a:t>
            </a: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気候変動」）、</a:t>
            </a:r>
            <a:r>
              <a:rPr lang="ja-JP" altLang="en-US" sz="1200" b="1" dirty="0" smtClean="0">
                <a:solidFill>
                  <a:prstClr val="black"/>
                </a:solidFill>
                <a:latin typeface="Meiryo UI" panose="020B0604030504040204" pitchFamily="50" charset="-128"/>
                <a:ea typeface="Meiryo UI" panose="020B0604030504040204" pitchFamily="50" charset="-128"/>
              </a:rPr>
              <a:t>プラスチック</a:t>
            </a:r>
            <a:r>
              <a:rPr lang="ja-JP" altLang="en-US" sz="1200" b="1" dirty="0">
                <a:solidFill>
                  <a:prstClr val="black"/>
                </a:solidFill>
                <a:latin typeface="Meiryo UI" panose="020B0604030504040204" pitchFamily="50" charset="-128"/>
                <a:ea typeface="Meiryo UI" panose="020B0604030504040204" pitchFamily="50" charset="-128"/>
              </a:rPr>
              <a:t>ごみ問題</a:t>
            </a:r>
            <a:r>
              <a:rPr lang="ja-JP" altLang="en-US" sz="1200" dirty="0">
                <a:solidFill>
                  <a:prstClr val="black"/>
                </a:solidFill>
                <a:latin typeface="Meiryo UI" panose="020B0604030504040204" pitchFamily="50" charset="-128"/>
                <a:ea typeface="Meiryo UI" panose="020B0604030504040204" pitchFamily="50" charset="-128"/>
              </a:rPr>
              <a:t>（ゴール</a:t>
            </a:r>
            <a:r>
              <a:rPr lang="en-US" altLang="ja-JP" sz="1200" dirty="0">
                <a:solidFill>
                  <a:prstClr val="black"/>
                </a:solidFill>
                <a:latin typeface="Meiryo UI" panose="020B0604030504040204" pitchFamily="50" charset="-128"/>
                <a:ea typeface="Meiryo UI" panose="020B0604030504040204" pitchFamily="50" charset="-128"/>
              </a:rPr>
              <a:t>12</a:t>
            </a:r>
            <a:r>
              <a:rPr lang="ja-JP" altLang="en-US" sz="1200" dirty="0" smtClean="0">
                <a:solidFill>
                  <a:prstClr val="black"/>
                </a:solidFill>
                <a:latin typeface="Meiryo UI" panose="020B0604030504040204" pitchFamily="50" charset="-128"/>
                <a:ea typeface="Meiryo UI" panose="020B0604030504040204" pitchFamily="50" charset="-128"/>
              </a:rPr>
              <a:t>「つく</a:t>
            </a:r>
            <a:r>
              <a:rPr lang="ja-JP" altLang="en-US" sz="1200" dirty="0">
                <a:solidFill>
                  <a:prstClr val="black"/>
                </a:solidFill>
                <a:latin typeface="Meiryo UI" panose="020B0604030504040204" pitchFamily="50" charset="-128"/>
                <a:ea typeface="Meiryo UI" panose="020B0604030504040204" pitchFamily="50" charset="-128"/>
              </a:rPr>
              <a:t>る</a:t>
            </a:r>
            <a:r>
              <a:rPr lang="ja-JP" altLang="en-US" sz="1200" dirty="0" smtClean="0">
                <a:solidFill>
                  <a:prstClr val="black"/>
                </a:solidFill>
                <a:latin typeface="Meiryo UI" panose="020B0604030504040204" pitchFamily="50" charset="-128"/>
                <a:ea typeface="Meiryo UI" panose="020B0604030504040204" pitchFamily="50" charset="-128"/>
              </a:rPr>
              <a:t>責任、つ</a:t>
            </a:r>
            <a:r>
              <a:rPr lang="ja-JP" altLang="en-US" sz="1200" dirty="0">
                <a:solidFill>
                  <a:prstClr val="black"/>
                </a:solidFill>
                <a:latin typeface="Meiryo UI" panose="020B0604030504040204" pitchFamily="50" charset="-128"/>
                <a:ea typeface="Meiryo UI" panose="020B0604030504040204" pitchFamily="50" charset="-128"/>
              </a:rPr>
              <a:t>か</a:t>
            </a:r>
            <a:r>
              <a:rPr lang="ja-JP" altLang="en-US" sz="1200" dirty="0" smtClean="0">
                <a:solidFill>
                  <a:prstClr val="black"/>
                </a:solidFill>
                <a:latin typeface="Meiryo UI" panose="020B0604030504040204" pitchFamily="50" charset="-128"/>
                <a:ea typeface="Meiryo UI" panose="020B0604030504040204" pitchFamily="50" charset="-128"/>
              </a:rPr>
              <a:t>う責任</a:t>
            </a:r>
            <a:r>
              <a:rPr lang="ja-JP" altLang="en-US" sz="1200" dirty="0">
                <a:solidFill>
                  <a:prstClr val="black"/>
                </a:solidFill>
                <a:latin typeface="Meiryo UI" panose="020B0604030504040204" pitchFamily="50" charset="-128"/>
                <a:ea typeface="Meiryo UI" panose="020B0604030504040204" pitchFamily="50" charset="-128"/>
              </a:rPr>
              <a:t>」、ゴール</a:t>
            </a:r>
            <a:r>
              <a:rPr lang="en-US" altLang="ja-JP" sz="1200" dirty="0">
                <a:solidFill>
                  <a:prstClr val="black"/>
                </a:solidFill>
                <a:latin typeface="Meiryo UI" panose="020B0604030504040204" pitchFamily="50" charset="-128"/>
                <a:ea typeface="Meiryo UI" panose="020B0604030504040204" pitchFamily="50" charset="-128"/>
              </a:rPr>
              <a:t>14</a:t>
            </a:r>
            <a:r>
              <a:rPr lang="ja-JP" altLang="en-US" sz="1200" dirty="0">
                <a:solidFill>
                  <a:prstClr val="black"/>
                </a:solidFill>
                <a:latin typeface="Meiryo UI" panose="020B0604030504040204" pitchFamily="50" charset="-128"/>
                <a:ea typeface="Meiryo UI" panose="020B0604030504040204" pitchFamily="50" charset="-128"/>
              </a:rPr>
              <a:t>「海の豊かさを守ろう」 </a:t>
            </a:r>
            <a:r>
              <a:rPr lang="ja-JP" altLang="en-US" sz="1200" dirty="0" smtClean="0">
                <a:solidFill>
                  <a:prstClr val="black"/>
                </a:solidFill>
                <a:latin typeface="Meiryo UI" panose="020B0604030504040204" pitchFamily="50" charset="-128"/>
                <a:ea typeface="Meiryo UI" panose="020B0604030504040204" pitchFamily="50" charset="-128"/>
              </a:rPr>
              <a:t>）など、</a:t>
            </a:r>
            <a:r>
              <a:rPr lang="en-US" altLang="ja-JP" sz="1200" dirty="0" smtClean="0">
                <a:solidFill>
                  <a:prstClr val="black"/>
                </a:solidFill>
                <a:latin typeface="Meiryo UI" panose="020B0604030504040204" pitchFamily="50" charset="-128"/>
                <a:ea typeface="Meiryo UI" panose="020B0604030504040204" pitchFamily="50" charset="-128"/>
              </a:rPr>
              <a:t>SDGs</a:t>
            </a:r>
            <a:r>
              <a:rPr lang="ja-JP" altLang="en-US" sz="1200" dirty="0">
                <a:solidFill>
                  <a:prstClr val="black"/>
                </a:solidFill>
                <a:latin typeface="Meiryo UI" panose="020B0604030504040204" pitchFamily="50" charset="-128"/>
                <a:ea typeface="Meiryo UI" panose="020B0604030504040204" pitchFamily="50" charset="-128"/>
              </a:rPr>
              <a:t>と関連するテーマが重要議題として議論</a:t>
            </a:r>
            <a:r>
              <a:rPr lang="ja-JP" altLang="en-US" sz="1200" dirty="0" smtClean="0">
                <a:solidFill>
                  <a:prstClr val="black"/>
                </a:solidFill>
                <a:latin typeface="Meiryo UI" panose="020B0604030504040204" pitchFamily="50" charset="-128"/>
                <a:ea typeface="Meiryo UI" panose="020B0604030504040204" pitchFamily="50" charset="-128"/>
              </a:rPr>
              <a:t>された。</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533401" y="3898035"/>
            <a:ext cx="8730340" cy="2628000"/>
          </a:xfrm>
          <a:prstGeom prst="rect">
            <a:avLst/>
          </a:prstGeom>
          <a:noFill/>
          <a:ln>
            <a:solidFill>
              <a:schemeClr val="accent6">
                <a:lumMod val="75000"/>
              </a:schemeClr>
            </a:solidFill>
            <a:prstDash val="dash"/>
          </a:ln>
        </p:spPr>
        <p:txBody>
          <a:bodyPr wrap="square" lIns="144000" tIns="180000" rIns="144000" bIns="180000" rtlCol="0" anchor="ctr">
            <a:noAutofit/>
          </a:bodyPr>
          <a:lstStyle/>
          <a:p>
            <a:pPr marL="93663" indent="-93663"/>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G20</a:t>
            </a:r>
            <a:r>
              <a:rPr kumimoji="1" lang="ja-JP" altLang="en-US" sz="1200" b="1" dirty="0">
                <a:latin typeface="Meiryo UI" panose="020B0604030504040204" pitchFamily="50" charset="-128"/>
                <a:ea typeface="Meiryo UI" panose="020B0604030504040204" pitchFamily="50" charset="-128"/>
              </a:rPr>
              <a:t>大阪サミット首脳</a:t>
            </a:r>
            <a:r>
              <a:rPr kumimoji="1" lang="ja-JP" altLang="en-US" sz="1200" b="1" dirty="0" smtClean="0">
                <a:latin typeface="Meiryo UI" panose="020B0604030504040204" pitchFamily="50" charset="-128"/>
                <a:ea typeface="Meiryo UI" panose="020B0604030504040204" pitchFamily="50" charset="-128"/>
              </a:rPr>
              <a:t>宣言</a:t>
            </a:r>
            <a:r>
              <a:rPr kumimoji="1" lang="en-US" altLang="ja-JP" sz="1200" b="1" dirty="0" smtClean="0">
                <a:latin typeface="Meiryo UI" panose="020B0604030504040204" pitchFamily="50" charset="-128"/>
                <a:ea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rPr>
              <a:t>仮訳</a:t>
            </a:r>
            <a:r>
              <a:rPr kumimoji="1" lang="en-US" altLang="ja-JP" sz="1200" b="1" dirty="0" smtClean="0">
                <a:latin typeface="Meiryo UI" panose="020B0604030504040204" pitchFamily="50" charset="-128"/>
                <a:ea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rPr>
              <a:t>」　</a:t>
            </a:r>
            <a:r>
              <a:rPr kumimoji="1" lang="en-US" altLang="ja-JP" sz="1200" b="1" dirty="0" smtClean="0">
                <a:latin typeface="Meiryo UI" panose="020B0604030504040204" pitchFamily="50" charset="-128"/>
                <a:ea typeface="Meiryo UI" panose="020B0604030504040204" pitchFamily="50" charset="-128"/>
              </a:rPr>
              <a:t>SDGs</a:t>
            </a:r>
            <a:r>
              <a:rPr kumimoji="1" lang="ja-JP" altLang="en-US" sz="1200" b="1" dirty="0" smtClean="0">
                <a:latin typeface="Meiryo UI" panose="020B0604030504040204" pitchFamily="50" charset="-128"/>
                <a:ea typeface="Meiryo UI" panose="020B0604030504040204" pitchFamily="50" charset="-128"/>
              </a:rPr>
              <a:t>関連部分の記載を抜粋</a:t>
            </a:r>
            <a:endParaRPr kumimoji="1" lang="en-US" altLang="ja-JP" sz="1200" b="1" dirty="0" smtClean="0">
              <a:latin typeface="Meiryo UI" panose="020B0604030504040204" pitchFamily="50" charset="-128"/>
              <a:ea typeface="Meiryo UI" panose="020B0604030504040204" pitchFamily="50" charset="-128"/>
            </a:endParaRPr>
          </a:p>
          <a:p>
            <a:pPr marL="93663" indent="-93663"/>
            <a:endParaRPr lang="en-US" altLang="ja-JP" sz="1200" b="1" dirty="0" smtClean="0">
              <a:latin typeface="Meiryo UI" panose="020B0604030504040204" pitchFamily="50" charset="-128"/>
              <a:ea typeface="Meiryo UI" panose="020B0604030504040204" pitchFamily="50" charset="-128"/>
            </a:endParaRPr>
          </a:p>
          <a:p>
            <a:pPr marL="93663" indent="-93663"/>
            <a:r>
              <a:rPr lang="ja-JP" altLang="en-US" sz="1050" b="1" dirty="0" smtClean="0">
                <a:latin typeface="Meiryo UI" panose="020B0604030504040204" pitchFamily="50" charset="-128"/>
                <a:ea typeface="Meiryo UI" panose="020B0604030504040204" pitchFamily="50" charset="-128"/>
              </a:rPr>
              <a:t>女性のエンパワーメント</a:t>
            </a:r>
            <a:endParaRPr lang="en-US" altLang="ja-JP" sz="1050" b="1" dirty="0" smtClean="0">
              <a:latin typeface="Meiryo UI" panose="020B0604030504040204" pitchFamily="50" charset="-128"/>
              <a:ea typeface="Meiryo UI" panose="020B0604030504040204" pitchFamily="50" charset="-128"/>
            </a:endParaRPr>
          </a:p>
          <a:p>
            <a:pPr marL="266700" indent="-266700"/>
            <a:r>
              <a:rPr lang="ja-JP" altLang="en-US" sz="1050" dirty="0" smtClean="0">
                <a:latin typeface="Meiryo UI" panose="020B0604030504040204" pitchFamily="50" charset="-128"/>
                <a:ea typeface="Meiryo UI" panose="020B0604030504040204" pitchFamily="50" charset="-128"/>
              </a:rPr>
              <a:t>　〇　</a:t>
            </a:r>
            <a:r>
              <a:rPr lang="ja-JP" altLang="en-US" sz="1050" b="1" dirty="0" smtClean="0">
                <a:latin typeface="Meiryo UI" panose="020B0604030504040204" pitchFamily="50" charset="-128"/>
                <a:ea typeface="Meiryo UI" panose="020B0604030504040204" pitchFamily="50" charset="-128"/>
              </a:rPr>
              <a:t>ジェンダー</a:t>
            </a:r>
            <a:r>
              <a:rPr lang="ja-JP" altLang="en-US" sz="1050" b="1" dirty="0">
                <a:latin typeface="Meiryo UI" panose="020B0604030504040204" pitchFamily="50" charset="-128"/>
                <a:ea typeface="Meiryo UI" panose="020B0604030504040204" pitchFamily="50" charset="-128"/>
              </a:rPr>
              <a:t>平等と女性のエンパワーメントは、持続可能で包摂的な経済成長に</a:t>
            </a:r>
            <a:r>
              <a:rPr lang="ja-JP" altLang="en-US" sz="1050" b="1" dirty="0" smtClean="0">
                <a:latin typeface="Meiryo UI" panose="020B0604030504040204" pitchFamily="50" charset="-128"/>
                <a:ea typeface="Meiryo UI" panose="020B0604030504040204" pitchFamily="50" charset="-128"/>
              </a:rPr>
              <a:t>不可欠</a:t>
            </a:r>
            <a:r>
              <a:rPr lang="ja-JP" altLang="en-US" sz="1050" dirty="0" smtClean="0">
                <a:latin typeface="Meiryo UI" panose="020B0604030504040204" pitchFamily="50" charset="-128"/>
                <a:ea typeface="Meiryo UI" panose="020B0604030504040204" pitchFamily="50" charset="-128"/>
              </a:rPr>
              <a:t>。政策</a:t>
            </a:r>
            <a:r>
              <a:rPr lang="ja-JP" altLang="en-US" sz="1050" dirty="0">
                <a:latin typeface="Meiryo UI" panose="020B0604030504040204" pitchFamily="50" charset="-128"/>
                <a:ea typeface="Meiryo UI" panose="020B0604030504040204" pitchFamily="50" charset="-128"/>
              </a:rPr>
              <a:t>のあらゆる側面において、かつ今後のサミットにおける横断的な課題として、</a:t>
            </a:r>
            <a:r>
              <a:rPr lang="ja-JP" altLang="en-US" sz="1050" b="1" dirty="0">
                <a:latin typeface="Meiryo UI" panose="020B0604030504040204" pitchFamily="50" charset="-128"/>
                <a:ea typeface="Meiryo UI" panose="020B0604030504040204" pitchFamily="50" charset="-128"/>
              </a:rPr>
              <a:t>これらの重要性を再確認</a:t>
            </a:r>
            <a:r>
              <a:rPr lang="ja-JP" altLang="en-US" sz="1050" dirty="0">
                <a:latin typeface="Meiryo UI" panose="020B0604030504040204" pitchFamily="50" charset="-128"/>
                <a:ea typeface="Meiryo UI" panose="020B0604030504040204" pitchFamily="50" charset="-128"/>
              </a:rPr>
              <a:t>する</a:t>
            </a:r>
            <a:r>
              <a:rPr lang="ja-JP" altLang="en-US" sz="1050" dirty="0" smtClean="0">
                <a:latin typeface="Meiryo UI" panose="020B0604030504040204" pitchFamily="50" charset="-128"/>
                <a:ea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endParaRPr>
          </a:p>
          <a:p>
            <a:pPr marL="266700" indent="-266700"/>
            <a:r>
              <a:rPr kumimoji="1" lang="ja-JP" altLang="en-US" sz="1050" b="1" dirty="0" smtClean="0">
                <a:latin typeface="Meiryo UI" panose="020B0604030504040204" pitchFamily="50" charset="-128"/>
                <a:ea typeface="Meiryo UI" panose="020B0604030504040204" pitchFamily="50" charset="-128"/>
              </a:rPr>
              <a:t>気候変動</a:t>
            </a:r>
            <a:endParaRPr kumimoji="1" lang="en-US" altLang="ja-JP" sz="1050" b="1" dirty="0" smtClean="0">
              <a:latin typeface="Meiryo UI" panose="020B0604030504040204" pitchFamily="50" charset="-128"/>
              <a:ea typeface="Meiryo UI" panose="020B0604030504040204" pitchFamily="50" charset="-128"/>
            </a:endParaRPr>
          </a:p>
          <a:p>
            <a:pPr marL="266700" indent="-266700"/>
            <a:r>
              <a:rPr kumimoji="1" lang="ja-JP" altLang="en-US" sz="1050" dirty="0" smtClean="0">
                <a:latin typeface="Meiryo UI" panose="020B0604030504040204" pitchFamily="50" charset="-128"/>
                <a:ea typeface="Meiryo UI" panose="020B0604030504040204" pitchFamily="50" charset="-128"/>
              </a:rPr>
              <a:t>　〇</a:t>
            </a:r>
            <a:r>
              <a:rPr kumimoji="1" lang="ja-JP" altLang="en-US" sz="1050" dirty="0">
                <a:latin typeface="Meiryo UI" panose="020B0604030504040204" pitchFamily="50" charset="-128"/>
                <a:ea typeface="Meiryo UI" panose="020B0604030504040204" pitchFamily="50" charset="-128"/>
              </a:rPr>
              <a:t>　公的及び民間資金の動員及び両者の連携を含む持続的開発のための包摂的資金調達、並びに、低排出及び強じんな開発のための幅広い分野におけるイノベーションを促進するために努力する。</a:t>
            </a:r>
          </a:p>
          <a:p>
            <a:pPr marL="266700" indent="-266700"/>
            <a:r>
              <a:rPr kumimoji="1" lang="ja-JP" altLang="en-US" sz="1050" dirty="0">
                <a:latin typeface="Meiryo UI" panose="020B0604030504040204" pitchFamily="50" charset="-128"/>
                <a:ea typeface="Meiryo UI" panose="020B0604030504040204" pitchFamily="50" charset="-128"/>
              </a:rPr>
              <a:t>　〇　非国家主体を含む広範な参加を得て、全てのレベルにおいて気候に関する行動をとることが、このようなパラダイム・シフトを実現させる鍵となる。</a:t>
            </a:r>
          </a:p>
          <a:p>
            <a:pPr marL="266700" indent="-266700"/>
            <a:r>
              <a:rPr lang="ja-JP" altLang="en-US" sz="1050" b="1" dirty="0" smtClean="0">
                <a:latin typeface="Meiryo UI" panose="020B0604030504040204" pitchFamily="50" charset="-128"/>
                <a:ea typeface="Meiryo UI" panose="020B0604030504040204" pitchFamily="50" charset="-128"/>
              </a:rPr>
              <a:t>環境</a:t>
            </a:r>
            <a:endParaRPr lang="en-US" altLang="ja-JP" sz="1050" b="1" dirty="0" smtClean="0">
              <a:latin typeface="Meiryo UI" panose="020B0604030504040204" pitchFamily="50" charset="-128"/>
              <a:ea typeface="Meiryo UI" panose="020B0604030504040204" pitchFamily="50" charset="-128"/>
            </a:endParaRPr>
          </a:p>
          <a:p>
            <a:pPr marL="266700" indent="-266700"/>
            <a:r>
              <a:rPr lang="ja-JP" altLang="en-US" sz="1050" dirty="0" smtClean="0">
                <a:latin typeface="Meiryo UI" panose="020B0604030504040204" pitchFamily="50" charset="-128"/>
                <a:ea typeface="Meiryo UI" panose="020B0604030504040204" pitchFamily="50" charset="-128"/>
              </a:rPr>
              <a:t>　〇　</a:t>
            </a:r>
            <a:r>
              <a:rPr lang="ja-JP" altLang="en-US" sz="1050" b="1" dirty="0" smtClean="0">
                <a:latin typeface="Meiryo UI" panose="020B0604030504040204" pitchFamily="50" charset="-128"/>
                <a:ea typeface="Meiryo UI" panose="020B0604030504040204" pitchFamily="50" charset="-128"/>
              </a:rPr>
              <a:t>循環</a:t>
            </a:r>
            <a:r>
              <a:rPr lang="ja-JP" altLang="en-US" sz="1050" b="1" dirty="0">
                <a:latin typeface="Meiryo UI" panose="020B0604030504040204" pitchFamily="50" charset="-128"/>
                <a:ea typeface="Meiryo UI" panose="020B0604030504040204" pitchFamily="50" charset="-128"/>
              </a:rPr>
              <a:t>経済</a:t>
            </a:r>
            <a:r>
              <a:rPr lang="ja-JP" altLang="en-US" sz="1050"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持続可能な物質管理</a:t>
            </a:r>
            <a:r>
              <a:rPr lang="ja-JP" altLang="en-US" sz="1050" dirty="0">
                <a:latin typeface="Meiryo UI" panose="020B0604030504040204" pitchFamily="50" charset="-128"/>
                <a:ea typeface="Meiryo UI" panose="020B0604030504040204" pitchFamily="50" charset="-128"/>
              </a:rPr>
              <a:t>、</a:t>
            </a:r>
            <a:r>
              <a:rPr lang="en-US" altLang="ja-JP" sz="1050" b="1" dirty="0">
                <a:latin typeface="Meiryo UI" panose="020B0604030504040204" pitchFamily="50" charset="-128"/>
                <a:ea typeface="Meiryo UI" panose="020B0604030504040204" pitchFamily="50" charset="-128"/>
              </a:rPr>
              <a:t>3R</a:t>
            </a:r>
            <a:r>
              <a:rPr lang="ja-JP" altLang="en-US" sz="1050" dirty="0">
                <a:latin typeface="Meiryo UI" panose="020B0604030504040204" pitchFamily="50" charset="-128"/>
                <a:ea typeface="Meiryo UI" panose="020B0604030504040204" pitchFamily="50" charset="-128"/>
              </a:rPr>
              <a:t>（リデュース、リユース、リサイクル）及び</a:t>
            </a:r>
            <a:r>
              <a:rPr lang="ja-JP" altLang="en-US" sz="1050" b="1" dirty="0">
                <a:latin typeface="Meiryo UI" panose="020B0604030504040204" pitchFamily="50" charset="-128"/>
                <a:ea typeface="Meiryo UI" panose="020B0604030504040204" pitchFamily="50" charset="-128"/>
              </a:rPr>
              <a:t>廃棄物の価値化</a:t>
            </a:r>
            <a:r>
              <a:rPr lang="ja-JP" altLang="en-US" sz="1050" dirty="0">
                <a:latin typeface="Meiryo UI" panose="020B0604030504040204" pitchFamily="50" charset="-128"/>
                <a:ea typeface="Meiryo UI" panose="020B0604030504040204" pitchFamily="50" charset="-128"/>
              </a:rPr>
              <a:t>等の政策やアプローチを通じた資源効率性の向上が、</a:t>
            </a:r>
            <a:r>
              <a:rPr lang="en-US" altLang="ja-JP" sz="1050" b="1" dirty="0">
                <a:latin typeface="Meiryo UI" panose="020B0604030504040204" pitchFamily="50" charset="-128"/>
                <a:ea typeface="Meiryo UI" panose="020B0604030504040204" pitchFamily="50" charset="-128"/>
              </a:rPr>
              <a:t>SDGs</a:t>
            </a:r>
            <a:r>
              <a:rPr lang="ja-JP" altLang="en-US" sz="1050" b="1" dirty="0">
                <a:latin typeface="Meiryo UI" panose="020B0604030504040204" pitchFamily="50" charset="-128"/>
                <a:ea typeface="Meiryo UI" panose="020B0604030504040204" pitchFamily="50" charset="-128"/>
              </a:rPr>
              <a:t>達成</a:t>
            </a:r>
            <a:r>
              <a:rPr lang="ja-JP" altLang="en-US" sz="1050" dirty="0">
                <a:latin typeface="Meiryo UI" panose="020B0604030504040204" pitchFamily="50" charset="-128"/>
                <a:ea typeface="Meiryo UI" panose="020B0604030504040204" pitchFamily="50" charset="-128"/>
              </a:rPr>
              <a:t>、及び、</a:t>
            </a:r>
            <a:r>
              <a:rPr lang="ja-JP" altLang="en-US" sz="1050" b="1" dirty="0">
                <a:latin typeface="Meiryo UI" panose="020B0604030504040204" pitchFamily="50" charset="-128"/>
                <a:ea typeface="Meiryo UI" panose="020B0604030504040204" pitchFamily="50" charset="-128"/>
              </a:rPr>
              <a:t>広範な環境問題に対処し</a:t>
            </a:r>
            <a:r>
              <a:rPr lang="ja-JP" altLang="en-US" sz="1050"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競争力及び経済成長を向上</a:t>
            </a:r>
            <a:r>
              <a:rPr lang="ja-JP" altLang="en-US" sz="1050" dirty="0">
                <a:latin typeface="Meiryo UI" panose="020B0604030504040204" pitchFamily="50" charset="-128"/>
                <a:ea typeface="Meiryo UI" panose="020B0604030504040204" pitchFamily="50" charset="-128"/>
              </a:rPr>
              <a:t>し</a:t>
            </a:r>
            <a:r>
              <a:rPr lang="ja-JP" altLang="en-US" sz="1050" b="1" dirty="0">
                <a:latin typeface="Meiryo UI" panose="020B0604030504040204" pitchFamily="50" charset="-128"/>
                <a:ea typeface="Meiryo UI" panose="020B0604030504040204" pitchFamily="50" charset="-128"/>
              </a:rPr>
              <a:t>、資源を持続可能な方法で管理</a:t>
            </a:r>
            <a:r>
              <a:rPr lang="ja-JP" altLang="en-US" sz="1050" dirty="0">
                <a:latin typeface="Meiryo UI" panose="020B0604030504040204" pitchFamily="50" charset="-128"/>
                <a:ea typeface="Meiryo UI" panose="020B0604030504040204" pitchFamily="50" charset="-128"/>
              </a:rPr>
              <a:t>し、</a:t>
            </a:r>
            <a:r>
              <a:rPr lang="ja-JP" altLang="en-US" sz="1050" b="1" dirty="0">
                <a:latin typeface="Meiryo UI" panose="020B0604030504040204" pitchFamily="50" charset="-128"/>
                <a:ea typeface="Meiryo UI" panose="020B0604030504040204" pitchFamily="50" charset="-128"/>
              </a:rPr>
              <a:t>雇用を創出することに貢献することを認識</a:t>
            </a:r>
            <a:r>
              <a:rPr lang="ja-JP" altLang="en-US" sz="1050" dirty="0">
                <a:latin typeface="Meiryo UI" panose="020B0604030504040204" pitchFamily="50" charset="-128"/>
                <a:ea typeface="Meiryo UI" panose="020B0604030504040204" pitchFamily="50" charset="-128"/>
              </a:rPr>
              <a:t>する</a:t>
            </a:r>
            <a:r>
              <a:rPr lang="ja-JP" altLang="en-US" sz="1050" dirty="0" smtClean="0">
                <a:latin typeface="Meiryo UI" panose="020B0604030504040204" pitchFamily="50" charset="-128"/>
                <a:ea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endParaRPr>
          </a:p>
          <a:p>
            <a:pPr marL="266700" indent="-266700"/>
            <a:r>
              <a:rPr lang="ja-JP" altLang="en-US" sz="1050" dirty="0" smtClean="0">
                <a:latin typeface="Meiryo UI" panose="020B0604030504040204" pitchFamily="50" charset="-128"/>
                <a:ea typeface="Meiryo UI" panose="020B0604030504040204" pitchFamily="50" charset="-128"/>
              </a:rPr>
              <a:t>　〇　</a:t>
            </a:r>
            <a:r>
              <a:rPr lang="ja-JP" altLang="en-US" sz="1050" b="1" dirty="0" smtClean="0">
                <a:latin typeface="Meiryo UI" panose="020B0604030504040204" pitchFamily="50" charset="-128"/>
                <a:ea typeface="Meiryo UI" panose="020B0604030504040204" pitchFamily="50" charset="-128"/>
              </a:rPr>
              <a:t>海洋</a:t>
            </a:r>
            <a:r>
              <a:rPr lang="ja-JP" altLang="en-US" sz="1050" b="1" dirty="0">
                <a:latin typeface="Meiryo UI" panose="020B0604030504040204" pitchFamily="50" charset="-128"/>
                <a:ea typeface="Meiryo UI" panose="020B0604030504040204" pitchFamily="50" charset="-128"/>
              </a:rPr>
              <a:t>ごみ</a:t>
            </a:r>
            <a:r>
              <a:rPr lang="ja-JP" altLang="en-US" sz="1050" dirty="0">
                <a:latin typeface="Meiryo UI" panose="020B0604030504040204" pitchFamily="50" charset="-128"/>
                <a:ea typeface="Meiryo UI" panose="020B0604030504040204" pitchFamily="50" charset="-128"/>
              </a:rPr>
              <a:t>、特に</a:t>
            </a:r>
            <a:r>
              <a:rPr lang="ja-JP" altLang="en-US" sz="1050" b="1" dirty="0">
                <a:latin typeface="Meiryo UI" panose="020B0604030504040204" pitchFamily="50" charset="-128"/>
                <a:ea typeface="Meiryo UI" panose="020B0604030504040204" pitchFamily="50" charset="-128"/>
              </a:rPr>
              <a:t>海洋プラスチックごみ及びマイクロプラスチックに対処する措置は</a:t>
            </a:r>
            <a:r>
              <a:rPr lang="ja-JP" altLang="en-US" sz="1050"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全ての国によって</a:t>
            </a:r>
            <a:r>
              <a:rPr lang="ja-JP" altLang="en-US" sz="1050"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関係者との協力の下に、国内的及び国際的に取られる必要があることを再確認</a:t>
            </a:r>
            <a:r>
              <a:rPr lang="ja-JP" altLang="en-US" sz="1050" dirty="0">
                <a:latin typeface="Meiryo UI" panose="020B0604030504040204" pitchFamily="50" charset="-128"/>
                <a:ea typeface="Meiryo UI" panose="020B0604030504040204" pitchFamily="50" charset="-128"/>
              </a:rPr>
              <a:t>する</a:t>
            </a:r>
            <a:r>
              <a:rPr lang="ja-JP" altLang="en-US" sz="1050" dirty="0" smtClean="0">
                <a:latin typeface="Meiryo UI" panose="020B0604030504040204" pitchFamily="50" charset="-128"/>
                <a:ea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rPr>
              <a:t>共通</a:t>
            </a:r>
            <a:r>
              <a:rPr lang="ja-JP" altLang="en-US" sz="1050" b="1" dirty="0">
                <a:latin typeface="Meiryo UI" panose="020B0604030504040204" pitchFamily="50" charset="-128"/>
                <a:ea typeface="Meiryo UI" panose="020B0604030504040204" pitchFamily="50" charset="-128"/>
              </a:rPr>
              <a:t>の世界のビジョンとして</a:t>
            </a:r>
            <a:r>
              <a:rPr lang="ja-JP" altLang="en-US" sz="1050" b="1" dirty="0" smtClean="0">
                <a:latin typeface="Meiryo UI" panose="020B0604030504040204" pitchFamily="50" charset="-128"/>
                <a:ea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rPr>
              <a:t>「大阪ブルー・オーシャン・ビジョン」を共有</a:t>
            </a:r>
            <a:r>
              <a:rPr lang="ja-JP" altLang="en-US" sz="1050" dirty="0" smtClean="0">
                <a:latin typeface="Meiryo UI" panose="020B0604030504040204" pitchFamily="50" charset="-128"/>
                <a:ea typeface="Meiryo UI" panose="020B0604030504040204" pitchFamily="50" charset="-128"/>
              </a:rPr>
              <a:t>し、社会</a:t>
            </a:r>
            <a:r>
              <a:rPr lang="ja-JP" altLang="en-US" sz="1050" dirty="0">
                <a:latin typeface="Meiryo UI" panose="020B0604030504040204" pitchFamily="50" charset="-128"/>
                <a:ea typeface="Meiryo UI" panose="020B0604030504040204" pitchFamily="50" charset="-128"/>
              </a:rPr>
              <a:t>にとってのプラスチックの重要な役割を認識しつつ</a:t>
            </a:r>
            <a:r>
              <a:rPr lang="ja-JP" altLang="en-US" sz="1050" dirty="0" smtClean="0">
                <a:latin typeface="Meiryo UI" panose="020B0604030504040204" pitchFamily="50" charset="-128"/>
                <a:ea typeface="Meiryo UI" panose="020B0604030504040204" pitchFamily="50" charset="-128"/>
              </a:rPr>
              <a:t>、包括的</a:t>
            </a:r>
            <a:r>
              <a:rPr lang="ja-JP" altLang="en-US" sz="1050" dirty="0">
                <a:latin typeface="Meiryo UI" panose="020B0604030504040204" pitchFamily="50" charset="-128"/>
                <a:ea typeface="Meiryo UI" panose="020B0604030504040204" pitchFamily="50" charset="-128"/>
              </a:rPr>
              <a:t>なライフサイクルアプローチを通じて、</a:t>
            </a:r>
            <a:r>
              <a:rPr lang="en-US" altLang="ja-JP" sz="1050" b="1" dirty="0">
                <a:latin typeface="Meiryo UI" panose="020B0604030504040204" pitchFamily="50" charset="-128"/>
                <a:ea typeface="Meiryo UI" panose="020B0604030504040204" pitchFamily="50" charset="-128"/>
              </a:rPr>
              <a:t>2050</a:t>
            </a:r>
            <a:r>
              <a:rPr lang="ja-JP" altLang="en-US" sz="1050" b="1" dirty="0">
                <a:latin typeface="Meiryo UI" panose="020B0604030504040204" pitchFamily="50" charset="-128"/>
                <a:ea typeface="Meiryo UI" panose="020B0604030504040204" pitchFamily="50" charset="-128"/>
              </a:rPr>
              <a:t>年</a:t>
            </a:r>
            <a:r>
              <a:rPr lang="ja-JP" altLang="en-US" sz="1050" b="1" dirty="0" smtClean="0">
                <a:latin typeface="Meiryo UI" panose="020B0604030504040204" pitchFamily="50" charset="-128"/>
                <a:ea typeface="Meiryo UI" panose="020B0604030504040204" pitchFamily="50" charset="-128"/>
              </a:rPr>
              <a:t>までに</a:t>
            </a:r>
            <a:r>
              <a:rPr lang="ja-JP" altLang="en-US" sz="1050" b="1" dirty="0">
                <a:latin typeface="Meiryo UI" panose="020B0604030504040204" pitchFamily="50" charset="-128"/>
                <a:ea typeface="Meiryo UI" panose="020B0604030504040204" pitchFamily="50" charset="-128"/>
              </a:rPr>
              <a:t>海洋プラスチックごみによる追加的な汚染をゼロにまで削減することを</a:t>
            </a:r>
            <a:r>
              <a:rPr lang="ja-JP" altLang="en-US" sz="1050" b="1" dirty="0" smtClean="0">
                <a:latin typeface="Meiryo UI" panose="020B0604030504040204" pitchFamily="50" charset="-128"/>
                <a:ea typeface="Meiryo UI" panose="020B0604030504040204" pitchFamily="50" charset="-128"/>
              </a:rPr>
              <a:t>目指す</a:t>
            </a:r>
            <a:r>
              <a:rPr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
        <p:nvSpPr>
          <p:cNvPr id="12" name="楕円 11"/>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視点３</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18046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３</a:t>
            </a:r>
            <a:r>
              <a:rPr kumimoji="1" lang="ja-JP" altLang="en-US" b="1" dirty="0" smtClean="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年大阪・関西万博に向けて取り組む「重点ゴール」の考え方</a:t>
            </a:r>
            <a:endParaRPr kumimoji="1" lang="en-US" altLang="ja-JP"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102452" y="98550"/>
            <a:ext cx="682898" cy="360000"/>
          </a:xfrm>
        </p:spPr>
        <p:txBody>
          <a:bodyPr/>
          <a:lstStyle/>
          <a:p>
            <a:fld id="{E61EF540-5CB6-483A-A4DA-F9E60F8B4EFB}" type="slidenum">
              <a:rPr kumimoji="1" lang="ja-JP" altLang="en-US"/>
              <a:t>15</a:t>
            </a:fld>
            <a:endParaRPr kumimoji="1" lang="ja-JP" altLang="en-US"/>
          </a:p>
        </p:txBody>
      </p:sp>
      <p:sp>
        <p:nvSpPr>
          <p:cNvPr id="6" name="正方形/長方形 5"/>
          <p:cNvSpPr/>
          <p:nvPr/>
        </p:nvSpPr>
        <p:spPr>
          <a:xfrm>
            <a:off x="0" y="623360"/>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（９）</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府の政策や大阪の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ポテンシャル</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 府政運営の柱建て</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306840" y="1235804"/>
            <a:ext cx="9000000" cy="396000"/>
          </a:xfrm>
          <a:prstGeom prst="roundRect">
            <a:avLst/>
          </a:prstGeom>
          <a:solidFill>
            <a:schemeClr val="accent6">
              <a:lumMod val="20000"/>
              <a:lumOff val="80000"/>
            </a:schemeClr>
          </a:solid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wrap="square" anchor="ctr">
            <a:noAutofit/>
          </a:bodyPr>
          <a:lstStyle/>
          <a:p>
            <a:pPr lvl="0" defTabSz="914400">
              <a:lnSpc>
                <a:spcPts val="1800"/>
              </a:lnSpc>
              <a:defRPr/>
            </a:pP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いのちを守り</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を支える危機対応力の強化</a:t>
            </a:r>
            <a:endParaRPr lang="ja-JP"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319458" y="2352907"/>
            <a:ext cx="9000000" cy="396000"/>
          </a:xfrm>
          <a:prstGeom prst="roundRect">
            <a:avLst/>
          </a:prstGeom>
          <a:solidFill>
            <a:schemeClr val="accent6">
              <a:lumMod val="20000"/>
              <a:lumOff val="80000"/>
            </a:schemeClr>
          </a:solid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wrap="square" anchor="ctr">
            <a:noAutofit/>
          </a:bodyPr>
          <a:lstStyle/>
          <a:p>
            <a:pPr lvl="0" defTabSz="914400">
              <a:lnSpc>
                <a:spcPts val="1800"/>
              </a:lnSpc>
              <a:defRPr/>
            </a:pP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万博を契機と</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した成長</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・内外の課題解決をめざす取組みの推進</a:t>
            </a:r>
            <a:endParaRPr lang="ja-JP"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306842" y="3521055"/>
            <a:ext cx="9000000" cy="396000"/>
          </a:xfrm>
          <a:prstGeom prst="roundRect">
            <a:avLst/>
          </a:prstGeom>
          <a:solidFill>
            <a:schemeClr val="accent6">
              <a:lumMod val="20000"/>
              <a:lumOff val="80000"/>
            </a:schemeClr>
          </a:solid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wrap="square" anchor="ctr">
            <a:noAutofit/>
          </a:bodyPr>
          <a:lstStyle/>
          <a:p>
            <a:pPr>
              <a:lnSpc>
                <a:spcPts val="1800"/>
              </a:lnSpc>
              <a:spcAft>
                <a:spcPts val="0"/>
              </a:spcAft>
            </a:pP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国内外の人々を引きつける都市魅力の向上</a:t>
            </a:r>
            <a:endParaRPr lang="ja-JP"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274886" y="4467581"/>
            <a:ext cx="9000000" cy="396000"/>
          </a:xfrm>
          <a:prstGeom prst="roundRect">
            <a:avLst/>
          </a:prstGeom>
          <a:solidFill>
            <a:schemeClr val="accent6">
              <a:lumMod val="20000"/>
              <a:lumOff val="80000"/>
            </a:schemeClr>
          </a:solid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wrap="square" anchor="ctr">
            <a:noAutofit/>
          </a:bodyPr>
          <a:lstStyle/>
          <a:p>
            <a:pPr>
              <a:lnSpc>
                <a:spcPts val="1800"/>
              </a:lnSpc>
              <a:spcAft>
                <a:spcPts val="0"/>
              </a:spcAft>
            </a:pP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未来を担う子どもたちが輝ける環境の充実</a:t>
            </a:r>
            <a:endParaRPr lang="ja-JP"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306840" y="5506119"/>
            <a:ext cx="9000000" cy="396000"/>
          </a:xfrm>
          <a:prstGeom prst="roundRect">
            <a:avLst/>
          </a:prstGeom>
          <a:solidFill>
            <a:schemeClr val="accent6">
              <a:lumMod val="20000"/>
              <a:lumOff val="80000"/>
            </a:schemeClr>
          </a:solid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wrap="square" anchor="ctr">
            <a:noAutofit/>
          </a:bodyPr>
          <a:lstStyle/>
          <a:p>
            <a:pPr>
              <a:lnSpc>
                <a:spcPts val="1800"/>
              </a:lnSpc>
              <a:spcAft>
                <a:spcPts val="0"/>
              </a:spcAft>
            </a:pP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誰もが安心して暮らし、活躍できる環境の充実</a:t>
            </a:r>
            <a:endParaRPr lang="ja-JP"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7178344" y="6545770"/>
            <a:ext cx="2390398" cy="230832"/>
          </a:xfrm>
          <a:prstGeom prst="rect">
            <a:avLst/>
          </a:prstGeom>
          <a:noFill/>
        </p:spPr>
        <p:txBody>
          <a:bodyPr wrap="none" rtlCol="0">
            <a:spAutoFit/>
          </a:bodyPr>
          <a:lstStyle/>
          <a:p>
            <a:r>
              <a:rPr kumimoji="1" lang="ja-JP" altLang="en-US" sz="900" dirty="0" smtClean="0">
                <a:latin typeface="Meiryo UI" panose="020B0604030504040204" pitchFamily="50" charset="-128"/>
                <a:ea typeface="Meiryo UI" panose="020B0604030504040204" pitchFamily="50" charset="-128"/>
              </a:rPr>
              <a:t>（出典）令和</a:t>
            </a:r>
            <a:r>
              <a:rPr kumimoji="1" lang="en-US" altLang="ja-JP" sz="900" dirty="0" smtClean="0">
                <a:latin typeface="Meiryo UI" panose="020B0604030504040204" pitchFamily="50" charset="-128"/>
                <a:ea typeface="Meiryo UI" panose="020B0604030504040204" pitchFamily="50" charset="-128"/>
              </a:rPr>
              <a:t>2</a:t>
            </a:r>
            <a:r>
              <a:rPr kumimoji="1" lang="ja-JP" altLang="en-US" sz="900" dirty="0" smtClean="0">
                <a:latin typeface="Meiryo UI" panose="020B0604030504040204" pitchFamily="50" charset="-128"/>
                <a:ea typeface="Meiryo UI" panose="020B0604030504040204" pitchFamily="50" charset="-128"/>
              </a:rPr>
              <a:t>年度　「府政運営の基本方針」</a:t>
            </a:r>
            <a:endParaRPr kumimoji="1" lang="ja-JP" altLang="en-US" sz="900" dirty="0">
              <a:latin typeface="Meiryo UI" panose="020B0604030504040204" pitchFamily="50" charset="-128"/>
              <a:ea typeface="Meiryo UI" panose="020B0604030504040204" pitchFamily="50" charset="-128"/>
            </a:endParaRPr>
          </a:p>
        </p:txBody>
      </p:sp>
      <p:sp>
        <p:nvSpPr>
          <p:cNvPr id="14" name="正方形/長方形 13"/>
          <p:cNvSpPr/>
          <p:nvPr/>
        </p:nvSpPr>
        <p:spPr>
          <a:xfrm>
            <a:off x="405186" y="1661140"/>
            <a:ext cx="8420100" cy="528350"/>
          </a:xfrm>
          <a:prstGeom prst="rect">
            <a:avLst/>
          </a:prstGeom>
        </p:spPr>
        <p:txBody>
          <a:bodyPr wrap="square">
            <a:spAutoFit/>
          </a:bodyPr>
          <a:lstStyle/>
          <a:p>
            <a:pPr lvl="0" algn="just">
              <a:lnSpc>
                <a:spcPts val="1700"/>
              </a:lnSpc>
              <a:spcAft>
                <a:spcPts val="0"/>
              </a:spcAft>
            </a:pPr>
            <a:r>
              <a:rPr kumimoji="1" lang="ja-JP" altLang="en-US" sz="1400" kern="100" spc="-80" dirty="0" smtClean="0">
                <a:latin typeface="Meiryo UI" panose="020B0604030504040204" pitchFamily="50" charset="-128"/>
                <a:ea typeface="Meiryo UI" panose="020B0604030504040204" pitchFamily="50" charset="-128"/>
              </a:rPr>
              <a:t>◆健康</a:t>
            </a:r>
            <a:r>
              <a:rPr kumimoji="1" lang="ja-JP" altLang="en-US" sz="1400" kern="100" spc="-80" dirty="0">
                <a:latin typeface="Meiryo UI" panose="020B0604030504040204" pitchFamily="50" charset="-128"/>
                <a:ea typeface="Meiryo UI" panose="020B0604030504040204" pitchFamily="50" charset="-128"/>
              </a:rPr>
              <a:t>危機事象への対応力</a:t>
            </a:r>
            <a:r>
              <a:rPr kumimoji="1" lang="ja-JP" altLang="en-US" sz="1400" kern="100" spc="-80" dirty="0" smtClean="0">
                <a:latin typeface="Meiryo UI" panose="020B0604030504040204" pitchFamily="50" charset="-128"/>
                <a:ea typeface="Meiryo UI" panose="020B0604030504040204" pitchFamily="50" charset="-128"/>
              </a:rPr>
              <a:t>強化</a:t>
            </a:r>
            <a:r>
              <a:rPr kumimoji="1" lang="en-US" altLang="ja-JP" sz="1400" kern="100" spc="-80" dirty="0" smtClean="0">
                <a:latin typeface="Meiryo UI" panose="020B0604030504040204" pitchFamily="50" charset="-128"/>
                <a:ea typeface="Meiryo UI" panose="020B0604030504040204" pitchFamily="50" charset="-128"/>
              </a:rPr>
              <a:t>				</a:t>
            </a:r>
            <a:r>
              <a:rPr kumimoji="1" lang="ja-JP" altLang="en-US" sz="1400" kern="100" spc="-80" dirty="0" smtClean="0">
                <a:latin typeface="Meiryo UI" panose="020B0604030504040204" pitchFamily="50" charset="-128"/>
                <a:ea typeface="Meiryo UI" panose="020B0604030504040204" pitchFamily="50" charset="-128"/>
              </a:rPr>
              <a:t>　　◆将来</a:t>
            </a:r>
            <a:r>
              <a:rPr kumimoji="1" lang="ja-JP" altLang="en-US" sz="1400" kern="100" spc="-80" dirty="0">
                <a:latin typeface="Meiryo UI" panose="020B0604030504040204" pitchFamily="50" charset="-128"/>
                <a:ea typeface="Meiryo UI" panose="020B0604030504040204" pitchFamily="50" charset="-128"/>
              </a:rPr>
              <a:t>の自然災害に備えた防災・減災対策</a:t>
            </a:r>
          </a:p>
          <a:p>
            <a:pPr lvl="0" algn="just">
              <a:lnSpc>
                <a:spcPts val="1700"/>
              </a:lnSpc>
              <a:spcAft>
                <a:spcPts val="0"/>
              </a:spcAft>
            </a:pPr>
            <a:r>
              <a:rPr kumimoji="1" lang="ja-JP" altLang="en-US" sz="1400" kern="100" spc="-80" dirty="0" smtClean="0">
                <a:latin typeface="Meiryo UI" panose="020B0604030504040204" pitchFamily="50" charset="-128"/>
                <a:ea typeface="Meiryo UI" panose="020B0604030504040204" pitchFamily="50" charset="-128"/>
              </a:rPr>
              <a:t>◆自助</a:t>
            </a:r>
            <a:r>
              <a:rPr kumimoji="1" lang="ja-JP" altLang="en-US" sz="1400" kern="100" spc="-80" dirty="0">
                <a:latin typeface="Meiryo UI" panose="020B0604030504040204" pitchFamily="50" charset="-128"/>
                <a:ea typeface="Meiryo UI" panose="020B0604030504040204" pitchFamily="50" charset="-128"/>
              </a:rPr>
              <a:t>・共助・公助の適切な連携による災害対応力の充実・強化</a:t>
            </a:r>
            <a:endParaRPr kumimoji="1" lang="ja-JP" altLang="ja-JP" sz="1400" kern="100" spc="-80" dirty="0">
              <a:latin typeface="Meiryo UI" panose="020B0604030504040204" pitchFamily="50" charset="-128"/>
              <a:ea typeface="Meiryo UI" panose="020B0604030504040204" pitchFamily="50" charset="-128"/>
              <a:cs typeface="Times New Roman"/>
            </a:endParaRPr>
          </a:p>
        </p:txBody>
      </p:sp>
      <p:sp>
        <p:nvSpPr>
          <p:cNvPr id="15" name="正方形/長方形 14"/>
          <p:cNvSpPr/>
          <p:nvPr/>
        </p:nvSpPr>
        <p:spPr>
          <a:xfrm>
            <a:off x="470840" y="2814309"/>
            <a:ext cx="8940882" cy="528350"/>
          </a:xfrm>
          <a:prstGeom prst="rect">
            <a:avLst/>
          </a:prstGeom>
        </p:spPr>
        <p:txBody>
          <a:bodyPr wrap="square">
            <a:spAutoFit/>
          </a:bodyPr>
          <a:lstStyle/>
          <a:p>
            <a:pPr lvl="0" algn="just">
              <a:lnSpc>
                <a:spcPts val="1700"/>
              </a:lnSpc>
              <a:spcAft>
                <a:spcPts val="0"/>
              </a:spcAft>
            </a:pPr>
            <a:r>
              <a:rPr lang="ja-JP" altLang="en-US" sz="1400" kern="100" spc="-80" dirty="0" smtClean="0">
                <a:latin typeface="Meiryo UI" panose="020B0604030504040204" pitchFamily="50" charset="-128"/>
                <a:ea typeface="Meiryo UI" panose="020B0604030504040204" pitchFamily="50" charset="-128"/>
              </a:rPr>
              <a:t>◆万博</a:t>
            </a:r>
            <a:r>
              <a:rPr lang="ja-JP" altLang="en-US" sz="1400" kern="100" spc="-80" dirty="0">
                <a:latin typeface="Meiryo UI" panose="020B0604030504040204" pitchFamily="50" charset="-128"/>
                <a:ea typeface="Meiryo UI" panose="020B0604030504040204" pitchFamily="50" charset="-128"/>
              </a:rPr>
              <a:t>成功のための準備の</a:t>
            </a:r>
            <a:r>
              <a:rPr lang="ja-JP" altLang="en-US" sz="1400" kern="100" spc="-80" dirty="0" smtClean="0">
                <a:latin typeface="Meiryo UI" panose="020B0604030504040204" pitchFamily="50" charset="-128"/>
                <a:ea typeface="Meiryo UI" panose="020B0604030504040204" pitchFamily="50" charset="-128"/>
              </a:rPr>
              <a:t>加速</a:t>
            </a:r>
            <a:r>
              <a:rPr lang="en-US" altLang="ja-JP" sz="1400" kern="100" spc="-80" dirty="0" smtClean="0">
                <a:latin typeface="Meiryo UI" panose="020B0604030504040204" pitchFamily="50" charset="-128"/>
                <a:ea typeface="Meiryo UI" panose="020B0604030504040204" pitchFamily="50" charset="-128"/>
              </a:rPr>
              <a:t>				</a:t>
            </a:r>
            <a:r>
              <a:rPr lang="ja-JP" altLang="en-US" sz="1400" kern="100" spc="-80" dirty="0" smtClean="0">
                <a:latin typeface="Meiryo UI" panose="020B0604030504040204" pitchFamily="50" charset="-128"/>
                <a:ea typeface="Meiryo UI" panose="020B0604030504040204" pitchFamily="50" charset="-128"/>
              </a:rPr>
              <a:t>　　◆先端</a:t>
            </a:r>
            <a:r>
              <a:rPr lang="ja-JP" altLang="en-US" sz="1400" kern="100" spc="-80" dirty="0">
                <a:latin typeface="Meiryo UI" panose="020B0604030504040204" pitchFamily="50" charset="-128"/>
                <a:ea typeface="Meiryo UI" panose="020B0604030504040204" pitchFamily="50" charset="-128"/>
              </a:rPr>
              <a:t>技術の活用によるスマートシティ化の</a:t>
            </a:r>
            <a:r>
              <a:rPr lang="ja-JP" altLang="en-US" sz="1400" kern="100" spc="-80" dirty="0" smtClean="0">
                <a:latin typeface="Meiryo UI" panose="020B0604030504040204" pitchFamily="50" charset="-128"/>
                <a:ea typeface="Meiryo UI" panose="020B0604030504040204" pitchFamily="50" charset="-128"/>
              </a:rPr>
              <a:t>推進</a:t>
            </a:r>
            <a:endParaRPr lang="en-US" altLang="ja-JP" sz="1400" kern="100" spc="-80" dirty="0" smtClean="0">
              <a:latin typeface="Meiryo UI" panose="020B0604030504040204" pitchFamily="50" charset="-128"/>
              <a:ea typeface="Meiryo UI" panose="020B0604030504040204" pitchFamily="50" charset="-128"/>
            </a:endParaRPr>
          </a:p>
          <a:p>
            <a:pPr lvl="0" algn="just">
              <a:lnSpc>
                <a:spcPts val="1700"/>
              </a:lnSpc>
              <a:spcAft>
                <a:spcPts val="0"/>
              </a:spcAft>
            </a:pPr>
            <a:r>
              <a:rPr lang="ja-JP" altLang="en-US" sz="1400" kern="100" spc="-80" dirty="0" smtClean="0">
                <a:latin typeface="Meiryo UI" panose="020B0604030504040204" pitchFamily="50" charset="-128"/>
                <a:ea typeface="Meiryo UI" panose="020B0604030504040204" pitchFamily="50" charset="-128"/>
              </a:rPr>
              <a:t>◆</a:t>
            </a:r>
            <a:r>
              <a:rPr lang="ja-JP" altLang="ja-JP" sz="1400" dirty="0" smtClean="0">
                <a:latin typeface="Meiryo UI" panose="020B0604030504040204" pitchFamily="50" charset="-128"/>
                <a:ea typeface="Meiryo UI" panose="020B0604030504040204" pitchFamily="50" charset="-128"/>
              </a:rPr>
              <a:t>健康</a:t>
            </a:r>
            <a:r>
              <a:rPr lang="ja-JP" altLang="ja-JP" sz="1400" dirty="0">
                <a:latin typeface="Meiryo UI" panose="020B0604030504040204" pitchFamily="50" charset="-128"/>
                <a:ea typeface="Meiryo UI" panose="020B0604030504040204" pitchFamily="50" charset="-128"/>
              </a:rPr>
              <a:t>・医療をはじめ様々な産業分野でのイノベーションの促進</a:t>
            </a:r>
            <a:r>
              <a:rPr lang="ja-JP" altLang="ja-JP" sz="1400" dirty="0" smtClean="0">
                <a:latin typeface="Meiryo UI" panose="020B0604030504040204" pitchFamily="50" charset="-128"/>
                <a:ea typeface="Meiryo UI" panose="020B0604030504040204" pitchFamily="50" charset="-128"/>
              </a:rPr>
              <a:t>、グローバル</a:t>
            </a:r>
            <a:r>
              <a:rPr lang="ja-JP" altLang="ja-JP" sz="1400" dirty="0">
                <a:latin typeface="Meiryo UI" panose="020B0604030504040204" pitchFamily="50" charset="-128"/>
                <a:ea typeface="Meiryo UI" panose="020B0604030504040204" pitchFamily="50" charset="-128"/>
              </a:rPr>
              <a:t>競争力強化等による産業基盤の</a:t>
            </a:r>
            <a:r>
              <a:rPr lang="ja-JP" altLang="ja-JP" sz="1400" dirty="0" smtClean="0">
                <a:latin typeface="Meiryo UI" panose="020B0604030504040204" pitchFamily="50" charset="-128"/>
                <a:ea typeface="Meiryo UI" panose="020B0604030504040204" pitchFamily="50" charset="-128"/>
              </a:rPr>
              <a:t>充実</a:t>
            </a: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など</a:t>
            </a:r>
            <a:endParaRPr lang="ja-JP" altLang="ja-JP" sz="1100" dirty="0">
              <a:solidFill>
                <a:srgbClr val="00B050"/>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6" name="正方形/長方形 15"/>
          <p:cNvSpPr/>
          <p:nvPr/>
        </p:nvSpPr>
        <p:spPr>
          <a:xfrm>
            <a:off x="500062" y="3975327"/>
            <a:ext cx="9285287" cy="310341"/>
          </a:xfrm>
          <a:prstGeom prst="rect">
            <a:avLst/>
          </a:prstGeom>
        </p:spPr>
        <p:txBody>
          <a:bodyPr wrap="square">
            <a:spAutoFit/>
          </a:bodyPr>
          <a:lstStyle/>
          <a:p>
            <a:pPr lvl="0" algn="just">
              <a:lnSpc>
                <a:spcPts val="1700"/>
              </a:lnSpc>
              <a:spcAft>
                <a:spcPts val="0"/>
              </a:spcAft>
            </a:pPr>
            <a:r>
              <a:rPr lang="ja-JP" altLang="en-US" sz="1400" kern="100" spc="-80" dirty="0" smtClean="0">
                <a:latin typeface="Meiryo UI" panose="020B0604030504040204" pitchFamily="50" charset="-128"/>
                <a:ea typeface="Meiryo UI" panose="020B0604030504040204" pitchFamily="50" charset="-128"/>
              </a:rPr>
              <a:t>◆</a:t>
            </a:r>
            <a:r>
              <a:rPr lang="en-US" altLang="ja-JP" sz="1400" kern="100" spc="-80" dirty="0" smtClean="0">
                <a:latin typeface="Meiryo UI" panose="020B0604030504040204" pitchFamily="50" charset="-128"/>
                <a:ea typeface="Meiryo UI" panose="020B0604030504040204" pitchFamily="50" charset="-128"/>
              </a:rPr>
              <a:t>IR</a:t>
            </a:r>
            <a:r>
              <a:rPr lang="ja-JP" altLang="en-US" sz="1400" kern="100" spc="-80" dirty="0">
                <a:latin typeface="Meiryo UI" panose="020B0604030504040204" pitchFamily="50" charset="-128"/>
                <a:ea typeface="Meiryo UI" panose="020B0604030504040204" pitchFamily="50" charset="-128"/>
              </a:rPr>
              <a:t>の実現に向けた</a:t>
            </a:r>
            <a:r>
              <a:rPr lang="ja-JP" altLang="en-US" sz="1400" kern="100" spc="-80" dirty="0" smtClean="0">
                <a:latin typeface="Meiryo UI" panose="020B0604030504040204" pitchFamily="50" charset="-128"/>
                <a:ea typeface="Meiryo UI" panose="020B0604030504040204" pitchFamily="50" charset="-128"/>
              </a:rPr>
              <a:t>取組み</a:t>
            </a:r>
            <a:r>
              <a:rPr lang="en-US" altLang="ja-JP" sz="1400" kern="100" spc="-80" dirty="0" smtClean="0">
                <a:latin typeface="Meiryo UI" panose="020B0604030504040204" pitchFamily="50" charset="-128"/>
                <a:ea typeface="Meiryo UI" panose="020B0604030504040204" pitchFamily="50" charset="-128"/>
              </a:rPr>
              <a:t>				</a:t>
            </a:r>
            <a:r>
              <a:rPr lang="ja-JP" altLang="en-US" sz="1400" kern="100" spc="-80" dirty="0" smtClean="0">
                <a:latin typeface="Meiryo UI" panose="020B0604030504040204" pitchFamily="50" charset="-128"/>
                <a:ea typeface="Meiryo UI" panose="020B0604030504040204" pitchFamily="50" charset="-128"/>
              </a:rPr>
              <a:t>　　◆世界</a:t>
            </a:r>
            <a:r>
              <a:rPr lang="ja-JP" altLang="en-US" sz="1400" kern="100" spc="-80" dirty="0">
                <a:latin typeface="Meiryo UI" panose="020B0604030504040204" pitchFamily="50" charset="-128"/>
                <a:ea typeface="Meiryo UI" panose="020B0604030504040204" pitchFamily="50" charset="-128"/>
              </a:rPr>
              <a:t>に存在感を示す都市魅力・都市空間の創造</a:t>
            </a:r>
            <a:endParaRPr lang="ja-JP" altLang="ja-JP" sz="1400" kern="100" spc="-80" dirty="0">
              <a:latin typeface="Meiryo UI" panose="020B0604030504040204" pitchFamily="50" charset="-128"/>
              <a:ea typeface="Meiryo UI" panose="020B0604030504040204" pitchFamily="50" charset="-128"/>
              <a:cs typeface="Times New Roman"/>
            </a:endParaRPr>
          </a:p>
        </p:txBody>
      </p:sp>
      <p:sp>
        <p:nvSpPr>
          <p:cNvPr id="17" name="正方形/長方形 16"/>
          <p:cNvSpPr/>
          <p:nvPr/>
        </p:nvSpPr>
        <p:spPr>
          <a:xfrm>
            <a:off x="399400" y="4935086"/>
            <a:ext cx="9506599" cy="310341"/>
          </a:xfrm>
          <a:prstGeom prst="rect">
            <a:avLst/>
          </a:prstGeom>
        </p:spPr>
        <p:txBody>
          <a:bodyPr wrap="square">
            <a:spAutoFit/>
          </a:bodyPr>
          <a:lstStyle/>
          <a:p>
            <a:pPr lvl="0" algn="just">
              <a:lnSpc>
                <a:spcPts val="1700"/>
              </a:lnSpc>
              <a:spcAft>
                <a:spcPts val="0"/>
              </a:spcAft>
            </a:pPr>
            <a:r>
              <a:rPr lang="ja-JP" altLang="en-US" sz="1400" kern="100" spc="-80" dirty="0" smtClean="0">
                <a:latin typeface="Meiryo UI" panose="020B0604030504040204" pitchFamily="50" charset="-128"/>
                <a:ea typeface="Meiryo UI" panose="020B0604030504040204" pitchFamily="50" charset="-128"/>
              </a:rPr>
              <a:t>◆子ども</a:t>
            </a:r>
            <a:r>
              <a:rPr lang="ja-JP" altLang="en-US" sz="1400" kern="100" spc="-80" dirty="0">
                <a:latin typeface="Meiryo UI" panose="020B0604030504040204" pitchFamily="50" charset="-128"/>
                <a:ea typeface="Meiryo UI" panose="020B0604030504040204" pitchFamily="50" charset="-128"/>
              </a:rPr>
              <a:t>の健やかな成長を支えるセーフティネットの</a:t>
            </a:r>
            <a:r>
              <a:rPr lang="ja-JP" altLang="en-US" sz="1400" kern="100" spc="-80" dirty="0" smtClean="0">
                <a:latin typeface="Meiryo UI" panose="020B0604030504040204" pitchFamily="50" charset="-128"/>
                <a:ea typeface="Meiryo UI" panose="020B0604030504040204" pitchFamily="50" charset="-128"/>
              </a:rPr>
              <a:t>充実</a:t>
            </a:r>
            <a:r>
              <a:rPr lang="en-US" altLang="ja-JP" sz="1400" kern="100" spc="-80" dirty="0" smtClean="0">
                <a:latin typeface="Meiryo UI" panose="020B0604030504040204" pitchFamily="50" charset="-128"/>
                <a:ea typeface="Meiryo UI" panose="020B0604030504040204" pitchFamily="50" charset="-128"/>
              </a:rPr>
              <a:t>	</a:t>
            </a:r>
            <a:r>
              <a:rPr lang="ja-JP" altLang="en-US" sz="1400" kern="100" spc="-80" dirty="0">
                <a:latin typeface="Meiryo UI" panose="020B0604030504040204" pitchFamily="50" charset="-128"/>
                <a:ea typeface="Meiryo UI" panose="020B0604030504040204" pitchFamily="50" charset="-128"/>
              </a:rPr>
              <a:t>　</a:t>
            </a:r>
            <a:r>
              <a:rPr lang="ja-JP" altLang="en-US" sz="1400" kern="100" spc="-80" dirty="0" smtClean="0">
                <a:latin typeface="Meiryo UI" panose="020B0604030504040204" pitchFamily="50" charset="-128"/>
                <a:ea typeface="Meiryo UI" panose="020B0604030504040204" pitchFamily="50" charset="-128"/>
              </a:rPr>
              <a:t>　　◆全て</a:t>
            </a:r>
            <a:r>
              <a:rPr lang="ja-JP" altLang="en-US" sz="1400" kern="100" spc="-80" dirty="0">
                <a:latin typeface="Meiryo UI" panose="020B0604030504040204" pitchFamily="50" charset="-128"/>
                <a:ea typeface="Meiryo UI" panose="020B0604030504040204" pitchFamily="50" charset="-128"/>
              </a:rPr>
              <a:t>の子どもが平等にチャレンジし、可能性を追求できる教育の一層の充実</a:t>
            </a:r>
            <a:endParaRPr lang="ja-JP" altLang="ja-JP" sz="1400" kern="100" spc="-80" dirty="0">
              <a:latin typeface="Meiryo UI" panose="020B0604030504040204" pitchFamily="50" charset="-128"/>
              <a:ea typeface="Meiryo UI" panose="020B0604030504040204" pitchFamily="50" charset="-128"/>
              <a:cs typeface="Times New Roman"/>
            </a:endParaRPr>
          </a:p>
        </p:txBody>
      </p:sp>
      <p:sp>
        <p:nvSpPr>
          <p:cNvPr id="18" name="正方形/長方形 17"/>
          <p:cNvSpPr/>
          <p:nvPr/>
        </p:nvSpPr>
        <p:spPr>
          <a:xfrm>
            <a:off x="353443" y="5956995"/>
            <a:ext cx="9972059" cy="528350"/>
          </a:xfrm>
          <a:prstGeom prst="rect">
            <a:avLst/>
          </a:prstGeom>
        </p:spPr>
        <p:txBody>
          <a:bodyPr wrap="square">
            <a:spAutoFit/>
          </a:bodyPr>
          <a:lstStyle/>
          <a:p>
            <a:pPr lvl="0" algn="just">
              <a:lnSpc>
                <a:spcPts val="1700"/>
              </a:lnSpc>
              <a:spcAft>
                <a:spcPts val="0"/>
              </a:spcAft>
            </a:pPr>
            <a:r>
              <a:rPr lang="ja-JP" altLang="en-US" sz="1400" kern="100" spc="-80" dirty="0">
                <a:latin typeface="Meiryo UI" panose="020B0604030504040204" pitchFamily="50" charset="-128"/>
                <a:ea typeface="Meiryo UI" panose="020B0604030504040204" pitchFamily="50" charset="-128"/>
              </a:rPr>
              <a:t>◆</a:t>
            </a:r>
            <a:r>
              <a:rPr lang="ja-JP" altLang="en-US" sz="1400" kern="100" spc="-80" dirty="0" smtClean="0">
                <a:latin typeface="Meiryo UI" panose="020B0604030504040204" pitchFamily="50" charset="-128"/>
                <a:ea typeface="Meiryo UI" panose="020B0604030504040204" pitchFamily="50" charset="-128"/>
              </a:rPr>
              <a:t>全て</a:t>
            </a:r>
            <a:r>
              <a:rPr lang="ja-JP" altLang="en-US" sz="1400" kern="100" spc="-80" dirty="0">
                <a:latin typeface="Meiryo UI" panose="020B0604030504040204" pitchFamily="50" charset="-128"/>
                <a:ea typeface="Meiryo UI" panose="020B0604030504040204" pitchFamily="50" charset="-128"/>
              </a:rPr>
              <a:t>の人々が安心して暮らせる総合的な安全対策の</a:t>
            </a:r>
            <a:r>
              <a:rPr lang="ja-JP" altLang="en-US" sz="1400" kern="100" spc="-80" dirty="0" smtClean="0">
                <a:latin typeface="Meiryo UI" panose="020B0604030504040204" pitchFamily="50" charset="-128"/>
                <a:ea typeface="Meiryo UI" panose="020B0604030504040204" pitchFamily="50" charset="-128"/>
              </a:rPr>
              <a:t>推進　◆生涯</a:t>
            </a:r>
            <a:r>
              <a:rPr lang="ja-JP" altLang="en-US" sz="1400" kern="100" spc="-80" dirty="0">
                <a:latin typeface="Meiryo UI" panose="020B0604030504040204" pitchFamily="50" charset="-128"/>
                <a:ea typeface="Meiryo UI" panose="020B0604030504040204" pitchFamily="50" charset="-128"/>
              </a:rPr>
              <a:t>を通じて心身ともに健康に暮らせる福祉・医療のさらなる充実</a:t>
            </a:r>
          </a:p>
          <a:p>
            <a:pPr lvl="0" algn="just">
              <a:lnSpc>
                <a:spcPts val="1700"/>
              </a:lnSpc>
              <a:spcAft>
                <a:spcPts val="0"/>
              </a:spcAft>
            </a:pPr>
            <a:r>
              <a:rPr lang="ja-JP" altLang="en-US" sz="1400" kern="100" spc="-80" dirty="0" smtClean="0">
                <a:latin typeface="Meiryo UI" panose="020B0604030504040204" pitchFamily="50" charset="-128"/>
                <a:ea typeface="Meiryo UI" panose="020B0604030504040204" pitchFamily="50" charset="-128"/>
              </a:rPr>
              <a:t>◆多様</a:t>
            </a:r>
            <a:r>
              <a:rPr lang="ja-JP" altLang="en-US" sz="1400" kern="100" spc="-80" dirty="0">
                <a:latin typeface="Meiryo UI" panose="020B0604030504040204" pitchFamily="50" charset="-128"/>
                <a:ea typeface="Meiryo UI" panose="020B0604030504040204" pitchFamily="50" charset="-128"/>
              </a:rPr>
              <a:t>な人材の活躍につながる取組みの強化</a:t>
            </a:r>
            <a:endParaRPr lang="ja-JP" altLang="en-US" sz="1400" kern="100" spc="-80" dirty="0">
              <a:latin typeface="Meiryo UI" panose="020B0604030504040204" pitchFamily="50" charset="-128"/>
              <a:ea typeface="Meiryo UI" panose="020B0604030504040204" pitchFamily="50" charset="-128"/>
              <a:cs typeface="Times New Roman"/>
            </a:endParaRPr>
          </a:p>
        </p:txBody>
      </p:sp>
      <p:sp>
        <p:nvSpPr>
          <p:cNvPr id="19" name="楕円 18"/>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視点３</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19427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３</a:t>
            </a:r>
            <a:r>
              <a:rPr kumimoji="1" lang="ja-JP" altLang="en-US" b="1" dirty="0" smtClean="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年大阪・関西万博に向けて取り組む「重点ゴール」の考え方</a:t>
            </a:r>
            <a:endParaRPr kumimoji="1" lang="en-US" altLang="ja-JP"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115899" y="85103"/>
            <a:ext cx="682898" cy="360000"/>
          </a:xfrm>
        </p:spPr>
        <p:txBody>
          <a:bodyPr/>
          <a:lstStyle/>
          <a:p>
            <a:fld id="{E61EF540-5CB6-483A-A4DA-F9E60F8B4EFB}" type="slidenum">
              <a:rPr kumimoji="1" lang="ja-JP" altLang="en-US" smtClean="0"/>
              <a:t>16</a:t>
            </a:fld>
            <a:endParaRPr kumimoji="1" lang="ja-JP" altLang="en-US"/>
          </a:p>
        </p:txBody>
      </p:sp>
      <p:sp>
        <p:nvSpPr>
          <p:cNvPr id="6" name="正方形/長方形 5"/>
          <p:cNvSpPr/>
          <p:nvPr/>
        </p:nvSpPr>
        <p:spPr>
          <a:xfrm>
            <a:off x="-62051" y="553530"/>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府の政策や大阪の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ポテンシャル</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④ 大阪のポテンシャル</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9" name="グループ化 58"/>
          <p:cNvGrpSpPr/>
          <p:nvPr/>
        </p:nvGrpSpPr>
        <p:grpSpPr>
          <a:xfrm>
            <a:off x="3594648" y="3268121"/>
            <a:ext cx="2857901" cy="3208255"/>
            <a:chOff x="-58821" y="85505"/>
            <a:chExt cx="4787885" cy="2743200"/>
          </a:xfrm>
        </p:grpSpPr>
        <p:graphicFrame>
          <p:nvGraphicFramePr>
            <p:cNvPr id="60" name="グラフ 59"/>
            <p:cNvGraphicFramePr/>
            <p:nvPr>
              <p:extLst/>
            </p:nvPr>
          </p:nvGraphicFramePr>
          <p:xfrm>
            <a:off x="157064" y="85505"/>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1" name="正方形/長方形 60"/>
            <p:cNvSpPr/>
            <p:nvPr/>
          </p:nvSpPr>
          <p:spPr>
            <a:xfrm>
              <a:off x="-58821" y="123624"/>
              <a:ext cx="760294" cy="23024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smtClean="0">
                  <a:ln>
                    <a:noFill/>
                  </a:ln>
                  <a:solidFill>
                    <a:sysClr val="windowText" lastClr="000000"/>
                  </a:solidFill>
                  <a:effectLst/>
                  <a:uLnTx/>
                  <a:uFillTx/>
                  <a:latin typeface="Calibri" panose="020F0502020204030204"/>
                  <a:ea typeface="游ゴシック" panose="020B0400000000000000" pitchFamily="50" charset="-128"/>
                  <a:cs typeface="+mn-cs"/>
                </a:rPr>
                <a:t>（％</a:t>
              </a:r>
              <a:r>
                <a:rPr kumimoji="1" lang="en-US" altLang="ja-JP" sz="900" b="0" i="0" u="none" strike="noStrike" kern="0" cap="none" spc="0" normalizeH="0" baseline="0" noProof="0" dirty="0" smtClean="0">
                  <a:ln>
                    <a:noFill/>
                  </a:ln>
                  <a:solidFill>
                    <a:sysClr val="windowText" lastClr="000000"/>
                  </a:solidFill>
                  <a:effectLst/>
                  <a:uLnTx/>
                  <a:uFillTx/>
                  <a:latin typeface="Calibri" panose="020F0502020204030204"/>
                  <a:ea typeface="游ゴシック" panose="020B0400000000000000" pitchFamily="50" charset="-128"/>
                  <a:cs typeface="+mn-cs"/>
                </a:rPr>
                <a:t>)</a:t>
              </a:r>
              <a:endParaRPr kumimoji="1" lang="ja-JP" altLang="en-US" sz="900" b="0" i="0" u="none" strike="noStrike" kern="0" cap="none" spc="0" normalizeH="0" baseline="0" noProof="0" dirty="0">
                <a:ln>
                  <a:noFill/>
                </a:ln>
                <a:solidFill>
                  <a:sysClr val="windowText" lastClr="000000"/>
                </a:solidFill>
                <a:effectLst/>
                <a:uLnTx/>
                <a:uFillTx/>
                <a:latin typeface="Calibri" panose="020F0502020204030204"/>
                <a:ea typeface="游ゴシック" panose="020B0400000000000000" pitchFamily="50" charset="-128"/>
                <a:cs typeface="+mn-cs"/>
              </a:endParaRPr>
            </a:p>
          </p:txBody>
        </p:sp>
      </p:grpSp>
      <p:sp>
        <p:nvSpPr>
          <p:cNvPr id="62" name="Text Box 4"/>
          <p:cNvSpPr txBox="1">
            <a:spLocks noChangeArrowheads="1"/>
          </p:cNvSpPr>
          <p:nvPr/>
        </p:nvSpPr>
        <p:spPr bwMode="auto">
          <a:xfrm>
            <a:off x="4617610" y="6377422"/>
            <a:ext cx="1871253" cy="128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78" tIns="8888" rIns="74278" bIns="8888" numCol="1" anchor="t" anchorCtr="0" compatLnSpc="1">
            <a:prstTxWarp prst="textNoShape">
              <a:avLst/>
            </a:prstTxWarp>
            <a:spAutoFit/>
          </a:bodyPr>
          <a:lstStyle/>
          <a:p>
            <a:pPr marL="0" marR="0" lvl="0" indent="0" algn="l" defTabSz="914192" rtl="0" eaLnBrk="0" fontAlgn="base" latinLnBrk="0" hangingPunct="0">
              <a:lnSpc>
                <a:spcPct val="80000"/>
              </a:lnSpc>
              <a:spcBef>
                <a:spcPct val="0"/>
              </a:spcBef>
              <a:spcAft>
                <a:spcPct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出典</a:t>
            </a:r>
            <a:r>
              <a:rPr kumimoji="0" lang="ja-JP" altLang="en-US" sz="900" b="0" i="0" u="none" strike="noStrike" kern="1200" cap="none" spc="0" normalizeH="0" baseline="0" noProof="0" dirty="0" smtClean="0">
                <a:ln>
                  <a:noFill/>
                </a:ln>
                <a:solidFill>
                  <a:prstClr val="black"/>
                </a:solidFill>
                <a:effectLst/>
                <a:uLnTx/>
                <a:uFillTx/>
                <a:latin typeface="メイリオ" pitchFamily="50" charset="-128"/>
                <a:ea typeface="メイリオ" pitchFamily="50" charset="-128"/>
                <a:cs typeface="メイリオ" pitchFamily="50" charset="-128"/>
              </a:rPr>
              <a:t>：</a:t>
            </a:r>
            <a:r>
              <a:rPr kumimoji="0" lang="ja-JP" altLang="en-US" sz="9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rPr>
              <a:t>総務省「人口推計</a:t>
            </a:r>
            <a:r>
              <a:rPr kumimoji="0" lang="ja-JP" altLang="en-US" sz="900" b="0" i="0" u="none" strike="noStrike" kern="1200" cap="none" spc="0" normalizeH="0" baseline="0" noProof="0" dirty="0" smtClean="0">
                <a:ln>
                  <a:noFill/>
                </a:ln>
                <a:solidFill>
                  <a:prstClr val="black"/>
                </a:solidFill>
                <a:effectLst/>
                <a:uLnTx/>
                <a:uFillTx/>
                <a:latin typeface="Arial" charset="0"/>
                <a:ea typeface="ＭＳ Ｐゴシック" panose="020B0600070205080204" pitchFamily="50" charset="-128"/>
              </a:rPr>
              <a:t>」より作成</a:t>
            </a:r>
            <a:endParaRPr kumimoji="0"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graphicFrame>
        <p:nvGraphicFramePr>
          <p:cNvPr id="63" name="グラフ 62"/>
          <p:cNvGraphicFramePr/>
          <p:nvPr>
            <p:extLst>
              <p:ext uri="{D42A27DB-BD31-4B8C-83A1-F6EECF244321}">
                <p14:modId xmlns:p14="http://schemas.microsoft.com/office/powerpoint/2010/main" val="3551468149"/>
              </p:ext>
            </p:extLst>
          </p:nvPr>
        </p:nvGraphicFramePr>
        <p:xfrm>
          <a:off x="6634326" y="3205110"/>
          <a:ext cx="2880034" cy="3060665"/>
        </p:xfrm>
        <a:graphic>
          <a:graphicData uri="http://schemas.openxmlformats.org/drawingml/2006/chart">
            <c:chart xmlns:c="http://schemas.openxmlformats.org/drawingml/2006/chart" xmlns:r="http://schemas.openxmlformats.org/officeDocument/2006/relationships" r:id="rId3"/>
          </a:graphicData>
        </a:graphic>
      </p:graphicFrame>
      <p:sp>
        <p:nvSpPr>
          <p:cNvPr id="64" name="正方形/長方形 63"/>
          <p:cNvSpPr/>
          <p:nvPr/>
        </p:nvSpPr>
        <p:spPr>
          <a:xfrm>
            <a:off x="7052181" y="6116722"/>
            <a:ext cx="2750005" cy="435600"/>
          </a:xfrm>
          <a:prstGeom prst="rect">
            <a:avLst/>
          </a:prstGeom>
          <a:noFill/>
          <a:ln w="25400" cap="flat" cmpd="sng" algn="ctr">
            <a:noFill/>
            <a:prstDash val="solid"/>
          </a:ln>
          <a:effectLst/>
        </p:spPr>
        <p:txBody>
          <a:bodyPr lIns="72000" tIns="72000" rIns="72000" bIns="72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kern="0" noProof="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a:t>
            </a:r>
            <a:r>
              <a:rPr kumimoji="0" lang="ja-JP" altLang="en-US" sz="800" kern="0"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典</a:t>
            </a:r>
            <a:endParaRPr kumimoji="0" lang="en-US" altLang="ja-JP"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平均寿命：厚生労働省都道府県別生命表（平成</a:t>
            </a:r>
            <a:r>
              <a:rPr kumimoji="0" lang="en-US" altLang="ja-JP"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27</a:t>
            </a:r>
            <a:r>
              <a:rPr kumimoji="0" lang="ja-JP" altLang="en-US"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健康寿命：厚生労働科学研究班報告書データ（平成</a:t>
            </a:r>
            <a:r>
              <a:rPr kumimoji="0" lang="en-US" altLang="ja-JP"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0" lang="ja-JP" altLang="en-US" sz="8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p:txBody>
      </p:sp>
      <p:sp>
        <p:nvSpPr>
          <p:cNvPr id="65" name="テキスト ボックス 64"/>
          <p:cNvSpPr txBox="1"/>
          <p:nvPr/>
        </p:nvSpPr>
        <p:spPr>
          <a:xfrm>
            <a:off x="3560981" y="3020342"/>
            <a:ext cx="2634872"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高齢化率の推移</a:t>
            </a:r>
            <a:endParaRPr kumimoji="1" lang="ja-JP" altLang="en-US" sz="1400" dirty="0">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6698550" y="3034211"/>
            <a:ext cx="2901782"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健康寿命、平均寿命</a:t>
            </a:r>
            <a:endParaRPr kumimoji="1" lang="ja-JP" altLang="en-US" sz="1400" dirty="0">
              <a:latin typeface="Meiryo UI" panose="020B0604030504040204" pitchFamily="50" charset="-128"/>
              <a:ea typeface="Meiryo UI" panose="020B0604030504040204" pitchFamily="50" charset="-128"/>
            </a:endParaRPr>
          </a:p>
        </p:txBody>
      </p:sp>
      <p:sp>
        <p:nvSpPr>
          <p:cNvPr id="68" name="正方形/長方形 67"/>
          <p:cNvSpPr/>
          <p:nvPr/>
        </p:nvSpPr>
        <p:spPr>
          <a:xfrm>
            <a:off x="6588720" y="3313183"/>
            <a:ext cx="550913" cy="286297"/>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kern="0" dirty="0" smtClean="0">
                <a:solidFill>
                  <a:sysClr val="windowText" lastClr="000000"/>
                </a:solidFill>
                <a:latin typeface="Calibri" panose="020F0502020204030204"/>
                <a:ea typeface="游ゴシック" panose="020B0400000000000000" pitchFamily="50" charset="-128"/>
              </a:rPr>
              <a:t>（歳）</a:t>
            </a:r>
            <a:endParaRPr kumimoji="1" lang="ja-JP" altLang="en-US" sz="900" b="0" i="0" u="none" strike="noStrike" kern="0" cap="none" spc="0" normalizeH="0" baseline="0" noProof="0" dirty="0">
              <a:ln>
                <a:noFill/>
              </a:ln>
              <a:solidFill>
                <a:sysClr val="windowText" lastClr="000000"/>
              </a:solidFill>
              <a:effectLst/>
              <a:uLnTx/>
              <a:uFillTx/>
              <a:latin typeface="Calibri" panose="020F0502020204030204"/>
              <a:ea typeface="游ゴシック" panose="020B0400000000000000" pitchFamily="50" charset="-128"/>
              <a:cs typeface="+mn-cs"/>
            </a:endParaRPr>
          </a:p>
        </p:txBody>
      </p:sp>
      <p:sp>
        <p:nvSpPr>
          <p:cNvPr id="71" name="テキスト ボックス 70"/>
          <p:cNvSpPr txBox="1"/>
          <p:nvPr/>
        </p:nvSpPr>
        <p:spPr>
          <a:xfrm>
            <a:off x="4634762" y="4159830"/>
            <a:ext cx="848706" cy="307777"/>
          </a:xfrm>
          <a:prstGeom prst="rect">
            <a:avLst/>
          </a:prstGeom>
          <a:noFill/>
        </p:spPr>
        <p:txBody>
          <a:bodyPr wrap="square" rtlCol="0">
            <a:spAutoFit/>
          </a:bodyPr>
          <a:lstStyle/>
          <a:p>
            <a:pPr algn="ctr"/>
            <a:r>
              <a:rPr kumimoji="1" lang="ja-JP" altLang="en-US" sz="1400" b="1" dirty="0" smtClean="0">
                <a:latin typeface="+mj-ea"/>
                <a:ea typeface="+mj-ea"/>
              </a:rPr>
              <a:t>大阪</a:t>
            </a:r>
            <a:endParaRPr kumimoji="1" lang="ja-JP" altLang="en-US" sz="1400" b="1" dirty="0">
              <a:latin typeface="+mj-ea"/>
              <a:ea typeface="+mj-ea"/>
            </a:endParaRPr>
          </a:p>
        </p:txBody>
      </p:sp>
      <p:sp>
        <p:nvSpPr>
          <p:cNvPr id="72" name="テキスト ボックス 71"/>
          <p:cNvSpPr txBox="1"/>
          <p:nvPr/>
        </p:nvSpPr>
        <p:spPr>
          <a:xfrm>
            <a:off x="5952198" y="4384456"/>
            <a:ext cx="848706" cy="307777"/>
          </a:xfrm>
          <a:prstGeom prst="rect">
            <a:avLst/>
          </a:prstGeom>
          <a:noFill/>
        </p:spPr>
        <p:txBody>
          <a:bodyPr wrap="square" rtlCol="0">
            <a:spAutoFit/>
          </a:bodyPr>
          <a:lstStyle/>
          <a:p>
            <a:pPr algn="ctr"/>
            <a:r>
              <a:rPr kumimoji="1" lang="ja-JP" altLang="en-US" sz="1400" b="1" dirty="0" smtClean="0">
                <a:latin typeface="+mj-ea"/>
                <a:ea typeface="+mj-ea"/>
              </a:rPr>
              <a:t>愛知</a:t>
            </a:r>
            <a:endParaRPr kumimoji="1" lang="ja-JP" altLang="en-US" sz="1400" b="1" dirty="0">
              <a:latin typeface="+mj-ea"/>
              <a:ea typeface="+mj-ea"/>
            </a:endParaRPr>
          </a:p>
        </p:txBody>
      </p:sp>
      <p:sp>
        <p:nvSpPr>
          <p:cNvPr id="73" name="テキスト ボックス 72"/>
          <p:cNvSpPr txBox="1"/>
          <p:nvPr/>
        </p:nvSpPr>
        <p:spPr>
          <a:xfrm>
            <a:off x="5306990" y="4940482"/>
            <a:ext cx="848706" cy="307777"/>
          </a:xfrm>
          <a:prstGeom prst="rect">
            <a:avLst/>
          </a:prstGeom>
          <a:noFill/>
        </p:spPr>
        <p:txBody>
          <a:bodyPr wrap="square" rtlCol="0">
            <a:spAutoFit/>
          </a:bodyPr>
          <a:lstStyle/>
          <a:p>
            <a:pPr algn="ctr"/>
            <a:r>
              <a:rPr kumimoji="1" lang="ja-JP" altLang="en-US" sz="1400" b="1" dirty="0" smtClean="0">
                <a:latin typeface="+mj-ea"/>
                <a:ea typeface="+mj-ea"/>
              </a:rPr>
              <a:t>東京</a:t>
            </a:r>
            <a:endParaRPr kumimoji="1" lang="ja-JP" altLang="en-US" sz="1400" b="1" dirty="0">
              <a:latin typeface="+mj-ea"/>
              <a:ea typeface="+mj-ea"/>
            </a:endParaRPr>
          </a:p>
        </p:txBody>
      </p:sp>
      <p:sp>
        <p:nvSpPr>
          <p:cNvPr id="76" name="角丸四角形 75"/>
          <p:cNvSpPr/>
          <p:nvPr/>
        </p:nvSpPr>
        <p:spPr>
          <a:xfrm>
            <a:off x="6965574" y="3644123"/>
            <a:ext cx="1393977" cy="369862"/>
          </a:xfrm>
          <a:prstGeom prst="roundRect">
            <a:avLst/>
          </a:prstGeom>
          <a:noFill/>
          <a:ln w="3175">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050" b="1" dirty="0" smtClean="0">
                <a:latin typeface="Meiryo UI" panose="020B0604030504040204" pitchFamily="50" charset="-128"/>
                <a:ea typeface="Meiryo UI" panose="020B0604030504040204" pitchFamily="50" charset="-128"/>
              </a:rPr>
              <a:t>改善しているが、</a:t>
            </a:r>
            <a:endParaRPr lang="en-US" altLang="ja-JP" sz="1050" b="1" dirty="0" smtClean="0">
              <a:latin typeface="Meiryo UI" panose="020B0604030504040204" pitchFamily="50" charset="-128"/>
              <a:ea typeface="Meiryo UI" panose="020B0604030504040204" pitchFamily="50" charset="-128"/>
            </a:endParaRPr>
          </a:p>
          <a:p>
            <a:pPr algn="ctr"/>
            <a:r>
              <a:rPr lang="ja-JP" altLang="en-US" sz="1050" b="1" dirty="0" smtClean="0">
                <a:latin typeface="Meiryo UI" panose="020B0604030504040204" pitchFamily="50" charset="-128"/>
                <a:ea typeface="Meiryo UI" panose="020B0604030504040204" pitchFamily="50" charset="-128"/>
              </a:rPr>
              <a:t>全国を下回る</a:t>
            </a:r>
            <a:endParaRPr kumimoji="1" lang="ja-JP" altLang="en-US" sz="1050" b="1" dirty="0">
              <a:latin typeface="Meiryo UI" panose="020B0604030504040204" pitchFamily="50" charset="-128"/>
              <a:ea typeface="Meiryo UI" panose="020B0604030504040204" pitchFamily="50" charset="-128"/>
            </a:endParaRPr>
          </a:p>
        </p:txBody>
      </p:sp>
      <p:sp>
        <p:nvSpPr>
          <p:cNvPr id="77" name="テキスト ボックス 76"/>
          <p:cNvSpPr txBox="1"/>
          <p:nvPr/>
        </p:nvSpPr>
        <p:spPr>
          <a:xfrm>
            <a:off x="7107924" y="5861306"/>
            <a:ext cx="1044000" cy="25648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gn="ctr">
              <a:lnSpc>
                <a:spcPts val="1700"/>
              </a:lnSpc>
            </a:pPr>
            <a:r>
              <a:rPr kumimoji="1" lang="ja-JP" altLang="en-US" sz="1600" b="1" dirty="0" smtClean="0">
                <a:solidFill>
                  <a:schemeClr val="tx1"/>
                </a:solidFill>
                <a:latin typeface="+mj-ea"/>
                <a:ea typeface="+mj-ea"/>
              </a:rPr>
              <a:t>男性</a:t>
            </a:r>
            <a:endParaRPr kumimoji="1" lang="ja-JP" altLang="en-US" sz="1600" b="1" dirty="0">
              <a:solidFill>
                <a:schemeClr val="tx1"/>
              </a:solidFill>
              <a:latin typeface="+mj-ea"/>
              <a:ea typeface="+mj-ea"/>
            </a:endParaRPr>
          </a:p>
        </p:txBody>
      </p:sp>
      <p:sp>
        <p:nvSpPr>
          <p:cNvPr id="78" name="テキスト ボックス 77"/>
          <p:cNvSpPr txBox="1"/>
          <p:nvPr/>
        </p:nvSpPr>
        <p:spPr>
          <a:xfrm>
            <a:off x="8235569" y="5869029"/>
            <a:ext cx="1044000" cy="25648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gn="ctr">
              <a:lnSpc>
                <a:spcPts val="1700"/>
              </a:lnSpc>
            </a:pPr>
            <a:r>
              <a:rPr kumimoji="1" lang="ja-JP" altLang="en-US" sz="1600" b="1" dirty="0" smtClean="0">
                <a:solidFill>
                  <a:schemeClr val="tx1"/>
                </a:solidFill>
                <a:latin typeface="+mj-ea"/>
                <a:ea typeface="+mj-ea"/>
              </a:rPr>
              <a:t>女性</a:t>
            </a:r>
            <a:endParaRPr kumimoji="1" lang="ja-JP" altLang="en-US" sz="1600" b="1" dirty="0">
              <a:solidFill>
                <a:schemeClr val="tx1"/>
              </a:solidFill>
              <a:latin typeface="+mj-ea"/>
              <a:ea typeface="+mj-ea"/>
            </a:endParaRPr>
          </a:p>
        </p:txBody>
      </p:sp>
      <p:sp>
        <p:nvSpPr>
          <p:cNvPr id="79" name="テキスト ボックス 78"/>
          <p:cNvSpPr txBox="1"/>
          <p:nvPr/>
        </p:nvSpPr>
        <p:spPr>
          <a:xfrm>
            <a:off x="262298" y="1062413"/>
            <a:ext cx="9268409" cy="1723549"/>
          </a:xfrm>
          <a:prstGeom prst="rect">
            <a:avLst/>
          </a:prstGeom>
          <a:noFill/>
        </p:spPr>
        <p:txBody>
          <a:bodyPr wrap="square" rtlCol="0">
            <a:spAutoFit/>
          </a:bodyPr>
          <a:lstStyle/>
          <a:p>
            <a:pPr marL="185738" indent="-185738">
              <a:spcAft>
                <a:spcPts val="600"/>
              </a:spcAft>
            </a:pPr>
            <a:r>
              <a:rPr kumimoji="1" lang="ja-JP" altLang="en-US" sz="1600" dirty="0" smtClean="0">
                <a:latin typeface="Meiryo UI" panose="020B0604030504040204" pitchFamily="50" charset="-128"/>
                <a:ea typeface="Meiryo UI" panose="020B0604030504040204" pitchFamily="50" charset="-128"/>
              </a:rPr>
              <a:t>〇　大阪には、</a:t>
            </a:r>
            <a:r>
              <a:rPr kumimoji="1" lang="ja-JP" altLang="en-US" sz="1600" b="1" dirty="0" smtClean="0">
                <a:latin typeface="Meiryo UI" panose="020B0604030504040204" pitchFamily="50" charset="-128"/>
                <a:ea typeface="Meiryo UI" panose="020B0604030504040204" pitchFamily="50" charset="-128"/>
              </a:rPr>
              <a:t>世界有数のライフサイエンスクラスター</a:t>
            </a:r>
            <a:r>
              <a:rPr kumimoji="1" lang="ja-JP" altLang="en-US" sz="1600" dirty="0" smtClean="0">
                <a:latin typeface="Meiryo UI" panose="020B0604030504040204" pitchFamily="50" charset="-128"/>
                <a:ea typeface="Meiryo UI" panose="020B0604030504040204" pitchFamily="50" charset="-128"/>
              </a:rPr>
              <a:t>の形成や、</a:t>
            </a:r>
            <a:r>
              <a:rPr kumimoji="1" lang="ja-JP" altLang="en-US" sz="1600" b="1" dirty="0" smtClean="0">
                <a:latin typeface="Meiryo UI" panose="020B0604030504040204" pitchFamily="50" charset="-128"/>
                <a:ea typeface="Meiryo UI" panose="020B0604030504040204" pitchFamily="50" charset="-128"/>
              </a:rPr>
              <a:t>「つくれないものがない」と言われる中小企業</a:t>
            </a:r>
            <a:r>
              <a:rPr kumimoji="1" lang="ja-JP" altLang="en-US" sz="1600" dirty="0" smtClean="0">
                <a:latin typeface="Meiryo UI" panose="020B0604030504040204" pitchFamily="50" charset="-128"/>
                <a:ea typeface="Meiryo UI" panose="020B0604030504040204" pitchFamily="50" charset="-128"/>
              </a:rPr>
              <a:t>の技術力、健康に関わる</a:t>
            </a:r>
            <a:r>
              <a:rPr kumimoji="1" lang="ja-JP" altLang="en-US" sz="1600" b="1" dirty="0" smtClean="0">
                <a:latin typeface="Meiryo UI" panose="020B0604030504040204" pitchFamily="50" charset="-128"/>
                <a:ea typeface="Meiryo UI" panose="020B0604030504040204" pitchFamily="50" charset="-128"/>
              </a:rPr>
              <a:t>スポーツ関連産業の集積</a:t>
            </a:r>
            <a:r>
              <a:rPr kumimoji="1" lang="ja-JP" altLang="en-US" sz="1600" dirty="0" smtClean="0">
                <a:latin typeface="Meiryo UI" panose="020B0604030504040204" pitchFamily="50" charset="-128"/>
                <a:ea typeface="Meiryo UI" panose="020B0604030504040204" pitchFamily="50" charset="-128"/>
              </a:rPr>
              <a:t>や</a:t>
            </a:r>
            <a:r>
              <a:rPr kumimoji="1" lang="ja-JP" altLang="en-US" sz="1600" b="1" dirty="0" smtClean="0">
                <a:latin typeface="Meiryo UI" panose="020B0604030504040204" pitchFamily="50" charset="-128"/>
                <a:ea typeface="Meiryo UI" panose="020B0604030504040204" pitchFamily="50" charset="-128"/>
              </a:rPr>
              <a:t>食文化の発展</a:t>
            </a:r>
            <a:r>
              <a:rPr kumimoji="1" lang="ja-JP" altLang="en-US" sz="1600" dirty="0" smtClean="0">
                <a:latin typeface="Meiryo UI" panose="020B0604030504040204" pitchFamily="50" charset="-128"/>
                <a:ea typeface="Meiryo UI" panose="020B0604030504040204" pitchFamily="50" charset="-128"/>
              </a:rPr>
              <a:t>など、これまで積み上げてきた</a:t>
            </a:r>
            <a:r>
              <a:rPr kumimoji="1" lang="ja-JP" altLang="en-US" sz="1600" b="1" dirty="0" smtClean="0">
                <a:latin typeface="Meiryo UI" panose="020B0604030504040204" pitchFamily="50" charset="-128"/>
                <a:ea typeface="Meiryo UI" panose="020B0604030504040204" pitchFamily="50" charset="-128"/>
              </a:rPr>
              <a:t>様々なポテンシャルが蓄積</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185738" indent="-185738">
              <a:spcBef>
                <a:spcPts val="600"/>
              </a:spcBef>
              <a:spcAft>
                <a:spcPts val="600"/>
              </a:spcAft>
            </a:pPr>
            <a:r>
              <a:rPr kumimoji="1" lang="ja-JP" altLang="en-US" sz="1600" dirty="0" smtClean="0">
                <a:latin typeface="Meiryo UI" panose="020B0604030504040204" pitchFamily="50" charset="-128"/>
                <a:ea typeface="Meiryo UI" panose="020B0604030504040204" pitchFamily="50" charset="-128"/>
              </a:rPr>
              <a:t>〇　一方、</a:t>
            </a:r>
            <a:r>
              <a:rPr kumimoji="1" lang="ja-JP" altLang="en-US" sz="1600" b="1" dirty="0" smtClean="0">
                <a:latin typeface="Meiryo UI" panose="020B0604030504040204" pitchFamily="50" charset="-128"/>
                <a:ea typeface="Meiryo UI" panose="020B0604030504040204" pitchFamily="50" charset="-128"/>
              </a:rPr>
              <a:t>人口減少</a:t>
            </a:r>
            <a:r>
              <a:rPr kumimoji="1" lang="ja-JP" altLang="en-US" sz="1600" dirty="0" smtClean="0">
                <a:latin typeface="Meiryo UI" panose="020B0604030504040204" pitchFamily="50" charset="-128"/>
                <a:ea typeface="Meiryo UI" panose="020B0604030504040204" pitchFamily="50" charset="-128"/>
              </a:rPr>
              <a:t>や世界に先駆けた</a:t>
            </a:r>
            <a:r>
              <a:rPr kumimoji="1" lang="ja-JP" altLang="en-US" sz="1600" b="1" dirty="0" smtClean="0">
                <a:latin typeface="Meiryo UI" panose="020B0604030504040204" pitchFamily="50" charset="-128"/>
                <a:ea typeface="Meiryo UI" panose="020B0604030504040204" pitchFamily="50" charset="-128"/>
              </a:rPr>
              <a:t>超高齢社会の到来</a:t>
            </a:r>
            <a:r>
              <a:rPr kumimoji="1" lang="ja-JP" altLang="en-US" sz="1600"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男女ともに短い平均寿命と健康寿命</a:t>
            </a:r>
            <a:r>
              <a:rPr kumimoji="1" lang="ja-JP" altLang="en-US" sz="1600"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女性の就業率の低さ</a:t>
            </a:r>
            <a:r>
              <a:rPr kumimoji="1" lang="ja-JP" altLang="en-US" sz="1600" dirty="0" smtClean="0">
                <a:latin typeface="Meiryo UI" panose="020B0604030504040204" pitchFamily="50" charset="-128"/>
                <a:ea typeface="Meiryo UI" panose="020B0604030504040204" pitchFamily="50" charset="-128"/>
              </a:rPr>
              <a:t>など様々な</a:t>
            </a:r>
            <a:r>
              <a:rPr kumimoji="1" lang="ja-JP" altLang="en-US" sz="1600" b="1" dirty="0" smtClean="0">
                <a:latin typeface="Meiryo UI" panose="020B0604030504040204" pitchFamily="50" charset="-128"/>
                <a:ea typeface="Meiryo UI" panose="020B0604030504040204" pitchFamily="50" charset="-128"/>
              </a:rPr>
              <a:t>課題にも直面しているが</a:t>
            </a:r>
            <a:r>
              <a:rPr kumimoji="1" lang="ja-JP" altLang="en-US" sz="1600" dirty="0" smtClean="0">
                <a:latin typeface="Meiryo UI" panose="020B0604030504040204" pitchFamily="50" charset="-128"/>
                <a:ea typeface="Meiryo UI" panose="020B0604030504040204" pitchFamily="50" charset="-128"/>
              </a:rPr>
              <a:t>、大阪が持つ強みを活かしながら、これらの課題を克服する姿を発信すること</a:t>
            </a:r>
            <a:r>
              <a:rPr kumimoji="1" lang="ja-JP" altLang="en-US" sz="1600" dirty="0">
                <a:latin typeface="Meiryo UI" panose="020B0604030504040204" pitchFamily="50" charset="-128"/>
                <a:ea typeface="Meiryo UI" panose="020B0604030504040204" pitchFamily="50" charset="-128"/>
              </a:rPr>
              <a:t>で</a:t>
            </a:r>
            <a:r>
              <a:rPr kumimoji="1" lang="ja-JP" altLang="en-US" sz="1600"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国際社会に貢献できる可能性</a:t>
            </a:r>
            <a:r>
              <a:rPr kumimoji="1" lang="ja-JP" altLang="en-US" sz="1600" dirty="0" smtClean="0">
                <a:latin typeface="Meiryo UI" panose="020B0604030504040204" pitchFamily="50" charset="-128"/>
                <a:ea typeface="Meiryo UI" panose="020B0604030504040204" pitchFamily="50" charset="-128"/>
              </a:rPr>
              <a:t>がある。</a:t>
            </a:r>
            <a:endParaRPr kumimoji="1" lang="ja-JP" altLang="en-US" sz="16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228683" y="2977201"/>
            <a:ext cx="2868255" cy="523220"/>
          </a:xfrm>
          <a:prstGeom prst="rect">
            <a:avLst/>
          </a:prstGeom>
          <a:noFill/>
        </p:spPr>
        <p:txBody>
          <a:bodyPr wrap="square" rtlCol="0">
            <a:spAutoFit/>
          </a:bodyPr>
          <a:lstStyle/>
          <a:p>
            <a:pPr marL="0" marR="0" lvl="0" indent="0" defTabSz="913765"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大阪の主なライフサイエンス</a:t>
            </a:r>
            <a:endParaRPr kumimoji="1" lang="en-US" altLang="ja-JP" sz="140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3765"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関連大学・研究機関等</a:t>
            </a:r>
          </a:p>
        </p:txBody>
      </p:sp>
      <p:sp>
        <p:nvSpPr>
          <p:cNvPr id="29" name="テキスト ボックス 28"/>
          <p:cNvSpPr txBox="1"/>
          <p:nvPr/>
        </p:nvSpPr>
        <p:spPr>
          <a:xfrm>
            <a:off x="-62051" y="4639940"/>
            <a:ext cx="2088232" cy="415498"/>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医薬基盤・健康</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3765"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栄養</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研究所</a:t>
            </a:r>
          </a:p>
        </p:txBody>
      </p:sp>
      <p:sp>
        <p:nvSpPr>
          <p:cNvPr id="30" name="テキスト ボックス 29"/>
          <p:cNvSpPr txBox="1"/>
          <p:nvPr/>
        </p:nvSpPr>
        <p:spPr>
          <a:xfrm>
            <a:off x="1558221" y="4673604"/>
            <a:ext cx="2088232" cy="430887"/>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大阪大学・</a:t>
            </a:r>
          </a:p>
          <a:p>
            <a:pPr marL="0" marR="0" lvl="0" indent="0" algn="ctr" defTabSz="913765"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大学医学部附属</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病院</a:t>
            </a:r>
          </a:p>
        </p:txBody>
      </p:sp>
      <p:sp>
        <p:nvSpPr>
          <p:cNvPr id="31" name="テキスト ボックス 30"/>
          <p:cNvSpPr txBox="1"/>
          <p:nvPr/>
        </p:nvSpPr>
        <p:spPr>
          <a:xfrm>
            <a:off x="146013" y="6335701"/>
            <a:ext cx="1755167" cy="261610"/>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国立循環器病</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研究センター</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1808774" y="6355405"/>
            <a:ext cx="2088232" cy="253916"/>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PMDA</a:t>
            </a:r>
            <a:r>
              <a:rPr kumimoji="1" lang="ja-JP" altLang="en-US" sz="105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関西支部</a:t>
            </a:r>
            <a:endParaRPr kumimoji="1" lang="en-US" altLang="ja-JP" sz="105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図 35"/>
          <p:cNvPicPr>
            <a:picLocks noChangeAspect="1"/>
          </p:cNvPicPr>
          <p:nvPr/>
        </p:nvPicPr>
        <p:blipFill>
          <a:blip r:embed="rId4"/>
          <a:stretch>
            <a:fillRect/>
          </a:stretch>
        </p:blipFill>
        <p:spPr>
          <a:xfrm>
            <a:off x="1990222" y="5416548"/>
            <a:ext cx="1523133" cy="868706"/>
          </a:xfrm>
          <a:prstGeom prst="rect">
            <a:avLst/>
          </a:prstGeom>
        </p:spPr>
      </p:pic>
      <p:pic>
        <p:nvPicPr>
          <p:cNvPr id="37" name="図 36"/>
          <p:cNvPicPr>
            <a:picLocks noChangeAspect="1"/>
          </p:cNvPicPr>
          <p:nvPr/>
        </p:nvPicPr>
        <p:blipFill>
          <a:blip r:embed="rId5"/>
          <a:stretch>
            <a:fillRect/>
          </a:stretch>
        </p:blipFill>
        <p:spPr>
          <a:xfrm>
            <a:off x="275824" y="3718709"/>
            <a:ext cx="1385457" cy="910278"/>
          </a:xfrm>
          <a:prstGeom prst="rect">
            <a:avLst/>
          </a:prstGeom>
        </p:spPr>
      </p:pic>
      <p:pic>
        <p:nvPicPr>
          <p:cNvPr id="38" name="図 37"/>
          <p:cNvPicPr>
            <a:picLocks noChangeAspect="1"/>
          </p:cNvPicPr>
          <p:nvPr/>
        </p:nvPicPr>
        <p:blipFill>
          <a:blip r:embed="rId6"/>
          <a:stretch>
            <a:fillRect/>
          </a:stretch>
        </p:blipFill>
        <p:spPr>
          <a:xfrm>
            <a:off x="2044806" y="3797577"/>
            <a:ext cx="1379730" cy="950353"/>
          </a:xfrm>
          <a:prstGeom prst="rect">
            <a:avLst/>
          </a:prstGeom>
        </p:spPr>
      </p:pic>
      <p:pic>
        <p:nvPicPr>
          <p:cNvPr id="39" name="図 38"/>
          <p:cNvPicPr>
            <a:picLocks noChangeAspect="1"/>
          </p:cNvPicPr>
          <p:nvPr/>
        </p:nvPicPr>
        <p:blipFill>
          <a:blip r:embed="rId7"/>
          <a:stretch>
            <a:fillRect/>
          </a:stretch>
        </p:blipFill>
        <p:spPr>
          <a:xfrm>
            <a:off x="348483" y="5402623"/>
            <a:ext cx="1350225" cy="879775"/>
          </a:xfrm>
          <a:prstGeom prst="rect">
            <a:avLst/>
          </a:prstGeom>
        </p:spPr>
      </p:pic>
      <p:sp>
        <p:nvSpPr>
          <p:cNvPr id="32" name="楕円 31"/>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視点３</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43265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３</a:t>
            </a:r>
            <a:r>
              <a:rPr kumimoji="1" lang="ja-JP" altLang="en-US" b="1" dirty="0" smtClean="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年大阪・関西万博に向けて取り組む「重点ゴール」の考え方</a:t>
            </a:r>
            <a:endParaRPr kumimoji="1" lang="en-US" altLang="ja-JP" b="1" dirty="0">
              <a:latin typeface="Meiryo UI" panose="020B0604030504040204" pitchFamily="50" charset="-128"/>
              <a:ea typeface="Meiryo UI" panose="020B0604030504040204" pitchFamily="50" charset="-128"/>
            </a:endParaRPr>
          </a:p>
        </p:txBody>
      </p:sp>
      <p:sp>
        <p:nvSpPr>
          <p:cNvPr id="25" name="スライド番号プレースホルダー 1"/>
          <p:cNvSpPr>
            <a:spLocks noGrp="1"/>
          </p:cNvSpPr>
          <p:nvPr>
            <p:ph type="sldNum" sz="quarter" idx="12"/>
          </p:nvPr>
        </p:nvSpPr>
        <p:spPr/>
        <p:txBody>
          <a:bodyPr/>
          <a:lstStyle/>
          <a:p>
            <a:fld id="{E61EF540-5CB6-483A-A4DA-F9E60F8B4EFB}" type="slidenum">
              <a:rPr kumimoji="1" lang="ja-JP" altLang="en-US" smtClean="0"/>
              <a:t>17</a:t>
            </a:fld>
            <a:endParaRPr kumimoji="1" lang="ja-JP" altLang="en-US"/>
          </a:p>
        </p:txBody>
      </p:sp>
      <p:sp>
        <p:nvSpPr>
          <p:cNvPr id="26" name="正方形/長方形 25"/>
          <p:cNvSpPr/>
          <p:nvPr/>
        </p:nvSpPr>
        <p:spPr>
          <a:xfrm>
            <a:off x="-41166" y="56955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）世界の動きを視野に入れる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 大阪と世界のつながり</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215023" y="1048819"/>
            <a:ext cx="9153267" cy="1192634"/>
          </a:xfrm>
          <a:prstGeom prst="rect">
            <a:avLst/>
          </a:prstGeom>
          <a:noFill/>
        </p:spPr>
        <p:txBody>
          <a:bodyPr wrap="square" rtlCol="0">
            <a:spAutoFit/>
          </a:bodyPr>
          <a:lstStyle/>
          <a:p>
            <a:pPr marL="185738" indent="-185738">
              <a:spcAft>
                <a:spcPts val="300"/>
              </a:spcAft>
            </a:pPr>
            <a:r>
              <a:rPr kumimoji="1" lang="ja-JP" altLang="en-US" sz="1600" dirty="0" smtClean="0">
                <a:latin typeface="Meiryo UI" panose="020B0604030504040204" pitchFamily="50" charset="-128"/>
                <a:ea typeface="Meiryo UI" panose="020B0604030504040204" pitchFamily="50" charset="-128"/>
              </a:rPr>
              <a:t>〇大阪は、難波津の時代から、外交や内政、物流ネットワークの重要な拠点として、</a:t>
            </a:r>
            <a:r>
              <a:rPr kumimoji="1" lang="ja-JP" altLang="en-US" sz="1600" b="1" dirty="0" smtClean="0">
                <a:latin typeface="Meiryo UI" panose="020B0604030504040204" pitchFamily="50" charset="-128"/>
                <a:ea typeface="Meiryo UI" panose="020B0604030504040204" pitchFamily="50" charset="-128"/>
              </a:rPr>
              <a:t>内外から多くの人やモノを受け入れ</a:t>
            </a:r>
            <a:r>
              <a:rPr kumimoji="1" lang="ja-JP" altLang="en-US" sz="1600" dirty="0" smtClean="0">
                <a:latin typeface="Meiryo UI" panose="020B0604030504040204" pitchFamily="50" charset="-128"/>
                <a:ea typeface="Meiryo UI" panose="020B0604030504040204" pitchFamily="50" charset="-128"/>
              </a:rPr>
              <a:t>、様々な知識や技術を取り入れながら、</a:t>
            </a:r>
            <a:r>
              <a:rPr kumimoji="1" lang="ja-JP" altLang="en-US" sz="1600" b="1" dirty="0" smtClean="0">
                <a:latin typeface="Meiryo UI" panose="020B0604030504040204" pitchFamily="50" charset="-128"/>
                <a:ea typeface="Meiryo UI" panose="020B0604030504040204" pitchFamily="50" charset="-128"/>
              </a:rPr>
              <a:t>アジアを中心とする世界とともに発展を遂げてきた</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185738" indent="-185738">
              <a:spcBef>
                <a:spcPts val="600"/>
              </a:spcBef>
              <a:spcAft>
                <a:spcPts val="300"/>
              </a:spcAft>
            </a:pPr>
            <a:r>
              <a:rPr kumimoji="1" lang="ja-JP" altLang="en-US" sz="1600" dirty="0" smtClean="0">
                <a:latin typeface="Meiryo UI" panose="020B0604030504040204" pitchFamily="50" charset="-128"/>
                <a:ea typeface="Meiryo UI" panose="020B0604030504040204" pitchFamily="50" charset="-128"/>
              </a:rPr>
              <a:t>〇近年においても、</a:t>
            </a:r>
            <a:r>
              <a:rPr kumimoji="1" lang="ja-JP" altLang="en-US" sz="1600" b="1" dirty="0" smtClean="0">
                <a:latin typeface="Meiryo UI" panose="020B0604030504040204" pitchFamily="50" charset="-128"/>
                <a:ea typeface="Meiryo UI" panose="020B0604030504040204" pitchFamily="50" charset="-128"/>
              </a:rPr>
              <a:t>海外との貿易や府内企業の海外進出が増加</a:t>
            </a:r>
            <a:r>
              <a:rPr kumimoji="1" lang="ja-JP" altLang="en-US" sz="1600" dirty="0" smtClean="0">
                <a:latin typeface="Meiryo UI" panose="020B0604030504040204" pitchFamily="50" charset="-128"/>
                <a:ea typeface="Meiryo UI" panose="020B0604030504040204" pitchFamily="50" charset="-128"/>
              </a:rPr>
              <a:t>するとともに、</a:t>
            </a:r>
            <a:r>
              <a:rPr kumimoji="1" lang="ja-JP" altLang="en-US" sz="1600" b="1" dirty="0" smtClean="0">
                <a:latin typeface="Meiryo UI" panose="020B0604030504040204" pitchFamily="50" charset="-128"/>
                <a:ea typeface="Meiryo UI" panose="020B0604030504040204" pitchFamily="50" charset="-128"/>
              </a:rPr>
              <a:t>来阪外国人や外国人労働者が増加する</a:t>
            </a:r>
            <a:r>
              <a:rPr kumimoji="1" lang="ja-JP" altLang="en-US" sz="1600" dirty="0" smtClean="0">
                <a:latin typeface="Meiryo UI" panose="020B0604030504040204" pitchFamily="50" charset="-128"/>
                <a:ea typeface="Meiryo UI" panose="020B0604030504040204" pitchFamily="50" charset="-128"/>
              </a:rPr>
              <a:t>など、</a:t>
            </a:r>
            <a:r>
              <a:rPr kumimoji="1" lang="ja-JP" altLang="en-US" sz="1600" b="1" dirty="0">
                <a:latin typeface="Meiryo UI" panose="020B0604030504040204" pitchFamily="50" charset="-128"/>
                <a:ea typeface="Meiryo UI" panose="020B0604030504040204" pitchFamily="50" charset="-128"/>
              </a:rPr>
              <a:t>アジアを中心とする世界各国と</a:t>
            </a:r>
            <a:r>
              <a:rPr kumimoji="1" lang="ja-JP" altLang="en-US" sz="1600" b="1" dirty="0" smtClean="0">
                <a:latin typeface="Meiryo UI" panose="020B0604030504040204" pitchFamily="50" charset="-128"/>
                <a:ea typeface="Meiryo UI" panose="020B0604030504040204" pitchFamily="50" charset="-128"/>
              </a:rPr>
              <a:t>のつながり</a:t>
            </a:r>
            <a:r>
              <a:rPr kumimoji="1" lang="ja-JP" altLang="en-US" sz="1600" dirty="0" smtClean="0">
                <a:latin typeface="Meiryo UI" panose="020B0604030504040204" pitchFamily="50" charset="-128"/>
                <a:ea typeface="Meiryo UI" panose="020B0604030504040204" pitchFamily="50" charset="-128"/>
              </a:rPr>
              <a:t>が深まっている。</a:t>
            </a:r>
            <a:endParaRPr kumimoji="1" lang="ja-JP" altLang="en-US" sz="16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30858" y="2458858"/>
            <a:ext cx="3457039"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来阪外国人（インバウンド）の推移</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31" name="グラフ 30"/>
          <p:cNvGraphicFramePr>
            <a:graphicFrameLocks/>
          </p:cNvGraphicFramePr>
          <p:nvPr>
            <p:extLst>
              <p:ext uri="{D42A27DB-BD31-4B8C-83A1-F6EECF244321}">
                <p14:modId xmlns:p14="http://schemas.microsoft.com/office/powerpoint/2010/main" val="4082658342"/>
              </p:ext>
            </p:extLst>
          </p:nvPr>
        </p:nvGraphicFramePr>
        <p:xfrm>
          <a:off x="103942" y="2689524"/>
          <a:ext cx="4417640" cy="4053685"/>
        </p:xfrm>
        <a:graphic>
          <a:graphicData uri="http://schemas.openxmlformats.org/drawingml/2006/chart">
            <c:chart xmlns:c="http://schemas.openxmlformats.org/drawingml/2006/chart" xmlns:r="http://schemas.openxmlformats.org/officeDocument/2006/relationships" r:id="rId2"/>
          </a:graphicData>
        </a:graphic>
      </p:graphicFrame>
      <p:sp>
        <p:nvSpPr>
          <p:cNvPr id="33" name="テキスト ボックス 32"/>
          <p:cNvSpPr txBox="1"/>
          <p:nvPr/>
        </p:nvSpPr>
        <p:spPr>
          <a:xfrm>
            <a:off x="699376" y="4109097"/>
            <a:ext cx="1816100" cy="430887"/>
          </a:xfrm>
          <a:prstGeom prst="rect">
            <a:avLst/>
          </a:prstGeom>
          <a:noFill/>
        </p:spPr>
        <p:txBody>
          <a:bodyPr wrap="square" rtlCol="0">
            <a:spAutoFit/>
          </a:bodyPr>
          <a:lstStyle/>
          <a:p>
            <a:pPr algn="ctr"/>
            <a:r>
              <a:rPr kumimoji="1" lang="ja-JP" altLang="en-US" sz="1050" b="1" dirty="0" smtClean="0">
                <a:latin typeface="Meiryo UI" panose="020B0604030504040204" pitchFamily="50" charset="-128"/>
                <a:ea typeface="Meiryo UI" panose="020B0604030504040204" pitchFamily="50" charset="-128"/>
              </a:rPr>
              <a:t>直近</a:t>
            </a:r>
            <a:r>
              <a:rPr kumimoji="1" lang="en-US" altLang="ja-JP" sz="1050" b="1" dirty="0" smtClean="0">
                <a:latin typeface="Meiryo UI" panose="020B0604030504040204" pitchFamily="50" charset="-128"/>
                <a:ea typeface="Meiryo UI" panose="020B0604030504040204" pitchFamily="50" charset="-128"/>
              </a:rPr>
              <a:t>10</a:t>
            </a:r>
            <a:r>
              <a:rPr kumimoji="1" lang="ja-JP" altLang="en-US" sz="1050" b="1" dirty="0" smtClean="0">
                <a:latin typeface="Meiryo UI" panose="020B0604030504040204" pitchFamily="50" charset="-128"/>
                <a:ea typeface="Meiryo UI" panose="020B0604030504040204" pitchFamily="50" charset="-128"/>
              </a:rPr>
              <a:t>年間で</a:t>
            </a:r>
            <a:endParaRPr kumimoji="1" lang="en-US" altLang="ja-JP" sz="1050" b="1" dirty="0" smtClean="0">
              <a:latin typeface="Meiryo UI" panose="020B0604030504040204" pitchFamily="50" charset="-128"/>
              <a:ea typeface="Meiryo UI" panose="020B0604030504040204" pitchFamily="50" charset="-128"/>
            </a:endParaRPr>
          </a:p>
          <a:p>
            <a:pPr algn="ctr"/>
            <a:r>
              <a:rPr kumimoji="1" lang="ja-JP" altLang="en-US" sz="1050" b="1" dirty="0" smtClean="0">
                <a:latin typeface="Meiryo UI" panose="020B0604030504040204" pitchFamily="50" charset="-128"/>
                <a:ea typeface="Meiryo UI" panose="020B0604030504040204" pitchFamily="50" charset="-128"/>
              </a:rPr>
              <a:t>約</a:t>
            </a:r>
            <a:r>
              <a:rPr kumimoji="1" lang="en-US" altLang="ja-JP" sz="1050" b="1" dirty="0" smtClean="0">
                <a:latin typeface="Meiryo UI" panose="020B0604030504040204" pitchFamily="50" charset="-128"/>
                <a:ea typeface="Meiryo UI" panose="020B0604030504040204" pitchFamily="50" charset="-128"/>
              </a:rPr>
              <a:t>7</a:t>
            </a:r>
            <a:r>
              <a:rPr kumimoji="1" lang="ja-JP" altLang="en-US" sz="1050" b="1" dirty="0" smtClean="0">
                <a:latin typeface="Meiryo UI" panose="020B0604030504040204" pitchFamily="50" charset="-128"/>
                <a:ea typeface="Meiryo UI" panose="020B0604030504040204" pitchFamily="50" charset="-128"/>
              </a:rPr>
              <a:t>倍に増加</a:t>
            </a:r>
            <a:endParaRPr kumimoji="1" lang="ja-JP" altLang="en-US" sz="1050" b="1"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3382465" y="3483765"/>
            <a:ext cx="1117600" cy="261610"/>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東京</a:t>
            </a:r>
            <a:endParaRPr kumimoji="1" lang="ja-JP" altLang="en-US" sz="105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3934304" y="4200895"/>
            <a:ext cx="1117600" cy="261610"/>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大阪</a:t>
            </a:r>
            <a:endParaRPr kumimoji="1" lang="ja-JP" altLang="en-US" sz="105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3835400" y="4910576"/>
            <a:ext cx="1117600" cy="261610"/>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愛知</a:t>
            </a:r>
            <a:endParaRPr kumimoji="1" lang="ja-JP" altLang="en-US" sz="105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4848039" y="2416666"/>
            <a:ext cx="3457039"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外国人</a:t>
            </a:r>
            <a:r>
              <a:rPr kumimoji="1" lang="ja-JP" altLang="en-US" sz="1400" dirty="0">
                <a:latin typeface="Meiryo UI" panose="020B0604030504040204" pitchFamily="50" charset="-128"/>
                <a:ea typeface="Meiryo UI" panose="020B0604030504040204" pitchFamily="50" charset="-128"/>
              </a:rPr>
              <a:t>労働者数</a:t>
            </a:r>
            <a:r>
              <a:rPr kumimoji="1" lang="ja-JP" altLang="en-US" sz="1400" dirty="0" smtClean="0">
                <a:latin typeface="Meiryo UI" panose="020B0604030504040204" pitchFamily="50" charset="-128"/>
                <a:ea typeface="Meiryo UI" panose="020B0604030504040204" pitchFamily="50" charset="-128"/>
              </a:rPr>
              <a:t>の推移</a:t>
            </a:r>
            <a:endParaRPr kumimoji="1" lang="en-US" altLang="ja-JP" sz="1400" dirty="0">
              <a:latin typeface="Meiryo UI" panose="020B0604030504040204" pitchFamily="50" charset="-128"/>
              <a:ea typeface="Meiryo UI" panose="020B0604030504040204" pitchFamily="50" charset="-128"/>
            </a:endParaRPr>
          </a:p>
        </p:txBody>
      </p:sp>
      <p:sp>
        <p:nvSpPr>
          <p:cNvPr id="40" name="角丸四角形 39"/>
          <p:cNvSpPr/>
          <p:nvPr/>
        </p:nvSpPr>
        <p:spPr>
          <a:xfrm>
            <a:off x="8708294" y="5692449"/>
            <a:ext cx="1832594" cy="401627"/>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kumimoji="1" lang="ja-JP" altLang="en-US" sz="1050" b="1" dirty="0" smtClean="0">
                <a:solidFill>
                  <a:schemeClr val="tx1"/>
                </a:solidFill>
                <a:latin typeface="Meiryo UI" panose="020B0604030504040204" pitchFamily="50" charset="-128"/>
                <a:ea typeface="Meiryo UI" panose="020B0604030504040204" pitchFamily="50" charset="-128"/>
              </a:rPr>
              <a:t>①身分に基づく</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r>
              <a:rPr kumimoji="1" lang="ja-JP" altLang="en-US" sz="1050" b="1" dirty="0" smtClean="0">
                <a:solidFill>
                  <a:schemeClr val="tx1"/>
                </a:solidFill>
                <a:latin typeface="Meiryo UI" panose="020B0604030504040204" pitchFamily="50" charset="-128"/>
                <a:ea typeface="Meiryo UI" panose="020B0604030504040204" pitchFamily="50" charset="-128"/>
              </a:rPr>
              <a:t>　在留資格</a:t>
            </a:r>
            <a:endParaRPr kumimoji="1" lang="en-US" altLang="ja-JP" sz="1050" dirty="0" smtClean="0">
              <a:solidFill>
                <a:schemeClr val="tx1"/>
              </a:solidFill>
              <a:latin typeface="Meiryo UI" panose="020B0604030504040204" pitchFamily="50" charset="-128"/>
              <a:ea typeface="Meiryo UI" panose="020B0604030504040204" pitchFamily="50" charset="-128"/>
            </a:endParaRPr>
          </a:p>
        </p:txBody>
      </p:sp>
      <p:sp>
        <p:nvSpPr>
          <p:cNvPr id="41" name="角丸四角形 40"/>
          <p:cNvSpPr/>
          <p:nvPr/>
        </p:nvSpPr>
        <p:spPr>
          <a:xfrm>
            <a:off x="8503286" y="4852315"/>
            <a:ext cx="1034449" cy="365115"/>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③特定活動</a:t>
            </a:r>
            <a:endParaRPr kumimoji="1" lang="en-US" altLang="ja-JP" sz="1050" dirty="0" smtClean="0">
              <a:solidFill>
                <a:schemeClr val="tx1"/>
              </a:solidFill>
              <a:latin typeface="Meiryo UI" panose="020B0604030504040204" pitchFamily="50" charset="-128"/>
              <a:ea typeface="Meiryo UI" panose="020B0604030504040204" pitchFamily="50" charset="-128"/>
            </a:endParaRPr>
          </a:p>
        </p:txBody>
      </p:sp>
      <p:sp>
        <p:nvSpPr>
          <p:cNvPr id="42" name="角丸四角形 41"/>
          <p:cNvSpPr/>
          <p:nvPr/>
        </p:nvSpPr>
        <p:spPr>
          <a:xfrm>
            <a:off x="8493462" y="4417410"/>
            <a:ext cx="1034449" cy="365115"/>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④技能実習</a:t>
            </a:r>
            <a:endParaRPr kumimoji="1" lang="en-US" altLang="ja-JP" sz="1050" dirty="0" smtClean="0">
              <a:solidFill>
                <a:schemeClr val="tx1"/>
              </a:solidFill>
              <a:latin typeface="Meiryo UI" panose="020B0604030504040204" pitchFamily="50" charset="-128"/>
              <a:ea typeface="Meiryo UI" panose="020B0604030504040204" pitchFamily="50" charset="-128"/>
            </a:endParaRPr>
          </a:p>
        </p:txBody>
      </p:sp>
      <p:sp>
        <p:nvSpPr>
          <p:cNvPr id="43" name="角丸四角形 42"/>
          <p:cNvSpPr/>
          <p:nvPr/>
        </p:nvSpPr>
        <p:spPr>
          <a:xfrm>
            <a:off x="8517585" y="3885301"/>
            <a:ext cx="1034449" cy="365115"/>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⑤資格外活動</a:t>
            </a:r>
            <a:endParaRPr kumimoji="1" lang="en-US" altLang="ja-JP" sz="1050" dirty="0" smtClean="0">
              <a:solidFill>
                <a:schemeClr val="tx1"/>
              </a:solidFill>
              <a:latin typeface="Meiryo UI" panose="020B0604030504040204" pitchFamily="50" charset="-128"/>
              <a:ea typeface="Meiryo UI" panose="020B0604030504040204" pitchFamily="50" charset="-128"/>
            </a:endParaRPr>
          </a:p>
        </p:txBody>
      </p:sp>
      <p:sp>
        <p:nvSpPr>
          <p:cNvPr id="44" name="角丸四角形 43"/>
          <p:cNvSpPr/>
          <p:nvPr/>
        </p:nvSpPr>
        <p:spPr>
          <a:xfrm>
            <a:off x="8661022" y="5287220"/>
            <a:ext cx="1665994" cy="351149"/>
          </a:xfrm>
          <a:prstGeom prst="round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kumimoji="1" lang="ja-JP" altLang="en-US" sz="1050" b="1" spc="-10" dirty="0" smtClean="0">
                <a:solidFill>
                  <a:schemeClr val="tx1"/>
                </a:solidFill>
                <a:latin typeface="Meiryo UI" panose="020B0604030504040204" pitchFamily="50" charset="-128"/>
                <a:ea typeface="Meiryo UI" panose="020B0604030504040204" pitchFamily="50" charset="-128"/>
              </a:rPr>
              <a:t>②専門的・技術的</a:t>
            </a:r>
            <a:endParaRPr kumimoji="1" lang="en-US" altLang="ja-JP" sz="1050" b="1" spc="-10" dirty="0" smtClean="0">
              <a:solidFill>
                <a:schemeClr val="tx1"/>
              </a:solidFill>
              <a:latin typeface="Meiryo UI" panose="020B0604030504040204" pitchFamily="50" charset="-128"/>
              <a:ea typeface="Meiryo UI" panose="020B0604030504040204" pitchFamily="50" charset="-128"/>
            </a:endParaRPr>
          </a:p>
          <a:p>
            <a:r>
              <a:rPr kumimoji="1" lang="ja-JP" altLang="en-US" sz="1050" b="1" spc="-10" dirty="0" smtClean="0">
                <a:solidFill>
                  <a:schemeClr val="tx1"/>
                </a:solidFill>
                <a:latin typeface="Meiryo UI" panose="020B0604030504040204" pitchFamily="50" charset="-128"/>
                <a:ea typeface="Meiryo UI" panose="020B0604030504040204" pitchFamily="50" charset="-128"/>
              </a:rPr>
              <a:t>　分野の在留資格</a:t>
            </a:r>
            <a:r>
              <a:rPr kumimoji="1" lang="ja-JP" altLang="en-US" sz="1050" b="1" spc="-10" dirty="0">
                <a:solidFill>
                  <a:schemeClr val="tx1"/>
                </a:solidFill>
                <a:latin typeface="Meiryo UI" panose="020B0604030504040204" pitchFamily="50" charset="-128"/>
                <a:ea typeface="Meiryo UI" panose="020B0604030504040204" pitchFamily="50" charset="-128"/>
              </a:rPr>
              <a:t> </a:t>
            </a:r>
            <a:endParaRPr kumimoji="1" lang="en-US" altLang="ja-JP" sz="1050" dirty="0" smtClean="0">
              <a:solidFill>
                <a:schemeClr val="tx1"/>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2294013" y="6484803"/>
            <a:ext cx="2529535" cy="338554"/>
          </a:xfrm>
          <a:prstGeom prst="rect">
            <a:avLst/>
          </a:prstGeom>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出典：日本政府観光局（</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JNTO</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）「訪日外客統計」</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観光庁「訪日外国人消費動向調査」</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6316803" y="6523911"/>
            <a:ext cx="3454422" cy="215444"/>
          </a:xfrm>
          <a:prstGeom prst="rect">
            <a:avLst/>
          </a:prstGeom>
          <a:noFill/>
        </p:spPr>
        <p:txBody>
          <a:bodyPr wrap="square" rtlCol="0">
            <a:spAutoFit/>
          </a:bodyPr>
          <a:lstStyle/>
          <a:p>
            <a:pPr algn="r"/>
            <a:r>
              <a:rPr kumimoji="1" lang="ja-JP" altLang="en-US" sz="800" dirty="0">
                <a:latin typeface="Meiryo UI" panose="020B0604030504040204" pitchFamily="50" charset="-128"/>
                <a:ea typeface="Meiryo UI" panose="020B0604030504040204" pitchFamily="50" charset="-128"/>
              </a:rPr>
              <a:t>出典</a:t>
            </a:r>
            <a:r>
              <a:rPr kumimoji="1" lang="ja-JP" altLang="en-US" sz="800" dirty="0" smtClean="0">
                <a:latin typeface="Meiryo UI" panose="020B0604030504040204" pitchFamily="50" charset="-128"/>
                <a:ea typeface="Meiryo UI" panose="020B0604030504040204" pitchFamily="50" charset="-128"/>
              </a:rPr>
              <a:t>：厚生労働省　</a:t>
            </a:r>
            <a:r>
              <a:rPr kumimoji="1" lang="zh-CN" altLang="en-US" sz="800" dirty="0">
                <a:latin typeface="Meiryo UI" panose="020B0604030504040204" pitchFamily="50" charset="-128"/>
                <a:ea typeface="Meiryo UI" panose="020B0604030504040204" pitchFamily="50" charset="-128"/>
              </a:rPr>
              <a:t>外国人雇用状況</a:t>
            </a:r>
            <a:endParaRPr kumimoji="1" lang="en-US" altLang="ja-JP" sz="800" dirty="0">
              <a:latin typeface="Meiryo UI" panose="020B0604030504040204" pitchFamily="50" charset="-128"/>
              <a:ea typeface="Meiryo UI" panose="020B0604030504040204" pitchFamily="50" charset="-128"/>
            </a:endParaRPr>
          </a:p>
        </p:txBody>
      </p:sp>
      <p:sp>
        <p:nvSpPr>
          <p:cNvPr id="22" name="楕円 21"/>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視点４</a:t>
            </a:r>
            <a:endParaRPr kumimoji="1" lang="ja-JP" altLang="en-US" sz="1600" b="1" dirty="0">
              <a:latin typeface="Meiryo UI" panose="020B0604030504040204" pitchFamily="50" charset="-128"/>
              <a:ea typeface="Meiryo UI" panose="020B0604030504040204" pitchFamily="50" charset="-128"/>
            </a:endParaRPr>
          </a:p>
        </p:txBody>
      </p:sp>
      <p:graphicFrame>
        <p:nvGraphicFramePr>
          <p:cNvPr id="29" name="グラフ 28"/>
          <p:cNvGraphicFramePr>
            <a:graphicFrameLocks/>
          </p:cNvGraphicFramePr>
          <p:nvPr>
            <p:extLst>
              <p:ext uri="{D42A27DB-BD31-4B8C-83A1-F6EECF244321}">
                <p14:modId xmlns:p14="http://schemas.microsoft.com/office/powerpoint/2010/main" val="3223861784"/>
              </p:ext>
            </p:extLst>
          </p:nvPr>
        </p:nvGraphicFramePr>
        <p:xfrm>
          <a:off x="4776244" y="2816146"/>
          <a:ext cx="3773233" cy="3949833"/>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5379130" y="3102065"/>
            <a:ext cx="2664884" cy="461665"/>
          </a:xfrm>
          <a:prstGeom prst="rect">
            <a:avLst/>
          </a:prstGeom>
        </p:spPr>
        <p:txBody>
          <a:bodyPr wrap="square">
            <a:spAutoFit/>
          </a:bodyPr>
          <a:lstStyle/>
          <a:p>
            <a:pPr marL="180000" indent="-457200" algn="just"/>
            <a:r>
              <a:rPr lang="en-US" altLang="ja-JP" sz="800" b="1" dirty="0" smtClean="0">
                <a:solidFill>
                  <a:prstClr val="black"/>
                </a:solidFill>
                <a:latin typeface="Meiryo UI"/>
                <a:ea typeface="Meiryo UI"/>
                <a:cs typeface="Meiryo UI" panose="020B0604030504040204" pitchFamily="50" charset="-128"/>
              </a:rPr>
              <a:t>2019</a:t>
            </a:r>
            <a:r>
              <a:rPr lang="ja-JP" altLang="en-US" sz="800" b="1" dirty="0" smtClean="0">
                <a:solidFill>
                  <a:prstClr val="black"/>
                </a:solidFill>
                <a:latin typeface="Meiryo UI"/>
                <a:ea typeface="Meiryo UI"/>
                <a:cs typeface="Meiryo UI" panose="020B0604030504040204" pitchFamily="50" charset="-128"/>
              </a:rPr>
              <a:t>年の府内外国人</a:t>
            </a:r>
            <a:r>
              <a:rPr lang="ja-JP" altLang="en-US" sz="800" b="1" dirty="0">
                <a:solidFill>
                  <a:prstClr val="black"/>
                </a:solidFill>
                <a:latin typeface="Meiryo UI"/>
                <a:ea typeface="Meiryo UI"/>
                <a:cs typeface="Meiryo UI" panose="020B0604030504040204" pitchFamily="50" charset="-128"/>
              </a:rPr>
              <a:t>労働者数は</a:t>
            </a:r>
            <a:r>
              <a:rPr lang="en-US" altLang="ja-JP" sz="800" b="1" u="sng" dirty="0">
                <a:solidFill>
                  <a:prstClr val="black"/>
                </a:solidFill>
                <a:latin typeface="Meiryo UI"/>
                <a:ea typeface="Meiryo UI"/>
                <a:cs typeface="Meiryo UI" panose="020B0604030504040204" pitchFamily="50" charset="-128"/>
              </a:rPr>
              <a:t>105,379</a:t>
            </a:r>
            <a:r>
              <a:rPr lang="ja-JP" altLang="en-US" sz="800" b="1" u="sng" dirty="0" smtClean="0">
                <a:solidFill>
                  <a:prstClr val="black"/>
                </a:solidFill>
                <a:latin typeface="Meiryo UI"/>
                <a:ea typeface="Meiryo UI"/>
                <a:cs typeface="Meiryo UI" panose="020B0604030504040204" pitchFamily="50" charset="-128"/>
              </a:rPr>
              <a:t>人</a:t>
            </a:r>
            <a:r>
              <a:rPr lang="ja-JP" altLang="en-US" sz="800" u="sng" dirty="0" smtClean="0">
                <a:solidFill>
                  <a:prstClr val="black"/>
                </a:solidFill>
                <a:latin typeface="Meiryo UI"/>
                <a:ea typeface="Meiryo UI"/>
                <a:cs typeface="Meiryo UI" panose="020B0604030504040204" pitchFamily="50" charset="-128"/>
              </a:rPr>
              <a:t>、</a:t>
            </a:r>
            <a:endParaRPr lang="en-US" altLang="ja-JP" sz="800" dirty="0" smtClean="0">
              <a:solidFill>
                <a:prstClr val="black"/>
              </a:solidFill>
              <a:latin typeface="Meiryo UI"/>
              <a:ea typeface="Meiryo UI"/>
              <a:cs typeface="Meiryo UI" panose="020B0604030504040204" pitchFamily="50" charset="-128"/>
            </a:endParaRPr>
          </a:p>
          <a:p>
            <a:pPr marL="180000" indent="-457200" algn="just"/>
            <a:r>
              <a:rPr lang="ja-JP" altLang="en-US" sz="800" b="1" dirty="0" smtClean="0">
                <a:solidFill>
                  <a:prstClr val="black"/>
                </a:solidFill>
                <a:latin typeface="Meiryo UI"/>
                <a:ea typeface="Meiryo UI"/>
                <a:cs typeface="Meiryo UI" panose="020B0604030504040204" pitchFamily="50" charset="-128"/>
              </a:rPr>
              <a:t>前年同期比</a:t>
            </a:r>
            <a:r>
              <a:rPr lang="en-US" altLang="ja-JP" sz="800" b="1" u="sng" dirty="0" smtClean="0">
                <a:solidFill>
                  <a:prstClr val="black"/>
                </a:solidFill>
                <a:latin typeface="Meiryo UI"/>
                <a:ea typeface="Meiryo UI"/>
                <a:cs typeface="Meiryo UI" panose="020B0604030504040204" pitchFamily="50" charset="-128"/>
              </a:rPr>
              <a:t>17.0</a:t>
            </a:r>
            <a:r>
              <a:rPr lang="ja-JP" altLang="en-US" sz="800" b="1" u="sng" dirty="0">
                <a:solidFill>
                  <a:prstClr val="black"/>
                </a:solidFill>
                <a:latin typeface="Meiryo UI"/>
                <a:ea typeface="Meiryo UI"/>
                <a:cs typeface="Meiryo UI" panose="020B0604030504040204" pitchFamily="50" charset="-128"/>
              </a:rPr>
              <a:t>％の</a:t>
            </a:r>
            <a:r>
              <a:rPr lang="ja-JP" altLang="en-US" sz="800" b="1" u="sng" dirty="0" smtClean="0">
                <a:solidFill>
                  <a:prstClr val="black"/>
                </a:solidFill>
                <a:latin typeface="Meiryo UI"/>
                <a:ea typeface="Meiryo UI"/>
                <a:cs typeface="Meiryo UI" panose="020B0604030504040204" pitchFamily="50" charset="-128"/>
              </a:rPr>
              <a:t>増加</a:t>
            </a:r>
            <a:endParaRPr lang="en-US" altLang="ja-JP" sz="800" b="1" u="sng" dirty="0" smtClean="0">
              <a:solidFill>
                <a:prstClr val="black"/>
              </a:solidFill>
              <a:latin typeface="Meiryo UI"/>
              <a:ea typeface="Meiryo UI"/>
              <a:cs typeface="Meiryo UI" panose="020B0604030504040204" pitchFamily="50" charset="-128"/>
            </a:endParaRPr>
          </a:p>
          <a:p>
            <a:pPr marL="180000" indent="-457200" algn="just"/>
            <a:r>
              <a:rPr lang="ja-JP" altLang="en-US" sz="800" b="1" dirty="0" smtClean="0">
                <a:solidFill>
                  <a:prstClr val="black"/>
                </a:solidFill>
                <a:latin typeface="Meiryo UI"/>
                <a:ea typeface="Meiryo UI"/>
                <a:cs typeface="Meiryo UI" panose="020B0604030504040204" pitchFamily="50" charset="-128"/>
              </a:rPr>
              <a:t>（</a:t>
            </a:r>
            <a:r>
              <a:rPr lang="ja-JP" altLang="en-US" sz="800" b="1" dirty="0">
                <a:solidFill>
                  <a:prstClr val="black"/>
                </a:solidFill>
                <a:latin typeface="Meiryo UI"/>
                <a:ea typeface="Meiryo UI"/>
                <a:cs typeface="Meiryo UI" panose="020B0604030504040204" pitchFamily="50" charset="-128"/>
              </a:rPr>
              <a:t>平成</a:t>
            </a:r>
            <a:r>
              <a:rPr lang="en-US" altLang="ja-JP" sz="800" b="1" dirty="0">
                <a:solidFill>
                  <a:prstClr val="black"/>
                </a:solidFill>
                <a:latin typeface="Meiryo UI"/>
                <a:ea typeface="Meiryo UI"/>
                <a:cs typeface="Meiryo UI" panose="020B0604030504040204" pitchFamily="50" charset="-128"/>
              </a:rPr>
              <a:t>19</a:t>
            </a:r>
            <a:r>
              <a:rPr lang="ja-JP" altLang="en-US" sz="800" b="1" dirty="0">
                <a:solidFill>
                  <a:prstClr val="black"/>
                </a:solidFill>
                <a:latin typeface="Meiryo UI"/>
                <a:ea typeface="Meiryo UI"/>
                <a:cs typeface="Meiryo UI" panose="020B0604030504040204" pitchFamily="50" charset="-128"/>
              </a:rPr>
              <a:t>年以降、毎年過去最高を更新）</a:t>
            </a:r>
            <a:endParaRPr lang="en-US" altLang="ja-JP" sz="800" b="1" dirty="0">
              <a:solidFill>
                <a:prstClr val="black"/>
              </a:solidFill>
              <a:latin typeface="Meiryo UI"/>
              <a:ea typeface="Meiryo UI"/>
              <a:cs typeface="Meiryo UI" panose="020B0604030504040204" pitchFamily="50" charset="-128"/>
            </a:endParaRPr>
          </a:p>
        </p:txBody>
      </p:sp>
    </p:spTree>
    <p:extLst>
      <p:ext uri="{BB962C8B-B14F-4D97-AF65-F5344CB8AC3E}">
        <p14:creationId xmlns:p14="http://schemas.microsoft.com/office/powerpoint/2010/main" val="170293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３</a:t>
            </a:r>
            <a:r>
              <a:rPr kumimoji="1" lang="ja-JP" altLang="en-US" b="1" dirty="0" smtClean="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年大阪・関西万博に向けて取り組む「重点ゴール」の考え方</a:t>
            </a:r>
            <a:endParaRPr kumimoji="1" lang="en-US" altLang="ja-JP"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102452" y="85103"/>
            <a:ext cx="682898" cy="360000"/>
          </a:xfrm>
        </p:spPr>
        <p:txBody>
          <a:bodyPr/>
          <a:lstStyle/>
          <a:p>
            <a:fld id="{E61EF540-5CB6-483A-A4DA-F9E60F8B4EFB}" type="slidenum">
              <a:rPr kumimoji="1" lang="ja-JP" altLang="en-US" smtClean="0"/>
              <a:t>18</a:t>
            </a:fld>
            <a:endParaRPr kumimoji="1" lang="ja-JP" altLang="en-US"/>
          </a:p>
        </p:txBody>
      </p:sp>
      <p:sp>
        <p:nvSpPr>
          <p:cNvPr id="6" name="正方形/長方形 5"/>
          <p:cNvSpPr/>
          <p:nvPr/>
        </p:nvSpPr>
        <p:spPr>
          <a:xfrm>
            <a:off x="0" y="56957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）世界の動きを視野に入れる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 国際評価が高い</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先進国の特性</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テキスト ボックス 83"/>
          <p:cNvSpPr txBox="1"/>
          <p:nvPr/>
        </p:nvSpPr>
        <p:spPr>
          <a:xfrm>
            <a:off x="185466" y="1055714"/>
            <a:ext cx="9566571"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　〇　</a:t>
            </a:r>
            <a:r>
              <a:rPr kumimoji="1" lang="en-US" altLang="ja-JP" sz="1400" dirty="0" smtClean="0">
                <a:latin typeface="Meiryo UI" panose="020B0604030504040204" pitchFamily="50" charset="-128"/>
                <a:ea typeface="Meiryo UI" panose="020B0604030504040204" pitchFamily="50" charset="-128"/>
              </a:rPr>
              <a:t>SDSN</a:t>
            </a:r>
            <a:r>
              <a:rPr kumimoji="1" lang="ja-JP" altLang="en-US" sz="1400" dirty="0" smtClean="0">
                <a:latin typeface="Meiryo UI" panose="020B0604030504040204" pitchFamily="50" charset="-128"/>
                <a:ea typeface="Meiryo UI" panose="020B0604030504040204" pitchFamily="50" charset="-128"/>
              </a:rPr>
              <a:t>で国際評価が高い国（トップ３）と日本では、特に、</a:t>
            </a:r>
            <a:r>
              <a:rPr kumimoji="1" lang="ja-JP" altLang="en-US" sz="1400" b="1" dirty="0" smtClean="0">
                <a:latin typeface="Meiryo UI" panose="020B0604030504040204" pitchFamily="50" charset="-128"/>
                <a:ea typeface="Meiryo UI" panose="020B0604030504040204" pitchFamily="50" charset="-128"/>
              </a:rPr>
              <a:t>「ゴール５ジェンダー」</a:t>
            </a:r>
            <a:r>
              <a:rPr kumimoji="1" lang="ja-JP" altLang="en-US" sz="1400" dirty="0" smtClean="0">
                <a:latin typeface="Meiryo UI" panose="020B0604030504040204" pitchFamily="50" charset="-128"/>
                <a:ea typeface="Meiryo UI" panose="020B0604030504040204" pitchFamily="50" charset="-128"/>
              </a:rPr>
              <a:t>と</a:t>
            </a:r>
            <a:r>
              <a:rPr kumimoji="1" lang="ja-JP" altLang="en-US" sz="1400" b="1" dirty="0" smtClean="0">
                <a:latin typeface="Meiryo UI" panose="020B0604030504040204" pitchFamily="50" charset="-128"/>
                <a:ea typeface="Meiryo UI" panose="020B0604030504040204" pitchFamily="50" charset="-128"/>
              </a:rPr>
              <a:t>「ゴール</a:t>
            </a:r>
            <a:r>
              <a:rPr kumimoji="1" lang="en-US" altLang="ja-JP" sz="1400" b="1" dirty="0" smtClean="0">
                <a:latin typeface="Meiryo UI" panose="020B0604030504040204" pitchFamily="50" charset="-128"/>
                <a:ea typeface="Meiryo UI" panose="020B0604030504040204" pitchFamily="50" charset="-128"/>
              </a:rPr>
              <a:t>10</a:t>
            </a:r>
            <a:r>
              <a:rPr kumimoji="1" lang="ja-JP" altLang="en-US" sz="1400" b="1" dirty="0" smtClean="0">
                <a:latin typeface="Meiryo UI" panose="020B0604030504040204" pitchFamily="50" charset="-128"/>
                <a:ea typeface="Meiryo UI" panose="020B0604030504040204" pitchFamily="50" charset="-128"/>
              </a:rPr>
              <a:t>平等」の評価</a:t>
            </a:r>
            <a:r>
              <a:rPr kumimoji="1" lang="ja-JP" altLang="en-US" sz="1400" dirty="0" smtClean="0">
                <a:latin typeface="Meiryo UI" panose="020B0604030504040204" pitchFamily="50" charset="-128"/>
                <a:ea typeface="Meiryo UI" panose="020B0604030504040204" pitchFamily="50" charset="-128"/>
              </a:rPr>
              <a:t>が異なる傾向。</a:t>
            </a:r>
            <a:endParaRPr kumimoji="1" lang="ja-JP" altLang="en-US" sz="1400" dirty="0">
              <a:latin typeface="Meiryo UI" panose="020B0604030504040204" pitchFamily="50" charset="-128"/>
              <a:ea typeface="Meiryo UI" panose="020B0604030504040204" pitchFamily="50" charset="-128"/>
            </a:endParaRPr>
          </a:p>
        </p:txBody>
      </p:sp>
      <p:grpSp>
        <p:nvGrpSpPr>
          <p:cNvPr id="9" name="グループ化 8"/>
          <p:cNvGrpSpPr/>
          <p:nvPr/>
        </p:nvGrpSpPr>
        <p:grpSpPr>
          <a:xfrm>
            <a:off x="7106338" y="1533695"/>
            <a:ext cx="2241541" cy="2525309"/>
            <a:chOff x="7603946" y="1532850"/>
            <a:chExt cx="2241541" cy="2525309"/>
          </a:xfrm>
        </p:grpSpPr>
        <p:sp>
          <p:nvSpPr>
            <p:cNvPr id="87" name="テキスト ボックス 86"/>
            <p:cNvSpPr txBox="1"/>
            <p:nvPr/>
          </p:nvSpPr>
          <p:spPr>
            <a:xfrm>
              <a:off x="7899019" y="1532850"/>
              <a:ext cx="1564957"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kumimoji="1" lang="ja-JP" altLang="en-US" sz="1200" b="1" dirty="0">
                  <a:latin typeface="Meiryo UI" panose="020B0604030504040204" pitchFamily="50" charset="-128"/>
                  <a:ea typeface="Meiryo UI" panose="020B0604030504040204" pitchFamily="50" charset="-128"/>
                </a:rPr>
                <a:t>スウェーデン</a:t>
              </a:r>
            </a:p>
          </p:txBody>
        </p:sp>
        <p:grpSp>
          <p:nvGrpSpPr>
            <p:cNvPr id="110" name="グループ化 109"/>
            <p:cNvGrpSpPr>
              <a:grpSpLocks noChangeAspect="1"/>
            </p:cNvGrpSpPr>
            <p:nvPr/>
          </p:nvGrpSpPr>
          <p:grpSpPr>
            <a:xfrm>
              <a:off x="7603946" y="1858228"/>
              <a:ext cx="2031244" cy="2102000"/>
              <a:chOff x="6864401" y="2004407"/>
              <a:chExt cx="2499901" cy="2586983"/>
            </a:xfrm>
          </p:grpSpPr>
          <p:pic>
            <p:nvPicPr>
              <p:cNvPr id="111" name="図 110"/>
              <p:cNvPicPr>
                <a:picLocks noChangeAspect="1"/>
              </p:cNvPicPr>
              <p:nvPr/>
            </p:nvPicPr>
            <p:blipFill>
              <a:blip r:embed="rId2"/>
              <a:stretch>
                <a:fillRect/>
              </a:stretch>
            </p:blipFill>
            <p:spPr>
              <a:xfrm>
                <a:off x="6899850" y="2054079"/>
                <a:ext cx="2439503" cy="2494150"/>
              </a:xfrm>
              <a:prstGeom prst="rect">
                <a:avLst/>
              </a:prstGeom>
            </p:spPr>
          </p:pic>
          <p:sp>
            <p:nvSpPr>
              <p:cNvPr id="112" name="楕円 111"/>
              <p:cNvSpPr/>
              <p:nvPr/>
            </p:nvSpPr>
            <p:spPr>
              <a:xfrm>
                <a:off x="6957648" y="2122799"/>
                <a:ext cx="2298531" cy="2347436"/>
              </a:xfrm>
              <a:prstGeom prst="ellipse">
                <a:avLst/>
              </a:prstGeom>
              <a:no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テキスト ボックス 112"/>
              <p:cNvSpPr txBox="1"/>
              <p:nvPr/>
            </p:nvSpPr>
            <p:spPr>
              <a:xfrm>
                <a:off x="7759221" y="2004407"/>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⑰</a:t>
                </a:r>
                <a:endParaRPr kumimoji="1" lang="ja-JP" altLang="en-US" sz="1200" dirty="0">
                  <a:latin typeface="Meiryo UI" panose="020B0604030504040204" pitchFamily="50" charset="-128"/>
                  <a:ea typeface="Meiryo UI" panose="020B0604030504040204" pitchFamily="50" charset="-128"/>
                </a:endParaRPr>
              </a:p>
            </p:txBody>
          </p:sp>
          <p:sp>
            <p:nvSpPr>
              <p:cNvPr id="114" name="テキスト ボックス 113"/>
              <p:cNvSpPr txBox="1"/>
              <p:nvPr/>
            </p:nvSpPr>
            <p:spPr>
              <a:xfrm>
                <a:off x="8263133" y="2004407"/>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①</a:t>
                </a:r>
              </a:p>
            </p:txBody>
          </p:sp>
          <p:sp>
            <p:nvSpPr>
              <p:cNvPr id="115" name="テキスト ボックス 114"/>
              <p:cNvSpPr txBox="1"/>
              <p:nvPr/>
            </p:nvSpPr>
            <p:spPr>
              <a:xfrm>
                <a:off x="8649124" y="2119698"/>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②</a:t>
                </a:r>
                <a:endParaRPr kumimoji="1" lang="ja-JP" altLang="en-US" sz="1200" dirty="0">
                  <a:latin typeface="Meiryo UI" panose="020B0604030504040204" pitchFamily="50" charset="-128"/>
                  <a:ea typeface="Meiryo UI" panose="020B0604030504040204" pitchFamily="50" charset="-128"/>
                </a:endParaRPr>
              </a:p>
            </p:txBody>
          </p:sp>
          <p:sp>
            <p:nvSpPr>
              <p:cNvPr id="116" name="テキスト ボックス 115"/>
              <p:cNvSpPr txBox="1"/>
              <p:nvPr/>
            </p:nvSpPr>
            <p:spPr>
              <a:xfrm>
                <a:off x="8988647" y="2414360"/>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③</a:t>
                </a:r>
              </a:p>
            </p:txBody>
          </p:sp>
          <p:sp>
            <p:nvSpPr>
              <p:cNvPr id="117" name="テキスト ボックス 116"/>
              <p:cNvSpPr txBox="1"/>
              <p:nvPr/>
            </p:nvSpPr>
            <p:spPr>
              <a:xfrm>
                <a:off x="9140272" y="2804540"/>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④</a:t>
                </a:r>
                <a:endParaRPr kumimoji="1" lang="ja-JP" altLang="en-US" sz="1200" dirty="0">
                  <a:latin typeface="Meiryo UI" panose="020B0604030504040204" pitchFamily="50" charset="-128"/>
                  <a:ea typeface="Meiryo UI" panose="020B0604030504040204" pitchFamily="50" charset="-128"/>
                </a:endParaRPr>
              </a:p>
            </p:txBody>
          </p:sp>
          <p:sp>
            <p:nvSpPr>
              <p:cNvPr id="118" name="テキスト ボックス 117"/>
              <p:cNvSpPr txBox="1"/>
              <p:nvPr/>
            </p:nvSpPr>
            <p:spPr>
              <a:xfrm>
                <a:off x="9155249" y="3252804"/>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⑤</a:t>
                </a:r>
              </a:p>
            </p:txBody>
          </p:sp>
          <p:sp>
            <p:nvSpPr>
              <p:cNvPr id="119" name="テキスト ボックス 118"/>
              <p:cNvSpPr txBox="1"/>
              <p:nvPr/>
            </p:nvSpPr>
            <p:spPr>
              <a:xfrm>
                <a:off x="9059602" y="3699768"/>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⑥</a:t>
                </a:r>
                <a:endParaRPr kumimoji="1" lang="ja-JP" altLang="en-US" sz="1200" dirty="0">
                  <a:latin typeface="Meiryo UI" panose="020B0604030504040204" pitchFamily="50" charset="-128"/>
                  <a:ea typeface="Meiryo UI" panose="020B0604030504040204" pitchFamily="50" charset="-128"/>
                </a:endParaRPr>
              </a:p>
            </p:txBody>
          </p:sp>
          <p:sp>
            <p:nvSpPr>
              <p:cNvPr id="120" name="テキスト ボックス 119"/>
              <p:cNvSpPr txBox="1"/>
              <p:nvPr/>
            </p:nvSpPr>
            <p:spPr>
              <a:xfrm>
                <a:off x="8835227" y="4039444"/>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⑦</a:t>
                </a:r>
              </a:p>
            </p:txBody>
          </p:sp>
          <p:sp>
            <p:nvSpPr>
              <p:cNvPr id="121" name="テキスト ボックス 120"/>
              <p:cNvSpPr txBox="1"/>
              <p:nvPr/>
            </p:nvSpPr>
            <p:spPr>
              <a:xfrm>
                <a:off x="8422969" y="4255013"/>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⑧</a:t>
                </a:r>
                <a:endParaRPr kumimoji="1" lang="ja-JP" altLang="en-US" sz="1200" dirty="0">
                  <a:latin typeface="Meiryo UI" panose="020B0604030504040204" pitchFamily="50" charset="-128"/>
                  <a:ea typeface="Meiryo UI" panose="020B0604030504040204" pitchFamily="50" charset="-128"/>
                </a:endParaRPr>
              </a:p>
            </p:txBody>
          </p:sp>
          <p:sp>
            <p:nvSpPr>
              <p:cNvPr id="122" name="テキスト ボックス 121"/>
              <p:cNvSpPr txBox="1"/>
              <p:nvPr/>
            </p:nvSpPr>
            <p:spPr>
              <a:xfrm>
                <a:off x="7999387" y="4340527"/>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⑨</a:t>
                </a:r>
                <a:endParaRPr kumimoji="1" lang="ja-JP" altLang="en-US" sz="1200" dirty="0">
                  <a:latin typeface="Meiryo UI" panose="020B0604030504040204" pitchFamily="50" charset="-128"/>
                  <a:ea typeface="Meiryo UI" panose="020B0604030504040204" pitchFamily="50" charset="-128"/>
                </a:endParaRPr>
              </a:p>
            </p:txBody>
          </p:sp>
          <p:sp>
            <p:nvSpPr>
              <p:cNvPr id="123" name="テキスト ボックス 122"/>
              <p:cNvSpPr txBox="1"/>
              <p:nvPr/>
            </p:nvSpPr>
            <p:spPr>
              <a:xfrm>
                <a:off x="7543200" y="4282946"/>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⑩</a:t>
                </a:r>
              </a:p>
            </p:txBody>
          </p:sp>
          <p:sp>
            <p:nvSpPr>
              <p:cNvPr id="124" name="テキスト ボックス 123"/>
              <p:cNvSpPr txBox="1"/>
              <p:nvPr/>
            </p:nvSpPr>
            <p:spPr>
              <a:xfrm>
                <a:off x="7202985" y="4030577"/>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⑪</a:t>
                </a:r>
                <a:endParaRPr kumimoji="1" lang="ja-JP" altLang="en-US" sz="1200" dirty="0">
                  <a:latin typeface="Meiryo UI" panose="020B0604030504040204" pitchFamily="50" charset="-128"/>
                  <a:ea typeface="Meiryo UI" panose="020B0604030504040204" pitchFamily="50" charset="-128"/>
                </a:endParaRPr>
              </a:p>
            </p:txBody>
          </p:sp>
          <p:sp>
            <p:nvSpPr>
              <p:cNvPr id="125" name="テキスト ボックス 124"/>
              <p:cNvSpPr txBox="1"/>
              <p:nvPr/>
            </p:nvSpPr>
            <p:spPr>
              <a:xfrm>
                <a:off x="6964173" y="3672008"/>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⑫</a:t>
                </a:r>
                <a:endParaRPr kumimoji="1" lang="ja-JP" altLang="en-US" sz="1200" dirty="0">
                  <a:latin typeface="Meiryo UI" panose="020B0604030504040204" pitchFamily="50" charset="-128"/>
                  <a:ea typeface="Meiryo UI" panose="020B0604030504040204" pitchFamily="50" charset="-128"/>
                </a:endParaRPr>
              </a:p>
            </p:txBody>
          </p:sp>
          <p:sp>
            <p:nvSpPr>
              <p:cNvPr id="126" name="テキスト ボックス 125"/>
              <p:cNvSpPr txBox="1"/>
              <p:nvPr/>
            </p:nvSpPr>
            <p:spPr>
              <a:xfrm>
                <a:off x="6864401" y="3246414"/>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⑬</a:t>
                </a:r>
              </a:p>
            </p:txBody>
          </p:sp>
          <p:sp>
            <p:nvSpPr>
              <p:cNvPr id="127" name="テキスト ボックス 126"/>
              <p:cNvSpPr txBox="1"/>
              <p:nvPr/>
            </p:nvSpPr>
            <p:spPr>
              <a:xfrm>
                <a:off x="6903533" y="2799451"/>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⑭</a:t>
                </a:r>
                <a:endParaRPr kumimoji="1" lang="ja-JP" altLang="en-US" sz="1200" dirty="0">
                  <a:latin typeface="Meiryo UI" panose="020B0604030504040204" pitchFamily="50" charset="-128"/>
                  <a:ea typeface="Meiryo UI" panose="020B0604030504040204" pitchFamily="50" charset="-128"/>
                </a:endParaRPr>
              </a:p>
            </p:txBody>
          </p:sp>
          <p:sp>
            <p:nvSpPr>
              <p:cNvPr id="128" name="テキスト ボックス 127"/>
              <p:cNvSpPr txBox="1"/>
              <p:nvPr/>
            </p:nvSpPr>
            <p:spPr>
              <a:xfrm>
                <a:off x="7073452" y="2448645"/>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⑮</a:t>
                </a:r>
              </a:p>
            </p:txBody>
          </p:sp>
          <p:sp>
            <p:nvSpPr>
              <p:cNvPr id="129" name="テキスト ボックス 128"/>
              <p:cNvSpPr txBox="1"/>
              <p:nvPr/>
            </p:nvSpPr>
            <p:spPr>
              <a:xfrm>
                <a:off x="7373161" y="2144524"/>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⑯</a:t>
                </a:r>
                <a:endParaRPr kumimoji="1" lang="ja-JP" altLang="en-US" sz="1200" dirty="0">
                  <a:latin typeface="Meiryo UI" panose="020B0604030504040204" pitchFamily="50" charset="-128"/>
                  <a:ea typeface="Meiryo UI" panose="020B0604030504040204" pitchFamily="50" charset="-128"/>
                </a:endParaRPr>
              </a:p>
            </p:txBody>
          </p:sp>
        </p:grpSp>
        <p:sp>
          <p:nvSpPr>
            <p:cNvPr id="175" name="楕円 174"/>
            <p:cNvSpPr/>
            <p:nvPr/>
          </p:nvSpPr>
          <p:spPr>
            <a:xfrm>
              <a:off x="8818444" y="2776279"/>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楕円 178"/>
            <p:cNvSpPr/>
            <p:nvPr/>
          </p:nvSpPr>
          <p:spPr>
            <a:xfrm rot="6808808">
              <a:off x="7849068" y="3365204"/>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p:cNvGrpSpPr/>
          <p:nvPr/>
        </p:nvGrpSpPr>
        <p:grpSpPr>
          <a:xfrm>
            <a:off x="4585610" y="1519675"/>
            <a:ext cx="2287042" cy="2524218"/>
            <a:chOff x="4993462" y="1506954"/>
            <a:chExt cx="2287042" cy="2524218"/>
          </a:xfrm>
        </p:grpSpPr>
        <p:sp>
          <p:nvSpPr>
            <p:cNvPr id="86" name="テキスト ボックス 85"/>
            <p:cNvSpPr txBox="1"/>
            <p:nvPr/>
          </p:nvSpPr>
          <p:spPr>
            <a:xfrm>
              <a:off x="5219108" y="1506954"/>
              <a:ext cx="1564957"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kumimoji="1" lang="ja-JP" altLang="en-US" sz="1200" b="1" dirty="0" smtClean="0">
                  <a:latin typeface="Meiryo UI" panose="020B0604030504040204" pitchFamily="50" charset="-128"/>
                  <a:ea typeface="Meiryo UI" panose="020B0604030504040204" pitchFamily="50" charset="-128"/>
                </a:rPr>
                <a:t>デンマーク</a:t>
              </a:r>
              <a:endParaRPr kumimoji="1" lang="ja-JP" altLang="en-US" sz="1200" b="1" dirty="0">
                <a:latin typeface="Meiryo UI" panose="020B0604030504040204" pitchFamily="50" charset="-128"/>
                <a:ea typeface="Meiryo UI" panose="020B0604030504040204" pitchFamily="50" charset="-128"/>
              </a:endParaRPr>
            </a:p>
          </p:txBody>
        </p:sp>
        <p:grpSp>
          <p:nvGrpSpPr>
            <p:cNvPr id="90" name="グループ化 89"/>
            <p:cNvGrpSpPr>
              <a:grpSpLocks noChangeAspect="1"/>
            </p:cNvGrpSpPr>
            <p:nvPr/>
          </p:nvGrpSpPr>
          <p:grpSpPr>
            <a:xfrm>
              <a:off x="4993462" y="1844446"/>
              <a:ext cx="2088109" cy="2112118"/>
              <a:chOff x="3460742" y="2004407"/>
              <a:chExt cx="2569887" cy="2599435"/>
            </a:xfrm>
          </p:grpSpPr>
          <p:pic>
            <p:nvPicPr>
              <p:cNvPr id="91" name="図 90"/>
              <p:cNvPicPr>
                <a:picLocks noChangeAspect="1"/>
              </p:cNvPicPr>
              <p:nvPr/>
            </p:nvPicPr>
            <p:blipFill>
              <a:blip r:embed="rId3"/>
              <a:stretch>
                <a:fillRect/>
              </a:stretch>
            </p:blipFill>
            <p:spPr>
              <a:xfrm>
                <a:off x="3520705" y="2054752"/>
                <a:ext cx="2509924" cy="2534096"/>
              </a:xfrm>
              <a:prstGeom prst="rect">
                <a:avLst/>
              </a:prstGeom>
            </p:spPr>
          </p:pic>
          <p:sp>
            <p:nvSpPr>
              <p:cNvPr id="92" name="楕円 91"/>
              <p:cNvSpPr/>
              <p:nvPr/>
            </p:nvSpPr>
            <p:spPr>
              <a:xfrm>
                <a:off x="3617641" y="2111345"/>
                <a:ext cx="2298531" cy="2347436"/>
              </a:xfrm>
              <a:prstGeom prst="ellipse">
                <a:avLst/>
              </a:prstGeom>
              <a:no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3" name="テキスト ボックス 92"/>
              <p:cNvSpPr txBox="1"/>
              <p:nvPr/>
            </p:nvSpPr>
            <p:spPr>
              <a:xfrm>
                <a:off x="4419288" y="2014652"/>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⑰</a:t>
                </a:r>
                <a:endParaRPr kumimoji="1" lang="ja-JP" altLang="en-US" sz="1200" dirty="0">
                  <a:latin typeface="Meiryo UI" panose="020B0604030504040204" pitchFamily="50" charset="-128"/>
                  <a:ea typeface="Meiryo UI" panose="020B0604030504040204" pitchFamily="50" charset="-128"/>
                </a:endParaRPr>
              </a:p>
            </p:txBody>
          </p:sp>
          <p:sp>
            <p:nvSpPr>
              <p:cNvPr id="94" name="テキスト ボックス 93"/>
              <p:cNvSpPr txBox="1"/>
              <p:nvPr/>
            </p:nvSpPr>
            <p:spPr>
              <a:xfrm>
                <a:off x="4918037" y="2004407"/>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①</a:t>
                </a:r>
              </a:p>
            </p:txBody>
          </p:sp>
          <p:sp>
            <p:nvSpPr>
              <p:cNvPr id="95" name="テキスト ボックス 94"/>
              <p:cNvSpPr txBox="1"/>
              <p:nvPr/>
            </p:nvSpPr>
            <p:spPr>
              <a:xfrm>
                <a:off x="5323940" y="2157543"/>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②</a:t>
                </a:r>
                <a:endParaRPr kumimoji="1" lang="ja-JP" altLang="en-US" sz="1200" dirty="0">
                  <a:latin typeface="Meiryo UI" panose="020B0604030504040204" pitchFamily="50" charset="-128"/>
                  <a:ea typeface="Meiryo UI" panose="020B0604030504040204" pitchFamily="50" charset="-128"/>
                </a:endParaRPr>
              </a:p>
            </p:txBody>
          </p:sp>
          <p:sp>
            <p:nvSpPr>
              <p:cNvPr id="96" name="テキスト ボックス 95"/>
              <p:cNvSpPr txBox="1"/>
              <p:nvPr/>
            </p:nvSpPr>
            <p:spPr>
              <a:xfrm>
                <a:off x="5631620" y="2460433"/>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③</a:t>
                </a:r>
              </a:p>
            </p:txBody>
          </p:sp>
          <p:sp>
            <p:nvSpPr>
              <p:cNvPr id="97" name="テキスト ボックス 96"/>
              <p:cNvSpPr txBox="1"/>
              <p:nvPr/>
            </p:nvSpPr>
            <p:spPr>
              <a:xfrm>
                <a:off x="5803050" y="2828110"/>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④</a:t>
                </a:r>
                <a:endParaRPr kumimoji="1" lang="ja-JP" altLang="en-US" sz="1200" dirty="0">
                  <a:latin typeface="Meiryo UI" panose="020B0604030504040204" pitchFamily="50" charset="-128"/>
                  <a:ea typeface="Meiryo UI" panose="020B0604030504040204" pitchFamily="50" charset="-128"/>
                </a:endParaRPr>
              </a:p>
            </p:txBody>
          </p:sp>
          <p:sp>
            <p:nvSpPr>
              <p:cNvPr id="98" name="テキスト ボックス 97"/>
              <p:cNvSpPr txBox="1"/>
              <p:nvPr/>
            </p:nvSpPr>
            <p:spPr>
              <a:xfrm>
                <a:off x="5818027" y="3276374"/>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⑤</a:t>
                </a:r>
              </a:p>
            </p:txBody>
          </p:sp>
          <p:sp>
            <p:nvSpPr>
              <p:cNvPr id="99" name="テキスト ボックス 98"/>
              <p:cNvSpPr txBox="1"/>
              <p:nvPr/>
            </p:nvSpPr>
            <p:spPr>
              <a:xfrm>
                <a:off x="5687480" y="3699768"/>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⑥</a:t>
                </a:r>
                <a:endParaRPr kumimoji="1" lang="ja-JP" altLang="en-US" sz="1200" dirty="0">
                  <a:latin typeface="Meiryo UI" panose="020B0604030504040204" pitchFamily="50" charset="-128"/>
                  <a:ea typeface="Meiryo UI" panose="020B0604030504040204" pitchFamily="50" charset="-128"/>
                </a:endParaRPr>
              </a:p>
            </p:txBody>
          </p:sp>
          <p:sp>
            <p:nvSpPr>
              <p:cNvPr id="100" name="テキスト ボックス 99"/>
              <p:cNvSpPr txBox="1"/>
              <p:nvPr/>
            </p:nvSpPr>
            <p:spPr>
              <a:xfrm>
                <a:off x="5488551" y="4040403"/>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⑦</a:t>
                </a:r>
              </a:p>
            </p:txBody>
          </p:sp>
          <p:sp>
            <p:nvSpPr>
              <p:cNvPr id="101" name="テキスト ボックス 100"/>
              <p:cNvSpPr txBox="1"/>
              <p:nvPr/>
            </p:nvSpPr>
            <p:spPr>
              <a:xfrm>
                <a:off x="5075891" y="4246042"/>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⑧</a:t>
                </a:r>
                <a:endParaRPr kumimoji="1" lang="ja-JP" altLang="en-US" sz="1200" dirty="0">
                  <a:latin typeface="Meiryo UI" panose="020B0604030504040204" pitchFamily="50" charset="-128"/>
                  <a:ea typeface="Meiryo UI" panose="020B0604030504040204" pitchFamily="50" charset="-128"/>
                </a:endParaRPr>
              </a:p>
            </p:txBody>
          </p:sp>
          <p:sp>
            <p:nvSpPr>
              <p:cNvPr id="102" name="テキスト ボックス 101"/>
              <p:cNvSpPr txBox="1"/>
              <p:nvPr/>
            </p:nvSpPr>
            <p:spPr>
              <a:xfrm>
                <a:off x="4673087" y="4352979"/>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⑨</a:t>
                </a:r>
                <a:endParaRPr kumimoji="1" lang="ja-JP" altLang="en-US" sz="1200" dirty="0">
                  <a:latin typeface="Meiryo UI" panose="020B0604030504040204" pitchFamily="50" charset="-128"/>
                  <a:ea typeface="Meiryo UI" panose="020B0604030504040204" pitchFamily="50" charset="-128"/>
                </a:endParaRPr>
              </a:p>
            </p:txBody>
          </p:sp>
          <p:sp>
            <p:nvSpPr>
              <p:cNvPr id="103" name="テキスト ボックス 102"/>
              <p:cNvSpPr txBox="1"/>
              <p:nvPr/>
            </p:nvSpPr>
            <p:spPr>
              <a:xfrm>
                <a:off x="4240520" y="4297365"/>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⑩</a:t>
                </a:r>
              </a:p>
            </p:txBody>
          </p:sp>
          <p:sp>
            <p:nvSpPr>
              <p:cNvPr id="104" name="テキスト ボックス 103"/>
              <p:cNvSpPr txBox="1"/>
              <p:nvPr/>
            </p:nvSpPr>
            <p:spPr>
              <a:xfrm>
                <a:off x="3863547" y="4048169"/>
                <a:ext cx="157393" cy="250863"/>
              </a:xfrm>
              <a:prstGeom prst="rect">
                <a:avLst/>
              </a:prstGeom>
              <a:solidFill>
                <a:schemeClr val="bg1"/>
              </a:solidFill>
            </p:spPr>
            <p:txBody>
              <a:bodyPr wrap="squar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⑪</a:t>
                </a:r>
                <a:endParaRPr kumimoji="1" lang="ja-JP" altLang="en-US" sz="1200" dirty="0">
                  <a:latin typeface="Meiryo UI" panose="020B0604030504040204" pitchFamily="50" charset="-128"/>
                  <a:ea typeface="Meiryo UI" panose="020B0604030504040204" pitchFamily="50" charset="-128"/>
                </a:endParaRPr>
              </a:p>
            </p:txBody>
          </p:sp>
          <p:sp>
            <p:nvSpPr>
              <p:cNvPr id="105" name="テキスト ボックス 104"/>
              <p:cNvSpPr txBox="1"/>
              <p:nvPr/>
            </p:nvSpPr>
            <p:spPr>
              <a:xfrm>
                <a:off x="3595613" y="3729923"/>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⑫</a:t>
                </a:r>
                <a:endParaRPr kumimoji="1" lang="ja-JP" altLang="en-US" sz="1200" dirty="0">
                  <a:latin typeface="Meiryo UI" panose="020B0604030504040204" pitchFamily="50" charset="-128"/>
                  <a:ea typeface="Meiryo UI" panose="020B0604030504040204" pitchFamily="50" charset="-128"/>
                </a:endParaRPr>
              </a:p>
            </p:txBody>
          </p:sp>
          <p:sp>
            <p:nvSpPr>
              <p:cNvPr id="106" name="テキスト ボックス 105"/>
              <p:cNvSpPr txBox="1"/>
              <p:nvPr/>
            </p:nvSpPr>
            <p:spPr>
              <a:xfrm>
                <a:off x="3460742" y="3258080"/>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⑬</a:t>
                </a:r>
              </a:p>
            </p:txBody>
          </p:sp>
          <p:sp>
            <p:nvSpPr>
              <p:cNvPr id="107" name="テキスト ボックス 106"/>
              <p:cNvSpPr txBox="1"/>
              <p:nvPr/>
            </p:nvSpPr>
            <p:spPr>
              <a:xfrm>
                <a:off x="3532545" y="2823533"/>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⑭</a:t>
                </a:r>
                <a:endParaRPr kumimoji="1" lang="ja-JP" altLang="en-US" sz="1200" dirty="0">
                  <a:latin typeface="Meiryo UI" panose="020B0604030504040204" pitchFamily="50" charset="-128"/>
                  <a:ea typeface="Meiryo UI" panose="020B0604030504040204" pitchFamily="50" charset="-128"/>
                </a:endParaRPr>
              </a:p>
            </p:txBody>
          </p:sp>
          <p:sp>
            <p:nvSpPr>
              <p:cNvPr id="108" name="テキスト ボックス 107"/>
              <p:cNvSpPr txBox="1"/>
              <p:nvPr/>
            </p:nvSpPr>
            <p:spPr>
              <a:xfrm>
                <a:off x="3700139" y="2437929"/>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⑮</a:t>
                </a:r>
              </a:p>
            </p:txBody>
          </p:sp>
          <p:sp>
            <p:nvSpPr>
              <p:cNvPr id="109" name="テキスト ボックス 108"/>
              <p:cNvSpPr txBox="1"/>
              <p:nvPr/>
            </p:nvSpPr>
            <p:spPr>
              <a:xfrm>
                <a:off x="4036937" y="2174136"/>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⑯</a:t>
                </a:r>
                <a:endParaRPr kumimoji="1" lang="ja-JP" altLang="en-US" sz="1200" dirty="0">
                  <a:latin typeface="Meiryo UI" panose="020B0604030504040204" pitchFamily="50" charset="-128"/>
                  <a:ea typeface="Meiryo UI" panose="020B0604030504040204" pitchFamily="50" charset="-128"/>
                </a:endParaRPr>
              </a:p>
            </p:txBody>
          </p:sp>
        </p:grpSp>
        <p:sp>
          <p:nvSpPr>
            <p:cNvPr id="176" name="楕円 175"/>
            <p:cNvSpPr/>
            <p:nvPr/>
          </p:nvSpPr>
          <p:spPr>
            <a:xfrm>
              <a:off x="6253461" y="2776278"/>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楕円 179"/>
            <p:cNvSpPr/>
            <p:nvPr/>
          </p:nvSpPr>
          <p:spPr>
            <a:xfrm rot="6808808">
              <a:off x="5292813" y="3338217"/>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p:cNvGrpSpPr/>
          <p:nvPr/>
        </p:nvGrpSpPr>
        <p:grpSpPr>
          <a:xfrm>
            <a:off x="4666068" y="4219212"/>
            <a:ext cx="2211439" cy="2488729"/>
            <a:chOff x="5129606" y="4030862"/>
            <a:chExt cx="2211439" cy="2488729"/>
          </a:xfrm>
        </p:grpSpPr>
        <p:sp>
          <p:nvSpPr>
            <p:cNvPr id="88" name="テキスト ボックス 87"/>
            <p:cNvSpPr txBox="1"/>
            <p:nvPr/>
          </p:nvSpPr>
          <p:spPr>
            <a:xfrm>
              <a:off x="5196049" y="4030862"/>
              <a:ext cx="1564957"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kumimoji="1" lang="ja-JP" altLang="en-US" sz="1200" b="1" dirty="0" smtClean="0">
                  <a:latin typeface="Meiryo UI" panose="020B0604030504040204" pitchFamily="50" charset="-128"/>
                  <a:ea typeface="Meiryo UI" panose="020B0604030504040204" pitchFamily="50" charset="-128"/>
                </a:rPr>
                <a:t>フィンランド</a:t>
              </a:r>
              <a:endParaRPr kumimoji="1" lang="ja-JP" altLang="en-US" sz="1200" b="1" dirty="0">
                <a:latin typeface="Meiryo UI" panose="020B0604030504040204" pitchFamily="50" charset="-128"/>
                <a:ea typeface="Meiryo UI" panose="020B0604030504040204" pitchFamily="50" charset="-128"/>
              </a:endParaRPr>
            </a:p>
          </p:txBody>
        </p:sp>
        <p:grpSp>
          <p:nvGrpSpPr>
            <p:cNvPr id="130" name="グループ化 129"/>
            <p:cNvGrpSpPr>
              <a:grpSpLocks noChangeAspect="1"/>
            </p:cNvGrpSpPr>
            <p:nvPr/>
          </p:nvGrpSpPr>
          <p:grpSpPr>
            <a:xfrm>
              <a:off x="5129606" y="4333798"/>
              <a:ext cx="2020513" cy="2109307"/>
              <a:chOff x="3582404" y="4895850"/>
              <a:chExt cx="2486696" cy="2595975"/>
            </a:xfrm>
          </p:grpSpPr>
          <p:pic>
            <p:nvPicPr>
              <p:cNvPr id="131" name="図 130"/>
              <p:cNvPicPr>
                <a:picLocks noChangeAspect="1"/>
              </p:cNvPicPr>
              <p:nvPr/>
            </p:nvPicPr>
            <p:blipFill>
              <a:blip r:embed="rId4"/>
              <a:stretch>
                <a:fillRect/>
              </a:stretch>
            </p:blipFill>
            <p:spPr>
              <a:xfrm>
                <a:off x="3587233" y="4935347"/>
                <a:ext cx="2454498" cy="2494150"/>
              </a:xfrm>
              <a:prstGeom prst="rect">
                <a:avLst/>
              </a:prstGeom>
            </p:spPr>
          </p:pic>
          <p:sp>
            <p:nvSpPr>
              <p:cNvPr id="132" name="楕円 131"/>
              <p:cNvSpPr/>
              <p:nvPr/>
            </p:nvSpPr>
            <p:spPr>
              <a:xfrm>
                <a:off x="3673308" y="5010782"/>
                <a:ext cx="2298531" cy="2347436"/>
              </a:xfrm>
              <a:prstGeom prst="ellipse">
                <a:avLst/>
              </a:prstGeom>
              <a:no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テキスト ボックス 132"/>
              <p:cNvSpPr txBox="1"/>
              <p:nvPr/>
            </p:nvSpPr>
            <p:spPr>
              <a:xfrm>
                <a:off x="4455131" y="4906947"/>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⑰</a:t>
                </a:r>
                <a:endParaRPr kumimoji="1" lang="ja-JP" altLang="en-US" sz="1200" dirty="0">
                  <a:latin typeface="Meiryo UI" panose="020B0604030504040204" pitchFamily="50" charset="-128"/>
                  <a:ea typeface="Meiryo UI" panose="020B0604030504040204" pitchFamily="50" charset="-128"/>
                </a:endParaRPr>
              </a:p>
            </p:txBody>
          </p:sp>
          <p:sp>
            <p:nvSpPr>
              <p:cNvPr id="134" name="テキスト ボックス 133"/>
              <p:cNvSpPr txBox="1"/>
              <p:nvPr/>
            </p:nvSpPr>
            <p:spPr>
              <a:xfrm>
                <a:off x="5008000" y="4895850"/>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①</a:t>
                </a:r>
              </a:p>
            </p:txBody>
          </p:sp>
          <p:sp>
            <p:nvSpPr>
              <p:cNvPr id="135" name="テキスト ボックス 134"/>
              <p:cNvSpPr txBox="1"/>
              <p:nvPr/>
            </p:nvSpPr>
            <p:spPr>
              <a:xfrm>
                <a:off x="5343353" y="5086884"/>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②</a:t>
                </a:r>
                <a:endParaRPr kumimoji="1" lang="ja-JP" altLang="en-US" sz="1200" dirty="0">
                  <a:latin typeface="Meiryo UI" panose="020B0604030504040204" pitchFamily="50" charset="-128"/>
                  <a:ea typeface="Meiryo UI" panose="020B0604030504040204" pitchFamily="50" charset="-128"/>
                </a:endParaRPr>
              </a:p>
            </p:txBody>
          </p:sp>
          <p:sp>
            <p:nvSpPr>
              <p:cNvPr id="136" name="テキスト ボックス 135"/>
              <p:cNvSpPr txBox="1"/>
              <p:nvPr/>
            </p:nvSpPr>
            <p:spPr>
              <a:xfrm>
                <a:off x="5693445" y="5325910"/>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③</a:t>
                </a:r>
              </a:p>
            </p:txBody>
          </p:sp>
          <p:sp>
            <p:nvSpPr>
              <p:cNvPr id="137" name="テキスト ボックス 136"/>
              <p:cNvSpPr txBox="1"/>
              <p:nvPr/>
            </p:nvSpPr>
            <p:spPr>
              <a:xfrm>
                <a:off x="5845070" y="5716092"/>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④</a:t>
                </a:r>
                <a:endParaRPr kumimoji="1" lang="ja-JP" altLang="en-US" sz="1200" dirty="0">
                  <a:latin typeface="Meiryo UI" panose="020B0604030504040204" pitchFamily="50" charset="-128"/>
                  <a:ea typeface="Meiryo UI" panose="020B0604030504040204" pitchFamily="50" charset="-128"/>
                </a:endParaRPr>
              </a:p>
            </p:txBody>
          </p:sp>
          <p:sp>
            <p:nvSpPr>
              <p:cNvPr id="138" name="テキスト ボックス 137"/>
              <p:cNvSpPr txBox="1"/>
              <p:nvPr/>
            </p:nvSpPr>
            <p:spPr>
              <a:xfrm>
                <a:off x="5860047" y="6164355"/>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⑤</a:t>
                </a:r>
              </a:p>
            </p:txBody>
          </p:sp>
          <p:sp>
            <p:nvSpPr>
              <p:cNvPr id="144" name="テキスト ボックス 143"/>
              <p:cNvSpPr txBox="1"/>
              <p:nvPr/>
            </p:nvSpPr>
            <p:spPr>
              <a:xfrm>
                <a:off x="5729502" y="6587749"/>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⑥</a:t>
                </a:r>
                <a:endParaRPr kumimoji="1" lang="ja-JP" altLang="en-US" sz="1200" dirty="0">
                  <a:latin typeface="Meiryo UI" panose="020B0604030504040204" pitchFamily="50" charset="-128"/>
                  <a:ea typeface="Meiryo UI" panose="020B0604030504040204" pitchFamily="50" charset="-128"/>
                </a:endParaRPr>
              </a:p>
            </p:txBody>
          </p:sp>
          <p:sp>
            <p:nvSpPr>
              <p:cNvPr id="145" name="テキスト ボックス 144"/>
              <p:cNvSpPr txBox="1"/>
              <p:nvPr/>
            </p:nvSpPr>
            <p:spPr>
              <a:xfrm>
                <a:off x="5530571" y="6928384"/>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⑦</a:t>
                </a:r>
              </a:p>
            </p:txBody>
          </p:sp>
          <p:sp>
            <p:nvSpPr>
              <p:cNvPr id="146" name="テキスト ボックス 145"/>
              <p:cNvSpPr txBox="1"/>
              <p:nvPr/>
            </p:nvSpPr>
            <p:spPr>
              <a:xfrm>
                <a:off x="5117912" y="7134024"/>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⑧</a:t>
                </a:r>
                <a:endParaRPr kumimoji="1" lang="ja-JP" altLang="en-US" sz="1200" dirty="0">
                  <a:latin typeface="Meiryo UI" panose="020B0604030504040204" pitchFamily="50" charset="-128"/>
                  <a:ea typeface="Meiryo UI" panose="020B0604030504040204" pitchFamily="50" charset="-128"/>
                </a:endParaRPr>
              </a:p>
            </p:txBody>
          </p:sp>
          <p:sp>
            <p:nvSpPr>
              <p:cNvPr id="147" name="テキスト ボックス 146"/>
              <p:cNvSpPr txBox="1"/>
              <p:nvPr/>
            </p:nvSpPr>
            <p:spPr>
              <a:xfrm>
                <a:off x="4715108" y="7240962"/>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⑨</a:t>
                </a:r>
                <a:endParaRPr kumimoji="1" lang="ja-JP" altLang="en-US" sz="1200" dirty="0">
                  <a:latin typeface="Meiryo UI" panose="020B0604030504040204" pitchFamily="50" charset="-128"/>
                  <a:ea typeface="Meiryo UI" panose="020B0604030504040204" pitchFamily="50" charset="-128"/>
                </a:endParaRPr>
              </a:p>
            </p:txBody>
          </p:sp>
          <p:sp>
            <p:nvSpPr>
              <p:cNvPr id="148" name="テキスト ボックス 147"/>
              <p:cNvSpPr txBox="1"/>
              <p:nvPr/>
            </p:nvSpPr>
            <p:spPr>
              <a:xfrm>
                <a:off x="4282324" y="7217944"/>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⑩</a:t>
                </a:r>
              </a:p>
            </p:txBody>
          </p:sp>
          <p:sp>
            <p:nvSpPr>
              <p:cNvPr id="149" name="テキスト ボックス 148"/>
              <p:cNvSpPr txBox="1"/>
              <p:nvPr/>
            </p:nvSpPr>
            <p:spPr>
              <a:xfrm>
                <a:off x="3954925" y="6918559"/>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⑪</a:t>
                </a:r>
                <a:endParaRPr kumimoji="1" lang="ja-JP" altLang="en-US" sz="1200" dirty="0">
                  <a:latin typeface="Meiryo UI" panose="020B0604030504040204" pitchFamily="50" charset="-128"/>
                  <a:ea typeface="Meiryo UI" panose="020B0604030504040204" pitchFamily="50" charset="-128"/>
                </a:endParaRPr>
              </a:p>
            </p:txBody>
          </p:sp>
          <p:sp>
            <p:nvSpPr>
              <p:cNvPr id="150" name="テキスト ボックス 149"/>
              <p:cNvSpPr txBox="1"/>
              <p:nvPr/>
            </p:nvSpPr>
            <p:spPr>
              <a:xfrm>
                <a:off x="3679686" y="6574728"/>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⑫</a:t>
                </a:r>
                <a:endParaRPr kumimoji="1" lang="ja-JP" altLang="en-US" sz="1200" dirty="0">
                  <a:latin typeface="Meiryo UI" panose="020B0604030504040204" pitchFamily="50" charset="-128"/>
                  <a:ea typeface="Meiryo UI" panose="020B0604030504040204" pitchFamily="50" charset="-128"/>
                </a:endParaRPr>
              </a:p>
            </p:txBody>
          </p:sp>
          <p:sp>
            <p:nvSpPr>
              <p:cNvPr id="151" name="テキスト ボックス 150"/>
              <p:cNvSpPr txBox="1"/>
              <p:nvPr/>
            </p:nvSpPr>
            <p:spPr>
              <a:xfrm>
                <a:off x="3582404" y="6196972"/>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⑬</a:t>
                </a:r>
              </a:p>
            </p:txBody>
          </p:sp>
          <p:sp>
            <p:nvSpPr>
              <p:cNvPr id="152" name="テキスト ボックス 151"/>
              <p:cNvSpPr txBox="1"/>
              <p:nvPr/>
            </p:nvSpPr>
            <p:spPr>
              <a:xfrm>
                <a:off x="3608331" y="5756296"/>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⑭</a:t>
                </a:r>
                <a:endParaRPr kumimoji="1" lang="ja-JP" altLang="en-US" sz="1200" dirty="0">
                  <a:latin typeface="Meiryo UI" panose="020B0604030504040204" pitchFamily="50" charset="-128"/>
                  <a:ea typeface="Meiryo UI" panose="020B0604030504040204" pitchFamily="50" charset="-128"/>
                </a:endParaRPr>
              </a:p>
            </p:txBody>
          </p:sp>
          <p:sp>
            <p:nvSpPr>
              <p:cNvPr id="153" name="テキスト ボックス 152"/>
              <p:cNvSpPr txBox="1"/>
              <p:nvPr/>
            </p:nvSpPr>
            <p:spPr>
              <a:xfrm>
                <a:off x="3745872" y="5356447"/>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⑮</a:t>
                </a:r>
              </a:p>
            </p:txBody>
          </p:sp>
          <p:sp>
            <p:nvSpPr>
              <p:cNvPr id="154" name="テキスト ボックス 153"/>
              <p:cNvSpPr txBox="1"/>
              <p:nvPr/>
            </p:nvSpPr>
            <p:spPr>
              <a:xfrm>
                <a:off x="4053961" y="5064990"/>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⑯</a:t>
                </a:r>
                <a:endParaRPr kumimoji="1" lang="ja-JP" altLang="en-US" sz="1200" dirty="0">
                  <a:latin typeface="Meiryo UI" panose="020B0604030504040204" pitchFamily="50" charset="-128"/>
                  <a:ea typeface="Meiryo UI" panose="020B0604030504040204" pitchFamily="50" charset="-128"/>
                </a:endParaRPr>
              </a:p>
            </p:txBody>
          </p:sp>
        </p:grpSp>
        <p:sp>
          <p:nvSpPr>
            <p:cNvPr id="177" name="楕円 176"/>
            <p:cNvSpPr/>
            <p:nvPr/>
          </p:nvSpPr>
          <p:spPr>
            <a:xfrm>
              <a:off x="6314002" y="5264359"/>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楕円 180"/>
            <p:cNvSpPr/>
            <p:nvPr/>
          </p:nvSpPr>
          <p:spPr>
            <a:xfrm rot="6808808">
              <a:off x="5359067" y="5826636"/>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7"/>
          <p:cNvGrpSpPr/>
          <p:nvPr/>
        </p:nvGrpSpPr>
        <p:grpSpPr>
          <a:xfrm>
            <a:off x="7295302" y="4206629"/>
            <a:ext cx="2215328" cy="2492159"/>
            <a:chOff x="7616286" y="4027433"/>
            <a:chExt cx="2215328" cy="2492159"/>
          </a:xfrm>
        </p:grpSpPr>
        <p:sp>
          <p:nvSpPr>
            <p:cNvPr id="89" name="テキスト ボックス 88"/>
            <p:cNvSpPr txBox="1"/>
            <p:nvPr/>
          </p:nvSpPr>
          <p:spPr>
            <a:xfrm>
              <a:off x="7925912" y="4027433"/>
              <a:ext cx="1564957"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kumimoji="1" lang="ja-JP" altLang="en-US" sz="1200" b="1" dirty="0">
                  <a:latin typeface="Meiryo UI" panose="020B0604030504040204" pitchFamily="50" charset="-128"/>
                  <a:ea typeface="Meiryo UI" panose="020B0604030504040204" pitchFamily="50" charset="-128"/>
                </a:rPr>
                <a:t>日本</a:t>
              </a:r>
            </a:p>
          </p:txBody>
        </p:sp>
        <p:grpSp>
          <p:nvGrpSpPr>
            <p:cNvPr id="155" name="グループ化 154"/>
            <p:cNvGrpSpPr>
              <a:grpSpLocks noChangeAspect="1"/>
            </p:cNvGrpSpPr>
            <p:nvPr/>
          </p:nvGrpSpPr>
          <p:grpSpPr>
            <a:xfrm>
              <a:off x="7616286" y="4357984"/>
              <a:ext cx="2035809" cy="2109413"/>
              <a:chOff x="6928829" y="4902647"/>
              <a:chExt cx="2505519" cy="2596107"/>
            </a:xfrm>
          </p:grpSpPr>
          <p:pic>
            <p:nvPicPr>
              <p:cNvPr id="156" name="図 155"/>
              <p:cNvPicPr>
                <a:picLocks noChangeAspect="1"/>
              </p:cNvPicPr>
              <p:nvPr/>
            </p:nvPicPr>
            <p:blipFill>
              <a:blip r:embed="rId5"/>
              <a:stretch>
                <a:fillRect/>
              </a:stretch>
            </p:blipFill>
            <p:spPr>
              <a:xfrm>
                <a:off x="6956199" y="4980094"/>
                <a:ext cx="2470282" cy="2494150"/>
              </a:xfrm>
              <a:prstGeom prst="rect">
                <a:avLst/>
              </a:prstGeom>
            </p:spPr>
          </p:pic>
          <p:sp>
            <p:nvSpPr>
              <p:cNvPr id="157" name="楕円 156"/>
              <p:cNvSpPr/>
              <p:nvPr/>
            </p:nvSpPr>
            <p:spPr>
              <a:xfrm>
                <a:off x="7026308" y="5036474"/>
                <a:ext cx="2298531" cy="2347436"/>
              </a:xfrm>
              <a:prstGeom prst="ellipse">
                <a:avLst/>
              </a:prstGeom>
              <a:no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テキスト ボックス 157"/>
              <p:cNvSpPr txBox="1"/>
              <p:nvPr/>
            </p:nvSpPr>
            <p:spPr>
              <a:xfrm>
                <a:off x="7826598" y="4908471"/>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⑰</a:t>
                </a:r>
                <a:endParaRPr kumimoji="1" lang="ja-JP" altLang="en-US" sz="1200" dirty="0">
                  <a:latin typeface="Meiryo UI" panose="020B0604030504040204" pitchFamily="50" charset="-128"/>
                  <a:ea typeface="Meiryo UI" panose="020B0604030504040204" pitchFamily="50" charset="-128"/>
                </a:endParaRPr>
              </a:p>
            </p:txBody>
          </p:sp>
          <p:sp>
            <p:nvSpPr>
              <p:cNvPr id="159" name="テキスト ボックス 158"/>
              <p:cNvSpPr txBox="1"/>
              <p:nvPr/>
            </p:nvSpPr>
            <p:spPr>
              <a:xfrm>
                <a:off x="8313448" y="4902647"/>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①</a:t>
                </a:r>
              </a:p>
            </p:txBody>
          </p:sp>
          <p:sp>
            <p:nvSpPr>
              <p:cNvPr id="160" name="テキスト ボックス 159"/>
              <p:cNvSpPr txBox="1"/>
              <p:nvPr/>
            </p:nvSpPr>
            <p:spPr>
              <a:xfrm>
                <a:off x="8718679" y="5074489"/>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②</a:t>
                </a:r>
                <a:endParaRPr kumimoji="1" lang="ja-JP" altLang="en-US" sz="1200" dirty="0">
                  <a:latin typeface="Meiryo UI" panose="020B0604030504040204" pitchFamily="50" charset="-128"/>
                  <a:ea typeface="Meiryo UI" panose="020B0604030504040204" pitchFamily="50" charset="-128"/>
                </a:endParaRPr>
              </a:p>
            </p:txBody>
          </p:sp>
          <p:sp>
            <p:nvSpPr>
              <p:cNvPr id="161" name="テキスト ボックス 160"/>
              <p:cNvSpPr txBox="1"/>
              <p:nvPr/>
            </p:nvSpPr>
            <p:spPr>
              <a:xfrm>
                <a:off x="9004577" y="5399687"/>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③</a:t>
                </a:r>
              </a:p>
            </p:txBody>
          </p:sp>
          <p:sp>
            <p:nvSpPr>
              <p:cNvPr id="162" name="テキスト ボックス 161"/>
              <p:cNvSpPr txBox="1"/>
              <p:nvPr/>
            </p:nvSpPr>
            <p:spPr>
              <a:xfrm>
                <a:off x="9185896" y="5744426"/>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④</a:t>
                </a:r>
                <a:endParaRPr kumimoji="1" lang="ja-JP" altLang="en-US" sz="1200" dirty="0">
                  <a:latin typeface="Meiryo UI" panose="020B0604030504040204" pitchFamily="50" charset="-128"/>
                  <a:ea typeface="Meiryo UI" panose="020B0604030504040204" pitchFamily="50" charset="-128"/>
                </a:endParaRPr>
              </a:p>
            </p:txBody>
          </p:sp>
          <p:sp>
            <p:nvSpPr>
              <p:cNvPr id="163" name="テキスト ボックス 162"/>
              <p:cNvSpPr txBox="1"/>
              <p:nvPr/>
            </p:nvSpPr>
            <p:spPr>
              <a:xfrm>
                <a:off x="9225295" y="6187755"/>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⑤</a:t>
                </a:r>
              </a:p>
            </p:txBody>
          </p:sp>
          <p:sp>
            <p:nvSpPr>
              <p:cNvPr id="164" name="テキスト ボックス 163"/>
              <p:cNvSpPr txBox="1"/>
              <p:nvPr/>
            </p:nvSpPr>
            <p:spPr>
              <a:xfrm>
                <a:off x="9110804" y="6639718"/>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⑥</a:t>
                </a:r>
                <a:endParaRPr kumimoji="1" lang="ja-JP" altLang="en-US" sz="1200" dirty="0">
                  <a:latin typeface="Meiryo UI" panose="020B0604030504040204" pitchFamily="50" charset="-128"/>
                  <a:ea typeface="Meiryo UI" panose="020B0604030504040204" pitchFamily="50" charset="-128"/>
                </a:endParaRPr>
              </a:p>
            </p:txBody>
          </p:sp>
          <p:sp>
            <p:nvSpPr>
              <p:cNvPr id="165" name="テキスト ボックス 164"/>
              <p:cNvSpPr txBox="1"/>
              <p:nvPr/>
            </p:nvSpPr>
            <p:spPr>
              <a:xfrm>
                <a:off x="8854671" y="6978055"/>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⑦</a:t>
                </a:r>
              </a:p>
            </p:txBody>
          </p:sp>
          <p:sp>
            <p:nvSpPr>
              <p:cNvPr id="166" name="テキスト ボックス 165"/>
              <p:cNvSpPr txBox="1"/>
              <p:nvPr/>
            </p:nvSpPr>
            <p:spPr>
              <a:xfrm>
                <a:off x="8491913" y="7175278"/>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⑧</a:t>
                </a:r>
                <a:endParaRPr kumimoji="1" lang="ja-JP" altLang="en-US" sz="1200" dirty="0">
                  <a:latin typeface="Meiryo UI" panose="020B0604030504040204" pitchFamily="50" charset="-128"/>
                  <a:ea typeface="Meiryo UI" panose="020B0604030504040204" pitchFamily="50" charset="-128"/>
                </a:endParaRPr>
              </a:p>
            </p:txBody>
          </p:sp>
          <p:sp>
            <p:nvSpPr>
              <p:cNvPr id="167" name="テキスト ボックス 166"/>
              <p:cNvSpPr txBox="1"/>
              <p:nvPr/>
            </p:nvSpPr>
            <p:spPr>
              <a:xfrm>
                <a:off x="8035651" y="7247891"/>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⑨</a:t>
                </a:r>
                <a:endParaRPr kumimoji="1" lang="ja-JP" altLang="en-US" sz="1200" dirty="0">
                  <a:latin typeface="Meiryo UI" panose="020B0604030504040204" pitchFamily="50" charset="-128"/>
                  <a:ea typeface="Meiryo UI" panose="020B0604030504040204" pitchFamily="50" charset="-128"/>
                </a:endParaRPr>
              </a:p>
            </p:txBody>
          </p:sp>
          <p:sp>
            <p:nvSpPr>
              <p:cNvPr id="168" name="テキスト ボックス 167"/>
              <p:cNvSpPr txBox="1"/>
              <p:nvPr/>
            </p:nvSpPr>
            <p:spPr>
              <a:xfrm>
                <a:off x="7602034" y="7147987"/>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⑩</a:t>
                </a:r>
              </a:p>
            </p:txBody>
          </p:sp>
          <p:sp>
            <p:nvSpPr>
              <p:cNvPr id="169" name="テキスト ボックス 168"/>
              <p:cNvSpPr txBox="1"/>
              <p:nvPr/>
            </p:nvSpPr>
            <p:spPr>
              <a:xfrm>
                <a:off x="7263444" y="6918969"/>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⑪</a:t>
                </a:r>
                <a:endParaRPr kumimoji="1" lang="ja-JP" altLang="en-US" sz="1200" dirty="0">
                  <a:latin typeface="Meiryo UI" panose="020B0604030504040204" pitchFamily="50" charset="-128"/>
                  <a:ea typeface="Meiryo UI" panose="020B0604030504040204" pitchFamily="50" charset="-128"/>
                </a:endParaRPr>
              </a:p>
            </p:txBody>
          </p:sp>
          <p:sp>
            <p:nvSpPr>
              <p:cNvPr id="170" name="テキスト ボックス 169"/>
              <p:cNvSpPr txBox="1"/>
              <p:nvPr/>
            </p:nvSpPr>
            <p:spPr>
              <a:xfrm>
                <a:off x="7024158" y="6613029"/>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⑫</a:t>
                </a:r>
                <a:endParaRPr kumimoji="1" lang="ja-JP" altLang="en-US" sz="1200" dirty="0">
                  <a:latin typeface="Meiryo UI" panose="020B0604030504040204" pitchFamily="50" charset="-128"/>
                  <a:ea typeface="Meiryo UI" panose="020B0604030504040204" pitchFamily="50" charset="-128"/>
                </a:endParaRPr>
              </a:p>
            </p:txBody>
          </p:sp>
          <p:sp>
            <p:nvSpPr>
              <p:cNvPr id="171" name="テキスト ボックス 170"/>
              <p:cNvSpPr txBox="1"/>
              <p:nvPr/>
            </p:nvSpPr>
            <p:spPr>
              <a:xfrm>
                <a:off x="6928829" y="6187435"/>
                <a:ext cx="215073" cy="250863"/>
              </a:xfrm>
              <a:prstGeom prst="rect">
                <a:avLst/>
              </a:prstGeom>
              <a:solidFill>
                <a:schemeClr val="bg1"/>
              </a:solidFill>
            </p:spPr>
            <p:txBody>
              <a:bodyPr wrap="square" lIns="0" tIns="0" rIns="0" bIns="0" rtlCol="0">
                <a:spAutoFit/>
              </a:bodyPr>
              <a:lstStyle/>
              <a:p>
                <a:r>
                  <a:rPr kumimoji="1" lang="ja-JP" altLang="en-US" sz="1200" dirty="0">
                    <a:latin typeface="Meiryo UI" panose="020B0604030504040204" pitchFamily="50" charset="-128"/>
                    <a:ea typeface="Meiryo UI" panose="020B0604030504040204" pitchFamily="50" charset="-128"/>
                  </a:rPr>
                  <a:t>⑬</a:t>
                </a:r>
              </a:p>
            </p:txBody>
          </p:sp>
          <p:sp>
            <p:nvSpPr>
              <p:cNvPr id="172" name="テキスト ボックス 171"/>
              <p:cNvSpPr txBox="1"/>
              <p:nvPr/>
            </p:nvSpPr>
            <p:spPr>
              <a:xfrm>
                <a:off x="6956480" y="5739172"/>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⑭</a:t>
                </a:r>
                <a:endParaRPr kumimoji="1" lang="ja-JP" altLang="en-US" sz="1200" dirty="0">
                  <a:latin typeface="Meiryo UI" panose="020B0604030504040204" pitchFamily="50" charset="-128"/>
                  <a:ea typeface="Meiryo UI" panose="020B0604030504040204" pitchFamily="50" charset="-128"/>
                </a:endParaRPr>
              </a:p>
            </p:txBody>
          </p:sp>
          <p:sp>
            <p:nvSpPr>
              <p:cNvPr id="173" name="テキスト ボックス 172"/>
              <p:cNvSpPr txBox="1"/>
              <p:nvPr/>
            </p:nvSpPr>
            <p:spPr>
              <a:xfrm>
                <a:off x="7132952" y="5383503"/>
                <a:ext cx="209053" cy="250863"/>
              </a:xfrm>
              <a:prstGeom prst="rect">
                <a:avLst/>
              </a:prstGeom>
              <a:solidFill>
                <a:schemeClr val="bg1"/>
              </a:solidFill>
            </p:spPr>
            <p:txBody>
              <a:bodyPr wrap="none" lIns="0" tIns="0" rIns="0" bIns="0" rtlCol="0">
                <a:spAutoFit/>
              </a:bodyPr>
              <a:lstStyle/>
              <a:p>
                <a:r>
                  <a:rPr kumimoji="1" lang="ja-JP" altLang="en-US" sz="1200" dirty="0">
                    <a:latin typeface="Meiryo UI" panose="020B0604030504040204" pitchFamily="50" charset="-128"/>
                    <a:ea typeface="Meiryo UI" panose="020B0604030504040204" pitchFamily="50" charset="-128"/>
                  </a:rPr>
                  <a:t>⑮</a:t>
                </a:r>
              </a:p>
            </p:txBody>
          </p:sp>
          <p:sp>
            <p:nvSpPr>
              <p:cNvPr id="174" name="テキスト ボックス 173"/>
              <p:cNvSpPr txBox="1"/>
              <p:nvPr/>
            </p:nvSpPr>
            <p:spPr>
              <a:xfrm>
                <a:off x="7442024" y="5074489"/>
                <a:ext cx="209053" cy="250863"/>
              </a:xfrm>
              <a:prstGeom prst="rect">
                <a:avLst/>
              </a:prstGeom>
              <a:solidFill>
                <a:schemeClr val="bg1"/>
              </a:solidFill>
            </p:spPr>
            <p:txBody>
              <a:bodyPr wrap="none" lIns="0" tIns="0" rIns="0" bIns="0" rtlCol="0">
                <a:spAutoFit/>
              </a:bodyPr>
              <a:lstStyle/>
              <a:p>
                <a:r>
                  <a:rPr kumimoji="1" lang="ja-JP" altLang="en-US" sz="1200" dirty="0" smtClean="0">
                    <a:latin typeface="Meiryo UI" panose="020B0604030504040204" pitchFamily="50" charset="-128"/>
                    <a:ea typeface="Meiryo UI" panose="020B0604030504040204" pitchFamily="50" charset="-128"/>
                  </a:rPr>
                  <a:t>⑯</a:t>
                </a:r>
                <a:endParaRPr kumimoji="1" lang="ja-JP" altLang="en-US" sz="1200" dirty="0">
                  <a:latin typeface="Meiryo UI" panose="020B0604030504040204" pitchFamily="50" charset="-128"/>
                  <a:ea typeface="Meiryo UI" panose="020B0604030504040204" pitchFamily="50" charset="-128"/>
                </a:endParaRPr>
              </a:p>
            </p:txBody>
          </p:sp>
        </p:grpSp>
        <p:sp>
          <p:nvSpPr>
            <p:cNvPr id="178" name="楕円 177"/>
            <p:cNvSpPr/>
            <p:nvPr/>
          </p:nvSpPr>
          <p:spPr>
            <a:xfrm>
              <a:off x="8804571" y="5291598"/>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楕円 181"/>
            <p:cNvSpPr/>
            <p:nvPr/>
          </p:nvSpPr>
          <p:spPr>
            <a:xfrm rot="6808808">
              <a:off x="7859426" y="5826637"/>
              <a:ext cx="1027043" cy="358867"/>
            </a:xfrm>
            <a:prstGeom prst="ellipse">
              <a:avLst/>
            </a:pr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143" name="表 142"/>
          <p:cNvGraphicFramePr>
            <a:graphicFrameLocks noGrp="1"/>
          </p:cNvGraphicFramePr>
          <p:nvPr>
            <p:extLst/>
          </p:nvPr>
        </p:nvGraphicFramePr>
        <p:xfrm>
          <a:off x="515166" y="1452621"/>
          <a:ext cx="2982691" cy="5301638"/>
        </p:xfrm>
        <a:graphic>
          <a:graphicData uri="http://schemas.openxmlformats.org/drawingml/2006/table">
            <a:tbl>
              <a:tblPr firstRow="1" bandRow="1">
                <a:tableStyleId>{93296810-A885-4BE3-A3E7-6D5BEEA58F35}</a:tableStyleId>
              </a:tblPr>
              <a:tblGrid>
                <a:gridCol w="666334">
                  <a:extLst>
                    <a:ext uri="{9D8B030D-6E8A-4147-A177-3AD203B41FA5}">
                      <a16:colId xmlns:a16="http://schemas.microsoft.com/office/drawing/2014/main" val="1193444706"/>
                    </a:ext>
                  </a:extLst>
                </a:gridCol>
                <a:gridCol w="1478526">
                  <a:extLst>
                    <a:ext uri="{9D8B030D-6E8A-4147-A177-3AD203B41FA5}">
                      <a16:colId xmlns:a16="http://schemas.microsoft.com/office/drawing/2014/main" val="2434493508"/>
                    </a:ext>
                  </a:extLst>
                </a:gridCol>
                <a:gridCol w="837831">
                  <a:extLst>
                    <a:ext uri="{9D8B030D-6E8A-4147-A177-3AD203B41FA5}">
                      <a16:colId xmlns:a16="http://schemas.microsoft.com/office/drawing/2014/main" val="2375348935"/>
                    </a:ext>
                  </a:extLst>
                </a:gridCol>
              </a:tblGrid>
              <a:tr h="384198">
                <a:tc>
                  <a:txBody>
                    <a:bodyPr/>
                    <a:lstStyle/>
                    <a:p>
                      <a:pPr algn="ctr">
                        <a:lnSpc>
                          <a:spcPts val="1100"/>
                        </a:lnSpc>
                      </a:pPr>
                      <a:r>
                        <a:rPr kumimoji="1" lang="ja-JP" altLang="en-US" sz="1050" dirty="0" smtClean="0">
                          <a:latin typeface="Meiryo UI" panose="020B0604030504040204" pitchFamily="50" charset="-128"/>
                          <a:ea typeface="Meiryo UI" panose="020B0604030504040204" pitchFamily="50" charset="-128"/>
                        </a:rPr>
                        <a:t>順位</a:t>
                      </a:r>
                      <a:endParaRPr kumimoji="1" lang="ja-JP" altLang="en-US" sz="1050" dirty="0">
                        <a:latin typeface="Meiryo UI" panose="020B0604030504040204" pitchFamily="50" charset="-128"/>
                        <a:ea typeface="Meiryo UI" panose="020B0604030504040204" pitchFamily="50" charset="-128"/>
                      </a:endParaRPr>
                    </a:p>
                  </a:txBody>
                  <a:tcPr marL="0" marR="0" anchor="ctr"/>
                </a:tc>
                <a:tc>
                  <a:txBody>
                    <a:bodyPr/>
                    <a:lstStyle/>
                    <a:p>
                      <a:pPr algn="ctr">
                        <a:lnSpc>
                          <a:spcPts val="1100"/>
                        </a:lnSpc>
                      </a:pPr>
                      <a:r>
                        <a:rPr kumimoji="1" lang="ja-JP" altLang="en-US" sz="1050" dirty="0" smtClean="0">
                          <a:latin typeface="Meiryo UI" panose="020B0604030504040204" pitchFamily="50" charset="-128"/>
                          <a:ea typeface="Meiryo UI" panose="020B0604030504040204" pitchFamily="50" charset="-128"/>
                        </a:rPr>
                        <a:t>国名</a:t>
                      </a:r>
                      <a:endParaRPr kumimoji="1" lang="ja-JP" altLang="en-US" sz="1050" dirty="0">
                        <a:latin typeface="Meiryo UI" panose="020B0604030504040204" pitchFamily="50" charset="-128"/>
                        <a:ea typeface="Meiryo UI" panose="020B0604030504040204" pitchFamily="50" charset="-128"/>
                      </a:endParaRPr>
                    </a:p>
                  </a:txBody>
                  <a:tcPr marL="0" marR="0" anchor="ctr"/>
                </a:tc>
                <a:tc>
                  <a:txBody>
                    <a:bodyPr/>
                    <a:lstStyle/>
                    <a:p>
                      <a:pPr algn="ctr">
                        <a:lnSpc>
                          <a:spcPts val="1100"/>
                        </a:lnSpc>
                      </a:pPr>
                      <a:r>
                        <a:rPr kumimoji="1" lang="ja-JP" altLang="en-US" sz="1050" dirty="0" smtClean="0">
                          <a:latin typeface="Meiryo UI" panose="020B0604030504040204" pitchFamily="50" charset="-128"/>
                          <a:ea typeface="Meiryo UI" panose="020B0604030504040204" pitchFamily="50" charset="-128"/>
                        </a:rPr>
                        <a:t>総合スコア</a:t>
                      </a:r>
                      <a:endParaRPr kumimoji="1" lang="ja-JP" altLang="en-US" sz="1050" dirty="0">
                        <a:latin typeface="Meiryo UI" panose="020B0604030504040204" pitchFamily="50" charset="-128"/>
                        <a:ea typeface="Meiryo UI" panose="020B0604030504040204" pitchFamily="50" charset="-128"/>
                      </a:endParaRPr>
                    </a:p>
                  </a:txBody>
                  <a:tcPr marL="0" marR="0" anchor="ctr"/>
                </a:tc>
                <a:extLst>
                  <a:ext uri="{0D108BD9-81ED-4DB2-BD59-A6C34878D82A}">
                    <a16:rowId xmlns:a16="http://schemas.microsoft.com/office/drawing/2014/main" val="3823223283"/>
                  </a:ext>
                </a:extLst>
              </a:tr>
              <a:tr h="223838">
                <a:tc>
                  <a:txBody>
                    <a:bodyPr/>
                    <a:lstStyle/>
                    <a:p>
                      <a:pPr algn="r">
                        <a:lnSpc>
                          <a:spcPct val="100000"/>
                        </a:lnSpc>
                      </a:pPr>
                      <a:r>
                        <a:rPr kumimoji="1" lang="en-US" altLang="ja-JP" sz="1400" b="1" dirty="0" smtClean="0">
                          <a:latin typeface="Meiryo UI" panose="020B0604030504040204" pitchFamily="50" charset="-128"/>
                          <a:ea typeface="Meiryo UI" panose="020B0604030504040204" pitchFamily="50" charset="-128"/>
                        </a:rPr>
                        <a:t>1</a:t>
                      </a:r>
                      <a:r>
                        <a:rPr kumimoji="1" lang="ja-JP" altLang="en-US" sz="1400" b="1" dirty="0" smtClean="0">
                          <a:latin typeface="Meiryo UI" panose="020B0604030504040204" pitchFamily="50" charset="-128"/>
                          <a:ea typeface="Meiryo UI" panose="020B0604030504040204" pitchFamily="50" charset="-128"/>
                        </a:rPr>
                        <a:t>位</a:t>
                      </a:r>
                      <a:endParaRPr kumimoji="1" lang="ja-JP" altLang="en-US" sz="1400" b="1" dirty="0">
                        <a:latin typeface="Meiryo UI" panose="020B0604030504040204" pitchFamily="50" charset="-128"/>
                        <a:ea typeface="Meiryo UI" panose="020B0604030504040204" pitchFamily="50" charset="-128"/>
                      </a:endParaRPr>
                    </a:p>
                  </a:txBody>
                  <a:tcPr marL="0" marR="72000"/>
                </a:tc>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rPr>
                        <a:t>デンマーク</a:t>
                      </a:r>
                      <a:endParaRPr kumimoji="1" lang="ja-JP" altLang="en-US" sz="1400" b="1"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85.2</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2502855797"/>
                  </a:ext>
                </a:extLst>
              </a:tr>
              <a:tr h="223838">
                <a:tc>
                  <a:txBody>
                    <a:bodyPr/>
                    <a:lstStyle/>
                    <a:p>
                      <a:pPr algn="r">
                        <a:lnSpc>
                          <a:spcPct val="100000"/>
                        </a:lnSpc>
                      </a:pPr>
                      <a:r>
                        <a:rPr kumimoji="1" lang="en-US" altLang="ja-JP" sz="1400" b="1" dirty="0" smtClean="0">
                          <a:latin typeface="Meiryo UI" panose="020B0604030504040204" pitchFamily="50" charset="-128"/>
                          <a:ea typeface="Meiryo UI" panose="020B0604030504040204" pitchFamily="50" charset="-128"/>
                        </a:rPr>
                        <a:t>2</a:t>
                      </a:r>
                      <a:r>
                        <a:rPr kumimoji="1" lang="ja-JP" altLang="en-US" sz="1400" b="1" dirty="0" smtClean="0">
                          <a:latin typeface="Meiryo UI" panose="020B0604030504040204" pitchFamily="50" charset="-128"/>
                          <a:ea typeface="Meiryo UI" panose="020B0604030504040204" pitchFamily="50" charset="-128"/>
                        </a:rPr>
                        <a:t>位</a:t>
                      </a:r>
                      <a:endParaRPr kumimoji="1" lang="en-US" altLang="ja-JP" sz="1400" b="1" dirty="0" smtClean="0">
                        <a:latin typeface="Meiryo UI" panose="020B0604030504040204" pitchFamily="50" charset="-128"/>
                        <a:ea typeface="Meiryo UI" panose="020B0604030504040204" pitchFamily="50" charset="-128"/>
                      </a:endParaRPr>
                    </a:p>
                  </a:txBody>
                  <a:tcPr marL="0" marR="72000"/>
                </a:tc>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rPr>
                        <a:t>スウェーデン</a:t>
                      </a:r>
                      <a:endParaRPr kumimoji="1" lang="ja-JP" altLang="en-US" sz="1400" b="1"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85.0</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4033743161"/>
                  </a:ext>
                </a:extLst>
              </a:tr>
              <a:tr h="223838">
                <a:tc>
                  <a:txBody>
                    <a:bodyPr/>
                    <a:lstStyle/>
                    <a:p>
                      <a:pPr algn="r">
                        <a:lnSpc>
                          <a:spcPct val="100000"/>
                        </a:lnSpc>
                      </a:pPr>
                      <a:r>
                        <a:rPr kumimoji="1" lang="en-US" altLang="ja-JP" sz="1400" b="1" dirty="0" smtClean="0">
                          <a:latin typeface="Meiryo UI" panose="020B0604030504040204" pitchFamily="50" charset="-128"/>
                          <a:ea typeface="Meiryo UI" panose="020B0604030504040204" pitchFamily="50" charset="-128"/>
                        </a:rPr>
                        <a:t>3</a:t>
                      </a:r>
                      <a:r>
                        <a:rPr kumimoji="1" lang="ja-JP" altLang="en-US" sz="1400" b="1" dirty="0" smtClean="0">
                          <a:latin typeface="Meiryo UI" panose="020B0604030504040204" pitchFamily="50" charset="-128"/>
                          <a:ea typeface="Meiryo UI" panose="020B0604030504040204" pitchFamily="50" charset="-128"/>
                        </a:rPr>
                        <a:t>位</a:t>
                      </a:r>
                      <a:endParaRPr kumimoji="1" lang="ja-JP" altLang="en-US" sz="1400" b="1" dirty="0">
                        <a:latin typeface="Meiryo UI" panose="020B0604030504040204" pitchFamily="50" charset="-128"/>
                        <a:ea typeface="Meiryo UI" panose="020B0604030504040204" pitchFamily="50" charset="-128"/>
                      </a:endParaRPr>
                    </a:p>
                  </a:txBody>
                  <a:tcPr marL="0" marR="72000"/>
                </a:tc>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rPr>
                        <a:t>フィンランド</a:t>
                      </a:r>
                      <a:endParaRPr kumimoji="1" lang="ja-JP" altLang="en-US" sz="1400" b="1"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82.8</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854673929"/>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4</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フランス</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81.5</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357849394"/>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5</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オーストリア</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81.1</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736748686"/>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6</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ドイツ</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81.1</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1673878254"/>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7</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チェコ</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80.7</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2810347202"/>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8</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ノルウェー</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80.7</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1656710503"/>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9</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オランダ</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80.4</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427995470"/>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10</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エストニア</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80.2</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3427881396"/>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11</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ニュージーランド</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79.5</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152641031"/>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12</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スロベニア</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79.4</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1031976296"/>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13</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イギリス</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79.4</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3900246803"/>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14</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lnB w="381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アイスランド</a:t>
                      </a:r>
                      <a:endParaRPr kumimoji="1" lang="ja-JP" altLang="en-US" sz="1100" dirty="0">
                        <a:latin typeface="Meiryo UI" panose="020B0604030504040204" pitchFamily="50" charset="-128"/>
                        <a:ea typeface="Meiryo UI" panose="020B0604030504040204" pitchFamily="50" charset="-128"/>
                      </a:endParaRPr>
                    </a:p>
                  </a:txBody>
                  <a:tcPr marL="0" marR="72000" anchor="ctr">
                    <a:lnB w="38100" cap="flat" cmpd="sng" algn="ctr">
                      <a:solidFill>
                        <a:schemeClr val="tx1"/>
                      </a:solidFill>
                      <a:prstDash val="solid"/>
                      <a:round/>
                      <a:headEnd type="none" w="med" len="med"/>
                      <a:tailEnd type="none" w="med" len="med"/>
                    </a:lnB>
                  </a:tcP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79.2</a:t>
                      </a:r>
                      <a:endParaRPr kumimoji="1" lang="ja-JP" altLang="en-US" sz="1100" dirty="0">
                        <a:latin typeface="Meiryo UI" panose="020B0604030504040204" pitchFamily="50" charset="-128"/>
                        <a:ea typeface="Meiryo UI" panose="020B0604030504040204" pitchFamily="50" charset="-128"/>
                      </a:endParaRPr>
                    </a:p>
                  </a:txBody>
                  <a:tcPr marL="0" marR="72000"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8816360"/>
                  </a:ext>
                </a:extLst>
              </a:tr>
              <a:tr h="223838">
                <a:tc>
                  <a:txBody>
                    <a:bodyPr/>
                    <a:lstStyle/>
                    <a:p>
                      <a:pPr algn="r">
                        <a:lnSpc>
                          <a:spcPct val="100000"/>
                        </a:lnSpc>
                      </a:pPr>
                      <a:r>
                        <a:rPr kumimoji="1" lang="en-US" altLang="ja-JP" sz="1400" dirty="0" smtClean="0">
                          <a:latin typeface="Meiryo UI" panose="020B0604030504040204" pitchFamily="50" charset="-128"/>
                          <a:ea typeface="Meiryo UI" panose="020B0604030504040204" pitchFamily="50" charset="-128"/>
                        </a:rPr>
                        <a:t>15</a:t>
                      </a:r>
                      <a:r>
                        <a:rPr kumimoji="1" lang="ja-JP" altLang="en-US" sz="1400" dirty="0" smtClean="0">
                          <a:latin typeface="Meiryo UI" panose="020B0604030504040204" pitchFamily="50" charset="-128"/>
                          <a:ea typeface="Meiryo UI" panose="020B0604030504040204" pitchFamily="50" charset="-128"/>
                        </a:rPr>
                        <a:t>位</a:t>
                      </a:r>
                      <a:endParaRPr kumimoji="1" lang="ja-JP" altLang="en-US" sz="1400" dirty="0">
                        <a:latin typeface="Meiryo UI" panose="020B0604030504040204" pitchFamily="50" charset="-128"/>
                        <a:ea typeface="Meiryo UI" panose="020B0604030504040204" pitchFamily="50" charset="-128"/>
                      </a:endParaRPr>
                    </a:p>
                  </a:txBody>
                  <a:tcPr marL="0" marR="7200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rPr>
                        <a:t>日本</a:t>
                      </a:r>
                      <a:endParaRPr kumimoji="1" lang="ja-JP" altLang="en-US" sz="1400" dirty="0">
                        <a:latin typeface="Meiryo UI" panose="020B0604030504040204" pitchFamily="50" charset="-128"/>
                        <a:ea typeface="Meiryo UI" panose="020B0604030504040204" pitchFamily="50" charset="-128"/>
                      </a:endParaRPr>
                    </a:p>
                  </a:txBody>
                  <a:tcPr marL="0" marR="7200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78.9</a:t>
                      </a:r>
                      <a:endParaRPr kumimoji="1" lang="ja-JP" altLang="en-US" sz="1100" dirty="0">
                        <a:latin typeface="Meiryo UI" panose="020B0604030504040204" pitchFamily="50" charset="-128"/>
                        <a:ea typeface="Meiryo UI" panose="020B0604030504040204" pitchFamily="50" charset="-128"/>
                      </a:endParaRPr>
                    </a:p>
                  </a:txBody>
                  <a:tcPr marL="0" marR="7200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4837192"/>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16</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lnT w="38100" cap="flat" cmpd="sng" algn="ctr">
                      <a:solidFill>
                        <a:schemeClr val="tx1"/>
                      </a:solidFill>
                      <a:prstDash val="solid"/>
                      <a:round/>
                      <a:headEnd type="none" w="med" len="med"/>
                      <a:tailEnd type="none" w="med" len="med"/>
                    </a:lnT>
                  </a:tcPr>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ベルギー</a:t>
                      </a:r>
                      <a:endParaRPr kumimoji="1" lang="ja-JP" altLang="en-US" sz="1100" dirty="0">
                        <a:latin typeface="Meiryo UI" panose="020B0604030504040204" pitchFamily="50" charset="-128"/>
                        <a:ea typeface="Meiryo UI" panose="020B0604030504040204" pitchFamily="50" charset="-128"/>
                      </a:endParaRPr>
                    </a:p>
                  </a:txBody>
                  <a:tcPr marL="0" marR="72000" anchor="ctr">
                    <a:lnT w="38100" cap="flat" cmpd="sng" algn="ctr">
                      <a:solidFill>
                        <a:schemeClr val="tx1"/>
                      </a:solidFill>
                      <a:prstDash val="solid"/>
                      <a:round/>
                      <a:headEnd type="none" w="med" len="med"/>
                      <a:tailEnd type="none" w="med" len="med"/>
                    </a:lnT>
                  </a:tcP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78.9</a:t>
                      </a:r>
                      <a:endParaRPr kumimoji="1" lang="ja-JP" altLang="en-US" sz="1100" dirty="0">
                        <a:latin typeface="Meiryo UI" panose="020B0604030504040204" pitchFamily="50" charset="-128"/>
                        <a:ea typeface="Meiryo UI" panose="020B0604030504040204" pitchFamily="50" charset="-128"/>
                      </a:endParaRPr>
                    </a:p>
                  </a:txBody>
                  <a:tcPr marL="0" marR="72000" anchor="ct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78549666"/>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17</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スイス</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78.8</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412417865"/>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18</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韓国</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78.3</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583015784"/>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19</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アイルランド</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78.2</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29065932"/>
                  </a:ext>
                </a:extLst>
              </a:tr>
              <a:tr h="223838">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20</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marL="0" marR="72000"/>
                </a:tc>
                <a:tc>
                  <a:txBody>
                    <a:bodyPr/>
                    <a:lstStyle/>
                    <a:p>
                      <a:pPr algn="ctr">
                        <a:lnSpc>
                          <a:spcPts val="1100"/>
                        </a:lnSpc>
                      </a:pPr>
                      <a:r>
                        <a:rPr kumimoji="1" lang="ja-JP" altLang="en-US" sz="1100" dirty="0" smtClean="0">
                          <a:latin typeface="Meiryo UI" panose="020B0604030504040204" pitchFamily="50" charset="-128"/>
                          <a:ea typeface="Meiryo UI" panose="020B0604030504040204" pitchFamily="50" charset="-128"/>
                        </a:rPr>
                        <a:t>カナダ</a:t>
                      </a:r>
                      <a:endParaRPr kumimoji="1" lang="ja-JP" altLang="en-US" sz="1100" dirty="0">
                        <a:latin typeface="Meiryo UI" panose="020B0604030504040204" pitchFamily="50" charset="-128"/>
                        <a:ea typeface="Meiryo UI" panose="020B0604030504040204" pitchFamily="50" charset="-128"/>
                      </a:endParaRPr>
                    </a:p>
                  </a:txBody>
                  <a:tcPr marL="0" marR="72000" anchor="ctr"/>
                </a:tc>
                <a:tc>
                  <a:txBody>
                    <a:bodyPr/>
                    <a:lstStyle/>
                    <a:p>
                      <a:pPr algn="r">
                        <a:lnSpc>
                          <a:spcPts val="1100"/>
                        </a:lnSpc>
                      </a:pPr>
                      <a:r>
                        <a:rPr kumimoji="1" lang="en-US" altLang="ja-JP" sz="1100" dirty="0" smtClean="0">
                          <a:latin typeface="Meiryo UI" panose="020B0604030504040204" pitchFamily="50" charset="-128"/>
                          <a:ea typeface="Meiryo UI" panose="020B0604030504040204" pitchFamily="50" charset="-128"/>
                        </a:rPr>
                        <a:t>77.9</a:t>
                      </a:r>
                      <a:endParaRPr kumimoji="1" lang="ja-JP" altLang="en-US" sz="1100" dirty="0">
                        <a:latin typeface="Meiryo UI" panose="020B0604030504040204" pitchFamily="50" charset="-128"/>
                        <a:ea typeface="Meiryo UI" panose="020B0604030504040204" pitchFamily="50" charset="-128"/>
                      </a:endParaRPr>
                    </a:p>
                  </a:txBody>
                  <a:tcPr marL="0" marR="72000" anchor="ctr"/>
                </a:tc>
                <a:extLst>
                  <a:ext uri="{0D108BD9-81ED-4DB2-BD59-A6C34878D82A}">
                    <a16:rowId xmlns:a16="http://schemas.microsoft.com/office/drawing/2014/main" val="3338433547"/>
                  </a:ext>
                </a:extLst>
              </a:tr>
            </a:tbl>
          </a:graphicData>
        </a:graphic>
      </p:graphicFrame>
      <p:sp>
        <p:nvSpPr>
          <p:cNvPr id="183" name="右中かっこ 182"/>
          <p:cNvSpPr/>
          <p:nvPr/>
        </p:nvSpPr>
        <p:spPr>
          <a:xfrm>
            <a:off x="3526655" y="1924762"/>
            <a:ext cx="99208" cy="676888"/>
          </a:xfrm>
          <a:prstGeom prst="rightBrace">
            <a:avLst>
              <a:gd name="adj1" fmla="val 85660"/>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184" name="直線矢印コネクタ 183"/>
          <p:cNvCxnSpPr/>
          <p:nvPr/>
        </p:nvCxnSpPr>
        <p:spPr>
          <a:xfrm>
            <a:off x="3752560" y="2262257"/>
            <a:ext cx="252248"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5" name="直線矢印コネクタ 184"/>
          <p:cNvCxnSpPr/>
          <p:nvPr/>
        </p:nvCxnSpPr>
        <p:spPr>
          <a:xfrm>
            <a:off x="3526655" y="5427390"/>
            <a:ext cx="576000"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9" name="楕円 138"/>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視点４</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80590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1</a:t>
            </a:fld>
            <a:endParaRPr kumimoji="1" lang="ja-JP" altLang="en-US"/>
          </a:p>
        </p:txBody>
      </p:sp>
    </p:spTree>
    <p:extLst>
      <p:ext uri="{BB962C8B-B14F-4D97-AF65-F5344CB8AC3E}">
        <p14:creationId xmlns:p14="http://schemas.microsoft.com/office/powerpoint/2010/main" val="1241919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４．</a:t>
            </a:r>
            <a:r>
              <a:rPr kumimoji="1" lang="en-US" altLang="ja-JP" b="1" dirty="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a:t>
            </a:r>
            <a:endParaRPr kumimoji="1" lang="en-US" altLang="ja-JP" b="1" dirty="0">
              <a:latin typeface="Meiryo UI" panose="020B0604030504040204" pitchFamily="50" charset="-128"/>
              <a:ea typeface="Meiryo UI" panose="020B0604030504040204" pitchFamily="50" charset="-128"/>
            </a:endParaRPr>
          </a:p>
        </p:txBody>
      </p:sp>
      <p:sp>
        <p:nvSpPr>
          <p:cNvPr id="67" name="楕円 66"/>
          <p:cNvSpPr>
            <a:spLocks noChangeAspect="1"/>
          </p:cNvSpPr>
          <p:nvPr/>
        </p:nvSpPr>
        <p:spPr>
          <a:xfrm>
            <a:off x="1738308" y="3450162"/>
            <a:ext cx="6086464" cy="2786546"/>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68" name="台形 67"/>
          <p:cNvSpPr>
            <a:spLocks/>
          </p:cNvSpPr>
          <p:nvPr/>
        </p:nvSpPr>
        <p:spPr>
          <a:xfrm rot="10800000">
            <a:off x="1982478" y="3949782"/>
            <a:ext cx="5583468" cy="1440000"/>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69" name="正方形/長方形 68"/>
          <p:cNvSpPr>
            <a:spLocks/>
          </p:cNvSpPr>
          <p:nvPr/>
        </p:nvSpPr>
        <p:spPr>
          <a:xfrm>
            <a:off x="2722632" y="3476481"/>
            <a:ext cx="4086780" cy="90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pic>
        <p:nvPicPr>
          <p:cNvPr id="70" name="図 69"/>
          <p:cNvPicPr preferRelativeResize="0">
            <a:picLocks noChangeAspect="1"/>
          </p:cNvPicPr>
          <p:nvPr/>
        </p:nvPicPr>
        <p:blipFill>
          <a:blip r:embed="rId2"/>
          <a:stretch>
            <a:fillRect/>
          </a:stretch>
        </p:blipFill>
        <p:spPr>
          <a:xfrm>
            <a:off x="4400625" y="3539670"/>
            <a:ext cx="576000" cy="576000"/>
          </a:xfrm>
          <a:prstGeom prst="rect">
            <a:avLst/>
          </a:prstGeom>
        </p:spPr>
      </p:pic>
      <p:sp>
        <p:nvSpPr>
          <p:cNvPr id="71" name="正方形/長方形 70"/>
          <p:cNvSpPr>
            <a:spLocks noChangeAspect="1"/>
          </p:cNvSpPr>
          <p:nvPr/>
        </p:nvSpPr>
        <p:spPr>
          <a:xfrm>
            <a:off x="3603113" y="3570631"/>
            <a:ext cx="1098994" cy="24622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400" b="1" dirty="0" smtClean="0">
                <a:latin typeface="Meiryo UI" panose="020B0604030504040204" pitchFamily="50" charset="-128"/>
                <a:ea typeface="Meiryo UI" panose="020B0604030504040204" pitchFamily="50" charset="-128"/>
              </a:rPr>
              <a:t>ゴール３</a:t>
            </a:r>
            <a:endParaRPr lang="ja-JP" altLang="en-US" sz="1400" dirty="0">
              <a:latin typeface="Meiryo UI" panose="020B0604030504040204" pitchFamily="50" charset="-128"/>
              <a:ea typeface="Meiryo UI" panose="020B0604030504040204" pitchFamily="50" charset="-128"/>
            </a:endParaRPr>
          </a:p>
        </p:txBody>
      </p:sp>
      <p:pic>
        <p:nvPicPr>
          <p:cNvPr id="72" name="図 71"/>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4417913" y="5603897"/>
            <a:ext cx="576000" cy="576000"/>
          </a:xfrm>
          <a:prstGeom prst="rect">
            <a:avLst/>
          </a:prstGeom>
        </p:spPr>
      </p:pic>
      <p:pic>
        <p:nvPicPr>
          <p:cNvPr id="73" name="図 72"/>
          <p:cNvPicPr preferRelativeResize="0">
            <a:picLocks noChangeAspect="1"/>
          </p:cNvPicPr>
          <p:nvPr/>
        </p:nvPicPr>
        <p:blipFill>
          <a:blip r:embed="rId4"/>
          <a:stretch>
            <a:fillRect/>
          </a:stretch>
        </p:blipFill>
        <p:spPr>
          <a:xfrm>
            <a:off x="6565588" y="4555371"/>
            <a:ext cx="576000" cy="576000"/>
          </a:xfrm>
          <a:prstGeom prst="rect">
            <a:avLst/>
          </a:prstGeom>
        </p:spPr>
      </p:pic>
      <p:pic>
        <p:nvPicPr>
          <p:cNvPr id="74" name="図 73"/>
          <p:cNvPicPr preferRelativeResize="0">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94239" y="4585051"/>
            <a:ext cx="576000" cy="576000"/>
          </a:xfrm>
          <a:prstGeom prst="rect">
            <a:avLst/>
          </a:prstGeom>
        </p:spPr>
      </p:pic>
      <p:pic>
        <p:nvPicPr>
          <p:cNvPr id="75" name="図 74"/>
          <p:cNvPicPr preferRelativeResize="0">
            <a:picLocks noChangeAspect="1"/>
          </p:cNvPicPr>
          <p:nvPr/>
        </p:nvPicPr>
        <p:blipFill>
          <a:blip r:embed="rId6"/>
          <a:stretch>
            <a:fillRect/>
          </a:stretch>
        </p:blipFill>
        <p:spPr>
          <a:xfrm>
            <a:off x="2900905" y="4592965"/>
            <a:ext cx="576000" cy="576000"/>
          </a:xfrm>
          <a:prstGeom prst="rect">
            <a:avLst/>
          </a:prstGeom>
        </p:spPr>
      </p:pic>
      <p:sp>
        <p:nvSpPr>
          <p:cNvPr id="76" name="正方形/長方形 75"/>
          <p:cNvSpPr>
            <a:spLocks noChangeAspect="1"/>
          </p:cNvSpPr>
          <p:nvPr/>
        </p:nvSpPr>
        <p:spPr>
          <a:xfrm>
            <a:off x="2179127" y="4570629"/>
            <a:ext cx="808700" cy="24622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400" b="1" dirty="0" smtClean="0">
                <a:latin typeface="Meiryo UI" panose="020B0604030504040204" pitchFamily="50" charset="-128"/>
                <a:ea typeface="Meiryo UI" panose="020B0604030504040204" pitchFamily="50" charset="-128"/>
              </a:rPr>
              <a:t>ゴール１</a:t>
            </a:r>
            <a:endParaRPr lang="ja-JP" altLang="en-US" sz="1400" dirty="0">
              <a:latin typeface="Meiryo UI" panose="020B0604030504040204" pitchFamily="50" charset="-128"/>
              <a:ea typeface="Meiryo UI" panose="020B0604030504040204" pitchFamily="50" charset="-128"/>
            </a:endParaRPr>
          </a:p>
        </p:txBody>
      </p:sp>
      <p:sp>
        <p:nvSpPr>
          <p:cNvPr id="77" name="正方形/長方形 76"/>
          <p:cNvSpPr>
            <a:spLocks noChangeAspect="1"/>
          </p:cNvSpPr>
          <p:nvPr/>
        </p:nvSpPr>
        <p:spPr>
          <a:xfrm>
            <a:off x="3825518" y="4583487"/>
            <a:ext cx="831265" cy="24622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400" b="1" dirty="0" smtClean="0">
                <a:latin typeface="Meiryo UI" panose="020B0604030504040204" pitchFamily="50" charset="-128"/>
                <a:ea typeface="Meiryo UI" panose="020B0604030504040204" pitchFamily="50" charset="-128"/>
              </a:rPr>
              <a:t>ゴール</a:t>
            </a:r>
            <a:r>
              <a:rPr kumimoji="1" lang="ja-JP" altLang="en-US" sz="1400" b="1" dirty="0">
                <a:latin typeface="Meiryo UI" panose="020B0604030504040204" pitchFamily="50" charset="-128"/>
                <a:ea typeface="Meiryo UI" panose="020B0604030504040204" pitchFamily="50" charset="-128"/>
              </a:rPr>
              <a:t>４</a:t>
            </a:r>
            <a:endParaRPr lang="ja-JP" altLang="en-US" sz="1400" dirty="0">
              <a:latin typeface="Meiryo UI" panose="020B0604030504040204" pitchFamily="50" charset="-128"/>
              <a:ea typeface="Meiryo UI" panose="020B0604030504040204" pitchFamily="50" charset="-128"/>
            </a:endParaRPr>
          </a:p>
        </p:txBody>
      </p:sp>
      <p:sp>
        <p:nvSpPr>
          <p:cNvPr id="78" name="正方形/長方形 77"/>
          <p:cNvSpPr>
            <a:spLocks noChangeAspect="1"/>
          </p:cNvSpPr>
          <p:nvPr/>
        </p:nvSpPr>
        <p:spPr>
          <a:xfrm>
            <a:off x="5731957" y="4564432"/>
            <a:ext cx="885391" cy="24622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400" b="1" dirty="0" smtClean="0">
                <a:latin typeface="Meiryo UI" panose="020B0604030504040204" pitchFamily="50" charset="-128"/>
                <a:ea typeface="Meiryo UI" panose="020B0604030504040204" pitchFamily="50" charset="-128"/>
              </a:rPr>
              <a:t>ゴール</a:t>
            </a:r>
            <a:r>
              <a:rPr lang="en-US" altLang="ja-JP" sz="1400" b="1" dirty="0" smtClean="0">
                <a:latin typeface="Meiryo UI" panose="020B0604030504040204" pitchFamily="50" charset="-128"/>
                <a:ea typeface="Meiryo UI" panose="020B0604030504040204" pitchFamily="50" charset="-128"/>
              </a:rPr>
              <a:t>12</a:t>
            </a:r>
            <a:endParaRPr lang="ja-JP" altLang="en-US" sz="1400" dirty="0">
              <a:latin typeface="Meiryo UI" panose="020B0604030504040204" pitchFamily="50" charset="-128"/>
              <a:ea typeface="Meiryo UI" panose="020B0604030504040204" pitchFamily="50" charset="-128"/>
            </a:endParaRPr>
          </a:p>
        </p:txBody>
      </p:sp>
      <p:sp>
        <p:nvSpPr>
          <p:cNvPr id="79" name="テキスト ボックス 64"/>
          <p:cNvSpPr txBox="1">
            <a:spLocks noChangeAspect="1"/>
          </p:cNvSpPr>
          <p:nvPr/>
        </p:nvSpPr>
        <p:spPr>
          <a:xfrm>
            <a:off x="2335432" y="4794449"/>
            <a:ext cx="793110" cy="2205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貧困</a:t>
            </a:r>
            <a:r>
              <a:rPr lang="ja-JP" altLang="en-US"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80" name="テキスト ボックス 65"/>
          <p:cNvSpPr txBox="1">
            <a:spLocks noChangeAspect="1"/>
          </p:cNvSpPr>
          <p:nvPr/>
        </p:nvSpPr>
        <p:spPr>
          <a:xfrm>
            <a:off x="3416676" y="3796182"/>
            <a:ext cx="1243832" cy="2205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健康と福祉」</a:t>
            </a:r>
            <a:endParaRPr kumimoji="1" lang="ja-JP" altLang="en-US" sz="1200" dirty="0">
              <a:latin typeface="Meiryo UI" panose="020B0604030504040204" pitchFamily="50" charset="-128"/>
              <a:ea typeface="Meiryo UI" panose="020B0604030504040204" pitchFamily="50" charset="-128"/>
            </a:endParaRPr>
          </a:p>
        </p:txBody>
      </p:sp>
      <p:sp>
        <p:nvSpPr>
          <p:cNvPr id="81" name="正方形/長方形 80"/>
          <p:cNvSpPr>
            <a:spLocks noChangeAspect="1"/>
          </p:cNvSpPr>
          <p:nvPr/>
        </p:nvSpPr>
        <p:spPr>
          <a:xfrm>
            <a:off x="3585519" y="5659225"/>
            <a:ext cx="1050831" cy="24622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400" b="1" dirty="0" smtClean="0">
                <a:latin typeface="Meiryo UI" panose="020B0604030504040204" pitchFamily="50" charset="-128"/>
                <a:ea typeface="Meiryo UI" panose="020B0604030504040204" pitchFamily="50" charset="-128"/>
              </a:rPr>
              <a:t>ゴール</a:t>
            </a:r>
            <a:r>
              <a:rPr kumimoji="1" lang="en-US" altLang="ja-JP" sz="1400" b="1" dirty="0" smtClean="0">
                <a:latin typeface="Meiryo UI" panose="020B0604030504040204" pitchFamily="50" charset="-128"/>
                <a:ea typeface="Meiryo UI" panose="020B0604030504040204" pitchFamily="50" charset="-128"/>
              </a:rPr>
              <a:t>11</a:t>
            </a:r>
            <a:endParaRPr lang="ja-JP" altLang="en-US" sz="1400" dirty="0">
              <a:latin typeface="Meiryo UI" panose="020B0604030504040204" pitchFamily="50" charset="-128"/>
              <a:ea typeface="Meiryo UI" panose="020B0604030504040204" pitchFamily="50" charset="-128"/>
            </a:endParaRPr>
          </a:p>
        </p:txBody>
      </p:sp>
      <p:sp>
        <p:nvSpPr>
          <p:cNvPr id="82" name="正方形/長方形 81"/>
          <p:cNvSpPr>
            <a:spLocks noChangeAspect="1"/>
          </p:cNvSpPr>
          <p:nvPr/>
        </p:nvSpPr>
        <p:spPr>
          <a:xfrm>
            <a:off x="2823180" y="5126289"/>
            <a:ext cx="4392895" cy="3597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（「ゴール３」と</a:t>
            </a:r>
            <a:r>
              <a:rPr lang="ja-JP" altLang="en-US" sz="12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関連</a:t>
            </a:r>
            <a:r>
              <a:rPr lang="ja-JP" altLang="en-US"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する横断的な課題としての取組み）</a:t>
            </a:r>
            <a:endParaRPr lang="en-US" altLang="ja-JP"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83" name="楕円 82"/>
          <p:cNvSpPr>
            <a:spLocks noChangeAspect="1"/>
          </p:cNvSpPr>
          <p:nvPr/>
        </p:nvSpPr>
        <p:spPr>
          <a:xfrm>
            <a:off x="5121449" y="3563212"/>
            <a:ext cx="1117172"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400" b="1" dirty="0" smtClean="0">
                <a:latin typeface="Meiryo UI" panose="020B0604030504040204" pitchFamily="50" charset="-128"/>
                <a:ea typeface="Meiryo UI" panose="020B0604030504040204" pitchFamily="50" charset="-128"/>
              </a:rPr>
              <a:t>重点</a:t>
            </a:r>
            <a:endParaRPr kumimoji="1" lang="en-US" altLang="ja-JP" sz="1400" b="1" dirty="0" smtClean="0">
              <a:latin typeface="Meiryo UI" panose="020B0604030504040204" pitchFamily="50" charset="-128"/>
              <a:ea typeface="Meiryo UI" panose="020B0604030504040204" pitchFamily="50" charset="-128"/>
            </a:endParaRPr>
          </a:p>
          <a:p>
            <a:pPr algn="ctr">
              <a:lnSpc>
                <a:spcPts val="1300"/>
              </a:lnSpc>
            </a:pPr>
            <a:r>
              <a:rPr kumimoji="1" lang="ja-JP" altLang="en-US" sz="1400" b="1" dirty="0" smtClean="0">
                <a:latin typeface="Meiryo UI" panose="020B0604030504040204" pitchFamily="50" charset="-128"/>
                <a:ea typeface="Meiryo UI" panose="020B0604030504040204" pitchFamily="50" charset="-128"/>
              </a:rPr>
              <a:t>ゴール</a:t>
            </a:r>
            <a:r>
              <a:rPr kumimoji="1" lang="en-US" altLang="ja-JP" sz="1400" b="1" dirty="0" smtClean="0">
                <a:latin typeface="Meiryo UI" panose="020B0604030504040204" pitchFamily="50" charset="-128"/>
                <a:ea typeface="Meiryo UI" panose="020B0604030504040204" pitchFamily="50" charset="-128"/>
              </a:rPr>
              <a:t>Ⅰ</a:t>
            </a:r>
            <a:endParaRPr kumimoji="1" lang="ja-JP" altLang="en-US" sz="1400" b="1" dirty="0">
              <a:latin typeface="Meiryo UI" panose="020B0604030504040204" pitchFamily="50" charset="-128"/>
              <a:ea typeface="Meiryo UI" panose="020B0604030504040204" pitchFamily="50" charset="-128"/>
            </a:endParaRPr>
          </a:p>
        </p:txBody>
      </p:sp>
      <p:sp>
        <p:nvSpPr>
          <p:cNvPr id="85" name="テキスト ボックス 70"/>
          <p:cNvSpPr txBox="1">
            <a:spLocks noChangeAspect="1"/>
          </p:cNvSpPr>
          <p:nvPr/>
        </p:nvSpPr>
        <p:spPr>
          <a:xfrm>
            <a:off x="4001356" y="4772875"/>
            <a:ext cx="829453" cy="2205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教育」</a:t>
            </a:r>
            <a:endParaRPr kumimoji="1" lang="ja-JP" altLang="en-US" sz="1200" dirty="0">
              <a:latin typeface="Meiryo UI" panose="020B0604030504040204" pitchFamily="50" charset="-128"/>
              <a:ea typeface="Meiryo UI" panose="020B0604030504040204" pitchFamily="50" charset="-128"/>
            </a:endParaRPr>
          </a:p>
        </p:txBody>
      </p:sp>
      <p:sp>
        <p:nvSpPr>
          <p:cNvPr id="86" name="大かっこ 85"/>
          <p:cNvSpPr>
            <a:spLocks noChangeAspect="1"/>
          </p:cNvSpPr>
          <p:nvPr/>
        </p:nvSpPr>
        <p:spPr>
          <a:xfrm>
            <a:off x="5687404" y="4748546"/>
            <a:ext cx="916116" cy="419322"/>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400"/>
              </a:lnSpc>
            </a:pPr>
            <a:r>
              <a:rPr lang="ja-JP" altLang="en-US" sz="1200" dirty="0" smtClean="0">
                <a:latin typeface="Meiryo UI" panose="020B0604030504040204" pitchFamily="50" charset="-128"/>
                <a:ea typeface="Meiryo UI" panose="020B0604030504040204" pitchFamily="50" charset="-128"/>
              </a:rPr>
              <a:t>「持続</a:t>
            </a:r>
            <a:r>
              <a:rPr lang="ja-JP" altLang="en-US" sz="1200" dirty="0">
                <a:latin typeface="Meiryo UI" panose="020B0604030504040204" pitchFamily="50" charset="-128"/>
                <a:ea typeface="Meiryo UI" panose="020B0604030504040204" pitchFamily="50" charset="-128"/>
              </a:rPr>
              <a:t>可能</a:t>
            </a:r>
            <a:r>
              <a:rPr lang="ja-JP" altLang="en-US" sz="1200" dirty="0" smtClean="0">
                <a:latin typeface="Meiryo UI" panose="020B0604030504040204" pitchFamily="50" charset="-128"/>
                <a:ea typeface="Meiryo UI" panose="020B0604030504040204" pitchFamily="50" charset="-128"/>
              </a:rPr>
              <a:t>な生産と消費」</a:t>
            </a:r>
            <a:endParaRPr kumimoji="1" lang="ja-JP" altLang="en-US" sz="1200" dirty="0">
              <a:latin typeface="Meiryo UI" panose="020B0604030504040204" pitchFamily="50" charset="-128"/>
              <a:ea typeface="Meiryo UI" panose="020B0604030504040204" pitchFamily="50" charset="-128"/>
            </a:endParaRPr>
          </a:p>
        </p:txBody>
      </p:sp>
      <p:sp>
        <p:nvSpPr>
          <p:cNvPr id="87" name="大かっこ 86"/>
          <p:cNvSpPr>
            <a:spLocks noChangeAspect="1"/>
          </p:cNvSpPr>
          <p:nvPr/>
        </p:nvSpPr>
        <p:spPr>
          <a:xfrm>
            <a:off x="3237499" y="5790203"/>
            <a:ext cx="1315011" cy="2650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200" dirty="0" smtClean="0">
                <a:latin typeface="Meiryo UI" panose="020B0604030504040204" pitchFamily="50" charset="-128"/>
                <a:ea typeface="Meiryo UI" panose="020B0604030504040204" pitchFamily="50" charset="-128"/>
              </a:rPr>
              <a:t>「持続可能都市」</a:t>
            </a:r>
            <a:endParaRPr kumimoji="1" lang="ja-JP" altLang="en-US" sz="1200" dirty="0">
              <a:latin typeface="Meiryo UI" panose="020B0604030504040204" pitchFamily="50" charset="-128"/>
              <a:ea typeface="Meiryo UI" panose="020B0604030504040204" pitchFamily="50" charset="-128"/>
            </a:endParaRPr>
          </a:p>
        </p:txBody>
      </p:sp>
      <p:sp>
        <p:nvSpPr>
          <p:cNvPr id="88" name="楕円 87"/>
          <p:cNvSpPr>
            <a:spLocks noChangeAspect="1"/>
          </p:cNvSpPr>
          <p:nvPr/>
        </p:nvSpPr>
        <p:spPr>
          <a:xfrm>
            <a:off x="5048613" y="5621643"/>
            <a:ext cx="1277850"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400" b="1" dirty="0" smtClean="0">
                <a:latin typeface="Meiryo UI" panose="020B0604030504040204" pitchFamily="50" charset="-128"/>
                <a:ea typeface="Meiryo UI" panose="020B0604030504040204" pitchFamily="50" charset="-128"/>
              </a:rPr>
              <a:t>重点</a:t>
            </a:r>
            <a:endParaRPr kumimoji="1" lang="en-US" altLang="ja-JP" sz="1400" b="1" dirty="0" smtClean="0">
              <a:latin typeface="Meiryo UI" panose="020B0604030504040204" pitchFamily="50" charset="-128"/>
              <a:ea typeface="Meiryo UI" panose="020B0604030504040204" pitchFamily="50" charset="-128"/>
            </a:endParaRPr>
          </a:p>
          <a:p>
            <a:pPr algn="ctr">
              <a:lnSpc>
                <a:spcPts val="1300"/>
              </a:lnSpc>
            </a:pPr>
            <a:r>
              <a:rPr kumimoji="1" lang="ja-JP" altLang="en-US" sz="1400" b="1" dirty="0" smtClean="0">
                <a:latin typeface="Meiryo UI" panose="020B0604030504040204" pitchFamily="50" charset="-128"/>
                <a:ea typeface="Meiryo UI" panose="020B0604030504040204" pitchFamily="50" charset="-128"/>
              </a:rPr>
              <a:t>ゴール</a:t>
            </a:r>
            <a:r>
              <a:rPr kumimoji="1" lang="en-US" altLang="ja-JP" sz="1400" b="1" dirty="0" smtClean="0">
                <a:latin typeface="Meiryo UI" panose="020B0604030504040204" pitchFamily="50" charset="-128"/>
                <a:ea typeface="Meiryo UI" panose="020B0604030504040204" pitchFamily="50" charset="-128"/>
              </a:rPr>
              <a:t>Ⅱ</a:t>
            </a:r>
            <a:endParaRPr kumimoji="1" lang="ja-JP" altLang="en-US" sz="1400" b="1" dirty="0">
              <a:latin typeface="Meiryo UI" panose="020B0604030504040204" pitchFamily="50" charset="-128"/>
              <a:ea typeface="Meiryo UI" panose="020B0604030504040204" pitchFamily="50" charset="-128"/>
            </a:endParaRPr>
          </a:p>
        </p:txBody>
      </p:sp>
      <p:sp>
        <p:nvSpPr>
          <p:cNvPr id="89" name="正方形/長方形 88"/>
          <p:cNvSpPr>
            <a:spLocks noChangeAspect="1"/>
          </p:cNvSpPr>
          <p:nvPr/>
        </p:nvSpPr>
        <p:spPr>
          <a:xfrm>
            <a:off x="2955639" y="4109253"/>
            <a:ext cx="4185949" cy="3509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（“いのち”や暮らし、次世代の課題としての取組み）</a:t>
            </a:r>
            <a:endParaRPr lang="en-US" altLang="ja-JP"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97" name="正方形/長方形 96"/>
          <p:cNvSpPr/>
          <p:nvPr/>
        </p:nvSpPr>
        <p:spPr>
          <a:xfrm>
            <a:off x="2240641" y="6218465"/>
            <a:ext cx="5081795" cy="1777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spcBef>
                <a:spcPts val="0"/>
              </a:spcBef>
            </a:pPr>
            <a:r>
              <a:rPr lang="ja-JP" altLang="en-US"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（他のゴールを集約しながら、様々な課題解決にバランスよく貢献）</a:t>
            </a:r>
            <a:endParaRPr lang="en-US" altLang="ja-JP"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98" name="角丸四角形 97"/>
          <p:cNvSpPr/>
          <p:nvPr/>
        </p:nvSpPr>
        <p:spPr>
          <a:xfrm>
            <a:off x="1639295" y="3201958"/>
            <a:ext cx="6284490" cy="3389072"/>
          </a:xfrm>
          <a:prstGeom prst="roundRect">
            <a:avLst>
              <a:gd name="adj" fmla="val 0"/>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endParaRPr kumimoji="1"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5" name="正方形/長方形 34"/>
          <p:cNvSpPr/>
          <p:nvPr/>
        </p:nvSpPr>
        <p:spPr>
          <a:xfrm>
            <a:off x="320764" y="605831"/>
            <a:ext cx="9468034" cy="12329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lnSpc>
                <a:spcPts val="2000"/>
              </a:lnSpc>
              <a:spcBef>
                <a:spcPts val="100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先進都市として、国際</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社会全体の課題で</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あるジェンダーや人権、気候変動に取り組む</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ことはもとより、</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2000"/>
              </a:lnSpc>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のテーマである“いのち”や暮らし、次世代に関わる課題を有する</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ゴール３</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「府民の豊かさ</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〔well-being〕</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」をめざす重点ゴール</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として位置づけ、関連する横断的な</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課題であ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る</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１、４、</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取り組む。</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2000"/>
              </a:lnSpc>
              <a:spcBef>
                <a:spcPts val="12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また、他のゴールを集約しながら様々な課題解決にバランスよく貢献できる</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「大阪の豊かさ</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〔well-being〕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」をめざす、もう一方の重点ゴール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として取組みを広げていく。</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2000"/>
              </a:lnSpc>
              <a:spcBef>
                <a:spcPts val="12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重点ゴール等の推進にあたって</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産業や雇用、イノベーションといった都市としての強みを</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活かしていく</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19</a:t>
            </a:fld>
            <a:endParaRPr kumimoji="1" lang="ja-JP" altLang="en-US"/>
          </a:p>
        </p:txBody>
      </p:sp>
      <p:sp>
        <p:nvSpPr>
          <p:cNvPr id="36" name="正方形/長方形 35"/>
          <p:cNvSpPr>
            <a:spLocks/>
          </p:cNvSpPr>
          <p:nvPr/>
        </p:nvSpPr>
        <p:spPr>
          <a:xfrm>
            <a:off x="1343285" y="2913958"/>
            <a:ext cx="6984000" cy="288000"/>
          </a:xfrm>
          <a:prstGeom prst="rect">
            <a:avLst/>
          </a:prstGeom>
          <a:no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国際社会全体の課題であるジェンダーや人権、気候変動への</a:t>
            </a:r>
            <a:r>
              <a:rPr kumimoji="1" lang="ja-JP" altLang="en-US" sz="1400" b="1" dirty="0" smtClean="0">
                <a:solidFill>
                  <a:schemeClr val="tx1"/>
                </a:solidFill>
                <a:latin typeface="Meiryo UI" panose="020B0604030504040204" pitchFamily="50" charset="-128"/>
                <a:ea typeface="Meiryo UI" panose="020B0604030504040204" pitchFamily="50" charset="-128"/>
              </a:rPr>
              <a:t>取組み</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37" name="正方形/長方形 36"/>
          <p:cNvSpPr>
            <a:spLocks/>
          </p:cNvSpPr>
          <p:nvPr/>
        </p:nvSpPr>
        <p:spPr>
          <a:xfrm>
            <a:off x="2450252" y="6464937"/>
            <a:ext cx="4896000" cy="252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産業や雇用、イノベーションといった都市としての強みを活かす</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92" name="角丸四角形 91"/>
          <p:cNvSpPr/>
          <p:nvPr/>
        </p:nvSpPr>
        <p:spPr>
          <a:xfrm>
            <a:off x="8255094" y="4212469"/>
            <a:ext cx="134460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400" b="1" dirty="0">
                <a:latin typeface="Meiryo UI" panose="020B0604030504040204" pitchFamily="50" charset="-128"/>
                <a:ea typeface="Meiryo UI" panose="020B0604030504040204" pitchFamily="50" charset="-128"/>
              </a:rPr>
              <a:t>府民</a:t>
            </a:r>
            <a:r>
              <a:rPr kumimoji="1" lang="ja-JP" altLang="en-US" sz="1400" b="1" dirty="0" smtClean="0">
                <a:latin typeface="Meiryo UI" panose="020B0604030504040204" pitchFamily="50" charset="-128"/>
                <a:ea typeface="Meiryo UI" panose="020B0604030504040204" pitchFamily="50" charset="-128"/>
              </a:rPr>
              <a:t>の</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en-US" altLang="ja-JP" sz="1400" b="1" dirty="0" smtClean="0">
                <a:latin typeface="Meiryo UI" panose="020B0604030504040204" pitchFamily="50" charset="-128"/>
                <a:ea typeface="Meiryo UI" panose="020B0604030504040204" pitchFamily="50" charset="-128"/>
              </a:rPr>
              <a:t>well-being</a:t>
            </a:r>
            <a:endParaRPr lang="ja-JP" altLang="en-US" sz="1400" dirty="0"/>
          </a:p>
        </p:txBody>
      </p:sp>
      <p:sp>
        <p:nvSpPr>
          <p:cNvPr id="93" name="角丸四角形 92"/>
          <p:cNvSpPr/>
          <p:nvPr/>
        </p:nvSpPr>
        <p:spPr>
          <a:xfrm>
            <a:off x="8255094" y="5649002"/>
            <a:ext cx="134460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400" b="1" dirty="0" smtClean="0">
                <a:latin typeface="Meiryo UI" panose="020B0604030504040204" pitchFamily="50" charset="-128"/>
                <a:ea typeface="Meiryo UI" panose="020B0604030504040204" pitchFamily="50" charset="-128"/>
              </a:rPr>
              <a:t>地域（大阪）の</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en-US" altLang="ja-JP" sz="1400" b="1" dirty="0" smtClean="0">
                <a:latin typeface="Meiryo UI" panose="020B0604030504040204" pitchFamily="50" charset="-128"/>
                <a:ea typeface="Meiryo UI" panose="020B0604030504040204" pitchFamily="50" charset="-128"/>
              </a:rPr>
              <a:t>well-being</a:t>
            </a:r>
            <a:endParaRPr lang="ja-JP" altLang="en-US" sz="1400" dirty="0"/>
          </a:p>
        </p:txBody>
      </p:sp>
      <p:sp>
        <p:nvSpPr>
          <p:cNvPr id="94" name="右中かっこ 93"/>
          <p:cNvSpPr/>
          <p:nvPr/>
        </p:nvSpPr>
        <p:spPr>
          <a:xfrm>
            <a:off x="7877291" y="3499590"/>
            <a:ext cx="253239" cy="2008394"/>
          </a:xfrm>
          <a:prstGeom prst="rightBrace">
            <a:avLst>
              <a:gd name="adj1" fmla="val 83970"/>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sp>
        <p:nvSpPr>
          <p:cNvPr id="95" name="右中かっこ 94"/>
          <p:cNvSpPr/>
          <p:nvPr/>
        </p:nvSpPr>
        <p:spPr>
          <a:xfrm>
            <a:off x="7888721" y="5518344"/>
            <a:ext cx="237577" cy="742658"/>
          </a:xfrm>
          <a:prstGeom prst="rightBrace">
            <a:avLst>
              <a:gd name="adj1" fmla="val 45959"/>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spTree>
    <p:extLst>
      <p:ext uri="{BB962C8B-B14F-4D97-AF65-F5344CB8AC3E}">
        <p14:creationId xmlns:p14="http://schemas.microsoft.com/office/powerpoint/2010/main" val="299840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正方形/長方形 160"/>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５</a:t>
            </a:r>
            <a:r>
              <a:rPr kumimoji="1" lang="ja-JP" altLang="en-US" b="1" dirty="0" smtClean="0">
                <a:latin typeface="Meiryo UI" panose="020B0604030504040204" pitchFamily="50" charset="-128"/>
                <a:ea typeface="Meiryo UI" panose="020B0604030504040204" pitchFamily="50" charset="-128"/>
              </a:rPr>
              <a:t>　</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smtClean="0">
                <a:latin typeface="Meiryo UI" panose="020B0604030504040204" pitchFamily="50" charset="-128"/>
                <a:ea typeface="Meiryo UI" panose="020B0604030504040204" pitchFamily="50" charset="-128"/>
              </a:rPr>
              <a:t>先進都市をめざして</a:t>
            </a:r>
            <a:endParaRPr kumimoji="1" lang="en-US" altLang="ja-JP" b="1" dirty="0">
              <a:latin typeface="Meiryo UI" panose="020B0604030504040204" pitchFamily="50" charset="-128"/>
              <a:ea typeface="Meiryo UI" panose="020B0604030504040204" pitchFamily="50" charset="-128"/>
            </a:endParaRPr>
          </a:p>
        </p:txBody>
      </p:sp>
      <p:sp>
        <p:nvSpPr>
          <p:cNvPr id="150" name="正方形/長方形 149"/>
          <p:cNvSpPr/>
          <p:nvPr/>
        </p:nvSpPr>
        <p:spPr>
          <a:xfrm>
            <a:off x="266166" y="609654"/>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0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大阪が「</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先進都市」となるために最も大切なことは、府民や企業、市町村など、</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誰もが</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を意識</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自分なりの強みや課題意識</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の中で、</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一人ひとりが自律的に</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達成をめざしていく</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spcBef>
                <a:spcPts val="12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とりわけ</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、課題を克服すべきゴールや世界に貢献できる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ゴールを</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「重点ゴール」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に位置づけ、</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様々</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ステークホルダーの連携</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協調により注力</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していくことが、</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世界のトップランナーとし</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重要</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spcBef>
                <a:spcPts val="12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こうした考えのもと、まずは、</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大阪・関西万博</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において、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ステークホルダーが、大阪のあらゆる場所で</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を体現した行動</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がなされている姿を世界に向けて発信していく。そのうえで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年に向け</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先頭に立って、世界とともに</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を達成していく</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5" name="図 314"/>
          <p:cNvPicPr preferRelativeResize="0">
            <a:picLocks/>
          </p:cNvPicPr>
          <p:nvPr/>
        </p:nvPicPr>
        <p:blipFill>
          <a:blip r:embed="rId3">
            <a:grayscl/>
            <a:extLst>
              <a:ext uri="{BEBA8EAE-BF5A-486C-A8C5-ECC9F3942E4B}">
                <a14:imgProps xmlns:a14="http://schemas.microsoft.com/office/drawing/2010/main">
                  <a14:imgLayer r:embed="rId4">
                    <a14:imgEffect>
                      <a14:sharpenSoften amount="-25000"/>
                    </a14:imgEffect>
                    <a14:imgEffect>
                      <a14:colorTemperature colorTemp="11200"/>
                    </a14:imgEffect>
                    <a14:imgEffect>
                      <a14:saturation sat="400000"/>
                    </a14:imgEffect>
                    <a14:imgEffect>
                      <a14:brightnessContrast contrast="20000"/>
                    </a14:imgEffect>
                  </a14:imgLayer>
                </a14:imgProps>
              </a:ext>
            </a:extLst>
          </a:blip>
          <a:stretch>
            <a:fillRect/>
          </a:stretch>
        </p:blipFill>
        <p:spPr>
          <a:xfrm>
            <a:off x="446243" y="3391757"/>
            <a:ext cx="2844000" cy="2857846"/>
          </a:xfrm>
          <a:prstGeom prst="rect">
            <a:avLst/>
          </a:prstGeom>
          <a:ln w="3175">
            <a:solidFill>
              <a:schemeClr val="bg1">
                <a:lumMod val="65000"/>
              </a:schemeClr>
            </a:solidFill>
          </a:ln>
        </p:spPr>
      </p:pic>
      <p:pic>
        <p:nvPicPr>
          <p:cNvPr id="412" name="図 411"/>
          <p:cNvPicPr>
            <a:picLocks noChangeAspect="1"/>
          </p:cNvPicPr>
          <p:nvPr/>
        </p:nvPicPr>
        <p:blipFill>
          <a:blip r:embed="rId5"/>
          <a:stretch>
            <a:fillRect/>
          </a:stretch>
        </p:blipFill>
        <p:spPr>
          <a:xfrm>
            <a:off x="6873224" y="3365096"/>
            <a:ext cx="2812941" cy="2988537"/>
          </a:xfrm>
          <a:prstGeom prst="rect">
            <a:avLst/>
          </a:prstGeom>
        </p:spPr>
      </p:pic>
      <p:grpSp>
        <p:nvGrpSpPr>
          <p:cNvPr id="322" name="グループ化 321"/>
          <p:cNvGrpSpPr>
            <a:grpSpLocks noChangeAspect="1"/>
          </p:cNvGrpSpPr>
          <p:nvPr/>
        </p:nvGrpSpPr>
        <p:grpSpPr>
          <a:xfrm>
            <a:off x="1605849" y="4465820"/>
            <a:ext cx="971998" cy="1081397"/>
            <a:chOff x="2143370" y="3987282"/>
            <a:chExt cx="921552" cy="1025273"/>
          </a:xfrm>
        </p:grpSpPr>
        <p:sp>
          <p:nvSpPr>
            <p:cNvPr id="334" name="二等辺三角形 333"/>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335" name="グループ化 334"/>
            <p:cNvGrpSpPr>
              <a:grpSpLocks noChangeAspect="1"/>
            </p:cNvGrpSpPr>
            <p:nvPr/>
          </p:nvGrpSpPr>
          <p:grpSpPr>
            <a:xfrm>
              <a:off x="2217547" y="4116000"/>
              <a:ext cx="816978" cy="896555"/>
              <a:chOff x="2246055" y="3937438"/>
              <a:chExt cx="1011529" cy="1110057"/>
            </a:xfrm>
          </p:grpSpPr>
          <p:pic>
            <p:nvPicPr>
              <p:cNvPr id="336" name="図 335"/>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337" name="図 336"/>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338"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smtClean="0">
                    <a:latin typeface="Meiryo UI" panose="020B0604030504040204" pitchFamily="50" charset="-128"/>
                    <a:ea typeface="Meiryo UI" panose="020B0604030504040204" pitchFamily="50" charset="-128"/>
                  </a:rPr>
                  <a:t>経済</a:t>
                </a:r>
                <a:endParaRPr kumimoji="1" lang="ja-JP" altLang="en-US" sz="900" b="1" dirty="0">
                  <a:latin typeface="Meiryo UI" panose="020B0604030504040204" pitchFamily="50" charset="-128"/>
                  <a:ea typeface="Meiryo UI" panose="020B0604030504040204" pitchFamily="50" charset="-128"/>
                </a:endParaRPr>
              </a:p>
            </p:txBody>
          </p:sp>
          <p:sp>
            <p:nvSpPr>
              <p:cNvPr id="339"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smtClean="0">
                    <a:latin typeface="Meiryo UI" panose="020B0604030504040204" pitchFamily="50" charset="-128"/>
                    <a:ea typeface="Meiryo UI" panose="020B0604030504040204" pitchFamily="50" charset="-128"/>
                  </a:rPr>
                  <a:t>社会</a:t>
                </a:r>
                <a:endParaRPr kumimoji="1" lang="ja-JP" altLang="en-US" sz="900" b="1" dirty="0">
                  <a:latin typeface="Meiryo UI" panose="020B0604030504040204" pitchFamily="50" charset="-128"/>
                  <a:ea typeface="Meiryo UI" panose="020B0604030504040204" pitchFamily="50" charset="-128"/>
                </a:endParaRPr>
              </a:p>
            </p:txBody>
          </p:sp>
          <p:sp>
            <p:nvSpPr>
              <p:cNvPr id="340"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341" name="図 340"/>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342" name="図 341"/>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pic>
            <p:nvPicPr>
              <p:cNvPr id="343" name="図 342"/>
              <p:cNvPicPr preferRelativeResize="0">
                <a:picLocks/>
              </p:cNvPicPr>
              <p:nvPr/>
            </p:nvPicPr>
            <p:blipFill>
              <a:blip r:embed="rId10"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sp>
            <p:nvSpPr>
              <p:cNvPr id="344" name="テキスト ボックス 43"/>
              <p:cNvSpPr txBox="1"/>
              <p:nvPr/>
            </p:nvSpPr>
            <p:spPr>
              <a:xfrm>
                <a:off x="2256711" y="4751678"/>
                <a:ext cx="1000873" cy="29581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900"/>
                  </a:lnSpc>
                </a:pPr>
                <a:r>
                  <a:rPr kumimoji="1" lang="ja-JP" altLang="en-US" sz="900" dirty="0" smtClean="0">
                    <a:latin typeface="Meiryo UI" panose="020B0604030504040204" pitchFamily="50" charset="-128"/>
                    <a:ea typeface="Meiryo UI" panose="020B0604030504040204" pitchFamily="50" charset="-128"/>
                  </a:rPr>
                  <a:t>重点</a:t>
                </a:r>
                <a:r>
                  <a:rPr kumimoji="1" lang="ja-JP" altLang="en-US" sz="900" dirty="0">
                    <a:latin typeface="Meiryo UI" panose="020B0604030504040204" pitchFamily="50" charset="-128"/>
                    <a:ea typeface="Meiryo UI" panose="020B0604030504040204" pitchFamily="50" charset="-128"/>
                  </a:rPr>
                  <a:t>ゴール</a:t>
                </a:r>
                <a:r>
                  <a:rPr kumimoji="1" lang="ja-JP" altLang="en-US" sz="900" dirty="0" smtClean="0">
                    <a:latin typeface="Meiryo UI" panose="020B0604030504040204" pitchFamily="50" charset="-128"/>
                    <a:ea typeface="Meiryo UI" panose="020B0604030504040204" pitchFamily="50" charset="-128"/>
                  </a:rPr>
                  <a:t>を中心とした府の取組み</a:t>
                </a:r>
                <a:endParaRPr kumimoji="1" lang="ja-JP" altLang="en-US" sz="900" dirty="0">
                  <a:latin typeface="Meiryo UI" panose="020B0604030504040204" pitchFamily="50" charset="-128"/>
                  <a:ea typeface="Meiryo UI" panose="020B0604030504040204" pitchFamily="50" charset="-128"/>
                </a:endParaRPr>
              </a:p>
            </p:txBody>
          </p:sp>
        </p:grpSp>
      </p:grpSp>
      <p:pic>
        <p:nvPicPr>
          <p:cNvPr id="72" name="図 71"/>
          <p:cNvPicPr preferRelativeResize="0">
            <a:picLocks/>
          </p:cNvPicPr>
          <p:nvPr/>
        </p:nvPicPr>
        <p:blipFill>
          <a:blip r:embed="rId3">
            <a:grayscl/>
            <a:extLst>
              <a:ext uri="{BEBA8EAE-BF5A-486C-A8C5-ECC9F3942E4B}">
                <a14:imgProps xmlns:a14="http://schemas.microsoft.com/office/drawing/2010/main">
                  <a14:imgLayer r:embed="rId4">
                    <a14:imgEffect>
                      <a14:sharpenSoften amount="-25000"/>
                    </a14:imgEffect>
                    <a14:imgEffect>
                      <a14:colorTemperature colorTemp="11200"/>
                    </a14:imgEffect>
                    <a14:imgEffect>
                      <a14:saturation sat="400000"/>
                    </a14:imgEffect>
                    <a14:imgEffect>
                      <a14:brightnessContrast contrast="20000"/>
                    </a14:imgEffect>
                  </a14:imgLayer>
                </a14:imgProps>
              </a:ext>
            </a:extLst>
          </a:blip>
          <a:stretch>
            <a:fillRect/>
          </a:stretch>
        </p:blipFill>
        <p:spPr>
          <a:xfrm>
            <a:off x="3601102" y="3394012"/>
            <a:ext cx="2844000" cy="2857846"/>
          </a:xfrm>
          <a:prstGeom prst="rect">
            <a:avLst/>
          </a:prstGeom>
          <a:ln w="3175">
            <a:solidFill>
              <a:schemeClr val="bg1">
                <a:lumMod val="65000"/>
              </a:schemeClr>
            </a:solidFill>
          </a:ln>
        </p:spPr>
      </p:pic>
      <p:sp>
        <p:nvSpPr>
          <p:cNvPr id="413" name="右矢印 412"/>
          <p:cNvSpPr/>
          <p:nvPr/>
        </p:nvSpPr>
        <p:spPr>
          <a:xfrm>
            <a:off x="3157543" y="4585369"/>
            <a:ext cx="559490" cy="540000"/>
          </a:xfrm>
          <a:prstGeom prst="rightArrow">
            <a:avLst>
              <a:gd name="adj1" fmla="val 50000"/>
              <a:gd name="adj2" fmla="val 6302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3" name="直線コネクタ 2"/>
          <p:cNvCxnSpPr>
            <a:stCxn id="272" idx="1"/>
          </p:cNvCxnSpPr>
          <p:nvPr/>
        </p:nvCxnSpPr>
        <p:spPr>
          <a:xfrm flipH="1">
            <a:off x="4246876" y="4000299"/>
            <a:ext cx="794274" cy="53458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59" name="直線コネクタ 58"/>
          <p:cNvCxnSpPr>
            <a:endCxn id="79" idx="2"/>
          </p:cNvCxnSpPr>
          <p:nvPr/>
        </p:nvCxnSpPr>
        <p:spPr>
          <a:xfrm flipH="1" flipV="1">
            <a:off x="4007637" y="5203932"/>
            <a:ext cx="645904" cy="54180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4" name="直線コネクタ 63"/>
          <p:cNvCxnSpPr/>
          <p:nvPr/>
        </p:nvCxnSpPr>
        <p:spPr>
          <a:xfrm flipH="1">
            <a:off x="4599656" y="4711842"/>
            <a:ext cx="594122" cy="33702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8" name="直線コネクタ 67"/>
          <p:cNvCxnSpPr>
            <a:endCxn id="289" idx="3"/>
          </p:cNvCxnSpPr>
          <p:nvPr/>
        </p:nvCxnSpPr>
        <p:spPr>
          <a:xfrm>
            <a:off x="5440094" y="4313418"/>
            <a:ext cx="220722" cy="674959"/>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6" name="直線コネクタ 85"/>
          <p:cNvCxnSpPr/>
          <p:nvPr/>
        </p:nvCxnSpPr>
        <p:spPr>
          <a:xfrm flipH="1">
            <a:off x="5179069" y="5145832"/>
            <a:ext cx="288892" cy="52557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7" name="直線コネクタ 86"/>
          <p:cNvCxnSpPr>
            <a:endCxn id="281" idx="1"/>
          </p:cNvCxnSpPr>
          <p:nvPr/>
        </p:nvCxnSpPr>
        <p:spPr>
          <a:xfrm flipH="1">
            <a:off x="4821557" y="4270134"/>
            <a:ext cx="210539" cy="1238485"/>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270" name="グループ化 269"/>
          <p:cNvGrpSpPr/>
          <p:nvPr/>
        </p:nvGrpSpPr>
        <p:grpSpPr>
          <a:xfrm>
            <a:off x="4851868" y="3730299"/>
            <a:ext cx="757259" cy="706150"/>
            <a:chOff x="6529469" y="2488902"/>
            <a:chExt cx="680393" cy="706150"/>
          </a:xfrm>
        </p:grpSpPr>
        <p:sp>
          <p:nvSpPr>
            <p:cNvPr id="271" name="テキスト ボックス 43"/>
            <p:cNvSpPr txBox="1"/>
            <p:nvPr/>
          </p:nvSpPr>
          <p:spPr>
            <a:xfrm>
              <a:off x="6558379" y="3051052"/>
              <a:ext cx="614572" cy="144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府民</a:t>
              </a:r>
              <a:r>
                <a:rPr kumimoji="1" lang="ja-JP" altLang="en-US" sz="900" dirty="0" smtClean="0">
                  <a:latin typeface="Meiryo UI" panose="020B0604030504040204" pitchFamily="50" charset="-128"/>
                  <a:ea typeface="Meiryo UI" panose="020B0604030504040204" pitchFamily="50" charset="-128"/>
                </a:rPr>
                <a:t>の取組み</a:t>
              </a:r>
              <a:endParaRPr kumimoji="1" lang="ja-JP" altLang="en-US" sz="900" dirty="0">
                <a:latin typeface="Meiryo UI" panose="020B0604030504040204" pitchFamily="50" charset="-128"/>
                <a:ea typeface="Meiryo UI" panose="020B0604030504040204" pitchFamily="50" charset="-128"/>
              </a:endParaRPr>
            </a:p>
          </p:txBody>
        </p:sp>
        <p:sp>
          <p:nvSpPr>
            <p:cNvPr id="272" name="二等辺三角形 271"/>
            <p:cNvSpPr>
              <a:spLocks noChangeAspect="1"/>
            </p:cNvSpPr>
            <p:nvPr/>
          </p:nvSpPr>
          <p:spPr>
            <a:xfrm>
              <a:off x="6529469" y="2488902"/>
              <a:ext cx="680393" cy="540000"/>
            </a:xfrm>
            <a:prstGeom prst="triangle">
              <a:avLst/>
            </a:prstGeom>
            <a:solidFill>
              <a:schemeClr val="bg1"/>
            </a:solidFill>
            <a:ln w="1587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73" name="テキスト ボックス 42"/>
            <p:cNvSpPr txBox="1"/>
            <p:nvPr/>
          </p:nvSpPr>
          <p:spPr>
            <a:xfrm>
              <a:off x="6617039" y="2798596"/>
              <a:ext cx="279549"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経済</a:t>
              </a:r>
              <a:endParaRPr kumimoji="1" lang="ja-JP" altLang="en-US" sz="900" dirty="0">
                <a:latin typeface="Meiryo UI" panose="020B0604030504040204" pitchFamily="50" charset="-128"/>
                <a:ea typeface="Meiryo UI" panose="020B0604030504040204" pitchFamily="50" charset="-128"/>
              </a:endParaRPr>
            </a:p>
          </p:txBody>
        </p:sp>
        <p:sp>
          <p:nvSpPr>
            <p:cNvPr id="274" name="テキスト ボックス 43"/>
            <p:cNvSpPr txBox="1"/>
            <p:nvPr/>
          </p:nvSpPr>
          <p:spPr>
            <a:xfrm>
              <a:off x="6758397" y="2597039"/>
              <a:ext cx="232973"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75" name="テキスト ボックス 44"/>
            <p:cNvSpPr txBox="1"/>
            <p:nvPr/>
          </p:nvSpPr>
          <p:spPr>
            <a:xfrm>
              <a:off x="6872731" y="2795672"/>
              <a:ext cx="273622"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環境</a:t>
              </a:r>
            </a:p>
          </p:txBody>
        </p:sp>
      </p:grpSp>
      <p:grpSp>
        <p:nvGrpSpPr>
          <p:cNvPr id="284" name="グループ化 283"/>
          <p:cNvGrpSpPr/>
          <p:nvPr/>
        </p:nvGrpSpPr>
        <p:grpSpPr>
          <a:xfrm>
            <a:off x="4974247" y="4528093"/>
            <a:ext cx="757257" cy="716449"/>
            <a:chOff x="6529460" y="2488902"/>
            <a:chExt cx="680393" cy="716449"/>
          </a:xfrm>
        </p:grpSpPr>
        <p:sp>
          <p:nvSpPr>
            <p:cNvPr id="285" name="テキスト ボックス 43"/>
            <p:cNvSpPr txBox="1"/>
            <p:nvPr/>
          </p:nvSpPr>
          <p:spPr>
            <a:xfrm>
              <a:off x="6560269" y="3061351"/>
              <a:ext cx="614573" cy="144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企</a:t>
              </a:r>
              <a:r>
                <a:rPr kumimoji="1" lang="ja-JP" altLang="en-US" sz="900" dirty="0" smtClean="0">
                  <a:latin typeface="Meiryo UI" panose="020B0604030504040204" pitchFamily="50" charset="-128"/>
                  <a:ea typeface="Meiryo UI" panose="020B0604030504040204" pitchFamily="50" charset="-128"/>
                </a:rPr>
                <a:t>業の取組み</a:t>
              </a:r>
              <a:endParaRPr kumimoji="1" lang="ja-JP" altLang="en-US" sz="900" dirty="0">
                <a:latin typeface="Meiryo UI" panose="020B0604030504040204" pitchFamily="50" charset="-128"/>
                <a:ea typeface="Meiryo UI" panose="020B0604030504040204" pitchFamily="50" charset="-128"/>
              </a:endParaRPr>
            </a:p>
          </p:txBody>
        </p:sp>
        <p:sp>
          <p:nvSpPr>
            <p:cNvPr id="286" name="二等辺三角形 285"/>
            <p:cNvSpPr>
              <a:spLocks noChangeAspect="1"/>
            </p:cNvSpPr>
            <p:nvPr/>
          </p:nvSpPr>
          <p:spPr>
            <a:xfrm>
              <a:off x="6529460" y="2488902"/>
              <a:ext cx="680393" cy="540000"/>
            </a:xfrm>
            <a:prstGeom prst="triangle">
              <a:avLst/>
            </a:prstGeom>
            <a:solidFill>
              <a:schemeClr val="bg1"/>
            </a:solidFill>
            <a:ln w="47625" cmpd="dbl">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7" name="テキスト ボックス 42"/>
            <p:cNvSpPr txBox="1"/>
            <p:nvPr/>
          </p:nvSpPr>
          <p:spPr>
            <a:xfrm>
              <a:off x="6624791" y="2793817"/>
              <a:ext cx="279549"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経済</a:t>
              </a:r>
              <a:endParaRPr kumimoji="1" lang="ja-JP" altLang="en-US" sz="900" dirty="0">
                <a:latin typeface="Meiryo UI" panose="020B0604030504040204" pitchFamily="50" charset="-128"/>
                <a:ea typeface="Meiryo UI" panose="020B0604030504040204" pitchFamily="50" charset="-128"/>
              </a:endParaRPr>
            </a:p>
          </p:txBody>
        </p:sp>
        <p:sp>
          <p:nvSpPr>
            <p:cNvPr id="288" name="テキスト ボックス 43"/>
            <p:cNvSpPr txBox="1"/>
            <p:nvPr/>
          </p:nvSpPr>
          <p:spPr>
            <a:xfrm>
              <a:off x="6760294" y="2617967"/>
              <a:ext cx="232973"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89" name="テキスト ボックス 44"/>
            <p:cNvSpPr txBox="1"/>
            <p:nvPr/>
          </p:nvSpPr>
          <p:spPr>
            <a:xfrm>
              <a:off x="6854444" y="2798384"/>
              <a:ext cx="273622"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環境</a:t>
              </a:r>
            </a:p>
          </p:txBody>
        </p:sp>
      </p:grpSp>
      <p:grpSp>
        <p:nvGrpSpPr>
          <p:cNvPr id="276" name="グループ化 275"/>
          <p:cNvGrpSpPr/>
          <p:nvPr/>
        </p:nvGrpSpPr>
        <p:grpSpPr>
          <a:xfrm>
            <a:off x="4517125" y="5313563"/>
            <a:ext cx="828003" cy="725909"/>
            <a:chOff x="6468870" y="2488902"/>
            <a:chExt cx="787439" cy="667302"/>
          </a:xfrm>
        </p:grpSpPr>
        <p:sp>
          <p:nvSpPr>
            <p:cNvPr id="277" name="テキスト ボックス 43"/>
            <p:cNvSpPr txBox="1"/>
            <p:nvPr/>
          </p:nvSpPr>
          <p:spPr>
            <a:xfrm>
              <a:off x="6468870" y="3056923"/>
              <a:ext cx="787439" cy="9928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市町村</a:t>
              </a:r>
              <a:r>
                <a:rPr kumimoji="1" lang="ja-JP" altLang="en-US" sz="900" dirty="0" smtClean="0">
                  <a:latin typeface="Meiryo UI" panose="020B0604030504040204" pitchFamily="50" charset="-128"/>
                  <a:ea typeface="Meiryo UI" panose="020B0604030504040204" pitchFamily="50" charset="-128"/>
                </a:rPr>
                <a:t>の取組み</a:t>
              </a:r>
              <a:endParaRPr kumimoji="1" lang="ja-JP" altLang="en-US" sz="900" dirty="0">
                <a:latin typeface="Meiryo UI" panose="020B0604030504040204" pitchFamily="50" charset="-128"/>
                <a:ea typeface="Meiryo UI" panose="020B0604030504040204" pitchFamily="50" charset="-128"/>
              </a:endParaRPr>
            </a:p>
          </p:txBody>
        </p:sp>
        <p:sp>
          <p:nvSpPr>
            <p:cNvPr id="278" name="二等辺三角形 277"/>
            <p:cNvSpPr>
              <a:spLocks noChangeAspect="1"/>
            </p:cNvSpPr>
            <p:nvPr/>
          </p:nvSpPr>
          <p:spPr>
            <a:xfrm>
              <a:off x="6529469" y="2488902"/>
              <a:ext cx="680393" cy="540000"/>
            </a:xfrm>
            <a:prstGeom prst="triangle">
              <a:avLst/>
            </a:prstGeom>
            <a:solidFill>
              <a:schemeClr val="bg1"/>
            </a:solidFill>
            <a:ln w="28575" cmpd="thickThin">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0" name="テキスト ボックス 42"/>
            <p:cNvSpPr txBox="1"/>
            <p:nvPr/>
          </p:nvSpPr>
          <p:spPr>
            <a:xfrm>
              <a:off x="6625560" y="2782335"/>
              <a:ext cx="279549"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経済</a:t>
              </a:r>
              <a:endParaRPr kumimoji="1" lang="ja-JP" altLang="en-US" sz="900" dirty="0">
                <a:latin typeface="Meiryo UI" panose="020B0604030504040204" pitchFamily="50" charset="-128"/>
                <a:ea typeface="Meiryo UI" panose="020B0604030504040204" pitchFamily="50" charset="-128"/>
              </a:endParaRPr>
            </a:p>
          </p:txBody>
        </p:sp>
        <p:sp>
          <p:nvSpPr>
            <p:cNvPr id="281" name="テキスト ボックス 43"/>
            <p:cNvSpPr txBox="1"/>
            <p:nvPr/>
          </p:nvSpPr>
          <p:spPr>
            <a:xfrm>
              <a:off x="6758397" y="2615769"/>
              <a:ext cx="232973"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82" name="テキスト ボックス 44"/>
            <p:cNvSpPr txBox="1"/>
            <p:nvPr/>
          </p:nvSpPr>
          <p:spPr>
            <a:xfrm>
              <a:off x="6866904" y="2790533"/>
              <a:ext cx="273622"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環境</a:t>
              </a:r>
            </a:p>
          </p:txBody>
        </p:sp>
      </p:grpSp>
      <p:sp>
        <p:nvSpPr>
          <p:cNvPr id="73" name="フリーフォーム 72"/>
          <p:cNvSpPr/>
          <p:nvPr/>
        </p:nvSpPr>
        <p:spPr>
          <a:xfrm>
            <a:off x="3949387" y="3379594"/>
            <a:ext cx="1932151" cy="2841407"/>
          </a:xfrm>
          <a:custGeom>
            <a:avLst/>
            <a:gdLst>
              <a:gd name="connsiteX0" fmla="*/ 2259919 w 2267011"/>
              <a:gd name="connsiteY0" fmla="*/ 1547010 h 2841407"/>
              <a:gd name="connsiteX1" fmla="*/ 1874157 w 2267011"/>
              <a:gd name="connsiteY1" fmla="*/ 2618572 h 2841407"/>
              <a:gd name="connsiteX2" fmla="*/ 159657 w 2267011"/>
              <a:gd name="connsiteY2" fmla="*/ 2761447 h 2841407"/>
              <a:gd name="connsiteX3" fmla="*/ 131082 w 2267011"/>
              <a:gd name="connsiteY3" fmla="*/ 1647022 h 2841407"/>
              <a:gd name="connsiteX4" fmla="*/ 659719 w 2267011"/>
              <a:gd name="connsiteY4" fmla="*/ 146835 h 2841407"/>
              <a:gd name="connsiteX5" fmla="*/ 2002744 w 2267011"/>
              <a:gd name="connsiteY5" fmla="*/ 218272 h 2841407"/>
              <a:gd name="connsiteX6" fmla="*/ 2259919 w 2267011"/>
              <a:gd name="connsiteY6" fmla="*/ 1547010 h 28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011" h="2841407">
                <a:moveTo>
                  <a:pt x="2259919" y="1547010"/>
                </a:moveTo>
                <a:cubicBezTo>
                  <a:pt x="2238488" y="1947060"/>
                  <a:pt x="2224201" y="2416166"/>
                  <a:pt x="1874157" y="2618572"/>
                </a:cubicBezTo>
                <a:cubicBezTo>
                  <a:pt x="1524113" y="2820978"/>
                  <a:pt x="450169" y="2923372"/>
                  <a:pt x="159657" y="2761447"/>
                </a:cubicBezTo>
                <a:cubicBezTo>
                  <a:pt x="-130855" y="2599522"/>
                  <a:pt x="47738" y="2082791"/>
                  <a:pt x="131082" y="1647022"/>
                </a:cubicBezTo>
                <a:cubicBezTo>
                  <a:pt x="214426" y="1211253"/>
                  <a:pt x="347775" y="384960"/>
                  <a:pt x="659719" y="146835"/>
                </a:cubicBezTo>
                <a:cubicBezTo>
                  <a:pt x="971663" y="-91290"/>
                  <a:pt x="1736044" y="-19853"/>
                  <a:pt x="2002744" y="218272"/>
                </a:cubicBezTo>
                <a:cubicBezTo>
                  <a:pt x="2269444" y="456397"/>
                  <a:pt x="2281350" y="1146960"/>
                  <a:pt x="2259919" y="1547010"/>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a:grpSpLocks noChangeAspect="1"/>
          </p:cNvGrpSpPr>
          <p:nvPr/>
        </p:nvGrpSpPr>
        <p:grpSpPr>
          <a:xfrm>
            <a:off x="3747403" y="4402415"/>
            <a:ext cx="964946" cy="1086512"/>
            <a:chOff x="2143370" y="3987282"/>
            <a:chExt cx="921552" cy="1037653"/>
          </a:xfrm>
        </p:grpSpPr>
        <p:sp>
          <p:nvSpPr>
            <p:cNvPr id="75" name="二等辺三角形 74"/>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76" name="グループ化 75"/>
            <p:cNvGrpSpPr>
              <a:grpSpLocks noChangeAspect="1"/>
            </p:cNvGrpSpPr>
            <p:nvPr/>
          </p:nvGrpSpPr>
          <p:grpSpPr>
            <a:xfrm>
              <a:off x="2194255" y="4116000"/>
              <a:ext cx="842694" cy="908935"/>
              <a:chOff x="2217219" y="3937438"/>
              <a:chExt cx="1043369" cy="1125385"/>
            </a:xfrm>
          </p:grpSpPr>
          <p:pic>
            <p:nvPicPr>
              <p:cNvPr id="77" name="図 76"/>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78" name="図 77"/>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79"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smtClean="0">
                    <a:latin typeface="Meiryo UI" panose="020B0604030504040204" pitchFamily="50" charset="-128"/>
                    <a:ea typeface="Meiryo UI" panose="020B0604030504040204" pitchFamily="50" charset="-128"/>
                  </a:rPr>
                  <a:t>経済</a:t>
                </a:r>
                <a:endParaRPr kumimoji="1" lang="ja-JP" altLang="en-US" sz="900" b="1" dirty="0">
                  <a:latin typeface="Meiryo UI" panose="020B0604030504040204" pitchFamily="50" charset="-128"/>
                  <a:ea typeface="Meiryo UI" panose="020B0604030504040204" pitchFamily="50" charset="-128"/>
                </a:endParaRPr>
              </a:p>
            </p:txBody>
          </p:sp>
          <p:sp>
            <p:nvSpPr>
              <p:cNvPr id="80"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smtClean="0">
                    <a:latin typeface="Meiryo UI" panose="020B0604030504040204" pitchFamily="50" charset="-128"/>
                    <a:ea typeface="Meiryo UI" panose="020B0604030504040204" pitchFamily="50" charset="-128"/>
                  </a:rPr>
                  <a:t>社会</a:t>
                </a:r>
                <a:endParaRPr kumimoji="1" lang="ja-JP" altLang="en-US" sz="900" b="1" dirty="0">
                  <a:latin typeface="Meiryo UI" panose="020B0604030504040204" pitchFamily="50" charset="-128"/>
                  <a:ea typeface="Meiryo UI" panose="020B0604030504040204" pitchFamily="50" charset="-128"/>
                </a:endParaRPr>
              </a:p>
            </p:txBody>
          </p:sp>
          <p:sp>
            <p:nvSpPr>
              <p:cNvPr id="81"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82" name="図 81"/>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83" name="図 82"/>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sp>
            <p:nvSpPr>
              <p:cNvPr id="85" name="テキスト ボックス 43"/>
              <p:cNvSpPr txBox="1"/>
              <p:nvPr/>
            </p:nvSpPr>
            <p:spPr>
              <a:xfrm>
                <a:off x="2217219" y="4722275"/>
                <a:ext cx="1043369" cy="34054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000"/>
                  </a:lnSpc>
                </a:pPr>
                <a:r>
                  <a:rPr kumimoji="1" lang="ja-JP" altLang="en-US" sz="900" dirty="0" smtClean="0">
                    <a:latin typeface="Meiryo UI" panose="020B0604030504040204" pitchFamily="50" charset="-128"/>
                    <a:ea typeface="Meiryo UI" panose="020B0604030504040204" pitchFamily="50" charset="-128"/>
                  </a:rPr>
                  <a:t>重点</a:t>
                </a:r>
                <a:r>
                  <a:rPr kumimoji="1" lang="ja-JP" altLang="en-US" sz="900" dirty="0">
                    <a:latin typeface="Meiryo UI" panose="020B0604030504040204" pitchFamily="50" charset="-128"/>
                    <a:ea typeface="Meiryo UI" panose="020B0604030504040204" pitchFamily="50" charset="-128"/>
                  </a:rPr>
                  <a:t>ゴール</a:t>
                </a:r>
                <a:r>
                  <a:rPr kumimoji="1" lang="ja-JP" altLang="en-US" sz="900" dirty="0" smtClean="0">
                    <a:latin typeface="Meiryo UI" panose="020B0604030504040204" pitchFamily="50" charset="-128"/>
                    <a:ea typeface="Meiryo UI" panose="020B0604030504040204" pitchFamily="50" charset="-128"/>
                  </a:rPr>
                  <a:t>を中心とした府の取組み</a:t>
                </a:r>
                <a:endParaRPr kumimoji="1" lang="ja-JP" altLang="en-US" sz="900" dirty="0">
                  <a:latin typeface="Meiryo UI" panose="020B0604030504040204" pitchFamily="50" charset="-128"/>
                  <a:ea typeface="Meiryo UI" panose="020B0604030504040204" pitchFamily="50" charset="-128"/>
                </a:endParaRPr>
              </a:p>
            </p:txBody>
          </p:sp>
          <p:pic>
            <p:nvPicPr>
              <p:cNvPr id="84" name="図 83"/>
              <p:cNvPicPr preferRelativeResize="0">
                <a:picLocks/>
              </p:cNvPicPr>
              <p:nvPr/>
            </p:nvPicPr>
            <p:blipFill>
              <a:blip r:embed="rId10"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grpSp>
      </p:grpSp>
      <p:sp>
        <p:nvSpPr>
          <p:cNvPr id="31" name="右矢印 30"/>
          <p:cNvSpPr>
            <a:spLocks/>
          </p:cNvSpPr>
          <p:nvPr/>
        </p:nvSpPr>
        <p:spPr>
          <a:xfrm>
            <a:off x="6043079" y="4024721"/>
            <a:ext cx="907725" cy="1564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7" name="二等辺三角形 66"/>
          <p:cNvSpPr>
            <a:spLocks noChangeAspect="1"/>
          </p:cNvSpPr>
          <p:nvPr/>
        </p:nvSpPr>
        <p:spPr>
          <a:xfrm>
            <a:off x="7991226" y="462857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89" name="二等辺三角形 88"/>
          <p:cNvSpPr>
            <a:spLocks noChangeAspect="1"/>
          </p:cNvSpPr>
          <p:nvPr/>
        </p:nvSpPr>
        <p:spPr>
          <a:xfrm>
            <a:off x="7503865" y="4330421"/>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90" name="二等辺三角形 89"/>
          <p:cNvSpPr>
            <a:spLocks noChangeAspect="1"/>
          </p:cNvSpPr>
          <p:nvPr/>
        </p:nvSpPr>
        <p:spPr>
          <a:xfrm>
            <a:off x="7780520" y="4421518"/>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1" name="二等辺三角形 90"/>
          <p:cNvSpPr>
            <a:spLocks noChangeAspect="1"/>
          </p:cNvSpPr>
          <p:nvPr/>
        </p:nvSpPr>
        <p:spPr>
          <a:xfrm>
            <a:off x="7271558" y="461852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4" name="二等辺三角形 93"/>
          <p:cNvSpPr>
            <a:spLocks noChangeAspect="1"/>
          </p:cNvSpPr>
          <p:nvPr/>
        </p:nvSpPr>
        <p:spPr>
          <a:xfrm flipH="1">
            <a:off x="7221324" y="5079528"/>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5" name="二等辺三角形 94"/>
          <p:cNvSpPr>
            <a:spLocks noChangeAspect="1"/>
          </p:cNvSpPr>
          <p:nvPr/>
        </p:nvSpPr>
        <p:spPr>
          <a:xfrm flipH="1">
            <a:off x="8725417" y="4323288"/>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7" name="二等辺三角形 96"/>
          <p:cNvSpPr>
            <a:spLocks noChangeAspect="1"/>
          </p:cNvSpPr>
          <p:nvPr/>
        </p:nvSpPr>
        <p:spPr>
          <a:xfrm flipH="1">
            <a:off x="9141662" y="5264195"/>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8" name="二等辺三角形 97"/>
          <p:cNvSpPr>
            <a:spLocks noChangeAspect="1"/>
          </p:cNvSpPr>
          <p:nvPr/>
        </p:nvSpPr>
        <p:spPr>
          <a:xfrm flipH="1">
            <a:off x="9098939" y="504416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0" name="二等辺三角形 99"/>
          <p:cNvSpPr>
            <a:spLocks noChangeAspect="1"/>
          </p:cNvSpPr>
          <p:nvPr/>
        </p:nvSpPr>
        <p:spPr>
          <a:xfrm flipH="1">
            <a:off x="8944426" y="465201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4" name="二等辺三角形 103"/>
          <p:cNvSpPr>
            <a:spLocks noChangeAspect="1"/>
          </p:cNvSpPr>
          <p:nvPr/>
        </p:nvSpPr>
        <p:spPr>
          <a:xfrm>
            <a:off x="8021599" y="4236790"/>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6" name="正方形/長方形 105"/>
          <p:cNvSpPr/>
          <p:nvPr/>
        </p:nvSpPr>
        <p:spPr>
          <a:xfrm>
            <a:off x="4533740" y="3027629"/>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7739154" y="3061551"/>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577981" y="6161120"/>
            <a:ext cx="2722843" cy="7411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3793024" y="6148606"/>
            <a:ext cx="2528243"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300"/>
              </a:lnSpc>
              <a:tabLst>
                <a:tab pos="0"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万博において、大阪のあらゆるステークホルダーが、会場の内外で</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を体現し、行動する姿を世界に発信</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7173529" y="6139854"/>
            <a:ext cx="2100007"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300"/>
              </a:lnSpc>
              <a:tabLst>
                <a:tab pos="0"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日本全体や世界とのつながりの中で、先頭に立って、世界とともに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280859" y="4348093"/>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7063202" y="4837575"/>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8764426" y="4533903"/>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p:cNvSpPr/>
          <p:nvPr/>
        </p:nvSpPr>
        <p:spPr>
          <a:xfrm>
            <a:off x="7546958" y="4571033"/>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楕円 114"/>
          <p:cNvSpPr/>
          <p:nvPr/>
        </p:nvSpPr>
        <p:spPr>
          <a:xfrm>
            <a:off x="9302552" y="5156195"/>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二等辺三角形 115"/>
          <p:cNvSpPr>
            <a:spLocks noChangeAspect="1"/>
          </p:cNvSpPr>
          <p:nvPr/>
        </p:nvSpPr>
        <p:spPr>
          <a:xfrm>
            <a:off x="7512130" y="478228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18" name="楕円 117"/>
          <p:cNvSpPr/>
          <p:nvPr/>
        </p:nvSpPr>
        <p:spPr>
          <a:xfrm>
            <a:off x="7705799" y="4185489"/>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二等辺三角形 118"/>
          <p:cNvSpPr>
            <a:spLocks noChangeAspect="1"/>
          </p:cNvSpPr>
          <p:nvPr/>
        </p:nvSpPr>
        <p:spPr>
          <a:xfrm>
            <a:off x="7941314" y="5298920"/>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0" name="正方形/長方形 119"/>
          <p:cNvSpPr/>
          <p:nvPr/>
        </p:nvSpPr>
        <p:spPr>
          <a:xfrm>
            <a:off x="9141662" y="5505471"/>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8944426" y="4213966"/>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pPr/>
              <a:t>20</a:t>
            </a:fld>
            <a:endParaRPr kumimoji="1" lang="ja-JP" altLang="en-US"/>
          </a:p>
        </p:txBody>
      </p:sp>
    </p:spTree>
    <p:extLst>
      <p:ext uri="{BB962C8B-B14F-4D97-AF65-F5344CB8AC3E}">
        <p14:creationId xmlns:p14="http://schemas.microsoft.com/office/powerpoint/2010/main" val="2889758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471948" y="1921021"/>
            <a:ext cx="8293681" cy="3692128"/>
          </a:xfrm>
          <a:prstGeom prst="rect">
            <a:avLst/>
          </a:prstGeom>
          <a:ln w="3175"/>
        </p:spPr>
        <p:style>
          <a:lnRef idx="2">
            <a:schemeClr val="accent6"/>
          </a:lnRef>
          <a:fillRef idx="1">
            <a:schemeClr val="lt1"/>
          </a:fillRef>
          <a:effectRef idx="0">
            <a:schemeClr val="accent6"/>
          </a:effectRef>
          <a:fontRef idx="minor">
            <a:schemeClr val="dk1"/>
          </a:fontRef>
        </p:style>
        <p:txBody>
          <a:bodyPr lIns="108000" rIns="108000" rtlCol="0" anchor="ctr" anchorCtr="0"/>
          <a:lstStyle/>
          <a:p>
            <a:pPr marL="185738" indent="-185738">
              <a:tabLst>
                <a:tab pos="185738"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は、一人ひとりが自律的に、それぞれの強みや課題意識の中で、</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のゴールの達成をめざしていくということに、大きな意味があります</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。そうした中、本ビジョン</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公表されている様々な指標や、府民、若者、企業の声、また、これまでの府の施策や世界の動きなどを踏まえ、大阪において、とりわけ、課題を克服すべきゴールや世界に貢献できるゴールを「重点ゴール」として示しています</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ゴール全ての達成をめざすことと、重点ゴールを設定することには、一見矛盾</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があるように</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も思えます</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は相互に関連</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しているた</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め</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、例えば、</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重点ゴール</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の一つで</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ある「ゴール３健康と福祉</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」と国際社会全体の課題である気候変動、それぞれに貢献する取組みとして、「少し</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の距離なら車やバスを使わずに</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歩く」といったような</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行動が広がれば、重点ゴールが底上げされ、世界のトップランナーに近づくことができるのではないかと考えています</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。重点ゴールを意識して行動することが、その他のゴールに波及し、</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ゴール全ての達成につながり、その逆に、重点ゴール以外のゴールを意識して行動することが、課題のある重点ゴールの押し上げにつながるのです。</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の取組みを真に持続可能なものとするためには、一人ひとりがメリットを享受する取組みであることも重要な要素です。</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大阪人は富を重視し、利益を追求するといった気質である一方、「三方良し」に代表される社会貢献、公利公益を重んじる精神も有しています。こうした大阪の特性をうまく活かし、府民も企業も</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、ちゃんとメリットも享受</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しながら、「どうせやったら良</a:t>
            </a:r>
            <a:r>
              <a:rPr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え</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ことしよや」、「しゃーないな、いっちょやったろか」という、大阪人の良い意味でのおせっかい</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の気持ち</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を、地球</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や自然を守る</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ために、</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また、子どもや孫</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など次</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の世代</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に豊か</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暮らし、安心</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と安心を引き継ぐため</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に、振り向けていくことで、大阪のあらゆる場所で</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を体現した行動がなされている姿を世界に向けて発信できると確信しています。</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本ビジョンが、みんなで</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を考える一つの拠り所となり、大阪らしい「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先進都市」が実現してほしいと願っています。　　　　　　　　　　　　</a:t>
            </a:r>
            <a:endParaRPr lang="en-US" altLang="ja-JP" sz="12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555338" y="1445095"/>
            <a:ext cx="3449101" cy="307777"/>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rPr>
              <a:t>最後に　</a:t>
            </a:r>
            <a:r>
              <a:rPr kumimoji="1"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みんなで</a:t>
            </a:r>
            <a:r>
              <a:rPr kumimoji="1" lang="en-US" altLang="ja-JP" sz="1400" b="1" dirty="0" smtClean="0">
                <a:latin typeface="Meiryo UI" panose="020B0604030504040204" pitchFamily="50" charset="-128"/>
                <a:ea typeface="Meiryo UI" panose="020B0604030504040204" pitchFamily="50" charset="-128"/>
              </a:rPr>
              <a:t>SDGs</a:t>
            </a:r>
            <a:r>
              <a:rPr kumimoji="1" lang="ja-JP" altLang="en-US" sz="1400" b="1" dirty="0" smtClean="0">
                <a:latin typeface="Meiryo UI" panose="020B0604030504040204" pitchFamily="50" charset="-128"/>
                <a:ea typeface="Meiryo UI" panose="020B0604030504040204" pitchFamily="50" charset="-128"/>
              </a:rPr>
              <a:t>を進めるために</a:t>
            </a:r>
            <a:r>
              <a:rPr kumimoji="1" lang="en-US" altLang="ja-JP" sz="1400" b="1" dirty="0" smtClean="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64267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641717" y="2911366"/>
            <a:ext cx="6190765" cy="644472"/>
          </a:xfrm>
          <a:prstGeom prst="rect">
            <a:avLst/>
          </a:prstGeom>
          <a:noFill/>
        </p:spPr>
        <p:txBody>
          <a:bodyPr wrap="square" rtlCol="0">
            <a:spAutoFit/>
          </a:bodyPr>
          <a:lstStyle/>
          <a:p>
            <a:pPr algn="ctr">
              <a:lnSpc>
                <a:spcPts val="5000"/>
              </a:lnSpc>
            </a:pPr>
            <a:r>
              <a:rPr kumimoji="1" lang="ja-JP" altLang="en-US" sz="2800" b="1" dirty="0" smtClean="0">
                <a:latin typeface="Meiryo UI" panose="020B0604030504040204" pitchFamily="50" charset="-128"/>
                <a:ea typeface="Meiryo UI" panose="020B0604030504040204" pitchFamily="50" charset="-128"/>
              </a:rPr>
              <a:t>参考資料</a:t>
            </a:r>
            <a:endParaRPr kumimoji="1" lang="en-US" altLang="ja-JP" sz="2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28105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403410" y="1823556"/>
            <a:ext cx="9184306" cy="2069784"/>
          </a:xfrm>
          <a:prstGeom prst="rect">
            <a:avLst/>
          </a:prstGeom>
          <a:solidFill>
            <a:schemeClr val="bg1"/>
          </a:solidFill>
          <a:ln w="25400" cmpd="sng">
            <a:noFill/>
            <a:prstDash val="solid"/>
          </a:ln>
        </p:spPr>
        <p:txBody>
          <a:bodyPr wrap="none" lIns="216000" tIns="180000" rIns="108000" bIns="108000" rtlCol="0" anchor="t" anchorCtr="0">
            <a:noAutofit/>
          </a:bodyPr>
          <a:lstStyle/>
          <a:p>
            <a:pPr>
              <a:spcBef>
                <a:spcPts val="300"/>
              </a:spcBef>
            </a:pP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latin typeface="Meiryo UI" panose="020B0604030504040204" pitchFamily="50" charset="-128"/>
                <a:ea typeface="Meiryo UI" panose="020B0604030504040204" pitchFamily="50" charset="-128"/>
                <a:cs typeface="Meiryo UI" panose="020B0604030504040204" pitchFamily="50" charset="-128"/>
              </a:rPr>
              <a:t>有識者（所属五十音順）</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〇 関西大学　社会学部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郷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孝好　教授</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〇 </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国際協力機構（</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JICA</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）関西センター</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西野</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恭子　所長</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佐藤  恭仁彦　所長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〇 株式会社日本総合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研究所</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村上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芽</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シニアマネージャー</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〇 法政大学　デザイン工学部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川久保</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俊　准</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教授</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〇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吉本興業ホールディングス株式会社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羽根田</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みやび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推進本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部長</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参考１．</a:t>
            </a:r>
            <a:r>
              <a:rPr kumimoji="1" lang="ja-JP" altLang="en-US" b="1" dirty="0">
                <a:latin typeface="Meiryo UI" panose="020B0604030504040204" pitchFamily="50" charset="-128"/>
                <a:ea typeface="Meiryo UI" panose="020B0604030504040204" pitchFamily="50" charset="-128"/>
              </a:rPr>
              <a:t>有識者</a:t>
            </a:r>
            <a:r>
              <a:rPr kumimoji="1" lang="ja-JP" altLang="en-US" b="1" dirty="0" smtClean="0">
                <a:latin typeface="Meiryo UI" panose="020B0604030504040204" pitchFamily="50" charset="-128"/>
                <a:ea typeface="Meiryo UI" panose="020B0604030504040204" pitchFamily="50" charset="-128"/>
              </a:rPr>
              <a:t>ワーキンググループの概要</a:t>
            </a:r>
            <a:endParaRPr kumimoji="1" lang="en-US" altLang="ja-JP" b="1" dirty="0" smtClean="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518025" y="4008063"/>
            <a:ext cx="9184306" cy="2849937"/>
          </a:xfrm>
          <a:prstGeom prst="rect">
            <a:avLst/>
          </a:prstGeom>
          <a:solidFill>
            <a:schemeClr val="bg1"/>
          </a:solidFill>
          <a:ln w="25400" cmpd="sng">
            <a:noFill/>
            <a:prstDash val="solid"/>
          </a:ln>
        </p:spPr>
        <p:txBody>
          <a:bodyPr wrap="none" lIns="216000" tIns="180000" rIns="108000" bIns="108000" rtlCol="0" anchor="t" anchorCtr="0">
            <a:noAutofit/>
          </a:bodyPr>
          <a:lstStyle/>
          <a:p>
            <a:pPr>
              <a:spcBef>
                <a:spcPts val="300"/>
              </a:spcBef>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これまでのゲストスピーカー＞</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〇 国連広報センター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根本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かおる　センター</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長</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WHO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神戸センター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茅野</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龍</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馬　医官</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729090" y="4901611"/>
            <a:ext cx="3958890" cy="1512637"/>
          </a:xfrm>
          <a:prstGeom prst="bracketPair">
            <a:avLst>
              <a:gd name="adj" fmla="val 7229"/>
            </a:avLst>
          </a:prstGeom>
          <a:solidFill>
            <a:schemeClr val="bg1"/>
          </a:solidFill>
          <a:ln w="3175" cmpd="sng">
            <a:solidFill>
              <a:schemeClr val="tx1"/>
            </a:solidFill>
            <a:prstDash val="solid"/>
          </a:ln>
        </p:spPr>
        <p:txBody>
          <a:bodyPr wrap="none" lIns="144000" tIns="36000" rtlCol="0" anchor="t" anchorCtr="0">
            <a:no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主</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な議題</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p>
          <a:p>
            <a:pPr>
              <a:spcBef>
                <a:spcPts val="3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全体的な取組みの方向性</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〇 「めざす姿」を考えるにあたって考慮すべき</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視点</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SDGs17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ゴールに係る府の到達点や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課題</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 「中間整理案」について</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〇 重点ゴールについて</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〇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Osaka SDGs</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ビジョン（案）</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について</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50" name="図 49"/>
          <p:cNvPicPr>
            <a:picLocks noChangeAspect="1"/>
          </p:cNvPicPr>
          <p:nvPr/>
        </p:nvPicPr>
        <p:blipFill rotWithShape="1">
          <a:blip r:embed="rId3"/>
          <a:srcRect l="10649" b="16148"/>
          <a:stretch/>
        </p:blipFill>
        <p:spPr>
          <a:xfrm>
            <a:off x="7642377" y="4207175"/>
            <a:ext cx="2146421" cy="1388872"/>
          </a:xfrm>
          <a:prstGeom prst="rect">
            <a:avLst/>
          </a:prstGeom>
        </p:spPr>
      </p:pic>
      <p:sp>
        <p:nvSpPr>
          <p:cNvPr id="61" name="テキスト ボックス 60"/>
          <p:cNvSpPr txBox="1"/>
          <p:nvPr/>
        </p:nvSpPr>
        <p:spPr>
          <a:xfrm>
            <a:off x="570987" y="744898"/>
            <a:ext cx="9078382" cy="1019422"/>
          </a:xfrm>
          <a:prstGeom prst="roundRect">
            <a:avLst>
              <a:gd name="adj" fmla="val 13277"/>
            </a:avLst>
          </a:prstGeom>
          <a:solidFill>
            <a:schemeClr val="bg1"/>
          </a:solidFill>
          <a:ln w="25400" cmpd="sng">
            <a:solidFill>
              <a:schemeClr val="accent6">
                <a:lumMod val="60000"/>
                <a:lumOff val="40000"/>
              </a:schemeClr>
            </a:solidFill>
            <a:prstDash val="solid"/>
          </a:ln>
        </p:spPr>
        <p:txBody>
          <a:bodyPr wrap="square" lIns="144000" tIns="108000" rtlCol="0" anchor="ctr" anchorCtr="0">
            <a:noAutofit/>
          </a:bodyPr>
          <a:lstStyle/>
          <a:p>
            <a:pPr marL="93663" indent="-93663">
              <a:spcBef>
                <a:spcPts val="30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〇</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”Osaka SDGs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ビジョン</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の策定に向け、「大阪がめざす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先進都市の姿」検討有識者ワーキング</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93663" indent="-93663">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グループを設置。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93663" indent="-93663">
              <a:spcBef>
                <a:spcPts val="30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〇これまで計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回開催。</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6018828" y="2582408"/>
            <a:ext cx="1780537" cy="467820"/>
          </a:xfrm>
          <a:prstGeom prst="rect">
            <a:avLst/>
          </a:prstGeom>
          <a:noFill/>
        </p:spPr>
        <p:txBody>
          <a:bodyPr wrap="square" lIns="72000" tIns="64008" rIns="72000" bIns="64008" rtlCol="0">
            <a:spAutoFit/>
          </a:bodyPr>
          <a:lstStyle/>
          <a:p>
            <a:r>
              <a:rPr lang="en-US" altLang="ja-JP" sz="11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まで</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spc="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0" spc="100" dirty="0" smtClean="0">
                <a:latin typeface="Meiryo UI" panose="020B0604030504040204" pitchFamily="50" charset="-128"/>
                <a:ea typeface="Meiryo UI" panose="020B0604030504040204" pitchFamily="50" charset="-128"/>
                <a:cs typeface="Meiryo UI" panose="020B0604030504040204" pitchFamily="50" charset="-128"/>
              </a:rPr>
              <a:t>月から</a:t>
            </a:r>
            <a:endParaRPr lang="ja-JP" altLang="en-US" sz="1100" spc="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rotWithShape="1">
          <a:blip r:embed="rId4">
            <a:extLst>
              <a:ext uri="{28A0092B-C50C-407E-A947-70E740481C1C}">
                <a14:useLocalDpi xmlns:a14="http://schemas.microsoft.com/office/drawing/2010/main" val="0"/>
              </a:ext>
            </a:extLst>
          </a:blip>
          <a:srcRect l="7429" t="36333" r="14814" b="7637"/>
          <a:stretch/>
        </p:blipFill>
        <p:spPr>
          <a:xfrm>
            <a:off x="4953000" y="5176896"/>
            <a:ext cx="2611619" cy="1411385"/>
          </a:xfrm>
          <a:prstGeom prst="rect">
            <a:avLst/>
          </a:prstGeom>
        </p:spPr>
      </p:pic>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23</a:t>
            </a:fld>
            <a:endParaRPr kumimoji="1" lang="ja-JP" altLang="en-US"/>
          </a:p>
        </p:txBody>
      </p:sp>
    </p:spTree>
    <p:extLst>
      <p:ext uri="{BB962C8B-B14F-4D97-AF65-F5344CB8AC3E}">
        <p14:creationId xmlns:p14="http://schemas.microsoft.com/office/powerpoint/2010/main" val="35681625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参考２．</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smtClean="0">
                <a:latin typeface="Meiryo UI" panose="020B0604030504040204" pitchFamily="50" charset="-128"/>
                <a:ea typeface="Meiryo UI" panose="020B0604030504040204" pitchFamily="50" charset="-128"/>
              </a:rPr>
              <a:t>に関して</a:t>
            </a:r>
            <a:endParaRPr kumimoji="1" lang="en-US" altLang="ja-JP" b="1"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24</a:t>
            </a:fld>
            <a:endParaRPr kumimoji="1" lang="ja-JP" altLang="en-US"/>
          </a:p>
        </p:txBody>
      </p:sp>
      <p:sp>
        <p:nvSpPr>
          <p:cNvPr id="6" name="正方形/長方形 5"/>
          <p:cNvSpPr/>
          <p:nvPr/>
        </p:nvSpPr>
        <p:spPr>
          <a:xfrm>
            <a:off x="0" y="778849"/>
            <a:ext cx="990600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Sustainable Development Goals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：持続可能な開発目標）と</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485933" y="1532965"/>
            <a:ext cx="8804778" cy="3402106"/>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nchorCtr="0"/>
          <a:lstStyle/>
          <a:p>
            <a:pPr marL="185738" indent="-185738">
              <a:lnSpc>
                <a:spcPts val="1800"/>
              </a:lnSpc>
              <a:spcBef>
                <a:spcPts val="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月にニューヨークの国連本部において開催された「国連持続可能な開発サミット」の成果文書として全会一致で採択された「</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我々の世界を変革する：持続可能な開発のための</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アジェンダ</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（以下「</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アジェンダ」という）」で設定された、先進国と開発途上国が共に取り組むべき</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国際目標</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12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誰一人取り残さない持続可能な世界の実現</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」に向け、</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大胆に変革していく</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ことを基本理念に、</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経済・社会・</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環境という３つの側面</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を不可分のものとして調和させ、貧困や格差の撲滅などに統合的</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取り組んで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いくこととしている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1200"/>
              </a:spcBef>
              <a:tabLst>
                <a:tab pos="185738" algn="l"/>
              </a:tabLst>
            </a:pP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a:t>
            </a:r>
            <a:r>
              <a:rPr lang="en-US" altLang="ja-JP"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の持続可能な開発目標（ゴール）</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と、それらの</a:t>
            </a:r>
            <a:r>
              <a:rPr lang="ja-JP" altLang="en-US"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目標を達成するための</a:t>
            </a:r>
            <a:r>
              <a:rPr lang="en-US" altLang="ja-JP"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の具体的なターゲット</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設定されており、各国の政府や民間セクター、市民社会、国連機関、その他の主体及び動員可能なあらゆる資源を動員し、全ての目標とターゲットの実施のために世界が連帯し、地球規模レベルで集中的な取組みを促進していくという方向性が</a:t>
            </a:r>
            <a:r>
              <a:rPr lang="en-US" altLang="ja-JP"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アジェンダに示されている。</a:t>
            </a:r>
            <a:endParaRPr lang="en-US" altLang="ja-JP"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2"/>
          <a:stretch>
            <a:fillRect/>
          </a:stretch>
        </p:blipFill>
        <p:spPr>
          <a:xfrm>
            <a:off x="1811124" y="5432926"/>
            <a:ext cx="5728540" cy="856558"/>
          </a:xfrm>
          <a:prstGeom prst="rect">
            <a:avLst/>
          </a:prstGeom>
        </p:spPr>
      </p:pic>
    </p:spTree>
    <p:extLst>
      <p:ext uri="{BB962C8B-B14F-4D97-AF65-F5344CB8AC3E}">
        <p14:creationId xmlns:p14="http://schemas.microsoft.com/office/powerpoint/2010/main" val="2568607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　参考２．</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に関して</a:t>
            </a:r>
            <a:endParaRPr kumimoji="1" lang="en-US" altLang="ja-JP"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033567" y="110277"/>
            <a:ext cx="682898" cy="360000"/>
          </a:xfrm>
        </p:spPr>
        <p:txBody>
          <a:bodyPr/>
          <a:lstStyle/>
          <a:p>
            <a:fld id="{E61EF540-5CB6-483A-A4DA-F9E60F8B4EFB}" type="slidenum">
              <a:rPr kumimoji="1" lang="ja-JP" altLang="en-US" smtClean="0"/>
              <a:t>25</a:t>
            </a:fld>
            <a:endParaRPr kumimoji="1" lang="ja-JP" altLang="en-US"/>
          </a:p>
        </p:txBody>
      </p:sp>
      <p:sp>
        <p:nvSpPr>
          <p:cNvPr id="17" name="テキスト ボックス 16"/>
          <p:cNvSpPr txBox="1"/>
          <p:nvPr/>
        </p:nvSpPr>
        <p:spPr>
          <a:xfrm>
            <a:off x="970258" y="2346665"/>
            <a:ext cx="1440000" cy="348813"/>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あらゆる場所のあらゆる形態の貧困を終わらせる</a:t>
            </a:r>
            <a:endParaRPr kumimoji="1" lang="ja-JP" altLang="en-US" sz="9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282772" y="2336756"/>
            <a:ext cx="1440000" cy="605294"/>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飢餓を終わらせ、食料安全保障及び栄養改善を実現し、持続可能な農業を促進する</a:t>
            </a:r>
            <a:endParaRPr kumimoji="1" lang="ja-JP" altLang="en-US" sz="9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3640999" y="2346293"/>
            <a:ext cx="1440000" cy="477054"/>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あらゆる年齢の全ての人々の健康的な生活を確保し、福祉を促進する</a:t>
            </a:r>
            <a:endParaRPr kumimoji="1" lang="ja-JP" altLang="en-US" sz="9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4949070" y="2354869"/>
            <a:ext cx="1440000" cy="605294"/>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すべての人々への包摂的かつ公正な質の高い教育を提供し、生涯学習の機会を促進する</a:t>
            </a:r>
            <a:endParaRPr kumimoji="1" lang="ja-JP" altLang="en-US" sz="9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6279824" y="2341729"/>
            <a:ext cx="1440000" cy="477054"/>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ジェンダー平等を達成し、すべての女性及び女児の能力強化を行う</a:t>
            </a:r>
            <a:endParaRPr kumimoji="1" lang="ja-JP" altLang="en-US" sz="9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7593567" y="2342512"/>
            <a:ext cx="1440000" cy="477054"/>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すべての人々の水と衛生の利用可能性と持続可能な管理を確保する</a:t>
            </a:r>
            <a:endParaRPr kumimoji="1" lang="ja-JP" altLang="en-US" sz="9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980723" y="4028497"/>
            <a:ext cx="1440000" cy="605294"/>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すべての人々の、安価かつ信頼できる持続可能な近代的エネルギーへのアクセスを確保する</a:t>
            </a:r>
            <a:endParaRPr kumimoji="1" lang="ja-JP" altLang="en-US" sz="9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2302382" y="4032723"/>
            <a:ext cx="1424641" cy="733534"/>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包摂的かつ持続可能な経済成長及びすべての人々の安全かつ生産的な雇用と働きがいのある人間らしい雇用を促進する</a:t>
            </a:r>
            <a:endParaRPr kumimoji="1" lang="ja-JP" altLang="en-US" sz="9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3640034" y="4028627"/>
            <a:ext cx="1440000" cy="605294"/>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強靭なインフラ構築、包摂的かつ持続可能な産業化の促進及びイノベーションの推進を図る</a:t>
            </a:r>
            <a:endParaRPr kumimoji="1" lang="ja-JP" altLang="en-US" sz="9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4920966" y="4028496"/>
            <a:ext cx="1440000" cy="348813"/>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各国内及び各国間の不平等を是正する</a:t>
            </a:r>
            <a:endParaRPr kumimoji="1" lang="ja-JP" altLang="en-US" sz="9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6270101" y="4008060"/>
            <a:ext cx="1367711" cy="477054"/>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包摂的で安全かつ強靭で持続可能な都市及び人間居住を実現する</a:t>
            </a:r>
            <a:endParaRPr kumimoji="1" lang="ja-JP" altLang="en-US" sz="9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7621544" y="4008061"/>
            <a:ext cx="1334151" cy="348813"/>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持続可能な生産消費形態を確保する</a:t>
            </a:r>
            <a:endParaRPr kumimoji="1" lang="ja-JP" altLang="en-US" sz="9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993080" y="5835051"/>
            <a:ext cx="1418335" cy="477054"/>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気候変動及びその影響を軽減するための緊急対策を講じる</a:t>
            </a:r>
            <a:endParaRPr kumimoji="1" lang="ja-JP" altLang="en-US" sz="9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2293439" y="5828464"/>
            <a:ext cx="1440000" cy="477054"/>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持続可能な開発のための海洋・海洋資源を保全し、持続可能な形で利用する</a:t>
            </a:r>
            <a:endParaRPr kumimoji="1" lang="ja-JP" altLang="en-US" sz="9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4999660" y="5828464"/>
            <a:ext cx="1440000" cy="990015"/>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持続可能な開発のための平和で包摂的な社会を促進し、すべての人々に司法へのアクセスを提供し、あらゆるレベルにおいて効果的で説明責任のある包摂的な制度を構築する</a:t>
            </a:r>
            <a:endParaRPr kumimoji="1" lang="ja-JP" altLang="en-US" sz="9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3720413" y="5829923"/>
            <a:ext cx="1344574" cy="990015"/>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陸域生態系の保護、回復、持続可能な利用の推進、持続可能な森林の経営、砂漠化への対処、ならびに土地の劣化の阻止・回復及び生物多様性の損失を阻止する</a:t>
            </a:r>
            <a:endParaRPr kumimoji="1" lang="ja-JP" altLang="en-US" sz="9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6327249" y="5825338"/>
            <a:ext cx="1440000" cy="605294"/>
          </a:xfrm>
          <a:prstGeom prst="rect">
            <a:avLst/>
          </a:prstGeom>
          <a:noFill/>
        </p:spPr>
        <p:txBody>
          <a:bodyPr wrap="square" rtlCol="0">
            <a:spAutoFit/>
          </a:bodyPr>
          <a:lstStyle/>
          <a:p>
            <a:pPr>
              <a:lnSpc>
                <a:spcPts val="1000"/>
              </a:lnSpc>
            </a:pPr>
            <a:r>
              <a:rPr kumimoji="1" lang="ja-JP" altLang="en-US" sz="900" dirty="0" smtClean="0">
                <a:latin typeface="Meiryo UI" panose="020B0604030504040204" pitchFamily="50" charset="-128"/>
                <a:ea typeface="Meiryo UI" panose="020B0604030504040204" pitchFamily="50" charset="-128"/>
              </a:rPr>
              <a:t>持続可能な開発のための実施手段を強化し、グローバル・パートナーシップを活性化する</a:t>
            </a:r>
            <a:endParaRPr kumimoji="1" lang="ja-JP" altLang="en-US" sz="9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545" y="1266293"/>
            <a:ext cx="1080000" cy="1080000"/>
          </a:xfrm>
          <a:prstGeom prst="rect">
            <a:avLst/>
          </a:prstGeom>
        </p:spPr>
      </p:pic>
      <p:pic>
        <p:nvPicPr>
          <p:cNvPr id="35" name="図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365" y="1256756"/>
            <a:ext cx="1080000" cy="1080000"/>
          </a:xfrm>
          <a:prstGeom prst="rect">
            <a:avLst/>
          </a:prstGeom>
        </p:spPr>
      </p:pic>
      <p:pic>
        <p:nvPicPr>
          <p:cNvPr id="36" name="図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1040" y="1274869"/>
            <a:ext cx="1080000" cy="1080000"/>
          </a:xfrm>
          <a:prstGeom prst="rect">
            <a:avLst/>
          </a:prstGeom>
        </p:spPr>
      </p:pic>
      <p:pic>
        <p:nvPicPr>
          <p:cNvPr id="37" name="図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6031" y="1249805"/>
            <a:ext cx="1080000" cy="1080000"/>
          </a:xfrm>
          <a:prstGeom prst="rect">
            <a:avLst/>
          </a:prstGeom>
        </p:spPr>
      </p:pic>
      <p:pic>
        <p:nvPicPr>
          <p:cNvPr id="38" name="図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8393" y="1249805"/>
            <a:ext cx="1080000" cy="1080000"/>
          </a:xfrm>
          <a:prstGeom prst="rect">
            <a:avLst/>
          </a:prstGeom>
        </p:spPr>
      </p:pic>
      <p:pic>
        <p:nvPicPr>
          <p:cNvPr id="39" name="図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10224" y="1249805"/>
            <a:ext cx="1080000" cy="1080000"/>
          </a:xfrm>
          <a:prstGeom prst="rect">
            <a:avLst/>
          </a:prstGeom>
        </p:spPr>
      </p:pic>
      <p:pic>
        <p:nvPicPr>
          <p:cNvPr id="40" name="図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3809" y="2955854"/>
            <a:ext cx="1080000" cy="1080000"/>
          </a:xfrm>
          <a:prstGeom prst="rect">
            <a:avLst/>
          </a:prstGeom>
        </p:spPr>
      </p:pic>
      <p:pic>
        <p:nvPicPr>
          <p:cNvPr id="41" name="図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28363" y="2952723"/>
            <a:ext cx="1080000" cy="1080000"/>
          </a:xfrm>
          <a:prstGeom prst="rect">
            <a:avLst/>
          </a:prstGeom>
        </p:spPr>
      </p:pic>
      <p:pic>
        <p:nvPicPr>
          <p:cNvPr id="42" name="図 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91566" y="2960238"/>
            <a:ext cx="1080000" cy="1080000"/>
          </a:xfrm>
          <a:prstGeom prst="rect">
            <a:avLst/>
          </a:prstGeom>
        </p:spPr>
      </p:pic>
      <p:pic>
        <p:nvPicPr>
          <p:cNvPr id="43" name="図 4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97517" y="2952723"/>
            <a:ext cx="1080000" cy="1080000"/>
          </a:xfrm>
          <a:prstGeom prst="rect">
            <a:avLst/>
          </a:prstGeom>
        </p:spPr>
      </p:pic>
      <p:pic>
        <p:nvPicPr>
          <p:cNvPr id="44" name="図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10838" y="2952723"/>
            <a:ext cx="1080000" cy="1080000"/>
          </a:xfrm>
          <a:prstGeom prst="rect">
            <a:avLst/>
          </a:prstGeom>
        </p:spPr>
      </p:pic>
      <p:pic>
        <p:nvPicPr>
          <p:cNvPr id="45" name="図 4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37806" y="2928060"/>
            <a:ext cx="1080000" cy="1080000"/>
          </a:xfrm>
          <a:prstGeom prst="rect">
            <a:avLst/>
          </a:prstGeom>
        </p:spPr>
      </p:pic>
      <p:pic>
        <p:nvPicPr>
          <p:cNvPr id="46" name="図 4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73074" y="4758506"/>
            <a:ext cx="1080000" cy="1080000"/>
          </a:xfrm>
          <a:prstGeom prst="rect">
            <a:avLst/>
          </a:prstGeom>
        </p:spPr>
      </p:pic>
      <p:pic>
        <p:nvPicPr>
          <p:cNvPr id="47" name="図 4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28363" y="4758506"/>
            <a:ext cx="1080000" cy="1080000"/>
          </a:xfrm>
          <a:prstGeom prst="rect">
            <a:avLst/>
          </a:prstGeom>
        </p:spPr>
      </p:pic>
      <p:pic>
        <p:nvPicPr>
          <p:cNvPr id="48" name="図 4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790382" y="4745338"/>
            <a:ext cx="1080000" cy="1080000"/>
          </a:xfrm>
          <a:prstGeom prst="rect">
            <a:avLst/>
          </a:prstGeom>
        </p:spPr>
      </p:pic>
      <p:pic>
        <p:nvPicPr>
          <p:cNvPr id="49" name="図 4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130515" y="4745338"/>
            <a:ext cx="1080000" cy="1080000"/>
          </a:xfrm>
          <a:prstGeom prst="rect">
            <a:avLst/>
          </a:prstGeom>
        </p:spPr>
      </p:pic>
      <p:pic>
        <p:nvPicPr>
          <p:cNvPr id="50" name="図 4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429260" y="4747473"/>
            <a:ext cx="1080000" cy="1080000"/>
          </a:xfrm>
          <a:prstGeom prst="rect">
            <a:avLst/>
          </a:prstGeom>
        </p:spPr>
      </p:pic>
      <p:sp>
        <p:nvSpPr>
          <p:cNvPr id="51" name="正方形/長方形 50"/>
          <p:cNvSpPr/>
          <p:nvPr/>
        </p:nvSpPr>
        <p:spPr>
          <a:xfrm>
            <a:off x="0" y="72975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763615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参考２．</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に関して</a:t>
            </a:r>
            <a:endParaRPr kumimoji="1" lang="en-US" altLang="ja-JP"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048663" y="79935"/>
            <a:ext cx="682898" cy="360000"/>
          </a:xfrm>
        </p:spPr>
        <p:txBody>
          <a:bodyPr/>
          <a:lstStyle/>
          <a:p>
            <a:fld id="{E61EF540-5CB6-483A-A4DA-F9E60F8B4EFB}" type="slidenum">
              <a:rPr kumimoji="1" lang="ja-JP" altLang="en-US" smtClean="0"/>
              <a:t>26</a:t>
            </a:fld>
            <a:endParaRPr kumimoji="1" lang="ja-JP" altLang="en-US"/>
          </a:p>
        </p:txBody>
      </p:sp>
      <p:sp>
        <p:nvSpPr>
          <p:cNvPr id="9" name="正方形/長方形 8"/>
          <p:cNvSpPr/>
          <p:nvPr/>
        </p:nvSpPr>
        <p:spPr>
          <a:xfrm>
            <a:off x="469841" y="1119593"/>
            <a:ext cx="9120631" cy="2462783"/>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nchorCtr="0"/>
          <a:lstStyle/>
          <a:p>
            <a:pPr marL="185738"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の目標（ゴール）を達成するための実施手段について、これまでに国際的な枠組みの中で取り決められた貿易ルールや環境協定とは異なり、</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ルールで縛らず、</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様々</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なステークホルダーが自ら考え具体的な行動につなげていくという新しい手法</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が用いられている。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12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のゴールと</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のターゲットの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232</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のインディケータと呼ばれる指標が提案されているが、これらも、国際的に目標達成状況の進捗を測るものであり</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個別目標値が設定されているわけではない</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12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また、</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それぞれの国の現状や能力、発展段階の違いが考慮され</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、かつ、</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それぞれの国や地域の政策や優先度が尊重されながら</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、世界全体</a:t>
            </a:r>
            <a:r>
              <a:rPr lang="ja-JP" altLang="en-US" sz="16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で取組み</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を進めていくこととされている。</a:t>
            </a:r>
            <a:endParaRPr lang="en-US" altLang="ja-JP"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69840" y="4231385"/>
            <a:ext cx="9120631" cy="2505591"/>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rIns="216000" rtlCol="0" anchor="ctr" anchorCtr="0"/>
          <a:lstStyle/>
          <a:p>
            <a:pPr marL="185738"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の推進にあたっては、例えば、社会的に弱い立場にある人々のために交通利便性を向上させるための取組みが、一部の自然環境や生態系に負荷をかける可能性があるなど、</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トレードオフ（両立しえない関係性）が生じる可能性</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1200"/>
              </a:spcBef>
              <a:tabLst>
                <a:tab pos="185738" algn="l"/>
              </a:tabLst>
            </a:pP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このため、</a:t>
            </a:r>
            <a:r>
              <a:rPr lang="ja-JP" altLang="en-US"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様々な社会課題を幅広くとらえながら取組むという複眼的な配慮</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lang="en-US" altLang="ja-JP"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のゴールや</a:t>
            </a:r>
            <a:r>
              <a:rPr lang="ja-JP" altLang="en-US"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経済、社会、環境という３つの側面に統合的に取り組み、可能な限りトレードオフの緩和を図る</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ことや</a:t>
            </a:r>
            <a:r>
              <a:rPr lang="ja-JP" altLang="en-US"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相乗効果</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を生み出していくという考え方が重要となる。</a:t>
            </a:r>
            <a:endParaRPr lang="en-US" altLang="ja-JP"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1200"/>
              </a:spcBef>
              <a:tabLst>
                <a:tab pos="185738" algn="l"/>
              </a:tabLst>
            </a:pP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また、トレードオフの関係性から、これまでパートナーシップを結ぶことが難しかったステークホルダー同士が、</a:t>
            </a:r>
            <a:r>
              <a:rPr lang="en-US" altLang="ja-JP"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の達成をめざすことを一つのきっかけとし、積極的に連携、協調</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を図っていくことが求められる。</a:t>
            </a:r>
            <a:endParaRPr lang="en-US" altLang="ja-JP"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6895" y="698661"/>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の特徴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実施手段</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6895" y="3775231"/>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の特徴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統合的</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取り組む視点</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963905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参考２．</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に関して</a:t>
            </a:r>
            <a:endParaRPr kumimoji="1" lang="en-US" altLang="ja-JP"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137014" y="126597"/>
            <a:ext cx="682898" cy="360000"/>
          </a:xfrm>
        </p:spPr>
        <p:txBody>
          <a:bodyPr/>
          <a:lstStyle/>
          <a:p>
            <a:fld id="{E61EF540-5CB6-483A-A4DA-F9E60F8B4EFB}" type="slidenum">
              <a:rPr kumimoji="1" lang="ja-JP" altLang="en-US" smtClean="0"/>
              <a:t>27</a:t>
            </a:fld>
            <a:endParaRPr kumimoji="1" lang="ja-JP" altLang="en-US"/>
          </a:p>
        </p:txBody>
      </p:sp>
      <p:sp>
        <p:nvSpPr>
          <p:cNvPr id="9" name="正方形/長方形 8"/>
          <p:cNvSpPr/>
          <p:nvPr/>
        </p:nvSpPr>
        <p:spPr>
          <a:xfrm>
            <a:off x="392685" y="976808"/>
            <a:ext cx="9120631" cy="2235653"/>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chorCtr="0"/>
          <a:lstStyle/>
          <a:p>
            <a:pPr marL="185738"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では、従前の「ミレニアム開発目標（</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Millennium Development Goals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）」と比較して、</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企業を目標達成に向けた主要な実施主体として明示的に位置付け</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ていることが特徴となっている。</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また、ビジネスと持続可能な開発委員会が</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月に公表した「ビジネス</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&amp;</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持続可能開発委員会報告書」では、</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が達</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成された場合には、外部</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経済効果を考慮する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と年間</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兆ドルの新たな市場機会に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つながるとの報告がなされている。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1200"/>
              </a:spcBef>
              <a:tabLst>
                <a:tab pos="185738" algn="l"/>
              </a:tabLst>
            </a:pP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企業には、地域における</a:t>
            </a:r>
            <a:r>
              <a:rPr lang="en-US" altLang="ja-JP"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達成に向けた事業活動を通じて地域課題の解決を図りながら、新たなキャッシュフロー（お金の流れ）やしっかりと収益を生み出し、得られた収益を地域に再投資することにより、</a:t>
            </a:r>
            <a:r>
              <a:rPr lang="ja-JP" altLang="en-US"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企業や事業の成長と地域課題の解決を同時に推進する、自律的好循環を生み出していく役割</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が期待される。</a:t>
            </a:r>
            <a:endParaRPr lang="en-US" altLang="ja-JP"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635813" y="3598000"/>
            <a:ext cx="8594247" cy="126080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indent="11113">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rPr>
              <a:t>　大阪は、難波津の昔から、外交や内政、物流ネットワークの重要な拠点として、内外から多くの人やモノを受け入れ、様々な知識や技術を取り入れながら</a:t>
            </a:r>
            <a:r>
              <a:rPr kumimoji="1" lang="ja-JP" altLang="en-US" sz="1200" b="1" dirty="0" smtClean="0">
                <a:solidFill>
                  <a:schemeClr val="tx1"/>
                </a:solidFill>
                <a:latin typeface="Meiryo UI" panose="020B0604030504040204" pitchFamily="50" charset="-128"/>
                <a:ea typeface="Meiryo UI" panose="020B0604030504040204" pitchFamily="50" charset="-128"/>
              </a:rPr>
              <a:t>世界とともに発展</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kumimoji="1" lang="ja-JP" altLang="en-US" sz="1200" b="1" dirty="0" smtClean="0">
                <a:solidFill>
                  <a:schemeClr val="tx1"/>
                </a:solidFill>
                <a:latin typeface="Meiryo UI" panose="020B0604030504040204" pitchFamily="50" charset="-128"/>
                <a:ea typeface="Meiryo UI" panose="020B0604030504040204" pitchFamily="50" charset="-128"/>
              </a:rPr>
              <a:t>大阪人</a:t>
            </a:r>
            <a:r>
              <a:rPr kumimoji="1" lang="ja-JP" altLang="en-US" sz="1200" dirty="0" smtClean="0">
                <a:solidFill>
                  <a:schemeClr val="tx1"/>
                </a:solidFill>
                <a:latin typeface="Meiryo UI" panose="020B0604030504040204" pitchFamily="50" charset="-128"/>
                <a:ea typeface="Meiryo UI" panose="020B0604030504040204" pitchFamily="50" charset="-128"/>
              </a:rPr>
              <a:t>は冨を重視、利益を追求するといった気質である一方、「三方よし」に代表されるように、</a:t>
            </a:r>
            <a:r>
              <a:rPr kumimoji="1" lang="ja-JP" altLang="en-US" sz="1200" b="1" dirty="0" smtClean="0">
                <a:solidFill>
                  <a:schemeClr val="tx1"/>
                </a:solidFill>
                <a:latin typeface="Meiryo UI" panose="020B0604030504040204" pitchFamily="50" charset="-128"/>
                <a:ea typeface="Meiryo UI" panose="020B0604030504040204" pitchFamily="50" charset="-128"/>
              </a:rPr>
              <a:t>社会貢献、公</a:t>
            </a:r>
            <a:r>
              <a:rPr kumimoji="1" lang="ja-JP" altLang="en-US" sz="1200" b="1" smtClean="0">
                <a:solidFill>
                  <a:schemeClr val="tx1"/>
                </a:solidFill>
                <a:latin typeface="Meiryo UI" panose="020B0604030504040204" pitchFamily="50" charset="-128"/>
                <a:ea typeface="Meiryo UI" panose="020B0604030504040204" pitchFamily="50" charset="-128"/>
              </a:rPr>
              <a:t>利公益を</a:t>
            </a:r>
            <a:r>
              <a:rPr kumimoji="1" lang="ja-JP" altLang="en-US" sz="1200" b="1" dirty="0" smtClean="0">
                <a:solidFill>
                  <a:schemeClr val="tx1"/>
                </a:solidFill>
                <a:latin typeface="Meiryo UI" panose="020B0604030504040204" pitchFamily="50" charset="-128"/>
                <a:ea typeface="Meiryo UI" panose="020B0604030504040204" pitchFamily="50" charset="-128"/>
              </a:rPr>
              <a:t>重んじる精神</a:t>
            </a:r>
            <a:r>
              <a:rPr kumimoji="1" lang="ja-JP" altLang="en-US" sz="1200" dirty="0" smtClean="0">
                <a:solidFill>
                  <a:schemeClr val="tx1"/>
                </a:solidFill>
                <a:latin typeface="Meiryo UI" panose="020B0604030504040204" pitchFamily="50" charset="-128"/>
                <a:ea typeface="Meiryo UI" panose="020B0604030504040204" pitchFamily="50" charset="-128"/>
              </a:rPr>
              <a:t>を有し、現在も数多くの大阪の企業が世界の医療や貧困等の課題に貢献。</a:t>
            </a:r>
            <a:endParaRPr kumimoji="1" lang="ja-JP" altLang="en-US" sz="1200" dirty="0">
              <a:solidFill>
                <a:schemeClr val="tx1"/>
              </a:solidFill>
              <a:latin typeface="Meiryo UI" panose="020B0604030504040204" pitchFamily="50" charset="-128"/>
              <a:ea typeface="Meiryo UI" panose="020B0604030504040204" pitchFamily="50" charset="-128"/>
            </a:endParaRPr>
          </a:p>
          <a:p>
            <a:pPr marL="174625" indent="-174625">
              <a:lnSpc>
                <a:spcPts val="1400"/>
              </a:lnSpc>
            </a:pPr>
            <a:endParaRPr kumimoji="1" lang="ja-JP" altLang="en-US" sz="1200" dirty="0">
              <a:solidFill>
                <a:schemeClr val="tx1"/>
              </a:solidFill>
              <a:latin typeface="Meiryo UI" panose="020B0604030504040204" pitchFamily="50" charset="-128"/>
              <a:ea typeface="Meiryo UI" panose="020B0604030504040204" pitchFamily="50" charset="-128"/>
            </a:endParaRPr>
          </a:p>
          <a:p>
            <a:pPr>
              <a:lnSpc>
                <a:spcPts val="1400"/>
              </a:lnSpc>
            </a:pP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185738" indent="-185738">
              <a:lnSpc>
                <a:spcPts val="1400"/>
              </a:lnSpc>
              <a:spcBef>
                <a:spcPts val="0"/>
              </a:spcBef>
              <a:tabLst>
                <a:tab pos="185738" algn="l"/>
              </a:tabLst>
            </a:pP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3948302" y="4531473"/>
            <a:ext cx="2562203" cy="1588533"/>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wrap="square" rIns="0" rtlCol="0" anchor="b">
            <a:noAutofit/>
          </a:bodyPr>
          <a:lstStyle/>
          <a:p>
            <a:pPr>
              <a:lnSpc>
                <a:spcPts val="1200"/>
              </a:lnSpc>
              <a:tabLst>
                <a:tab pos="6550025" algn="l"/>
              </a:tabLst>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方よし」、「水道哲学」に代表されるように、社会貢献、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公利</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公益の精神を重んじる気質。</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0256" y="4828181"/>
            <a:ext cx="879605" cy="720306"/>
          </a:xfrm>
          <a:prstGeom prst="rect">
            <a:avLst/>
          </a:prstGeom>
        </p:spPr>
      </p:pic>
      <p:sp>
        <p:nvSpPr>
          <p:cNvPr id="13" name="テキスト ボックス 12"/>
          <p:cNvSpPr txBox="1"/>
          <p:nvPr/>
        </p:nvSpPr>
        <p:spPr>
          <a:xfrm>
            <a:off x="6632712" y="4531416"/>
            <a:ext cx="2504302" cy="1588590"/>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wrap="square" rIns="0" rtlCol="0" anchor="b">
            <a:noAutofit/>
          </a:bodyPr>
          <a:lstStyle/>
          <a:p>
            <a:pPr>
              <a:lnSpc>
                <a:spcPts val="1200"/>
              </a:lnSpc>
              <a:tabLst>
                <a:tab pos="6550025" algn="l"/>
              </a:tabLst>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大阪人は進取の気質に富み、世界標準となる新たな社会システムや、産業、製品等を数多く生み出してきた。</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726293" y="4518027"/>
            <a:ext cx="3050021" cy="1601980"/>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wrap="square" rIns="0" rtlCol="0" anchor="b">
            <a:noAutofit/>
          </a:bodyPr>
          <a:lstStyle/>
          <a:p>
            <a:pPr>
              <a:lnSpc>
                <a:spcPts val="1200"/>
              </a:lnSpc>
              <a:tabLst>
                <a:tab pos="6550025" algn="l"/>
              </a:tabLst>
            </a:pPr>
            <a:r>
              <a:rPr lang="ja-JP" altLang="en-US" sz="1050" dirty="0" smtClean="0">
                <a:solidFill>
                  <a:prstClr val="black"/>
                </a:solidFill>
                <a:latin typeface="Meiryo UI" panose="020B0604030504040204" pitchFamily="50" charset="-128"/>
                <a:ea typeface="Meiryo UI" panose="020B0604030504040204" pitchFamily="50" charset="-128"/>
                <a:cs typeface="Microsoft Himalaya" panose="01010100010101010101" pitchFamily="2" charset="0"/>
              </a:rPr>
              <a:t>大阪は、国内外の玄関口として日本の中の重要な拠点として、内外から多くの人やモノを受け入れ様々な知識や技術を取り入れながら発展</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5307005" y="4526140"/>
            <a:ext cx="1075479" cy="271869"/>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440"/>
              </a:lnSpc>
              <a:tabLst>
                <a:tab pos="6550025" algn="l"/>
              </a:tabLst>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「水道</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哲学</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3989282" y="4530253"/>
            <a:ext cx="1463536" cy="4616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440"/>
              </a:lnSpc>
              <a:tabLst>
                <a:tab pos="6550025" algn="l"/>
              </a:tabLst>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三方</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よし」近江商人</a:t>
            </a:r>
            <a:endParaRPr kumimoji="1"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40"/>
              </a:lnSpc>
              <a:tabLst>
                <a:tab pos="6550025" algn="l"/>
              </a:tabLst>
            </a:pPr>
            <a:endParaRPr kumimoji="1"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6618950" y="4354138"/>
            <a:ext cx="2544958" cy="18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smtClean="0">
                <a:latin typeface="+mn-ea"/>
              </a:rPr>
              <a:t>先取</a:t>
            </a:r>
            <a:endParaRPr kumimoji="1" lang="en-US" altLang="ja-JP" sz="1200" b="1" dirty="0" smtClean="0">
              <a:latin typeface="+mn-ea"/>
            </a:endParaRPr>
          </a:p>
        </p:txBody>
      </p:sp>
      <p:sp>
        <p:nvSpPr>
          <p:cNvPr id="18" name="正方形/長方形 17"/>
          <p:cNvSpPr/>
          <p:nvPr/>
        </p:nvSpPr>
        <p:spPr>
          <a:xfrm>
            <a:off x="724835" y="4343323"/>
            <a:ext cx="3038031" cy="18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smtClean="0">
                <a:latin typeface="+mn-ea"/>
              </a:rPr>
              <a:t>開放性</a:t>
            </a:r>
            <a:endParaRPr kumimoji="1" lang="en-US" altLang="ja-JP" sz="1200" b="1" dirty="0" smtClean="0">
              <a:latin typeface="+mn-ea"/>
            </a:endParaRPr>
          </a:p>
        </p:txBody>
      </p:sp>
      <p:sp>
        <p:nvSpPr>
          <p:cNvPr id="19" name="正方形/長方形 18"/>
          <p:cNvSpPr/>
          <p:nvPr/>
        </p:nvSpPr>
        <p:spPr>
          <a:xfrm>
            <a:off x="3943314" y="4356771"/>
            <a:ext cx="2592000" cy="18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smtClean="0">
                <a:latin typeface="+mn-ea"/>
              </a:rPr>
              <a:t>社会貢献</a:t>
            </a:r>
            <a:endParaRPr kumimoji="1" lang="en-US" altLang="ja-JP" sz="1200" b="1" dirty="0" smtClean="0">
              <a:latin typeface="+mn-ea"/>
            </a:endParaRPr>
          </a:p>
        </p:txBody>
      </p:sp>
      <p:pic>
        <p:nvPicPr>
          <p:cNvPr id="20" name="図 19"/>
          <p:cNvPicPr>
            <a:picLocks noChangeAspect="1"/>
          </p:cNvPicPr>
          <p:nvPr/>
        </p:nvPicPr>
        <p:blipFill rotWithShape="1">
          <a:blip r:embed="rId3" cstate="print">
            <a:extLst>
              <a:ext uri="{28A0092B-C50C-407E-A947-70E740481C1C}">
                <a14:useLocalDpi xmlns:a14="http://schemas.microsoft.com/office/drawing/2010/main" val="0"/>
              </a:ext>
            </a:extLst>
          </a:blip>
          <a:srcRect l="27937" r="6676"/>
          <a:stretch/>
        </p:blipFill>
        <p:spPr>
          <a:xfrm>
            <a:off x="5351815" y="4847569"/>
            <a:ext cx="764418" cy="700602"/>
          </a:xfrm>
          <a:prstGeom prst="rect">
            <a:avLst/>
          </a:prstGeom>
        </p:spPr>
      </p:pic>
      <p:pic>
        <p:nvPicPr>
          <p:cNvPr id="21" name="図 20"/>
          <p:cNvPicPr>
            <a:picLocks noChangeAspect="1"/>
          </p:cNvPicPr>
          <p:nvPr/>
        </p:nvPicPr>
        <p:blipFill>
          <a:blip r:embed="rId4"/>
          <a:stretch>
            <a:fillRect/>
          </a:stretch>
        </p:blipFill>
        <p:spPr>
          <a:xfrm>
            <a:off x="8155844" y="4735243"/>
            <a:ext cx="670248" cy="761344"/>
          </a:xfrm>
          <a:prstGeom prst="rect">
            <a:avLst/>
          </a:prstGeom>
        </p:spPr>
      </p:pic>
      <p:pic>
        <p:nvPicPr>
          <p:cNvPr id="22" name="Picture 5" descr="蔵屋敷（摂津名所図絵より）"/>
          <p:cNvPicPr>
            <a:picLocks noChangeAspect="1" noChangeArrowheads="1"/>
          </p:cNvPicPr>
          <p:nvPr/>
        </p:nvPicPr>
        <p:blipFill>
          <a:blip r:embed="rId5"/>
          <a:srcRect/>
          <a:stretch>
            <a:fillRect/>
          </a:stretch>
        </p:blipFill>
        <p:spPr bwMode="auto">
          <a:xfrm>
            <a:off x="7024639" y="4739215"/>
            <a:ext cx="605329" cy="782302"/>
          </a:xfrm>
          <a:prstGeom prst="rect">
            <a:avLst/>
          </a:prstGeom>
          <a:noFill/>
          <a:ln w="9525">
            <a:noFill/>
            <a:miter lim="800000"/>
            <a:headEnd/>
            <a:tailEnd/>
          </a:ln>
        </p:spPr>
      </p:pic>
      <p:sp>
        <p:nvSpPr>
          <p:cNvPr id="23" name="テキスト ボックス 22"/>
          <p:cNvSpPr txBox="1"/>
          <p:nvPr/>
        </p:nvSpPr>
        <p:spPr>
          <a:xfrm>
            <a:off x="6585057" y="4500421"/>
            <a:ext cx="1472279" cy="261586"/>
          </a:xfrm>
          <a:prstGeom prst="rect">
            <a:avLst/>
          </a:prstGeom>
          <a:noFill/>
        </p:spPr>
        <p:txBody>
          <a:bodyPr wrap="square" lIns="99037" tIns="49518" rIns="0" bIns="49518" rtlCol="0">
            <a:spAutoFit/>
          </a:bodyPr>
          <a:lstStyle/>
          <a:p>
            <a:pPr algn="ct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先物取引</a:t>
            </a:r>
            <a:r>
              <a:rPr lang="ja-JP" altLang="en-US"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市場</a:t>
            </a:r>
            <a:endParaRPr lang="en-US" altLang="ja-JP"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図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6693" y="4757102"/>
            <a:ext cx="1105814" cy="806364"/>
          </a:xfrm>
          <a:prstGeom prst="rect">
            <a:avLst/>
          </a:prstGeom>
        </p:spPr>
      </p:pic>
      <p:sp>
        <p:nvSpPr>
          <p:cNvPr id="25" name="テキスト ボックス 24"/>
          <p:cNvSpPr txBox="1"/>
          <p:nvPr/>
        </p:nvSpPr>
        <p:spPr>
          <a:xfrm>
            <a:off x="635813" y="4505811"/>
            <a:ext cx="1584115" cy="261586"/>
          </a:xfrm>
          <a:prstGeom prst="rect">
            <a:avLst/>
          </a:prstGeom>
          <a:noFill/>
        </p:spPr>
        <p:txBody>
          <a:bodyPr wrap="square" lIns="99037" tIns="49518" rIns="0" bIns="49518" rtlCol="0">
            <a:spAutoFit/>
          </a:bodyPr>
          <a:lstStyle/>
          <a:p>
            <a:pPr algn="ctr">
              <a:spcAft>
                <a:spcPts val="650"/>
              </a:spcAft>
            </a:pP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貿易都市・堺の繁栄</a:t>
            </a:r>
            <a:endParaRPr lang="en-US" altLang="ja-JP"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図 25"/>
          <p:cNvPicPr>
            <a:picLocks noChangeAspect="1"/>
          </p:cNvPicPr>
          <p:nvPr/>
        </p:nvPicPr>
        <p:blipFill rotWithShape="1">
          <a:blip r:embed="rId7" cstate="print">
            <a:extLst>
              <a:ext uri="{28A0092B-C50C-407E-A947-70E740481C1C}">
                <a14:useLocalDpi xmlns:a14="http://schemas.microsoft.com/office/drawing/2010/main" val="0"/>
              </a:ext>
            </a:extLst>
          </a:blip>
          <a:srcRect t="5505" b="8878"/>
          <a:stretch/>
        </p:blipFill>
        <p:spPr>
          <a:xfrm>
            <a:off x="2294696" y="4777033"/>
            <a:ext cx="1414769" cy="807515"/>
          </a:xfrm>
          <a:prstGeom prst="rect">
            <a:avLst/>
          </a:prstGeom>
        </p:spPr>
      </p:pic>
      <p:sp>
        <p:nvSpPr>
          <p:cNvPr id="27" name="テキスト ボックス 26"/>
          <p:cNvSpPr txBox="1"/>
          <p:nvPr/>
        </p:nvSpPr>
        <p:spPr>
          <a:xfrm>
            <a:off x="2319694" y="4507920"/>
            <a:ext cx="1301021" cy="261586"/>
          </a:xfrm>
          <a:prstGeom prst="rect">
            <a:avLst/>
          </a:prstGeom>
          <a:noFill/>
        </p:spPr>
        <p:txBody>
          <a:bodyPr wrap="square" lIns="99037" tIns="49518" rIns="0" bIns="49518" rtlCol="0">
            <a:spAutoFit/>
          </a:bodyPr>
          <a:lstStyle/>
          <a:p>
            <a:pPr algn="ctr">
              <a:spcAft>
                <a:spcPts val="650"/>
              </a:spcAft>
            </a:pPr>
            <a:r>
              <a:rPr lang="en-US" altLang="ja-JP"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G20</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大阪サミット</a:t>
            </a:r>
            <a:endParaRPr lang="en-US" altLang="ja-JP"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7752731" y="4495516"/>
            <a:ext cx="1472279" cy="261586"/>
          </a:xfrm>
          <a:prstGeom prst="rect">
            <a:avLst/>
          </a:prstGeom>
          <a:noFill/>
        </p:spPr>
        <p:txBody>
          <a:bodyPr wrap="square" lIns="99037" tIns="49518" rIns="0" bIns="49518" rtlCol="0">
            <a:spAutoFit/>
          </a:bodyPr>
          <a:lstStyle/>
          <a:p>
            <a:pPr algn="ct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「やってみなはれ」</a:t>
            </a:r>
            <a:endParaRPr lang="en-US" altLang="ja-JP"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6611951" y="6105545"/>
            <a:ext cx="2551957" cy="51077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rIns="0" rtlCol="0">
            <a:spAutoFit/>
          </a:bodyPr>
          <a:lstStyle/>
          <a:p>
            <a:pPr>
              <a:tabLst>
                <a:tab pos="6550025" algn="l"/>
              </a:tabLst>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一人ひとりのアクションの拡大</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を「知って、とりあえずやってみる」</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808986" y="6093917"/>
            <a:ext cx="2750313" cy="51077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rIns="0" rtlCol="0">
            <a:spAutoFit/>
          </a:bodyPr>
          <a:lstStyle/>
          <a:p>
            <a:pPr>
              <a:tabLst>
                <a:tab pos="6550025" algn="l"/>
              </a:tabLst>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ステークホルダー間の連携</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業種や立場を超えた連携・協調の促進</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4016176" y="6105545"/>
            <a:ext cx="2404398" cy="51077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rIns="0" rtlCol="0">
            <a:spAutoFit/>
          </a:bodyPr>
          <a:lstStyle/>
          <a:p>
            <a:pPr>
              <a:tabLst>
                <a:tab pos="6550025" algn="l"/>
              </a:tabLst>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ビジネスの力の活用</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tabLst>
                <a:tab pos="6550025" algn="l"/>
              </a:tabLs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資金面を含めた民間の力が重要</a:t>
            </a:r>
            <a:endPar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21994" y="3410445"/>
            <a:ext cx="3778083" cy="4382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marL="185738" indent="-185738">
              <a:lnSpc>
                <a:spcPts val="2000"/>
              </a:lnSpc>
              <a:spcBef>
                <a:spcPts val="0"/>
              </a:spcBef>
              <a:tabLst>
                <a:tab pos="185738" algn="l"/>
              </a:tabLst>
            </a:pPr>
            <a:r>
              <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en-US" altLang="ja-JP"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SDGs</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と大阪の親和性</a:t>
            </a:r>
            <a:r>
              <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endPar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 name="大かっこ 2"/>
          <p:cNvSpPr/>
          <p:nvPr/>
        </p:nvSpPr>
        <p:spPr>
          <a:xfrm>
            <a:off x="321994" y="3410445"/>
            <a:ext cx="9191322" cy="3163965"/>
          </a:xfrm>
          <a:prstGeom prst="bracketPair">
            <a:avLst>
              <a:gd name="adj" fmla="val 4276"/>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3" name="正方形/長方形 32"/>
          <p:cNvSpPr/>
          <p:nvPr/>
        </p:nvSpPr>
        <p:spPr>
          <a:xfrm>
            <a:off x="0" y="575740"/>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の特徴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期待</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13110417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参考２．</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に関して</a:t>
            </a:r>
            <a:endParaRPr kumimoji="1" lang="en-US" altLang="ja-JP"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089005" y="91208"/>
            <a:ext cx="682898" cy="360000"/>
          </a:xfrm>
        </p:spPr>
        <p:txBody>
          <a:bodyPr/>
          <a:lstStyle/>
          <a:p>
            <a:fld id="{E61EF540-5CB6-483A-A4DA-F9E60F8B4EFB}" type="slidenum">
              <a:rPr kumimoji="1" lang="ja-JP" altLang="en-US" smtClean="0"/>
              <a:t>28</a:t>
            </a:fld>
            <a:endParaRPr kumimoji="1" lang="ja-JP" altLang="en-US"/>
          </a:p>
        </p:txBody>
      </p:sp>
      <p:sp>
        <p:nvSpPr>
          <p:cNvPr id="9" name="正方形/長方形 8"/>
          <p:cNvSpPr/>
          <p:nvPr/>
        </p:nvSpPr>
        <p:spPr>
          <a:xfrm>
            <a:off x="473367" y="926394"/>
            <a:ext cx="9120631" cy="5837477"/>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marL="185738"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　政府においては、内閣総理大臣を本部長とし、全閣僚を構成員とする「</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推進本部</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月に設置。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月の第</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回会合において、</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を達成するための中長期的な国家戦略として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0"/>
              </a:spcBef>
              <a:tabLst>
                <a:tab pos="185738" algn="l"/>
              </a:tabLst>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８つ</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の優先課題を取りまとめた「</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実施指針</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」が決定された（</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月に一部改訂）。</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60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実施指針の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８つの優先課題</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8163"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あらゆる人々が活躍する社会・ジェンダー平等の実現</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8163"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　健康・長寿の達成</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8163"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　成長市場の創出、地域活性化、科学技術イノベーション</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8163"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　持続可能で強靭な国土と質の高いインフラの整備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8163"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⑤　省・再生可能エネルギー、防災・気候変動対策、循環型社会</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8163"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⑥　生物多様性、森林、海洋等の環境の保全</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8163"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⑦　平和と安全・安心社会の実現</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8163" indent="-185738">
              <a:lnSpc>
                <a:spcPts val="1800"/>
              </a:lnSpc>
              <a:spcBef>
                <a:spcPts val="0"/>
              </a:spcBef>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⑧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実施推進の体制と</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手段</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18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月以降は、実施指針の優先課題に対する政府</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の主要</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をまとめた「</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p>
          <a:p>
            <a:pPr marL="185738" indent="-185738">
              <a:lnSpc>
                <a:spcPts val="1800"/>
              </a:lnSpc>
              <a:tabLst>
                <a:tab pos="185738" algn="l"/>
              </a:tabLs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アクションプラン</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」を定期的に策定し</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と連動する</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Society5.0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の推進</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を原動力と</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tabLst>
                <a:tab pos="185738" algn="l"/>
              </a:tabLs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地方</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創生</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の担い手として次世代・女性のエンパワーメント</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を三本柱</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の実現に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取り組んで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spcBef>
                <a:spcPts val="600"/>
              </a:spcBef>
              <a:tabLst>
                <a:tab pos="185738" algn="l"/>
              </a:tabLst>
            </a:pPr>
            <a:endParaRPr lang="en-US" altLang="ja-JP"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tabLst>
                <a:tab pos="185738" algn="l"/>
              </a:tabLst>
            </a:pP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この</a:t>
            </a: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ほか、国内において</a:t>
            </a:r>
            <a:r>
              <a:rPr lang="en-US" altLang="ja-JP"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を浸透させるため</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tabLst>
                <a:tab pos="185738" algn="l"/>
              </a:tabLst>
            </a:pP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ジャパン</a:t>
            </a:r>
            <a:r>
              <a:rPr lang="en-US" altLang="ja-JP" sz="16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アワード</a:t>
            </a: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6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a:t>
            </a:r>
            <a:r>
              <a:rPr lang="ja-JP" altLang="en-US"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endParaRPr lang="en-US" altLang="ja-JP" sz="1600" b="1"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tabLst>
                <a:tab pos="185738" algn="l"/>
              </a:tabLst>
            </a:pP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及び自治体</a:t>
            </a:r>
            <a:r>
              <a:rPr lang="en-US" altLang="ja-JP"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モデル事業」の選定</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tabLst>
                <a:tab pos="185738" algn="l"/>
              </a:tabLst>
            </a:pP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JAPAN </a:t>
            </a:r>
            <a:r>
              <a:rPr lang="en-US" altLang="ja-JP"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 </a:t>
            </a:r>
            <a:r>
              <a:rPr lang="en-US" altLang="ja-JP"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Action Platform</a:t>
            </a: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」の設置など</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800"/>
              </a:lnSpc>
              <a:tabLst>
                <a:tab pos="185738" algn="l"/>
              </a:tabLst>
            </a:pP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通じ</a:t>
            </a: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a:t>
            </a:r>
            <a:r>
              <a:rPr lang="ja-JP" altLang="en-US" sz="16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な活動の見える化等</a:t>
            </a:r>
            <a:r>
              <a:rPr lang="ja-JP" altLang="en-US"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を推進。</a:t>
            </a:r>
            <a:endParaRPr lang="en-US" altLang="ja-JP" sz="16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31619" y="536953"/>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（６）政府</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75898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1EF540-5CB6-483A-A4DA-F9E60F8B4EFB}" type="slidenum">
              <a:rPr kumimoji="1" lang="ja-JP" altLang="en-US" smtClean="0"/>
              <a:t>2</a:t>
            </a:fld>
            <a:endParaRPr kumimoji="1" lang="ja-JP" altLang="en-US"/>
          </a:p>
        </p:txBody>
      </p:sp>
      <p:sp>
        <p:nvSpPr>
          <p:cNvPr id="3" name="テキスト ボックス 2"/>
          <p:cNvSpPr txBox="1"/>
          <p:nvPr/>
        </p:nvSpPr>
        <p:spPr>
          <a:xfrm>
            <a:off x="538531" y="1702707"/>
            <a:ext cx="8922108" cy="4196020"/>
          </a:xfrm>
          <a:prstGeom prst="rect">
            <a:avLst/>
          </a:prstGeom>
          <a:noFill/>
        </p:spPr>
        <p:txBody>
          <a:bodyPr wrap="square" rtlCol="0">
            <a:spAutoFit/>
          </a:bodyPr>
          <a:lstStyle/>
          <a:p>
            <a:pPr>
              <a:lnSpc>
                <a:spcPts val="4000"/>
              </a:lnSpc>
            </a:pPr>
            <a:r>
              <a:rPr kumimoji="1" lang="ja-JP" altLang="en-US" b="1" dirty="0" smtClean="0">
                <a:latin typeface="Meiryo UI" panose="020B0604030504040204" pitchFamily="50" charset="-128"/>
                <a:ea typeface="Meiryo UI" panose="020B0604030504040204" pitchFamily="50" charset="-128"/>
              </a:rPr>
              <a:t>１　ビジョンの策定意義</a:t>
            </a:r>
            <a:endParaRPr kumimoji="1" lang="en-US" altLang="ja-JP" b="1" dirty="0" smtClean="0">
              <a:latin typeface="Meiryo UI" panose="020B0604030504040204" pitchFamily="50" charset="-128"/>
              <a:ea typeface="Meiryo UI" panose="020B0604030504040204" pitchFamily="50" charset="-128"/>
            </a:endParaRPr>
          </a:p>
          <a:p>
            <a:pPr>
              <a:lnSpc>
                <a:spcPts val="4000"/>
              </a:lnSpc>
            </a:pPr>
            <a:r>
              <a:rPr kumimoji="1" lang="ja-JP" altLang="en-US" b="1" dirty="0" smtClean="0">
                <a:latin typeface="Meiryo UI" panose="020B0604030504040204" pitchFamily="50" charset="-128"/>
                <a:ea typeface="Meiryo UI" panose="020B0604030504040204" pitchFamily="50" charset="-128"/>
              </a:rPr>
              <a:t>２　基本的な考え方</a:t>
            </a:r>
            <a:endParaRPr kumimoji="1" lang="en-US" altLang="ja-JP" b="1" dirty="0" smtClean="0">
              <a:latin typeface="Meiryo UI" panose="020B0604030504040204" pitchFamily="50" charset="-128"/>
              <a:ea typeface="Meiryo UI" panose="020B0604030504040204" pitchFamily="50" charset="-128"/>
            </a:endParaRPr>
          </a:p>
          <a:p>
            <a:pPr>
              <a:lnSpc>
                <a:spcPts val="4000"/>
              </a:lnSpc>
            </a:pPr>
            <a:r>
              <a:rPr kumimoji="1" lang="ja-JP" altLang="en-US" b="1" dirty="0">
                <a:latin typeface="Meiryo UI" panose="020B0604030504040204" pitchFamily="50" charset="-128"/>
                <a:ea typeface="Meiryo UI" panose="020B0604030504040204" pitchFamily="50" charset="-128"/>
              </a:rPr>
              <a:t>３</a:t>
            </a:r>
            <a:r>
              <a:rPr kumimoji="1" lang="ja-JP" altLang="en-US" b="1" dirty="0" smtClean="0">
                <a:latin typeface="Meiryo UI" panose="020B0604030504040204" pitchFamily="50" charset="-128"/>
                <a:ea typeface="Meiryo UI" panose="020B0604030504040204" pitchFamily="50" charset="-128"/>
              </a:rPr>
              <a:t>　</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smtClean="0">
                <a:latin typeface="Meiryo UI" panose="020B0604030504040204" pitchFamily="50" charset="-128"/>
                <a:ea typeface="Meiryo UI" panose="020B0604030504040204" pitchFamily="50" charset="-128"/>
              </a:rPr>
              <a:t>年大阪・関西万博に向けて取り組む「重点ゴール」の考え方</a:t>
            </a:r>
            <a:endParaRPr kumimoji="1" lang="en-US" altLang="ja-JP" b="1" dirty="0" smtClean="0">
              <a:latin typeface="Meiryo UI" panose="020B0604030504040204" pitchFamily="50" charset="-128"/>
              <a:ea typeface="Meiryo UI" panose="020B0604030504040204" pitchFamily="50" charset="-128"/>
            </a:endParaRPr>
          </a:p>
          <a:p>
            <a:pPr>
              <a:lnSpc>
                <a:spcPts val="4000"/>
              </a:lnSpc>
            </a:pPr>
            <a:r>
              <a:rPr kumimoji="1" lang="ja-JP" altLang="en-US" b="1" dirty="0">
                <a:latin typeface="Meiryo UI" panose="020B0604030504040204" pitchFamily="50" charset="-128"/>
                <a:ea typeface="Meiryo UI" panose="020B0604030504040204" pitchFamily="50" charset="-128"/>
              </a:rPr>
              <a:t>４</a:t>
            </a:r>
            <a:r>
              <a:rPr kumimoji="1" lang="ja-JP" altLang="en-US" b="1" dirty="0" smtClean="0">
                <a:latin typeface="Meiryo UI" panose="020B0604030504040204" pitchFamily="50" charset="-128"/>
                <a:ea typeface="Meiryo UI" panose="020B0604030504040204" pitchFamily="50" charset="-128"/>
              </a:rPr>
              <a:t>　</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smtClean="0">
                <a:latin typeface="Meiryo UI" panose="020B0604030504040204" pitchFamily="50" charset="-128"/>
                <a:ea typeface="Meiryo UI" panose="020B0604030504040204" pitchFamily="50" charset="-128"/>
              </a:rPr>
              <a:t>年大阪・関西万博に向けて取り組む「重点ゴール」</a:t>
            </a:r>
            <a:endParaRPr kumimoji="1" lang="en-US" altLang="ja-JP" b="1" dirty="0" smtClean="0">
              <a:latin typeface="Meiryo UI" panose="020B0604030504040204" pitchFamily="50" charset="-128"/>
              <a:ea typeface="Meiryo UI" panose="020B0604030504040204" pitchFamily="50" charset="-128"/>
            </a:endParaRPr>
          </a:p>
          <a:p>
            <a:pPr>
              <a:lnSpc>
                <a:spcPts val="4000"/>
              </a:lnSpc>
            </a:pPr>
            <a:r>
              <a:rPr kumimoji="1" lang="ja-JP" altLang="en-US" b="1" dirty="0" smtClean="0">
                <a:latin typeface="Meiryo UI" panose="020B0604030504040204" pitchFamily="50" charset="-128"/>
                <a:ea typeface="Meiryo UI" panose="020B0604030504040204" pitchFamily="50" charset="-128"/>
              </a:rPr>
              <a:t>５　</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smtClean="0">
                <a:latin typeface="Meiryo UI" panose="020B0604030504040204" pitchFamily="50" charset="-128"/>
                <a:ea typeface="Meiryo UI" panose="020B0604030504040204" pitchFamily="50" charset="-128"/>
              </a:rPr>
              <a:t>先進都市をめざして</a:t>
            </a:r>
            <a:endParaRPr kumimoji="1" lang="en-US" altLang="ja-JP" b="1" dirty="0" smtClean="0">
              <a:latin typeface="Meiryo UI" panose="020B0604030504040204" pitchFamily="50" charset="-128"/>
              <a:ea typeface="Meiryo UI" panose="020B0604030504040204" pitchFamily="50" charset="-128"/>
            </a:endParaRPr>
          </a:p>
          <a:p>
            <a:pPr>
              <a:lnSpc>
                <a:spcPts val="4000"/>
              </a:lnSpc>
            </a:pPr>
            <a:r>
              <a:rPr kumimoji="1" lang="ja-JP" altLang="en-US" b="1" dirty="0" smtClean="0">
                <a:latin typeface="Meiryo UI" panose="020B0604030504040204" pitchFamily="50" charset="-128"/>
                <a:ea typeface="Meiryo UI" panose="020B0604030504040204" pitchFamily="50" charset="-128"/>
              </a:rPr>
              <a:t>　参考１　有識者</a:t>
            </a:r>
            <a:r>
              <a:rPr kumimoji="1" lang="ja-JP" altLang="en-US" b="1" dirty="0">
                <a:latin typeface="Meiryo UI" panose="020B0604030504040204" pitchFamily="50" charset="-128"/>
                <a:ea typeface="Meiryo UI" panose="020B0604030504040204" pitchFamily="50" charset="-128"/>
              </a:rPr>
              <a:t>ワーキンググループの</a:t>
            </a:r>
            <a:r>
              <a:rPr kumimoji="1" lang="ja-JP" altLang="en-US" b="1" dirty="0" smtClean="0">
                <a:latin typeface="Meiryo UI" panose="020B0604030504040204" pitchFamily="50" charset="-128"/>
                <a:ea typeface="Meiryo UI" panose="020B0604030504040204" pitchFamily="50" charset="-128"/>
              </a:rPr>
              <a:t>概要</a:t>
            </a:r>
            <a:endParaRPr kumimoji="1" lang="en-US" altLang="ja-JP" b="1" dirty="0" smtClean="0">
              <a:latin typeface="Meiryo UI" panose="020B0604030504040204" pitchFamily="50" charset="-128"/>
              <a:ea typeface="Meiryo UI" panose="020B0604030504040204" pitchFamily="50" charset="-128"/>
            </a:endParaRPr>
          </a:p>
          <a:p>
            <a:pPr>
              <a:lnSpc>
                <a:spcPts val="4000"/>
              </a:lnSpc>
            </a:pPr>
            <a:r>
              <a:rPr kumimoji="1" lang="ja-JP" altLang="en-US" b="1" dirty="0" smtClean="0">
                <a:latin typeface="Meiryo UI" panose="020B0604030504040204" pitchFamily="50" charset="-128"/>
                <a:ea typeface="Meiryo UI" panose="020B0604030504040204" pitchFamily="50" charset="-128"/>
              </a:rPr>
              <a:t>　参考２　</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に</a:t>
            </a:r>
            <a:r>
              <a:rPr kumimoji="1" lang="ja-JP" altLang="en-US" b="1" dirty="0" smtClean="0">
                <a:latin typeface="Meiryo UI" panose="020B0604030504040204" pitchFamily="50" charset="-128"/>
                <a:ea typeface="Meiryo UI" panose="020B0604030504040204" pitchFamily="50" charset="-128"/>
              </a:rPr>
              <a:t>関して</a:t>
            </a:r>
            <a:endParaRPr kumimoji="1" lang="en-US" altLang="ja-JP" b="1" dirty="0" smtClean="0">
              <a:latin typeface="Meiryo UI" panose="020B0604030504040204" pitchFamily="50" charset="-128"/>
              <a:ea typeface="Meiryo UI" panose="020B0604030504040204" pitchFamily="50" charset="-128"/>
            </a:endParaRPr>
          </a:p>
          <a:p>
            <a:pPr>
              <a:lnSpc>
                <a:spcPts val="4000"/>
              </a:lnSpc>
            </a:pPr>
            <a:r>
              <a:rPr kumimoji="1" lang="ja-JP" altLang="en-US" b="1" dirty="0" smtClean="0">
                <a:latin typeface="Meiryo UI" panose="020B0604030504040204" pitchFamily="50" charset="-128"/>
                <a:ea typeface="Meiryo UI" panose="020B0604030504040204" pitchFamily="50" charset="-128"/>
              </a:rPr>
              <a:t>　参考３　用語解説</a:t>
            </a:r>
            <a:endParaRPr kumimoji="1" lang="en-US" altLang="ja-JP" b="1" dirty="0" smtClean="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247224" y="509532"/>
            <a:ext cx="7504722" cy="644472"/>
          </a:xfrm>
          <a:prstGeom prst="rect">
            <a:avLst/>
          </a:prstGeom>
          <a:noFill/>
        </p:spPr>
        <p:txBody>
          <a:bodyPr wrap="square" rtlCol="0">
            <a:spAutoFit/>
          </a:bodyPr>
          <a:lstStyle/>
          <a:p>
            <a:pPr algn="ctr">
              <a:lnSpc>
                <a:spcPts val="5000"/>
              </a:lnSpc>
            </a:pPr>
            <a:r>
              <a:rPr kumimoji="1" lang="ja-JP" altLang="en-US" sz="2800" b="1" dirty="0" smtClean="0">
                <a:latin typeface="Meiryo UI" panose="020B0604030504040204" pitchFamily="50" charset="-128"/>
                <a:ea typeface="Meiryo UI" panose="020B0604030504040204" pitchFamily="50" charset="-128"/>
              </a:rPr>
              <a:t>－　目　次　－</a:t>
            </a:r>
            <a:endParaRPr kumimoji="1" lang="en-US" altLang="ja-JP" sz="2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015524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86554586"/>
              </p:ext>
            </p:extLst>
          </p:nvPr>
        </p:nvGraphicFramePr>
        <p:xfrm>
          <a:off x="21100" y="594042"/>
          <a:ext cx="9432000" cy="6101715"/>
        </p:xfrm>
        <a:graphic>
          <a:graphicData uri="http://schemas.openxmlformats.org/drawingml/2006/table">
            <a:tbl>
              <a:tblPr firstRow="1" bandRow="1">
                <a:tableStyleId>{93296810-A885-4BE3-A3E7-6D5BEEA58F35}</a:tableStyleId>
              </a:tblPr>
              <a:tblGrid>
                <a:gridCol w="532449">
                  <a:extLst>
                    <a:ext uri="{9D8B030D-6E8A-4147-A177-3AD203B41FA5}">
                      <a16:colId xmlns:a16="http://schemas.microsoft.com/office/drawing/2014/main" val="20000"/>
                    </a:ext>
                  </a:extLst>
                </a:gridCol>
                <a:gridCol w="1445226">
                  <a:extLst>
                    <a:ext uri="{9D8B030D-6E8A-4147-A177-3AD203B41FA5}">
                      <a16:colId xmlns:a16="http://schemas.microsoft.com/office/drawing/2014/main" val="20001"/>
                    </a:ext>
                  </a:extLst>
                </a:gridCol>
                <a:gridCol w="7454325">
                  <a:extLst>
                    <a:ext uri="{9D8B030D-6E8A-4147-A177-3AD203B41FA5}">
                      <a16:colId xmlns:a16="http://schemas.microsoft.com/office/drawing/2014/main" val="20002"/>
                    </a:ext>
                  </a:extLst>
                </a:gridCol>
              </a:tblGrid>
              <a:tr h="0">
                <a:tc>
                  <a:txBody>
                    <a:bodyPr/>
                    <a:lstStyle/>
                    <a:p>
                      <a:pPr algn="ctr"/>
                      <a:r>
                        <a:rPr kumimoji="1" lang="ja-JP" altLang="en-US" sz="800" dirty="0" smtClean="0">
                          <a:latin typeface="Meiryo UI" panose="020B0604030504040204" pitchFamily="50" charset="-128"/>
                          <a:ea typeface="Meiryo UI" panose="020B0604030504040204" pitchFamily="50" charset="-128"/>
                        </a:rPr>
                        <a:t>初出</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0"/>
                  </a:ext>
                </a:extLst>
              </a:tr>
              <a:tr h="0">
                <a:tc>
                  <a:txBody>
                    <a:bodyPr/>
                    <a:lstStyle/>
                    <a:p>
                      <a:pPr algn="ctr"/>
                      <a:r>
                        <a:rPr lang="ja-JP" altLang="en-US" sz="1200" dirty="0" smtClean="0">
                          <a:latin typeface="Meiryo UI" panose="020B0604030504040204" pitchFamily="50" charset="-128"/>
                          <a:ea typeface="Meiryo UI" panose="020B0604030504040204" pitchFamily="50" charset="-128"/>
                        </a:rPr>
                        <a:t>３</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200" dirty="0" smtClean="0">
                          <a:latin typeface="Meiryo UI" panose="020B0604030504040204" pitchFamily="50" charset="-128"/>
                          <a:ea typeface="Meiryo UI" panose="020B0604030504040204" pitchFamily="50" charset="-128"/>
                        </a:rPr>
                        <a:t>ステークホルダー</a:t>
                      </a:r>
                      <a:endParaRPr lang="ja-JP" altLang="en-US" sz="1200" dirty="0">
                        <a:latin typeface="Meiryo UI" panose="020B0604030504040204" pitchFamily="50" charset="-128"/>
                        <a:ea typeface="Meiryo UI" panose="020B0604030504040204" pitchFamily="50" charset="-128"/>
                      </a:endParaRPr>
                    </a:p>
                  </a:txBody>
                  <a:tcPr marL="72000" marR="72000" anchor="ctr"/>
                </a:tc>
                <a:tc>
                  <a:txBody>
                    <a:bodyPr/>
                    <a:lstStyle/>
                    <a:p>
                      <a:r>
                        <a:rPr lang="ja-JP" altLang="en-US" sz="1050" dirty="0" smtClean="0">
                          <a:latin typeface="Meiryo UI" panose="020B0604030504040204" pitchFamily="50" charset="-128"/>
                          <a:ea typeface="Meiryo UI" panose="020B0604030504040204" pitchFamily="50" charset="-128"/>
                        </a:rPr>
                        <a:t>本ビジョンでは、</a:t>
                      </a:r>
                      <a:r>
                        <a:rPr lang="en-US" altLang="ja-JP" sz="1050" dirty="0" smtClean="0">
                          <a:latin typeface="Meiryo UI" panose="020B0604030504040204" pitchFamily="50" charset="-128"/>
                          <a:ea typeface="Meiryo UI" panose="020B0604030504040204" pitchFamily="50" charset="-128"/>
                        </a:rPr>
                        <a:t>SDGs</a:t>
                      </a:r>
                      <a:r>
                        <a:rPr lang="ja-JP" altLang="en-US" sz="1050" dirty="0" smtClean="0">
                          <a:latin typeface="Meiryo UI" panose="020B0604030504040204" pitchFamily="50" charset="-128"/>
                          <a:ea typeface="Meiryo UI" panose="020B0604030504040204" pitchFamily="50" charset="-128"/>
                        </a:rPr>
                        <a:t>に取り組む全ての機関、組織、人々などの言葉として用いている。</a:t>
                      </a:r>
                      <a:endParaRPr lang="ja-JP" altLang="en-US" sz="1050" dirty="0">
                        <a:latin typeface="Meiryo UI" panose="020B0604030504040204" pitchFamily="50" charset="-128"/>
                        <a:ea typeface="Meiryo UI" panose="020B0604030504040204" pitchFamily="50" charset="-128"/>
                      </a:endParaRPr>
                    </a:p>
                  </a:txBody>
                  <a:tcPr marL="72000" marR="72000" anchor="ctr"/>
                </a:tc>
                <a:extLst>
                  <a:ext uri="{0D108BD9-81ED-4DB2-BD59-A6C34878D82A}">
                    <a16:rowId xmlns:a16="http://schemas.microsoft.com/office/drawing/2014/main" val="10002"/>
                  </a:ext>
                </a:extLst>
              </a:tr>
              <a:tr h="0">
                <a:tc>
                  <a:txBody>
                    <a:bodyPr/>
                    <a:lstStyle/>
                    <a:p>
                      <a:pPr algn="ctr"/>
                      <a:r>
                        <a:rPr lang="ja-JP" altLang="en-US" sz="1200" dirty="0" smtClean="0">
                          <a:latin typeface="Meiryo UI" panose="020B0604030504040204" pitchFamily="50" charset="-128"/>
                          <a:ea typeface="Meiryo UI" panose="020B0604030504040204" pitchFamily="50" charset="-128"/>
                        </a:rPr>
                        <a:t>３</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200" dirty="0" smtClean="0">
                          <a:latin typeface="Meiryo UI" panose="020B0604030504040204" pitchFamily="50" charset="-128"/>
                          <a:ea typeface="Meiryo UI" panose="020B0604030504040204" pitchFamily="50" charset="-128"/>
                        </a:rPr>
                        <a:t>レガシー</a:t>
                      </a:r>
                      <a:endParaRPr lang="ja-JP" altLang="en-US" sz="1200" dirty="0">
                        <a:latin typeface="Meiryo UI" panose="020B0604030504040204" pitchFamily="50" charset="-128"/>
                        <a:ea typeface="Meiryo UI" panose="020B0604030504040204" pitchFamily="50" charset="-128"/>
                      </a:endParaRPr>
                    </a:p>
                  </a:txBody>
                  <a:tcPr marL="72000" marR="72000" anchor="ctr"/>
                </a:tc>
                <a:tc>
                  <a:txBody>
                    <a:bodyPr/>
                    <a:lstStyle/>
                    <a:p>
                      <a:r>
                        <a:rPr lang="ja-JP" altLang="en-US" sz="1050" dirty="0" smtClean="0">
                          <a:latin typeface="Meiryo UI" panose="020B0604030504040204" pitchFamily="50" charset="-128"/>
                          <a:ea typeface="Meiryo UI" panose="020B0604030504040204" pitchFamily="50" charset="-128"/>
                        </a:rPr>
                        <a:t>遺産、受け継いだもの。万博やオリンピック・パラリンピック等の国際イベントにおいては、開催時だけでなく、その後の発展につながるよう</a:t>
                      </a:r>
                    </a:p>
                    <a:p>
                      <a:r>
                        <a:rPr lang="ja-JP" altLang="en-US" sz="1050" dirty="0" smtClean="0">
                          <a:latin typeface="Meiryo UI" panose="020B0604030504040204" pitchFamily="50" charset="-128"/>
                          <a:ea typeface="Meiryo UI" panose="020B0604030504040204" pitchFamily="50" charset="-128"/>
                        </a:rPr>
                        <a:t>な「レガシー（遺産）」の重要性が指摘されている。</a:t>
                      </a:r>
                      <a:endParaRPr lang="ja-JP" altLang="en-US" sz="1050" dirty="0">
                        <a:latin typeface="Meiryo UI" panose="020B0604030504040204" pitchFamily="50" charset="-128"/>
                        <a:ea typeface="Meiryo UI" panose="020B0604030504040204" pitchFamily="50" charset="-128"/>
                      </a:endParaRPr>
                    </a:p>
                  </a:txBody>
                  <a:tcPr marL="72000" marR="72000" anchor="ctr"/>
                </a:tc>
                <a:extLst>
                  <a:ext uri="{0D108BD9-81ED-4DB2-BD59-A6C34878D82A}">
                    <a16:rowId xmlns:a16="http://schemas.microsoft.com/office/drawing/2014/main" val="10004"/>
                  </a:ext>
                </a:extLst>
              </a:tr>
              <a:tr h="0">
                <a:tc>
                  <a:txBody>
                    <a:bodyPr/>
                    <a:lstStyle/>
                    <a:p>
                      <a:pPr algn="ctr"/>
                      <a:r>
                        <a:rPr lang="ja-JP" altLang="en-US" sz="1200" dirty="0" smtClean="0">
                          <a:latin typeface="Meiryo UI" panose="020B0604030504040204" pitchFamily="50" charset="-128"/>
                          <a:ea typeface="Meiryo UI" panose="020B0604030504040204" pitchFamily="50" charset="-128"/>
                        </a:rPr>
                        <a:t>６</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en-US" altLang="ja-JP" sz="1200" dirty="0" smtClean="0">
                          <a:latin typeface="Meiryo UI" panose="020B0604030504040204" pitchFamily="50" charset="-128"/>
                          <a:ea typeface="Meiryo UI" panose="020B0604030504040204" pitchFamily="50" charset="-128"/>
                        </a:rPr>
                        <a:t>SDGs</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beyond</a:t>
                      </a:r>
                      <a:endParaRPr lang="ja-JP" altLang="en-US" sz="1200" dirty="0">
                        <a:latin typeface="Meiryo UI" panose="020B0604030504040204" pitchFamily="50" charset="-128"/>
                        <a:ea typeface="Meiryo UI" panose="020B0604030504040204" pitchFamily="50" charset="-128"/>
                      </a:endParaRPr>
                    </a:p>
                  </a:txBody>
                  <a:tcPr marL="72000" anchor="ctr"/>
                </a:tc>
                <a:tc>
                  <a:txBody>
                    <a:bodyPr/>
                    <a:lstStyle/>
                    <a:p>
                      <a:r>
                        <a:rPr lang="ja-JP" altLang="en-US" sz="1050" dirty="0" smtClean="0">
                          <a:latin typeface="Meiryo UI" panose="020B0604030504040204" pitchFamily="50" charset="-128"/>
                          <a:ea typeface="Meiryo UI" panose="020B0604030504040204" pitchFamily="50" charset="-128"/>
                        </a:rPr>
                        <a:t>本ビジョンでは、</a:t>
                      </a:r>
                      <a:r>
                        <a:rPr lang="en-US" altLang="ja-JP" sz="1050" dirty="0" smtClean="0">
                          <a:latin typeface="Meiryo UI" panose="020B0604030504040204" pitchFamily="50" charset="-128"/>
                          <a:ea typeface="Meiryo UI" panose="020B0604030504040204" pitchFamily="50" charset="-128"/>
                        </a:rPr>
                        <a:t>SDGs</a:t>
                      </a:r>
                      <a:r>
                        <a:rPr lang="ja-JP" altLang="en-US" sz="1050" dirty="0" smtClean="0">
                          <a:latin typeface="Meiryo UI" panose="020B0604030504040204" pitchFamily="50" charset="-128"/>
                          <a:ea typeface="Meiryo UI" panose="020B0604030504040204" pitchFamily="50" charset="-128"/>
                        </a:rPr>
                        <a:t>及び</a:t>
                      </a:r>
                      <a:r>
                        <a:rPr lang="en-US" altLang="ja-JP" sz="1050" dirty="0" smtClean="0">
                          <a:latin typeface="Meiryo UI" panose="020B0604030504040204" pitchFamily="50" charset="-128"/>
                          <a:ea typeface="Meiryo UI" panose="020B0604030504040204" pitchFamily="50" charset="-128"/>
                        </a:rPr>
                        <a:t>SDGs</a:t>
                      </a:r>
                      <a:r>
                        <a:rPr lang="ja-JP" altLang="en-US" sz="1050" dirty="0" smtClean="0">
                          <a:latin typeface="Meiryo UI" panose="020B0604030504040204" pitchFamily="50" charset="-128"/>
                          <a:ea typeface="Meiryo UI" panose="020B0604030504040204" pitchFamily="50" charset="-128"/>
                        </a:rPr>
                        <a:t>の達成後の世界が取り組むべき課題等を総称する言葉として用いている。</a:t>
                      </a:r>
                      <a:endParaRPr lang="ja-JP" altLang="en-US" sz="1050" dirty="0">
                        <a:latin typeface="Meiryo UI" panose="020B0604030504040204" pitchFamily="50" charset="-128"/>
                        <a:ea typeface="Meiryo UI" panose="020B0604030504040204" pitchFamily="50" charset="-128"/>
                      </a:endParaRPr>
                    </a:p>
                  </a:txBody>
                  <a:tcPr marL="72000" anchor="ctr"/>
                </a:tc>
                <a:extLst>
                  <a:ext uri="{0D108BD9-81ED-4DB2-BD59-A6C34878D82A}">
                    <a16:rowId xmlns:a16="http://schemas.microsoft.com/office/drawing/2014/main" val="10007"/>
                  </a:ext>
                </a:extLst>
              </a:tr>
              <a:tr h="0">
                <a:tc>
                  <a:txBody>
                    <a:bodyPr/>
                    <a:lstStyle/>
                    <a:p>
                      <a:pPr algn="ctr"/>
                      <a:r>
                        <a:rPr kumimoji="1" lang="ja-JP" altLang="en-US" sz="1200" u="none" dirty="0" smtClean="0">
                          <a:latin typeface="Meiryo UI" panose="020B0604030504040204" pitchFamily="50" charset="-128"/>
                          <a:ea typeface="Meiryo UI" panose="020B0604030504040204" pitchFamily="50" charset="-128"/>
                        </a:rPr>
                        <a:t>７</a:t>
                      </a: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u="none" dirty="0" smtClean="0">
                          <a:latin typeface="Meiryo UI" panose="020B0604030504040204" pitchFamily="50" charset="-128"/>
                          <a:ea typeface="Meiryo UI" panose="020B0604030504040204" pitchFamily="50" charset="-128"/>
                        </a:rPr>
                        <a:t>マテリアティ分析</a:t>
                      </a: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lang="ja-JP" altLang="en-US" sz="1050" dirty="0" smtClean="0">
                          <a:latin typeface="Meiryo UI" panose="020B0604030504040204" pitchFamily="50" charset="-128"/>
                          <a:ea typeface="Meiryo UI" panose="020B0604030504040204" pitchFamily="50" charset="-128"/>
                        </a:rPr>
                        <a:t>重要課題を特定するための分析手法。</a:t>
                      </a:r>
                      <a:endParaRPr lang="ja-JP" altLang="en-US" sz="1050" dirty="0">
                        <a:latin typeface="Meiryo UI" panose="020B0604030504040204" pitchFamily="50" charset="-128"/>
                        <a:ea typeface="Meiryo UI" panose="020B0604030504040204" pitchFamily="50" charset="-128"/>
                      </a:endParaRPr>
                    </a:p>
                  </a:txBody>
                  <a:tcPr marL="72000" anchor="ctr"/>
                </a:tc>
                <a:extLst>
                  <a:ext uri="{0D108BD9-81ED-4DB2-BD59-A6C34878D82A}">
                    <a16:rowId xmlns:a16="http://schemas.microsoft.com/office/drawing/2014/main" val="10008"/>
                  </a:ext>
                </a:extLst>
              </a:tr>
              <a:tr h="367814">
                <a:tc>
                  <a:txBody>
                    <a:bodyPr/>
                    <a:lstStyle/>
                    <a:p>
                      <a:pPr algn="ctr"/>
                      <a:r>
                        <a:rPr kumimoji="1" lang="ja-JP" altLang="en-US" sz="1200" u="none" dirty="0" smtClean="0">
                          <a:latin typeface="Meiryo UI" panose="020B0604030504040204" pitchFamily="50" charset="-128"/>
                          <a:ea typeface="Meiryo UI" panose="020B0604030504040204" pitchFamily="50" charset="-128"/>
                        </a:rPr>
                        <a:t>８</a:t>
                      </a: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200" u="none" dirty="0" smtClean="0">
                          <a:latin typeface="Meiryo UI" panose="020B0604030504040204" pitchFamily="50" charset="-128"/>
                          <a:ea typeface="Meiryo UI" panose="020B0604030504040204" pitchFamily="50" charset="-128"/>
                        </a:rPr>
                        <a:t>SDSN</a:t>
                      </a: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lang="en-US" altLang="ja-JP" sz="1050" dirty="0" smtClean="0">
                          <a:latin typeface="Meiryo UI" panose="020B0604030504040204" pitchFamily="50" charset="-128"/>
                          <a:ea typeface="Meiryo UI" panose="020B0604030504040204" pitchFamily="50" charset="-128"/>
                        </a:rPr>
                        <a:t>SDSN</a:t>
                      </a:r>
                      <a:r>
                        <a:rPr lang="ja-JP" altLang="en-US" sz="1050" dirty="0" smtClean="0">
                          <a:latin typeface="Meiryo UI" panose="020B0604030504040204" pitchFamily="50" charset="-128"/>
                          <a:ea typeface="Meiryo UI" panose="020B0604030504040204" pitchFamily="50" charset="-128"/>
                        </a:rPr>
                        <a:t>は、「持続可能な開発ソリューション・ネットワーク」（英語名称：</a:t>
                      </a:r>
                      <a:r>
                        <a:rPr lang="en-US" altLang="ja-JP" sz="1050" dirty="0" smtClean="0">
                          <a:latin typeface="Meiryo UI" panose="020B0604030504040204" pitchFamily="50" charset="-128"/>
                          <a:ea typeface="Meiryo UI" panose="020B0604030504040204" pitchFamily="50" charset="-128"/>
                        </a:rPr>
                        <a:t>Sustainable Development Solutions Network</a:t>
                      </a:r>
                      <a:r>
                        <a:rPr lang="ja-JP" altLang="en-US" sz="1050" dirty="0" smtClean="0">
                          <a:latin typeface="Meiryo UI" panose="020B0604030504040204" pitchFamily="50" charset="-128"/>
                          <a:ea typeface="Meiryo UI" panose="020B0604030504040204" pitchFamily="50" charset="-128"/>
                        </a:rPr>
                        <a:t>）の略称。</a:t>
                      </a:r>
                      <a:r>
                        <a:rPr lang="en-US" altLang="ja-JP" sz="1050" dirty="0" smtClean="0">
                          <a:latin typeface="Meiryo UI" panose="020B0604030504040204" pitchFamily="50" charset="-128"/>
                          <a:ea typeface="Meiryo UI" panose="020B0604030504040204" pitchFamily="50" charset="-128"/>
                        </a:rPr>
                        <a:t>2012</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8</a:t>
                      </a:r>
                      <a:r>
                        <a:rPr lang="ja-JP" altLang="en-US" sz="1050" dirty="0" smtClean="0">
                          <a:latin typeface="Meiryo UI" panose="020B0604030504040204" pitchFamily="50" charset="-128"/>
                          <a:ea typeface="Meiryo UI" panose="020B0604030504040204" pitchFamily="50" charset="-128"/>
                        </a:rPr>
                        <a:t>月、国連の事務総長が設立を発表したグローバルなネットワーク。</a:t>
                      </a:r>
                    </a:p>
                    <a:p>
                      <a:r>
                        <a:rPr lang="ja-JP" altLang="en-US" sz="1050" dirty="0" smtClean="0">
                          <a:latin typeface="Meiryo UI" panose="020B0604030504040204" pitchFamily="50" charset="-128"/>
                          <a:ea typeface="Meiryo UI" panose="020B0604030504040204" pitchFamily="50" charset="-128"/>
                        </a:rPr>
                        <a:t>本ビジョンでは、</a:t>
                      </a:r>
                      <a:r>
                        <a:rPr lang="en-US" altLang="ja-JP" sz="1050" dirty="0" smtClean="0">
                          <a:latin typeface="Meiryo UI" panose="020B0604030504040204" pitchFamily="50" charset="-128"/>
                          <a:ea typeface="Meiryo UI" panose="020B0604030504040204" pitchFamily="50" charset="-128"/>
                        </a:rPr>
                        <a:t>SDSN</a:t>
                      </a:r>
                      <a:r>
                        <a:rPr lang="ja-JP" altLang="en-US" sz="1050" dirty="0" smtClean="0">
                          <a:latin typeface="Meiryo UI" panose="020B0604030504040204" pitchFamily="50" charset="-128"/>
                          <a:ea typeface="Meiryo UI" panose="020B0604030504040204" pitchFamily="50" charset="-128"/>
                        </a:rPr>
                        <a:t>とベルテルスマン財団（ドイツ）が公表している世界各国の</a:t>
                      </a:r>
                      <a:r>
                        <a:rPr lang="en-US" altLang="ja-JP" sz="1050" dirty="0" smtClean="0">
                          <a:latin typeface="Meiryo UI" panose="020B0604030504040204" pitchFamily="50" charset="-128"/>
                          <a:ea typeface="Meiryo UI" panose="020B0604030504040204" pitchFamily="50" charset="-128"/>
                        </a:rPr>
                        <a:t>SDGs</a:t>
                      </a:r>
                      <a:r>
                        <a:rPr lang="ja-JP" altLang="en-US" sz="1050" dirty="0" smtClean="0">
                          <a:latin typeface="Meiryo UI" panose="020B0604030504040204" pitchFamily="50" charset="-128"/>
                          <a:ea typeface="Meiryo UI" panose="020B0604030504040204" pitchFamily="50" charset="-128"/>
                        </a:rPr>
                        <a:t>の進捗レポートを指す言葉として用いている。</a:t>
                      </a:r>
                    </a:p>
                  </a:txBody>
                  <a:tcPr marL="72000" anchor="ctr"/>
                </a:tc>
                <a:extLst>
                  <a:ext uri="{0D108BD9-81ED-4DB2-BD59-A6C34878D82A}">
                    <a16:rowId xmlns:a16="http://schemas.microsoft.com/office/drawing/2014/main" val="10009"/>
                  </a:ext>
                </a:extLst>
              </a:tr>
              <a:tr h="0">
                <a:tc>
                  <a:txBody>
                    <a:bodyPr/>
                    <a:lstStyle/>
                    <a:p>
                      <a:pPr algn="ctr"/>
                      <a:r>
                        <a:rPr kumimoji="1" lang="ja-JP" altLang="en-US" sz="1200" u="none" dirty="0" smtClean="0">
                          <a:latin typeface="Meiryo UI" panose="020B0604030504040204" pitchFamily="50" charset="-128"/>
                          <a:ea typeface="Meiryo UI" panose="020B0604030504040204" pitchFamily="50" charset="-128"/>
                        </a:rPr>
                        <a:t>８</a:t>
                      </a: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u="none" dirty="0" smtClean="0">
                          <a:latin typeface="Meiryo UI" panose="020B0604030504040204" pitchFamily="50" charset="-128"/>
                          <a:ea typeface="Meiryo UI" panose="020B0604030504040204" pitchFamily="50" charset="-128"/>
                        </a:rPr>
                        <a:t>自治体</a:t>
                      </a:r>
                      <a:r>
                        <a:rPr kumimoji="1" lang="en-US" altLang="ja-JP" sz="1200" u="none" dirty="0" smtClean="0">
                          <a:latin typeface="Meiryo UI" panose="020B0604030504040204" pitchFamily="50" charset="-128"/>
                          <a:ea typeface="Meiryo UI" panose="020B0604030504040204" pitchFamily="50" charset="-128"/>
                        </a:rPr>
                        <a:t>SDGs</a:t>
                      </a:r>
                      <a:r>
                        <a:rPr kumimoji="1" lang="ja-JP" altLang="en-US" sz="1200" u="none" dirty="0" smtClean="0">
                          <a:latin typeface="Meiryo UI" panose="020B0604030504040204" pitchFamily="50" charset="-128"/>
                          <a:ea typeface="Meiryo UI" panose="020B0604030504040204" pitchFamily="50" charset="-128"/>
                        </a:rPr>
                        <a:t>指標</a:t>
                      </a: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lang="ja-JP" altLang="en-US" sz="1050" dirty="0" smtClean="0">
                          <a:latin typeface="Meiryo UI" panose="020B0604030504040204" pitchFamily="50" charset="-128"/>
                          <a:ea typeface="Meiryo UI" panose="020B0604030504040204" pitchFamily="50" charset="-128"/>
                        </a:rPr>
                        <a:t>一般社団法人建築環境・省エネルギー機構が発行した、日本の自治体における</a:t>
                      </a:r>
                      <a:r>
                        <a:rPr lang="en-US" altLang="ja-JP" sz="1050" dirty="0" smtClean="0">
                          <a:latin typeface="Meiryo UI" panose="020B0604030504040204" pitchFamily="50" charset="-128"/>
                          <a:ea typeface="Meiryo UI" panose="020B0604030504040204" pitchFamily="50" charset="-128"/>
                        </a:rPr>
                        <a:t>SDGs</a:t>
                      </a:r>
                      <a:r>
                        <a:rPr lang="ja-JP" altLang="en-US" sz="1050" dirty="0" smtClean="0">
                          <a:latin typeface="Meiryo UI" panose="020B0604030504040204" pitchFamily="50" charset="-128"/>
                          <a:ea typeface="Meiryo UI" panose="020B0604030504040204" pitchFamily="50" charset="-128"/>
                        </a:rPr>
                        <a:t>の達成に向けた進捗状況を管理する指標リスト。</a:t>
                      </a:r>
                      <a:endParaRPr lang="ja-JP" altLang="en-US" sz="1050" dirty="0">
                        <a:latin typeface="Meiryo UI" panose="020B0604030504040204" pitchFamily="50" charset="-128"/>
                        <a:ea typeface="Meiryo UI" panose="020B0604030504040204" pitchFamily="50" charset="-128"/>
                      </a:endParaRPr>
                    </a:p>
                  </a:txBody>
                  <a:tcPr marL="72000" anchor="ctr"/>
                </a:tc>
                <a:extLst>
                  <a:ext uri="{0D108BD9-81ED-4DB2-BD59-A6C34878D82A}">
                    <a16:rowId xmlns:a16="http://schemas.microsoft.com/office/drawing/2014/main" val="10010"/>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10</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200" dirty="0" smtClean="0">
                          <a:latin typeface="Meiryo UI" panose="020B0604030504040204" pitchFamily="50" charset="-128"/>
                          <a:ea typeface="Meiryo UI" panose="020B0604030504040204" pitchFamily="50" charset="-128"/>
                        </a:rPr>
                        <a:t>大阪ブルー・オーシャン・ビジョン</a:t>
                      </a:r>
                      <a:endParaRPr lang="en-US" altLang="ja-JP" sz="1200" dirty="0" smtClean="0">
                        <a:latin typeface="Meiryo UI" panose="020B0604030504040204" pitchFamily="50" charset="-128"/>
                        <a:ea typeface="Meiryo UI" panose="020B0604030504040204" pitchFamily="50" charset="-128"/>
                      </a:endParaRPr>
                    </a:p>
                  </a:txBody>
                  <a:tcPr marL="72000"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Meiryo UI" panose="020B0604030504040204" pitchFamily="50" charset="-128"/>
                          <a:ea typeface="Meiryo UI" panose="020B0604030504040204" pitchFamily="50" charset="-128"/>
                        </a:rPr>
                        <a:t>2019</a:t>
                      </a:r>
                      <a:r>
                        <a:rPr kumimoji="1" lang="ja-JP" altLang="en-US" sz="1050" dirty="0" smtClean="0">
                          <a:latin typeface="Meiryo UI" panose="020B0604030504040204" pitchFamily="50" charset="-128"/>
                          <a:ea typeface="Meiryo UI" panose="020B0604030504040204" pitchFamily="50" charset="-128"/>
                        </a:rPr>
                        <a:t>年６月に開催された</a:t>
                      </a:r>
                      <a:r>
                        <a:rPr kumimoji="1" lang="en-US" altLang="ja-JP" sz="1050" dirty="0" smtClean="0">
                          <a:latin typeface="Meiryo UI" panose="020B0604030504040204" pitchFamily="50" charset="-128"/>
                          <a:ea typeface="Meiryo UI" panose="020B0604030504040204" pitchFamily="50" charset="-128"/>
                        </a:rPr>
                        <a:t>G20</a:t>
                      </a:r>
                      <a:r>
                        <a:rPr kumimoji="1" lang="ja-JP" altLang="en-US" sz="1050" dirty="0" smtClean="0">
                          <a:latin typeface="Meiryo UI" panose="020B0604030504040204" pitchFamily="50" charset="-128"/>
                          <a:ea typeface="Meiryo UI" panose="020B0604030504040204" pitchFamily="50" charset="-128"/>
                        </a:rPr>
                        <a:t>大阪サミットの首脳宣言において、</a:t>
                      </a:r>
                      <a:r>
                        <a:rPr kumimoji="1" lang="en-US" altLang="ja-JP" sz="1050" dirty="0" smtClean="0">
                          <a:latin typeface="Meiryo UI" panose="020B0604030504040204" pitchFamily="50" charset="-128"/>
                          <a:ea typeface="Meiryo UI" panose="020B0604030504040204" pitchFamily="50" charset="-128"/>
                        </a:rPr>
                        <a:t>2050</a:t>
                      </a:r>
                      <a:r>
                        <a:rPr kumimoji="1" lang="ja-JP" altLang="en-US" sz="1050" dirty="0" smtClean="0">
                          <a:latin typeface="Meiryo UI" panose="020B0604030504040204" pitchFamily="50" charset="-128"/>
                          <a:ea typeface="Meiryo UI" panose="020B0604030504040204" pitchFamily="50" charset="-128"/>
                        </a:rPr>
                        <a:t>年までに海洋プラスチックごみによる追加的な汚染をゼロにまで削減することを目指す共通の世界のビジョンとして共有されたもの。</a:t>
                      </a:r>
                      <a:endParaRPr kumimoji="1" lang="en-US" altLang="ja-JP" sz="1050" dirty="0" smtClean="0">
                        <a:latin typeface="Meiryo UI" panose="020B0604030504040204" pitchFamily="50" charset="-128"/>
                        <a:ea typeface="Meiryo UI" panose="020B0604030504040204" pitchFamily="50" charset="-128"/>
                      </a:endParaRPr>
                    </a:p>
                  </a:txBody>
                  <a:tcPr marL="72000" marR="9525" marT="9525" marB="0" anchor="ctr"/>
                </a:tc>
                <a:extLst>
                  <a:ext uri="{0D108BD9-81ED-4DB2-BD59-A6C34878D82A}">
                    <a16:rowId xmlns:a16="http://schemas.microsoft.com/office/drawing/2014/main" val="10013"/>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14</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200" dirty="0" smtClean="0">
                          <a:latin typeface="Meiryo UI" panose="020B0604030504040204" pitchFamily="50" charset="-128"/>
                          <a:ea typeface="Meiryo UI" panose="020B0604030504040204" pitchFamily="50" charset="-128"/>
                        </a:rPr>
                        <a:t>エンパワーメント</a:t>
                      </a:r>
                      <a:endParaRPr lang="en-US" altLang="ja-JP" sz="1200" dirty="0" smtClean="0">
                        <a:latin typeface="Meiryo UI" panose="020B0604030504040204" pitchFamily="50" charset="-128"/>
                        <a:ea typeface="Meiryo UI" panose="020B0604030504040204" pitchFamily="50" charset="-128"/>
                      </a:endParaRPr>
                    </a:p>
                  </a:txBody>
                  <a:tcPr marL="72000" marR="9525" marT="9525" marB="0" anchor="ctr"/>
                </a:tc>
                <a:tc>
                  <a:txBody>
                    <a:bodyPr/>
                    <a:lstStyle/>
                    <a:p>
                      <a:r>
                        <a:rPr lang="ja-JP" altLang="en-US" sz="1050" dirty="0" smtClean="0">
                          <a:latin typeface="Meiryo UI" panose="020B0604030504040204" pitchFamily="50" charset="-128"/>
                          <a:ea typeface="Meiryo UI" panose="020B0604030504040204" pitchFamily="50" charset="-128"/>
                        </a:rPr>
                        <a:t>社会的地位の向上と能力強化。</a:t>
                      </a:r>
                      <a:endParaRPr lang="ja-JP" altLang="en-US" sz="1050" dirty="0">
                        <a:latin typeface="Meiryo UI" panose="020B0604030504040204" pitchFamily="50" charset="-128"/>
                        <a:ea typeface="Meiryo UI" panose="020B0604030504040204" pitchFamily="50" charset="-128"/>
                      </a:endParaRPr>
                    </a:p>
                  </a:txBody>
                  <a:tcPr marL="72000" marR="9525" marT="9525" marB="0" anchor="ctr"/>
                </a:tc>
                <a:extLst>
                  <a:ext uri="{0D108BD9-81ED-4DB2-BD59-A6C34878D82A}">
                    <a16:rowId xmlns:a16="http://schemas.microsoft.com/office/drawing/2014/main" val="10014"/>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14</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200" dirty="0" smtClean="0">
                          <a:latin typeface="Meiryo UI" panose="020B0604030504040204" pitchFamily="50" charset="-128"/>
                          <a:ea typeface="Meiryo UI" panose="020B0604030504040204" pitchFamily="50" charset="-128"/>
                        </a:rPr>
                        <a:t>マイクロプラスチック</a:t>
                      </a:r>
                      <a:endParaRPr lang="en-US" altLang="ja-JP" sz="1200" dirty="0" smtClean="0">
                        <a:latin typeface="Meiryo UI" panose="020B0604030504040204" pitchFamily="50" charset="-128"/>
                        <a:ea typeface="Meiryo UI" panose="020B0604030504040204" pitchFamily="50" charset="-128"/>
                      </a:endParaRPr>
                    </a:p>
                  </a:txBody>
                  <a:tcPr marL="72000" marR="9525" marT="9525" marB="0" anchor="ctr"/>
                </a:tc>
                <a:tc>
                  <a:txBody>
                    <a:bodyPr/>
                    <a:lstStyle/>
                    <a:p>
                      <a:pPr algn="l" fontAlgn="b"/>
                      <a:r>
                        <a:rPr lang="en-US" altLang="ja-JP" sz="1050" dirty="0" smtClean="0">
                          <a:effectLst/>
                          <a:latin typeface="Meiryo UI" panose="020B0604030504040204" pitchFamily="50" charset="-128"/>
                          <a:ea typeface="Meiryo UI" panose="020B0604030504040204" pitchFamily="50" charset="-128"/>
                        </a:rPr>
                        <a:t>5mm</a:t>
                      </a:r>
                      <a:r>
                        <a:rPr lang="ja-JP" altLang="en-US" sz="1050" dirty="0" smtClean="0">
                          <a:effectLst/>
                          <a:latin typeface="Meiryo UI" panose="020B0604030504040204" pitchFamily="50" charset="-128"/>
                          <a:ea typeface="Meiryo UI" panose="020B0604030504040204" pitchFamily="50" charset="-128"/>
                        </a:rPr>
                        <a:t>以下の微細なプラスチックごみ。</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a16="http://schemas.microsoft.com/office/drawing/2014/main" val="3744347315"/>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14</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200" dirty="0" smtClean="0">
                          <a:latin typeface="Meiryo UI" panose="020B0604030504040204" pitchFamily="50" charset="-128"/>
                          <a:ea typeface="Meiryo UI" panose="020B0604030504040204" pitchFamily="50" charset="-128"/>
                        </a:rPr>
                        <a:t>ライフサイクルアプローチ</a:t>
                      </a:r>
                      <a:endParaRPr lang="en-US" altLang="ja-JP" sz="1200" dirty="0" smtClean="0">
                        <a:latin typeface="Meiryo UI" panose="020B0604030504040204" pitchFamily="50" charset="-128"/>
                        <a:ea typeface="Meiryo UI" panose="020B0604030504040204" pitchFamily="50" charset="-128"/>
                      </a:endParaRPr>
                    </a:p>
                  </a:txBody>
                  <a:tcPr marL="72000" marR="9525" marT="9525" marB="0" anchor="ctr"/>
                </a:tc>
                <a:tc>
                  <a:txBody>
                    <a:bodyPr/>
                    <a:lstStyle/>
                    <a:p>
                      <a:pPr algn="l" fontAlgn="b"/>
                      <a:r>
                        <a:rPr lang="ja-JP" altLang="en-US" sz="1050" u="none" strike="noStrike" dirty="0" smtClean="0">
                          <a:effectLst/>
                          <a:latin typeface="Meiryo UI" panose="020B0604030504040204" pitchFamily="50" charset="-128"/>
                          <a:ea typeface="Meiryo UI" panose="020B0604030504040204" pitchFamily="50" charset="-128"/>
                        </a:rPr>
                        <a:t>商品や資源の生産・加工・流通・販売・消費・再利用・処分などのプロセス全体に係る環境負荷や金銭的コスト等を分析・評価する手法。</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a16="http://schemas.microsoft.com/office/drawing/2014/main" val="3750028283"/>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15</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200" dirty="0" smtClean="0">
                          <a:latin typeface="Meiryo UI" panose="020B0604030504040204" pitchFamily="50" charset="-128"/>
                          <a:ea typeface="Meiryo UI" panose="020B0604030504040204" pitchFamily="50" charset="-128"/>
                        </a:rPr>
                        <a:t>スマートシティ</a:t>
                      </a:r>
                      <a:endParaRPr lang="en-US" altLang="ja-JP" sz="1200" dirty="0" smtClean="0">
                        <a:latin typeface="Meiryo UI" panose="020B0604030504040204" pitchFamily="50" charset="-128"/>
                        <a:ea typeface="Meiryo UI" panose="020B0604030504040204" pitchFamily="50" charset="-128"/>
                      </a:endParaRPr>
                    </a:p>
                  </a:txBody>
                  <a:tcPr marL="72000" marR="9525" marT="9525" marB="0" anchor="ctr"/>
                </a:tc>
                <a:tc>
                  <a:txBody>
                    <a:bodyPr/>
                    <a:lstStyle/>
                    <a:p>
                      <a:r>
                        <a:rPr kumimoji="1" lang="ja-JP" altLang="en-US" sz="1050" dirty="0" smtClean="0">
                          <a:latin typeface="Meiryo UI" panose="020B0604030504040204" pitchFamily="50" charset="-128"/>
                          <a:ea typeface="Meiryo UI" panose="020B0604030504040204" pitchFamily="50" charset="-128"/>
                        </a:rPr>
                        <a:t>先進的技術の活用により、都市や地域の機能やサービスを効率化・高度化し、各種の課題の解決を図るとともに、快適性や利便性を含めた新たな価値を創出する取組み。</a:t>
                      </a:r>
                      <a:endParaRPr kumimoji="1" lang="en-US" altLang="ja-JP" sz="1050" dirty="0" smtClean="0">
                        <a:latin typeface="Meiryo UI" panose="020B0604030504040204" pitchFamily="50" charset="-128"/>
                        <a:ea typeface="Meiryo UI" panose="020B0604030504040204" pitchFamily="50" charset="-128"/>
                      </a:endParaRPr>
                    </a:p>
                  </a:txBody>
                  <a:tcPr marL="72000" marR="9525" marT="9525" marB="0" anchor="ctr"/>
                </a:tc>
                <a:extLst>
                  <a:ext uri="{0D108BD9-81ED-4DB2-BD59-A6C34878D82A}">
                    <a16:rowId xmlns:a16="http://schemas.microsoft.com/office/drawing/2014/main" val="1461287725"/>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16</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200" dirty="0" smtClean="0">
                          <a:latin typeface="Meiryo UI" panose="020B0604030504040204" pitchFamily="50" charset="-128"/>
                          <a:ea typeface="Meiryo UI" panose="020B0604030504040204" pitchFamily="50" charset="-128"/>
                        </a:rPr>
                        <a:t>ライフサイエンス</a:t>
                      </a:r>
                      <a:endParaRPr lang="en-US" altLang="ja-JP" sz="1200" dirty="0" smtClean="0">
                        <a:latin typeface="Meiryo UI" panose="020B0604030504040204" pitchFamily="50" charset="-128"/>
                        <a:ea typeface="Meiryo UI" panose="020B0604030504040204" pitchFamily="50" charset="-128"/>
                      </a:endParaRPr>
                    </a:p>
                  </a:txBody>
                  <a:tcPr marL="72000" marR="9525" marT="9525"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JP" altLang="en-US" sz="1050" u="none" dirty="0" smtClean="0">
                          <a:latin typeface="Meiryo UI" panose="020B0604030504040204" pitchFamily="50" charset="-128"/>
                          <a:ea typeface="Meiryo UI" panose="020B0604030504040204" pitchFamily="50" charset="-128"/>
                        </a:rPr>
                        <a:t>生命現象の解明及びその成果の応用に関する総合的科学技術。</a:t>
                      </a:r>
                      <a:endParaRPr kumimoji="1" lang="ja-JP" altLang="en-US"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a16="http://schemas.microsoft.com/office/drawing/2014/main" val="2293410719"/>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16</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200" dirty="0" smtClean="0">
                          <a:latin typeface="Meiryo UI" panose="020B0604030504040204" pitchFamily="50" charset="-128"/>
                          <a:ea typeface="Meiryo UI" panose="020B0604030504040204" pitchFamily="50" charset="-128"/>
                        </a:rPr>
                        <a:t>クラスター</a:t>
                      </a:r>
                      <a:endParaRPr lang="en-US" altLang="ja-JP" sz="1200" dirty="0" smtClean="0">
                        <a:latin typeface="Meiryo UI" panose="020B0604030504040204" pitchFamily="50" charset="-128"/>
                        <a:ea typeface="Meiryo UI" panose="020B0604030504040204" pitchFamily="50" charset="-128"/>
                      </a:endParaRPr>
                    </a:p>
                  </a:txBody>
                  <a:tcPr marL="72000" marR="9525" marT="9525"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altLang="en-US" sz="1050" u="none" dirty="0" smtClean="0">
                          <a:latin typeface="Meiryo UI" panose="020B0604030504040204" pitchFamily="50" charset="-128"/>
                          <a:ea typeface="Meiryo UI" panose="020B0604030504040204" pitchFamily="50" charset="-128"/>
                        </a:rPr>
                        <a:t>集合体。集まり。ひとまとまり。 本ビジョンでは、産業の「集積」の意。</a:t>
                      </a:r>
                      <a:endParaRPr lang="ja-JP" altLang="en-US"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a16="http://schemas.microsoft.com/office/drawing/2014/main" val="2701511826"/>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19</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en-US" altLang="ja-JP" sz="1200" dirty="0" smtClean="0">
                          <a:latin typeface="Meiryo UI" panose="020B0604030504040204" pitchFamily="50" charset="-128"/>
                          <a:ea typeface="Meiryo UI" panose="020B0604030504040204" pitchFamily="50" charset="-128"/>
                        </a:rPr>
                        <a:t>Well being</a:t>
                      </a:r>
                    </a:p>
                  </a:txBody>
                  <a:tcPr marL="72000" marR="9525" marT="9525" marB="0" anchor="ctr"/>
                </a:tc>
                <a:tc>
                  <a:txBody>
                    <a:bodyPr/>
                    <a:lstStyle/>
                    <a:p>
                      <a:pPr algn="l" fontAlgn="b"/>
                      <a:r>
                        <a:rPr lang="ja-JP" altLang="en-US" sz="1050" u="none" strike="noStrike" dirty="0" smtClean="0">
                          <a:effectLst/>
                          <a:latin typeface="Meiryo UI" panose="020B0604030504040204" pitchFamily="50" charset="-128"/>
                          <a:ea typeface="Meiryo UI" panose="020B0604030504040204" pitchFamily="50" charset="-128"/>
                        </a:rPr>
                        <a:t>豊かさ、幸福。</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a16="http://schemas.microsoft.com/office/drawing/2014/main" val="832178438"/>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21</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200" dirty="0" smtClean="0">
                          <a:latin typeface="Meiryo UI" panose="020B0604030504040204" pitchFamily="50" charset="-128"/>
                          <a:ea typeface="Meiryo UI" panose="020B0604030504040204" pitchFamily="50" charset="-128"/>
                        </a:rPr>
                        <a:t>セクター</a:t>
                      </a:r>
                      <a:endParaRPr lang="en-US" altLang="ja-JP" sz="1200" dirty="0" smtClean="0">
                        <a:latin typeface="Meiryo UI" panose="020B0604030504040204" pitchFamily="50" charset="-128"/>
                        <a:ea typeface="Meiryo UI" panose="020B0604030504040204" pitchFamily="50" charset="-128"/>
                      </a:endParaRPr>
                    </a:p>
                  </a:txBody>
                  <a:tcPr marL="72000" marR="9525" marT="9525" marB="0" anchor="ctr"/>
                </a:tc>
                <a:tc>
                  <a:txBody>
                    <a:bodyPr/>
                    <a:lstStyle/>
                    <a:p>
                      <a:pPr algn="l" fontAlgn="b"/>
                      <a:r>
                        <a:rPr lang="ja-JP" altLang="en-US" sz="1050" u="none" strike="noStrike" dirty="0" smtClean="0">
                          <a:effectLst/>
                          <a:latin typeface="Meiryo UI" panose="020B0604030504040204" pitchFamily="50" charset="-128"/>
                          <a:ea typeface="Meiryo UI" panose="020B0604030504040204" pitchFamily="50" charset="-128"/>
                        </a:rPr>
                        <a:t>部⾨、分野。</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a16="http://schemas.microsoft.com/office/drawing/2014/main" val="2873120918"/>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24</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en-US" altLang="ja-JP" sz="1200" dirty="0" smtClean="0">
                          <a:latin typeface="Meiryo UI" panose="020B0604030504040204" pitchFamily="50" charset="-128"/>
                          <a:ea typeface="Meiryo UI" panose="020B0604030504040204" pitchFamily="50" charset="-128"/>
                        </a:rPr>
                        <a:t>MDGs</a:t>
                      </a:r>
                      <a:endParaRPr lang="ja-JP" altLang="en-US" sz="1200" dirty="0">
                        <a:latin typeface="Meiryo UI" panose="020B0604030504040204" pitchFamily="50" charset="-128"/>
                        <a:ea typeface="Meiryo UI" panose="020B0604030504040204" pitchFamily="50" charset="-128"/>
                      </a:endParaRPr>
                    </a:p>
                  </a:txBody>
                  <a:tcPr marL="72000" marR="72000" marT="9525" marB="0" anchor="ctr"/>
                </a:tc>
                <a:tc>
                  <a:txBody>
                    <a:bodyPr/>
                    <a:lstStyle/>
                    <a:p>
                      <a:r>
                        <a:rPr lang="en-US" altLang="ja-JP" sz="1050" dirty="0" smtClean="0">
                          <a:latin typeface="Meiryo UI" panose="020B0604030504040204" pitchFamily="50" charset="-128"/>
                          <a:ea typeface="Meiryo UI" panose="020B0604030504040204" pitchFamily="50" charset="-128"/>
                        </a:rPr>
                        <a:t>MDGs</a:t>
                      </a:r>
                      <a:r>
                        <a:rPr lang="ja-JP" altLang="en-US" sz="1050" dirty="0" smtClean="0">
                          <a:latin typeface="Meiryo UI" panose="020B0604030504040204" pitchFamily="50" charset="-128"/>
                          <a:ea typeface="Meiryo UI" panose="020B0604030504040204" pitchFamily="50" charset="-128"/>
                        </a:rPr>
                        <a:t>は、ミレニアム開発目標（</a:t>
                      </a:r>
                      <a:r>
                        <a:rPr lang="en-US" altLang="ja-JP" sz="1050" dirty="0" smtClean="0">
                          <a:latin typeface="Meiryo UI" panose="020B0604030504040204" pitchFamily="50" charset="-128"/>
                          <a:ea typeface="Meiryo UI" panose="020B0604030504040204" pitchFamily="50" charset="-128"/>
                        </a:rPr>
                        <a:t>Millennium Development Goals</a:t>
                      </a:r>
                      <a:r>
                        <a:rPr lang="ja-JP" altLang="en-US" sz="1050" dirty="0" smtClean="0">
                          <a:latin typeface="Meiryo UI" panose="020B0604030504040204" pitchFamily="50" charset="-128"/>
                          <a:ea typeface="Meiryo UI" panose="020B0604030504040204" pitchFamily="50" charset="-128"/>
                        </a:rPr>
                        <a:t>）の略称。</a:t>
                      </a:r>
                      <a:r>
                        <a:rPr lang="en-US" altLang="ja-JP" sz="1050" dirty="0" smtClean="0">
                          <a:latin typeface="Meiryo UI" panose="020B0604030504040204" pitchFamily="50" charset="-128"/>
                          <a:ea typeface="Meiryo UI" panose="020B0604030504040204" pitchFamily="50" charset="-128"/>
                        </a:rPr>
                        <a:t>2000</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9</a:t>
                      </a:r>
                      <a:r>
                        <a:rPr lang="ja-JP" altLang="en-US" sz="1050" dirty="0" smtClean="0">
                          <a:latin typeface="Meiryo UI" panose="020B0604030504040204" pitchFamily="50" charset="-128"/>
                          <a:ea typeface="Meiryo UI" panose="020B0604030504040204" pitchFamily="50" charset="-128"/>
                        </a:rPr>
                        <a:t>月、ニューヨークの国連本部で開催された国連ミレニアム・サミットに参加した</a:t>
                      </a:r>
                      <a:r>
                        <a:rPr lang="en-US" altLang="ja-JP" sz="1050" dirty="0" smtClean="0">
                          <a:latin typeface="Meiryo UI" panose="020B0604030504040204" pitchFamily="50" charset="-128"/>
                          <a:ea typeface="Meiryo UI" panose="020B0604030504040204" pitchFamily="50" charset="-128"/>
                        </a:rPr>
                        <a:t>147</a:t>
                      </a:r>
                      <a:r>
                        <a:rPr lang="ja-JP" altLang="en-US" sz="1050" dirty="0" smtClean="0">
                          <a:latin typeface="Meiryo UI" panose="020B0604030504040204" pitchFamily="50" charset="-128"/>
                          <a:ea typeface="Meiryo UI" panose="020B0604030504040204" pitchFamily="50" charset="-128"/>
                        </a:rPr>
                        <a:t>の国家元首を含む</a:t>
                      </a:r>
                      <a:r>
                        <a:rPr lang="en-US" altLang="ja-JP" sz="1050" dirty="0" smtClean="0">
                          <a:latin typeface="Meiryo UI" panose="020B0604030504040204" pitchFamily="50" charset="-128"/>
                          <a:ea typeface="Meiryo UI" panose="020B0604030504040204" pitchFamily="50" charset="-128"/>
                        </a:rPr>
                        <a:t>189</a:t>
                      </a:r>
                      <a:r>
                        <a:rPr lang="ja-JP" altLang="en-US" sz="1050" dirty="0" smtClean="0">
                          <a:latin typeface="Meiryo UI" panose="020B0604030504040204" pitchFamily="50" charset="-128"/>
                          <a:ea typeface="Meiryo UI" panose="020B0604030504040204" pitchFamily="50" charset="-128"/>
                        </a:rPr>
                        <a:t>の国連加盟国代表が、</a:t>
                      </a:r>
                      <a:r>
                        <a:rPr lang="en-US" altLang="ja-JP" sz="1050" dirty="0" smtClean="0">
                          <a:latin typeface="Meiryo UI" panose="020B0604030504040204" pitchFamily="50" charset="-128"/>
                          <a:ea typeface="Meiryo UI" panose="020B0604030504040204" pitchFamily="50" charset="-128"/>
                        </a:rPr>
                        <a:t>21</a:t>
                      </a:r>
                      <a:r>
                        <a:rPr lang="ja-JP" altLang="en-US" sz="1050" dirty="0" smtClean="0">
                          <a:latin typeface="Meiryo UI" panose="020B0604030504040204" pitchFamily="50" charset="-128"/>
                          <a:ea typeface="Meiryo UI" panose="020B0604030504040204" pitchFamily="50" charset="-128"/>
                        </a:rPr>
                        <a:t>世紀の国際社会の目標として、より安全で豊かな世界づくりへの協力を約束する「国連ミレニアム宣言」と</a:t>
                      </a:r>
                      <a:r>
                        <a:rPr lang="en-US" altLang="ja-JP" sz="1050" dirty="0" smtClean="0">
                          <a:latin typeface="Meiryo UI" panose="020B0604030504040204" pitchFamily="50" charset="-128"/>
                          <a:ea typeface="Meiryo UI" panose="020B0604030504040204" pitchFamily="50" charset="-128"/>
                        </a:rPr>
                        <a:t>1990</a:t>
                      </a:r>
                      <a:r>
                        <a:rPr lang="ja-JP" altLang="en-US" sz="1050" dirty="0" smtClean="0">
                          <a:latin typeface="Meiryo UI" panose="020B0604030504040204" pitchFamily="50" charset="-128"/>
                          <a:ea typeface="Meiryo UI" panose="020B0604030504040204" pitchFamily="50" charset="-128"/>
                        </a:rPr>
                        <a:t>年代に開催された主要な国際会議やサミットでの開発目標をまとめたもの。</a:t>
                      </a:r>
                      <a:endParaRPr lang="ja-JP" altLang="en-US" sz="1050" dirty="0">
                        <a:latin typeface="Meiryo UI" panose="020B0604030504040204" pitchFamily="50" charset="-128"/>
                        <a:ea typeface="Meiryo UI" panose="020B0604030504040204" pitchFamily="50" charset="-128"/>
                      </a:endParaRPr>
                    </a:p>
                  </a:txBody>
                  <a:tcPr marL="72000" marR="72000" marT="9525" marB="0" anchor="ctr"/>
                </a:tc>
                <a:extLst>
                  <a:ext uri="{0D108BD9-81ED-4DB2-BD59-A6C34878D82A}">
                    <a16:rowId xmlns:a16="http://schemas.microsoft.com/office/drawing/2014/main" val="3677939735"/>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25</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en-US" altLang="ja-JP" sz="1200" dirty="0" smtClean="0">
                          <a:latin typeface="Meiryo UI" panose="020B0604030504040204" pitchFamily="50" charset="-128"/>
                          <a:ea typeface="Meiryo UI" panose="020B0604030504040204" pitchFamily="50" charset="-128"/>
                        </a:rPr>
                        <a:t>Society5.0</a:t>
                      </a:r>
                      <a:endParaRPr lang="ja-JP" altLang="en-US" sz="1200" dirty="0">
                        <a:latin typeface="Meiryo UI" panose="020B0604030504040204" pitchFamily="50" charset="-128"/>
                        <a:ea typeface="Meiryo UI" panose="020B0604030504040204" pitchFamily="50" charset="-128"/>
                      </a:endParaRPr>
                    </a:p>
                  </a:txBody>
                  <a:tcPr marL="72000" marR="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rPr>
                        <a:t>狩猟社会（</a:t>
                      </a:r>
                      <a:r>
                        <a:rPr kumimoji="1" lang="en-US" altLang="ja-JP" sz="1050" dirty="0" smtClean="0">
                          <a:latin typeface="Meiryo UI" panose="020B0604030504040204" pitchFamily="50" charset="-128"/>
                          <a:ea typeface="Meiryo UI" panose="020B0604030504040204" pitchFamily="50" charset="-128"/>
                        </a:rPr>
                        <a:t>Society 1.0</a:t>
                      </a:r>
                      <a:r>
                        <a:rPr kumimoji="1" lang="ja-JP" altLang="en-US" sz="1050" dirty="0" smtClean="0">
                          <a:latin typeface="Meiryo UI" panose="020B0604030504040204" pitchFamily="50" charset="-128"/>
                          <a:ea typeface="Meiryo UI" panose="020B0604030504040204" pitchFamily="50" charset="-128"/>
                        </a:rPr>
                        <a:t>）、農耕社会（</a:t>
                      </a:r>
                      <a:r>
                        <a:rPr kumimoji="1" lang="en-US" altLang="ja-JP" sz="1050" dirty="0" smtClean="0">
                          <a:latin typeface="Meiryo UI" panose="020B0604030504040204" pitchFamily="50" charset="-128"/>
                          <a:ea typeface="Meiryo UI" panose="020B0604030504040204" pitchFamily="50" charset="-128"/>
                        </a:rPr>
                        <a:t>Society 2.0</a:t>
                      </a:r>
                      <a:r>
                        <a:rPr kumimoji="1" lang="ja-JP" altLang="en-US" sz="1050" dirty="0" smtClean="0">
                          <a:latin typeface="Meiryo UI" panose="020B0604030504040204" pitchFamily="50" charset="-128"/>
                          <a:ea typeface="Meiryo UI" panose="020B0604030504040204" pitchFamily="50" charset="-128"/>
                        </a:rPr>
                        <a:t>）、工業社会（</a:t>
                      </a:r>
                      <a:r>
                        <a:rPr kumimoji="1" lang="en-US" altLang="ja-JP" sz="1050" dirty="0" smtClean="0">
                          <a:latin typeface="Meiryo UI" panose="020B0604030504040204" pitchFamily="50" charset="-128"/>
                          <a:ea typeface="Meiryo UI" panose="020B0604030504040204" pitchFamily="50" charset="-128"/>
                        </a:rPr>
                        <a:t>Society 3.0</a:t>
                      </a:r>
                      <a:r>
                        <a:rPr kumimoji="1" lang="ja-JP" altLang="en-US" sz="1050" dirty="0" smtClean="0">
                          <a:latin typeface="Meiryo UI" panose="020B0604030504040204" pitchFamily="50" charset="-128"/>
                          <a:ea typeface="Meiryo UI" panose="020B0604030504040204" pitchFamily="50" charset="-128"/>
                        </a:rPr>
                        <a:t>）、情報社会（</a:t>
                      </a:r>
                      <a:r>
                        <a:rPr kumimoji="1" lang="en-US" altLang="ja-JP" sz="1050" dirty="0" smtClean="0">
                          <a:latin typeface="Meiryo UI" panose="020B0604030504040204" pitchFamily="50" charset="-128"/>
                          <a:ea typeface="Meiryo UI" panose="020B0604030504040204" pitchFamily="50" charset="-128"/>
                        </a:rPr>
                        <a:t>Society 4.0</a:t>
                      </a:r>
                      <a:r>
                        <a:rPr kumimoji="1" lang="ja-JP" altLang="en-US" sz="1050" dirty="0" smtClean="0">
                          <a:latin typeface="Meiryo UI" panose="020B0604030504040204" pitchFamily="50" charset="-128"/>
                          <a:ea typeface="Meiryo UI" panose="020B0604030504040204" pitchFamily="50" charset="-128"/>
                        </a:rPr>
                        <a:t>）に続く、新たな社会を指す。</a:t>
                      </a:r>
                      <a:r>
                        <a:rPr lang="ja-JP" altLang="en-US" sz="1050" dirty="0" smtClean="0">
                          <a:latin typeface="Meiryo UI" panose="020B0604030504040204" pitchFamily="50" charset="-128"/>
                          <a:ea typeface="Meiryo UI" panose="020B0604030504040204" pitchFamily="50" charset="-128"/>
                        </a:rPr>
                        <a:t>仮想空間と現実空間を高度に融合させたシステムにより、経済発展と社会的課題の解決を両立する、人間中心の社会（</a:t>
                      </a:r>
                      <a:r>
                        <a:rPr lang="en-US" altLang="ja-JP" sz="1050" dirty="0" smtClean="0">
                          <a:latin typeface="Meiryo UI" panose="020B0604030504040204" pitchFamily="50" charset="-128"/>
                          <a:ea typeface="Meiryo UI" panose="020B0604030504040204" pitchFamily="50" charset="-128"/>
                        </a:rPr>
                        <a:t>Society</a:t>
                      </a:r>
                      <a:r>
                        <a:rPr lang="ja-JP" altLang="en-US" sz="1050" dirty="0" smtClean="0">
                          <a:latin typeface="Meiryo UI" panose="020B0604030504040204" pitchFamily="50" charset="-128"/>
                          <a:ea typeface="Meiryo UI" panose="020B0604030504040204" pitchFamily="50" charset="-128"/>
                        </a:rPr>
                        <a:t>）のこと。</a:t>
                      </a:r>
                      <a:endPar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extLst>
                  <a:ext uri="{0D108BD9-81ED-4DB2-BD59-A6C34878D82A}">
                    <a16:rowId xmlns:a16="http://schemas.microsoft.com/office/drawing/2014/main" val="2680636673"/>
                  </a:ext>
                </a:extLst>
              </a:tr>
            </a:tbl>
          </a:graphicData>
        </a:graphic>
      </p:graphicFrame>
      <p:sp>
        <p:nvSpPr>
          <p:cNvPr id="3" name="正方形/長方形 2"/>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　参考３</a:t>
            </a:r>
            <a:r>
              <a:rPr kumimoji="1" lang="en-US" altLang="ja-JP" b="1" dirty="0" smtClean="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用語解説</a:t>
            </a:r>
            <a:endParaRPr kumimoji="1" lang="en-US" altLang="ja-JP" b="1" dirty="0">
              <a:latin typeface="Meiryo UI" panose="020B0604030504040204" pitchFamily="50" charset="-128"/>
              <a:ea typeface="Meiryo UI" panose="020B0604030504040204" pitchFamily="50" charset="-128"/>
            </a:endParaRPr>
          </a:p>
        </p:txBody>
      </p:sp>
      <p:sp>
        <p:nvSpPr>
          <p:cNvPr id="4" name="スライド番号プレースホルダー 1"/>
          <p:cNvSpPr>
            <a:spLocks noGrp="1"/>
          </p:cNvSpPr>
          <p:nvPr>
            <p:ph type="sldNum" sz="quarter" idx="12"/>
          </p:nvPr>
        </p:nvSpPr>
        <p:spPr/>
        <p:txBody>
          <a:bodyPr/>
          <a:lstStyle/>
          <a:p>
            <a:fld id="{E61EF540-5CB6-483A-A4DA-F9E60F8B4EFB}" type="slidenum">
              <a:rPr kumimoji="1" lang="ja-JP" altLang="en-US" smtClean="0"/>
              <a:t>29</a:t>
            </a:fld>
            <a:endParaRPr kumimoji="1" lang="ja-JP" altLang="en-US"/>
          </a:p>
        </p:txBody>
      </p:sp>
    </p:spTree>
    <p:extLst>
      <p:ext uri="{BB962C8B-B14F-4D97-AF65-F5344CB8AC3E}">
        <p14:creationId xmlns:p14="http://schemas.microsoft.com/office/powerpoint/2010/main" val="1777379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852748102"/>
              </p:ext>
            </p:extLst>
          </p:nvPr>
        </p:nvGraphicFramePr>
        <p:xfrm>
          <a:off x="237000" y="767420"/>
          <a:ext cx="9432000" cy="1396365"/>
        </p:xfrm>
        <a:graphic>
          <a:graphicData uri="http://schemas.openxmlformats.org/drawingml/2006/table">
            <a:tbl>
              <a:tblPr firstRow="1" bandRow="1">
                <a:tableStyleId>{93296810-A885-4BE3-A3E7-6D5BEEA58F35}</a:tableStyleId>
              </a:tblPr>
              <a:tblGrid>
                <a:gridCol w="532447">
                  <a:extLst>
                    <a:ext uri="{9D8B030D-6E8A-4147-A177-3AD203B41FA5}">
                      <a16:colId xmlns:a16="http://schemas.microsoft.com/office/drawing/2014/main" val="20000"/>
                    </a:ext>
                  </a:extLst>
                </a:gridCol>
                <a:gridCol w="1445225">
                  <a:extLst>
                    <a:ext uri="{9D8B030D-6E8A-4147-A177-3AD203B41FA5}">
                      <a16:colId xmlns:a16="http://schemas.microsoft.com/office/drawing/2014/main" val="20001"/>
                    </a:ext>
                  </a:extLst>
                </a:gridCol>
                <a:gridCol w="7454328">
                  <a:extLst>
                    <a:ext uri="{9D8B030D-6E8A-4147-A177-3AD203B41FA5}">
                      <a16:colId xmlns:a16="http://schemas.microsoft.com/office/drawing/2014/main" val="20002"/>
                    </a:ext>
                  </a:extLst>
                </a:gridCol>
              </a:tblGrid>
              <a:tr h="0">
                <a:tc>
                  <a:txBody>
                    <a:bodyPr/>
                    <a:lstStyle/>
                    <a:p>
                      <a:pPr algn="ctr"/>
                      <a:r>
                        <a:rPr kumimoji="1" lang="ja-JP" altLang="en-US" sz="800" dirty="0" smtClean="0">
                          <a:latin typeface="Meiryo UI" panose="020B0604030504040204" pitchFamily="50" charset="-128"/>
                          <a:ea typeface="Meiryo UI" panose="020B0604030504040204" pitchFamily="50" charset="-128"/>
                        </a:rPr>
                        <a:t>初出</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0"/>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25</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200" dirty="0" smtClean="0">
                          <a:latin typeface="Meiryo UI" panose="020B0604030504040204" pitchFamily="50" charset="-128"/>
                          <a:ea typeface="Meiryo UI" panose="020B0604030504040204" pitchFamily="50" charset="-128"/>
                        </a:rPr>
                        <a:t>ジャパン</a:t>
                      </a:r>
                      <a:r>
                        <a:rPr lang="en-US" altLang="ja-JP" sz="1200" dirty="0" smtClean="0">
                          <a:latin typeface="Meiryo UI" panose="020B0604030504040204" pitchFamily="50" charset="-128"/>
                          <a:ea typeface="Meiryo UI" panose="020B0604030504040204" pitchFamily="50" charset="-128"/>
                        </a:rPr>
                        <a:t>SDGs</a:t>
                      </a:r>
                      <a:r>
                        <a:rPr lang="ja-JP" altLang="en-US" sz="1200" dirty="0" smtClean="0">
                          <a:latin typeface="Meiryo UI" panose="020B0604030504040204" pitchFamily="50" charset="-128"/>
                          <a:ea typeface="Meiryo UI" panose="020B0604030504040204" pitchFamily="50" charset="-128"/>
                        </a:rPr>
                        <a:t>アワード</a:t>
                      </a:r>
                      <a:endParaRPr lang="ja-JP" altLang="en-US" sz="1200" dirty="0">
                        <a:latin typeface="Meiryo UI" panose="020B0604030504040204" pitchFamily="50" charset="-128"/>
                        <a:ea typeface="Meiryo UI" panose="020B0604030504040204" pitchFamily="50" charset="-128"/>
                      </a:endParaRPr>
                    </a:p>
                  </a:txBody>
                  <a:tcPr marL="72000" marR="9525" marT="9525" marB="0" anchor="ctr"/>
                </a:tc>
                <a:tc>
                  <a:txBody>
                    <a:bodyPr/>
                    <a:lstStyle/>
                    <a:p>
                      <a:r>
                        <a:rPr lang="en-US" altLang="ja-JP" sz="1050" dirty="0" smtClean="0">
                          <a:latin typeface="Meiryo UI" panose="020B0604030504040204" pitchFamily="50" charset="-128"/>
                          <a:ea typeface="Meiryo UI" panose="020B0604030504040204" pitchFamily="50" charset="-128"/>
                        </a:rPr>
                        <a:t>SDGs</a:t>
                      </a:r>
                      <a:r>
                        <a:rPr lang="ja-JP" altLang="en-US" sz="1050" dirty="0" smtClean="0">
                          <a:latin typeface="Meiryo UI" panose="020B0604030504040204" pitchFamily="50" charset="-128"/>
                          <a:ea typeface="Meiryo UI" panose="020B0604030504040204" pitchFamily="50" charset="-128"/>
                        </a:rPr>
                        <a:t>の達成に向けた企業・団体等の取組みを促し、オールジャパンの取組みを推進するために、</a:t>
                      </a:r>
                      <a:r>
                        <a:rPr lang="en-US" altLang="ja-JP" sz="1050" dirty="0" smtClean="0">
                          <a:latin typeface="Meiryo UI" panose="020B0604030504040204" pitchFamily="50" charset="-128"/>
                          <a:ea typeface="Meiryo UI" panose="020B0604030504040204" pitchFamily="50" charset="-128"/>
                        </a:rPr>
                        <a:t>SDGs</a:t>
                      </a:r>
                      <a:r>
                        <a:rPr lang="ja-JP" altLang="en-US" sz="1050" dirty="0" smtClean="0">
                          <a:latin typeface="Meiryo UI" panose="020B0604030504040204" pitchFamily="50" charset="-128"/>
                          <a:ea typeface="Meiryo UI" panose="020B0604030504040204" pitchFamily="50" charset="-128"/>
                        </a:rPr>
                        <a:t>達成に資する優れた取組みを行っている企業・団体等を、国の</a:t>
                      </a:r>
                      <a:r>
                        <a:rPr lang="en-US" altLang="ja-JP" sz="1050" dirty="0" smtClean="0">
                          <a:latin typeface="Meiryo UI" panose="020B0604030504040204" pitchFamily="50" charset="-128"/>
                          <a:ea typeface="Meiryo UI" panose="020B0604030504040204" pitchFamily="50" charset="-128"/>
                        </a:rPr>
                        <a:t>SDGs</a:t>
                      </a:r>
                      <a:r>
                        <a:rPr lang="ja-JP" altLang="en-US" sz="1050" dirty="0" smtClean="0">
                          <a:latin typeface="Meiryo UI" panose="020B0604030504040204" pitchFamily="50" charset="-128"/>
                          <a:ea typeface="Meiryo UI" panose="020B0604030504040204" pitchFamily="50" charset="-128"/>
                        </a:rPr>
                        <a:t>推進本部として選定し表彰するもの。</a:t>
                      </a:r>
                      <a:endParaRPr lang="ja-JP" altLang="en-US" sz="1050" dirty="0">
                        <a:latin typeface="Meiryo UI" panose="020B0604030504040204" pitchFamily="50" charset="-128"/>
                        <a:ea typeface="Meiryo UI" panose="020B0604030504040204" pitchFamily="50" charset="-128"/>
                      </a:endParaRPr>
                    </a:p>
                  </a:txBody>
                  <a:tcPr marL="72000" marR="9525" marT="9525" marB="0" anchor="ctr"/>
                </a:tc>
                <a:extLst>
                  <a:ext uri="{0D108BD9-81ED-4DB2-BD59-A6C34878D82A}">
                    <a16:rowId xmlns:a16="http://schemas.microsoft.com/office/drawing/2014/main" val="10006"/>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25</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en-US" altLang="ja-JP" sz="1200" dirty="0" smtClean="0">
                          <a:latin typeface="Meiryo UI" panose="020B0604030504040204" pitchFamily="50" charset="-128"/>
                          <a:ea typeface="Meiryo UI" panose="020B0604030504040204" pitchFamily="50" charset="-128"/>
                        </a:rPr>
                        <a:t>SDGs</a:t>
                      </a:r>
                      <a:r>
                        <a:rPr lang="ja-JP" altLang="en-US" sz="1200" dirty="0" smtClean="0">
                          <a:latin typeface="Meiryo UI" panose="020B0604030504040204" pitchFamily="50" charset="-128"/>
                          <a:ea typeface="Meiryo UI" panose="020B0604030504040204" pitchFamily="50" charset="-128"/>
                        </a:rPr>
                        <a:t>未来都市</a:t>
                      </a:r>
                      <a:endParaRPr lang="ja-JP" altLang="en-US" sz="1200" dirty="0">
                        <a:latin typeface="Meiryo UI" panose="020B0604030504040204" pitchFamily="50" charset="-128"/>
                        <a:ea typeface="Meiryo UI" panose="020B0604030504040204" pitchFamily="50" charset="-128"/>
                      </a:endParaRPr>
                    </a:p>
                  </a:txBody>
                  <a:tcPr marL="72000" anchor="ctr"/>
                </a:tc>
                <a:tc>
                  <a:txBody>
                    <a:bodyPr/>
                    <a:lstStyle/>
                    <a:p>
                      <a:r>
                        <a:rPr lang="ja-JP" altLang="en-US" sz="1050" dirty="0" smtClean="0">
                          <a:latin typeface="Meiryo UI" panose="020B0604030504040204" pitchFamily="50" charset="-128"/>
                          <a:ea typeface="Meiryo UI" panose="020B0604030504040204" pitchFamily="50" charset="-128"/>
                        </a:rPr>
                        <a:t>自治体による</a:t>
                      </a:r>
                      <a:r>
                        <a:rPr lang="en-US" altLang="ja-JP" sz="1050" dirty="0" smtClean="0">
                          <a:latin typeface="Meiryo UI" panose="020B0604030504040204" pitchFamily="50" charset="-128"/>
                          <a:ea typeface="Meiryo UI" panose="020B0604030504040204" pitchFamily="50" charset="-128"/>
                        </a:rPr>
                        <a:t>SDGs</a:t>
                      </a:r>
                      <a:r>
                        <a:rPr lang="ja-JP" altLang="en-US" sz="1050" dirty="0" smtClean="0">
                          <a:latin typeface="Meiryo UI" panose="020B0604030504040204" pitchFamily="50" charset="-128"/>
                          <a:ea typeface="Meiryo UI" panose="020B0604030504040204" pitchFamily="50" charset="-128"/>
                        </a:rPr>
                        <a:t>の達成に向けた優れた取組みを行う都市として、国が選定した都市。</a:t>
                      </a:r>
                      <a:endParaRPr lang="ja-JP" altLang="en-US" sz="1050" dirty="0">
                        <a:latin typeface="Meiryo UI" panose="020B0604030504040204" pitchFamily="50" charset="-128"/>
                        <a:ea typeface="Meiryo UI" panose="020B0604030504040204" pitchFamily="50" charset="-128"/>
                      </a:endParaRPr>
                    </a:p>
                  </a:txBody>
                  <a:tcPr marL="72000" anchor="ctr"/>
                </a:tc>
                <a:extLst>
                  <a:ext uri="{0D108BD9-81ED-4DB2-BD59-A6C34878D82A}">
                    <a16:rowId xmlns:a16="http://schemas.microsoft.com/office/drawing/2014/main" val="10007"/>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25</a:t>
                      </a:r>
                      <a:endParaRPr lang="ja-JP" altLang="en-US" sz="1200" dirty="0">
                        <a:latin typeface="Meiryo UI" panose="020B0604030504040204" pitchFamily="50" charset="-128"/>
                        <a:ea typeface="Meiryo UI" panose="020B0604030504040204" pitchFamily="50" charset="-128"/>
                      </a:endParaRPr>
                    </a:p>
                  </a:txBody>
                  <a:tcPr anchor="ctr"/>
                </a:tc>
                <a:tc>
                  <a:txBody>
                    <a:bodyPr/>
                    <a:lstStyle/>
                    <a:p>
                      <a:r>
                        <a:rPr lang="en-US" altLang="ja-JP" sz="1200" dirty="0" smtClean="0">
                          <a:latin typeface="Meiryo UI" panose="020B0604030504040204" pitchFamily="50" charset="-128"/>
                          <a:ea typeface="Meiryo UI" panose="020B0604030504040204" pitchFamily="50" charset="-128"/>
                        </a:rPr>
                        <a:t>Japan SDGs Action Platform</a:t>
                      </a:r>
                      <a:endParaRPr lang="ja-JP" altLang="en-US" sz="1200" dirty="0">
                        <a:latin typeface="Meiryo UI" panose="020B0604030504040204" pitchFamily="50" charset="-128"/>
                        <a:ea typeface="Meiryo UI" panose="020B0604030504040204" pitchFamily="50" charset="-128"/>
                      </a:endParaRPr>
                    </a:p>
                  </a:txBody>
                  <a:tcPr marL="72000" anchor="ctr"/>
                </a:tc>
                <a:tc>
                  <a:txBody>
                    <a:bodyPr/>
                    <a:lstStyle/>
                    <a:p>
                      <a:r>
                        <a:rPr lang="ja-JP" altLang="en-US" sz="1050" dirty="0" smtClean="0">
                          <a:latin typeface="Meiryo UI" panose="020B0604030504040204" pitchFamily="50" charset="-128"/>
                          <a:ea typeface="Meiryo UI" panose="020B0604030504040204" pitchFamily="50" charset="-128"/>
                        </a:rPr>
                        <a:t>社会に広がる</a:t>
                      </a:r>
                      <a:r>
                        <a:rPr lang="en-US" altLang="ja-JP" sz="1050" dirty="0" smtClean="0">
                          <a:latin typeface="Meiryo UI" panose="020B0604030504040204" pitchFamily="50" charset="-128"/>
                          <a:ea typeface="Meiryo UI" panose="020B0604030504040204" pitchFamily="50" charset="-128"/>
                        </a:rPr>
                        <a:t>SDGs</a:t>
                      </a:r>
                      <a:r>
                        <a:rPr lang="ja-JP" altLang="en-US" sz="1050" dirty="0" smtClean="0">
                          <a:latin typeface="Meiryo UI" panose="020B0604030504040204" pitchFamily="50" charset="-128"/>
                          <a:ea typeface="Meiryo UI" panose="020B0604030504040204" pitchFamily="50" charset="-128"/>
                        </a:rPr>
                        <a:t>に関連した取組みを幅広く紹介することを目的に国が運営している情報基盤。</a:t>
                      </a:r>
                      <a:endParaRPr lang="en-US" altLang="ja-JP" sz="1050" dirty="0" smtClean="0">
                        <a:latin typeface="Meiryo UI" panose="020B0604030504040204" pitchFamily="50" charset="-128"/>
                        <a:ea typeface="Meiryo UI" panose="020B0604030504040204" pitchFamily="50" charset="-128"/>
                      </a:endParaRPr>
                    </a:p>
                  </a:txBody>
                  <a:tcPr marL="72000" anchor="ctr"/>
                </a:tc>
                <a:extLst>
                  <a:ext uri="{0D108BD9-81ED-4DB2-BD59-A6C34878D82A}">
                    <a16:rowId xmlns:a16="http://schemas.microsoft.com/office/drawing/2014/main" val="10008"/>
                  </a:ext>
                </a:extLst>
              </a:tr>
            </a:tbl>
          </a:graphicData>
        </a:graphic>
      </p:graphicFrame>
      <p:sp>
        <p:nvSpPr>
          <p:cNvPr id="3" name="正方形/長方形 2"/>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　参考３．用語解説</a:t>
            </a:r>
            <a:endParaRPr kumimoji="1" lang="en-US" altLang="ja-JP" b="1" dirty="0">
              <a:latin typeface="Meiryo UI" panose="020B0604030504040204" pitchFamily="50" charset="-128"/>
              <a:ea typeface="Meiryo UI" panose="020B0604030504040204" pitchFamily="50" charset="-128"/>
            </a:endParaRPr>
          </a:p>
        </p:txBody>
      </p:sp>
      <p:sp>
        <p:nvSpPr>
          <p:cNvPr id="5" name="スライド番号プレースホルダー 1"/>
          <p:cNvSpPr>
            <a:spLocks noGrp="1"/>
          </p:cNvSpPr>
          <p:nvPr>
            <p:ph type="sldNum" sz="quarter" idx="12"/>
          </p:nvPr>
        </p:nvSpPr>
        <p:spPr/>
        <p:txBody>
          <a:bodyPr/>
          <a:lstStyle/>
          <a:p>
            <a:fld id="{E61EF540-5CB6-483A-A4DA-F9E60F8B4EFB}" type="slidenum">
              <a:rPr kumimoji="1" lang="ja-JP" altLang="en-US" smtClean="0"/>
              <a:t>30</a:t>
            </a:fld>
            <a:endParaRPr kumimoji="1" lang="ja-JP" altLang="en-US"/>
          </a:p>
        </p:txBody>
      </p:sp>
    </p:spTree>
    <p:extLst>
      <p:ext uri="{BB962C8B-B14F-4D97-AF65-F5344CB8AC3E}">
        <p14:creationId xmlns:p14="http://schemas.microsoft.com/office/powerpoint/2010/main" val="1708173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１．ビジョンの策定意義</a:t>
            </a:r>
            <a:endParaRPr kumimoji="1" lang="en-US" altLang="ja-JP" b="1" dirty="0" smtClean="0">
              <a:latin typeface="Meiryo UI" panose="020B0604030504040204" pitchFamily="50" charset="-128"/>
              <a:ea typeface="Meiryo UI" panose="020B0604030504040204" pitchFamily="50" charset="-128"/>
            </a:endParaRPr>
          </a:p>
        </p:txBody>
      </p:sp>
      <p:sp>
        <p:nvSpPr>
          <p:cNvPr id="7" name="正方形/長方形 6"/>
          <p:cNvSpPr/>
          <p:nvPr/>
        </p:nvSpPr>
        <p:spPr>
          <a:xfrm>
            <a:off x="482132" y="1223682"/>
            <a:ext cx="8553085" cy="5042648"/>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nchorCtr="0"/>
          <a:lstStyle/>
          <a:p>
            <a:pPr marL="185738" indent="-185738">
              <a:spcBef>
                <a:spcPts val="24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 SDGs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ビジョンは、</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都市として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の先頭に立って</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の達成に貢献する「</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先進都市」を実現する</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ため、大阪がめざす</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先進都市の姿を明確にし</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、府民や企業、市町村など、様々</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なステークホルダーと共有することで</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オール大阪で</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の新たな取組みの創出を図っていく</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ことを目的に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spcBef>
                <a:spcPts val="24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本ビジョンを指針に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のあらゆるステークホルダー</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ゴールや</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ターゲットの達成に向け</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一緒になって取り組み</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社会を実現していくことは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が、未来に向かって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持続的に成長</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し、府民一人ひとりが「</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豊かさ</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」を実感できる社会へと発展するための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基盤づくり</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につながる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spcBef>
                <a:spcPts val="24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年に開催される大阪・関西万博のテーマである「</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が達成された社会</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をめざすもの。大阪では、</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社会を具現化し世界とともに未来をつくる」</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絶好の機会として本ビジョンを推進</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年に向け、</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先進都市としての基盤を整えながら、</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万博のレガシーとして「</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先進都市」を実現。</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の達成</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に貢献していく。</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3</a:t>
            </a:fld>
            <a:endParaRPr kumimoji="1" lang="ja-JP" altLang="en-US"/>
          </a:p>
        </p:txBody>
      </p:sp>
    </p:spTree>
    <p:extLst>
      <p:ext uri="{BB962C8B-B14F-4D97-AF65-F5344CB8AC3E}">
        <p14:creationId xmlns:p14="http://schemas.microsoft.com/office/powerpoint/2010/main" val="2066452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２</a:t>
            </a:r>
            <a:r>
              <a:rPr kumimoji="1" lang="ja-JP" altLang="en-US" b="1" dirty="0" smtClean="0">
                <a:latin typeface="Meiryo UI" panose="020B0604030504040204" pitchFamily="50" charset="-128"/>
                <a:ea typeface="Meiryo UI" panose="020B0604030504040204" pitchFamily="50" charset="-128"/>
              </a:rPr>
              <a:t>．基本的な考え方</a:t>
            </a:r>
            <a:endParaRPr kumimoji="1" lang="en-US" altLang="ja-JP" b="1" dirty="0" smtClean="0">
              <a:latin typeface="Meiryo UI" panose="020B0604030504040204" pitchFamily="50" charset="-128"/>
              <a:ea typeface="Meiryo UI" panose="020B0604030504040204" pitchFamily="50" charset="-128"/>
            </a:endParaRPr>
          </a:p>
        </p:txBody>
      </p:sp>
      <p:sp>
        <p:nvSpPr>
          <p:cNvPr id="12" name="正方形/長方形 11"/>
          <p:cNvSpPr/>
          <p:nvPr/>
        </p:nvSpPr>
        <p:spPr>
          <a:xfrm>
            <a:off x="82246" y="626116"/>
            <a:ext cx="4235824"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の推進に向けた基本的な考え方</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94197" y="1082270"/>
            <a:ext cx="9021277" cy="5076483"/>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52000" tIns="432000" rIns="288000" bIns="72000" rtlCol="0" anchor="t" anchorCtr="0"/>
          <a:lstStyle/>
          <a:p>
            <a:pPr marL="266700" indent="-266700">
              <a:spcBef>
                <a:spcPts val="1800"/>
              </a:spcBef>
              <a:spcAft>
                <a:spcPts val="0"/>
              </a:spcAf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の推進は、府や市町村、府民、企業など、</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あらゆるステークホルダーが自律的に取り組むことに大きな意味</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spcBef>
                <a:spcPts val="1800"/>
              </a:spcBef>
              <a:spcAft>
                <a:spcPts val="0"/>
              </a:spcAf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一人ひとりが「</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誰一人取り残さない</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大胆に変革する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」という国際合意の視点を重視し、</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常に野心的な目標を掲げ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ながら、</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を意識し、考え、行動</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しなければならない。大阪では、こうした考えのもとに、みんなで一緒に「</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」の実現をめざしていく。</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810681" y="3718895"/>
            <a:ext cx="8218652" cy="1982658"/>
          </a:xfrm>
          <a:prstGeom prst="rect">
            <a:avLst/>
          </a:prstGeom>
          <a:solidFill>
            <a:schemeClr val="bg1"/>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rtlCol="0" anchor="ctr" anchorCtr="0"/>
          <a:lstStyle/>
          <a:p>
            <a:pPr marL="444500" indent="-266700">
              <a:spcBef>
                <a:spcPts val="1200"/>
              </a:spcBef>
              <a:spcAft>
                <a:spcPts val="0"/>
              </a:spcAft>
            </a:pPr>
            <a:r>
              <a:rPr kumimoji="1" lang="ja-JP" altLang="en-US" sz="1600" dirty="0" smtClean="0">
                <a:solidFill>
                  <a:schemeClr val="tx1"/>
                </a:solidFill>
                <a:latin typeface="Meiryo UI" panose="020B0604030504040204" pitchFamily="50" charset="-128"/>
                <a:ea typeface="Meiryo UI" panose="020B0604030504040204" pitchFamily="50" charset="-128"/>
              </a:rPr>
              <a:t>①　より生き生きとした生活をめざし、</a:t>
            </a:r>
            <a:r>
              <a:rPr kumimoji="1" lang="ja-JP" altLang="en-US" sz="1600" b="1" dirty="0">
                <a:solidFill>
                  <a:schemeClr val="tx1"/>
                </a:solidFill>
                <a:latin typeface="Meiryo UI" panose="020B0604030504040204" pitchFamily="50" charset="-128"/>
                <a:ea typeface="Meiryo UI" panose="020B0604030504040204" pitchFamily="50" charset="-128"/>
              </a:rPr>
              <a:t>強</a:t>
            </a:r>
            <a:r>
              <a:rPr kumimoji="1" lang="ja-JP" altLang="en-US" sz="1600" b="1" dirty="0" smtClean="0">
                <a:solidFill>
                  <a:schemeClr val="tx1"/>
                </a:solidFill>
                <a:latin typeface="Meiryo UI" panose="020B0604030504040204" pitchFamily="50" charset="-128"/>
                <a:ea typeface="Meiryo UI" panose="020B0604030504040204" pitchFamily="50" charset="-128"/>
              </a:rPr>
              <a:t>みを伸ばしていく</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p>
            <a:pPr marL="444500" indent="-266700">
              <a:spcBef>
                <a:spcPts val="1200"/>
              </a:spcBef>
              <a:spcAft>
                <a:spcPts val="0"/>
              </a:spcAft>
            </a:pPr>
            <a:r>
              <a:rPr kumimoji="1" lang="ja-JP" altLang="en-US" sz="1600" dirty="0" smtClean="0">
                <a:solidFill>
                  <a:schemeClr val="tx1"/>
                </a:solidFill>
                <a:latin typeface="Meiryo UI" panose="020B0604030504040204" pitchFamily="50" charset="-128"/>
                <a:ea typeface="Meiryo UI" panose="020B0604030504040204" pitchFamily="50" charset="-128"/>
              </a:rPr>
              <a:t>②　“いのち”や暮らしの基盤を確立するため、</a:t>
            </a:r>
            <a:r>
              <a:rPr kumimoji="1" lang="ja-JP" altLang="en-US" sz="1600" b="1" dirty="0">
                <a:solidFill>
                  <a:schemeClr val="tx1"/>
                </a:solidFill>
                <a:latin typeface="Meiryo UI" panose="020B0604030504040204" pitchFamily="50" charset="-128"/>
                <a:ea typeface="Meiryo UI" panose="020B0604030504040204" pitchFamily="50" charset="-128"/>
              </a:rPr>
              <a:t>弱</a:t>
            </a:r>
            <a:r>
              <a:rPr kumimoji="1" lang="ja-JP" altLang="en-US" sz="1600" b="1" dirty="0" smtClean="0">
                <a:solidFill>
                  <a:schemeClr val="tx1"/>
                </a:solidFill>
                <a:latin typeface="Meiryo UI" panose="020B0604030504040204" pitchFamily="50" charset="-128"/>
                <a:ea typeface="Meiryo UI" panose="020B0604030504040204" pitchFamily="50" charset="-128"/>
              </a:rPr>
              <a:t>みを克服していく</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p>
            <a:pPr marL="444500" indent="-266700">
              <a:spcBef>
                <a:spcPts val="1200"/>
              </a:spcBef>
              <a:spcAft>
                <a:spcPts val="0"/>
              </a:spcAft>
            </a:pPr>
            <a:r>
              <a:rPr kumimoji="1" lang="ja-JP" altLang="en-US" sz="1600" dirty="0" smtClean="0">
                <a:solidFill>
                  <a:schemeClr val="tx1"/>
                </a:solidFill>
                <a:latin typeface="Meiryo UI" panose="020B0604030504040204" pitchFamily="50" charset="-128"/>
                <a:ea typeface="Meiryo UI" panose="020B0604030504040204" pitchFamily="50" charset="-128"/>
              </a:rPr>
              <a:t>③　大阪の強みや歴史、文化などを活かして取り組み、</a:t>
            </a:r>
            <a:r>
              <a:rPr kumimoji="1" lang="ja-JP" altLang="en-US" sz="1600" b="1" dirty="0" smtClean="0">
                <a:solidFill>
                  <a:schemeClr val="tx1"/>
                </a:solidFill>
                <a:latin typeface="Meiryo UI" panose="020B0604030504040204" pitchFamily="50" charset="-128"/>
                <a:ea typeface="Meiryo UI" panose="020B0604030504040204" pitchFamily="50" charset="-128"/>
              </a:rPr>
              <a:t>世界をリードしていく</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p>
            <a:pPr marL="444500" indent="-266700">
              <a:spcBef>
                <a:spcPts val="1200"/>
              </a:spcBef>
              <a:spcAft>
                <a:spcPts val="0"/>
              </a:spcAft>
            </a:pPr>
            <a:r>
              <a:rPr kumimoji="1" lang="ja-JP" altLang="en-US" sz="1600" dirty="0" smtClean="0">
                <a:solidFill>
                  <a:schemeClr val="tx1"/>
                </a:solidFill>
                <a:latin typeface="Meiryo UI" panose="020B0604030504040204" pitchFamily="50" charset="-128"/>
                <a:ea typeface="Meiryo UI" panose="020B0604030504040204" pitchFamily="50" charset="-128"/>
              </a:rPr>
              <a:t>④　次の世代によりよい大阪を引き継ぐため、</a:t>
            </a:r>
            <a:r>
              <a:rPr kumimoji="1" lang="ja-JP" altLang="en-US" sz="1600" b="1" dirty="0" smtClean="0">
                <a:solidFill>
                  <a:schemeClr val="tx1"/>
                </a:solidFill>
                <a:latin typeface="Meiryo UI" panose="020B0604030504040204" pitchFamily="50" charset="-128"/>
                <a:ea typeface="Meiryo UI" panose="020B0604030504040204" pitchFamily="50" charset="-128"/>
              </a:rPr>
              <a:t>社会システムや価値観の大きな変革を</a:t>
            </a:r>
            <a:r>
              <a:rPr kumimoji="1" lang="ja-JP" altLang="en-US" sz="1600" b="1" dirty="0">
                <a:solidFill>
                  <a:schemeClr val="tx1"/>
                </a:solidFill>
                <a:latin typeface="Meiryo UI" panose="020B0604030504040204" pitchFamily="50" charset="-128"/>
                <a:ea typeface="Meiryo UI" panose="020B0604030504040204" pitchFamily="50" charset="-128"/>
              </a:rPr>
              <a:t>図</a:t>
            </a:r>
            <a:r>
              <a:rPr kumimoji="1" lang="ja-JP" altLang="en-US" sz="1600" b="1" dirty="0" smtClean="0">
                <a:solidFill>
                  <a:schemeClr val="tx1"/>
                </a:solidFill>
                <a:latin typeface="Meiryo UI" panose="020B0604030504040204" pitchFamily="50" charset="-128"/>
                <a:ea typeface="Meiryo UI" panose="020B0604030504040204" pitchFamily="50" charset="-128"/>
              </a:rPr>
              <a:t>っていく</a:t>
            </a:r>
            <a:r>
              <a:rPr kumimoji="1" lang="ja-JP" altLang="en-US" sz="1600" dirty="0" smtClean="0">
                <a:solidFill>
                  <a:schemeClr val="tx1"/>
                </a:solidFill>
                <a:latin typeface="Meiryo UI" panose="020B0604030504040204" pitchFamily="50" charset="-128"/>
                <a:ea typeface="Meiryo UI" panose="020B0604030504040204" pitchFamily="50" charset="-128"/>
              </a:rPr>
              <a:t>　</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494198" y="3302668"/>
            <a:ext cx="2059326" cy="583162"/>
          </a:xfrm>
          <a:prstGeom prst="rect">
            <a:avLst/>
          </a:prstGeom>
          <a:no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indent="1588" algn="ctr">
              <a:lnSpc>
                <a:spcPts val="1400"/>
              </a:lnSpc>
              <a:spcBef>
                <a:spcPts val="600"/>
              </a:spcBef>
              <a:spcAft>
                <a:spcPts val="0"/>
              </a:spcAft>
            </a:pPr>
            <a:r>
              <a:rPr kumimoji="1" lang="en-US" altLang="ja-JP" sz="1600" smtClean="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600" smtClean="0">
                <a:solidFill>
                  <a:schemeClr val="tx1"/>
                </a:solidFill>
                <a:latin typeface="UD デジタル 教科書体 NK-B" panose="02020700000000000000" pitchFamily="18" charset="-128"/>
                <a:ea typeface="UD デジタル 教科書体 NK-B" panose="02020700000000000000" pitchFamily="18" charset="-128"/>
              </a:rPr>
              <a:t>取組みの視点</a:t>
            </a:r>
            <a:r>
              <a:rPr kumimoji="1" lang="en-US" altLang="ja-JP" sz="1600" smtClean="0">
                <a:solidFill>
                  <a:schemeClr val="tx1"/>
                </a:solidFill>
                <a:latin typeface="UD デジタル 教科書体 NK-B" panose="02020700000000000000" pitchFamily="18" charset="-128"/>
                <a:ea typeface="UD デジタル 教科書体 NK-B" panose="02020700000000000000" pitchFamily="18" charset="-128"/>
              </a:rPr>
              <a:t>】</a:t>
            </a:r>
            <a:endParaRPr kumimoji="1" lang="en-US" altLang="ja-JP" sz="1600"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4</a:t>
            </a:fld>
            <a:endParaRPr kumimoji="1" lang="ja-JP" altLang="en-US"/>
          </a:p>
        </p:txBody>
      </p:sp>
    </p:spTree>
    <p:extLst>
      <p:ext uri="{BB962C8B-B14F-4D97-AF65-F5344CB8AC3E}">
        <p14:creationId xmlns:p14="http://schemas.microsoft.com/office/powerpoint/2010/main" val="3787341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２</a:t>
            </a:r>
            <a:r>
              <a:rPr kumimoji="1" lang="ja-JP" altLang="en-US" b="1" dirty="0" smtClean="0">
                <a:latin typeface="Meiryo UI" panose="020B0604030504040204" pitchFamily="50" charset="-128"/>
                <a:ea typeface="Meiryo UI" panose="020B0604030504040204" pitchFamily="50" charset="-128"/>
              </a:rPr>
              <a:t>．基本的な考え方</a:t>
            </a:r>
            <a:endParaRPr kumimoji="1" lang="en-US" altLang="ja-JP" b="1" dirty="0" smtClean="0">
              <a:latin typeface="Meiryo UI" panose="020B0604030504040204" pitchFamily="50" charset="-128"/>
              <a:ea typeface="Meiryo UI" panose="020B0604030504040204" pitchFamily="50" charset="-128"/>
            </a:endParaRPr>
          </a:p>
        </p:txBody>
      </p:sp>
      <p:sp>
        <p:nvSpPr>
          <p:cNvPr id="8" name="正方形/長方形 7"/>
          <p:cNvSpPr/>
          <p:nvPr/>
        </p:nvSpPr>
        <p:spPr>
          <a:xfrm>
            <a:off x="59456" y="71881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）府の役割</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676457" y="1085183"/>
            <a:ext cx="8717577" cy="327623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216000" bIns="0" rtlCol="0" anchor="ctr" anchorCtr="0"/>
          <a:lstStyle/>
          <a:p>
            <a:pPr marL="185738" indent="-185738">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を広く知って</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いただく</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を図り、これまで</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になじみのなかった</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新たなステークホルダーの掘り起こし</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や具体的な行動につなげる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　様々</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なステークホルダーの取組みを</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相互につなぎ合わせて</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し、それぞれのネットワークを活かしながら、</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ステーク</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ホルダー間</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自らも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p>
          <a:p>
            <a:pPr marL="185738" indent="-185738">
              <a:tabLst>
                <a:tab pos="185738"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庁内</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各部局の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を図り、</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として取り組むからこそできる施策を幅広く展開していく</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④　ハード</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・ソフト両面から</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大阪</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持続的成長</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や、府民の豊かさ、</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の実現に向け、</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の理念に</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沿った</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社会システムや価値観の変革</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進</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92194" y="4959124"/>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）目標年次</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689904" y="5354930"/>
            <a:ext cx="8717577" cy="1005525"/>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rIns="288000" rtlCol="0" anchor="ctr" anchorCtr="0"/>
          <a:lstStyle/>
          <a:p>
            <a:pPr marL="185738" indent="-185738">
              <a:spcBef>
                <a:spcPts val="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本ビジョンの目標年次は、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年の国連持続可能な開発サミットで採択された「我々の世界を変革する：持続可能な開発のための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アジェンダ」の目標年次である</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とする。</a:t>
            </a: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5</a:t>
            </a:fld>
            <a:endParaRPr kumimoji="1" lang="ja-JP" altLang="en-US"/>
          </a:p>
        </p:txBody>
      </p:sp>
      <p:sp>
        <p:nvSpPr>
          <p:cNvPr id="17" name="正方形/長方形 16"/>
          <p:cNvSpPr/>
          <p:nvPr/>
        </p:nvSpPr>
        <p:spPr>
          <a:xfrm>
            <a:off x="-1096897" y="5111327"/>
            <a:ext cx="7454834" cy="96403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3175" indent="-3175">
              <a:spcBef>
                <a:spcPts val="1000"/>
              </a:spcBef>
              <a:tabLst>
                <a:tab pos="0" algn="l"/>
              </a:tabLs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19216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２．基本的な考え方</a:t>
            </a:r>
            <a:endParaRPr kumimoji="1" lang="en-US" altLang="ja-JP" b="1"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216376" y="1211242"/>
            <a:ext cx="9473247" cy="621709"/>
          </a:xfrm>
          <a:prstGeom prst="rect">
            <a:avLst/>
          </a:prstGeom>
          <a:noFill/>
        </p:spPr>
        <p:txBody>
          <a:bodyPr wrap="square" lIns="72000" tIns="64008" rIns="72000" bIns="64008" rtlCol="0">
            <a:spAutoFit/>
          </a:bodyPr>
          <a:lstStyle/>
          <a:p>
            <a:pPr marL="171450" indent="-171450">
              <a:buFont typeface="Meiryo UI" panose="020B0604030504040204" pitchFamily="50" charset="-128"/>
              <a:buChar char="○"/>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万博に向け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先進</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都市」として</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の基盤</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を整え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2030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目標年次に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向けた総仕上げ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図る中で、</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万博のレガシーと</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して「</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先進</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都市」を実現</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ja-JP" altLang="en-US" sz="1600"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9105900" y="88315"/>
            <a:ext cx="682898" cy="360000"/>
          </a:xfrm>
        </p:spPr>
        <p:txBody>
          <a:bodyPr/>
          <a:lstStyle/>
          <a:p>
            <a:fld id="{7B20388F-A125-4D2E-BBF0-E240911E1C91}" type="slidenum">
              <a:rPr kumimoji="1" lang="ja-JP" altLang="en-US" smtClean="0"/>
              <a:pPr/>
              <a:t>6</a:t>
            </a:fld>
            <a:endParaRPr kumimoji="1" lang="ja-JP" altLang="en-US"/>
          </a:p>
        </p:txBody>
      </p:sp>
      <p:grpSp>
        <p:nvGrpSpPr>
          <p:cNvPr id="3" name="グループ化 4"/>
          <p:cNvGrpSpPr/>
          <p:nvPr/>
        </p:nvGrpSpPr>
        <p:grpSpPr>
          <a:xfrm>
            <a:off x="494453" y="2251112"/>
            <a:ext cx="9421602" cy="4268404"/>
            <a:chOff x="360048" y="2354064"/>
            <a:chExt cx="9421602" cy="3616843"/>
          </a:xfrm>
        </p:grpSpPr>
        <p:sp>
          <p:nvSpPr>
            <p:cNvPr id="34" name="右矢印 5"/>
            <p:cNvSpPr/>
            <p:nvPr/>
          </p:nvSpPr>
          <p:spPr>
            <a:xfrm>
              <a:off x="380482" y="5251000"/>
              <a:ext cx="9207106" cy="719907"/>
            </a:xfrm>
            <a:prstGeom prst="rightArrow">
              <a:avLst>
                <a:gd name="adj1" fmla="val 50894"/>
                <a:gd name="adj2" fmla="val 855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kumimoji="0"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6"/>
            <p:cNvSpPr txBox="1"/>
            <p:nvPr/>
          </p:nvSpPr>
          <p:spPr>
            <a:xfrm>
              <a:off x="374749" y="5466283"/>
              <a:ext cx="1242328" cy="338554"/>
            </a:xfrm>
            <a:prstGeom prst="rect">
              <a:avLst/>
            </a:prstGeom>
            <a:noFill/>
          </p:spPr>
          <p:txBody>
            <a:bodyPr wrap="square" rtlCol="0">
              <a:spAutoFit/>
            </a:bodyPr>
            <a:lstStyle/>
            <a:p>
              <a:pPr defTabSz="457200"/>
              <a:r>
                <a:rPr lang="ja-JP" altLang="en-US" sz="1600" b="1" dirty="0" smtClean="0">
                  <a:latin typeface="Meiryo UI" panose="020B0604030504040204" pitchFamily="50" charset="-128"/>
                  <a:ea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rPr>
                <a:t>2020</a:t>
              </a:r>
              <a:r>
                <a:rPr lang="ja-JP" altLang="en-US" sz="1600" b="1" dirty="0" smtClean="0">
                  <a:latin typeface="Meiryo UI" panose="020B0604030504040204" pitchFamily="50" charset="-128"/>
                  <a:ea typeface="Meiryo UI" panose="020B0604030504040204" pitchFamily="50" charset="-128"/>
                </a:rPr>
                <a:t>年　</a:t>
              </a:r>
              <a:endParaRPr lang="ja-JP" altLang="en-US" sz="1600" b="1" dirty="0">
                <a:latin typeface="Meiryo UI" panose="020B0604030504040204" pitchFamily="50" charset="-128"/>
                <a:ea typeface="Meiryo UI" panose="020B0604030504040204" pitchFamily="50" charset="-128"/>
              </a:endParaRPr>
            </a:p>
          </p:txBody>
        </p:sp>
        <p:sp>
          <p:nvSpPr>
            <p:cNvPr id="53" name="テキスト ボックス 7"/>
            <p:cNvSpPr txBox="1"/>
            <p:nvPr/>
          </p:nvSpPr>
          <p:spPr>
            <a:xfrm>
              <a:off x="3674578" y="5477405"/>
              <a:ext cx="940100" cy="338554"/>
            </a:xfrm>
            <a:prstGeom prst="rect">
              <a:avLst/>
            </a:prstGeom>
            <a:noFill/>
          </p:spPr>
          <p:txBody>
            <a:bodyPr wrap="square" rtlCol="0">
              <a:spAutoFit/>
            </a:bodyPr>
            <a:lstStyle/>
            <a:p>
              <a:pPr defTabSz="457200"/>
              <a:r>
                <a:rPr lang="en-US" altLang="ja-JP" sz="1600" b="1" dirty="0" smtClean="0">
                  <a:latin typeface="Meiryo UI" panose="020B0604030504040204" pitchFamily="50" charset="-128"/>
                  <a:ea typeface="Meiryo UI" panose="020B0604030504040204" pitchFamily="50" charset="-128"/>
                </a:rPr>
                <a:t>2025</a:t>
              </a:r>
              <a:r>
                <a:rPr lang="ja-JP" altLang="en-US" sz="1600" b="1" dirty="0" smtClean="0">
                  <a:latin typeface="Meiryo UI" panose="020B0604030504040204" pitchFamily="50" charset="-128"/>
                  <a:ea typeface="Meiryo UI" panose="020B0604030504040204" pitchFamily="50" charset="-128"/>
                </a:rPr>
                <a:t>年</a:t>
              </a:r>
              <a:endParaRPr lang="ja-JP" altLang="en-US" sz="1600" b="1" dirty="0">
                <a:latin typeface="Meiryo UI" panose="020B0604030504040204" pitchFamily="50" charset="-128"/>
                <a:ea typeface="Meiryo UI" panose="020B0604030504040204" pitchFamily="50" charset="-128"/>
              </a:endParaRPr>
            </a:p>
          </p:txBody>
        </p:sp>
        <p:sp>
          <p:nvSpPr>
            <p:cNvPr id="54" name="テキスト ボックス 8"/>
            <p:cNvSpPr txBox="1"/>
            <p:nvPr/>
          </p:nvSpPr>
          <p:spPr>
            <a:xfrm>
              <a:off x="7831729" y="5452083"/>
              <a:ext cx="1137373" cy="338554"/>
            </a:xfrm>
            <a:prstGeom prst="rect">
              <a:avLst/>
            </a:prstGeom>
            <a:noFill/>
          </p:spPr>
          <p:txBody>
            <a:bodyPr wrap="square" rtlCol="0">
              <a:spAutoFit/>
            </a:bodyPr>
            <a:lstStyle/>
            <a:p>
              <a:pPr defTabSz="457200"/>
              <a:r>
                <a:rPr lang="en-US" altLang="ja-JP" sz="1600" b="1" dirty="0" smtClean="0">
                  <a:latin typeface="Meiryo UI" panose="020B0604030504040204" pitchFamily="50" charset="-128"/>
                  <a:ea typeface="Meiryo UI" panose="020B0604030504040204" pitchFamily="50" charset="-128"/>
                </a:rPr>
                <a:t>2030</a:t>
              </a:r>
              <a:r>
                <a:rPr lang="ja-JP" altLang="en-US" sz="1600" b="1" dirty="0" smtClean="0">
                  <a:latin typeface="Meiryo UI" panose="020B0604030504040204" pitchFamily="50" charset="-128"/>
                  <a:ea typeface="Meiryo UI" panose="020B0604030504040204" pitchFamily="50" charset="-128"/>
                </a:rPr>
                <a:t>年　　　　　　　　　　　　　　</a:t>
              </a:r>
              <a:r>
                <a:rPr lang="ja-JP" altLang="en-US" sz="1600" b="1" dirty="0">
                  <a:latin typeface="Meiryo UI" panose="020B0604030504040204" pitchFamily="50" charset="-128"/>
                  <a:ea typeface="Meiryo UI" panose="020B0604030504040204" pitchFamily="50" charset="-128"/>
                </a:rPr>
                <a:t>　</a:t>
              </a:r>
            </a:p>
          </p:txBody>
        </p:sp>
        <p:cxnSp>
          <p:nvCxnSpPr>
            <p:cNvPr id="37" name="直線コネクタ 9"/>
            <p:cNvCxnSpPr/>
            <p:nvPr/>
          </p:nvCxnSpPr>
          <p:spPr>
            <a:xfrm>
              <a:off x="3618795" y="5168107"/>
              <a:ext cx="1071365" cy="333"/>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10"/>
            <p:cNvCxnSpPr/>
            <p:nvPr/>
          </p:nvCxnSpPr>
          <p:spPr>
            <a:xfrm flipV="1">
              <a:off x="3515346" y="3146478"/>
              <a:ext cx="1082110" cy="426256"/>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ホームベース 11"/>
            <p:cNvSpPr/>
            <p:nvPr/>
          </p:nvSpPr>
          <p:spPr>
            <a:xfrm>
              <a:off x="380482" y="3470141"/>
              <a:ext cx="3422708" cy="1708223"/>
            </a:xfrm>
            <a:prstGeom prst="homePlate">
              <a:avLst>
                <a:gd name="adj" fmla="val 8632"/>
              </a:avLst>
            </a:prstGeom>
            <a:solidFill>
              <a:schemeClr val="accent5">
                <a:lumMod val="75000"/>
              </a:schemeClr>
            </a:solidFill>
            <a:ln w="349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1" name="角丸四角形 12"/>
            <p:cNvSpPr/>
            <p:nvPr/>
          </p:nvSpPr>
          <p:spPr>
            <a:xfrm>
              <a:off x="7971062" y="2462654"/>
              <a:ext cx="468723" cy="2755108"/>
            </a:xfrm>
            <a:prstGeom prst="roundRect">
              <a:avLst>
                <a:gd name="adj" fmla="val 8062"/>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テキスト ボックス 13"/>
            <p:cNvSpPr txBox="1"/>
            <p:nvPr/>
          </p:nvSpPr>
          <p:spPr>
            <a:xfrm>
              <a:off x="7977520" y="2599930"/>
              <a:ext cx="430887" cy="2685910"/>
            </a:xfrm>
            <a:prstGeom prst="rect">
              <a:avLst/>
            </a:prstGeom>
            <a:noFill/>
            <a:effectLst/>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effectLst/>
                  <a:uLnTx/>
                  <a:uFillTx/>
                  <a:latin typeface="Bauhaus 93" panose="04030905020B02020C02" pitchFamily="82" charset="0"/>
                  <a:ea typeface="HGS創英角ｺﾞｼｯｸUB" panose="020B0900000000000000" pitchFamily="50" charset="-128"/>
                </a:rPr>
                <a:t>Ｓ</a:t>
              </a:r>
              <a:r>
                <a:rPr lang="ja-JP" altLang="en-US" sz="1600" dirty="0" smtClean="0">
                  <a:latin typeface="Bauhaus 93" panose="04030905020B02020C02" pitchFamily="82" charset="0"/>
                  <a:ea typeface="HGS創英角ｺﾞｼｯｸUB" panose="020B0900000000000000" pitchFamily="50" charset="-128"/>
                </a:rPr>
                <a:t>ＤＧｓ目標年次</a:t>
              </a:r>
              <a:endParaRPr kumimoji="1" lang="en-US" altLang="ja-JP" sz="1600" i="0" u="none" strike="noStrike" kern="1200" cap="none" spc="0" normalizeH="0" baseline="0" noProof="0" dirty="0" smtClean="0">
                <a:ln>
                  <a:noFill/>
                </a:ln>
                <a:effectLst/>
                <a:uLnTx/>
                <a:uFillTx/>
                <a:latin typeface="Bauhaus 93" panose="04030905020B02020C02" pitchFamily="82" charset="0"/>
                <a:ea typeface="HGS創英角ｺﾞｼｯｸUB" panose="020B0900000000000000" pitchFamily="50" charset="-128"/>
              </a:endParaRPr>
            </a:p>
          </p:txBody>
        </p:sp>
        <p:sp>
          <p:nvSpPr>
            <p:cNvPr id="43" name="ホームベース 14"/>
            <p:cNvSpPr/>
            <p:nvPr/>
          </p:nvSpPr>
          <p:spPr>
            <a:xfrm>
              <a:off x="4567158" y="3159080"/>
              <a:ext cx="3383470" cy="2050104"/>
            </a:xfrm>
            <a:prstGeom prst="homePlate">
              <a:avLst>
                <a:gd name="adj" fmla="val 12172"/>
              </a:avLst>
            </a:prstGeom>
            <a:solidFill>
              <a:schemeClr val="accent5">
                <a:lumMod val="60000"/>
                <a:lumOff val="40000"/>
              </a:schemeClr>
            </a:solidFill>
            <a:ln w="19050">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4" name="テキスト ボックス 15"/>
            <p:cNvSpPr txBox="1"/>
            <p:nvPr/>
          </p:nvSpPr>
          <p:spPr>
            <a:xfrm>
              <a:off x="4665273" y="3306167"/>
              <a:ext cx="3347139" cy="1799487"/>
            </a:xfrm>
            <a:prstGeom prst="rect">
              <a:avLst/>
            </a:prstGeom>
            <a:noFill/>
            <a:ln w="19050" cmpd="sng">
              <a:noFill/>
              <a:prstDash val="solid"/>
            </a:ln>
          </p:spPr>
          <p:txBody>
            <a:bodyPr wrap="square" rtlCol="0">
              <a:spAutoFit/>
            </a:bodyPr>
            <a:lstStyle/>
            <a:p>
              <a:pPr marL="96838" indent="-96838">
                <a:spcBef>
                  <a:spcPts val="1200"/>
                </a:spcBef>
              </a:pPr>
              <a:r>
                <a:rPr lang="ja-JP" altLang="en-US" sz="1600" dirty="0" smtClean="0">
                  <a:latin typeface="Meiryo UI" panose="020B0604030504040204" pitchFamily="50" charset="-128"/>
                  <a:ea typeface="Meiryo UI" panose="020B0604030504040204" pitchFamily="50" charset="-128"/>
                </a:rPr>
                <a:t>〇 改めて、</a:t>
              </a:r>
              <a:r>
                <a:rPr lang="en-US" altLang="ja-JP" sz="1600" dirty="0" smtClean="0">
                  <a:latin typeface="Meiryo UI" panose="020B0604030504040204" pitchFamily="50" charset="-128"/>
                  <a:ea typeface="Meiryo UI" panose="020B0604030504040204" pitchFamily="50" charset="-128"/>
                </a:rPr>
                <a:t>2025</a:t>
              </a:r>
              <a:r>
                <a:rPr lang="ja-JP" altLang="en-US" sz="1600" dirty="0" smtClean="0">
                  <a:latin typeface="Meiryo UI" panose="020B0604030504040204" pitchFamily="50" charset="-128"/>
                  <a:ea typeface="Meiryo UI" panose="020B0604030504040204" pitchFamily="50" charset="-128"/>
                </a:rPr>
                <a:t>年時点の</a:t>
              </a:r>
              <a:r>
                <a:rPr lang="en-US" altLang="ja-JP" sz="1600" dirty="0" smtClean="0">
                  <a:latin typeface="Meiryo UI" panose="020B0604030504040204" pitchFamily="50" charset="-128"/>
                  <a:ea typeface="Meiryo UI" panose="020B0604030504040204" pitchFamily="50" charset="-128"/>
                </a:rPr>
                <a:t>SDGs</a:t>
              </a:r>
            </a:p>
            <a:p>
              <a:pPr marL="96838" indent="-96838"/>
              <a:r>
                <a:rPr lang="ja-JP" altLang="en-US"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17</a:t>
              </a:r>
              <a:r>
                <a:rPr lang="ja-JP" altLang="en-US" sz="1600" dirty="0" smtClean="0">
                  <a:latin typeface="Meiryo UI" panose="020B0604030504040204" pitchFamily="50" charset="-128"/>
                  <a:ea typeface="Meiryo UI" panose="020B0604030504040204" pitchFamily="50" charset="-128"/>
                </a:rPr>
                <a:t>ゴールの到達点を分析</a:t>
              </a:r>
              <a:endParaRPr lang="en-US" altLang="ja-JP" sz="1600" dirty="0" smtClean="0">
                <a:latin typeface="Meiryo UI" panose="020B0604030504040204" pitchFamily="50" charset="-128"/>
                <a:ea typeface="Meiryo UI" panose="020B0604030504040204" pitchFamily="50" charset="-128"/>
              </a:endParaRPr>
            </a:p>
            <a:p>
              <a:pPr marL="96838" indent="-96838" defTabSz="457200">
                <a:spcBef>
                  <a:spcPts val="1200"/>
                </a:spcBef>
              </a:pPr>
              <a:r>
                <a:rPr lang="ja-JP" altLang="en-US" sz="1600" dirty="0" smtClean="0">
                  <a:latin typeface="Meiryo UI" panose="020B0604030504040204" pitchFamily="50" charset="-128"/>
                  <a:ea typeface="Meiryo UI" panose="020B0604030504040204" pitchFamily="50" charset="-128"/>
                </a:rPr>
                <a:t>〇 「</a:t>
              </a:r>
              <a:r>
                <a:rPr lang="en-US" altLang="ja-JP" sz="1600" dirty="0" err="1" smtClean="0">
                  <a:latin typeface="Meiryo UI" panose="020B0604030504040204" pitchFamily="50" charset="-128"/>
                  <a:ea typeface="Meiryo UI" panose="020B0604030504040204" pitchFamily="50" charset="-128"/>
                </a:rPr>
                <a:t>SDGs+beyond</a:t>
              </a:r>
              <a:r>
                <a:rPr lang="ja-JP" altLang="en-US" sz="1600" dirty="0" smtClean="0">
                  <a:latin typeface="Meiryo UI" panose="020B0604030504040204" pitchFamily="50" charset="-128"/>
                  <a:ea typeface="Meiryo UI" panose="020B0604030504040204" pitchFamily="50" charset="-128"/>
                </a:rPr>
                <a:t>」も見据え、</a:t>
              </a:r>
              <a:r>
                <a:rPr lang="en-US" altLang="ja-JP" sz="1600" dirty="0" smtClean="0">
                  <a:latin typeface="Meiryo UI" panose="020B0604030504040204" pitchFamily="50" charset="-128"/>
                  <a:ea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rPr>
                <a:t>達成に向け、オール大阪で</a:t>
              </a:r>
              <a:endParaRPr lang="en-US" altLang="ja-JP" sz="1600" dirty="0">
                <a:latin typeface="Meiryo UI" panose="020B0604030504040204" pitchFamily="50" charset="-128"/>
                <a:ea typeface="Meiryo UI" panose="020B0604030504040204" pitchFamily="50" charset="-128"/>
              </a:endParaRPr>
            </a:p>
            <a:p>
              <a:pPr marL="96838" indent="-96838" defTabSz="457200"/>
              <a:r>
                <a:rPr lang="ja-JP" altLang="en-US" sz="1600" dirty="0" smtClean="0">
                  <a:latin typeface="Meiryo UI" panose="020B0604030504040204" pitchFamily="50" charset="-128"/>
                  <a:ea typeface="Meiryo UI" panose="020B0604030504040204" pitchFamily="50" charset="-128"/>
                </a:rPr>
                <a:t>　総仕上げを図る</a:t>
              </a:r>
              <a:endParaRPr lang="en-US" altLang="ja-JP" sz="1600" dirty="0">
                <a:latin typeface="Meiryo UI" panose="020B0604030504040204" pitchFamily="50" charset="-128"/>
                <a:ea typeface="Meiryo UI" panose="020B0604030504040204" pitchFamily="50" charset="-128"/>
              </a:endParaRPr>
            </a:p>
            <a:p>
              <a:pPr marL="96838" indent="-96838" defTabSz="457200">
                <a:spcBef>
                  <a:spcPts val="1200"/>
                </a:spcBef>
              </a:pPr>
              <a:r>
                <a:rPr lang="ja-JP" altLang="en-US" sz="1600" dirty="0" smtClean="0">
                  <a:latin typeface="Meiryo UI" panose="020B0604030504040204" pitchFamily="50" charset="-128"/>
                  <a:ea typeface="Meiryo UI" panose="020B0604030504040204" pitchFamily="50" charset="-128"/>
                </a:rPr>
                <a:t>〇 </a:t>
              </a:r>
              <a:r>
                <a:rPr lang="en-US" altLang="ja-JP" sz="1600" dirty="0" smtClean="0">
                  <a:latin typeface="Meiryo UI" panose="020B0604030504040204" pitchFamily="50" charset="-128"/>
                  <a:ea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rPr>
                <a:t>の取組みを通じ、様々な</a:t>
              </a:r>
              <a:endParaRPr lang="en-US" altLang="ja-JP" sz="1600" dirty="0">
                <a:latin typeface="Meiryo UI" panose="020B0604030504040204" pitchFamily="50" charset="-128"/>
                <a:ea typeface="Meiryo UI" panose="020B0604030504040204" pitchFamily="50" charset="-128"/>
              </a:endParaRPr>
            </a:p>
            <a:p>
              <a:pPr marL="96838" indent="-96838" defTabSz="457200"/>
              <a:r>
                <a:rPr lang="ja-JP" altLang="en-US" sz="1600" dirty="0" smtClean="0">
                  <a:latin typeface="Meiryo UI" panose="020B0604030504040204" pitchFamily="50" charset="-128"/>
                  <a:ea typeface="Meiryo UI" panose="020B0604030504040204" pitchFamily="50" charset="-128"/>
                </a:rPr>
                <a:t>　場面で世界に貢献していく</a:t>
              </a:r>
              <a:endParaRPr lang="en-US" altLang="ja-JP" sz="1600" dirty="0">
                <a:latin typeface="Meiryo UI" panose="020B0604030504040204" pitchFamily="50" charset="-128"/>
                <a:ea typeface="Meiryo UI" panose="020B0604030504040204" pitchFamily="50" charset="-128"/>
              </a:endParaRPr>
            </a:p>
          </p:txBody>
        </p:sp>
        <p:sp>
          <p:nvSpPr>
            <p:cNvPr id="45" name="楕円 16"/>
            <p:cNvSpPr/>
            <p:nvPr/>
          </p:nvSpPr>
          <p:spPr>
            <a:xfrm>
              <a:off x="671483" y="2672844"/>
              <a:ext cx="2711927"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先進都市としての基盤を整える</a:t>
              </a:r>
              <a:endParaRPr kumimoji="1" lang="ja-JP" altLang="en-US" sz="1600" b="1" dirty="0">
                <a:latin typeface="Meiryo UI" panose="020B0604030504040204" pitchFamily="50" charset="-128"/>
                <a:ea typeface="Meiryo UI" panose="020B0604030504040204" pitchFamily="50" charset="-128"/>
              </a:endParaRPr>
            </a:p>
          </p:txBody>
        </p:sp>
        <p:sp>
          <p:nvSpPr>
            <p:cNvPr id="46" name="楕円 17"/>
            <p:cNvSpPr/>
            <p:nvPr/>
          </p:nvSpPr>
          <p:spPr>
            <a:xfrm>
              <a:off x="4720364" y="2354064"/>
              <a:ext cx="3015129"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smtClean="0">
                  <a:latin typeface="Meiryo UI" panose="020B0604030504040204" pitchFamily="50" charset="-128"/>
                  <a:ea typeface="Meiryo UI" panose="020B0604030504040204" pitchFamily="50" charset="-128"/>
                </a:rPr>
                <a:t>万博のレガシーとして、</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先進都市を実現</a:t>
              </a:r>
              <a:endParaRPr kumimoji="1" lang="ja-JP" altLang="en-US" sz="1600" b="1" dirty="0">
                <a:latin typeface="Meiryo UI" panose="020B0604030504040204" pitchFamily="50" charset="-128"/>
                <a:ea typeface="Meiryo UI" panose="020B0604030504040204" pitchFamily="50" charset="-128"/>
              </a:endParaRPr>
            </a:p>
          </p:txBody>
        </p:sp>
        <p:sp>
          <p:nvSpPr>
            <p:cNvPr id="47" name="角丸四角形 18"/>
            <p:cNvSpPr/>
            <p:nvPr/>
          </p:nvSpPr>
          <p:spPr>
            <a:xfrm>
              <a:off x="3875828" y="2380396"/>
              <a:ext cx="468723" cy="2787712"/>
            </a:xfrm>
            <a:prstGeom prst="roundRect">
              <a:avLst>
                <a:gd name="adj" fmla="val 11333"/>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8" name="テキスト ボックス 19"/>
            <p:cNvSpPr txBox="1"/>
            <p:nvPr/>
          </p:nvSpPr>
          <p:spPr>
            <a:xfrm>
              <a:off x="3898153" y="2486190"/>
              <a:ext cx="450207" cy="2654047"/>
            </a:xfrm>
            <a:prstGeom prst="rect">
              <a:avLst/>
            </a:prstGeom>
            <a:noFill/>
            <a:effectLst/>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effectLst/>
                  <a:uLnTx/>
                  <a:uFillTx/>
                  <a:latin typeface="Bauhaus 93" panose="04030905020B02020C02" pitchFamily="82" charset="0"/>
                  <a:ea typeface="HGS創英角ｺﾞｼｯｸUB" panose="020B0900000000000000" pitchFamily="50" charset="-128"/>
                </a:rPr>
                <a:t>大阪・関西万博</a:t>
              </a:r>
              <a:endParaRPr kumimoji="1" lang="en-US" altLang="ja-JP" sz="1600" i="0" u="none" strike="noStrike" kern="1200" cap="none" spc="0" normalizeH="0" baseline="0" noProof="0" dirty="0" smtClean="0">
                <a:ln>
                  <a:noFill/>
                </a:ln>
                <a:effectLst/>
                <a:uLnTx/>
                <a:uFillTx/>
                <a:latin typeface="Bauhaus 93" panose="04030905020B02020C02" pitchFamily="82" charset="0"/>
                <a:ea typeface="HGS創英角ｺﾞｼｯｸUB" panose="020B0900000000000000" pitchFamily="50" charset="-128"/>
              </a:endParaRPr>
            </a:p>
          </p:txBody>
        </p:sp>
        <p:sp>
          <p:nvSpPr>
            <p:cNvPr id="32" name="テキスト ボックス 20"/>
            <p:cNvSpPr txBox="1"/>
            <p:nvPr/>
          </p:nvSpPr>
          <p:spPr>
            <a:xfrm>
              <a:off x="8517919" y="3840208"/>
              <a:ext cx="1263731" cy="584775"/>
            </a:xfrm>
            <a:prstGeom prst="rect">
              <a:avLst/>
            </a:prstGeom>
            <a:noFill/>
          </p:spPr>
          <p:txBody>
            <a:bodyPr wrap="square" rtlCol="0">
              <a:spAutoFit/>
            </a:bodyPr>
            <a:lstStyle/>
            <a:p>
              <a:pPr defTabSz="457200"/>
              <a:r>
                <a:rPr lang="en-US" altLang="ja-JP" sz="1600" b="1" dirty="0" smtClean="0">
                  <a:latin typeface="Meiryo UI" panose="020B0604030504040204" pitchFamily="50" charset="-128"/>
                  <a:ea typeface="Meiryo UI" panose="020B0604030504040204" pitchFamily="50" charset="-128"/>
                </a:rPr>
                <a:t>SDGs</a:t>
              </a:r>
            </a:p>
            <a:p>
              <a:pPr defTabSz="457200"/>
              <a:r>
                <a:rPr lang="en-US" altLang="ja-JP" sz="1600" b="1" dirty="0" smtClean="0">
                  <a:latin typeface="Meiryo UI" panose="020B0604030504040204" pitchFamily="50" charset="-128"/>
                  <a:ea typeface="Meiryo UI" panose="020B0604030504040204" pitchFamily="50" charset="-128"/>
                </a:rPr>
                <a:t>+beyond</a:t>
              </a:r>
              <a:r>
                <a:rPr lang="ja-JP" altLang="en-US" sz="1600" b="1" dirty="0" smtClean="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　</a:t>
              </a:r>
            </a:p>
          </p:txBody>
        </p:sp>
        <p:sp>
          <p:nvSpPr>
            <p:cNvPr id="25" name="テキスト ボックス 26"/>
            <p:cNvSpPr txBox="1"/>
            <p:nvPr/>
          </p:nvSpPr>
          <p:spPr>
            <a:xfrm>
              <a:off x="360048" y="3655249"/>
              <a:ext cx="3296804" cy="1330055"/>
            </a:xfrm>
            <a:prstGeom prst="rect">
              <a:avLst/>
            </a:prstGeom>
            <a:noFill/>
            <a:ln w="19050" cmpd="sng">
              <a:noFill/>
              <a:prstDash val="solid"/>
            </a:ln>
          </p:spPr>
          <p:txBody>
            <a:bodyPr wrap="square" rtlCol="0">
              <a:spAutoFit/>
            </a:bodyPr>
            <a:lstStyle/>
            <a:p>
              <a:pPr marL="185738" indent="-185738" defTabSz="457200"/>
              <a:r>
                <a:rPr lang="ja-JP" altLang="en-US" sz="1600" dirty="0">
                  <a:solidFill>
                    <a:schemeClr val="bg1"/>
                  </a:solidFill>
                  <a:latin typeface="Meiryo UI" panose="020B0604030504040204" pitchFamily="50" charset="-128"/>
                  <a:ea typeface="Meiryo UI" panose="020B0604030504040204" pitchFamily="50" charset="-128"/>
                </a:rPr>
                <a:t>〇</a:t>
              </a:r>
              <a:r>
                <a:rPr lang="ja-JP" altLang="en-US" sz="1600" dirty="0" smtClean="0">
                  <a:solidFill>
                    <a:schemeClr val="bg1"/>
                  </a:solidFill>
                  <a:latin typeface="Meiryo UI" panose="020B0604030504040204" pitchFamily="50" charset="-128"/>
                  <a:ea typeface="Meiryo UI" panose="020B0604030504040204" pitchFamily="50" charset="-128"/>
                </a:rPr>
                <a:t>　</a:t>
              </a:r>
              <a:r>
                <a:rPr lang="ja-JP" altLang="en-US" sz="1600" dirty="0">
                  <a:solidFill>
                    <a:schemeClr val="bg1"/>
                  </a:solidFill>
                  <a:latin typeface="Meiryo UI" panose="020B0604030504040204" pitchFamily="50" charset="-128"/>
                  <a:ea typeface="Meiryo UI" panose="020B0604030504040204" pitchFamily="50" charset="-128"/>
                </a:rPr>
                <a:t>誰</a:t>
              </a:r>
              <a:r>
                <a:rPr lang="ja-JP" altLang="en-US" sz="1600" dirty="0" smtClean="0">
                  <a:solidFill>
                    <a:schemeClr val="bg1"/>
                  </a:solidFill>
                  <a:latin typeface="Meiryo UI" panose="020B0604030504040204" pitchFamily="50" charset="-128"/>
                  <a:ea typeface="Meiryo UI" panose="020B0604030504040204" pitchFamily="50" charset="-128"/>
                </a:rPr>
                <a:t>もが</a:t>
              </a:r>
              <a:r>
                <a:rPr lang="en-US" altLang="ja-JP" sz="1600" dirty="0" smtClean="0">
                  <a:solidFill>
                    <a:schemeClr val="bg1"/>
                  </a:solidFill>
                  <a:latin typeface="Meiryo UI" panose="020B0604030504040204" pitchFamily="50" charset="-128"/>
                  <a:ea typeface="Meiryo UI" panose="020B0604030504040204" pitchFamily="50" charset="-128"/>
                </a:rPr>
                <a:t>SDGs</a:t>
              </a:r>
              <a:r>
                <a:rPr lang="ja-JP" altLang="en-US" sz="1600" dirty="0" smtClean="0">
                  <a:solidFill>
                    <a:schemeClr val="bg1"/>
                  </a:solidFill>
                  <a:latin typeface="Meiryo UI" panose="020B0604030504040204" pitchFamily="50" charset="-128"/>
                  <a:ea typeface="Meiryo UI" panose="020B0604030504040204" pitchFamily="50" charset="-128"/>
                </a:rPr>
                <a:t>を意識し、自律的に</a:t>
              </a:r>
              <a:endParaRPr lang="en-US" altLang="ja-JP" sz="1600" dirty="0" smtClean="0">
                <a:solidFill>
                  <a:schemeClr val="bg1"/>
                </a:solidFill>
                <a:latin typeface="Meiryo UI" panose="020B0604030504040204" pitchFamily="50" charset="-128"/>
                <a:ea typeface="Meiryo UI" panose="020B0604030504040204" pitchFamily="50" charset="-128"/>
              </a:endParaRPr>
            </a:p>
            <a:p>
              <a:pPr marL="185738" indent="-185738" defTabSz="457200"/>
              <a:r>
                <a:rPr lang="ja-JP" altLang="en-US" sz="1600" dirty="0">
                  <a:solidFill>
                    <a:schemeClr val="bg1"/>
                  </a:solidFill>
                  <a:latin typeface="Meiryo UI" panose="020B0604030504040204" pitchFamily="50" charset="-128"/>
                  <a:ea typeface="Meiryo UI" panose="020B0604030504040204" pitchFamily="50" charset="-128"/>
                </a:rPr>
                <a:t>　</a:t>
              </a:r>
              <a:r>
                <a:rPr lang="ja-JP" altLang="en-US" sz="1600" dirty="0" smtClean="0">
                  <a:solidFill>
                    <a:schemeClr val="bg1"/>
                  </a:solidFill>
                  <a:latin typeface="Meiryo UI" panose="020B0604030504040204" pitchFamily="50" charset="-128"/>
                  <a:ea typeface="Meiryo UI" panose="020B0604030504040204" pitchFamily="50" charset="-128"/>
                </a:rPr>
                <a:t>行動する大阪を実現していく</a:t>
              </a:r>
              <a:endParaRPr lang="en-US" altLang="ja-JP" sz="1600" dirty="0" smtClean="0">
                <a:solidFill>
                  <a:schemeClr val="bg1"/>
                </a:solidFill>
                <a:latin typeface="Meiryo UI" panose="020B0604030504040204" pitchFamily="50" charset="-128"/>
                <a:ea typeface="Meiryo UI" panose="020B0604030504040204" pitchFamily="50" charset="-128"/>
              </a:endParaRPr>
            </a:p>
            <a:p>
              <a:pPr marL="185738" indent="-185738" defTabSz="457200"/>
              <a:endParaRPr lang="en-US" altLang="ja-JP" sz="1600" dirty="0">
                <a:solidFill>
                  <a:schemeClr val="bg1"/>
                </a:solidFill>
                <a:latin typeface="Meiryo UI" panose="020B0604030504040204" pitchFamily="50" charset="-128"/>
                <a:ea typeface="Meiryo UI" panose="020B0604030504040204" pitchFamily="50" charset="-128"/>
              </a:endParaRPr>
            </a:p>
            <a:p>
              <a:pPr marL="185738" indent="-185738" defTabSz="457200"/>
              <a:r>
                <a:rPr lang="ja-JP" altLang="en-US" sz="1600" dirty="0" smtClean="0">
                  <a:solidFill>
                    <a:schemeClr val="bg1"/>
                  </a:solidFill>
                  <a:latin typeface="Meiryo UI" panose="020B0604030504040204" pitchFamily="50" charset="-128"/>
                  <a:ea typeface="Meiryo UI" panose="020B0604030504040204" pitchFamily="50" charset="-128"/>
                </a:rPr>
                <a:t>〇　様々なステークホルダーが自分なりの</a:t>
              </a:r>
              <a:r>
                <a:rPr lang="en-US" altLang="ja-JP" sz="1600" dirty="0" smtClean="0">
                  <a:solidFill>
                    <a:schemeClr val="bg1"/>
                  </a:solidFill>
                  <a:latin typeface="Meiryo UI" panose="020B0604030504040204" pitchFamily="50" charset="-128"/>
                  <a:ea typeface="Meiryo UI" panose="020B0604030504040204" pitchFamily="50" charset="-128"/>
                </a:rPr>
                <a:t>SDGs</a:t>
              </a:r>
              <a:r>
                <a:rPr lang="ja-JP" altLang="en-US" sz="1600" dirty="0" smtClean="0">
                  <a:solidFill>
                    <a:schemeClr val="bg1"/>
                  </a:solidFill>
                  <a:latin typeface="Meiryo UI" panose="020B0604030504040204" pitchFamily="50" charset="-128"/>
                  <a:ea typeface="Meiryo UI" panose="020B0604030504040204" pitchFamily="50" charset="-128"/>
                </a:rPr>
                <a:t>に取り組む中で、特に、重点ゴールの底上げに注力していく</a:t>
              </a:r>
              <a:endParaRPr lang="en-US" altLang="ja-JP" sz="1600" dirty="0" smtClean="0">
                <a:solidFill>
                  <a:schemeClr val="bg1"/>
                </a:solidFill>
                <a:latin typeface="Meiryo UI" panose="020B0604030504040204" pitchFamily="50" charset="-128"/>
                <a:ea typeface="Meiryo UI" panose="020B0604030504040204" pitchFamily="50" charset="-128"/>
              </a:endParaRPr>
            </a:p>
          </p:txBody>
        </p:sp>
      </p:grpSp>
      <p:sp>
        <p:nvSpPr>
          <p:cNvPr id="26" name="正方形/長方形 25"/>
          <p:cNvSpPr/>
          <p:nvPr/>
        </p:nvSpPr>
        <p:spPr>
          <a:xfrm>
            <a:off x="-120537" y="650981"/>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）取組工程</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16204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３．</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smtClean="0">
                <a:latin typeface="Meiryo UI" panose="020B0604030504040204" pitchFamily="50" charset="-128"/>
                <a:ea typeface="Meiryo UI" panose="020B0604030504040204" pitchFamily="50" charset="-128"/>
              </a:rPr>
              <a:t>年大阪・関西万博に向けて取り組む</a:t>
            </a:r>
            <a:r>
              <a:rPr kumimoji="1" lang="ja-JP" altLang="en-US" b="1" dirty="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重点ゴール」の考え方</a:t>
            </a:r>
            <a:endParaRPr kumimoji="1" lang="en-US" altLang="ja-JP" b="1" dirty="0">
              <a:latin typeface="Meiryo UI" panose="020B0604030504040204" pitchFamily="50" charset="-128"/>
              <a:ea typeface="Meiryo UI" panose="020B0604030504040204" pitchFamily="50" charset="-128"/>
            </a:endParaRPr>
          </a:p>
        </p:txBody>
      </p:sp>
      <p:sp>
        <p:nvSpPr>
          <p:cNvPr id="6" name="正方形/長方形 5"/>
          <p:cNvSpPr/>
          <p:nvPr/>
        </p:nvSpPr>
        <p:spPr>
          <a:xfrm>
            <a:off x="-43930" y="67881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年大阪・関西万博に向けて取り組む「重点ゴール</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」の考え方</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372516" y="1171072"/>
            <a:ext cx="9070747" cy="621709"/>
          </a:xfrm>
          <a:prstGeom prst="rect">
            <a:avLst/>
          </a:prstGeom>
          <a:noFill/>
        </p:spPr>
        <p:txBody>
          <a:bodyPr wrap="square" lIns="72000" tIns="64008" rIns="72000" bIns="64008" rtlCol="0">
            <a:spAutoFit/>
          </a:bodyPr>
          <a:lstStyle/>
          <a:p>
            <a:pPr marL="171450" indent="-171450">
              <a:buFont typeface="Meiryo UI" panose="020B0604030504040204" pitchFamily="50" charset="-128"/>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年大阪・関西万博に向け、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健康</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や福祉、農業、環境、エネルギー、人権、ジェンダーなど</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全てを俯瞰しながら、特に、次の４つの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視点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から絞り込んだ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「重点ゴール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」に注力していく。</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正方形/長方形 70"/>
          <p:cNvSpPr/>
          <p:nvPr/>
        </p:nvSpPr>
        <p:spPr>
          <a:xfrm>
            <a:off x="2931794" y="2996879"/>
            <a:ext cx="2047724" cy="2565253"/>
          </a:xfrm>
          <a:prstGeom prst="rect">
            <a:avLst/>
          </a:prstGeom>
          <a:solidFill>
            <a:schemeClr val="bg1">
              <a:lumMod val="85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lnSpc>
                <a:spcPts val="1000"/>
              </a:lnSpc>
            </a:pPr>
            <a:endParaRPr kumimoji="1" lang="ja-JP" altLang="en-US" sz="1600" dirty="0">
              <a:solidFill>
                <a:schemeClr val="tx1"/>
              </a:solidFill>
            </a:endParaRPr>
          </a:p>
        </p:txBody>
      </p:sp>
      <p:sp>
        <p:nvSpPr>
          <p:cNvPr id="72" name="正方形/長方形 71"/>
          <p:cNvSpPr/>
          <p:nvPr/>
        </p:nvSpPr>
        <p:spPr>
          <a:xfrm>
            <a:off x="495686" y="2979403"/>
            <a:ext cx="2084529" cy="2582730"/>
          </a:xfrm>
          <a:prstGeom prst="rect">
            <a:avLst/>
          </a:prstGeom>
          <a:solidFill>
            <a:schemeClr val="bg1">
              <a:lumMod val="85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lnSpc>
                <a:spcPts val="1000"/>
              </a:lnSpc>
            </a:pPr>
            <a:endParaRPr kumimoji="1" lang="ja-JP" altLang="en-US" sz="1600">
              <a:solidFill>
                <a:schemeClr val="tx1"/>
              </a:solidFill>
            </a:endParaRPr>
          </a:p>
        </p:txBody>
      </p:sp>
      <p:sp>
        <p:nvSpPr>
          <p:cNvPr id="73" name="角丸四角形 72"/>
          <p:cNvSpPr/>
          <p:nvPr/>
        </p:nvSpPr>
        <p:spPr>
          <a:xfrm>
            <a:off x="2913681" y="2618519"/>
            <a:ext cx="2064042" cy="604243"/>
          </a:xfrm>
          <a:prstGeom prst="roundRect">
            <a:avLst>
              <a:gd name="adj" fmla="val 0"/>
            </a:avLst>
          </a:prstGeom>
        </p:spPr>
        <p:style>
          <a:lnRef idx="1">
            <a:schemeClr val="accent5"/>
          </a:lnRef>
          <a:fillRef idx="3">
            <a:schemeClr val="accent5"/>
          </a:fillRef>
          <a:effectRef idx="2">
            <a:schemeClr val="accent5"/>
          </a:effectRef>
          <a:fontRef idx="minor">
            <a:schemeClr val="lt1"/>
          </a:fontRef>
        </p:style>
        <p:txBody>
          <a:bodyPr lIns="144000" tIns="36000" rIns="36000" bIns="36000" rtlCol="0" anchor="ctr"/>
          <a:lstStyle/>
          <a:p>
            <a:r>
              <a:rPr lang="ja-JP" altLang="en-US" sz="1600" b="1" dirty="0" smtClean="0">
                <a:latin typeface="Meiryo UI" panose="020B0604030504040204" pitchFamily="50" charset="-128"/>
                <a:ea typeface="Meiryo UI" panose="020B0604030504040204" pitchFamily="50" charset="-128"/>
              </a:rPr>
              <a:t>府民や企業が重要と</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考えるゴールの把握</a:t>
            </a:r>
            <a:endParaRPr lang="ja-JP" altLang="en-US" sz="1600" b="1" dirty="0">
              <a:latin typeface="Meiryo UI" panose="020B0604030504040204" pitchFamily="50" charset="-128"/>
              <a:ea typeface="Meiryo UI" panose="020B0604030504040204" pitchFamily="50" charset="-128"/>
            </a:endParaRPr>
          </a:p>
        </p:txBody>
      </p:sp>
      <p:sp>
        <p:nvSpPr>
          <p:cNvPr id="74" name="正方形/長方形 73"/>
          <p:cNvSpPr>
            <a:spLocks/>
          </p:cNvSpPr>
          <p:nvPr/>
        </p:nvSpPr>
        <p:spPr>
          <a:xfrm>
            <a:off x="3092206" y="3755528"/>
            <a:ext cx="1666788" cy="126341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marL="6350" indent="-6350"/>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や若者、企業の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関心・期待が高いゴールを把握し、</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様々なステークホルダーの自律的な</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の広がりに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つなげる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a:spLocks/>
          </p:cNvSpPr>
          <p:nvPr/>
        </p:nvSpPr>
        <p:spPr>
          <a:xfrm>
            <a:off x="698260" y="3735789"/>
            <a:ext cx="1679380" cy="126341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「国際的な日本の評価」と「国内評価」を一つの拠り所に、</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SDGs17</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ゴールの現在の到達点の分析し、大阪の立ち位置を把握</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5339697" y="2992401"/>
            <a:ext cx="2082701" cy="2569731"/>
          </a:xfrm>
          <a:prstGeom prst="rect">
            <a:avLst/>
          </a:prstGeom>
          <a:solidFill>
            <a:schemeClr val="bg1"/>
          </a:solidFill>
          <a:ln w="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lnSpc>
                <a:spcPts val="1000"/>
              </a:lnSpc>
            </a:pPr>
            <a:endParaRPr kumimoji="1" lang="ja-JP" altLang="en-US" sz="1600">
              <a:solidFill>
                <a:schemeClr val="tx1"/>
              </a:solidFill>
            </a:endParaRPr>
          </a:p>
        </p:txBody>
      </p:sp>
      <p:sp>
        <p:nvSpPr>
          <p:cNvPr id="77" name="角丸四角形 76"/>
          <p:cNvSpPr/>
          <p:nvPr/>
        </p:nvSpPr>
        <p:spPr>
          <a:xfrm>
            <a:off x="5329300" y="2601330"/>
            <a:ext cx="2103496" cy="604243"/>
          </a:xfrm>
          <a:prstGeom prst="roundRect">
            <a:avLst>
              <a:gd name="adj" fmla="val 0"/>
            </a:avLst>
          </a:prstGeom>
        </p:spPr>
        <p:style>
          <a:lnRef idx="1">
            <a:schemeClr val="accent5"/>
          </a:lnRef>
          <a:fillRef idx="3">
            <a:schemeClr val="accent5"/>
          </a:fillRef>
          <a:effectRef idx="2">
            <a:schemeClr val="accent5"/>
          </a:effectRef>
          <a:fontRef idx="minor">
            <a:schemeClr val="lt1"/>
          </a:fontRef>
        </p:style>
        <p:txBody>
          <a:bodyPr lIns="288000" tIns="36000" rIns="36000" bIns="36000" rtlCol="0" anchor="ctr"/>
          <a:lstStyle/>
          <a:p>
            <a:r>
              <a:rPr lang="ja-JP" altLang="en-US" sz="1600" b="1" dirty="0" smtClean="0">
                <a:latin typeface="Meiryo UI" panose="020B0604030504040204" pitchFamily="50" charset="-128"/>
                <a:ea typeface="Meiryo UI" panose="020B0604030504040204" pitchFamily="50" charset="-128"/>
              </a:rPr>
              <a:t>府の政策や大阪の</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ポテンシャル</a:t>
            </a:r>
            <a:r>
              <a:rPr lang="ja-JP" altLang="en-US" sz="1600" b="1" dirty="0">
                <a:latin typeface="Meiryo UI" panose="020B0604030504040204" pitchFamily="50" charset="-128"/>
                <a:ea typeface="Meiryo UI" panose="020B0604030504040204" pitchFamily="50" charset="-128"/>
              </a:rPr>
              <a:t>　　</a:t>
            </a:r>
          </a:p>
        </p:txBody>
      </p:sp>
      <p:sp>
        <p:nvSpPr>
          <p:cNvPr id="78" name="正方形/長方形 77"/>
          <p:cNvSpPr>
            <a:spLocks/>
          </p:cNvSpPr>
          <p:nvPr/>
        </p:nvSpPr>
        <p:spPr>
          <a:xfrm>
            <a:off x="5515489" y="3487425"/>
            <a:ext cx="1731115" cy="172148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marL="6350" indent="-6350"/>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万博や</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G20</a:t>
            </a:r>
            <a:r>
              <a:rPr lang="ja-JP" altLang="en-US" sz="16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府政</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の基本的な方針などの府の政策や、大阪のポテンシャルを</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踏まえることで、強みを活かし、弱みを克服して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正方形/長方形 78"/>
          <p:cNvSpPr/>
          <p:nvPr/>
        </p:nvSpPr>
        <p:spPr>
          <a:xfrm>
            <a:off x="7786609" y="2985963"/>
            <a:ext cx="1656654" cy="2576169"/>
          </a:xfrm>
          <a:prstGeom prst="rect">
            <a:avLst/>
          </a:prstGeom>
          <a:solidFill>
            <a:schemeClr val="bg1"/>
          </a:solidFill>
          <a:ln w="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sz="1600">
              <a:solidFill>
                <a:schemeClr val="tx1"/>
              </a:solidFill>
            </a:endParaRPr>
          </a:p>
        </p:txBody>
      </p:sp>
      <p:sp>
        <p:nvSpPr>
          <p:cNvPr id="80" name="角丸四角形 79"/>
          <p:cNvSpPr/>
          <p:nvPr/>
        </p:nvSpPr>
        <p:spPr>
          <a:xfrm>
            <a:off x="7803373" y="2620220"/>
            <a:ext cx="1639890" cy="600320"/>
          </a:xfrm>
          <a:prstGeom prst="roundRect">
            <a:avLst>
              <a:gd name="adj" fmla="val 0"/>
            </a:avLst>
          </a:prstGeom>
        </p:spPr>
        <p:style>
          <a:lnRef idx="1">
            <a:schemeClr val="accent5"/>
          </a:lnRef>
          <a:fillRef idx="3">
            <a:schemeClr val="accent5"/>
          </a:fillRef>
          <a:effectRef idx="2">
            <a:schemeClr val="accent5"/>
          </a:effectRef>
          <a:fontRef idx="minor">
            <a:schemeClr val="lt1"/>
          </a:fontRef>
        </p:style>
        <p:txBody>
          <a:bodyPr lIns="144000" tIns="36000" rIns="36000" bIns="36000" rtlCol="0" anchor="ctr"/>
          <a:lstStyle/>
          <a:p>
            <a:r>
              <a:rPr lang="en-US" altLang="ja-JP" sz="1600" b="1" dirty="0" smtClean="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世界の動きを</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 視野に</a:t>
            </a:r>
            <a:r>
              <a:rPr lang="ja-JP" altLang="en-US" sz="1600" b="1" dirty="0">
                <a:latin typeface="Meiryo UI" panose="020B0604030504040204" pitchFamily="50" charset="-128"/>
                <a:ea typeface="Meiryo UI" panose="020B0604030504040204" pitchFamily="50" charset="-128"/>
              </a:rPr>
              <a:t>入</a:t>
            </a:r>
            <a:r>
              <a:rPr lang="ja-JP" altLang="en-US" sz="1600" b="1" dirty="0" smtClean="0">
                <a:latin typeface="Meiryo UI" panose="020B0604030504040204" pitchFamily="50" charset="-128"/>
                <a:ea typeface="Meiryo UI" panose="020B0604030504040204" pitchFamily="50" charset="-128"/>
              </a:rPr>
              <a:t>れる</a:t>
            </a:r>
            <a:r>
              <a:rPr lang="ja-JP" altLang="en-US" sz="1600" b="1" dirty="0">
                <a:latin typeface="Meiryo UI" panose="020B0604030504040204" pitchFamily="50" charset="-128"/>
                <a:ea typeface="Meiryo UI" panose="020B0604030504040204" pitchFamily="50" charset="-128"/>
              </a:rPr>
              <a:t>　　</a:t>
            </a:r>
          </a:p>
        </p:txBody>
      </p:sp>
      <p:sp>
        <p:nvSpPr>
          <p:cNvPr id="81" name="正方形/長方形 80"/>
          <p:cNvSpPr>
            <a:spLocks/>
          </p:cNvSpPr>
          <p:nvPr/>
        </p:nvSpPr>
        <p:spPr>
          <a:xfrm>
            <a:off x="7916874" y="3650021"/>
            <a:ext cx="1396123" cy="148262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marL="6350" indent="-6350"/>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大阪と世界とのつながり</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、世界の</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先進国の特性などを踏まえ、グローバルな視点で取り組む</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正方形/長方形 81"/>
          <p:cNvSpPr/>
          <p:nvPr/>
        </p:nvSpPr>
        <p:spPr>
          <a:xfrm>
            <a:off x="247757" y="5888737"/>
            <a:ext cx="4887857" cy="35941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gn="ctr">
              <a:spcBef>
                <a:spcPts val="0"/>
              </a:spcBef>
            </a:pPr>
            <a:r>
              <a:rPr lang="ja-JP" altLang="en-US" sz="16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それぞれを組み合わせた重要度（マテリアリティ）の把握</a:t>
            </a:r>
            <a:endParaRPr lang="en-US" altLang="ja-JP" sz="16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角丸四角形 84"/>
          <p:cNvSpPr/>
          <p:nvPr/>
        </p:nvSpPr>
        <p:spPr>
          <a:xfrm>
            <a:off x="495686" y="2616172"/>
            <a:ext cx="2084530" cy="604243"/>
          </a:xfrm>
          <a:prstGeom prst="roundRect">
            <a:avLst>
              <a:gd name="adj" fmla="val 0"/>
            </a:avLst>
          </a:prstGeom>
        </p:spPr>
        <p:style>
          <a:lnRef idx="1">
            <a:schemeClr val="accent5"/>
          </a:lnRef>
          <a:fillRef idx="3">
            <a:schemeClr val="accent5"/>
          </a:fillRef>
          <a:effectRef idx="2">
            <a:schemeClr val="accent5"/>
          </a:effectRef>
          <a:fontRef idx="minor">
            <a:schemeClr val="lt1"/>
          </a:fontRef>
        </p:style>
        <p:txBody>
          <a:bodyPr lIns="108000" tIns="36000" rIns="36000" bIns="36000" rtlCol="0" anchor="ctr"/>
          <a:lstStyle/>
          <a:p>
            <a:r>
              <a:rPr lang="en-US" altLang="ja-JP" sz="1600" b="1" dirty="0" smtClean="0">
                <a:latin typeface="Meiryo UI" panose="020B0604030504040204" pitchFamily="50" charset="-128"/>
                <a:ea typeface="Meiryo UI" panose="020B0604030504040204" pitchFamily="50" charset="-128"/>
              </a:rPr>
              <a:t>SDGs17</a:t>
            </a:r>
            <a:r>
              <a:rPr lang="ja-JP" altLang="en-US" sz="1600" b="1" dirty="0">
                <a:latin typeface="Meiryo UI" panose="020B0604030504040204" pitchFamily="50" charset="-128"/>
                <a:ea typeface="Meiryo UI" panose="020B0604030504040204" pitchFamily="50" charset="-128"/>
              </a:rPr>
              <a:t>ゴール</a:t>
            </a:r>
            <a:r>
              <a:rPr lang="ja-JP" altLang="en-US" sz="1600" b="1" dirty="0" smtClean="0">
                <a:latin typeface="Meiryo UI" panose="020B0604030504040204" pitchFamily="50" charset="-128"/>
                <a:ea typeface="Meiryo UI" panose="020B0604030504040204" pitchFamily="50" charset="-128"/>
              </a:rPr>
              <a:t>の</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 現在の到達点の分析</a:t>
            </a:r>
            <a:r>
              <a:rPr lang="ja-JP" altLang="en-US" sz="1600" b="1" dirty="0">
                <a:latin typeface="Meiryo UI" panose="020B0604030504040204" pitchFamily="50" charset="-128"/>
                <a:ea typeface="Meiryo UI" panose="020B0604030504040204" pitchFamily="50" charset="-128"/>
              </a:rPr>
              <a:t>　　</a:t>
            </a:r>
          </a:p>
        </p:txBody>
      </p:sp>
      <p:sp>
        <p:nvSpPr>
          <p:cNvPr id="2" name="スライド番号プレースホルダー 1"/>
          <p:cNvSpPr>
            <a:spLocks noGrp="1"/>
          </p:cNvSpPr>
          <p:nvPr>
            <p:ph type="sldNum" sz="quarter" idx="12"/>
          </p:nvPr>
        </p:nvSpPr>
        <p:spPr>
          <a:xfrm>
            <a:off x="9050600" y="75975"/>
            <a:ext cx="682898" cy="360000"/>
          </a:xfrm>
        </p:spPr>
        <p:txBody>
          <a:bodyPr/>
          <a:lstStyle/>
          <a:p>
            <a:fld id="{7B20388F-A125-4D2E-BBF0-E240911E1C91}" type="slidenum">
              <a:rPr kumimoji="1" lang="ja-JP" altLang="en-US" smtClean="0"/>
              <a:pPr/>
              <a:t>7</a:t>
            </a:fld>
            <a:endParaRPr kumimoji="1" lang="ja-JP" altLang="en-US"/>
          </a:p>
        </p:txBody>
      </p:sp>
      <p:sp>
        <p:nvSpPr>
          <p:cNvPr id="3" name="右中かっこ 2"/>
          <p:cNvSpPr/>
          <p:nvPr/>
        </p:nvSpPr>
        <p:spPr>
          <a:xfrm rot="5400000">
            <a:off x="2583686" y="3530769"/>
            <a:ext cx="216000" cy="4392000"/>
          </a:xfrm>
          <a:prstGeom prst="rightBrace">
            <a:avLst>
              <a:gd name="adj1" fmla="val 5926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5" name="楕円 24"/>
          <p:cNvSpPr/>
          <p:nvPr/>
        </p:nvSpPr>
        <p:spPr>
          <a:xfrm rot="21043780">
            <a:off x="105366" y="2326100"/>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視点１</a:t>
            </a:r>
            <a:endParaRPr kumimoji="1" lang="ja-JP" altLang="en-US" sz="1600" b="1" dirty="0">
              <a:latin typeface="Meiryo UI" panose="020B0604030504040204" pitchFamily="50" charset="-128"/>
              <a:ea typeface="Meiryo UI" panose="020B0604030504040204" pitchFamily="50" charset="-128"/>
            </a:endParaRPr>
          </a:p>
        </p:txBody>
      </p:sp>
      <p:sp>
        <p:nvSpPr>
          <p:cNvPr id="26" name="楕円 25"/>
          <p:cNvSpPr/>
          <p:nvPr/>
        </p:nvSpPr>
        <p:spPr>
          <a:xfrm rot="21043780">
            <a:off x="2685286" y="2326101"/>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視点２</a:t>
            </a:r>
            <a:endParaRPr kumimoji="1" lang="ja-JP" altLang="en-US" sz="1600" b="1" dirty="0">
              <a:latin typeface="Meiryo UI" panose="020B0604030504040204" pitchFamily="50" charset="-128"/>
              <a:ea typeface="Meiryo UI" panose="020B0604030504040204" pitchFamily="50" charset="-128"/>
            </a:endParaRPr>
          </a:p>
        </p:txBody>
      </p:sp>
      <p:sp>
        <p:nvSpPr>
          <p:cNvPr id="27" name="楕円 26"/>
          <p:cNvSpPr/>
          <p:nvPr/>
        </p:nvSpPr>
        <p:spPr>
          <a:xfrm rot="21043780">
            <a:off x="5149516" y="2304637"/>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視点３</a:t>
            </a:r>
            <a:endParaRPr kumimoji="1" lang="ja-JP" altLang="en-US" sz="1600" b="1" dirty="0">
              <a:latin typeface="Meiryo UI" panose="020B0604030504040204" pitchFamily="50" charset="-128"/>
              <a:ea typeface="Meiryo UI" panose="020B0604030504040204" pitchFamily="50" charset="-128"/>
            </a:endParaRPr>
          </a:p>
        </p:txBody>
      </p:sp>
      <p:sp>
        <p:nvSpPr>
          <p:cNvPr id="28" name="楕円 27"/>
          <p:cNvSpPr/>
          <p:nvPr/>
        </p:nvSpPr>
        <p:spPr>
          <a:xfrm rot="21043780">
            <a:off x="7613746" y="2304637"/>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視点４</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69159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３</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a:t>
            </a:r>
            <a:r>
              <a:rPr kumimoji="1" lang="ja-JP" altLang="en-US" b="1" dirty="0" smtClean="0">
                <a:latin typeface="Meiryo UI" panose="020B0604030504040204" pitchFamily="50" charset="-128"/>
                <a:ea typeface="Meiryo UI" panose="020B0604030504040204" pitchFamily="50" charset="-128"/>
              </a:rPr>
              <a:t>」の考え方</a:t>
            </a:r>
            <a:endParaRPr kumimoji="1" lang="en-US" altLang="ja-JP" b="1" dirty="0">
              <a:latin typeface="Meiryo UI" panose="020B0604030504040204" pitchFamily="50" charset="-128"/>
              <a:ea typeface="Meiryo UI" panose="020B0604030504040204" pitchFamily="50" charset="-128"/>
            </a:endParaRPr>
          </a:p>
        </p:txBody>
      </p:sp>
      <p:sp>
        <p:nvSpPr>
          <p:cNvPr id="6" name="正方形/長方形 5"/>
          <p:cNvSpPr/>
          <p:nvPr/>
        </p:nvSpPr>
        <p:spPr>
          <a:xfrm>
            <a:off x="0" y="583019"/>
            <a:ext cx="731520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SDGs17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ゴールの現在の到達点の分析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 個別ゴールの</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分類整理</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317002" y="1063841"/>
            <a:ext cx="9271993" cy="621709"/>
          </a:xfrm>
          <a:prstGeom prst="rect">
            <a:avLst/>
          </a:prstGeom>
          <a:noFill/>
        </p:spPr>
        <p:txBody>
          <a:bodyPr wrap="square" lIns="72000" tIns="64008" rIns="72000" bIns="64008" rtlCol="0">
            <a:spAutoFit/>
          </a:bodyPr>
          <a:lstStyle/>
          <a:p>
            <a:pPr marL="171450" indent="-171450">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公表されている「国際的な日本の評価（</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SDSN</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）」と「国内評価（自治体</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指標）」を一つの拠り所に、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ゴールの現在の到達点を４つに分類して分析。</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9138727" y="91208"/>
            <a:ext cx="682898" cy="360000"/>
          </a:xfrm>
        </p:spPr>
        <p:txBody>
          <a:bodyPr/>
          <a:lstStyle/>
          <a:p>
            <a:fld id="{7B20388F-A125-4D2E-BBF0-E240911E1C91}" type="slidenum">
              <a:rPr kumimoji="1" lang="ja-JP" altLang="en-US" smtClean="0"/>
              <a:pPr/>
              <a:t>8</a:t>
            </a:fld>
            <a:endParaRPr kumimoji="1" lang="ja-JP" altLang="en-US"/>
          </a:p>
        </p:txBody>
      </p:sp>
      <p:graphicFrame>
        <p:nvGraphicFramePr>
          <p:cNvPr id="30" name="表 29"/>
          <p:cNvGraphicFramePr>
            <a:graphicFrameLocks noGrp="1"/>
          </p:cNvGraphicFramePr>
          <p:nvPr>
            <p:extLst>
              <p:ext uri="{D42A27DB-BD31-4B8C-83A1-F6EECF244321}">
                <p14:modId xmlns:p14="http://schemas.microsoft.com/office/powerpoint/2010/main" val="482193570"/>
              </p:ext>
            </p:extLst>
          </p:nvPr>
        </p:nvGraphicFramePr>
        <p:xfrm>
          <a:off x="1068481" y="1854876"/>
          <a:ext cx="7769036" cy="4637159"/>
        </p:xfrm>
        <a:graphic>
          <a:graphicData uri="http://schemas.openxmlformats.org/drawingml/2006/table">
            <a:tbl>
              <a:tblPr>
                <a:tableStyleId>{5940675A-B579-460E-94D1-54222C63F5DA}</a:tableStyleId>
              </a:tblPr>
              <a:tblGrid>
                <a:gridCol w="376518">
                  <a:extLst>
                    <a:ext uri="{9D8B030D-6E8A-4147-A177-3AD203B41FA5}">
                      <a16:colId xmlns:a16="http://schemas.microsoft.com/office/drawing/2014/main" val="865378961"/>
                    </a:ext>
                  </a:extLst>
                </a:gridCol>
                <a:gridCol w="326848">
                  <a:extLst>
                    <a:ext uri="{9D8B030D-6E8A-4147-A177-3AD203B41FA5}">
                      <a16:colId xmlns:a16="http://schemas.microsoft.com/office/drawing/2014/main" val="2665487150"/>
                    </a:ext>
                  </a:extLst>
                </a:gridCol>
                <a:gridCol w="1806014">
                  <a:extLst>
                    <a:ext uri="{9D8B030D-6E8A-4147-A177-3AD203B41FA5}">
                      <a16:colId xmlns:a16="http://schemas.microsoft.com/office/drawing/2014/main" val="3060285041"/>
                    </a:ext>
                  </a:extLst>
                </a:gridCol>
                <a:gridCol w="1682318">
                  <a:extLst>
                    <a:ext uri="{9D8B030D-6E8A-4147-A177-3AD203B41FA5}">
                      <a16:colId xmlns:a16="http://schemas.microsoft.com/office/drawing/2014/main" val="2335040364"/>
                    </a:ext>
                  </a:extLst>
                </a:gridCol>
                <a:gridCol w="1432806">
                  <a:extLst>
                    <a:ext uri="{9D8B030D-6E8A-4147-A177-3AD203B41FA5}">
                      <a16:colId xmlns:a16="http://schemas.microsoft.com/office/drawing/2014/main" val="4116247947"/>
                    </a:ext>
                  </a:extLst>
                </a:gridCol>
                <a:gridCol w="2144532">
                  <a:extLst>
                    <a:ext uri="{9D8B030D-6E8A-4147-A177-3AD203B41FA5}">
                      <a16:colId xmlns:a16="http://schemas.microsoft.com/office/drawing/2014/main" val="2670988645"/>
                    </a:ext>
                  </a:extLst>
                </a:gridCol>
              </a:tblGrid>
              <a:tr h="514027">
                <a:tc rowSpan="4">
                  <a:txBody>
                    <a:bodyPr/>
                    <a:lstStyle/>
                    <a:p>
                      <a:pPr algn="ctr" fontAlgn="ctr"/>
                      <a:r>
                        <a:rPr lang="ja-JP" altLang="en-US" sz="1600" b="0" u="none" strike="noStrike" dirty="0" smtClean="0">
                          <a:effectLst/>
                          <a:latin typeface="HGS創英角ｺﾞｼｯｸUB" panose="020B0900000000000000" pitchFamily="50" charset="-128"/>
                          <a:ea typeface="HGS創英角ｺﾞｼｯｸUB" panose="020B0900000000000000" pitchFamily="50" charset="-128"/>
                        </a:rPr>
                        <a:t>自治体ＳＤＧｓ指標からみた大阪の評価</a:t>
                      </a:r>
                      <a:endParaRPr lang="en-US" altLang="ja-JP" sz="1600" b="0" u="none" strike="noStrike" dirty="0" smtClean="0">
                        <a:effectLst/>
                        <a:latin typeface="HGS創英角ｺﾞｼｯｸUB" panose="020B0900000000000000" pitchFamily="50" charset="-128"/>
                        <a:ea typeface="HGS創英角ｺﾞｼｯｸUB" panose="020B0900000000000000" pitchFamily="50" charset="-128"/>
                      </a:endParaRPr>
                    </a:p>
                  </a:txBody>
                  <a:tcPr marL="0" marR="8862" marT="8862"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8589250"/>
                  </a:ext>
                </a:extLst>
              </a:tr>
              <a:tr h="1352295">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108000" marB="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52000" marR="8862" marT="252000" marB="180000">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252000" marB="18000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2004790"/>
                  </a:ext>
                </a:extLst>
              </a:tr>
              <a:tr h="1275537">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lnSpc>
                          <a:spcPct val="100000"/>
                        </a:lnSpc>
                        <a:spcBef>
                          <a:spcPts val="0"/>
                        </a:spcBef>
                      </a:pP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396000" marR="8862" marT="14400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72000" marR="8862" marT="39600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200"/>
                        </a:lnSpc>
                        <a:spcBef>
                          <a:spcPts val="0"/>
                        </a:spcBef>
                        <a:spcAft>
                          <a:spcPts val="0"/>
                        </a:spcAft>
                      </a:pPr>
                      <a:endParaRPr lang="zh-TW"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3073783"/>
                  </a:ext>
                </a:extLst>
              </a:tr>
              <a:tr h="846267">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88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72000" marB="57600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1930747"/>
                  </a:ext>
                </a:extLst>
              </a:tr>
              <a:tr h="288060">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948667353"/>
                  </a:ext>
                </a:extLst>
              </a:tr>
              <a:tr h="0">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lnSpc>
                          <a:spcPts val="2200"/>
                        </a:lnSpc>
                      </a:pPr>
                      <a:r>
                        <a:rPr lang="ja-JP" altLang="en-US" sz="1600" b="0" u="none" strike="noStrike" dirty="0" smtClean="0">
                          <a:effectLst/>
                          <a:latin typeface="HGS創英角ｺﾞｼｯｸUB" panose="020B0900000000000000" pitchFamily="50" charset="-128"/>
                          <a:ea typeface="HGS創英角ｺﾞｼｯｸUB" panose="020B0900000000000000" pitchFamily="50" charset="-128"/>
                        </a:rPr>
                        <a:t>「国際的な日本の評価（</a:t>
                      </a:r>
                      <a:r>
                        <a:rPr lang="en-US" altLang="ja-JP" sz="1600" b="0" u="none" strike="noStrike" dirty="0" smtClean="0">
                          <a:effectLst/>
                          <a:latin typeface="HGS創英角ｺﾞｼｯｸUB" panose="020B0900000000000000" pitchFamily="50" charset="-128"/>
                          <a:ea typeface="HGS創英角ｺﾞｼｯｸUB" panose="020B0900000000000000" pitchFamily="50" charset="-128"/>
                        </a:rPr>
                        <a:t>SDSN</a:t>
                      </a:r>
                      <a:r>
                        <a:rPr lang="ja-JP" altLang="en-US" sz="1600" b="0" u="none" strike="noStrike" dirty="0" smtClean="0">
                          <a:effectLst/>
                          <a:latin typeface="HGS創英角ｺﾞｼｯｸUB" panose="020B0900000000000000" pitchFamily="50" charset="-128"/>
                          <a:ea typeface="HGS創英角ｺﾞｼｯｸUB" panose="020B0900000000000000" pitchFamily="50" charset="-128"/>
                        </a:rPr>
                        <a:t>）」からみた日本の評価</a:t>
                      </a:r>
                      <a:r>
                        <a:rPr lang="ja-JP" altLang="en-US" sz="1600" b="1" u="none" strike="noStrike" dirty="0" smtClean="0">
                          <a:effectLst/>
                          <a:latin typeface="ＭＳ Ｐゴシック" panose="020B0600070205080204" pitchFamily="50" charset="-128"/>
                          <a:ea typeface="ＭＳ Ｐゴシック" panose="020B0600070205080204" pitchFamily="50" charset="-128"/>
                        </a:rPr>
                        <a:t> </a:t>
                      </a:r>
                      <a:endPar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8862"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28091682"/>
                  </a:ext>
                </a:extLst>
              </a:tr>
            </a:tbl>
          </a:graphicData>
        </a:graphic>
      </p:graphicFrame>
      <p:cxnSp>
        <p:nvCxnSpPr>
          <p:cNvPr id="31" name="直線矢印コネクタ 30"/>
          <p:cNvCxnSpPr/>
          <p:nvPr/>
        </p:nvCxnSpPr>
        <p:spPr>
          <a:xfrm>
            <a:off x="1593011" y="2313261"/>
            <a:ext cx="0" cy="313200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1420628" y="1989123"/>
            <a:ext cx="403146" cy="297517"/>
          </a:xfrm>
          <a:prstGeom prst="rect">
            <a:avLst/>
          </a:prstGeom>
        </p:spPr>
        <p:txBody>
          <a:bodyPr wrap="square">
            <a:spAutoFit/>
          </a:bodyPr>
          <a:lstStyle/>
          <a:p>
            <a:pPr>
              <a:lnSpc>
                <a:spcPts val="1600"/>
              </a:lnSpc>
            </a:pPr>
            <a:r>
              <a:rPr kumimoji="1" lang="ja-JP" altLang="en-US" sz="1600" dirty="0" smtClean="0">
                <a:latin typeface="ＭＳ Ｐゴシック" panose="020B0600070205080204" pitchFamily="50" charset="-128"/>
                <a:ea typeface="ＭＳ Ｐゴシック" panose="020B0600070205080204" pitchFamily="50" charset="-128"/>
              </a:rPr>
              <a:t>高</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33" name="正方形/長方形 32"/>
          <p:cNvSpPr/>
          <p:nvPr/>
        </p:nvSpPr>
        <p:spPr>
          <a:xfrm>
            <a:off x="1420628" y="5471882"/>
            <a:ext cx="403146" cy="297517"/>
          </a:xfrm>
          <a:prstGeom prst="rect">
            <a:avLst/>
          </a:prstGeom>
        </p:spPr>
        <p:txBody>
          <a:bodyPr wrap="square">
            <a:spAutoFit/>
          </a:bodyPr>
          <a:lstStyle/>
          <a:p>
            <a:pPr>
              <a:lnSpc>
                <a:spcPts val="1600"/>
              </a:lnSpc>
            </a:pPr>
            <a:r>
              <a:rPr lang="ja-JP" altLang="en-US" sz="1600" dirty="0">
                <a:latin typeface="ＭＳ Ｐゴシック" panose="020B0600070205080204" pitchFamily="50" charset="-128"/>
                <a:ea typeface="ＭＳ Ｐゴシック" panose="020B0600070205080204" pitchFamily="50" charset="-128"/>
              </a:rPr>
              <a:t>低</a:t>
            </a:r>
            <a:endParaRPr kumimoji="1" lang="en-US" altLang="ja-JP" sz="1600" dirty="0" smtClean="0">
              <a:latin typeface="ＭＳ Ｐゴシック" panose="020B0600070205080204" pitchFamily="50" charset="-128"/>
              <a:ea typeface="ＭＳ Ｐゴシック" panose="020B0600070205080204" pitchFamily="50" charset="-128"/>
            </a:endParaRPr>
          </a:p>
        </p:txBody>
      </p:sp>
      <p:cxnSp>
        <p:nvCxnSpPr>
          <p:cNvPr id="34" name="直線矢印コネクタ 33"/>
          <p:cNvCxnSpPr/>
          <p:nvPr/>
        </p:nvCxnSpPr>
        <p:spPr>
          <a:xfrm flipH="1">
            <a:off x="2768563" y="6008505"/>
            <a:ext cx="5256000" cy="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1955609" y="5906277"/>
            <a:ext cx="403146" cy="297517"/>
          </a:xfrm>
          <a:prstGeom prst="rect">
            <a:avLst/>
          </a:prstGeom>
        </p:spPr>
        <p:txBody>
          <a:bodyPr wrap="square">
            <a:spAutoFit/>
          </a:bodyPr>
          <a:lstStyle/>
          <a:p>
            <a:pPr>
              <a:lnSpc>
                <a:spcPts val="1600"/>
              </a:lnSpc>
            </a:pPr>
            <a:r>
              <a:rPr lang="ja-JP" altLang="en-US" sz="1600" dirty="0">
                <a:latin typeface="ＭＳ Ｐゴシック" panose="020B0600070205080204" pitchFamily="50" charset="-128"/>
                <a:ea typeface="ＭＳ Ｐゴシック" panose="020B0600070205080204" pitchFamily="50" charset="-128"/>
              </a:rPr>
              <a:t>低</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36" name="正方形/長方形 35"/>
          <p:cNvSpPr/>
          <p:nvPr/>
        </p:nvSpPr>
        <p:spPr>
          <a:xfrm>
            <a:off x="8260452" y="5906277"/>
            <a:ext cx="403146" cy="297517"/>
          </a:xfrm>
          <a:prstGeom prst="rect">
            <a:avLst/>
          </a:prstGeom>
        </p:spPr>
        <p:txBody>
          <a:bodyPr wrap="square">
            <a:spAutoFit/>
          </a:bodyPr>
          <a:lstStyle/>
          <a:p>
            <a:pPr>
              <a:lnSpc>
                <a:spcPts val="1600"/>
              </a:lnSpc>
            </a:pPr>
            <a:r>
              <a:rPr kumimoji="1" lang="ja-JP" altLang="en-US" sz="1600" dirty="0" smtClean="0">
                <a:latin typeface="ＭＳ Ｐゴシック" panose="020B0600070205080204" pitchFamily="50" charset="-128"/>
                <a:ea typeface="ＭＳ Ｐゴシック" panose="020B0600070205080204" pitchFamily="50" charset="-128"/>
              </a:rPr>
              <a:t>高</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37" name="テキスト ボックス 36"/>
          <p:cNvSpPr txBox="1"/>
          <p:nvPr/>
        </p:nvSpPr>
        <p:spPr>
          <a:xfrm>
            <a:off x="2003089" y="1996640"/>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低く</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38" name="テキスト ボックス 37"/>
          <p:cNvSpPr txBox="1"/>
          <p:nvPr/>
        </p:nvSpPr>
        <p:spPr>
          <a:xfrm>
            <a:off x="5581490" y="1993363"/>
            <a:ext cx="3132000" cy="348474"/>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39" name="テキスト ボックス 38"/>
          <p:cNvSpPr txBox="1"/>
          <p:nvPr/>
        </p:nvSpPr>
        <p:spPr>
          <a:xfrm>
            <a:off x="2015678" y="4449286"/>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0" name="テキスト ボックス 39"/>
          <p:cNvSpPr txBox="1"/>
          <p:nvPr/>
        </p:nvSpPr>
        <p:spPr>
          <a:xfrm>
            <a:off x="5575514" y="4456863"/>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高く</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1" name="テキスト ボックス 40"/>
          <p:cNvSpPr txBox="1"/>
          <p:nvPr/>
        </p:nvSpPr>
        <p:spPr>
          <a:xfrm>
            <a:off x="2133372" y="2356640"/>
            <a:ext cx="2988000" cy="1951263"/>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   飢餓</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７   エネルギー</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不平等</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持続可能都市</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気候変動</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海洋資源</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陸上資源</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パートナーシップ</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5657256" y="2308695"/>
            <a:ext cx="2988000" cy="881385"/>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marL="342900" indent="-342900">
              <a:lnSpc>
                <a:spcPts val="1800"/>
              </a:lnSpc>
              <a:buAutoNum type="arabicDbPlain" startAt="6"/>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水・衛生</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  経済成長と雇用</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インフラ、産業化、イノベーション</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5719514" y="4838350"/>
            <a:ext cx="2988000" cy="997084"/>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t" anchorCtr="0">
            <a:noAutofit/>
          </a:bodyPr>
          <a:lstStyle/>
          <a:p>
            <a:pPr>
              <a:lnSpc>
                <a:spcPts val="18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貧困</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ts val="1800"/>
              </a:lnSpc>
              <a:buAutoNum type="arabicDbPlain" startAt="3"/>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健康と福祉</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　 教育</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平和</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2133372" y="4844464"/>
            <a:ext cx="2988000" cy="539180"/>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   ジェンダー</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持続可能な生産と消費</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楕円 45"/>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視点１</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72433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15059</TotalTime>
  <Words>9134</Words>
  <Application>Microsoft Office PowerPoint</Application>
  <PresentationFormat>A4 210 x 297 mm</PresentationFormat>
  <Paragraphs>827</Paragraphs>
  <Slides>31</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31</vt:i4>
      </vt:variant>
    </vt:vector>
  </HeadingPairs>
  <TitlesOfParts>
    <vt:vector size="46" baseType="lpstr">
      <vt:lpstr>HGP創英角ｺﾞｼｯｸUB</vt:lpstr>
      <vt:lpstr>HGS創英角ｺﾞｼｯｸUB</vt:lpstr>
      <vt:lpstr>Meiryo UI</vt:lpstr>
      <vt:lpstr>ＭＳ Ｐゴシック</vt:lpstr>
      <vt:lpstr>UD デジタル 教科書体 NK-B</vt:lpstr>
      <vt:lpstr>メイリオ</vt:lpstr>
      <vt:lpstr>游ゴシック</vt:lpstr>
      <vt:lpstr>游ゴシック Light</vt:lpstr>
      <vt:lpstr>Arial</vt:lpstr>
      <vt:lpstr>Bauhaus 93</vt:lpstr>
      <vt:lpstr>Calibri</vt:lpstr>
      <vt:lpstr>Calibri Light</vt:lpstr>
      <vt:lpstr>Microsoft Himalaya</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河合　隆行</cp:lastModifiedBy>
  <cp:revision>1278</cp:revision>
  <cp:lastPrinted>2020-03-26T09:10:25Z</cp:lastPrinted>
  <dcterms:created xsi:type="dcterms:W3CDTF">2019-02-01T00:27:44Z</dcterms:created>
  <dcterms:modified xsi:type="dcterms:W3CDTF">2022-12-06T01:00:29Z</dcterms:modified>
</cp:coreProperties>
</file>