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1" autoAdjust="0"/>
    <p:restoredTop sz="94660"/>
  </p:normalViewPr>
  <p:slideViewPr>
    <p:cSldViewPr>
      <p:cViewPr>
        <p:scale>
          <a:sx n="150" d="100"/>
          <a:sy n="150" d="100"/>
        </p:scale>
        <p:origin x="1002" y="167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F69-9C22-460A-8199-42F4968F84F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2F8B-7DC7-4303-9015-8C40F059D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28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F69-9C22-460A-8199-42F4968F84F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2F8B-7DC7-4303-9015-8C40F059D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528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F69-9C22-460A-8199-42F4968F84F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2F8B-7DC7-4303-9015-8C40F059D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514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F69-9C22-460A-8199-42F4968F84F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2F8B-7DC7-4303-9015-8C40F059D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F69-9C22-460A-8199-42F4968F84F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2F8B-7DC7-4303-9015-8C40F059D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77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F69-9C22-460A-8199-42F4968F84F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2F8B-7DC7-4303-9015-8C40F059D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22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F69-9C22-460A-8199-42F4968F84F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2F8B-7DC7-4303-9015-8C40F059D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22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F69-9C22-460A-8199-42F4968F84F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2F8B-7DC7-4303-9015-8C40F059D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31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F69-9C22-460A-8199-42F4968F84F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2F8B-7DC7-4303-9015-8C40F059D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56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F69-9C22-460A-8199-42F4968F84F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2F8B-7DC7-4303-9015-8C40F059D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1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F69-9C22-460A-8199-42F4968F84F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2F8B-7DC7-4303-9015-8C40F059D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07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47F69-9C22-460A-8199-42F4968F84FE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D2F8B-7DC7-4303-9015-8C40F059D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68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ボックス 23"/>
          <p:cNvSpPr txBox="1"/>
          <p:nvPr/>
        </p:nvSpPr>
        <p:spPr>
          <a:xfrm>
            <a:off x="-1" y="3068960"/>
            <a:ext cx="4953001" cy="3600401"/>
          </a:xfrm>
          <a:prstGeom prst="rect">
            <a:avLst/>
          </a:prstGeom>
          <a:noFill/>
          <a:ln>
            <a:noFill/>
          </a:ln>
        </p:spPr>
        <p:txBody>
          <a:bodyPr wrap="square" lIns="72000" rIns="72000" rtlCol="0">
            <a:noAutofit/>
          </a:bodyPr>
          <a:lstStyle/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　持続可能な開発目標（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）推進本部の設置（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に係る施策の推進について、総合的かつ効果的に推進する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本部長：内閣総理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大臣　　副本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部長：内閣官房長官、外務大臣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「持続可能な開発目標（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）実施指針」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の採択（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 indent="-266700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持続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可能で強靭、そして誰ひとり取り残さない、経済、社会、環境の統合的向上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が実現された未来への先駆者をめざし、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８つの優先課題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を掲げる。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国内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施策と国際貢献の両面で世界をリード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アクションプラン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を策定（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lang="en-US" altLang="ja-JP" sz="1100" spc="-1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 indent="-266700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・日本の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モデルの世界への発信をめざし、３つの方向性、主要な取組を盛り込み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 indent="-266700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と連動する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Society5.0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の推進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 indent="-266700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を原動力とした地方創生、強靭かつ環境に優しい魅力的なまちづくり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の担い手として次世代・女性の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エンパワーメント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spc="-4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「地方創生に向けた自治体</a:t>
            </a:r>
            <a:r>
              <a:rPr lang="en-US" altLang="ja-JP" sz="1100" b="1" spc="-4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b="1" spc="-4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推進のあり方コンセプト」取りまとめ</a:t>
            </a:r>
            <a:r>
              <a:rPr lang="en-US" altLang="ja-JP" sz="1100" b="1" spc="-1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(2017</a:t>
            </a:r>
            <a:r>
              <a:rPr lang="ja-JP" altLang="en-US" sz="1100" b="1" spc="-1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100" b="1" spc="-1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100" b="1" spc="-1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100" b="1" spc="-1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　有識者検討会を設置し、地方創生における自治体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達成のための取組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推進するに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あたっての基本的な考え方をまとめつつ、具体的な施策を提言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まち・ひと・しごと創生総合戦略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改訂版の閣議決定（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　地方創生の一環として、地方公共団体における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の推進を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位置付け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-5898"/>
            <a:ext cx="9906000" cy="33855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持続可能な開発目標（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）について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97431" y="805061"/>
            <a:ext cx="257393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国連総会で採択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された「持続可能な開発のための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アジェンダ」に記載されたもの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5250" indent="-95250"/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年までの国際目標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。発展途上国のみならず、先進国自身も取り組む。</a:t>
            </a:r>
          </a:p>
          <a:p>
            <a:pPr marL="95250" indent="-95250"/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持続可能な世界を実現するための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のゴール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00" b="1" u="sng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169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のターゲット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から構成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(2017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月国連総会で、全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244(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重複を除くと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232)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の指標が採択。）</a:t>
            </a:r>
          </a:p>
        </p:txBody>
      </p:sp>
      <p:pic>
        <p:nvPicPr>
          <p:cNvPr id="1026" name="Picture 2" descr="D:\nakatanima\Desktop\sdg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720" y="836712"/>
            <a:ext cx="2597080" cy="1630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5313040" y="2852935"/>
            <a:ext cx="4568182" cy="3816425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solid"/>
          </a:ln>
        </p:spPr>
        <p:txBody>
          <a:bodyPr wrap="square" lIns="72000" rIns="72000" rtlCol="0" anchor="ctr" anchorCtr="0">
            <a:noAutofit/>
          </a:bodyPr>
          <a:lstStyle/>
          <a:p>
            <a:pPr marL="95250" indent="-95250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地方創生における自治体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推進の意義</a:t>
            </a:r>
          </a:p>
          <a:p>
            <a:pPr marL="95250" indent="-95250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３．</a:t>
            </a: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自治体が</a:t>
            </a:r>
            <a:r>
              <a:rPr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推進のために取り組むべき事項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とは何か</a:t>
            </a:r>
          </a:p>
          <a:p>
            <a:pPr marL="95250" indent="-95250"/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5250" indent="-95250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（１）将来のビジョンづくり</a:t>
            </a:r>
          </a:p>
          <a:p>
            <a:pPr marL="95250" indent="-95250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を参考に、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年のあるべき姿を描くことが必要。</a:t>
            </a:r>
          </a:p>
          <a:p>
            <a:pPr marL="355600" indent="-355600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ビジョン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策定にあたり優先的に取り上げるゴール、ターゲットを選定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全てのゴールに取り組むことは困難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5250" indent="-95250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（２）体制づくり</a:t>
            </a:r>
          </a:p>
          <a:p>
            <a:pPr marL="355600" indent="-190500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べき姿に向かって協働することのできる行政内の執行体制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（組織、予算、権限等）の整備が必須。</a:t>
            </a:r>
          </a:p>
          <a:p>
            <a:pPr marL="95250" indent="-95250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（３）先行している各種計画とのマッチング</a:t>
            </a:r>
          </a:p>
          <a:p>
            <a:pPr marL="355600" indent="-355600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総合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計画、地方版総合戦略、環境基本計画等の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既存計画とのマッチングに留意した上で、</a:t>
            </a:r>
            <a:r>
              <a:rPr lang="en-US" altLang="ja-JP" sz="10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の特徴を生かした政策ビジョンを策定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することが必要。</a:t>
            </a:r>
          </a:p>
          <a:p>
            <a:pPr marL="95250" indent="-95250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（４）水平的連携と垂直的連携</a:t>
            </a:r>
          </a:p>
          <a:p>
            <a:pPr marL="355600" indent="-355600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の導入に努力している他団体（グローバル、国、自治体、コミュニティのようにスケールの異なる団体間）との連携が有益。企業の参画は極めて重要。</a:t>
            </a:r>
          </a:p>
          <a:p>
            <a:pPr marL="95250" indent="-95250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（５）情報発信による学習と成果の共有</a:t>
            </a:r>
          </a:p>
          <a:p>
            <a:pPr marL="355600" indent="-355600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共有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すべき成功事例を内外に発信することは、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導入に成功した自治体の責任。</a:t>
            </a:r>
          </a:p>
          <a:p>
            <a:pPr marL="95250" indent="-95250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（６）ローカル指標の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設定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自治体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推進において決定的に重要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355600" indent="-355600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自治体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の取組を適確に測定可能なローカル指標を設定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ことを求められる（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の指標は、グローバルな視点から提案されたもので、利用可能な指標は少ないと考えておくべき）。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1" y="404664"/>
            <a:ext cx="5097017" cy="276999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１　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Sustainable Development Goals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）とは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19" y="2719952"/>
            <a:ext cx="5093197" cy="276999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２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経緯（国の動きなど）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13040" y="1113711"/>
            <a:ext cx="4568181" cy="1379185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solid"/>
          </a:ln>
        </p:spPr>
        <p:txBody>
          <a:bodyPr wrap="square" lIns="72000" rIns="72000" rtlCol="0" anchor="ctr" anchorCtr="0">
            <a:noAutofit/>
          </a:bodyPr>
          <a:lstStyle/>
          <a:p>
            <a:pPr marL="95250" indent="-95250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　推進に向けた体制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5250" indent="-95250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ステークホルダーとの連携</a:t>
            </a:r>
          </a:p>
          <a:p>
            <a:pPr marL="95250" indent="-95250"/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を全国的に実施するためには、広く全国の地方自治体及びその地域で活動するステークホルダーによる積極的な取組を推進することが不可欠である。この観点から、</a:t>
            </a:r>
            <a:r>
              <a:rPr lang="ja-JP" altLang="en-US" sz="10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各地方自治体に、各種計画や戦略、方針の策定や改訂に当たっては</a:t>
            </a:r>
            <a:r>
              <a:rPr lang="en-US" altLang="ja-JP" sz="10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の要素を最大限反映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することを奨励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しつつ、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関係府省庁の施策等も通じ、関係するステークホルダーとの連携の強化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達成に向けた取組を促進する。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241032" y="404665"/>
            <a:ext cx="4670834" cy="276998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　地方自治体と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13040" y="836712"/>
            <a:ext cx="4568180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5250" indent="-9525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　持続可能な開発目標（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）実施指針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13040" y="2575937"/>
            <a:ext cx="4568180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5250" indent="-9525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　地方創生に向けた自治体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推進のあり方コンセプト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025781" y="19363"/>
            <a:ext cx="823763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95250" indent="-95250"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183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16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30</cp:revision>
  <cp:lastPrinted>2018-03-29T11:12:56Z</cp:lastPrinted>
  <dcterms:created xsi:type="dcterms:W3CDTF">2018-03-20T00:31:43Z</dcterms:created>
  <dcterms:modified xsi:type="dcterms:W3CDTF">2018-03-29T11:13:05Z</dcterms:modified>
</cp:coreProperties>
</file>