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8"/>
  </p:notesMasterIdLst>
  <p:handoutMasterIdLst>
    <p:handoutMasterId r:id="rId29"/>
  </p:handoutMasterIdLst>
  <p:sldIdLst>
    <p:sldId id="374" r:id="rId2"/>
    <p:sldId id="435" r:id="rId3"/>
    <p:sldId id="440" r:id="rId4"/>
    <p:sldId id="437" r:id="rId5"/>
    <p:sldId id="438" r:id="rId6"/>
    <p:sldId id="439" r:id="rId7"/>
    <p:sldId id="441" r:id="rId8"/>
    <p:sldId id="434" r:id="rId9"/>
    <p:sldId id="431" r:id="rId10"/>
    <p:sldId id="453" r:id="rId11"/>
    <p:sldId id="430" r:id="rId12"/>
    <p:sldId id="432" r:id="rId13"/>
    <p:sldId id="443" r:id="rId14"/>
    <p:sldId id="444" r:id="rId15"/>
    <p:sldId id="445" r:id="rId16"/>
    <p:sldId id="446" r:id="rId17"/>
    <p:sldId id="451" r:id="rId18"/>
    <p:sldId id="393" r:id="rId19"/>
    <p:sldId id="442" r:id="rId20"/>
    <p:sldId id="364" r:id="rId21"/>
    <p:sldId id="449" r:id="rId22"/>
    <p:sldId id="369" r:id="rId23"/>
    <p:sldId id="365" r:id="rId24"/>
    <p:sldId id="450" r:id="rId25"/>
    <p:sldId id="452" r:id="rId26"/>
    <p:sldId id="436" r:id="rId27"/>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86894" autoAdjust="0"/>
  </p:normalViewPr>
  <p:slideViewPr>
    <p:cSldViewPr snapToGrid="0" showGuides="1">
      <p:cViewPr varScale="1">
        <p:scale>
          <a:sx n="65" d="100"/>
          <a:sy n="65" d="100"/>
        </p:scale>
        <p:origin x="1296" y="60"/>
      </p:cViewPr>
      <p:guideLst>
        <p:guide orient="horz" pos="2183"/>
        <p:guide pos="3120"/>
      </p:guideLst>
    </p:cSldViewPr>
  </p:slideViewPr>
  <p:notesTextViewPr>
    <p:cViewPr>
      <p:scale>
        <a:sx n="1" d="1"/>
        <a:sy n="1" d="1"/>
      </p:scale>
      <p:origin x="0" y="0"/>
    </p:cViewPr>
  </p:notesTextViewPr>
  <p:sorterViewPr>
    <p:cViewPr>
      <p:scale>
        <a:sx n="200" d="100"/>
        <a:sy n="200" d="100"/>
      </p:scale>
      <p:origin x="0" y="-17970"/>
    </p:cViewPr>
  </p:sorterViewPr>
  <p:notesViewPr>
    <p:cSldViewPr snapToGrid="0" showGuides="1">
      <p:cViewPr varScale="1">
        <p:scale>
          <a:sx n="50" d="100"/>
          <a:sy n="50" d="100"/>
        </p:scale>
        <p:origin x="289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029_&#22823;&#38442;&#65329;&#12493;&#12483;&#12488;\&#12464;&#12521;&#12501;&#20316;&#25104;&#2999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'認知度（男女）'!$A$3</c:f>
              <c:strCache>
                <c:ptCount val="1"/>
                <c:pt idx="0">
                  <c:v>言葉を聞いたことがあり、内容も知っている</c:v>
                </c:pt>
              </c:strCache>
            </c:strRef>
          </c:tx>
          <c:spPr>
            <a:pattFill prst="ltVert">
              <a:fgClr>
                <a:schemeClr val="accent1"/>
              </a:fgClr>
              <a:bgClr>
                <a:schemeClr val="bg1"/>
              </a:bgClr>
            </a:pattFill>
            <a:ln w="9525" cap="flat" cmpd="sng" algn="ctr">
              <a:solidFill>
                <a:schemeClr val="accent1">
                  <a:shade val="95000"/>
                </a:schemeClr>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'認知度（男女）'!$F$1:$M$2</c:f>
              <c:strCache>
                <c:ptCount val="8"/>
                <c:pt idx="0">
                  <c:v>2018年11月</c:v>
                </c:pt>
                <c:pt idx="1">
                  <c:v>2019年3月</c:v>
                </c:pt>
                <c:pt idx="2">
                  <c:v>2019年10月</c:v>
                </c:pt>
                <c:pt idx="3">
                  <c:v>2020年3月</c:v>
                </c:pt>
                <c:pt idx="4">
                  <c:v>2018年11月</c:v>
                </c:pt>
                <c:pt idx="5">
                  <c:v>2019年3月</c:v>
                </c:pt>
                <c:pt idx="6">
                  <c:v>2019年10月</c:v>
                </c:pt>
                <c:pt idx="7">
                  <c:v>2020年3月</c:v>
                </c:pt>
              </c:strCache>
            </c:strRef>
          </c:cat>
          <c:val>
            <c:numRef>
              <c:f>'認知度（男女）'!$F$3:$M$3</c:f>
              <c:numCache>
                <c:formatCode>0.0</c:formatCode>
                <c:ptCount val="8"/>
                <c:pt idx="0">
                  <c:v>7.1578947368421053</c:v>
                </c:pt>
                <c:pt idx="1">
                  <c:v>4.8421052631578947</c:v>
                </c:pt>
                <c:pt idx="2">
                  <c:v>15.578947368421</c:v>
                </c:pt>
                <c:pt idx="3">
                  <c:v>20.2</c:v>
                </c:pt>
                <c:pt idx="4">
                  <c:v>4.3809523809523796</c:v>
                </c:pt>
                <c:pt idx="5">
                  <c:v>3.4285714285714284</c:v>
                </c:pt>
                <c:pt idx="6">
                  <c:v>6.2857142857142998</c:v>
                </c:pt>
                <c:pt idx="7" formatCode="General">
                  <c:v>12.2</c:v>
                </c:pt>
              </c:numCache>
            </c:numRef>
          </c:val>
          <c:extLst>
            <c:ext xmlns:c16="http://schemas.microsoft.com/office/drawing/2014/chart" uri="{C3380CC4-5D6E-409C-BE32-E72D297353CC}">
              <c16:uniqueId val="{00000000-EAE4-4318-9981-93DCCFD369A7}"/>
            </c:ext>
          </c:extLst>
        </c:ser>
        <c:ser>
          <c:idx val="1"/>
          <c:order val="1"/>
          <c:tx>
            <c:strRef>
              <c:f>'認知度（男女）'!$A$4</c:f>
              <c:strCache>
                <c:ptCount val="1"/>
                <c:pt idx="0">
                  <c:v>言葉を聞いたことはあるが、内容は知らない</c:v>
                </c:pt>
              </c:strCache>
            </c:strRef>
          </c:tx>
          <c:spPr>
            <a:pattFill prst="ltHorz">
              <a:fgClr>
                <a:schemeClr val="accent1"/>
              </a:fgClr>
              <a:bgClr>
                <a:schemeClr val="bg1"/>
              </a:bgClr>
            </a:pattFill>
            <a:ln w="9525" cap="flat" cmpd="sng" algn="ctr">
              <a:solidFill>
                <a:schemeClr val="accent1"/>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'認知度（男女）'!$F$1:$M$2</c:f>
              <c:strCache>
                <c:ptCount val="8"/>
                <c:pt idx="0">
                  <c:v>2018年11月</c:v>
                </c:pt>
                <c:pt idx="1">
                  <c:v>2019年3月</c:v>
                </c:pt>
                <c:pt idx="2">
                  <c:v>2019年10月</c:v>
                </c:pt>
                <c:pt idx="3">
                  <c:v>2020年3月</c:v>
                </c:pt>
                <c:pt idx="4">
                  <c:v>2018年11月</c:v>
                </c:pt>
                <c:pt idx="5">
                  <c:v>2019年3月</c:v>
                </c:pt>
                <c:pt idx="6">
                  <c:v>2019年10月</c:v>
                </c:pt>
                <c:pt idx="7">
                  <c:v>2020年3月</c:v>
                </c:pt>
              </c:strCache>
            </c:strRef>
          </c:cat>
          <c:val>
            <c:numRef>
              <c:f>'認知度（男女）'!$F$4:$M$4</c:f>
              <c:numCache>
                <c:formatCode>0.0</c:formatCode>
                <c:ptCount val="8"/>
                <c:pt idx="0">
                  <c:v>12.210526315789474</c:v>
                </c:pt>
                <c:pt idx="1">
                  <c:v>12.631578947368421</c:v>
                </c:pt>
                <c:pt idx="2">
                  <c:v>17.473684210525999</c:v>
                </c:pt>
                <c:pt idx="3">
                  <c:v>18.899999999999999</c:v>
                </c:pt>
                <c:pt idx="4">
                  <c:v>12.19047619047619</c:v>
                </c:pt>
                <c:pt idx="5">
                  <c:v>8.7619047619047628</c:v>
                </c:pt>
                <c:pt idx="6">
                  <c:v>12.190476190476</c:v>
                </c:pt>
                <c:pt idx="7" formatCode="General">
                  <c:v>12.2</c:v>
                </c:pt>
              </c:numCache>
            </c:numRef>
          </c:val>
          <c:extLst>
            <c:ext xmlns:c16="http://schemas.microsoft.com/office/drawing/2014/chart" uri="{C3380CC4-5D6E-409C-BE32-E72D297353CC}">
              <c16:uniqueId val="{00000001-EAE4-4318-9981-93DCCFD369A7}"/>
            </c:ext>
          </c:extLst>
        </c:ser>
        <c:dLbls>
          <c:dLblPos val="inEnd"/>
          <c:showLegendKey val="0"/>
          <c:showVal val="1"/>
          <c:showCatName val="0"/>
          <c:showSerName val="0"/>
          <c:showPercent val="0"/>
          <c:showBubbleSize val="0"/>
        </c:dLbls>
        <c:gapWidth val="100"/>
        <c:overlap val="100"/>
        <c:axId val="394989199"/>
        <c:axId val="394991695"/>
      </c:barChart>
      <c:catAx>
        <c:axId val="394989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crossAx val="394991695"/>
        <c:crosses val="autoZero"/>
        <c:auto val="0"/>
        <c:lblAlgn val="ctr"/>
        <c:lblOffset val="100"/>
        <c:noMultiLvlLbl val="0"/>
      </c:catAx>
      <c:valAx>
        <c:axId val="394991695"/>
        <c:scaling>
          <c:orientation val="minMax"/>
        </c:scaling>
        <c:delete val="1"/>
        <c:axPos val="t"/>
        <c:numFmt formatCode="0.0" sourceLinked="1"/>
        <c:majorTickMark val="none"/>
        <c:minorTickMark val="none"/>
        <c:tickLblPos val="nextTo"/>
        <c:crossAx val="394989199"/>
        <c:crosses val="autoZero"/>
        <c:crossBetween val="between"/>
      </c:valAx>
      <c:spPr>
        <a:noFill/>
        <a:ln>
          <a:noFill/>
        </a:ln>
        <a:effectLst/>
      </c:spPr>
    </c:plotArea>
    <c:legend>
      <c:legendPos val="b"/>
      <c:layout>
        <c:manualLayout>
          <c:xMode val="edge"/>
          <c:yMode val="edge"/>
          <c:x val="0"/>
          <c:y val="0.86894809277422114"/>
          <c:w val="0.9974269138359132"/>
          <c:h val="0.110957664700929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lumMod val="85000"/>
              <a:lumOff val="1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'認知度（男女）'!$A$3</c:f>
              <c:strCache>
                <c:ptCount val="1"/>
                <c:pt idx="0">
                  <c:v>言葉を聞いたことがあり、内容も知っている</c:v>
                </c:pt>
              </c:strCache>
            </c:strRef>
          </c:tx>
          <c:spPr>
            <a:pattFill prst="ltVert">
              <a:fgClr>
                <a:schemeClr val="accent1"/>
              </a:fgClr>
              <a:bgClr>
                <a:schemeClr val="bg1"/>
              </a:bgClr>
            </a:pattFill>
            <a:ln w="9525" cap="flat" cmpd="sng" algn="ctr">
              <a:solidFill>
                <a:schemeClr val="accent1">
                  <a:shade val="95000"/>
                </a:schemeClr>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'認知度（男女）'!$B$1:$L$2</c:f>
              <c:strCache>
                <c:ptCount val="4"/>
                <c:pt idx="0">
                  <c:v>2018年11月</c:v>
                </c:pt>
                <c:pt idx="1">
                  <c:v>2019年3月</c:v>
                </c:pt>
                <c:pt idx="2">
                  <c:v>2019年10月</c:v>
                </c:pt>
                <c:pt idx="3">
                  <c:v>2020年3月</c:v>
                </c:pt>
              </c:strCache>
            </c:strRef>
          </c:cat>
          <c:val>
            <c:numRef>
              <c:f>'認知度（男女）'!$B$3:$L$3</c:f>
              <c:numCache>
                <c:formatCode>0.0</c:formatCode>
                <c:ptCount val="4"/>
                <c:pt idx="0">
                  <c:v>5.7</c:v>
                </c:pt>
                <c:pt idx="1">
                  <c:v>4.0999999999999996</c:v>
                </c:pt>
                <c:pt idx="2">
                  <c:v>10.7</c:v>
                </c:pt>
                <c:pt idx="3">
                  <c:v>16</c:v>
                </c:pt>
              </c:numCache>
            </c:numRef>
          </c:val>
          <c:extLst>
            <c:ext xmlns:c16="http://schemas.microsoft.com/office/drawing/2014/chart" uri="{C3380CC4-5D6E-409C-BE32-E72D297353CC}">
              <c16:uniqueId val="{00000000-B50C-49D0-8920-1D25835F1709}"/>
            </c:ext>
          </c:extLst>
        </c:ser>
        <c:ser>
          <c:idx val="1"/>
          <c:order val="1"/>
          <c:tx>
            <c:strRef>
              <c:f>'認知度（男女）'!$A$4</c:f>
              <c:strCache>
                <c:ptCount val="1"/>
                <c:pt idx="0">
                  <c:v>言葉を聞いたことはあるが、内容は知らない</c:v>
                </c:pt>
              </c:strCache>
            </c:strRef>
          </c:tx>
          <c:spPr>
            <a:pattFill prst="ltHorz">
              <a:fgClr>
                <a:schemeClr val="accent1"/>
              </a:fgClr>
              <a:bgClr>
                <a:schemeClr val="bg1"/>
              </a:bgClr>
            </a:pattFill>
            <a:ln w="9525" cap="flat" cmpd="sng" algn="ctr">
              <a:solidFill>
                <a:schemeClr val="accent1">
                  <a:lumMod val="60000"/>
                  <a:lumOff val="40000"/>
                </a:schemeClr>
              </a:solidFill>
              <a:round/>
            </a:ln>
            <a:effectLst/>
          </c:spPr>
          <c:invertIfNegative val="0"/>
          <c:dLbls>
            <c:spPr>
              <a:solidFill>
                <a:schemeClr val="bg1">
                  <a:lumMod val="95000"/>
                </a:schemeClr>
              </a:solid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'認知度（男女）'!$B$1:$L$2</c:f>
              <c:strCache>
                <c:ptCount val="4"/>
                <c:pt idx="0">
                  <c:v>2018年11月</c:v>
                </c:pt>
                <c:pt idx="1">
                  <c:v>2019年3月</c:v>
                </c:pt>
                <c:pt idx="2">
                  <c:v>2019年10月</c:v>
                </c:pt>
                <c:pt idx="3">
                  <c:v>2020年3月</c:v>
                </c:pt>
              </c:strCache>
            </c:strRef>
          </c:cat>
          <c:val>
            <c:numRef>
              <c:f>'認知度（男女）'!$B$4:$L$4</c:f>
              <c:numCache>
                <c:formatCode>0.0</c:formatCode>
                <c:ptCount val="4"/>
                <c:pt idx="0">
                  <c:v>12.2</c:v>
                </c:pt>
                <c:pt idx="1">
                  <c:v>10.6</c:v>
                </c:pt>
                <c:pt idx="2">
                  <c:v>14.7</c:v>
                </c:pt>
                <c:pt idx="3">
                  <c:v>15.4</c:v>
                </c:pt>
              </c:numCache>
            </c:numRef>
          </c:val>
          <c:extLst>
            <c:ext xmlns:c16="http://schemas.microsoft.com/office/drawing/2014/chart" uri="{C3380CC4-5D6E-409C-BE32-E72D297353CC}">
              <c16:uniqueId val="{00000001-B50C-49D0-8920-1D25835F1709}"/>
            </c:ext>
          </c:extLst>
        </c:ser>
        <c:dLbls>
          <c:dLblPos val="inEnd"/>
          <c:showLegendKey val="0"/>
          <c:showVal val="1"/>
          <c:showCatName val="0"/>
          <c:showSerName val="0"/>
          <c:showPercent val="0"/>
          <c:showBubbleSize val="0"/>
        </c:dLbls>
        <c:gapWidth val="100"/>
        <c:overlap val="100"/>
        <c:axId val="394989199"/>
        <c:axId val="394991695"/>
      </c:barChart>
      <c:catAx>
        <c:axId val="3949891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crossAx val="394991695"/>
        <c:crosses val="autoZero"/>
        <c:auto val="0"/>
        <c:lblAlgn val="ctr"/>
        <c:lblOffset val="100"/>
        <c:noMultiLvlLbl val="0"/>
      </c:catAx>
      <c:valAx>
        <c:axId val="394991695"/>
        <c:scaling>
          <c:orientation val="minMax"/>
        </c:scaling>
        <c:delete val="1"/>
        <c:axPos val="t"/>
        <c:numFmt formatCode="0.0" sourceLinked="1"/>
        <c:majorTickMark val="none"/>
        <c:minorTickMark val="none"/>
        <c:tickLblPos val="nextTo"/>
        <c:crossAx val="394989199"/>
        <c:crosses val="autoZero"/>
        <c:crossBetween val="between"/>
      </c:valAx>
      <c:spPr>
        <a:noFill/>
        <a:ln>
          <a:noFill/>
        </a:ln>
        <a:effectLst/>
      </c:spPr>
    </c:plotArea>
    <c:legend>
      <c:legendPos val="b"/>
      <c:layout>
        <c:manualLayout>
          <c:xMode val="edge"/>
          <c:yMode val="edge"/>
          <c:x val="3.6159372958850432E-2"/>
          <c:y val="0.87330399552914284"/>
          <c:w val="0.90748394059012294"/>
          <c:h val="0.1084427192987289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lumMod val="85000"/>
              <a:lumOff val="1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09793507557197"/>
          <c:y val="2.7183277361466956E-2"/>
          <c:w val="0.67439870757307341"/>
          <c:h val="0.89112289896324104"/>
        </c:manualLayout>
      </c:layout>
      <c:barChart>
        <c:barDir val="bar"/>
        <c:grouping val="stacked"/>
        <c:varyColors val="0"/>
        <c:ser>
          <c:idx val="0"/>
          <c:order val="0"/>
          <c:tx>
            <c:strRef>
              <c:f>'認知度（年齢別）'!$C$2</c:f>
              <c:strCache>
                <c:ptCount val="1"/>
                <c:pt idx="0">
                  <c:v>言葉を聞いたことがあり、内容も知っている</c:v>
                </c:pt>
              </c:strCache>
            </c:strRef>
          </c:tx>
          <c:spPr>
            <a:pattFill prst="dkVert">
              <a:fgClr>
                <a:schemeClr val="accent1"/>
              </a:fgClr>
              <a:bgClr>
                <a:schemeClr val="bg1"/>
              </a:bgClr>
            </a:pattFill>
            <a:ln>
              <a:solidFill>
                <a:schemeClr val="accent1"/>
              </a:solidFill>
            </a:ln>
            <a:effectLst/>
          </c:spPr>
          <c:invertIfNegative val="0"/>
          <c:dLbls>
            <c:dLbl>
              <c:idx val="3"/>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CE8D-4576-B764-594EC73DF2E7}"/>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'認知度（年齢別）'!$A$3:$B$22</c:f>
              <c:multiLvlStrCache>
                <c:ptCount val="20"/>
                <c:lvl>
                  <c:pt idx="0">
                    <c:v>2018年11月</c:v>
                  </c:pt>
                  <c:pt idx="1">
                    <c:v>2019年3月</c:v>
                  </c:pt>
                  <c:pt idx="2">
                    <c:v>2019年10月</c:v>
                  </c:pt>
                  <c:pt idx="3">
                    <c:v>2020年3月</c:v>
                  </c:pt>
                  <c:pt idx="4">
                    <c:v>2018年11月</c:v>
                  </c:pt>
                  <c:pt idx="5">
                    <c:v>2019年3月</c:v>
                  </c:pt>
                  <c:pt idx="6">
                    <c:v>2019年10月</c:v>
                  </c:pt>
                  <c:pt idx="7">
                    <c:v>2020年3月</c:v>
                  </c:pt>
                  <c:pt idx="8">
                    <c:v>2018年11月</c:v>
                  </c:pt>
                  <c:pt idx="9">
                    <c:v>2019年3月</c:v>
                  </c:pt>
                  <c:pt idx="10">
                    <c:v>2019年10月</c:v>
                  </c:pt>
                  <c:pt idx="11">
                    <c:v>2020年3月</c:v>
                  </c:pt>
                  <c:pt idx="12">
                    <c:v>2018年11月</c:v>
                  </c:pt>
                  <c:pt idx="13">
                    <c:v>2019年3月</c:v>
                  </c:pt>
                  <c:pt idx="14">
                    <c:v>2019年10月</c:v>
                  </c:pt>
                  <c:pt idx="15">
                    <c:v>2020年3月</c:v>
                  </c:pt>
                  <c:pt idx="16">
                    <c:v>2018年11月</c:v>
                  </c:pt>
                  <c:pt idx="17">
                    <c:v>2019年3月</c:v>
                  </c:pt>
                  <c:pt idx="18">
                    <c:v>2019年10月</c:v>
                  </c:pt>
                  <c:pt idx="19">
                    <c:v>2020年3月</c:v>
                  </c:pt>
                </c:lvl>
                <c:lvl>
                  <c:pt idx="0">
                    <c:v>18歳ｰ20歳代</c:v>
                  </c:pt>
                  <c:pt idx="4">
                    <c:v>30歳代</c:v>
                  </c:pt>
                  <c:pt idx="8">
                    <c:v>40歳代</c:v>
                  </c:pt>
                  <c:pt idx="12">
                    <c:v>50歳代</c:v>
                  </c:pt>
                  <c:pt idx="16">
                    <c:v>60歳代以上</c:v>
                  </c:pt>
                </c:lvl>
              </c:multiLvlStrCache>
            </c:multiLvlStrRef>
          </c:cat>
          <c:val>
            <c:numRef>
              <c:f>'認知度（年齢別）'!$C$3:$C$22</c:f>
              <c:numCache>
                <c:formatCode>0.0</c:formatCode>
                <c:ptCount val="20"/>
                <c:pt idx="0">
                  <c:v>12.162162162162161</c:v>
                </c:pt>
                <c:pt idx="1">
                  <c:v>8.1081081081081088</c:v>
                </c:pt>
                <c:pt idx="2">
                  <c:v>19.594594594595002</c:v>
                </c:pt>
                <c:pt idx="3">
                  <c:v>33.108108108107999</c:v>
                </c:pt>
                <c:pt idx="4">
                  <c:v>7.3825503355704694</c:v>
                </c:pt>
                <c:pt idx="5">
                  <c:v>4.6979865771812079</c:v>
                </c:pt>
                <c:pt idx="6">
                  <c:v>14.765100671141001</c:v>
                </c:pt>
                <c:pt idx="7">
                  <c:v>20.134228187919</c:v>
                </c:pt>
                <c:pt idx="8">
                  <c:v>7.5675675675675675</c:v>
                </c:pt>
                <c:pt idx="9">
                  <c:v>5.4054054054054053</c:v>
                </c:pt>
                <c:pt idx="10">
                  <c:v>11.891891891892</c:v>
                </c:pt>
                <c:pt idx="11">
                  <c:v>20</c:v>
                </c:pt>
                <c:pt idx="12">
                  <c:v>4.3795620437956204</c:v>
                </c:pt>
                <c:pt idx="13">
                  <c:v>5.1094890510948909</c:v>
                </c:pt>
                <c:pt idx="14">
                  <c:v>10.948905109489001</c:v>
                </c:pt>
                <c:pt idx="15">
                  <c:v>8.0291970802920005</c:v>
                </c:pt>
                <c:pt idx="16">
                  <c:v>2.0997375328083989</c:v>
                </c:pt>
                <c:pt idx="17">
                  <c:v>1.3123359580052494</c:v>
                </c:pt>
                <c:pt idx="18">
                  <c:v>4.9868766404198999</c:v>
                </c:pt>
                <c:pt idx="19">
                  <c:v>8.6614173228346001</c:v>
                </c:pt>
              </c:numCache>
            </c:numRef>
          </c:val>
          <c:extLst>
            <c:ext xmlns:c16="http://schemas.microsoft.com/office/drawing/2014/chart" uri="{C3380CC4-5D6E-409C-BE32-E72D297353CC}">
              <c16:uniqueId val="{00000000-5276-46BB-838E-78C18D8AB1FF}"/>
            </c:ext>
          </c:extLst>
        </c:ser>
        <c:ser>
          <c:idx val="1"/>
          <c:order val="1"/>
          <c:tx>
            <c:strRef>
              <c:f>'認知度（年齢別）'!$D$2</c:f>
              <c:strCache>
                <c:ptCount val="1"/>
                <c:pt idx="0">
                  <c:v>言葉を聞いたことはあるが、内容は知らない</c:v>
                </c:pt>
              </c:strCache>
            </c:strRef>
          </c:tx>
          <c:spPr>
            <a:pattFill prst="ltHorz">
              <a:fgClr>
                <a:schemeClr val="accent1"/>
              </a:fgClr>
              <a:bgClr>
                <a:schemeClr val="bg1"/>
              </a:bgClr>
            </a:pattFill>
            <a:ln>
              <a:solidFill>
                <a:schemeClr val="accent1"/>
              </a:solidFill>
            </a:ln>
            <a:effectLst/>
          </c:spPr>
          <c:invertIfNegative val="0"/>
          <c:dLbls>
            <c:dLbl>
              <c:idx val="3"/>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1-CE8D-4576-B764-594EC73DF2E7}"/>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'認知度（年齢別）'!$A$3:$B$22</c:f>
              <c:multiLvlStrCache>
                <c:ptCount val="20"/>
                <c:lvl>
                  <c:pt idx="0">
                    <c:v>2018年11月</c:v>
                  </c:pt>
                  <c:pt idx="1">
                    <c:v>2019年3月</c:v>
                  </c:pt>
                  <c:pt idx="2">
                    <c:v>2019年10月</c:v>
                  </c:pt>
                  <c:pt idx="3">
                    <c:v>2020年3月</c:v>
                  </c:pt>
                  <c:pt idx="4">
                    <c:v>2018年11月</c:v>
                  </c:pt>
                  <c:pt idx="5">
                    <c:v>2019年3月</c:v>
                  </c:pt>
                  <c:pt idx="6">
                    <c:v>2019年10月</c:v>
                  </c:pt>
                  <c:pt idx="7">
                    <c:v>2020年3月</c:v>
                  </c:pt>
                  <c:pt idx="8">
                    <c:v>2018年11月</c:v>
                  </c:pt>
                  <c:pt idx="9">
                    <c:v>2019年3月</c:v>
                  </c:pt>
                  <c:pt idx="10">
                    <c:v>2019年10月</c:v>
                  </c:pt>
                  <c:pt idx="11">
                    <c:v>2020年3月</c:v>
                  </c:pt>
                  <c:pt idx="12">
                    <c:v>2018年11月</c:v>
                  </c:pt>
                  <c:pt idx="13">
                    <c:v>2019年3月</c:v>
                  </c:pt>
                  <c:pt idx="14">
                    <c:v>2019年10月</c:v>
                  </c:pt>
                  <c:pt idx="15">
                    <c:v>2020年3月</c:v>
                  </c:pt>
                  <c:pt idx="16">
                    <c:v>2018年11月</c:v>
                  </c:pt>
                  <c:pt idx="17">
                    <c:v>2019年3月</c:v>
                  </c:pt>
                  <c:pt idx="18">
                    <c:v>2019年10月</c:v>
                  </c:pt>
                  <c:pt idx="19">
                    <c:v>2020年3月</c:v>
                  </c:pt>
                </c:lvl>
                <c:lvl>
                  <c:pt idx="0">
                    <c:v>18歳ｰ20歳代</c:v>
                  </c:pt>
                  <c:pt idx="4">
                    <c:v>30歳代</c:v>
                  </c:pt>
                  <c:pt idx="8">
                    <c:v>40歳代</c:v>
                  </c:pt>
                  <c:pt idx="12">
                    <c:v>50歳代</c:v>
                  </c:pt>
                  <c:pt idx="16">
                    <c:v>60歳代以上</c:v>
                  </c:pt>
                </c:lvl>
              </c:multiLvlStrCache>
            </c:multiLvlStrRef>
          </c:cat>
          <c:val>
            <c:numRef>
              <c:f>'認知度（年齢別）'!$D$3:$D$22</c:f>
              <c:numCache>
                <c:formatCode>0.0</c:formatCode>
                <c:ptCount val="20"/>
                <c:pt idx="0">
                  <c:v>12.162162162162161</c:v>
                </c:pt>
                <c:pt idx="1">
                  <c:v>18.918918918918919</c:v>
                </c:pt>
                <c:pt idx="2">
                  <c:v>14.864864864865</c:v>
                </c:pt>
                <c:pt idx="3">
                  <c:v>21.621621621622001</c:v>
                </c:pt>
                <c:pt idx="4">
                  <c:v>10.067114093959731</c:v>
                </c:pt>
                <c:pt idx="5">
                  <c:v>13.422818791946309</c:v>
                </c:pt>
                <c:pt idx="6">
                  <c:v>14.765100671141001</c:v>
                </c:pt>
                <c:pt idx="7">
                  <c:v>20.134228187919</c:v>
                </c:pt>
                <c:pt idx="8">
                  <c:v>12.972972972972974</c:v>
                </c:pt>
                <c:pt idx="9">
                  <c:v>10.27027027027027</c:v>
                </c:pt>
                <c:pt idx="10">
                  <c:v>15.675675675676001</c:v>
                </c:pt>
                <c:pt idx="11">
                  <c:v>8.6486486486485994</c:v>
                </c:pt>
                <c:pt idx="12">
                  <c:v>16.058394160583941</c:v>
                </c:pt>
                <c:pt idx="13">
                  <c:v>7.2992700729927007</c:v>
                </c:pt>
                <c:pt idx="14">
                  <c:v>13.138686131387001</c:v>
                </c:pt>
                <c:pt idx="15">
                  <c:v>16.788321167883002</c:v>
                </c:pt>
                <c:pt idx="16">
                  <c:v>11.286089238845145</c:v>
                </c:pt>
                <c:pt idx="17">
                  <c:v>7.6115485564304466</c:v>
                </c:pt>
                <c:pt idx="18">
                  <c:v>14.698162729659</c:v>
                </c:pt>
                <c:pt idx="19">
                  <c:v>13.910761154856001</c:v>
                </c:pt>
              </c:numCache>
            </c:numRef>
          </c:val>
          <c:extLst>
            <c:ext xmlns:c16="http://schemas.microsoft.com/office/drawing/2014/chart" uri="{C3380CC4-5D6E-409C-BE32-E72D297353CC}">
              <c16:uniqueId val="{00000001-5276-46BB-838E-78C18D8AB1FF}"/>
            </c:ext>
          </c:extLst>
        </c:ser>
        <c:dLbls>
          <c:dLblPos val="inEnd"/>
          <c:showLegendKey val="0"/>
          <c:showVal val="1"/>
          <c:showCatName val="0"/>
          <c:showSerName val="0"/>
          <c:showPercent val="0"/>
          <c:showBubbleSize val="0"/>
        </c:dLbls>
        <c:gapWidth val="150"/>
        <c:overlap val="100"/>
        <c:axId val="465807647"/>
        <c:axId val="465823871"/>
      </c:barChart>
      <c:catAx>
        <c:axId val="46580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crossAx val="465823871"/>
        <c:crosses val="autoZero"/>
        <c:auto val="1"/>
        <c:lblAlgn val="ctr"/>
        <c:lblOffset val="100"/>
        <c:noMultiLvlLbl val="0"/>
      </c:catAx>
      <c:valAx>
        <c:axId val="465823871"/>
        <c:scaling>
          <c:orientation val="minMax"/>
        </c:scaling>
        <c:delete val="1"/>
        <c:axPos val="t"/>
        <c:numFmt formatCode="0.0" sourceLinked="1"/>
        <c:majorTickMark val="none"/>
        <c:minorTickMark val="none"/>
        <c:tickLblPos val="nextTo"/>
        <c:crossAx val="465807647"/>
        <c:crosses val="autoZero"/>
        <c:crossBetween val="between"/>
      </c:valAx>
      <c:spPr>
        <a:noFill/>
        <a:ln>
          <a:noFill/>
        </a:ln>
        <a:effectLst/>
      </c:spPr>
    </c:plotArea>
    <c:legend>
      <c:legendPos val="b"/>
      <c:layout>
        <c:manualLayout>
          <c:xMode val="edge"/>
          <c:yMode val="edge"/>
          <c:x val="3.4093984189238431E-2"/>
          <c:y val="0.93164874846984613"/>
          <c:w val="0.93301815398075238"/>
          <c:h val="4.225121901529599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85000"/>
                  <a:lumOff val="1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lumMod val="85000"/>
              <a:lumOff val="15000"/>
            </a:schemeClr>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知った理由!$B$10</c:f>
              <c:strCache>
                <c:ptCount val="1"/>
                <c:pt idx="0">
                  <c:v>2020年3月</c:v>
                </c:pt>
              </c:strCache>
            </c:strRef>
          </c:tx>
          <c:spPr>
            <a:solidFill>
              <a:schemeClr val="accent1"/>
            </a:solidFill>
            <a:ln>
              <a:noFill/>
            </a:ln>
            <a:effectLst/>
          </c:spPr>
          <c:invertIfNegative val="0"/>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知った理由!$A$11:$A$24</c:f>
              <c:strCache>
                <c:ptCount val="14"/>
                <c:pt idx="0">
                  <c:v>府政だより</c:v>
                </c:pt>
                <c:pt idx="1">
                  <c:v>テレビ・ラジオ</c:v>
                </c:pt>
                <c:pt idx="2">
                  <c:v>新聞・雑誌</c:v>
                </c:pt>
                <c:pt idx="3">
                  <c:v>ポスター、チラシ</c:v>
                </c:pt>
                <c:pt idx="4">
                  <c:v>イベント・セミナー等</c:v>
                </c:pt>
                <c:pt idx="5">
                  <c:v>ＳＮＳ</c:v>
                </c:pt>
                <c:pt idx="6">
                  <c:v>ニュースサイト、ニュースアプリ</c:v>
                </c:pt>
                <c:pt idx="7">
                  <c:v>動画サイト、動画アプリ</c:v>
                </c:pt>
                <c:pt idx="8">
                  <c:v>その他のインターネット</c:v>
                </c:pt>
                <c:pt idx="9">
                  <c:v>職場・学校で聞いた</c:v>
                </c:pt>
                <c:pt idx="10">
                  <c:v>家族・友人などから聞いた</c:v>
                </c:pt>
                <c:pt idx="11">
                  <c:v>ピンバッジ、缶バッジ</c:v>
                </c:pt>
                <c:pt idx="12">
                  <c:v>その他</c:v>
                </c:pt>
                <c:pt idx="13">
                  <c:v>わからない／覚えていない</c:v>
                </c:pt>
              </c:strCache>
            </c:strRef>
          </c:cat>
          <c:val>
            <c:numRef>
              <c:f>知った理由!$B$11:$B$24</c:f>
              <c:numCache>
                <c:formatCode>0.0</c:formatCode>
                <c:ptCount val="14"/>
                <c:pt idx="0">
                  <c:v>21.656050955413999</c:v>
                </c:pt>
                <c:pt idx="1">
                  <c:v>40.764331210191003</c:v>
                </c:pt>
                <c:pt idx="2">
                  <c:v>21.337579617833999</c:v>
                </c:pt>
                <c:pt idx="3">
                  <c:v>18.152866242038002</c:v>
                </c:pt>
                <c:pt idx="4">
                  <c:v>8.9171974522292992</c:v>
                </c:pt>
                <c:pt idx="5">
                  <c:v>12.420382165605</c:v>
                </c:pt>
                <c:pt idx="6">
                  <c:v>13.375796178344</c:v>
                </c:pt>
                <c:pt idx="7">
                  <c:v>5.4140127388534998</c:v>
                </c:pt>
                <c:pt idx="8">
                  <c:v>14.012738853503</c:v>
                </c:pt>
                <c:pt idx="9">
                  <c:v>21.019108280255001</c:v>
                </c:pt>
                <c:pt idx="10">
                  <c:v>6.3694267515923997</c:v>
                </c:pt>
                <c:pt idx="11">
                  <c:v>7.0063694267515997</c:v>
                </c:pt>
                <c:pt idx="12">
                  <c:v>2.2292993630572999</c:v>
                </c:pt>
                <c:pt idx="13">
                  <c:v>5.0955414012739002</c:v>
                </c:pt>
              </c:numCache>
            </c:numRef>
          </c:val>
          <c:extLst>
            <c:ext xmlns:c16="http://schemas.microsoft.com/office/drawing/2014/chart" uri="{C3380CC4-5D6E-409C-BE32-E72D297353CC}">
              <c16:uniqueId val="{00000000-0DAC-496C-B493-6F5E923A55E3}"/>
            </c:ext>
          </c:extLst>
        </c:ser>
        <c:dLbls>
          <c:showLegendKey val="0"/>
          <c:showVal val="0"/>
          <c:showCatName val="0"/>
          <c:showSerName val="0"/>
          <c:showPercent val="0"/>
          <c:showBubbleSize val="0"/>
        </c:dLbls>
        <c:gapWidth val="219"/>
        <c:overlap val="-27"/>
        <c:axId val="791721136"/>
        <c:axId val="791725296"/>
      </c:barChart>
      <c:catAx>
        <c:axId val="79172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91725296"/>
        <c:crosses val="autoZero"/>
        <c:auto val="1"/>
        <c:lblAlgn val="ctr"/>
        <c:lblOffset val="100"/>
        <c:noMultiLvlLbl val="0"/>
      </c:catAx>
      <c:valAx>
        <c:axId val="791725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9172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7E61953C-4EAA-4412-9B83-7717358583E5}" type="datetimeFigureOut">
              <a:rPr kumimoji="1" lang="ja-JP" altLang="en-US" smtClean="0"/>
              <a:t>2022/12/19</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D1686141-5CE6-467B-AEEC-D4654C63909A}" type="slidenum">
              <a:rPr kumimoji="1" lang="ja-JP" altLang="en-US" smtClean="0"/>
              <a:t>‹#›</a:t>
            </a:fld>
            <a:endParaRPr kumimoji="1" lang="ja-JP" altLang="en-US"/>
          </a:p>
        </p:txBody>
      </p:sp>
    </p:spTree>
    <p:extLst>
      <p:ext uri="{BB962C8B-B14F-4D97-AF65-F5344CB8AC3E}">
        <p14:creationId xmlns:p14="http://schemas.microsoft.com/office/powerpoint/2010/main" val="5892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0982E749-36A4-4D51-A6E4-9631DF25F17A}" type="datetimeFigureOut">
              <a:rPr kumimoji="1" lang="ja-JP" altLang="en-US" smtClean="0"/>
              <a:t>2022/12/19</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612DCA05-4C3B-4C37-B16E-893AADF6F186}" type="slidenum">
              <a:rPr kumimoji="1" lang="ja-JP" altLang="en-US" smtClean="0"/>
              <a:t>‹#›</a:t>
            </a:fld>
            <a:endParaRPr kumimoji="1" lang="ja-JP" altLang="en-US"/>
          </a:p>
        </p:txBody>
      </p:sp>
    </p:spTree>
    <p:extLst>
      <p:ext uri="{BB962C8B-B14F-4D97-AF65-F5344CB8AC3E}">
        <p14:creationId xmlns:p14="http://schemas.microsoft.com/office/powerpoint/2010/main" val="2930694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0</a:t>
            </a:fld>
            <a:endParaRPr kumimoji="1" lang="ja-JP" altLang="en-US"/>
          </a:p>
        </p:txBody>
      </p:sp>
    </p:spTree>
    <p:extLst>
      <p:ext uri="{BB962C8B-B14F-4D97-AF65-F5344CB8AC3E}">
        <p14:creationId xmlns:p14="http://schemas.microsoft.com/office/powerpoint/2010/main" val="112415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15</a:t>
            </a:fld>
            <a:endParaRPr kumimoji="1" lang="ja-JP" altLang="en-US"/>
          </a:p>
        </p:txBody>
      </p:sp>
    </p:spTree>
    <p:extLst>
      <p:ext uri="{BB962C8B-B14F-4D97-AF65-F5344CB8AC3E}">
        <p14:creationId xmlns:p14="http://schemas.microsoft.com/office/powerpoint/2010/main" val="2727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政策企画部（戦略事業室・青治室）、府民文化部、福祉部、健康医療部、商工労働部、環境農林水産部、都市整備部、住宅まちづくり部、教育委員会</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16</a:t>
            </a:fld>
            <a:endParaRPr kumimoji="1" lang="ja-JP" altLang="en-US"/>
          </a:p>
        </p:txBody>
      </p:sp>
    </p:spTree>
    <p:extLst>
      <p:ext uri="{BB962C8B-B14F-4D97-AF65-F5344CB8AC3E}">
        <p14:creationId xmlns:p14="http://schemas.microsoft.com/office/powerpoint/2010/main" val="421023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政策企画部（戦略事業室・青治室）、府民文化部、福祉部、健康医療部、商工労働部、環境農林水産部、都市整備部、住宅まちづくり部、教育委員会</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17</a:t>
            </a:fld>
            <a:endParaRPr kumimoji="1" lang="ja-JP" altLang="en-US"/>
          </a:p>
        </p:txBody>
      </p:sp>
    </p:spTree>
    <p:extLst>
      <p:ext uri="{BB962C8B-B14F-4D97-AF65-F5344CB8AC3E}">
        <p14:creationId xmlns:p14="http://schemas.microsoft.com/office/powerpoint/2010/main" val="260748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財務部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19</a:t>
            </a:fld>
            <a:endParaRPr kumimoji="1" lang="ja-JP" altLang="en-US"/>
          </a:p>
        </p:txBody>
      </p:sp>
    </p:spTree>
    <p:extLst>
      <p:ext uri="{BB962C8B-B14F-4D97-AF65-F5344CB8AC3E}">
        <p14:creationId xmlns:p14="http://schemas.microsoft.com/office/powerpoint/2010/main" val="250552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財務部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20</a:t>
            </a:fld>
            <a:endParaRPr kumimoji="1" lang="ja-JP" altLang="en-US"/>
          </a:p>
        </p:txBody>
      </p:sp>
    </p:spTree>
    <p:extLst>
      <p:ext uri="{BB962C8B-B14F-4D97-AF65-F5344CB8AC3E}">
        <p14:creationId xmlns:p14="http://schemas.microsoft.com/office/powerpoint/2010/main" val="143976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21</a:t>
            </a:fld>
            <a:endParaRPr kumimoji="1" lang="ja-JP" altLang="en-US"/>
          </a:p>
        </p:txBody>
      </p:sp>
    </p:spTree>
    <p:extLst>
      <p:ext uri="{BB962C8B-B14F-4D97-AF65-F5344CB8AC3E}">
        <p14:creationId xmlns:p14="http://schemas.microsoft.com/office/powerpoint/2010/main" val="87089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22</a:t>
            </a:fld>
            <a:endParaRPr kumimoji="1" lang="ja-JP" altLang="en-US"/>
          </a:p>
        </p:txBody>
      </p:sp>
    </p:spTree>
    <p:extLst>
      <p:ext uri="{BB962C8B-B14F-4D97-AF65-F5344CB8AC3E}">
        <p14:creationId xmlns:p14="http://schemas.microsoft.com/office/powerpoint/2010/main" val="279910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23</a:t>
            </a:fld>
            <a:endParaRPr kumimoji="1" lang="ja-JP" altLang="en-US"/>
          </a:p>
        </p:txBody>
      </p:sp>
    </p:spTree>
    <p:extLst>
      <p:ext uri="{BB962C8B-B14F-4D97-AF65-F5344CB8AC3E}">
        <p14:creationId xmlns:p14="http://schemas.microsoft.com/office/powerpoint/2010/main" val="2292576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24</a:t>
            </a:fld>
            <a:endParaRPr kumimoji="1" lang="ja-JP" altLang="en-US"/>
          </a:p>
        </p:txBody>
      </p:sp>
    </p:spTree>
    <p:extLst>
      <p:ext uri="{BB962C8B-B14F-4D97-AF65-F5344CB8AC3E}">
        <p14:creationId xmlns:p14="http://schemas.microsoft.com/office/powerpoint/2010/main" val="44211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福祉部、教育委員会、総務部、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25</a:t>
            </a:fld>
            <a:endParaRPr kumimoji="1" lang="ja-JP" altLang="en-US"/>
          </a:p>
        </p:txBody>
      </p:sp>
    </p:spTree>
    <p:extLst>
      <p:ext uri="{BB962C8B-B14F-4D97-AF65-F5344CB8AC3E}">
        <p14:creationId xmlns:p14="http://schemas.microsoft.com/office/powerpoint/2010/main" val="21543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7</a:t>
            </a:fld>
            <a:endParaRPr kumimoji="1" lang="ja-JP" altLang="en-US"/>
          </a:p>
        </p:txBody>
      </p:sp>
    </p:spTree>
    <p:extLst>
      <p:ext uri="{BB962C8B-B14F-4D97-AF65-F5344CB8AC3E}">
        <p14:creationId xmlns:p14="http://schemas.microsoft.com/office/powerpoint/2010/main" val="241150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8</a:t>
            </a:fld>
            <a:endParaRPr kumimoji="1" lang="ja-JP" altLang="en-US"/>
          </a:p>
        </p:txBody>
      </p:sp>
    </p:spTree>
    <p:extLst>
      <p:ext uri="{BB962C8B-B14F-4D97-AF65-F5344CB8AC3E}">
        <p14:creationId xmlns:p14="http://schemas.microsoft.com/office/powerpoint/2010/main" val="293612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政策企画部（万博室）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9</a:t>
            </a:fld>
            <a:endParaRPr kumimoji="1" lang="ja-JP" altLang="en-US"/>
          </a:p>
        </p:txBody>
      </p:sp>
    </p:spTree>
    <p:extLst>
      <p:ext uri="{BB962C8B-B14F-4D97-AF65-F5344CB8AC3E}">
        <p14:creationId xmlns:p14="http://schemas.microsoft.com/office/powerpoint/2010/main" val="358136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1B66C8F5-CB2E-4C22-B0D0-CFD98AD7DD20}" type="slidenum">
              <a:rPr kumimoji="1" lang="ja-JP" altLang="en-US" smtClean="0"/>
              <a:t>10</a:t>
            </a:fld>
            <a:endParaRPr kumimoji="1" lang="ja-JP" altLang="en-US"/>
          </a:p>
        </p:txBody>
      </p:sp>
    </p:spTree>
    <p:extLst>
      <p:ext uri="{BB962C8B-B14F-4D97-AF65-F5344CB8AC3E}">
        <p14:creationId xmlns:p14="http://schemas.microsoft.com/office/powerpoint/2010/main" val="206240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11</a:t>
            </a:fld>
            <a:endParaRPr kumimoji="1" lang="ja-JP" altLang="en-US"/>
          </a:p>
        </p:txBody>
      </p:sp>
    </p:spTree>
    <p:extLst>
      <p:ext uri="{BB962C8B-B14F-4D97-AF65-F5344CB8AC3E}">
        <p14:creationId xmlns:p14="http://schemas.microsoft.com/office/powerpoint/2010/main" val="160082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pPr defTabSz="448376">
              <a:defRPr/>
            </a:pPr>
            <a:fld id="{612DCA05-4C3B-4C37-B16E-893AADF6F186}" type="slidenum">
              <a:rPr kumimoji="1" lang="ja-JP" altLang="en-US">
                <a:solidFill>
                  <a:prstClr val="black"/>
                </a:solidFill>
                <a:latin typeface="游ゴシック" panose="020F0502020204030204"/>
                <a:ea typeface="游ゴシック" panose="020B0400000000000000" pitchFamily="50" charset="-128"/>
              </a:rPr>
              <a:pPr defTabSz="448376">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0099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13</a:t>
            </a:fld>
            <a:endParaRPr kumimoji="1" lang="ja-JP" altLang="en-US"/>
          </a:p>
        </p:txBody>
      </p:sp>
    </p:spTree>
    <p:extLst>
      <p:ext uri="{BB962C8B-B14F-4D97-AF65-F5344CB8AC3E}">
        <p14:creationId xmlns:p14="http://schemas.microsoft.com/office/powerpoint/2010/main" val="117095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14</a:t>
            </a:fld>
            <a:endParaRPr kumimoji="1" lang="ja-JP" altLang="en-US"/>
          </a:p>
        </p:txBody>
      </p:sp>
    </p:spTree>
    <p:extLst>
      <p:ext uri="{BB962C8B-B14F-4D97-AF65-F5344CB8AC3E}">
        <p14:creationId xmlns:p14="http://schemas.microsoft.com/office/powerpoint/2010/main" val="403260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43239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63383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958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385778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080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83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1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199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3"/>
          <p:cNvSpPr txBox="1">
            <a:spLocks/>
          </p:cNvSpPr>
          <p:nvPr userDrawn="1"/>
        </p:nvSpPr>
        <p:spPr>
          <a:xfrm>
            <a:off x="8705075" y="-32438"/>
            <a:ext cx="103977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dirty="0"/>
          </a:p>
        </p:txBody>
      </p:sp>
      <p:sp>
        <p:nvSpPr>
          <p:cNvPr id="7" name="Slide Number Placeholder 6"/>
          <p:cNvSpPr>
            <a:spLocks noGrp="1"/>
          </p:cNvSpPr>
          <p:nvPr>
            <p:ph type="sldNum" sz="quarter" idx="12"/>
          </p:nvPr>
        </p:nvSpPr>
        <p:spPr>
          <a:xfrm>
            <a:off x="7516000" y="-32438"/>
            <a:ext cx="222885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57770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18014" y="92766"/>
            <a:ext cx="720000" cy="365125"/>
          </a:xfrm>
        </p:spPr>
        <p:style>
          <a:lnRef idx="2">
            <a:schemeClr val="accent1"/>
          </a:lnRef>
          <a:fillRef idx="1">
            <a:schemeClr val="lt1"/>
          </a:fillRef>
          <a:effectRef idx="0">
            <a:schemeClr val="accent1"/>
          </a:effectRef>
          <a:fontRef idx="none"/>
        </p:style>
        <p:txBody>
          <a:bodyPr/>
          <a:lstStyle>
            <a:lvl1pPr algn="ctr">
              <a:defRPr sz="1400" b="1">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0451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9091511" y="6427314"/>
            <a:ext cx="720000" cy="365125"/>
          </a:xfrm>
        </p:spPr>
        <p:style>
          <a:lnRef idx="2">
            <a:schemeClr val="accent1"/>
          </a:lnRef>
          <a:fillRef idx="1">
            <a:schemeClr val="lt1"/>
          </a:fillRef>
          <a:effectRef idx="0">
            <a:schemeClr val="accent1"/>
          </a:effectRef>
          <a:fontRef idx="none"/>
        </p:style>
        <p:txBody>
          <a:bodyPr/>
          <a:lstStyle>
            <a:lvl1pPr algn="ctr">
              <a:defRPr sz="1400" b="1">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317932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99283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714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308429" y="650127"/>
            <a:ext cx="9289142" cy="3496237"/>
          </a:xfrm>
        </p:spPr>
        <p:txBody>
          <a:bodyPr>
            <a:normAutofit/>
          </a:bodyPr>
          <a:lstStyle/>
          <a:p>
            <a:pPr>
              <a:lnSpc>
                <a:spcPct val="200000"/>
              </a:lnSpc>
            </a:pPr>
            <a:r>
              <a:rPr lang="ja-JP" altLang="en-US" sz="4000" b="1" dirty="0" smtClean="0">
                <a:solidFill>
                  <a:schemeClr val="accent5">
                    <a:lumMod val="50000"/>
                  </a:schemeClr>
                </a:solidFill>
                <a:latin typeface="Meiryo UI" panose="020B0604030504040204" pitchFamily="50" charset="-128"/>
                <a:ea typeface="Meiryo UI" panose="020B0604030504040204" pitchFamily="50" charset="-128"/>
              </a:rPr>
              <a:t>令和元年度</a:t>
            </a:r>
            <a:r>
              <a:rPr lang="en-US" altLang="ja-JP" sz="4000" b="1" dirty="0" smtClean="0">
                <a:solidFill>
                  <a:schemeClr val="accent5">
                    <a:lumMod val="50000"/>
                  </a:schemeClr>
                </a:solidFill>
                <a:latin typeface="Meiryo UI" panose="020B0604030504040204" pitchFamily="50" charset="-128"/>
                <a:ea typeface="Meiryo UI" panose="020B0604030504040204" pitchFamily="50" charset="-128"/>
              </a:rPr>
              <a:t/>
            </a:r>
            <a:br>
              <a:rPr lang="en-US" altLang="ja-JP" sz="4000" b="1" dirty="0" smtClean="0">
                <a:solidFill>
                  <a:schemeClr val="accent5">
                    <a:lumMod val="50000"/>
                  </a:schemeClr>
                </a:solidFill>
                <a:latin typeface="Meiryo UI" panose="020B0604030504040204" pitchFamily="50" charset="-128"/>
                <a:ea typeface="Meiryo UI" panose="020B0604030504040204" pitchFamily="50" charset="-128"/>
              </a:rPr>
            </a:br>
            <a:r>
              <a:rPr lang="ja-JP" altLang="en-US" sz="4000" b="1" dirty="0" smtClean="0">
                <a:solidFill>
                  <a:schemeClr val="accent5">
                    <a:lumMod val="50000"/>
                  </a:schemeClr>
                </a:solidFill>
                <a:latin typeface="Meiryo UI" panose="020B0604030504040204" pitchFamily="50" charset="-128"/>
                <a:ea typeface="Meiryo UI" panose="020B0604030504040204" pitchFamily="50" charset="-128"/>
              </a:rPr>
              <a:t>大阪府の</a:t>
            </a:r>
            <a:r>
              <a:rPr lang="en-US" altLang="ja-JP" sz="4000"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sz="4000" b="1" dirty="0" smtClean="0">
                <a:solidFill>
                  <a:schemeClr val="accent5">
                    <a:lumMod val="50000"/>
                  </a:schemeClr>
                </a:solidFill>
                <a:latin typeface="Meiryo UI" panose="020B0604030504040204" pitchFamily="50" charset="-128"/>
                <a:ea typeface="Meiryo UI" panose="020B0604030504040204" pitchFamily="50" charset="-128"/>
              </a:rPr>
              <a:t>に関する取組み</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サブタイトル 2"/>
          <p:cNvSpPr>
            <a:spLocks noGrp="1"/>
          </p:cNvSpPr>
          <p:nvPr>
            <p:ph type="subTitle" idx="1"/>
          </p:nvPr>
        </p:nvSpPr>
        <p:spPr>
          <a:xfrm>
            <a:off x="1432560" y="4585515"/>
            <a:ext cx="7040880" cy="847097"/>
          </a:xfrm>
        </p:spPr>
        <p:txBody>
          <a:bodyPr>
            <a:normAutofit/>
          </a:bodyPr>
          <a:lstStyle/>
          <a:p>
            <a:endParaRPr kumimoji="1" lang="en-US" altLang="ja-JP" sz="2000"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令和２年３月３１日</a:t>
            </a:r>
            <a:endParaRPr kumimoji="1" lang="ja-JP" altLang="en-US"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8433313" y="305434"/>
            <a:ext cx="1186245" cy="534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参考</a:t>
            </a:r>
            <a:r>
              <a:rPr kumimoji="1" lang="ja-JP" altLang="en-US" dirty="0" smtClean="0">
                <a:latin typeface="Meiryo UI" panose="020B0604030504040204" pitchFamily="50" charset="-128"/>
                <a:ea typeface="Meiryo UI" panose="020B0604030504040204" pitchFamily="50" charset="-128"/>
              </a:rPr>
              <a:t>資料</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87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大阪・関西万博の開催</a:t>
            </a:r>
            <a:r>
              <a:rPr lang="en-US" altLang="ja-JP" sz="2000" b="1" dirty="0" smtClean="0">
                <a:solidFill>
                  <a:schemeClr val="bg1"/>
                </a:solidFill>
                <a:latin typeface="Meiryo UI" panose="020B0604030504040204" pitchFamily="50" charset="-128"/>
                <a:ea typeface="Meiryo UI" panose="020B0604030504040204" pitchFamily="50" charset="-128"/>
              </a:rPr>
              <a:t>PR</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9</a:t>
            </a:fld>
            <a:endParaRPr kumimoji="1" lang="ja-JP" altLang="en-US"/>
          </a:p>
        </p:txBody>
      </p:sp>
      <p:sp>
        <p:nvSpPr>
          <p:cNvPr id="6" name="テキスト ボックス 5"/>
          <p:cNvSpPr txBox="1"/>
          <p:nvPr/>
        </p:nvSpPr>
        <p:spPr>
          <a:xfrm>
            <a:off x="239885" y="648020"/>
            <a:ext cx="9238129" cy="2700298"/>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marL="171450" indent="-171450">
              <a:spcBef>
                <a:spcPts val="600"/>
              </a:spcBef>
            </a:pP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SDG</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達成への貢献を柱の</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つとする「大阪・関西万博」の開催や、</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に取り組む企業の紹介などを</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含むプロモーション動画を大阪府と大阪市が共同で作成。</a:t>
            </a:r>
            <a:endPar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大阪サミットの期間中にインテックス大阪内の大阪・関西魅力発信スペースにおいて、主に海外メディアに向けて放映。</a:t>
            </a:r>
            <a:endPar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○この他、府庁大手前庁舎（本館・別館）のデジタルサイネージ</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放映をはじめ、</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TICAD7</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回アフリカ開発会議）の公式サイドイベントや、東京スカイツリー内の全国観光</a:t>
            </a:r>
            <a:r>
              <a:rPr lang="en-US" altLang="ja-JP"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pc="-11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コーナー、また、民間団体実施のイベント、博覧会協会や庁内各部局が実施する会議や講演等の機会を活用して放映を行った</a:t>
            </a:r>
            <a:r>
              <a:rPr lang="ja-JP" altLang="en-US"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pc="-11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7450" y="5413821"/>
            <a:ext cx="2136611" cy="1175135"/>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9624" y="5413821"/>
            <a:ext cx="2320895" cy="1303986"/>
          </a:xfrm>
          <a:prstGeom prst="rect">
            <a:avLst/>
          </a:prstGeom>
        </p:spPr>
      </p:pic>
      <p:sp>
        <p:nvSpPr>
          <p:cNvPr id="10" name="テキスト ボックス 9"/>
          <p:cNvSpPr txBox="1"/>
          <p:nvPr/>
        </p:nvSpPr>
        <p:spPr>
          <a:xfrm>
            <a:off x="4948345" y="3513581"/>
            <a:ext cx="4634753" cy="3204226"/>
          </a:xfrm>
          <a:prstGeom prst="rect">
            <a:avLst/>
          </a:prstGeom>
          <a:noFill/>
          <a:ln>
            <a:noFill/>
          </a:ln>
        </p:spPr>
        <p:txBody>
          <a:bodyPr wrap="square" lIns="252000" tIns="144000" rIns="84392" bIns="42197"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（参考）大阪・関西万博の概要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（いのちを救う）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（いのちに力を与える）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Connecting Lives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（いのちをつなぐ）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◆コンセプト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People’s Living Lab</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未来社会の実験場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◆開催期間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009" y="3522377"/>
            <a:ext cx="2577023" cy="1717385"/>
          </a:xfrm>
          <a:prstGeom prst="rect">
            <a:avLst/>
          </a:prstGeom>
        </p:spPr>
      </p:pic>
    </p:spTree>
    <p:extLst>
      <p:ext uri="{BB962C8B-B14F-4D97-AF65-F5344CB8AC3E}">
        <p14:creationId xmlns:p14="http://schemas.microsoft.com/office/powerpoint/2010/main" val="313859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9624" y="779929"/>
            <a:ext cx="9238129" cy="596921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a:spcBef>
                <a:spcPts val="600"/>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◆日時：２０１９年６月</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13</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15</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◆場所：グランフロント大阪</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◆主催：株式会社宣伝会議、大阪青年会議所（後援：外務省、大阪府など）</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未来会議</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未来をつくるソーシャルサミット </a:t>
            </a:r>
            <a:r>
              <a:rPr lang="en-US" altLang="ja-JP" sz="2000" b="1" dirty="0">
                <a:solidFill>
                  <a:schemeClr val="bg1"/>
                </a:solidFill>
                <a:latin typeface="Meiryo UI" panose="020B0604030504040204" pitchFamily="50" charset="-128"/>
                <a:ea typeface="Meiryo UI" panose="020B0604030504040204" pitchFamily="50" charset="-128"/>
              </a:rPr>
              <a:t>for </a:t>
            </a:r>
            <a:r>
              <a:rPr lang="en-US" altLang="ja-JP" sz="2000" b="1" dirty="0" smtClean="0">
                <a:solidFill>
                  <a:schemeClr val="bg1"/>
                </a:solidFill>
                <a:latin typeface="Meiryo UI" panose="020B0604030504040204" pitchFamily="50" charset="-128"/>
                <a:ea typeface="Meiryo UI" panose="020B0604030504040204" pitchFamily="50" charset="-128"/>
              </a:rPr>
              <a:t>SDGs-</a:t>
            </a:r>
            <a:endParaRPr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7470" y="1023463"/>
            <a:ext cx="1437475" cy="776840"/>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4753" y="2322591"/>
            <a:ext cx="2564549" cy="1800000"/>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8367" y="4488520"/>
            <a:ext cx="2665500" cy="1800000"/>
          </a:xfrm>
          <a:prstGeom prst="rect">
            <a:avLst/>
          </a:prstGeom>
        </p:spPr>
      </p:pic>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403" y="4488520"/>
            <a:ext cx="2400000" cy="1800000"/>
          </a:xfrm>
          <a:prstGeom prst="rect">
            <a:avLst/>
          </a:prstGeom>
        </p:spPr>
      </p:pic>
      <p:sp>
        <p:nvSpPr>
          <p:cNvPr id="14" name="テキスト ボックス 13"/>
          <p:cNvSpPr txBox="1"/>
          <p:nvPr/>
        </p:nvSpPr>
        <p:spPr>
          <a:xfrm>
            <a:off x="6862670" y="4144107"/>
            <a:ext cx="2372047" cy="246221"/>
          </a:xfrm>
          <a:prstGeom prst="rect">
            <a:avLst/>
          </a:prstGeom>
          <a:noFill/>
          <a:ln>
            <a:noFill/>
          </a:ln>
        </p:spPr>
        <p:txBody>
          <a:bodyPr wrap="square" rtlCol="0">
            <a:spAutoFit/>
          </a:bodyPr>
          <a:lstStyle/>
          <a:p>
            <a:r>
              <a:rPr lang="ja-JP" altLang="en-US" sz="1000" b="1" dirty="0"/>
              <a:t>会場の様子（グランフロント大阪）</a:t>
            </a:r>
          </a:p>
        </p:txBody>
      </p:sp>
      <p:sp>
        <p:nvSpPr>
          <p:cNvPr id="15" name="テキスト ボックス 14"/>
          <p:cNvSpPr txBox="1"/>
          <p:nvPr/>
        </p:nvSpPr>
        <p:spPr>
          <a:xfrm>
            <a:off x="3861183" y="6320387"/>
            <a:ext cx="2300408" cy="246221"/>
          </a:xfrm>
          <a:prstGeom prst="rect">
            <a:avLst/>
          </a:prstGeom>
          <a:noFill/>
          <a:ln>
            <a:noFill/>
          </a:ln>
        </p:spPr>
        <p:txBody>
          <a:bodyPr wrap="square" rtlCol="0">
            <a:spAutoFit/>
          </a:bodyPr>
          <a:lstStyle/>
          <a:p>
            <a:r>
              <a:rPr lang="en-US" altLang="ja-JP" sz="1000" b="1" dirty="0"/>
              <a:t>SDGs</a:t>
            </a:r>
            <a:r>
              <a:rPr lang="ja-JP" altLang="en-US" sz="1000" b="1" dirty="0"/>
              <a:t>こどもサミットの発表の様子</a:t>
            </a:r>
          </a:p>
        </p:txBody>
      </p:sp>
      <p:sp>
        <p:nvSpPr>
          <p:cNvPr id="16" name="テキスト ボックス 15"/>
          <p:cNvSpPr txBox="1"/>
          <p:nvPr/>
        </p:nvSpPr>
        <p:spPr>
          <a:xfrm>
            <a:off x="1068297" y="6344245"/>
            <a:ext cx="2300408" cy="246221"/>
          </a:xfrm>
          <a:prstGeom prst="rect">
            <a:avLst/>
          </a:prstGeom>
          <a:noFill/>
          <a:ln>
            <a:noFill/>
          </a:ln>
        </p:spPr>
        <p:txBody>
          <a:bodyPr wrap="square" rtlCol="0">
            <a:spAutoFit/>
          </a:bodyPr>
          <a:lstStyle/>
          <a:p>
            <a:pPr algn="ctr"/>
            <a:r>
              <a:rPr lang="ja-JP" altLang="en-US" sz="1000" b="1" dirty="0"/>
              <a:t>大阪府のブースの様子</a:t>
            </a:r>
          </a:p>
        </p:txBody>
      </p:sp>
      <p:sp>
        <p:nvSpPr>
          <p:cNvPr id="13" name="テキスト ボックス 12"/>
          <p:cNvSpPr txBox="1"/>
          <p:nvPr/>
        </p:nvSpPr>
        <p:spPr>
          <a:xfrm>
            <a:off x="537882" y="2097742"/>
            <a:ext cx="5692565" cy="22082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a:spcBef>
                <a:spcPts val="600"/>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大阪サミットの開催を機に</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、次世代を</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担う子どもたちが社会の様々な課題について考える「</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こどもサミット」の開催、また、有識者等が</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達成に向けた</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や課題などを議論する企業向けの「</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フォーラム」の開催を主なプログラムとする“</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未来会議”をグランフロント大阪で開催。</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子どもサミット」の取組みは、実際の</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大阪サミットのレセプションにおいても紹介された。</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Bef>
                <a:spcPts val="277"/>
              </a:spcBef>
            </a:pPr>
            <a:endParaRPr lang="ja-JP" altLang="en-US" spc="-11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5266" y="4474872"/>
            <a:ext cx="2504409" cy="1845515"/>
          </a:xfrm>
          <a:prstGeom prst="rect">
            <a:avLst/>
          </a:prstGeom>
        </p:spPr>
      </p:pic>
      <p:sp>
        <p:nvSpPr>
          <p:cNvPr id="23" name="テキスト ボックス 22"/>
          <p:cNvSpPr txBox="1"/>
          <p:nvPr/>
        </p:nvSpPr>
        <p:spPr>
          <a:xfrm>
            <a:off x="6719266" y="6320386"/>
            <a:ext cx="2300408" cy="246221"/>
          </a:xfrm>
          <a:prstGeom prst="rect">
            <a:avLst/>
          </a:prstGeom>
          <a:noFill/>
          <a:ln>
            <a:noFill/>
          </a:ln>
        </p:spPr>
        <p:txBody>
          <a:bodyPr wrap="square" rtlCol="0">
            <a:spAutoFit/>
          </a:bodyPr>
          <a:lstStyle/>
          <a:p>
            <a:r>
              <a:rPr lang="en-US" altLang="ja-JP" sz="1000" b="1" dirty="0"/>
              <a:t>G20</a:t>
            </a:r>
            <a:r>
              <a:rPr lang="ja-JP" altLang="en-US" sz="1000" b="1" dirty="0"/>
              <a:t>大阪のレセプションの様子</a:t>
            </a:r>
          </a:p>
        </p:txBody>
      </p:sp>
      <p:sp>
        <p:nvSpPr>
          <p:cNvPr id="24" name="楕円 23"/>
          <p:cNvSpPr/>
          <p:nvPr/>
        </p:nvSpPr>
        <p:spPr>
          <a:xfrm>
            <a:off x="8246345" y="4658064"/>
            <a:ext cx="872956" cy="1630457"/>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10</a:t>
            </a:fld>
            <a:endParaRPr kumimoji="1" lang="ja-JP" altLang="en-US"/>
          </a:p>
        </p:txBody>
      </p:sp>
    </p:spTree>
    <p:extLst>
      <p:ext uri="{BB962C8B-B14F-4D97-AF65-F5344CB8AC3E}">
        <p14:creationId xmlns:p14="http://schemas.microsoft.com/office/powerpoint/2010/main" val="138897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シンポ</a:t>
            </a:r>
            <a:r>
              <a:rPr lang="ja-JP" altLang="en-US" sz="1600" b="1" dirty="0">
                <a:solidFill>
                  <a:schemeClr val="bg1"/>
                </a:solidFill>
                <a:latin typeface="Meiryo UI" panose="020B0604030504040204" pitchFamily="50" charset="-128"/>
                <a:ea typeface="Meiryo UI" panose="020B0604030504040204" pitchFamily="50" charset="-128"/>
              </a:rPr>
              <a:t>ジウム</a:t>
            </a:r>
            <a:r>
              <a:rPr lang="ja-JP" altLang="en-US" sz="2000" b="1" dirty="0" smtClean="0">
                <a:solidFill>
                  <a:schemeClr val="bg1"/>
                </a:solidFill>
                <a:latin typeface="Meiryo UI" panose="020B0604030504040204" pitchFamily="50" charset="-128"/>
                <a:ea typeface="Meiryo UI" panose="020B0604030504040204" pitchFamily="50" charset="-128"/>
              </a:rPr>
              <a:t>加速させよう！自治体</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b="1" spc="-150" dirty="0" smtClean="0">
                <a:solidFill>
                  <a:schemeClr val="bg1"/>
                </a:solidFill>
                <a:latin typeface="Meiryo UI" panose="020B0604030504040204" pitchFamily="50" charset="-128"/>
                <a:ea typeface="Meiryo UI" panose="020B0604030504040204" pitchFamily="50" charset="-128"/>
              </a:rPr>
              <a:t>～</a:t>
            </a:r>
            <a:r>
              <a:rPr lang="en-US" altLang="ja-JP" b="1" spc="-150" dirty="0" smtClean="0">
                <a:solidFill>
                  <a:schemeClr val="bg1"/>
                </a:solidFill>
                <a:latin typeface="Meiryo UI" panose="020B0604030504040204" pitchFamily="50" charset="-128"/>
                <a:ea typeface="Meiryo UI" panose="020B0604030504040204" pitchFamily="50" charset="-128"/>
              </a:rPr>
              <a:t>2025</a:t>
            </a:r>
            <a:r>
              <a:rPr lang="ja-JP" altLang="en-US" b="1" spc="-150" dirty="0" smtClean="0">
                <a:solidFill>
                  <a:schemeClr val="bg1"/>
                </a:solidFill>
                <a:latin typeface="Meiryo UI" panose="020B0604030504040204" pitchFamily="50" charset="-128"/>
                <a:ea typeface="Meiryo UI" panose="020B0604030504040204" pitchFamily="50" charset="-128"/>
              </a:rPr>
              <a:t>大阪・関西万博開催理念を実装する～</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362468" y="605004"/>
            <a:ext cx="9386650" cy="6199207"/>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kern="0" dirty="0" smtClean="0">
                <a:solidFill>
                  <a:sysClr val="windowText" lastClr="000000"/>
                </a:solidFill>
              </a:rPr>
              <a:t>◆日時：令和元年</a:t>
            </a:r>
            <a:r>
              <a:rPr lang="en-US" altLang="ja-JP" sz="1800" kern="0" dirty="0" smtClean="0">
                <a:solidFill>
                  <a:sysClr val="windowText" lastClr="000000"/>
                </a:solidFill>
              </a:rPr>
              <a:t>8</a:t>
            </a:r>
            <a:r>
              <a:rPr lang="ja-JP" altLang="en-US" sz="1800" kern="0" dirty="0" smtClean="0">
                <a:solidFill>
                  <a:sysClr val="windowText" lastClr="000000"/>
                </a:solidFill>
              </a:rPr>
              <a:t>月</a:t>
            </a:r>
            <a:r>
              <a:rPr lang="en-US" altLang="ja-JP" sz="1800" kern="0" dirty="0" smtClean="0">
                <a:solidFill>
                  <a:sysClr val="windowText" lastClr="000000"/>
                </a:solidFill>
              </a:rPr>
              <a:t>8</a:t>
            </a:r>
            <a:r>
              <a:rPr lang="ja-JP" altLang="en-US" sz="1800" kern="0" dirty="0" smtClean="0">
                <a:solidFill>
                  <a:sysClr val="windowText" lastClr="000000"/>
                </a:solidFill>
              </a:rPr>
              <a:t>日</a:t>
            </a:r>
            <a:endParaRPr lang="en-US" altLang="ja-JP" sz="1800" kern="0" dirty="0" smtClean="0">
              <a:solidFill>
                <a:sysClr val="windowText" lastClr="000000"/>
              </a:solidFill>
            </a:endParaRPr>
          </a:p>
          <a:p>
            <a:pPr marL="177800" indent="-177800">
              <a:spcBef>
                <a:spcPct val="0"/>
              </a:spcBef>
              <a:buNone/>
              <a:defRPr/>
            </a:pPr>
            <a:r>
              <a:rPr lang="ja-JP" altLang="en-US" sz="1800" kern="0" dirty="0">
                <a:solidFill>
                  <a:sysClr val="windowText" lastClr="000000"/>
                </a:solidFill>
              </a:rPr>
              <a:t>◆場所：ドーンセンター</a:t>
            </a:r>
            <a:endParaRPr lang="en-US" altLang="ja-JP" sz="1800" kern="0" dirty="0" smtClean="0">
              <a:solidFill>
                <a:sysClr val="windowText" lastClr="000000"/>
              </a:solidFill>
            </a:endParaRPr>
          </a:p>
          <a:p>
            <a:pPr marL="177800" indent="-177800">
              <a:spcBef>
                <a:spcPct val="0"/>
              </a:spcBef>
              <a:buNone/>
              <a:defRPr/>
            </a:pPr>
            <a:r>
              <a:rPr lang="ja-JP" altLang="en-US" sz="1800" kern="0" dirty="0" smtClean="0">
                <a:solidFill>
                  <a:sysClr val="windowText" lastClr="000000"/>
                </a:solidFill>
              </a:rPr>
              <a:t>◆主催：一般社団法人　近畿建設協会、共催：株式会社　</a:t>
            </a:r>
            <a:r>
              <a:rPr lang="en-US" altLang="ja-JP" sz="1800" kern="0" dirty="0" smtClean="0">
                <a:solidFill>
                  <a:sysClr val="windowText" lastClr="000000"/>
                </a:solidFill>
              </a:rPr>
              <a:t>UR</a:t>
            </a:r>
            <a:r>
              <a:rPr lang="ja-JP" altLang="en-US" sz="1800" kern="0" dirty="0" smtClean="0">
                <a:solidFill>
                  <a:sysClr val="windowText" lastClr="000000"/>
                </a:solidFill>
              </a:rPr>
              <a:t>リンケージ　西日本支社</a:t>
            </a:r>
            <a:endParaRPr lang="en-US" altLang="ja-JP" sz="1800" kern="0" dirty="0" smtClean="0">
              <a:solidFill>
                <a:sysClr val="windowText" lastClr="000000"/>
              </a:solidFill>
            </a:endParaRPr>
          </a:p>
          <a:p>
            <a:pPr marL="177800" indent="-177800">
              <a:spcBef>
                <a:spcPct val="0"/>
              </a:spcBef>
              <a:buNone/>
              <a:defRPr/>
            </a:pPr>
            <a:r>
              <a:rPr lang="ja-JP" altLang="en-US" sz="1800" kern="0" dirty="0" smtClean="0">
                <a:solidFill>
                  <a:sysClr val="windowText" lastClr="000000"/>
                </a:solidFill>
              </a:rPr>
              <a:t>   後援：国土交通省　近畿地方整備局、独立行政法人　都市再生機構　西日本支社</a:t>
            </a:r>
            <a:endParaRPr lang="en-US" altLang="ja-JP" sz="1800" kern="0" dirty="0" smtClean="0">
              <a:solidFill>
                <a:sysClr val="windowText" lastClr="000000"/>
              </a:solidFill>
            </a:endParaRPr>
          </a:p>
          <a:p>
            <a:pPr marL="0" indent="0">
              <a:buNone/>
            </a:pPr>
            <a:r>
              <a:rPr lang="ja-JP" altLang="en-US" sz="1800" b="1" kern="100" dirty="0" smtClean="0">
                <a:cs typeface="Times New Roman" panose="02020603050405020304" pitchFamily="18" charset="0"/>
              </a:rPr>
              <a:t>◆</a:t>
            </a:r>
            <a:r>
              <a:rPr lang="ja-JP" altLang="ja-JP" sz="1800" kern="100" dirty="0" smtClean="0">
                <a:cs typeface="Times New Roman" panose="02020603050405020304" pitchFamily="18" charset="0"/>
              </a:rPr>
              <a:t>プログラム</a:t>
            </a:r>
            <a:endParaRPr lang="ja-JP" altLang="ja-JP" sz="1800" kern="100" dirty="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基調</a:t>
            </a:r>
            <a:r>
              <a:rPr lang="ja-JP" altLang="ja-JP" sz="1400" kern="100" dirty="0" smtClean="0">
                <a:cs typeface="Times New Roman" panose="02020603050405020304" pitchFamily="18" charset="0"/>
              </a:rPr>
              <a:t>講演</a:t>
            </a:r>
            <a:endParaRPr lang="en-US" altLang="ja-JP" sz="1400" kern="100" dirty="0" smtClean="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地方創生に向けた</a:t>
            </a:r>
            <a:r>
              <a:rPr lang="en-US" altLang="ja-JP" sz="1400" kern="100" dirty="0">
                <a:cs typeface="Times New Roman" panose="02020603050405020304" pitchFamily="18" charset="0"/>
              </a:rPr>
              <a:t>SDGs</a:t>
            </a:r>
            <a:r>
              <a:rPr lang="ja-JP" altLang="ja-JP" sz="1400" kern="100" dirty="0">
                <a:cs typeface="Times New Roman" panose="02020603050405020304" pitchFamily="18" charset="0"/>
              </a:rPr>
              <a:t>の推進について」</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消費者庁</a:t>
            </a:r>
            <a:r>
              <a:rPr lang="ja-JP" altLang="ja-JP" sz="1400" kern="100" dirty="0">
                <a:cs typeface="Times New Roman" panose="02020603050405020304" pitchFamily="18" charset="0"/>
              </a:rPr>
              <a:t>　長官　伊藤　明子　氏　</a:t>
            </a:r>
            <a:endParaRPr lang="en-US" altLang="ja-JP" sz="1400" kern="100" dirty="0" smtClean="0">
              <a:cs typeface="Times New Roman" panose="02020603050405020304" pitchFamily="18" charset="0"/>
            </a:endParaRPr>
          </a:p>
          <a:p>
            <a:pPr marL="0" indent="0">
              <a:buNone/>
            </a:pPr>
            <a:r>
              <a:rPr lang="ja-JP" altLang="en-US" sz="1200" kern="100" dirty="0" smtClean="0">
                <a:cs typeface="Times New Roman" panose="02020603050405020304" pitchFamily="18" charset="0"/>
              </a:rPr>
              <a:t>　</a:t>
            </a:r>
            <a:r>
              <a:rPr lang="ja-JP" altLang="ja-JP" sz="1200" kern="100" dirty="0" smtClean="0">
                <a:cs typeface="Times New Roman" panose="02020603050405020304" pitchFamily="18" charset="0"/>
              </a:rPr>
              <a:t>（</a:t>
            </a:r>
            <a:r>
              <a:rPr lang="ja-JP" altLang="ja-JP" sz="1200" kern="100" dirty="0">
                <a:cs typeface="Times New Roman" panose="02020603050405020304" pitchFamily="18" charset="0"/>
              </a:rPr>
              <a:t>前　内閣官房　まち・ひと・しごと創生本部　事務局　地方創生統括官補）</a:t>
            </a:r>
            <a:endParaRPr lang="ja-JP" altLang="ja-JP" sz="1400" kern="100" dirty="0">
              <a:cs typeface="Times New Roman" panose="02020603050405020304" pitchFamily="18" charset="0"/>
            </a:endParaRPr>
          </a:p>
          <a:p>
            <a:pPr marL="0" indent="0">
              <a:buNone/>
            </a:pPr>
            <a:endParaRPr lang="ja-JP" altLang="ja-JP" sz="1400" kern="100" dirty="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パネルディスカッション</a:t>
            </a:r>
          </a:p>
          <a:p>
            <a:pPr marL="0" indent="0">
              <a:buNone/>
            </a:pPr>
            <a:r>
              <a:rPr lang="ja-JP" altLang="en-US" sz="1400" kern="100" dirty="0" smtClean="0">
                <a:cs typeface="Times New Roman" panose="02020603050405020304" pitchFamily="18" charset="0"/>
              </a:rPr>
              <a:t>　・パネリスト</a:t>
            </a:r>
            <a:endParaRPr lang="en-US" altLang="ja-JP" sz="1400" kern="100" dirty="0" smtClean="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消費者庁</a:t>
            </a:r>
            <a:r>
              <a:rPr lang="ja-JP" altLang="ja-JP" sz="1400" kern="100" dirty="0">
                <a:cs typeface="Times New Roman" panose="02020603050405020304" pitchFamily="18" charset="0"/>
              </a:rPr>
              <a:t>　長官</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伊藤</a:t>
            </a: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明子</a:t>
            </a:r>
            <a:r>
              <a:rPr lang="ja-JP" altLang="ja-JP" sz="1400" kern="100" dirty="0">
                <a:cs typeface="Times New Roman" panose="02020603050405020304" pitchFamily="18" charset="0"/>
              </a:rPr>
              <a:t>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岡山県</a:t>
            </a:r>
            <a:r>
              <a:rPr lang="ja-JP" altLang="ja-JP" sz="1400" kern="100" dirty="0">
                <a:cs typeface="Times New Roman" panose="02020603050405020304" pitchFamily="18" charset="0"/>
              </a:rPr>
              <a:t>　真庭市長</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太田</a:t>
            </a:r>
            <a:r>
              <a:rPr lang="ja-JP" altLang="ja-JP" sz="1400" kern="100" dirty="0">
                <a:cs typeface="Times New Roman" panose="02020603050405020304" pitchFamily="18" charset="0"/>
              </a:rPr>
              <a:t>　昇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大阪市</a:t>
            </a:r>
            <a:r>
              <a:rPr lang="ja-JP" altLang="ja-JP" sz="1400" kern="100" dirty="0">
                <a:cs typeface="Times New Roman" panose="02020603050405020304" pitchFamily="18" charset="0"/>
              </a:rPr>
              <a:t>立大学大学院　教授</a:t>
            </a:r>
            <a:r>
              <a:rPr lang="en-US" altLang="ja-JP" sz="1400" kern="100" dirty="0">
                <a:cs typeface="Times New Roman" panose="02020603050405020304" pitchFamily="18" charset="0"/>
              </a:rPr>
              <a:t>	</a:t>
            </a:r>
            <a:r>
              <a:rPr lang="ja-JP" altLang="ja-JP" sz="1400" kern="100" dirty="0">
                <a:cs typeface="Times New Roman" panose="02020603050405020304" pitchFamily="18" charset="0"/>
              </a:rPr>
              <a:t>嘉名　光市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　政策企画部長</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山口</a:t>
            </a:r>
            <a:r>
              <a:rPr lang="ja-JP" altLang="ja-JP" sz="1400" kern="100" dirty="0">
                <a:cs typeface="Times New Roman" panose="02020603050405020304" pitchFamily="18" charset="0"/>
              </a:rPr>
              <a:t>　信彦　</a:t>
            </a:r>
            <a:r>
              <a:rPr lang="ja-JP" altLang="ja-JP" sz="1400" kern="100" dirty="0" smtClean="0">
                <a:cs typeface="Times New Roman" panose="02020603050405020304" pitchFamily="18" charset="0"/>
              </a:rPr>
              <a:t>氏</a:t>
            </a:r>
            <a:endParaRPr lang="ja-JP" altLang="ja-JP" sz="1400" kern="100" dirty="0">
              <a:cs typeface="Times New Roman" panose="02020603050405020304" pitchFamily="18" charset="0"/>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3162" y="4721205"/>
            <a:ext cx="3204916" cy="1814550"/>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1819" y="2691606"/>
            <a:ext cx="3236259" cy="1909482"/>
          </a:xfrm>
          <a:prstGeom prst="rect">
            <a:avLst/>
          </a:prstGeom>
        </p:spPr>
      </p:pic>
      <p:sp>
        <p:nvSpPr>
          <p:cNvPr id="5" name="正方形/長方形 4"/>
          <p:cNvSpPr/>
          <p:nvPr/>
        </p:nvSpPr>
        <p:spPr>
          <a:xfrm>
            <a:off x="555185" y="5060224"/>
            <a:ext cx="5675261" cy="15696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74625" indent="-174625"/>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〇大阪府政策企画部長がパネリストとして登壇し、大阪が、万博</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の開催</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都市として進めている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の取組みを紹介。</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〇パネリストによる講演の後、大学教授や自治体関係者により、企業や自治体が</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に取り組む意義や自治体による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達成等、</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の実装について議論を深めた。</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11</a:t>
            </a:fld>
            <a:endParaRPr kumimoji="1" lang="ja-JP" altLang="en-US" dirty="0"/>
          </a:p>
        </p:txBody>
      </p:sp>
    </p:spTree>
    <p:extLst>
      <p:ext uri="{BB962C8B-B14F-4D97-AF65-F5344CB8AC3E}">
        <p14:creationId xmlns:p14="http://schemas.microsoft.com/office/powerpoint/2010/main" val="331776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a:r>
              <a:rPr kumimoji="0" lang="ja-JP" altLang="en-US" sz="2000" b="1" dirty="0" smtClean="0">
                <a:solidFill>
                  <a:prstClr val="white"/>
                </a:solidFill>
                <a:latin typeface="Meiryo UI" panose="020B0604030504040204" pitchFamily="50" charset="-128"/>
                <a:ea typeface="Meiryo UI" panose="020B0604030504040204" pitchFamily="50" charset="-128"/>
              </a:rPr>
              <a:t>関西</a:t>
            </a:r>
            <a:r>
              <a:rPr kumimoji="0" lang="en-US" altLang="ja-JP" sz="2000" b="1" dirty="0" smtClean="0">
                <a:solidFill>
                  <a:prstClr val="white"/>
                </a:solidFill>
                <a:latin typeface="Meiryo UI" panose="020B0604030504040204" pitchFamily="50" charset="-128"/>
                <a:ea typeface="Meiryo UI" panose="020B0604030504040204" pitchFamily="50" charset="-128"/>
              </a:rPr>
              <a:t>SDGs</a:t>
            </a:r>
            <a:r>
              <a:rPr kumimoji="0" lang="ja-JP" altLang="en-US" sz="2000" b="1" dirty="0" smtClean="0">
                <a:solidFill>
                  <a:prstClr val="white"/>
                </a:solidFill>
                <a:latin typeface="Meiryo UI" panose="020B0604030504040204" pitchFamily="50" charset="-128"/>
                <a:ea typeface="Meiryo UI" panose="020B0604030504040204" pitchFamily="50" charset="-128"/>
              </a:rPr>
              <a:t>フォーラム</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91893" y="636367"/>
            <a:ext cx="9551714"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日時：令和元年</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 </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 </a:t>
            </a:r>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p>
          <a:p>
            <a:pPr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場所：ナレッジシアター（グランフロント大阪北館４階）</a:t>
            </a:r>
            <a:endPar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主催：読売新聞社</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857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共催：大阪府　</a:t>
            </a:r>
            <a:endParaRPr kumimoji="0" lang="en-US" altLang="ja-JP"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後援：大阪市、大阪商工会議所、関西経済同好会、関西経済連合会、</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191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defTabSz="457200"/>
            <a:r>
              <a:rPr kumimoji="0" lang="ja-JP" altLang="en-US" sz="1400"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協賛</a:t>
            </a:r>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：旭松食品、アストラゼネカ、大丸松坂屋百貨店、</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19138" defTabSz="457200"/>
            <a:r>
              <a:rPr kumimoji="0" lang="ja-JP" altLang="en-US"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和歌山アドベンチャーワールド</a:t>
            </a:r>
            <a:endParaRPr kumimoji="0" lang="en-US" altLang="ja-JP" sz="1400" spc="-1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プログラム</a:t>
            </a:r>
            <a:endParaRPr lang="en-US" altLang="ja-JP" sz="16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■基調講演</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自分事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化して</a:t>
            </a:r>
            <a:r>
              <a:rPr lang="ja-JP" altLang="en-US" sz="1400" dirty="0">
                <a:latin typeface="Meiryo UI" panose="020B0604030504040204" pitchFamily="50" charset="-128"/>
                <a:ea typeface="Meiryo UI" panose="020B0604030504040204" pitchFamily="50" charset="-128"/>
              </a:rPr>
              <a:t>、世界を変革する担い手に</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国連</a:t>
            </a:r>
            <a:r>
              <a:rPr lang="ja-JP" altLang="en-US" sz="1400" dirty="0">
                <a:latin typeface="Meiryo UI" panose="020B0604030504040204" pitchFamily="50" charset="-128"/>
                <a:ea typeface="Meiryo UI" panose="020B0604030504040204" pitchFamily="50" charset="-128"/>
              </a:rPr>
              <a:t>広報センター　所長　　根本　かおる</a:t>
            </a:r>
            <a:r>
              <a:rPr lang="ja-JP" altLang="en-US" sz="1400" dirty="0" smtClean="0">
                <a:latin typeface="Meiryo UI" panose="020B0604030504040204" pitchFamily="50" charset="-128"/>
                <a:ea typeface="Meiryo UI" panose="020B0604030504040204" pitchFamily="50" charset="-128"/>
              </a:rPr>
              <a:t>氏</a:t>
            </a:r>
            <a:endParaRPr lang="en-US" altLang="ja-JP" sz="140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■取り組み</a:t>
            </a:r>
            <a:r>
              <a:rPr lang="ja-JP" altLang="en-US" sz="1400" dirty="0" smtClean="0">
                <a:latin typeface="Meiryo UI" panose="020B0604030504040204" pitchFamily="50" charset="-128"/>
                <a:ea typeface="Meiryo UI" panose="020B0604030504040204" pitchFamily="50" charset="-128"/>
              </a:rPr>
              <a:t>紹介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アストラゼネカ株式会社　代表取締役社長　</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ステファン・ヴォックスストラム氏</a:t>
            </a:r>
            <a:endParaRPr lang="en-US" altLang="ja-JP" sz="14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株式会社アワーズ（和歌山アドベンチャーワールド）</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代表取締役社長　山本　雅史氏</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■パネルディスカッション</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「持続可能な社会のために、私たちにできることとは」</a:t>
            </a:r>
            <a:endParaRPr lang="en-US" altLang="ja-JP" sz="14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・パネリスト</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アストラゼネカ株式会社　</a:t>
            </a:r>
            <a:r>
              <a:rPr lang="ja-JP" altLang="en-US" sz="1400" dirty="0">
                <a:latin typeface="Meiryo UI" panose="020B0604030504040204" pitchFamily="50" charset="-128"/>
                <a:ea typeface="Meiryo UI" panose="020B0604030504040204" pitchFamily="50" charset="-128"/>
              </a:rPr>
              <a:t>代表取締役社長　</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ステファン</a:t>
            </a:r>
            <a:r>
              <a:rPr lang="ja-JP" altLang="en-US" sz="1400" dirty="0">
                <a:latin typeface="Meiryo UI" panose="020B0604030504040204" pitchFamily="50" charset="-128"/>
                <a:ea typeface="Meiryo UI" panose="020B0604030504040204" pitchFamily="50" charset="-128"/>
              </a:rPr>
              <a:t>・ヴォックスストラム氏</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株式会社</a:t>
            </a:r>
            <a:r>
              <a:rPr lang="ja-JP" altLang="en-US" sz="1400" dirty="0" smtClean="0">
                <a:latin typeface="Meiryo UI" panose="020B0604030504040204" pitchFamily="50" charset="-128"/>
                <a:ea typeface="Meiryo UI" panose="020B0604030504040204" pitchFamily="50" charset="-128"/>
              </a:rPr>
              <a:t>アワーズ　　　　代表</a:t>
            </a:r>
            <a:r>
              <a:rPr lang="ja-JP" altLang="en-US" sz="1400" dirty="0">
                <a:latin typeface="Meiryo UI" panose="020B0604030504040204" pitchFamily="50" charset="-128"/>
                <a:ea typeface="Meiryo UI" panose="020B0604030504040204" pitchFamily="50" charset="-128"/>
              </a:rPr>
              <a:t>取締役社長　</a:t>
            </a:r>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山本</a:t>
            </a:r>
            <a:r>
              <a:rPr lang="ja-JP" altLang="en-US" sz="1400" dirty="0">
                <a:latin typeface="Meiryo UI" panose="020B0604030504040204" pitchFamily="50" charset="-128"/>
                <a:ea typeface="Meiryo UI" panose="020B0604030504040204" pitchFamily="50" charset="-128"/>
              </a:rPr>
              <a:t>　雅史氏</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旭松食品株式会社　　　取締役経営企画部長</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蒲田　充浩氏</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大阪府　政策企画部　　企画室長　　　　　　　</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本屋　和宏　氏</a:t>
            </a:r>
            <a:endParaRPr lang="en-US" altLang="ja-JP" sz="1400" dirty="0">
              <a:latin typeface="Meiryo UI" panose="020B0604030504040204" pitchFamily="50" charset="-128"/>
              <a:ea typeface="Meiryo UI" panose="020B0604030504040204" pitchFamily="50" charset="-128"/>
            </a:endParaRPr>
          </a:p>
          <a:p>
            <a:pPr defTabSz="457200"/>
            <a:endPar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正方形/長方形 2"/>
          <p:cNvSpPr/>
          <p:nvPr/>
        </p:nvSpPr>
        <p:spPr>
          <a:xfrm>
            <a:off x="6231653" y="5514220"/>
            <a:ext cx="3499378" cy="1228952"/>
          </a:xfrm>
          <a:prstGeom prst="rect">
            <a:avLst/>
          </a:prstGeom>
          <a:ln>
            <a:solidFill>
              <a:schemeClr val="accent1"/>
            </a:solidFill>
            <a:prstDash val="dash"/>
          </a:ln>
        </p:spPr>
        <p:txBody>
          <a:bodyPr wrap="square">
            <a:spAutoFit/>
          </a:bodyPr>
          <a:lstStyle/>
          <a:p>
            <a:pPr defTabSz="457200"/>
            <a:r>
              <a:rPr kumimoji="0" lang="en-US" altLang="ja-JP" sz="1200" b="1" dirty="0">
                <a:solidFill>
                  <a:prstClr val="black"/>
                </a:solidFill>
                <a:latin typeface="Meiryo UI" panose="020B0604030504040204" pitchFamily="50" charset="-128"/>
                <a:ea typeface="Meiryo UI" panose="020B0604030504040204" pitchFamily="50" charset="-128"/>
              </a:rPr>
              <a:t>【</a:t>
            </a:r>
            <a:r>
              <a:rPr kumimoji="0" lang="ja-JP" altLang="en-US" sz="1200" b="1" dirty="0">
                <a:solidFill>
                  <a:prstClr val="black"/>
                </a:solidFill>
                <a:latin typeface="Meiryo UI" panose="020B0604030504040204" pitchFamily="50" charset="-128"/>
                <a:ea typeface="Meiryo UI" panose="020B0604030504040204" pitchFamily="50" charset="-128"/>
              </a:rPr>
              <a:t>概要</a:t>
            </a:r>
            <a:r>
              <a:rPr kumimoji="0" lang="en-US" altLang="ja-JP" sz="1200" b="1" dirty="0">
                <a:solidFill>
                  <a:prstClr val="black"/>
                </a:solidFill>
                <a:latin typeface="Meiryo UI" panose="020B0604030504040204" pitchFamily="50" charset="-128"/>
                <a:ea typeface="Meiryo UI" panose="020B0604030504040204" pitchFamily="50" charset="-128"/>
              </a:rPr>
              <a:t>】</a:t>
            </a:r>
          </a:p>
          <a:p>
            <a:pPr defTabSz="457200"/>
            <a:r>
              <a:rPr kumimoji="0" lang="ja-JP" altLang="en-US" sz="1200" dirty="0" smtClean="0">
                <a:solidFill>
                  <a:prstClr val="black"/>
                </a:solidFill>
                <a:latin typeface="Meiryo UI" panose="020B0604030504040204" pitchFamily="50" charset="-128"/>
                <a:ea typeface="Meiryo UI" panose="020B0604030504040204" pitchFamily="50" charset="-128"/>
              </a:rPr>
              <a:t>　</a:t>
            </a:r>
            <a:r>
              <a:rPr kumimoji="0" lang="ja-JP" altLang="en-US" sz="1200" dirty="0">
                <a:solidFill>
                  <a:prstClr val="black"/>
                </a:solidFill>
                <a:latin typeface="Meiryo UI" panose="020B0604030504040204" pitchFamily="50" charset="-128"/>
                <a:ea typeface="Meiryo UI" panose="020B0604030504040204" pitchFamily="50" charset="-128"/>
              </a:rPr>
              <a:t>　</a:t>
            </a:r>
            <a:r>
              <a:rPr kumimoji="0" lang="ja-JP" altLang="en-US" sz="1200" dirty="0" smtClean="0">
                <a:solidFill>
                  <a:prstClr val="black"/>
                </a:solidFill>
                <a:latin typeface="Meiryo UI" panose="020B0604030504040204" pitchFamily="50" charset="-128"/>
                <a:ea typeface="Meiryo UI" panose="020B0604030504040204" pitchFamily="50" charset="-128"/>
              </a:rPr>
              <a:t>本フォーラム</a:t>
            </a:r>
            <a:r>
              <a:rPr kumimoji="0" lang="ja-JP" altLang="en-US" sz="1200" dirty="0">
                <a:solidFill>
                  <a:prstClr val="black"/>
                </a:solidFill>
                <a:latin typeface="Meiryo UI" panose="020B0604030504040204" pitchFamily="50" charset="-128"/>
                <a:ea typeface="Meiryo UI" panose="020B0604030504040204" pitchFamily="50" charset="-128"/>
              </a:rPr>
              <a:t>では</a:t>
            </a:r>
            <a:r>
              <a:rPr kumimoji="0" lang="ja-JP" altLang="en-US" sz="1200" dirty="0" smtClean="0">
                <a:solidFill>
                  <a:prstClr val="black"/>
                </a:solidFill>
                <a:latin typeface="Meiryo UI" panose="020B0604030504040204" pitchFamily="50" charset="-128"/>
                <a:ea typeface="Meiryo UI" panose="020B0604030504040204" pitchFamily="50" charset="-128"/>
              </a:rPr>
              <a:t>、</a:t>
            </a:r>
            <a:r>
              <a:rPr kumimoji="0" lang="en-US" altLang="ja-JP" sz="1200" dirty="0">
                <a:solidFill>
                  <a:prstClr val="black"/>
                </a:solidFill>
                <a:latin typeface="Meiryo UI" panose="020B0604030504040204" pitchFamily="50" charset="-128"/>
                <a:ea typeface="Meiryo UI" panose="020B0604030504040204" pitchFamily="50" charset="-128"/>
              </a:rPr>
              <a:t>2030</a:t>
            </a:r>
            <a:r>
              <a:rPr kumimoji="0" lang="ja-JP" altLang="en-US" sz="1200" dirty="0">
                <a:solidFill>
                  <a:prstClr val="black"/>
                </a:solidFill>
                <a:latin typeface="Meiryo UI" panose="020B0604030504040204" pitchFamily="50" charset="-128"/>
                <a:ea typeface="Meiryo UI" panose="020B0604030504040204" pitchFamily="50" charset="-128"/>
              </a:rPr>
              <a:t>年に</a:t>
            </a:r>
            <a:r>
              <a:rPr kumimoji="0" lang="ja-JP" altLang="en-US" sz="1200" dirty="0" smtClean="0">
                <a:solidFill>
                  <a:prstClr val="black"/>
                </a:solidFill>
                <a:latin typeface="Meiryo UI" panose="020B0604030504040204" pitchFamily="50" charset="-128"/>
                <a:ea typeface="Meiryo UI" panose="020B0604030504040204" pitchFamily="50" charset="-128"/>
              </a:rPr>
              <a:t>向け、関西</a:t>
            </a:r>
            <a:r>
              <a:rPr kumimoji="0" lang="ja-JP" altLang="en-US" sz="1200" dirty="0">
                <a:solidFill>
                  <a:prstClr val="black"/>
                </a:solidFill>
                <a:latin typeface="Meiryo UI" panose="020B0604030504040204" pitchFamily="50" charset="-128"/>
                <a:ea typeface="Meiryo UI" panose="020B0604030504040204" pitchFamily="50" charset="-128"/>
              </a:rPr>
              <a:t>の企業、大学、行政そして市民が一体となって</a:t>
            </a:r>
            <a:r>
              <a:rPr kumimoji="0" lang="ja-JP" altLang="en-US" sz="1200" dirty="0" smtClean="0">
                <a:solidFill>
                  <a:prstClr val="black"/>
                </a:solidFill>
                <a:latin typeface="Meiryo UI" panose="020B0604030504040204" pitchFamily="50" charset="-128"/>
                <a:ea typeface="Meiryo UI" panose="020B0604030504040204" pitchFamily="50" charset="-128"/>
              </a:rPr>
              <a:t>、どのように一人</a:t>
            </a:r>
            <a:r>
              <a:rPr kumimoji="0" lang="ja-JP" altLang="en-US" sz="1200" dirty="0">
                <a:solidFill>
                  <a:prstClr val="black"/>
                </a:solidFill>
                <a:latin typeface="Meiryo UI" panose="020B0604030504040204" pitchFamily="50" charset="-128"/>
                <a:ea typeface="Meiryo UI" panose="020B0604030504040204" pitchFamily="50" charset="-128"/>
              </a:rPr>
              <a:t>ひとりのアクションに</a:t>
            </a:r>
            <a:r>
              <a:rPr kumimoji="0" lang="ja-JP" altLang="en-US" sz="1200" dirty="0" smtClean="0">
                <a:solidFill>
                  <a:prstClr val="black"/>
                </a:solidFill>
                <a:latin typeface="Meiryo UI" panose="020B0604030504040204" pitchFamily="50" charset="-128"/>
                <a:ea typeface="Meiryo UI" panose="020B0604030504040204" pitchFamily="50" charset="-128"/>
              </a:rPr>
              <a:t>つなげるのか、どの</a:t>
            </a:r>
            <a:r>
              <a:rPr kumimoji="0" lang="ja-JP" altLang="en-US" sz="1200" dirty="0">
                <a:solidFill>
                  <a:prstClr val="black"/>
                </a:solidFill>
                <a:latin typeface="Meiryo UI" panose="020B0604030504040204" pitchFamily="50" charset="-128"/>
                <a:ea typeface="Meiryo UI" panose="020B0604030504040204" pitchFamily="50" charset="-128"/>
              </a:rPr>
              <a:t>ように取り組みを進めていくべきか、関係者を交えて</a:t>
            </a:r>
            <a:r>
              <a:rPr kumimoji="0" lang="ja-JP" altLang="en-US" sz="1200" dirty="0" smtClean="0">
                <a:solidFill>
                  <a:prstClr val="black"/>
                </a:solidFill>
                <a:latin typeface="Meiryo UI" panose="020B0604030504040204" pitchFamily="50" charset="-128"/>
                <a:ea typeface="Meiryo UI" panose="020B0604030504040204" pitchFamily="50" charset="-128"/>
              </a:rPr>
              <a:t>議論。フォーラムの</a:t>
            </a:r>
            <a:r>
              <a:rPr lang="ja-JP" altLang="en-US" sz="1200" dirty="0" smtClean="0">
                <a:solidFill>
                  <a:prstClr val="black"/>
                </a:solidFill>
                <a:latin typeface="Meiryo UI" panose="020B0604030504040204" pitchFamily="50" charset="-128"/>
                <a:ea typeface="Meiryo UI" panose="020B0604030504040204" pitchFamily="50" charset="-128"/>
              </a:rPr>
              <a:t>内容が新聞広告に掲載。</a:t>
            </a:r>
            <a:endParaRPr kumimoji="0"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242" t="8100" r="7937"/>
          <a:stretch/>
        </p:blipFill>
        <p:spPr>
          <a:xfrm>
            <a:off x="7587786" y="679420"/>
            <a:ext cx="1781797" cy="1129977"/>
          </a:xfrm>
          <a:prstGeom prst="rect">
            <a:avLst/>
          </a:prstGeom>
        </p:spPr>
      </p:pic>
      <p:pic>
        <p:nvPicPr>
          <p:cNvPr id="4" name="図 3"/>
          <p:cNvPicPr>
            <a:picLocks noChangeAspect="1"/>
          </p:cNvPicPr>
          <p:nvPr/>
        </p:nvPicPr>
        <p:blipFill rotWithShape="1">
          <a:blip r:embed="rId4"/>
          <a:srcRect l="15137" t="17288" r="35152" b="645"/>
          <a:stretch/>
        </p:blipFill>
        <p:spPr>
          <a:xfrm>
            <a:off x="5675961" y="1919683"/>
            <a:ext cx="3915606" cy="3492301"/>
          </a:xfrm>
          <a:prstGeom prst="rect">
            <a:avLst/>
          </a:prstGeom>
        </p:spPr>
      </p:pic>
      <p:sp>
        <p:nvSpPr>
          <p:cNvPr id="5" name="スライド番号プレースホルダー 4"/>
          <p:cNvSpPr>
            <a:spLocks noGrp="1"/>
          </p:cNvSpPr>
          <p:nvPr>
            <p:ph type="sldNum" sz="quarter" idx="12"/>
          </p:nvPr>
        </p:nvSpPr>
        <p:spPr/>
        <p:txBody>
          <a:bodyPr/>
          <a:lstStyle/>
          <a:p>
            <a:fld id="{2E3B00D2-DB11-4019-AFF0-AC393A236FA7}" type="slidenum">
              <a:rPr kumimoji="1" lang="ja-JP" altLang="en-US" smtClean="0"/>
              <a:pPr/>
              <a:t>12</a:t>
            </a:fld>
            <a:endParaRPr kumimoji="1" lang="ja-JP" altLang="en-US"/>
          </a:p>
        </p:txBody>
      </p:sp>
    </p:spTree>
    <p:extLst>
      <p:ext uri="{BB962C8B-B14F-4D97-AF65-F5344CB8AC3E}">
        <p14:creationId xmlns:p14="http://schemas.microsoft.com/office/powerpoint/2010/main" val="408707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a:r>
              <a:rPr lang="ja-JP" altLang="en-US" sz="2000" b="1" dirty="0" smtClean="0">
                <a:solidFill>
                  <a:prstClr val="white"/>
                </a:solidFill>
                <a:latin typeface="Meiryo UI" panose="020B0604030504040204" pitchFamily="50" charset="-128"/>
                <a:ea typeface="Meiryo UI" panose="020B0604030504040204" pitchFamily="50" charset="-128"/>
              </a:rPr>
              <a:t>市町村向け勉強会</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13</a:t>
            </a:fld>
            <a:endParaRPr kumimoji="1" lang="ja-JP" altLang="en-US"/>
          </a:p>
        </p:txBody>
      </p:sp>
      <p:sp>
        <p:nvSpPr>
          <p:cNvPr id="6" name="正方形/長方形 5"/>
          <p:cNvSpPr/>
          <p:nvPr/>
        </p:nvSpPr>
        <p:spPr>
          <a:xfrm>
            <a:off x="603829" y="1620636"/>
            <a:ext cx="6133148" cy="103728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◆内容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のローカライズ：如何に</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を自治体行政に取り込む</a:t>
            </a:r>
            <a:r>
              <a:rPr kumimoji="1" lang="ja-JP" altLang="en-US" sz="1600" dirty="0" smtClean="0">
                <a:latin typeface="Meiryo UI" panose="020B0604030504040204" pitchFamily="50" charset="-128"/>
                <a:ea typeface="Meiryo UI" panose="020B0604030504040204" pitchFamily="50" charset="-128"/>
              </a:rPr>
              <a:t>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法政大学　川久保 俊 准教授）</a:t>
            </a:r>
            <a:endParaRPr kumimoji="1" lang="ja-JP" altLang="en-US"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「大阪府</a:t>
            </a:r>
            <a:r>
              <a:rPr kumimoji="1" lang="ja-JP" altLang="en-US" sz="1600" dirty="0">
                <a:latin typeface="Meiryo UI" panose="020B0604030504040204" pitchFamily="50" charset="-128"/>
                <a:ea typeface="Meiryo UI" panose="020B0604030504040204" pitchFamily="50" charset="-128"/>
              </a:rPr>
              <a:t>における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取組み」　ほか</a:t>
            </a:r>
            <a:endParaRPr kumimoji="1" lang="ja-JP" altLang="en-US"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3483" y="3520045"/>
            <a:ext cx="2696823" cy="2022612"/>
          </a:xfrm>
          <a:prstGeom prst="rect">
            <a:avLst/>
          </a:prstGeom>
        </p:spPr>
      </p:pic>
      <p:sp>
        <p:nvSpPr>
          <p:cNvPr id="8" name="正方形/長方形 7"/>
          <p:cNvSpPr/>
          <p:nvPr/>
        </p:nvSpPr>
        <p:spPr>
          <a:xfrm>
            <a:off x="618564" y="1282638"/>
            <a:ext cx="4155141" cy="33855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noAutofit/>
          </a:bodyPr>
          <a:lstStyle/>
          <a:p>
            <a:r>
              <a:rPr kumimoji="1" lang="ja-JP" altLang="en-US" sz="1600" b="1" dirty="0">
                <a:solidFill>
                  <a:schemeClr val="tx1"/>
                </a:solidFill>
                <a:latin typeface="Meiryo UI" panose="020B0604030504040204" pitchFamily="50" charset="-128"/>
                <a:ea typeface="Meiryo UI" panose="020B0604030504040204" pitchFamily="50" charset="-128"/>
              </a:rPr>
              <a:t>第</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rPr>
              <a:t>回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令和元年</a:t>
            </a:r>
            <a:r>
              <a:rPr kumimoji="1" lang="en-US" altLang="ja-JP" sz="1400" b="1" dirty="0">
                <a:solidFill>
                  <a:schemeClr val="tx1"/>
                </a:solidFill>
                <a:latin typeface="Meiryo UI" panose="020B0604030504040204" pitchFamily="50" charset="-128"/>
                <a:ea typeface="Meiryo UI" panose="020B0604030504040204" pitchFamily="50" charset="-128"/>
              </a:rPr>
              <a:t>11</a:t>
            </a:r>
            <a:r>
              <a:rPr kumimoji="1" lang="ja-JP" altLang="en-US" sz="1400" b="1" dirty="0">
                <a:solidFill>
                  <a:schemeClr val="tx1"/>
                </a:solidFill>
                <a:latin typeface="Meiryo UI" panose="020B0604030504040204" pitchFamily="50" charset="-128"/>
                <a:ea typeface="Meiryo UI" panose="020B0604030504040204" pitchFamily="50" charset="-128"/>
              </a:rPr>
              <a:t>月</a:t>
            </a:r>
            <a:r>
              <a:rPr kumimoji="1" lang="ja-JP" altLang="en-US" sz="1400" b="1" dirty="0" smtClean="0">
                <a:solidFill>
                  <a:schemeClr val="tx1"/>
                </a:solidFill>
                <a:latin typeface="Meiryo UI" panose="020B0604030504040204" pitchFamily="50" charset="-128"/>
                <a:ea typeface="Meiryo UI" panose="020B0604030504040204" pitchFamily="50" charset="-128"/>
              </a:rPr>
              <a:t>７日＞</a:t>
            </a:r>
            <a:r>
              <a:rPr kumimoji="1" lang="ja-JP" altLang="en-US" sz="1400" dirty="0" smtClean="0">
                <a:solidFill>
                  <a:schemeClr val="tx1"/>
                </a:solidFill>
                <a:latin typeface="Meiryo UI" panose="020B0604030504040204" pitchFamily="50" charset="-128"/>
                <a:ea typeface="Meiryo UI" panose="020B0604030504040204" pitchFamily="50" charset="-128"/>
              </a:rPr>
              <a:t>参加人数：</a:t>
            </a:r>
            <a:r>
              <a:rPr kumimoji="1" lang="en-US" altLang="ja-JP" sz="1400" dirty="0" smtClean="0">
                <a:solidFill>
                  <a:schemeClr val="tx1"/>
                </a:solidFill>
                <a:latin typeface="Meiryo UI" panose="020B0604030504040204" pitchFamily="50" charset="-128"/>
                <a:ea typeface="Meiryo UI" panose="020B0604030504040204" pitchFamily="50" charset="-128"/>
              </a:rPr>
              <a:t>100</a:t>
            </a:r>
            <a:r>
              <a:rPr kumimoji="1" lang="ja-JP" altLang="en-US" sz="1400" dirty="0" smtClean="0">
                <a:solidFill>
                  <a:schemeClr val="tx1"/>
                </a:solidFill>
                <a:latin typeface="Meiryo UI" panose="020B0604030504040204" pitchFamily="50" charset="-128"/>
                <a:ea typeface="Meiryo UI" panose="020B0604030504040204" pitchFamily="50" charset="-128"/>
              </a:rPr>
              <a:t>人　</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含む府職員</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03829" y="3049180"/>
            <a:ext cx="6133148" cy="895548"/>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◆内容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未来都市の</a:t>
            </a:r>
            <a:r>
              <a:rPr kumimoji="1" lang="ja-JP" altLang="en-US" sz="1600" dirty="0" smtClean="0">
                <a:latin typeface="Meiryo UI" panose="020B0604030504040204" pitchFamily="50" charset="-128"/>
                <a:ea typeface="Meiryo UI" panose="020B0604030504040204" pitchFamily="50" charset="-128"/>
              </a:rPr>
              <a:t>概要」</a:t>
            </a:r>
            <a:endParaRPr kumimoji="1" lang="ja-JP" altLang="en-US"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未来都市 堺市の</a:t>
            </a:r>
            <a:r>
              <a:rPr kumimoji="1" lang="ja-JP" altLang="en-US" sz="1600" dirty="0" smtClean="0">
                <a:latin typeface="Meiryo UI" panose="020B0604030504040204" pitchFamily="50" charset="-128"/>
                <a:ea typeface="Meiryo UI" panose="020B0604030504040204" pitchFamily="50" charset="-128"/>
              </a:rPr>
              <a:t>取組み」</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ほか</a:t>
            </a:r>
            <a:endParaRPr kumimoji="1" lang="ja-JP" altLang="en-US" sz="1600" dirty="0">
              <a:latin typeface="Meiryo UI" panose="020B0604030504040204" pitchFamily="50" charset="-128"/>
              <a:ea typeface="Meiryo UI" panose="020B0604030504040204" pitchFamily="50" charset="-128"/>
            </a:endParaRPr>
          </a:p>
        </p:txBody>
      </p:sp>
      <p:sp>
        <p:nvSpPr>
          <p:cNvPr id="10" name="正方形/長方形 9"/>
          <p:cNvSpPr/>
          <p:nvPr/>
        </p:nvSpPr>
        <p:spPr>
          <a:xfrm>
            <a:off x="603828" y="2724619"/>
            <a:ext cx="4169878" cy="33855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no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第２回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令和</a:t>
            </a:r>
            <a:r>
              <a:rPr kumimoji="1" lang="ja-JP" altLang="en-US" sz="1400" b="1" dirty="0" smtClean="0">
                <a:solidFill>
                  <a:schemeClr val="tx1"/>
                </a:solidFill>
                <a:latin typeface="Meiryo UI" panose="020B0604030504040204" pitchFamily="50" charset="-128"/>
                <a:ea typeface="Meiryo UI" panose="020B0604030504040204" pitchFamily="50" charset="-128"/>
              </a:rPr>
              <a:t>元年</a:t>
            </a:r>
            <a:r>
              <a:rPr kumimoji="1" lang="en-US" altLang="ja-JP" sz="1400" b="1" dirty="0">
                <a:solidFill>
                  <a:schemeClr val="tx1"/>
                </a:solidFill>
                <a:latin typeface="Meiryo UI" panose="020B0604030504040204" pitchFamily="50" charset="-128"/>
                <a:ea typeface="Meiryo UI" panose="020B0604030504040204" pitchFamily="50" charset="-128"/>
              </a:rPr>
              <a:t>12</a:t>
            </a:r>
            <a:r>
              <a:rPr kumimoji="1" lang="ja-JP" altLang="en-US" sz="1400" b="1" dirty="0">
                <a:solidFill>
                  <a:schemeClr val="tx1"/>
                </a:solidFill>
                <a:latin typeface="Meiryo UI" panose="020B0604030504040204" pitchFamily="50" charset="-128"/>
                <a:ea typeface="Meiryo UI" panose="020B0604030504040204" pitchFamily="50" charset="-128"/>
              </a:rPr>
              <a:t>月</a:t>
            </a:r>
            <a:r>
              <a:rPr kumimoji="1" lang="en-US" altLang="ja-JP" sz="1400" b="1" dirty="0">
                <a:solidFill>
                  <a:schemeClr val="tx1"/>
                </a:solidFill>
                <a:latin typeface="Meiryo UI" panose="020B0604030504040204" pitchFamily="50" charset="-128"/>
                <a:ea typeface="Meiryo UI" panose="020B0604030504040204" pitchFamily="50" charset="-128"/>
              </a:rPr>
              <a:t>19</a:t>
            </a:r>
            <a:r>
              <a:rPr kumimoji="1" lang="ja-JP" altLang="en-US" sz="1400" b="1" dirty="0">
                <a:solidFill>
                  <a:schemeClr val="tx1"/>
                </a:solidFill>
                <a:latin typeface="Meiryo UI" panose="020B0604030504040204" pitchFamily="50" charset="-128"/>
                <a:ea typeface="Meiryo UI" panose="020B0604030504040204" pitchFamily="50" charset="-128"/>
              </a:rPr>
              <a:t>日</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参加人数：</a:t>
            </a:r>
            <a:r>
              <a:rPr kumimoji="1" lang="en-US" altLang="ja-JP" sz="1400" dirty="0" smtClean="0">
                <a:solidFill>
                  <a:schemeClr val="tx1"/>
                </a:solidFill>
                <a:latin typeface="Meiryo UI" panose="020B0604030504040204" pitchFamily="50" charset="-128"/>
                <a:ea typeface="Meiryo UI" panose="020B0604030504040204" pitchFamily="50" charset="-128"/>
              </a:rPr>
              <a:t>39</a:t>
            </a:r>
            <a:r>
              <a:rPr kumimoji="1"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635275" y="4476104"/>
            <a:ext cx="6133148" cy="91060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◆内容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未来都市及び自治体</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モデル事業</a:t>
            </a:r>
            <a:r>
              <a:rPr kumimoji="1" lang="ja-JP" altLang="en-US" sz="1600" dirty="0" smtClean="0">
                <a:latin typeface="Meiryo UI" panose="020B0604030504040204" pitchFamily="50" charset="-128"/>
                <a:ea typeface="Meiryo UI" panose="020B0604030504040204" pitchFamily="50" charset="-128"/>
              </a:rPr>
              <a:t>募集について」</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「今後について」　ほか</a:t>
            </a:r>
            <a:endParaRPr kumimoji="1" lang="ja-JP" altLang="en-US"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03828" y="4151562"/>
            <a:ext cx="4169877" cy="33855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no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第３回</a:t>
            </a: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rPr>
              <a:t>＜令和２年２月</a:t>
            </a: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日</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参加人数：</a:t>
            </a:r>
            <a:r>
              <a:rPr kumimoji="1" lang="en-US" altLang="ja-JP" sz="1400" dirty="0" smtClean="0">
                <a:solidFill>
                  <a:schemeClr val="tx1"/>
                </a:solidFill>
                <a:latin typeface="Meiryo UI" panose="020B0604030504040204" pitchFamily="50" charset="-128"/>
                <a:ea typeface="Meiryo UI" panose="020B0604030504040204" pitchFamily="50" charset="-128"/>
              </a:rPr>
              <a:t>29</a:t>
            </a:r>
            <a:r>
              <a:rPr kumimoji="1" lang="ja-JP" altLang="en-US" sz="14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7322" y="600455"/>
            <a:ext cx="9299194" cy="6294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93663" indent="-93663"/>
            <a:r>
              <a:rPr kumimoji="1" lang="ja-JP" altLang="en-US" sz="1600" dirty="0" smtClean="0">
                <a:latin typeface="Meiryo UI" panose="020B0604030504040204" pitchFamily="50" charset="-128"/>
                <a:ea typeface="Meiryo UI" panose="020B0604030504040204" pitchFamily="50" charset="-128"/>
              </a:rPr>
              <a:t>〇</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の推進にあたっては、府内の様々なステークホルダーの自律的取組みを拡大することが重要。住民に身近な府内市町村の</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の理解促進を図るために勉強会を開催。</a:t>
            </a:r>
            <a:endParaRPr kumimoji="1" lang="ja-JP" altLang="en-US"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6685" y="1314621"/>
            <a:ext cx="2589831" cy="1942375"/>
          </a:xfrm>
          <a:prstGeom prst="rect">
            <a:avLst/>
          </a:prstGeom>
        </p:spPr>
      </p:pic>
      <p:sp>
        <p:nvSpPr>
          <p:cNvPr id="14" name="大かっこ 13"/>
          <p:cNvSpPr/>
          <p:nvPr/>
        </p:nvSpPr>
        <p:spPr>
          <a:xfrm>
            <a:off x="645458" y="5668808"/>
            <a:ext cx="8606118" cy="98748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主なコメント</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が何かをよく理解できた。　・</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自治体行政に</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を取り込むうえでのポイントや進め方、課題などが理解できた</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の指標をどうローカルに</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落とし込むのかが参考</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になった。</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・総合計画や総合戦略に</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の視点を加え、まわりを巻き込みながら取り組んでいきたい</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13518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a:r>
              <a:rPr lang="ja-JP" altLang="en-US" sz="2000" b="1" dirty="0" smtClean="0">
                <a:solidFill>
                  <a:prstClr val="white"/>
                </a:solidFill>
                <a:latin typeface="Meiryo UI" panose="020B0604030504040204" pitchFamily="50" charset="-128"/>
                <a:ea typeface="Meiryo UI" panose="020B0604030504040204" pitchFamily="50" charset="-128"/>
              </a:rPr>
              <a:t>第</a:t>
            </a:r>
            <a:r>
              <a:rPr lang="en-US" altLang="ja-JP" sz="2000" b="1" dirty="0" smtClean="0">
                <a:solidFill>
                  <a:prstClr val="white"/>
                </a:solidFill>
                <a:latin typeface="Meiryo UI" panose="020B0604030504040204" pitchFamily="50" charset="-128"/>
                <a:ea typeface="Meiryo UI" panose="020B0604030504040204" pitchFamily="50" charset="-128"/>
              </a:rPr>
              <a:t>3</a:t>
            </a:r>
            <a:r>
              <a:rPr lang="ja-JP" altLang="en-US" sz="2000" b="1" dirty="0" smtClean="0">
                <a:solidFill>
                  <a:prstClr val="white"/>
                </a:solidFill>
                <a:latin typeface="Meiryo UI" panose="020B0604030504040204" pitchFamily="50" charset="-128"/>
                <a:ea typeface="Meiryo UI" panose="020B0604030504040204" pitchFamily="50" charset="-128"/>
              </a:rPr>
              <a:t>回ジャパン</a:t>
            </a:r>
            <a:r>
              <a:rPr lang="en-US" altLang="ja-JP" sz="2000" b="1" dirty="0" smtClean="0">
                <a:solidFill>
                  <a:prstClr val="white"/>
                </a:solidFill>
                <a:latin typeface="Meiryo UI" panose="020B0604030504040204" pitchFamily="50" charset="-128"/>
                <a:ea typeface="Meiryo UI" panose="020B0604030504040204" pitchFamily="50" charset="-128"/>
              </a:rPr>
              <a:t>SDGs</a:t>
            </a:r>
            <a:r>
              <a:rPr lang="ja-JP" altLang="en-US" sz="2000" b="1" dirty="0" smtClean="0">
                <a:solidFill>
                  <a:prstClr val="white"/>
                </a:solidFill>
                <a:latin typeface="Meiryo UI" panose="020B0604030504040204" pitchFamily="50" charset="-128"/>
                <a:ea typeface="Meiryo UI" panose="020B0604030504040204" pitchFamily="50" charset="-128"/>
              </a:rPr>
              <a:t>アワード・副本部長賞（内閣官房長官賞）の受賞</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14</a:t>
            </a:fld>
            <a:endParaRPr kumimoji="1" lang="ja-JP" altLang="en-US"/>
          </a:p>
        </p:txBody>
      </p:sp>
      <p:sp>
        <p:nvSpPr>
          <p:cNvPr id="4" name="テキスト ボックス 3"/>
          <p:cNvSpPr txBox="1"/>
          <p:nvPr/>
        </p:nvSpPr>
        <p:spPr>
          <a:xfrm>
            <a:off x="229574" y="675201"/>
            <a:ext cx="9608440" cy="6137764"/>
          </a:xfrm>
          <a:prstGeom prst="rect">
            <a:avLst/>
          </a:prstGeom>
          <a:noFill/>
          <a:ln w="12700">
            <a:solidFill>
              <a:schemeClr val="tx2">
                <a:lumMod val="60000"/>
                <a:lumOff val="40000"/>
              </a:schemeClr>
            </a:solidFill>
          </a:ln>
        </p:spPr>
        <p:txBody>
          <a:bodyPr wrap="square" lIns="128016" tIns="64008" rIns="128016" bIns="64008" rtlCol="0">
            <a:noAutofit/>
          </a:bodyPr>
          <a:lstStyle/>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元年</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日に開催された、国の「ＳＤＧｓ推進本部会合（本部長は内閣総理大臣）」において、第３回「ジャパン</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アワード」の受賞団体が決定し、大阪府が、</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推進副本部長（内閣官房長官）賞を受賞。</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　「ジャパン</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アワード」は、持続可能な開発目標（</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）の達成に資する優れた取組みを行っている企業や団体を、国の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推進本部（本部長「内閣総理大臣」）として表彰する制度。今般の府の受賞は、本府で年度末に取りまとめを予定している「</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ビジョン（仮称）」の検討を深める過程において確立した分析手法やその考え方（</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）が、他の自治体にとっても汎用性のあるモデルとなる可能性があることについて評価されたもの。これまでに自治体の受賞は</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団体のみで、都道府県では初。</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200039" indent="-200039">
              <a:buFont typeface="Meiryo UI" panose="020B0604030504040204" pitchFamily="50" charset="-128"/>
              <a:buChar char="○"/>
            </a:pP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a:p>
            <a:pPr marL="357212" indent="-185750"/>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一般に公表されている「国際的な日本の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ゴールの評価」と「国内自治体間の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ゴールの評価」から、現時点の　　到達点を導き出し、重点ゴールや優先課題の検討につなげる「自己分析モデル」の提案。国内外の様々な自治体</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の推進や、行政の</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EBPM</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（証拠に基づく政策立案）という観点において普遍性があり、広く貢献できる可能性がある。</a:t>
            </a:r>
          </a:p>
        </p:txBody>
      </p:sp>
      <p:graphicFrame>
        <p:nvGraphicFramePr>
          <p:cNvPr id="6" name="表 5"/>
          <p:cNvGraphicFramePr>
            <a:graphicFrameLocks noGrp="1"/>
          </p:cNvGraphicFramePr>
          <p:nvPr>
            <p:extLst>
              <p:ext uri="{D42A27DB-BD31-4B8C-83A1-F6EECF244321}">
                <p14:modId xmlns:p14="http://schemas.microsoft.com/office/powerpoint/2010/main" val="4267815402"/>
              </p:ext>
            </p:extLst>
          </p:nvPr>
        </p:nvGraphicFramePr>
        <p:xfrm>
          <a:off x="444726" y="3577477"/>
          <a:ext cx="5266408" cy="3181700"/>
        </p:xfrm>
        <a:graphic>
          <a:graphicData uri="http://schemas.openxmlformats.org/drawingml/2006/table">
            <a:tbl>
              <a:tblPr firstRow="1" firstCol="1" bandRow="1">
                <a:tableStyleId>{5940675A-B579-460E-94D1-54222C63F5DA}</a:tableStyleId>
              </a:tblPr>
              <a:tblGrid>
                <a:gridCol w="1846408">
                  <a:extLst>
                    <a:ext uri="{9D8B030D-6E8A-4147-A177-3AD203B41FA5}">
                      <a16:colId xmlns:a16="http://schemas.microsoft.com/office/drawing/2014/main" val="276549290"/>
                    </a:ext>
                  </a:extLst>
                </a:gridCol>
                <a:gridCol w="3420000">
                  <a:extLst>
                    <a:ext uri="{9D8B030D-6E8A-4147-A177-3AD203B41FA5}">
                      <a16:colId xmlns:a16="http://schemas.microsoft.com/office/drawing/2014/main" val="2762534807"/>
                    </a:ext>
                  </a:extLst>
                </a:gridCol>
              </a:tblGrid>
              <a:tr h="540000">
                <a:tc>
                  <a:txBody>
                    <a:bodyPr/>
                    <a:lstStyle/>
                    <a:p>
                      <a:pPr algn="just">
                        <a:lnSpc>
                          <a:spcPct val="100000"/>
                        </a:lnSpc>
                        <a:spcAft>
                          <a:spcPts val="0"/>
                        </a:spcAft>
                      </a:pPr>
                      <a:r>
                        <a:rPr lang="en-US" sz="1400" b="0" u="none" kern="100" dirty="0">
                          <a:effectLst/>
                          <a:latin typeface="Meiryo UI" panose="020B0604030504040204" pitchFamily="50" charset="-128"/>
                          <a:ea typeface="Meiryo UI" panose="020B0604030504040204" pitchFamily="50" charset="-128"/>
                        </a:rPr>
                        <a:t>SDGs</a:t>
                      </a:r>
                      <a:r>
                        <a:rPr lang="ja-JP" sz="1400" b="0" u="none" kern="100" dirty="0">
                          <a:effectLst/>
                          <a:latin typeface="Meiryo UI" panose="020B0604030504040204" pitchFamily="50" charset="-128"/>
                          <a:ea typeface="Meiryo UI" panose="020B0604030504040204" pitchFamily="50" charset="-128"/>
                        </a:rPr>
                        <a:t>推進本部長賞</a:t>
                      </a:r>
                    </a:p>
                    <a:p>
                      <a:pPr algn="just">
                        <a:lnSpc>
                          <a:spcPct val="100000"/>
                        </a:lnSpc>
                        <a:spcAft>
                          <a:spcPts val="0"/>
                        </a:spcAft>
                      </a:pPr>
                      <a:r>
                        <a:rPr lang="ja-JP" sz="1400" b="0" u="none" kern="100" dirty="0">
                          <a:effectLst/>
                          <a:latin typeface="Meiryo UI" panose="020B0604030504040204" pitchFamily="50" charset="-128"/>
                          <a:ea typeface="Meiryo UI" panose="020B0604030504040204" pitchFamily="50" charset="-128"/>
                        </a:rPr>
                        <a:t>（内閣総理大臣）</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500"/>
                        </a:lnSpc>
                        <a:spcAft>
                          <a:spcPts val="0"/>
                        </a:spcAft>
                      </a:pPr>
                      <a:r>
                        <a:rPr lang="ja-JP" sz="1400" b="0" u="none" kern="100" dirty="0" smtClean="0">
                          <a:effectLst/>
                          <a:latin typeface="Meiryo UI" panose="020B0604030504040204" pitchFamily="50" charset="-128"/>
                          <a:ea typeface="Meiryo UI" panose="020B0604030504040204" pitchFamily="50" charset="-128"/>
                        </a:rPr>
                        <a:t>・</a:t>
                      </a:r>
                      <a:r>
                        <a:rPr lang="zh-TW" altLang="en-US" sz="1400" b="0" u="none" kern="100" dirty="0" smtClean="0">
                          <a:effectLst/>
                          <a:latin typeface="Meiryo UI" panose="020B0604030504040204" pitchFamily="50" charset="-128"/>
                          <a:ea typeface="Meiryo UI" panose="020B0604030504040204" pitchFamily="50" charset="-128"/>
                        </a:rPr>
                        <a:t>魚町商店街振興組合</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440808071"/>
                  </a:ext>
                </a:extLst>
              </a:tr>
              <a:tr h="783200">
                <a:tc>
                  <a:txBody>
                    <a:bodyPr/>
                    <a:lstStyle/>
                    <a:p>
                      <a:pPr algn="just">
                        <a:lnSpc>
                          <a:spcPct val="100000"/>
                        </a:lnSpc>
                        <a:spcAft>
                          <a:spcPts val="0"/>
                        </a:spcAft>
                      </a:pPr>
                      <a:r>
                        <a:rPr lang="en-US" sz="1400" kern="100">
                          <a:effectLst/>
                          <a:latin typeface="Meiryo UI" panose="020B0604030504040204" pitchFamily="50" charset="-128"/>
                          <a:ea typeface="Meiryo UI" panose="020B0604030504040204" pitchFamily="50" charset="-128"/>
                        </a:rPr>
                        <a:t>SDGs</a:t>
                      </a:r>
                      <a:r>
                        <a:rPr lang="ja-JP" sz="1400" kern="100">
                          <a:effectLst/>
                          <a:latin typeface="Meiryo UI" panose="020B0604030504040204" pitchFamily="50" charset="-128"/>
                          <a:ea typeface="Meiryo UI" panose="020B0604030504040204" pitchFamily="50" charset="-128"/>
                        </a:rPr>
                        <a:t>副本部長賞</a:t>
                      </a:r>
                    </a:p>
                    <a:p>
                      <a:pPr algn="just">
                        <a:lnSpc>
                          <a:spcPct val="100000"/>
                        </a:lnSpc>
                        <a:spcAft>
                          <a:spcPts val="0"/>
                        </a:spcAft>
                      </a:pPr>
                      <a:r>
                        <a:rPr lang="ja-JP" sz="1400" kern="100">
                          <a:effectLst/>
                          <a:latin typeface="Meiryo UI" panose="020B0604030504040204" pitchFamily="50" charset="-128"/>
                          <a:ea typeface="Meiryo UI" panose="020B0604030504040204" pitchFamily="50" charset="-128"/>
                        </a:rPr>
                        <a:t>（内閣官房長官）</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indent="15240" algn="just">
                        <a:lnSpc>
                          <a:spcPts val="1500"/>
                        </a:lnSpc>
                        <a:spcAft>
                          <a:spcPts val="0"/>
                        </a:spcAft>
                      </a:pPr>
                      <a:r>
                        <a:rPr lang="ja-JP" sz="1400" b="1" u="none" kern="100" dirty="0" smtClean="0">
                          <a:effectLst/>
                          <a:latin typeface="Meiryo UI" panose="020B0604030504040204" pitchFamily="50" charset="-128"/>
                          <a:ea typeface="Meiryo UI" panose="020B0604030504040204" pitchFamily="50" charset="-128"/>
                        </a:rPr>
                        <a:t>・</a:t>
                      </a:r>
                      <a:r>
                        <a:rPr lang="ja-JP" altLang="en-US" sz="1400" b="1" u="sng" kern="100" dirty="0" smtClean="0">
                          <a:effectLst/>
                          <a:latin typeface="Meiryo UI" panose="020B0604030504040204" pitchFamily="50" charset="-128"/>
                          <a:ea typeface="Meiryo UI" panose="020B0604030504040204" pitchFamily="50" charset="-128"/>
                        </a:rPr>
                        <a:t>大阪府</a:t>
                      </a:r>
                    </a:p>
                    <a:p>
                      <a:pPr indent="15240"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・「九州力作野菜」、「果物」プロジェクト共同体</a:t>
                      </a:r>
                      <a:endParaRPr lang="en-US" altLang="ja-JP" sz="1400" kern="100" dirty="0" smtClean="0">
                        <a:effectLst/>
                        <a:latin typeface="Meiryo UI" panose="020B0604030504040204" pitchFamily="50" charset="-128"/>
                        <a:ea typeface="Meiryo UI" panose="020B0604030504040204" pitchFamily="50" charset="-128"/>
                      </a:endParaRPr>
                    </a:p>
                    <a:p>
                      <a:pPr indent="15240"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　　（代表：イオン九州株式会社）</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708378972"/>
                  </a:ext>
                </a:extLst>
              </a:tr>
              <a:tr h="605400">
                <a:tc>
                  <a:txBody>
                    <a:bodyPr/>
                    <a:lstStyle/>
                    <a:p>
                      <a:pPr algn="just">
                        <a:lnSpc>
                          <a:spcPct val="100000"/>
                        </a:lnSpc>
                        <a:spcAft>
                          <a:spcPts val="0"/>
                        </a:spcAft>
                      </a:pPr>
                      <a:r>
                        <a:rPr lang="en-US" sz="1400" kern="100" dirty="0">
                          <a:effectLst/>
                          <a:latin typeface="Meiryo UI" panose="020B0604030504040204" pitchFamily="50" charset="-128"/>
                          <a:ea typeface="Meiryo UI" panose="020B0604030504040204" pitchFamily="50" charset="-128"/>
                        </a:rPr>
                        <a:t>SDGs</a:t>
                      </a:r>
                      <a:r>
                        <a:rPr lang="ja-JP" sz="1400" kern="100" dirty="0">
                          <a:effectLst/>
                          <a:latin typeface="Meiryo UI" panose="020B0604030504040204" pitchFamily="50" charset="-128"/>
                          <a:ea typeface="Meiryo UI" panose="020B0604030504040204" pitchFamily="50" charset="-128"/>
                        </a:rPr>
                        <a:t>副本部長賞</a:t>
                      </a:r>
                    </a:p>
                    <a:p>
                      <a:pPr algn="just">
                        <a:lnSpc>
                          <a:spcPct val="100000"/>
                        </a:lnSpc>
                        <a:spcAft>
                          <a:spcPts val="0"/>
                        </a:spcAft>
                      </a:pPr>
                      <a:r>
                        <a:rPr lang="ja-JP" sz="1400" kern="100" dirty="0">
                          <a:effectLst/>
                          <a:latin typeface="Meiryo UI" panose="020B0604030504040204" pitchFamily="50" charset="-128"/>
                          <a:ea typeface="Meiryo UI" panose="020B0604030504040204" pitchFamily="50" charset="-128"/>
                        </a:rPr>
                        <a:t>（外務大臣）</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500"/>
                        </a:lnSpc>
                        <a:spcAft>
                          <a:spcPts val="0"/>
                        </a:spcAft>
                      </a:pPr>
                      <a:r>
                        <a:rPr lang="ja-JP" sz="1400" kern="100" dirty="0" smtClean="0">
                          <a:effectLst/>
                          <a:latin typeface="Meiryo UI" panose="020B0604030504040204" pitchFamily="50" charset="-128"/>
                          <a:ea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rPr>
                        <a:t>特定非営利活動法人</a:t>
                      </a:r>
                      <a:endParaRPr lang="en-US" altLang="ja-JP" sz="1400" kern="100" dirty="0" smtClean="0">
                        <a:effectLst/>
                        <a:latin typeface="Meiryo UI" panose="020B0604030504040204" pitchFamily="50" charset="-128"/>
                        <a:ea typeface="Meiryo UI" panose="020B0604030504040204" pitchFamily="50" charset="-128"/>
                      </a:endParaRPr>
                    </a:p>
                    <a:p>
                      <a:pPr algn="just">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rPr>
                        <a:t>   TABLE FOR TWO International</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・株式会社富士メガネ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141930885"/>
                  </a:ext>
                </a:extLst>
              </a:tr>
              <a:tr h="1138800">
                <a:tc>
                  <a:txBody>
                    <a:bodyPr/>
                    <a:lstStyle/>
                    <a:p>
                      <a:pPr algn="just">
                        <a:lnSpc>
                          <a:spcPct val="100000"/>
                        </a:lnSpc>
                        <a:spcAft>
                          <a:spcPts val="0"/>
                        </a:spcAft>
                      </a:pPr>
                      <a:r>
                        <a:rPr lang="en-US" sz="1400" kern="100" dirty="0" smtClean="0">
                          <a:effectLst/>
                          <a:latin typeface="Meiryo UI" panose="020B0604030504040204" pitchFamily="50" charset="-128"/>
                          <a:ea typeface="Meiryo UI" panose="020B0604030504040204" pitchFamily="50" charset="-128"/>
                        </a:rPr>
                        <a:t>SDGs</a:t>
                      </a:r>
                    </a:p>
                    <a:p>
                      <a:pPr algn="just">
                        <a:lnSpc>
                          <a:spcPct val="100000"/>
                        </a:lnSpc>
                        <a:spcAft>
                          <a:spcPts val="0"/>
                        </a:spcAft>
                      </a:pPr>
                      <a:r>
                        <a:rPr lang="ja-JP" sz="1400" kern="100" dirty="0" smtClean="0">
                          <a:effectLst/>
                          <a:latin typeface="Meiryo UI" panose="020B0604030504040204" pitchFamily="50" charset="-128"/>
                          <a:ea typeface="Meiryo UI" panose="020B0604030504040204" pitchFamily="50" charset="-128"/>
                        </a:rPr>
                        <a:t>パートナーシップ</a:t>
                      </a:r>
                      <a:r>
                        <a:rPr lang="ja-JP" sz="1400" kern="100" dirty="0">
                          <a:effectLst/>
                          <a:latin typeface="Meiryo UI" panose="020B0604030504040204" pitchFamily="50" charset="-128"/>
                          <a:ea typeface="Meiryo UI" panose="020B0604030504040204" pitchFamily="50" charset="-128"/>
                        </a:rPr>
                        <a:t>賞</a:t>
                      </a:r>
                    </a:p>
                    <a:p>
                      <a:pPr algn="just">
                        <a:lnSpc>
                          <a:spcPct val="100000"/>
                        </a:lnSpc>
                        <a:spcAft>
                          <a:spcPts val="0"/>
                        </a:spcAft>
                      </a:pPr>
                      <a:r>
                        <a:rPr lang="ja-JP" sz="1400" kern="100" dirty="0">
                          <a:effectLst/>
                          <a:latin typeface="Meiryo UI" panose="020B0604030504040204" pitchFamily="50" charset="-128"/>
                          <a:ea typeface="Meiryo UI" panose="020B0604030504040204" pitchFamily="50" charset="-128"/>
                        </a:rPr>
                        <a:t>（特別賞）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・日本リユースシステム株式会社</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・徳島県上板町立高志小学校</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・大牟田市教育委員会</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・公益社団法人日本青年会議所</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・株式会社大和ネクスト銀行</a:t>
                      </a:r>
                    </a:p>
                    <a:p>
                      <a:pPr algn="just">
                        <a:lnSpc>
                          <a:spcPts val="1500"/>
                        </a:lnSpc>
                        <a:spcAft>
                          <a:spcPts val="0"/>
                        </a:spcAft>
                      </a:pPr>
                      <a:r>
                        <a:rPr lang="ja-JP" altLang="en-US" sz="1400" kern="100" dirty="0" smtClean="0">
                          <a:effectLst/>
                          <a:latin typeface="Meiryo UI" panose="020B0604030504040204" pitchFamily="50" charset="-128"/>
                          <a:ea typeface="Meiryo UI" panose="020B0604030504040204" pitchFamily="50" charset="-128"/>
                        </a:rPr>
                        <a:t>・そら</a:t>
                      </a:r>
                      <a:r>
                        <a:rPr lang="ja-JP" altLang="en-US" sz="1400" kern="100" dirty="0" err="1" smtClean="0">
                          <a:effectLst/>
                          <a:latin typeface="Meiryo UI" panose="020B0604030504040204" pitchFamily="50" charset="-128"/>
                          <a:ea typeface="Meiryo UI" panose="020B0604030504040204" pitchFamily="50" charset="-128"/>
                        </a:rPr>
                        <a:t>のまちほい</a:t>
                      </a:r>
                      <a:r>
                        <a:rPr lang="ja-JP" altLang="en-US" sz="1400" kern="100" dirty="0" smtClean="0">
                          <a:effectLst/>
                          <a:latin typeface="Meiryo UI" panose="020B0604030504040204" pitchFamily="50" charset="-128"/>
                          <a:ea typeface="Meiryo UI" panose="020B0604030504040204" pitchFamily="50" charset="-128"/>
                        </a:rPr>
                        <a:t>くえん</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422574224"/>
                  </a:ext>
                </a:extLst>
              </a:tr>
            </a:tbl>
          </a:graphicData>
        </a:graphic>
      </p:graphicFrame>
      <p:sp>
        <p:nvSpPr>
          <p:cNvPr id="7" name="Rectangle 1"/>
          <p:cNvSpPr>
            <a:spLocks noChangeArrowheads="1"/>
          </p:cNvSpPr>
          <p:nvPr/>
        </p:nvSpPr>
        <p:spPr bwMode="auto">
          <a:xfrm>
            <a:off x="247810" y="3206956"/>
            <a:ext cx="2505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6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76205" defTabSz="914462"/>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第</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回アワード</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　受賞団体</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443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rPr>
              <a:t>第３回ジャパンＳＤＧｓアワード報告会</a:t>
            </a:r>
            <a:endParaRPr kumimoji="0" lang="ja-JP" altLang="en-US" sz="2000" b="1" dirty="0">
              <a:solidFill>
                <a:prstClr val="white"/>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91893" y="622920"/>
            <a:ext cx="9551714"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defTabSz="457200"/>
            <a:endPar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r>
              <a:rPr kumimoji="0" lang="en-US" altLang="ja-JP" spc="-1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15</a:t>
            </a:fld>
            <a:endParaRPr kumimoji="1" lang="ja-JP" altLang="en-US"/>
          </a:p>
        </p:txBody>
      </p:sp>
      <p:sp>
        <p:nvSpPr>
          <p:cNvPr id="5" name="正方形/長方形 4"/>
          <p:cNvSpPr/>
          <p:nvPr/>
        </p:nvSpPr>
        <p:spPr>
          <a:xfrm>
            <a:off x="239486" y="715068"/>
            <a:ext cx="6226628" cy="830997"/>
          </a:xfrm>
          <a:prstGeom prst="rect">
            <a:avLst/>
          </a:prstGeom>
        </p:spPr>
        <p:txBody>
          <a:bodyPr wrap="square">
            <a:spAutoFit/>
          </a:bodyPr>
          <a:lstStyle/>
          <a:p>
            <a:pPr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日時</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日（土）</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13</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15</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17:00</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場所</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ヤフー株式会社・</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セミナールーム</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参加者</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】288</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名（</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申込）</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主催</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政策分析</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ネットワーク</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協力</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外務省</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7411" y="747260"/>
            <a:ext cx="2167580" cy="121926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894" y="2041692"/>
            <a:ext cx="2167580" cy="1219264"/>
          </a:xfrm>
          <a:prstGeom prst="rect">
            <a:avLst/>
          </a:prstGeom>
        </p:spPr>
      </p:pic>
      <p:sp>
        <p:nvSpPr>
          <p:cNvPr id="9" name="正方形/長方形 8"/>
          <p:cNvSpPr/>
          <p:nvPr/>
        </p:nvSpPr>
        <p:spPr>
          <a:xfrm>
            <a:off x="351545" y="1739349"/>
            <a:ext cx="7693112" cy="4832092"/>
          </a:xfrm>
          <a:prstGeom prst="rect">
            <a:avLst/>
          </a:prstGeom>
        </p:spPr>
        <p:txBody>
          <a:bodyPr wrap="square">
            <a:spAutoFit/>
          </a:bodyPr>
          <a:lstStyle/>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◆プログラム</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１</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冒頭</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挨拶</a:t>
            </a:r>
          </a:p>
          <a:p>
            <a:pPr indent="3048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外務省　国際協力局　地球規模課題総括課長　吉田</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綾</a:t>
            </a:r>
          </a:p>
          <a:p>
            <a:pPr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２．</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受賞者</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発表と講評</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特定非営利活動</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法人</a:t>
            </a: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TABLE FOR TWO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INTERNATIONAL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外務大臣賞】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株式会社富士メガネ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外務大臣賞】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「九州力作野菜」「果物」プロジェクト</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共同体</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内閣官房長官賞】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大阪府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内閣官房長官賞】</a:t>
            </a:r>
          </a:p>
          <a:p>
            <a:pPr marL="342900" lvl="0" indent="-342900" algn="just">
              <a:spcAft>
                <a:spcPts val="0"/>
              </a:spcAft>
              <a:buFont typeface="+mj-ea"/>
              <a:buAutoNum type="circleNumDbPlain"/>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魚町商店街振興組合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総理大臣賞】</a:t>
            </a:r>
          </a:p>
          <a:p>
            <a:pPr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３．</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全体</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講評</a:t>
            </a:r>
          </a:p>
          <a:p>
            <a:pPr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【講評者】</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外務省　国際協力局　地球規模課題総括課長　吉田　綾　</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国連開発計画　駐日代表事務所　代表　近藤　哲生</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経団連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SDG</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s</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本部</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本部長　長谷川　知子</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日本証券業協会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推進</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室長　森川　淑子</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電通　ＰＲソリューション局　ディレクター　竹嶋　理恵</a:t>
            </a:r>
          </a:p>
          <a:p>
            <a:pPr marL="269240" indent="152400" algn="just">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フジテレビ　総務局　</a:t>
            </a:r>
            <a:r>
              <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CS</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推進室</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　室長　木幡　美子</a:t>
            </a:r>
          </a:p>
          <a:p>
            <a:pPr algn="just">
              <a:spcAft>
                <a:spcPts val="0"/>
              </a:spcAft>
            </a:pP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b="1" kern="100" dirty="0" smtClean="0">
                <a:latin typeface="Meiryo UI" panose="020B0604030504040204" pitchFamily="50" charset="-128"/>
                <a:ea typeface="Meiryo UI" panose="020B0604030504040204" pitchFamily="50" charset="-128"/>
                <a:cs typeface="Times New Roman" panose="02020603050405020304" pitchFamily="18" charset="0"/>
              </a:rPr>
              <a:t>４．</a:t>
            </a:r>
            <a:r>
              <a:rPr lang="ja-JP" altLang="ja-JP" sz="1400" b="1" kern="100" dirty="0" smtClean="0">
                <a:latin typeface="Meiryo UI" panose="020B0604030504040204" pitchFamily="50" charset="-128"/>
                <a:ea typeface="Meiryo UI" panose="020B0604030504040204" pitchFamily="50" charset="-128"/>
                <a:cs typeface="Times New Roman" panose="02020603050405020304" pitchFamily="18" charset="0"/>
              </a:rPr>
              <a:t>受賞者</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と当日参加者とのネットワーキング（名刺交換等）</a:t>
            </a:r>
            <a:endParaRPr lang="ja-JP" alt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p:cNvSpPr/>
          <p:nvPr/>
        </p:nvSpPr>
        <p:spPr>
          <a:xfrm>
            <a:off x="5780415" y="3559209"/>
            <a:ext cx="3887506" cy="309600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t"/>
          <a:lstStyle/>
          <a:p>
            <a:r>
              <a:rPr kumimoji="1" lang="en-US" altLang="ja-JP" sz="1400" dirty="0" smtClean="0">
                <a:solidFill>
                  <a:schemeClr val="tx1"/>
                </a:solidFill>
                <a:latin typeface="Meiryo UI" panose="020B0604030504040204" pitchFamily="50" charset="-128"/>
                <a:ea typeface="Meiryo UI" panose="020B0604030504040204" pitchFamily="50" charset="-128"/>
              </a:rPr>
              <a:t>&lt;</a:t>
            </a:r>
            <a:r>
              <a:rPr kumimoji="1" lang="ja-JP" altLang="en-US" sz="1400" dirty="0" smtClean="0">
                <a:solidFill>
                  <a:schemeClr val="tx1"/>
                </a:solidFill>
                <a:latin typeface="Meiryo UI" panose="020B0604030504040204" pitchFamily="50" charset="-128"/>
                <a:ea typeface="Meiryo UI" panose="020B0604030504040204" pitchFamily="50" charset="-128"/>
              </a:rPr>
              <a:t>大阪府の取組みに対する主なコメント</a:t>
            </a:r>
            <a:r>
              <a:rPr kumimoji="1" lang="en-US" altLang="ja-JP" sz="1400" dirty="0" smtClean="0">
                <a:solidFill>
                  <a:schemeClr val="tx1"/>
                </a:solidFill>
                <a:latin typeface="Meiryo UI" panose="020B0604030504040204" pitchFamily="50" charset="-128"/>
                <a:ea typeface="Meiryo UI" panose="020B0604030504040204" pitchFamily="50" charset="-128"/>
              </a:rPr>
              <a:t>&gt;</a:t>
            </a: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は、いよいよ</a:t>
            </a:r>
            <a:r>
              <a:rPr kumimoji="1" lang="en-US" altLang="ja-JP" sz="1400" dirty="0">
                <a:solidFill>
                  <a:schemeClr val="tx1"/>
                </a:solidFill>
                <a:latin typeface="Meiryo UI" panose="020B0604030504040204" pitchFamily="50" charset="-128"/>
                <a:ea typeface="Meiryo UI" panose="020B0604030504040204" pitchFamily="50" charset="-128"/>
              </a:rPr>
              <a:t>2030</a:t>
            </a:r>
            <a:r>
              <a:rPr kumimoji="1" lang="ja-JP" altLang="en-US" sz="1400" dirty="0">
                <a:solidFill>
                  <a:schemeClr val="tx1"/>
                </a:solidFill>
                <a:latin typeface="Meiryo UI" panose="020B0604030504040204" pitchFamily="50" charset="-128"/>
                <a:ea typeface="Meiryo UI" panose="020B0604030504040204" pitchFamily="50" charset="-128"/>
              </a:rPr>
              <a:t>年までの行動の</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年に突入する。それぞれの政府や自治体が具体的な行政課題にどのように取組むのかが問われる中で</a:t>
            </a:r>
            <a:r>
              <a:rPr kumimoji="1" lang="ja-JP" altLang="en-US" sz="1400" dirty="0" smtClean="0">
                <a:solidFill>
                  <a:schemeClr val="tx1"/>
                </a:solidFill>
                <a:latin typeface="Meiryo UI" panose="020B0604030504040204" pitchFamily="50" charset="-128"/>
                <a:ea typeface="Meiryo UI" panose="020B0604030504040204" pitchFamily="50" charset="-128"/>
              </a:rPr>
              <a:t>、どの</a:t>
            </a:r>
            <a:r>
              <a:rPr kumimoji="1" lang="ja-JP" altLang="en-US" sz="1400" dirty="0">
                <a:solidFill>
                  <a:schemeClr val="tx1"/>
                </a:solidFill>
                <a:latin typeface="Meiryo UI" panose="020B0604030504040204" pitchFamily="50" charset="-128"/>
                <a:ea typeface="Meiryo UI" panose="020B0604030504040204" pitchFamily="50" charset="-128"/>
              </a:rPr>
              <a:t>ように取組めばよいのか悩んでいる</a:t>
            </a:r>
            <a:r>
              <a:rPr kumimoji="1" lang="ja-JP" altLang="en-US" sz="1400" dirty="0" smtClean="0">
                <a:solidFill>
                  <a:schemeClr val="tx1"/>
                </a:solidFill>
                <a:latin typeface="Meiryo UI" panose="020B0604030504040204" pitchFamily="50" charset="-128"/>
                <a:ea typeface="Meiryo UI" panose="020B0604030504040204" pitchFamily="50" charset="-128"/>
              </a:rPr>
              <a:t>ところで、府</a:t>
            </a:r>
            <a:r>
              <a:rPr kumimoji="1" lang="ja-JP" altLang="en-US" sz="1400" dirty="0">
                <a:solidFill>
                  <a:schemeClr val="tx1"/>
                </a:solidFill>
                <a:latin typeface="Meiryo UI" panose="020B0604030504040204" pitchFamily="50" charset="-128"/>
                <a:ea typeface="Meiryo UI" panose="020B0604030504040204" pitchFamily="50" charset="-128"/>
              </a:rPr>
              <a:t>の考え方が役に立つのではないか。</a:t>
            </a: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EBPM</a:t>
            </a:r>
            <a:r>
              <a:rPr kumimoji="1" lang="ja-JP" altLang="en-US" sz="1400" dirty="0">
                <a:solidFill>
                  <a:schemeClr val="tx1"/>
                </a:solidFill>
                <a:latin typeface="Meiryo UI" panose="020B0604030504040204" pitchFamily="50" charset="-128"/>
                <a:ea typeface="Meiryo UI" panose="020B0604030504040204" pitchFamily="50" charset="-128"/>
              </a:rPr>
              <a:t>という観点で、企業にとっても非常に有効な事例ではない</a:t>
            </a:r>
            <a:r>
              <a:rPr kumimoji="1" lang="ja-JP" altLang="en-US" sz="1400" dirty="0" smtClean="0">
                <a:solidFill>
                  <a:schemeClr val="tx1"/>
                </a:solidFill>
                <a:latin typeface="Meiryo UI" panose="020B0604030504040204" pitchFamily="50" charset="-128"/>
                <a:ea typeface="Meiryo UI" panose="020B0604030504040204" pitchFamily="50" charset="-128"/>
              </a:rPr>
              <a:t>か</a:t>
            </a:r>
            <a:endParaRPr kumimoji="1" lang="ja-JP" altLang="en-US" sz="1400" dirty="0">
              <a:solidFill>
                <a:schemeClr val="tx1"/>
              </a:solidFill>
              <a:latin typeface="Meiryo UI" panose="020B0604030504040204" pitchFamily="50" charset="-128"/>
              <a:ea typeface="Meiryo UI" panose="020B0604030504040204" pitchFamily="50" charset="-128"/>
            </a:endParaRP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・ぜひ</a:t>
            </a:r>
            <a:r>
              <a:rPr kumimoji="1" lang="ja-JP" altLang="en-US" sz="1400" dirty="0">
                <a:solidFill>
                  <a:schemeClr val="tx1"/>
                </a:solidFill>
                <a:latin typeface="Meiryo UI" panose="020B0604030504040204" pitchFamily="50" charset="-128"/>
                <a:ea typeface="Meiryo UI" panose="020B0604030504040204" pitchFamily="50" charset="-128"/>
              </a:rPr>
              <a:t>府の取組み、分析手法などはオープンに開示いただき、</a:t>
            </a:r>
            <a:r>
              <a:rPr kumimoji="1" lang="ja-JP" altLang="en-US" sz="1400" dirty="0" smtClean="0">
                <a:solidFill>
                  <a:schemeClr val="tx1"/>
                </a:solidFill>
                <a:latin typeface="Meiryo UI" panose="020B0604030504040204" pitchFamily="50" charset="-128"/>
                <a:ea typeface="Meiryo UI" panose="020B0604030504040204" pitchFamily="50" charset="-128"/>
              </a:rPr>
              <a:t>共有し、日本</a:t>
            </a:r>
            <a:r>
              <a:rPr kumimoji="1" lang="ja-JP" altLang="en-US" sz="1400" dirty="0">
                <a:solidFill>
                  <a:schemeClr val="tx1"/>
                </a:solidFill>
                <a:latin typeface="Meiryo UI" panose="020B0604030504040204" pitchFamily="50" charset="-128"/>
                <a:ea typeface="Meiryo UI" panose="020B0604030504040204" pitchFamily="50" charset="-128"/>
              </a:rPr>
              <a:t>全体に貢献していただきたい。</a:t>
            </a:r>
          </a:p>
          <a:p>
            <a:pPr marL="95250" indent="-95250"/>
            <a:r>
              <a:rPr kumimoji="1" lang="ja-JP" altLang="en-US" sz="1400" dirty="0" smtClean="0">
                <a:solidFill>
                  <a:schemeClr val="tx1"/>
                </a:solidFill>
                <a:latin typeface="Meiryo UI" panose="020B0604030504040204" pitchFamily="50" charset="-128"/>
                <a:ea typeface="Meiryo UI" panose="020B0604030504040204" pitchFamily="50" charset="-128"/>
              </a:rPr>
              <a:t>・万博</a:t>
            </a:r>
            <a:r>
              <a:rPr kumimoji="1" lang="ja-JP" altLang="en-US" sz="1400" dirty="0">
                <a:solidFill>
                  <a:schemeClr val="tx1"/>
                </a:solidFill>
                <a:latin typeface="Meiryo UI" panose="020B0604030504040204" pitchFamily="50" charset="-128"/>
                <a:ea typeface="Meiryo UI" panose="020B0604030504040204" pitchFamily="50" charset="-128"/>
              </a:rPr>
              <a:t>では、今回の分析をもとに、大阪の取組みのすばらしさを発信いたただきたい。その際、あまり難しくなりすぎず、大阪らしく、笑いやエンターテイメントの要素を期待している。</a:t>
            </a:r>
          </a:p>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077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その他府民向け理解促進①</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16</a:t>
            </a:fld>
            <a:endParaRPr kumimoji="1" lang="ja-JP" altLang="en-US"/>
          </a:p>
        </p:txBody>
      </p:sp>
      <p:sp>
        <p:nvSpPr>
          <p:cNvPr id="9" name="正方形/長方形 8"/>
          <p:cNvSpPr/>
          <p:nvPr/>
        </p:nvSpPr>
        <p:spPr>
          <a:xfrm>
            <a:off x="101250" y="720438"/>
            <a:ext cx="9703499" cy="3416320"/>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■イベントにおけるパネルやブース展示を通じた理解促進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・アンチエイジングフェア（令和元年</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・市町村防犯担当者会議（令和元年</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spc="-150" dirty="0" smtClean="0">
                <a:latin typeface="Meiryo UI" panose="020B0604030504040204" pitchFamily="50" charset="-128"/>
                <a:ea typeface="Meiryo UI" panose="020B0604030504040204" pitchFamily="50" charset="-128"/>
              </a:rPr>
              <a:t>大阪府</a:t>
            </a:r>
            <a:r>
              <a:rPr kumimoji="1" lang="ja-JP" altLang="en-US" sz="1200" spc="-150" dirty="0">
                <a:latin typeface="Meiryo UI" panose="020B0604030504040204" pitchFamily="50" charset="-128"/>
                <a:ea typeface="Meiryo UI" panose="020B0604030504040204" pitchFamily="50" charset="-128"/>
              </a:rPr>
              <a:t>ＳＤＧｓスペシャルマッチ～③⑰の</a:t>
            </a:r>
            <a:r>
              <a:rPr kumimoji="1" lang="ja-JP" altLang="en-US" sz="1200" spc="-150" dirty="0" smtClean="0">
                <a:latin typeface="Meiryo UI" panose="020B0604030504040204" pitchFamily="50" charset="-128"/>
                <a:ea typeface="Meiryo UI" panose="020B0604030504040204" pitchFamily="50" charset="-128"/>
              </a:rPr>
              <a:t>ゴール～（令和元年</a:t>
            </a:r>
            <a:r>
              <a:rPr kumimoji="1" lang="en-US" altLang="ja-JP" sz="1200" spc="-150" dirty="0" smtClean="0">
                <a:latin typeface="Meiryo UI" panose="020B0604030504040204" pitchFamily="50" charset="-128"/>
                <a:ea typeface="Meiryo UI" panose="020B0604030504040204" pitchFamily="50" charset="-128"/>
              </a:rPr>
              <a:t>5</a:t>
            </a:r>
            <a:r>
              <a:rPr kumimoji="1" lang="ja-JP" altLang="en-US" sz="1200" spc="-150" dirty="0" smtClean="0">
                <a:latin typeface="Meiryo UI" panose="020B0604030504040204" pitchFamily="50" charset="-128"/>
                <a:ea typeface="Meiryo UI" panose="020B0604030504040204" pitchFamily="50" charset="-128"/>
              </a:rPr>
              <a:t>月）</a:t>
            </a:r>
            <a:endParaRPr kumimoji="1" lang="en-US" altLang="ja-JP" sz="1200" spc="-15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・いばらき</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立命館</a:t>
            </a:r>
            <a:r>
              <a:rPr kumimoji="1" lang="en-US" altLang="ja-JP" sz="1200" dirty="0" smtClean="0">
                <a:latin typeface="Meiryo UI" panose="020B0604030504040204" pitchFamily="50" charset="-128"/>
                <a:ea typeface="Meiryo UI" panose="020B0604030504040204" pitchFamily="50" charset="-128"/>
              </a:rPr>
              <a:t>DAY2019</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・ロハスフェスタ南港（令和元年</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err="1" smtClean="0">
                <a:latin typeface="Meiryo UI" panose="020B0604030504040204" pitchFamily="50" charset="-128"/>
                <a:ea typeface="Meiryo UI" panose="020B0604030504040204" pitchFamily="50" charset="-128"/>
              </a:rPr>
              <a:t>え</a:t>
            </a:r>
            <a:r>
              <a:rPr kumimoji="1" lang="ja-JP" altLang="en-US" sz="1200" dirty="0" smtClean="0">
                <a:latin typeface="Meiryo UI" panose="020B0604030504040204" pitchFamily="50" charset="-128"/>
                <a:ea typeface="Meiryo UI" panose="020B0604030504040204" pitchFamily="50" charset="-128"/>
              </a:rPr>
              <a:t>ほんのひろば（令和元年</a:t>
            </a: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・リノベーションまちづくり報告会（令和元年</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・こどもミュージアムフェスタ</a:t>
            </a:r>
            <a:r>
              <a:rPr kumimoji="1" lang="en-US" altLang="ja-JP" sz="1200" dirty="0" smtClean="0">
                <a:latin typeface="Meiryo UI" panose="020B0604030504040204" pitchFamily="50" charset="-128"/>
                <a:ea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「食品ロス削減の日イベント」　～みんなで減らそう　身近な食品ロス～</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・大阪府</a:t>
            </a:r>
            <a:r>
              <a:rPr kumimoji="1" lang="ja-JP" altLang="en-US" sz="1200" dirty="0">
                <a:latin typeface="Meiryo UI" panose="020B0604030504040204" pitchFamily="50" charset="-128"/>
                <a:ea typeface="Meiryo UI" panose="020B0604030504040204" pitchFamily="50" charset="-128"/>
              </a:rPr>
              <a:t>消費者フェア</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・第</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回魚庭の海づくり大会</a:t>
            </a:r>
            <a:r>
              <a:rPr kumimoji="1" lang="ja-JP" altLang="en-US" sz="1200" dirty="0" smtClean="0">
                <a:latin typeface="Meiryo UI" panose="020B0604030504040204" pitchFamily="50" charset="-128"/>
                <a:ea typeface="Meiryo UI" panose="020B0604030504040204" pitchFamily="50" charset="-128"/>
              </a:rPr>
              <a:t>（令和元年</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回共に生きる</a:t>
            </a:r>
            <a:r>
              <a:rPr kumimoji="1" lang="ja-JP" altLang="en-US" sz="1200" dirty="0" err="1" smtClean="0">
                <a:latin typeface="Meiryo UI" panose="020B0604030504040204" pitchFamily="50" charset="-128"/>
                <a:ea typeface="Meiryo UI" panose="020B0604030504040204" pitchFamily="50" charset="-128"/>
              </a:rPr>
              <a:t>障がい</a:t>
            </a:r>
            <a:r>
              <a:rPr kumimoji="1" lang="ja-JP" altLang="en-US" sz="1200" dirty="0" smtClean="0">
                <a:latin typeface="Meiryo UI" panose="020B0604030504040204" pitchFamily="50" charset="-128"/>
                <a:ea typeface="Meiryo UI" panose="020B0604030504040204" pitchFamily="50" charset="-128"/>
              </a:rPr>
              <a:t>者展（令和元年</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・エル・チャレンジ</a:t>
            </a:r>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周年記念式典（令和元年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p>
          <a:p>
            <a:r>
              <a:rPr kumimoji="1" lang="ja-JP" altLang="en-US" sz="1200" dirty="0">
                <a:latin typeface="Meiryo UI" panose="020B0604030504040204" pitchFamily="50" charset="-128"/>
                <a:ea typeface="Meiryo UI" panose="020B0604030504040204" pitchFamily="50" charset="-128"/>
              </a:rPr>
              <a:t>　・第</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回ビルメン社会貢献セミナー（令和元年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p>
          <a:p>
            <a:r>
              <a:rPr kumimoji="1" lang="ja-JP" altLang="en-US" sz="1200" dirty="0" smtClean="0">
                <a:latin typeface="Meiryo UI" panose="020B0604030504040204" pitchFamily="50" charset="-128"/>
                <a:ea typeface="Meiryo UI" panose="020B0604030504040204" pitchFamily="50" charset="-128"/>
              </a:rPr>
              <a:t>　・ピース大阪特別展示「</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とユニセフ」（</a:t>
            </a:r>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・大阪府</a:t>
            </a:r>
            <a:r>
              <a:rPr kumimoji="1" lang="ja-JP" altLang="en-US" sz="1200" dirty="0" err="1">
                <a:latin typeface="Meiryo UI" panose="020B0604030504040204" pitchFamily="50" charset="-128"/>
                <a:ea typeface="Meiryo UI" panose="020B0604030504040204" pitchFamily="50" charset="-128"/>
              </a:rPr>
              <a:t>高次脳機能障がい</a:t>
            </a:r>
            <a:r>
              <a:rPr kumimoji="1" lang="ja-JP" altLang="en-US" sz="1200" dirty="0">
                <a:latin typeface="Meiryo UI" panose="020B0604030504040204" pitchFamily="50" charset="-128"/>
                <a:ea typeface="Meiryo UI" panose="020B0604030504040204" pitchFamily="50" charset="-128"/>
              </a:rPr>
              <a:t>普及啓発</a:t>
            </a:r>
            <a:r>
              <a:rPr kumimoji="1" lang="ja-JP" altLang="en-US" sz="1200" dirty="0" smtClean="0">
                <a:latin typeface="Meiryo UI" panose="020B0604030504040204" pitchFamily="50" charset="-128"/>
                <a:ea typeface="Meiryo UI" panose="020B0604030504040204" pitchFamily="50" charset="-128"/>
              </a:rPr>
              <a:t>事業</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高次脳機能障がいを知ろう</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～脳卒中や事故などの後、もしかすると</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（令和２年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ja-JP" altLang="en-US" sz="1200" dirty="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・指定</a:t>
            </a:r>
            <a:r>
              <a:rPr kumimoji="1" lang="ja-JP" altLang="en-US" sz="1200" dirty="0">
                <a:latin typeface="Meiryo UI" panose="020B0604030504040204" pitchFamily="50" charset="-128"/>
                <a:ea typeface="Meiryo UI" panose="020B0604030504040204" pitchFamily="50" charset="-128"/>
              </a:rPr>
              <a:t>自立支援医療機関（育成医療・更生医療・精神通院医療）に関する</a:t>
            </a:r>
            <a:r>
              <a:rPr kumimoji="1" lang="ja-JP" altLang="en-US" sz="1200" dirty="0" smtClean="0">
                <a:latin typeface="Meiryo UI" panose="020B0604030504040204" pitchFamily="50" charset="-128"/>
                <a:ea typeface="Meiryo UI" panose="020B0604030504040204" pitchFamily="50" charset="-128"/>
              </a:rPr>
              <a:t>説明会（令和２年</a:t>
            </a:r>
            <a:r>
              <a:rPr kumimoji="1" lang="en-US" altLang="ja-JP" sz="1200" dirty="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月）　等</a:t>
            </a:r>
            <a:endParaRPr kumimoji="1" lang="en-US" altLang="ja-JP"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101250" y="4855550"/>
            <a:ext cx="8067441" cy="1569660"/>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■府民向け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の啓発冊子、リーフレット等へ</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の掲載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・治安対策通信におけるロゴマークの掲載（令和元年４月～）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回みどりのまちづくり賞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作品集（令和元年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くらしす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vol.94</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vol.95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・「消費ってな～に」（令和元年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「成年年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齢引き下げに伴う消費者被害防止啓発リーフレット」 （令和元年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市町村教育委員会に対する指導・助言事項（令和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・「大阪府人権白書</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ゆまにて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なにわ３４」（令和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00528" y="1462903"/>
            <a:ext cx="1656207" cy="215711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767" y="811933"/>
            <a:ext cx="1868023" cy="2644055"/>
          </a:xfrm>
          <a:prstGeom prst="rect">
            <a:avLst/>
          </a:prstGeom>
        </p:spPr>
      </p:pic>
      <p:pic>
        <p:nvPicPr>
          <p:cNvPr id="2" name="図 1"/>
          <p:cNvPicPr>
            <a:picLocks noChangeAspect="1"/>
          </p:cNvPicPr>
          <p:nvPr/>
        </p:nvPicPr>
        <p:blipFill rotWithShape="1">
          <a:blip r:embed="rId5"/>
          <a:srcRect l="22578" t="17671" r="45797" b="1219"/>
          <a:stretch/>
        </p:blipFill>
        <p:spPr>
          <a:xfrm>
            <a:off x="8102840" y="4362479"/>
            <a:ext cx="1442213" cy="1998359"/>
          </a:xfrm>
          <a:prstGeom prst="rect">
            <a:avLst/>
          </a:prstGeom>
        </p:spPr>
      </p:pic>
      <p:pic>
        <p:nvPicPr>
          <p:cNvPr id="4" name="図 3"/>
          <p:cNvPicPr>
            <a:picLocks noChangeAspect="1"/>
          </p:cNvPicPr>
          <p:nvPr/>
        </p:nvPicPr>
        <p:blipFill rotWithShape="1">
          <a:blip r:embed="rId6"/>
          <a:srcRect l="22784" t="17671" r="45797"/>
          <a:stretch/>
        </p:blipFill>
        <p:spPr>
          <a:xfrm>
            <a:off x="6149360" y="4506090"/>
            <a:ext cx="1432786" cy="2028406"/>
          </a:xfrm>
          <a:prstGeom prst="rect">
            <a:avLst/>
          </a:prstGeom>
        </p:spPr>
      </p:pic>
    </p:spTree>
    <p:extLst>
      <p:ext uri="{BB962C8B-B14F-4D97-AF65-F5344CB8AC3E}">
        <p14:creationId xmlns:p14="http://schemas.microsoft.com/office/powerpoint/2010/main" val="1287354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その他府民向け理解促進②</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17</a:t>
            </a:fld>
            <a:endParaRPr kumimoji="1" lang="ja-JP" altLang="en-US"/>
          </a:p>
        </p:txBody>
      </p:sp>
      <p:sp>
        <p:nvSpPr>
          <p:cNvPr id="5" name="正方形/長方形 4"/>
          <p:cNvSpPr/>
          <p:nvPr/>
        </p:nvSpPr>
        <p:spPr>
          <a:xfrm>
            <a:off x="165474" y="3657017"/>
            <a:ext cx="5893352" cy="3144451"/>
          </a:xfrm>
          <a:prstGeom prst="rect">
            <a:avLst/>
          </a:prstGeom>
        </p:spPr>
        <p:txBody>
          <a:bodyPr wrap="square">
            <a:spAutoFit/>
          </a:bodyPr>
          <a:lstStyle/>
          <a:p>
            <a:pPr>
              <a:lnSpc>
                <a:spcPts val="14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■報道提供資料・チラシ等への掲載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回大阪府男女いきいき事業者表彰の募集（令和元年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みどりのまちづくり賞募集（令和元年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・大学生期における消費者教育推進事業（令和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元年５月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・大阪府市連携消費者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月間講演会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（令和元年６月）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・夏休み若者向け特別啓発事業（令和元年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ロールモデルに学ぶ！働く女性のスキルアップ研修（令和元年７月～令和２年２月）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女性活躍推進　ドーン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de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キラリ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フェスティバル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・万博記念公園関連行事（令和元年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・水都大阪フェス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enoco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関連の各種行事（令和元年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・大阪府府営駐車場に関するサウンディング型市場調査（令和元年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・性の多様性を考えるセミナー（令和元年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・人権週間（令和元年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・観光振興・キャッシュレス決済の推進に関する連携協定の締結（令和元年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＜大阪府、公益社団法人大阪観光局及びビザ・ワールドワイド・ジャパン株式会社＞</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・大阪府パートナーシップ宣誓証明制度開始及び受領証交付式（令和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5311" y="638116"/>
            <a:ext cx="8928100" cy="2926442"/>
          </a:xfrm>
          <a:prstGeom prst="rect">
            <a:avLst/>
          </a:prstGeom>
        </p:spPr>
        <p:txBody>
          <a:bodyPr wrap="square">
            <a:spAutoFit/>
          </a:bodyPr>
          <a:lstStyle/>
          <a:p>
            <a:pPr defTabSz="914400">
              <a:lnSpc>
                <a:spcPts val="1300"/>
              </a:lnSpc>
              <a:spcBef>
                <a:spcPct val="0"/>
              </a:spcBef>
              <a:spcAft>
                <a:spcPct val="0"/>
              </a:spcAft>
              <a:defRPr/>
            </a:pPr>
            <a:r>
              <a:rPr lang="ja-JP" altLang="en-US" sz="1200" b="1" kern="0" dirty="0">
                <a:latin typeface="Meiryo UI" panose="020B0604030504040204" pitchFamily="50" charset="-128"/>
                <a:ea typeface="Meiryo UI" panose="020B0604030504040204" pitchFamily="50" charset="-128"/>
              </a:rPr>
              <a:t>■研修・セミナー等の開催・協力</a:t>
            </a:r>
            <a:endParaRPr lang="en-US" altLang="ja-JP" sz="1200" b="1"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・都市整備部新規採用職員（技術系）研修（令和元年４月）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・近畿大学　国際学部　「リレー講座」（令和元年</a:t>
            </a:r>
            <a:r>
              <a:rPr lang="en-US" altLang="ja-JP" sz="1200" kern="0" dirty="0">
                <a:latin typeface="Meiryo UI" panose="020B0604030504040204" pitchFamily="50" charset="-128"/>
                <a:ea typeface="Meiryo UI" panose="020B0604030504040204" pitchFamily="50" charset="-128"/>
              </a:rPr>
              <a:t>4</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・大学コンソーシアム大阪</a:t>
            </a:r>
            <a:r>
              <a:rPr lang="ja-JP" altLang="en-US" sz="1200" kern="0" spc="-150" dirty="0">
                <a:latin typeface="Meiryo UI" panose="020B0604030504040204" pitchFamily="50" charset="-128"/>
                <a:ea typeface="Meiryo UI" panose="020B0604030504040204" pitchFamily="50" charset="-128"/>
              </a:rPr>
              <a:t>「</a:t>
            </a:r>
            <a:r>
              <a:rPr lang="en-US" altLang="ja-JP" sz="1200" kern="0" spc="-150" dirty="0">
                <a:latin typeface="Meiryo UI" panose="020B0604030504040204" pitchFamily="50" charset="-128"/>
                <a:ea typeface="Meiryo UI" panose="020B0604030504040204" pitchFamily="50" charset="-128"/>
              </a:rPr>
              <a:t>2019</a:t>
            </a:r>
            <a:r>
              <a:rPr lang="ja-JP" altLang="en-US" sz="1200" kern="0" spc="-150" dirty="0">
                <a:latin typeface="Meiryo UI" panose="020B0604030504040204" pitchFamily="50" charset="-128"/>
                <a:ea typeface="Meiryo UI" panose="020B0604030504040204" pitchFamily="50" charset="-128"/>
              </a:rPr>
              <a:t>グローバル人材育成講座」</a:t>
            </a:r>
            <a:r>
              <a:rPr lang="ja-JP" altLang="en-US" sz="1200" kern="0" dirty="0">
                <a:latin typeface="Meiryo UI" panose="020B0604030504040204" pitchFamily="50" charset="-128"/>
                <a:ea typeface="Meiryo UI" panose="020B0604030504040204" pitchFamily="50" charset="-128"/>
              </a:rPr>
              <a:t>（令和元年</a:t>
            </a:r>
            <a:r>
              <a:rPr lang="en-US" altLang="ja-JP" sz="1200" kern="0" dirty="0">
                <a:latin typeface="Meiryo UI" panose="020B0604030504040204" pitchFamily="50" charset="-128"/>
                <a:ea typeface="Meiryo UI" panose="020B0604030504040204" pitchFamily="50" charset="-128"/>
              </a:rPr>
              <a:t>6</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・府立千里高校「</a:t>
            </a:r>
            <a:r>
              <a:rPr lang="en-US" altLang="ja-JP" sz="1200" kern="0" dirty="0">
                <a:latin typeface="Meiryo UI" panose="020B0604030504040204" pitchFamily="50" charset="-128"/>
                <a:ea typeface="Meiryo UI" panose="020B0604030504040204" pitchFamily="50" charset="-128"/>
              </a:rPr>
              <a:t>SDGs</a:t>
            </a:r>
            <a:r>
              <a:rPr lang="ja-JP" altLang="en-US" sz="1200" kern="0" dirty="0">
                <a:latin typeface="Meiryo UI" panose="020B0604030504040204" pitchFamily="50" charset="-128"/>
                <a:ea typeface="Meiryo UI" panose="020B0604030504040204" pitchFamily="50" charset="-128"/>
              </a:rPr>
              <a:t>教室」（令和元年</a:t>
            </a:r>
            <a:r>
              <a:rPr lang="en-US" altLang="ja-JP" sz="1200" kern="0" dirty="0">
                <a:latin typeface="Meiryo UI" panose="020B0604030504040204" pitchFamily="50" charset="-128"/>
                <a:ea typeface="Meiryo UI" panose="020B0604030504040204" pitchFamily="50" charset="-128"/>
              </a:rPr>
              <a:t>6</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・実践的英語体験活動推進事業（令和元年６月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a:t>
            </a:r>
            <a:r>
              <a:rPr lang="ja-JP" altLang="en-US" sz="1200" kern="0" dirty="0" smtClean="0">
                <a:latin typeface="Meiryo UI" panose="020B0604030504040204" pitchFamily="50" charset="-128"/>
                <a:ea typeface="Meiryo UI" panose="020B0604030504040204" pitchFamily="50" charset="-128"/>
              </a:rPr>
              <a:t>環境教育担当</a:t>
            </a:r>
            <a:r>
              <a:rPr lang="ja-JP" altLang="en-US" sz="1200" kern="0" dirty="0">
                <a:latin typeface="Meiryo UI" panose="020B0604030504040204" pitchFamily="50" charset="-128"/>
                <a:ea typeface="Meiryo UI" panose="020B0604030504040204" pitchFamily="50" charset="-128"/>
              </a:rPr>
              <a:t>指導主事会（令和元年</a:t>
            </a:r>
            <a:r>
              <a:rPr lang="en-US" altLang="ja-JP" sz="1200" kern="0" dirty="0">
                <a:latin typeface="Meiryo UI" panose="020B0604030504040204" pitchFamily="50" charset="-128"/>
                <a:ea typeface="Meiryo UI" panose="020B0604030504040204" pitchFamily="50" charset="-128"/>
              </a:rPr>
              <a:t>7</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a:t>
            </a:r>
            <a:r>
              <a:rPr lang="en-US" altLang="ja-JP" sz="1200" kern="0" spc="-150" dirty="0">
                <a:latin typeface="Meiryo UI" panose="020B0604030504040204" pitchFamily="50" charset="-128"/>
                <a:ea typeface="Meiryo UI" panose="020B0604030504040204" pitchFamily="50" charset="-128"/>
              </a:rPr>
              <a:t>WELLNESS</a:t>
            </a:r>
            <a:r>
              <a:rPr lang="ja-JP" altLang="en-US" sz="1200" kern="0" spc="-150" dirty="0">
                <a:latin typeface="Meiryo UI" panose="020B0604030504040204" pitchFamily="50" charset="-128"/>
                <a:ea typeface="Meiryo UI" panose="020B0604030504040204" pitchFamily="50" charset="-128"/>
              </a:rPr>
              <a:t> </a:t>
            </a:r>
            <a:r>
              <a:rPr lang="en-US" altLang="ja-JP" sz="1200" kern="0" spc="-150" dirty="0">
                <a:latin typeface="Meiryo UI" panose="020B0604030504040204" pitchFamily="50" charset="-128"/>
                <a:ea typeface="Meiryo UI" panose="020B0604030504040204" pitchFamily="50" charset="-128"/>
              </a:rPr>
              <a:t>LIFESTYLE</a:t>
            </a:r>
            <a:r>
              <a:rPr lang="ja-JP" altLang="en-US" sz="1200" kern="0" spc="-150" dirty="0">
                <a:latin typeface="Meiryo UI" panose="020B0604030504040204" pitchFamily="50" charset="-128"/>
                <a:ea typeface="Meiryo UI" panose="020B0604030504040204" pitchFamily="50" charset="-128"/>
              </a:rPr>
              <a:t>学生アイディアコンペティション</a:t>
            </a:r>
            <a:r>
              <a:rPr lang="ja-JP" altLang="en-US" sz="1200" kern="0" dirty="0">
                <a:latin typeface="Meiryo UI" panose="020B0604030504040204" pitchFamily="50" charset="-128"/>
                <a:ea typeface="Meiryo UI" panose="020B0604030504040204" pitchFamily="50" charset="-128"/>
              </a:rPr>
              <a:t>（令和元年</a:t>
            </a:r>
            <a:r>
              <a:rPr lang="en-US" altLang="ja-JP" sz="1200" kern="0" dirty="0">
                <a:latin typeface="Meiryo UI" panose="020B0604030504040204" pitchFamily="50" charset="-128"/>
                <a:ea typeface="Meiryo UI" panose="020B0604030504040204" pitchFamily="50" charset="-128"/>
              </a:rPr>
              <a:t>7</a:t>
            </a:r>
            <a:r>
              <a:rPr lang="ja-JP" altLang="en-US" sz="1200" kern="0" dirty="0">
                <a:latin typeface="Meiryo UI" panose="020B0604030504040204" pitchFamily="50" charset="-128"/>
                <a:ea typeface="Meiryo UI" panose="020B0604030504040204" pitchFamily="50" charset="-128"/>
              </a:rPr>
              <a:t>月、</a:t>
            </a:r>
            <a:r>
              <a:rPr lang="en-US" altLang="ja-JP" sz="1200" kern="0" dirty="0">
                <a:latin typeface="Meiryo UI" panose="020B0604030504040204" pitchFamily="50" charset="-128"/>
                <a:ea typeface="Meiryo UI" panose="020B0604030504040204" pitchFamily="50" charset="-128"/>
              </a:rPr>
              <a:t>11</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defTabSz="914400">
              <a:lnSpc>
                <a:spcPts val="1300"/>
              </a:lnSpc>
              <a:spcBef>
                <a:spcPct val="0"/>
              </a:spcBef>
              <a:spcAft>
                <a:spcPct val="0"/>
              </a:spcAft>
              <a:defRPr/>
            </a:pPr>
            <a:r>
              <a:rPr lang="ja-JP" altLang="en-US" sz="1200" kern="0" dirty="0">
                <a:latin typeface="Meiryo UI" panose="020B0604030504040204" pitchFamily="50" charset="-128"/>
                <a:ea typeface="Meiryo UI" panose="020B0604030504040204" pitchFamily="50" charset="-128"/>
              </a:rPr>
              <a:t>　・建設リサイクル説明会（令和元年</a:t>
            </a:r>
            <a:r>
              <a:rPr lang="en-US" altLang="ja-JP" sz="1200" kern="0" dirty="0">
                <a:latin typeface="Meiryo UI" panose="020B0604030504040204" pitchFamily="50" charset="-128"/>
                <a:ea typeface="Meiryo UI" panose="020B0604030504040204" pitchFamily="50" charset="-128"/>
              </a:rPr>
              <a:t>8</a:t>
            </a:r>
            <a:r>
              <a:rPr lang="ja-JP" altLang="en-US" sz="1200" kern="0" dirty="0">
                <a:latin typeface="Meiryo UI" panose="020B0604030504040204" pitchFamily="50" charset="-128"/>
                <a:ea typeface="Meiryo UI" panose="020B0604030504040204" pitchFamily="50" charset="-128"/>
              </a:rPr>
              <a:t>月）</a:t>
            </a:r>
            <a:endParaRPr lang="en-US" altLang="ja-JP" sz="1200" kern="0" dirty="0">
              <a:latin typeface="Meiryo UI" panose="020B0604030504040204" pitchFamily="50" charset="-128"/>
              <a:ea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大阪府建築防災啓発員」養成</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研修</a:t>
            </a:r>
            <a:r>
              <a:rPr kumimoji="1" lang="ja-JP" altLang="en-US" sz="1200" dirty="0">
                <a:latin typeface="Meiryo UI" panose="020B0604030504040204" pitchFamily="50" charset="-128"/>
                <a:ea typeface="Meiryo UI" panose="020B0604030504040204" pitchFamily="50" charset="-128"/>
              </a:rPr>
              <a:t>（令和元年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　計</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・堺市健康寿命延伸産業創出コンソーシアム総会（令和元年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a:t>
            </a:r>
            <a:r>
              <a:rPr kumimoji="1" lang="ja-JP" altLang="en-US" sz="1200" dirty="0" err="1">
                <a:latin typeface="Meiryo UI" panose="020B0604030504040204" pitchFamily="50" charset="-128"/>
                <a:ea typeface="Meiryo UI" panose="020B0604030504040204" pitchFamily="50" charset="-128"/>
              </a:rPr>
              <a:t>大阪府障がい</a:t>
            </a:r>
            <a:r>
              <a:rPr kumimoji="1" lang="ja-JP" altLang="en-US" sz="1200" dirty="0">
                <a:latin typeface="Meiryo UI" panose="020B0604030504040204" pitchFamily="50" charset="-128"/>
                <a:ea typeface="Meiryo UI" panose="020B0604030504040204" pitchFamily="50" charset="-128"/>
              </a:rPr>
              <a:t>者地域医療ネットワーク推進</a:t>
            </a:r>
            <a:r>
              <a:rPr kumimoji="1" lang="ja-JP" altLang="en-US" sz="1200" dirty="0" smtClean="0">
                <a:latin typeface="Meiryo UI" panose="020B0604030504040204" pitchFamily="50" charset="-128"/>
                <a:ea typeface="Meiryo UI" panose="020B0604030504040204" pitchFamily="50" charset="-128"/>
              </a:rPr>
              <a:t>事業実施</a:t>
            </a:r>
            <a:r>
              <a:rPr kumimoji="1" lang="ja-JP" altLang="en-US" sz="1200" dirty="0">
                <a:latin typeface="Meiryo UI" panose="020B0604030504040204" pitchFamily="50" charset="-128"/>
                <a:ea typeface="Meiryo UI" panose="020B0604030504040204" pitchFamily="50" charset="-128"/>
              </a:rPr>
              <a:t>連絡会研修会（令和元年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大阪市立大学商</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「地域経済論」（令和元年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月～令和</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・人権教育担当指導主事会（令和元年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・大阪府消費者フェア（令和元年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　・医療的ケア児等支援者実践</a:t>
            </a:r>
            <a:r>
              <a:rPr kumimoji="1" lang="ja-JP" altLang="en-US" sz="1200" dirty="0" smtClean="0">
                <a:latin typeface="Meiryo UI" panose="020B0604030504040204" pitchFamily="50" charset="-128"/>
                <a:ea typeface="Meiryo UI" panose="020B0604030504040204" pitchFamily="50" charset="-128"/>
              </a:rPr>
              <a:t>報告会</a:t>
            </a:r>
            <a:r>
              <a:rPr kumimoji="1" lang="ja-JP" altLang="en-US" sz="1200" dirty="0">
                <a:latin typeface="Meiryo UI" panose="020B0604030504040204" pitchFamily="50" charset="-128"/>
                <a:ea typeface="Meiryo UI" panose="020B0604030504040204" pitchFamily="50" charset="-128"/>
              </a:rPr>
              <a:t>　「大阪府医療的ケア児等支援者養成研修（フォローアップ研修）」（令和２年</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・研修会　</a:t>
            </a:r>
            <a:r>
              <a:rPr kumimoji="1" lang="en-US" altLang="ja-JP" sz="1200" dirty="0" smtClean="0">
                <a:latin typeface="Meiryo UI" panose="020B0604030504040204" pitchFamily="50" charset="-128"/>
                <a:ea typeface="Meiryo UI" panose="020B0604030504040204" pitchFamily="50" charset="-128"/>
              </a:rPr>
              <a:t>『SDGs</a:t>
            </a:r>
            <a:r>
              <a:rPr kumimoji="1" lang="ja-JP" altLang="en-US" sz="1200" dirty="0" smtClean="0">
                <a:latin typeface="Meiryo UI" panose="020B0604030504040204" pitchFamily="50" charset="-128"/>
                <a:ea typeface="Meiryo UI" panose="020B0604030504040204" pitchFamily="50" charset="-128"/>
              </a:rPr>
              <a:t>「誰一人取り残さない」ための最初の一歩からゴール５「ジェンダー平等を実現しよう」が果たす役割</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8826" y="4159212"/>
            <a:ext cx="1613959" cy="2227264"/>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573" y="981452"/>
            <a:ext cx="1403900" cy="1986517"/>
          </a:xfrm>
          <a:prstGeom prst="rect">
            <a:avLst/>
          </a:prstGeom>
        </p:spPr>
      </p:pic>
      <p:pic>
        <p:nvPicPr>
          <p:cNvPr id="3" name="図 2"/>
          <p:cNvPicPr>
            <a:picLocks noChangeAspect="1"/>
          </p:cNvPicPr>
          <p:nvPr/>
        </p:nvPicPr>
        <p:blipFill rotWithShape="1">
          <a:blip r:embed="rId5"/>
          <a:srcRect l="39940" t="18819" r="29159" b="1028"/>
          <a:stretch/>
        </p:blipFill>
        <p:spPr>
          <a:xfrm>
            <a:off x="8042290" y="993175"/>
            <a:ext cx="1409221" cy="1974794"/>
          </a:xfrm>
          <a:prstGeom prst="rect">
            <a:avLst/>
          </a:prstGeom>
        </p:spPr>
      </p:pic>
      <p:pic>
        <p:nvPicPr>
          <p:cNvPr id="4" name="図 3"/>
          <p:cNvPicPr>
            <a:picLocks noChangeAspect="1"/>
          </p:cNvPicPr>
          <p:nvPr/>
        </p:nvPicPr>
        <p:blipFill rotWithShape="1">
          <a:blip r:embed="rId6"/>
          <a:srcRect l="39630" t="18819" r="30337"/>
          <a:stretch/>
        </p:blipFill>
        <p:spPr>
          <a:xfrm>
            <a:off x="7992052" y="3868246"/>
            <a:ext cx="1506522" cy="2200140"/>
          </a:xfrm>
          <a:prstGeom prst="rect">
            <a:avLst/>
          </a:prstGeom>
        </p:spPr>
      </p:pic>
    </p:spTree>
    <p:extLst>
      <p:ext uri="{BB962C8B-B14F-4D97-AF65-F5344CB8AC3E}">
        <p14:creationId xmlns:p14="http://schemas.microsoft.com/office/powerpoint/2010/main" val="9978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55887"/>
            <a:ext cx="9906000" cy="105230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2400" b="1" dirty="0" smtClean="0">
                <a:latin typeface="Meiryo UI" panose="020B0604030504040204" pitchFamily="50" charset="-128"/>
                <a:ea typeface="Meiryo UI" panose="020B0604030504040204" pitchFamily="50" charset="-128"/>
              </a:rPr>
              <a:t>３．</a:t>
            </a:r>
            <a:r>
              <a:rPr lang="en-US" altLang="ja-JP" sz="2400" b="1" dirty="0" smtClean="0">
                <a:latin typeface="Meiryo UI" panose="020B0604030504040204" pitchFamily="50" charset="-128"/>
                <a:ea typeface="Meiryo UI" panose="020B0604030504040204" pitchFamily="50" charset="-128"/>
              </a:rPr>
              <a:t>SDGs</a:t>
            </a:r>
            <a:r>
              <a:rPr lang="ja-JP" altLang="en-US" sz="2400" b="1" dirty="0" smtClean="0">
                <a:latin typeface="Meiryo UI" panose="020B0604030504040204" pitchFamily="50" charset="-128"/>
                <a:ea typeface="Meiryo UI" panose="020B0604030504040204" pitchFamily="50" charset="-128"/>
              </a:rPr>
              <a:t>関連事業</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18</a:t>
            </a:fld>
            <a:endParaRPr kumimoji="1" lang="ja-JP" altLang="en-US"/>
          </a:p>
        </p:txBody>
      </p:sp>
    </p:spTree>
    <p:extLst>
      <p:ext uri="{BB962C8B-B14F-4D97-AF65-F5344CB8AC3E}">
        <p14:creationId xmlns:p14="http://schemas.microsoft.com/office/powerpoint/2010/main" val="25557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3000" y="983720"/>
            <a:ext cx="9360000" cy="380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kumimoji="1" lang="ja-JP" altLang="en-US" sz="2800" dirty="0" smtClean="0">
                <a:latin typeface="Meiryo UI" panose="020B0604030504040204" pitchFamily="50" charset="-128"/>
                <a:ea typeface="Meiryo UI" panose="020B0604030504040204" pitchFamily="50" charset="-128"/>
              </a:rPr>
              <a:t>１．大阪府の取組概要</a:t>
            </a:r>
            <a:r>
              <a:rPr kumimoji="1" lang="en-US" altLang="ja-JP"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	P</a:t>
            </a:r>
            <a:r>
              <a:rPr kumimoji="1" lang="ja-JP" altLang="en-US" sz="2800" dirty="0">
                <a:latin typeface="Meiryo UI" panose="020B0604030504040204" pitchFamily="50" charset="-128"/>
                <a:ea typeface="Meiryo UI" panose="020B0604030504040204" pitchFamily="50" charset="-128"/>
              </a:rPr>
              <a:t>２</a:t>
            </a: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r>
              <a:rPr kumimoji="1" lang="ja-JP" altLang="en-US" sz="2800" dirty="0" smtClean="0">
                <a:latin typeface="Meiryo UI" panose="020B0604030504040204" pitchFamily="50" charset="-128"/>
                <a:ea typeface="Meiryo UI" panose="020B0604030504040204" pitchFamily="50" charset="-128"/>
              </a:rPr>
              <a:t>２．普及啓発関連</a:t>
            </a:r>
            <a:r>
              <a:rPr kumimoji="1" lang="en-US" altLang="ja-JP"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	P</a:t>
            </a:r>
            <a:r>
              <a:rPr kumimoji="1" lang="ja-JP" altLang="en-US" sz="2800" dirty="0">
                <a:latin typeface="Meiryo UI" panose="020B0604030504040204" pitchFamily="50" charset="-128"/>
                <a:ea typeface="Meiryo UI" panose="020B0604030504040204" pitchFamily="50" charset="-128"/>
              </a:rPr>
              <a:t>６</a:t>
            </a:r>
            <a:endParaRPr kumimoji="1" lang="en-US" altLang="ja-JP" sz="2800" dirty="0" smtClean="0">
              <a:latin typeface="Meiryo UI" panose="020B0604030504040204" pitchFamily="50" charset="-128"/>
              <a:ea typeface="Meiryo UI" panose="020B0604030504040204" pitchFamily="50" charset="-128"/>
            </a:endParaRPr>
          </a:p>
          <a:p>
            <a:pPr>
              <a:lnSpc>
                <a:spcPct val="150000"/>
              </a:lnSpc>
            </a:pPr>
            <a:endParaRPr kumimoji="1" lang="en-US" altLang="ja-JP" sz="2400" dirty="0" smtClean="0">
              <a:latin typeface="Meiryo UI" panose="020B0604030504040204" pitchFamily="50" charset="-128"/>
              <a:ea typeface="Meiryo UI" panose="020B0604030504040204" pitchFamily="50" charset="-128"/>
            </a:endParaRPr>
          </a:p>
          <a:p>
            <a:pPr>
              <a:lnSpc>
                <a:spcPct val="150000"/>
              </a:lnSpc>
            </a:pPr>
            <a:r>
              <a:rPr kumimoji="1" lang="ja-JP" altLang="en-US" sz="2800" dirty="0" smtClean="0">
                <a:latin typeface="Meiryo UI" panose="020B0604030504040204" pitchFamily="50" charset="-128"/>
                <a:ea typeface="Meiryo UI" panose="020B0604030504040204" pitchFamily="50" charset="-128"/>
              </a:rPr>
              <a:t>３．</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smtClean="0">
                <a:latin typeface="Meiryo UI" panose="020B0604030504040204" pitchFamily="50" charset="-128"/>
                <a:ea typeface="Meiryo UI" panose="020B0604030504040204" pitchFamily="50" charset="-128"/>
              </a:rPr>
              <a:t>関連事業</a:t>
            </a:r>
            <a:r>
              <a:rPr kumimoji="1" lang="en-US" altLang="ja-JP"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	P1</a:t>
            </a:r>
            <a:r>
              <a:rPr kumimoji="1" lang="ja-JP" altLang="en-US" sz="2800" dirty="0" smtClean="0">
                <a:latin typeface="Meiryo UI" panose="020B0604030504040204" pitchFamily="50" charset="-128"/>
                <a:ea typeface="Meiryo UI" panose="020B0604030504040204" pitchFamily="50" charset="-128"/>
              </a:rPr>
              <a:t>８</a:t>
            </a:r>
            <a:endParaRPr kumimoji="1" lang="en-US" altLang="ja-JP" sz="28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273000" y="453522"/>
            <a:ext cx="1532964" cy="42520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目　次</a:t>
            </a:r>
            <a:endParaRPr kumimoji="1" lang="ja-JP" altLang="en-US" sz="24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55171" y="5742920"/>
            <a:ext cx="8795657" cy="830997"/>
          </a:xfrm>
          <a:prstGeom prst="rect">
            <a:avLst/>
          </a:prstGeom>
          <a:noFill/>
        </p:spPr>
        <p:txBody>
          <a:bodyPr wrap="square" rtlCol="0">
            <a:spAutoFit/>
          </a:bodyPr>
          <a:lstStyle/>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本資料の位置づけ</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大阪府の様々な取組みのうち、府内のステークホルダーの</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の理解促進や連携・協調の促進、直接的に</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を標榜している取組みなどを一覧にしたもの。</a:t>
            </a:r>
            <a:endParaRPr kumimoji="1" lang="ja-JP" altLang="en-US" sz="16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2E3B00D2-DB11-4019-AFF0-AC393A236FA7}" type="slidenum">
              <a:rPr kumimoji="1" lang="ja-JP" altLang="en-US" smtClean="0"/>
              <a:pPr/>
              <a:t>1</a:t>
            </a:fld>
            <a:endParaRPr kumimoji="1" lang="ja-JP" altLang="en-US"/>
          </a:p>
        </p:txBody>
      </p:sp>
    </p:spTree>
    <p:extLst>
      <p:ext uri="{BB962C8B-B14F-4D97-AF65-F5344CB8AC3E}">
        <p14:creationId xmlns:p14="http://schemas.microsoft.com/office/powerpoint/2010/main" val="351189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企業</a:t>
            </a:r>
            <a:r>
              <a:rPr lang="ja-JP" altLang="en-US" sz="2000" b="1" dirty="0">
                <a:solidFill>
                  <a:schemeClr val="bg1"/>
                </a:solidFill>
                <a:latin typeface="Meiryo UI" panose="020B0604030504040204" pitchFamily="50" charset="-128"/>
                <a:ea typeface="Meiryo UI" panose="020B0604030504040204" pitchFamily="50" charset="-128"/>
              </a:rPr>
              <a:t>との包括連携協定締結時に</a:t>
            </a: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の観点を反映（平成</a:t>
            </a:r>
            <a:r>
              <a:rPr lang="en-US" altLang="ja-JP" sz="2000" b="1" dirty="0">
                <a:solidFill>
                  <a:schemeClr val="bg1"/>
                </a:solidFill>
                <a:latin typeface="Meiryo UI" panose="020B0604030504040204" pitchFamily="50" charset="-128"/>
                <a:ea typeface="Meiryo UI" panose="020B0604030504040204" pitchFamily="50" charset="-128"/>
              </a:rPr>
              <a:t>30</a:t>
            </a:r>
            <a:r>
              <a:rPr lang="ja-JP" altLang="en-US" sz="2000" b="1" dirty="0">
                <a:solidFill>
                  <a:schemeClr val="bg1"/>
                </a:solidFill>
                <a:latin typeface="Meiryo UI" panose="020B0604030504040204" pitchFamily="50" charset="-128"/>
                <a:ea typeface="Meiryo UI" panose="020B0604030504040204" pitchFamily="50" charset="-128"/>
              </a:rPr>
              <a:t>年</a:t>
            </a:r>
            <a:r>
              <a:rPr lang="en-US" altLang="ja-JP" sz="2000" b="1" dirty="0">
                <a:solidFill>
                  <a:schemeClr val="bg1"/>
                </a:solidFill>
                <a:latin typeface="Meiryo UI" panose="020B0604030504040204" pitchFamily="50" charset="-128"/>
                <a:ea typeface="Meiryo UI" panose="020B0604030504040204" pitchFamily="50" charset="-128"/>
              </a:rPr>
              <a:t>4</a:t>
            </a:r>
            <a:r>
              <a:rPr lang="ja-JP" altLang="en-US" sz="2000" b="1" dirty="0">
                <a:solidFill>
                  <a:schemeClr val="bg1"/>
                </a:solidFill>
                <a:latin typeface="Meiryo UI" panose="020B0604030504040204" pitchFamily="50" charset="-128"/>
                <a:ea typeface="Meiryo UI" panose="020B0604030504040204" pitchFamily="50" charset="-128"/>
              </a:rPr>
              <a:t>月～</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プレースホルダー 7"/>
          <p:cNvSpPr txBox="1">
            <a:spLocks/>
          </p:cNvSpPr>
          <p:nvPr/>
        </p:nvSpPr>
        <p:spPr bwMode="auto">
          <a:xfrm>
            <a:off x="107575" y="785574"/>
            <a:ext cx="9637275" cy="2307448"/>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smtClean="0"/>
              <a:t>○令和２年</a:t>
            </a:r>
            <a:r>
              <a:rPr lang="ja-JP" altLang="en-US" sz="1800" dirty="0"/>
              <a:t>３</a:t>
            </a:r>
            <a:r>
              <a:rPr lang="ja-JP" altLang="en-US" sz="1800" dirty="0" smtClean="0"/>
              <a:t>月</a:t>
            </a:r>
            <a:r>
              <a:rPr lang="ja-JP" altLang="en-US" sz="1800" dirty="0"/>
              <a:t>現在、</a:t>
            </a:r>
            <a:r>
              <a:rPr lang="en-US" altLang="ja-JP" sz="1800" dirty="0" smtClean="0"/>
              <a:t>5</a:t>
            </a:r>
            <a:r>
              <a:rPr lang="ja-JP" altLang="en-US" sz="1800" dirty="0" smtClean="0"/>
              <a:t>９社</a:t>
            </a:r>
            <a:r>
              <a:rPr lang="en-US" altLang="ja-JP" sz="1800" dirty="0"/>
              <a:t>4</a:t>
            </a:r>
            <a:r>
              <a:rPr lang="ja-JP" altLang="en-US" sz="1800" dirty="0"/>
              <a:t>大学と包括連携協定を締結。</a:t>
            </a:r>
          </a:p>
          <a:p>
            <a:pPr marL="177800" indent="-177800">
              <a:spcBef>
                <a:spcPct val="0"/>
              </a:spcBef>
              <a:buNone/>
              <a:defRPr/>
            </a:pPr>
            <a:r>
              <a:rPr lang="ja-JP" altLang="en-US" sz="1800" dirty="0"/>
              <a:t>　各社・大学との多分野にわたる連携の一つ一つが</a:t>
            </a:r>
            <a:r>
              <a:rPr lang="en-US" altLang="ja-JP" sz="1800" dirty="0"/>
              <a:t>SDGs</a:t>
            </a:r>
            <a:r>
              <a:rPr lang="ja-JP" altLang="en-US" sz="1800" dirty="0"/>
              <a:t>の取組みに繋がるものであるため</a:t>
            </a:r>
            <a:r>
              <a:rPr lang="ja-JP" altLang="en-US" sz="1800" dirty="0" smtClean="0"/>
              <a:t>、包括</a:t>
            </a:r>
            <a:r>
              <a:rPr lang="ja-JP" altLang="en-US" sz="1800" dirty="0"/>
              <a:t>連携協定締結時のリリース</a:t>
            </a:r>
            <a:r>
              <a:rPr lang="ja-JP" altLang="en-US" sz="1800" dirty="0" smtClean="0"/>
              <a:t>に</a:t>
            </a:r>
            <a:r>
              <a:rPr lang="en-US" altLang="ja-JP" sz="1800" dirty="0" smtClean="0"/>
              <a:t>SDGs</a:t>
            </a:r>
            <a:r>
              <a:rPr lang="ja-JP" altLang="en-US" sz="1800" dirty="0"/>
              <a:t>のロゴを記載</a:t>
            </a:r>
            <a:r>
              <a:rPr lang="ja-JP" altLang="en-US" sz="1800" dirty="0" smtClean="0"/>
              <a:t>。</a:t>
            </a:r>
            <a:endParaRPr lang="en-US" altLang="ja-JP" sz="1800" dirty="0" smtClean="0"/>
          </a:p>
          <a:p>
            <a:pPr marL="177800" indent="-177800">
              <a:spcBef>
                <a:spcPct val="0"/>
              </a:spcBef>
              <a:buNone/>
              <a:defRPr/>
            </a:pPr>
            <a:r>
              <a:rPr lang="en-US" altLang="ja-JP" sz="1800" dirty="0" smtClean="0"/>
              <a:t>【</a:t>
            </a:r>
            <a:r>
              <a:rPr lang="ja-JP" altLang="en-US" sz="1800" dirty="0" smtClean="0"/>
              <a:t>関連取組み</a:t>
            </a:r>
            <a:r>
              <a:rPr lang="en-US" altLang="ja-JP" sz="1800" dirty="0" smtClean="0"/>
              <a:t>】</a:t>
            </a:r>
          </a:p>
          <a:p>
            <a:pPr marL="177800" indent="-177800">
              <a:spcBef>
                <a:spcPct val="0"/>
              </a:spcBef>
              <a:buNone/>
              <a:defRPr/>
            </a:pPr>
            <a:r>
              <a:rPr lang="ja-JP" altLang="en-US" sz="1800" dirty="0" smtClean="0"/>
              <a:t>・ 公民</a:t>
            </a:r>
            <a:r>
              <a:rPr lang="ja-JP" altLang="en-US" sz="1800" dirty="0"/>
              <a:t>戦略連携デスクのポスターに、公民連携を通じて</a:t>
            </a:r>
            <a:r>
              <a:rPr lang="en-US" altLang="ja-JP" sz="1800" dirty="0"/>
              <a:t>SDGs</a:t>
            </a:r>
            <a:r>
              <a:rPr lang="ja-JP" altLang="en-US" sz="1800" dirty="0"/>
              <a:t>の取組みを推進する旨を記載。</a:t>
            </a:r>
          </a:p>
          <a:p>
            <a:pPr marL="177800" indent="-177800">
              <a:spcBef>
                <a:spcPct val="0"/>
              </a:spcBef>
              <a:buNone/>
              <a:defRPr/>
            </a:pPr>
            <a:r>
              <a:rPr lang="ja-JP" altLang="en-US" sz="1800" dirty="0" smtClean="0"/>
              <a:t>・ 公民</a:t>
            </a:r>
            <a:r>
              <a:rPr lang="ja-JP" altLang="en-US" sz="1800" dirty="0"/>
              <a:t>戦略連携デスクの</a:t>
            </a:r>
            <a:r>
              <a:rPr lang="en-US" altLang="ja-JP" sz="1800" dirty="0"/>
              <a:t>PR</a:t>
            </a:r>
            <a:r>
              <a:rPr lang="ja-JP" altLang="en-US" sz="1800" dirty="0"/>
              <a:t>パンフレットに、</a:t>
            </a:r>
            <a:r>
              <a:rPr lang="en-US" altLang="ja-JP" sz="1800" dirty="0"/>
              <a:t>SDGs</a:t>
            </a:r>
            <a:r>
              <a:rPr lang="ja-JP" altLang="en-US" sz="1800" dirty="0"/>
              <a:t>のロゴを掲載</a:t>
            </a:r>
            <a:r>
              <a:rPr lang="ja-JP" altLang="en-US" sz="1800" dirty="0" smtClean="0"/>
              <a:t>。</a:t>
            </a:r>
            <a:endParaRPr lang="ja-JP" altLang="en-US" sz="1800" dirty="0"/>
          </a:p>
          <a:p>
            <a:pPr marL="177800" indent="-177800">
              <a:spcBef>
                <a:spcPct val="0"/>
              </a:spcBef>
              <a:buNone/>
              <a:defRPr/>
            </a:pPr>
            <a:r>
              <a:rPr lang="ja-JP" altLang="en-US" sz="1800" dirty="0" smtClean="0"/>
              <a:t>・ 大阪府</a:t>
            </a:r>
            <a:r>
              <a:rPr lang="ja-JP" altLang="en-US" sz="1800" dirty="0"/>
              <a:t>チャンネルや</a:t>
            </a:r>
            <a:r>
              <a:rPr lang="en-US" altLang="ja-JP" sz="1800" dirty="0"/>
              <a:t>OSAKA</a:t>
            </a:r>
            <a:r>
              <a:rPr lang="ja-JP" altLang="en-US" sz="1800" dirty="0"/>
              <a:t>愛鑑において、</a:t>
            </a:r>
            <a:r>
              <a:rPr lang="en-US" altLang="ja-JP" sz="1800" dirty="0" smtClean="0"/>
              <a:t>SDG</a:t>
            </a:r>
            <a:r>
              <a:rPr lang="en-US" altLang="ja-JP" sz="1800" dirty="0"/>
              <a:t>s</a:t>
            </a:r>
            <a:r>
              <a:rPr lang="ja-JP" altLang="en-US" sz="1800" dirty="0" smtClean="0"/>
              <a:t>や</a:t>
            </a:r>
            <a:r>
              <a:rPr lang="ja-JP" altLang="en-US" sz="1800" dirty="0"/>
              <a:t>その取組みについて情報発信やセミナーを開催。</a:t>
            </a:r>
            <a:endParaRPr lang="ja-JP" altLang="ja-JP" sz="1800" dirty="0"/>
          </a:p>
        </p:txBody>
      </p:sp>
      <p:pic>
        <p:nvPicPr>
          <p:cNvPr id="8" name="図 7"/>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059" y="3573727"/>
            <a:ext cx="2120829" cy="3089184"/>
          </a:xfrm>
          <a:prstGeom prst="rect">
            <a:avLst/>
          </a:prstGeom>
          <a:noFill/>
          <a:ln>
            <a:noFill/>
          </a:ln>
        </p:spPr>
      </p:pic>
      <p:sp>
        <p:nvSpPr>
          <p:cNvPr id="3" name="正方形/長方形 2"/>
          <p:cNvSpPr/>
          <p:nvPr/>
        </p:nvSpPr>
        <p:spPr>
          <a:xfrm>
            <a:off x="372869"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19</a:t>
            </a:fld>
            <a:endParaRPr kumimoji="1" lang="ja-JP" altLang="en-US"/>
          </a:p>
        </p:txBody>
      </p:sp>
      <p:sp>
        <p:nvSpPr>
          <p:cNvPr id="13" name="正方形/長方形 12"/>
          <p:cNvSpPr/>
          <p:nvPr/>
        </p:nvSpPr>
        <p:spPr>
          <a:xfrm>
            <a:off x="6979787" y="3220177"/>
            <a:ext cx="2527173" cy="577081"/>
          </a:xfrm>
          <a:prstGeom prst="rect">
            <a:avLst/>
          </a:prstGeom>
        </p:spPr>
        <p:txBody>
          <a:bodyPr wrap="square">
            <a:spAutoFit/>
          </a:bodyP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050" dirty="0">
                <a:latin typeface="Meiryo UI" panose="020B0604030504040204" pitchFamily="50" charset="-128"/>
                <a:ea typeface="Meiryo UI" panose="020B0604030504040204" pitchFamily="50" charset="-128"/>
              </a:rPr>
              <a:t>フェイスブックジャパン株式会社</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締結）</a:t>
            </a:r>
          </a:p>
        </p:txBody>
      </p:sp>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b="11837"/>
          <a:stretch/>
        </p:blipFill>
        <p:spPr>
          <a:xfrm>
            <a:off x="7129463" y="3966835"/>
            <a:ext cx="2480077" cy="2451260"/>
          </a:xfrm>
          <a:prstGeom prst="rect">
            <a:avLst/>
          </a:prstGeom>
        </p:spPr>
      </p:pic>
      <p:pic>
        <p:nvPicPr>
          <p:cNvPr id="15" name="図 14"/>
          <p:cNvPicPr>
            <a:picLocks noChangeAspect="1"/>
          </p:cNvPicPr>
          <p:nvPr/>
        </p:nvPicPr>
        <p:blipFill>
          <a:blip r:embed="rId5"/>
          <a:stretch>
            <a:fillRect/>
          </a:stretch>
        </p:blipFill>
        <p:spPr>
          <a:xfrm>
            <a:off x="2730766" y="3677871"/>
            <a:ext cx="4080891" cy="3060669"/>
          </a:xfrm>
          <a:prstGeom prst="rect">
            <a:avLst/>
          </a:prstGeom>
        </p:spPr>
      </p:pic>
    </p:spTree>
    <p:extLst>
      <p:ext uri="{BB962C8B-B14F-4D97-AF65-F5344CB8AC3E}">
        <p14:creationId xmlns:p14="http://schemas.microsoft.com/office/powerpoint/2010/main" val="299440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公民連携フォーラム（令和</a:t>
            </a:r>
            <a:r>
              <a:rPr lang="en-US" altLang="ja-JP" sz="2000" b="1" dirty="0" smtClean="0">
                <a:solidFill>
                  <a:schemeClr val="bg1"/>
                </a:solidFill>
                <a:latin typeface="Meiryo UI" panose="020B0604030504040204" pitchFamily="50" charset="-128"/>
                <a:ea typeface="Meiryo UI" panose="020B0604030504040204" pitchFamily="50" charset="-128"/>
              </a:rPr>
              <a:t>2</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1</a:t>
            </a:r>
            <a:r>
              <a:rPr lang="ja-JP" altLang="en-US" sz="2000" b="1" dirty="0" smtClean="0">
                <a:solidFill>
                  <a:schemeClr val="bg1"/>
                </a:solidFill>
                <a:latin typeface="Meiryo UI" panose="020B0604030504040204" pitchFamily="50" charset="-128"/>
                <a:ea typeface="Meiryo UI" panose="020B0604030504040204" pitchFamily="50" charset="-128"/>
              </a:rPr>
              <a:t>月）</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テキスト プレースホルダー 7"/>
          <p:cNvSpPr txBox="1">
            <a:spLocks/>
          </p:cNvSpPr>
          <p:nvPr/>
        </p:nvSpPr>
        <p:spPr bwMode="auto">
          <a:xfrm>
            <a:off x="106610" y="3554139"/>
            <a:ext cx="6225990" cy="2651912"/>
          </a:xfrm>
          <a:prstGeom prst="rect">
            <a:avLst/>
          </a:prstGeom>
          <a:ln w="6350">
            <a:noFill/>
          </a:ln>
        </p:spPr>
        <p:style>
          <a:lnRef idx="2">
            <a:schemeClr val="accent1"/>
          </a:lnRef>
          <a:fillRef idx="1">
            <a:schemeClr val="lt1"/>
          </a:fillRef>
          <a:effectRef idx="0">
            <a:schemeClr val="accent1"/>
          </a:effectRef>
          <a:fontRef idx="minor">
            <a:schemeClr val="dk1"/>
          </a:fontRef>
        </p:style>
        <p:txBody>
          <a:bodyPr vert="horz" wrap="non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400" dirty="0" smtClean="0"/>
              <a:t>◆登壇者</a:t>
            </a:r>
            <a:endParaRPr lang="en-US" altLang="ja-JP" sz="1400" dirty="0" smtClean="0"/>
          </a:p>
          <a:p>
            <a:pPr marL="177800" indent="-177800">
              <a:spcBef>
                <a:spcPct val="0"/>
              </a:spcBef>
              <a:buNone/>
              <a:defRPr/>
            </a:pPr>
            <a:r>
              <a:rPr lang="ja-JP" altLang="en-US" sz="1400" dirty="0" smtClean="0"/>
              <a:t>モデレーター</a:t>
            </a:r>
            <a:r>
              <a:rPr lang="en-US" altLang="ja-JP" sz="1400" dirty="0" smtClean="0"/>
              <a:t>	</a:t>
            </a:r>
          </a:p>
          <a:p>
            <a:pPr marL="177800" indent="-177800">
              <a:spcBef>
                <a:spcPct val="0"/>
              </a:spcBef>
              <a:buNone/>
              <a:defRPr/>
            </a:pPr>
            <a:r>
              <a:rPr lang="ja-JP" altLang="en-US" sz="1400" dirty="0"/>
              <a:t>　</a:t>
            </a:r>
            <a:r>
              <a:rPr lang="ja-JP" altLang="en-US" sz="1400" dirty="0" smtClean="0"/>
              <a:t>藤原</a:t>
            </a:r>
            <a:r>
              <a:rPr lang="ja-JP" altLang="en-US" sz="1400" dirty="0"/>
              <a:t>　明氏　    </a:t>
            </a:r>
            <a:r>
              <a:rPr lang="ja-JP" altLang="en-US" sz="1400" dirty="0" smtClean="0"/>
              <a:t>（りそな</a:t>
            </a:r>
            <a:r>
              <a:rPr lang="ja-JP" altLang="en-US" sz="1400" dirty="0"/>
              <a:t>総合研究所　リーナルビジネス部長</a:t>
            </a:r>
            <a:r>
              <a:rPr lang="ja-JP" altLang="en-US" sz="1400" dirty="0" smtClean="0"/>
              <a:t>）</a:t>
            </a:r>
            <a:endParaRPr lang="en-US" altLang="ja-JP" sz="1400" dirty="0" smtClean="0"/>
          </a:p>
          <a:p>
            <a:pPr marL="177800" indent="-177800">
              <a:spcBef>
                <a:spcPts val="600"/>
              </a:spcBef>
              <a:buNone/>
              <a:defRPr/>
            </a:pPr>
            <a:r>
              <a:rPr lang="ja-JP" altLang="en-US" sz="1400" dirty="0" smtClean="0"/>
              <a:t>スピーカー</a:t>
            </a:r>
            <a:r>
              <a:rPr lang="ja-JP" altLang="en-US" sz="1400" dirty="0"/>
              <a:t>　</a:t>
            </a:r>
            <a:r>
              <a:rPr lang="en-US" altLang="ja-JP" sz="1400" dirty="0" smtClean="0"/>
              <a:t>	</a:t>
            </a:r>
          </a:p>
          <a:p>
            <a:pPr marL="177800" indent="-177800">
              <a:spcBef>
                <a:spcPct val="0"/>
              </a:spcBef>
              <a:buNone/>
              <a:defRPr/>
            </a:pPr>
            <a:r>
              <a:rPr lang="ja-JP" altLang="en-US" sz="1400" dirty="0"/>
              <a:t>　</a:t>
            </a:r>
            <a:r>
              <a:rPr lang="ja-JP" altLang="en-US" sz="1400" dirty="0" smtClean="0"/>
              <a:t>坂本</a:t>
            </a:r>
            <a:r>
              <a:rPr lang="ja-JP" altLang="en-US" sz="1400" dirty="0"/>
              <a:t>　</a:t>
            </a:r>
            <a:r>
              <a:rPr lang="ja-JP" altLang="en-US" sz="1400" dirty="0" err="1"/>
              <a:t>りっか</a:t>
            </a:r>
            <a:r>
              <a:rPr lang="ja-JP" altLang="en-US" sz="1400" dirty="0"/>
              <a:t>氏　 </a:t>
            </a:r>
            <a:r>
              <a:rPr lang="ja-JP" altLang="en-US" sz="1400" dirty="0" smtClean="0"/>
              <a:t>（</a:t>
            </a:r>
            <a:r>
              <a:rPr lang="ja-JP" altLang="en-US" sz="1400" dirty="0"/>
              <a:t>近畿経済産業局　通商部　国際事業課　国際交流調整官</a:t>
            </a:r>
            <a:r>
              <a:rPr lang="ja-JP" altLang="en-US" sz="1400" dirty="0" smtClean="0"/>
              <a:t>）</a:t>
            </a:r>
            <a:endParaRPr lang="en-US" altLang="ja-JP" sz="1400" dirty="0" smtClean="0"/>
          </a:p>
          <a:p>
            <a:pPr marL="177800" indent="-177800">
              <a:spcBef>
                <a:spcPts val="600"/>
              </a:spcBef>
              <a:buNone/>
              <a:defRPr/>
            </a:pPr>
            <a:r>
              <a:rPr lang="ja-JP" altLang="en-US" sz="1400" dirty="0" smtClean="0"/>
              <a:t>パネリスト</a:t>
            </a:r>
            <a:r>
              <a:rPr lang="ja-JP" altLang="en-US" sz="1400" dirty="0"/>
              <a:t>　　</a:t>
            </a:r>
            <a:r>
              <a:rPr lang="en-US" altLang="ja-JP" sz="1400" dirty="0"/>
              <a:t>	</a:t>
            </a:r>
          </a:p>
          <a:p>
            <a:pPr marL="177800" indent="-177800">
              <a:spcBef>
                <a:spcPct val="0"/>
              </a:spcBef>
              <a:buNone/>
              <a:defRPr/>
            </a:pPr>
            <a:r>
              <a:rPr lang="ja-JP" altLang="en-US" sz="1400" dirty="0"/>
              <a:t>　小谷　美樹氏   （積水ハウス株式会社　</a:t>
            </a:r>
            <a:r>
              <a:rPr lang="en-US" altLang="ja-JP" sz="1400" dirty="0"/>
              <a:t>CSR</a:t>
            </a:r>
            <a:r>
              <a:rPr lang="ja-JP" altLang="en-US" sz="1400" dirty="0"/>
              <a:t>部長）　　　　　　</a:t>
            </a:r>
            <a:r>
              <a:rPr lang="en-US" altLang="ja-JP" sz="1400" dirty="0"/>
              <a:t>	</a:t>
            </a:r>
          </a:p>
          <a:p>
            <a:pPr marL="177800" indent="-177800">
              <a:spcBef>
                <a:spcPct val="0"/>
              </a:spcBef>
              <a:buNone/>
              <a:defRPr/>
            </a:pPr>
            <a:r>
              <a:rPr lang="ja-JP" altLang="en-US" sz="1400" dirty="0"/>
              <a:t>　清水　繁宏氏　 （ソフトバンク株式会社　執行役員　法人事業統括）</a:t>
            </a:r>
            <a:endParaRPr lang="en-US" altLang="ja-JP" sz="1400" dirty="0"/>
          </a:p>
          <a:p>
            <a:pPr marL="177800" indent="-177800">
              <a:spcBef>
                <a:spcPct val="0"/>
              </a:spcBef>
              <a:buNone/>
              <a:defRPr/>
            </a:pPr>
            <a:r>
              <a:rPr lang="ja-JP" altLang="en-US" sz="1400" dirty="0"/>
              <a:t>  吉澤　正登氏　 （一般社団法人</a:t>
            </a:r>
            <a:r>
              <a:rPr lang="en-US" altLang="ja-JP" sz="1400" dirty="0"/>
              <a:t>FC</a:t>
            </a:r>
            <a:r>
              <a:rPr lang="ja-JP" altLang="en-US" sz="1400" dirty="0"/>
              <a:t>大阪スポーツクラブ　会長兼代表理事）</a:t>
            </a:r>
            <a:endParaRPr lang="en-US" altLang="ja-JP" sz="1400" dirty="0"/>
          </a:p>
          <a:p>
            <a:pPr marL="177800" indent="-177800">
              <a:spcBef>
                <a:spcPct val="0"/>
              </a:spcBef>
              <a:buNone/>
              <a:defRPr/>
            </a:pPr>
            <a:r>
              <a:rPr lang="en-US" altLang="ja-JP" sz="1400" dirty="0"/>
              <a:t>  </a:t>
            </a:r>
            <a:r>
              <a:rPr lang="ja-JP" altLang="en-US" sz="1400" dirty="0"/>
              <a:t>野田　義和氏　 （東大阪市長）</a:t>
            </a:r>
            <a:endParaRPr lang="en-US" altLang="ja-JP" sz="1400" dirty="0"/>
          </a:p>
          <a:p>
            <a:pPr marL="177800" indent="-177800">
              <a:spcBef>
                <a:spcPts val="600"/>
              </a:spcBef>
              <a:buNone/>
              <a:defRPr/>
            </a:pPr>
            <a:r>
              <a:rPr lang="ja-JP" altLang="en-US" sz="1400" dirty="0" smtClean="0"/>
              <a:t>総合司会</a:t>
            </a:r>
            <a:endParaRPr lang="en-US" altLang="ja-JP" sz="1400" dirty="0" smtClean="0"/>
          </a:p>
          <a:p>
            <a:pPr marL="177800" indent="-177800">
              <a:spcBef>
                <a:spcPct val="0"/>
              </a:spcBef>
              <a:buNone/>
              <a:defRPr/>
            </a:pPr>
            <a:r>
              <a:rPr lang="ja-JP" altLang="en-US" sz="1400" dirty="0" smtClean="0"/>
              <a:t>  石塚</a:t>
            </a:r>
            <a:r>
              <a:rPr lang="ja-JP" altLang="en-US" sz="1400" dirty="0"/>
              <a:t>　理奈氏　 </a:t>
            </a:r>
            <a:r>
              <a:rPr lang="ja-JP" altLang="en-US" sz="1400" dirty="0" smtClean="0"/>
              <a:t>（ＦＣ</a:t>
            </a:r>
            <a:r>
              <a:rPr lang="ja-JP" altLang="en-US" sz="1400" dirty="0"/>
              <a:t>大阪公式応援マネージャー）</a:t>
            </a:r>
            <a:endParaRPr lang="ja-JP" altLang="ja-JP" sz="1400"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759" y="4122420"/>
            <a:ext cx="3523021" cy="2339287"/>
          </a:xfrm>
          <a:prstGeom prst="rect">
            <a:avLst/>
          </a:prstGeom>
        </p:spPr>
      </p:pic>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20</a:t>
            </a:fld>
            <a:endParaRPr kumimoji="1" lang="ja-JP" altLang="en-US"/>
          </a:p>
        </p:txBody>
      </p:sp>
      <p:sp>
        <p:nvSpPr>
          <p:cNvPr id="13" name="テキスト プレースホルダー 7"/>
          <p:cNvSpPr txBox="1">
            <a:spLocks/>
          </p:cNvSpPr>
          <p:nvPr/>
        </p:nvSpPr>
        <p:spPr bwMode="auto">
          <a:xfrm>
            <a:off x="200739" y="632767"/>
            <a:ext cx="9637275" cy="286767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600" dirty="0"/>
              <a:t>〇</a:t>
            </a:r>
            <a:r>
              <a:rPr lang="ja-JP" altLang="en-US" sz="1600" dirty="0" smtClean="0"/>
              <a:t>公民</a:t>
            </a:r>
            <a:r>
              <a:rPr lang="ja-JP" altLang="en-US" sz="1600" dirty="0"/>
              <a:t>連携によるこれまでの成果や具体的な連携手法について、企業・大学や市町村の皆様と共有し、今後のさらなる連携につなげていく</a:t>
            </a:r>
            <a:r>
              <a:rPr lang="ja-JP" altLang="en-US" sz="1600" dirty="0" smtClean="0"/>
              <a:t>ため開催。企業</a:t>
            </a:r>
            <a:r>
              <a:rPr lang="ja-JP" altLang="en-US" sz="1600" dirty="0"/>
              <a:t>・大学・自治体など</a:t>
            </a:r>
            <a:r>
              <a:rPr lang="en-US" altLang="ja-JP" sz="1600" dirty="0"/>
              <a:t>270</a:t>
            </a:r>
            <a:r>
              <a:rPr lang="ja-JP" altLang="en-US" sz="1600" dirty="0"/>
              <a:t>名を超える</a:t>
            </a:r>
            <a:r>
              <a:rPr lang="ja-JP" altLang="en-US" sz="1600" dirty="0" smtClean="0"/>
              <a:t>方が参加。</a:t>
            </a:r>
            <a:endParaRPr lang="ja-JP" altLang="en-US" sz="1600" dirty="0"/>
          </a:p>
          <a:p>
            <a:pPr marL="177800" indent="-177800">
              <a:spcBef>
                <a:spcPct val="0"/>
              </a:spcBef>
              <a:buNone/>
              <a:defRPr/>
            </a:pPr>
            <a:r>
              <a:rPr lang="ja-JP" altLang="en-US" sz="1600" dirty="0" smtClean="0"/>
              <a:t>〇</a:t>
            </a:r>
            <a:r>
              <a:rPr lang="ja-JP" altLang="en-US" sz="1600" dirty="0"/>
              <a:t>大阪府</a:t>
            </a:r>
            <a:r>
              <a:rPr lang="ja-JP" altLang="en-US" sz="1600" dirty="0" smtClean="0"/>
              <a:t>知事</a:t>
            </a:r>
            <a:r>
              <a:rPr lang="ja-JP" altLang="en-US" sz="1600" dirty="0"/>
              <a:t>は、オープントークの中で、「万博と</a:t>
            </a:r>
            <a:r>
              <a:rPr lang="en-US" altLang="ja-JP" sz="1600" dirty="0"/>
              <a:t>SDGs</a:t>
            </a:r>
            <a:r>
              <a:rPr lang="ja-JP" altLang="en-US" sz="1600" dirty="0"/>
              <a:t>は理念が共通している。</a:t>
            </a:r>
            <a:r>
              <a:rPr lang="en-US" altLang="ja-JP" sz="1600" dirty="0"/>
              <a:t>『17 </a:t>
            </a:r>
            <a:r>
              <a:rPr lang="ja-JP" altLang="en-US" sz="1600" dirty="0"/>
              <a:t>パートナーシップで目標を達成しよう</a:t>
            </a:r>
            <a:r>
              <a:rPr lang="en-US" altLang="ja-JP" sz="1600" dirty="0"/>
              <a:t>』</a:t>
            </a:r>
            <a:r>
              <a:rPr lang="ja-JP" altLang="en-US" sz="1600" dirty="0"/>
              <a:t>は公民連携の理念そのもの</a:t>
            </a:r>
            <a:r>
              <a:rPr lang="ja-JP" altLang="en-US" sz="1600" dirty="0" smtClean="0"/>
              <a:t>」、また</a:t>
            </a:r>
            <a:r>
              <a:rPr lang="ja-JP" altLang="en-US" sz="1600" dirty="0"/>
              <a:t>、特に公民連携で力を入れていきたい分野として、「</a:t>
            </a:r>
            <a:r>
              <a:rPr lang="en-US" altLang="ja-JP" sz="1600" dirty="0"/>
              <a:t>4 </a:t>
            </a:r>
            <a:r>
              <a:rPr lang="ja-JP" altLang="en-US" sz="1600" dirty="0"/>
              <a:t>質の高い教育をみんなに」「</a:t>
            </a:r>
            <a:r>
              <a:rPr lang="en-US" altLang="ja-JP" sz="1600" dirty="0"/>
              <a:t>9 </a:t>
            </a:r>
            <a:r>
              <a:rPr lang="ja-JP" altLang="en-US" sz="1600" dirty="0"/>
              <a:t>産業と技術革新の基盤をつくろう」「</a:t>
            </a:r>
            <a:r>
              <a:rPr lang="en-US" altLang="ja-JP" sz="1600" dirty="0"/>
              <a:t>11 </a:t>
            </a:r>
            <a:r>
              <a:rPr lang="ja-JP" altLang="en-US" sz="1600" dirty="0"/>
              <a:t>住み続けられるまちづくりを」を挙げ、「行政だけでは進まない分野が</a:t>
            </a:r>
            <a:r>
              <a:rPr lang="ja-JP" altLang="en-US" sz="1600" dirty="0" smtClean="0"/>
              <a:t>あり、大阪</a:t>
            </a:r>
            <a:r>
              <a:rPr lang="ja-JP" altLang="en-US" sz="1600" dirty="0"/>
              <a:t>を一地方都市で終わらせないよう民間の皆様と共に盛り上げて成長させていきたい」と</a:t>
            </a:r>
            <a:r>
              <a:rPr lang="ja-JP" altLang="en-US" sz="1600" dirty="0" smtClean="0"/>
              <a:t>語った</a:t>
            </a:r>
            <a:r>
              <a:rPr lang="ja-JP" altLang="en-US" sz="1600" dirty="0"/>
              <a:t>。</a:t>
            </a:r>
          </a:p>
          <a:p>
            <a:pPr marL="177800" indent="-177800">
              <a:spcBef>
                <a:spcPct val="0"/>
              </a:spcBef>
              <a:buNone/>
              <a:defRPr/>
            </a:pPr>
            <a:r>
              <a:rPr lang="ja-JP" altLang="en-US" sz="1600" dirty="0" smtClean="0"/>
              <a:t>〇近畿</a:t>
            </a:r>
            <a:r>
              <a:rPr lang="ja-JP" altLang="en-US" sz="1600" dirty="0"/>
              <a:t>経済産業局の坂本</a:t>
            </a:r>
            <a:r>
              <a:rPr lang="ja-JP" altLang="en-US" sz="1600" dirty="0" err="1"/>
              <a:t>りっか</a:t>
            </a:r>
            <a:r>
              <a:rPr lang="ja-JP" altLang="en-US" sz="1600" dirty="0"/>
              <a:t>氏をゲストスピーカーに迎え、近畿経済産業局の</a:t>
            </a:r>
            <a:r>
              <a:rPr lang="en-US" altLang="ja-JP" sz="1600" dirty="0"/>
              <a:t>SDGs</a:t>
            </a:r>
            <a:r>
              <a:rPr lang="ja-JP" altLang="en-US" sz="1600" dirty="0"/>
              <a:t>推進の取組みや</a:t>
            </a:r>
            <a:r>
              <a:rPr lang="en-US" altLang="ja-JP" sz="1600" dirty="0"/>
              <a:t>SDGs</a:t>
            </a:r>
            <a:r>
              <a:rPr lang="ja-JP" altLang="en-US" sz="1600" dirty="0"/>
              <a:t>に関する最新の動向</a:t>
            </a:r>
            <a:r>
              <a:rPr lang="ja-JP" altLang="en-US" sz="1600" dirty="0" smtClean="0"/>
              <a:t>を紹介。</a:t>
            </a:r>
            <a:r>
              <a:rPr lang="ja-JP" altLang="en-US" sz="1600" dirty="0"/>
              <a:t>パネルディスカッションでは、包括連携協定締結企業</a:t>
            </a:r>
            <a:r>
              <a:rPr lang="en-US" altLang="ja-JP" sz="1600" dirty="0"/>
              <a:t>3</a:t>
            </a:r>
            <a:r>
              <a:rPr lang="ja-JP" altLang="en-US" sz="1600" dirty="0"/>
              <a:t>社と、東大阪市長にご登壇いただき、各社の連携のきっかけや、具体的な取組み事例、さらに課題や今後の展望に</a:t>
            </a:r>
            <a:r>
              <a:rPr lang="ja-JP" altLang="en-US" sz="1600" dirty="0" smtClean="0"/>
              <a:t>ついて議論。</a:t>
            </a:r>
            <a:endParaRPr lang="ja-JP" altLang="en-US" sz="1600" dirty="0"/>
          </a:p>
          <a:p>
            <a:pPr marL="177800" indent="-177800">
              <a:spcBef>
                <a:spcPct val="0"/>
              </a:spcBef>
              <a:buNone/>
              <a:defRPr/>
            </a:pPr>
            <a:r>
              <a:rPr lang="ja-JP" altLang="en-US" sz="1600" dirty="0" smtClean="0"/>
              <a:t>〇参加者</a:t>
            </a:r>
            <a:r>
              <a:rPr lang="ja-JP" altLang="en-US" sz="1600" dirty="0"/>
              <a:t>からは「企業にとっての公民連携のメリットが理解できた」「</a:t>
            </a:r>
            <a:r>
              <a:rPr lang="en-US" altLang="ja-JP" sz="1600" dirty="0"/>
              <a:t>SDGs</a:t>
            </a:r>
            <a:r>
              <a:rPr lang="ja-JP" altLang="en-US" sz="1600" dirty="0"/>
              <a:t>を切り口にした連携の事例がとても参考になった」など</a:t>
            </a:r>
            <a:r>
              <a:rPr lang="ja-JP" altLang="en-US" sz="1600" dirty="0" smtClean="0"/>
              <a:t>の</a:t>
            </a:r>
            <a:r>
              <a:rPr lang="ja-JP" altLang="en-US" sz="1600" dirty="0"/>
              <a:t>声</a:t>
            </a:r>
            <a:r>
              <a:rPr lang="ja-JP" altLang="en-US" sz="1600" dirty="0" smtClean="0"/>
              <a:t>があった</a:t>
            </a:r>
            <a:endParaRPr lang="ja-JP" altLang="en-US" sz="1600" dirty="0"/>
          </a:p>
        </p:txBody>
      </p:sp>
    </p:spTree>
    <p:extLst>
      <p:ext uri="{BB962C8B-B14F-4D97-AF65-F5344CB8AC3E}">
        <p14:creationId xmlns:p14="http://schemas.microsoft.com/office/powerpoint/2010/main" val="135757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ビジネス</a:t>
            </a:r>
            <a:r>
              <a:rPr lang="ja-JP" altLang="en-US" sz="2000" b="1" dirty="0" smtClean="0">
                <a:solidFill>
                  <a:schemeClr val="bg1"/>
                </a:solidFill>
                <a:latin typeface="Meiryo UI" panose="020B0604030504040204" pitchFamily="50" charset="-128"/>
                <a:ea typeface="Meiryo UI" panose="020B0604030504040204" pitchFamily="50" charset="-128"/>
              </a:rPr>
              <a:t>研究会（平成</a:t>
            </a:r>
            <a:r>
              <a:rPr lang="en-US" altLang="ja-JP" sz="2000" b="1" dirty="0" smtClean="0">
                <a:solidFill>
                  <a:schemeClr val="bg1"/>
                </a:solidFill>
                <a:latin typeface="Meiryo UI" panose="020B0604030504040204" pitchFamily="50" charset="-128"/>
                <a:ea typeface="Meiryo UI" panose="020B0604030504040204" pitchFamily="50" charset="-128"/>
              </a:rPr>
              <a:t>30</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10</a:t>
            </a:r>
            <a:r>
              <a:rPr lang="ja-JP" altLang="en-US" sz="2000" b="1" dirty="0" smtClean="0">
                <a:solidFill>
                  <a:schemeClr val="bg1"/>
                </a:solidFill>
                <a:latin typeface="Meiryo UI" panose="020B0604030504040204" pitchFamily="50" charset="-128"/>
                <a:ea typeface="Meiryo UI" panose="020B0604030504040204" pitchFamily="50" charset="-128"/>
              </a:rPr>
              <a:t>月～）</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362468" y="658792"/>
            <a:ext cx="9162532" cy="2485523"/>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216000" rIns="108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4625" indent="-174625">
              <a:spcBef>
                <a:spcPct val="0"/>
              </a:spcBef>
              <a:buNone/>
              <a:defRPr/>
            </a:pPr>
            <a:r>
              <a:rPr lang="ja-JP" altLang="en-US" sz="1800" kern="0" dirty="0">
                <a:solidFill>
                  <a:sysClr val="windowText" lastClr="000000"/>
                </a:solidFill>
              </a:rPr>
              <a:t>〇</a:t>
            </a:r>
            <a:r>
              <a:rPr lang="ja-JP" altLang="en-US" sz="1800" kern="0" dirty="0" smtClean="0">
                <a:solidFill>
                  <a:sysClr val="windowText" lastClr="000000"/>
                </a:solidFill>
              </a:rPr>
              <a:t>環境</a:t>
            </a:r>
            <a:r>
              <a:rPr lang="ja-JP" altLang="en-US" sz="1800" kern="0" dirty="0">
                <a:solidFill>
                  <a:sysClr val="windowText" lastClr="000000"/>
                </a:solidFill>
              </a:rPr>
              <a:t>分野等をテーマに、ビジネス創出をめざす会員制の</a:t>
            </a:r>
            <a:r>
              <a:rPr lang="en-US" altLang="ja-JP" sz="1800" kern="0" dirty="0">
                <a:solidFill>
                  <a:sysClr val="windowText" lastClr="000000"/>
                </a:solidFill>
              </a:rPr>
              <a:t>SDGs</a:t>
            </a:r>
            <a:r>
              <a:rPr lang="ja-JP" altLang="en-US" sz="1800" kern="0" dirty="0">
                <a:solidFill>
                  <a:sysClr val="windowText" lastClr="000000"/>
                </a:solidFill>
              </a:rPr>
              <a:t>ビジネス研究会。研究会では</a:t>
            </a:r>
            <a:r>
              <a:rPr lang="ja-JP" altLang="en-US" sz="1800" kern="0" dirty="0" smtClean="0">
                <a:solidFill>
                  <a:sysClr val="windowText" lastClr="000000"/>
                </a:solidFill>
              </a:rPr>
              <a:t>、</a:t>
            </a:r>
            <a:endParaRPr lang="en-US" altLang="ja-JP" sz="1800" kern="0" dirty="0" smtClean="0">
              <a:solidFill>
                <a:sysClr val="windowText" lastClr="000000"/>
              </a:solidFill>
            </a:endParaRPr>
          </a:p>
          <a:p>
            <a:pPr marL="174625" indent="-174625">
              <a:spcBef>
                <a:spcPct val="0"/>
              </a:spcBef>
              <a:buNone/>
              <a:defRPr/>
            </a:pPr>
            <a:r>
              <a:rPr lang="ja-JP" altLang="en-US" sz="1800" kern="0" dirty="0">
                <a:solidFill>
                  <a:sysClr val="windowText" lastClr="000000"/>
                </a:solidFill>
              </a:rPr>
              <a:t>　</a:t>
            </a:r>
            <a:r>
              <a:rPr lang="ja-JP" altLang="en-US" sz="1800" kern="0" dirty="0" smtClean="0">
                <a:solidFill>
                  <a:sysClr val="windowText" lastClr="000000"/>
                </a:solidFill>
              </a:rPr>
              <a:t>「</a:t>
            </a:r>
            <a:r>
              <a:rPr lang="ja-JP" altLang="en-US" sz="1800" kern="0" dirty="0">
                <a:solidFill>
                  <a:sysClr val="windowText" lastClr="000000"/>
                </a:solidFill>
              </a:rPr>
              <a:t>ビジネス推進機能」・「ビジネス検討機能」・「啓発・ＰＲ 機能」を提供</a:t>
            </a:r>
            <a:r>
              <a:rPr lang="ja-JP" altLang="en-US" sz="1800" kern="0" dirty="0" smtClean="0">
                <a:solidFill>
                  <a:sysClr val="windowText" lastClr="000000"/>
                </a:solidFill>
              </a:rPr>
              <a:t>。</a:t>
            </a:r>
            <a:endParaRPr lang="ja-JP" altLang="en-US" sz="1800" kern="0" dirty="0">
              <a:solidFill>
                <a:sysClr val="windowText" lastClr="000000"/>
              </a:solidFill>
            </a:endParaRPr>
          </a:p>
        </p:txBody>
      </p:sp>
      <p:sp>
        <p:nvSpPr>
          <p:cNvPr id="2" name="正方形/長方形 1"/>
          <p:cNvSpPr/>
          <p:nvPr/>
        </p:nvSpPr>
        <p:spPr>
          <a:xfrm>
            <a:off x="528095" y="1666987"/>
            <a:ext cx="6273531" cy="1477328"/>
          </a:xfrm>
          <a:prstGeom prst="rect">
            <a:avLst/>
          </a:prstGeom>
        </p:spPr>
        <p:txBody>
          <a:bodyPr wrap="square">
            <a:spAutoFit/>
          </a:bodyPr>
          <a:lstStyle/>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◆主　 　　催：おおさか</a:t>
            </a:r>
            <a:r>
              <a:rPr lang="en-US" altLang="ja-JP" kern="0" dirty="0">
                <a:solidFill>
                  <a:sysClr val="windowText" lastClr="000000"/>
                </a:solidFill>
                <a:latin typeface="Meiryo UI" panose="020B0604030504040204" pitchFamily="50" charset="-128"/>
                <a:ea typeface="Meiryo UI" panose="020B0604030504040204" pitchFamily="50" charset="-128"/>
              </a:rPr>
              <a:t>ATC</a:t>
            </a:r>
            <a:r>
              <a:rPr lang="ja-JP" altLang="en-US" kern="0" dirty="0">
                <a:solidFill>
                  <a:sysClr val="windowText" lastClr="000000"/>
                </a:solidFill>
                <a:latin typeface="Meiryo UI" panose="020B0604030504040204" pitchFamily="50" charset="-128"/>
                <a:ea typeface="Meiryo UI" panose="020B0604030504040204" pitchFamily="50" charset="-128"/>
              </a:rPr>
              <a:t>グリーンエコプラザ実行委員会</a:t>
            </a:r>
            <a:endParaRPr lang="en-US" altLang="ja-JP"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　　　　　　　　　</a:t>
            </a:r>
            <a:r>
              <a:rPr lang="ja-JP" altLang="en-US" sz="1400" kern="0" dirty="0">
                <a:solidFill>
                  <a:sysClr val="windowText" lastClr="000000"/>
                </a:solidFill>
                <a:latin typeface="Meiryo UI" panose="020B0604030504040204" pitchFamily="50" charset="-128"/>
                <a:ea typeface="Meiryo UI" panose="020B0604030504040204" pitchFamily="50" charset="-128"/>
              </a:rPr>
              <a:t>（大阪市、アジア太平洋トレードセンター㈱、日本経済新聞社）</a:t>
            </a:r>
            <a:endParaRPr lang="ja-JP" altLang="en-US"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◆共　 　　催：大阪府</a:t>
            </a:r>
          </a:p>
          <a:p>
            <a:pPr marL="177800" indent="-177800">
              <a:spcBef>
                <a:spcPct val="0"/>
              </a:spcBef>
              <a:buNone/>
              <a:defRPr/>
            </a:pPr>
            <a:r>
              <a:rPr lang="ja-JP" altLang="en-US" kern="0" dirty="0" smtClean="0">
                <a:solidFill>
                  <a:sysClr val="windowText" lastClr="000000"/>
                </a:solidFill>
                <a:latin typeface="Meiryo UI" panose="020B0604030504040204" pitchFamily="50" charset="-128"/>
                <a:ea typeface="Meiryo UI" panose="020B0604030504040204" pitchFamily="50" charset="-128"/>
              </a:rPr>
              <a:t>◆</a:t>
            </a:r>
            <a:r>
              <a:rPr lang="ja-JP" altLang="en-US" kern="0" dirty="0">
                <a:solidFill>
                  <a:sysClr val="windowText" lastClr="000000"/>
                </a:solidFill>
                <a:latin typeface="Meiryo UI" panose="020B0604030504040204" pitchFamily="50" charset="-128"/>
                <a:ea typeface="Meiryo UI" panose="020B0604030504040204" pitchFamily="50" charset="-128"/>
              </a:rPr>
              <a:t>対　　　象：</a:t>
            </a:r>
            <a:r>
              <a:rPr lang="en-US" altLang="ja-JP" kern="0" dirty="0">
                <a:solidFill>
                  <a:sysClr val="windowText" lastClr="000000"/>
                </a:solidFill>
                <a:latin typeface="Meiryo UI" panose="020B0604030504040204" pitchFamily="50" charset="-128"/>
                <a:ea typeface="Meiryo UI" panose="020B0604030504040204" pitchFamily="50" charset="-128"/>
              </a:rPr>
              <a:t>SDGs</a:t>
            </a:r>
            <a:r>
              <a:rPr lang="ja-JP" altLang="en-US" kern="0" dirty="0">
                <a:solidFill>
                  <a:sysClr val="windowText" lastClr="000000"/>
                </a:solidFill>
                <a:latin typeface="Meiryo UI" panose="020B0604030504040204" pitchFamily="50" charset="-128"/>
                <a:ea typeface="Meiryo UI" panose="020B0604030504040204" pitchFamily="50" charset="-128"/>
              </a:rPr>
              <a:t>をテーマとして、自社ビジネスを推進する法人</a:t>
            </a: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◆参加企業：</a:t>
            </a:r>
            <a:r>
              <a:rPr lang="en-US" altLang="ja-JP" kern="0" dirty="0">
                <a:solidFill>
                  <a:sysClr val="windowText" lastClr="000000"/>
                </a:solidFill>
                <a:latin typeface="Meiryo UI" panose="020B0604030504040204" pitchFamily="50" charset="-128"/>
                <a:ea typeface="Meiryo UI" panose="020B0604030504040204" pitchFamily="50" charset="-128"/>
              </a:rPr>
              <a:t>14</a:t>
            </a:r>
            <a:r>
              <a:rPr lang="ja-JP" altLang="en-US" kern="0" dirty="0" smtClean="0">
                <a:solidFill>
                  <a:sysClr val="windowText" lastClr="000000"/>
                </a:solidFill>
                <a:latin typeface="Meiryo UI" panose="020B0604030504040204" pitchFamily="50" charset="-128"/>
                <a:ea typeface="Meiryo UI" panose="020B0604030504040204" pitchFamily="50" charset="-128"/>
              </a:rPr>
              <a:t>社</a:t>
            </a:r>
            <a:endParaRPr lang="ja-JP" altLang="en-US" kern="0" dirty="0">
              <a:solidFill>
                <a:sysClr val="windowText" lastClr="00000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161448" y="3280805"/>
            <a:ext cx="4226240" cy="95410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ビジネス創出分科会</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〇ワークショップを通じて自社と</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 の関係性を見つけ、実際に使える自社の</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アクションプランを作成。</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7/17</a:t>
            </a:r>
            <a:r>
              <a:rPr kumimoji="1" lang="ja-JP" altLang="en-US" sz="1400" dirty="0" err="1"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7/24</a:t>
            </a:r>
            <a:r>
              <a:rPr kumimoji="1" lang="ja-JP" altLang="en-US" sz="1400" dirty="0" err="1"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7/30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4051" y="4253871"/>
            <a:ext cx="3441033" cy="2222247"/>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9137" y="3399499"/>
            <a:ext cx="3984463" cy="1421914"/>
          </a:xfrm>
          <a:prstGeom prst="rect">
            <a:avLst/>
          </a:prstGeom>
        </p:spPr>
      </p:pic>
      <p:sp>
        <p:nvSpPr>
          <p:cNvPr id="10" name="テキスト ボックス 9"/>
          <p:cNvSpPr txBox="1"/>
          <p:nvPr/>
        </p:nvSpPr>
        <p:spPr>
          <a:xfrm>
            <a:off x="6080793" y="6565321"/>
            <a:ext cx="2586649"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（写真）おおさか</a:t>
            </a:r>
            <a:r>
              <a:rPr kumimoji="1" lang="en-US" altLang="ja-JP" sz="1050" dirty="0" smtClean="0">
                <a:latin typeface="Meiryo UI" panose="020B0604030504040204" pitchFamily="50" charset="-128"/>
                <a:ea typeface="Meiryo UI" panose="020B0604030504040204" pitchFamily="50" charset="-128"/>
              </a:rPr>
              <a:t>ATC</a:t>
            </a:r>
            <a:r>
              <a:rPr kumimoji="1" lang="ja-JP" altLang="en-US" sz="1050" dirty="0" smtClean="0">
                <a:latin typeface="Meiryo UI" panose="020B0604030504040204" pitchFamily="50" charset="-128"/>
                <a:ea typeface="Meiryo UI" panose="020B0604030504040204" pitchFamily="50" charset="-128"/>
              </a:rPr>
              <a:t>グリーンエコプラザ</a:t>
            </a:r>
            <a:endParaRPr kumimoji="1" lang="ja-JP" altLang="en-US" sz="105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7553" y="4961981"/>
            <a:ext cx="3004846" cy="1642103"/>
          </a:xfrm>
          <a:prstGeom prst="rect">
            <a:avLst/>
          </a:prstGeom>
        </p:spPr>
      </p:pic>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21</a:t>
            </a:fld>
            <a:endParaRPr kumimoji="1" lang="ja-JP" altLang="en-US"/>
          </a:p>
        </p:txBody>
      </p:sp>
    </p:spTree>
    <p:extLst>
      <p:ext uri="{BB962C8B-B14F-4D97-AF65-F5344CB8AC3E}">
        <p14:creationId xmlns:p14="http://schemas.microsoft.com/office/powerpoint/2010/main" val="363906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ビジネス </a:t>
            </a:r>
            <a:r>
              <a:rPr lang="en-US" altLang="ja-JP" sz="2000" b="1" dirty="0">
                <a:solidFill>
                  <a:schemeClr val="bg1"/>
                </a:solidFill>
                <a:latin typeface="Meiryo UI" panose="020B0604030504040204" pitchFamily="50" charset="-128"/>
                <a:ea typeface="Meiryo UI" panose="020B0604030504040204" pitchFamily="50" charset="-128"/>
              </a:rPr>
              <a:t>Meet UP</a:t>
            </a:r>
            <a:r>
              <a:rPr lang="ja-JP" altLang="en-US" sz="2000" b="1" dirty="0" smtClean="0">
                <a:solidFill>
                  <a:schemeClr val="bg1"/>
                </a:solidFill>
                <a:latin typeface="Meiryo UI" panose="020B0604030504040204" pitchFamily="50" charset="-128"/>
                <a:ea typeface="Meiryo UI" panose="020B0604030504040204" pitchFamily="50" charset="-128"/>
              </a:rPr>
              <a:t>大阪</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5968" y="1079503"/>
            <a:ext cx="9562146" cy="558255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174625" indent="-174625"/>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22</a:t>
            </a:fld>
            <a:endParaRPr kumimoji="1" lang="ja-JP" altLang="en-US"/>
          </a:p>
        </p:txBody>
      </p:sp>
      <p:sp>
        <p:nvSpPr>
          <p:cNvPr id="4" name="正方形/長方形 3"/>
          <p:cNvSpPr/>
          <p:nvPr/>
        </p:nvSpPr>
        <p:spPr>
          <a:xfrm>
            <a:off x="466269" y="1286081"/>
            <a:ext cx="9036957" cy="1200329"/>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主　　 催</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大阪府、　　　　　　　　　　　　　　　　</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共　 </a:t>
            </a:r>
            <a:r>
              <a:rPr lang="ja-JP" altLang="en-US" dirty="0" smtClean="0">
                <a:latin typeface="Meiryo UI" panose="020B0604030504040204" pitchFamily="50" charset="-128"/>
                <a:ea typeface="Meiryo UI" panose="020B0604030504040204" pitchFamily="50" charset="-128"/>
              </a:rPr>
              <a:t>　催</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りそな</a:t>
            </a:r>
            <a:r>
              <a:rPr lang="ja-JP" altLang="en-US" dirty="0">
                <a:latin typeface="Meiryo UI" panose="020B0604030504040204" pitchFamily="50" charset="-128"/>
                <a:ea typeface="Meiryo UI" panose="020B0604030504040204" pitchFamily="50" charset="-128"/>
              </a:rPr>
              <a:t>グループ</a:t>
            </a:r>
            <a:endParaRPr lang="en-US" altLang="ja-JP" dirty="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対　</a:t>
            </a:r>
            <a:r>
              <a:rPr lang="ja-JP" altLang="en-US" dirty="0" smtClean="0">
                <a:latin typeface="Meiryo UI" panose="020B0604030504040204" pitchFamily="50" charset="-128"/>
                <a:ea typeface="Meiryo UI" panose="020B0604030504040204" pitchFamily="50" charset="-128"/>
              </a:rPr>
              <a:t> 　象</a:t>
            </a:r>
            <a:r>
              <a:rPr lang="en-US" altLang="ja-JP" dirty="0" smtClean="0">
                <a:latin typeface="Meiryo UI" panose="020B0604030504040204" pitchFamily="50" charset="-128"/>
                <a:ea typeface="Meiryo UI" panose="020B0604030504040204" pitchFamily="50" charset="-128"/>
              </a:rPr>
              <a:t>】 SDGs</a:t>
            </a:r>
            <a:r>
              <a:rPr lang="ja-JP" altLang="en-US" dirty="0">
                <a:latin typeface="Meiryo UI" panose="020B0604030504040204" pitchFamily="50" charset="-128"/>
                <a:ea typeface="Meiryo UI" panose="020B0604030504040204" pitchFamily="50" charset="-128"/>
              </a:rPr>
              <a:t>ビジネスを検討している</a:t>
            </a:r>
            <a:r>
              <a:rPr lang="ja-JP" altLang="en-US" dirty="0" smtClean="0">
                <a:latin typeface="Meiryo UI" panose="020B0604030504040204" pitchFamily="50" charset="-128"/>
                <a:ea typeface="Meiryo UI" panose="020B0604030504040204" pitchFamily="50" charset="-128"/>
              </a:rPr>
              <a:t>企業  参加</a:t>
            </a:r>
            <a:r>
              <a:rPr lang="ja-JP" altLang="en-US" dirty="0">
                <a:latin typeface="Meiryo UI" panose="020B0604030504040204" pitchFamily="50" charset="-128"/>
                <a:ea typeface="Meiryo UI" panose="020B0604030504040204" pitchFamily="50" charset="-128"/>
              </a:rPr>
              <a:t>企業</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38</a:t>
            </a:r>
            <a:r>
              <a:rPr lang="ja-JP" altLang="en-US" dirty="0" smtClean="0">
                <a:latin typeface="Meiryo UI" panose="020B0604030504040204" pitchFamily="50" charset="-128"/>
                <a:ea typeface="Meiryo UI" panose="020B0604030504040204" pitchFamily="50" charset="-128"/>
              </a:rPr>
              <a:t>社</a:t>
            </a:r>
            <a:r>
              <a:rPr lang="ja-JP" altLang="en-US" dirty="0">
                <a:latin typeface="Meiryo UI" panose="020B0604030504040204" pitchFamily="50" charset="-128"/>
                <a:ea typeface="Meiryo UI" panose="020B0604030504040204" pitchFamily="50" charset="-128"/>
              </a:rPr>
              <a:t>　サポーター</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rPr>
              <a:t>社</a:t>
            </a:r>
            <a:endParaRPr lang="ja-JP" altLang="en-US" dirty="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spc="-150" dirty="0" smtClean="0">
                <a:latin typeface="Meiryo UI" panose="020B0604030504040204" pitchFamily="50" charset="-128"/>
                <a:ea typeface="Meiryo UI" panose="020B0604030504040204" pitchFamily="50" charset="-128"/>
              </a:rPr>
              <a:t>開催実績</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　2019年</a:t>
            </a:r>
            <a:r>
              <a:rPr lang="ja-JP" altLang="en-US" dirty="0">
                <a:latin typeface="Meiryo UI" panose="020B0604030504040204" pitchFamily="50" charset="-128"/>
                <a:ea typeface="Meiryo UI" panose="020B0604030504040204" pitchFamily="50" charset="-128"/>
              </a:rPr>
              <a:t>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25、９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30、11</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７、11</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28</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概</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要</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ビジネスに挑戦する企業とサポーターと</a:t>
            </a:r>
            <a:r>
              <a:rPr lang="ja-JP" altLang="en-US" dirty="0" smtClean="0">
                <a:latin typeface="Meiryo UI" panose="020B0604030504040204" pitchFamily="50" charset="-128"/>
                <a:ea typeface="Meiryo UI" panose="020B0604030504040204" pitchFamily="50" charset="-128"/>
              </a:rPr>
              <a:t>のビジネスマッチング</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商談会の開催等</a:t>
            </a:r>
            <a:endParaRPr lang="ja-JP" altLang="en-US"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rotWithShape="1">
          <a:blip r:embed="rId3"/>
          <a:srcRect l="13402" t="11743" r="54616" b="77077"/>
          <a:stretch/>
        </p:blipFill>
        <p:spPr>
          <a:xfrm>
            <a:off x="506610" y="2814010"/>
            <a:ext cx="5020948" cy="948283"/>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t="23436"/>
          <a:stretch/>
        </p:blipFill>
        <p:spPr>
          <a:xfrm>
            <a:off x="1052226" y="4029002"/>
            <a:ext cx="3738489" cy="2146757"/>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9768"/>
          <a:stretch/>
        </p:blipFill>
        <p:spPr>
          <a:xfrm>
            <a:off x="5177117" y="4029002"/>
            <a:ext cx="3630249" cy="2140055"/>
          </a:xfrm>
          <a:prstGeom prst="rect">
            <a:avLst/>
          </a:prstGeom>
        </p:spPr>
      </p:pic>
    </p:spTree>
    <p:extLst>
      <p:ext uri="{BB962C8B-B14F-4D97-AF65-F5344CB8AC3E}">
        <p14:creationId xmlns:p14="http://schemas.microsoft.com/office/powerpoint/2010/main" val="2621489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企業向け</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ビジネスセミナーの開催</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5968" y="710170"/>
            <a:ext cx="52949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日経ソーシャルビジネスコンテスト</a:t>
            </a:r>
            <a:r>
              <a:rPr kumimoji="1" lang="en-US" altLang="ja-JP" b="1" dirty="0" smtClean="0">
                <a:latin typeface="Meiryo UI" panose="020B0604030504040204" pitchFamily="50" charset="-128"/>
                <a:ea typeface="Meiryo UI" panose="020B0604030504040204" pitchFamily="50" charset="-128"/>
              </a:rPr>
              <a:t>Meet</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UP</a:t>
            </a:r>
            <a:r>
              <a:rPr kumimoji="1" lang="ja-JP" altLang="en-US" b="1" dirty="0" smtClean="0">
                <a:latin typeface="Meiryo UI" panose="020B0604030504040204" pitchFamily="50" charset="-128"/>
                <a:ea typeface="Meiryo UI" panose="020B0604030504040204" pitchFamily="50" charset="-128"/>
              </a:rPr>
              <a:t>大阪</a:t>
            </a:r>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5968" y="1079503"/>
            <a:ext cx="9562146" cy="558255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174625" indent="-174625"/>
            <a:r>
              <a:rPr kumimoji="1" lang="ja-JP" altLang="en-US" dirty="0" smtClean="0">
                <a:latin typeface="Meiryo UI" panose="020B0604030504040204" pitchFamily="50" charset="-128"/>
                <a:ea typeface="Meiryo UI" panose="020B0604030504040204" pitchFamily="50" charset="-128"/>
              </a:rPr>
              <a:t>〇先進的に取り組む企業による</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ビジネス事例発表や</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ビジネス創出のためのワークショップを開催。</a:t>
            </a:r>
            <a:r>
              <a:rPr kumimoji="1" lang="en-US" altLang="ja-JP" dirty="0" smtClean="0">
                <a:latin typeface="Meiryo UI" panose="020B0604030504040204" pitchFamily="50" charset="-128"/>
                <a:ea typeface="Meiryo UI" panose="020B0604030504040204" pitchFamily="50" charset="-128"/>
              </a:rPr>
              <a:t>65</a:t>
            </a:r>
            <a:r>
              <a:rPr kumimoji="1" lang="ja-JP" altLang="en-US" dirty="0" smtClean="0">
                <a:latin typeface="Meiryo UI" panose="020B0604030504040204" pitchFamily="50" charset="-128"/>
                <a:ea typeface="Meiryo UI" panose="020B0604030504040204" pitchFamily="50" charset="-128"/>
              </a:rPr>
              <a:t>名が参加。</a:t>
            </a:r>
            <a:endParaRPr kumimoji="1" lang="en-US" altLang="ja-JP" dirty="0" smtClean="0">
              <a:latin typeface="Meiryo UI" panose="020B0604030504040204" pitchFamily="50" charset="-128"/>
              <a:ea typeface="Meiryo UI" panose="020B0604030504040204" pitchFamily="50" charset="-128"/>
            </a:endParaRPr>
          </a:p>
          <a:p>
            <a:pPr marL="174625" indent="-174625"/>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◆主催：日本経済新聞社、協力：大阪府</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◆日時：令和元年</a:t>
            </a:r>
            <a:r>
              <a:rPr kumimoji="1" lang="en-US" altLang="ja-JP" dirty="0" smtClean="0">
                <a:latin typeface="Meiryo UI" panose="020B0604030504040204" pitchFamily="50" charset="-128"/>
                <a:ea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rPr>
              <a:t>日</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◆場所：</a:t>
            </a:r>
            <a:r>
              <a:rPr kumimoji="1" lang="en-US" altLang="ja-JP" dirty="0" err="1">
                <a:latin typeface="Meiryo UI" panose="020B0604030504040204" pitchFamily="50" charset="-128"/>
                <a:ea typeface="Meiryo UI" panose="020B0604030504040204" pitchFamily="50" charset="-128"/>
              </a:rPr>
              <a:t>billage</a:t>
            </a:r>
            <a:r>
              <a:rPr kumimoji="1" lang="en-US" altLang="ja-JP" dirty="0">
                <a:latin typeface="Meiryo UI" panose="020B0604030504040204" pitchFamily="50" charset="-128"/>
                <a:ea typeface="Meiryo UI" panose="020B0604030504040204" pitchFamily="50" charset="-128"/>
              </a:rPr>
              <a:t> OSAKA</a:t>
            </a:r>
            <a:r>
              <a:rPr kumimoji="1" lang="ja-JP" altLang="en-US" dirty="0">
                <a:latin typeface="Meiryo UI" panose="020B0604030504040204" pitchFamily="50" charset="-128"/>
                <a:ea typeface="Meiryo UI" panose="020B0604030504040204" pitchFamily="50" charset="-128"/>
              </a:rPr>
              <a:t>イベントスペース</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057" y="1882187"/>
            <a:ext cx="1788536" cy="1110306"/>
          </a:xfrm>
          <a:prstGeom prst="rect">
            <a:avLst/>
          </a:prstGeom>
        </p:spPr>
      </p:pic>
      <p:sp>
        <p:nvSpPr>
          <p:cNvPr id="7" name="正方形/長方形 6"/>
          <p:cNvSpPr/>
          <p:nvPr/>
        </p:nvSpPr>
        <p:spPr>
          <a:xfrm>
            <a:off x="381001" y="3170251"/>
            <a:ext cx="6440714" cy="3077766"/>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プログラム</a:t>
            </a:r>
            <a:r>
              <a:rPr lang="ja-JP" altLang="en-US" sz="1600" b="1" dirty="0">
                <a:latin typeface="Meiryo UI" panose="020B0604030504040204" pitchFamily="50" charset="-128"/>
                <a:ea typeface="Meiryo UI" panose="020B0604030504040204" pitchFamily="50" charset="-128"/>
              </a:rPr>
              <a:t/>
            </a:r>
            <a:br>
              <a:rPr lang="ja-JP" altLang="en-US" sz="1600" b="1" dirty="0">
                <a:latin typeface="Meiryo UI" panose="020B0604030504040204" pitchFamily="50" charset="-128"/>
                <a:ea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日経</a:t>
            </a:r>
            <a:r>
              <a:rPr lang="ja-JP" altLang="en-US" sz="1600" dirty="0">
                <a:latin typeface="Meiryo UI" panose="020B0604030504040204" pitchFamily="50" charset="-128"/>
                <a:ea typeface="Meiryo UI" panose="020B0604030504040204" pitchFamily="50" charset="-128"/>
              </a:rPr>
              <a:t>ソーシャルビジネスコンテスト趣旨</a:t>
            </a:r>
            <a:r>
              <a:rPr lang="ja-JP" altLang="en-US" sz="1600" dirty="0" smtClean="0">
                <a:latin typeface="Meiryo UI" panose="020B0604030504040204" pitchFamily="50" charset="-128"/>
                <a:ea typeface="Meiryo UI" panose="020B0604030504040204" pitchFamily="50" charset="-128"/>
              </a:rPr>
              <a:t>説明、</a:t>
            </a:r>
            <a:r>
              <a:rPr lang="ja-JP" altLang="en-US" sz="1600" dirty="0">
                <a:latin typeface="Meiryo UI" panose="020B0604030504040204" pitchFamily="50" charset="-128"/>
                <a:ea typeface="Meiryo UI" panose="020B0604030504040204" pitchFamily="50" charset="-128"/>
              </a:rPr>
              <a:t>ソーシャルケーススピーチ</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登壇者＞</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マミーズアワーズプロジェクト主宰　</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石嶋 </a:t>
            </a:r>
            <a:r>
              <a:rPr lang="ja-JP" altLang="en-US" sz="1600" dirty="0">
                <a:latin typeface="Meiryo UI" panose="020B0604030504040204" pitchFamily="50" charset="-128"/>
                <a:ea typeface="Meiryo UI" panose="020B0604030504040204" pitchFamily="50" charset="-128"/>
              </a:rPr>
              <a:t>瑞穂 </a:t>
            </a:r>
            <a:r>
              <a:rPr lang="ja-JP" altLang="en-US" sz="1600" dirty="0" smtClean="0">
                <a:latin typeface="Meiryo UI" panose="020B0604030504040204" pitchFamily="50" charset="-128"/>
                <a:ea typeface="Meiryo UI" panose="020B0604030504040204" pitchFamily="50" charset="-128"/>
              </a:rPr>
              <a:t>氏</a:t>
            </a:r>
            <a:r>
              <a:rPr lang="ja-JP" altLang="en-US" sz="1600" dirty="0">
                <a:latin typeface="Meiryo UI" panose="020B0604030504040204" pitchFamily="50" charset="-128"/>
                <a:ea typeface="Meiryo UI" panose="020B0604030504040204" pitchFamily="50" charset="-128"/>
              </a:rPr>
              <a:t> ［第</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回日経ソーシャルビジネスコンテスト ファイナリスト］</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サラヤ株式会社 海外事業本部アフリカ開発室副室長</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森 </a:t>
            </a:r>
            <a:r>
              <a:rPr lang="ja-JP" altLang="en-US" sz="1600" dirty="0">
                <a:latin typeface="Meiryo UI" panose="020B0604030504040204" pitchFamily="50" charset="-128"/>
                <a:ea typeface="Meiryo UI" panose="020B0604030504040204" pitchFamily="50" charset="-128"/>
              </a:rPr>
              <a:t>窓可 氏</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ファシリテーター＞</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横田アソシエイツ代表取締役、</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慶應</a:t>
            </a:r>
            <a:r>
              <a:rPr lang="ja-JP" altLang="en-US" sz="1600" dirty="0">
                <a:latin typeface="Meiryo UI" panose="020B0604030504040204" pitchFamily="50" charset="-128"/>
                <a:ea typeface="Meiryo UI" panose="020B0604030504040204" pitchFamily="50" charset="-128"/>
              </a:rPr>
              <a:t>義塾大学大学院政策・メディア研究科特任教授</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横田 </a:t>
            </a:r>
            <a:r>
              <a:rPr lang="ja-JP" altLang="en-US" sz="1600" dirty="0">
                <a:latin typeface="Meiryo UI" panose="020B0604030504040204" pitchFamily="50" charset="-128"/>
                <a:ea typeface="Meiryo UI" panose="020B0604030504040204" pitchFamily="50" charset="-128"/>
              </a:rPr>
              <a:t>浩一 氏</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」をテーマとした</a:t>
            </a:r>
            <a:r>
              <a:rPr lang="ja-JP" altLang="en-US" sz="1600" dirty="0" smtClean="0">
                <a:latin typeface="Meiryo UI" panose="020B0604030504040204" pitchFamily="50" charset="-128"/>
                <a:ea typeface="Meiryo UI" panose="020B0604030504040204" pitchFamily="50" charset="-128"/>
              </a:rPr>
              <a:t>ワールドカフェ</a:t>
            </a:r>
            <a:endParaRPr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80151" y="5075486"/>
            <a:ext cx="4320000" cy="147732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◆その他セミナー実績</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ビジネス創出セミナー」　＜令和元年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「企業にとっての</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ビジネスセミナー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「ケニア</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ビジネス懇談会</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23</a:t>
            </a:fld>
            <a:endParaRPr kumimoji="1" lang="ja-JP" altLang="en-US"/>
          </a:p>
        </p:txBody>
      </p:sp>
    </p:spTree>
    <p:extLst>
      <p:ext uri="{BB962C8B-B14F-4D97-AF65-F5344CB8AC3E}">
        <p14:creationId xmlns:p14="http://schemas.microsoft.com/office/powerpoint/2010/main" val="421674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lnSpc>
                <a:spcPct val="150000"/>
              </a:lnSpc>
            </a:pPr>
            <a:r>
              <a:rPr lang="ja-JP" altLang="en-US" sz="2400" b="1" dirty="0" smtClean="0">
                <a:latin typeface="Meiryo UI" panose="020B0604030504040204" pitchFamily="50" charset="-128"/>
                <a:ea typeface="Meiryo UI" panose="020B0604030504040204" pitchFamily="50" charset="-128"/>
              </a:rPr>
              <a:t>プラスチック</a:t>
            </a:r>
            <a:r>
              <a:rPr lang="ja-JP" altLang="en-US" sz="2400" b="1" dirty="0">
                <a:latin typeface="Meiryo UI" panose="020B0604030504040204" pitchFamily="50" charset="-128"/>
                <a:ea typeface="Meiryo UI" panose="020B0604030504040204" pitchFamily="50" charset="-128"/>
              </a:rPr>
              <a:t>ごみ削減等の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達成に資する取組みの</a:t>
            </a:r>
            <a:r>
              <a:rPr lang="ja-JP" altLang="en-US" sz="2400" b="1" dirty="0" smtClean="0">
                <a:latin typeface="Meiryo UI" panose="020B0604030504040204" pitchFamily="50" charset="-128"/>
                <a:ea typeface="Meiryo UI" panose="020B0604030504040204" pitchFamily="50" charset="-128"/>
              </a:rPr>
              <a:t>展開</a:t>
            </a:r>
            <a:endParaRPr lang="en-US" altLang="ja-JP" sz="2400" b="1" dirty="0" smtClean="0">
              <a:latin typeface="Meiryo UI" panose="020B0604030504040204" pitchFamily="50" charset="-128"/>
              <a:ea typeface="Meiryo UI" panose="020B0604030504040204" pitchFamily="50" charset="-128"/>
            </a:endParaRPr>
          </a:p>
        </p:txBody>
      </p:sp>
      <p:pic>
        <p:nvPicPr>
          <p:cNvPr id="1026" name="Picture 2" descr="マイボトルを持ったもずや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130" y="1007195"/>
            <a:ext cx="1404693" cy="177872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19634" y="853892"/>
            <a:ext cx="9408460" cy="2098948"/>
          </a:xfrm>
          <a:prstGeom prst="rect">
            <a:avLst/>
          </a:prstGeom>
          <a:noFill/>
        </p:spPr>
        <p:style>
          <a:lnRef idx="2">
            <a:schemeClr val="accent1"/>
          </a:lnRef>
          <a:fillRef idx="1">
            <a:schemeClr val="lt1"/>
          </a:fillRef>
          <a:effectRef idx="0">
            <a:schemeClr val="accent1"/>
          </a:effectRef>
          <a:fontRef idx="minor">
            <a:schemeClr val="dk1"/>
          </a:fontRef>
        </p:style>
        <p:txBody>
          <a:bodyPr wrap="square" lIns="72000" rIns="1908000" anchor="ctr">
            <a:noAutofit/>
          </a:bodyPr>
          <a:lstStyle/>
          <a:p>
            <a:pPr marL="174625" indent="-174625"/>
            <a:r>
              <a:rPr lang="ja-JP" altLang="en-US" dirty="0" smtClean="0">
                <a:latin typeface="Meiryo UI" panose="020B0604030504040204" pitchFamily="50" charset="-128"/>
                <a:ea typeface="Meiryo UI" panose="020B0604030504040204" pitchFamily="50" charset="-128"/>
              </a:rPr>
              <a:t>〇大阪</a:t>
            </a:r>
            <a:r>
              <a:rPr lang="ja-JP" altLang="en-US" dirty="0">
                <a:latin typeface="Meiryo UI" panose="020B0604030504040204" pitchFamily="50" charset="-128"/>
                <a:ea typeface="Meiryo UI" panose="020B0604030504040204" pitchFamily="50" charset="-128"/>
              </a:rPr>
              <a:t>・関西万博の開催に向け、各主体が連携して、プラスチックごみの削減や暑さ</a:t>
            </a:r>
            <a:r>
              <a:rPr lang="ja-JP" altLang="en-US" dirty="0" smtClean="0">
                <a:latin typeface="Meiryo UI" panose="020B0604030504040204" pitchFamily="50" charset="-128"/>
                <a:ea typeface="Meiryo UI" panose="020B0604030504040204" pitchFamily="50" charset="-128"/>
              </a:rPr>
              <a:t>対策に</a:t>
            </a:r>
            <a:r>
              <a:rPr lang="ja-JP" altLang="en-US" dirty="0">
                <a:latin typeface="Meiryo UI" panose="020B0604030504040204" pitchFamily="50" charset="-128"/>
                <a:ea typeface="Meiryo UI" panose="020B0604030504040204" pitchFamily="50" charset="-128"/>
              </a:rPr>
              <a:t>もつながる取組みをすすめ、「マイボトルユーザーにやさしい持続可能な街おおさか」を実現するため、おおさかマイボトルパートナーズを設置</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74625" indent="-174625"/>
            <a:r>
              <a:rPr lang="ja-JP" altLang="en-US" dirty="0">
                <a:latin typeface="Meiryo UI" panose="020B0604030504040204" pitchFamily="50" charset="-128"/>
                <a:ea typeface="Meiryo UI" panose="020B0604030504040204" pitchFamily="50" charset="-128"/>
              </a:rPr>
              <a:t>〇</a:t>
            </a:r>
            <a:r>
              <a:rPr lang="ja-JP" altLang="en-US" dirty="0" smtClean="0">
                <a:latin typeface="Meiryo UI" panose="020B0604030504040204" pitchFamily="50" charset="-128"/>
                <a:ea typeface="Meiryo UI" panose="020B0604030504040204" pitchFamily="50" charset="-128"/>
              </a:rPr>
              <a:t>今後</a:t>
            </a:r>
            <a:r>
              <a:rPr lang="ja-JP" altLang="en-US" dirty="0">
                <a:latin typeface="Meiryo UI" panose="020B0604030504040204" pitchFamily="50" charset="-128"/>
                <a:ea typeface="Meiryo UI" panose="020B0604030504040204" pitchFamily="50" charset="-128"/>
              </a:rPr>
              <a:t>、構成員の協働により、イベントにおけるマイボトルの利用啓発、公共施設、集客観光施設等における給水スポットの普及など、SDGs達成に資する活動を展開していく。</a:t>
            </a:r>
          </a:p>
        </p:txBody>
      </p:sp>
      <p:sp>
        <p:nvSpPr>
          <p:cNvPr id="7" name="テキスト ボックス 6"/>
          <p:cNvSpPr txBox="1"/>
          <p:nvPr/>
        </p:nvSpPr>
        <p:spPr>
          <a:xfrm>
            <a:off x="4953000" y="4391272"/>
            <a:ext cx="3267635"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◆無料給水機の設置</a:t>
            </a:r>
            <a:endParaRPr kumimoji="1" lang="ja-JP" altLang="en-US"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265" y="4822159"/>
            <a:ext cx="1419048" cy="1600000"/>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301" y="4922159"/>
            <a:ext cx="1866667" cy="1400000"/>
          </a:xfrm>
          <a:prstGeom prst="rect">
            <a:avLst/>
          </a:prstGeom>
        </p:spPr>
      </p:pic>
      <p:sp>
        <p:nvSpPr>
          <p:cNvPr id="19" name="正方形/長方形 18"/>
          <p:cNvSpPr/>
          <p:nvPr/>
        </p:nvSpPr>
        <p:spPr>
          <a:xfrm>
            <a:off x="5151168" y="6422159"/>
            <a:ext cx="2136133" cy="261610"/>
          </a:xfrm>
          <a:prstGeom prst="rect">
            <a:avLst/>
          </a:prstGeom>
        </p:spPr>
        <p:txBody>
          <a:bodyPr wrap="square">
            <a:spAutoFit/>
          </a:bodyPr>
          <a:lstStyle/>
          <a:p>
            <a:pPr algn="ctr"/>
            <a:r>
              <a:rPr lang="ja-JP" altLang="en-US" sz="1100" b="1" dirty="0">
                <a:latin typeface="Meiryo UI" panose="020B0604030504040204" pitchFamily="50" charset="-128"/>
                <a:ea typeface="Meiryo UI" panose="020B0604030504040204" pitchFamily="50" charset="-128"/>
              </a:rPr>
              <a:t>府庁本館１階（府民案内室</a:t>
            </a:r>
            <a:r>
              <a:rPr lang="ja-JP" altLang="en-US" sz="1100" b="1"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9634" y="3108096"/>
            <a:ext cx="3267635"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◆おおさかプラスチックごみゼロ宣言</a:t>
            </a:r>
          </a:p>
        </p:txBody>
      </p:sp>
      <p:sp>
        <p:nvSpPr>
          <p:cNvPr id="5" name="正方形/長方形 4"/>
          <p:cNvSpPr/>
          <p:nvPr/>
        </p:nvSpPr>
        <p:spPr>
          <a:xfrm>
            <a:off x="423315" y="3458317"/>
            <a:ext cx="4182851" cy="141515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年１月</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日に、大阪府と大阪市は、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G20</a:t>
            </a:r>
            <a:r>
              <a:rPr lang="ja-JP" altLang="en-US" sz="1400" dirty="0">
                <a:latin typeface="Meiryo UI" panose="020B0604030504040204" pitchFamily="50" charset="-128"/>
                <a:ea typeface="Meiryo UI" panose="020B0604030504040204" pitchFamily="50" charset="-128"/>
              </a:rPr>
              <a:t>大阪サミット及び</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年大阪・関西万博の開催地として、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先進都市を目指し、使い捨てプラスチック削減のさらなる推進やプラスチックの資源循環の推進などを盛り込んだ「おおさかプラスチックごみゼロ宣言」を、共同</a:t>
            </a:r>
            <a:r>
              <a:rPr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実施</a:t>
            </a:r>
          </a:p>
        </p:txBody>
      </p:sp>
      <p:sp>
        <p:nvSpPr>
          <p:cNvPr id="8" name="正方形/長方形 7"/>
          <p:cNvSpPr/>
          <p:nvPr/>
        </p:nvSpPr>
        <p:spPr>
          <a:xfrm>
            <a:off x="7433127" y="6430676"/>
            <a:ext cx="1877437" cy="261610"/>
          </a:xfrm>
          <a:prstGeom prst="rect">
            <a:avLst/>
          </a:prstGeom>
        </p:spPr>
        <p:txBody>
          <a:bodyPr wrap="none">
            <a:spAutoFit/>
          </a:bodyPr>
          <a:lstStyle/>
          <a:p>
            <a:r>
              <a:rPr lang="zh-TW" altLang="en-US" sz="1100" b="1" dirty="0">
                <a:latin typeface="Meiryo UI" panose="020B0604030504040204" pitchFamily="50" charset="-128"/>
                <a:ea typeface="Meiryo UI" panose="020B0604030504040204" pitchFamily="50" charset="-128"/>
              </a:rPr>
              <a:t>府庁別館１階（郵便局前）</a:t>
            </a:r>
            <a:endParaRPr lang="ja-JP" altLang="en-US"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923864" y="3093882"/>
            <a:ext cx="4307023"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a:t>
            </a:r>
            <a:r>
              <a:rPr lang="ja-JP" altLang="en-US" sz="1600" b="1" dirty="0" smtClean="0"/>
              <a:t>パートナーズメンバー</a:t>
            </a:r>
            <a:r>
              <a:rPr lang="ja-JP" altLang="en-US" sz="1200" b="1" dirty="0" smtClean="0"/>
              <a:t>（</a:t>
            </a:r>
            <a:r>
              <a:rPr lang="en-US" altLang="ja-JP" sz="1200" b="1" dirty="0" smtClean="0"/>
              <a:t>2020</a:t>
            </a:r>
            <a:r>
              <a:rPr lang="ja-JP" altLang="en-US" sz="1200" b="1" dirty="0" smtClean="0"/>
              <a:t>年</a:t>
            </a:r>
            <a:r>
              <a:rPr lang="en-US" altLang="ja-JP" sz="1200" b="1" dirty="0"/>
              <a:t>3</a:t>
            </a:r>
            <a:r>
              <a:rPr lang="ja-JP" altLang="en-US" sz="1200" b="1" dirty="0" smtClean="0"/>
              <a:t>月時点</a:t>
            </a:r>
            <a:r>
              <a:rPr lang="ja-JP" altLang="en-US" sz="1200" b="1" dirty="0"/>
              <a:t>）</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06631869"/>
              </p:ext>
            </p:extLst>
          </p:nvPr>
        </p:nvGraphicFramePr>
        <p:xfrm>
          <a:off x="5003541" y="3541075"/>
          <a:ext cx="4824000" cy="65884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3636482949"/>
                    </a:ext>
                  </a:extLst>
                </a:gridCol>
                <a:gridCol w="1188000">
                  <a:extLst>
                    <a:ext uri="{9D8B030D-6E8A-4147-A177-3AD203B41FA5}">
                      <a16:colId xmlns:a16="http://schemas.microsoft.com/office/drawing/2014/main" val="3782406506"/>
                    </a:ext>
                  </a:extLst>
                </a:gridCol>
                <a:gridCol w="1188000">
                  <a:extLst>
                    <a:ext uri="{9D8B030D-6E8A-4147-A177-3AD203B41FA5}">
                      <a16:colId xmlns:a16="http://schemas.microsoft.com/office/drawing/2014/main" val="195582614"/>
                    </a:ext>
                  </a:extLst>
                </a:gridCol>
                <a:gridCol w="1260000">
                  <a:extLst>
                    <a:ext uri="{9D8B030D-6E8A-4147-A177-3AD203B41FA5}">
                      <a16:colId xmlns:a16="http://schemas.microsoft.com/office/drawing/2014/main" val="461085569"/>
                    </a:ext>
                  </a:extLst>
                </a:gridCol>
              </a:tblGrid>
              <a:tr h="288000">
                <a:tc>
                  <a:txBody>
                    <a:bodyPr/>
                    <a:lstStyle/>
                    <a:p>
                      <a:pPr algn="ctr"/>
                      <a:r>
                        <a:rPr kumimoji="1" lang="ja-JP" altLang="en-US" sz="1200" dirty="0" smtClean="0">
                          <a:latin typeface="Meiryo UI" panose="020B0604030504040204" pitchFamily="50" charset="-128"/>
                          <a:ea typeface="Meiryo UI" panose="020B0604030504040204" pitchFamily="50" charset="-128"/>
                        </a:rPr>
                        <a:t>企業</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行政</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水道事業者</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rPr>
                        <a:t>NPO</a:t>
                      </a:r>
                      <a:r>
                        <a:rPr kumimoji="1" lang="ja-JP" altLang="en-US" sz="1200" dirty="0" smtClean="0">
                          <a:latin typeface="Meiryo UI" panose="020B0604030504040204" pitchFamily="50" charset="-128"/>
                          <a:ea typeface="Meiryo UI" panose="020B0604030504040204" pitchFamily="50" charset="-128"/>
                        </a:rPr>
                        <a:t>・団体等</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3604413409"/>
                  </a:ext>
                </a:extLst>
              </a:tr>
              <a:tr h="370840">
                <a:tc>
                  <a:txBody>
                    <a:bodyPr/>
                    <a:lstStyle/>
                    <a:p>
                      <a:pPr algn="ctr"/>
                      <a:r>
                        <a:rPr kumimoji="1" lang="en-US" altLang="ja-JP" sz="1200" dirty="0" smtClean="0">
                          <a:latin typeface="Meiryo UI" panose="020B0604030504040204" pitchFamily="50" charset="-128"/>
                          <a:ea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rPr>
                        <a:t>社</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団体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団体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団体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66038279"/>
                  </a:ext>
                </a:extLst>
              </a:tr>
            </a:tbl>
          </a:graphicData>
        </a:graphic>
      </p:graphicFrame>
      <p:sp>
        <p:nvSpPr>
          <p:cNvPr id="13" name="スライド番号プレースホルダー 12"/>
          <p:cNvSpPr>
            <a:spLocks noGrp="1"/>
          </p:cNvSpPr>
          <p:nvPr>
            <p:ph type="sldNum" sz="quarter" idx="12"/>
          </p:nvPr>
        </p:nvSpPr>
        <p:spPr/>
        <p:txBody>
          <a:bodyPr/>
          <a:lstStyle/>
          <a:p>
            <a:fld id="{2E3B00D2-DB11-4019-AFF0-AC393A236FA7}" type="slidenum">
              <a:rPr kumimoji="1" lang="ja-JP" altLang="en-US" smtClean="0"/>
              <a:t>24</a:t>
            </a:fld>
            <a:endParaRPr kumimoji="1" lang="ja-JP" altLang="en-US"/>
          </a:p>
        </p:txBody>
      </p:sp>
    </p:spTree>
    <p:extLst>
      <p:ext uri="{BB962C8B-B14F-4D97-AF65-F5344CB8AC3E}">
        <p14:creationId xmlns:p14="http://schemas.microsoft.com/office/powerpoint/2010/main" val="3456050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各種計画への反映</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25</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979849633"/>
              </p:ext>
            </p:extLst>
          </p:nvPr>
        </p:nvGraphicFramePr>
        <p:xfrm>
          <a:off x="187219" y="689944"/>
          <a:ext cx="4608000" cy="5904000"/>
        </p:xfrm>
        <a:graphic>
          <a:graphicData uri="http://schemas.openxmlformats.org/drawingml/2006/table">
            <a:tbl>
              <a:tblPr>
                <a:tableStyleId>{5940675A-B579-460E-94D1-54222C63F5DA}</a:tableStyleId>
              </a:tblPr>
              <a:tblGrid>
                <a:gridCol w="4608000">
                  <a:extLst>
                    <a:ext uri="{9D8B030D-6E8A-4147-A177-3AD203B41FA5}">
                      <a16:colId xmlns:a16="http://schemas.microsoft.com/office/drawing/2014/main" val="832603626"/>
                    </a:ext>
                  </a:extLst>
                </a:gridCol>
              </a:tblGrid>
              <a:tr h="360000">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計画等名称</a:t>
                      </a:r>
                      <a:endParaRPr lang="zh-TW"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「いのち輝く未来社会」をめざすビジョン</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287134736"/>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a:t>
                      </a:r>
                      <a:r>
                        <a:rPr lang="en-US" altLang="ja-JP" sz="1400" b="0" i="0" u="none" strike="noStrike" dirty="0" smtClean="0">
                          <a:effectLst/>
                          <a:latin typeface="Meiryo UI" panose="020B0604030504040204" pitchFamily="50" charset="-128"/>
                          <a:ea typeface="Meiryo UI" panose="020B0604030504040204" pitchFamily="50" charset="-128"/>
                        </a:rPr>
                        <a:t>21</a:t>
                      </a:r>
                      <a:r>
                        <a:rPr lang="ja-JP" altLang="en-US" sz="1400" b="0" i="0" u="none" strike="noStrike" dirty="0" smtClean="0">
                          <a:effectLst/>
                          <a:latin typeface="Meiryo UI" panose="020B0604030504040204" pitchFamily="50" charset="-128"/>
                          <a:ea typeface="Meiryo UI" panose="020B0604030504040204" pitchFamily="50" charset="-128"/>
                        </a:rPr>
                        <a:t>世紀の新環境総合計画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48142612"/>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大阪府まち・ひと・しごと創生総合戦略</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73805392"/>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rPr>
                        <a:t>大阪府</a:t>
                      </a:r>
                      <a:r>
                        <a:rPr lang="zh-TW" altLang="en-US" sz="1400" u="none" strike="noStrike" dirty="0">
                          <a:effectLst/>
                          <a:latin typeface="Meiryo UI" panose="020B0604030504040204" pitchFamily="50" charset="-128"/>
                          <a:ea typeface="Meiryo UI" panose="020B0604030504040204" pitchFamily="50" charset="-128"/>
                        </a:rPr>
                        <a:t>地域防災計画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78054925"/>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新</a:t>
                      </a:r>
                      <a:r>
                        <a:rPr lang="ja-JP" altLang="en-US" sz="1400" u="none" strike="noStrike" dirty="0">
                          <a:effectLst/>
                          <a:latin typeface="Meiryo UI" panose="020B0604030504040204" pitchFamily="50" charset="-128"/>
                          <a:ea typeface="Meiryo UI" panose="020B0604030504040204" pitchFamily="50" charset="-128"/>
                        </a:rPr>
                        <a:t>・大阪府地震防災アクションプラン</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22284646"/>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大阪府ユニバーサルデザイン推進指針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281229536"/>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大阪府営公園マスタープラン</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50861475"/>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新農林水産業振興ビジョン「食とみどりの取り組み方向」</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330042026"/>
                  </a:ext>
                </a:extLst>
              </a:tr>
              <a:tr h="396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a:t>
                      </a:r>
                      <a:r>
                        <a:rPr lang="ja-JP" altLang="en-US" sz="1400" u="none" strike="noStrike" dirty="0" smtClean="0">
                          <a:effectLst/>
                          <a:latin typeface="Meiryo UI" panose="020B0604030504040204" pitchFamily="50" charset="-128"/>
                          <a:ea typeface="Meiryo UI" panose="020B0604030504040204" pitchFamily="50" charset="-128"/>
                        </a:rPr>
                        <a:t>大阪府</a:t>
                      </a:r>
                      <a:r>
                        <a:rPr lang="ja-JP" altLang="en-US" sz="1400" u="none" strike="noStrike" dirty="0">
                          <a:effectLst/>
                          <a:latin typeface="Meiryo UI" panose="020B0604030504040204" pitchFamily="50" charset="-128"/>
                          <a:ea typeface="Meiryo UI" panose="020B0604030504040204" pitchFamily="50" charset="-128"/>
                        </a:rPr>
                        <a:t>地域福祉支援</a:t>
                      </a:r>
                      <a:r>
                        <a:rPr lang="ja-JP" altLang="en-US" sz="1400" u="none" strike="noStrike" dirty="0" smtClean="0">
                          <a:effectLst/>
                          <a:latin typeface="Meiryo UI" panose="020B0604030504040204" pitchFamily="50" charset="-128"/>
                          <a:ea typeface="Meiryo UI" panose="020B0604030504040204" pitchFamily="50" charset="-128"/>
                        </a:rPr>
                        <a:t>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68432605"/>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ja-JP" altLang="en-US" sz="1400" b="0" i="0" u="none" strike="noStrike" baseline="0"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期大阪府ホームレスの自立の支援等に関する実施計画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24794335"/>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zh-TW" altLang="en-US" sz="1400" b="0" i="0" u="none" strike="noStrike" dirty="0" smtClean="0">
                          <a:effectLst/>
                          <a:latin typeface="Meiryo UI" panose="020B0604030504040204" pitchFamily="50" charset="-128"/>
                          <a:ea typeface="Meiryo UI" panose="020B0604030504040204" pitchFamily="50" charset="-128"/>
                        </a:rPr>
                        <a:t>少子化対策基本指針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34543538"/>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第三次大阪府社会的養育体制整備計画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87969669"/>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大阪府自転車通行空間</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か年整備計画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197430328"/>
                  </a:ext>
                </a:extLst>
              </a:tr>
              <a:tr h="396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住まうビジョン・大阪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42838996"/>
                  </a:ext>
                </a:extLst>
              </a:tr>
            </a:tbl>
          </a:graphicData>
        </a:graphic>
      </p:graphicFrame>
      <p:sp>
        <p:nvSpPr>
          <p:cNvPr id="4" name="正方形/長方形 3"/>
          <p:cNvSpPr/>
          <p:nvPr/>
        </p:nvSpPr>
        <p:spPr>
          <a:xfrm>
            <a:off x="6439327" y="6499243"/>
            <a:ext cx="339868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記載は主なもの、平成</a:t>
            </a:r>
            <a:r>
              <a:rPr lang="en-US" altLang="ja-JP" sz="1400" dirty="0" smtClean="0">
                <a:solidFill>
                  <a:schemeClr val="tx1"/>
                </a:solidFill>
                <a:latin typeface="Meiryo UI" panose="020B0604030504040204" pitchFamily="50" charset="-128"/>
                <a:ea typeface="Meiryo UI" panose="020B0604030504040204" pitchFamily="50" charset="-128"/>
              </a:rPr>
              <a:t>30</a:t>
            </a:r>
            <a:r>
              <a:rPr lang="ja-JP" altLang="en-US" sz="1400" dirty="0" smtClean="0">
                <a:solidFill>
                  <a:schemeClr val="tx1"/>
                </a:solidFill>
                <a:latin typeface="Meiryo UI" panose="020B0604030504040204" pitchFamily="50" charset="-128"/>
                <a:ea typeface="Meiryo UI" panose="020B0604030504040204" pitchFamily="50" charset="-128"/>
              </a:rPr>
              <a:t>年度実績</a:t>
            </a:r>
            <a:r>
              <a:rPr lang="ja-JP" altLang="en-US" sz="1400" dirty="0">
                <a:solidFill>
                  <a:schemeClr val="tx1"/>
                </a:solidFill>
                <a:latin typeface="Meiryo UI" panose="020B0604030504040204" pitchFamily="50" charset="-128"/>
                <a:ea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rPr>
              <a:t>含む</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912409693"/>
              </p:ext>
            </p:extLst>
          </p:nvPr>
        </p:nvGraphicFramePr>
        <p:xfrm>
          <a:off x="4953000" y="689944"/>
          <a:ext cx="4608000" cy="4716000"/>
        </p:xfrm>
        <a:graphic>
          <a:graphicData uri="http://schemas.openxmlformats.org/drawingml/2006/table">
            <a:tbl>
              <a:tblPr>
                <a:tableStyleId>{5940675A-B579-460E-94D1-54222C63F5DA}</a:tableStyleId>
              </a:tblPr>
              <a:tblGrid>
                <a:gridCol w="4608000">
                  <a:extLst>
                    <a:ext uri="{9D8B030D-6E8A-4147-A177-3AD203B41FA5}">
                      <a16:colId xmlns:a16="http://schemas.microsoft.com/office/drawing/2014/main" val="832603626"/>
                    </a:ext>
                  </a:extLst>
                </a:gridCol>
              </a:tblGrid>
              <a:tr h="360000">
                <a:tc>
                  <a:txBody>
                    <a:bodyPr/>
                    <a:lstStyle/>
                    <a:p>
                      <a:pPr algn="ctr" fontAlgn="ctr"/>
                      <a:r>
                        <a:rPr lang="ja-JP" altLang="en-US" sz="1400" b="1" u="none" strike="noStrike" dirty="0" smtClean="0">
                          <a:solidFill>
                            <a:schemeClr val="tx1"/>
                          </a:solidFill>
                          <a:effectLst/>
                          <a:latin typeface="Meiryo UI" panose="020B0604030504040204" pitchFamily="50" charset="-128"/>
                          <a:ea typeface="Meiryo UI" panose="020B0604030504040204" pitchFamily="50" charset="-128"/>
                        </a:rPr>
                        <a:t>計画等名称</a:t>
                      </a:r>
                      <a:endParaRPr lang="zh-TW"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空家総合戦略・大阪</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2019</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0582861"/>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住宅建築物耐震</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ヶ年戦略・大阪</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9424507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大阪府バリアフリー基本構想等作成促進指針</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0969824"/>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建設工事従事者の安全及び健康の確保に関する大阪府計画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5355588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大阪府都市整備中期計画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71896748"/>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大阪府自転車活用推進計画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70470310"/>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公共交通戦略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94079476"/>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子ども総合計画後期計画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249422460"/>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第四次大阪府ひとり親家庭など自立促進計画</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6597686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大阪府文化財保存活用大綱</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062301282"/>
                  </a:ext>
                </a:extLst>
              </a:tr>
              <a:tr h="396000">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大阪スマートシティ戦略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006431457"/>
                  </a:ext>
                </a:extLst>
              </a:tr>
            </a:tbl>
          </a:graphicData>
        </a:graphic>
      </p:graphicFrame>
    </p:spTree>
    <p:extLst>
      <p:ext uri="{BB962C8B-B14F-4D97-AF65-F5344CB8AC3E}">
        <p14:creationId xmlns:p14="http://schemas.microsoft.com/office/powerpoint/2010/main" val="166584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55887"/>
            <a:ext cx="9906000" cy="105230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2400" b="1" dirty="0" smtClean="0">
                <a:latin typeface="Meiryo UI" panose="020B0604030504040204" pitchFamily="50" charset="-128"/>
                <a:ea typeface="Meiryo UI" panose="020B0604030504040204" pitchFamily="50" charset="-128"/>
              </a:rPr>
              <a:t>１．大阪府の取組み概要</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lang="ja-JP" altLang="en-US" smtClean="0"/>
              <a:pPr/>
              <a:t>2</a:t>
            </a:fld>
            <a:endParaRPr lang="ja-JP" altLang="en-US"/>
          </a:p>
        </p:txBody>
      </p:sp>
    </p:spTree>
    <p:extLst>
      <p:ext uri="{BB962C8B-B14F-4D97-AF65-F5344CB8AC3E}">
        <p14:creationId xmlns:p14="http://schemas.microsoft.com/office/powerpoint/2010/main" val="153947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6536" y="1304005"/>
            <a:ext cx="8626446" cy="553394"/>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oAutofit/>
          </a:bodyPr>
          <a:lstStyle/>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大阪府では、昨年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月に知事を本部長とする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推進本部」を設置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正方形/長方形 5"/>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r>
              <a:rPr lang="ja-JP" altLang="en-US" sz="2400" b="1" dirty="0" smtClean="0">
                <a:latin typeface="Meiryo UI" panose="020B0604030504040204" pitchFamily="50" charset="-128"/>
                <a:ea typeface="Meiryo UI" panose="020B0604030504040204" pitchFamily="50" charset="-128"/>
              </a:rPr>
              <a:t>大阪府</a:t>
            </a:r>
            <a:r>
              <a:rPr lang="ja-JP" altLang="en-US" sz="2400" b="1" dirty="0">
                <a:latin typeface="Meiryo UI" panose="020B0604030504040204" pitchFamily="50" charset="-128"/>
                <a:ea typeface="Meiryo UI" panose="020B0604030504040204" pitchFamily="50" charset="-128"/>
              </a:rPr>
              <a:t>の体制・役割</a:t>
            </a:r>
            <a:endParaRPr lang="en-US" altLang="ja-JP" sz="24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22036" y="920925"/>
            <a:ext cx="2658756" cy="40011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a:t>
            </a:r>
          </a:p>
        </p:txBody>
      </p:sp>
      <p:sp>
        <p:nvSpPr>
          <p:cNvPr id="4" name="正方形/長方形 3"/>
          <p:cNvSpPr/>
          <p:nvPr/>
        </p:nvSpPr>
        <p:spPr>
          <a:xfrm>
            <a:off x="427487" y="4535637"/>
            <a:ext cx="954107" cy="425758"/>
          </a:xfrm>
          <a:prstGeom prst="rect">
            <a:avLst/>
          </a:prstGeom>
        </p:spPr>
        <p:txBody>
          <a:bodyPr wrap="none">
            <a:spAutoFit/>
          </a:bodyPr>
          <a:lstStyle/>
          <a:p>
            <a:pPr>
              <a:lnSpc>
                <a:spcPts val="26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■役割</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07906" y="4937264"/>
            <a:ext cx="8643952" cy="1409700"/>
          </a:xfrm>
          <a:prstGeom prst="rect">
            <a:avLst/>
          </a:prstGeom>
          <a:solidFill>
            <a:schemeClr val="tx2">
              <a:lumMod val="20000"/>
              <a:lumOff val="80000"/>
            </a:schemeClr>
          </a:solidFill>
          <a:ln>
            <a:solidFill>
              <a:schemeClr val="tx2">
                <a:lumMod val="60000"/>
                <a:lumOff val="40000"/>
              </a:schemeClr>
            </a:solidFill>
          </a:ln>
        </p:spPr>
        <p:txBody>
          <a:bodyPr wrap="square" lIns="120979" tIns="72000" rIns="120979" bIns="60490" rtlCol="0" anchor="t" anchorCtr="0">
            <a:noAutofit/>
          </a:bodyPr>
          <a:lstStyle/>
          <a:p>
            <a:pPr marL="216027" indent="-216027">
              <a:spcBef>
                <a:spcPts val="189"/>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府民や企業、市町村など、様々なステークホルダーに</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16027" indent="-216027">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万博を絶好の機会に、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22037" y="2655155"/>
            <a:ext cx="954107" cy="425758"/>
          </a:xfrm>
          <a:prstGeom prst="rect">
            <a:avLst/>
          </a:prstGeom>
        </p:spPr>
        <p:txBody>
          <a:bodyPr wrap="none">
            <a:spAutoFit/>
          </a:bodyPr>
          <a:lstStyle/>
          <a:p>
            <a:pPr>
              <a:lnSpc>
                <a:spcPts val="26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■意義</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76536" y="3073981"/>
            <a:ext cx="8675322" cy="863186"/>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144000" tIns="64008" rIns="72000" bIns="64008" rtlCol="0" anchor="ctr">
            <a:no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の取組みは、大阪が未来に向かって持続的に成長し、府民一人ひとりが「豊かさ」や「安全・安心」を実感できる社会へと発展するための、基盤づくりにつながるもの</a:t>
            </a:r>
          </a:p>
        </p:txBody>
      </p:sp>
      <p:sp>
        <p:nvSpPr>
          <p:cNvPr id="2" name="スライド番号プレースホルダー 1"/>
          <p:cNvSpPr>
            <a:spLocks noGrp="1"/>
          </p:cNvSpPr>
          <p:nvPr>
            <p:ph type="sldNum" sz="quarter" idx="12"/>
          </p:nvPr>
        </p:nvSpPr>
        <p:spPr/>
        <p:txBody>
          <a:bodyPr/>
          <a:lstStyle/>
          <a:p>
            <a:fld id="{2E3B00D2-DB11-4019-AFF0-AC393A236FA7}" type="slidenum">
              <a:rPr lang="ja-JP" altLang="en-US" smtClean="0"/>
              <a:pPr/>
              <a:t>3</a:t>
            </a:fld>
            <a:endParaRPr lang="ja-JP" altLang="en-US"/>
          </a:p>
        </p:txBody>
      </p:sp>
    </p:spTree>
    <p:extLst>
      <p:ext uri="{BB962C8B-B14F-4D97-AF65-F5344CB8AC3E}">
        <p14:creationId xmlns:p14="http://schemas.microsoft.com/office/powerpoint/2010/main" val="148179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グラフ 36"/>
          <p:cNvGraphicFramePr>
            <a:graphicFrameLocks/>
          </p:cNvGraphicFramePr>
          <p:nvPr>
            <p:extLst>
              <p:ext uri="{D42A27DB-BD31-4B8C-83A1-F6EECF244321}">
                <p14:modId xmlns:p14="http://schemas.microsoft.com/office/powerpoint/2010/main" val="3136205721"/>
              </p:ext>
            </p:extLst>
          </p:nvPr>
        </p:nvGraphicFramePr>
        <p:xfrm>
          <a:off x="5406594" y="2824569"/>
          <a:ext cx="4183692" cy="4033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グラフ 31"/>
          <p:cNvGraphicFramePr>
            <a:graphicFrameLocks/>
          </p:cNvGraphicFramePr>
          <p:nvPr>
            <p:extLst>
              <p:ext uri="{D42A27DB-BD31-4B8C-83A1-F6EECF244321}">
                <p14:modId xmlns:p14="http://schemas.microsoft.com/office/powerpoint/2010/main" val="1620174262"/>
              </p:ext>
            </p:extLst>
          </p:nvPr>
        </p:nvGraphicFramePr>
        <p:xfrm>
          <a:off x="484938" y="2631097"/>
          <a:ext cx="4401625" cy="4174591"/>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r>
              <a:rPr lang="ja-JP" altLang="en-US" sz="2400" b="1" dirty="0" smtClean="0">
                <a:latin typeface="Meiryo UI" panose="020B0604030504040204" pitchFamily="50" charset="-128"/>
                <a:ea typeface="Meiryo UI" panose="020B0604030504040204" pitchFamily="50" charset="-128"/>
              </a:rPr>
              <a:t>府民の認知度</a:t>
            </a:r>
            <a:endParaRPr lang="en-US" altLang="ja-JP" sz="2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433645" y="762318"/>
            <a:ext cx="9055860" cy="760538"/>
          </a:xfrm>
          <a:prstGeom prst="rect">
            <a:avLst/>
          </a:prstGeom>
          <a:ln w="12700">
            <a:solidFill>
              <a:schemeClr val="accent1"/>
            </a:solidFill>
          </a:ln>
        </p:spPr>
        <p:txBody>
          <a:bodyPr wrap="square" anchor="ctr">
            <a:noAutofit/>
          </a:bodyPr>
          <a:lstStyle/>
          <a:p>
            <a:pPr>
              <a:lnSpc>
                <a:spcPts val="2200"/>
              </a:lnSpc>
            </a:pPr>
            <a:r>
              <a:rPr lang="ja-JP" altLang="en-US" b="1" dirty="0">
                <a:latin typeface="Meiryo UI" panose="020B0604030504040204" pitchFamily="50" charset="-128"/>
                <a:ea typeface="Meiryo UI" panose="020B0604030504040204" pitchFamily="50" charset="-128"/>
              </a:rPr>
              <a:t>　大阪府のネット調査（大阪</a:t>
            </a:r>
            <a:r>
              <a:rPr lang="en-US" altLang="ja-JP" b="1" dirty="0">
                <a:latin typeface="Meiryo UI" panose="020B0604030504040204" pitchFamily="50" charset="-128"/>
                <a:ea typeface="Meiryo UI" panose="020B0604030504040204" pitchFamily="50" charset="-128"/>
              </a:rPr>
              <a:t>Q</a:t>
            </a:r>
            <a:r>
              <a:rPr lang="ja-JP" altLang="en-US" b="1" dirty="0">
                <a:latin typeface="Meiryo UI" panose="020B0604030504040204" pitchFamily="50" charset="-128"/>
                <a:ea typeface="Meiryo UI" panose="020B0604030504040204" pitchFamily="50" charset="-128"/>
              </a:rPr>
              <a:t>ネット）を活用して、府民を対象に</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の認知度を調査。</a:t>
            </a:r>
            <a:endParaRPr lang="en-US" altLang="ja-JP" b="1" dirty="0">
              <a:latin typeface="Meiryo UI" panose="020B0604030504040204" pitchFamily="50" charset="-128"/>
              <a:ea typeface="Meiryo UI" panose="020B0604030504040204" pitchFamily="50" charset="-128"/>
            </a:endParaRPr>
          </a:p>
          <a:p>
            <a:pPr>
              <a:lnSpc>
                <a:spcPts val="2200"/>
              </a:lnSpc>
            </a:pPr>
            <a:r>
              <a:rPr lang="ja-JP" altLang="en-US" dirty="0">
                <a:latin typeface="Meiryo UI" panose="020B0604030504040204" pitchFamily="50" charset="-128"/>
                <a:ea typeface="Meiryo UI" panose="020B0604030504040204" pitchFamily="50" charset="-128"/>
              </a:rPr>
              <a:t>　（対象者条件：</a:t>
            </a:r>
            <a:r>
              <a:rPr lang="en-US" altLang="ja-JP" dirty="0">
                <a:latin typeface="Meiryo UI" panose="020B0604030504040204" pitchFamily="50" charset="-128"/>
                <a:ea typeface="Meiryo UI" panose="020B0604030504040204" pitchFamily="50" charset="-128"/>
              </a:rPr>
              <a:t>18</a:t>
            </a:r>
            <a:r>
              <a:rPr lang="ja-JP" altLang="ja-JP" dirty="0">
                <a:latin typeface="Meiryo UI" panose="020B0604030504040204" pitchFamily="50" charset="-128"/>
                <a:ea typeface="Meiryo UI" panose="020B0604030504040204" pitchFamily="50" charset="-128"/>
              </a:rPr>
              <a:t>歳以上の男女</a:t>
            </a:r>
            <a:r>
              <a:rPr lang="ja-JP" altLang="en-US" dirty="0">
                <a:latin typeface="Meiryo UI" panose="020B0604030504040204" pitchFamily="50" charset="-128"/>
                <a:ea typeface="Meiryo UI" panose="020B0604030504040204" pitchFamily="50" charset="-128"/>
              </a:rPr>
              <a:t>、サンプル数：</a:t>
            </a:r>
            <a:r>
              <a:rPr lang="en-US" altLang="ja-JP" dirty="0">
                <a:latin typeface="Meiryo UI" panose="020B0604030504040204" pitchFamily="50" charset="-128"/>
                <a:ea typeface="Meiryo UI" panose="020B0604030504040204" pitchFamily="50" charset="-128"/>
              </a:rPr>
              <a:t>1,000</a:t>
            </a:r>
            <a:r>
              <a:rPr lang="ja-JP" altLang="ja-JP" dirty="0">
                <a:latin typeface="Meiryo UI" panose="020B0604030504040204" pitchFamily="50" charset="-128"/>
                <a:ea typeface="Meiryo UI" panose="020B0604030504040204" pitchFamily="50" charset="-128"/>
              </a:rPr>
              <a:t>名</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5" name="角丸四角形 14"/>
          <p:cNvSpPr/>
          <p:nvPr/>
        </p:nvSpPr>
        <p:spPr>
          <a:xfrm>
            <a:off x="511221" y="1925970"/>
            <a:ext cx="4399031" cy="772286"/>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府民全体の認知度は、直近の調査</a:t>
            </a:r>
            <a:r>
              <a:rPr kumimoji="1" lang="ja-JP" altLang="en-US" sz="1600" dirty="0" smtClean="0">
                <a:latin typeface="Meiryo UI" panose="020B0604030504040204" pitchFamily="50" charset="-128"/>
                <a:ea typeface="Meiryo UI" panose="020B0604030504040204" pitchFamily="50" charset="-128"/>
              </a:rPr>
              <a:t>で</a:t>
            </a:r>
            <a:r>
              <a:rPr kumimoji="1" lang="en-US" altLang="ja-JP" sz="1600" b="1" dirty="0" smtClean="0">
                <a:latin typeface="Meiryo UI" panose="020B0604030504040204" pitchFamily="50" charset="-128"/>
                <a:ea typeface="Meiryo UI" panose="020B0604030504040204" pitchFamily="50" charset="-128"/>
              </a:rPr>
              <a:t>31%</a:t>
            </a:r>
            <a:r>
              <a:rPr kumimoji="1" lang="ja-JP" altLang="en-US" sz="1600" dirty="0" err="1">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6" name="角丸四角形 15"/>
          <p:cNvSpPr/>
          <p:nvPr/>
        </p:nvSpPr>
        <p:spPr>
          <a:xfrm>
            <a:off x="4201501" y="2989958"/>
            <a:ext cx="480369" cy="42589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400" dirty="0"/>
              <a:t>18%</a:t>
            </a:r>
            <a:endParaRPr kumimoji="1" lang="ja-JP" altLang="en-US" sz="1400" dirty="0"/>
          </a:p>
        </p:txBody>
      </p:sp>
      <p:sp>
        <p:nvSpPr>
          <p:cNvPr id="17" name="角丸四角形 16"/>
          <p:cNvSpPr/>
          <p:nvPr/>
        </p:nvSpPr>
        <p:spPr>
          <a:xfrm>
            <a:off x="4201501" y="3864792"/>
            <a:ext cx="480369" cy="42589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400" dirty="0"/>
              <a:t>15%</a:t>
            </a:r>
            <a:endParaRPr kumimoji="1" lang="ja-JP" altLang="en-US" sz="1400" dirty="0"/>
          </a:p>
        </p:txBody>
      </p:sp>
      <p:sp>
        <p:nvSpPr>
          <p:cNvPr id="18" name="角丸四角形 17"/>
          <p:cNvSpPr/>
          <p:nvPr/>
        </p:nvSpPr>
        <p:spPr>
          <a:xfrm>
            <a:off x="4189030" y="4791881"/>
            <a:ext cx="480369" cy="42589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400" dirty="0"/>
              <a:t>25</a:t>
            </a:r>
            <a:r>
              <a:rPr kumimoji="1" lang="en-US" altLang="ja-JP" sz="1400" dirty="0"/>
              <a:t>%</a:t>
            </a:r>
            <a:endParaRPr kumimoji="1" lang="ja-JP" altLang="en-US" sz="1400" dirty="0"/>
          </a:p>
        </p:txBody>
      </p:sp>
      <p:sp>
        <p:nvSpPr>
          <p:cNvPr id="20" name="角丸四角形 19"/>
          <p:cNvSpPr/>
          <p:nvPr/>
        </p:nvSpPr>
        <p:spPr>
          <a:xfrm>
            <a:off x="4962978" y="1926161"/>
            <a:ext cx="4572000" cy="772286"/>
          </a:xfrm>
          <a:prstGeom prst="roundRect">
            <a:avLst/>
          </a:prstGeom>
          <a:ln w="6350"/>
        </p:spPr>
        <p:style>
          <a:lnRef idx="2">
            <a:schemeClr val="accent5"/>
          </a:lnRef>
          <a:fillRef idx="1">
            <a:schemeClr val="lt1"/>
          </a:fillRef>
          <a:effectRef idx="0">
            <a:schemeClr val="accent5"/>
          </a:effectRef>
          <a:fontRef idx="minor">
            <a:schemeClr val="dk1"/>
          </a:fontRef>
        </p:style>
        <p:txBody>
          <a:bodyPr wrap="none" rtlCol="0" anchor="ctr"/>
          <a:lstStyle/>
          <a:p>
            <a:r>
              <a:rPr lang="ja-JP" altLang="en-US" sz="1600" dirty="0">
                <a:latin typeface="Meiryo UI" panose="020B0604030504040204" pitchFamily="50" charset="-128"/>
                <a:ea typeface="Meiryo UI" panose="020B0604030504040204" pitchFamily="50" charset="-128"/>
              </a:rPr>
              <a:t>男女別でみると、男性の方が認知度が高い傾向。</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直</a:t>
            </a:r>
            <a:r>
              <a:rPr kumimoji="1" lang="ja-JP" altLang="en-US" sz="1600" dirty="0" smtClean="0">
                <a:latin typeface="Meiryo UI" panose="020B0604030504040204" pitchFamily="50" charset="-128"/>
                <a:ea typeface="Meiryo UI" panose="020B0604030504040204" pitchFamily="50" charset="-128"/>
              </a:rPr>
              <a:t>近の</a:t>
            </a:r>
            <a:r>
              <a:rPr lang="ja-JP" altLang="en-US" sz="1600" dirty="0" smtClean="0">
                <a:latin typeface="Meiryo UI" panose="020B0604030504040204" pitchFamily="50" charset="-128"/>
                <a:ea typeface="Meiryo UI" panose="020B0604030504040204" pitchFamily="50" charset="-128"/>
              </a:rPr>
              <a:t>調査</a:t>
            </a:r>
            <a:r>
              <a:rPr lang="ja-JP" altLang="en-US" sz="1600" dirty="0">
                <a:latin typeface="Meiryo UI" panose="020B0604030504040204" pitchFamily="50" charset="-128"/>
                <a:ea typeface="Meiryo UI" panose="020B0604030504040204" pitchFamily="50" charset="-128"/>
              </a:rPr>
              <a:t>では、</a:t>
            </a:r>
            <a:r>
              <a:rPr kumimoji="1" lang="ja-JP" altLang="en-US" sz="1600" b="1" dirty="0">
                <a:latin typeface="Meiryo UI" panose="020B0604030504040204" pitchFamily="50" charset="-128"/>
                <a:ea typeface="Meiryo UI" panose="020B0604030504040204" pitchFamily="50" charset="-128"/>
              </a:rPr>
              <a:t>男性</a:t>
            </a:r>
            <a:r>
              <a:rPr kumimoji="1" lang="en-US" altLang="ja-JP" sz="1600" b="1" dirty="0" smtClean="0">
                <a:latin typeface="Meiryo UI" panose="020B0604030504040204" pitchFamily="50" charset="-128"/>
                <a:ea typeface="Meiryo UI" panose="020B0604030504040204" pitchFamily="50" charset="-128"/>
              </a:rPr>
              <a:t>39%</a:t>
            </a:r>
            <a:r>
              <a:rPr lang="ja-JP" altLang="en-US" sz="1600"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女性</a:t>
            </a:r>
            <a:r>
              <a:rPr lang="en-US" altLang="ja-JP" sz="1600" b="1" dirty="0" smtClean="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2" name="正方形/長方形 21"/>
          <p:cNvSpPr/>
          <p:nvPr/>
        </p:nvSpPr>
        <p:spPr>
          <a:xfrm>
            <a:off x="5020575" y="2911480"/>
            <a:ext cx="386019" cy="1516087"/>
          </a:xfrm>
          <a:prstGeom prst="rect">
            <a:avLst/>
          </a:prstGeom>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男性</a:t>
            </a:r>
            <a:r>
              <a:rPr lang="ja-JP" altLang="en-US" sz="1100" dirty="0">
                <a:latin typeface="Meiryo UI" panose="020B0604030504040204" pitchFamily="50" charset="-128"/>
                <a:ea typeface="Meiryo UI" panose="020B0604030504040204" pitchFamily="50" charset="-128"/>
              </a:rPr>
              <a:t>（４７５）</a:t>
            </a:r>
            <a:endParaRPr kumimoji="1" lang="ja-JP" altLang="en-US" sz="1100" dirty="0">
              <a:latin typeface="Meiryo UI" panose="020B0604030504040204" pitchFamily="50" charset="-128"/>
              <a:ea typeface="Meiryo UI" panose="020B0604030504040204" pitchFamily="50" charset="-128"/>
            </a:endParaRPr>
          </a:p>
        </p:txBody>
      </p:sp>
      <p:sp>
        <p:nvSpPr>
          <p:cNvPr id="23" name="正方形/長方形 22"/>
          <p:cNvSpPr/>
          <p:nvPr/>
        </p:nvSpPr>
        <p:spPr>
          <a:xfrm>
            <a:off x="5009803" y="4511003"/>
            <a:ext cx="386019" cy="1516087"/>
          </a:xfrm>
          <a:prstGeom prst="rect">
            <a:avLst/>
          </a:prstGeom>
        </p:spPr>
        <p:style>
          <a:lnRef idx="2">
            <a:schemeClr val="accent5"/>
          </a:lnRef>
          <a:fillRef idx="1">
            <a:schemeClr val="lt1"/>
          </a:fillRef>
          <a:effectRef idx="0">
            <a:schemeClr val="accent5"/>
          </a:effectRef>
          <a:fontRef idx="minor">
            <a:schemeClr val="dk1"/>
          </a:fontRef>
        </p:style>
        <p:txBody>
          <a:bodyPr vert="eaVert" rtlCol="0" anchor="ctr"/>
          <a:lstStyle/>
          <a:p>
            <a:pPr algn="ctr"/>
            <a:r>
              <a:rPr lang="ja-JP" altLang="en-US" sz="1400" dirty="0">
                <a:latin typeface="Meiryo UI" panose="020B0604030504040204" pitchFamily="50" charset="-128"/>
                <a:ea typeface="Meiryo UI" panose="020B0604030504040204" pitchFamily="50" charset="-128"/>
              </a:rPr>
              <a:t>女性</a:t>
            </a:r>
            <a:r>
              <a:rPr lang="ja-JP" altLang="en-US" sz="1100" dirty="0">
                <a:latin typeface="Meiryo UI" panose="020B0604030504040204" pitchFamily="50" charset="-128"/>
                <a:ea typeface="Meiryo UI" panose="020B0604030504040204" pitchFamily="50" charset="-128"/>
              </a:rPr>
              <a:t>（５２５）</a:t>
            </a:r>
            <a:endParaRPr kumimoji="1" lang="ja-JP" altLang="en-US"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34471" y="1522856"/>
            <a:ext cx="2674313"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認知度（全体）</a:t>
            </a:r>
          </a:p>
        </p:txBody>
      </p:sp>
      <p:sp>
        <p:nvSpPr>
          <p:cNvPr id="19" name="テキスト ボックス 18"/>
          <p:cNvSpPr txBox="1"/>
          <p:nvPr/>
        </p:nvSpPr>
        <p:spPr>
          <a:xfrm>
            <a:off x="4886564" y="1550614"/>
            <a:ext cx="2674313"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認知度（性別）</a:t>
            </a:r>
          </a:p>
        </p:txBody>
      </p:sp>
      <p:sp>
        <p:nvSpPr>
          <p:cNvPr id="21" name="角丸四角形 20"/>
          <p:cNvSpPr/>
          <p:nvPr/>
        </p:nvSpPr>
        <p:spPr>
          <a:xfrm>
            <a:off x="9062591" y="2853095"/>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100" b="1" dirty="0"/>
              <a:t>19%</a:t>
            </a:r>
            <a:endParaRPr kumimoji="1" lang="ja-JP" altLang="en-US" sz="1100" b="1" dirty="0"/>
          </a:p>
        </p:txBody>
      </p:sp>
      <p:sp>
        <p:nvSpPr>
          <p:cNvPr id="26" name="角丸四角形 25"/>
          <p:cNvSpPr/>
          <p:nvPr/>
        </p:nvSpPr>
        <p:spPr>
          <a:xfrm>
            <a:off x="9093872" y="3301753"/>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100" b="1" dirty="0"/>
              <a:t>17%</a:t>
            </a:r>
            <a:endParaRPr kumimoji="1" lang="ja-JP" altLang="en-US" sz="1100" b="1" dirty="0"/>
          </a:p>
        </p:txBody>
      </p:sp>
      <p:sp>
        <p:nvSpPr>
          <p:cNvPr id="27" name="角丸四角形 26"/>
          <p:cNvSpPr/>
          <p:nvPr/>
        </p:nvSpPr>
        <p:spPr>
          <a:xfrm>
            <a:off x="9093872" y="3752197"/>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100" b="1" dirty="0"/>
              <a:t>33</a:t>
            </a:r>
            <a:r>
              <a:rPr kumimoji="1" lang="en-US" altLang="ja-JP" sz="1100" b="1" dirty="0"/>
              <a:t>%</a:t>
            </a:r>
            <a:endParaRPr kumimoji="1" lang="ja-JP" altLang="en-US" sz="1100" b="1" dirty="0"/>
          </a:p>
        </p:txBody>
      </p:sp>
      <p:sp>
        <p:nvSpPr>
          <p:cNvPr id="28" name="角丸四角形 27"/>
          <p:cNvSpPr/>
          <p:nvPr/>
        </p:nvSpPr>
        <p:spPr>
          <a:xfrm>
            <a:off x="9089485" y="4613582"/>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100" b="1" dirty="0"/>
              <a:t>16</a:t>
            </a:r>
            <a:r>
              <a:rPr kumimoji="1" lang="en-US" altLang="ja-JP" sz="1100" b="1" dirty="0"/>
              <a:t>%</a:t>
            </a:r>
            <a:endParaRPr kumimoji="1" lang="ja-JP" altLang="en-US" sz="1100" b="1" dirty="0"/>
          </a:p>
        </p:txBody>
      </p:sp>
      <p:sp>
        <p:nvSpPr>
          <p:cNvPr id="29" name="角丸四角形 28"/>
          <p:cNvSpPr/>
          <p:nvPr/>
        </p:nvSpPr>
        <p:spPr>
          <a:xfrm>
            <a:off x="9115767" y="4986455"/>
            <a:ext cx="441718" cy="261543"/>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200" b="1" dirty="0"/>
              <a:t>12</a:t>
            </a:r>
            <a:r>
              <a:rPr kumimoji="1" lang="en-US" altLang="ja-JP" sz="1200" b="1" dirty="0"/>
              <a:t>%</a:t>
            </a:r>
            <a:endParaRPr kumimoji="1" lang="ja-JP" altLang="en-US" sz="1200" b="1" dirty="0"/>
          </a:p>
        </p:txBody>
      </p:sp>
      <p:sp>
        <p:nvSpPr>
          <p:cNvPr id="30" name="角丸四角形 29"/>
          <p:cNvSpPr/>
          <p:nvPr/>
        </p:nvSpPr>
        <p:spPr>
          <a:xfrm>
            <a:off x="9115767" y="5368871"/>
            <a:ext cx="468000" cy="2520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100" b="1" dirty="0"/>
              <a:t>19</a:t>
            </a:r>
            <a:r>
              <a:rPr kumimoji="1" lang="en-US" altLang="ja-JP" sz="1100" b="1" dirty="0"/>
              <a:t>%</a:t>
            </a:r>
            <a:endParaRPr kumimoji="1" lang="ja-JP" altLang="en-US" sz="1100" b="1" dirty="0"/>
          </a:p>
        </p:txBody>
      </p:sp>
      <p:sp>
        <p:nvSpPr>
          <p:cNvPr id="33" name="角丸四角形 32"/>
          <p:cNvSpPr/>
          <p:nvPr/>
        </p:nvSpPr>
        <p:spPr>
          <a:xfrm>
            <a:off x="4201964" y="5674251"/>
            <a:ext cx="528406" cy="515335"/>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600" b="1" dirty="0" smtClean="0"/>
              <a:t>31</a:t>
            </a:r>
            <a:r>
              <a:rPr kumimoji="1" lang="en-US" altLang="ja-JP" sz="1600" b="1" dirty="0" smtClean="0"/>
              <a:t>%</a:t>
            </a:r>
            <a:endParaRPr kumimoji="1" lang="ja-JP" altLang="en-US" sz="1600" b="1" dirty="0"/>
          </a:p>
        </p:txBody>
      </p:sp>
      <p:sp>
        <p:nvSpPr>
          <p:cNvPr id="35" name="角丸四角形 34"/>
          <p:cNvSpPr/>
          <p:nvPr/>
        </p:nvSpPr>
        <p:spPr>
          <a:xfrm>
            <a:off x="9057025" y="4172776"/>
            <a:ext cx="514800" cy="2772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altLang="ja-JP" sz="1400" b="1" dirty="0" smtClean="0"/>
              <a:t>39</a:t>
            </a:r>
            <a:r>
              <a:rPr kumimoji="1" lang="en-US" altLang="ja-JP" sz="1400" b="1" dirty="0" smtClean="0"/>
              <a:t>%</a:t>
            </a:r>
            <a:endParaRPr kumimoji="1" lang="ja-JP" altLang="en-US" sz="1400" b="1" dirty="0"/>
          </a:p>
        </p:txBody>
      </p:sp>
      <p:sp>
        <p:nvSpPr>
          <p:cNvPr id="36" name="角丸四角形 35"/>
          <p:cNvSpPr/>
          <p:nvPr/>
        </p:nvSpPr>
        <p:spPr>
          <a:xfrm>
            <a:off x="9085439" y="5816748"/>
            <a:ext cx="514800" cy="277200"/>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kumimoji="1" lang="en-US" altLang="ja-JP" sz="1400" b="1" dirty="0" smtClean="0"/>
              <a:t>24%</a:t>
            </a:r>
            <a:endParaRPr kumimoji="1" lang="ja-JP" altLang="en-US" sz="1400" b="1" dirty="0"/>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4</a:t>
            </a:fld>
            <a:endParaRPr kumimoji="1" lang="ja-JP" altLang="en-US"/>
          </a:p>
        </p:txBody>
      </p:sp>
    </p:spTree>
    <p:extLst>
      <p:ext uri="{BB962C8B-B14F-4D97-AF65-F5344CB8AC3E}">
        <p14:creationId xmlns:p14="http://schemas.microsoft.com/office/powerpoint/2010/main" val="291688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327350207"/>
              </p:ext>
            </p:extLst>
          </p:nvPr>
        </p:nvGraphicFramePr>
        <p:xfrm>
          <a:off x="454596" y="1642611"/>
          <a:ext cx="4434448" cy="5139189"/>
        </p:xfrm>
        <a:graphic>
          <a:graphicData uri="http://schemas.openxmlformats.org/drawingml/2006/chart">
            <c:chart xmlns:c="http://schemas.openxmlformats.org/drawingml/2006/chart" xmlns:r="http://schemas.openxmlformats.org/officeDocument/2006/relationships" r:id="rId2"/>
          </a:graphicData>
        </a:graphic>
      </p:graphicFrame>
      <p:sp>
        <p:nvSpPr>
          <p:cNvPr id="25" name="角丸四角形 24"/>
          <p:cNvSpPr/>
          <p:nvPr/>
        </p:nvSpPr>
        <p:spPr>
          <a:xfrm>
            <a:off x="451913" y="973798"/>
            <a:ext cx="4399031" cy="638253"/>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年齢別にみると、</a:t>
            </a:r>
            <a:r>
              <a:rPr kumimoji="1" lang="en-US" altLang="ja-JP" sz="1600" b="1" dirty="0">
                <a:latin typeface="Meiryo UI" panose="020B0604030504040204" pitchFamily="50" charset="-128"/>
                <a:ea typeface="Meiryo UI" panose="020B0604030504040204" pitchFamily="50" charset="-128"/>
              </a:rPr>
              <a:t>18</a:t>
            </a:r>
            <a:r>
              <a:rPr lang="ja-JP" altLang="en-US" sz="1600" b="1" dirty="0">
                <a:latin typeface="Meiryo UI" panose="020B0604030504040204" pitchFamily="50" charset="-128"/>
                <a:ea typeface="Meiryo UI" panose="020B0604030504040204" pitchFamily="50" charset="-128"/>
              </a:rPr>
              <a:t>歳</a:t>
            </a:r>
            <a:r>
              <a:rPr lang="en-US" altLang="ja-JP" sz="1600" b="1" dirty="0">
                <a:latin typeface="Meiryo UI" panose="020B0604030504040204" pitchFamily="50" charset="-128"/>
                <a:ea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rPr>
              <a:t>歳台の認知度が高い</a:t>
            </a:r>
            <a:r>
              <a:rPr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6" name="正方形/長方形 25"/>
          <p:cNvSpPr/>
          <p:nvPr/>
        </p:nvSpPr>
        <p:spPr>
          <a:xfrm>
            <a:off x="614804" y="1770438"/>
            <a:ext cx="289188" cy="863406"/>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27913" y="2661726"/>
            <a:ext cx="289188" cy="84951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02513" y="3589182"/>
            <a:ext cx="289188" cy="84951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02513" y="4577162"/>
            <a:ext cx="289188" cy="772286"/>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14804" y="5468062"/>
            <a:ext cx="289188" cy="849515"/>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5009414" y="988312"/>
            <a:ext cx="4718786" cy="638253"/>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を知ったきっかけとして</a:t>
            </a:r>
            <a:r>
              <a:rPr lang="ja-JP" altLang="en-US" sz="1600"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「テレビ・ラジオ」、「府政だより」、「新聞</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雑誌」、「職場・学校」の</a:t>
            </a:r>
            <a:r>
              <a:rPr lang="ja-JP" altLang="en-US" sz="1600" b="1" dirty="0">
                <a:latin typeface="Meiryo UI" panose="020B0604030504040204" pitchFamily="50" charset="-128"/>
                <a:ea typeface="Meiryo UI" panose="020B0604030504040204" pitchFamily="50" charset="-128"/>
              </a:rPr>
              <a:t>割合が高い</a:t>
            </a:r>
            <a:r>
              <a:rPr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72256" y="582664"/>
            <a:ext cx="3096568"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認知度（年齢別）</a:t>
            </a:r>
          </a:p>
        </p:txBody>
      </p:sp>
      <p:sp>
        <p:nvSpPr>
          <p:cNvPr id="39" name="テキスト ボックス 38"/>
          <p:cNvSpPr txBox="1"/>
          <p:nvPr/>
        </p:nvSpPr>
        <p:spPr>
          <a:xfrm>
            <a:off x="4903764" y="590360"/>
            <a:ext cx="3096568"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を知ったきっかけ</a:t>
            </a:r>
          </a:p>
        </p:txBody>
      </p:sp>
      <p:sp>
        <p:nvSpPr>
          <p:cNvPr id="21" name="正方形/長方形 20"/>
          <p:cNvSpPr/>
          <p:nvPr/>
        </p:nvSpPr>
        <p:spPr>
          <a:xfrm>
            <a:off x="0" y="0"/>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pPr algn="ctr"/>
            <a:r>
              <a:rPr lang="ja-JP" altLang="en-US" sz="2400" b="1" dirty="0" smtClean="0">
                <a:latin typeface="Meiryo UI" panose="020B0604030504040204" pitchFamily="50" charset="-128"/>
                <a:ea typeface="Meiryo UI" panose="020B0604030504040204" pitchFamily="50" charset="-128"/>
              </a:rPr>
              <a:t>府民の認知度</a:t>
            </a:r>
            <a:endParaRPr lang="en-US" altLang="ja-JP" sz="2400" b="1" dirty="0">
              <a:latin typeface="Meiryo UI" panose="020B0604030504040204" pitchFamily="50" charset="-128"/>
              <a:ea typeface="Meiryo UI" panose="020B0604030504040204" pitchFamily="50" charset="-128"/>
            </a:endParaRPr>
          </a:p>
        </p:txBody>
      </p:sp>
      <p:graphicFrame>
        <p:nvGraphicFramePr>
          <p:cNvPr id="32" name="グラフ 31"/>
          <p:cNvGraphicFramePr>
            <a:graphicFrameLocks/>
          </p:cNvGraphicFramePr>
          <p:nvPr>
            <p:extLst>
              <p:ext uri="{D42A27DB-BD31-4B8C-83A1-F6EECF244321}">
                <p14:modId xmlns:p14="http://schemas.microsoft.com/office/powerpoint/2010/main" val="1903670590"/>
              </p:ext>
            </p:extLst>
          </p:nvPr>
        </p:nvGraphicFramePr>
        <p:xfrm>
          <a:off x="5156200" y="1655184"/>
          <a:ext cx="4572000" cy="493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t>5</a:t>
            </a:fld>
            <a:endParaRPr kumimoji="1" lang="ja-JP" altLang="en-US"/>
          </a:p>
        </p:txBody>
      </p:sp>
    </p:spTree>
    <p:extLst>
      <p:ext uri="{BB962C8B-B14F-4D97-AF65-F5344CB8AC3E}">
        <p14:creationId xmlns:p14="http://schemas.microsoft.com/office/powerpoint/2010/main" val="158319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55887"/>
            <a:ext cx="9906000" cy="1052307"/>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lIns="252000" rtlCol="0" anchor="ctr"/>
          <a:lstStyle/>
          <a:p>
            <a:r>
              <a:rPr lang="ja-JP" altLang="en-US" sz="2400" b="1" dirty="0">
                <a:latin typeface="Meiryo UI" panose="020B0604030504040204" pitchFamily="50" charset="-128"/>
                <a:ea typeface="Meiryo UI" panose="020B0604030504040204" pitchFamily="50" charset="-128"/>
              </a:rPr>
              <a:t>２</a:t>
            </a:r>
            <a:r>
              <a:rPr lang="ja-JP" altLang="en-US" sz="2400" b="1" dirty="0" smtClean="0">
                <a:latin typeface="Meiryo UI" panose="020B0604030504040204" pitchFamily="50" charset="-128"/>
                <a:ea typeface="Meiryo UI" panose="020B0604030504040204" pitchFamily="50" charset="-128"/>
              </a:rPr>
              <a:t>．普及啓発関連の取組み</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6</a:t>
            </a:fld>
            <a:endParaRPr kumimoji="1" lang="ja-JP" altLang="en-US"/>
          </a:p>
        </p:txBody>
      </p:sp>
    </p:spTree>
    <p:extLst>
      <p:ext uri="{BB962C8B-B14F-4D97-AF65-F5344CB8AC3E}">
        <p14:creationId xmlns:p14="http://schemas.microsoft.com/office/powerpoint/2010/main" val="404630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660"/>
            <a:ext cx="9906000" cy="594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トレイン未来のゆめ・まち号」へのポスター掲載</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49624" y="779930"/>
            <a:ext cx="9238129" cy="264907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marL="171450" indent="-171450">
              <a:spcBef>
                <a:spcPts val="600"/>
              </a:spcBef>
            </a:pP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阪急阪神 未来のゆめ・まちプロジェクト</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周年</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記念～「</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トレイン未来</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のゆめ・まち号」において</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、大阪府が、</a:t>
            </a:r>
            <a:r>
              <a:rPr lang="en-US" altLang="ja-JP" sz="1600" spc="-11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「ジェンダー平等を実現しよう」をテーマとしたポスターを</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掲示。</a:t>
            </a:r>
            <a:endParaRPr lang="ja-JP" altLang="en-US" sz="1600"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9320" y="3656388"/>
            <a:ext cx="2109006" cy="1481579"/>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54955" y="3587058"/>
            <a:ext cx="2032798" cy="1677754"/>
          </a:xfrm>
          <a:prstGeom prst="rect">
            <a:avLst/>
          </a:prstGeom>
        </p:spPr>
      </p:pic>
      <p:pic>
        <p:nvPicPr>
          <p:cNvPr id="8" name="図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88326" y="5365355"/>
            <a:ext cx="2838253" cy="1351858"/>
          </a:xfrm>
          <a:prstGeom prst="rect">
            <a:avLst/>
          </a:prstGeom>
        </p:spPr>
      </p:pic>
      <p:sp>
        <p:nvSpPr>
          <p:cNvPr id="10" name="正方形/長方形 9"/>
          <p:cNvSpPr/>
          <p:nvPr/>
        </p:nvSpPr>
        <p:spPr>
          <a:xfrm>
            <a:off x="803156" y="1680219"/>
            <a:ext cx="8263828" cy="160043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阪神阪急未来のゆめ・まちプロジェクト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周年記念～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トレイン未来のゆめ・まち号</a:t>
            </a:r>
            <a:endParaRPr lang="en-US" altLang="ja-JP" sz="1400" dirty="0" smtClean="0">
              <a:latin typeface="Meiryo UI" panose="020B0604030504040204" pitchFamily="50" charset="-128"/>
              <a:ea typeface="Meiryo UI" panose="020B0604030504040204" pitchFamily="50" charset="-128"/>
            </a:endParaRPr>
          </a:p>
          <a:p>
            <a:pPr marL="93663"/>
            <a:r>
              <a:rPr lang="ja-JP" altLang="en-US" sz="1400" dirty="0" smtClean="0">
                <a:latin typeface="Meiryo UI" panose="020B0604030504040204" pitchFamily="50" charset="-128"/>
                <a:ea typeface="Meiryo UI" panose="020B0604030504040204" pitchFamily="50" charset="-128"/>
              </a:rPr>
              <a:t>　阪急</a:t>
            </a:r>
            <a:r>
              <a:rPr lang="ja-JP" altLang="en-US" sz="1400" dirty="0">
                <a:latin typeface="Meiryo UI" panose="020B0604030504040204" pitchFamily="50" charset="-128"/>
                <a:ea typeface="Meiryo UI" panose="020B0604030504040204" pitchFamily="50" charset="-128"/>
              </a:rPr>
              <a:t>阪神ホールディングスグループが推し進める「阪急阪神 未来のゆめ･まちプロジェクト（以下、ゆめ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まちプロジェクト）」が本年で１０周年を迎えるにあたり、阪急電鉄と阪神電気鉄道において</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啓発メッセージを発信する「ＳＤＧｓトレイン 未来のゆめ･まち号」を運行します。この列車は、車体の外観だけでなく、車内ポスター枠やステッカー類をすべて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の目標をイメージしたものに統一し、列車全体で啓発メッセージを発信することで、ご利用のお客様に</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に対する理解を深めていただくことを目的として、</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日から</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月末までの運行を予定しています。なお、両電鉄共通のデザインによるラッピング列車の運行は初めてとなります。</a:t>
            </a:r>
          </a:p>
        </p:txBody>
      </p:sp>
      <p:pic>
        <p:nvPicPr>
          <p:cNvPr id="11" name="図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9624" y="4598077"/>
            <a:ext cx="2429436" cy="2014420"/>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7</a:t>
            </a:fld>
            <a:endParaRPr kumimoji="1" lang="ja-JP" altLang="en-US"/>
          </a:p>
        </p:txBody>
      </p:sp>
    </p:spTree>
    <p:extLst>
      <p:ext uri="{BB962C8B-B14F-4D97-AF65-F5344CB8AC3E}">
        <p14:creationId xmlns:p14="http://schemas.microsoft.com/office/powerpoint/2010/main" val="198745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1873" y="636365"/>
            <a:ext cx="9453282"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◆日時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令和元年６月</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日（火）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13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00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分から</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16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30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分</a:t>
            </a:r>
          </a:p>
          <a:p>
            <a:r>
              <a:rPr lang="ja-JP" altLang="en-US" spc="-110" dirty="0">
                <a:latin typeface="Meiryo UI" panose="020B0604030504040204" pitchFamily="50" charset="-128"/>
                <a:ea typeface="Meiryo UI" panose="020B0604030504040204" pitchFamily="50" charset="-128"/>
                <a:cs typeface="Meiryo UI" panose="020B0604030504040204" pitchFamily="50" charset="-128"/>
              </a:rPr>
              <a:t>◆</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場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所 大阪国際会議場（グランキューブ大阪）</a:t>
            </a: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◆主催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大阪府・関西広域</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連合</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　 後援：関西</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ＳＤＧｓ</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2019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年Ｇ</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20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大阪サミット関西推進協力協議会</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   協</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⼒：⼤阪市、豊かな環境づくり⼤阪府⺠</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会議</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海洋プラスチックごみ問題から考える</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シンポジウム</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4235822" y="4383963"/>
            <a:ext cx="5328000" cy="224177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74625" indent="-174625"/>
            <a:endParaRPr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4232495" y="4231317"/>
            <a:ext cx="3958135" cy="3357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noAutofit/>
          </a:bodyPr>
          <a:lstStyle/>
          <a:p>
            <a:pPr algn="ctr"/>
            <a:r>
              <a:rPr lang="en-US" altLang="ja-JP" sz="1600" b="1" dirty="0">
                <a:solidFill>
                  <a:schemeClr val="bg1"/>
                </a:solidFill>
                <a:latin typeface="Meiryo UI" panose="020B0604030504040204" pitchFamily="50" charset="-128"/>
                <a:ea typeface="Meiryo UI" panose="020B0604030504040204" pitchFamily="50" charset="-128"/>
              </a:rPr>
              <a:t>G20</a:t>
            </a:r>
            <a:r>
              <a:rPr lang="ja-JP" altLang="en-US" sz="1600" b="1" dirty="0">
                <a:solidFill>
                  <a:schemeClr val="bg1"/>
                </a:solidFill>
                <a:latin typeface="Meiryo UI" panose="020B0604030504040204" pitchFamily="50" charset="-128"/>
                <a:ea typeface="Meiryo UI" panose="020B0604030504040204" pitchFamily="50" charset="-128"/>
              </a:rPr>
              <a:t>大阪サミット　クリーン</a:t>
            </a:r>
            <a:r>
              <a:rPr lang="en-US" altLang="ja-JP" sz="1600" b="1" dirty="0">
                <a:solidFill>
                  <a:schemeClr val="bg1"/>
                </a:solidFill>
                <a:latin typeface="Meiryo UI" panose="020B0604030504040204" pitchFamily="50" charset="-128"/>
                <a:ea typeface="Meiryo UI" panose="020B0604030504040204" pitchFamily="50" charset="-128"/>
              </a:rPr>
              <a:t>UP</a:t>
            </a:r>
            <a:r>
              <a:rPr lang="ja-JP" altLang="en-US" sz="1600" b="1" dirty="0">
                <a:solidFill>
                  <a:schemeClr val="bg1"/>
                </a:solidFill>
                <a:latin typeface="Meiryo UI" panose="020B0604030504040204" pitchFamily="50" charset="-128"/>
                <a:ea typeface="Meiryo UI" panose="020B0604030504040204" pitchFamily="50" charset="-128"/>
              </a:rPr>
              <a:t>作戦</a:t>
            </a:r>
          </a:p>
          <a:p>
            <a:pPr algn="ctr"/>
            <a:endParaRPr lang="ja-JP" altLang="en-US" sz="1600" dirty="0"/>
          </a:p>
        </p:txBody>
      </p:sp>
      <p:sp>
        <p:nvSpPr>
          <p:cNvPr id="3" name="正方形/長方形 2"/>
          <p:cNvSpPr/>
          <p:nvPr/>
        </p:nvSpPr>
        <p:spPr>
          <a:xfrm>
            <a:off x="221873" y="2349166"/>
            <a:ext cx="9457768" cy="1569660"/>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概要</a:t>
            </a:r>
            <a:r>
              <a:rPr lang="en-US" altLang="ja-JP" sz="1600" b="1" dirty="0" smtClean="0">
                <a:latin typeface="Meiryo UI" panose="020B0604030504040204" pitchFamily="50" charset="-128"/>
                <a:ea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年大阪・関西万博の開催地として、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先進都市をめざし、プラスチック</a:t>
            </a:r>
            <a:r>
              <a:rPr lang="ja-JP" altLang="en-US" sz="1600" dirty="0" smtClean="0">
                <a:latin typeface="Meiryo UI" panose="020B0604030504040204" pitchFamily="50" charset="-128"/>
                <a:ea typeface="Meiryo UI" panose="020B0604030504040204" pitchFamily="50" charset="-128"/>
              </a:rPr>
              <a:t>ごみ</a:t>
            </a:r>
            <a:r>
              <a:rPr lang="ja-JP" altLang="en-US" sz="1600" dirty="0">
                <a:latin typeface="Meiryo UI" panose="020B0604030504040204" pitchFamily="50" charset="-128"/>
                <a:ea typeface="Meiryo UI" panose="020B0604030504040204" pitchFamily="50" charset="-128"/>
              </a:rPr>
              <a:t>による汚染防止の取組みを進めており、関西広域連合においても、「琵琶湖・淀川流域海</a:t>
            </a:r>
            <a:r>
              <a:rPr lang="ja-JP" altLang="en-US" sz="1600" dirty="0" smtClean="0">
                <a:latin typeface="Meiryo UI" panose="020B0604030504040204" pitchFamily="50" charset="-128"/>
                <a:ea typeface="Meiryo UI" panose="020B0604030504040204" pitchFamily="50" charset="-128"/>
              </a:rPr>
              <a:t>ごみ抑制</a:t>
            </a:r>
            <a:r>
              <a:rPr lang="ja-JP" altLang="en-US" sz="1600" dirty="0">
                <a:latin typeface="Meiryo UI" panose="020B0604030504040204" pitchFamily="50" charset="-128"/>
                <a:ea typeface="Meiryo UI" panose="020B0604030504040204" pitchFamily="50" charset="-128"/>
              </a:rPr>
              <a:t>プラットフォーム」を立ち上げ、関西圏域の自治体や事業者団体等関係者の協力・連携に</a:t>
            </a:r>
            <a:r>
              <a:rPr lang="ja-JP" altLang="en-US" sz="1600" dirty="0" smtClean="0">
                <a:latin typeface="Meiryo UI" panose="020B0604030504040204" pitchFamily="50" charset="-128"/>
                <a:ea typeface="Meiryo UI" panose="020B0604030504040204" pitchFamily="50" charset="-128"/>
              </a:rPr>
              <a:t>より</a:t>
            </a:r>
            <a:r>
              <a:rPr lang="ja-JP" altLang="en-US" sz="1600" dirty="0">
                <a:latin typeface="Meiryo UI" panose="020B0604030504040204" pitchFamily="50" charset="-128"/>
                <a:ea typeface="Meiryo UI" panose="020B0604030504040204" pitchFamily="50" charset="-128"/>
              </a:rPr>
              <a:t>、取組みを進めて</a:t>
            </a:r>
            <a:r>
              <a:rPr lang="ja-JP" altLang="en-US" sz="1600" dirty="0" smtClean="0">
                <a:latin typeface="Meiryo UI" panose="020B0604030504040204" pitchFamily="50" charset="-128"/>
                <a:ea typeface="Meiryo UI" panose="020B0604030504040204" pitchFamily="50" charset="-128"/>
              </a:rPr>
              <a:t>いるところ。</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本シンポジウム</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や海洋プラスチック問題に関する最新情報をはじめ、他団体の</a:t>
            </a:r>
            <a:r>
              <a:rPr lang="ja-JP" altLang="en-US" sz="1600" dirty="0" smtClean="0">
                <a:latin typeface="Meiryo UI" panose="020B0604030504040204" pitchFamily="50" charset="-128"/>
                <a:ea typeface="Meiryo UI" panose="020B0604030504040204" pitchFamily="50" charset="-128"/>
              </a:rPr>
              <a:t>環境活動</a:t>
            </a:r>
            <a:r>
              <a:rPr lang="ja-JP" altLang="en-US" sz="1600" dirty="0">
                <a:latin typeface="Meiryo UI" panose="020B0604030504040204" pitchFamily="50" charset="-128"/>
                <a:ea typeface="Meiryo UI" panose="020B0604030504040204" pitchFamily="50" charset="-128"/>
              </a:rPr>
              <a:t>・取組に関する情報を共有し、企業・事業者・</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等が自らの環境活動に活かして</a:t>
            </a:r>
            <a:r>
              <a:rPr lang="ja-JP" altLang="en-US" sz="1600" dirty="0" smtClean="0">
                <a:latin typeface="Meiryo UI" panose="020B0604030504040204" pitchFamily="50" charset="-128"/>
                <a:ea typeface="Meiryo UI" panose="020B0604030504040204" pitchFamily="50" charset="-128"/>
              </a:rPr>
              <a:t>いただくこと</a:t>
            </a:r>
            <a:r>
              <a:rPr lang="ja-JP" altLang="en-US" sz="1600" dirty="0">
                <a:latin typeface="Meiryo UI" panose="020B0604030504040204" pitchFamily="50" charset="-128"/>
                <a:ea typeface="Meiryo UI" panose="020B0604030504040204" pitchFamily="50" charset="-128"/>
              </a:rPr>
              <a:t>を趣旨として</a:t>
            </a:r>
            <a:r>
              <a:rPr lang="ja-JP" altLang="en-US" sz="1600" dirty="0" smtClean="0">
                <a:latin typeface="Meiryo UI" panose="020B0604030504040204" pitchFamily="50" charset="-128"/>
                <a:ea typeface="Meiryo UI" panose="020B0604030504040204" pitchFamily="50" charset="-128"/>
              </a:rPr>
              <a:t>開催。</a:t>
            </a:r>
            <a:endParaRPr lang="ja-JP" altLang="en-US" sz="16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086" y="4464645"/>
            <a:ext cx="3334870" cy="2115486"/>
          </a:xfrm>
          <a:prstGeom prst="rect">
            <a:avLst/>
          </a:prstGeom>
        </p:spPr>
      </p:pic>
      <p:sp>
        <p:nvSpPr>
          <p:cNvPr id="7" name="正方形/長方形 6"/>
          <p:cNvSpPr/>
          <p:nvPr/>
        </p:nvSpPr>
        <p:spPr>
          <a:xfrm>
            <a:off x="4200283" y="4696608"/>
            <a:ext cx="2772000" cy="1916608"/>
          </a:xfrm>
          <a:prstGeom prst="rect">
            <a:avLst/>
          </a:prstGeom>
        </p:spPr>
        <p:txBody>
          <a:bodyPr wrap="square">
            <a:spAutoFit/>
          </a:bodyPr>
          <a:lstStyle/>
          <a:p>
            <a:pPr marL="171450" indent="-171450">
              <a:spcBef>
                <a:spcPts val="600"/>
              </a:spcBef>
            </a:pP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で「海洋プラスチックごみ問題」が取り上げられることを踏まえ、「おおさかプラスチックごみゼロ宣言」の一環として清掃・美化活動を府域へ展開</a:t>
            </a:r>
            <a:r>
              <a:rPr lang="ja-JP" altLang="en-US" sz="1400" spc="-11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spc="-11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400" spc="-11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日のキックオフイベントでは</a:t>
            </a:r>
            <a:r>
              <a:rPr lang="ja-JP" altLang="en-US" sz="1400" spc="-110" dirty="0" smtClean="0">
                <a:latin typeface="Meiryo UI" panose="020B0604030504040204" pitchFamily="50" charset="-128"/>
                <a:ea typeface="Meiryo UI" panose="020B0604030504040204" pitchFamily="50" charset="-128"/>
                <a:cs typeface="Meiryo UI" panose="020B0604030504040204" pitchFamily="50" charset="-128"/>
              </a:rPr>
              <a:t>、近隣</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の南港桜小学校、南港光小学校から</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名の児童も参加し、大阪での</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開催の意義を学ぶ機会となった。</a:t>
            </a: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74906" y="4960220"/>
            <a:ext cx="2386293" cy="1409578"/>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8</a:t>
            </a:fld>
            <a:endParaRPr kumimoji="1" lang="ja-JP" altLang="en-US"/>
          </a:p>
        </p:txBody>
      </p:sp>
    </p:spTree>
    <p:extLst>
      <p:ext uri="{BB962C8B-B14F-4D97-AF65-F5344CB8AC3E}">
        <p14:creationId xmlns:p14="http://schemas.microsoft.com/office/powerpoint/2010/main" val="2626979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2314</TotalTime>
  <Words>5832</Words>
  <Application>Microsoft Office PowerPoint</Application>
  <PresentationFormat>A4 210 x 297 mm</PresentationFormat>
  <Paragraphs>460</Paragraphs>
  <Slides>26</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Meiryo UI</vt:lpstr>
      <vt:lpstr>游ゴシック</vt:lpstr>
      <vt:lpstr>游ゴシック Light</vt:lpstr>
      <vt:lpstr>Arial</vt:lpstr>
      <vt:lpstr>Calibri</vt:lpstr>
      <vt:lpstr>Calibri Light</vt:lpstr>
      <vt:lpstr>Microsoft Himalaya</vt:lpstr>
      <vt:lpstr>Times New Roman</vt:lpstr>
      <vt:lpstr>Office テーマ</vt:lpstr>
      <vt:lpstr>令和元年度 大阪府のSDGsに関する取組み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有識者ヒアリング概要 （今後のSDGsの進め方について）</dc:title>
  <dc:creator>大阪府</dc:creator>
  <cp:lastModifiedBy>河合　隆行</cp:lastModifiedBy>
  <cp:revision>254</cp:revision>
  <cp:lastPrinted>2020-03-30T01:29:23Z</cp:lastPrinted>
  <dcterms:created xsi:type="dcterms:W3CDTF">2019-01-28T08:57:24Z</dcterms:created>
  <dcterms:modified xsi:type="dcterms:W3CDTF">2022-12-19T00:15:19Z</dcterms:modified>
</cp:coreProperties>
</file>