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6"/>
  </p:notesMasterIdLst>
  <p:handoutMasterIdLst>
    <p:handoutMasterId r:id="rId17"/>
  </p:handoutMasterIdLst>
  <p:sldIdLst>
    <p:sldId id="374" r:id="rId2"/>
    <p:sldId id="375" r:id="rId3"/>
    <p:sldId id="435" r:id="rId4"/>
    <p:sldId id="434" r:id="rId5"/>
    <p:sldId id="431" r:id="rId6"/>
    <p:sldId id="376" r:id="rId7"/>
    <p:sldId id="430" r:id="rId8"/>
    <p:sldId id="432" r:id="rId9"/>
    <p:sldId id="393" r:id="rId10"/>
    <p:sldId id="364" r:id="rId11"/>
    <p:sldId id="369" r:id="rId12"/>
    <p:sldId id="365" r:id="rId13"/>
    <p:sldId id="437" r:id="rId14"/>
    <p:sldId id="436" r:id="rId1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22" autoAdjust="0"/>
  </p:normalViewPr>
  <p:slideViewPr>
    <p:cSldViewPr snapToGrid="0" showGuides="1">
      <p:cViewPr varScale="1">
        <p:scale>
          <a:sx n="62" d="100"/>
          <a:sy n="62" d="100"/>
        </p:scale>
        <p:origin x="1476" y="78"/>
      </p:cViewPr>
      <p:guideLst>
        <p:guide orient="horz" pos="2160"/>
        <p:guide pos="3097"/>
      </p:guideLst>
    </p:cSldViewPr>
  </p:slideViewPr>
  <p:notesTextViewPr>
    <p:cViewPr>
      <p:scale>
        <a:sx n="1" d="1"/>
        <a:sy n="1" d="1"/>
      </p:scale>
      <p:origin x="0" y="0"/>
    </p:cViewPr>
  </p:notesTextViewPr>
  <p:notesViewPr>
    <p:cSldViewPr snapToGrid="0" showGuides="1">
      <p:cViewPr varScale="1">
        <p:scale>
          <a:sx n="50" d="100"/>
          <a:sy n="50" d="100"/>
        </p:scale>
        <p:origin x="289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E61953C-4EAA-4412-9B83-7717358583E5}" type="datetimeFigureOut">
              <a:rPr kumimoji="1" lang="ja-JP" altLang="en-US" smtClean="0"/>
              <a:t>2023/1/4</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D1686141-5CE6-467B-AEEC-D4654C63909A}" type="slidenum">
              <a:rPr kumimoji="1" lang="ja-JP" altLang="en-US" smtClean="0"/>
              <a:t>‹#›</a:t>
            </a:fld>
            <a:endParaRPr kumimoji="1" lang="ja-JP" altLang="en-US"/>
          </a:p>
        </p:txBody>
      </p:sp>
    </p:spTree>
    <p:extLst>
      <p:ext uri="{BB962C8B-B14F-4D97-AF65-F5344CB8AC3E}">
        <p14:creationId xmlns:p14="http://schemas.microsoft.com/office/powerpoint/2010/main" val="58926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982E749-36A4-4D51-A6E4-9631DF25F17A}" type="datetimeFigureOut">
              <a:rPr kumimoji="1" lang="ja-JP" altLang="en-US" smtClean="0"/>
              <a:t>2023/1/4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12DCA05-4C3B-4C37-B16E-893AADF6F186}" type="slidenum">
              <a:rPr kumimoji="1" lang="ja-JP" altLang="en-US" smtClean="0"/>
              <a:t>‹#›</a:t>
            </a:fld>
            <a:endParaRPr kumimoji="1" lang="ja-JP" altLang="en-US"/>
          </a:p>
        </p:txBody>
      </p:sp>
    </p:spTree>
    <p:extLst>
      <p:ext uri="{BB962C8B-B14F-4D97-AF65-F5344CB8AC3E}">
        <p14:creationId xmlns:p14="http://schemas.microsoft.com/office/powerpoint/2010/main" val="29306943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3</a:t>
            </a:fld>
            <a:endParaRPr kumimoji="1" lang="ja-JP" altLang="en-US"/>
          </a:p>
        </p:txBody>
      </p:sp>
    </p:spTree>
    <p:extLst>
      <p:ext uri="{BB962C8B-B14F-4D97-AF65-F5344CB8AC3E}">
        <p14:creationId xmlns:p14="http://schemas.microsoft.com/office/powerpoint/2010/main" val="241150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12</a:t>
            </a:fld>
            <a:endParaRPr kumimoji="1" lang="ja-JP" altLang="en-US"/>
          </a:p>
        </p:txBody>
      </p:sp>
    </p:spTree>
    <p:extLst>
      <p:ext uri="{BB962C8B-B14F-4D97-AF65-F5344CB8AC3E}">
        <p14:creationId xmlns:p14="http://schemas.microsoft.com/office/powerpoint/2010/main" val="1013548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新規項目：都市整備部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13</a:t>
            </a:fld>
            <a:endParaRPr kumimoji="1" lang="ja-JP" altLang="en-US"/>
          </a:p>
        </p:txBody>
      </p:sp>
    </p:spTree>
    <p:extLst>
      <p:ext uri="{BB962C8B-B14F-4D97-AF65-F5344CB8AC3E}">
        <p14:creationId xmlns:p14="http://schemas.microsoft.com/office/powerpoint/2010/main" val="215431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政策企画部（サミット室）、環境農林水産部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4</a:t>
            </a:fld>
            <a:endParaRPr kumimoji="1" lang="ja-JP" altLang="en-US"/>
          </a:p>
        </p:txBody>
      </p:sp>
    </p:spTree>
    <p:extLst>
      <p:ext uri="{BB962C8B-B14F-4D97-AF65-F5344CB8AC3E}">
        <p14:creationId xmlns:p14="http://schemas.microsoft.com/office/powerpoint/2010/main" val="293612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政策企画部（万博室）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5</a:t>
            </a:fld>
            <a:endParaRPr kumimoji="1" lang="ja-JP" altLang="en-US"/>
          </a:p>
        </p:txBody>
      </p:sp>
    </p:spTree>
    <p:extLst>
      <p:ext uri="{BB962C8B-B14F-4D97-AF65-F5344CB8AC3E}">
        <p14:creationId xmlns:p14="http://schemas.microsoft.com/office/powerpoint/2010/main" val="335347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ja-JP" altLang="en-US" dirty="0" smtClean="0"/>
              <a:t>政策企画部（企画室）</a:t>
            </a:r>
            <a:endParaRPr kumimoji="1" lang="ja-JP" altLang="en-US" dirty="0"/>
          </a:p>
        </p:txBody>
      </p:sp>
      <p:sp>
        <p:nvSpPr>
          <p:cNvPr id="4" name="スライド番号プレースホルダー 3"/>
          <p:cNvSpPr>
            <a:spLocks noGrp="1"/>
          </p:cNvSpPr>
          <p:nvPr>
            <p:ph type="sldNum" sz="quarter" idx="10"/>
          </p:nvPr>
        </p:nvSpPr>
        <p:spPr/>
        <p:txBody>
          <a:bodyPr/>
          <a:lstStyle/>
          <a:p>
            <a:fld id="{1B66C8F5-CB2E-4C22-B0D0-CFD98AD7DD20}" type="slidenum">
              <a:rPr kumimoji="1" lang="ja-JP" altLang="en-US" smtClean="0"/>
              <a:t>6</a:t>
            </a:fld>
            <a:endParaRPr kumimoji="1" lang="ja-JP" altLang="en-US"/>
          </a:p>
        </p:txBody>
      </p:sp>
    </p:spTree>
    <p:extLst>
      <p:ext uri="{BB962C8B-B14F-4D97-AF65-F5344CB8AC3E}">
        <p14:creationId xmlns:p14="http://schemas.microsoft.com/office/powerpoint/2010/main" val="206240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政策企画部（企画室）</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7</a:t>
            </a:fld>
            <a:endParaRPr kumimoji="1" lang="ja-JP" altLang="en-US"/>
          </a:p>
        </p:txBody>
      </p:sp>
    </p:spTree>
    <p:extLst>
      <p:ext uri="{BB962C8B-B14F-4D97-AF65-F5344CB8AC3E}">
        <p14:creationId xmlns:p14="http://schemas.microsoft.com/office/powerpoint/2010/main" val="1600829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政策企画部（戦略事業室・青治室）、府民文化部、健康医療部、商工労働部、環境農林水産部、都市整備部、住宅まちづくり部、教育委員会</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8</a:t>
            </a:fld>
            <a:endParaRPr kumimoji="1" lang="ja-JP" altLang="en-US"/>
          </a:p>
        </p:txBody>
      </p:sp>
    </p:spTree>
    <p:extLst>
      <p:ext uri="{BB962C8B-B14F-4D97-AF65-F5344CB8AC3E}">
        <p14:creationId xmlns:p14="http://schemas.microsoft.com/office/powerpoint/2010/main" val="260748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財務部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9</a:t>
            </a:fld>
            <a:endParaRPr kumimoji="1" lang="ja-JP" altLang="en-US"/>
          </a:p>
        </p:txBody>
      </p:sp>
    </p:spTree>
    <p:extLst>
      <p:ext uri="{BB962C8B-B14F-4D97-AF65-F5344CB8AC3E}">
        <p14:creationId xmlns:p14="http://schemas.microsoft.com/office/powerpoint/2010/main" val="2505526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10</a:t>
            </a:fld>
            <a:endParaRPr kumimoji="1" lang="ja-JP" altLang="en-US"/>
          </a:p>
        </p:txBody>
      </p:sp>
    </p:spTree>
    <p:extLst>
      <p:ext uri="{BB962C8B-B14F-4D97-AF65-F5344CB8AC3E}">
        <p14:creationId xmlns:p14="http://schemas.microsoft.com/office/powerpoint/2010/main" val="87089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612DCA05-4C3B-4C37-B16E-893AADF6F186}" type="slidenum">
              <a:rPr kumimoji="1" lang="ja-JP" altLang="en-US" smtClean="0"/>
              <a:t>11</a:t>
            </a:fld>
            <a:endParaRPr kumimoji="1" lang="ja-JP" altLang="en-US"/>
          </a:p>
        </p:txBody>
      </p:sp>
    </p:spTree>
    <p:extLst>
      <p:ext uri="{BB962C8B-B14F-4D97-AF65-F5344CB8AC3E}">
        <p14:creationId xmlns:p14="http://schemas.microsoft.com/office/powerpoint/2010/main" val="279910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43239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63383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117958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385778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98080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117837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61186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98199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6" name="Slide Number Placeholder 3"/>
          <p:cNvSpPr txBox="1">
            <a:spLocks/>
          </p:cNvSpPr>
          <p:nvPr userDrawn="1"/>
        </p:nvSpPr>
        <p:spPr>
          <a:xfrm>
            <a:off x="8705075" y="-32438"/>
            <a:ext cx="1039775"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3B00D2-DB11-4019-AFF0-AC393A236FA7}" type="slidenum">
              <a:rPr kumimoji="1" lang="ja-JP" altLang="en-US" smtClean="0"/>
              <a:pPr/>
              <a:t>‹#›</a:t>
            </a:fld>
            <a:endParaRPr kumimoji="1" lang="ja-JP" altLang="en-US" dirty="0"/>
          </a:p>
        </p:txBody>
      </p:sp>
      <p:sp>
        <p:nvSpPr>
          <p:cNvPr id="7" name="Slide Number Placeholder 6"/>
          <p:cNvSpPr>
            <a:spLocks noGrp="1"/>
          </p:cNvSpPr>
          <p:nvPr>
            <p:ph type="sldNum" sz="quarter" idx="12"/>
          </p:nvPr>
        </p:nvSpPr>
        <p:spPr>
          <a:xfrm>
            <a:off x="7516000" y="-32438"/>
            <a:ext cx="2228850" cy="365125"/>
          </a:xfrm>
        </p:spPr>
        <p:txBody>
          <a:bodyPr/>
          <a:lstStyle>
            <a:lvl1pPr>
              <a:defRPr sz="1600">
                <a:solidFill>
                  <a:schemeClr val="tx1"/>
                </a:solidFill>
                <a:latin typeface="Meiryo UI" panose="020B0604030504040204" pitchFamily="50" charset="-128"/>
                <a:ea typeface="Meiryo UI" panose="020B0604030504040204" pitchFamily="50" charset="-128"/>
              </a:defRPr>
            </a:lvl1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57770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18014" y="92766"/>
            <a:ext cx="720000" cy="365125"/>
          </a:xfrm>
        </p:spPr>
        <p:style>
          <a:lnRef idx="2">
            <a:schemeClr val="accent1"/>
          </a:lnRef>
          <a:fillRef idx="1">
            <a:schemeClr val="lt1"/>
          </a:fillRef>
          <a:effectRef idx="0">
            <a:schemeClr val="accent1"/>
          </a:effectRef>
          <a:fontRef idx="none"/>
        </p:style>
        <p:txBody>
          <a:bodyPr/>
          <a:lstStyle>
            <a:lvl1pPr algn="ctr">
              <a:defRPr sz="1400" b="1">
                <a:solidFill>
                  <a:schemeClr val="tx1"/>
                </a:solidFill>
                <a:latin typeface="Meiryo UI" panose="020B0604030504040204" pitchFamily="50" charset="-128"/>
                <a:ea typeface="Meiryo UI" panose="020B0604030504040204" pitchFamily="50" charset="-128"/>
              </a:defRPr>
            </a:lvl1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204517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9091511" y="6427314"/>
            <a:ext cx="720000" cy="365125"/>
          </a:xfrm>
        </p:spPr>
        <p:style>
          <a:lnRef idx="2">
            <a:schemeClr val="accent1"/>
          </a:lnRef>
          <a:fillRef idx="1">
            <a:schemeClr val="lt1"/>
          </a:fillRef>
          <a:effectRef idx="0">
            <a:schemeClr val="accent1"/>
          </a:effectRef>
          <a:fontRef idx="none"/>
        </p:style>
        <p:txBody>
          <a:bodyPr/>
          <a:lstStyle>
            <a:lvl1pPr algn="ctr">
              <a:defRPr sz="1400" b="1">
                <a:solidFill>
                  <a:schemeClr val="tx1"/>
                </a:solidFill>
                <a:latin typeface="Meiryo UI" panose="020B0604030504040204" pitchFamily="50" charset="-128"/>
                <a:ea typeface="Meiryo UI" panose="020B0604030504040204" pitchFamily="50" charset="-128"/>
              </a:defRPr>
            </a:lvl1pPr>
          </a:lstStyle>
          <a:p>
            <a:fld id="{2E3B00D2-DB11-4019-AFF0-AC393A236FA7}" type="slidenum">
              <a:rPr kumimoji="1" lang="ja-JP" altLang="en-US" smtClean="0"/>
              <a:pPr/>
              <a:t>‹#›</a:t>
            </a:fld>
            <a:endParaRPr kumimoji="1" lang="ja-JP" altLang="en-US"/>
          </a:p>
        </p:txBody>
      </p:sp>
    </p:spTree>
    <p:extLst>
      <p:ext uri="{BB962C8B-B14F-4D97-AF65-F5344CB8AC3E}">
        <p14:creationId xmlns:p14="http://schemas.microsoft.com/office/powerpoint/2010/main" val="317932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99283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00D2-DB11-4019-AFF0-AC393A236FA7}" type="slidenum">
              <a:rPr kumimoji="1" lang="ja-JP" altLang="en-US" smtClean="0"/>
              <a:t>‹#›</a:t>
            </a:fld>
            <a:endParaRPr kumimoji="1" lang="ja-JP" altLang="en-US"/>
          </a:p>
        </p:txBody>
      </p:sp>
    </p:spTree>
    <p:extLst>
      <p:ext uri="{BB962C8B-B14F-4D97-AF65-F5344CB8AC3E}">
        <p14:creationId xmlns:p14="http://schemas.microsoft.com/office/powerpoint/2010/main" val="2617146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ctrTitle"/>
          </p:nvPr>
        </p:nvSpPr>
        <p:spPr>
          <a:xfrm>
            <a:off x="357415" y="1371600"/>
            <a:ext cx="9289142" cy="2578821"/>
          </a:xfrm>
        </p:spPr>
        <p:txBody>
          <a:bodyPr>
            <a:normAutofit/>
          </a:bodyPr>
          <a:lstStyle/>
          <a:p>
            <a:pPr>
              <a:lnSpc>
                <a:spcPct val="150000"/>
              </a:lnSpc>
            </a:pPr>
            <a:r>
              <a:rPr lang="ja-JP" altLang="en-US" sz="3100" b="1" dirty="0" smtClean="0">
                <a:solidFill>
                  <a:schemeClr val="accent5">
                    <a:lumMod val="50000"/>
                  </a:schemeClr>
                </a:solidFill>
                <a:latin typeface="Meiryo UI" panose="020B0604030504040204" pitchFamily="50" charset="-128"/>
                <a:ea typeface="Meiryo UI" panose="020B0604030504040204" pitchFamily="50" charset="-128"/>
              </a:rPr>
              <a:t>令和元年度　</a:t>
            </a:r>
            <a:r>
              <a:rPr lang="en-US" altLang="ja-JP" sz="3100" b="1" dirty="0" smtClean="0">
                <a:solidFill>
                  <a:schemeClr val="accent5">
                    <a:lumMod val="50000"/>
                  </a:schemeClr>
                </a:solidFill>
                <a:latin typeface="Meiryo UI" panose="020B0604030504040204" pitchFamily="50" charset="-128"/>
                <a:ea typeface="Meiryo UI" panose="020B0604030504040204" pitchFamily="50" charset="-128"/>
              </a:rPr>
              <a:t>4</a:t>
            </a:r>
            <a:r>
              <a:rPr lang="ja-JP" altLang="en-US" sz="3100" b="1" dirty="0" smtClean="0">
                <a:solidFill>
                  <a:schemeClr val="accent5">
                    <a:lumMod val="50000"/>
                  </a:schemeClr>
                </a:solidFill>
                <a:latin typeface="Meiryo UI" panose="020B0604030504040204" pitchFamily="50" charset="-128"/>
                <a:ea typeface="Meiryo UI" panose="020B0604030504040204" pitchFamily="50" charset="-128"/>
              </a:rPr>
              <a:t>月～</a:t>
            </a:r>
            <a:r>
              <a:rPr lang="en-US" altLang="ja-JP" sz="3100" b="1" dirty="0" smtClean="0">
                <a:solidFill>
                  <a:schemeClr val="accent5">
                    <a:lumMod val="50000"/>
                  </a:schemeClr>
                </a:solidFill>
                <a:latin typeface="Meiryo UI" panose="020B0604030504040204" pitchFamily="50" charset="-128"/>
                <a:ea typeface="Meiryo UI" panose="020B0604030504040204" pitchFamily="50" charset="-128"/>
              </a:rPr>
              <a:t>8</a:t>
            </a:r>
            <a:r>
              <a:rPr lang="ja-JP" altLang="en-US" sz="3100" b="1" dirty="0" smtClean="0">
                <a:solidFill>
                  <a:schemeClr val="accent5">
                    <a:lumMod val="50000"/>
                  </a:schemeClr>
                </a:solidFill>
                <a:latin typeface="Meiryo UI" panose="020B0604030504040204" pitchFamily="50" charset="-128"/>
                <a:ea typeface="Meiryo UI" panose="020B0604030504040204" pitchFamily="50" charset="-128"/>
              </a:rPr>
              <a:t>月</a:t>
            </a:r>
            <a:r>
              <a:rPr lang="en-US" altLang="ja-JP" sz="5400" b="1" dirty="0" smtClean="0">
                <a:solidFill>
                  <a:schemeClr val="accent5">
                    <a:lumMod val="50000"/>
                  </a:schemeClr>
                </a:solidFill>
                <a:latin typeface="Meiryo UI" panose="020B0604030504040204" pitchFamily="50" charset="-128"/>
                <a:ea typeface="Meiryo UI" panose="020B0604030504040204" pitchFamily="50" charset="-128"/>
              </a:rPr>
              <a:t/>
            </a:r>
            <a:br>
              <a:rPr lang="en-US" altLang="ja-JP" sz="5400" b="1" dirty="0" smtClean="0">
                <a:solidFill>
                  <a:schemeClr val="accent5">
                    <a:lumMod val="50000"/>
                  </a:schemeClr>
                </a:solidFill>
                <a:latin typeface="Meiryo UI" panose="020B0604030504040204" pitchFamily="50" charset="-128"/>
                <a:ea typeface="Meiryo UI" panose="020B0604030504040204" pitchFamily="50" charset="-128"/>
              </a:rPr>
            </a:br>
            <a:r>
              <a:rPr lang="ja-JP" altLang="en-US" sz="3600" b="1" dirty="0" smtClean="0">
                <a:solidFill>
                  <a:schemeClr val="accent5">
                    <a:lumMod val="50000"/>
                  </a:schemeClr>
                </a:solidFill>
                <a:latin typeface="Meiryo UI" panose="020B0604030504040204" pitchFamily="50" charset="-128"/>
                <a:ea typeface="Meiryo UI" panose="020B0604030504040204" pitchFamily="50" charset="-128"/>
              </a:rPr>
              <a:t>大阪府の</a:t>
            </a:r>
            <a:r>
              <a:rPr lang="en-US" altLang="ja-JP" sz="3600" b="1" dirty="0" smtClean="0">
                <a:solidFill>
                  <a:schemeClr val="accent5">
                    <a:lumMod val="50000"/>
                  </a:schemeClr>
                </a:solidFill>
                <a:latin typeface="Meiryo UI" panose="020B0604030504040204" pitchFamily="50" charset="-128"/>
                <a:ea typeface="Meiryo UI" panose="020B0604030504040204" pitchFamily="50" charset="-128"/>
              </a:rPr>
              <a:t>SDGs</a:t>
            </a:r>
            <a:r>
              <a:rPr lang="ja-JP" altLang="en-US" sz="3600" b="1" dirty="0" smtClean="0">
                <a:solidFill>
                  <a:schemeClr val="accent5">
                    <a:lumMod val="50000"/>
                  </a:schemeClr>
                </a:solidFill>
                <a:latin typeface="Meiryo UI" panose="020B0604030504040204" pitchFamily="50" charset="-128"/>
                <a:ea typeface="Meiryo UI" panose="020B0604030504040204" pitchFamily="50" charset="-128"/>
              </a:rPr>
              <a:t>に関する取組み</a:t>
            </a:r>
            <a:endParaRPr kumimoji="1" lang="ja-JP" altLang="en-US" sz="36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6" name="サブタイトル 2"/>
          <p:cNvSpPr>
            <a:spLocks noGrp="1"/>
          </p:cNvSpPr>
          <p:nvPr>
            <p:ph type="subTitle" idx="1"/>
          </p:nvPr>
        </p:nvSpPr>
        <p:spPr>
          <a:xfrm>
            <a:off x="1657881" y="3975723"/>
            <a:ext cx="7040880" cy="847097"/>
          </a:xfrm>
        </p:spPr>
        <p:txBody>
          <a:bodyPr>
            <a:normAutofit/>
          </a:bodyPr>
          <a:lstStyle/>
          <a:p>
            <a:endParaRPr kumimoji="1" lang="en-US" altLang="ja-JP" sz="2000"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令和元年</a:t>
            </a:r>
            <a:r>
              <a:rPr lang="en-US" altLang="ja-JP" dirty="0" smtClean="0">
                <a:latin typeface="Meiryo UI" panose="020B0604030504040204" pitchFamily="50" charset="-128"/>
                <a:ea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rPr>
              <a:t>月</a:t>
            </a:r>
            <a:r>
              <a:rPr lang="en-US" altLang="ja-JP" dirty="0" smtClean="0">
                <a:latin typeface="Meiryo UI" panose="020B0604030504040204" pitchFamily="50" charset="-128"/>
                <a:ea typeface="Meiryo UI" panose="020B0604030504040204" pitchFamily="50" charset="-128"/>
              </a:rPr>
              <a:t>27</a:t>
            </a:r>
            <a:r>
              <a:rPr lang="ja-JP" altLang="en-US" dirty="0" smtClean="0">
                <a:latin typeface="Meiryo UI" panose="020B0604030504040204" pitchFamily="50" charset="-128"/>
                <a:ea typeface="Meiryo UI" panose="020B0604030504040204" pitchFamily="50" charset="-128"/>
              </a:rPr>
              <a:t>日</a:t>
            </a:r>
            <a:endParaRPr kumimoji="1" lang="ja-JP" altLang="en-US" sz="20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7974950" y="377504"/>
            <a:ext cx="1447623" cy="545245"/>
          </a:xfrm>
          <a:prstGeom prst="rect">
            <a:avLst/>
          </a:prstGeom>
          <a:noFill/>
          <a:ln>
            <a:solidFill>
              <a:schemeClr val="tx1"/>
            </a:solidFill>
          </a:ln>
        </p:spPr>
        <p:txBody>
          <a:bodyPr wrap="square" rtlCol="0" anchor="ctr">
            <a:noAutofit/>
          </a:bodyPr>
          <a:lstStyle/>
          <a:p>
            <a:pPr algn="ctr"/>
            <a:r>
              <a:rPr kumimoji="1" lang="ja-JP" altLang="en-US" sz="1600" b="1" dirty="0" smtClean="0">
                <a:latin typeface="ＭＳ Ｐゴシック" panose="020B0600070205080204" pitchFamily="50" charset="-128"/>
                <a:ea typeface="ＭＳ Ｐゴシック" panose="020B0600070205080204" pitchFamily="50" charset="-128"/>
              </a:rPr>
              <a:t>参考１</a:t>
            </a:r>
            <a:endParaRPr kumimoji="1" lang="en-US" altLang="ja-JP" sz="1600" b="1"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9187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企業との公民連携の取組みを推進する際に</a:t>
            </a:r>
            <a:r>
              <a:rPr lang="en-US" altLang="ja-JP" sz="2000" b="1" dirty="0">
                <a:solidFill>
                  <a:schemeClr val="bg1"/>
                </a:solidFill>
                <a:latin typeface="Meiryo UI" panose="020B0604030504040204" pitchFamily="50" charset="-128"/>
                <a:ea typeface="Meiryo UI" panose="020B0604030504040204" pitchFamily="50" charset="-128"/>
              </a:rPr>
              <a:t>SDGs</a:t>
            </a:r>
            <a:r>
              <a:rPr lang="ja-JP" altLang="en-US" sz="2000" b="1" dirty="0">
                <a:solidFill>
                  <a:schemeClr val="bg1"/>
                </a:solidFill>
                <a:latin typeface="Meiryo UI" panose="020B0604030504040204" pitchFamily="50" charset="-128"/>
                <a:ea typeface="Meiryo UI" panose="020B0604030504040204" pitchFamily="50" charset="-128"/>
              </a:rPr>
              <a:t>の観点を</a:t>
            </a:r>
            <a:r>
              <a:rPr lang="ja-JP" altLang="en-US" sz="2000" b="1" dirty="0" smtClean="0">
                <a:solidFill>
                  <a:schemeClr val="bg1"/>
                </a:solidFill>
                <a:latin typeface="Meiryo UI" panose="020B0604030504040204" pitchFamily="50" charset="-128"/>
                <a:ea typeface="Meiryo UI" panose="020B0604030504040204" pitchFamily="50" charset="-128"/>
              </a:rPr>
              <a:t>反映</a:t>
            </a:r>
            <a:r>
              <a:rPr lang="ja-JP" altLang="en-US" sz="1600" b="1" dirty="0" smtClean="0">
                <a:solidFill>
                  <a:schemeClr val="bg1"/>
                </a:solidFill>
                <a:latin typeface="Meiryo UI" panose="020B0604030504040204" pitchFamily="50" charset="-128"/>
                <a:ea typeface="Meiryo UI" panose="020B0604030504040204" pitchFamily="50" charset="-128"/>
              </a:rPr>
              <a:t>（平成</a:t>
            </a:r>
            <a:r>
              <a:rPr lang="en-US" altLang="ja-JP" sz="1600" b="1" dirty="0" smtClean="0">
                <a:solidFill>
                  <a:schemeClr val="bg1"/>
                </a:solidFill>
                <a:latin typeface="Meiryo UI" panose="020B0604030504040204" pitchFamily="50" charset="-128"/>
                <a:ea typeface="Meiryo UI" panose="020B0604030504040204" pitchFamily="50" charset="-128"/>
              </a:rPr>
              <a:t>30</a:t>
            </a:r>
            <a:r>
              <a:rPr lang="ja-JP" altLang="en-US" sz="1600" b="1" dirty="0" smtClean="0">
                <a:solidFill>
                  <a:schemeClr val="bg1"/>
                </a:solidFill>
                <a:latin typeface="Meiryo UI" panose="020B0604030504040204" pitchFamily="50" charset="-128"/>
                <a:ea typeface="Meiryo UI" panose="020B0604030504040204" pitchFamily="50" charset="-128"/>
              </a:rPr>
              <a:t>年</a:t>
            </a:r>
            <a:r>
              <a:rPr lang="en-US" altLang="ja-JP" sz="1600" b="1" dirty="0" smtClean="0">
                <a:solidFill>
                  <a:schemeClr val="bg1"/>
                </a:solidFill>
                <a:latin typeface="Meiryo UI" panose="020B0604030504040204" pitchFamily="50" charset="-128"/>
                <a:ea typeface="Meiryo UI" panose="020B0604030504040204" pitchFamily="50" charset="-128"/>
              </a:rPr>
              <a:t>4</a:t>
            </a:r>
            <a:r>
              <a:rPr lang="ja-JP" altLang="en-US" sz="1600" b="1" dirty="0" smtClean="0">
                <a:solidFill>
                  <a:schemeClr val="bg1"/>
                </a:solidFill>
                <a:latin typeface="Meiryo UI" panose="020B0604030504040204" pitchFamily="50" charset="-128"/>
                <a:ea typeface="Meiryo UI" panose="020B0604030504040204" pitchFamily="50" charset="-128"/>
              </a:rPr>
              <a:t>月～）</a:t>
            </a:r>
            <a:endParaRPr lang="ja-JP" altLang="en-US" sz="1600" b="1" dirty="0">
              <a:solidFill>
                <a:schemeClr val="bg1"/>
              </a:solidFill>
              <a:latin typeface="Meiryo UI" panose="020B0604030504040204" pitchFamily="50" charset="-128"/>
              <a:ea typeface="Meiryo UI" panose="020B0604030504040204" pitchFamily="50" charset="-128"/>
            </a:endParaRPr>
          </a:p>
        </p:txBody>
      </p:sp>
      <p:sp>
        <p:nvSpPr>
          <p:cNvPr id="4" name="テキスト プレースホルダー 7"/>
          <p:cNvSpPr txBox="1">
            <a:spLocks/>
          </p:cNvSpPr>
          <p:nvPr/>
        </p:nvSpPr>
        <p:spPr bwMode="auto">
          <a:xfrm>
            <a:off x="74917" y="785574"/>
            <a:ext cx="9730439" cy="2307448"/>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spcAft>
                <a:spcPts val="600"/>
              </a:spcAft>
              <a:buNone/>
              <a:defRPr/>
            </a:pPr>
            <a:r>
              <a:rPr lang="ja-JP" altLang="en-US" sz="1800" dirty="0" smtClean="0"/>
              <a:t>○</a:t>
            </a:r>
            <a:r>
              <a:rPr lang="ja-JP" altLang="en-US" sz="1800" dirty="0"/>
              <a:t>令和元年</a:t>
            </a:r>
            <a:r>
              <a:rPr lang="en-US" altLang="ja-JP" sz="1800" dirty="0"/>
              <a:t>8</a:t>
            </a:r>
            <a:r>
              <a:rPr lang="ja-JP" altLang="en-US" sz="1800" dirty="0"/>
              <a:t>月現在、</a:t>
            </a:r>
            <a:r>
              <a:rPr lang="en-US" altLang="ja-JP" sz="1800" dirty="0"/>
              <a:t>52</a:t>
            </a:r>
            <a:r>
              <a:rPr lang="ja-JP" altLang="en-US" sz="1800" dirty="0"/>
              <a:t>社</a:t>
            </a:r>
            <a:r>
              <a:rPr lang="en-US" altLang="ja-JP" sz="1800" dirty="0"/>
              <a:t>4</a:t>
            </a:r>
            <a:r>
              <a:rPr lang="ja-JP" altLang="en-US" sz="1800" dirty="0"/>
              <a:t>大学と包括連携協定を締結。</a:t>
            </a:r>
          </a:p>
          <a:p>
            <a:pPr marL="177800" indent="-177800">
              <a:spcBef>
                <a:spcPct val="0"/>
              </a:spcBef>
              <a:spcAft>
                <a:spcPts val="600"/>
              </a:spcAft>
              <a:buNone/>
              <a:defRPr/>
            </a:pPr>
            <a:r>
              <a:rPr lang="ja-JP" altLang="en-US" sz="1800" dirty="0"/>
              <a:t>　</a:t>
            </a:r>
            <a:r>
              <a:rPr lang="ja-JP" altLang="en-US" sz="1800" dirty="0" smtClean="0"/>
              <a:t>各企業・</a:t>
            </a:r>
            <a:r>
              <a:rPr lang="ja-JP" altLang="en-US" sz="1800" dirty="0"/>
              <a:t>大学との多分野にわたる連携の一つ一つが</a:t>
            </a:r>
            <a:r>
              <a:rPr lang="en-US" altLang="ja-JP" sz="1800" dirty="0"/>
              <a:t>SDGs</a:t>
            </a:r>
            <a:r>
              <a:rPr lang="ja-JP" altLang="en-US" sz="1800" dirty="0"/>
              <a:t>の取組みに繋がるものであるため</a:t>
            </a:r>
            <a:r>
              <a:rPr lang="ja-JP" altLang="en-US" sz="1800" dirty="0" smtClean="0"/>
              <a:t>、包括</a:t>
            </a:r>
            <a:r>
              <a:rPr lang="ja-JP" altLang="en-US" sz="1800" dirty="0"/>
              <a:t>連携協定締結時のリリース</a:t>
            </a:r>
            <a:r>
              <a:rPr lang="ja-JP" altLang="en-US" sz="1800" dirty="0" smtClean="0"/>
              <a:t>に</a:t>
            </a:r>
            <a:r>
              <a:rPr lang="en-US" altLang="ja-JP" sz="1800" dirty="0" smtClean="0"/>
              <a:t>SDGs</a:t>
            </a:r>
            <a:r>
              <a:rPr lang="ja-JP" altLang="en-US" sz="1800" dirty="0"/>
              <a:t>のロゴを記載</a:t>
            </a:r>
            <a:r>
              <a:rPr lang="ja-JP" altLang="en-US" sz="1800" dirty="0" smtClean="0"/>
              <a:t>。</a:t>
            </a:r>
            <a:endParaRPr lang="en-US" altLang="ja-JP" sz="1800" dirty="0" smtClean="0"/>
          </a:p>
          <a:p>
            <a:pPr marL="177800" indent="-177800">
              <a:spcBef>
                <a:spcPct val="0"/>
              </a:spcBef>
              <a:spcAft>
                <a:spcPts val="600"/>
              </a:spcAft>
              <a:buNone/>
              <a:defRPr/>
            </a:pPr>
            <a:r>
              <a:rPr lang="ja-JP" altLang="en-US" sz="1800" dirty="0"/>
              <a:t>○</a:t>
            </a:r>
            <a:r>
              <a:rPr lang="ja-JP" altLang="en-US" sz="1800" dirty="0" smtClean="0"/>
              <a:t>公民</a:t>
            </a:r>
            <a:r>
              <a:rPr lang="ja-JP" altLang="en-US" sz="1800" dirty="0"/>
              <a:t>戦略連携デスクのポスターに、公民連携を通じて</a:t>
            </a:r>
            <a:r>
              <a:rPr lang="en-US" altLang="ja-JP" sz="1800" dirty="0"/>
              <a:t>SDGs</a:t>
            </a:r>
            <a:r>
              <a:rPr lang="ja-JP" altLang="en-US" sz="1800" dirty="0"/>
              <a:t>の取組みを推進する旨を記載。</a:t>
            </a:r>
          </a:p>
          <a:p>
            <a:pPr marL="177800" indent="-177800">
              <a:spcBef>
                <a:spcPct val="0"/>
              </a:spcBef>
              <a:spcAft>
                <a:spcPts val="600"/>
              </a:spcAft>
              <a:buNone/>
              <a:defRPr/>
            </a:pPr>
            <a:r>
              <a:rPr lang="ja-JP" altLang="en-US" sz="1800" dirty="0"/>
              <a:t>○</a:t>
            </a:r>
            <a:r>
              <a:rPr lang="ja-JP" altLang="en-US" sz="1800" dirty="0" smtClean="0"/>
              <a:t>公民</a:t>
            </a:r>
            <a:r>
              <a:rPr lang="ja-JP" altLang="en-US" sz="1800" dirty="0"/>
              <a:t>戦略連携デスクの</a:t>
            </a:r>
            <a:r>
              <a:rPr lang="en-US" altLang="ja-JP" sz="1800" dirty="0"/>
              <a:t>PR</a:t>
            </a:r>
            <a:r>
              <a:rPr lang="ja-JP" altLang="en-US" sz="1800" dirty="0"/>
              <a:t>パンフレットに、</a:t>
            </a:r>
            <a:r>
              <a:rPr lang="en-US" altLang="ja-JP" sz="1800" dirty="0"/>
              <a:t>SDGs</a:t>
            </a:r>
            <a:r>
              <a:rPr lang="ja-JP" altLang="en-US" sz="1800" dirty="0"/>
              <a:t>のロゴを掲載</a:t>
            </a:r>
            <a:r>
              <a:rPr lang="ja-JP" altLang="en-US" sz="1800" dirty="0" smtClean="0"/>
              <a:t>。</a:t>
            </a:r>
            <a:endParaRPr lang="ja-JP" altLang="en-US" sz="1800" dirty="0"/>
          </a:p>
          <a:p>
            <a:pPr marL="177800" indent="-177800">
              <a:spcBef>
                <a:spcPct val="0"/>
              </a:spcBef>
              <a:spcAft>
                <a:spcPts val="600"/>
              </a:spcAft>
              <a:buNone/>
              <a:defRPr/>
            </a:pPr>
            <a:r>
              <a:rPr lang="ja-JP" altLang="en-US" sz="1800" dirty="0"/>
              <a:t>○</a:t>
            </a:r>
            <a:r>
              <a:rPr lang="ja-JP" altLang="en-US" sz="1800" dirty="0" smtClean="0"/>
              <a:t>大阪府</a:t>
            </a:r>
            <a:r>
              <a:rPr lang="ja-JP" altLang="en-US" sz="1800" dirty="0"/>
              <a:t>チャンネルや</a:t>
            </a:r>
            <a:r>
              <a:rPr lang="en-US" altLang="ja-JP" sz="1800" dirty="0"/>
              <a:t>OSAKA</a:t>
            </a:r>
            <a:r>
              <a:rPr lang="ja-JP" altLang="en-US" sz="1800" dirty="0"/>
              <a:t>愛鑑において、</a:t>
            </a:r>
            <a:r>
              <a:rPr lang="en-US" altLang="ja-JP" sz="1800" dirty="0" smtClean="0"/>
              <a:t>SDG</a:t>
            </a:r>
            <a:r>
              <a:rPr lang="en-US" altLang="ja-JP" sz="1800" dirty="0"/>
              <a:t>s</a:t>
            </a:r>
            <a:r>
              <a:rPr lang="ja-JP" altLang="en-US" sz="1800" dirty="0" smtClean="0"/>
              <a:t>や</a:t>
            </a:r>
            <a:r>
              <a:rPr lang="ja-JP" altLang="en-US" sz="1800" dirty="0"/>
              <a:t>その取組みについて情報発信やセミナーを</a:t>
            </a:r>
            <a:r>
              <a:rPr lang="ja-JP" altLang="en-US" sz="1800" dirty="0" smtClean="0"/>
              <a:t>開催。</a:t>
            </a:r>
            <a:endParaRPr lang="ja-JP" altLang="ja-JP" sz="1800" dirty="0"/>
          </a:p>
        </p:txBody>
      </p:sp>
      <p:pic>
        <p:nvPicPr>
          <p:cNvPr id="8" name="図 7"/>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662" y="3435034"/>
            <a:ext cx="2332912" cy="3398102"/>
          </a:xfrm>
          <a:prstGeom prst="rect">
            <a:avLst/>
          </a:prstGeom>
          <a:noFill/>
          <a:ln>
            <a:noFill/>
          </a:ln>
        </p:spPr>
      </p:pic>
      <p:pic>
        <p:nvPicPr>
          <p:cNvPr id="10" name="図 9"/>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3199" y="3822636"/>
            <a:ext cx="2746577" cy="2908310"/>
          </a:xfrm>
          <a:prstGeom prst="rect">
            <a:avLst/>
          </a:prstGeom>
          <a:noFill/>
          <a:ln>
            <a:noFill/>
          </a:ln>
        </p:spPr>
      </p:pic>
      <p:sp>
        <p:nvSpPr>
          <p:cNvPr id="3" name="正方形/長方形 2"/>
          <p:cNvSpPr/>
          <p:nvPr/>
        </p:nvSpPr>
        <p:spPr>
          <a:xfrm>
            <a:off x="167918" y="3171762"/>
            <a:ext cx="2383665"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公民戦略連携デスクのポスター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845255" y="3171762"/>
            <a:ext cx="1916191" cy="600164"/>
          </a:xfrm>
          <a:prstGeom prst="rect">
            <a:avLst/>
          </a:prstGeom>
        </p:spPr>
        <p:txBody>
          <a:bodyPr wrap="square">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包括連携協定の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ja-JP" sz="1050" dirty="0">
                <a:latin typeface="Meiryo UI" panose="020B0604030504040204" pitchFamily="50" charset="-128"/>
                <a:ea typeface="Meiryo UI" panose="020B0604030504040204" pitchFamily="50" charset="-128"/>
                <a:cs typeface="Meiryo UI" panose="020B0604030504040204" pitchFamily="50" charset="-128"/>
              </a:rPr>
              <a:t>立命館大学との連携項目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30</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日締結）</a:t>
            </a:r>
          </a:p>
        </p:txBody>
      </p:sp>
      <p:sp>
        <p:nvSpPr>
          <p:cNvPr id="2" name="スライド番号プレースホルダー 1"/>
          <p:cNvSpPr>
            <a:spLocks noGrp="1"/>
          </p:cNvSpPr>
          <p:nvPr>
            <p:ph type="sldNum" sz="quarter" idx="12"/>
          </p:nvPr>
        </p:nvSpPr>
        <p:spPr/>
        <p:txBody>
          <a:bodyPr/>
          <a:lstStyle/>
          <a:p>
            <a:fld id="{2E3B00D2-DB11-4019-AFF0-AC393A236FA7}" type="slidenum">
              <a:rPr kumimoji="1" lang="ja-JP" altLang="en-US" smtClean="0"/>
              <a:pPr/>
              <a:t>9</a:t>
            </a:fld>
            <a:endParaRPr kumimoji="1" lang="ja-JP" altLang="en-US"/>
          </a:p>
        </p:txBody>
      </p:sp>
    </p:spTree>
    <p:extLst>
      <p:ext uri="{BB962C8B-B14F-4D97-AF65-F5344CB8AC3E}">
        <p14:creationId xmlns:p14="http://schemas.microsoft.com/office/powerpoint/2010/main" val="299440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a:solidFill>
                  <a:schemeClr val="bg1"/>
                </a:solidFill>
                <a:latin typeface="Meiryo UI" panose="020B0604030504040204" pitchFamily="50" charset="-128"/>
                <a:ea typeface="Meiryo UI" panose="020B0604030504040204" pitchFamily="50" charset="-128"/>
              </a:rPr>
              <a:t>ビジネス</a:t>
            </a:r>
            <a:r>
              <a:rPr lang="ja-JP" altLang="en-US" sz="2000" b="1" dirty="0" smtClean="0">
                <a:solidFill>
                  <a:schemeClr val="bg1"/>
                </a:solidFill>
                <a:latin typeface="Meiryo UI" panose="020B0604030504040204" pitchFamily="50" charset="-128"/>
                <a:ea typeface="Meiryo UI" panose="020B0604030504040204" pitchFamily="50" charset="-128"/>
              </a:rPr>
              <a:t>研究会（平成</a:t>
            </a:r>
            <a:r>
              <a:rPr lang="en-US" altLang="ja-JP" sz="2000" b="1" dirty="0" smtClean="0">
                <a:solidFill>
                  <a:schemeClr val="bg1"/>
                </a:solidFill>
                <a:latin typeface="Meiryo UI" panose="020B0604030504040204" pitchFamily="50" charset="-128"/>
                <a:ea typeface="Meiryo UI" panose="020B0604030504040204" pitchFamily="50" charset="-128"/>
              </a:rPr>
              <a:t>30</a:t>
            </a:r>
            <a:r>
              <a:rPr lang="ja-JP" altLang="en-US" sz="2000" b="1" dirty="0" smtClean="0">
                <a:solidFill>
                  <a:schemeClr val="bg1"/>
                </a:solidFill>
                <a:latin typeface="Meiryo UI" panose="020B0604030504040204" pitchFamily="50" charset="-128"/>
                <a:ea typeface="Meiryo UI" panose="020B0604030504040204" pitchFamily="50" charset="-128"/>
              </a:rPr>
              <a:t>年</a:t>
            </a:r>
            <a:r>
              <a:rPr lang="en-US" altLang="ja-JP" sz="2000" b="1" dirty="0" smtClean="0">
                <a:solidFill>
                  <a:schemeClr val="bg1"/>
                </a:solidFill>
                <a:latin typeface="Meiryo UI" panose="020B0604030504040204" pitchFamily="50" charset="-128"/>
                <a:ea typeface="Meiryo UI" panose="020B0604030504040204" pitchFamily="50" charset="-128"/>
              </a:rPr>
              <a:t>10</a:t>
            </a:r>
            <a:r>
              <a:rPr lang="ja-JP" altLang="en-US" sz="2000" b="1" dirty="0" smtClean="0">
                <a:solidFill>
                  <a:schemeClr val="bg1"/>
                </a:solidFill>
                <a:latin typeface="Meiryo UI" panose="020B0604030504040204" pitchFamily="50" charset="-128"/>
                <a:ea typeface="Meiryo UI" panose="020B0604030504040204" pitchFamily="50" charset="-128"/>
              </a:rPr>
              <a:t>月～）</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テキスト プレースホルダー 7"/>
          <p:cNvSpPr txBox="1">
            <a:spLocks/>
          </p:cNvSpPr>
          <p:nvPr/>
        </p:nvSpPr>
        <p:spPr bwMode="auto">
          <a:xfrm>
            <a:off x="362468" y="658792"/>
            <a:ext cx="9162532" cy="2485523"/>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08000" tIns="216000" rIns="108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4625" indent="-174625">
              <a:spcBef>
                <a:spcPct val="0"/>
              </a:spcBef>
              <a:buNone/>
              <a:defRPr/>
            </a:pPr>
            <a:r>
              <a:rPr lang="ja-JP" altLang="en-US" sz="1800" kern="0" dirty="0">
                <a:solidFill>
                  <a:sysClr val="windowText" lastClr="000000"/>
                </a:solidFill>
              </a:rPr>
              <a:t>〇</a:t>
            </a:r>
            <a:r>
              <a:rPr lang="ja-JP" altLang="en-US" sz="1800" kern="0" dirty="0" smtClean="0">
                <a:solidFill>
                  <a:sysClr val="windowText" lastClr="000000"/>
                </a:solidFill>
              </a:rPr>
              <a:t>環境</a:t>
            </a:r>
            <a:r>
              <a:rPr lang="ja-JP" altLang="en-US" sz="1800" kern="0" dirty="0">
                <a:solidFill>
                  <a:sysClr val="windowText" lastClr="000000"/>
                </a:solidFill>
              </a:rPr>
              <a:t>分野等をテーマに、ビジネス創出をめざす会員制の</a:t>
            </a:r>
            <a:r>
              <a:rPr lang="en-US" altLang="ja-JP" sz="1800" kern="0" dirty="0">
                <a:solidFill>
                  <a:sysClr val="windowText" lastClr="000000"/>
                </a:solidFill>
              </a:rPr>
              <a:t>SDGs</a:t>
            </a:r>
            <a:r>
              <a:rPr lang="ja-JP" altLang="en-US" sz="1800" kern="0" dirty="0">
                <a:solidFill>
                  <a:sysClr val="windowText" lastClr="000000"/>
                </a:solidFill>
              </a:rPr>
              <a:t>ビジネス研究会。研究会では、「ビジネス推進機能」・「ビジネス検討機能」・「啓発・ＰＲ 機能」を提供</a:t>
            </a:r>
            <a:r>
              <a:rPr lang="ja-JP" altLang="en-US" sz="1800" kern="0" dirty="0" smtClean="0">
                <a:solidFill>
                  <a:sysClr val="windowText" lastClr="000000"/>
                </a:solidFill>
              </a:rPr>
              <a:t>。</a:t>
            </a:r>
            <a:endParaRPr lang="ja-JP" altLang="en-US" sz="1800" kern="0" dirty="0">
              <a:solidFill>
                <a:sysClr val="windowText" lastClr="000000"/>
              </a:solidFill>
            </a:endParaRPr>
          </a:p>
        </p:txBody>
      </p:sp>
      <p:sp>
        <p:nvSpPr>
          <p:cNvPr id="2" name="正方形/長方形 1"/>
          <p:cNvSpPr/>
          <p:nvPr/>
        </p:nvSpPr>
        <p:spPr>
          <a:xfrm>
            <a:off x="528095" y="1666987"/>
            <a:ext cx="6273531" cy="1477328"/>
          </a:xfrm>
          <a:prstGeom prst="rect">
            <a:avLst/>
          </a:prstGeom>
        </p:spPr>
        <p:txBody>
          <a:bodyPr wrap="square">
            <a:spAutoFit/>
          </a:bodyPr>
          <a:lstStyle/>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◆主　 　　催：おおさか</a:t>
            </a:r>
            <a:r>
              <a:rPr lang="en-US" altLang="ja-JP" kern="0" dirty="0">
                <a:solidFill>
                  <a:sysClr val="windowText" lastClr="000000"/>
                </a:solidFill>
                <a:latin typeface="Meiryo UI" panose="020B0604030504040204" pitchFamily="50" charset="-128"/>
                <a:ea typeface="Meiryo UI" panose="020B0604030504040204" pitchFamily="50" charset="-128"/>
              </a:rPr>
              <a:t>ATC</a:t>
            </a:r>
            <a:r>
              <a:rPr lang="ja-JP" altLang="en-US" kern="0" dirty="0">
                <a:solidFill>
                  <a:sysClr val="windowText" lastClr="000000"/>
                </a:solidFill>
                <a:latin typeface="Meiryo UI" panose="020B0604030504040204" pitchFamily="50" charset="-128"/>
                <a:ea typeface="Meiryo UI" panose="020B0604030504040204" pitchFamily="50" charset="-128"/>
              </a:rPr>
              <a:t>グリーンエコプラザ実行委員会</a:t>
            </a:r>
            <a:endParaRPr lang="en-US" altLang="ja-JP" kern="0" dirty="0">
              <a:solidFill>
                <a:sysClr val="windowText" lastClr="000000"/>
              </a:solidFill>
              <a:latin typeface="Meiryo UI" panose="020B0604030504040204" pitchFamily="50" charset="-128"/>
              <a:ea typeface="Meiryo UI" panose="020B0604030504040204" pitchFamily="50" charset="-128"/>
            </a:endParaRPr>
          </a:p>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　　　　　　　　　</a:t>
            </a:r>
            <a:r>
              <a:rPr lang="ja-JP" altLang="en-US" sz="1400" kern="0" dirty="0">
                <a:solidFill>
                  <a:sysClr val="windowText" lastClr="000000"/>
                </a:solidFill>
                <a:latin typeface="Meiryo UI" panose="020B0604030504040204" pitchFamily="50" charset="-128"/>
                <a:ea typeface="Meiryo UI" panose="020B0604030504040204" pitchFamily="50" charset="-128"/>
              </a:rPr>
              <a:t>（大阪市、アジア太平洋トレードセンター㈱、日本経済新聞社）</a:t>
            </a:r>
            <a:endParaRPr lang="ja-JP" altLang="en-US" kern="0" dirty="0">
              <a:solidFill>
                <a:sysClr val="windowText" lastClr="000000"/>
              </a:solidFill>
              <a:latin typeface="Meiryo UI" panose="020B0604030504040204" pitchFamily="50" charset="-128"/>
              <a:ea typeface="Meiryo UI" panose="020B0604030504040204" pitchFamily="50" charset="-128"/>
            </a:endParaRPr>
          </a:p>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◆共　 　　催：大阪府</a:t>
            </a:r>
          </a:p>
          <a:p>
            <a:pPr marL="177800" indent="-177800">
              <a:spcBef>
                <a:spcPct val="0"/>
              </a:spcBef>
              <a:buNone/>
              <a:defRPr/>
            </a:pPr>
            <a:r>
              <a:rPr lang="ja-JP" altLang="en-US" kern="0" dirty="0" smtClean="0">
                <a:solidFill>
                  <a:sysClr val="windowText" lastClr="000000"/>
                </a:solidFill>
                <a:latin typeface="Meiryo UI" panose="020B0604030504040204" pitchFamily="50" charset="-128"/>
                <a:ea typeface="Meiryo UI" panose="020B0604030504040204" pitchFamily="50" charset="-128"/>
              </a:rPr>
              <a:t>◆</a:t>
            </a:r>
            <a:r>
              <a:rPr lang="ja-JP" altLang="en-US" kern="0" dirty="0">
                <a:solidFill>
                  <a:sysClr val="windowText" lastClr="000000"/>
                </a:solidFill>
                <a:latin typeface="Meiryo UI" panose="020B0604030504040204" pitchFamily="50" charset="-128"/>
                <a:ea typeface="Meiryo UI" panose="020B0604030504040204" pitchFamily="50" charset="-128"/>
              </a:rPr>
              <a:t>対　　　象：</a:t>
            </a:r>
            <a:r>
              <a:rPr lang="en-US" altLang="ja-JP" kern="0" dirty="0">
                <a:solidFill>
                  <a:sysClr val="windowText" lastClr="000000"/>
                </a:solidFill>
                <a:latin typeface="Meiryo UI" panose="020B0604030504040204" pitchFamily="50" charset="-128"/>
                <a:ea typeface="Meiryo UI" panose="020B0604030504040204" pitchFamily="50" charset="-128"/>
              </a:rPr>
              <a:t>SDGs</a:t>
            </a:r>
            <a:r>
              <a:rPr lang="ja-JP" altLang="en-US" kern="0" dirty="0">
                <a:solidFill>
                  <a:sysClr val="windowText" lastClr="000000"/>
                </a:solidFill>
                <a:latin typeface="Meiryo UI" panose="020B0604030504040204" pitchFamily="50" charset="-128"/>
                <a:ea typeface="Meiryo UI" panose="020B0604030504040204" pitchFamily="50" charset="-128"/>
              </a:rPr>
              <a:t>をテーマとして、自社ビジネスを推進する法人</a:t>
            </a:r>
          </a:p>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◆参加企業：</a:t>
            </a:r>
            <a:r>
              <a:rPr lang="en-US" altLang="ja-JP" kern="0" dirty="0">
                <a:solidFill>
                  <a:sysClr val="windowText" lastClr="000000"/>
                </a:solidFill>
                <a:latin typeface="Meiryo UI" panose="020B0604030504040204" pitchFamily="50" charset="-128"/>
                <a:ea typeface="Meiryo UI" panose="020B0604030504040204" pitchFamily="50" charset="-128"/>
              </a:rPr>
              <a:t>14</a:t>
            </a:r>
            <a:r>
              <a:rPr lang="ja-JP" altLang="en-US" kern="0" dirty="0" smtClean="0">
                <a:solidFill>
                  <a:sysClr val="windowText" lastClr="000000"/>
                </a:solidFill>
                <a:latin typeface="Meiryo UI" panose="020B0604030504040204" pitchFamily="50" charset="-128"/>
                <a:ea typeface="Meiryo UI" panose="020B0604030504040204" pitchFamily="50" charset="-128"/>
              </a:rPr>
              <a:t>社</a:t>
            </a:r>
            <a:endParaRPr lang="ja-JP" altLang="en-US" kern="0" dirty="0">
              <a:solidFill>
                <a:sysClr val="windowText" lastClr="000000"/>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161448" y="3280805"/>
            <a:ext cx="4226240" cy="95410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ビジネス創出分科会</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〇ワークショップを通じて自社と</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 の関係性を見つけ、実際に使える自社の</a:t>
            </a:r>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アクションプランを作成。</a:t>
            </a:r>
            <a:endParaRPr kumimoji="1" lang="en-US" altLang="ja-JP" sz="1400" dirty="0" smtClean="0">
              <a:latin typeface="Meiryo UI" panose="020B0604030504040204" pitchFamily="50" charset="-128"/>
              <a:ea typeface="Meiryo UI" panose="020B0604030504040204" pitchFamily="50" charset="-128"/>
            </a:endParaRPr>
          </a:p>
          <a:p>
            <a:pPr marL="174625" indent="-174625"/>
            <a:r>
              <a:rPr kumimoji="1" lang="ja-JP" altLang="en-US" sz="1400" dirty="0" smtClean="0">
                <a:latin typeface="Meiryo UI" panose="020B0604030504040204" pitchFamily="50" charset="-128"/>
                <a:ea typeface="Meiryo UI" panose="020B0604030504040204" pitchFamily="50" charset="-128"/>
              </a:rPr>
              <a:t>（令和元年</a:t>
            </a:r>
            <a:r>
              <a:rPr kumimoji="1" lang="en-US" altLang="ja-JP" sz="1400" dirty="0" smtClean="0">
                <a:latin typeface="Meiryo UI" panose="020B0604030504040204" pitchFamily="50" charset="-128"/>
                <a:ea typeface="Meiryo UI" panose="020B0604030504040204" pitchFamily="50" charset="-128"/>
              </a:rPr>
              <a:t>7/17</a:t>
            </a:r>
            <a:r>
              <a:rPr kumimoji="1" lang="ja-JP" altLang="en-US" sz="1400" dirty="0" err="1"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7/24</a:t>
            </a:r>
            <a:r>
              <a:rPr kumimoji="1" lang="ja-JP" altLang="en-US" sz="1400" dirty="0" err="1"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7/30</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54051" y="4253871"/>
            <a:ext cx="3441033" cy="2222247"/>
          </a:xfrm>
          <a:prstGeom prst="rect">
            <a:avLst/>
          </a:prstGeom>
        </p:spPr>
      </p:pic>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9137" y="3399499"/>
            <a:ext cx="3984463" cy="1421914"/>
          </a:xfrm>
          <a:prstGeom prst="rect">
            <a:avLst/>
          </a:prstGeom>
        </p:spPr>
      </p:pic>
      <p:sp>
        <p:nvSpPr>
          <p:cNvPr id="10" name="テキスト ボックス 9"/>
          <p:cNvSpPr txBox="1"/>
          <p:nvPr/>
        </p:nvSpPr>
        <p:spPr>
          <a:xfrm>
            <a:off x="6080793" y="6565321"/>
            <a:ext cx="2586649"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（写真）おおさか</a:t>
            </a:r>
            <a:r>
              <a:rPr kumimoji="1" lang="en-US" altLang="ja-JP" sz="1050" dirty="0" smtClean="0">
                <a:latin typeface="Meiryo UI" panose="020B0604030504040204" pitchFamily="50" charset="-128"/>
                <a:ea typeface="Meiryo UI" panose="020B0604030504040204" pitchFamily="50" charset="-128"/>
              </a:rPr>
              <a:t>ATC</a:t>
            </a:r>
            <a:r>
              <a:rPr kumimoji="1" lang="ja-JP" altLang="en-US" sz="1050" dirty="0" smtClean="0">
                <a:latin typeface="Meiryo UI" panose="020B0604030504040204" pitchFamily="50" charset="-128"/>
                <a:ea typeface="Meiryo UI" panose="020B0604030504040204" pitchFamily="50" charset="-128"/>
              </a:rPr>
              <a:t>グリーンエコプラザ</a:t>
            </a:r>
            <a:endParaRPr kumimoji="1" lang="ja-JP" altLang="en-US" sz="1050"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57553" y="4961981"/>
            <a:ext cx="3004846" cy="1642103"/>
          </a:xfrm>
          <a:prstGeom prst="rect">
            <a:avLst/>
          </a:prstGeom>
        </p:spPr>
      </p:pic>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10</a:t>
            </a:fld>
            <a:endParaRPr kumimoji="1" lang="ja-JP" altLang="en-US"/>
          </a:p>
        </p:txBody>
      </p:sp>
    </p:spTree>
    <p:extLst>
      <p:ext uri="{BB962C8B-B14F-4D97-AF65-F5344CB8AC3E}">
        <p14:creationId xmlns:p14="http://schemas.microsoft.com/office/powerpoint/2010/main" val="363906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企業向け</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smtClean="0">
                <a:solidFill>
                  <a:schemeClr val="bg1"/>
                </a:solidFill>
                <a:latin typeface="Meiryo UI" panose="020B0604030504040204" pitchFamily="50" charset="-128"/>
                <a:ea typeface="Meiryo UI" panose="020B0604030504040204" pitchFamily="50" charset="-128"/>
              </a:rPr>
              <a:t>ビジネスセミナーの開催</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05968" y="710170"/>
            <a:ext cx="529494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日経ソーシャルビジネスコンテスト</a:t>
            </a:r>
            <a:r>
              <a:rPr kumimoji="1" lang="en-US" altLang="ja-JP" b="1" dirty="0" smtClean="0">
                <a:latin typeface="Meiryo UI" panose="020B0604030504040204" pitchFamily="50" charset="-128"/>
                <a:ea typeface="Meiryo UI" panose="020B0604030504040204" pitchFamily="50" charset="-128"/>
              </a:rPr>
              <a:t>Meet</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UP</a:t>
            </a:r>
            <a:r>
              <a:rPr kumimoji="1" lang="ja-JP" altLang="en-US" b="1" dirty="0" smtClean="0">
                <a:latin typeface="Meiryo UI" panose="020B0604030504040204" pitchFamily="50" charset="-128"/>
                <a:ea typeface="Meiryo UI" panose="020B0604030504040204" pitchFamily="50" charset="-128"/>
              </a:rPr>
              <a:t>大阪</a:t>
            </a:r>
            <a:endParaRPr kumimoji="1" lang="ja-JP" altLang="en-US"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05968" y="1079503"/>
            <a:ext cx="9562146" cy="5582554"/>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174625" indent="-174625"/>
            <a:r>
              <a:rPr kumimoji="1" lang="ja-JP" altLang="en-US" dirty="0" smtClean="0">
                <a:latin typeface="Meiryo UI" panose="020B0604030504040204" pitchFamily="50" charset="-128"/>
                <a:ea typeface="Meiryo UI" panose="020B0604030504040204" pitchFamily="50" charset="-128"/>
              </a:rPr>
              <a:t>〇先進的に取り組む企業による</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ビジネス事例発表や</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ビジネス創出のためのワークショップを開催。</a:t>
            </a:r>
            <a:r>
              <a:rPr kumimoji="1" lang="en-US" altLang="ja-JP" dirty="0" smtClean="0">
                <a:latin typeface="Meiryo UI" panose="020B0604030504040204" pitchFamily="50" charset="-128"/>
                <a:ea typeface="Meiryo UI" panose="020B0604030504040204" pitchFamily="50" charset="-128"/>
              </a:rPr>
              <a:t>65</a:t>
            </a:r>
            <a:r>
              <a:rPr kumimoji="1" lang="ja-JP" altLang="en-US" dirty="0" smtClean="0">
                <a:latin typeface="Meiryo UI" panose="020B0604030504040204" pitchFamily="50" charset="-128"/>
                <a:ea typeface="Meiryo UI" panose="020B0604030504040204" pitchFamily="50" charset="-128"/>
              </a:rPr>
              <a:t>名が参加。</a:t>
            </a:r>
            <a:endParaRPr kumimoji="1" lang="en-US" altLang="ja-JP" dirty="0" smtClean="0">
              <a:latin typeface="Meiryo UI" panose="020B0604030504040204" pitchFamily="50" charset="-128"/>
              <a:ea typeface="Meiryo UI" panose="020B0604030504040204" pitchFamily="50" charset="-128"/>
            </a:endParaRPr>
          </a:p>
          <a:p>
            <a:pPr marL="174625" indent="-174625"/>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◆主催：日本経済新聞社、協力：大阪府</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◆日時：令和元年</a:t>
            </a:r>
            <a:r>
              <a:rPr kumimoji="1" lang="en-US" altLang="ja-JP" dirty="0" smtClean="0">
                <a:latin typeface="Meiryo UI" panose="020B0604030504040204" pitchFamily="50" charset="-128"/>
                <a:ea typeface="Meiryo UI" panose="020B0604030504040204" pitchFamily="50" charset="-128"/>
              </a:rPr>
              <a:t>7</a:t>
            </a:r>
            <a:r>
              <a:rPr kumimoji="1" lang="ja-JP" altLang="en-US" dirty="0" smtClean="0">
                <a:latin typeface="Meiryo UI" panose="020B0604030504040204" pitchFamily="50" charset="-128"/>
                <a:ea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rPr>
              <a:t>日</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◆場所：</a:t>
            </a:r>
            <a:r>
              <a:rPr kumimoji="1" lang="en-US" altLang="ja-JP" dirty="0" err="1">
                <a:latin typeface="Meiryo UI" panose="020B0604030504040204" pitchFamily="50" charset="-128"/>
                <a:ea typeface="Meiryo UI" panose="020B0604030504040204" pitchFamily="50" charset="-128"/>
              </a:rPr>
              <a:t>billage</a:t>
            </a:r>
            <a:r>
              <a:rPr kumimoji="1" lang="en-US" altLang="ja-JP" dirty="0">
                <a:latin typeface="Meiryo UI" panose="020B0604030504040204" pitchFamily="50" charset="-128"/>
                <a:ea typeface="Meiryo UI" panose="020B0604030504040204" pitchFamily="50" charset="-128"/>
              </a:rPr>
              <a:t> OSAKA</a:t>
            </a:r>
            <a:r>
              <a:rPr kumimoji="1" lang="ja-JP" altLang="en-US" dirty="0">
                <a:latin typeface="Meiryo UI" panose="020B0604030504040204" pitchFamily="50" charset="-128"/>
                <a:ea typeface="Meiryo UI" panose="020B0604030504040204" pitchFamily="50" charset="-128"/>
              </a:rPr>
              <a:t>イベントスペース</a:t>
            </a: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6057" y="1882187"/>
            <a:ext cx="1788536" cy="1110306"/>
          </a:xfrm>
          <a:prstGeom prst="rect">
            <a:avLst/>
          </a:prstGeom>
        </p:spPr>
      </p:pic>
      <p:sp>
        <p:nvSpPr>
          <p:cNvPr id="7" name="正方形/長方形 6"/>
          <p:cNvSpPr/>
          <p:nvPr/>
        </p:nvSpPr>
        <p:spPr>
          <a:xfrm>
            <a:off x="381001" y="3170251"/>
            <a:ext cx="6440714" cy="3077766"/>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プログラム</a:t>
            </a:r>
            <a:r>
              <a:rPr lang="ja-JP" altLang="en-US" sz="1600" b="1" dirty="0">
                <a:latin typeface="Meiryo UI" panose="020B0604030504040204" pitchFamily="50" charset="-128"/>
                <a:ea typeface="Meiryo UI" panose="020B0604030504040204" pitchFamily="50" charset="-128"/>
              </a:rPr>
              <a:t/>
            </a:r>
            <a:br>
              <a:rPr lang="ja-JP" altLang="en-US" sz="1600" b="1" dirty="0">
                <a:latin typeface="Meiryo UI" panose="020B0604030504040204" pitchFamily="50" charset="-128"/>
                <a:ea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日経</a:t>
            </a:r>
            <a:r>
              <a:rPr lang="ja-JP" altLang="en-US" sz="1600" dirty="0">
                <a:latin typeface="Meiryo UI" panose="020B0604030504040204" pitchFamily="50" charset="-128"/>
                <a:ea typeface="Meiryo UI" panose="020B0604030504040204" pitchFamily="50" charset="-128"/>
              </a:rPr>
              <a:t>ソーシャルビジネスコンテスト趣旨</a:t>
            </a:r>
            <a:r>
              <a:rPr lang="ja-JP" altLang="en-US" sz="1600" dirty="0" smtClean="0">
                <a:latin typeface="Meiryo UI" panose="020B0604030504040204" pitchFamily="50" charset="-128"/>
                <a:ea typeface="Meiryo UI" panose="020B0604030504040204" pitchFamily="50" charset="-128"/>
              </a:rPr>
              <a:t>説明、</a:t>
            </a:r>
            <a:r>
              <a:rPr lang="ja-JP" altLang="en-US" sz="1600" dirty="0">
                <a:latin typeface="Meiryo UI" panose="020B0604030504040204" pitchFamily="50" charset="-128"/>
                <a:ea typeface="Meiryo UI" panose="020B0604030504040204" pitchFamily="50" charset="-128"/>
              </a:rPr>
              <a:t>ソーシャルケーススピーチ</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登壇者＞</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マミーズアワーズプロジェクト主宰　</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石嶋 </a:t>
            </a:r>
            <a:r>
              <a:rPr lang="ja-JP" altLang="en-US" sz="1600" dirty="0">
                <a:latin typeface="Meiryo UI" panose="020B0604030504040204" pitchFamily="50" charset="-128"/>
                <a:ea typeface="Meiryo UI" panose="020B0604030504040204" pitchFamily="50" charset="-128"/>
              </a:rPr>
              <a:t>瑞穂 </a:t>
            </a:r>
            <a:r>
              <a:rPr lang="ja-JP" altLang="en-US" sz="1600" dirty="0" smtClean="0">
                <a:latin typeface="Meiryo UI" panose="020B0604030504040204" pitchFamily="50" charset="-128"/>
                <a:ea typeface="Meiryo UI" panose="020B0604030504040204" pitchFamily="50" charset="-128"/>
              </a:rPr>
              <a:t>氏</a:t>
            </a:r>
            <a:r>
              <a:rPr lang="ja-JP" altLang="en-US" sz="1600" dirty="0">
                <a:latin typeface="Meiryo UI" panose="020B0604030504040204" pitchFamily="50" charset="-128"/>
                <a:ea typeface="Meiryo UI" panose="020B0604030504040204" pitchFamily="50" charset="-128"/>
              </a:rPr>
              <a:t> ［第</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回日経ソーシャルビジネスコンテスト ファイナリスト］</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サラヤ株式会社 海外事業本部アフリカ開発室副室長</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森 </a:t>
            </a:r>
            <a:r>
              <a:rPr lang="ja-JP" altLang="en-US" sz="1600" dirty="0">
                <a:latin typeface="Meiryo UI" panose="020B0604030504040204" pitchFamily="50" charset="-128"/>
                <a:ea typeface="Meiryo UI" panose="020B0604030504040204" pitchFamily="50" charset="-128"/>
              </a:rPr>
              <a:t>窓可 氏</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ファシリテーター＞</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横田アソシエイツ代表取締役、</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慶應</a:t>
            </a:r>
            <a:r>
              <a:rPr lang="ja-JP" altLang="en-US" sz="1600" dirty="0">
                <a:latin typeface="Meiryo UI" panose="020B0604030504040204" pitchFamily="50" charset="-128"/>
                <a:ea typeface="Meiryo UI" panose="020B0604030504040204" pitchFamily="50" charset="-128"/>
              </a:rPr>
              <a:t>義塾大学大学院政策・メディア研究科特任教授</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横田 </a:t>
            </a:r>
            <a:r>
              <a:rPr lang="ja-JP" altLang="en-US" sz="1600" dirty="0">
                <a:latin typeface="Meiryo UI" panose="020B0604030504040204" pitchFamily="50" charset="-128"/>
                <a:ea typeface="Meiryo UI" panose="020B0604030504040204" pitchFamily="50" charset="-128"/>
              </a:rPr>
              <a:t>浩一 氏</a:t>
            </a:r>
            <a:br>
              <a:rPr lang="ja-JP" altLang="en-US" sz="1600" dirty="0">
                <a:latin typeface="Meiryo UI" panose="020B0604030504040204" pitchFamily="50" charset="-128"/>
                <a:ea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」をテーマとした</a:t>
            </a:r>
            <a:r>
              <a:rPr lang="ja-JP" altLang="en-US" sz="1600" dirty="0" smtClean="0">
                <a:latin typeface="Meiryo UI" panose="020B0604030504040204" pitchFamily="50" charset="-128"/>
                <a:ea typeface="Meiryo UI" panose="020B0604030504040204" pitchFamily="50" charset="-128"/>
              </a:rPr>
              <a:t>ワールドカフェ</a:t>
            </a:r>
            <a:endParaRPr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380151" y="5075486"/>
            <a:ext cx="4320000" cy="147732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◆その他セミナー実績</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ビジネス創出セミナー」　＜令和元年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「企業にとっての</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セミナー」＜令和元年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ビジネスセミナー</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大阪」＜令和元年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「ケニア</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ビジネス懇談会</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in</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大阪」＜令和元年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11</a:t>
            </a:fld>
            <a:endParaRPr kumimoji="1" lang="ja-JP" altLang="en-US"/>
          </a:p>
        </p:txBody>
      </p:sp>
    </p:spTree>
    <p:extLst>
      <p:ext uri="{BB962C8B-B14F-4D97-AF65-F5344CB8AC3E}">
        <p14:creationId xmlns:p14="http://schemas.microsoft.com/office/powerpoint/2010/main" val="262148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smtClean="0">
                <a:solidFill>
                  <a:schemeClr val="bg1"/>
                </a:solidFill>
                <a:latin typeface="Meiryo UI" panose="020B0604030504040204" pitchFamily="50" charset="-128"/>
                <a:ea typeface="Meiryo UI" panose="020B0604030504040204" pitchFamily="50" charset="-128"/>
              </a:rPr>
              <a:t>ビジネス</a:t>
            </a:r>
            <a:r>
              <a:rPr lang="en-US" altLang="ja-JP" sz="2000" b="1" dirty="0" smtClean="0">
                <a:solidFill>
                  <a:schemeClr val="bg1"/>
                </a:solidFill>
                <a:latin typeface="Meiryo UI" panose="020B0604030504040204" pitchFamily="50" charset="-128"/>
                <a:ea typeface="Meiryo UI" panose="020B0604030504040204" pitchFamily="50" charset="-128"/>
              </a:rPr>
              <a:t>Meet-Up</a:t>
            </a:r>
            <a:r>
              <a:rPr lang="ja-JP" altLang="en-US" sz="2000" b="1" dirty="0" smtClean="0">
                <a:solidFill>
                  <a:schemeClr val="bg1"/>
                </a:solidFill>
                <a:latin typeface="Meiryo UI" panose="020B0604030504040204" pitchFamily="50" charset="-128"/>
                <a:ea typeface="Meiryo UI" panose="020B0604030504040204" pitchFamily="50" charset="-128"/>
              </a:rPr>
              <a:t>の開催</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05967" y="710170"/>
            <a:ext cx="735008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持続可能な開発目標ビジネス創出支援事業（</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ビジネス</a:t>
            </a:r>
            <a:r>
              <a:rPr kumimoji="1" lang="en-US" altLang="ja-JP" b="1" dirty="0" smtClean="0">
                <a:latin typeface="Meiryo UI" panose="020B0604030504040204" pitchFamily="50" charset="-128"/>
                <a:ea typeface="Meiryo UI" panose="020B0604030504040204" pitchFamily="50" charset="-128"/>
              </a:rPr>
              <a:t>Meet-Up</a:t>
            </a:r>
            <a:r>
              <a:rPr kumimoji="1" lang="ja-JP" altLang="en-US"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05968" y="1079503"/>
            <a:ext cx="9186005" cy="1601833"/>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ts val="2300"/>
              </a:lnSpc>
            </a:pPr>
            <a:r>
              <a:rPr lang="ja-JP" altLang="en-US" dirty="0" smtClean="0">
                <a:latin typeface="Meiryo UI" panose="020B0604030504040204" pitchFamily="50" charset="-128"/>
                <a:ea typeface="Meiryo UI" panose="020B0604030504040204" pitchFamily="50" charset="-128"/>
                <a:cs typeface="Arial" panose="020B0604020202020204" pitchFamily="34" charset="0"/>
              </a:rPr>
              <a:t>〇</a:t>
            </a:r>
            <a:r>
              <a:rPr lang="en-US" altLang="ja-JP" dirty="0" smtClean="0">
                <a:latin typeface="Meiryo UI" panose="020B0604030504040204" pitchFamily="50" charset="-128"/>
                <a:ea typeface="Meiryo UI" panose="020B0604030504040204" pitchFamily="50" charset="-128"/>
                <a:cs typeface="Arial" panose="020B0604020202020204" pitchFamily="34" charset="0"/>
              </a:rPr>
              <a:t>SDGs</a:t>
            </a:r>
            <a:r>
              <a:rPr lang="ja-JP" altLang="en-US" dirty="0">
                <a:latin typeface="Meiryo UI" panose="020B0604030504040204" pitchFamily="50" charset="-128"/>
                <a:ea typeface="Meiryo UI" panose="020B0604030504040204" pitchFamily="50" charset="-128"/>
                <a:cs typeface="Arial" panose="020B0604020202020204" pitchFamily="34" charset="0"/>
              </a:rPr>
              <a:t>ビジネスに対する支援スキームを持つ公的</a:t>
            </a:r>
            <a:r>
              <a:rPr lang="ja-JP" altLang="en-US" dirty="0" smtClean="0">
                <a:latin typeface="Meiryo UI" panose="020B0604030504040204" pitchFamily="50" charset="-128"/>
                <a:ea typeface="Meiryo UI" panose="020B0604030504040204" pitchFamily="50" charset="-128"/>
                <a:cs typeface="Arial" panose="020B0604020202020204" pitchFamily="34" charset="0"/>
              </a:rPr>
              <a:t>なサポーターと</a:t>
            </a:r>
            <a:r>
              <a:rPr lang="ja-JP" altLang="en-US" dirty="0">
                <a:latin typeface="Meiryo UI" panose="020B0604030504040204" pitchFamily="50" charset="-128"/>
                <a:ea typeface="Meiryo UI" panose="020B0604030504040204" pitchFamily="50" charset="-128"/>
                <a:cs typeface="Arial" panose="020B0604020202020204" pitchFamily="34" charset="0"/>
              </a:rPr>
              <a:t>のマッチング＆商談会</a:t>
            </a:r>
            <a:endParaRPr lang="en-US" altLang="ja-JP" dirty="0">
              <a:latin typeface="Meiryo UI" panose="020B0604030504040204" pitchFamily="50" charset="-128"/>
              <a:ea typeface="Meiryo UI" panose="020B0604030504040204" pitchFamily="50" charset="-128"/>
              <a:cs typeface="Arial" panose="020B0604020202020204" pitchFamily="34" charset="0"/>
            </a:endParaRPr>
          </a:p>
          <a:p>
            <a:pPr marL="174625" indent="-174625"/>
            <a:endParaRPr kumimoji="1" lang="en-US" altLang="ja-JP"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12</a:t>
            </a:fld>
            <a:endParaRPr kumimoji="1" lang="ja-JP" altLang="en-US"/>
          </a:p>
        </p:txBody>
      </p:sp>
      <p:sp>
        <p:nvSpPr>
          <p:cNvPr id="41" name="正方形/長方形 40"/>
          <p:cNvSpPr/>
          <p:nvPr/>
        </p:nvSpPr>
        <p:spPr>
          <a:xfrm>
            <a:off x="205967" y="1481007"/>
            <a:ext cx="8912047" cy="1200329"/>
          </a:xfrm>
          <a:prstGeom prst="rect">
            <a:avLst/>
          </a:prstGeom>
        </p:spPr>
        <p:txBody>
          <a:bodyPr wrap="square">
            <a:spAutoFit/>
          </a:bodyPr>
          <a:lstStyle/>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◆主　 　　催</a:t>
            </a:r>
            <a:r>
              <a:rPr lang="ja-JP" altLang="en-US" kern="0" dirty="0" smtClean="0">
                <a:solidFill>
                  <a:sysClr val="windowText" lastClr="000000"/>
                </a:solidFill>
                <a:latin typeface="Meiryo UI" panose="020B0604030504040204" pitchFamily="50" charset="-128"/>
                <a:ea typeface="Meiryo UI" panose="020B0604030504040204" pitchFamily="50" charset="-128"/>
              </a:rPr>
              <a:t>：大阪府</a:t>
            </a:r>
            <a:endParaRPr lang="ja-JP" altLang="en-US" kern="0" dirty="0">
              <a:solidFill>
                <a:sysClr val="windowText" lastClr="000000"/>
              </a:solidFill>
              <a:latin typeface="Meiryo UI" panose="020B0604030504040204" pitchFamily="50" charset="-128"/>
              <a:ea typeface="Meiryo UI" panose="020B0604030504040204" pitchFamily="50" charset="-128"/>
            </a:endParaRPr>
          </a:p>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◆共　 　　催</a:t>
            </a:r>
            <a:r>
              <a:rPr lang="ja-JP" altLang="en-US" kern="0" dirty="0" smtClean="0">
                <a:solidFill>
                  <a:sysClr val="windowText" lastClr="000000"/>
                </a:solidFill>
                <a:latin typeface="Meiryo UI" panose="020B0604030504040204" pitchFamily="50" charset="-128"/>
                <a:ea typeface="Meiryo UI" panose="020B0604030504040204" pitchFamily="50" charset="-128"/>
              </a:rPr>
              <a:t>：りそな</a:t>
            </a:r>
            <a:r>
              <a:rPr lang="ja-JP" altLang="en-US" kern="0" dirty="0">
                <a:solidFill>
                  <a:sysClr val="windowText" lastClr="000000"/>
                </a:solidFill>
                <a:latin typeface="Meiryo UI" panose="020B0604030504040204" pitchFamily="50" charset="-128"/>
                <a:ea typeface="Meiryo UI" panose="020B0604030504040204" pitchFamily="50" charset="-128"/>
              </a:rPr>
              <a:t>銀行</a:t>
            </a:r>
            <a:r>
              <a:rPr lang="ja-JP" altLang="en-US" kern="0" dirty="0" smtClean="0">
                <a:solidFill>
                  <a:sysClr val="windowText" lastClr="000000"/>
                </a:solidFill>
                <a:latin typeface="Meiryo UI" panose="020B0604030504040204" pitchFamily="50" charset="-128"/>
                <a:ea typeface="Meiryo UI" panose="020B0604030504040204" pitchFamily="50" charset="-128"/>
              </a:rPr>
              <a:t>、関西みらい銀行、みなと銀行</a:t>
            </a:r>
            <a:endParaRPr lang="ja-JP" altLang="en-US" kern="0" dirty="0">
              <a:solidFill>
                <a:sysClr val="windowText" lastClr="000000"/>
              </a:solidFill>
              <a:latin typeface="Meiryo UI" panose="020B0604030504040204" pitchFamily="50" charset="-128"/>
              <a:ea typeface="Meiryo UI" panose="020B0604030504040204" pitchFamily="50" charset="-128"/>
            </a:endParaRPr>
          </a:p>
          <a:p>
            <a:pPr marL="177800" indent="-177800">
              <a:spcBef>
                <a:spcPct val="0"/>
              </a:spcBef>
              <a:buNone/>
              <a:defRPr/>
            </a:pPr>
            <a:r>
              <a:rPr lang="ja-JP" altLang="en-US" kern="0" dirty="0" smtClean="0">
                <a:solidFill>
                  <a:sysClr val="windowText" lastClr="000000"/>
                </a:solidFill>
                <a:latin typeface="Meiryo UI" panose="020B0604030504040204" pitchFamily="50" charset="-128"/>
                <a:ea typeface="Meiryo UI" panose="020B0604030504040204" pitchFamily="50" charset="-128"/>
              </a:rPr>
              <a:t>◆</a:t>
            </a:r>
            <a:r>
              <a:rPr lang="ja-JP" altLang="en-US" kern="0" dirty="0">
                <a:solidFill>
                  <a:sysClr val="windowText" lastClr="000000"/>
                </a:solidFill>
                <a:latin typeface="Meiryo UI" panose="020B0604030504040204" pitchFamily="50" charset="-128"/>
                <a:ea typeface="Meiryo UI" panose="020B0604030504040204" pitchFamily="50" charset="-128"/>
              </a:rPr>
              <a:t>対　　　象</a:t>
            </a:r>
            <a:r>
              <a:rPr lang="ja-JP" altLang="en-US" kern="0" dirty="0" smtClean="0">
                <a:solidFill>
                  <a:sysClr val="windowText" lastClr="000000"/>
                </a:solidFill>
                <a:latin typeface="Meiryo UI" panose="020B0604030504040204" pitchFamily="50" charset="-128"/>
                <a:ea typeface="Meiryo UI" panose="020B0604030504040204" pitchFamily="50" charset="-128"/>
              </a:rPr>
              <a:t>：</a:t>
            </a:r>
            <a:r>
              <a:rPr lang="en-US" altLang="ja-JP" kern="0" dirty="0">
                <a:solidFill>
                  <a:sysClr val="windowText" lastClr="000000"/>
                </a:solidFill>
                <a:latin typeface="Meiryo UI" panose="020B0604030504040204" pitchFamily="50" charset="-128"/>
                <a:ea typeface="Meiryo UI" panose="020B0604030504040204" pitchFamily="50" charset="-128"/>
              </a:rPr>
              <a:t>SDGs</a:t>
            </a:r>
            <a:r>
              <a:rPr lang="ja-JP" altLang="en-US" kern="0" dirty="0">
                <a:solidFill>
                  <a:sysClr val="windowText" lastClr="000000"/>
                </a:solidFill>
                <a:latin typeface="Meiryo UI" panose="020B0604030504040204" pitchFamily="50" charset="-128"/>
                <a:ea typeface="Meiryo UI" panose="020B0604030504040204" pitchFamily="50" charset="-128"/>
              </a:rPr>
              <a:t>ビジネスモデルを有し、同日参加のサポーターからの支援を求めたい企業等</a:t>
            </a:r>
          </a:p>
          <a:p>
            <a:pPr marL="177800" indent="-177800">
              <a:spcBef>
                <a:spcPct val="0"/>
              </a:spcBef>
              <a:buNone/>
              <a:defRPr/>
            </a:pPr>
            <a:r>
              <a:rPr lang="ja-JP" altLang="en-US" kern="0" dirty="0">
                <a:solidFill>
                  <a:sysClr val="windowText" lastClr="000000"/>
                </a:solidFill>
                <a:latin typeface="Meiryo UI" panose="020B0604030504040204" pitchFamily="50" charset="-128"/>
                <a:ea typeface="Meiryo UI" panose="020B0604030504040204" pitchFamily="50" charset="-128"/>
              </a:rPr>
              <a:t>◆参加企業</a:t>
            </a:r>
            <a:r>
              <a:rPr lang="ja-JP" altLang="en-US" kern="0" dirty="0" smtClean="0">
                <a:solidFill>
                  <a:sysClr val="windowText" lastClr="000000"/>
                </a:solidFill>
                <a:latin typeface="Meiryo UI" panose="020B0604030504040204" pitchFamily="50" charset="-128"/>
                <a:ea typeface="Meiryo UI" panose="020B0604030504040204" pitchFamily="50" charset="-128"/>
              </a:rPr>
              <a:t>：ピッチ登壇企業</a:t>
            </a:r>
            <a:r>
              <a:rPr lang="en-US" altLang="ja-JP" kern="0" dirty="0" smtClean="0">
                <a:solidFill>
                  <a:sysClr val="windowText" lastClr="000000"/>
                </a:solidFill>
                <a:latin typeface="Meiryo UI" panose="020B0604030504040204" pitchFamily="50" charset="-128"/>
                <a:ea typeface="Meiryo UI" panose="020B0604030504040204" pitchFamily="50" charset="-128"/>
              </a:rPr>
              <a:t>13</a:t>
            </a:r>
            <a:r>
              <a:rPr lang="ja-JP" altLang="en-US" kern="0" dirty="0" smtClean="0">
                <a:solidFill>
                  <a:sysClr val="windowText" lastClr="000000"/>
                </a:solidFill>
                <a:latin typeface="Meiryo UI" panose="020B0604030504040204" pitchFamily="50" charset="-128"/>
                <a:ea typeface="Meiryo UI" panose="020B0604030504040204" pitchFamily="50" charset="-128"/>
              </a:rPr>
              <a:t>社、サポーター企業</a:t>
            </a:r>
            <a:r>
              <a:rPr lang="en-US" altLang="ja-JP" kern="0" dirty="0" smtClean="0">
                <a:solidFill>
                  <a:sysClr val="windowText" lastClr="000000"/>
                </a:solidFill>
                <a:latin typeface="Meiryo UI" panose="020B0604030504040204" pitchFamily="50" charset="-128"/>
                <a:ea typeface="Meiryo UI" panose="020B0604030504040204" pitchFamily="50" charset="-128"/>
              </a:rPr>
              <a:t>9</a:t>
            </a:r>
            <a:r>
              <a:rPr lang="ja-JP" altLang="en-US" kern="0" dirty="0" smtClean="0">
                <a:solidFill>
                  <a:sysClr val="windowText" lastClr="000000"/>
                </a:solidFill>
                <a:latin typeface="Meiryo UI" panose="020B0604030504040204" pitchFamily="50" charset="-128"/>
                <a:ea typeface="Meiryo UI" panose="020B0604030504040204" pitchFamily="50" charset="-128"/>
              </a:rPr>
              <a:t>社、一般観覧企業</a:t>
            </a:r>
            <a:r>
              <a:rPr lang="en-US" altLang="ja-JP" kern="0" dirty="0" smtClean="0">
                <a:solidFill>
                  <a:sysClr val="windowText" lastClr="000000"/>
                </a:solidFill>
                <a:latin typeface="Meiryo UI" panose="020B0604030504040204" pitchFamily="50" charset="-128"/>
                <a:ea typeface="Meiryo UI" panose="020B0604030504040204" pitchFamily="50" charset="-128"/>
              </a:rPr>
              <a:t>28</a:t>
            </a:r>
            <a:r>
              <a:rPr lang="ja-JP" altLang="en-US" kern="0" dirty="0" smtClean="0">
                <a:solidFill>
                  <a:sysClr val="windowText" lastClr="000000"/>
                </a:solidFill>
                <a:latin typeface="Meiryo UI" panose="020B0604030504040204" pitchFamily="50" charset="-128"/>
                <a:ea typeface="Meiryo UI" panose="020B0604030504040204" pitchFamily="50" charset="-128"/>
              </a:rPr>
              <a:t>社</a:t>
            </a:r>
            <a:endParaRPr lang="ja-JP" altLang="en-US" kern="0" dirty="0">
              <a:solidFill>
                <a:sysClr val="windowText" lastClr="000000"/>
              </a:solidFill>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a:blip r:embed="rId3"/>
          <a:stretch>
            <a:fillRect/>
          </a:stretch>
        </p:blipFill>
        <p:spPr>
          <a:xfrm>
            <a:off x="370974" y="2846618"/>
            <a:ext cx="2682191" cy="3739246"/>
          </a:xfrm>
          <a:prstGeom prst="rect">
            <a:avLst/>
          </a:prstGeom>
        </p:spPr>
      </p:pic>
      <p:sp>
        <p:nvSpPr>
          <p:cNvPr id="4" name="正方形/長方形 3"/>
          <p:cNvSpPr/>
          <p:nvPr/>
        </p:nvSpPr>
        <p:spPr>
          <a:xfrm>
            <a:off x="3166663" y="2860794"/>
            <a:ext cx="6225309" cy="24706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endParaRPr lang="en-US" altLang="ja-JP" dirty="0" smtClean="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nSpc>
                <a:spcPts val="2400"/>
              </a:lnSpc>
            </a:pPr>
            <a:r>
              <a:rPr lang="en-US" altLang="ja-JP" dirty="0" smtClean="0">
                <a:solidFill>
                  <a:schemeClr val="tx1"/>
                </a:solidFill>
                <a:latin typeface="Arial" panose="020B0604020202020204" pitchFamily="34" charset="0"/>
                <a:ea typeface="Meiryo UI" panose="020B0604030504040204" pitchFamily="50" charset="-128"/>
                <a:cs typeface="Arial" panose="020B0604020202020204" pitchFamily="34" charset="0"/>
              </a:rPr>
              <a:t>【</a:t>
            </a:r>
            <a:r>
              <a:rPr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rPr>
              <a:t>プログラム</a:t>
            </a:r>
            <a:r>
              <a:rPr lang="en-US" altLang="ja-JP" dirty="0">
                <a:solidFill>
                  <a:schemeClr val="tx1"/>
                </a:solidFill>
                <a:latin typeface="Arial" panose="020B0604020202020204" pitchFamily="34" charset="0"/>
                <a:ea typeface="Meiryo UI" panose="020B0604030504040204" pitchFamily="50" charset="-128"/>
                <a:cs typeface="Arial" panose="020B0604020202020204" pitchFamily="34" charset="0"/>
              </a:rPr>
              <a:t>】</a:t>
            </a:r>
          </a:p>
          <a:p>
            <a:pPr>
              <a:lnSpc>
                <a:spcPts val="2400"/>
              </a:lnSpc>
            </a:pPr>
            <a:r>
              <a:rPr lang="ja-JP" altLang="en-US" dirty="0" smtClean="0">
                <a:solidFill>
                  <a:schemeClr val="tx1"/>
                </a:solidFill>
                <a:latin typeface="Arial" panose="020B0604020202020204" pitchFamily="34" charset="0"/>
                <a:ea typeface="Meiryo UI" panose="020B0604030504040204" pitchFamily="50" charset="-128"/>
                <a:cs typeface="Arial" panose="020B0604020202020204" pitchFamily="34" charset="0"/>
              </a:rPr>
              <a:t>・サポーターから</a:t>
            </a:r>
            <a:r>
              <a:rPr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rPr>
              <a:t>の支援スキーム説明</a:t>
            </a:r>
            <a:endParaRPr lang="en-US" altLang="ja-JP"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nSpc>
                <a:spcPts val="2400"/>
              </a:lnSpc>
            </a:pPr>
            <a:r>
              <a:rPr lang="ja-JP" altLang="en-US" dirty="0" smtClean="0">
                <a:solidFill>
                  <a:schemeClr val="tx1"/>
                </a:solidFill>
                <a:latin typeface="Arial" panose="020B0604020202020204" pitchFamily="34" charset="0"/>
                <a:ea typeface="Meiryo UI" panose="020B0604030504040204" pitchFamily="50" charset="-128"/>
                <a:cs typeface="Arial" panose="020B0604020202020204" pitchFamily="34" charset="0"/>
              </a:rPr>
              <a:t>・サポーター企業に対するビジネスピッチ（プレゼンテーション）</a:t>
            </a:r>
            <a:endParaRPr lang="en-US" altLang="ja-JP"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nSpc>
                <a:spcPts val="2400"/>
              </a:lnSpc>
            </a:pPr>
            <a:r>
              <a:rPr lang="ja-JP" altLang="en-US" dirty="0" smtClean="0">
                <a:solidFill>
                  <a:schemeClr val="tx1"/>
                </a:solidFill>
                <a:latin typeface="Arial" panose="020B0604020202020204" pitchFamily="34" charset="0"/>
                <a:ea typeface="Meiryo UI" panose="020B0604030504040204" pitchFamily="50" charset="-128"/>
                <a:cs typeface="Arial" panose="020B0604020202020204" pitchFamily="34" charset="0"/>
              </a:rPr>
              <a:t>・</a:t>
            </a:r>
            <a:r>
              <a:rPr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rPr>
              <a:t>商談会、名刺交換会</a:t>
            </a:r>
            <a:endParaRPr lang="en-US" altLang="ja-JP"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nSpc>
                <a:spcPts val="2400"/>
              </a:lnSpc>
            </a:pPr>
            <a:r>
              <a:rPr lang="en-US" altLang="ja-JP" dirty="0" smtClean="0">
                <a:solidFill>
                  <a:schemeClr val="tx1"/>
                </a:solidFill>
                <a:latin typeface="Arial" panose="020B0604020202020204" pitchFamily="34" charset="0"/>
                <a:ea typeface="Meiryo UI" panose="020B0604030504040204" pitchFamily="50" charset="-128"/>
                <a:cs typeface="Arial" panose="020B0604020202020204" pitchFamily="34" charset="0"/>
              </a:rPr>
              <a:t>【</a:t>
            </a:r>
            <a:r>
              <a:rPr lang="ja-JP" altLang="en-US" dirty="0" smtClean="0">
                <a:solidFill>
                  <a:schemeClr val="tx1"/>
                </a:solidFill>
                <a:latin typeface="Arial" panose="020B0604020202020204" pitchFamily="34" charset="0"/>
                <a:ea typeface="Meiryo UI" panose="020B0604030504040204" pitchFamily="50" charset="-128"/>
                <a:cs typeface="Arial" panose="020B0604020202020204" pitchFamily="34" charset="0"/>
              </a:rPr>
              <a:t>サポーター企業</a:t>
            </a:r>
            <a:r>
              <a:rPr lang="en-US" altLang="ja-JP" dirty="0" smtClean="0">
                <a:solidFill>
                  <a:schemeClr val="tx1"/>
                </a:solidFill>
                <a:latin typeface="Arial" panose="020B0604020202020204" pitchFamily="34" charset="0"/>
                <a:ea typeface="Meiryo UI" panose="020B0604030504040204" pitchFamily="50" charset="-128"/>
                <a:cs typeface="Arial" panose="020B0604020202020204" pitchFamily="34" charset="0"/>
              </a:rPr>
              <a:t>】</a:t>
            </a:r>
            <a:endParaRPr lang="en-US" altLang="ja-JP"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nSpc>
                <a:spcPts val="2400"/>
              </a:lnSpc>
            </a:pPr>
            <a:r>
              <a:rPr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rPr>
              <a:t>①経済産業省　②農林水産省　③近畿経済産業局　</a:t>
            </a:r>
            <a:endParaRPr lang="en-US" altLang="ja-JP"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nSpc>
                <a:spcPts val="2400"/>
              </a:lnSpc>
            </a:pPr>
            <a:r>
              <a:rPr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rPr>
              <a:t>④堺市　⑤</a:t>
            </a:r>
            <a:r>
              <a:rPr lang="en-US" altLang="ja-JP" dirty="0">
                <a:solidFill>
                  <a:schemeClr val="tx1"/>
                </a:solidFill>
                <a:latin typeface="Arial" panose="020B0604020202020204" pitchFamily="34" charset="0"/>
                <a:ea typeface="Meiryo UI" panose="020B0604030504040204" pitchFamily="50" charset="-128"/>
                <a:cs typeface="Arial" panose="020B0604020202020204" pitchFamily="34" charset="0"/>
              </a:rPr>
              <a:t>JICA</a:t>
            </a:r>
            <a:r>
              <a:rPr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rPr>
              <a:t>　⑥</a:t>
            </a:r>
            <a:r>
              <a:rPr lang="en-US" altLang="ja-JP" dirty="0">
                <a:solidFill>
                  <a:schemeClr val="tx1"/>
                </a:solidFill>
                <a:latin typeface="Arial" panose="020B0604020202020204" pitchFamily="34" charset="0"/>
                <a:ea typeface="Meiryo UI" panose="020B0604030504040204" pitchFamily="50" charset="-128"/>
                <a:cs typeface="Arial" panose="020B0604020202020204" pitchFamily="34" charset="0"/>
              </a:rPr>
              <a:t>JETRO</a:t>
            </a:r>
            <a:r>
              <a:rPr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rPr>
              <a:t>　⑦大阪商工会議所　</a:t>
            </a:r>
            <a:endParaRPr lang="en-US" altLang="ja-JP"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nSpc>
                <a:spcPts val="2400"/>
              </a:lnSpc>
            </a:pPr>
            <a:r>
              <a:rPr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rPr>
              <a:t>⑧関西</a:t>
            </a:r>
            <a:r>
              <a:rPr lang="en-US" altLang="ja-JP" dirty="0">
                <a:solidFill>
                  <a:schemeClr val="tx1"/>
                </a:solidFill>
                <a:latin typeface="Arial" panose="020B0604020202020204" pitchFamily="34" charset="0"/>
                <a:ea typeface="Meiryo UI" panose="020B0604030504040204" pitchFamily="50" charset="-128"/>
                <a:cs typeface="Arial" panose="020B0604020202020204" pitchFamily="34" charset="0"/>
              </a:rPr>
              <a:t>SDGs</a:t>
            </a:r>
            <a:r>
              <a:rPr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rPr>
              <a:t>プラットフォーム　⑨おおさか</a:t>
            </a:r>
            <a:r>
              <a:rPr lang="en-US" altLang="ja-JP" dirty="0">
                <a:solidFill>
                  <a:schemeClr val="tx1"/>
                </a:solidFill>
                <a:latin typeface="Arial" panose="020B0604020202020204" pitchFamily="34" charset="0"/>
                <a:ea typeface="Meiryo UI" panose="020B0604030504040204" pitchFamily="50" charset="-128"/>
                <a:cs typeface="Arial" panose="020B0604020202020204" pitchFamily="34" charset="0"/>
              </a:rPr>
              <a:t>ATC</a:t>
            </a:r>
            <a:r>
              <a:rPr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rPr>
              <a:t>グリーンエコプラザ</a:t>
            </a:r>
            <a:endParaRPr lang="en-US" altLang="ja-JP"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gn="ctr"/>
            <a:endParaRPr kumimoji="1" lang="ja-JP" altLang="en-US" dirty="0"/>
          </a:p>
        </p:txBody>
      </p:sp>
      <p:pic>
        <p:nvPicPr>
          <p:cNvPr id="8" name="図 7"/>
          <p:cNvPicPr>
            <a:picLocks noChangeAspect="1"/>
          </p:cNvPicPr>
          <p:nvPr/>
        </p:nvPicPr>
        <p:blipFill>
          <a:blip r:embed="rId4"/>
          <a:stretch>
            <a:fillRect/>
          </a:stretch>
        </p:blipFill>
        <p:spPr>
          <a:xfrm>
            <a:off x="3419072" y="5412982"/>
            <a:ext cx="2180827" cy="1172882"/>
          </a:xfrm>
          <a:prstGeom prst="rect">
            <a:avLst/>
          </a:prstGeom>
        </p:spPr>
      </p:pic>
      <p:pic>
        <p:nvPicPr>
          <p:cNvPr id="43" name="図 42"/>
          <p:cNvPicPr>
            <a:picLocks noChangeAspect="1"/>
          </p:cNvPicPr>
          <p:nvPr/>
        </p:nvPicPr>
        <p:blipFill>
          <a:blip r:embed="rId5"/>
          <a:stretch>
            <a:fillRect/>
          </a:stretch>
        </p:blipFill>
        <p:spPr>
          <a:xfrm>
            <a:off x="6096001" y="5427959"/>
            <a:ext cx="2871427" cy="1142927"/>
          </a:xfrm>
          <a:prstGeom prst="rect">
            <a:avLst/>
          </a:prstGeom>
        </p:spPr>
      </p:pic>
    </p:spTree>
    <p:extLst>
      <p:ext uri="{BB962C8B-B14F-4D97-AF65-F5344CB8AC3E}">
        <p14:creationId xmlns:p14="http://schemas.microsoft.com/office/powerpoint/2010/main" val="2134146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各種計画への反映</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13</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2867982225"/>
              </p:ext>
            </p:extLst>
          </p:nvPr>
        </p:nvGraphicFramePr>
        <p:xfrm>
          <a:off x="187219" y="689944"/>
          <a:ext cx="4608000" cy="5508000"/>
        </p:xfrm>
        <a:graphic>
          <a:graphicData uri="http://schemas.openxmlformats.org/drawingml/2006/table">
            <a:tbl>
              <a:tblPr>
                <a:tableStyleId>{5940675A-B579-460E-94D1-54222C63F5DA}</a:tableStyleId>
              </a:tblPr>
              <a:tblGrid>
                <a:gridCol w="4608000">
                  <a:extLst>
                    <a:ext uri="{9D8B030D-6E8A-4147-A177-3AD203B41FA5}">
                      <a16:colId xmlns:a16="http://schemas.microsoft.com/office/drawing/2014/main" val="832603626"/>
                    </a:ext>
                  </a:extLst>
                </a:gridCol>
              </a:tblGrid>
              <a:tr h="360000">
                <a:tc>
                  <a:txBody>
                    <a:bodyPr/>
                    <a:lstStyle/>
                    <a:p>
                      <a:pPr algn="ctr" fontAlgn="ctr"/>
                      <a:r>
                        <a:rPr lang="ja-JP" altLang="en-US" sz="1400" b="1" u="none" strike="noStrike" dirty="0" smtClean="0">
                          <a:effectLst/>
                          <a:latin typeface="Meiryo UI" panose="020B0604030504040204" pitchFamily="50" charset="-128"/>
                          <a:ea typeface="Meiryo UI" panose="020B0604030504040204" pitchFamily="50" charset="-128"/>
                        </a:rPr>
                        <a:t>計画等名称</a:t>
                      </a:r>
                      <a:endParaRPr lang="zh-TW" altLang="en-US" sz="1400" b="1"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extLst>
                  <a:ext uri="{0D108BD9-81ED-4DB2-BD59-A6C34878D82A}">
                    <a16:rowId xmlns:a16="http://schemas.microsoft.com/office/drawing/2014/main" val="597761671"/>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「いのち輝く未来社会」をめざすビジョン</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287134736"/>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a:t>
                      </a:r>
                      <a:r>
                        <a:rPr lang="en-US" altLang="ja-JP" sz="1400" b="0" i="0" u="none" strike="noStrike" dirty="0" smtClean="0">
                          <a:effectLst/>
                          <a:latin typeface="Meiryo UI" panose="020B0604030504040204" pitchFamily="50" charset="-128"/>
                          <a:ea typeface="Meiryo UI" panose="020B0604030504040204" pitchFamily="50" charset="-128"/>
                        </a:rPr>
                        <a:t>21</a:t>
                      </a:r>
                      <a:r>
                        <a:rPr lang="ja-JP" altLang="en-US" sz="1400" b="0" i="0" u="none" strike="noStrike" dirty="0" smtClean="0">
                          <a:effectLst/>
                          <a:latin typeface="Meiryo UI" panose="020B0604030504040204" pitchFamily="50" charset="-128"/>
                          <a:ea typeface="Meiryo UI" panose="020B0604030504040204" pitchFamily="50" charset="-128"/>
                        </a:rPr>
                        <a:t>世紀の新環境総合計画</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48142612"/>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大阪府まち・ひと・しごと創生総合戦略</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73805392"/>
                  </a:ext>
                </a:extLst>
              </a:tr>
              <a:tr h="468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a:t>
                      </a:r>
                      <a:r>
                        <a:rPr lang="zh-TW" altLang="en-US" sz="1400" u="none" strike="noStrike" dirty="0" smtClean="0">
                          <a:effectLst/>
                          <a:latin typeface="Meiryo UI" panose="020B0604030504040204" pitchFamily="50" charset="-128"/>
                          <a:ea typeface="Meiryo UI" panose="020B0604030504040204" pitchFamily="50" charset="-128"/>
                        </a:rPr>
                        <a:t>大阪府</a:t>
                      </a:r>
                      <a:r>
                        <a:rPr lang="zh-TW" altLang="en-US" sz="1400" u="none" strike="noStrike" dirty="0">
                          <a:effectLst/>
                          <a:latin typeface="Meiryo UI" panose="020B0604030504040204" pitchFamily="50" charset="-128"/>
                          <a:ea typeface="Meiryo UI" panose="020B0604030504040204" pitchFamily="50" charset="-128"/>
                        </a:rPr>
                        <a:t>地域防災計画</a:t>
                      </a:r>
                      <a:endParaRPr lang="zh-TW"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78054925"/>
                  </a:ext>
                </a:extLst>
              </a:tr>
              <a:tr h="468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新</a:t>
                      </a:r>
                      <a:r>
                        <a:rPr lang="ja-JP" altLang="en-US" sz="1400" u="none" strike="noStrike" dirty="0">
                          <a:effectLst/>
                          <a:latin typeface="Meiryo UI" panose="020B0604030504040204" pitchFamily="50" charset="-128"/>
                          <a:ea typeface="Meiryo UI" panose="020B0604030504040204" pitchFamily="50" charset="-128"/>
                        </a:rPr>
                        <a:t>・大阪府地震防災アクションプラン</a:t>
                      </a:r>
                      <a:endParaRPr lang="ja-JP" altLang="en-US" sz="14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322284646"/>
                  </a:ext>
                </a:extLst>
              </a:tr>
              <a:tr h="468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大阪府ユニバーサルデザイン推進指針</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281229536"/>
                  </a:ext>
                </a:extLst>
              </a:tr>
              <a:tr h="468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大阪府営公園マスタープラン</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50861475"/>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新農林水産業振興ビジョン「食とみどりの取り組み方向」</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330042026"/>
                  </a:ext>
                </a:extLst>
              </a:tr>
              <a:tr h="468000">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　</a:t>
                      </a:r>
                      <a:r>
                        <a:rPr lang="ja-JP" altLang="en-US" sz="1400" b="0" i="0" u="none" strike="noStrike" dirty="0" smtClean="0">
                          <a:effectLst/>
                          <a:latin typeface="Meiryo UI" panose="020B0604030504040204" pitchFamily="50" charset="-128"/>
                          <a:ea typeface="Meiryo UI" panose="020B0604030504040204" pitchFamily="50" charset="-128"/>
                        </a:rPr>
                        <a:t>第</a:t>
                      </a:r>
                      <a:r>
                        <a:rPr lang="en-US" altLang="ja-JP" sz="1400" b="0" i="0" u="none" strike="noStrike" dirty="0" smtClean="0">
                          <a:effectLst/>
                          <a:latin typeface="Meiryo UI" panose="020B0604030504040204" pitchFamily="50" charset="-128"/>
                          <a:ea typeface="Meiryo UI" panose="020B0604030504040204" pitchFamily="50" charset="-128"/>
                        </a:rPr>
                        <a:t>4</a:t>
                      </a:r>
                      <a:r>
                        <a:rPr lang="ja-JP" altLang="en-US" sz="1400" b="0" i="0" u="none" strike="noStrike" dirty="0" smtClean="0">
                          <a:effectLst/>
                          <a:latin typeface="Meiryo UI" panose="020B0604030504040204" pitchFamily="50" charset="-128"/>
                          <a:ea typeface="Meiryo UI" panose="020B0604030504040204" pitchFamily="50" charset="-128"/>
                        </a:rPr>
                        <a:t>期</a:t>
                      </a:r>
                      <a:r>
                        <a:rPr lang="ja-JP" altLang="en-US" sz="1400" u="none" strike="noStrike" dirty="0" smtClean="0">
                          <a:effectLst/>
                          <a:latin typeface="Meiryo UI" panose="020B0604030504040204" pitchFamily="50" charset="-128"/>
                          <a:ea typeface="Meiryo UI" panose="020B0604030504040204" pitchFamily="50" charset="-128"/>
                        </a:rPr>
                        <a:t>大阪府</a:t>
                      </a:r>
                      <a:r>
                        <a:rPr lang="ja-JP" altLang="en-US" sz="1400" u="none" strike="noStrike" dirty="0">
                          <a:effectLst/>
                          <a:latin typeface="Meiryo UI" panose="020B0604030504040204" pitchFamily="50" charset="-128"/>
                          <a:ea typeface="Meiryo UI" panose="020B0604030504040204" pitchFamily="50" charset="-128"/>
                        </a:rPr>
                        <a:t>地域福祉支援</a:t>
                      </a:r>
                      <a:r>
                        <a:rPr lang="ja-JP" altLang="en-US" sz="1400" u="none" strike="noStrike" dirty="0" smtClean="0">
                          <a:effectLst/>
                          <a:latin typeface="Meiryo UI" panose="020B0604030504040204" pitchFamily="50" charset="-128"/>
                          <a:ea typeface="Meiryo UI" panose="020B0604030504040204" pitchFamily="50" charset="-128"/>
                        </a:rPr>
                        <a:t>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868432605"/>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a:t>
                      </a:r>
                      <a:r>
                        <a:rPr lang="ja-JP" altLang="en-US" sz="1400" b="0" i="0" u="none" strike="noStrike" baseline="0" dirty="0" smtClean="0">
                          <a:effectLst/>
                          <a:latin typeface="Meiryo UI" panose="020B0604030504040204" pitchFamily="50" charset="-128"/>
                          <a:ea typeface="Meiryo UI" panose="020B0604030504040204" pitchFamily="50" charset="-128"/>
                        </a:rPr>
                        <a:t> </a:t>
                      </a:r>
                      <a:r>
                        <a:rPr lang="ja-JP" altLang="en-US" sz="1400" b="0" i="0" u="none" strike="noStrike" dirty="0" smtClean="0">
                          <a:effectLst/>
                          <a:latin typeface="Meiryo UI" panose="020B0604030504040204" pitchFamily="50" charset="-128"/>
                          <a:ea typeface="Meiryo UI" panose="020B0604030504040204" pitchFamily="50" charset="-128"/>
                        </a:rPr>
                        <a:t>第</a:t>
                      </a:r>
                      <a:r>
                        <a:rPr lang="en-US" altLang="ja-JP" sz="1400" b="0" i="0" u="none" strike="noStrike" dirty="0" smtClean="0">
                          <a:effectLst/>
                          <a:latin typeface="Meiryo UI" panose="020B0604030504040204" pitchFamily="50" charset="-128"/>
                          <a:ea typeface="Meiryo UI" panose="020B0604030504040204" pitchFamily="50" charset="-128"/>
                        </a:rPr>
                        <a:t>4</a:t>
                      </a:r>
                      <a:r>
                        <a:rPr lang="ja-JP" altLang="en-US" sz="1400" b="0" i="0" u="none" strike="noStrike" dirty="0" smtClean="0">
                          <a:effectLst/>
                          <a:latin typeface="Meiryo UI" panose="020B0604030504040204" pitchFamily="50" charset="-128"/>
                          <a:ea typeface="Meiryo UI" panose="020B0604030504040204" pitchFamily="50" charset="-128"/>
                        </a:rPr>
                        <a:t>期大阪府ホームレスの自立の支援等に関する実施計画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24794335"/>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a:t>
                      </a:r>
                      <a:r>
                        <a:rPr lang="zh-TW" altLang="en-US" sz="1400" b="0" i="0" u="none" strike="noStrike" dirty="0" smtClean="0">
                          <a:effectLst/>
                          <a:latin typeface="Meiryo UI" panose="020B0604030504040204" pitchFamily="50" charset="-128"/>
                          <a:ea typeface="Meiryo UI" panose="020B0604030504040204" pitchFamily="50" charset="-128"/>
                        </a:rPr>
                        <a:t>少子化対策基本指針</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034543538"/>
                  </a:ext>
                </a:extLst>
              </a:tr>
            </a:tbl>
          </a:graphicData>
        </a:graphic>
      </p:graphicFrame>
      <p:sp>
        <p:nvSpPr>
          <p:cNvPr id="4" name="正方形/長方形 3"/>
          <p:cNvSpPr/>
          <p:nvPr/>
        </p:nvSpPr>
        <p:spPr>
          <a:xfrm>
            <a:off x="7661476" y="6424896"/>
            <a:ext cx="224452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平成</a:t>
            </a:r>
            <a:r>
              <a:rPr lang="en-US" altLang="ja-JP" sz="1400" dirty="0" smtClean="0">
                <a:solidFill>
                  <a:schemeClr val="tx1"/>
                </a:solidFill>
                <a:latin typeface="Meiryo UI" panose="020B0604030504040204" pitchFamily="50" charset="-128"/>
                <a:ea typeface="Meiryo UI" panose="020B0604030504040204" pitchFamily="50" charset="-128"/>
              </a:rPr>
              <a:t>30</a:t>
            </a:r>
            <a:r>
              <a:rPr lang="ja-JP" altLang="en-US" sz="1400" dirty="0" smtClean="0">
                <a:solidFill>
                  <a:schemeClr val="tx1"/>
                </a:solidFill>
                <a:latin typeface="Meiryo UI" panose="020B0604030504040204" pitchFamily="50" charset="-128"/>
                <a:ea typeface="Meiryo UI" panose="020B0604030504040204" pitchFamily="50" charset="-128"/>
              </a:rPr>
              <a:t>年度実績を含む。</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956579256"/>
              </p:ext>
            </p:extLst>
          </p:nvPr>
        </p:nvGraphicFramePr>
        <p:xfrm>
          <a:off x="4969329" y="689944"/>
          <a:ext cx="4608000" cy="4104000"/>
        </p:xfrm>
        <a:graphic>
          <a:graphicData uri="http://schemas.openxmlformats.org/drawingml/2006/table">
            <a:tbl>
              <a:tblPr>
                <a:tableStyleId>{5940675A-B579-460E-94D1-54222C63F5DA}</a:tableStyleId>
              </a:tblPr>
              <a:tblGrid>
                <a:gridCol w="4608000">
                  <a:extLst>
                    <a:ext uri="{9D8B030D-6E8A-4147-A177-3AD203B41FA5}">
                      <a16:colId xmlns:a16="http://schemas.microsoft.com/office/drawing/2014/main" val="832603626"/>
                    </a:ext>
                  </a:extLst>
                </a:gridCol>
              </a:tblGrid>
              <a:tr h="360000">
                <a:tc>
                  <a:txBody>
                    <a:bodyPr/>
                    <a:lstStyle/>
                    <a:p>
                      <a:pPr algn="ctr" fontAlgn="ctr"/>
                      <a:r>
                        <a:rPr lang="ja-JP" altLang="en-US" sz="1400" b="1" u="none" strike="noStrike" dirty="0" smtClean="0">
                          <a:effectLst/>
                          <a:latin typeface="Meiryo UI" panose="020B0604030504040204" pitchFamily="50" charset="-128"/>
                          <a:ea typeface="Meiryo UI" panose="020B0604030504040204" pitchFamily="50" charset="-128"/>
                        </a:rPr>
                        <a:t>計画等名称</a:t>
                      </a:r>
                      <a:endParaRPr lang="zh-TW" altLang="en-US" sz="1400" b="1"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extLst>
                  <a:ext uri="{0D108BD9-81ED-4DB2-BD59-A6C34878D82A}">
                    <a16:rowId xmlns:a16="http://schemas.microsoft.com/office/drawing/2014/main" val="597761671"/>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大阪府自転車通行空間</a:t>
                      </a:r>
                      <a:r>
                        <a:rPr lang="en-US" altLang="ja-JP" sz="1400" b="0" i="0" u="none" strike="noStrike" dirty="0" smtClean="0">
                          <a:effectLst/>
                          <a:latin typeface="Meiryo UI" panose="020B0604030504040204" pitchFamily="50" charset="-128"/>
                          <a:ea typeface="Meiryo UI" panose="020B0604030504040204" pitchFamily="50" charset="-128"/>
                        </a:rPr>
                        <a:t>10</a:t>
                      </a:r>
                      <a:r>
                        <a:rPr lang="ja-JP" altLang="en-US" sz="1400" b="0" i="0" u="none" strike="noStrike" dirty="0" smtClean="0">
                          <a:effectLst/>
                          <a:latin typeface="Meiryo UI" panose="020B0604030504040204" pitchFamily="50" charset="-128"/>
                          <a:ea typeface="Meiryo UI" panose="020B0604030504040204" pitchFamily="50" charset="-128"/>
                        </a:rPr>
                        <a:t>か年整備計画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858620027"/>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住まうビジョン・大阪</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1424743368"/>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空家総合戦略・大阪</a:t>
                      </a:r>
                      <a:r>
                        <a:rPr lang="en-US" altLang="ja-JP" sz="1400" b="0" i="0" u="none" strike="noStrike" dirty="0" smtClean="0">
                          <a:effectLst/>
                          <a:latin typeface="Meiryo UI" panose="020B0604030504040204" pitchFamily="50" charset="-128"/>
                          <a:ea typeface="Meiryo UI" panose="020B0604030504040204" pitchFamily="50" charset="-128"/>
                        </a:rPr>
                        <a:t>2019</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500582861"/>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住宅建築物耐震</a:t>
                      </a:r>
                      <a:r>
                        <a:rPr lang="en-US" altLang="ja-JP" sz="1400" b="0" i="0" u="none" strike="noStrike" dirty="0" smtClean="0">
                          <a:effectLst/>
                          <a:latin typeface="Meiryo UI" panose="020B0604030504040204" pitchFamily="50" charset="-128"/>
                          <a:ea typeface="Meiryo UI" panose="020B0604030504040204" pitchFamily="50" charset="-128"/>
                        </a:rPr>
                        <a:t>10</a:t>
                      </a:r>
                      <a:r>
                        <a:rPr lang="ja-JP" altLang="en-US" sz="1400" b="0" i="0" u="none" strike="noStrike" dirty="0" smtClean="0">
                          <a:effectLst/>
                          <a:latin typeface="Meiryo UI" panose="020B0604030504040204" pitchFamily="50" charset="-128"/>
                          <a:ea typeface="Meiryo UI" panose="020B0604030504040204" pitchFamily="50" charset="-128"/>
                        </a:rPr>
                        <a:t>ヶ年戦略・大阪</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894245072"/>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大阪府バリアフリー基本構想等作成促進指針</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480969824"/>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建設工事従事者の安全及び健康の確保に関する大阪府計画</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553555882"/>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大阪府自転車活用推進計画（仮称）（予定）</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970470310"/>
                  </a:ext>
                </a:extLst>
              </a:tr>
              <a:tr h="468000">
                <a:tc>
                  <a:txBody>
                    <a:bodyPr/>
                    <a:lstStyle/>
                    <a:p>
                      <a:pPr algn="l" fontAlgn="ctr"/>
                      <a:r>
                        <a:rPr lang="ja-JP" altLang="en-US" sz="1400" b="0" i="0" u="none" strike="noStrike" dirty="0" smtClean="0">
                          <a:effectLst/>
                          <a:latin typeface="Meiryo UI" panose="020B0604030504040204" pitchFamily="50" charset="-128"/>
                          <a:ea typeface="Meiryo UI" panose="020B0604030504040204" pitchFamily="50" charset="-128"/>
                        </a:rPr>
                        <a:t>　公共交通戦略（予定）</a:t>
                      </a:r>
                      <a:endParaRPr lang="ja-JP" altLang="en-US" sz="1400" b="0"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194079476"/>
                  </a:ext>
                </a:extLst>
              </a:tr>
            </a:tbl>
          </a:graphicData>
        </a:graphic>
      </p:graphicFrame>
    </p:spTree>
    <p:extLst>
      <p:ext uri="{BB962C8B-B14F-4D97-AF65-F5344CB8AC3E}">
        <p14:creationId xmlns:p14="http://schemas.microsoft.com/office/powerpoint/2010/main" val="166584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70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2388" y="858114"/>
            <a:ext cx="9360000" cy="53171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kumimoji="1" lang="ja-JP" altLang="en-US" b="1" dirty="0" smtClean="0">
                <a:latin typeface="Meiryo UI" panose="020B0604030504040204" pitchFamily="50" charset="-128"/>
                <a:ea typeface="Meiryo UI" panose="020B0604030504040204" pitchFamily="50" charset="-128"/>
              </a:rPr>
              <a:t>１．</a:t>
            </a:r>
            <a:r>
              <a:rPr kumimoji="1" lang="ja-JP" altLang="en-US" b="1" u="sng" dirty="0" smtClean="0">
                <a:latin typeface="Meiryo UI" panose="020B0604030504040204" pitchFamily="50" charset="-128"/>
                <a:ea typeface="Meiryo UI" panose="020B0604030504040204" pitchFamily="50" charset="-128"/>
              </a:rPr>
              <a:t>理解促進関連</a:t>
            </a:r>
            <a:endParaRPr kumimoji="1" lang="en-US" altLang="ja-JP" b="1" u="sng" dirty="0" smtClean="0">
              <a:latin typeface="Meiryo UI" panose="020B0604030504040204" pitchFamily="50" charset="-128"/>
              <a:ea typeface="Meiryo UI" panose="020B0604030504040204" pitchFamily="50" charset="-128"/>
            </a:endParaRPr>
          </a:p>
          <a:p>
            <a:pPr>
              <a:lnSpc>
                <a:spcPct val="150000"/>
              </a:lnSpc>
            </a:pP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トレイン未来のゆめ・</a:t>
            </a:r>
            <a:r>
              <a:rPr kumimoji="1" lang="ja-JP" altLang="en-US" sz="1600" dirty="0" smtClean="0">
                <a:latin typeface="Meiryo UI" panose="020B0604030504040204" pitchFamily="50" charset="-128"/>
                <a:ea typeface="Meiryo UI" panose="020B0604030504040204" pitchFamily="50" charset="-128"/>
              </a:rPr>
              <a:t>まち号」へ</a:t>
            </a:r>
            <a:r>
              <a:rPr kumimoji="1" lang="ja-JP" altLang="en-US" sz="1600" dirty="0">
                <a:latin typeface="Meiryo UI" panose="020B0604030504040204" pitchFamily="50" charset="-128"/>
                <a:ea typeface="Meiryo UI" panose="020B0604030504040204" pitchFamily="50" charset="-128"/>
              </a:rPr>
              <a:t>のポスター</a:t>
            </a:r>
            <a:r>
              <a:rPr kumimoji="1" lang="ja-JP" altLang="en-US" sz="1600" dirty="0" smtClean="0">
                <a:latin typeface="Meiryo UI" panose="020B0604030504040204" pitchFamily="50" charset="-128"/>
                <a:ea typeface="Meiryo UI" panose="020B0604030504040204" pitchFamily="50" charset="-128"/>
              </a:rPr>
              <a:t>掲載</a:t>
            </a: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P3</a:t>
            </a:r>
          </a:p>
          <a:p>
            <a:pPr>
              <a:lnSpc>
                <a:spcPct val="150000"/>
              </a:lnSpc>
            </a:pPr>
            <a:r>
              <a:rPr kumimoji="1" lang="ja-JP" altLang="en-US" sz="1600" dirty="0" smtClean="0">
                <a:latin typeface="Meiryo UI" panose="020B0604030504040204" pitchFamily="50" charset="-128"/>
                <a:ea typeface="Meiryo UI" panose="020B0604030504040204" pitchFamily="50" charset="-128"/>
              </a:rPr>
              <a:t>　・海洋</a:t>
            </a:r>
            <a:r>
              <a:rPr kumimoji="1" lang="ja-JP" altLang="en-US" sz="1600" dirty="0">
                <a:latin typeface="Meiryo UI" panose="020B0604030504040204" pitchFamily="50" charset="-128"/>
                <a:ea typeface="Meiryo UI" panose="020B0604030504040204" pitchFamily="50" charset="-128"/>
              </a:rPr>
              <a:t>プラスチックごみ問題から考える</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smtClean="0">
                <a:latin typeface="Meiryo UI" panose="020B0604030504040204" pitchFamily="50" charset="-128"/>
                <a:ea typeface="Meiryo UI" panose="020B0604030504040204" pitchFamily="50" charset="-128"/>
              </a:rPr>
              <a:t>シンポジウム</a:t>
            </a: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P4</a:t>
            </a:r>
          </a:p>
          <a:p>
            <a:pPr>
              <a:lnSpc>
                <a:spcPct val="150000"/>
              </a:lnSpc>
            </a:pPr>
            <a:r>
              <a:rPr kumimoji="1" lang="ja-JP" altLang="en-US" sz="1600" dirty="0" smtClean="0">
                <a:latin typeface="Meiryo UI" panose="020B0604030504040204" pitchFamily="50" charset="-128"/>
                <a:ea typeface="Meiryo UI" panose="020B0604030504040204" pitchFamily="50" charset="-128"/>
              </a:rPr>
              <a:t>　・大阪</a:t>
            </a:r>
            <a:r>
              <a:rPr kumimoji="1" lang="ja-JP" altLang="en-US" sz="1600" dirty="0">
                <a:latin typeface="Meiryo UI" panose="020B0604030504040204" pitchFamily="50" charset="-128"/>
                <a:ea typeface="Meiryo UI" panose="020B0604030504040204" pitchFamily="50" charset="-128"/>
              </a:rPr>
              <a:t>・関西万博の開催</a:t>
            </a:r>
            <a:r>
              <a:rPr kumimoji="1" lang="en-US" altLang="ja-JP" sz="1600" dirty="0" smtClean="0">
                <a:latin typeface="Meiryo UI" panose="020B0604030504040204" pitchFamily="50" charset="-128"/>
                <a:ea typeface="Meiryo UI" panose="020B0604030504040204" pitchFamily="50" charset="-128"/>
              </a:rPr>
              <a:t>PR													</a:t>
            </a: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P5</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未来会議</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未来をつくるソーシャルサミット </a:t>
            </a:r>
            <a:r>
              <a:rPr kumimoji="1" lang="en-US" altLang="ja-JP" sz="1600" dirty="0">
                <a:latin typeface="Meiryo UI" panose="020B0604030504040204" pitchFamily="50" charset="-128"/>
                <a:ea typeface="Meiryo UI" panose="020B0604030504040204" pitchFamily="50" charset="-128"/>
              </a:rPr>
              <a:t>for </a:t>
            </a:r>
            <a:r>
              <a:rPr kumimoji="1" lang="en-US" altLang="ja-JP" sz="1600" dirty="0" smtClean="0">
                <a:latin typeface="Meiryo UI" panose="020B0604030504040204" pitchFamily="50" charset="-128"/>
                <a:ea typeface="Meiryo UI" panose="020B0604030504040204" pitchFamily="50" charset="-128"/>
              </a:rPr>
              <a:t>SDGs-								</a:t>
            </a: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P6</a:t>
            </a:r>
            <a:endParaRPr kumimoji="1" lang="ja-JP" altLang="en-US" sz="1600" dirty="0" smtClean="0">
              <a:latin typeface="Meiryo UI" panose="020B0604030504040204" pitchFamily="50" charset="-128"/>
              <a:ea typeface="Meiryo UI" panose="020B0604030504040204" pitchFamily="50" charset="-128"/>
            </a:endParaRPr>
          </a:p>
          <a:p>
            <a:pPr>
              <a:lnSpc>
                <a:spcPct val="150000"/>
              </a:lnSpc>
            </a:pPr>
            <a:r>
              <a:rPr kumimoji="1" lang="ja-JP" altLang="en-US" sz="1600" dirty="0" smtClean="0">
                <a:latin typeface="Meiryo UI" panose="020B0604030504040204" pitchFamily="50" charset="-128"/>
                <a:ea typeface="Meiryo UI" panose="020B0604030504040204" pitchFamily="50" charset="-128"/>
              </a:rPr>
              <a:t>　・シンポジウム</a:t>
            </a:r>
            <a:r>
              <a:rPr kumimoji="1" lang="ja-JP" altLang="en-US" sz="1600" dirty="0">
                <a:latin typeface="Meiryo UI" panose="020B0604030504040204" pitchFamily="50" charset="-128"/>
                <a:ea typeface="Meiryo UI" panose="020B0604030504040204" pitchFamily="50" charset="-128"/>
              </a:rPr>
              <a:t>「加速させよう！自治体</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2025</a:t>
            </a:r>
            <a:r>
              <a:rPr kumimoji="1" lang="ja-JP" altLang="en-US" sz="1600" dirty="0">
                <a:latin typeface="Meiryo UI" panose="020B0604030504040204" pitchFamily="50" charset="-128"/>
                <a:ea typeface="Meiryo UI" panose="020B0604030504040204" pitchFamily="50" charset="-128"/>
              </a:rPr>
              <a:t>大阪・関西万博開催理念を実装する～</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P7</a:t>
            </a:r>
            <a:endParaRPr kumimoji="1" lang="ja-JP" altLang="en-US" sz="1600" dirty="0" smtClean="0">
              <a:latin typeface="Meiryo UI" panose="020B0604030504040204" pitchFamily="50" charset="-128"/>
              <a:ea typeface="Meiryo UI" panose="020B0604030504040204" pitchFamily="50" charset="-128"/>
            </a:endParaRPr>
          </a:p>
          <a:p>
            <a:pPr>
              <a:lnSpc>
                <a:spcPct val="150000"/>
              </a:lnSpc>
            </a:pPr>
            <a:r>
              <a:rPr kumimoji="1" lang="ja-JP" altLang="en-US" sz="1600" dirty="0" smtClean="0">
                <a:latin typeface="Meiryo UI" panose="020B0604030504040204" pitchFamily="50" charset="-128"/>
                <a:ea typeface="Meiryo UI" panose="020B0604030504040204" pitchFamily="50" charset="-128"/>
              </a:rPr>
              <a:t>　・その他</a:t>
            </a:r>
            <a:r>
              <a:rPr kumimoji="1" lang="ja-JP" altLang="en-US" sz="1600" dirty="0">
                <a:latin typeface="Meiryo UI" panose="020B0604030504040204" pitchFamily="50" charset="-128"/>
                <a:ea typeface="Meiryo UI" panose="020B0604030504040204" pitchFamily="50" charset="-128"/>
              </a:rPr>
              <a:t>府民向け啓発</a:t>
            </a:r>
            <a:r>
              <a:rPr kumimoji="1" lang="ja-JP" altLang="en-US" sz="1600" dirty="0" smtClean="0">
                <a:latin typeface="Meiryo UI" panose="020B0604030504040204" pitchFamily="50" charset="-128"/>
                <a:ea typeface="Meiryo UI" panose="020B0604030504040204" pitchFamily="50" charset="-128"/>
              </a:rPr>
              <a:t>活動</a:t>
            </a: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P8</a:t>
            </a:r>
          </a:p>
          <a:p>
            <a:pPr>
              <a:lnSpc>
                <a:spcPct val="150000"/>
              </a:lnSpc>
            </a:pPr>
            <a:endParaRPr kumimoji="1" lang="en-US" altLang="ja-JP" sz="1600"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２．</a:t>
            </a:r>
            <a:r>
              <a:rPr kumimoji="1" lang="en-US" altLang="ja-JP" b="1" u="sng" dirty="0" smtClean="0">
                <a:latin typeface="Meiryo UI" panose="020B0604030504040204" pitchFamily="50" charset="-128"/>
                <a:ea typeface="Meiryo UI" panose="020B0604030504040204" pitchFamily="50" charset="-128"/>
              </a:rPr>
              <a:t>SDGs</a:t>
            </a:r>
            <a:r>
              <a:rPr kumimoji="1" lang="ja-JP" altLang="en-US" b="1" u="sng" dirty="0" smtClean="0">
                <a:latin typeface="Meiryo UI" panose="020B0604030504040204" pitchFamily="50" charset="-128"/>
                <a:ea typeface="Meiryo UI" panose="020B0604030504040204" pitchFamily="50" charset="-128"/>
              </a:rPr>
              <a:t>関連事業</a:t>
            </a:r>
            <a:endParaRPr kumimoji="1" lang="en-US" altLang="ja-JP" b="1" u="sng" dirty="0" smtClean="0">
              <a:latin typeface="Meiryo UI" panose="020B0604030504040204" pitchFamily="50" charset="-128"/>
              <a:ea typeface="Meiryo UI" panose="020B0604030504040204" pitchFamily="50" charset="-128"/>
            </a:endParaRPr>
          </a:p>
          <a:p>
            <a:pPr>
              <a:lnSpc>
                <a:spcPct val="150000"/>
              </a:lnSpc>
            </a:pP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・企業との公民連携の取組みを推進する際に</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の観点を</a:t>
            </a:r>
            <a:r>
              <a:rPr kumimoji="1" lang="ja-JP" altLang="en-US" sz="1600" dirty="0" smtClean="0">
                <a:latin typeface="Meiryo UI" panose="020B0604030504040204" pitchFamily="50" charset="-128"/>
                <a:ea typeface="Meiryo UI" panose="020B0604030504040204" pitchFamily="50" charset="-128"/>
              </a:rPr>
              <a:t>反映</a:t>
            </a: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P9</a:t>
            </a:r>
          </a:p>
          <a:p>
            <a:pPr>
              <a:lnSpc>
                <a:spcPct val="150000"/>
              </a:lnSpc>
            </a:pP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ビジネス</a:t>
            </a:r>
            <a:r>
              <a:rPr kumimoji="1" lang="ja-JP" altLang="en-US" sz="1600" dirty="0" smtClean="0">
                <a:latin typeface="Meiryo UI" panose="020B0604030504040204" pitchFamily="50" charset="-128"/>
                <a:ea typeface="Meiryo UI" panose="020B0604030504040204" pitchFamily="50" charset="-128"/>
              </a:rPr>
              <a:t>研究会</a:t>
            </a: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P10</a:t>
            </a:r>
          </a:p>
          <a:p>
            <a:pPr>
              <a:lnSpc>
                <a:spcPct val="150000"/>
              </a:lnSpc>
            </a:pPr>
            <a:r>
              <a:rPr kumimoji="1" lang="ja-JP" altLang="en-US" sz="1600" dirty="0" smtClean="0">
                <a:latin typeface="Meiryo UI" panose="020B0604030504040204" pitchFamily="50" charset="-128"/>
                <a:ea typeface="Meiryo UI" panose="020B0604030504040204" pitchFamily="50" charset="-128"/>
              </a:rPr>
              <a:t>　・企業向け</a:t>
            </a:r>
            <a:r>
              <a:rPr kumimoji="1" lang="ja-JP" altLang="en-US" sz="1600" dirty="0">
                <a:latin typeface="Meiryo UI" panose="020B0604030504040204" pitchFamily="50" charset="-128"/>
                <a:ea typeface="Meiryo UI" panose="020B0604030504040204" pitchFamily="50" charset="-128"/>
              </a:rPr>
              <a:t>セミナーの</a:t>
            </a:r>
            <a:r>
              <a:rPr kumimoji="1" lang="ja-JP" altLang="en-US" sz="1600" dirty="0" smtClean="0">
                <a:latin typeface="Meiryo UI" panose="020B0604030504040204" pitchFamily="50" charset="-128"/>
                <a:ea typeface="Meiryo UI" panose="020B0604030504040204" pitchFamily="50" charset="-128"/>
              </a:rPr>
              <a:t>開催</a:t>
            </a: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P11</a:t>
            </a:r>
          </a:p>
          <a:p>
            <a:pPr>
              <a:lnSpc>
                <a:spcPct val="150000"/>
              </a:lnSpc>
            </a:pP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ビジネス</a:t>
            </a:r>
            <a:r>
              <a:rPr kumimoji="1" lang="en-US" altLang="ja-JP" sz="1600" dirty="0">
                <a:latin typeface="Meiryo UI" panose="020B0604030504040204" pitchFamily="50" charset="-128"/>
                <a:ea typeface="Meiryo UI" panose="020B0604030504040204" pitchFamily="50" charset="-128"/>
              </a:rPr>
              <a:t>Meet-Up</a:t>
            </a:r>
            <a:r>
              <a:rPr kumimoji="1" lang="ja-JP" altLang="en-US" sz="1600" dirty="0">
                <a:latin typeface="Meiryo UI" panose="020B0604030504040204" pitchFamily="50" charset="-128"/>
                <a:ea typeface="Meiryo UI" panose="020B0604030504040204" pitchFamily="50" charset="-128"/>
              </a:rPr>
              <a:t>の</a:t>
            </a:r>
            <a:r>
              <a:rPr kumimoji="1" lang="ja-JP" altLang="en-US" sz="1600" dirty="0" smtClean="0">
                <a:latin typeface="Meiryo UI" panose="020B0604030504040204" pitchFamily="50" charset="-128"/>
                <a:ea typeface="Meiryo UI" panose="020B0604030504040204" pitchFamily="50" charset="-128"/>
              </a:rPr>
              <a:t>開催</a:t>
            </a: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P12</a:t>
            </a:r>
            <a:endParaRPr kumimoji="1" lang="ja-JP" altLang="en-US" sz="1600" dirty="0">
              <a:latin typeface="Meiryo UI" panose="020B0604030504040204" pitchFamily="50" charset="-128"/>
              <a:ea typeface="Meiryo UI" panose="020B0604030504040204" pitchFamily="50" charset="-128"/>
            </a:endParaRPr>
          </a:p>
          <a:p>
            <a:pPr>
              <a:lnSpc>
                <a:spcPct val="150000"/>
              </a:lnSpc>
            </a:pP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・各種計画への</a:t>
            </a:r>
            <a:r>
              <a:rPr kumimoji="1" lang="ja-JP" altLang="en-US" sz="1600" dirty="0" smtClean="0">
                <a:latin typeface="Meiryo UI" panose="020B0604030504040204" pitchFamily="50" charset="-128"/>
                <a:ea typeface="Meiryo UI" panose="020B0604030504040204" pitchFamily="50" charset="-128"/>
              </a:rPr>
              <a:t>反映</a:t>
            </a:r>
            <a:r>
              <a:rPr kumimoji="1" lang="en-US" altLang="ja-JP" sz="1600" dirty="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rPr>
              <a:t>P13</a:t>
            </a:r>
            <a:endParaRPr kumimoji="1" lang="ja-JP" altLang="en-US" sz="1600" dirty="0">
              <a:latin typeface="Meiryo UI" panose="020B0604030504040204" pitchFamily="50" charset="-128"/>
              <a:ea typeface="Meiryo UI" panose="020B0604030504040204" pitchFamily="50" charset="-128"/>
            </a:endParaRPr>
          </a:p>
        </p:txBody>
      </p:sp>
      <p:sp>
        <p:nvSpPr>
          <p:cNvPr id="3" name="正方形/長方形 2"/>
          <p:cNvSpPr/>
          <p:nvPr/>
        </p:nvSpPr>
        <p:spPr>
          <a:xfrm>
            <a:off x="349624" y="442860"/>
            <a:ext cx="1532964" cy="351408"/>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目　次</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1895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7872"/>
            <a:ext cx="9906000" cy="594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smtClean="0">
                <a:solidFill>
                  <a:schemeClr val="bg1"/>
                </a:solidFill>
                <a:latin typeface="Meiryo UI" panose="020B0604030504040204" pitchFamily="50" charset="-128"/>
                <a:ea typeface="Meiryo UI" panose="020B0604030504040204" pitchFamily="50" charset="-128"/>
              </a:rPr>
              <a:t>トレイン未来のゆめ・まち号」へのポスター掲載</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49624" y="779930"/>
            <a:ext cx="9238129" cy="264907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pPr marL="171450" indent="-171450">
              <a:spcBef>
                <a:spcPts val="600"/>
              </a:spcBef>
            </a:pP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阪急阪神 未来のゆめ・まちプロジェクト</a:t>
            </a:r>
            <a:r>
              <a:rPr lang="en-US" altLang="ja-JP" sz="1600" spc="-11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周年</a:t>
            </a: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記念～「</a:t>
            </a:r>
            <a:r>
              <a:rPr lang="en-US" altLang="ja-JP" sz="1600"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トレイン未来</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のゆめ・まち号」において</a:t>
            </a: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、大阪府が、</a:t>
            </a:r>
            <a:r>
              <a:rPr lang="en-US" altLang="ja-JP" sz="1600" spc="-11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spc="-11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spc="-110" dirty="0">
                <a:latin typeface="Meiryo UI" panose="020B0604030504040204" pitchFamily="50" charset="-128"/>
                <a:ea typeface="Meiryo UI" panose="020B0604030504040204" pitchFamily="50" charset="-128"/>
                <a:cs typeface="Meiryo UI" panose="020B0604030504040204" pitchFamily="50" charset="-128"/>
              </a:rPr>
              <a:t>「ジェンダー平等を実現しよう」をテーマとしたポスターを</a:t>
            </a:r>
            <a:r>
              <a:rPr lang="ja-JP" altLang="en-US" sz="1600" spc="-110" dirty="0" smtClean="0">
                <a:latin typeface="Meiryo UI" panose="020B0604030504040204" pitchFamily="50" charset="-128"/>
                <a:ea typeface="Meiryo UI" panose="020B0604030504040204" pitchFamily="50" charset="-128"/>
                <a:cs typeface="Meiryo UI" panose="020B0604030504040204" pitchFamily="50" charset="-128"/>
              </a:rPr>
              <a:t>掲示。</a:t>
            </a:r>
            <a:endParaRPr lang="ja-JP" altLang="en-US" sz="1600" spc="-11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9320" y="3656388"/>
            <a:ext cx="2109006" cy="1481579"/>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54955" y="3587058"/>
            <a:ext cx="2032798" cy="1677754"/>
          </a:xfrm>
          <a:prstGeom prst="rect">
            <a:avLst/>
          </a:prstGeom>
        </p:spPr>
      </p:pic>
      <p:pic>
        <p:nvPicPr>
          <p:cNvPr id="8" name="図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88326" y="5365355"/>
            <a:ext cx="2838253" cy="1351858"/>
          </a:xfrm>
          <a:prstGeom prst="rect">
            <a:avLst/>
          </a:prstGeom>
        </p:spPr>
      </p:pic>
      <p:sp>
        <p:nvSpPr>
          <p:cNvPr id="10" name="正方形/長方形 9"/>
          <p:cNvSpPr/>
          <p:nvPr/>
        </p:nvSpPr>
        <p:spPr>
          <a:xfrm>
            <a:off x="803156" y="1680219"/>
            <a:ext cx="8263828" cy="160043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阪神阪急未来のゆめ・まちプロジェクト</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周年記念～　</a:t>
            </a:r>
            <a:r>
              <a:rPr lang="en-US" altLang="ja-JP" sz="1400" dirty="0" smtClean="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トレイン未来のゆめ・まち号</a:t>
            </a:r>
            <a:endParaRPr lang="en-US" altLang="ja-JP" sz="1400" dirty="0" smtClean="0">
              <a:latin typeface="Meiryo UI" panose="020B0604030504040204" pitchFamily="50" charset="-128"/>
              <a:ea typeface="Meiryo UI" panose="020B0604030504040204" pitchFamily="50" charset="-128"/>
            </a:endParaRPr>
          </a:p>
          <a:p>
            <a:pPr marL="93663"/>
            <a:r>
              <a:rPr lang="ja-JP" altLang="en-US" sz="1400" dirty="0" smtClean="0">
                <a:latin typeface="Meiryo UI" panose="020B0604030504040204" pitchFamily="50" charset="-128"/>
                <a:ea typeface="Meiryo UI" panose="020B0604030504040204" pitchFamily="50" charset="-128"/>
              </a:rPr>
              <a:t>　阪急</a:t>
            </a:r>
            <a:r>
              <a:rPr lang="ja-JP" altLang="en-US" sz="1400" dirty="0">
                <a:latin typeface="Meiryo UI" panose="020B0604030504040204" pitchFamily="50" charset="-128"/>
                <a:ea typeface="Meiryo UI" panose="020B0604030504040204" pitchFamily="50" charset="-128"/>
              </a:rPr>
              <a:t>阪神ホールディングスグループが推し進める「阪急阪神 未来のゆめ･まちプロジェクト（以下、ゆめ</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まちプロジェクト）」が本年で１０周年を迎えるにあたり、阪急電鉄と阪神電気鉄道において</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rPr>
              <a:t>啓発メッセージを発信する「ＳＤＧｓトレイン 未来のゆめ･まち号」を運行します。この列車は、車体の外観だけでなく、車内ポスター枠やステッカー類をすべて</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の目標をイメージしたものに統一し、列車全体で啓発メッセージを発信することで、ご利用のお客様に</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に対する理解を深めていただくことを目的として、</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日から</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月末までの運行を予定しています。なお、両電鉄共通のデザインによるラッピング列車の運行は初めてとなります。</a:t>
            </a:r>
          </a:p>
        </p:txBody>
      </p:sp>
      <p:pic>
        <p:nvPicPr>
          <p:cNvPr id="11" name="図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9624" y="4598077"/>
            <a:ext cx="2429436" cy="2014420"/>
          </a:xfrm>
          <a:prstGeom prst="rect">
            <a:avLst/>
          </a:prstGeom>
        </p:spPr>
      </p:pic>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pPr/>
              <a:t>3</a:t>
            </a:fld>
            <a:endParaRPr kumimoji="1" lang="ja-JP" altLang="en-US"/>
          </a:p>
        </p:txBody>
      </p:sp>
    </p:spTree>
    <p:extLst>
      <p:ext uri="{BB962C8B-B14F-4D97-AF65-F5344CB8AC3E}">
        <p14:creationId xmlns:p14="http://schemas.microsoft.com/office/powerpoint/2010/main" val="1987453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21873" y="636365"/>
            <a:ext cx="9453282" cy="614180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◆日時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令和元年６月</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日（火） </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13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00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分から</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16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30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分</a:t>
            </a:r>
          </a:p>
          <a:p>
            <a:r>
              <a:rPr lang="ja-JP" altLang="en-US" spc="-110" dirty="0">
                <a:latin typeface="Meiryo UI" panose="020B0604030504040204" pitchFamily="50" charset="-128"/>
                <a:ea typeface="Meiryo UI" panose="020B0604030504040204" pitchFamily="50" charset="-128"/>
                <a:cs typeface="Meiryo UI" panose="020B0604030504040204" pitchFamily="50" charset="-128"/>
              </a:rPr>
              <a:t>◆</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場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所 大阪国際会議場（グランキューブ大阪）</a:t>
            </a:r>
          </a:p>
          <a:p>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◆主催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大阪府・関西広域</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連合</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　 後援：関西</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ＳＤＧｓ</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2019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年Ｇ</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20 </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大阪サミット関西推進協力協議会</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pc="-11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   協</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⼒：⼤阪市、豊かな環境づくり⼤阪府⺠</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会議</a:t>
            </a:r>
            <a:endParaRPr lang="en-US" altLang="ja-JP" spc="-11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海洋プラスチックごみ問題から考える</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sz="2000" b="1" dirty="0" smtClean="0">
                <a:solidFill>
                  <a:schemeClr val="bg1"/>
                </a:solidFill>
                <a:latin typeface="Meiryo UI" panose="020B0604030504040204" pitchFamily="50" charset="-128"/>
                <a:ea typeface="Meiryo UI" panose="020B0604030504040204" pitchFamily="50" charset="-128"/>
              </a:rPr>
              <a:t>シンポジウム</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4235822" y="4383963"/>
            <a:ext cx="5328000" cy="2241777"/>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74625" indent="-174625"/>
            <a:endParaRPr lang="en-US" altLang="ja-JP" sz="16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4232495" y="4231317"/>
            <a:ext cx="3958135" cy="3357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noAutofit/>
          </a:bodyPr>
          <a:lstStyle/>
          <a:p>
            <a:pPr algn="ctr"/>
            <a:r>
              <a:rPr lang="en-US" altLang="ja-JP" sz="1600" b="1" dirty="0">
                <a:solidFill>
                  <a:schemeClr val="bg1"/>
                </a:solidFill>
                <a:latin typeface="Meiryo UI" panose="020B0604030504040204" pitchFamily="50" charset="-128"/>
                <a:ea typeface="Meiryo UI" panose="020B0604030504040204" pitchFamily="50" charset="-128"/>
              </a:rPr>
              <a:t>G20</a:t>
            </a:r>
            <a:r>
              <a:rPr lang="ja-JP" altLang="en-US" sz="1600" b="1" dirty="0">
                <a:solidFill>
                  <a:schemeClr val="bg1"/>
                </a:solidFill>
                <a:latin typeface="Meiryo UI" panose="020B0604030504040204" pitchFamily="50" charset="-128"/>
                <a:ea typeface="Meiryo UI" panose="020B0604030504040204" pitchFamily="50" charset="-128"/>
              </a:rPr>
              <a:t>大阪サミット　クリーン</a:t>
            </a:r>
            <a:r>
              <a:rPr lang="en-US" altLang="ja-JP" sz="1600" b="1" dirty="0">
                <a:solidFill>
                  <a:schemeClr val="bg1"/>
                </a:solidFill>
                <a:latin typeface="Meiryo UI" panose="020B0604030504040204" pitchFamily="50" charset="-128"/>
                <a:ea typeface="Meiryo UI" panose="020B0604030504040204" pitchFamily="50" charset="-128"/>
              </a:rPr>
              <a:t>UP</a:t>
            </a:r>
            <a:r>
              <a:rPr lang="ja-JP" altLang="en-US" sz="1600" b="1" dirty="0">
                <a:solidFill>
                  <a:schemeClr val="bg1"/>
                </a:solidFill>
                <a:latin typeface="Meiryo UI" panose="020B0604030504040204" pitchFamily="50" charset="-128"/>
                <a:ea typeface="Meiryo UI" panose="020B0604030504040204" pitchFamily="50" charset="-128"/>
              </a:rPr>
              <a:t>作戦</a:t>
            </a:r>
          </a:p>
          <a:p>
            <a:pPr algn="ctr"/>
            <a:endParaRPr lang="ja-JP" altLang="en-US" sz="1600" dirty="0"/>
          </a:p>
        </p:txBody>
      </p:sp>
      <p:sp>
        <p:nvSpPr>
          <p:cNvPr id="3" name="正方形/長方形 2"/>
          <p:cNvSpPr/>
          <p:nvPr/>
        </p:nvSpPr>
        <p:spPr>
          <a:xfrm>
            <a:off x="221873" y="2349166"/>
            <a:ext cx="9457768" cy="1569660"/>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概要</a:t>
            </a:r>
            <a:r>
              <a:rPr lang="en-US" altLang="ja-JP" sz="1600" b="1" dirty="0" smtClean="0">
                <a:latin typeface="Meiryo UI" panose="020B0604030504040204" pitchFamily="50" charset="-128"/>
                <a:ea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rPr>
              <a:t>　大阪府</a:t>
            </a:r>
            <a:r>
              <a:rPr lang="ja-JP" altLang="en-US" sz="1600" dirty="0">
                <a:latin typeface="Meiryo UI" panose="020B0604030504040204" pitchFamily="50" charset="-128"/>
                <a:ea typeface="Meiryo UI" panose="020B0604030504040204" pitchFamily="50" charset="-128"/>
              </a:rPr>
              <a:t>では、</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年大阪・関西万博の開催地として、</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先進都市をめざし、プラスチック</a:t>
            </a:r>
            <a:r>
              <a:rPr lang="ja-JP" altLang="en-US" sz="1600" dirty="0" smtClean="0">
                <a:latin typeface="Meiryo UI" panose="020B0604030504040204" pitchFamily="50" charset="-128"/>
                <a:ea typeface="Meiryo UI" panose="020B0604030504040204" pitchFamily="50" charset="-128"/>
              </a:rPr>
              <a:t>ごみ</a:t>
            </a:r>
            <a:r>
              <a:rPr lang="ja-JP" altLang="en-US" sz="1600" dirty="0">
                <a:latin typeface="Meiryo UI" panose="020B0604030504040204" pitchFamily="50" charset="-128"/>
                <a:ea typeface="Meiryo UI" panose="020B0604030504040204" pitchFamily="50" charset="-128"/>
              </a:rPr>
              <a:t>による汚染防止の取組みを進めており、関西広域連合においても、「琵琶湖・淀川流域海</a:t>
            </a:r>
            <a:r>
              <a:rPr lang="ja-JP" altLang="en-US" sz="1600" dirty="0" smtClean="0">
                <a:latin typeface="Meiryo UI" panose="020B0604030504040204" pitchFamily="50" charset="-128"/>
                <a:ea typeface="Meiryo UI" panose="020B0604030504040204" pitchFamily="50" charset="-128"/>
              </a:rPr>
              <a:t>ごみ抑制</a:t>
            </a:r>
            <a:r>
              <a:rPr lang="ja-JP" altLang="en-US" sz="1600" dirty="0">
                <a:latin typeface="Meiryo UI" panose="020B0604030504040204" pitchFamily="50" charset="-128"/>
                <a:ea typeface="Meiryo UI" panose="020B0604030504040204" pitchFamily="50" charset="-128"/>
              </a:rPr>
              <a:t>プラットフォーム」を立ち上げ、関西圏域の自治体や事業者団体等関係者の協力・連携に</a:t>
            </a:r>
            <a:r>
              <a:rPr lang="ja-JP" altLang="en-US" sz="1600" dirty="0" smtClean="0">
                <a:latin typeface="Meiryo UI" panose="020B0604030504040204" pitchFamily="50" charset="-128"/>
                <a:ea typeface="Meiryo UI" panose="020B0604030504040204" pitchFamily="50" charset="-128"/>
              </a:rPr>
              <a:t>より</a:t>
            </a:r>
            <a:r>
              <a:rPr lang="ja-JP" altLang="en-US" sz="1600" dirty="0">
                <a:latin typeface="Meiryo UI" panose="020B0604030504040204" pitchFamily="50" charset="-128"/>
                <a:ea typeface="Meiryo UI" panose="020B0604030504040204" pitchFamily="50" charset="-128"/>
              </a:rPr>
              <a:t>、取組みを進めて</a:t>
            </a:r>
            <a:r>
              <a:rPr lang="ja-JP" altLang="en-US" sz="1600" dirty="0" smtClean="0">
                <a:latin typeface="Meiryo UI" panose="020B0604030504040204" pitchFamily="50" charset="-128"/>
                <a:ea typeface="Meiryo UI" panose="020B0604030504040204" pitchFamily="50" charset="-128"/>
              </a:rPr>
              <a:t>いるところ。</a:t>
            </a:r>
            <a:endParaRPr lang="ja-JP" altLang="en-US"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本シンポジウム</a:t>
            </a:r>
            <a:r>
              <a:rPr lang="ja-JP" altLang="en-US" sz="1600" dirty="0">
                <a:latin typeface="Meiryo UI" panose="020B0604030504040204" pitchFamily="50" charset="-128"/>
                <a:ea typeface="Meiryo UI" panose="020B0604030504040204" pitchFamily="50" charset="-128"/>
              </a:rPr>
              <a:t>では、</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や海洋プラスチック問題に関する最新情報をはじめ、他団体の</a:t>
            </a:r>
            <a:r>
              <a:rPr lang="ja-JP" altLang="en-US" sz="1600" dirty="0" smtClean="0">
                <a:latin typeface="Meiryo UI" panose="020B0604030504040204" pitchFamily="50" charset="-128"/>
                <a:ea typeface="Meiryo UI" panose="020B0604030504040204" pitchFamily="50" charset="-128"/>
              </a:rPr>
              <a:t>環境活動</a:t>
            </a:r>
            <a:r>
              <a:rPr lang="ja-JP" altLang="en-US" sz="1600" dirty="0">
                <a:latin typeface="Meiryo UI" panose="020B0604030504040204" pitchFamily="50" charset="-128"/>
                <a:ea typeface="Meiryo UI" panose="020B0604030504040204" pitchFamily="50" charset="-128"/>
              </a:rPr>
              <a:t>・取組に関する情報を共有し、企業・事業者・</a:t>
            </a:r>
            <a:r>
              <a:rPr lang="en-US" altLang="ja-JP" sz="1600" dirty="0">
                <a:latin typeface="Meiryo UI" panose="020B0604030504040204" pitchFamily="50" charset="-128"/>
                <a:ea typeface="Meiryo UI" panose="020B0604030504040204" pitchFamily="50" charset="-128"/>
              </a:rPr>
              <a:t>NPO</a:t>
            </a:r>
            <a:r>
              <a:rPr lang="ja-JP" altLang="en-US" sz="1600" dirty="0">
                <a:latin typeface="Meiryo UI" panose="020B0604030504040204" pitchFamily="50" charset="-128"/>
                <a:ea typeface="Meiryo UI" panose="020B0604030504040204" pitchFamily="50" charset="-128"/>
              </a:rPr>
              <a:t>等が自らの環境活動に活かして</a:t>
            </a:r>
            <a:r>
              <a:rPr lang="ja-JP" altLang="en-US" sz="1600" dirty="0" smtClean="0">
                <a:latin typeface="Meiryo UI" panose="020B0604030504040204" pitchFamily="50" charset="-128"/>
                <a:ea typeface="Meiryo UI" panose="020B0604030504040204" pitchFamily="50" charset="-128"/>
              </a:rPr>
              <a:t>いただくこと</a:t>
            </a:r>
            <a:r>
              <a:rPr lang="ja-JP" altLang="en-US" sz="1600" dirty="0">
                <a:latin typeface="Meiryo UI" panose="020B0604030504040204" pitchFamily="50" charset="-128"/>
                <a:ea typeface="Meiryo UI" panose="020B0604030504040204" pitchFamily="50" charset="-128"/>
              </a:rPr>
              <a:t>を趣旨として</a:t>
            </a:r>
            <a:r>
              <a:rPr lang="ja-JP" altLang="en-US" sz="1600" dirty="0" smtClean="0">
                <a:latin typeface="Meiryo UI" panose="020B0604030504040204" pitchFamily="50" charset="-128"/>
                <a:ea typeface="Meiryo UI" panose="020B0604030504040204" pitchFamily="50" charset="-128"/>
              </a:rPr>
              <a:t>開催。</a:t>
            </a:r>
            <a:endParaRPr lang="ja-JP" altLang="en-US" sz="16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086" y="4464645"/>
            <a:ext cx="3334870" cy="2115486"/>
          </a:xfrm>
          <a:prstGeom prst="rect">
            <a:avLst/>
          </a:prstGeom>
        </p:spPr>
      </p:pic>
      <p:sp>
        <p:nvSpPr>
          <p:cNvPr id="7" name="正方形/長方形 6"/>
          <p:cNvSpPr/>
          <p:nvPr/>
        </p:nvSpPr>
        <p:spPr>
          <a:xfrm>
            <a:off x="4200283" y="4696608"/>
            <a:ext cx="2772000" cy="1916608"/>
          </a:xfrm>
          <a:prstGeom prst="rect">
            <a:avLst/>
          </a:prstGeom>
        </p:spPr>
        <p:txBody>
          <a:bodyPr wrap="square">
            <a:spAutoFit/>
          </a:bodyPr>
          <a:lstStyle/>
          <a:p>
            <a:pPr marL="171450" indent="-171450">
              <a:spcBef>
                <a:spcPts val="600"/>
              </a:spcBef>
            </a:pP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400" spc="-11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で「海洋プラスチックごみ問題」が取り上げられることを踏まえ、「おおさかプラスチックごみゼロ宣言」の一環として清掃・美化活動を府域へ展開</a:t>
            </a:r>
            <a:r>
              <a:rPr lang="ja-JP" altLang="en-US" sz="1400" spc="-11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spc="-11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600"/>
              </a:spcBef>
            </a:pP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〇</a:t>
            </a:r>
            <a:r>
              <a:rPr lang="en-US" altLang="ja-JP" sz="1400" spc="-11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spc="-11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日のキックオフイベントでは</a:t>
            </a:r>
            <a:r>
              <a:rPr lang="ja-JP" altLang="en-US" sz="1400" spc="-110" dirty="0" smtClean="0">
                <a:latin typeface="Meiryo UI" panose="020B0604030504040204" pitchFamily="50" charset="-128"/>
                <a:ea typeface="Meiryo UI" panose="020B0604030504040204" pitchFamily="50" charset="-128"/>
                <a:cs typeface="Meiryo UI" panose="020B0604030504040204" pitchFamily="50" charset="-128"/>
              </a:rPr>
              <a:t>、近隣</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の南港桜小学校、南港光小学校から</a:t>
            </a:r>
            <a:r>
              <a:rPr lang="en-US" altLang="ja-JP" sz="1400" spc="-11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名の児童も参加し、大阪での</a:t>
            </a:r>
            <a:r>
              <a:rPr lang="en-US" altLang="ja-JP" sz="1400" spc="-11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400" spc="-110" dirty="0">
                <a:latin typeface="Meiryo UI" panose="020B0604030504040204" pitchFamily="50" charset="-128"/>
                <a:ea typeface="Meiryo UI" panose="020B0604030504040204" pitchFamily="50" charset="-128"/>
                <a:cs typeface="Meiryo UI" panose="020B0604030504040204" pitchFamily="50" charset="-128"/>
              </a:rPr>
              <a:t>開催の意義を学ぶ機会となった。</a:t>
            </a:r>
          </a:p>
        </p:txBody>
      </p:sp>
      <p:pic>
        <p:nvPicPr>
          <p:cNvPr id="12" name="図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74906" y="4960220"/>
            <a:ext cx="2386293" cy="1409578"/>
          </a:xfrm>
          <a:prstGeom prst="rect">
            <a:avLst/>
          </a:prstGeom>
        </p:spPr>
      </p:pic>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pPr/>
              <a:t>4</a:t>
            </a:fld>
            <a:endParaRPr kumimoji="1" lang="ja-JP" altLang="en-US"/>
          </a:p>
        </p:txBody>
      </p:sp>
    </p:spTree>
    <p:extLst>
      <p:ext uri="{BB962C8B-B14F-4D97-AF65-F5344CB8AC3E}">
        <p14:creationId xmlns:p14="http://schemas.microsoft.com/office/powerpoint/2010/main" val="2626979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7699"/>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大阪・関西万博の開催</a:t>
            </a:r>
            <a:r>
              <a:rPr lang="en-US" altLang="ja-JP" sz="2000" b="1" dirty="0" smtClean="0">
                <a:solidFill>
                  <a:schemeClr val="bg1"/>
                </a:solidFill>
                <a:latin typeface="Meiryo UI" panose="020B0604030504040204" pitchFamily="50" charset="-128"/>
                <a:ea typeface="Meiryo UI" panose="020B0604030504040204" pitchFamily="50" charset="-128"/>
              </a:rPr>
              <a:t>PR</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E3B00D2-DB11-4019-AFF0-AC393A236FA7}" type="slidenum">
              <a:rPr kumimoji="1" lang="ja-JP" altLang="en-US" smtClean="0"/>
              <a:pPr/>
              <a:t>5</a:t>
            </a:fld>
            <a:endParaRPr kumimoji="1" lang="ja-JP" altLang="en-US"/>
          </a:p>
        </p:txBody>
      </p:sp>
      <p:sp>
        <p:nvSpPr>
          <p:cNvPr id="6" name="テキスト ボックス 5"/>
          <p:cNvSpPr txBox="1"/>
          <p:nvPr/>
        </p:nvSpPr>
        <p:spPr>
          <a:xfrm>
            <a:off x="349624" y="779930"/>
            <a:ext cx="9238129" cy="189070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pPr marL="171450" indent="-171450">
              <a:spcBef>
                <a:spcPts val="600"/>
              </a:spcBef>
            </a:pP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〇</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SDG</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達成への貢献を柱の</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つとする「</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年大阪・関西万博」の開催や、</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に取り組む企業の紹介などを含むプロモーション動画を大阪府と大阪市が共同で作成。</a:t>
            </a:r>
            <a:endParaRPr lang="en-US" altLang="ja-JP" spc="-11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600"/>
              </a:spcBef>
            </a:pP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〇本年</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月に開催された</a:t>
            </a:r>
            <a:r>
              <a:rPr lang="en-US" altLang="ja-JP" spc="-11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大阪サミットの期間中にインテックス大阪内の大阪・関西魅力発信スペースにおいて、主に海外メディアに向けて放映。</a:t>
            </a:r>
            <a:endParaRPr lang="en-US" altLang="ja-JP" spc="-11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（府庁大手前庁舎のデジタルサイネージでも放映）</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3977" y="5182672"/>
            <a:ext cx="1918095" cy="1077675"/>
          </a:xfrm>
          <a:prstGeom prst="rect">
            <a:avLst/>
          </a:prstGeom>
        </p:spPr>
      </p:pic>
      <p:sp>
        <p:nvSpPr>
          <p:cNvPr id="10" name="テキスト ボックス 9"/>
          <p:cNvSpPr txBox="1"/>
          <p:nvPr/>
        </p:nvSpPr>
        <p:spPr>
          <a:xfrm>
            <a:off x="5050974" y="2705101"/>
            <a:ext cx="4634753" cy="3881334"/>
          </a:xfrm>
          <a:prstGeom prst="rect">
            <a:avLst/>
          </a:prstGeom>
          <a:noFill/>
          <a:ln>
            <a:noFill/>
          </a:ln>
        </p:spPr>
        <p:txBody>
          <a:bodyPr wrap="square" lIns="252000" tIns="144000" rIns="84392" bIns="42197"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（参考）大阪・関西万博の概要</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テーマ</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いのち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輝く未来社会の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デザイン</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サブテーマ</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「多様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で心身ともに健康な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生き方」</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可能な社会・経済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システム」</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◆コンセプト：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t>“People’s Living Lab”</a:t>
            </a:r>
            <a:r>
              <a:rPr lang="ja-JP" altLang="en-US" sz="1600" dirty="0"/>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未来社会の実験場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◆開催期間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2025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11/3(185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4869" y="5058104"/>
            <a:ext cx="2156105" cy="1436876"/>
          </a:xfrm>
          <a:prstGeom prst="rect">
            <a:avLst/>
          </a:prstGeom>
        </p:spPr>
      </p:pic>
      <p:pic>
        <p:nvPicPr>
          <p:cNvPr id="12" name="図 11"/>
          <p:cNvPicPr/>
          <p:nvPr/>
        </p:nvPicPr>
        <p:blipFill rotWithShape="1">
          <a:blip r:embed="rId5" cstate="print">
            <a:extLst>
              <a:ext uri="{28A0092B-C50C-407E-A947-70E740481C1C}">
                <a14:useLocalDpi xmlns:a14="http://schemas.microsoft.com/office/drawing/2010/main" val="0"/>
              </a:ext>
            </a:extLst>
          </a:blip>
          <a:srcRect/>
          <a:stretch/>
        </p:blipFill>
        <p:spPr bwMode="auto">
          <a:xfrm>
            <a:off x="349624" y="2795198"/>
            <a:ext cx="3014062" cy="2262906"/>
          </a:xfrm>
          <a:prstGeom prst="rect">
            <a:avLst/>
          </a:prstGeom>
          <a:noFill/>
          <a:ln>
            <a:noFill/>
          </a:ln>
        </p:spPr>
      </p:pic>
    </p:spTree>
    <p:extLst>
      <p:ext uri="{BB962C8B-B14F-4D97-AF65-F5344CB8AC3E}">
        <p14:creationId xmlns:p14="http://schemas.microsoft.com/office/powerpoint/2010/main" val="2836753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9624" y="779929"/>
            <a:ext cx="9238129" cy="596921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99692" tIns="216000" rtlCol="0" anchor="t" anchorCtr="0">
            <a:noAutofit/>
          </a:bodyPr>
          <a:lstStyle/>
          <a:p>
            <a:pPr>
              <a:spcBef>
                <a:spcPts val="600"/>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◆日時：２０１９年６月</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13</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15</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pPr>
              <a:spcBef>
                <a:spcPts val="277"/>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◆場所：グランフロント大阪</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pPr>
              <a:spcBef>
                <a:spcPts val="277"/>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◆主催：株式会社宣伝会議、大阪青年会議所（後援：外務省、大阪府など）</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2000" b="1" dirty="0">
                <a:solidFill>
                  <a:schemeClr val="bg1"/>
                </a:solidFill>
                <a:latin typeface="Meiryo UI" panose="020B0604030504040204" pitchFamily="50" charset="-128"/>
                <a:ea typeface="Meiryo UI" panose="020B0604030504040204" pitchFamily="50" charset="-128"/>
              </a:rPr>
              <a:t>SDGs</a:t>
            </a:r>
            <a:r>
              <a:rPr lang="ja-JP" altLang="en-US" sz="2000" b="1" dirty="0">
                <a:solidFill>
                  <a:schemeClr val="bg1"/>
                </a:solidFill>
                <a:latin typeface="Meiryo UI" panose="020B0604030504040204" pitchFamily="50" charset="-128"/>
                <a:ea typeface="Meiryo UI" panose="020B0604030504040204" pitchFamily="50" charset="-128"/>
              </a:rPr>
              <a:t>未来会議</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未来をつくるソーシャルサミット </a:t>
            </a:r>
            <a:r>
              <a:rPr lang="en-US" altLang="ja-JP" sz="2000" b="1" dirty="0">
                <a:solidFill>
                  <a:schemeClr val="bg1"/>
                </a:solidFill>
                <a:latin typeface="Meiryo UI" panose="020B0604030504040204" pitchFamily="50" charset="-128"/>
                <a:ea typeface="Meiryo UI" panose="020B0604030504040204" pitchFamily="50" charset="-128"/>
              </a:rPr>
              <a:t>for </a:t>
            </a:r>
            <a:r>
              <a:rPr lang="en-US" altLang="ja-JP" sz="2000" b="1" dirty="0" smtClean="0">
                <a:solidFill>
                  <a:schemeClr val="bg1"/>
                </a:solidFill>
                <a:latin typeface="Meiryo UI" panose="020B0604030504040204" pitchFamily="50" charset="-128"/>
                <a:ea typeface="Meiryo UI" panose="020B0604030504040204" pitchFamily="50" charset="-128"/>
              </a:rPr>
              <a:t>SDGs-</a:t>
            </a:r>
            <a:endParaRPr lang="en-US" altLang="ja-JP" sz="2000" b="1" dirty="0">
              <a:solidFill>
                <a:schemeClr val="bg1"/>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7470" y="1023463"/>
            <a:ext cx="1437475" cy="776840"/>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4753" y="2322591"/>
            <a:ext cx="2564549" cy="1800000"/>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98367" y="4488520"/>
            <a:ext cx="2665500" cy="1800000"/>
          </a:xfrm>
          <a:prstGeom prst="rect">
            <a:avLst/>
          </a:prstGeom>
        </p:spPr>
      </p:pic>
      <p:pic>
        <p:nvPicPr>
          <p:cNvPr id="2" name="図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8403" y="4488520"/>
            <a:ext cx="2400000" cy="1800000"/>
          </a:xfrm>
          <a:prstGeom prst="rect">
            <a:avLst/>
          </a:prstGeom>
        </p:spPr>
      </p:pic>
      <p:sp>
        <p:nvSpPr>
          <p:cNvPr id="14" name="テキスト ボックス 13"/>
          <p:cNvSpPr txBox="1"/>
          <p:nvPr/>
        </p:nvSpPr>
        <p:spPr>
          <a:xfrm>
            <a:off x="6862670" y="4144107"/>
            <a:ext cx="2372047" cy="246221"/>
          </a:xfrm>
          <a:prstGeom prst="rect">
            <a:avLst/>
          </a:prstGeom>
          <a:noFill/>
          <a:ln>
            <a:noFill/>
          </a:ln>
        </p:spPr>
        <p:txBody>
          <a:bodyPr wrap="square" rtlCol="0">
            <a:spAutoFit/>
          </a:bodyPr>
          <a:lstStyle/>
          <a:p>
            <a:r>
              <a:rPr lang="ja-JP" altLang="en-US" sz="1000" b="1" dirty="0"/>
              <a:t>会場の様子（グランフロント大阪）</a:t>
            </a:r>
          </a:p>
        </p:txBody>
      </p:sp>
      <p:sp>
        <p:nvSpPr>
          <p:cNvPr id="15" name="テキスト ボックス 14"/>
          <p:cNvSpPr txBox="1"/>
          <p:nvPr/>
        </p:nvSpPr>
        <p:spPr>
          <a:xfrm>
            <a:off x="3861183" y="6320387"/>
            <a:ext cx="2300408" cy="246221"/>
          </a:xfrm>
          <a:prstGeom prst="rect">
            <a:avLst/>
          </a:prstGeom>
          <a:noFill/>
          <a:ln>
            <a:noFill/>
          </a:ln>
        </p:spPr>
        <p:txBody>
          <a:bodyPr wrap="square" rtlCol="0">
            <a:spAutoFit/>
          </a:bodyPr>
          <a:lstStyle/>
          <a:p>
            <a:r>
              <a:rPr lang="en-US" altLang="ja-JP" sz="1000" b="1" dirty="0"/>
              <a:t>SDGs</a:t>
            </a:r>
            <a:r>
              <a:rPr lang="ja-JP" altLang="en-US" sz="1000" b="1" dirty="0"/>
              <a:t>こどもサミットの発表の様子</a:t>
            </a:r>
          </a:p>
        </p:txBody>
      </p:sp>
      <p:sp>
        <p:nvSpPr>
          <p:cNvPr id="16" name="テキスト ボックス 15"/>
          <p:cNvSpPr txBox="1"/>
          <p:nvPr/>
        </p:nvSpPr>
        <p:spPr>
          <a:xfrm>
            <a:off x="1068297" y="6344245"/>
            <a:ext cx="2300408" cy="246221"/>
          </a:xfrm>
          <a:prstGeom prst="rect">
            <a:avLst/>
          </a:prstGeom>
          <a:noFill/>
          <a:ln>
            <a:noFill/>
          </a:ln>
        </p:spPr>
        <p:txBody>
          <a:bodyPr wrap="square" rtlCol="0">
            <a:spAutoFit/>
          </a:bodyPr>
          <a:lstStyle/>
          <a:p>
            <a:pPr algn="ctr"/>
            <a:r>
              <a:rPr lang="ja-JP" altLang="en-US" sz="1000" b="1" dirty="0"/>
              <a:t>大阪府のブースの様子</a:t>
            </a:r>
          </a:p>
        </p:txBody>
      </p:sp>
      <p:sp>
        <p:nvSpPr>
          <p:cNvPr id="13" name="テキスト ボックス 12"/>
          <p:cNvSpPr txBox="1"/>
          <p:nvPr/>
        </p:nvSpPr>
        <p:spPr>
          <a:xfrm>
            <a:off x="537882" y="2097742"/>
            <a:ext cx="5692565" cy="22082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t" anchorCtr="0">
            <a:noAutofit/>
          </a:bodyPr>
          <a:lstStyle/>
          <a:p>
            <a:pPr>
              <a:spcBef>
                <a:spcPts val="600"/>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　</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大阪サミットの開催を機に</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、次世代を</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担う子どもたちが社会の様々な課題について考える「</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こどもサミット」の開催、また、有識者等が</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達成に向けた</a:t>
            </a:r>
            <a:r>
              <a:rPr lang="ja-JP" altLang="en-US" spc="-11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や課題などを議論する企業向けの「</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フォーラム」の開催を主なプログラムとする“</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未来会議”をグランフロント大阪で開催。</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pPr>
              <a:spcBef>
                <a:spcPts val="277"/>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　「</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子どもサミット」の取組みは、実際の</a:t>
            </a:r>
            <a:r>
              <a:rPr lang="en-US" altLang="ja-JP" spc="-11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pc="-110" dirty="0">
                <a:latin typeface="Meiryo UI" panose="020B0604030504040204" pitchFamily="50" charset="-128"/>
                <a:ea typeface="Meiryo UI" panose="020B0604030504040204" pitchFamily="50" charset="-128"/>
                <a:cs typeface="Meiryo UI" panose="020B0604030504040204" pitchFamily="50" charset="-128"/>
              </a:rPr>
              <a:t>大阪サミットのレセプションにおいても紹介された。</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spcBef>
                <a:spcPts val="277"/>
              </a:spcBef>
            </a:pPr>
            <a:endParaRPr lang="ja-JP" altLang="en-US" spc="-110" dirty="0">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spcBef>
                <a:spcPts val="277"/>
              </a:spcBef>
            </a:pPr>
            <a:r>
              <a:rPr lang="ja-JP" altLang="en-US" spc="-11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pc="-11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15266" y="4474872"/>
            <a:ext cx="2504409" cy="1845515"/>
          </a:xfrm>
          <a:prstGeom prst="rect">
            <a:avLst/>
          </a:prstGeom>
        </p:spPr>
      </p:pic>
      <p:sp>
        <p:nvSpPr>
          <p:cNvPr id="23" name="テキスト ボックス 22"/>
          <p:cNvSpPr txBox="1"/>
          <p:nvPr/>
        </p:nvSpPr>
        <p:spPr>
          <a:xfrm>
            <a:off x="6719266" y="6320386"/>
            <a:ext cx="2300408" cy="246221"/>
          </a:xfrm>
          <a:prstGeom prst="rect">
            <a:avLst/>
          </a:prstGeom>
          <a:noFill/>
          <a:ln>
            <a:noFill/>
          </a:ln>
        </p:spPr>
        <p:txBody>
          <a:bodyPr wrap="square" rtlCol="0">
            <a:spAutoFit/>
          </a:bodyPr>
          <a:lstStyle/>
          <a:p>
            <a:r>
              <a:rPr lang="en-US" altLang="ja-JP" sz="1000" b="1" dirty="0"/>
              <a:t>G20</a:t>
            </a:r>
            <a:r>
              <a:rPr lang="ja-JP" altLang="en-US" sz="1000" b="1" dirty="0"/>
              <a:t>大阪のレセプションの様子</a:t>
            </a:r>
          </a:p>
        </p:txBody>
      </p:sp>
      <p:sp>
        <p:nvSpPr>
          <p:cNvPr id="24" name="楕円 23"/>
          <p:cNvSpPr/>
          <p:nvPr/>
        </p:nvSpPr>
        <p:spPr>
          <a:xfrm>
            <a:off x="8246345" y="4658064"/>
            <a:ext cx="872956" cy="1630457"/>
          </a:xfrm>
          <a:prstGeom prst="ellipse">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2E3B00D2-DB11-4019-AFF0-AC393A236FA7}" type="slidenum">
              <a:rPr kumimoji="1" lang="ja-JP" altLang="en-US" smtClean="0"/>
              <a:pPr/>
              <a:t>6</a:t>
            </a:fld>
            <a:endParaRPr kumimoji="1" lang="ja-JP" altLang="en-US"/>
          </a:p>
        </p:txBody>
      </p:sp>
    </p:spTree>
    <p:extLst>
      <p:ext uri="{BB962C8B-B14F-4D97-AF65-F5344CB8AC3E}">
        <p14:creationId xmlns:p14="http://schemas.microsoft.com/office/powerpoint/2010/main" val="1388970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シンポ</a:t>
            </a:r>
            <a:r>
              <a:rPr lang="ja-JP" altLang="en-US" sz="1600" b="1" dirty="0">
                <a:solidFill>
                  <a:schemeClr val="bg1"/>
                </a:solidFill>
                <a:latin typeface="Meiryo UI" panose="020B0604030504040204" pitchFamily="50" charset="-128"/>
                <a:ea typeface="Meiryo UI" panose="020B0604030504040204" pitchFamily="50" charset="-128"/>
              </a:rPr>
              <a:t>ジウム</a:t>
            </a:r>
            <a:r>
              <a:rPr lang="ja-JP" altLang="en-US" sz="2000" b="1" dirty="0" smtClean="0">
                <a:solidFill>
                  <a:schemeClr val="bg1"/>
                </a:solidFill>
                <a:latin typeface="Meiryo UI" panose="020B0604030504040204" pitchFamily="50" charset="-128"/>
                <a:ea typeface="Meiryo UI" panose="020B0604030504040204" pitchFamily="50" charset="-128"/>
              </a:rPr>
              <a:t>加速させよう！自治体</a:t>
            </a:r>
            <a:r>
              <a:rPr lang="en-US" altLang="ja-JP" sz="2000" b="1" dirty="0" smtClean="0">
                <a:solidFill>
                  <a:schemeClr val="bg1"/>
                </a:solidFill>
                <a:latin typeface="Meiryo UI" panose="020B0604030504040204" pitchFamily="50" charset="-128"/>
                <a:ea typeface="Meiryo UI" panose="020B0604030504040204" pitchFamily="50" charset="-128"/>
              </a:rPr>
              <a:t>SDGs</a:t>
            </a:r>
            <a:r>
              <a:rPr lang="ja-JP" altLang="en-US" b="1" spc="-150" dirty="0" smtClean="0">
                <a:solidFill>
                  <a:schemeClr val="bg1"/>
                </a:solidFill>
                <a:latin typeface="Meiryo UI" panose="020B0604030504040204" pitchFamily="50" charset="-128"/>
                <a:ea typeface="Meiryo UI" panose="020B0604030504040204" pitchFamily="50" charset="-128"/>
              </a:rPr>
              <a:t>～</a:t>
            </a:r>
            <a:r>
              <a:rPr lang="en-US" altLang="ja-JP" b="1" spc="-150" dirty="0" smtClean="0">
                <a:solidFill>
                  <a:schemeClr val="bg1"/>
                </a:solidFill>
                <a:latin typeface="Meiryo UI" panose="020B0604030504040204" pitchFamily="50" charset="-128"/>
                <a:ea typeface="Meiryo UI" panose="020B0604030504040204" pitchFamily="50" charset="-128"/>
              </a:rPr>
              <a:t>2025</a:t>
            </a:r>
            <a:r>
              <a:rPr lang="ja-JP" altLang="en-US" b="1" spc="-150" dirty="0" smtClean="0">
                <a:solidFill>
                  <a:schemeClr val="bg1"/>
                </a:solidFill>
                <a:latin typeface="Meiryo UI" panose="020B0604030504040204" pitchFamily="50" charset="-128"/>
                <a:ea typeface="Meiryo UI" panose="020B0604030504040204" pitchFamily="50" charset="-128"/>
              </a:rPr>
              <a:t>大阪・関西万博開催理念を実装する～</a:t>
            </a:r>
            <a:r>
              <a:rPr lang="ja-JP" altLang="en-US" sz="2000" b="1" dirty="0" smtClean="0">
                <a:solidFill>
                  <a:schemeClr val="bg1"/>
                </a:solidFill>
                <a:latin typeface="Meiryo UI" panose="020B0604030504040204" pitchFamily="50" charset="-128"/>
                <a:ea typeface="Meiryo UI" panose="020B0604030504040204" pitchFamily="50" charset="-128"/>
              </a:rPr>
              <a:t>」</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3" name="テキスト プレースホルダー 7"/>
          <p:cNvSpPr txBox="1">
            <a:spLocks/>
          </p:cNvSpPr>
          <p:nvPr/>
        </p:nvSpPr>
        <p:spPr bwMode="auto">
          <a:xfrm>
            <a:off x="362468" y="605004"/>
            <a:ext cx="9386650" cy="6199207"/>
          </a:xfrm>
          <a:prstGeom prst="rect">
            <a:avLst/>
          </a:prstGeom>
          <a:ln w="6350"/>
        </p:spPr>
        <p:style>
          <a:lnRef idx="2">
            <a:schemeClr val="accent1"/>
          </a:lnRef>
          <a:fillRef idx="1">
            <a:schemeClr val="lt1"/>
          </a:fillRef>
          <a:effectRef idx="0">
            <a:schemeClr val="accent1"/>
          </a:effectRef>
          <a:fontRef idx="minor">
            <a:schemeClr val="dk1"/>
          </a:fontRef>
        </p:style>
        <p:txBody>
          <a:bodyPr vert="horz" wrap="square" lIns="108000" tIns="108000" rIns="108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indent="-177800">
              <a:spcBef>
                <a:spcPct val="0"/>
              </a:spcBef>
              <a:buNone/>
              <a:defRPr/>
            </a:pPr>
            <a:r>
              <a:rPr lang="ja-JP" altLang="en-US" sz="1800" kern="0" dirty="0" smtClean="0">
                <a:solidFill>
                  <a:sysClr val="windowText" lastClr="000000"/>
                </a:solidFill>
              </a:rPr>
              <a:t>◆日時：令和元年</a:t>
            </a:r>
            <a:r>
              <a:rPr lang="en-US" altLang="ja-JP" sz="1800" kern="0" dirty="0" smtClean="0">
                <a:solidFill>
                  <a:sysClr val="windowText" lastClr="000000"/>
                </a:solidFill>
              </a:rPr>
              <a:t>8</a:t>
            </a:r>
            <a:r>
              <a:rPr lang="ja-JP" altLang="en-US" sz="1800" kern="0" dirty="0" smtClean="0">
                <a:solidFill>
                  <a:sysClr val="windowText" lastClr="000000"/>
                </a:solidFill>
              </a:rPr>
              <a:t>月</a:t>
            </a:r>
            <a:r>
              <a:rPr lang="en-US" altLang="ja-JP" sz="1800" kern="0" dirty="0" smtClean="0">
                <a:solidFill>
                  <a:sysClr val="windowText" lastClr="000000"/>
                </a:solidFill>
              </a:rPr>
              <a:t>8</a:t>
            </a:r>
            <a:r>
              <a:rPr lang="ja-JP" altLang="en-US" sz="1800" kern="0" dirty="0" smtClean="0">
                <a:solidFill>
                  <a:sysClr val="windowText" lastClr="000000"/>
                </a:solidFill>
              </a:rPr>
              <a:t>日</a:t>
            </a:r>
            <a:endParaRPr lang="en-US" altLang="ja-JP" sz="1800" kern="0" dirty="0" smtClean="0">
              <a:solidFill>
                <a:sysClr val="windowText" lastClr="000000"/>
              </a:solidFill>
            </a:endParaRPr>
          </a:p>
          <a:p>
            <a:pPr marL="177800" indent="-177800">
              <a:spcBef>
                <a:spcPct val="0"/>
              </a:spcBef>
              <a:buNone/>
              <a:defRPr/>
            </a:pPr>
            <a:r>
              <a:rPr lang="ja-JP" altLang="en-US" sz="1800" kern="0" dirty="0">
                <a:solidFill>
                  <a:sysClr val="windowText" lastClr="000000"/>
                </a:solidFill>
              </a:rPr>
              <a:t>◆場所：ドーンセンター</a:t>
            </a:r>
            <a:endParaRPr lang="en-US" altLang="ja-JP" sz="1800" kern="0" dirty="0" smtClean="0">
              <a:solidFill>
                <a:sysClr val="windowText" lastClr="000000"/>
              </a:solidFill>
            </a:endParaRPr>
          </a:p>
          <a:p>
            <a:pPr marL="177800" indent="-177800">
              <a:spcBef>
                <a:spcPct val="0"/>
              </a:spcBef>
              <a:buNone/>
              <a:defRPr/>
            </a:pPr>
            <a:r>
              <a:rPr lang="ja-JP" altLang="en-US" sz="1800" kern="0" dirty="0" smtClean="0">
                <a:solidFill>
                  <a:sysClr val="windowText" lastClr="000000"/>
                </a:solidFill>
              </a:rPr>
              <a:t>◆主催：一般社団法人　近畿建設協会、共催：株式会社　</a:t>
            </a:r>
            <a:r>
              <a:rPr lang="en-US" altLang="ja-JP" sz="1800" kern="0" dirty="0" smtClean="0">
                <a:solidFill>
                  <a:sysClr val="windowText" lastClr="000000"/>
                </a:solidFill>
              </a:rPr>
              <a:t>UR</a:t>
            </a:r>
            <a:r>
              <a:rPr lang="ja-JP" altLang="en-US" sz="1800" kern="0" dirty="0" smtClean="0">
                <a:solidFill>
                  <a:sysClr val="windowText" lastClr="000000"/>
                </a:solidFill>
              </a:rPr>
              <a:t>リンケージ　西日本支社</a:t>
            </a:r>
            <a:endParaRPr lang="en-US" altLang="ja-JP" sz="1800" kern="0" dirty="0" smtClean="0">
              <a:solidFill>
                <a:sysClr val="windowText" lastClr="000000"/>
              </a:solidFill>
            </a:endParaRPr>
          </a:p>
          <a:p>
            <a:pPr marL="177800" indent="-177800">
              <a:spcBef>
                <a:spcPct val="0"/>
              </a:spcBef>
              <a:buNone/>
              <a:defRPr/>
            </a:pPr>
            <a:r>
              <a:rPr lang="ja-JP" altLang="en-US" sz="1800" kern="0" dirty="0" smtClean="0">
                <a:solidFill>
                  <a:sysClr val="windowText" lastClr="000000"/>
                </a:solidFill>
              </a:rPr>
              <a:t>   後援：国土交通省　近畿地方整備局、独立行政法人　都市再生機構　西日本支社</a:t>
            </a:r>
            <a:endParaRPr lang="en-US" altLang="ja-JP" sz="1800" kern="0" dirty="0" smtClean="0">
              <a:solidFill>
                <a:sysClr val="windowText" lastClr="000000"/>
              </a:solidFill>
            </a:endParaRPr>
          </a:p>
          <a:p>
            <a:pPr marL="0" indent="0">
              <a:buNone/>
            </a:pPr>
            <a:r>
              <a:rPr lang="ja-JP" altLang="en-US" sz="1800" b="1" kern="100" dirty="0" smtClean="0">
                <a:cs typeface="Times New Roman" panose="02020603050405020304" pitchFamily="18" charset="0"/>
              </a:rPr>
              <a:t>◆</a:t>
            </a:r>
            <a:r>
              <a:rPr lang="ja-JP" altLang="ja-JP" sz="1800" kern="100" dirty="0" smtClean="0">
                <a:cs typeface="Times New Roman" panose="02020603050405020304" pitchFamily="18" charset="0"/>
              </a:rPr>
              <a:t>プログラム</a:t>
            </a:r>
            <a:endParaRPr lang="ja-JP" altLang="ja-JP" sz="1800" kern="100" dirty="0">
              <a:cs typeface="Times New Roman" panose="02020603050405020304" pitchFamily="18" charset="0"/>
            </a:endParaRP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a:t>
            </a:r>
            <a:r>
              <a:rPr lang="ja-JP" altLang="ja-JP" sz="1400" kern="100" dirty="0">
                <a:cs typeface="Times New Roman" panose="02020603050405020304" pitchFamily="18" charset="0"/>
              </a:rPr>
              <a:t>基調</a:t>
            </a:r>
            <a:r>
              <a:rPr lang="ja-JP" altLang="ja-JP" sz="1400" kern="100" dirty="0" smtClean="0">
                <a:cs typeface="Times New Roman" panose="02020603050405020304" pitchFamily="18" charset="0"/>
              </a:rPr>
              <a:t>講演</a:t>
            </a:r>
            <a:endParaRPr lang="en-US" altLang="ja-JP" sz="1400" kern="100" dirty="0" smtClean="0">
              <a:cs typeface="Times New Roman" panose="02020603050405020304" pitchFamily="18" charset="0"/>
            </a:endParaRP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a:t>
            </a:r>
            <a:r>
              <a:rPr lang="ja-JP" altLang="ja-JP" sz="1400" kern="100" dirty="0">
                <a:cs typeface="Times New Roman" panose="02020603050405020304" pitchFamily="18" charset="0"/>
              </a:rPr>
              <a:t>地方創生に向けた</a:t>
            </a:r>
            <a:r>
              <a:rPr lang="en-US" altLang="ja-JP" sz="1400" kern="100" dirty="0">
                <a:cs typeface="Times New Roman" panose="02020603050405020304" pitchFamily="18" charset="0"/>
              </a:rPr>
              <a:t>SDGs</a:t>
            </a:r>
            <a:r>
              <a:rPr lang="ja-JP" altLang="ja-JP" sz="1400" kern="100" dirty="0">
                <a:cs typeface="Times New Roman" panose="02020603050405020304" pitchFamily="18" charset="0"/>
              </a:rPr>
              <a:t>の推進について」</a:t>
            </a: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消費者庁</a:t>
            </a:r>
            <a:r>
              <a:rPr lang="ja-JP" altLang="ja-JP" sz="1400" kern="100" dirty="0">
                <a:cs typeface="Times New Roman" panose="02020603050405020304" pitchFamily="18" charset="0"/>
              </a:rPr>
              <a:t>　長官　伊藤　明子　氏　</a:t>
            </a:r>
            <a:endParaRPr lang="en-US" altLang="ja-JP" sz="1400" kern="100" dirty="0" smtClean="0">
              <a:cs typeface="Times New Roman" panose="02020603050405020304" pitchFamily="18" charset="0"/>
            </a:endParaRPr>
          </a:p>
          <a:p>
            <a:pPr marL="0" indent="0">
              <a:buNone/>
            </a:pPr>
            <a:r>
              <a:rPr lang="ja-JP" altLang="en-US" sz="1200" kern="100" dirty="0" smtClean="0">
                <a:cs typeface="Times New Roman" panose="02020603050405020304" pitchFamily="18" charset="0"/>
              </a:rPr>
              <a:t>　</a:t>
            </a:r>
            <a:r>
              <a:rPr lang="ja-JP" altLang="ja-JP" sz="1200" kern="100" dirty="0" smtClean="0">
                <a:cs typeface="Times New Roman" panose="02020603050405020304" pitchFamily="18" charset="0"/>
              </a:rPr>
              <a:t>（</a:t>
            </a:r>
            <a:r>
              <a:rPr lang="ja-JP" altLang="ja-JP" sz="1200" kern="100" dirty="0">
                <a:cs typeface="Times New Roman" panose="02020603050405020304" pitchFamily="18" charset="0"/>
              </a:rPr>
              <a:t>前　内閣官房　まち・ひと・しごと創生本部　事務局　地方創生統括官補）</a:t>
            </a:r>
            <a:endParaRPr lang="ja-JP" altLang="ja-JP" sz="1400" kern="100" dirty="0">
              <a:cs typeface="Times New Roman" panose="02020603050405020304" pitchFamily="18" charset="0"/>
            </a:endParaRPr>
          </a:p>
          <a:p>
            <a:pPr marL="0" indent="0">
              <a:buNone/>
            </a:pPr>
            <a:endParaRPr lang="ja-JP" altLang="ja-JP" sz="1400" kern="100" dirty="0">
              <a:cs typeface="Times New Roman" panose="02020603050405020304" pitchFamily="18" charset="0"/>
            </a:endParaRP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a:t>
            </a:r>
            <a:r>
              <a:rPr lang="ja-JP" altLang="ja-JP" sz="1400" kern="100" dirty="0">
                <a:cs typeface="Times New Roman" panose="02020603050405020304" pitchFamily="18" charset="0"/>
              </a:rPr>
              <a:t>パネルディスカッション</a:t>
            </a:r>
          </a:p>
          <a:p>
            <a:pPr marL="0" indent="0">
              <a:buNone/>
            </a:pPr>
            <a:r>
              <a:rPr lang="ja-JP" altLang="en-US" sz="1400" kern="100" dirty="0" smtClean="0">
                <a:cs typeface="Times New Roman" panose="02020603050405020304" pitchFamily="18" charset="0"/>
              </a:rPr>
              <a:t>　・パネリスト</a:t>
            </a:r>
            <a:endParaRPr lang="en-US" altLang="ja-JP" sz="1400" kern="100" dirty="0" smtClean="0">
              <a:cs typeface="Times New Roman" panose="02020603050405020304" pitchFamily="18" charset="0"/>
            </a:endParaRP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消費者庁</a:t>
            </a:r>
            <a:r>
              <a:rPr lang="ja-JP" altLang="ja-JP" sz="1400" kern="100" dirty="0">
                <a:cs typeface="Times New Roman" panose="02020603050405020304" pitchFamily="18" charset="0"/>
              </a:rPr>
              <a:t>　長官</a:t>
            </a:r>
            <a:r>
              <a:rPr lang="en-US" altLang="ja-JP" sz="1400" kern="100" dirty="0">
                <a:cs typeface="Times New Roman" panose="02020603050405020304" pitchFamily="18" charset="0"/>
              </a:rPr>
              <a:t>		</a:t>
            </a:r>
            <a:r>
              <a:rPr lang="en-US" altLang="ja-JP" sz="1400" kern="100" dirty="0" smtClean="0">
                <a:cs typeface="Times New Roman" panose="02020603050405020304" pitchFamily="18" charset="0"/>
              </a:rPr>
              <a:t>	</a:t>
            </a:r>
            <a:r>
              <a:rPr lang="ja-JP" altLang="ja-JP" sz="1400" kern="100" dirty="0" smtClean="0">
                <a:cs typeface="Times New Roman" panose="02020603050405020304" pitchFamily="18" charset="0"/>
              </a:rPr>
              <a:t>伊藤</a:t>
            </a: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明子</a:t>
            </a:r>
            <a:r>
              <a:rPr lang="ja-JP" altLang="ja-JP" sz="1400" kern="100" dirty="0">
                <a:cs typeface="Times New Roman" panose="02020603050405020304" pitchFamily="18" charset="0"/>
              </a:rPr>
              <a:t>　氏</a:t>
            </a: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岡山県</a:t>
            </a:r>
            <a:r>
              <a:rPr lang="ja-JP" altLang="ja-JP" sz="1400" kern="100" dirty="0">
                <a:cs typeface="Times New Roman" panose="02020603050405020304" pitchFamily="18" charset="0"/>
              </a:rPr>
              <a:t>　真庭市長</a:t>
            </a:r>
            <a:r>
              <a:rPr lang="en-US" altLang="ja-JP" sz="1400" kern="100" dirty="0">
                <a:cs typeface="Times New Roman" panose="02020603050405020304" pitchFamily="18" charset="0"/>
              </a:rPr>
              <a:t>		</a:t>
            </a:r>
            <a:r>
              <a:rPr lang="en-US" altLang="ja-JP" sz="1400" kern="100" dirty="0" smtClean="0">
                <a:cs typeface="Times New Roman" panose="02020603050405020304" pitchFamily="18" charset="0"/>
              </a:rPr>
              <a:t>	</a:t>
            </a:r>
            <a:r>
              <a:rPr lang="ja-JP" altLang="ja-JP" sz="1400" kern="100" dirty="0" smtClean="0">
                <a:cs typeface="Times New Roman" panose="02020603050405020304" pitchFamily="18" charset="0"/>
              </a:rPr>
              <a:t>太田</a:t>
            </a:r>
            <a:r>
              <a:rPr lang="ja-JP" altLang="ja-JP" sz="1400" kern="100" dirty="0">
                <a:cs typeface="Times New Roman" panose="02020603050405020304" pitchFamily="18" charset="0"/>
              </a:rPr>
              <a:t>　昇　氏</a:t>
            </a: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大阪市</a:t>
            </a:r>
            <a:r>
              <a:rPr lang="ja-JP" altLang="ja-JP" sz="1400" kern="100" dirty="0">
                <a:cs typeface="Times New Roman" panose="02020603050405020304" pitchFamily="18" charset="0"/>
              </a:rPr>
              <a:t>立大学大学院　教授</a:t>
            </a:r>
            <a:r>
              <a:rPr lang="en-US" altLang="ja-JP" sz="1400" kern="100" dirty="0">
                <a:cs typeface="Times New Roman" panose="02020603050405020304" pitchFamily="18" charset="0"/>
              </a:rPr>
              <a:t>	</a:t>
            </a:r>
            <a:r>
              <a:rPr lang="ja-JP" altLang="ja-JP" sz="1400" kern="100" dirty="0">
                <a:cs typeface="Times New Roman" panose="02020603050405020304" pitchFamily="18" charset="0"/>
              </a:rPr>
              <a:t>嘉名　光市　氏</a:t>
            </a:r>
          </a:p>
          <a:p>
            <a:pPr marL="0" indent="0">
              <a:buNone/>
            </a:pPr>
            <a:r>
              <a:rPr lang="ja-JP" altLang="en-US" sz="1400" kern="100" dirty="0" smtClean="0">
                <a:cs typeface="Times New Roman" panose="02020603050405020304" pitchFamily="18" charset="0"/>
              </a:rPr>
              <a:t>　　</a:t>
            </a:r>
            <a:r>
              <a:rPr lang="ja-JP" altLang="ja-JP" sz="1400" kern="100" dirty="0" smtClean="0">
                <a:cs typeface="Times New Roman" panose="02020603050405020304" pitchFamily="18" charset="0"/>
              </a:rPr>
              <a:t>大阪府</a:t>
            </a:r>
            <a:r>
              <a:rPr lang="ja-JP" altLang="ja-JP" sz="1400" kern="100" dirty="0">
                <a:cs typeface="Times New Roman" panose="02020603050405020304" pitchFamily="18" charset="0"/>
              </a:rPr>
              <a:t>　政策企画部長</a:t>
            </a:r>
            <a:r>
              <a:rPr lang="en-US" altLang="ja-JP" sz="1400" kern="100" dirty="0">
                <a:cs typeface="Times New Roman" panose="02020603050405020304" pitchFamily="18" charset="0"/>
              </a:rPr>
              <a:t>	</a:t>
            </a:r>
            <a:r>
              <a:rPr lang="en-US" altLang="ja-JP" sz="1400" kern="100" dirty="0" smtClean="0">
                <a:cs typeface="Times New Roman" panose="02020603050405020304" pitchFamily="18" charset="0"/>
              </a:rPr>
              <a:t>	</a:t>
            </a:r>
            <a:r>
              <a:rPr lang="ja-JP" altLang="ja-JP" sz="1400" kern="100" dirty="0" smtClean="0">
                <a:cs typeface="Times New Roman" panose="02020603050405020304" pitchFamily="18" charset="0"/>
              </a:rPr>
              <a:t>山口</a:t>
            </a:r>
            <a:r>
              <a:rPr lang="ja-JP" altLang="ja-JP" sz="1400" kern="100" dirty="0">
                <a:cs typeface="Times New Roman" panose="02020603050405020304" pitchFamily="18" charset="0"/>
              </a:rPr>
              <a:t>　信彦　</a:t>
            </a:r>
            <a:r>
              <a:rPr lang="ja-JP" altLang="ja-JP" sz="1400" kern="100" dirty="0" smtClean="0">
                <a:cs typeface="Times New Roman" panose="02020603050405020304" pitchFamily="18" charset="0"/>
              </a:rPr>
              <a:t>氏</a:t>
            </a:r>
            <a:endParaRPr lang="ja-JP" altLang="ja-JP" sz="1400" kern="100" dirty="0">
              <a:cs typeface="Times New Roman" panose="02020603050405020304" pitchFamily="18" charset="0"/>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3162" y="4721205"/>
            <a:ext cx="3204916" cy="1814550"/>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91819" y="2691606"/>
            <a:ext cx="3236259" cy="1909482"/>
          </a:xfrm>
          <a:prstGeom prst="rect">
            <a:avLst/>
          </a:prstGeom>
        </p:spPr>
      </p:pic>
      <p:sp>
        <p:nvSpPr>
          <p:cNvPr id="5" name="正方形/長方形 4"/>
          <p:cNvSpPr/>
          <p:nvPr/>
        </p:nvSpPr>
        <p:spPr>
          <a:xfrm>
            <a:off x="555185" y="5060224"/>
            <a:ext cx="5675261" cy="156966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概要</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174625" indent="-174625"/>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〇大阪府政策企画部長がパネリストとして登壇し、大阪が、万博</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の開催</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都市として進めている</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の取組みを紹介。</a:t>
            </a:r>
            <a:endPar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74625" indent="-174625"/>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〇パネリストによる講演の後、大学教授や自治体関係者により、企業や自治体が</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に取り組む意義や自治体による</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達成等、</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の実装について議論を深めた。</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7</a:t>
            </a:fld>
            <a:endParaRPr kumimoji="1" lang="ja-JP" altLang="en-US" dirty="0"/>
          </a:p>
        </p:txBody>
      </p:sp>
    </p:spTree>
    <p:extLst>
      <p:ext uri="{BB962C8B-B14F-4D97-AF65-F5344CB8AC3E}">
        <p14:creationId xmlns:p14="http://schemas.microsoft.com/office/powerpoint/2010/main" val="331776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7698"/>
            <a:ext cx="9906000" cy="540000"/>
          </a:xfrm>
          <a:prstGeom prst="rect">
            <a:avLst/>
          </a:prstGeom>
          <a:solidFill>
            <a:srgbClr val="002060"/>
          </a:solidFill>
          <a:ln>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rPr>
              <a:t>その他理解促進関連</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2E3B00D2-DB11-4019-AFF0-AC393A236FA7}" type="slidenum">
              <a:rPr kumimoji="1" lang="ja-JP" altLang="en-US" smtClean="0"/>
              <a:pPr/>
              <a:t>8</a:t>
            </a:fld>
            <a:endParaRPr kumimoji="1" lang="ja-JP" altLang="en-US"/>
          </a:p>
        </p:txBody>
      </p:sp>
      <p:sp>
        <p:nvSpPr>
          <p:cNvPr id="9" name="正方形/長方形 8"/>
          <p:cNvSpPr/>
          <p:nvPr/>
        </p:nvSpPr>
        <p:spPr>
          <a:xfrm>
            <a:off x="-79887" y="685139"/>
            <a:ext cx="7720020" cy="6399188"/>
          </a:xfrm>
          <a:prstGeom prst="rect">
            <a:avLst/>
          </a:prstGeom>
        </p:spPr>
        <p:txBody>
          <a:bodyPr wrap="square">
            <a:spAutoFit/>
          </a:bodyPr>
          <a:lstStyle/>
          <a:p>
            <a:pPr>
              <a:lnSpc>
                <a:spcPts val="19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■イベントにおけるパネルやブース展示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kumimoji="1" lang="ja-JP" altLang="en-US" sz="1400" dirty="0" smtClean="0">
                <a:latin typeface="Meiryo UI" panose="020B0604030504040204" pitchFamily="50" charset="-128"/>
                <a:ea typeface="Meiryo UI" panose="020B0604030504040204" pitchFamily="50" charset="-128"/>
              </a:rPr>
              <a:t>　・アンチエイジングフェア（令和元年</a:t>
            </a:r>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endParaRPr>
          </a:p>
          <a:p>
            <a:pPr>
              <a:lnSpc>
                <a:spcPts val="1900"/>
              </a:lnSpc>
            </a:pPr>
            <a:r>
              <a:rPr kumimoji="1" lang="ja-JP" altLang="en-US" sz="1400" dirty="0" smtClean="0">
                <a:latin typeface="Meiryo UI" panose="020B0604030504040204" pitchFamily="50" charset="-128"/>
                <a:ea typeface="Meiryo UI" panose="020B0604030504040204" pitchFamily="50" charset="-128"/>
              </a:rPr>
              <a:t>　・市町村防犯担当者会議（令和元年</a:t>
            </a:r>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a:t>
            </a:r>
            <a:r>
              <a:rPr kumimoji="1" lang="ja-JP" altLang="en-US" sz="1400" spc="-150" dirty="0" smtClean="0">
                <a:latin typeface="Meiryo UI" panose="020B0604030504040204" pitchFamily="50" charset="-128"/>
                <a:ea typeface="Meiryo UI" panose="020B0604030504040204" pitchFamily="50" charset="-128"/>
              </a:rPr>
              <a:t>大阪府</a:t>
            </a:r>
            <a:r>
              <a:rPr kumimoji="1" lang="ja-JP" altLang="en-US" sz="1400" spc="-150" dirty="0">
                <a:latin typeface="Meiryo UI" panose="020B0604030504040204" pitchFamily="50" charset="-128"/>
                <a:ea typeface="Meiryo UI" panose="020B0604030504040204" pitchFamily="50" charset="-128"/>
              </a:rPr>
              <a:t>ＳＤＧｓスペシャルマッチ～③⑰の</a:t>
            </a:r>
            <a:r>
              <a:rPr kumimoji="1" lang="ja-JP" altLang="en-US" sz="1400" spc="-150" dirty="0" smtClean="0">
                <a:latin typeface="Meiryo UI" panose="020B0604030504040204" pitchFamily="50" charset="-128"/>
                <a:ea typeface="Meiryo UI" panose="020B0604030504040204" pitchFamily="50" charset="-128"/>
              </a:rPr>
              <a:t>ゴール～（令和元年</a:t>
            </a:r>
            <a:r>
              <a:rPr kumimoji="1" lang="en-US" altLang="ja-JP" sz="1400" spc="-150" dirty="0" smtClean="0">
                <a:latin typeface="Meiryo UI" panose="020B0604030504040204" pitchFamily="50" charset="-128"/>
                <a:ea typeface="Meiryo UI" panose="020B0604030504040204" pitchFamily="50" charset="-128"/>
              </a:rPr>
              <a:t>5</a:t>
            </a:r>
            <a:r>
              <a:rPr kumimoji="1" lang="ja-JP" altLang="en-US" sz="1400" spc="-150" dirty="0" smtClean="0">
                <a:latin typeface="Meiryo UI" panose="020B0604030504040204" pitchFamily="50" charset="-128"/>
                <a:ea typeface="Meiryo UI" panose="020B0604030504040204" pitchFamily="50" charset="-128"/>
              </a:rPr>
              <a:t>月）</a:t>
            </a:r>
            <a:endParaRPr kumimoji="1" lang="en-US" altLang="ja-JP" sz="1400" spc="-150" dirty="0" smtClean="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・いばらき</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立命館</a:t>
            </a:r>
            <a:r>
              <a:rPr kumimoji="1" lang="en-US" altLang="ja-JP" sz="1400" dirty="0" smtClean="0">
                <a:latin typeface="Meiryo UI" panose="020B0604030504040204" pitchFamily="50" charset="-128"/>
                <a:ea typeface="Meiryo UI" panose="020B0604030504040204" pitchFamily="50" charset="-128"/>
              </a:rPr>
              <a:t>DAY2019</a:t>
            </a:r>
            <a:r>
              <a:rPr kumimoji="1" lang="ja-JP" altLang="en-US" sz="1400" dirty="0" smtClean="0">
                <a:latin typeface="Meiryo UI" panose="020B0604030504040204" pitchFamily="50" charset="-128"/>
                <a:ea typeface="Meiryo UI" panose="020B0604030504040204" pitchFamily="50" charset="-128"/>
              </a:rPr>
              <a:t>（令和元年</a:t>
            </a:r>
            <a:r>
              <a:rPr kumimoji="1" lang="en-US" altLang="ja-JP" sz="1400" dirty="0" smtClean="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endParaRPr>
          </a:p>
          <a:p>
            <a:pPr>
              <a:lnSpc>
                <a:spcPts val="1900"/>
              </a:lnSpc>
            </a:pPr>
            <a:r>
              <a:rPr kumimoji="1" lang="ja-JP" altLang="en-US" sz="1400" dirty="0" smtClean="0">
                <a:latin typeface="Meiryo UI" panose="020B0604030504040204" pitchFamily="50" charset="-128"/>
                <a:ea typeface="Meiryo UI" panose="020B0604030504040204" pitchFamily="50" charset="-128"/>
              </a:rPr>
              <a:t>　・ロハスフェスタ南港（令和元年</a:t>
            </a:r>
            <a:r>
              <a:rPr kumimoji="1" lang="en-US" altLang="ja-JP" sz="1400" dirty="0" smtClean="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err="1" smtClean="0">
                <a:latin typeface="Meiryo UI" panose="020B0604030504040204" pitchFamily="50" charset="-128"/>
                <a:ea typeface="Meiryo UI" panose="020B0604030504040204" pitchFamily="50" charset="-128"/>
              </a:rPr>
              <a:t>え</a:t>
            </a:r>
            <a:r>
              <a:rPr kumimoji="1" lang="ja-JP" altLang="en-US" sz="1400" dirty="0" smtClean="0">
                <a:latin typeface="Meiryo UI" panose="020B0604030504040204" pitchFamily="50" charset="-128"/>
                <a:ea typeface="Meiryo UI" panose="020B0604030504040204" pitchFamily="50" charset="-128"/>
              </a:rPr>
              <a:t>ほんのひろば（令和元年</a:t>
            </a:r>
            <a:r>
              <a:rPr kumimoji="1" lang="en-US" altLang="ja-JP" sz="1400" dirty="0" smtClean="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月）</a:t>
            </a:r>
            <a:endParaRPr kumimoji="1" lang="en-US" altLang="ja-JP" sz="1400" dirty="0" smtClean="0">
              <a:latin typeface="Meiryo UI" panose="020B0604030504040204" pitchFamily="50" charset="-128"/>
              <a:ea typeface="Meiryo UI" panose="020B0604030504040204" pitchFamily="50" charset="-128"/>
            </a:endParaRPr>
          </a:p>
          <a:p>
            <a:pPr>
              <a:lnSpc>
                <a:spcPts val="1900"/>
              </a:lnSpc>
            </a:pPr>
            <a:r>
              <a:rPr kumimoji="1" lang="ja-JP" altLang="en-US" sz="1400" dirty="0" smtClean="0">
                <a:latin typeface="Meiryo UI" panose="020B0604030504040204" pitchFamily="50" charset="-128"/>
                <a:ea typeface="Meiryo UI" panose="020B0604030504040204" pitchFamily="50" charset="-128"/>
              </a:rPr>
              <a:t>　・リノベーションまちづくり報告会（令和元年</a:t>
            </a:r>
            <a:r>
              <a:rPr kumimoji="1" lang="en-US" altLang="ja-JP" sz="1400" dirty="0" smtClean="0">
                <a:latin typeface="Meiryo UI" panose="020B0604030504040204" pitchFamily="50" charset="-128"/>
                <a:ea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予定）</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　・大阪府消費者フェア</a:t>
            </a:r>
            <a:r>
              <a:rPr kumimoji="1" lang="ja-JP" altLang="en-US" sz="1400" dirty="0" smtClean="0">
                <a:latin typeface="Meiryo UI" panose="020B0604030504040204" pitchFamily="50" charset="-128"/>
                <a:ea typeface="Meiryo UI" panose="020B0604030504040204" pitchFamily="50" charset="-128"/>
              </a:rPr>
              <a:t>２０１９（令和元年</a:t>
            </a:r>
            <a:r>
              <a:rPr kumimoji="1" lang="en-US" altLang="ja-JP" sz="1400" dirty="0" smtClean="0">
                <a:latin typeface="Meiryo UI" panose="020B0604030504040204" pitchFamily="50" charset="-128"/>
                <a:ea typeface="Meiryo UI" panose="020B0604030504040204" pitchFamily="50" charset="-128"/>
              </a:rPr>
              <a:t>11</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予定）</a:t>
            </a:r>
            <a:r>
              <a:rPr kumimoji="1" lang="ja-JP" altLang="en-US" sz="1400" dirty="0">
                <a:latin typeface="Meiryo UI" panose="020B0604030504040204" pitchFamily="50" charset="-128"/>
                <a:ea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endParaRPr>
          </a:p>
          <a:p>
            <a:pPr>
              <a:lnSpc>
                <a:spcPts val="1900"/>
              </a:lnSpc>
            </a:pPr>
            <a:endParaRPr kumimoji="1"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報道</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提供</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資料・チラシ等への掲載</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回大阪府男女いきいき事業者表彰の募集（令和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元年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輝塾　先進企業に学ぶ！女性活躍推進講座（令和元年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女性活躍推進　ドーン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de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キラリ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フェスティバル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元年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・みどりのまちづくり賞募集（令和元年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・大学生期における消費者教育推進事業（令和元年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・大阪府市連携消費者月間懇談会（令和元年６月）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・夏休み若者向け特別啓発事業（令和元年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■府民向け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の啓発冊子、リーフレット等へ</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の掲載</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・治安対策通信におけるロゴマークの掲載（令和元年４月～）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回みどりのまちづくり賞</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作品集（令和元年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くらしす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vol.94</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vol.95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・「消費ってな～に」（令和元年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・「青年年齢引き下げに伴う消費者被害防止啓発リーフレット」 （令和元年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a:spcBef>
                <a:spcPct val="0"/>
              </a:spcBef>
              <a:spcAft>
                <a:spcPct val="0"/>
              </a:spcAft>
              <a:defRPr/>
            </a:pPr>
            <a:endParaRPr lang="en-US" altLang="ja-JP" sz="14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2" name="正方形/長方形 1"/>
          <p:cNvSpPr/>
          <p:nvPr/>
        </p:nvSpPr>
        <p:spPr>
          <a:xfrm>
            <a:off x="4709484" y="622708"/>
            <a:ext cx="5441209" cy="2518638"/>
          </a:xfrm>
          <a:prstGeom prst="rect">
            <a:avLst/>
          </a:prstGeom>
        </p:spPr>
        <p:txBody>
          <a:bodyPr wrap="square">
            <a:spAutoFit/>
          </a:bodyPr>
          <a:lstStyle/>
          <a:p>
            <a:pPr defTabSz="914400">
              <a:spcBef>
                <a:spcPct val="0"/>
              </a:spcBef>
              <a:spcAft>
                <a:spcPct val="0"/>
              </a:spcAft>
              <a:defRPr/>
            </a:pPr>
            <a:r>
              <a:rPr lang="ja-JP" altLang="en-US" sz="1400" b="1" kern="0" dirty="0">
                <a:solidFill>
                  <a:sysClr val="windowText" lastClr="000000"/>
                </a:solidFill>
                <a:latin typeface="Meiryo UI" panose="020B0604030504040204" pitchFamily="50" charset="-128"/>
                <a:ea typeface="Meiryo UI" panose="020B0604030504040204" pitchFamily="50" charset="-128"/>
              </a:rPr>
              <a:t>■研修・セミナー等の開催</a:t>
            </a:r>
            <a:endParaRPr lang="en-US" altLang="ja-JP" sz="1400" b="1" kern="0" dirty="0">
              <a:solidFill>
                <a:sysClr val="windowText" lastClr="000000"/>
              </a:solidFill>
              <a:latin typeface="Meiryo UI" panose="020B0604030504040204" pitchFamily="50" charset="-128"/>
              <a:ea typeface="Meiryo UI" panose="020B0604030504040204" pitchFamily="50" charset="-128"/>
            </a:endParaRPr>
          </a:p>
          <a:p>
            <a:pPr defTabSz="914400">
              <a:spcBef>
                <a:spcPct val="0"/>
              </a:spcBef>
              <a:spcAft>
                <a:spcPct val="0"/>
              </a:spcAft>
              <a:defRPr/>
            </a:pPr>
            <a:r>
              <a:rPr lang="ja-JP" altLang="en-US" sz="1400" kern="0" dirty="0">
                <a:solidFill>
                  <a:sysClr val="windowText" lastClr="000000"/>
                </a:solidFill>
                <a:latin typeface="Meiryo UI" panose="020B0604030504040204" pitchFamily="50" charset="-128"/>
                <a:ea typeface="Meiryo UI" panose="020B0604030504040204" pitchFamily="50" charset="-128"/>
              </a:rPr>
              <a:t>・都市整備部新規採用職員（技術系）研修（令和元年４月）</a:t>
            </a:r>
            <a:endParaRPr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spcBef>
                <a:spcPct val="0"/>
              </a:spcBef>
              <a:spcAft>
                <a:spcPct val="0"/>
              </a:spcAft>
              <a:defRPr/>
            </a:pPr>
            <a:r>
              <a:rPr lang="ja-JP" altLang="en-US" sz="1400" kern="0" dirty="0">
                <a:solidFill>
                  <a:sysClr val="windowText" lastClr="000000"/>
                </a:solidFill>
                <a:latin typeface="Meiryo UI" panose="020B0604030504040204" pitchFamily="50" charset="-128"/>
                <a:ea typeface="Meiryo UI" panose="020B0604030504040204" pitchFamily="50" charset="-128"/>
              </a:rPr>
              <a:t>・近畿大学　国際学部　「リレー講座」（令和元年</a:t>
            </a:r>
            <a:r>
              <a:rPr lang="en-US" altLang="ja-JP" sz="1400" kern="0" dirty="0">
                <a:solidFill>
                  <a:sysClr val="windowText" lastClr="000000"/>
                </a:solidFill>
                <a:latin typeface="Meiryo UI" panose="020B0604030504040204" pitchFamily="50" charset="-128"/>
                <a:ea typeface="Meiryo UI" panose="020B0604030504040204" pitchFamily="50" charset="-128"/>
              </a:rPr>
              <a:t>4</a:t>
            </a:r>
            <a:r>
              <a:rPr lang="ja-JP" altLang="en-US" sz="1400" kern="0" dirty="0">
                <a:solidFill>
                  <a:sysClr val="windowText" lastClr="000000"/>
                </a:solidFill>
                <a:latin typeface="Meiryo UI" panose="020B0604030504040204" pitchFamily="50" charset="-128"/>
                <a:ea typeface="Meiryo UI" panose="020B0604030504040204" pitchFamily="50" charset="-128"/>
              </a:rPr>
              <a:t>月）</a:t>
            </a:r>
            <a:endParaRPr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spcBef>
                <a:spcPct val="0"/>
              </a:spcBef>
              <a:spcAft>
                <a:spcPct val="0"/>
              </a:spcAft>
              <a:defRPr/>
            </a:pPr>
            <a:r>
              <a:rPr lang="ja-JP" altLang="en-US" sz="1400" kern="0" dirty="0">
                <a:solidFill>
                  <a:sysClr val="windowText" lastClr="000000"/>
                </a:solidFill>
                <a:latin typeface="Meiryo UI" panose="020B0604030504040204" pitchFamily="50" charset="-128"/>
                <a:ea typeface="Meiryo UI" panose="020B0604030504040204" pitchFamily="50" charset="-128"/>
              </a:rPr>
              <a:t>・大学コンソーシアム大阪</a:t>
            </a:r>
            <a:r>
              <a:rPr lang="ja-JP" altLang="en-US" sz="1400" kern="0" spc="-150" dirty="0">
                <a:solidFill>
                  <a:sysClr val="windowText" lastClr="000000"/>
                </a:solidFill>
                <a:latin typeface="Meiryo UI" panose="020B0604030504040204" pitchFamily="50" charset="-128"/>
                <a:ea typeface="Meiryo UI" panose="020B0604030504040204" pitchFamily="50" charset="-128"/>
              </a:rPr>
              <a:t>「</a:t>
            </a:r>
            <a:r>
              <a:rPr lang="en-US" altLang="ja-JP" sz="1400" kern="0" spc="-150" dirty="0">
                <a:solidFill>
                  <a:sysClr val="windowText" lastClr="000000"/>
                </a:solidFill>
                <a:latin typeface="Meiryo UI" panose="020B0604030504040204" pitchFamily="50" charset="-128"/>
                <a:ea typeface="Meiryo UI" panose="020B0604030504040204" pitchFamily="50" charset="-128"/>
              </a:rPr>
              <a:t>2019</a:t>
            </a:r>
            <a:r>
              <a:rPr lang="ja-JP" altLang="en-US" sz="1400" kern="0" spc="-150" dirty="0">
                <a:solidFill>
                  <a:sysClr val="windowText" lastClr="000000"/>
                </a:solidFill>
                <a:latin typeface="Meiryo UI" panose="020B0604030504040204" pitchFamily="50" charset="-128"/>
                <a:ea typeface="Meiryo UI" panose="020B0604030504040204" pitchFamily="50" charset="-128"/>
              </a:rPr>
              <a:t>グローバル人材育成講座」</a:t>
            </a:r>
            <a:r>
              <a:rPr lang="ja-JP" altLang="en-US" sz="1400" kern="0" dirty="0">
                <a:solidFill>
                  <a:sysClr val="windowText" lastClr="000000"/>
                </a:solidFill>
                <a:latin typeface="Meiryo UI" panose="020B0604030504040204" pitchFamily="50" charset="-128"/>
                <a:ea typeface="Meiryo UI" panose="020B0604030504040204" pitchFamily="50" charset="-128"/>
              </a:rPr>
              <a:t>（令和元年</a:t>
            </a:r>
            <a:r>
              <a:rPr lang="en-US" altLang="ja-JP" sz="1400" kern="0" dirty="0">
                <a:solidFill>
                  <a:sysClr val="windowText" lastClr="000000"/>
                </a:solidFill>
                <a:latin typeface="Meiryo UI" panose="020B0604030504040204" pitchFamily="50" charset="-128"/>
                <a:ea typeface="Meiryo UI" panose="020B0604030504040204" pitchFamily="50" charset="-128"/>
              </a:rPr>
              <a:t>6</a:t>
            </a:r>
            <a:r>
              <a:rPr lang="ja-JP" altLang="en-US" sz="1400" kern="0" dirty="0">
                <a:solidFill>
                  <a:sysClr val="windowText" lastClr="000000"/>
                </a:solidFill>
                <a:latin typeface="Meiryo UI" panose="020B0604030504040204" pitchFamily="50" charset="-128"/>
                <a:ea typeface="Meiryo UI" panose="020B0604030504040204" pitchFamily="50" charset="-128"/>
              </a:rPr>
              <a:t>月）</a:t>
            </a:r>
            <a:endParaRPr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spcBef>
                <a:spcPct val="0"/>
              </a:spcBef>
              <a:spcAft>
                <a:spcPct val="0"/>
              </a:spcAft>
              <a:defRPr/>
            </a:pPr>
            <a:r>
              <a:rPr lang="ja-JP" altLang="en-US" sz="1400" kern="0" dirty="0">
                <a:solidFill>
                  <a:sysClr val="windowText" lastClr="000000"/>
                </a:solidFill>
                <a:latin typeface="Meiryo UI" panose="020B0604030504040204" pitchFamily="50" charset="-128"/>
                <a:ea typeface="Meiryo UI" panose="020B0604030504040204" pitchFamily="50" charset="-128"/>
              </a:rPr>
              <a:t>・府立千里高校「</a:t>
            </a:r>
            <a:r>
              <a:rPr lang="en-US" altLang="ja-JP" sz="1400" kern="0" dirty="0">
                <a:solidFill>
                  <a:sysClr val="windowText" lastClr="000000"/>
                </a:solidFill>
                <a:latin typeface="Meiryo UI" panose="020B0604030504040204" pitchFamily="50" charset="-128"/>
                <a:ea typeface="Meiryo UI" panose="020B0604030504040204" pitchFamily="50" charset="-128"/>
              </a:rPr>
              <a:t>SDGs</a:t>
            </a:r>
            <a:r>
              <a:rPr lang="ja-JP" altLang="en-US" sz="1400" kern="0" dirty="0">
                <a:solidFill>
                  <a:sysClr val="windowText" lastClr="000000"/>
                </a:solidFill>
                <a:latin typeface="Meiryo UI" panose="020B0604030504040204" pitchFamily="50" charset="-128"/>
                <a:ea typeface="Meiryo UI" panose="020B0604030504040204" pitchFamily="50" charset="-128"/>
              </a:rPr>
              <a:t>教室」（令和元年</a:t>
            </a:r>
            <a:r>
              <a:rPr lang="en-US" altLang="ja-JP" sz="1400" kern="0" dirty="0">
                <a:solidFill>
                  <a:sysClr val="windowText" lastClr="000000"/>
                </a:solidFill>
                <a:latin typeface="Meiryo UI" panose="020B0604030504040204" pitchFamily="50" charset="-128"/>
                <a:ea typeface="Meiryo UI" panose="020B0604030504040204" pitchFamily="50" charset="-128"/>
              </a:rPr>
              <a:t>6</a:t>
            </a:r>
            <a:r>
              <a:rPr lang="ja-JP" altLang="en-US" sz="1400" kern="0" dirty="0">
                <a:solidFill>
                  <a:sysClr val="windowText" lastClr="000000"/>
                </a:solidFill>
                <a:latin typeface="Meiryo UI" panose="020B0604030504040204" pitchFamily="50" charset="-128"/>
                <a:ea typeface="Meiryo UI" panose="020B0604030504040204" pitchFamily="50" charset="-128"/>
              </a:rPr>
              <a:t>月</a:t>
            </a:r>
            <a:r>
              <a:rPr lang="ja-JP" altLang="en-US" sz="1400" kern="0" dirty="0" smtClean="0">
                <a:solidFill>
                  <a:sysClr val="windowText" lastClr="000000"/>
                </a:solidFill>
                <a:latin typeface="Meiryo UI" panose="020B0604030504040204" pitchFamily="50" charset="-128"/>
                <a:ea typeface="Meiryo UI" panose="020B0604030504040204" pitchFamily="50" charset="-128"/>
              </a:rPr>
              <a:t>）</a:t>
            </a:r>
            <a:endParaRPr lang="en-US" altLang="ja-JP" sz="1400" kern="0" dirty="0" smtClean="0">
              <a:solidFill>
                <a:sysClr val="windowText" lastClr="000000"/>
              </a:solidFill>
              <a:latin typeface="Meiryo UI" panose="020B0604030504040204" pitchFamily="50" charset="-128"/>
              <a:ea typeface="Meiryo UI" panose="020B0604030504040204" pitchFamily="50" charset="-128"/>
            </a:endParaRPr>
          </a:p>
          <a:p>
            <a:pPr defTabSz="914400">
              <a:spcBef>
                <a:spcPct val="0"/>
              </a:spcBef>
              <a:spcAft>
                <a:spcPct val="0"/>
              </a:spcAft>
              <a:defRPr/>
            </a:pPr>
            <a:r>
              <a:rPr lang="ja-JP" altLang="en-US" sz="1400" kern="0" dirty="0">
                <a:latin typeface="Meiryo UI" panose="020B0604030504040204" pitchFamily="50" charset="-128"/>
                <a:ea typeface="Meiryo UI" panose="020B0604030504040204" pitchFamily="50" charset="-128"/>
              </a:rPr>
              <a:t>・大阪府民生委員協議会会長連絡会（令和元年６月</a:t>
            </a:r>
            <a:r>
              <a:rPr lang="ja-JP" altLang="en-US" sz="1400" kern="0" dirty="0" smtClean="0">
                <a:latin typeface="Meiryo UI" panose="020B0604030504040204" pitchFamily="50" charset="-128"/>
                <a:ea typeface="Meiryo UI" panose="020B0604030504040204" pitchFamily="50" charset="-128"/>
              </a:rPr>
              <a:t>）</a:t>
            </a:r>
            <a:endParaRPr lang="en-US" altLang="ja-JP" sz="1400" kern="0" dirty="0">
              <a:latin typeface="Meiryo UI" panose="020B0604030504040204" pitchFamily="50" charset="-128"/>
              <a:ea typeface="Meiryo UI" panose="020B0604030504040204" pitchFamily="50" charset="-128"/>
            </a:endParaRPr>
          </a:p>
          <a:p>
            <a:pPr defTabSz="914400">
              <a:spcBef>
                <a:spcPct val="0"/>
              </a:spcBef>
              <a:spcAft>
                <a:spcPct val="0"/>
              </a:spcAft>
              <a:defRPr/>
            </a:pPr>
            <a:r>
              <a:rPr lang="ja-JP" altLang="en-US" sz="1400" kern="0" dirty="0">
                <a:solidFill>
                  <a:sysClr val="windowText" lastClr="000000"/>
                </a:solidFill>
                <a:latin typeface="Meiryo UI" panose="020B0604030504040204" pitchFamily="50" charset="-128"/>
                <a:ea typeface="Meiryo UI" panose="020B0604030504040204" pitchFamily="50" charset="-128"/>
              </a:rPr>
              <a:t>・環境担当指導主事会（令和元年</a:t>
            </a:r>
            <a:r>
              <a:rPr lang="en-US" altLang="ja-JP" sz="1400" kern="0" dirty="0">
                <a:solidFill>
                  <a:sysClr val="windowText" lastClr="000000"/>
                </a:solidFill>
                <a:latin typeface="Meiryo UI" panose="020B0604030504040204" pitchFamily="50" charset="-128"/>
                <a:ea typeface="Meiryo UI" panose="020B0604030504040204" pitchFamily="50" charset="-128"/>
              </a:rPr>
              <a:t>7</a:t>
            </a:r>
            <a:r>
              <a:rPr lang="ja-JP" altLang="en-US" sz="1400" kern="0" dirty="0">
                <a:solidFill>
                  <a:sysClr val="windowText" lastClr="000000"/>
                </a:solidFill>
                <a:latin typeface="Meiryo UI" panose="020B0604030504040204" pitchFamily="50" charset="-128"/>
                <a:ea typeface="Meiryo UI" panose="020B0604030504040204" pitchFamily="50" charset="-128"/>
              </a:rPr>
              <a:t>月）</a:t>
            </a:r>
            <a:endParaRPr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spcBef>
                <a:spcPct val="0"/>
              </a:spcBef>
              <a:spcAft>
                <a:spcPct val="0"/>
              </a:spcAft>
              <a:defRPr/>
            </a:pPr>
            <a:r>
              <a:rPr lang="ja-JP" altLang="en-US" sz="1400" kern="0" dirty="0">
                <a:solidFill>
                  <a:sysClr val="windowText" lastClr="000000"/>
                </a:solidFill>
                <a:latin typeface="Meiryo UI" panose="020B0604030504040204" pitchFamily="50" charset="-128"/>
                <a:ea typeface="Meiryo UI" panose="020B0604030504040204" pitchFamily="50" charset="-128"/>
              </a:rPr>
              <a:t>・</a:t>
            </a:r>
            <a:r>
              <a:rPr lang="en-US" altLang="ja-JP" sz="1400" kern="0" spc="-150" dirty="0">
                <a:solidFill>
                  <a:sysClr val="windowText" lastClr="000000"/>
                </a:solidFill>
                <a:latin typeface="Meiryo UI" panose="020B0604030504040204" pitchFamily="50" charset="-128"/>
                <a:ea typeface="Meiryo UI" panose="020B0604030504040204" pitchFamily="50" charset="-128"/>
              </a:rPr>
              <a:t>WELLNESS</a:t>
            </a:r>
            <a:r>
              <a:rPr lang="ja-JP" altLang="en-US" sz="1400" kern="0" spc="-150" dirty="0">
                <a:solidFill>
                  <a:sysClr val="windowText" lastClr="000000"/>
                </a:solidFill>
                <a:latin typeface="Meiryo UI" panose="020B0604030504040204" pitchFamily="50" charset="-128"/>
                <a:ea typeface="Meiryo UI" panose="020B0604030504040204" pitchFamily="50" charset="-128"/>
              </a:rPr>
              <a:t> </a:t>
            </a:r>
            <a:r>
              <a:rPr lang="en-US" altLang="ja-JP" sz="1400" kern="0" spc="-150" dirty="0">
                <a:solidFill>
                  <a:sysClr val="windowText" lastClr="000000"/>
                </a:solidFill>
                <a:latin typeface="Meiryo UI" panose="020B0604030504040204" pitchFamily="50" charset="-128"/>
                <a:ea typeface="Meiryo UI" panose="020B0604030504040204" pitchFamily="50" charset="-128"/>
              </a:rPr>
              <a:t>LIFESTYLE</a:t>
            </a:r>
            <a:r>
              <a:rPr lang="ja-JP" altLang="en-US" sz="1400" kern="0" spc="-150" dirty="0">
                <a:solidFill>
                  <a:sysClr val="windowText" lastClr="000000"/>
                </a:solidFill>
                <a:latin typeface="Meiryo UI" panose="020B0604030504040204" pitchFamily="50" charset="-128"/>
                <a:ea typeface="Meiryo UI" panose="020B0604030504040204" pitchFamily="50" charset="-128"/>
              </a:rPr>
              <a:t>学生提案募集クリティーク・交流会</a:t>
            </a:r>
            <a:r>
              <a:rPr lang="ja-JP" altLang="en-US" sz="1400" kern="0" dirty="0">
                <a:solidFill>
                  <a:sysClr val="windowText" lastClr="000000"/>
                </a:solidFill>
                <a:latin typeface="Meiryo UI" panose="020B0604030504040204" pitchFamily="50" charset="-128"/>
                <a:ea typeface="Meiryo UI" panose="020B0604030504040204" pitchFamily="50" charset="-128"/>
              </a:rPr>
              <a:t>（令和元年</a:t>
            </a:r>
            <a:r>
              <a:rPr lang="en-US" altLang="ja-JP" sz="1400" kern="0" dirty="0">
                <a:solidFill>
                  <a:sysClr val="windowText" lastClr="000000"/>
                </a:solidFill>
                <a:latin typeface="Meiryo UI" panose="020B0604030504040204" pitchFamily="50" charset="-128"/>
                <a:ea typeface="Meiryo UI" panose="020B0604030504040204" pitchFamily="50" charset="-128"/>
              </a:rPr>
              <a:t>7</a:t>
            </a:r>
            <a:r>
              <a:rPr lang="ja-JP" altLang="en-US" sz="1400" kern="0" dirty="0">
                <a:solidFill>
                  <a:sysClr val="windowText" lastClr="000000"/>
                </a:solidFill>
                <a:latin typeface="Meiryo UI" panose="020B0604030504040204" pitchFamily="50" charset="-128"/>
                <a:ea typeface="Meiryo UI" panose="020B0604030504040204" pitchFamily="50" charset="-128"/>
              </a:rPr>
              <a:t>月）</a:t>
            </a:r>
            <a:endParaRPr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spcBef>
                <a:spcPct val="0"/>
              </a:spcBef>
              <a:spcAft>
                <a:spcPct val="0"/>
              </a:spcAft>
              <a:defRPr/>
            </a:pPr>
            <a:r>
              <a:rPr lang="ja-JP" altLang="en-US" sz="1400" kern="0" dirty="0">
                <a:solidFill>
                  <a:sysClr val="windowText" lastClr="000000"/>
                </a:solidFill>
                <a:latin typeface="Meiryo UI" panose="020B0604030504040204" pitchFamily="50" charset="-128"/>
                <a:ea typeface="Meiryo UI" panose="020B0604030504040204" pitchFamily="50" charset="-128"/>
              </a:rPr>
              <a:t>・建設リサイクル説明会（令和元年</a:t>
            </a:r>
            <a:r>
              <a:rPr lang="en-US" altLang="ja-JP" sz="1400" kern="0" dirty="0">
                <a:solidFill>
                  <a:sysClr val="windowText" lastClr="000000"/>
                </a:solidFill>
                <a:latin typeface="Meiryo UI" panose="020B0604030504040204" pitchFamily="50" charset="-128"/>
                <a:ea typeface="Meiryo UI" panose="020B0604030504040204" pitchFamily="50" charset="-128"/>
              </a:rPr>
              <a:t>8</a:t>
            </a:r>
            <a:r>
              <a:rPr lang="ja-JP" altLang="en-US" sz="1400" kern="0" dirty="0">
                <a:solidFill>
                  <a:sysClr val="windowText" lastClr="000000"/>
                </a:solidFill>
                <a:latin typeface="Meiryo UI" panose="020B0604030504040204" pitchFamily="50" charset="-128"/>
                <a:ea typeface="Meiryo UI" panose="020B0604030504040204" pitchFamily="50" charset="-128"/>
              </a:rPr>
              <a:t>月）</a:t>
            </a:r>
            <a:endParaRPr lang="en-US" altLang="ja-JP" sz="1400" kern="0" dirty="0">
              <a:solidFill>
                <a:sysClr val="windowText" lastClr="000000"/>
              </a:solidFill>
              <a:latin typeface="Meiryo UI" panose="020B0604030504040204" pitchFamily="50" charset="-128"/>
              <a:ea typeface="Meiryo UI" panose="020B0604030504040204" pitchFamily="50" charset="-128"/>
            </a:endParaRPr>
          </a:p>
          <a:p>
            <a:pPr>
              <a:lnSpc>
                <a:spcPts val="19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建築防災啓発員」養成</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研修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（令和元年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・堺市健康寿命延伸産業創出コンソーシアム（令和元年８月）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38632" y="3487690"/>
            <a:ext cx="1613959" cy="2227264"/>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37214" y="3842445"/>
            <a:ext cx="1821828" cy="2372820"/>
          </a:xfrm>
          <a:prstGeom prst="rect">
            <a:avLst/>
          </a:prstGeom>
        </p:spPr>
      </p:pic>
    </p:spTree>
    <p:extLst>
      <p:ext uri="{BB962C8B-B14F-4D97-AF65-F5344CB8AC3E}">
        <p14:creationId xmlns:p14="http://schemas.microsoft.com/office/powerpoint/2010/main" val="99781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2934</Words>
  <Application>Microsoft Office PowerPoint</Application>
  <PresentationFormat>A4 210 x 297 mm</PresentationFormat>
  <Paragraphs>231</Paragraphs>
  <Slides>14</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Meiryo UI</vt:lpstr>
      <vt:lpstr>ＭＳ Ｐゴシック</vt:lpstr>
      <vt:lpstr>游ゴシック</vt:lpstr>
      <vt:lpstr>游ゴシック Light</vt:lpstr>
      <vt:lpstr>Arial</vt:lpstr>
      <vt:lpstr>Calibri</vt:lpstr>
      <vt:lpstr>Calibri Light</vt:lpstr>
      <vt:lpstr>Times New Roman</vt:lpstr>
      <vt:lpstr>Office テーマ</vt:lpstr>
      <vt:lpstr>令和元年度　4月～8月 大阪府のSDGsに関する取組み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2023-01-04T03:04:36Z</dcterms:created>
  <dcterms:modified xsi:type="dcterms:W3CDTF">2023-01-04T03:04:39Z</dcterms:modified>
</cp:coreProperties>
</file>