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00" r:id="rId1"/>
  </p:sldMasterIdLst>
  <p:notesMasterIdLst>
    <p:notesMasterId r:id="rId26"/>
  </p:notesMasterIdLst>
  <p:handoutMasterIdLst>
    <p:handoutMasterId r:id="rId27"/>
  </p:handoutMasterIdLst>
  <p:sldIdLst>
    <p:sldId id="278" r:id="rId2"/>
    <p:sldId id="280" r:id="rId3"/>
    <p:sldId id="276" r:id="rId4"/>
    <p:sldId id="269" r:id="rId5"/>
    <p:sldId id="303" r:id="rId6"/>
    <p:sldId id="271" r:id="rId7"/>
    <p:sldId id="281" r:id="rId8"/>
    <p:sldId id="301" r:id="rId9"/>
    <p:sldId id="282" r:id="rId10"/>
    <p:sldId id="304" r:id="rId11"/>
    <p:sldId id="284" r:id="rId12"/>
    <p:sldId id="302" r:id="rId13"/>
    <p:sldId id="299" r:id="rId14"/>
    <p:sldId id="287" r:id="rId15"/>
    <p:sldId id="289" r:id="rId16"/>
    <p:sldId id="290" r:id="rId17"/>
    <p:sldId id="291" r:id="rId18"/>
    <p:sldId id="292" r:id="rId19"/>
    <p:sldId id="293" r:id="rId20"/>
    <p:sldId id="295" r:id="rId21"/>
    <p:sldId id="296" r:id="rId22"/>
    <p:sldId id="297" r:id="rId23"/>
    <p:sldId id="294" r:id="rId24"/>
    <p:sldId id="298" r:id="rId25"/>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66FFFF"/>
    <a:srgbClr val="FFCCFF"/>
    <a:srgbClr val="FF99FF"/>
    <a:srgbClr val="66FF3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40" autoAdjust="0"/>
    <p:restoredTop sz="94660"/>
  </p:normalViewPr>
  <p:slideViewPr>
    <p:cSldViewPr snapToGrid="0">
      <p:cViewPr>
        <p:scale>
          <a:sx n="80" d="100"/>
          <a:sy n="80" d="100"/>
        </p:scale>
        <p:origin x="588"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9467F785-993A-4FBD-9C0F-E371C528DA78}" type="datetimeFigureOut">
              <a:rPr kumimoji="1" lang="ja-JP" altLang="en-US" smtClean="0"/>
              <a:t>2023/5/11</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CEF8C4BE-1499-48F3-975C-001EF450147C}" type="slidenum">
              <a:rPr kumimoji="1" lang="ja-JP" altLang="en-US" smtClean="0"/>
              <a:t>‹#›</a:t>
            </a:fld>
            <a:endParaRPr kumimoji="1" lang="ja-JP" altLang="en-US"/>
          </a:p>
        </p:txBody>
      </p:sp>
    </p:spTree>
    <p:extLst>
      <p:ext uri="{BB962C8B-B14F-4D97-AF65-F5344CB8AC3E}">
        <p14:creationId xmlns:p14="http://schemas.microsoft.com/office/powerpoint/2010/main" val="10020576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DA57079-0722-4032-9131-ACDBF9C21E84}" type="datetimeFigureOut">
              <a:rPr kumimoji="1" lang="ja-JP" altLang="en-US" smtClean="0"/>
              <a:t>2023/5/11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E1C0DA1-175C-44C2-8C67-FECEAC180360}" type="slidenum">
              <a:rPr kumimoji="1" lang="ja-JP" altLang="en-US" smtClean="0"/>
              <a:t>‹#›</a:t>
            </a:fld>
            <a:endParaRPr kumimoji="1" lang="ja-JP" altLang="en-US"/>
          </a:p>
        </p:txBody>
      </p:sp>
    </p:spTree>
    <p:extLst>
      <p:ext uri="{BB962C8B-B14F-4D97-AF65-F5344CB8AC3E}">
        <p14:creationId xmlns:p14="http://schemas.microsoft.com/office/powerpoint/2010/main" val="14110434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341DBAB-6015-4F10-A12A-45B764E7CAFF}" type="datetime1">
              <a:rPr kumimoji="1" lang="ja-JP" altLang="en-US" smtClean="0"/>
              <a:t>2023/5/11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193431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9F8DDC0-9426-4A62-8183-7C60C2B062E8}" type="datetime1">
              <a:rPr kumimoji="1" lang="ja-JP" altLang="en-US" smtClean="0"/>
              <a:t>2023/5/11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367955168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9F8DDC0-9426-4A62-8183-7C60C2B062E8}" type="datetime1">
              <a:rPr kumimoji="1" lang="ja-JP" altLang="en-US" smtClean="0"/>
              <a:t>2023/5/11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5040346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9F8DDC0-9426-4A62-8183-7C60C2B062E8}" type="datetime1">
              <a:rPr kumimoji="1" lang="ja-JP" altLang="en-US" smtClean="0"/>
              <a:t>2023/5/11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101188313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9F8DDC0-9426-4A62-8183-7C60C2B062E8}" type="datetime1">
              <a:rPr kumimoji="1" lang="ja-JP" altLang="en-US" smtClean="0"/>
              <a:t>2023/5/11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039125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9F8DDC0-9426-4A62-8183-7C60C2B062E8}" type="datetime1">
              <a:rPr kumimoji="1" lang="ja-JP" altLang="en-US" smtClean="0"/>
              <a:t>2023/5/11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38723947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DD53B86-7EB1-41D2-B176-8EC5AB536554}" type="datetime1">
              <a:rPr kumimoji="1" lang="ja-JP" altLang="en-US" smtClean="0"/>
              <a:t>2023/5/11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954946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935A63-9279-4F3F-815C-4BA419A3A221}" type="datetime1">
              <a:rPr kumimoji="1" lang="ja-JP" altLang="en-US" smtClean="0"/>
              <a:t>2023/5/11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73867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7774FE7-91FC-471B-9E3A-0BC444C1620E}" type="datetime1">
              <a:rPr kumimoji="1" lang="ja-JP" altLang="en-US" smtClean="0"/>
              <a:t>2023/5/11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213356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C2A87D0-B273-49C8-A832-2588793DBB68}" type="datetime1">
              <a:rPr kumimoji="1" lang="ja-JP" altLang="en-US" smtClean="0"/>
              <a:t>2023/5/11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307583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77CCCAD-A7DA-4831-8F83-B915C56A01CE}" type="datetime1">
              <a:rPr kumimoji="1" lang="ja-JP" altLang="en-US" smtClean="0"/>
              <a:t>2023/5/11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394066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F87A0EC-B285-47A2-A8BB-26C6CF312D29}" type="datetime1">
              <a:rPr kumimoji="1" lang="ja-JP" altLang="en-US" smtClean="0"/>
              <a:t>2023/5/11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323140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998133C-0BE5-4032-A574-2D521FA80A98}" type="datetime1">
              <a:rPr kumimoji="1" lang="ja-JP" altLang="en-US" smtClean="0"/>
              <a:t>2023/5/11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312770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CD336-8E7F-470F-B28B-8F5975147563}" type="datetime1">
              <a:rPr kumimoji="1" lang="ja-JP" altLang="en-US" smtClean="0"/>
              <a:t>2023/5/11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21048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3F156CE-4F97-4581-9591-D5D7752EAAFE}" type="datetime1">
              <a:rPr kumimoji="1" lang="ja-JP" altLang="en-US" smtClean="0"/>
              <a:t>2023/5/11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268437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1DAB81C-372E-49FA-8121-25AE985461D2}" type="datetime1">
              <a:rPr kumimoji="1" lang="ja-JP" altLang="en-US" smtClean="0"/>
              <a:t>2023/5/11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22193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F8DDC0-9426-4A62-8183-7C60C2B062E8}" type="datetime1">
              <a:rPr kumimoji="1" lang="ja-JP" altLang="en-US" smtClean="0"/>
              <a:t>2023/5/11</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97996F-C56E-4BE1-BE10-8FA581F17A2C}" type="slidenum">
              <a:rPr kumimoji="1" lang="ja-JP" altLang="en-US" smtClean="0"/>
              <a:t>‹#›</a:t>
            </a:fld>
            <a:endParaRPr kumimoji="1" lang="ja-JP" altLang="en-US"/>
          </a:p>
        </p:txBody>
      </p:sp>
    </p:spTree>
    <p:extLst>
      <p:ext uri="{BB962C8B-B14F-4D97-AF65-F5344CB8AC3E}">
        <p14:creationId xmlns:p14="http://schemas.microsoft.com/office/powerpoint/2010/main" val="2977627920"/>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Lst>
  <p:hf sldNum="0"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ref.osaka.lg.jp/kikaku_keikaku/inochi_v/project_promotion.html"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emf"/><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3.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pn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3" Type="http://schemas.openxmlformats.org/officeDocument/2006/relationships/image" Target="../media/image38.jpeg"/><Relationship Id="rId7" Type="http://schemas.openxmlformats.org/officeDocument/2006/relationships/image" Target="../media/image42.png"/><Relationship Id="rId12" Type="http://schemas.openxmlformats.org/officeDocument/2006/relationships/image" Target="../media/image47.jpeg"/><Relationship Id="rId2" Type="http://schemas.openxmlformats.org/officeDocument/2006/relationships/image" Target="../media/image37.jpeg"/><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5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png"/><Relationship Id="rId14" Type="http://schemas.openxmlformats.org/officeDocument/2006/relationships/image" Target="../media/image49.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27351" y="507423"/>
            <a:ext cx="8142514" cy="1569660"/>
          </a:xfrm>
          <a:prstGeom prst="rect">
            <a:avLst/>
          </a:prstGeom>
          <a:noFill/>
        </p:spPr>
        <p:txBody>
          <a:bodyPr wrap="square" rtlCol="0">
            <a:spAutoFit/>
          </a:bodyPr>
          <a:lstStyle/>
          <a:p>
            <a:pPr algn="ctr"/>
            <a:r>
              <a:rPr kumimoji="1" lang="ja-JP" altLang="en-US" sz="3200" b="1" dirty="0" smtClean="0">
                <a:latin typeface="Meiryo UI" panose="020B0604030504040204" pitchFamily="50" charset="-128"/>
                <a:ea typeface="Meiryo UI" panose="020B0604030504040204" pitchFamily="50" charset="-128"/>
              </a:rPr>
              <a:t>いのち輝く未来社会をめざすビジョンにおける「</a:t>
            </a:r>
            <a:r>
              <a:rPr kumimoji="1" lang="en-US" altLang="ja-JP" sz="3200" b="1" dirty="0" smtClean="0">
                <a:latin typeface="Meiryo UI" panose="020B0604030504040204" pitchFamily="50" charset="-128"/>
                <a:ea typeface="Meiryo UI" panose="020B0604030504040204" pitchFamily="50" charset="-128"/>
              </a:rPr>
              <a:t>10</a:t>
            </a:r>
            <a:r>
              <a:rPr kumimoji="1" lang="ja-JP" altLang="en-US" sz="3200" b="1" dirty="0">
                <a:latin typeface="Meiryo UI" panose="020B0604030504040204" pitchFamily="50" charset="-128"/>
                <a:ea typeface="Meiryo UI" panose="020B0604030504040204" pitchFamily="50" charset="-128"/>
              </a:rPr>
              <a:t>歳</a:t>
            </a:r>
            <a:r>
              <a:rPr kumimoji="1" lang="ja-JP" altLang="en-US" sz="3200" b="1" dirty="0" smtClean="0">
                <a:latin typeface="Meiryo UI" panose="020B0604030504040204" pitchFamily="50" charset="-128"/>
                <a:ea typeface="Meiryo UI" panose="020B0604030504040204" pitchFamily="50" charset="-128"/>
              </a:rPr>
              <a:t>若返り</a:t>
            </a:r>
            <a:r>
              <a:rPr kumimoji="1" lang="ja-JP" altLang="en-US" sz="3200" b="1" dirty="0">
                <a:latin typeface="Meiryo UI" panose="020B0604030504040204" pitchFamily="50" charset="-128"/>
                <a:ea typeface="Meiryo UI" panose="020B0604030504040204" pitchFamily="50" charset="-128"/>
              </a:rPr>
              <a:t>」</a:t>
            </a:r>
            <a:r>
              <a:rPr kumimoji="1" lang="ja-JP" altLang="en-US" sz="3200" b="1" dirty="0" smtClean="0">
                <a:latin typeface="Meiryo UI" panose="020B0604030504040204" pitchFamily="50" charset="-128"/>
                <a:ea typeface="Meiryo UI" panose="020B0604030504040204" pitchFamily="50" charset="-128"/>
              </a:rPr>
              <a:t>プロジェクト</a:t>
            </a:r>
            <a:r>
              <a:rPr kumimoji="1" lang="ja-JP" altLang="en-US" sz="3200" b="1" dirty="0">
                <a:latin typeface="Meiryo UI" panose="020B0604030504040204" pitchFamily="50" charset="-128"/>
                <a:ea typeface="Meiryo UI" panose="020B0604030504040204" pitchFamily="50" charset="-128"/>
              </a:rPr>
              <a:t>推進事業委託</a:t>
            </a:r>
            <a:r>
              <a:rPr kumimoji="1" lang="ja-JP" altLang="en-US" sz="3200" b="1" dirty="0" smtClean="0">
                <a:latin typeface="Meiryo UI" panose="020B0604030504040204" pitchFamily="50" charset="-128"/>
                <a:ea typeface="Meiryo UI" panose="020B0604030504040204" pitchFamily="50" charset="-128"/>
              </a:rPr>
              <a:t>業務に係る公募型プロポーザル説明</a:t>
            </a:r>
            <a:endParaRPr kumimoji="1" lang="ja-JP" altLang="en-US" sz="32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85222" y="2948175"/>
            <a:ext cx="1599082" cy="400110"/>
          </a:xfrm>
          <a:prstGeom prst="rect">
            <a:avLst/>
          </a:prstGeom>
          <a:noFill/>
        </p:spPr>
        <p:txBody>
          <a:bodyPr wrap="square" rtlCol="0">
            <a:spAutoFit/>
          </a:bodyPr>
          <a:lstStyle/>
          <a:p>
            <a:pPr algn="ctr"/>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内　容</a:t>
            </a:r>
            <a:r>
              <a:rPr kumimoji="1" lang="en-US" altLang="ja-JP" sz="2000" dirty="0" smtClean="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86745" y="3436367"/>
            <a:ext cx="9541918" cy="733534"/>
          </a:xfrm>
          <a:prstGeom prst="rect">
            <a:avLst/>
          </a:prstGeom>
          <a:noFill/>
        </p:spPr>
        <p:txBody>
          <a:bodyPr wrap="square" rtlCol="0">
            <a:spAutoFit/>
          </a:bodyPr>
          <a:lstStyle/>
          <a:p>
            <a:pPr>
              <a:lnSpc>
                <a:spcPts val="2500"/>
              </a:lnSpc>
            </a:pPr>
            <a:r>
              <a:rPr kumimoji="1" lang="ja-JP" altLang="en-US" sz="2000" dirty="0">
                <a:latin typeface="Meiryo UI" panose="020B0604030504040204" pitchFamily="50" charset="-128"/>
                <a:ea typeface="Meiryo UI" panose="020B0604030504040204" pitchFamily="50" charset="-128"/>
              </a:rPr>
              <a:t>１　「いのち輝く未来社会をめざすビジョン</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10</a:t>
            </a:r>
            <a:r>
              <a:rPr kumimoji="1" lang="ja-JP" altLang="en-US" sz="2000" dirty="0" smtClean="0">
                <a:latin typeface="Meiryo UI" panose="020B0604030504040204" pitchFamily="50" charset="-128"/>
                <a:ea typeface="Meiryo UI" panose="020B0604030504040204" pitchFamily="50" charset="-128"/>
              </a:rPr>
              <a:t>歳若返り」について</a:t>
            </a:r>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１</a:t>
            </a:r>
            <a:endParaRPr kumimoji="1" lang="en-US" altLang="ja-JP" sz="2000" dirty="0" smtClean="0">
              <a:latin typeface="Meiryo UI" panose="020B0604030504040204" pitchFamily="50" charset="-128"/>
              <a:ea typeface="Meiryo UI" panose="020B0604030504040204" pitchFamily="50" charset="-128"/>
            </a:endParaRPr>
          </a:p>
          <a:p>
            <a:pPr>
              <a:lnSpc>
                <a:spcPts val="2500"/>
              </a:lnSpc>
            </a:pPr>
            <a:r>
              <a:rPr kumimoji="1" lang="ja-JP" altLang="en-US" sz="2000" dirty="0">
                <a:latin typeface="Meiryo UI" panose="020B0604030504040204" pitchFamily="50" charset="-128"/>
                <a:ea typeface="Meiryo UI" panose="020B0604030504040204" pitchFamily="50" charset="-128"/>
              </a:rPr>
              <a:t>２　</a:t>
            </a:r>
            <a:r>
              <a:rPr kumimoji="1" lang="ja-JP" altLang="en-US" sz="2000" dirty="0" smtClean="0">
                <a:latin typeface="Meiryo UI" panose="020B0604030504040204" pitchFamily="50" charset="-128"/>
                <a:ea typeface="Meiryo UI" panose="020B0604030504040204" pitchFamily="50" charset="-128"/>
              </a:rPr>
              <a:t>「</a:t>
            </a:r>
            <a:r>
              <a:rPr kumimoji="1" lang="en-US" altLang="ja-JP" sz="2000" dirty="0" smtClean="0">
                <a:latin typeface="Meiryo UI" panose="020B0604030504040204" pitchFamily="50" charset="-128"/>
                <a:ea typeface="Meiryo UI" panose="020B0604030504040204" pitchFamily="50" charset="-128"/>
              </a:rPr>
              <a:t>10</a:t>
            </a:r>
            <a:r>
              <a:rPr kumimoji="1" lang="ja-JP" altLang="en-US" sz="2000" dirty="0" smtClean="0">
                <a:latin typeface="Meiryo UI" panose="020B0604030504040204" pitchFamily="50" charset="-128"/>
                <a:ea typeface="Meiryo UI" panose="020B0604030504040204" pitchFamily="50" charset="-128"/>
              </a:rPr>
              <a:t>歳若返り」プロジェクト推進事業について</a:t>
            </a:r>
            <a:r>
              <a:rPr kumimoji="1" lang="en-US" altLang="ja-JP" sz="2000" dirty="0" smtClean="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6</a:t>
            </a:r>
          </a:p>
        </p:txBody>
      </p:sp>
      <p:sp>
        <p:nvSpPr>
          <p:cNvPr id="8" name="テキスト ボックス 7"/>
          <p:cNvSpPr txBox="1"/>
          <p:nvPr/>
        </p:nvSpPr>
        <p:spPr>
          <a:xfrm>
            <a:off x="986745" y="4644884"/>
            <a:ext cx="9541918" cy="1374735"/>
          </a:xfrm>
          <a:prstGeom prst="rect">
            <a:avLst/>
          </a:prstGeom>
          <a:noFill/>
        </p:spPr>
        <p:txBody>
          <a:bodyPr wrap="square" rtlCol="0">
            <a:spAutoFit/>
          </a:bodyPr>
          <a:lstStyle/>
          <a:p>
            <a:pPr>
              <a:lnSpc>
                <a:spcPts val="2500"/>
              </a:lnSpc>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資料</a:t>
            </a:r>
            <a:r>
              <a:rPr kumimoji="1" lang="en-US" altLang="ja-JP" dirty="0">
                <a:latin typeface="Meiryo UI" panose="020B0604030504040204" pitchFamily="50" charset="-128"/>
                <a:ea typeface="Meiryo UI" panose="020B0604030504040204" pitchFamily="50" charset="-128"/>
              </a:rPr>
              <a:t>】</a:t>
            </a:r>
          </a:p>
          <a:p>
            <a:pPr>
              <a:lnSpc>
                <a:spcPts val="2500"/>
              </a:lnSpc>
            </a:pPr>
            <a:r>
              <a:rPr kumimoji="1" lang="ja-JP" altLang="en-US" dirty="0" smtClean="0">
                <a:latin typeface="Meiryo UI" panose="020B0604030504040204" pitchFamily="50" charset="-128"/>
                <a:ea typeface="Meiryo UI" panose="020B0604030504040204" pitchFamily="50" charset="-128"/>
              </a:rPr>
              <a:t>・仕様書</a:t>
            </a:r>
            <a:endParaRPr kumimoji="1" lang="en-US" altLang="ja-JP" dirty="0" smtClean="0">
              <a:latin typeface="Meiryo UI" panose="020B0604030504040204" pitchFamily="50" charset="-128"/>
              <a:ea typeface="Meiryo UI" panose="020B0604030504040204" pitchFamily="50" charset="-128"/>
            </a:endParaRPr>
          </a:p>
          <a:p>
            <a:pPr>
              <a:lnSpc>
                <a:spcPts val="2500"/>
              </a:lnSpc>
            </a:pPr>
            <a:r>
              <a:rPr kumimoji="1" lang="ja-JP" altLang="en-US" dirty="0" smtClean="0">
                <a:latin typeface="Meiryo UI" panose="020B0604030504040204" pitchFamily="50" charset="-128"/>
                <a:ea typeface="Meiryo UI" panose="020B0604030504040204" pitchFamily="50" charset="-128"/>
              </a:rPr>
              <a:t>・公募実施要領</a:t>
            </a:r>
            <a:endParaRPr kumimoji="1" lang="en-US" altLang="ja-JP" dirty="0" smtClean="0">
              <a:latin typeface="Meiryo UI" panose="020B0604030504040204" pitchFamily="50" charset="-128"/>
              <a:ea typeface="Meiryo UI" panose="020B0604030504040204" pitchFamily="50" charset="-128"/>
            </a:endParaRPr>
          </a:p>
          <a:p>
            <a:pPr>
              <a:lnSpc>
                <a:spcPts val="2500"/>
              </a:lnSpc>
            </a:pPr>
            <a:r>
              <a:rPr kumimoji="1" lang="ja-JP" altLang="en-US" dirty="0" smtClean="0">
                <a:latin typeface="Meiryo UI" panose="020B0604030504040204" pitchFamily="50" charset="-128"/>
                <a:ea typeface="Meiryo UI" panose="020B0604030504040204" pitchFamily="50" charset="-128"/>
              </a:rPr>
              <a:t>・様式（１～１１）</a:t>
            </a:r>
            <a:endParaRPr kumimoji="1" lang="en-US" altLang="ja-JP"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1619" y="180881"/>
            <a:ext cx="1270895" cy="1270895"/>
          </a:xfrm>
          <a:prstGeom prst="rect">
            <a:avLst/>
          </a:prstGeom>
        </p:spPr>
      </p:pic>
      <p:sp>
        <p:nvSpPr>
          <p:cNvPr id="9" name="テキスト ボックス 8"/>
          <p:cNvSpPr txBox="1"/>
          <p:nvPr/>
        </p:nvSpPr>
        <p:spPr>
          <a:xfrm>
            <a:off x="7570425" y="2230547"/>
            <a:ext cx="3939404" cy="412934"/>
          </a:xfrm>
          <a:prstGeom prst="rect">
            <a:avLst/>
          </a:prstGeom>
          <a:noFill/>
        </p:spPr>
        <p:txBody>
          <a:bodyPr wrap="square" rtlCol="0">
            <a:spAutoFit/>
          </a:bodyPr>
          <a:lstStyle/>
          <a:p>
            <a:pPr>
              <a:lnSpc>
                <a:spcPts val="2500"/>
              </a:lnSpc>
            </a:pPr>
            <a:r>
              <a:rPr kumimoji="1" lang="ja-JP" altLang="en-US" sz="2000" dirty="0" smtClean="0">
                <a:latin typeface="Meiryo UI" panose="020B0604030504040204" pitchFamily="50" charset="-128"/>
                <a:ea typeface="Meiryo UI" panose="020B0604030504040204" pitchFamily="50" charset="-128"/>
              </a:rPr>
              <a:t>大阪府政策企画部企画室連携課</a:t>
            </a:r>
            <a:endParaRPr kumimoji="1"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3811444"/>
      </p:ext>
    </p:extLst>
  </p:cSld>
  <p:clrMapOvr>
    <a:masterClrMapping/>
  </p:clrMapOvr>
  <mc:AlternateContent xmlns:mc="http://schemas.openxmlformats.org/markup-compatibility/2006" xmlns:p14="http://schemas.microsoft.com/office/powerpoint/2010/main">
    <mc:Choice Requires="p14">
      <p:transition spd="slow" p14:dur="2000" advTm="23423"/>
    </mc:Choice>
    <mc:Fallback xmlns="">
      <p:transition spd="slow" advTm="2342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２</a:t>
            </a:r>
            <a:r>
              <a:rPr lang="ja-JP" altLang="en-US" b="1" dirty="0" smtClean="0">
                <a:solidFill>
                  <a:schemeClr val="bg1"/>
                </a:solidFill>
              </a:rPr>
              <a:t>　仕様書について</a:t>
            </a:r>
            <a:endParaRPr lang="ja-JP" altLang="en-US" b="1" dirty="0">
              <a:solidFill>
                <a:schemeClr val="bg1"/>
              </a:solidFill>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
        <p:nvSpPr>
          <p:cNvPr id="6" name="角丸四角形 5"/>
          <p:cNvSpPr/>
          <p:nvPr/>
        </p:nvSpPr>
        <p:spPr>
          <a:xfrm>
            <a:off x="256406" y="470726"/>
            <a:ext cx="4537329" cy="40097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a:solidFill>
                  <a:schemeClr val="bg1"/>
                </a:solidFill>
                <a:latin typeface="Meiryo UI" panose="020B0604030504040204" pitchFamily="50" charset="-128"/>
                <a:ea typeface="Meiryo UI" panose="020B0604030504040204" pitchFamily="50" charset="-128"/>
              </a:rPr>
              <a:t>業務</a:t>
            </a:r>
            <a:r>
              <a:rPr lang="ja-JP" altLang="en-US" b="1" kern="0" spc="153" dirty="0" smtClean="0">
                <a:solidFill>
                  <a:schemeClr val="bg1"/>
                </a:solidFill>
                <a:latin typeface="Meiryo UI" panose="020B0604030504040204" pitchFamily="50" charset="-128"/>
                <a:ea typeface="Meiryo UI" panose="020B0604030504040204" pitchFamily="50" charset="-128"/>
              </a:rPr>
              <a:t>内容及び企画提案を求める内容</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103459" y="1611881"/>
            <a:ext cx="9939892" cy="1631216"/>
          </a:xfrm>
          <a:prstGeom prst="rect">
            <a:avLst/>
          </a:prstGeom>
          <a:noFill/>
        </p:spPr>
        <p:txBody>
          <a:bodyPr wrap="square" rtlCol="0">
            <a:spAutoFit/>
          </a:bodyPr>
          <a:lstStyle/>
          <a:p>
            <a:pPr>
              <a:lnSpc>
                <a:spcPts val="3000"/>
              </a:lnSpc>
            </a:pPr>
            <a:r>
              <a:rPr kumimoji="1" lang="ja-JP" altLang="en-US" b="1" u="sng" dirty="0" smtClean="0"/>
              <a:t>業務内容①</a:t>
            </a:r>
            <a:endParaRPr kumimoji="1" lang="en-US" altLang="ja-JP" b="1" u="sng" dirty="0"/>
          </a:p>
          <a:p>
            <a:pPr>
              <a:lnSpc>
                <a:spcPts val="3000"/>
              </a:lnSpc>
            </a:pPr>
            <a:r>
              <a:rPr kumimoji="1" lang="ja-JP" altLang="en-US" dirty="0" smtClean="0"/>
              <a:t>「</a:t>
            </a:r>
            <a:r>
              <a:rPr kumimoji="1" lang="en-US" altLang="ja-JP" dirty="0" smtClean="0"/>
              <a:t>10</a:t>
            </a:r>
            <a:r>
              <a:rPr kumimoji="1" lang="ja-JP" altLang="en-US" dirty="0" smtClean="0"/>
              <a:t>歳若返り」の取組み分野のうち、</a:t>
            </a:r>
            <a:endParaRPr kumimoji="1" lang="en-US" altLang="ja-JP" dirty="0" smtClean="0"/>
          </a:p>
          <a:p>
            <a:pPr>
              <a:lnSpc>
                <a:spcPts val="3000"/>
              </a:lnSpc>
            </a:pPr>
            <a:r>
              <a:rPr kumimoji="1" lang="ja-JP" altLang="en-US" sz="2400" b="1" dirty="0" smtClean="0"/>
              <a:t>「運動、笑い、音楽」「口の健康、食」「認知症予防」</a:t>
            </a:r>
            <a:r>
              <a:rPr kumimoji="1" lang="ja-JP" altLang="en-US" dirty="0" smtClean="0"/>
              <a:t>の</a:t>
            </a:r>
            <a:r>
              <a:rPr kumimoji="1" lang="ja-JP" altLang="en-US" dirty="0"/>
              <a:t>いずれ</a:t>
            </a:r>
            <a:r>
              <a:rPr kumimoji="1" lang="ja-JP" altLang="en-US" dirty="0" smtClean="0"/>
              <a:t>かの分野を　</a:t>
            </a:r>
            <a:endParaRPr kumimoji="1" lang="en-US" altLang="ja-JP" dirty="0" smtClean="0"/>
          </a:p>
          <a:p>
            <a:pPr>
              <a:lnSpc>
                <a:spcPts val="3000"/>
              </a:lnSpc>
            </a:pPr>
            <a:r>
              <a:rPr kumimoji="1" lang="ja-JP" altLang="en-US" dirty="0"/>
              <a:t> </a:t>
            </a:r>
            <a:r>
              <a:rPr kumimoji="1" lang="ja-JP" altLang="en-US" dirty="0" smtClean="0"/>
              <a:t> 通じた、「</a:t>
            </a:r>
            <a:r>
              <a:rPr kumimoji="1" lang="en-US" altLang="ja-JP" dirty="0" smtClean="0"/>
              <a:t>10</a:t>
            </a:r>
            <a:r>
              <a:rPr kumimoji="1" lang="ja-JP" altLang="en-US" dirty="0" smtClean="0"/>
              <a:t>歳若返り」を体験できるコンテンツを企画し、府民向けに実施すること。</a:t>
            </a:r>
            <a:endParaRPr kumimoji="1" lang="en-US" altLang="ja-JP" dirty="0" smtClean="0"/>
          </a:p>
        </p:txBody>
      </p:sp>
      <p:sp>
        <p:nvSpPr>
          <p:cNvPr id="24" name="テキスト ボックス 23"/>
          <p:cNvSpPr txBox="1"/>
          <p:nvPr/>
        </p:nvSpPr>
        <p:spPr>
          <a:xfrm>
            <a:off x="1159020" y="4664020"/>
            <a:ext cx="9828770" cy="1246495"/>
          </a:xfrm>
          <a:prstGeom prst="rect">
            <a:avLst/>
          </a:prstGeom>
          <a:noFill/>
        </p:spPr>
        <p:txBody>
          <a:bodyPr wrap="square" rtlCol="0">
            <a:spAutoFit/>
          </a:bodyPr>
          <a:lstStyle/>
          <a:p>
            <a:pPr>
              <a:lnSpc>
                <a:spcPts val="3000"/>
              </a:lnSpc>
            </a:pPr>
            <a:r>
              <a:rPr kumimoji="1" lang="ja-JP" altLang="en-US" b="1" u="sng" dirty="0" smtClean="0"/>
              <a:t>業務内容②</a:t>
            </a:r>
            <a:endParaRPr kumimoji="1" lang="en-US" altLang="ja-JP" b="1" u="sng" dirty="0" smtClean="0"/>
          </a:p>
          <a:p>
            <a:pPr>
              <a:lnSpc>
                <a:spcPts val="3000"/>
              </a:lnSpc>
            </a:pPr>
            <a:r>
              <a:rPr kumimoji="1" lang="en-US" altLang="ja-JP" dirty="0" smtClean="0"/>
              <a:t>SNS</a:t>
            </a:r>
            <a:r>
              <a:rPr kumimoji="1" lang="ja-JP" altLang="en-US" dirty="0" smtClean="0"/>
              <a:t>等の媒体を使用して、実施するコンテンツの周知、「</a:t>
            </a:r>
            <a:r>
              <a:rPr kumimoji="1" lang="en-US" altLang="ja-JP" dirty="0" smtClean="0"/>
              <a:t>10</a:t>
            </a:r>
            <a:r>
              <a:rPr kumimoji="1" lang="ja-JP" altLang="en-US" dirty="0" smtClean="0"/>
              <a:t>歳若返り」プロジェクトの</a:t>
            </a:r>
            <a:r>
              <a:rPr kumimoji="1" lang="en-US" altLang="ja-JP" dirty="0" smtClean="0"/>
              <a:t>PR</a:t>
            </a:r>
            <a:r>
              <a:rPr kumimoji="1" lang="ja-JP" altLang="en-US" dirty="0" smtClean="0"/>
              <a:t>を</a:t>
            </a:r>
            <a:endParaRPr kumimoji="1" lang="en-US" altLang="ja-JP" dirty="0" smtClean="0"/>
          </a:p>
          <a:p>
            <a:pPr>
              <a:lnSpc>
                <a:spcPts val="3000"/>
              </a:lnSpc>
            </a:pPr>
            <a:r>
              <a:rPr kumimoji="1" lang="ja-JP" altLang="en-US" dirty="0" smtClean="0"/>
              <a:t>行うこと。</a:t>
            </a:r>
            <a:endParaRPr kumimoji="1" lang="en-US" altLang="ja-JP" dirty="0" smtClean="0"/>
          </a:p>
        </p:txBody>
      </p:sp>
      <p:sp>
        <p:nvSpPr>
          <p:cNvPr id="25" name="テキスト ボックス 24"/>
          <p:cNvSpPr txBox="1"/>
          <p:nvPr/>
        </p:nvSpPr>
        <p:spPr>
          <a:xfrm>
            <a:off x="1159020" y="5872629"/>
            <a:ext cx="9828770" cy="861774"/>
          </a:xfrm>
          <a:prstGeom prst="rect">
            <a:avLst/>
          </a:prstGeom>
          <a:noFill/>
        </p:spPr>
        <p:txBody>
          <a:bodyPr wrap="square" rtlCol="0">
            <a:spAutoFit/>
          </a:bodyPr>
          <a:lstStyle/>
          <a:p>
            <a:pPr>
              <a:lnSpc>
                <a:spcPts val="3000"/>
              </a:lnSpc>
            </a:pPr>
            <a:r>
              <a:rPr kumimoji="1" lang="ja-JP" altLang="en-US" b="1" u="sng" dirty="0" smtClean="0"/>
              <a:t>業務内容③</a:t>
            </a:r>
            <a:endParaRPr kumimoji="1" lang="en-US" altLang="ja-JP" b="1" u="sng" dirty="0" smtClean="0"/>
          </a:p>
          <a:p>
            <a:pPr>
              <a:lnSpc>
                <a:spcPts val="3000"/>
              </a:lnSpc>
            </a:pPr>
            <a:r>
              <a:rPr kumimoji="1" lang="ja-JP" altLang="en-US" dirty="0"/>
              <a:t>体験</a:t>
            </a:r>
            <a:r>
              <a:rPr kumimoji="1" lang="ja-JP" altLang="en-US" dirty="0" smtClean="0"/>
              <a:t>した府民を対象としたアンケート</a:t>
            </a:r>
            <a:r>
              <a:rPr kumimoji="1" lang="ja-JP" altLang="en-US" dirty="0"/>
              <a:t>等</a:t>
            </a:r>
            <a:r>
              <a:rPr kumimoji="1" lang="ja-JP" altLang="en-US" dirty="0" smtClean="0"/>
              <a:t>を実施し</a:t>
            </a:r>
            <a:r>
              <a:rPr kumimoji="1" lang="ja-JP" altLang="en-US" dirty="0"/>
              <a:t>効果</a:t>
            </a:r>
            <a:r>
              <a:rPr kumimoji="1" lang="ja-JP" altLang="en-US" dirty="0" smtClean="0"/>
              <a:t>検証を行うこと。</a:t>
            </a:r>
            <a:endParaRPr kumimoji="1" lang="en-US" altLang="ja-JP" dirty="0" smtClean="0"/>
          </a:p>
        </p:txBody>
      </p:sp>
      <p:sp>
        <p:nvSpPr>
          <p:cNvPr id="21" name="角丸四角形 20"/>
          <p:cNvSpPr/>
          <p:nvPr/>
        </p:nvSpPr>
        <p:spPr>
          <a:xfrm>
            <a:off x="256406" y="954729"/>
            <a:ext cx="3877080" cy="551027"/>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（１）「</a:t>
            </a:r>
            <a:r>
              <a:rPr lang="en-US" altLang="ja-JP" b="1" kern="0" spc="153" dirty="0" smtClean="0">
                <a:solidFill>
                  <a:schemeClr val="bg1"/>
                </a:solidFill>
                <a:latin typeface="Meiryo UI" panose="020B0604030504040204" pitchFamily="50" charset="-128"/>
                <a:ea typeface="Meiryo UI" panose="020B0604030504040204" pitchFamily="50" charset="-128"/>
              </a:rPr>
              <a:t>10</a:t>
            </a:r>
            <a:r>
              <a:rPr lang="ja-JP" altLang="en-US" b="1" kern="0" spc="153" dirty="0" smtClean="0">
                <a:solidFill>
                  <a:schemeClr val="bg1"/>
                </a:solidFill>
                <a:latin typeface="Meiryo UI" panose="020B0604030504040204" pitchFamily="50" charset="-128"/>
                <a:ea typeface="Meiryo UI" panose="020B0604030504040204" pitchFamily="50" charset="-128"/>
              </a:rPr>
              <a:t>歳若返り」を体験できるコンテンツの企画・実施</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26" name="右矢印 25"/>
          <p:cNvSpPr/>
          <p:nvPr/>
        </p:nvSpPr>
        <p:spPr>
          <a:xfrm>
            <a:off x="707206" y="2145194"/>
            <a:ext cx="451814" cy="825524"/>
          </a:xfrm>
          <a:prstGeom prst="rightArrow">
            <a:avLst>
              <a:gd name="adj1" fmla="val 50000"/>
              <a:gd name="adj2" fmla="val 141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右矢印 26"/>
          <p:cNvSpPr/>
          <p:nvPr/>
        </p:nvSpPr>
        <p:spPr>
          <a:xfrm>
            <a:off x="707206" y="4868183"/>
            <a:ext cx="451814" cy="825524"/>
          </a:xfrm>
          <a:prstGeom prst="rightArrow">
            <a:avLst>
              <a:gd name="adj1" fmla="val 50000"/>
              <a:gd name="adj2" fmla="val 141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右矢印 27"/>
          <p:cNvSpPr/>
          <p:nvPr/>
        </p:nvSpPr>
        <p:spPr>
          <a:xfrm>
            <a:off x="707206" y="6032572"/>
            <a:ext cx="451814" cy="631982"/>
          </a:xfrm>
          <a:prstGeom prst="rightArrow">
            <a:avLst>
              <a:gd name="adj1" fmla="val 50000"/>
              <a:gd name="adj2" fmla="val 141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テキスト ボックス 28"/>
          <p:cNvSpPr txBox="1"/>
          <p:nvPr/>
        </p:nvSpPr>
        <p:spPr>
          <a:xfrm>
            <a:off x="1363069" y="3201440"/>
            <a:ext cx="10076535" cy="1374735"/>
          </a:xfrm>
          <a:prstGeom prst="rect">
            <a:avLst/>
          </a:prstGeom>
          <a:solidFill>
            <a:schemeClr val="bg1"/>
          </a:solidFill>
          <a:ln>
            <a:solidFill>
              <a:schemeClr val="tx1"/>
            </a:solidFill>
          </a:ln>
        </p:spPr>
        <p:txBody>
          <a:bodyPr wrap="square" rtlCol="0">
            <a:spAutoFit/>
          </a:bodyPr>
          <a:lstStyle/>
          <a:p>
            <a:pPr>
              <a:lnSpc>
                <a:spcPts val="2500"/>
              </a:lnSpc>
            </a:pPr>
            <a:r>
              <a:rPr kumimoji="1" lang="ja-JP" altLang="en-US" sz="1400" dirty="0" smtClean="0"/>
              <a:t>➣「多くの府民が参加できるもの」、「行動変容につながることが期待できるもの」、「先端技術の活用など創意工夫・イ</a:t>
            </a:r>
            <a:endParaRPr kumimoji="1" lang="en-US" altLang="ja-JP" sz="1400" dirty="0" smtClean="0"/>
          </a:p>
          <a:p>
            <a:pPr>
              <a:lnSpc>
                <a:spcPts val="2500"/>
              </a:lnSpc>
            </a:pPr>
            <a:r>
              <a:rPr kumimoji="1" lang="ja-JP" altLang="en-US" sz="1400" dirty="0" smtClean="0"/>
              <a:t>　ンパクトのあるもの」、「府民から府民への波及・拡散が期待</a:t>
            </a:r>
            <a:r>
              <a:rPr kumimoji="1" lang="ja-JP" altLang="en-US" sz="1400" dirty="0"/>
              <a:t>できる</a:t>
            </a:r>
            <a:r>
              <a:rPr kumimoji="1" lang="ja-JP" altLang="en-US" sz="1400" dirty="0" smtClean="0"/>
              <a:t>もの」、「</a:t>
            </a:r>
            <a:r>
              <a:rPr kumimoji="1" lang="en-US" altLang="ja-JP" sz="1400" dirty="0" smtClean="0"/>
              <a:t>2025</a:t>
            </a:r>
            <a:r>
              <a:rPr kumimoji="1" lang="ja-JP" altLang="en-US" sz="1400" dirty="0" smtClean="0"/>
              <a:t>年大阪・関西万博の機運醸成や万博　</a:t>
            </a:r>
            <a:endParaRPr kumimoji="1" lang="en-US" altLang="ja-JP" sz="1400" dirty="0" smtClean="0"/>
          </a:p>
          <a:p>
            <a:pPr>
              <a:lnSpc>
                <a:spcPts val="2500"/>
              </a:lnSpc>
            </a:pPr>
            <a:r>
              <a:rPr kumimoji="1" lang="ja-JP" altLang="en-US" sz="1400" dirty="0" smtClean="0"/>
              <a:t>　会場等での取組みにつながると期待できるもの」を企画・実施すること。</a:t>
            </a:r>
            <a:endParaRPr kumimoji="1" lang="en-US" altLang="ja-JP" sz="1400" dirty="0" smtClean="0"/>
          </a:p>
          <a:p>
            <a:pPr>
              <a:lnSpc>
                <a:spcPts val="2500"/>
              </a:lnSpc>
            </a:pPr>
            <a:r>
              <a:rPr kumimoji="1" lang="ja-JP" altLang="en-US" sz="1400" dirty="0" smtClean="0"/>
              <a:t>➣コンテンツの効果的な組み合わせ、府内複数個所での実施、一定期間における連続開催なども検討すること。</a:t>
            </a:r>
            <a:endParaRPr kumimoji="1" lang="en-US" altLang="ja-JP" sz="1400" dirty="0" smtClean="0"/>
          </a:p>
        </p:txBody>
      </p:sp>
      <p:sp>
        <p:nvSpPr>
          <p:cNvPr id="30" name="正方形/長方形 29"/>
          <p:cNvSpPr/>
          <p:nvPr/>
        </p:nvSpPr>
        <p:spPr>
          <a:xfrm>
            <a:off x="11693961" y="641937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rPr>
              <a:t>9</a:t>
            </a:r>
            <a:endParaRPr kumimoji="1" lang="ja-JP" altLang="en-US" sz="1100" dirty="0">
              <a:solidFill>
                <a:schemeClr val="tx1"/>
              </a:solidFill>
            </a:endParaRPr>
          </a:p>
        </p:txBody>
      </p:sp>
    </p:spTree>
    <p:extLst>
      <p:ext uri="{BB962C8B-B14F-4D97-AF65-F5344CB8AC3E}">
        <p14:creationId xmlns:p14="http://schemas.microsoft.com/office/powerpoint/2010/main" val="2469336665"/>
      </p:ext>
    </p:extLst>
  </p:cSld>
  <p:clrMapOvr>
    <a:masterClrMapping/>
  </p:clrMapOvr>
  <mc:AlternateContent xmlns:mc="http://schemas.openxmlformats.org/markup-compatibility/2006" xmlns:p14="http://schemas.microsoft.com/office/powerpoint/2010/main">
    <mc:Choice Requires="p14">
      <p:transition spd="slow" p14:dur="2000" advTm="85290"/>
    </mc:Choice>
    <mc:Fallback xmlns="">
      <p:transition spd="slow" advTm="8529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２</a:t>
            </a:r>
            <a:r>
              <a:rPr lang="ja-JP" altLang="en-US" b="1" dirty="0" smtClean="0">
                <a:solidFill>
                  <a:schemeClr val="bg1"/>
                </a:solidFill>
              </a:rPr>
              <a:t>　仕様書</a:t>
            </a:r>
            <a:r>
              <a:rPr lang="ja-JP" altLang="en-US" b="1" dirty="0">
                <a:solidFill>
                  <a:schemeClr val="bg1"/>
                </a:solidFill>
              </a:rPr>
              <a:t>について</a:t>
            </a:r>
          </a:p>
        </p:txBody>
      </p:sp>
      <p:sp>
        <p:nvSpPr>
          <p:cNvPr id="3" name="角丸四角形 2"/>
          <p:cNvSpPr/>
          <p:nvPr/>
        </p:nvSpPr>
        <p:spPr>
          <a:xfrm>
            <a:off x="201434" y="487218"/>
            <a:ext cx="3877080" cy="551588"/>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（１）「</a:t>
            </a:r>
            <a:r>
              <a:rPr lang="en-US" altLang="ja-JP" b="1" kern="0" spc="153" dirty="0" smtClean="0">
                <a:solidFill>
                  <a:schemeClr val="bg1"/>
                </a:solidFill>
                <a:latin typeface="Meiryo UI" panose="020B0604030504040204" pitchFamily="50" charset="-128"/>
                <a:ea typeface="Meiryo UI" panose="020B0604030504040204" pitchFamily="50" charset="-128"/>
              </a:rPr>
              <a:t>10</a:t>
            </a:r>
            <a:r>
              <a:rPr lang="ja-JP" altLang="en-US" b="1" kern="0" spc="153" dirty="0" smtClean="0">
                <a:solidFill>
                  <a:schemeClr val="bg1"/>
                </a:solidFill>
                <a:latin typeface="Meiryo UI" panose="020B0604030504040204" pitchFamily="50" charset="-128"/>
                <a:ea typeface="Meiryo UI" panose="020B0604030504040204" pitchFamily="50" charset="-128"/>
              </a:rPr>
              <a:t>歳若返り」を体験できるコンテンツの企画・実施</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11586753" y="635911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10</a:t>
            </a:r>
            <a:endParaRPr kumimoji="1" lang="ja-JP" altLang="en-US" sz="1100" dirty="0">
              <a:solidFill>
                <a:schemeClr val="tx1"/>
              </a:solidFill>
            </a:endParaRPr>
          </a:p>
        </p:txBody>
      </p:sp>
      <p:sp>
        <p:nvSpPr>
          <p:cNvPr id="27" name="テキスト ボックス 26"/>
          <p:cNvSpPr txBox="1"/>
          <p:nvPr/>
        </p:nvSpPr>
        <p:spPr>
          <a:xfrm>
            <a:off x="295290" y="1853489"/>
            <a:ext cx="11604967" cy="369332"/>
          </a:xfrm>
          <a:prstGeom prst="rect">
            <a:avLst/>
          </a:prstGeom>
          <a:noFill/>
        </p:spPr>
        <p:txBody>
          <a:bodyPr wrap="square" rtlCol="0">
            <a:spAutoFit/>
          </a:bodyPr>
          <a:lstStyle/>
          <a:p>
            <a:r>
              <a:rPr kumimoji="1" lang="ja-JP" altLang="en-US" dirty="0" smtClean="0"/>
              <a:t>①コンテンツの内容（実施時期、実施場所、ターゲット設定の狙い等）</a:t>
            </a:r>
            <a:endParaRPr kumimoji="1" lang="en-US" altLang="ja-JP" dirty="0" smtClean="0"/>
          </a:p>
        </p:txBody>
      </p:sp>
      <p:sp>
        <p:nvSpPr>
          <p:cNvPr id="28" name="テキスト ボックス 27"/>
          <p:cNvSpPr txBox="1"/>
          <p:nvPr/>
        </p:nvSpPr>
        <p:spPr>
          <a:xfrm>
            <a:off x="284936" y="4207572"/>
            <a:ext cx="11604967" cy="369332"/>
          </a:xfrm>
          <a:prstGeom prst="rect">
            <a:avLst/>
          </a:prstGeom>
          <a:noFill/>
        </p:spPr>
        <p:txBody>
          <a:bodyPr wrap="square" rtlCol="0">
            <a:spAutoFit/>
          </a:bodyPr>
          <a:lstStyle/>
          <a:p>
            <a:r>
              <a:rPr kumimoji="1" lang="ja-JP" altLang="en-US" dirty="0"/>
              <a:t>③</a:t>
            </a:r>
            <a:r>
              <a:rPr kumimoji="1" lang="ja-JP" altLang="en-US" dirty="0" smtClean="0"/>
              <a:t>①で実施するコンテンツ及び「</a:t>
            </a:r>
            <a:r>
              <a:rPr kumimoji="1" lang="en-US" altLang="ja-JP" dirty="0" smtClean="0"/>
              <a:t>10</a:t>
            </a:r>
            <a:r>
              <a:rPr kumimoji="1" lang="ja-JP" altLang="en-US" dirty="0" smtClean="0"/>
              <a:t>歳若返り」プロジェクトの</a:t>
            </a:r>
            <a:r>
              <a:rPr kumimoji="1" lang="en-US" altLang="ja-JP" dirty="0" smtClean="0"/>
              <a:t>PR</a:t>
            </a:r>
            <a:r>
              <a:rPr kumimoji="1" lang="ja-JP" altLang="en-US" dirty="0"/>
              <a:t>手法</a:t>
            </a:r>
            <a:r>
              <a:rPr kumimoji="1" lang="ja-JP" altLang="en-US" dirty="0" smtClean="0"/>
              <a:t>について</a:t>
            </a:r>
            <a:endParaRPr kumimoji="1" lang="en-US" altLang="ja-JP" dirty="0" smtClean="0"/>
          </a:p>
        </p:txBody>
      </p:sp>
      <p:sp>
        <p:nvSpPr>
          <p:cNvPr id="32" name="テキスト ボックス 31"/>
          <p:cNvSpPr txBox="1"/>
          <p:nvPr/>
        </p:nvSpPr>
        <p:spPr>
          <a:xfrm>
            <a:off x="295290" y="5498550"/>
            <a:ext cx="11604967" cy="369332"/>
          </a:xfrm>
          <a:prstGeom prst="rect">
            <a:avLst/>
          </a:prstGeom>
          <a:noFill/>
        </p:spPr>
        <p:txBody>
          <a:bodyPr wrap="square" rtlCol="0">
            <a:spAutoFit/>
          </a:bodyPr>
          <a:lstStyle/>
          <a:p>
            <a:r>
              <a:rPr kumimoji="1" lang="ja-JP" altLang="en-US" dirty="0"/>
              <a:t>④</a:t>
            </a:r>
            <a:r>
              <a:rPr kumimoji="1" lang="ja-JP" altLang="en-US" dirty="0" smtClean="0"/>
              <a:t>効果検証の</a:t>
            </a:r>
            <a:r>
              <a:rPr kumimoji="1" lang="ja-JP" altLang="en-US" dirty="0"/>
              <a:t>方法</a:t>
            </a:r>
            <a:endParaRPr kumimoji="1" lang="en-US" altLang="ja-JP" dirty="0" smtClean="0"/>
          </a:p>
        </p:txBody>
      </p:sp>
      <p:sp>
        <p:nvSpPr>
          <p:cNvPr id="11" name="角丸四角形吹き出し 10"/>
          <p:cNvSpPr/>
          <p:nvPr/>
        </p:nvSpPr>
        <p:spPr>
          <a:xfrm>
            <a:off x="507800" y="4695687"/>
            <a:ext cx="7620200" cy="675171"/>
          </a:xfrm>
          <a:prstGeom prst="wedgeRoundRectCallout">
            <a:avLst>
              <a:gd name="adj1" fmla="val -22751"/>
              <a:gd name="adj2" fmla="val -7688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eiryo UI" panose="020B0604030504040204" pitchFamily="50" charset="-128"/>
                <a:ea typeface="Meiryo UI" panose="020B0604030504040204" pitchFamily="50" charset="-128"/>
              </a:rPr>
              <a:t>実施するコンテンツの周知、「</a:t>
            </a:r>
            <a:r>
              <a:rPr kumimoji="1" lang="en-US" altLang="ja-JP" dirty="0" smtClean="0">
                <a:solidFill>
                  <a:schemeClr val="tx1"/>
                </a:solidFill>
                <a:latin typeface="Meiryo UI" panose="020B0604030504040204" pitchFamily="50" charset="-128"/>
                <a:ea typeface="Meiryo UI" panose="020B0604030504040204" pitchFamily="50" charset="-128"/>
              </a:rPr>
              <a:t>10</a:t>
            </a:r>
            <a:r>
              <a:rPr kumimoji="1" lang="ja-JP" altLang="en-US" dirty="0" smtClean="0">
                <a:solidFill>
                  <a:schemeClr val="tx1"/>
                </a:solidFill>
                <a:latin typeface="Meiryo UI" panose="020B0604030504040204" pitchFamily="50" charset="-128"/>
                <a:ea typeface="Meiryo UI" panose="020B0604030504040204" pitchFamily="50" charset="-128"/>
              </a:rPr>
              <a:t>歳若返り」プロジェクトの</a:t>
            </a:r>
            <a:r>
              <a:rPr kumimoji="1" lang="en-US" altLang="ja-JP" dirty="0" smtClean="0">
                <a:solidFill>
                  <a:schemeClr val="tx1"/>
                </a:solidFill>
                <a:latin typeface="Meiryo UI" panose="020B0604030504040204" pitchFamily="50" charset="-128"/>
                <a:ea typeface="Meiryo UI" panose="020B0604030504040204" pitchFamily="50" charset="-128"/>
              </a:rPr>
              <a:t>PR</a:t>
            </a:r>
            <a:r>
              <a:rPr kumimoji="1" lang="ja-JP" altLang="en-US" dirty="0" smtClean="0">
                <a:solidFill>
                  <a:schemeClr val="tx1"/>
                </a:solidFill>
                <a:latin typeface="Meiryo UI" panose="020B0604030504040204" pitchFamily="50" charset="-128"/>
                <a:ea typeface="Meiryo UI" panose="020B0604030504040204" pitchFamily="50" charset="-128"/>
              </a:rPr>
              <a:t>手法について、独自の知見やノウハウを活かして具体的に提案してください。</a:t>
            </a:r>
            <a:endParaRPr kumimoji="1" lang="en-US" altLang="ja-JP" dirty="0" smtClean="0">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295290" y="1306181"/>
            <a:ext cx="2134401" cy="352241"/>
          </a:xfrm>
          <a:prstGeom prst="roundRect">
            <a:avLst>
              <a:gd name="adj" fmla="val 13522"/>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tx1"/>
                </a:solidFill>
                <a:latin typeface="Meiryo UI" panose="020B0604030504040204" pitchFamily="50" charset="-128"/>
                <a:ea typeface="Meiryo UI" panose="020B0604030504040204" pitchFamily="50" charset="-128"/>
              </a:rPr>
              <a:t>提案を求める内容</a:t>
            </a:r>
            <a:endParaRPr lang="en-US" altLang="ja-JP" b="1" kern="0" spc="153" dirty="0">
              <a:solidFill>
                <a:schemeClr val="tx1"/>
              </a:solidFill>
              <a:latin typeface="Meiryo UI" panose="020B0604030504040204" pitchFamily="50" charset="-128"/>
              <a:ea typeface="Meiryo UI" panose="020B0604030504040204" pitchFamily="50" charset="-128"/>
            </a:endParaRPr>
          </a:p>
        </p:txBody>
      </p:sp>
      <p:sp>
        <p:nvSpPr>
          <p:cNvPr id="14" name="雲形吹き出し 13"/>
          <p:cNvSpPr/>
          <p:nvPr/>
        </p:nvSpPr>
        <p:spPr>
          <a:xfrm>
            <a:off x="3238382" y="217715"/>
            <a:ext cx="8740255" cy="1608342"/>
          </a:xfrm>
          <a:prstGeom prst="cloudCallout">
            <a:avLst>
              <a:gd name="adj1" fmla="val -64359"/>
              <a:gd name="adj2" fmla="val 13139"/>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以下</a:t>
            </a:r>
            <a:r>
              <a:rPr kumimoji="1" lang="ja-JP" altLang="en-US" b="1" dirty="0">
                <a:solidFill>
                  <a:schemeClr val="bg1"/>
                </a:solidFill>
              </a:rPr>
              <a:t>の項目について</a:t>
            </a:r>
            <a:r>
              <a:rPr kumimoji="1" lang="ja-JP" altLang="en-US" b="1" dirty="0" smtClean="0">
                <a:solidFill>
                  <a:schemeClr val="bg1"/>
                </a:solidFill>
              </a:rPr>
              <a:t>、「</a:t>
            </a:r>
            <a:r>
              <a:rPr kumimoji="1" lang="ja-JP" altLang="en-US" b="1" dirty="0">
                <a:solidFill>
                  <a:schemeClr val="bg1"/>
                </a:solidFill>
              </a:rPr>
              <a:t>審査基準」に留意し</a:t>
            </a:r>
            <a:r>
              <a:rPr kumimoji="1" lang="ja-JP" altLang="en-US" b="1" dirty="0" smtClean="0">
                <a:solidFill>
                  <a:schemeClr val="bg1"/>
                </a:solidFill>
              </a:rPr>
              <a:t>、</a:t>
            </a:r>
            <a:endParaRPr kumimoji="1" lang="en-US" altLang="ja-JP" b="1" dirty="0" smtClean="0">
              <a:solidFill>
                <a:schemeClr val="bg1"/>
              </a:solidFill>
            </a:endParaRPr>
          </a:p>
          <a:p>
            <a:pPr algn="ctr"/>
            <a:r>
              <a:rPr kumimoji="1" lang="ja-JP" altLang="en-US" sz="2400" b="1" u="sng" dirty="0" smtClean="0">
                <a:solidFill>
                  <a:schemeClr val="bg1"/>
                </a:solidFill>
              </a:rPr>
              <a:t>「</a:t>
            </a:r>
            <a:r>
              <a:rPr kumimoji="1" lang="ja-JP" altLang="en-US" sz="2400" b="1" u="sng" dirty="0">
                <a:solidFill>
                  <a:schemeClr val="bg1"/>
                </a:solidFill>
              </a:rPr>
              <a:t>様式２　５　企画内容について</a:t>
            </a:r>
            <a:r>
              <a:rPr kumimoji="1" lang="ja-JP" altLang="en-US" sz="2400" b="1" u="sng" dirty="0" smtClean="0">
                <a:solidFill>
                  <a:schemeClr val="bg1"/>
                </a:solidFill>
              </a:rPr>
              <a:t>」</a:t>
            </a:r>
            <a:endParaRPr kumimoji="1" lang="en-US" altLang="ja-JP" sz="2400" b="1" u="sng" dirty="0" smtClean="0">
              <a:solidFill>
                <a:schemeClr val="bg1"/>
              </a:solidFill>
            </a:endParaRPr>
          </a:p>
          <a:p>
            <a:pPr algn="ctr"/>
            <a:r>
              <a:rPr kumimoji="1" lang="ja-JP" altLang="en-US" b="1" dirty="0" smtClean="0">
                <a:solidFill>
                  <a:schemeClr val="bg1"/>
                </a:solidFill>
              </a:rPr>
              <a:t>に記載をお願いします</a:t>
            </a:r>
            <a:endParaRPr kumimoji="1" lang="en-US" altLang="ja-JP" b="1" dirty="0" smtClean="0">
              <a:solidFill>
                <a:schemeClr val="bg1"/>
              </a:solidFill>
            </a:endParaRPr>
          </a:p>
          <a:p>
            <a:pPr algn="ctr"/>
            <a:r>
              <a:rPr kumimoji="1" lang="ja-JP" altLang="en-US" b="1" dirty="0" smtClean="0">
                <a:solidFill>
                  <a:schemeClr val="bg1"/>
                </a:solidFill>
              </a:rPr>
              <a:t>（追加で資料を作成いただいても構いません）。</a:t>
            </a:r>
            <a:endParaRPr kumimoji="1" lang="ja-JP" altLang="en-US" b="1" dirty="0">
              <a:solidFill>
                <a:schemeClr val="bg1"/>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
        <p:nvSpPr>
          <p:cNvPr id="17" name="角丸四角形吹き出し 16"/>
          <p:cNvSpPr/>
          <p:nvPr/>
        </p:nvSpPr>
        <p:spPr>
          <a:xfrm>
            <a:off x="518153" y="2300224"/>
            <a:ext cx="11382104" cy="696598"/>
          </a:xfrm>
          <a:prstGeom prst="wedgeRoundRectCallout">
            <a:avLst>
              <a:gd name="adj1" fmla="val -20158"/>
              <a:gd name="adj2" fmla="val -641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eiryo UI" panose="020B0604030504040204" pitchFamily="50" charset="-128"/>
                <a:ea typeface="Meiryo UI" panose="020B0604030504040204" pitchFamily="50" charset="-128"/>
              </a:rPr>
              <a:t>「</a:t>
            </a:r>
            <a:r>
              <a:rPr kumimoji="1" lang="en-US" altLang="ja-JP" dirty="0" smtClean="0">
                <a:solidFill>
                  <a:schemeClr val="tx1"/>
                </a:solidFill>
                <a:latin typeface="Meiryo UI" panose="020B0604030504040204" pitchFamily="50" charset="-128"/>
                <a:ea typeface="Meiryo UI" panose="020B0604030504040204" pitchFamily="50" charset="-128"/>
              </a:rPr>
              <a:t>10</a:t>
            </a:r>
            <a:r>
              <a:rPr kumimoji="1" lang="ja-JP" altLang="en-US" dirty="0" smtClean="0">
                <a:solidFill>
                  <a:schemeClr val="tx1"/>
                </a:solidFill>
                <a:latin typeface="Meiryo UI" panose="020B0604030504040204" pitchFamily="50" charset="-128"/>
                <a:ea typeface="Meiryo UI" panose="020B0604030504040204" pitchFamily="50" charset="-128"/>
              </a:rPr>
              <a:t>歳若返り」の府民認知度の向上、府民の行動変容等に資する府民向けコンテンツについて、独自の知見やノウハウを活かして提案してください。</a:t>
            </a:r>
            <a:endParaRPr kumimoji="1" lang="en-US" altLang="ja-JP" dirty="0" smtClean="0">
              <a:solidFill>
                <a:schemeClr val="tx1"/>
              </a:solidFill>
              <a:latin typeface="Meiryo UI" panose="020B0604030504040204" pitchFamily="50" charset="-128"/>
              <a:ea typeface="Meiryo UI" panose="020B0604030504040204" pitchFamily="50" charset="-128"/>
            </a:endParaRPr>
          </a:p>
        </p:txBody>
      </p:sp>
      <p:sp>
        <p:nvSpPr>
          <p:cNvPr id="13" name="角丸四角形吹き出し 12"/>
          <p:cNvSpPr/>
          <p:nvPr/>
        </p:nvSpPr>
        <p:spPr>
          <a:xfrm>
            <a:off x="476922" y="5973935"/>
            <a:ext cx="7832710" cy="770359"/>
          </a:xfrm>
          <a:prstGeom prst="wedgeRoundRectCallout">
            <a:avLst>
              <a:gd name="adj1" fmla="val -31774"/>
              <a:gd name="adj2" fmla="val -7368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eiryo UI" panose="020B0604030504040204" pitchFamily="50" charset="-128"/>
                <a:ea typeface="Meiryo UI" panose="020B0604030504040204" pitchFamily="50" charset="-128"/>
              </a:rPr>
              <a:t>本業務の目的である「</a:t>
            </a:r>
            <a:r>
              <a:rPr kumimoji="1" lang="en-US" altLang="ja-JP" dirty="0" smtClean="0">
                <a:solidFill>
                  <a:schemeClr val="tx1"/>
                </a:solidFill>
                <a:latin typeface="Meiryo UI" panose="020B0604030504040204" pitchFamily="50" charset="-128"/>
                <a:ea typeface="Meiryo UI" panose="020B0604030504040204" pitchFamily="50" charset="-128"/>
              </a:rPr>
              <a:t>10</a:t>
            </a:r>
            <a:r>
              <a:rPr kumimoji="1" lang="ja-JP" altLang="en-US" dirty="0" smtClean="0">
                <a:solidFill>
                  <a:schemeClr val="tx1"/>
                </a:solidFill>
                <a:latin typeface="Meiryo UI" panose="020B0604030504040204" pitchFamily="50" charset="-128"/>
                <a:ea typeface="Meiryo UI" panose="020B0604030504040204" pitchFamily="50" charset="-128"/>
              </a:rPr>
              <a:t>歳若返り」の認知度向上、府民の行動変容促進を達成できたかどうか、検証する方法について具体的に提案してください。</a:t>
            </a:r>
            <a:endParaRPr kumimoji="1" lang="en-US" altLang="ja-JP" dirty="0" smtClean="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65496" y="3154184"/>
            <a:ext cx="11604967" cy="369332"/>
          </a:xfrm>
          <a:prstGeom prst="rect">
            <a:avLst/>
          </a:prstGeom>
          <a:noFill/>
        </p:spPr>
        <p:txBody>
          <a:bodyPr wrap="square" rtlCol="0">
            <a:spAutoFit/>
          </a:bodyPr>
          <a:lstStyle/>
          <a:p>
            <a:r>
              <a:rPr kumimoji="1" lang="ja-JP" altLang="en-US" dirty="0" smtClean="0"/>
              <a:t>②先端技術の活用</a:t>
            </a:r>
            <a:endParaRPr kumimoji="1" lang="en-US" altLang="ja-JP" dirty="0" smtClean="0"/>
          </a:p>
        </p:txBody>
      </p:sp>
      <p:sp>
        <p:nvSpPr>
          <p:cNvPr id="18" name="角丸四角形吹き出し 17"/>
          <p:cNvSpPr/>
          <p:nvPr/>
        </p:nvSpPr>
        <p:spPr>
          <a:xfrm>
            <a:off x="507799" y="3553711"/>
            <a:ext cx="7620201" cy="488115"/>
          </a:xfrm>
          <a:prstGeom prst="wedgeRoundRectCallout">
            <a:avLst>
              <a:gd name="adj1" fmla="val -32145"/>
              <a:gd name="adj2" fmla="val -6831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eiryo UI" panose="020B0604030504040204" pitchFamily="50" charset="-128"/>
                <a:ea typeface="Meiryo UI" panose="020B0604030504040204" pitchFamily="50" charset="-128"/>
              </a:rPr>
              <a:t>本業務で先端技術を活用する場合、その内容について具体的に提案してください。</a:t>
            </a:r>
            <a:endParaRPr kumimoji="1" lang="en-US" altLang="ja-JP" dirty="0" smtClean="0">
              <a:solidFill>
                <a:schemeClr val="tx1"/>
              </a:solidFill>
              <a:latin typeface="Meiryo UI" panose="020B0604030504040204" pitchFamily="50" charset="-128"/>
              <a:ea typeface="Meiryo UI" panose="020B0604030504040204" pitchFamily="50" charset="-128"/>
            </a:endParaRPr>
          </a:p>
        </p:txBody>
      </p:sp>
      <p:sp>
        <p:nvSpPr>
          <p:cNvPr id="4" name="角丸四角形 3"/>
          <p:cNvSpPr/>
          <p:nvPr/>
        </p:nvSpPr>
        <p:spPr>
          <a:xfrm>
            <a:off x="8724736" y="3338850"/>
            <a:ext cx="2760417" cy="2775139"/>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「様式２　５　企画内容について」に記載の１）～４）の質問に回答する形で記載をお願いします。</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37358504"/>
      </p:ext>
    </p:extLst>
  </p:cSld>
  <p:clrMapOvr>
    <a:masterClrMapping/>
  </p:clrMapOvr>
  <mc:AlternateContent xmlns:mc="http://schemas.openxmlformats.org/markup-compatibility/2006" xmlns:p14="http://schemas.microsoft.com/office/powerpoint/2010/main">
    <mc:Choice Requires="p14">
      <p:transition spd="slow" p14:dur="2000" advTm="96668"/>
    </mc:Choice>
    <mc:Fallback xmlns="">
      <p:transition spd="slow" advTm="9666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２</a:t>
            </a:r>
            <a:r>
              <a:rPr lang="ja-JP" altLang="en-US" b="1" dirty="0" smtClean="0">
                <a:solidFill>
                  <a:schemeClr val="bg1"/>
                </a:solidFill>
              </a:rPr>
              <a:t>　仕様書</a:t>
            </a:r>
            <a:r>
              <a:rPr lang="ja-JP" altLang="en-US" b="1" dirty="0">
                <a:solidFill>
                  <a:schemeClr val="bg1"/>
                </a:solidFill>
              </a:rPr>
              <a:t>について</a:t>
            </a:r>
          </a:p>
        </p:txBody>
      </p:sp>
      <p:sp>
        <p:nvSpPr>
          <p:cNvPr id="6" name="テキスト ボックス 5"/>
          <p:cNvSpPr txBox="1"/>
          <p:nvPr/>
        </p:nvSpPr>
        <p:spPr>
          <a:xfrm>
            <a:off x="201434" y="1070238"/>
            <a:ext cx="7543301" cy="369332"/>
          </a:xfrm>
          <a:prstGeom prst="rect">
            <a:avLst/>
          </a:prstGeom>
          <a:noFill/>
        </p:spPr>
        <p:txBody>
          <a:bodyPr wrap="square" rtlCol="0">
            <a:spAutoFit/>
          </a:bodyPr>
          <a:lstStyle/>
          <a:p>
            <a:r>
              <a:rPr kumimoji="1" lang="en-US" altLang="ja-JP" dirty="0" smtClean="0"/>
              <a:t>【</a:t>
            </a:r>
            <a:r>
              <a:rPr kumimoji="1" lang="ja-JP" altLang="en-US" dirty="0" smtClean="0"/>
              <a:t>留意事項（提案する上で気をつけていただきたいこと）</a:t>
            </a:r>
            <a:r>
              <a:rPr kumimoji="1" lang="en-US" altLang="ja-JP" dirty="0" smtClean="0"/>
              <a:t>】</a:t>
            </a:r>
            <a:endParaRPr kumimoji="1" lang="en-US" altLang="ja-JP" dirty="0"/>
          </a:p>
        </p:txBody>
      </p:sp>
      <p:sp>
        <p:nvSpPr>
          <p:cNvPr id="15" name="正方形/長方形 14"/>
          <p:cNvSpPr/>
          <p:nvPr/>
        </p:nvSpPr>
        <p:spPr>
          <a:xfrm>
            <a:off x="11719665" y="6481042"/>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11</a:t>
            </a:r>
            <a:endParaRPr kumimoji="1" lang="ja-JP" altLang="en-US" sz="1100" dirty="0">
              <a:solidFill>
                <a:schemeClr val="tx1"/>
              </a:solidFill>
            </a:endParaRPr>
          </a:p>
        </p:txBody>
      </p:sp>
      <p:sp>
        <p:nvSpPr>
          <p:cNvPr id="2" name="正方形/長方形 1"/>
          <p:cNvSpPr/>
          <p:nvPr/>
        </p:nvSpPr>
        <p:spPr>
          <a:xfrm>
            <a:off x="335314" y="1482187"/>
            <a:ext cx="11580293" cy="1023268"/>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①</a:t>
            </a:r>
            <a:r>
              <a:rPr kumimoji="1" lang="ja-JP" altLang="en-US" dirty="0" smtClean="0">
                <a:solidFill>
                  <a:schemeClr val="tx1"/>
                </a:solidFill>
              </a:rPr>
              <a:t>「</a:t>
            </a:r>
            <a:r>
              <a:rPr kumimoji="1" lang="ja-JP" altLang="en-US" dirty="0">
                <a:solidFill>
                  <a:schemeClr val="tx1"/>
                </a:solidFill>
              </a:rPr>
              <a:t>運動、笑い、音楽」「口の健康、食」「認知症予防」の各テーマに、「アンチエイジング」「生きがい、</a:t>
            </a:r>
          </a:p>
          <a:p>
            <a:r>
              <a:rPr kumimoji="1" lang="ja-JP" altLang="en-US" dirty="0" smtClean="0">
                <a:solidFill>
                  <a:schemeClr val="tx1"/>
                </a:solidFill>
              </a:rPr>
              <a:t>やりがい</a:t>
            </a:r>
            <a:r>
              <a:rPr kumimoji="1" lang="ja-JP" altLang="en-US" dirty="0">
                <a:solidFill>
                  <a:schemeClr val="tx1"/>
                </a:solidFill>
              </a:rPr>
              <a:t>」「いのち輝く未来のまちづくり」のいずれかのテーマ</a:t>
            </a:r>
            <a:r>
              <a:rPr kumimoji="1" lang="ja-JP" altLang="en-US" dirty="0" smtClean="0">
                <a:solidFill>
                  <a:schemeClr val="tx1"/>
                </a:solidFill>
              </a:rPr>
              <a:t>を組み合わせた</a:t>
            </a:r>
            <a:r>
              <a:rPr kumimoji="1" lang="ja-JP" altLang="en-US" dirty="0">
                <a:solidFill>
                  <a:schemeClr val="tx1"/>
                </a:solidFill>
              </a:rPr>
              <a:t>提案</a:t>
            </a:r>
            <a:r>
              <a:rPr kumimoji="1" lang="ja-JP" altLang="en-US" dirty="0" smtClean="0">
                <a:solidFill>
                  <a:schemeClr val="tx1"/>
                </a:solidFill>
              </a:rPr>
              <a:t>については審査の上加点。</a:t>
            </a:r>
            <a:endParaRPr kumimoji="1" lang="ja-JP" altLang="en-US" dirty="0">
              <a:solidFill>
                <a:schemeClr val="tx1"/>
              </a:solidFill>
            </a:endParaRPr>
          </a:p>
        </p:txBody>
      </p:sp>
      <p:sp>
        <p:nvSpPr>
          <p:cNvPr id="16" name="正方形/長方形 15"/>
          <p:cNvSpPr/>
          <p:nvPr/>
        </p:nvSpPr>
        <p:spPr>
          <a:xfrm>
            <a:off x="335314" y="4940105"/>
            <a:ext cx="11540074" cy="725067"/>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②</a:t>
            </a:r>
            <a:r>
              <a:rPr kumimoji="1" lang="ja-JP" altLang="en-US" dirty="0" smtClean="0">
                <a:solidFill>
                  <a:schemeClr val="tx1"/>
                </a:solidFill>
              </a:rPr>
              <a:t>「</a:t>
            </a:r>
            <a:r>
              <a:rPr kumimoji="1" lang="ja-JP" altLang="en-US" dirty="0">
                <a:solidFill>
                  <a:schemeClr val="tx1"/>
                </a:solidFill>
              </a:rPr>
              <a:t>運動、笑い、音楽」又は「口の健康、食」をテーマとして提案する場合、「運動」のみに関する業務や、</a:t>
            </a:r>
          </a:p>
          <a:p>
            <a:r>
              <a:rPr kumimoji="1" lang="ja-JP" altLang="en-US" dirty="0">
                <a:solidFill>
                  <a:schemeClr val="tx1"/>
                </a:solidFill>
              </a:rPr>
              <a:t> 「口の健康」のみに関する業務を提案しても</a:t>
            </a:r>
            <a:r>
              <a:rPr kumimoji="1" lang="ja-JP" altLang="en-US" dirty="0" smtClean="0">
                <a:solidFill>
                  <a:schemeClr val="tx1"/>
                </a:solidFill>
              </a:rPr>
              <a:t>差し支えない（サブテーマとは組み合わせてください）。</a:t>
            </a:r>
            <a:endParaRPr kumimoji="1" lang="ja-JP" altLang="en-US" dirty="0">
              <a:solidFill>
                <a:schemeClr val="tx1"/>
              </a:solidFill>
            </a:endParaRPr>
          </a:p>
        </p:txBody>
      </p:sp>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
        <p:nvSpPr>
          <p:cNvPr id="10" name="正方形/長方形 9"/>
          <p:cNvSpPr/>
          <p:nvPr/>
        </p:nvSpPr>
        <p:spPr>
          <a:xfrm>
            <a:off x="325963" y="5847014"/>
            <a:ext cx="11540074" cy="643542"/>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③業務内容に先端技術を活用することにより、新サービス、新産業の創出や</a:t>
            </a:r>
            <a:r>
              <a:rPr kumimoji="1" lang="en-US" altLang="ja-JP" dirty="0" smtClean="0">
                <a:solidFill>
                  <a:schemeClr val="tx1"/>
                </a:solidFill>
              </a:rPr>
              <a:t>2025</a:t>
            </a:r>
            <a:r>
              <a:rPr kumimoji="1" lang="ja-JP" altLang="en-US" dirty="0" smtClean="0">
                <a:solidFill>
                  <a:schemeClr val="tx1"/>
                </a:solidFill>
              </a:rPr>
              <a:t>年大阪・関西万博の機運醸成、万博会場等での取組みにつながることが期待できる</a:t>
            </a:r>
            <a:r>
              <a:rPr kumimoji="1" lang="ja-JP" altLang="en-US" dirty="0">
                <a:solidFill>
                  <a:schemeClr val="tx1"/>
                </a:solidFill>
              </a:rPr>
              <a:t>提案</a:t>
            </a:r>
            <a:r>
              <a:rPr kumimoji="1" lang="ja-JP" altLang="en-US" dirty="0" smtClean="0">
                <a:solidFill>
                  <a:schemeClr val="tx1"/>
                </a:solidFill>
              </a:rPr>
              <a:t>については審査の上加点。</a:t>
            </a:r>
            <a:endParaRPr kumimoji="1" lang="ja-JP" altLang="en-US" dirty="0">
              <a:solidFill>
                <a:schemeClr val="tx1"/>
              </a:solidFill>
            </a:endParaRPr>
          </a:p>
        </p:txBody>
      </p:sp>
      <p:sp>
        <p:nvSpPr>
          <p:cNvPr id="11" name="角丸四角形 10"/>
          <p:cNvSpPr/>
          <p:nvPr/>
        </p:nvSpPr>
        <p:spPr>
          <a:xfrm>
            <a:off x="201434" y="443991"/>
            <a:ext cx="3877080" cy="551588"/>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（１）「</a:t>
            </a:r>
            <a:r>
              <a:rPr lang="en-US" altLang="ja-JP" b="1" kern="0" spc="153" dirty="0" smtClean="0">
                <a:solidFill>
                  <a:schemeClr val="bg1"/>
                </a:solidFill>
                <a:latin typeface="Meiryo UI" panose="020B0604030504040204" pitchFamily="50" charset="-128"/>
                <a:ea typeface="Meiryo UI" panose="020B0604030504040204" pitchFamily="50" charset="-128"/>
              </a:rPr>
              <a:t>10</a:t>
            </a:r>
            <a:r>
              <a:rPr lang="ja-JP" altLang="en-US" b="1" kern="0" spc="153" dirty="0" smtClean="0">
                <a:solidFill>
                  <a:schemeClr val="bg1"/>
                </a:solidFill>
                <a:latin typeface="Meiryo UI" panose="020B0604030504040204" pitchFamily="50" charset="-128"/>
                <a:ea typeface="Meiryo UI" panose="020B0604030504040204" pitchFamily="50" charset="-128"/>
              </a:rPr>
              <a:t>歳若返り」を体験できるコンテンツの企画・実施</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3" name="角丸四角形 2"/>
          <p:cNvSpPr/>
          <p:nvPr/>
        </p:nvSpPr>
        <p:spPr>
          <a:xfrm>
            <a:off x="6960963" y="2941444"/>
            <a:ext cx="2502351" cy="5602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④アンチエイジング</a:t>
            </a:r>
            <a:endParaRPr kumimoji="1" lang="ja-JP" altLang="en-US" sz="1600" b="1" dirty="0">
              <a:latin typeface="Meiryo UI" panose="020B0604030504040204" pitchFamily="50" charset="-128"/>
              <a:ea typeface="Meiryo UI" panose="020B0604030504040204" pitchFamily="50" charset="-128"/>
            </a:endParaRPr>
          </a:p>
        </p:txBody>
      </p:sp>
      <p:sp>
        <p:nvSpPr>
          <p:cNvPr id="33" name="角丸四角形 32"/>
          <p:cNvSpPr/>
          <p:nvPr/>
        </p:nvSpPr>
        <p:spPr>
          <a:xfrm>
            <a:off x="6960963" y="3559210"/>
            <a:ext cx="2502351" cy="573277"/>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⑤生きがい、やりがい</a:t>
            </a:r>
            <a:endParaRPr kumimoji="1" lang="ja-JP" altLang="en-US" sz="1600" b="1" dirty="0">
              <a:latin typeface="Meiryo UI" panose="020B0604030504040204" pitchFamily="50" charset="-128"/>
              <a:ea typeface="Meiryo UI" panose="020B0604030504040204" pitchFamily="50" charset="-128"/>
            </a:endParaRPr>
          </a:p>
        </p:txBody>
      </p:sp>
      <p:sp>
        <p:nvSpPr>
          <p:cNvPr id="34" name="角丸四角形 33"/>
          <p:cNvSpPr/>
          <p:nvPr/>
        </p:nvSpPr>
        <p:spPr>
          <a:xfrm>
            <a:off x="6960965" y="4212661"/>
            <a:ext cx="2502349" cy="57194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⑥いのち輝く</a:t>
            </a:r>
            <a:endParaRPr kumimoji="1" lang="en-US" altLang="ja-JP" sz="1600" b="1" dirty="0" smtClean="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未来のまちづくり</a:t>
            </a:r>
            <a:endParaRPr kumimoji="1" lang="ja-JP" altLang="en-US" sz="1600" b="1" dirty="0">
              <a:latin typeface="Meiryo UI" panose="020B0604030504040204" pitchFamily="50" charset="-128"/>
              <a:ea typeface="Meiryo UI" panose="020B0604030504040204" pitchFamily="50" charset="-128"/>
            </a:endParaRPr>
          </a:p>
        </p:txBody>
      </p:sp>
      <p:sp>
        <p:nvSpPr>
          <p:cNvPr id="35" name="角丸四角形 34"/>
          <p:cNvSpPr/>
          <p:nvPr/>
        </p:nvSpPr>
        <p:spPr>
          <a:xfrm>
            <a:off x="2866781" y="2962807"/>
            <a:ext cx="2423466" cy="56416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①運動、笑い、音楽</a:t>
            </a:r>
            <a:endParaRPr kumimoji="1" lang="ja-JP" altLang="en-US" sz="1600" b="1" dirty="0">
              <a:latin typeface="Meiryo UI" panose="020B0604030504040204" pitchFamily="50" charset="-128"/>
              <a:ea typeface="Meiryo UI" panose="020B0604030504040204" pitchFamily="50" charset="-128"/>
            </a:endParaRPr>
          </a:p>
        </p:txBody>
      </p:sp>
      <p:sp>
        <p:nvSpPr>
          <p:cNvPr id="36" name="角丸四角形 35"/>
          <p:cNvSpPr/>
          <p:nvPr/>
        </p:nvSpPr>
        <p:spPr>
          <a:xfrm>
            <a:off x="2866781" y="3603303"/>
            <a:ext cx="2423466" cy="48972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②口の健康、食</a:t>
            </a:r>
            <a:endParaRPr kumimoji="1" lang="en-US" altLang="ja-JP" sz="1600" b="1" dirty="0" smtClean="0">
              <a:latin typeface="Meiryo UI" panose="020B0604030504040204" pitchFamily="50" charset="-128"/>
              <a:ea typeface="Meiryo UI" panose="020B0604030504040204" pitchFamily="50" charset="-128"/>
            </a:endParaRPr>
          </a:p>
        </p:txBody>
      </p:sp>
      <p:sp>
        <p:nvSpPr>
          <p:cNvPr id="37" name="角丸四角形 36"/>
          <p:cNvSpPr/>
          <p:nvPr/>
        </p:nvSpPr>
        <p:spPr>
          <a:xfrm>
            <a:off x="2866781" y="4173831"/>
            <a:ext cx="2423466" cy="6295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③認知症予防</a:t>
            </a:r>
            <a:endParaRPr kumimoji="1" lang="en-US" altLang="ja-JP" sz="1600" b="1"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596650" y="2633667"/>
            <a:ext cx="2752868" cy="307777"/>
          </a:xfrm>
          <a:prstGeom prst="rect">
            <a:avLst/>
          </a:prstGeom>
          <a:noFill/>
        </p:spPr>
        <p:txBody>
          <a:bodyPr wrap="square" rtlCol="0">
            <a:spAutoFit/>
          </a:bodyPr>
          <a:lstStyle/>
          <a:p>
            <a:pPr algn="ctr"/>
            <a:r>
              <a:rPr kumimoji="1" lang="en-US" altLang="ja-JP" sz="1400" dirty="0" smtClean="0"/>
              <a:t>【</a:t>
            </a:r>
            <a:r>
              <a:rPr kumimoji="1" lang="ja-JP" altLang="en-US" sz="1400" dirty="0" smtClean="0"/>
              <a:t>メインテーマ</a:t>
            </a:r>
            <a:r>
              <a:rPr kumimoji="1" lang="en-US" altLang="ja-JP" sz="1400" dirty="0" smtClean="0"/>
              <a:t>】</a:t>
            </a:r>
            <a:endParaRPr kumimoji="1" lang="en-US" altLang="ja-JP" sz="1400" dirty="0"/>
          </a:p>
        </p:txBody>
      </p:sp>
      <p:sp>
        <p:nvSpPr>
          <p:cNvPr id="39" name="テキスト ボックス 38"/>
          <p:cNvSpPr txBox="1"/>
          <p:nvPr/>
        </p:nvSpPr>
        <p:spPr>
          <a:xfrm>
            <a:off x="7290925" y="2632010"/>
            <a:ext cx="1842426" cy="307863"/>
          </a:xfrm>
          <a:prstGeom prst="rect">
            <a:avLst/>
          </a:prstGeom>
          <a:noFill/>
        </p:spPr>
        <p:txBody>
          <a:bodyPr wrap="square" rtlCol="0">
            <a:spAutoFit/>
          </a:bodyPr>
          <a:lstStyle/>
          <a:p>
            <a:pPr algn="ctr"/>
            <a:r>
              <a:rPr kumimoji="1" lang="en-US" altLang="ja-JP" sz="1400" dirty="0" smtClean="0"/>
              <a:t>【</a:t>
            </a:r>
            <a:r>
              <a:rPr kumimoji="1" lang="ja-JP" altLang="en-US" sz="1400" dirty="0" smtClean="0"/>
              <a:t>サブテーマ</a:t>
            </a:r>
            <a:r>
              <a:rPr kumimoji="1" lang="en-US" altLang="ja-JP" sz="1400" dirty="0" smtClean="0"/>
              <a:t>】</a:t>
            </a:r>
            <a:endParaRPr kumimoji="1" lang="en-US" altLang="ja-JP" sz="1400" dirty="0"/>
          </a:p>
        </p:txBody>
      </p:sp>
    </p:spTree>
    <p:extLst>
      <p:ext uri="{BB962C8B-B14F-4D97-AF65-F5344CB8AC3E}">
        <p14:creationId xmlns:p14="http://schemas.microsoft.com/office/powerpoint/2010/main" val="1466446294"/>
      </p:ext>
    </p:extLst>
  </p:cSld>
  <p:clrMapOvr>
    <a:masterClrMapping/>
  </p:clrMapOvr>
  <mc:AlternateContent xmlns:mc="http://schemas.openxmlformats.org/markup-compatibility/2006" xmlns:p14="http://schemas.microsoft.com/office/powerpoint/2010/main">
    <mc:Choice Requires="p14">
      <p:transition spd="slow" p14:dur="2000" advTm="66311"/>
    </mc:Choice>
    <mc:Fallback xmlns="">
      <p:transition spd="slow" advTm="6631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1586753" y="635911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12</a:t>
            </a:r>
            <a:endParaRPr kumimoji="1" lang="ja-JP" altLang="en-US" sz="1100" dirty="0">
              <a:solidFill>
                <a:schemeClr val="tx1"/>
              </a:solidFill>
            </a:endParaRPr>
          </a:p>
        </p:txBody>
      </p:sp>
      <p:sp>
        <p:nvSpPr>
          <p:cNvPr id="19" name="角丸四角形 18"/>
          <p:cNvSpPr/>
          <p:nvPr/>
        </p:nvSpPr>
        <p:spPr>
          <a:xfrm>
            <a:off x="572733" y="1083241"/>
            <a:ext cx="2147464" cy="352241"/>
          </a:xfrm>
          <a:prstGeom prst="roundRect">
            <a:avLst>
              <a:gd name="adj" fmla="val 13522"/>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tx1"/>
                </a:solidFill>
                <a:latin typeface="Meiryo UI" panose="020B0604030504040204" pitchFamily="50" charset="-128"/>
                <a:ea typeface="Meiryo UI" panose="020B0604030504040204" pitchFamily="50" charset="-128"/>
              </a:rPr>
              <a:t>先端技術について</a:t>
            </a:r>
            <a:endParaRPr lang="en-US" altLang="ja-JP" b="1" kern="0" spc="153" dirty="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903514" y="1506164"/>
            <a:ext cx="10384971" cy="107115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chemeClr val="bg1"/>
                </a:solidFill>
                <a:latin typeface="Meiryo UI" panose="020B0604030504040204" pitchFamily="50" charset="-128"/>
                <a:ea typeface="Meiryo UI" panose="020B0604030504040204" pitchFamily="50" charset="-128"/>
              </a:rPr>
              <a:t>AI</a:t>
            </a:r>
            <a:r>
              <a:rPr kumimoji="1" lang="ja-JP" altLang="en-US" sz="2000" b="1" dirty="0" err="1" smtClean="0">
                <a:solidFill>
                  <a:schemeClr val="bg1"/>
                </a:solidFill>
                <a:latin typeface="Meiryo UI" panose="020B0604030504040204" pitchFamily="50" charset="-128"/>
                <a:ea typeface="Meiryo UI" panose="020B0604030504040204" pitchFamily="50" charset="-128"/>
              </a:rPr>
              <a:t>、</a:t>
            </a:r>
            <a:r>
              <a:rPr kumimoji="1" lang="ja-JP" altLang="en-US" sz="2000" b="1" dirty="0" smtClean="0">
                <a:solidFill>
                  <a:schemeClr val="bg1"/>
                </a:solidFill>
                <a:latin typeface="Meiryo UI" panose="020B0604030504040204" pitchFamily="50" charset="-128"/>
                <a:ea typeface="Meiryo UI" panose="020B0604030504040204" pitchFamily="50" charset="-128"/>
              </a:rPr>
              <a:t>５</a:t>
            </a:r>
            <a:r>
              <a:rPr kumimoji="1" lang="en-US" altLang="ja-JP" sz="2000" b="1" dirty="0" smtClean="0">
                <a:solidFill>
                  <a:schemeClr val="bg1"/>
                </a:solidFill>
                <a:latin typeface="Meiryo UI" panose="020B0604030504040204" pitchFamily="50" charset="-128"/>
                <a:ea typeface="Meiryo UI" panose="020B0604030504040204" pitchFamily="50" charset="-128"/>
              </a:rPr>
              <a:t>G</a:t>
            </a:r>
            <a:r>
              <a:rPr kumimoji="1" lang="ja-JP" altLang="en-US" sz="2000" b="1" dirty="0" err="1" smtClean="0">
                <a:solidFill>
                  <a:schemeClr val="bg1"/>
                </a:solidFill>
                <a:latin typeface="Meiryo UI" panose="020B0604030504040204" pitchFamily="50" charset="-128"/>
                <a:ea typeface="Meiryo UI" panose="020B0604030504040204" pitchFamily="50" charset="-128"/>
              </a:rPr>
              <a:t>、</a:t>
            </a:r>
            <a:r>
              <a:rPr kumimoji="1" lang="ja-JP" altLang="en-US" sz="2000" b="1" dirty="0" smtClean="0">
                <a:solidFill>
                  <a:schemeClr val="bg1"/>
                </a:solidFill>
                <a:latin typeface="Meiryo UI" panose="020B0604030504040204" pitchFamily="50" charset="-128"/>
                <a:ea typeface="Meiryo UI" panose="020B0604030504040204" pitchFamily="50" charset="-128"/>
              </a:rPr>
              <a:t>生体認証等の技術を活用して、「</a:t>
            </a:r>
            <a:r>
              <a:rPr kumimoji="1" lang="en-US" altLang="ja-JP" sz="2000" b="1" dirty="0" smtClean="0">
                <a:solidFill>
                  <a:schemeClr val="bg1"/>
                </a:solidFill>
                <a:latin typeface="Meiryo UI" panose="020B0604030504040204" pitchFamily="50" charset="-128"/>
                <a:ea typeface="Meiryo UI" panose="020B0604030504040204" pitchFamily="50" charset="-128"/>
              </a:rPr>
              <a:t>10</a:t>
            </a:r>
            <a:r>
              <a:rPr kumimoji="1" lang="ja-JP" altLang="en-US" sz="2000" b="1" dirty="0" smtClean="0">
                <a:solidFill>
                  <a:schemeClr val="bg1"/>
                </a:solidFill>
                <a:latin typeface="Meiryo UI" panose="020B0604030504040204" pitchFamily="50" charset="-128"/>
                <a:ea typeface="Meiryo UI" panose="020B0604030504040204" pitchFamily="50" charset="-128"/>
              </a:rPr>
              <a:t>歳若返り」に資する取組みが効率化するものであり、</a:t>
            </a:r>
            <a:endParaRPr kumimoji="1" lang="en-US" altLang="ja-JP" sz="20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2000" b="1" dirty="0" smtClean="0">
                <a:solidFill>
                  <a:schemeClr val="bg1"/>
                </a:solidFill>
                <a:latin typeface="Meiryo UI" panose="020B0604030504040204" pitchFamily="50" charset="-128"/>
                <a:ea typeface="Meiryo UI" panose="020B0604030504040204" pitchFamily="50" charset="-128"/>
              </a:rPr>
              <a:t>さらに、（ヘルスケア関連の）新サービスや新産業の創出につながる可能性が考えられるもの</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pic>
        <p:nvPicPr>
          <p:cNvPr id="25" name="図 24" descr="人, 子供, 若い, グループ が含まれている画像&#10;&#10;自動的に生成された説明">
            <a:extLst>
              <a:ext uri="{FF2B5EF4-FFF2-40B4-BE49-F238E27FC236}">
                <a16:creationId xmlns:a16="http://schemas.microsoft.com/office/drawing/2014/main" id="{AF0141E2-193B-1FF0-9E92-DC32FEBB1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5530" y="4256987"/>
            <a:ext cx="3885044" cy="2395580"/>
          </a:xfrm>
          <a:prstGeom prst="rect">
            <a:avLst/>
          </a:prstGeom>
        </p:spPr>
      </p:pic>
      <p:pic>
        <p:nvPicPr>
          <p:cNvPr id="27" name="図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186" y="4256987"/>
            <a:ext cx="3505420" cy="2395580"/>
          </a:xfrm>
          <a:prstGeom prst="rect">
            <a:avLst/>
          </a:prstGeom>
        </p:spPr>
      </p:pic>
      <p:sp>
        <p:nvSpPr>
          <p:cNvPr id="28" name="下矢印 27"/>
          <p:cNvSpPr/>
          <p:nvPr/>
        </p:nvSpPr>
        <p:spPr>
          <a:xfrm>
            <a:off x="4676177" y="2746869"/>
            <a:ext cx="2328164" cy="336065"/>
          </a:xfrm>
          <a:prstGeom prst="downArrow">
            <a:avLst>
              <a:gd name="adj1" fmla="val 50000"/>
              <a:gd name="adj2"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雲形吹き出し 28"/>
          <p:cNvSpPr/>
          <p:nvPr/>
        </p:nvSpPr>
        <p:spPr>
          <a:xfrm>
            <a:off x="17846" y="2447085"/>
            <a:ext cx="2702351" cy="711527"/>
          </a:xfrm>
          <a:prstGeom prst="cloudCallout">
            <a:avLst>
              <a:gd name="adj1" fmla="val 63690"/>
              <a:gd name="adj2" fmla="val 35652"/>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rPr>
              <a:t>想定している</a:t>
            </a:r>
            <a:endParaRPr kumimoji="1" lang="en-US" altLang="ja-JP" sz="1600" b="1" dirty="0" smtClean="0">
              <a:solidFill>
                <a:schemeClr val="bg1"/>
              </a:solidFill>
            </a:endParaRPr>
          </a:p>
          <a:p>
            <a:pPr algn="ctr"/>
            <a:r>
              <a:rPr kumimoji="1" lang="ja-JP" altLang="en-US" sz="1600" b="1" dirty="0" smtClean="0">
                <a:solidFill>
                  <a:schemeClr val="bg1"/>
                </a:solidFill>
              </a:rPr>
              <a:t>先端技術の例</a:t>
            </a:r>
            <a:endParaRPr kumimoji="1" lang="en-US" altLang="ja-JP" sz="1600" b="1" dirty="0" smtClean="0">
              <a:solidFill>
                <a:schemeClr val="bg1"/>
              </a:solidFill>
            </a:endParaRPr>
          </a:p>
        </p:txBody>
      </p:sp>
      <p:sp>
        <p:nvSpPr>
          <p:cNvPr id="16" name="テキスト ボックス 15"/>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２</a:t>
            </a:r>
            <a:r>
              <a:rPr lang="ja-JP" altLang="en-US" b="1" dirty="0" smtClean="0">
                <a:solidFill>
                  <a:schemeClr val="bg1"/>
                </a:solidFill>
              </a:rPr>
              <a:t>　仕様書</a:t>
            </a:r>
            <a:r>
              <a:rPr lang="ja-JP" altLang="en-US" b="1" dirty="0">
                <a:solidFill>
                  <a:schemeClr val="bg1"/>
                </a:solidFill>
              </a:rPr>
              <a:t>について</a:t>
            </a:r>
          </a:p>
        </p:txBody>
      </p:sp>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
        <p:nvSpPr>
          <p:cNvPr id="21" name="角丸四角形 20"/>
          <p:cNvSpPr/>
          <p:nvPr/>
        </p:nvSpPr>
        <p:spPr>
          <a:xfrm>
            <a:off x="244931" y="460972"/>
            <a:ext cx="3877080" cy="551588"/>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（１）「</a:t>
            </a:r>
            <a:r>
              <a:rPr lang="en-US" altLang="ja-JP" b="1" kern="0" spc="153" dirty="0" smtClean="0">
                <a:solidFill>
                  <a:schemeClr val="bg1"/>
                </a:solidFill>
                <a:latin typeface="Meiryo UI" panose="020B0604030504040204" pitchFamily="50" charset="-128"/>
                <a:ea typeface="Meiryo UI" panose="020B0604030504040204" pitchFamily="50" charset="-128"/>
              </a:rPr>
              <a:t>10</a:t>
            </a:r>
            <a:r>
              <a:rPr lang="ja-JP" altLang="en-US" b="1" kern="0" spc="153" dirty="0" smtClean="0">
                <a:solidFill>
                  <a:schemeClr val="bg1"/>
                </a:solidFill>
                <a:latin typeface="Meiryo UI" panose="020B0604030504040204" pitchFamily="50" charset="-128"/>
                <a:ea typeface="Meiryo UI" panose="020B0604030504040204" pitchFamily="50" charset="-128"/>
              </a:rPr>
              <a:t>歳若返り」を体験できるコンテンツの企画・実施</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6350187" y="3252485"/>
            <a:ext cx="3505420" cy="9233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視線の動きから認知機能</a:t>
            </a:r>
            <a:r>
              <a:rPr kumimoji="1" lang="ja-JP" altLang="en-US" dirty="0" smtClean="0">
                <a:solidFill>
                  <a:schemeClr val="tx1"/>
                </a:solidFill>
              </a:rPr>
              <a:t>を</a:t>
            </a:r>
            <a:endParaRPr kumimoji="1" lang="en-US" altLang="ja-JP" dirty="0" smtClean="0">
              <a:solidFill>
                <a:schemeClr val="tx1"/>
              </a:solidFill>
            </a:endParaRPr>
          </a:p>
          <a:p>
            <a:pPr algn="ctr"/>
            <a:r>
              <a:rPr kumimoji="1" lang="ja-JP" altLang="en-US" dirty="0" smtClean="0">
                <a:solidFill>
                  <a:schemeClr val="tx1"/>
                </a:solidFill>
              </a:rPr>
              <a:t>計測できるアプリケーション</a:t>
            </a:r>
            <a:endParaRPr kumimoji="1" lang="ja-JP" altLang="en-US" dirty="0">
              <a:solidFill>
                <a:schemeClr val="tx1"/>
              </a:solidFill>
            </a:endParaRPr>
          </a:p>
        </p:txBody>
      </p:sp>
      <p:sp>
        <p:nvSpPr>
          <p:cNvPr id="20" name="正方形/長方形 19"/>
          <p:cNvSpPr/>
          <p:nvPr/>
        </p:nvSpPr>
        <p:spPr>
          <a:xfrm>
            <a:off x="1575530" y="3252485"/>
            <a:ext cx="3885044" cy="9106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AI</a:t>
            </a:r>
            <a:r>
              <a:rPr kumimoji="1" lang="ja-JP" altLang="en-US" dirty="0">
                <a:solidFill>
                  <a:schemeClr val="tx1"/>
                </a:solidFill>
              </a:rPr>
              <a:t>センシング技術を活用した</a:t>
            </a:r>
            <a:r>
              <a:rPr kumimoji="1" lang="ja-JP" altLang="en-US" dirty="0" smtClean="0">
                <a:solidFill>
                  <a:schemeClr val="tx1"/>
                </a:solidFill>
              </a:rPr>
              <a:t>、</a:t>
            </a:r>
            <a:endParaRPr kumimoji="1" lang="en-US" altLang="ja-JP" dirty="0" smtClean="0">
              <a:solidFill>
                <a:schemeClr val="tx1"/>
              </a:solidFill>
            </a:endParaRPr>
          </a:p>
          <a:p>
            <a:pPr algn="ctr"/>
            <a:r>
              <a:rPr kumimoji="1" lang="ja-JP" altLang="en-US" dirty="0" smtClean="0">
                <a:solidFill>
                  <a:schemeClr val="tx1"/>
                </a:solidFill>
              </a:rPr>
              <a:t>運動</a:t>
            </a:r>
            <a:r>
              <a:rPr kumimoji="1" lang="ja-JP" altLang="en-US" dirty="0">
                <a:solidFill>
                  <a:schemeClr val="tx1"/>
                </a:solidFill>
              </a:rPr>
              <a:t>を体験することが</a:t>
            </a:r>
            <a:r>
              <a:rPr kumimoji="1" lang="ja-JP" altLang="en-US" dirty="0" smtClean="0">
                <a:solidFill>
                  <a:schemeClr val="tx1"/>
                </a:solidFill>
              </a:rPr>
              <a:t>できる</a:t>
            </a:r>
            <a:endParaRPr kumimoji="1" lang="en-US" altLang="ja-JP" dirty="0" smtClean="0">
              <a:solidFill>
                <a:schemeClr val="tx1"/>
              </a:solidFill>
            </a:endParaRPr>
          </a:p>
          <a:p>
            <a:pPr algn="ctr"/>
            <a:r>
              <a:rPr kumimoji="1" lang="ja-JP" altLang="en-US" dirty="0" smtClean="0">
                <a:solidFill>
                  <a:schemeClr val="tx1"/>
                </a:solidFill>
              </a:rPr>
              <a:t>バーチャルモーションシステム</a:t>
            </a:r>
            <a:endParaRPr kumimoji="1" lang="ja-JP" altLang="en-US" dirty="0">
              <a:solidFill>
                <a:schemeClr val="tx1"/>
              </a:solidFill>
            </a:endParaRPr>
          </a:p>
        </p:txBody>
      </p:sp>
    </p:spTree>
    <p:custDataLst>
      <p:tags r:id="rId1"/>
    </p:custDataLst>
    <p:extLst>
      <p:ext uri="{BB962C8B-B14F-4D97-AF65-F5344CB8AC3E}">
        <p14:creationId xmlns:p14="http://schemas.microsoft.com/office/powerpoint/2010/main" val="40712076"/>
      </p:ext>
    </p:extLst>
  </p:cSld>
  <p:clrMapOvr>
    <a:masterClrMapping/>
  </p:clrMapOvr>
  <mc:AlternateContent xmlns:mc="http://schemas.openxmlformats.org/markup-compatibility/2006" xmlns:p14="http://schemas.microsoft.com/office/powerpoint/2010/main">
    <mc:Choice Requires="p14">
      <p:transition spd="slow" p14:dur="2000" advTm="30306"/>
    </mc:Choice>
    <mc:Fallback xmlns="">
      <p:transition spd="slow" advTm="3030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28709" y="580510"/>
            <a:ext cx="4291233" cy="40097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（２）業務の実施体制の確保について</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295290" y="2101077"/>
            <a:ext cx="10121371" cy="1208023"/>
          </a:xfrm>
          <a:prstGeom prst="rect">
            <a:avLst/>
          </a:prstGeom>
          <a:noFill/>
        </p:spPr>
        <p:txBody>
          <a:bodyPr wrap="square" rtlCol="0">
            <a:spAutoFit/>
          </a:bodyPr>
          <a:lstStyle/>
          <a:p>
            <a:pPr>
              <a:lnSpc>
                <a:spcPts val="2900"/>
              </a:lnSpc>
            </a:pPr>
            <a:r>
              <a:rPr kumimoji="1" lang="ja-JP" altLang="en-US" dirty="0" smtClean="0"/>
              <a:t>①業務実施体制及び人員（配置する人員数や安全対策など）</a:t>
            </a:r>
            <a:endParaRPr kumimoji="1" lang="en-US" altLang="ja-JP" dirty="0" smtClean="0"/>
          </a:p>
          <a:p>
            <a:pPr>
              <a:lnSpc>
                <a:spcPts val="2900"/>
              </a:lnSpc>
            </a:pPr>
            <a:r>
              <a:rPr kumimoji="1" lang="ja-JP" altLang="en-US" dirty="0"/>
              <a:t>②</a:t>
            </a:r>
            <a:r>
              <a:rPr kumimoji="1" lang="ja-JP" altLang="en-US" dirty="0" smtClean="0"/>
              <a:t>契約期間内の全体スケジュール</a:t>
            </a:r>
            <a:endParaRPr kumimoji="1" lang="en-US" altLang="ja-JP" dirty="0" smtClean="0"/>
          </a:p>
          <a:p>
            <a:pPr>
              <a:lnSpc>
                <a:spcPts val="2900"/>
              </a:lnSpc>
            </a:pPr>
            <a:r>
              <a:rPr kumimoji="1" lang="ja-JP" altLang="en-US" dirty="0"/>
              <a:t>③</a:t>
            </a:r>
            <a:r>
              <a:rPr kumimoji="1" lang="ja-JP" altLang="en-US" dirty="0" smtClean="0"/>
              <a:t>著作権等コンプライアンスへの取組み（体制、確認方法など）</a:t>
            </a:r>
            <a:endParaRPr kumimoji="1" lang="en-US" altLang="ja-JP" dirty="0" smtClean="0"/>
          </a:p>
        </p:txBody>
      </p:sp>
      <p:sp>
        <p:nvSpPr>
          <p:cNvPr id="2" name="角丸四角形 1"/>
          <p:cNvSpPr/>
          <p:nvPr/>
        </p:nvSpPr>
        <p:spPr>
          <a:xfrm>
            <a:off x="6150749" y="4759515"/>
            <a:ext cx="5502165" cy="123149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「６本事業の成果物」～「</a:t>
            </a:r>
            <a:r>
              <a:rPr kumimoji="1" lang="en-US" altLang="ja-JP" dirty="0" smtClean="0">
                <a:solidFill>
                  <a:schemeClr val="tx1"/>
                </a:solidFill>
              </a:rPr>
              <a:t>11</a:t>
            </a:r>
            <a:r>
              <a:rPr kumimoji="1" lang="ja-JP" altLang="en-US" dirty="0" smtClean="0">
                <a:solidFill>
                  <a:schemeClr val="tx1"/>
                </a:solidFill>
              </a:rPr>
              <a:t>その他留意事項」の内容は、事務的な内容となりますので、</a:t>
            </a:r>
            <a:endParaRPr kumimoji="1" lang="en-US" altLang="ja-JP" dirty="0" smtClean="0">
              <a:solidFill>
                <a:schemeClr val="tx1"/>
              </a:solidFill>
            </a:endParaRPr>
          </a:p>
          <a:p>
            <a:pPr algn="ctr"/>
            <a:r>
              <a:rPr kumimoji="1" lang="ja-JP" altLang="en-US" dirty="0" smtClean="0">
                <a:solidFill>
                  <a:schemeClr val="tx1"/>
                </a:solidFill>
              </a:rPr>
              <a:t>各自仕様書をご確認ください。</a:t>
            </a:r>
            <a:endParaRPr kumimoji="1" lang="ja-JP" altLang="en-US" dirty="0">
              <a:solidFill>
                <a:schemeClr val="tx1"/>
              </a:solidFill>
            </a:endParaRPr>
          </a:p>
        </p:txBody>
      </p:sp>
      <p:sp>
        <p:nvSpPr>
          <p:cNvPr id="8" name="正方形/長方形 7"/>
          <p:cNvSpPr/>
          <p:nvPr/>
        </p:nvSpPr>
        <p:spPr>
          <a:xfrm>
            <a:off x="11652914" y="6399171"/>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13</a:t>
            </a:r>
            <a:endParaRPr kumimoji="1" lang="ja-JP" altLang="en-US" sz="1100" dirty="0">
              <a:solidFill>
                <a:schemeClr val="tx1"/>
              </a:solidFill>
            </a:endParaRPr>
          </a:p>
        </p:txBody>
      </p:sp>
      <p:sp>
        <p:nvSpPr>
          <p:cNvPr id="10" name="角丸四角形 9"/>
          <p:cNvSpPr/>
          <p:nvPr/>
        </p:nvSpPr>
        <p:spPr>
          <a:xfrm>
            <a:off x="295289" y="1400544"/>
            <a:ext cx="2225841" cy="352241"/>
          </a:xfrm>
          <a:prstGeom prst="roundRect">
            <a:avLst>
              <a:gd name="adj" fmla="val 13522"/>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tx1"/>
                </a:solidFill>
                <a:latin typeface="Meiryo UI" panose="020B0604030504040204" pitchFamily="50" charset="-128"/>
                <a:ea typeface="Meiryo UI" panose="020B0604030504040204" pitchFamily="50" charset="-128"/>
              </a:rPr>
              <a:t>提案を求める内容</a:t>
            </a:r>
            <a:endParaRPr lang="en-US" altLang="ja-JP" b="1" kern="0" spc="153"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２</a:t>
            </a:r>
            <a:r>
              <a:rPr lang="ja-JP" altLang="en-US" b="1" dirty="0" smtClean="0">
                <a:solidFill>
                  <a:schemeClr val="bg1"/>
                </a:solidFill>
              </a:rPr>
              <a:t>　仕様書</a:t>
            </a:r>
            <a:r>
              <a:rPr lang="ja-JP" altLang="en-US" b="1" dirty="0">
                <a:solidFill>
                  <a:schemeClr val="bg1"/>
                </a:solidFill>
              </a:rPr>
              <a:t>について</a:t>
            </a: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
        <p:nvSpPr>
          <p:cNvPr id="13" name="雲形吹き出し 12"/>
          <p:cNvSpPr/>
          <p:nvPr/>
        </p:nvSpPr>
        <p:spPr>
          <a:xfrm>
            <a:off x="4490114" y="672600"/>
            <a:ext cx="7358742" cy="1336388"/>
          </a:xfrm>
          <a:prstGeom prst="cloudCallout">
            <a:avLst>
              <a:gd name="adj1" fmla="val -44371"/>
              <a:gd name="adj2" fmla="val 50898"/>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以下</a:t>
            </a:r>
            <a:r>
              <a:rPr kumimoji="1" lang="ja-JP" altLang="en-US" b="1" dirty="0">
                <a:solidFill>
                  <a:schemeClr val="bg1"/>
                </a:solidFill>
              </a:rPr>
              <a:t>の項目について、「審査基準」に留意し</a:t>
            </a:r>
            <a:r>
              <a:rPr kumimoji="1" lang="ja-JP" altLang="en-US" b="1" dirty="0" smtClean="0">
                <a:solidFill>
                  <a:schemeClr val="bg1"/>
                </a:solidFill>
              </a:rPr>
              <a:t>、</a:t>
            </a:r>
            <a:endParaRPr kumimoji="1" lang="en-US" altLang="ja-JP" b="1" dirty="0" smtClean="0">
              <a:solidFill>
                <a:schemeClr val="bg1"/>
              </a:solidFill>
            </a:endParaRPr>
          </a:p>
          <a:p>
            <a:pPr algn="ctr"/>
            <a:r>
              <a:rPr kumimoji="1" lang="ja-JP" altLang="en-US" b="1" dirty="0" smtClean="0">
                <a:solidFill>
                  <a:schemeClr val="bg1"/>
                </a:solidFill>
              </a:rPr>
              <a:t>「</a:t>
            </a:r>
            <a:r>
              <a:rPr kumimoji="1" lang="ja-JP" altLang="en-US" b="1" dirty="0">
                <a:solidFill>
                  <a:schemeClr val="bg1"/>
                </a:solidFill>
              </a:rPr>
              <a:t>様式２　５　企画内容について」に記載を</a:t>
            </a:r>
            <a:r>
              <a:rPr kumimoji="1" lang="ja-JP" altLang="en-US" b="1" dirty="0" smtClean="0">
                <a:solidFill>
                  <a:schemeClr val="bg1"/>
                </a:solidFill>
              </a:rPr>
              <a:t>お願いします。</a:t>
            </a:r>
            <a:endParaRPr kumimoji="1" lang="ja-JP" altLang="en-US" b="1" dirty="0">
              <a:solidFill>
                <a:schemeClr val="bg1"/>
              </a:solidFill>
            </a:endParaRPr>
          </a:p>
        </p:txBody>
      </p:sp>
    </p:spTree>
    <p:extLst>
      <p:ext uri="{BB962C8B-B14F-4D97-AF65-F5344CB8AC3E}">
        <p14:creationId xmlns:p14="http://schemas.microsoft.com/office/powerpoint/2010/main" val="271254571"/>
      </p:ext>
    </p:extLst>
  </p:cSld>
  <p:clrMapOvr>
    <a:masterClrMapping/>
  </p:clrMapOvr>
  <mc:AlternateContent xmlns:mc="http://schemas.openxmlformats.org/markup-compatibility/2006" xmlns:p14="http://schemas.microsoft.com/office/powerpoint/2010/main">
    <mc:Choice Requires="p14">
      <p:transition spd="slow" p14:dur="2000" advTm="24344"/>
    </mc:Choice>
    <mc:Fallback xmlns="">
      <p:transition spd="slow" advTm="2434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65386" y="639752"/>
            <a:ext cx="3391998" cy="40097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スケジュール</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7" name="角丸四角形 6"/>
          <p:cNvSpPr/>
          <p:nvPr/>
        </p:nvSpPr>
        <p:spPr>
          <a:xfrm>
            <a:off x="265386" y="4616570"/>
            <a:ext cx="3391998" cy="40097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公募参加資格</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594050" y="5283926"/>
            <a:ext cx="9215282" cy="369332"/>
          </a:xfrm>
          <a:prstGeom prst="rect">
            <a:avLst/>
          </a:prstGeom>
          <a:noFill/>
        </p:spPr>
        <p:txBody>
          <a:bodyPr wrap="square" rtlCol="0">
            <a:spAutoFit/>
          </a:bodyPr>
          <a:lstStyle/>
          <a:p>
            <a:r>
              <a:rPr kumimoji="1" lang="ja-JP" altLang="en-US" dirty="0"/>
              <a:t>公募</a:t>
            </a:r>
            <a:r>
              <a:rPr kumimoji="1" lang="ja-JP" altLang="en-US" dirty="0" smtClean="0"/>
              <a:t>要領２ページ以降の「３　公募参加資格」を各自ご確認ください。</a:t>
            </a:r>
            <a:endParaRPr kumimoji="1" lang="en-US" altLang="ja-JP" dirty="0" smtClean="0"/>
          </a:p>
        </p:txBody>
      </p:sp>
      <p:sp>
        <p:nvSpPr>
          <p:cNvPr id="10" name="テキスト ボックス 9"/>
          <p:cNvSpPr txBox="1"/>
          <p:nvPr/>
        </p:nvSpPr>
        <p:spPr>
          <a:xfrm>
            <a:off x="594050" y="5692844"/>
            <a:ext cx="4689366" cy="369332"/>
          </a:xfrm>
          <a:prstGeom prst="rect">
            <a:avLst/>
          </a:prstGeom>
          <a:noFill/>
        </p:spPr>
        <p:txBody>
          <a:bodyPr wrap="square" rtlCol="0">
            <a:spAutoFit/>
          </a:bodyPr>
          <a:lstStyle/>
          <a:p>
            <a:r>
              <a:rPr kumimoji="1" lang="ja-JP" altLang="en-US" dirty="0" smtClean="0"/>
              <a:t>➡共同企業体としての応募も可能です。</a:t>
            </a:r>
            <a:endParaRPr kumimoji="1" lang="en-US" altLang="ja-JP" dirty="0" smtClean="0"/>
          </a:p>
        </p:txBody>
      </p:sp>
      <p:sp>
        <p:nvSpPr>
          <p:cNvPr id="8" name="正方形/長方形 7"/>
          <p:cNvSpPr/>
          <p:nvPr/>
        </p:nvSpPr>
        <p:spPr>
          <a:xfrm>
            <a:off x="11586753" y="635911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14</a:t>
            </a:r>
            <a:endParaRPr kumimoji="1" lang="ja-JP" altLang="en-US" sz="1100" dirty="0">
              <a:solidFill>
                <a:schemeClr val="tx1"/>
              </a:solidFill>
            </a:endParaRPr>
          </a:p>
        </p:txBody>
      </p:sp>
      <p:sp>
        <p:nvSpPr>
          <p:cNvPr id="29" name="テキスト ボックス 28"/>
          <p:cNvSpPr txBox="1"/>
          <p:nvPr/>
        </p:nvSpPr>
        <p:spPr>
          <a:xfrm>
            <a:off x="594050" y="1294896"/>
            <a:ext cx="11033368" cy="3067506"/>
          </a:xfrm>
          <a:prstGeom prst="rect">
            <a:avLst/>
          </a:prstGeom>
          <a:noFill/>
        </p:spPr>
        <p:txBody>
          <a:bodyPr wrap="square" rtlCol="0">
            <a:spAutoFit/>
          </a:bodyPr>
          <a:lstStyle/>
          <a:p>
            <a:pPr>
              <a:lnSpc>
                <a:spcPts val="2900"/>
              </a:lnSpc>
            </a:pPr>
            <a:r>
              <a:rPr kumimoji="1" lang="ja-JP" altLang="en-US" dirty="0" smtClean="0"/>
              <a:t>令和５年４月２４日（月）　公募開始・質問受付開始</a:t>
            </a:r>
            <a:endParaRPr kumimoji="1" lang="en-US" altLang="ja-JP" dirty="0" smtClean="0"/>
          </a:p>
          <a:p>
            <a:pPr>
              <a:lnSpc>
                <a:spcPts val="2900"/>
              </a:lnSpc>
            </a:pPr>
            <a:r>
              <a:rPr kumimoji="1" lang="ja-JP" altLang="en-US" dirty="0" smtClean="0"/>
              <a:t>令和５年４月２４日（月）～５月１０日（水）　業務説明動画配信</a:t>
            </a:r>
            <a:endParaRPr kumimoji="1" lang="en-US" altLang="ja-JP" dirty="0" smtClean="0"/>
          </a:p>
          <a:p>
            <a:pPr>
              <a:lnSpc>
                <a:spcPts val="2900"/>
              </a:lnSpc>
            </a:pPr>
            <a:r>
              <a:rPr kumimoji="1" lang="ja-JP" altLang="en-US" dirty="0" smtClean="0"/>
              <a:t>令和５年５月１０日（水）　午後５時　質問受付締切</a:t>
            </a:r>
            <a:endParaRPr kumimoji="1" lang="en-US" altLang="ja-JP" dirty="0"/>
          </a:p>
          <a:p>
            <a:pPr>
              <a:lnSpc>
                <a:spcPts val="2900"/>
              </a:lnSpc>
            </a:pPr>
            <a:r>
              <a:rPr kumimoji="1" lang="ja-JP" altLang="en-US" dirty="0" smtClean="0"/>
              <a:t>令和５年５月１５日（月）　提案書類受付開始</a:t>
            </a:r>
            <a:endParaRPr kumimoji="1" lang="en-US" altLang="ja-JP" dirty="0" smtClean="0"/>
          </a:p>
          <a:p>
            <a:pPr>
              <a:lnSpc>
                <a:spcPts val="2900"/>
              </a:lnSpc>
            </a:pPr>
            <a:r>
              <a:rPr kumimoji="1" lang="ja-JP" altLang="en-US" dirty="0" smtClean="0"/>
              <a:t>令和５年５月２３日（火）　午後３時　提案書類提出締切</a:t>
            </a:r>
            <a:endParaRPr kumimoji="1" lang="en-US" altLang="ja-JP" dirty="0" smtClean="0"/>
          </a:p>
          <a:p>
            <a:pPr>
              <a:lnSpc>
                <a:spcPts val="2900"/>
              </a:lnSpc>
            </a:pPr>
            <a:r>
              <a:rPr kumimoji="1" lang="ja-JP" altLang="en-US" dirty="0" smtClean="0"/>
              <a:t>令和５年６月上旬頃　　　　選定委員会（プレゼンテーション審査）</a:t>
            </a:r>
            <a:endParaRPr kumimoji="1" lang="en-US" altLang="ja-JP" dirty="0" smtClean="0"/>
          </a:p>
          <a:p>
            <a:pPr>
              <a:lnSpc>
                <a:spcPts val="2900"/>
              </a:lnSpc>
            </a:pPr>
            <a:r>
              <a:rPr kumimoji="1" lang="ja-JP" altLang="en-US" dirty="0" smtClean="0"/>
              <a:t>令和５年６月下旬頃　　　　契約締結・業務開始</a:t>
            </a:r>
            <a:endParaRPr kumimoji="1" lang="en-US" altLang="ja-JP" dirty="0" smtClean="0"/>
          </a:p>
          <a:p>
            <a:pPr>
              <a:lnSpc>
                <a:spcPts val="2900"/>
              </a:lnSpc>
            </a:pPr>
            <a:r>
              <a:rPr kumimoji="1" lang="ja-JP" altLang="en-US" dirty="0" smtClean="0"/>
              <a:t>令和６年３月３１日（日）　業務終了</a:t>
            </a:r>
            <a:endParaRPr kumimoji="1" lang="en-US" altLang="ja-JP" dirty="0" smtClean="0"/>
          </a:p>
        </p:txBody>
      </p:sp>
      <p:sp>
        <p:nvSpPr>
          <p:cNvPr id="30" name="テキスト ボックス 29"/>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３</a:t>
            </a:r>
            <a:r>
              <a:rPr lang="ja-JP" altLang="en-US" b="1" dirty="0" smtClean="0">
                <a:solidFill>
                  <a:schemeClr val="bg1"/>
                </a:solidFill>
              </a:rPr>
              <a:t>　公募実施要領について</a:t>
            </a:r>
            <a:r>
              <a:rPr lang="ja-JP" altLang="en-US" b="1" dirty="0">
                <a:solidFill>
                  <a:schemeClr val="bg1"/>
                </a:solidFill>
              </a:rPr>
              <a:t>（手続き、スケジュール</a:t>
            </a:r>
            <a:r>
              <a:rPr lang="ja-JP" altLang="en-US" b="1" dirty="0" smtClean="0">
                <a:solidFill>
                  <a:schemeClr val="bg1"/>
                </a:solidFill>
              </a:rPr>
              <a:t>等）</a:t>
            </a:r>
            <a:endParaRPr lang="ja-JP" altLang="en-US" b="1" dirty="0">
              <a:solidFill>
                <a:schemeClr val="bg1"/>
              </a:solidFill>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Tree>
    <p:extLst>
      <p:ext uri="{BB962C8B-B14F-4D97-AF65-F5344CB8AC3E}">
        <p14:creationId xmlns:p14="http://schemas.microsoft.com/office/powerpoint/2010/main" val="1489187444"/>
      </p:ext>
    </p:extLst>
  </p:cSld>
  <p:clrMapOvr>
    <a:masterClrMapping/>
  </p:clrMapOvr>
  <mc:AlternateContent xmlns:mc="http://schemas.openxmlformats.org/markup-compatibility/2006" xmlns:p14="http://schemas.microsoft.com/office/powerpoint/2010/main">
    <mc:Choice Requires="p14">
      <p:transition spd="slow" p14:dur="2000" advTm="63357"/>
    </mc:Choice>
    <mc:Fallback xmlns="">
      <p:transition spd="slow" advTm="6335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2956" y="522539"/>
            <a:ext cx="3391998" cy="328057"/>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応募手続き</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12671" y="1639426"/>
            <a:ext cx="11174075" cy="1200329"/>
          </a:xfrm>
          <a:prstGeom prst="rect">
            <a:avLst/>
          </a:prstGeom>
          <a:noFill/>
        </p:spPr>
        <p:txBody>
          <a:bodyPr wrap="square" rtlCol="0">
            <a:spAutoFit/>
          </a:bodyPr>
          <a:lstStyle/>
          <a:p>
            <a:r>
              <a:rPr kumimoji="1" lang="ja-JP" altLang="en-US" dirty="0"/>
              <a:t>イ</a:t>
            </a:r>
            <a:r>
              <a:rPr kumimoji="1" lang="ja-JP" altLang="en-US" dirty="0" smtClean="0"/>
              <a:t>　公募要領の配布方法</a:t>
            </a:r>
            <a:endParaRPr kumimoji="1" lang="en-US" altLang="ja-JP" dirty="0" smtClean="0"/>
          </a:p>
          <a:p>
            <a:r>
              <a:rPr kumimoji="1" lang="ja-JP" altLang="en-US" dirty="0"/>
              <a:t>　　</a:t>
            </a:r>
            <a:r>
              <a:rPr kumimoji="1" lang="ja-JP" altLang="en-US" dirty="0" smtClean="0"/>
              <a:t>大阪府政策企画部企画室連携課ホームページからダウンロードできます。</a:t>
            </a:r>
            <a:endParaRPr kumimoji="1" lang="en-US" altLang="ja-JP" dirty="0" smtClean="0"/>
          </a:p>
          <a:p>
            <a:r>
              <a:rPr kumimoji="1" lang="ja-JP" altLang="en-US" dirty="0" smtClean="0"/>
              <a:t>　（</a:t>
            </a:r>
            <a:r>
              <a:rPr kumimoji="1" lang="en-US" altLang="ja-JP" dirty="0">
                <a:solidFill>
                  <a:srgbClr val="FF0000"/>
                </a:solidFill>
                <a:hlinkClick r:id="rId2"/>
              </a:rPr>
              <a:t>https://www.pref.osaka.lg.jp/kikaku_keikaku/inochi_v/project_promotion.html</a:t>
            </a:r>
            <a:r>
              <a:rPr kumimoji="1" lang="ja-JP" altLang="en-US" dirty="0" smtClean="0"/>
              <a:t>）</a:t>
            </a:r>
            <a:endParaRPr kumimoji="1" lang="en-US" altLang="ja-JP" dirty="0" smtClean="0"/>
          </a:p>
          <a:p>
            <a:r>
              <a:rPr kumimoji="1" lang="ja-JP" altLang="en-US" dirty="0"/>
              <a:t>　</a:t>
            </a:r>
            <a:r>
              <a:rPr kumimoji="1" lang="ja-JP" altLang="en-US" dirty="0" smtClean="0"/>
              <a:t>　なお、郵送は行いません。</a:t>
            </a:r>
            <a:endParaRPr kumimoji="1" lang="en-US" altLang="ja-JP" dirty="0" smtClean="0"/>
          </a:p>
        </p:txBody>
      </p:sp>
      <p:sp>
        <p:nvSpPr>
          <p:cNvPr id="5" name="正方形/長方形 4"/>
          <p:cNvSpPr/>
          <p:nvPr/>
        </p:nvSpPr>
        <p:spPr>
          <a:xfrm>
            <a:off x="11586753" y="635911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15</a:t>
            </a:r>
            <a:endParaRPr kumimoji="1" lang="ja-JP" altLang="en-US" sz="1100" dirty="0">
              <a:solidFill>
                <a:schemeClr val="tx1"/>
              </a:solidFill>
            </a:endParaRPr>
          </a:p>
        </p:txBody>
      </p:sp>
      <p:sp>
        <p:nvSpPr>
          <p:cNvPr id="7" name="テキスト ボックス 6"/>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３</a:t>
            </a:r>
            <a:r>
              <a:rPr lang="ja-JP" altLang="en-US" b="1" dirty="0" smtClean="0">
                <a:solidFill>
                  <a:schemeClr val="bg1"/>
                </a:solidFill>
              </a:rPr>
              <a:t>　公募実施要領について</a:t>
            </a:r>
            <a:r>
              <a:rPr lang="ja-JP" altLang="en-US" b="1" dirty="0">
                <a:solidFill>
                  <a:schemeClr val="bg1"/>
                </a:solidFill>
              </a:rPr>
              <a:t>（手続き、スケジュール</a:t>
            </a:r>
            <a:r>
              <a:rPr lang="ja-JP" altLang="en-US" b="1" dirty="0" smtClean="0">
                <a:solidFill>
                  <a:schemeClr val="bg1"/>
                </a:solidFill>
              </a:rPr>
              <a:t>等）</a:t>
            </a:r>
            <a:endParaRPr lang="ja-JP" altLang="en-US" b="1" dirty="0">
              <a:solidFill>
                <a:schemeClr val="bg1"/>
              </a:solidFill>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
        <p:nvSpPr>
          <p:cNvPr id="9" name="テキスト ボックス 8"/>
          <p:cNvSpPr txBox="1"/>
          <p:nvPr/>
        </p:nvSpPr>
        <p:spPr>
          <a:xfrm>
            <a:off x="412671" y="2574390"/>
            <a:ext cx="11174075" cy="1200329"/>
          </a:xfrm>
          <a:prstGeom prst="rect">
            <a:avLst/>
          </a:prstGeom>
          <a:noFill/>
        </p:spPr>
        <p:txBody>
          <a:bodyPr wrap="square" rtlCol="0">
            <a:spAutoFit/>
          </a:bodyPr>
          <a:lstStyle/>
          <a:p>
            <a:endParaRPr kumimoji="1" lang="en-US" altLang="ja-JP" dirty="0" smtClean="0"/>
          </a:p>
          <a:p>
            <a:r>
              <a:rPr kumimoji="1" lang="ja-JP" altLang="en-US" dirty="0" smtClean="0"/>
              <a:t>ウ　受付期間</a:t>
            </a:r>
            <a:endParaRPr kumimoji="1" lang="en-US" altLang="ja-JP" dirty="0" smtClean="0"/>
          </a:p>
          <a:p>
            <a:r>
              <a:rPr kumimoji="1" lang="ja-JP" altLang="en-US" dirty="0"/>
              <a:t>　</a:t>
            </a:r>
            <a:r>
              <a:rPr kumimoji="1" lang="ja-JP" altLang="en-US" dirty="0" smtClean="0"/>
              <a:t>　令和５年５月</a:t>
            </a:r>
            <a:r>
              <a:rPr kumimoji="1" lang="ja-JP" altLang="en-US" dirty="0"/>
              <a:t>１５</a:t>
            </a:r>
            <a:r>
              <a:rPr kumimoji="1" lang="ja-JP" altLang="en-US" dirty="0" smtClean="0"/>
              <a:t>日（月）から令和５年５月</a:t>
            </a:r>
            <a:r>
              <a:rPr kumimoji="1" lang="ja-JP" altLang="en-US" dirty="0"/>
              <a:t>２３</a:t>
            </a:r>
            <a:r>
              <a:rPr kumimoji="1" lang="ja-JP" altLang="en-US" dirty="0" smtClean="0"/>
              <a:t>日（火）</a:t>
            </a:r>
            <a:endParaRPr kumimoji="1" lang="en-US" altLang="ja-JP" dirty="0" smtClean="0"/>
          </a:p>
          <a:p>
            <a:r>
              <a:rPr kumimoji="1" lang="ja-JP" altLang="en-US" dirty="0" smtClean="0"/>
              <a:t>　（土曜日、日曜日及び祝日を除く。午前</a:t>
            </a:r>
            <a:r>
              <a:rPr kumimoji="1" lang="ja-JP" altLang="en-US" dirty="0"/>
              <a:t>１０時から午後５時まで。最終日は午後３時まで</a:t>
            </a:r>
            <a:r>
              <a:rPr kumimoji="1" lang="ja-JP" altLang="en-US" dirty="0" smtClean="0"/>
              <a:t>）</a:t>
            </a:r>
          </a:p>
        </p:txBody>
      </p:sp>
      <p:sp>
        <p:nvSpPr>
          <p:cNvPr id="12" name="テキスト ボックス 11"/>
          <p:cNvSpPr txBox="1"/>
          <p:nvPr/>
        </p:nvSpPr>
        <p:spPr>
          <a:xfrm>
            <a:off x="412671" y="3801768"/>
            <a:ext cx="11174075" cy="923330"/>
          </a:xfrm>
          <a:prstGeom prst="rect">
            <a:avLst/>
          </a:prstGeom>
          <a:noFill/>
        </p:spPr>
        <p:txBody>
          <a:bodyPr wrap="square" rtlCol="0">
            <a:spAutoFit/>
          </a:bodyPr>
          <a:lstStyle/>
          <a:p>
            <a:r>
              <a:rPr kumimoji="1" lang="ja-JP" altLang="en-US" dirty="0"/>
              <a:t>エ</a:t>
            </a:r>
            <a:r>
              <a:rPr kumimoji="1" lang="ja-JP" altLang="en-US" dirty="0" smtClean="0"/>
              <a:t>　受付場所</a:t>
            </a:r>
            <a:endParaRPr kumimoji="1" lang="en-US" altLang="ja-JP" dirty="0" smtClean="0"/>
          </a:p>
          <a:p>
            <a:r>
              <a:rPr kumimoji="1" lang="ja-JP" altLang="en-US" dirty="0"/>
              <a:t>　</a:t>
            </a:r>
            <a:r>
              <a:rPr kumimoji="1" lang="ja-JP" altLang="en-US" dirty="0" smtClean="0"/>
              <a:t>　〒</a:t>
            </a:r>
            <a:r>
              <a:rPr kumimoji="1" lang="en-US" altLang="ja-JP" dirty="0" smtClean="0"/>
              <a:t>540-8570</a:t>
            </a:r>
            <a:r>
              <a:rPr kumimoji="1" lang="ja-JP" altLang="en-US" dirty="0" smtClean="0"/>
              <a:t>　大阪市中央区大手前２丁目　</a:t>
            </a:r>
            <a:endParaRPr kumimoji="1" lang="en-US" altLang="ja-JP" dirty="0" smtClean="0"/>
          </a:p>
          <a:p>
            <a:r>
              <a:rPr kumimoji="1" lang="ja-JP" altLang="en-US" dirty="0"/>
              <a:t>　</a:t>
            </a:r>
            <a:r>
              <a:rPr kumimoji="1" lang="ja-JP" altLang="en-US" dirty="0" smtClean="0"/>
              <a:t>　大阪府政策企画部企画室連携課連携グループ（大阪府庁本館５階）</a:t>
            </a:r>
            <a:endParaRPr kumimoji="1" lang="en-US" altLang="ja-JP" dirty="0" smtClean="0"/>
          </a:p>
        </p:txBody>
      </p:sp>
      <p:sp>
        <p:nvSpPr>
          <p:cNvPr id="13" name="テキスト ボックス 12"/>
          <p:cNvSpPr txBox="1"/>
          <p:nvPr/>
        </p:nvSpPr>
        <p:spPr>
          <a:xfrm>
            <a:off x="412671" y="4773981"/>
            <a:ext cx="11174075" cy="1200329"/>
          </a:xfrm>
          <a:prstGeom prst="rect">
            <a:avLst/>
          </a:prstGeom>
          <a:noFill/>
        </p:spPr>
        <p:txBody>
          <a:bodyPr wrap="square" rtlCol="0">
            <a:spAutoFit/>
          </a:bodyPr>
          <a:lstStyle/>
          <a:p>
            <a:r>
              <a:rPr kumimoji="1" lang="ja-JP" altLang="en-US" dirty="0"/>
              <a:t>オ</a:t>
            </a:r>
            <a:r>
              <a:rPr kumimoji="1" lang="ja-JP" altLang="en-US" dirty="0" smtClean="0"/>
              <a:t>　提出方法</a:t>
            </a:r>
            <a:endParaRPr kumimoji="1" lang="en-US" altLang="ja-JP" dirty="0" smtClean="0"/>
          </a:p>
          <a:p>
            <a:r>
              <a:rPr kumimoji="1" lang="ja-JP" altLang="en-US" dirty="0"/>
              <a:t>　</a:t>
            </a:r>
            <a:r>
              <a:rPr kumimoji="1" lang="ja-JP" altLang="en-US" dirty="0" smtClean="0"/>
              <a:t>　書類は以下の受付場所に持参もしくは郵送してください。ただし、郵送による提出の場合は、</a:t>
            </a:r>
            <a:endParaRPr kumimoji="1" lang="en-US" altLang="ja-JP" dirty="0" smtClean="0"/>
          </a:p>
          <a:p>
            <a:r>
              <a:rPr kumimoji="1" lang="ja-JP" altLang="en-US" dirty="0"/>
              <a:t>　</a:t>
            </a:r>
            <a:r>
              <a:rPr kumimoji="1" lang="ja-JP" altLang="en-US" dirty="0" smtClean="0"/>
              <a:t>　書類の補正期間を確保するため、５月２２日（月）必着でお願いします。</a:t>
            </a:r>
            <a:endParaRPr kumimoji="1" lang="en-US" altLang="ja-JP" dirty="0" smtClean="0"/>
          </a:p>
          <a:p>
            <a:r>
              <a:rPr kumimoji="1" lang="ja-JP" altLang="en-US" dirty="0"/>
              <a:t>　</a:t>
            </a:r>
            <a:r>
              <a:rPr kumimoji="1" lang="ja-JP" altLang="en-US" dirty="0" smtClean="0"/>
              <a:t>　（持参で提出の際は新型コロナウイルス感染予防対策にご協力お願いします）</a:t>
            </a:r>
            <a:endParaRPr kumimoji="1" lang="en-US" altLang="ja-JP" dirty="0" smtClean="0"/>
          </a:p>
        </p:txBody>
      </p:sp>
      <p:sp>
        <p:nvSpPr>
          <p:cNvPr id="15" name="テキスト ボックス 14"/>
          <p:cNvSpPr txBox="1"/>
          <p:nvPr/>
        </p:nvSpPr>
        <p:spPr>
          <a:xfrm>
            <a:off x="412671" y="6067273"/>
            <a:ext cx="11174075" cy="646331"/>
          </a:xfrm>
          <a:prstGeom prst="rect">
            <a:avLst/>
          </a:prstGeom>
          <a:noFill/>
        </p:spPr>
        <p:txBody>
          <a:bodyPr wrap="square" rtlCol="0">
            <a:spAutoFit/>
          </a:bodyPr>
          <a:lstStyle/>
          <a:p>
            <a:r>
              <a:rPr kumimoji="1" lang="ja-JP" altLang="en-US" dirty="0"/>
              <a:t>カ</a:t>
            </a:r>
            <a:r>
              <a:rPr kumimoji="1" lang="ja-JP" altLang="en-US" dirty="0" smtClean="0"/>
              <a:t>　費用の負担</a:t>
            </a:r>
            <a:endParaRPr kumimoji="1" lang="en-US" altLang="ja-JP" dirty="0" smtClean="0"/>
          </a:p>
          <a:p>
            <a:r>
              <a:rPr kumimoji="1" lang="ja-JP" altLang="en-US" dirty="0"/>
              <a:t>　</a:t>
            </a:r>
            <a:r>
              <a:rPr kumimoji="1" lang="ja-JP" altLang="en-US" dirty="0" smtClean="0"/>
              <a:t>　応募に要する経費は、すべて応募者の負担とします。</a:t>
            </a:r>
            <a:endParaRPr kumimoji="1" lang="en-US" altLang="ja-JP" dirty="0" smtClean="0"/>
          </a:p>
        </p:txBody>
      </p:sp>
      <p:sp>
        <p:nvSpPr>
          <p:cNvPr id="17" name="テキスト ボックス 16"/>
          <p:cNvSpPr txBox="1"/>
          <p:nvPr/>
        </p:nvSpPr>
        <p:spPr>
          <a:xfrm>
            <a:off x="412672" y="659853"/>
            <a:ext cx="11174075" cy="923330"/>
          </a:xfrm>
          <a:prstGeom prst="rect">
            <a:avLst/>
          </a:prstGeom>
          <a:noFill/>
        </p:spPr>
        <p:txBody>
          <a:bodyPr wrap="square" rtlCol="0">
            <a:spAutoFit/>
          </a:bodyPr>
          <a:lstStyle/>
          <a:p>
            <a:endParaRPr kumimoji="1" lang="en-US" altLang="ja-JP" dirty="0" smtClean="0"/>
          </a:p>
          <a:p>
            <a:r>
              <a:rPr kumimoji="1" lang="ja-JP" altLang="en-US" dirty="0"/>
              <a:t>ア</a:t>
            </a:r>
            <a:r>
              <a:rPr kumimoji="1" lang="ja-JP" altLang="en-US" dirty="0" smtClean="0"/>
              <a:t>　</a:t>
            </a:r>
            <a:r>
              <a:rPr kumimoji="1" lang="ja-JP" altLang="en-US" dirty="0"/>
              <a:t>配布</a:t>
            </a:r>
            <a:r>
              <a:rPr kumimoji="1" lang="ja-JP" altLang="en-US" dirty="0" smtClean="0"/>
              <a:t>期間</a:t>
            </a:r>
            <a:endParaRPr kumimoji="1" lang="en-US" altLang="ja-JP" dirty="0" smtClean="0"/>
          </a:p>
          <a:p>
            <a:r>
              <a:rPr kumimoji="1" lang="ja-JP" altLang="en-US" dirty="0"/>
              <a:t>　</a:t>
            </a:r>
            <a:r>
              <a:rPr kumimoji="1" lang="ja-JP" altLang="en-US" dirty="0" smtClean="0"/>
              <a:t>　令和５年４月２４日（月）から令和５年５月</a:t>
            </a:r>
            <a:r>
              <a:rPr kumimoji="1" lang="ja-JP" altLang="en-US" dirty="0"/>
              <a:t>２３</a:t>
            </a:r>
            <a:r>
              <a:rPr kumimoji="1" lang="ja-JP" altLang="en-US" dirty="0" smtClean="0"/>
              <a:t>日（火）　</a:t>
            </a:r>
          </a:p>
        </p:txBody>
      </p:sp>
    </p:spTree>
    <p:extLst>
      <p:ext uri="{BB962C8B-B14F-4D97-AF65-F5344CB8AC3E}">
        <p14:creationId xmlns:p14="http://schemas.microsoft.com/office/powerpoint/2010/main" val="1351972874"/>
      </p:ext>
    </p:extLst>
  </p:cSld>
  <p:clrMapOvr>
    <a:masterClrMapping/>
  </p:clrMapOvr>
  <mc:AlternateContent xmlns:mc="http://schemas.openxmlformats.org/markup-compatibility/2006" xmlns:p14="http://schemas.microsoft.com/office/powerpoint/2010/main">
    <mc:Choice Requires="p14">
      <p:transition spd="slow" p14:dur="2000" advTm="76181"/>
    </mc:Choice>
    <mc:Fallback xmlns="">
      <p:transition spd="slow" advTm="7618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06706" y="492789"/>
            <a:ext cx="3391998" cy="40097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応募書類について</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699676" y="6269064"/>
            <a:ext cx="9860748" cy="369332"/>
          </a:xfrm>
          <a:prstGeom prst="rect">
            <a:avLst/>
          </a:prstGeom>
          <a:noFill/>
        </p:spPr>
        <p:txBody>
          <a:bodyPr wrap="square" rtlCol="0">
            <a:spAutoFit/>
          </a:bodyPr>
          <a:lstStyle/>
          <a:p>
            <a:r>
              <a:rPr kumimoji="1" lang="ja-JP" altLang="en-US" b="1" u="sng" dirty="0" smtClean="0"/>
              <a:t>必ず、公募実施要領４ページ～５ページ記載の各書類</a:t>
            </a:r>
            <a:r>
              <a:rPr kumimoji="1" lang="ja-JP" altLang="en-US" dirty="0" smtClean="0"/>
              <a:t>を確認いただき、ご提出ください。</a:t>
            </a:r>
            <a:endParaRPr kumimoji="1" lang="ja-JP" altLang="en-US" dirty="0"/>
          </a:p>
        </p:txBody>
      </p:sp>
      <p:sp>
        <p:nvSpPr>
          <p:cNvPr id="10" name="正方形/長方形 9"/>
          <p:cNvSpPr/>
          <p:nvPr/>
        </p:nvSpPr>
        <p:spPr>
          <a:xfrm>
            <a:off x="11586753" y="635911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16</a:t>
            </a:r>
            <a:endParaRPr kumimoji="1" lang="ja-JP" altLang="en-US" sz="1100" dirty="0">
              <a:solidFill>
                <a:schemeClr val="tx1"/>
              </a:solidFill>
            </a:endParaRPr>
          </a:p>
        </p:txBody>
      </p:sp>
      <p:sp>
        <p:nvSpPr>
          <p:cNvPr id="5" name="テキスト ボックス 4"/>
          <p:cNvSpPr txBox="1"/>
          <p:nvPr/>
        </p:nvSpPr>
        <p:spPr>
          <a:xfrm>
            <a:off x="431230" y="3499904"/>
            <a:ext cx="11260026" cy="2585323"/>
          </a:xfrm>
          <a:prstGeom prst="rect">
            <a:avLst/>
          </a:prstGeom>
          <a:solidFill>
            <a:schemeClr val="bg1"/>
          </a:solidFill>
          <a:ln w="28575">
            <a:solidFill>
              <a:srgbClr val="FF0000"/>
            </a:solidFill>
          </a:ln>
        </p:spPr>
        <p:txBody>
          <a:bodyPr wrap="square" rtlCol="0">
            <a:spAutoFit/>
          </a:bodyPr>
          <a:lstStyle/>
          <a:p>
            <a:endParaRPr kumimoji="1" lang="ja-JP" altLang="en-US"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ja-JP" altLang="en-US" dirty="0"/>
          </a:p>
          <a:p>
            <a:r>
              <a:rPr kumimoji="1" lang="ja-JP" altLang="en-US" dirty="0"/>
              <a:t>➡</a:t>
            </a:r>
            <a:r>
              <a:rPr kumimoji="1" lang="ja-JP" altLang="en-US" dirty="0" smtClean="0"/>
              <a:t>副本９部に</a:t>
            </a:r>
            <a:r>
              <a:rPr kumimoji="1" lang="ja-JP" altLang="en-US" dirty="0"/>
              <a:t>ついては</a:t>
            </a:r>
            <a:r>
              <a:rPr kumimoji="1" lang="ja-JP" altLang="en-US" dirty="0" smtClean="0"/>
              <a:t>、必ず、</a:t>
            </a:r>
            <a:r>
              <a:rPr kumimoji="1" lang="ja-JP" altLang="en-US" b="1" u="sng" dirty="0" smtClean="0"/>
              <a:t>提案者</a:t>
            </a:r>
            <a:r>
              <a:rPr kumimoji="1" lang="ja-JP" altLang="en-US" b="1" u="sng" dirty="0"/>
              <a:t>及び提案者名が特定できる情報を記入</a:t>
            </a:r>
            <a:r>
              <a:rPr kumimoji="1" lang="ja-JP" altLang="en-US" b="1" u="sng" dirty="0" smtClean="0"/>
              <a:t>しない又</a:t>
            </a:r>
            <a:r>
              <a:rPr kumimoji="1" lang="ja-JP" altLang="en-US" b="1" u="sng" dirty="0"/>
              <a:t>は黒塗り</a:t>
            </a:r>
            <a:r>
              <a:rPr kumimoji="1" lang="ja-JP" altLang="en-US" dirty="0"/>
              <a:t>の</a:t>
            </a:r>
            <a:r>
              <a:rPr kumimoji="1" lang="ja-JP" altLang="en-US" dirty="0" smtClean="0"/>
              <a:t>上</a:t>
            </a:r>
            <a:endParaRPr kumimoji="1" lang="en-US" altLang="ja-JP" dirty="0" smtClean="0"/>
          </a:p>
          <a:p>
            <a:r>
              <a:rPr kumimoji="1" lang="ja-JP" altLang="en-US" dirty="0" smtClean="0"/>
              <a:t>　提出してください。</a:t>
            </a:r>
            <a:endParaRPr kumimoji="1" lang="en-US" altLang="ja-JP" dirty="0"/>
          </a:p>
        </p:txBody>
      </p:sp>
      <p:sp>
        <p:nvSpPr>
          <p:cNvPr id="12" name="テキスト ボックス 11"/>
          <p:cNvSpPr txBox="1"/>
          <p:nvPr/>
        </p:nvSpPr>
        <p:spPr>
          <a:xfrm>
            <a:off x="1323384" y="4183332"/>
            <a:ext cx="3246682" cy="923330"/>
          </a:xfrm>
          <a:prstGeom prst="rect">
            <a:avLst/>
          </a:prstGeom>
          <a:noFill/>
        </p:spPr>
        <p:txBody>
          <a:bodyPr wrap="square" rtlCol="0">
            <a:spAutoFit/>
          </a:bodyPr>
          <a:lstStyle/>
          <a:p>
            <a:r>
              <a:rPr kumimoji="1" lang="ja-JP" altLang="en-US" dirty="0"/>
              <a:t>　</a:t>
            </a:r>
            <a:r>
              <a:rPr kumimoji="1" lang="ja-JP" altLang="en-US" dirty="0" smtClean="0"/>
              <a:t>　企画提案書</a:t>
            </a:r>
            <a:endParaRPr kumimoji="1" lang="en-US" altLang="ja-JP" dirty="0" smtClean="0"/>
          </a:p>
          <a:p>
            <a:r>
              <a:rPr kumimoji="1" lang="ja-JP" altLang="en-US" dirty="0"/>
              <a:t>　</a:t>
            </a:r>
            <a:r>
              <a:rPr kumimoji="1" lang="ja-JP" altLang="en-US" dirty="0" smtClean="0"/>
              <a:t>　応募金額提案書</a:t>
            </a:r>
            <a:endParaRPr kumimoji="1" lang="en-US" altLang="ja-JP" dirty="0" smtClean="0"/>
          </a:p>
          <a:p>
            <a:r>
              <a:rPr kumimoji="1" lang="ja-JP" altLang="en-US" dirty="0"/>
              <a:t>　</a:t>
            </a:r>
            <a:r>
              <a:rPr kumimoji="1" lang="ja-JP" altLang="en-US" dirty="0" smtClean="0"/>
              <a:t>　事業実績申告書</a:t>
            </a:r>
            <a:endParaRPr kumimoji="1" lang="ja-JP" altLang="en-US" dirty="0"/>
          </a:p>
        </p:txBody>
      </p:sp>
      <p:sp>
        <p:nvSpPr>
          <p:cNvPr id="8" name="右中かっこ 7"/>
          <p:cNvSpPr/>
          <p:nvPr/>
        </p:nvSpPr>
        <p:spPr>
          <a:xfrm>
            <a:off x="3389630" y="4080449"/>
            <a:ext cx="818147" cy="104766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 name="角丸四角形 13"/>
          <p:cNvSpPr/>
          <p:nvPr/>
        </p:nvSpPr>
        <p:spPr>
          <a:xfrm>
            <a:off x="4390914" y="4000937"/>
            <a:ext cx="3410172" cy="1200329"/>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これら</a:t>
            </a:r>
            <a:r>
              <a:rPr kumimoji="1" lang="ja-JP" altLang="en-US" b="1" dirty="0" smtClean="0">
                <a:solidFill>
                  <a:schemeClr val="bg1"/>
                </a:solidFill>
              </a:rPr>
              <a:t>の書類については、</a:t>
            </a:r>
            <a:endParaRPr kumimoji="1" lang="en-US" altLang="ja-JP" b="1" dirty="0" smtClean="0">
              <a:solidFill>
                <a:schemeClr val="bg1"/>
              </a:solidFill>
            </a:endParaRPr>
          </a:p>
          <a:p>
            <a:pPr algn="ctr"/>
            <a:r>
              <a:rPr kumimoji="1" lang="ja-JP" altLang="en-US" b="1" dirty="0" smtClean="0">
                <a:solidFill>
                  <a:schemeClr val="bg1"/>
                </a:solidFill>
              </a:rPr>
              <a:t>正本１部に加えて、副本９部を提出してください</a:t>
            </a:r>
            <a:endParaRPr kumimoji="1" lang="ja-JP" altLang="en-US" b="1" dirty="0">
              <a:solidFill>
                <a:schemeClr val="bg1"/>
              </a:solidFill>
            </a:endParaRPr>
          </a:p>
        </p:txBody>
      </p:sp>
      <p:sp>
        <p:nvSpPr>
          <p:cNvPr id="13" name="テキスト ボックス 12"/>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３</a:t>
            </a:r>
            <a:r>
              <a:rPr lang="ja-JP" altLang="en-US" b="1" dirty="0" smtClean="0">
                <a:solidFill>
                  <a:schemeClr val="bg1"/>
                </a:solidFill>
              </a:rPr>
              <a:t>　公募実施要領について</a:t>
            </a:r>
            <a:r>
              <a:rPr lang="ja-JP" altLang="en-US" b="1" dirty="0">
                <a:solidFill>
                  <a:schemeClr val="bg1"/>
                </a:solidFill>
              </a:rPr>
              <a:t>（手続き、スケジュール</a:t>
            </a:r>
            <a:r>
              <a:rPr lang="ja-JP" altLang="en-US" b="1" dirty="0" smtClean="0">
                <a:solidFill>
                  <a:schemeClr val="bg1"/>
                </a:solidFill>
              </a:rPr>
              <a:t>等）</a:t>
            </a:r>
            <a:endParaRPr lang="ja-JP" altLang="en-US" b="1" dirty="0">
              <a:solidFill>
                <a:schemeClr val="bg1"/>
              </a:solidFill>
            </a:endParaRPr>
          </a:p>
        </p:txBody>
      </p:sp>
      <p:sp>
        <p:nvSpPr>
          <p:cNvPr id="6" name="正方形/長方形 5"/>
          <p:cNvSpPr/>
          <p:nvPr/>
        </p:nvSpPr>
        <p:spPr>
          <a:xfrm>
            <a:off x="389857" y="1017224"/>
            <a:ext cx="5536894" cy="237812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p:cNvSpPr txBox="1"/>
          <p:nvPr/>
        </p:nvSpPr>
        <p:spPr>
          <a:xfrm>
            <a:off x="406706" y="3527280"/>
            <a:ext cx="3099028" cy="369332"/>
          </a:xfrm>
          <a:prstGeom prst="rect">
            <a:avLst/>
          </a:prstGeom>
          <a:noFill/>
        </p:spPr>
        <p:txBody>
          <a:bodyPr wrap="square" rtlCol="0">
            <a:spAutoFit/>
          </a:bodyPr>
          <a:lstStyle/>
          <a:p>
            <a:r>
              <a:rPr kumimoji="1" lang="ja-JP" altLang="en-US" b="1" u="sng" dirty="0" smtClean="0"/>
              <a:t>■応募書類の部数について</a:t>
            </a:r>
            <a:endParaRPr kumimoji="1" lang="ja-JP" altLang="en-US" dirty="0"/>
          </a:p>
        </p:txBody>
      </p:sp>
      <p:sp>
        <p:nvSpPr>
          <p:cNvPr id="18" name="テキスト ボックス 17"/>
          <p:cNvSpPr txBox="1"/>
          <p:nvPr/>
        </p:nvSpPr>
        <p:spPr>
          <a:xfrm>
            <a:off x="392491" y="1046540"/>
            <a:ext cx="3070597" cy="369332"/>
          </a:xfrm>
          <a:prstGeom prst="rect">
            <a:avLst/>
          </a:prstGeom>
          <a:noFill/>
        </p:spPr>
        <p:txBody>
          <a:bodyPr wrap="square" rtlCol="0">
            <a:spAutoFit/>
          </a:bodyPr>
          <a:lstStyle/>
          <a:p>
            <a:r>
              <a:rPr kumimoji="1" lang="ja-JP" altLang="en-US" b="1" u="sng" dirty="0" smtClean="0"/>
              <a:t>■提出いただく書類</a:t>
            </a:r>
            <a:endParaRPr kumimoji="1" lang="ja-JP" altLang="en-US" dirty="0"/>
          </a:p>
        </p:txBody>
      </p:sp>
      <p:sp>
        <p:nvSpPr>
          <p:cNvPr id="19" name="正方形/長方形 18"/>
          <p:cNvSpPr/>
          <p:nvPr/>
        </p:nvSpPr>
        <p:spPr>
          <a:xfrm>
            <a:off x="6041695" y="1017223"/>
            <a:ext cx="5649561" cy="237979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992648" y="1046540"/>
            <a:ext cx="5437352" cy="369332"/>
          </a:xfrm>
          <a:prstGeom prst="rect">
            <a:avLst/>
          </a:prstGeom>
          <a:noFill/>
        </p:spPr>
        <p:txBody>
          <a:bodyPr wrap="square" rtlCol="0">
            <a:spAutoFit/>
          </a:bodyPr>
          <a:lstStyle/>
          <a:p>
            <a:r>
              <a:rPr kumimoji="1" lang="ja-JP" altLang="en-US" b="1" u="sng" dirty="0" smtClean="0"/>
              <a:t>■共同企業体で参加の場合提出いただく書類</a:t>
            </a:r>
            <a:endParaRPr kumimoji="1" lang="ja-JP" altLang="en-US" dirty="0"/>
          </a:p>
        </p:txBody>
      </p:sp>
      <p:sp>
        <p:nvSpPr>
          <p:cNvPr id="21" name="テキスト ボックス 20"/>
          <p:cNvSpPr txBox="1"/>
          <p:nvPr/>
        </p:nvSpPr>
        <p:spPr>
          <a:xfrm>
            <a:off x="438905" y="1565684"/>
            <a:ext cx="2202696" cy="1323439"/>
          </a:xfrm>
          <a:prstGeom prst="rect">
            <a:avLst/>
          </a:prstGeom>
          <a:noFill/>
        </p:spPr>
        <p:txBody>
          <a:bodyPr wrap="square" rtlCol="0">
            <a:spAutoFit/>
          </a:bodyPr>
          <a:lstStyle/>
          <a:p>
            <a:r>
              <a:rPr kumimoji="1" lang="ja-JP" altLang="en-US" sz="1600" dirty="0" smtClean="0"/>
              <a:t>応募申込書</a:t>
            </a:r>
            <a:endParaRPr kumimoji="1" lang="en-US" altLang="ja-JP" sz="1600" dirty="0" smtClean="0"/>
          </a:p>
          <a:p>
            <a:r>
              <a:rPr kumimoji="1" lang="ja-JP" altLang="en-US" sz="1600" dirty="0" smtClean="0"/>
              <a:t>企画提案書</a:t>
            </a:r>
            <a:endParaRPr kumimoji="1" lang="en-US" altLang="ja-JP" sz="1600" dirty="0" smtClean="0"/>
          </a:p>
          <a:p>
            <a:r>
              <a:rPr kumimoji="1" lang="ja-JP" altLang="en-US" sz="1600" dirty="0" smtClean="0"/>
              <a:t>応募金額提案書</a:t>
            </a:r>
            <a:endParaRPr kumimoji="1" lang="en-US" altLang="ja-JP" sz="1600" dirty="0" smtClean="0"/>
          </a:p>
          <a:p>
            <a:r>
              <a:rPr kumimoji="1" lang="ja-JP" altLang="en-US" sz="1600" dirty="0" smtClean="0"/>
              <a:t>事業実績</a:t>
            </a:r>
            <a:r>
              <a:rPr kumimoji="1" lang="ja-JP" altLang="en-US" sz="1600" dirty="0"/>
              <a:t>申告</a:t>
            </a:r>
            <a:r>
              <a:rPr kumimoji="1" lang="ja-JP" altLang="en-US" sz="1600" dirty="0" smtClean="0"/>
              <a:t>書</a:t>
            </a:r>
            <a:endParaRPr kumimoji="1" lang="en-US" altLang="ja-JP" sz="1600" dirty="0" smtClean="0"/>
          </a:p>
          <a:p>
            <a:r>
              <a:rPr kumimoji="1" lang="ja-JP" altLang="en-US" sz="1600" dirty="0" smtClean="0"/>
              <a:t>誓約書</a:t>
            </a:r>
            <a:endParaRPr kumimoji="1" lang="ja-JP" altLang="en-US" sz="1600" dirty="0"/>
          </a:p>
        </p:txBody>
      </p:sp>
      <p:sp>
        <p:nvSpPr>
          <p:cNvPr id="22" name="テキスト ボックス 21"/>
          <p:cNvSpPr txBox="1"/>
          <p:nvPr/>
        </p:nvSpPr>
        <p:spPr>
          <a:xfrm>
            <a:off x="6135235" y="1518754"/>
            <a:ext cx="3577165" cy="1323439"/>
          </a:xfrm>
          <a:prstGeom prst="rect">
            <a:avLst/>
          </a:prstGeom>
          <a:noFill/>
        </p:spPr>
        <p:txBody>
          <a:bodyPr wrap="square" rtlCol="0">
            <a:spAutoFit/>
          </a:bodyPr>
          <a:lstStyle/>
          <a:p>
            <a:r>
              <a:rPr kumimoji="1" lang="ja-JP" altLang="en-US" sz="1600" dirty="0" smtClean="0"/>
              <a:t>共同企業体届出書</a:t>
            </a:r>
            <a:endParaRPr kumimoji="1" lang="en-US" altLang="ja-JP" sz="1600" dirty="0" smtClean="0"/>
          </a:p>
          <a:p>
            <a:r>
              <a:rPr kumimoji="1" lang="ja-JP" altLang="en-US" sz="1600" dirty="0" smtClean="0"/>
              <a:t>共同企業体協定書</a:t>
            </a:r>
            <a:endParaRPr kumimoji="1" lang="en-US" altLang="ja-JP" sz="1600" dirty="0" smtClean="0"/>
          </a:p>
          <a:p>
            <a:r>
              <a:rPr kumimoji="1" lang="ja-JP" altLang="en-US" sz="1600" dirty="0" smtClean="0"/>
              <a:t>委任状</a:t>
            </a:r>
            <a:endParaRPr kumimoji="1" lang="en-US" altLang="ja-JP" sz="1600" dirty="0" smtClean="0"/>
          </a:p>
          <a:p>
            <a:r>
              <a:rPr kumimoji="1" lang="ja-JP" altLang="en-US" sz="1600" dirty="0" smtClean="0"/>
              <a:t>使用印鑑届</a:t>
            </a:r>
            <a:endParaRPr kumimoji="1" lang="en-US" altLang="ja-JP" sz="1600" dirty="0" smtClean="0"/>
          </a:p>
          <a:p>
            <a:r>
              <a:rPr kumimoji="1" lang="ja-JP" altLang="en-US" sz="1600" dirty="0" smtClean="0"/>
              <a:t>➡各１部ご提出ください</a:t>
            </a:r>
            <a:endParaRPr kumimoji="1" lang="en-US" altLang="ja-JP" sz="1600" dirty="0" smtClean="0"/>
          </a:p>
        </p:txBody>
      </p:sp>
      <p:sp>
        <p:nvSpPr>
          <p:cNvPr id="23" name="テキスト ボックス 22"/>
          <p:cNvSpPr txBox="1"/>
          <p:nvPr/>
        </p:nvSpPr>
        <p:spPr>
          <a:xfrm>
            <a:off x="2503776" y="1334757"/>
            <a:ext cx="3516515" cy="1569660"/>
          </a:xfrm>
          <a:prstGeom prst="rect">
            <a:avLst/>
          </a:prstGeom>
          <a:noFill/>
        </p:spPr>
        <p:txBody>
          <a:bodyPr wrap="square" rtlCol="0">
            <a:spAutoFit/>
          </a:bodyPr>
          <a:lstStyle/>
          <a:p>
            <a:endParaRPr kumimoji="1" lang="en-US" altLang="ja-JP" sz="1600" dirty="0" smtClean="0"/>
          </a:p>
          <a:p>
            <a:r>
              <a:rPr kumimoji="1" lang="ja-JP" altLang="en-US" sz="1600" dirty="0" smtClean="0"/>
              <a:t>定款又は寄付行為の写し</a:t>
            </a:r>
            <a:endParaRPr kumimoji="1" lang="en-US" altLang="ja-JP" sz="1600" dirty="0" smtClean="0"/>
          </a:p>
          <a:p>
            <a:r>
              <a:rPr kumimoji="1" lang="ja-JP" altLang="en-US" sz="1600" dirty="0" smtClean="0"/>
              <a:t>法人登記簿謄本</a:t>
            </a:r>
            <a:endParaRPr kumimoji="1" lang="en-US" altLang="ja-JP" sz="1600" dirty="0" smtClean="0"/>
          </a:p>
          <a:p>
            <a:r>
              <a:rPr kumimoji="1" lang="ja-JP" altLang="en-US" sz="1600" dirty="0" smtClean="0"/>
              <a:t>納税証明書</a:t>
            </a:r>
            <a:endParaRPr kumimoji="1" lang="en-US" altLang="ja-JP" sz="1600" dirty="0" smtClean="0"/>
          </a:p>
          <a:p>
            <a:r>
              <a:rPr kumimoji="1" lang="ja-JP" altLang="en-US" sz="1600" dirty="0" smtClean="0"/>
              <a:t>財務諸表の写し</a:t>
            </a:r>
            <a:endParaRPr kumimoji="1" lang="en-US" altLang="ja-JP" sz="1600" dirty="0" smtClean="0"/>
          </a:p>
          <a:p>
            <a:r>
              <a:rPr kumimoji="1" lang="ja-JP" altLang="en-US" sz="1600" dirty="0" err="1" smtClean="0"/>
              <a:t>障がい</a:t>
            </a:r>
            <a:r>
              <a:rPr kumimoji="1" lang="ja-JP" altLang="en-US" sz="1600" dirty="0" smtClean="0"/>
              <a:t>者雇用状況報告書の写し</a:t>
            </a:r>
            <a:endParaRPr kumimoji="1" lang="en-US" altLang="ja-JP" sz="1600" dirty="0" smtClean="0"/>
          </a:p>
        </p:txBody>
      </p:sp>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Tree>
    <p:extLst>
      <p:ext uri="{BB962C8B-B14F-4D97-AF65-F5344CB8AC3E}">
        <p14:creationId xmlns:p14="http://schemas.microsoft.com/office/powerpoint/2010/main" val="1079332433"/>
      </p:ext>
    </p:extLst>
  </p:cSld>
  <p:clrMapOvr>
    <a:masterClrMapping/>
  </p:clrMapOvr>
  <mc:AlternateContent xmlns:mc="http://schemas.openxmlformats.org/markup-compatibility/2006" xmlns:p14="http://schemas.microsoft.com/office/powerpoint/2010/main">
    <mc:Choice Requires="p14">
      <p:transition spd="slow" p14:dur="2000" advTm="58060"/>
    </mc:Choice>
    <mc:Fallback xmlns="">
      <p:transition spd="slow" advTm="5806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22472" y="636014"/>
            <a:ext cx="3391998" cy="40097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質問の受付について</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99818" y="1303672"/>
            <a:ext cx="7051409" cy="646331"/>
          </a:xfrm>
          <a:prstGeom prst="rect">
            <a:avLst/>
          </a:prstGeom>
          <a:noFill/>
        </p:spPr>
        <p:txBody>
          <a:bodyPr wrap="square" rtlCol="0">
            <a:spAutoFit/>
          </a:bodyPr>
          <a:lstStyle/>
          <a:p>
            <a:r>
              <a:rPr kumimoji="1" lang="ja-JP" altLang="en-US" dirty="0" smtClean="0"/>
              <a:t>受付期間　</a:t>
            </a:r>
            <a:endParaRPr kumimoji="1" lang="en-US" altLang="ja-JP" dirty="0" smtClean="0"/>
          </a:p>
          <a:p>
            <a:r>
              <a:rPr kumimoji="1" lang="ja-JP" altLang="en-US" dirty="0" smtClean="0"/>
              <a:t>公募開始日から令和５年</a:t>
            </a:r>
            <a:r>
              <a:rPr kumimoji="1" lang="ja-JP" altLang="en-US" dirty="0"/>
              <a:t>５</a:t>
            </a:r>
            <a:r>
              <a:rPr kumimoji="1" lang="ja-JP" altLang="en-US" dirty="0" smtClean="0"/>
              <a:t>月１０日（水）午後５時まで</a:t>
            </a:r>
            <a:endParaRPr kumimoji="1" lang="en-US" altLang="ja-JP" dirty="0" smtClean="0"/>
          </a:p>
        </p:txBody>
      </p:sp>
      <p:sp>
        <p:nvSpPr>
          <p:cNvPr id="6" name="テキスト ボックス 5"/>
          <p:cNvSpPr txBox="1"/>
          <p:nvPr/>
        </p:nvSpPr>
        <p:spPr>
          <a:xfrm>
            <a:off x="799818" y="2085676"/>
            <a:ext cx="10414204" cy="1908215"/>
          </a:xfrm>
          <a:prstGeom prst="rect">
            <a:avLst/>
          </a:prstGeom>
          <a:noFill/>
        </p:spPr>
        <p:txBody>
          <a:bodyPr wrap="square" rtlCol="0">
            <a:spAutoFit/>
          </a:bodyPr>
          <a:lstStyle/>
          <a:p>
            <a:r>
              <a:rPr kumimoji="1" lang="ja-JP" altLang="en-US" dirty="0" smtClean="0"/>
              <a:t>下記メールアドレスにて受付を行います。</a:t>
            </a:r>
            <a:endParaRPr kumimoji="1" lang="en-US" altLang="ja-JP" dirty="0" smtClean="0"/>
          </a:p>
          <a:p>
            <a:r>
              <a:rPr kumimoji="1" lang="ja-JP" altLang="en-US" dirty="0"/>
              <a:t>　</a:t>
            </a:r>
            <a:endParaRPr kumimoji="1" lang="en-US" altLang="ja-JP" dirty="0" smtClean="0"/>
          </a:p>
          <a:p>
            <a:r>
              <a:rPr kumimoji="1" lang="ja-JP" altLang="en-US" sz="2400" dirty="0"/>
              <a:t>　</a:t>
            </a:r>
            <a:r>
              <a:rPr kumimoji="1" lang="en-US" altLang="ja-JP" sz="2400" u="sng" dirty="0" smtClean="0"/>
              <a:t>renkei</a:t>
            </a:r>
            <a:r>
              <a:rPr kumimoji="1" lang="en-US" altLang="ja-JP" sz="2800" u="sng" dirty="0" smtClean="0"/>
              <a:t>@gbox.pref.osaka.lg.jp</a:t>
            </a:r>
          </a:p>
          <a:p>
            <a:endParaRPr kumimoji="1" lang="ja-JP" altLang="en-US" dirty="0"/>
          </a:p>
          <a:p>
            <a:r>
              <a:rPr kumimoji="1" lang="ja-JP" altLang="en-US" dirty="0"/>
              <a:t>件名</a:t>
            </a:r>
            <a:r>
              <a:rPr kumimoji="1" lang="ja-JP" altLang="en-US" dirty="0" smtClean="0"/>
              <a:t>に</a:t>
            </a:r>
            <a:r>
              <a:rPr kumimoji="1" lang="en-US" altLang="ja-JP" dirty="0" smtClean="0"/>
              <a:t>【</a:t>
            </a:r>
            <a:r>
              <a:rPr kumimoji="1" lang="ja-JP" altLang="en-US" dirty="0"/>
              <a:t>質問提出</a:t>
            </a:r>
            <a:r>
              <a:rPr kumimoji="1" lang="ja-JP" altLang="en-US" dirty="0" smtClean="0"/>
              <a:t>：</a:t>
            </a:r>
            <a:r>
              <a:rPr kumimoji="1" lang="ja-JP" altLang="en-US" dirty="0"/>
              <a:t>「</a:t>
            </a:r>
            <a:r>
              <a:rPr kumimoji="1" lang="en-US" altLang="ja-JP" dirty="0" smtClean="0"/>
              <a:t>10</a:t>
            </a:r>
            <a:r>
              <a:rPr kumimoji="1" lang="ja-JP" altLang="en-US" dirty="0"/>
              <a:t>歳</a:t>
            </a:r>
            <a:r>
              <a:rPr kumimoji="1" lang="ja-JP" altLang="en-US" dirty="0" smtClean="0"/>
              <a:t>若返り</a:t>
            </a:r>
            <a:r>
              <a:rPr kumimoji="1" lang="ja-JP" altLang="en-US" dirty="0"/>
              <a:t>」</a:t>
            </a:r>
            <a:r>
              <a:rPr kumimoji="1" lang="ja-JP" altLang="en-US" dirty="0" smtClean="0"/>
              <a:t>プロジェクト</a:t>
            </a:r>
            <a:r>
              <a:rPr kumimoji="1" lang="ja-JP" altLang="en-US" dirty="0"/>
              <a:t>推進事業委託業務＜</a:t>
            </a:r>
            <a:r>
              <a:rPr kumimoji="1" lang="ja-JP" altLang="en-US" dirty="0" smtClean="0"/>
              <a:t>企業名等＞</a:t>
            </a:r>
            <a:r>
              <a:rPr kumimoji="1" lang="en-US" altLang="ja-JP" dirty="0" smtClean="0"/>
              <a:t>】</a:t>
            </a:r>
            <a:r>
              <a:rPr kumimoji="1" lang="ja-JP" altLang="en-US" dirty="0" smtClean="0"/>
              <a:t>と</a:t>
            </a:r>
            <a:r>
              <a:rPr kumimoji="1" lang="ja-JP" altLang="en-US" dirty="0"/>
              <a:t>明記してください。</a:t>
            </a:r>
          </a:p>
        </p:txBody>
      </p:sp>
      <p:sp>
        <p:nvSpPr>
          <p:cNvPr id="2" name="角丸四角形 1"/>
          <p:cNvSpPr/>
          <p:nvPr/>
        </p:nvSpPr>
        <p:spPr>
          <a:xfrm>
            <a:off x="203199" y="4010593"/>
            <a:ext cx="11640457" cy="177881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電子メールにて質問提出後、必ず電話連絡をお願いします！</a:t>
            </a:r>
            <a:endParaRPr kumimoji="1" lang="en-US" altLang="ja-JP" sz="2400" dirty="0" smtClean="0">
              <a:solidFill>
                <a:schemeClr val="tx1"/>
              </a:solidFill>
            </a:endParaRPr>
          </a:p>
          <a:p>
            <a:pPr algn="ctr"/>
            <a:r>
              <a:rPr kumimoji="1" lang="ja-JP" altLang="en-US" sz="2000" dirty="0" smtClean="0">
                <a:solidFill>
                  <a:schemeClr val="tx1"/>
                </a:solidFill>
              </a:rPr>
              <a:t>（大阪府政策企画部企画室連携課　</a:t>
            </a:r>
            <a:r>
              <a:rPr kumimoji="1" lang="en-US" altLang="ja-JP" sz="2000" dirty="0" smtClean="0">
                <a:solidFill>
                  <a:schemeClr val="tx1"/>
                </a:solidFill>
              </a:rPr>
              <a:t>tel:06-6944-6118</a:t>
            </a:r>
            <a:r>
              <a:rPr kumimoji="1" lang="ja-JP" altLang="en-US" sz="2000" dirty="0" smtClean="0">
                <a:solidFill>
                  <a:schemeClr val="tx1"/>
                </a:solidFill>
              </a:rPr>
              <a:t>まで）</a:t>
            </a:r>
            <a:endParaRPr kumimoji="1" lang="en-US" altLang="ja-JP" sz="2000" dirty="0" smtClean="0">
              <a:solidFill>
                <a:schemeClr val="tx1"/>
              </a:solidFill>
            </a:endParaRPr>
          </a:p>
          <a:p>
            <a:pPr algn="ctr"/>
            <a:r>
              <a:rPr kumimoji="1" lang="ja-JP" altLang="en-US" sz="2000" dirty="0" smtClean="0">
                <a:solidFill>
                  <a:schemeClr val="tx1"/>
                </a:solidFill>
              </a:rPr>
              <a:t>（土曜日、日曜日及び祝日を除く。午前</a:t>
            </a:r>
            <a:r>
              <a:rPr kumimoji="1" lang="en-US" altLang="ja-JP" sz="2000" dirty="0" smtClean="0">
                <a:solidFill>
                  <a:schemeClr val="tx1"/>
                </a:solidFill>
              </a:rPr>
              <a:t>10</a:t>
            </a:r>
            <a:r>
              <a:rPr kumimoji="1" lang="ja-JP" altLang="en-US" sz="2000" dirty="0" smtClean="0">
                <a:solidFill>
                  <a:schemeClr val="tx1"/>
                </a:solidFill>
              </a:rPr>
              <a:t>時から午後５時まで。正午から午後１時の間を除く）</a:t>
            </a:r>
            <a:endParaRPr kumimoji="1" lang="ja-JP" altLang="en-US" sz="2000" dirty="0">
              <a:solidFill>
                <a:schemeClr val="tx1"/>
              </a:solidFill>
            </a:endParaRPr>
          </a:p>
        </p:txBody>
      </p:sp>
      <p:sp>
        <p:nvSpPr>
          <p:cNvPr id="7" name="テキスト ボックス 6"/>
          <p:cNvSpPr txBox="1"/>
          <p:nvPr/>
        </p:nvSpPr>
        <p:spPr>
          <a:xfrm>
            <a:off x="422472" y="6054481"/>
            <a:ext cx="10926748" cy="369332"/>
          </a:xfrm>
          <a:prstGeom prst="rect">
            <a:avLst/>
          </a:prstGeom>
          <a:noFill/>
        </p:spPr>
        <p:txBody>
          <a:bodyPr wrap="square" rtlCol="0">
            <a:spAutoFit/>
          </a:bodyPr>
          <a:lstStyle/>
          <a:p>
            <a:r>
              <a:rPr kumimoji="1" lang="ja-JP" altLang="en-US" dirty="0" smtClean="0"/>
              <a:t>➡質問への回答は、企画室連携課ホームページに掲示します。</a:t>
            </a:r>
            <a:endParaRPr kumimoji="1" lang="ja-JP" altLang="en-US" dirty="0"/>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2959" y="860221"/>
            <a:ext cx="1642570" cy="2179563"/>
          </a:xfrm>
          <a:prstGeom prst="rect">
            <a:avLst/>
          </a:prstGeom>
        </p:spPr>
      </p:pic>
      <p:sp>
        <p:nvSpPr>
          <p:cNvPr id="9" name="正方形/長方形 8"/>
          <p:cNvSpPr/>
          <p:nvPr/>
        </p:nvSpPr>
        <p:spPr>
          <a:xfrm>
            <a:off x="11586753" y="635911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17</a:t>
            </a:r>
            <a:endParaRPr kumimoji="1" lang="ja-JP" altLang="en-US" sz="1100" dirty="0">
              <a:solidFill>
                <a:schemeClr val="tx1"/>
              </a:solidFill>
            </a:endParaRPr>
          </a:p>
        </p:txBody>
      </p:sp>
      <p:sp>
        <p:nvSpPr>
          <p:cNvPr id="10" name="テキスト ボックス 9"/>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３</a:t>
            </a:r>
            <a:r>
              <a:rPr lang="ja-JP" altLang="en-US" b="1" dirty="0" smtClean="0">
                <a:solidFill>
                  <a:schemeClr val="bg1"/>
                </a:solidFill>
              </a:rPr>
              <a:t>　公募実施要領について</a:t>
            </a:r>
            <a:r>
              <a:rPr lang="ja-JP" altLang="en-US" b="1" dirty="0">
                <a:solidFill>
                  <a:schemeClr val="bg1"/>
                </a:solidFill>
              </a:rPr>
              <a:t>（手続き、スケジュール</a:t>
            </a:r>
            <a:r>
              <a:rPr lang="ja-JP" altLang="en-US" b="1" dirty="0" smtClean="0">
                <a:solidFill>
                  <a:schemeClr val="bg1"/>
                </a:solidFill>
              </a:rPr>
              <a:t>等）</a:t>
            </a:r>
            <a:endParaRPr lang="ja-JP" altLang="en-US" b="1" dirty="0">
              <a:solidFill>
                <a:schemeClr val="bg1"/>
              </a:solidFill>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Tree>
    <p:extLst>
      <p:ext uri="{BB962C8B-B14F-4D97-AF65-F5344CB8AC3E}">
        <p14:creationId xmlns:p14="http://schemas.microsoft.com/office/powerpoint/2010/main" val="806457472"/>
      </p:ext>
    </p:extLst>
  </p:cSld>
  <p:clrMapOvr>
    <a:masterClrMapping/>
  </p:clrMapOvr>
  <mc:AlternateContent xmlns:mc="http://schemas.openxmlformats.org/markup-compatibility/2006" xmlns:p14="http://schemas.microsoft.com/office/powerpoint/2010/main">
    <mc:Choice Requires="p14">
      <p:transition spd="slow" p14:dur="2000" advTm="31944"/>
    </mc:Choice>
    <mc:Fallback xmlns="">
      <p:transition spd="slow" advTm="3194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22472" y="636014"/>
            <a:ext cx="2302530" cy="40097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審査方法について</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797269" y="1476103"/>
            <a:ext cx="8166538" cy="442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487698" y="1171798"/>
            <a:ext cx="2695904" cy="520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事業者選定委員会</a:t>
            </a:r>
            <a:endParaRPr kumimoji="1" lang="ja-JP" altLang="en-US" dirty="0">
              <a:solidFill>
                <a:schemeClr val="tx1"/>
              </a:solidFill>
            </a:endParaRPr>
          </a:p>
        </p:txBody>
      </p:sp>
      <p:sp>
        <p:nvSpPr>
          <p:cNvPr id="7" name="角丸四角形 6"/>
          <p:cNvSpPr/>
          <p:nvPr/>
        </p:nvSpPr>
        <p:spPr>
          <a:xfrm>
            <a:off x="2700064" y="1750512"/>
            <a:ext cx="168691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書類審査</a:t>
            </a:r>
            <a:endParaRPr kumimoji="1" lang="ja-JP" altLang="en-US" dirty="0">
              <a:solidFill>
                <a:schemeClr val="tx1"/>
              </a:solidFill>
            </a:endParaRPr>
          </a:p>
        </p:txBody>
      </p:sp>
      <p:sp>
        <p:nvSpPr>
          <p:cNvPr id="8" name="角丸四角形 7"/>
          <p:cNvSpPr/>
          <p:nvPr/>
        </p:nvSpPr>
        <p:spPr>
          <a:xfrm>
            <a:off x="7288521" y="1788338"/>
            <a:ext cx="168691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プレゼン審査</a:t>
            </a:r>
            <a:endParaRPr kumimoji="1" lang="ja-JP" altLang="en-US" dirty="0">
              <a:solidFill>
                <a:schemeClr val="tx1"/>
              </a:solidFill>
            </a:endParaRPr>
          </a:p>
        </p:txBody>
      </p:sp>
      <p:sp>
        <p:nvSpPr>
          <p:cNvPr id="10" name="下矢印 9"/>
          <p:cNvSpPr/>
          <p:nvPr/>
        </p:nvSpPr>
        <p:spPr>
          <a:xfrm>
            <a:off x="3268519" y="2349989"/>
            <a:ext cx="599875" cy="1574113"/>
          </a:xfrm>
          <a:prstGeom prst="downArrow">
            <a:avLst>
              <a:gd name="adj1" fmla="val 50000"/>
              <a:gd name="adj2" fmla="val 31603"/>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7936540" y="2349989"/>
            <a:ext cx="599875" cy="1574113"/>
          </a:xfrm>
          <a:prstGeom prst="downArrow">
            <a:avLst>
              <a:gd name="adj1" fmla="val 50000"/>
              <a:gd name="adj2" fmla="val 3423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273203" y="4024731"/>
            <a:ext cx="2680531" cy="156078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・提案内容</a:t>
            </a:r>
            <a:endParaRPr kumimoji="1" lang="en-US" altLang="ja-JP" dirty="0" smtClean="0">
              <a:solidFill>
                <a:schemeClr val="tx1"/>
              </a:solidFill>
            </a:endParaRPr>
          </a:p>
          <a:p>
            <a:pPr algn="ctr"/>
            <a:r>
              <a:rPr kumimoji="1" lang="ja-JP" altLang="en-US" dirty="0" smtClean="0">
                <a:solidFill>
                  <a:schemeClr val="tx1"/>
                </a:solidFill>
              </a:rPr>
              <a:t>・実施体制</a:t>
            </a:r>
            <a:endParaRPr kumimoji="1" lang="en-US" altLang="ja-JP" dirty="0" smtClean="0">
              <a:solidFill>
                <a:schemeClr val="tx1"/>
              </a:solidFill>
            </a:endParaRPr>
          </a:p>
          <a:p>
            <a:pPr algn="ctr"/>
            <a:r>
              <a:rPr kumimoji="1" lang="ja-JP" altLang="en-US" dirty="0" smtClean="0">
                <a:solidFill>
                  <a:schemeClr val="tx1"/>
                </a:solidFill>
              </a:rPr>
              <a:t>・実績</a:t>
            </a:r>
            <a:r>
              <a:rPr kumimoji="1" lang="ja-JP" altLang="en-US" dirty="0">
                <a:solidFill>
                  <a:schemeClr val="tx1"/>
                </a:solidFill>
              </a:rPr>
              <a:t>等</a:t>
            </a:r>
            <a:endParaRPr kumimoji="1" lang="en-US" altLang="ja-JP" dirty="0" smtClean="0">
              <a:solidFill>
                <a:schemeClr val="tx1"/>
              </a:solidFill>
            </a:endParaRPr>
          </a:p>
        </p:txBody>
      </p:sp>
      <p:sp>
        <p:nvSpPr>
          <p:cNvPr id="14" name="角丸四角形 13"/>
          <p:cNvSpPr/>
          <p:nvPr/>
        </p:nvSpPr>
        <p:spPr>
          <a:xfrm>
            <a:off x="6657713" y="3987725"/>
            <a:ext cx="3157527" cy="1597793"/>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・書面だけでは</a:t>
            </a:r>
            <a:endParaRPr kumimoji="1" lang="en-US" altLang="ja-JP" dirty="0" smtClean="0">
              <a:solidFill>
                <a:schemeClr val="tx1"/>
              </a:solidFill>
            </a:endParaRPr>
          </a:p>
          <a:p>
            <a:pPr algn="ctr"/>
            <a:r>
              <a:rPr kumimoji="1" lang="ja-JP" altLang="en-US" dirty="0" smtClean="0">
                <a:solidFill>
                  <a:schemeClr val="tx1"/>
                </a:solidFill>
              </a:rPr>
              <a:t>わからない提案者の</a:t>
            </a:r>
            <a:endParaRPr kumimoji="1" lang="en-US" altLang="ja-JP" dirty="0" smtClean="0">
              <a:solidFill>
                <a:schemeClr val="tx1"/>
              </a:solidFill>
            </a:endParaRPr>
          </a:p>
          <a:p>
            <a:pPr algn="ctr"/>
            <a:r>
              <a:rPr kumimoji="1" lang="ja-JP" altLang="en-US" dirty="0" smtClean="0">
                <a:solidFill>
                  <a:schemeClr val="tx1"/>
                </a:solidFill>
              </a:rPr>
              <a:t>意図</a:t>
            </a:r>
            <a:r>
              <a:rPr kumimoji="1" lang="ja-JP" altLang="en-US" dirty="0">
                <a:solidFill>
                  <a:schemeClr val="tx1"/>
                </a:solidFill>
              </a:rPr>
              <a:t>等</a:t>
            </a:r>
          </a:p>
        </p:txBody>
      </p:sp>
      <p:sp>
        <p:nvSpPr>
          <p:cNvPr id="16" name="角丸四角形 15"/>
          <p:cNvSpPr/>
          <p:nvPr/>
        </p:nvSpPr>
        <p:spPr>
          <a:xfrm>
            <a:off x="1326712" y="2702003"/>
            <a:ext cx="9017876" cy="71749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a:t>
            </a:r>
            <a:r>
              <a:rPr kumimoji="1" lang="ja-JP" altLang="en-US" sz="2000" dirty="0" smtClean="0">
                <a:solidFill>
                  <a:schemeClr val="tx1"/>
                </a:solidFill>
              </a:rPr>
              <a:t>各分野につき、応募者多数の場合は、</a:t>
            </a:r>
            <a:endParaRPr kumimoji="1" lang="en-US" altLang="ja-JP" sz="2000" dirty="0" smtClean="0">
              <a:solidFill>
                <a:schemeClr val="tx1"/>
              </a:solidFill>
            </a:endParaRPr>
          </a:p>
          <a:p>
            <a:pPr algn="ctr"/>
            <a:r>
              <a:rPr kumimoji="1" lang="ja-JP" altLang="en-US" sz="2000" dirty="0">
                <a:solidFill>
                  <a:schemeClr val="tx1"/>
                </a:solidFill>
              </a:rPr>
              <a:t>書類</a:t>
            </a:r>
            <a:r>
              <a:rPr kumimoji="1" lang="ja-JP" altLang="en-US" sz="2000" dirty="0" smtClean="0">
                <a:solidFill>
                  <a:schemeClr val="tx1"/>
                </a:solidFill>
              </a:rPr>
              <a:t>審査による一次審査を行うことがあります。</a:t>
            </a:r>
            <a:endParaRPr kumimoji="1" lang="en-US" altLang="ja-JP" sz="2000" dirty="0" smtClean="0">
              <a:solidFill>
                <a:schemeClr val="tx1"/>
              </a:solidFill>
            </a:endParaRPr>
          </a:p>
        </p:txBody>
      </p:sp>
      <p:sp>
        <p:nvSpPr>
          <p:cNvPr id="2" name="右矢印 1"/>
          <p:cNvSpPr/>
          <p:nvPr/>
        </p:nvSpPr>
        <p:spPr>
          <a:xfrm rot="5400000">
            <a:off x="5304241" y="3584296"/>
            <a:ext cx="947446" cy="162705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1586753" y="635911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18</a:t>
            </a:r>
            <a:endParaRPr kumimoji="1" lang="ja-JP" altLang="en-US" sz="1100" dirty="0">
              <a:solidFill>
                <a:schemeClr val="tx1"/>
              </a:solidFill>
            </a:endParaRPr>
          </a:p>
        </p:txBody>
      </p:sp>
      <p:sp>
        <p:nvSpPr>
          <p:cNvPr id="13" name="楕円 12"/>
          <p:cNvSpPr/>
          <p:nvPr/>
        </p:nvSpPr>
        <p:spPr>
          <a:xfrm>
            <a:off x="3458180" y="4934045"/>
            <a:ext cx="4639567" cy="1495472"/>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b="1" dirty="0" smtClean="0">
              <a:solidFill>
                <a:schemeClr val="tx1"/>
              </a:solidFill>
            </a:endParaRPr>
          </a:p>
          <a:p>
            <a:pPr algn="ctr"/>
            <a:r>
              <a:rPr kumimoji="1" lang="ja-JP" altLang="en-US" sz="2000" b="1" dirty="0" smtClean="0">
                <a:solidFill>
                  <a:schemeClr val="tx1"/>
                </a:solidFill>
              </a:rPr>
              <a:t>最優秀提案事業者を</a:t>
            </a:r>
            <a:r>
              <a:rPr kumimoji="1" lang="ja-JP" altLang="en-US" sz="2000" b="1" dirty="0">
                <a:solidFill>
                  <a:schemeClr val="tx1"/>
                </a:solidFill>
              </a:rPr>
              <a:t>採択</a:t>
            </a:r>
            <a:r>
              <a:rPr kumimoji="1" lang="ja-JP" altLang="en-US" sz="2000" b="1" dirty="0" smtClean="0">
                <a:solidFill>
                  <a:schemeClr val="tx1"/>
                </a:solidFill>
              </a:rPr>
              <a:t>！（</a:t>
            </a:r>
            <a:r>
              <a:rPr kumimoji="1" lang="en-US" altLang="ja-JP" sz="2000" b="1" dirty="0" smtClean="0">
                <a:solidFill>
                  <a:schemeClr val="tx1"/>
                </a:solidFill>
              </a:rPr>
              <a:t>100</a:t>
            </a:r>
            <a:r>
              <a:rPr kumimoji="1" lang="ja-JP" altLang="en-US" sz="2000" b="1" dirty="0" smtClean="0">
                <a:solidFill>
                  <a:schemeClr val="tx1"/>
                </a:solidFill>
              </a:rPr>
              <a:t>点満点中、</a:t>
            </a:r>
            <a:r>
              <a:rPr kumimoji="1" lang="en-US" altLang="ja-JP" sz="2000" b="1" dirty="0" smtClean="0">
                <a:solidFill>
                  <a:schemeClr val="tx1"/>
                </a:solidFill>
              </a:rPr>
              <a:t>60</a:t>
            </a:r>
            <a:r>
              <a:rPr kumimoji="1" lang="ja-JP" altLang="en-US" sz="2000" b="1" dirty="0" smtClean="0">
                <a:solidFill>
                  <a:schemeClr val="tx1"/>
                </a:solidFill>
              </a:rPr>
              <a:t>点以下の場合は採択しません）</a:t>
            </a:r>
            <a:endParaRPr kumimoji="1" lang="en-US" altLang="ja-JP" sz="2000" b="1" dirty="0" smtClean="0">
              <a:solidFill>
                <a:schemeClr val="tx1"/>
              </a:solidFill>
            </a:endParaRPr>
          </a:p>
          <a:p>
            <a:pPr algn="ctr"/>
            <a:endParaRPr kumimoji="1" lang="ja-JP" altLang="en-US" sz="2000" b="1" dirty="0">
              <a:solidFill>
                <a:schemeClr val="tx1"/>
              </a:solidFill>
            </a:endParaRPr>
          </a:p>
        </p:txBody>
      </p:sp>
      <p:sp>
        <p:nvSpPr>
          <p:cNvPr id="17" name="テキスト ボックス 16"/>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３</a:t>
            </a:r>
            <a:r>
              <a:rPr lang="ja-JP" altLang="en-US" b="1" dirty="0" smtClean="0">
                <a:solidFill>
                  <a:schemeClr val="bg1"/>
                </a:solidFill>
              </a:rPr>
              <a:t>　公募実施要領について</a:t>
            </a:r>
            <a:r>
              <a:rPr lang="ja-JP" altLang="en-US" b="1" dirty="0">
                <a:solidFill>
                  <a:schemeClr val="bg1"/>
                </a:solidFill>
              </a:rPr>
              <a:t>（手続き、スケジュール</a:t>
            </a:r>
            <a:r>
              <a:rPr lang="ja-JP" altLang="en-US" b="1" dirty="0" smtClean="0">
                <a:solidFill>
                  <a:schemeClr val="bg1"/>
                </a:solidFill>
              </a:rPr>
              <a:t>等）</a:t>
            </a:r>
            <a:endParaRPr lang="ja-JP" altLang="en-US" b="1" dirty="0">
              <a:solidFill>
                <a:schemeClr val="bg1"/>
              </a:solidFill>
            </a:endParaRP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Tree>
    <p:custDataLst>
      <p:tags r:id="rId1"/>
    </p:custDataLst>
    <p:extLst>
      <p:ext uri="{BB962C8B-B14F-4D97-AF65-F5344CB8AC3E}">
        <p14:creationId xmlns:p14="http://schemas.microsoft.com/office/powerpoint/2010/main" val="1700685855"/>
      </p:ext>
    </p:extLst>
  </p:cSld>
  <p:clrMapOvr>
    <a:masterClrMapping/>
  </p:clrMapOvr>
  <mc:AlternateContent xmlns:mc="http://schemas.openxmlformats.org/markup-compatibility/2006" xmlns:p14="http://schemas.microsoft.com/office/powerpoint/2010/main">
    <mc:Choice Requires="p14">
      <p:transition spd="slow" p14:dur="2000" advTm="56086"/>
    </mc:Choice>
    <mc:Fallback xmlns="">
      <p:transition spd="slow" advTm="5608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5430" y="850231"/>
            <a:ext cx="8775991" cy="2123658"/>
          </a:xfrm>
          <a:prstGeom prst="rect">
            <a:avLst/>
          </a:prstGeom>
          <a:noFill/>
        </p:spPr>
        <p:txBody>
          <a:bodyPr wrap="square" rtlCol="0">
            <a:spAutoFit/>
          </a:bodyPr>
          <a:lstStyle/>
          <a:p>
            <a:r>
              <a:rPr kumimoji="1" lang="ja-JP" altLang="en-US" sz="4400" b="1" dirty="0" smtClean="0"/>
              <a:t>１「いのち輝く未来社会をめざすビジョン」、「１０歳若返り」</a:t>
            </a:r>
            <a:endParaRPr kumimoji="1" lang="en-US" altLang="ja-JP" sz="4400" b="1" dirty="0"/>
          </a:p>
          <a:p>
            <a:r>
              <a:rPr kumimoji="1" lang="ja-JP" altLang="en-US" sz="4400" b="1" dirty="0" smtClean="0"/>
              <a:t>について</a:t>
            </a:r>
            <a:endParaRPr kumimoji="1" lang="ja-JP" altLang="en-US" sz="4400" b="1" dirty="0"/>
          </a:p>
        </p:txBody>
      </p:sp>
      <p:sp>
        <p:nvSpPr>
          <p:cNvPr id="4" name="正方形/長方形 3"/>
          <p:cNvSpPr/>
          <p:nvPr/>
        </p:nvSpPr>
        <p:spPr>
          <a:xfrm>
            <a:off x="11586753" y="635911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１</a:t>
            </a:r>
            <a:endParaRPr kumimoji="1" lang="ja-JP" altLang="en-US" sz="1100" dirty="0">
              <a:solidFill>
                <a:schemeClr val="tx1"/>
              </a:solidFill>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1268" y="3231728"/>
            <a:ext cx="4007475" cy="3626272"/>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9022" y="132756"/>
            <a:ext cx="524972" cy="524972"/>
          </a:xfrm>
          <a:prstGeom prst="rect">
            <a:avLst/>
          </a:prstGeom>
        </p:spPr>
      </p:pic>
    </p:spTree>
    <p:extLst>
      <p:ext uri="{BB962C8B-B14F-4D97-AF65-F5344CB8AC3E}">
        <p14:creationId xmlns:p14="http://schemas.microsoft.com/office/powerpoint/2010/main" val="1783964109"/>
      </p:ext>
    </p:extLst>
  </p:cSld>
  <p:clrMapOvr>
    <a:masterClrMapping/>
  </p:clrMapOvr>
  <mc:AlternateContent xmlns:mc="http://schemas.openxmlformats.org/markup-compatibility/2006" xmlns:p14="http://schemas.microsoft.com/office/powerpoint/2010/main">
    <mc:Choice Requires="p14">
      <p:transition spd="slow" p14:dur="2000" advTm="8719"/>
    </mc:Choice>
    <mc:Fallback xmlns="">
      <p:transition spd="slow" advTm="871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9747" y="440262"/>
            <a:ext cx="2282628" cy="256641"/>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sz="1400" b="1" kern="0" spc="153" dirty="0" smtClean="0">
                <a:solidFill>
                  <a:schemeClr val="bg1"/>
                </a:solidFill>
                <a:latin typeface="Meiryo UI" panose="020B0604030504040204" pitchFamily="50" charset="-128"/>
                <a:ea typeface="Meiryo UI" panose="020B0604030504040204" pitchFamily="50" charset="-128"/>
              </a:rPr>
              <a:t>審査基準について</a:t>
            </a:r>
            <a:endParaRPr lang="en-US" altLang="ja-JP" sz="1400" b="1" kern="0" spc="153" dirty="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11686560" y="6421733"/>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19</a:t>
            </a:r>
            <a:endParaRPr kumimoji="1" lang="ja-JP" altLang="en-US" sz="1100" dirty="0">
              <a:solidFill>
                <a:schemeClr val="tx1"/>
              </a:solidFill>
            </a:endParaRPr>
          </a:p>
        </p:txBody>
      </p:sp>
      <p:sp>
        <p:nvSpPr>
          <p:cNvPr id="6" name="正方形/長方形 5"/>
          <p:cNvSpPr/>
          <p:nvPr/>
        </p:nvSpPr>
        <p:spPr>
          <a:xfrm>
            <a:off x="1836073" y="1006444"/>
            <a:ext cx="1646538" cy="10832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①</a:t>
            </a:r>
            <a:r>
              <a:rPr kumimoji="1" lang="ja-JP" altLang="en-US" sz="1400" dirty="0" smtClean="0">
                <a:solidFill>
                  <a:schemeClr val="tx1"/>
                </a:solidFill>
              </a:rPr>
              <a:t>コンテンツの</a:t>
            </a:r>
            <a:endParaRPr kumimoji="1" lang="en-US" altLang="ja-JP" sz="1400" dirty="0" smtClean="0">
              <a:solidFill>
                <a:schemeClr val="tx1"/>
              </a:solidFill>
            </a:endParaRPr>
          </a:p>
          <a:p>
            <a:pPr algn="ctr"/>
            <a:r>
              <a:rPr kumimoji="1" lang="ja-JP" altLang="en-US" sz="1400" dirty="0" smtClean="0">
                <a:solidFill>
                  <a:schemeClr val="tx1"/>
                </a:solidFill>
              </a:rPr>
              <a:t>内容</a:t>
            </a:r>
            <a:endParaRPr kumimoji="1" lang="ja-JP" altLang="en-US" sz="1400" dirty="0">
              <a:solidFill>
                <a:schemeClr val="tx1"/>
              </a:solidFill>
            </a:endParaRPr>
          </a:p>
        </p:txBody>
      </p:sp>
      <p:sp>
        <p:nvSpPr>
          <p:cNvPr id="24" name="正方形/長方形 23"/>
          <p:cNvSpPr/>
          <p:nvPr/>
        </p:nvSpPr>
        <p:spPr>
          <a:xfrm>
            <a:off x="1838388" y="2989345"/>
            <a:ext cx="1659942" cy="5965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③「</a:t>
            </a:r>
            <a:r>
              <a:rPr kumimoji="1" lang="en-US" altLang="ja-JP" sz="1400" dirty="0" smtClean="0">
                <a:solidFill>
                  <a:schemeClr val="tx1"/>
                </a:solidFill>
              </a:rPr>
              <a:t>10</a:t>
            </a:r>
            <a:r>
              <a:rPr kumimoji="1" lang="ja-JP" altLang="en-US" sz="1400" dirty="0" smtClean="0">
                <a:solidFill>
                  <a:schemeClr val="tx1"/>
                </a:solidFill>
              </a:rPr>
              <a:t>歳若返り」</a:t>
            </a:r>
            <a:endParaRPr kumimoji="1" lang="en-US" altLang="ja-JP" sz="1400" dirty="0" smtClean="0">
              <a:solidFill>
                <a:schemeClr val="tx1"/>
              </a:solidFill>
            </a:endParaRPr>
          </a:p>
          <a:p>
            <a:pPr algn="ctr"/>
            <a:r>
              <a:rPr kumimoji="1" lang="ja-JP" altLang="en-US" sz="1400" dirty="0" smtClean="0">
                <a:solidFill>
                  <a:schemeClr val="tx1"/>
                </a:solidFill>
              </a:rPr>
              <a:t>プロジェクトの</a:t>
            </a:r>
            <a:r>
              <a:rPr kumimoji="1" lang="en-US" altLang="ja-JP" sz="1400" dirty="0" smtClean="0">
                <a:solidFill>
                  <a:schemeClr val="tx1"/>
                </a:solidFill>
              </a:rPr>
              <a:t>PR</a:t>
            </a:r>
            <a:endParaRPr kumimoji="1" lang="ja-JP" altLang="en-US" sz="1400" dirty="0">
              <a:solidFill>
                <a:schemeClr val="tx1"/>
              </a:solidFill>
            </a:endParaRPr>
          </a:p>
        </p:txBody>
      </p:sp>
      <p:sp>
        <p:nvSpPr>
          <p:cNvPr id="25" name="正方形/長方形 24"/>
          <p:cNvSpPr/>
          <p:nvPr/>
        </p:nvSpPr>
        <p:spPr>
          <a:xfrm>
            <a:off x="1836073" y="3657014"/>
            <a:ext cx="1653375" cy="5825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④効果検証の</a:t>
            </a:r>
            <a:r>
              <a:rPr kumimoji="1" lang="ja-JP" altLang="en-US" sz="1400" dirty="0">
                <a:solidFill>
                  <a:schemeClr val="tx1"/>
                </a:solidFill>
              </a:rPr>
              <a:t>方法</a:t>
            </a:r>
          </a:p>
        </p:txBody>
      </p:sp>
      <p:sp>
        <p:nvSpPr>
          <p:cNvPr id="27" name="正方形/長方形 26"/>
          <p:cNvSpPr/>
          <p:nvPr/>
        </p:nvSpPr>
        <p:spPr>
          <a:xfrm>
            <a:off x="199747" y="5423891"/>
            <a:ext cx="3297431" cy="9253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（２）業務の実施体制の</a:t>
            </a:r>
            <a:endParaRPr kumimoji="1" lang="en-US" altLang="ja-JP" sz="1400" dirty="0" smtClean="0">
              <a:solidFill>
                <a:schemeClr val="tx1"/>
              </a:solidFill>
            </a:endParaRPr>
          </a:p>
          <a:p>
            <a:pPr algn="ctr"/>
            <a:r>
              <a:rPr kumimoji="1" lang="ja-JP" altLang="en-US" sz="1400" dirty="0" smtClean="0">
                <a:solidFill>
                  <a:schemeClr val="tx1"/>
                </a:solidFill>
              </a:rPr>
              <a:t>確保</a:t>
            </a:r>
            <a:endParaRPr kumimoji="1" lang="ja-JP" altLang="en-US" sz="1400" dirty="0">
              <a:solidFill>
                <a:schemeClr val="tx1"/>
              </a:solidFill>
            </a:endParaRPr>
          </a:p>
        </p:txBody>
      </p:sp>
      <p:sp>
        <p:nvSpPr>
          <p:cNvPr id="8" name="テキスト ボックス 7"/>
          <p:cNvSpPr txBox="1"/>
          <p:nvPr/>
        </p:nvSpPr>
        <p:spPr>
          <a:xfrm>
            <a:off x="882946" y="725731"/>
            <a:ext cx="1764599" cy="338554"/>
          </a:xfrm>
          <a:prstGeom prst="rect">
            <a:avLst/>
          </a:prstGeom>
          <a:noFill/>
        </p:spPr>
        <p:txBody>
          <a:bodyPr wrap="square" rtlCol="0">
            <a:spAutoFit/>
          </a:bodyPr>
          <a:lstStyle/>
          <a:p>
            <a:pPr algn="ctr"/>
            <a:r>
              <a:rPr kumimoji="1" lang="en-US" altLang="ja-JP" sz="1600" dirty="0" smtClean="0"/>
              <a:t>【</a:t>
            </a:r>
            <a:r>
              <a:rPr kumimoji="1" lang="ja-JP" altLang="en-US" sz="1600" dirty="0" smtClean="0"/>
              <a:t>審査項目</a:t>
            </a:r>
            <a:r>
              <a:rPr kumimoji="1" lang="en-US" altLang="ja-JP" sz="1600" dirty="0" smtClean="0"/>
              <a:t>】</a:t>
            </a:r>
            <a:endParaRPr kumimoji="1" lang="ja-JP" altLang="en-US" sz="1600" dirty="0"/>
          </a:p>
        </p:txBody>
      </p:sp>
      <p:sp>
        <p:nvSpPr>
          <p:cNvPr id="31" name="テキスト ボックス 30"/>
          <p:cNvSpPr txBox="1"/>
          <p:nvPr/>
        </p:nvSpPr>
        <p:spPr>
          <a:xfrm>
            <a:off x="5045584" y="696903"/>
            <a:ext cx="4172763" cy="338554"/>
          </a:xfrm>
          <a:prstGeom prst="rect">
            <a:avLst/>
          </a:prstGeom>
          <a:noFill/>
        </p:spPr>
        <p:txBody>
          <a:bodyPr wrap="square" rtlCol="0">
            <a:spAutoFit/>
          </a:bodyPr>
          <a:lstStyle/>
          <a:p>
            <a:pPr algn="ctr"/>
            <a:r>
              <a:rPr kumimoji="1" lang="en-US" altLang="ja-JP" sz="1600" dirty="0" smtClean="0"/>
              <a:t>【</a:t>
            </a:r>
            <a:r>
              <a:rPr kumimoji="1" lang="ja-JP" altLang="en-US" sz="1600" dirty="0" smtClean="0"/>
              <a:t>審査内容</a:t>
            </a:r>
            <a:r>
              <a:rPr kumimoji="1" lang="en-US" altLang="ja-JP" sz="1600" dirty="0" smtClean="0"/>
              <a:t>】</a:t>
            </a:r>
            <a:endParaRPr kumimoji="1" lang="ja-JP" altLang="en-US" sz="1600" dirty="0"/>
          </a:p>
        </p:txBody>
      </p:sp>
      <p:sp>
        <p:nvSpPr>
          <p:cNvPr id="18" name="テキスト ボックス 17"/>
          <p:cNvSpPr txBox="1"/>
          <p:nvPr/>
        </p:nvSpPr>
        <p:spPr>
          <a:xfrm>
            <a:off x="4188782" y="5395143"/>
            <a:ext cx="5925334" cy="954107"/>
          </a:xfrm>
          <a:prstGeom prst="rect">
            <a:avLst/>
          </a:prstGeom>
          <a:solidFill>
            <a:schemeClr val="bg1"/>
          </a:solidFill>
          <a:ln>
            <a:solidFill>
              <a:schemeClr val="tx1"/>
            </a:solidFill>
          </a:ln>
        </p:spPr>
        <p:txBody>
          <a:bodyPr wrap="square" rtlCol="0">
            <a:spAutoFit/>
          </a:bodyPr>
          <a:lstStyle/>
          <a:p>
            <a:r>
              <a:rPr kumimoji="1" lang="ja-JP" altLang="en-US" sz="1400" dirty="0" smtClean="0"/>
              <a:t>・過去２年以内の類似事業の実績が示されており、その実績が豊富か</a:t>
            </a:r>
            <a:endParaRPr kumimoji="1" lang="en-US" altLang="ja-JP" sz="1400" dirty="0"/>
          </a:p>
          <a:p>
            <a:r>
              <a:rPr kumimoji="1" lang="ja-JP" altLang="en-US" sz="1400" dirty="0" smtClean="0"/>
              <a:t>・契約期間内に業務を計画的かつ効率的に実施できるスケジュール</a:t>
            </a:r>
            <a:endParaRPr kumimoji="1" lang="en-US" altLang="ja-JP" sz="1400" dirty="0" smtClean="0"/>
          </a:p>
          <a:p>
            <a:r>
              <a:rPr kumimoji="1" lang="ja-JP" altLang="en-US" sz="1400" dirty="0" smtClean="0"/>
              <a:t>・事業を円滑に実施できる体制か（人員、安全対策等）</a:t>
            </a:r>
            <a:endParaRPr kumimoji="1" lang="en-US" altLang="ja-JP" sz="1400" dirty="0" smtClean="0"/>
          </a:p>
          <a:p>
            <a:r>
              <a:rPr kumimoji="1" lang="ja-JP" altLang="en-US" sz="1400" dirty="0" smtClean="0"/>
              <a:t>・安定的に業務を遂行できる経営状況か　　　　　　　（</a:t>
            </a:r>
            <a:r>
              <a:rPr kumimoji="1" lang="en-US" altLang="ja-JP" sz="1400" dirty="0" smtClean="0"/>
              <a:t>10</a:t>
            </a:r>
            <a:r>
              <a:rPr kumimoji="1" lang="ja-JP" altLang="en-US" sz="1400" dirty="0" smtClean="0"/>
              <a:t>点）</a:t>
            </a:r>
            <a:endParaRPr kumimoji="1" lang="en-US" altLang="ja-JP" sz="1400" dirty="0"/>
          </a:p>
        </p:txBody>
      </p:sp>
      <p:sp>
        <p:nvSpPr>
          <p:cNvPr id="20" name="テキスト ボックス 19"/>
          <p:cNvSpPr txBox="1"/>
          <p:nvPr/>
        </p:nvSpPr>
        <p:spPr>
          <a:xfrm>
            <a:off x="533309" y="6437951"/>
            <a:ext cx="7613317" cy="338554"/>
          </a:xfrm>
          <a:prstGeom prst="rect">
            <a:avLst/>
          </a:prstGeom>
          <a:noFill/>
        </p:spPr>
        <p:txBody>
          <a:bodyPr wrap="square" rtlCol="0">
            <a:spAutoFit/>
          </a:bodyPr>
          <a:lstStyle/>
          <a:p>
            <a:r>
              <a:rPr kumimoji="1" lang="ja-JP" altLang="en-US" sz="1600" dirty="0" smtClean="0"/>
              <a:t>その他、「</a:t>
            </a:r>
            <a:r>
              <a:rPr kumimoji="1" lang="ja-JP" altLang="en-US" sz="1600" dirty="0" err="1" smtClean="0"/>
              <a:t>障がい</a:t>
            </a:r>
            <a:r>
              <a:rPr kumimoji="1" lang="ja-JP" altLang="en-US" sz="1600" dirty="0" smtClean="0"/>
              <a:t>者雇用（５点）」「価格点（</a:t>
            </a:r>
            <a:r>
              <a:rPr kumimoji="1" lang="en-US" altLang="ja-JP" sz="1600" dirty="0" smtClean="0"/>
              <a:t>10</a:t>
            </a:r>
            <a:r>
              <a:rPr kumimoji="1" lang="ja-JP" altLang="en-US" sz="1600" dirty="0" smtClean="0"/>
              <a:t>点）」について審査</a:t>
            </a:r>
            <a:endParaRPr kumimoji="1" lang="ja-JP" altLang="en-US" sz="1600" dirty="0"/>
          </a:p>
        </p:txBody>
      </p:sp>
      <p:sp>
        <p:nvSpPr>
          <p:cNvPr id="36" name="テキスト ボックス 35"/>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３</a:t>
            </a:r>
            <a:r>
              <a:rPr lang="ja-JP" altLang="en-US" b="1" dirty="0" smtClean="0">
                <a:solidFill>
                  <a:schemeClr val="bg1"/>
                </a:solidFill>
              </a:rPr>
              <a:t>　公募実施要領について</a:t>
            </a:r>
            <a:r>
              <a:rPr lang="ja-JP" altLang="en-US" b="1" dirty="0">
                <a:solidFill>
                  <a:schemeClr val="bg1"/>
                </a:solidFill>
              </a:rPr>
              <a:t>（手続き、スケジュール</a:t>
            </a:r>
            <a:r>
              <a:rPr lang="ja-JP" altLang="en-US" b="1" dirty="0" smtClean="0">
                <a:solidFill>
                  <a:schemeClr val="bg1"/>
                </a:solidFill>
              </a:rPr>
              <a:t>等）</a:t>
            </a:r>
            <a:endParaRPr lang="ja-JP" altLang="en-US" b="1" dirty="0">
              <a:solidFill>
                <a:schemeClr val="bg1"/>
              </a:solidFill>
            </a:endParaRPr>
          </a:p>
        </p:txBody>
      </p:sp>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
        <p:nvSpPr>
          <p:cNvPr id="33" name="正方形/長方形 32"/>
          <p:cNvSpPr/>
          <p:nvPr/>
        </p:nvSpPr>
        <p:spPr>
          <a:xfrm>
            <a:off x="1836073" y="4869918"/>
            <a:ext cx="1637338" cy="5038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⑥</a:t>
            </a:r>
            <a:r>
              <a:rPr kumimoji="1" lang="ja-JP" altLang="en-US" sz="1400" dirty="0" smtClean="0">
                <a:solidFill>
                  <a:schemeClr val="tx1"/>
                </a:solidFill>
              </a:rPr>
              <a:t>業務の目的・</a:t>
            </a:r>
            <a:endParaRPr kumimoji="1" lang="en-US" altLang="ja-JP" sz="1400" dirty="0" smtClean="0">
              <a:solidFill>
                <a:schemeClr val="tx1"/>
              </a:solidFill>
            </a:endParaRPr>
          </a:p>
          <a:p>
            <a:pPr algn="ctr"/>
            <a:r>
              <a:rPr kumimoji="1" lang="ja-JP" altLang="en-US" sz="1400" dirty="0" smtClean="0">
                <a:solidFill>
                  <a:schemeClr val="tx1"/>
                </a:solidFill>
              </a:rPr>
              <a:t>内容の理解度</a:t>
            </a:r>
            <a:endParaRPr kumimoji="1" lang="ja-JP" altLang="en-US" sz="1400" dirty="0">
              <a:solidFill>
                <a:schemeClr val="tx1"/>
              </a:solidFill>
            </a:endParaRPr>
          </a:p>
        </p:txBody>
      </p:sp>
      <p:sp>
        <p:nvSpPr>
          <p:cNvPr id="39" name="右矢印 38"/>
          <p:cNvSpPr/>
          <p:nvPr/>
        </p:nvSpPr>
        <p:spPr>
          <a:xfrm>
            <a:off x="3614634" y="4908589"/>
            <a:ext cx="527152" cy="426481"/>
          </a:xfrm>
          <a:prstGeom prst="rightArrow">
            <a:avLst>
              <a:gd name="adj1" fmla="val 44408"/>
              <a:gd name="adj2" fmla="val 651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4198657" y="2167943"/>
            <a:ext cx="5892756" cy="738664"/>
          </a:xfrm>
          <a:prstGeom prst="rect">
            <a:avLst/>
          </a:prstGeom>
          <a:solidFill>
            <a:schemeClr val="bg1"/>
          </a:solidFill>
          <a:ln w="38100">
            <a:solidFill>
              <a:schemeClr val="tx1"/>
            </a:solidFill>
          </a:ln>
        </p:spPr>
        <p:txBody>
          <a:bodyPr wrap="square" rtlCol="0">
            <a:spAutoFit/>
          </a:bodyPr>
          <a:lstStyle/>
          <a:p>
            <a:r>
              <a:rPr kumimoji="1" lang="ja-JP" altLang="en-US" sz="1400" dirty="0" smtClean="0"/>
              <a:t>・先端技術を活用することで、健康づくりや多様な活動への参加に </a:t>
            </a:r>
            <a:endParaRPr kumimoji="1" lang="en-US" altLang="ja-JP" sz="1400" dirty="0" smtClean="0"/>
          </a:p>
          <a:p>
            <a:r>
              <a:rPr kumimoji="1" lang="ja-JP" altLang="en-US" sz="1400" dirty="0"/>
              <a:t>　</a:t>
            </a:r>
            <a:r>
              <a:rPr kumimoji="1" lang="ja-JP" altLang="en-US" sz="1400" dirty="0" smtClean="0"/>
              <a:t>ついて、取組みの効果を高めたり、効率化できるものとなっているか（</a:t>
            </a:r>
            <a:r>
              <a:rPr kumimoji="1" lang="en-US" altLang="ja-JP" sz="1400" dirty="0" smtClean="0"/>
              <a:t>10</a:t>
            </a:r>
            <a:r>
              <a:rPr kumimoji="1" lang="ja-JP" altLang="en-US" sz="1400" dirty="0" smtClean="0"/>
              <a:t>点）</a:t>
            </a:r>
            <a:endParaRPr kumimoji="1" lang="en-US" altLang="ja-JP" sz="1400" dirty="0" smtClean="0"/>
          </a:p>
        </p:txBody>
      </p:sp>
      <p:sp>
        <p:nvSpPr>
          <p:cNvPr id="46" name="右矢印 45"/>
          <p:cNvSpPr/>
          <p:nvPr/>
        </p:nvSpPr>
        <p:spPr>
          <a:xfrm>
            <a:off x="3602536" y="2989345"/>
            <a:ext cx="510944" cy="426481"/>
          </a:xfrm>
          <a:prstGeom prst="rightArrow">
            <a:avLst>
              <a:gd name="adj1" fmla="val 44408"/>
              <a:gd name="adj2" fmla="val 651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46"/>
          <p:cNvSpPr/>
          <p:nvPr/>
        </p:nvSpPr>
        <p:spPr>
          <a:xfrm>
            <a:off x="3610624" y="3746497"/>
            <a:ext cx="510145" cy="426481"/>
          </a:xfrm>
          <a:prstGeom prst="rightArrow">
            <a:avLst>
              <a:gd name="adj1" fmla="val 44408"/>
              <a:gd name="adj2" fmla="val 651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右矢印 47"/>
          <p:cNvSpPr/>
          <p:nvPr/>
        </p:nvSpPr>
        <p:spPr>
          <a:xfrm>
            <a:off x="3608712" y="5730758"/>
            <a:ext cx="533074" cy="426481"/>
          </a:xfrm>
          <a:prstGeom prst="rightArrow">
            <a:avLst>
              <a:gd name="adj1" fmla="val 44408"/>
              <a:gd name="adj2" fmla="val 651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1836073" y="4288302"/>
            <a:ext cx="1653249" cy="5320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⑤万博の機運醸成等</a:t>
            </a:r>
            <a:endParaRPr kumimoji="1" lang="ja-JP" altLang="en-US" sz="1400" dirty="0">
              <a:solidFill>
                <a:schemeClr val="tx1"/>
              </a:solidFill>
            </a:endParaRPr>
          </a:p>
        </p:txBody>
      </p:sp>
      <p:sp>
        <p:nvSpPr>
          <p:cNvPr id="51" name="右矢印 50"/>
          <p:cNvSpPr/>
          <p:nvPr/>
        </p:nvSpPr>
        <p:spPr>
          <a:xfrm>
            <a:off x="3610624" y="4351316"/>
            <a:ext cx="498592" cy="426481"/>
          </a:xfrm>
          <a:prstGeom prst="rightArrow">
            <a:avLst>
              <a:gd name="adj1" fmla="val 44408"/>
              <a:gd name="adj2" fmla="val 651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214816" y="1023070"/>
            <a:ext cx="1554023" cy="4347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a:t>
            </a:r>
            <a:r>
              <a:rPr kumimoji="1" lang="ja-JP" altLang="en-US" sz="1400" dirty="0">
                <a:solidFill>
                  <a:schemeClr val="tx1"/>
                </a:solidFill>
              </a:rPr>
              <a:t>１</a:t>
            </a:r>
            <a:r>
              <a:rPr kumimoji="1" lang="ja-JP" altLang="en-US" sz="1400" dirty="0" smtClean="0">
                <a:solidFill>
                  <a:schemeClr val="tx1"/>
                </a:solidFill>
              </a:rPr>
              <a:t>）「</a:t>
            </a:r>
            <a:r>
              <a:rPr kumimoji="1" lang="en-US" altLang="ja-JP" sz="1400" dirty="0" smtClean="0">
                <a:solidFill>
                  <a:schemeClr val="tx1"/>
                </a:solidFill>
              </a:rPr>
              <a:t>10</a:t>
            </a:r>
            <a:r>
              <a:rPr kumimoji="1" lang="ja-JP" altLang="en-US" sz="1400" dirty="0" smtClean="0">
                <a:solidFill>
                  <a:schemeClr val="tx1"/>
                </a:solidFill>
              </a:rPr>
              <a:t>歳若返り」を体験できるコンテンツの企画・実施</a:t>
            </a:r>
            <a:endParaRPr kumimoji="1" lang="en-US" altLang="ja-JP" sz="1400" dirty="0" smtClean="0">
              <a:solidFill>
                <a:schemeClr val="tx1"/>
              </a:solidFill>
            </a:endParaRPr>
          </a:p>
        </p:txBody>
      </p:sp>
      <p:sp>
        <p:nvSpPr>
          <p:cNvPr id="2" name="角丸四角形 1"/>
          <p:cNvSpPr/>
          <p:nvPr/>
        </p:nvSpPr>
        <p:spPr>
          <a:xfrm>
            <a:off x="10214378" y="948970"/>
            <a:ext cx="1864066" cy="5413296"/>
          </a:xfrm>
          <a:prstGeom prst="roundRect">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様式１</a:t>
            </a:r>
            <a:endParaRPr kumimoji="1" lang="en-US" altLang="ja-JP" sz="2000" b="1" dirty="0" smtClean="0">
              <a:solidFill>
                <a:schemeClr val="tx1"/>
              </a:solidFill>
            </a:endParaRPr>
          </a:p>
          <a:p>
            <a:pPr algn="ctr"/>
            <a:r>
              <a:rPr kumimoji="1" lang="ja-JP" altLang="en-US" sz="2000" b="1" dirty="0" smtClean="0">
                <a:solidFill>
                  <a:schemeClr val="tx1"/>
                </a:solidFill>
              </a:rPr>
              <a:t>「５企画内容について」に提案事項を記載いただく際は、必ず審査内容と照らし合わせてください。</a:t>
            </a:r>
            <a:endParaRPr kumimoji="1" lang="ja-JP" altLang="en-US" sz="2000" b="1" dirty="0">
              <a:solidFill>
                <a:schemeClr val="tx1"/>
              </a:solidFill>
            </a:endParaRPr>
          </a:p>
        </p:txBody>
      </p:sp>
      <p:sp>
        <p:nvSpPr>
          <p:cNvPr id="57" name="右矢印 56"/>
          <p:cNvSpPr/>
          <p:nvPr/>
        </p:nvSpPr>
        <p:spPr>
          <a:xfrm>
            <a:off x="3593432" y="1243576"/>
            <a:ext cx="510944" cy="426481"/>
          </a:xfrm>
          <a:prstGeom prst="rightArrow">
            <a:avLst>
              <a:gd name="adj1" fmla="val 44408"/>
              <a:gd name="adj2" fmla="val 651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a:off x="3581441" y="1701637"/>
            <a:ext cx="510944" cy="426481"/>
          </a:xfrm>
          <a:prstGeom prst="rightArrow">
            <a:avLst>
              <a:gd name="adj1" fmla="val 44408"/>
              <a:gd name="adj2" fmla="val 651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右矢印 58"/>
          <p:cNvSpPr/>
          <p:nvPr/>
        </p:nvSpPr>
        <p:spPr>
          <a:xfrm>
            <a:off x="3593432" y="2237380"/>
            <a:ext cx="510944" cy="426481"/>
          </a:xfrm>
          <a:prstGeom prst="rightArrow">
            <a:avLst>
              <a:gd name="adj1" fmla="val 44408"/>
              <a:gd name="adj2" fmla="val 651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214920" y="4869918"/>
            <a:ext cx="5888450" cy="4733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a:t>
            </a:r>
            <a:r>
              <a:rPr kumimoji="1" lang="en-US" altLang="ja-JP" sz="1400" dirty="0">
                <a:solidFill>
                  <a:schemeClr val="tx1"/>
                </a:solidFill>
              </a:rPr>
              <a:t>10</a:t>
            </a:r>
            <a:r>
              <a:rPr kumimoji="1" lang="ja-JP" altLang="en-US" sz="1400" dirty="0">
                <a:solidFill>
                  <a:schemeClr val="tx1"/>
                </a:solidFill>
              </a:rPr>
              <a:t>歳若返り」の趣旨・目的を理解しているか（５点）</a:t>
            </a:r>
          </a:p>
        </p:txBody>
      </p:sp>
      <p:sp>
        <p:nvSpPr>
          <p:cNvPr id="38" name="正方形/長方形 37"/>
          <p:cNvSpPr/>
          <p:nvPr/>
        </p:nvSpPr>
        <p:spPr>
          <a:xfrm>
            <a:off x="4178017" y="1590950"/>
            <a:ext cx="5919920" cy="50273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・健康づくりや多様な活動への参加の「行動変容」を</a:t>
            </a:r>
            <a:r>
              <a:rPr kumimoji="1" lang="ja-JP" altLang="en-US" sz="1400" dirty="0">
                <a:solidFill>
                  <a:schemeClr val="tx1"/>
                </a:solidFill>
              </a:rPr>
              <a:t>促すことができる工夫がされているか（</a:t>
            </a:r>
            <a:r>
              <a:rPr kumimoji="1" lang="en-US" altLang="ja-JP" sz="1400" dirty="0">
                <a:solidFill>
                  <a:schemeClr val="tx1"/>
                </a:solidFill>
              </a:rPr>
              <a:t>20</a:t>
            </a:r>
            <a:r>
              <a:rPr kumimoji="1" lang="ja-JP" altLang="en-US" sz="1400" dirty="0">
                <a:solidFill>
                  <a:schemeClr val="tx1"/>
                </a:solidFill>
              </a:rPr>
              <a:t>点）</a:t>
            </a:r>
          </a:p>
        </p:txBody>
      </p:sp>
      <p:sp>
        <p:nvSpPr>
          <p:cNvPr id="41" name="正方形/長方形 40"/>
          <p:cNvSpPr/>
          <p:nvPr/>
        </p:nvSpPr>
        <p:spPr>
          <a:xfrm>
            <a:off x="4178017" y="1023070"/>
            <a:ext cx="5916388" cy="51657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・分野の組み合わせで相乗効果や波及</a:t>
            </a:r>
            <a:r>
              <a:rPr kumimoji="1" lang="ja-JP" altLang="en-US" sz="1400" dirty="0" smtClean="0">
                <a:solidFill>
                  <a:schemeClr val="tx1"/>
                </a:solidFill>
              </a:rPr>
              <a:t>効果が</a:t>
            </a:r>
            <a:r>
              <a:rPr kumimoji="1" lang="ja-JP" altLang="en-US" sz="1400" dirty="0">
                <a:solidFill>
                  <a:schemeClr val="tx1"/>
                </a:solidFill>
              </a:rPr>
              <a:t>生まれる</a:t>
            </a:r>
            <a:r>
              <a:rPr kumimoji="1" lang="ja-JP" altLang="en-US" sz="1400" dirty="0" smtClean="0">
                <a:solidFill>
                  <a:schemeClr val="tx1"/>
                </a:solidFill>
              </a:rPr>
              <a:t>と見込まれるか（</a:t>
            </a:r>
            <a:r>
              <a:rPr kumimoji="1" lang="en-US" altLang="ja-JP" sz="1400" dirty="0">
                <a:solidFill>
                  <a:schemeClr val="tx1"/>
                </a:solidFill>
              </a:rPr>
              <a:t>10</a:t>
            </a:r>
            <a:r>
              <a:rPr kumimoji="1" lang="ja-JP" altLang="en-US" sz="1400" dirty="0">
                <a:solidFill>
                  <a:schemeClr val="tx1"/>
                </a:solidFill>
              </a:rPr>
              <a:t>点）</a:t>
            </a:r>
          </a:p>
        </p:txBody>
      </p:sp>
      <p:sp>
        <p:nvSpPr>
          <p:cNvPr id="43" name="正方形/長方形 42"/>
          <p:cNvSpPr/>
          <p:nvPr/>
        </p:nvSpPr>
        <p:spPr>
          <a:xfrm>
            <a:off x="4188782" y="2983847"/>
            <a:ext cx="5886369" cy="60207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・業務の実施を通じて、「</a:t>
            </a:r>
            <a:r>
              <a:rPr kumimoji="1" lang="en-US" altLang="ja-JP" sz="1400" dirty="0">
                <a:solidFill>
                  <a:schemeClr val="tx1"/>
                </a:solidFill>
              </a:rPr>
              <a:t>10</a:t>
            </a:r>
            <a:r>
              <a:rPr kumimoji="1" lang="ja-JP" altLang="en-US" sz="1400" dirty="0">
                <a:solidFill>
                  <a:schemeClr val="tx1"/>
                </a:solidFill>
              </a:rPr>
              <a:t>歳若返り」の認知度向上につながる効果</a:t>
            </a:r>
          </a:p>
          <a:p>
            <a:r>
              <a:rPr kumimoji="1" lang="ja-JP" altLang="en-US" sz="1400" dirty="0">
                <a:solidFill>
                  <a:schemeClr val="tx1"/>
                </a:solidFill>
              </a:rPr>
              <a:t>　的な</a:t>
            </a:r>
            <a:r>
              <a:rPr kumimoji="1" lang="en-US" altLang="ja-JP" sz="1400" dirty="0">
                <a:solidFill>
                  <a:schemeClr val="tx1"/>
                </a:solidFill>
              </a:rPr>
              <a:t>PR</a:t>
            </a:r>
            <a:r>
              <a:rPr kumimoji="1" lang="ja-JP" altLang="en-US" sz="1400" dirty="0">
                <a:solidFill>
                  <a:schemeClr val="tx1"/>
                </a:solidFill>
              </a:rPr>
              <a:t>手法となっているか（</a:t>
            </a:r>
            <a:r>
              <a:rPr kumimoji="1" lang="en-US" altLang="ja-JP" sz="1400" dirty="0">
                <a:solidFill>
                  <a:schemeClr val="tx1"/>
                </a:solidFill>
              </a:rPr>
              <a:t>20</a:t>
            </a:r>
            <a:r>
              <a:rPr kumimoji="1" lang="ja-JP" altLang="en-US" sz="1400" dirty="0">
                <a:solidFill>
                  <a:schemeClr val="tx1"/>
                </a:solidFill>
              </a:rPr>
              <a:t>点）</a:t>
            </a:r>
          </a:p>
        </p:txBody>
      </p:sp>
      <p:sp>
        <p:nvSpPr>
          <p:cNvPr id="44" name="正方形/長方形 43"/>
          <p:cNvSpPr/>
          <p:nvPr/>
        </p:nvSpPr>
        <p:spPr>
          <a:xfrm>
            <a:off x="4198657" y="3662931"/>
            <a:ext cx="5884462" cy="55590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・本業務の目的と</a:t>
            </a:r>
            <a:r>
              <a:rPr kumimoji="1" lang="ja-JP" altLang="en-US" sz="1400" dirty="0" smtClean="0">
                <a:solidFill>
                  <a:schemeClr val="tx1"/>
                </a:solidFill>
              </a:rPr>
              <a:t>照らし合わせて、</a:t>
            </a:r>
            <a:r>
              <a:rPr kumimoji="1" lang="ja-JP" altLang="en-US" sz="1400" dirty="0">
                <a:solidFill>
                  <a:schemeClr val="tx1"/>
                </a:solidFill>
              </a:rPr>
              <a:t>効果検証の手法は</a:t>
            </a:r>
            <a:r>
              <a:rPr kumimoji="1" lang="ja-JP" altLang="en-US" sz="1400" dirty="0" smtClean="0">
                <a:solidFill>
                  <a:schemeClr val="tx1"/>
                </a:solidFill>
              </a:rPr>
              <a:t>妥当なものと</a:t>
            </a:r>
            <a:r>
              <a:rPr kumimoji="1" lang="ja-JP" altLang="en-US" sz="1400" dirty="0" err="1" smtClean="0">
                <a:solidFill>
                  <a:schemeClr val="tx1"/>
                </a:solidFill>
              </a:rPr>
              <a:t>なっ</a:t>
            </a:r>
            <a:endParaRPr kumimoji="1" lang="en-US" altLang="ja-JP" sz="1400" dirty="0" smtClean="0">
              <a:solidFill>
                <a:schemeClr val="tx1"/>
              </a:solidFill>
            </a:endParaRPr>
          </a:p>
          <a:p>
            <a:r>
              <a:rPr kumimoji="1" lang="ja-JP" altLang="en-US" sz="1400" dirty="0" smtClean="0">
                <a:solidFill>
                  <a:schemeClr val="tx1"/>
                </a:solidFill>
              </a:rPr>
              <a:t>　ているか（</a:t>
            </a:r>
            <a:r>
              <a:rPr kumimoji="1" lang="en-US" altLang="ja-JP" sz="1400" dirty="0">
                <a:solidFill>
                  <a:schemeClr val="tx1"/>
                </a:solidFill>
              </a:rPr>
              <a:t>5</a:t>
            </a:r>
            <a:r>
              <a:rPr kumimoji="1" lang="ja-JP" altLang="en-US" sz="1400" dirty="0">
                <a:solidFill>
                  <a:schemeClr val="tx1"/>
                </a:solidFill>
              </a:rPr>
              <a:t>点）</a:t>
            </a:r>
          </a:p>
        </p:txBody>
      </p:sp>
      <p:sp>
        <p:nvSpPr>
          <p:cNvPr id="45" name="正方形/長方形 44"/>
          <p:cNvSpPr/>
          <p:nvPr/>
        </p:nvSpPr>
        <p:spPr>
          <a:xfrm>
            <a:off x="4202963" y="4295836"/>
            <a:ext cx="5888450" cy="50787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・万博の機運醸成や万博会場等での取組みにつながる可能性があるか（</a:t>
            </a:r>
            <a:r>
              <a:rPr kumimoji="1" lang="en-US" altLang="ja-JP" sz="1400" dirty="0">
                <a:solidFill>
                  <a:schemeClr val="tx1"/>
                </a:solidFill>
              </a:rPr>
              <a:t>5</a:t>
            </a:r>
            <a:r>
              <a:rPr kumimoji="1" lang="ja-JP" altLang="en-US" sz="1400" dirty="0">
                <a:solidFill>
                  <a:schemeClr val="tx1"/>
                </a:solidFill>
              </a:rPr>
              <a:t>点）</a:t>
            </a:r>
          </a:p>
        </p:txBody>
      </p:sp>
      <p:sp>
        <p:nvSpPr>
          <p:cNvPr id="35" name="正方形/長方形 34"/>
          <p:cNvSpPr/>
          <p:nvPr/>
        </p:nvSpPr>
        <p:spPr>
          <a:xfrm>
            <a:off x="1838699" y="2174965"/>
            <a:ext cx="1646538" cy="755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②先端技術の活用</a:t>
            </a:r>
            <a:endParaRPr kumimoji="1" lang="ja-JP" altLang="en-US" sz="1400" dirty="0">
              <a:solidFill>
                <a:schemeClr val="tx1"/>
              </a:solidFill>
            </a:endParaRPr>
          </a:p>
        </p:txBody>
      </p:sp>
    </p:spTree>
    <p:extLst>
      <p:ext uri="{BB962C8B-B14F-4D97-AF65-F5344CB8AC3E}">
        <p14:creationId xmlns:p14="http://schemas.microsoft.com/office/powerpoint/2010/main" val="1192471819"/>
      </p:ext>
    </p:extLst>
  </p:cSld>
  <p:clrMapOvr>
    <a:masterClrMapping/>
  </p:clrMapOvr>
  <mc:AlternateContent xmlns:mc="http://schemas.openxmlformats.org/markup-compatibility/2006" xmlns:p14="http://schemas.microsoft.com/office/powerpoint/2010/main">
    <mc:Choice Requires="p14">
      <p:transition spd="slow" p14:dur="2000" advTm="129185"/>
    </mc:Choice>
    <mc:Fallback xmlns="">
      <p:transition spd="slow" advTm="129185"/>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46272" y="610614"/>
            <a:ext cx="2282628" cy="40097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審査結果について</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634718" y="1489293"/>
            <a:ext cx="9017281" cy="646331"/>
          </a:xfrm>
          <a:prstGeom prst="rect">
            <a:avLst/>
          </a:prstGeom>
          <a:noFill/>
        </p:spPr>
        <p:txBody>
          <a:bodyPr wrap="square" rtlCol="0">
            <a:spAutoFit/>
          </a:bodyPr>
          <a:lstStyle/>
          <a:p>
            <a:r>
              <a:rPr kumimoji="1" lang="ja-JP" altLang="en-US" dirty="0" smtClean="0"/>
              <a:t>・契約交渉の相手方が決定した後、審査結果は採択に関わらず、応募いただいた全応募者に通知します。</a:t>
            </a:r>
            <a:endParaRPr kumimoji="1" lang="en-US" altLang="ja-JP" dirty="0" smtClean="0"/>
          </a:p>
        </p:txBody>
      </p:sp>
      <p:sp>
        <p:nvSpPr>
          <p:cNvPr id="6" name="テキスト ボックス 5"/>
          <p:cNvSpPr txBox="1"/>
          <p:nvPr/>
        </p:nvSpPr>
        <p:spPr>
          <a:xfrm>
            <a:off x="634718" y="2369085"/>
            <a:ext cx="9017281" cy="646331"/>
          </a:xfrm>
          <a:prstGeom prst="rect">
            <a:avLst/>
          </a:prstGeom>
          <a:noFill/>
        </p:spPr>
        <p:txBody>
          <a:bodyPr wrap="square" rtlCol="0">
            <a:spAutoFit/>
          </a:bodyPr>
          <a:lstStyle/>
          <a:p>
            <a:r>
              <a:rPr kumimoji="1" lang="ja-JP" altLang="en-US" dirty="0" smtClean="0"/>
              <a:t>・以下の項目を企画室連携課ホームページにて公表します。なお、応募者が２者であった場合の次点者の得点は公表しません。</a:t>
            </a:r>
            <a:endParaRPr kumimoji="1" lang="en-US" altLang="ja-JP" dirty="0" smtClean="0"/>
          </a:p>
        </p:txBody>
      </p:sp>
      <p:sp>
        <p:nvSpPr>
          <p:cNvPr id="7" name="テキスト ボックス 6"/>
          <p:cNvSpPr txBox="1"/>
          <p:nvPr/>
        </p:nvSpPr>
        <p:spPr>
          <a:xfrm>
            <a:off x="1015717" y="3255585"/>
            <a:ext cx="9017281" cy="2745623"/>
          </a:xfrm>
          <a:prstGeom prst="rect">
            <a:avLst/>
          </a:prstGeom>
          <a:solidFill>
            <a:schemeClr val="bg1"/>
          </a:solidFill>
          <a:ln>
            <a:solidFill>
              <a:schemeClr val="tx1"/>
            </a:solidFill>
          </a:ln>
        </p:spPr>
        <p:txBody>
          <a:bodyPr wrap="square" rtlCol="0">
            <a:spAutoFit/>
          </a:bodyPr>
          <a:lstStyle/>
          <a:p>
            <a:pPr>
              <a:lnSpc>
                <a:spcPts val="2600"/>
              </a:lnSpc>
            </a:pPr>
            <a:r>
              <a:rPr kumimoji="1" lang="ja-JP" altLang="en-US" dirty="0" smtClean="0"/>
              <a:t>①最優秀提案事業者及び契約交渉の相手方と評価点。</a:t>
            </a:r>
            <a:endParaRPr kumimoji="1" lang="en-US" altLang="ja-JP" dirty="0" smtClean="0"/>
          </a:p>
          <a:p>
            <a:pPr>
              <a:lnSpc>
                <a:spcPts val="2600"/>
              </a:lnSpc>
            </a:pPr>
            <a:r>
              <a:rPr kumimoji="1" lang="ja-JP" altLang="en-US" dirty="0" smtClean="0"/>
              <a:t>　</a:t>
            </a:r>
            <a:r>
              <a:rPr kumimoji="1" lang="en-US" altLang="ja-JP" dirty="0" smtClean="0"/>
              <a:t>※</a:t>
            </a:r>
            <a:r>
              <a:rPr kumimoji="1" lang="ja-JP" altLang="en-US" dirty="0" smtClean="0"/>
              <a:t>品質点及び価格点を配点した場合の価格点・提案金額</a:t>
            </a:r>
            <a:endParaRPr kumimoji="1" lang="en-US" altLang="ja-JP" dirty="0" smtClean="0"/>
          </a:p>
          <a:p>
            <a:pPr>
              <a:lnSpc>
                <a:spcPts val="2600"/>
              </a:lnSpc>
            </a:pPr>
            <a:r>
              <a:rPr kumimoji="1" lang="ja-JP" altLang="en-US" dirty="0" smtClean="0"/>
              <a:t>②全提案事業者の名称　</a:t>
            </a:r>
            <a:r>
              <a:rPr kumimoji="1" lang="en-US" altLang="ja-JP" dirty="0" smtClean="0"/>
              <a:t>※</a:t>
            </a:r>
            <a:r>
              <a:rPr kumimoji="1" lang="ja-JP" altLang="en-US" dirty="0" smtClean="0"/>
              <a:t>申込順</a:t>
            </a:r>
            <a:endParaRPr kumimoji="1" lang="en-US" altLang="ja-JP" dirty="0" smtClean="0"/>
          </a:p>
          <a:p>
            <a:pPr>
              <a:lnSpc>
                <a:spcPts val="2600"/>
              </a:lnSpc>
            </a:pPr>
            <a:r>
              <a:rPr kumimoji="1" lang="ja-JP" altLang="en-US" dirty="0" smtClean="0"/>
              <a:t>③全提案事業者の評価点　</a:t>
            </a:r>
            <a:r>
              <a:rPr kumimoji="1" lang="en-US" altLang="ja-JP" dirty="0" smtClean="0"/>
              <a:t>※</a:t>
            </a:r>
            <a:r>
              <a:rPr kumimoji="1" lang="ja-JP" altLang="en-US" dirty="0" smtClean="0"/>
              <a:t>得点順</a:t>
            </a:r>
            <a:endParaRPr kumimoji="1" lang="en-US" altLang="ja-JP" dirty="0" smtClean="0"/>
          </a:p>
          <a:p>
            <a:pPr>
              <a:lnSpc>
                <a:spcPts val="2600"/>
              </a:lnSpc>
            </a:pPr>
            <a:r>
              <a:rPr kumimoji="1" lang="ja-JP" altLang="en-US" dirty="0" smtClean="0"/>
              <a:t>④最優秀提案事業者の選定理由　</a:t>
            </a:r>
            <a:r>
              <a:rPr kumimoji="1" lang="en-US" altLang="ja-JP" dirty="0" smtClean="0"/>
              <a:t>※</a:t>
            </a:r>
            <a:r>
              <a:rPr kumimoji="1" lang="ja-JP" altLang="en-US" dirty="0" smtClean="0"/>
              <a:t>講評ポイント</a:t>
            </a:r>
            <a:endParaRPr kumimoji="1" lang="en-US" altLang="ja-JP" dirty="0" smtClean="0"/>
          </a:p>
          <a:p>
            <a:pPr>
              <a:lnSpc>
                <a:spcPts val="2600"/>
              </a:lnSpc>
            </a:pPr>
            <a:r>
              <a:rPr kumimoji="1" lang="ja-JP" altLang="en-US" dirty="0" smtClean="0"/>
              <a:t>⑤選定委員会委員の指名及び選任理由</a:t>
            </a:r>
            <a:endParaRPr kumimoji="1" lang="en-US" altLang="ja-JP" dirty="0" smtClean="0"/>
          </a:p>
          <a:p>
            <a:pPr>
              <a:lnSpc>
                <a:spcPts val="2600"/>
              </a:lnSpc>
            </a:pPr>
            <a:r>
              <a:rPr kumimoji="1" lang="ja-JP" altLang="en-US" dirty="0" smtClean="0"/>
              <a:t>⑥その他</a:t>
            </a:r>
            <a:endParaRPr kumimoji="1" lang="en-US" altLang="ja-JP" dirty="0" smtClean="0"/>
          </a:p>
          <a:p>
            <a:pPr>
              <a:lnSpc>
                <a:spcPts val="2600"/>
              </a:lnSpc>
            </a:pPr>
            <a:r>
              <a:rPr kumimoji="1" lang="ja-JP" altLang="en-US" dirty="0"/>
              <a:t>　</a:t>
            </a:r>
            <a:r>
              <a:rPr kumimoji="1" lang="ja-JP" altLang="en-US" dirty="0" smtClean="0"/>
              <a:t>最優秀提案事業者と契約交渉の相手方が異なる場合は、その理由等</a:t>
            </a:r>
            <a:endParaRPr kumimoji="1" lang="en-US" altLang="ja-JP" dirty="0" smtClean="0"/>
          </a:p>
        </p:txBody>
      </p:sp>
      <p:sp>
        <p:nvSpPr>
          <p:cNvPr id="8" name="正方形/長方形 7"/>
          <p:cNvSpPr/>
          <p:nvPr/>
        </p:nvSpPr>
        <p:spPr>
          <a:xfrm>
            <a:off x="11586753" y="635911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20</a:t>
            </a:r>
            <a:endParaRPr kumimoji="1" lang="ja-JP" altLang="en-US" sz="1100" dirty="0">
              <a:solidFill>
                <a:schemeClr val="tx1"/>
              </a:solidFill>
            </a:endParaRPr>
          </a:p>
        </p:txBody>
      </p:sp>
      <p:sp>
        <p:nvSpPr>
          <p:cNvPr id="9" name="テキスト ボックス 8"/>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３</a:t>
            </a:r>
            <a:r>
              <a:rPr lang="ja-JP" altLang="en-US" b="1" dirty="0" smtClean="0">
                <a:solidFill>
                  <a:schemeClr val="bg1"/>
                </a:solidFill>
              </a:rPr>
              <a:t>　公募実施要領について</a:t>
            </a:r>
            <a:r>
              <a:rPr lang="ja-JP" altLang="en-US" b="1" dirty="0">
                <a:solidFill>
                  <a:schemeClr val="bg1"/>
                </a:solidFill>
              </a:rPr>
              <a:t>（手続き、スケジュール</a:t>
            </a:r>
            <a:r>
              <a:rPr lang="ja-JP" altLang="en-US" b="1" dirty="0" smtClean="0">
                <a:solidFill>
                  <a:schemeClr val="bg1"/>
                </a:solidFill>
              </a:rPr>
              <a:t>等）</a:t>
            </a:r>
            <a:endParaRPr lang="ja-JP" altLang="en-US" b="1" dirty="0">
              <a:solidFill>
                <a:schemeClr val="bg1"/>
              </a:solidFill>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Tree>
    <p:extLst>
      <p:ext uri="{BB962C8B-B14F-4D97-AF65-F5344CB8AC3E}">
        <p14:creationId xmlns:p14="http://schemas.microsoft.com/office/powerpoint/2010/main" val="431261401"/>
      </p:ext>
    </p:extLst>
  </p:cSld>
  <p:clrMapOvr>
    <a:masterClrMapping/>
  </p:clrMapOvr>
  <mc:AlternateContent xmlns:mc="http://schemas.openxmlformats.org/markup-compatibility/2006" xmlns:p14="http://schemas.microsoft.com/office/powerpoint/2010/main">
    <mc:Choice Requires="p14">
      <p:transition spd="slow" p14:dur="2000" advTm="24997"/>
    </mc:Choice>
    <mc:Fallback xmlns="">
      <p:transition spd="slow" advTm="2499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46272" y="610614"/>
            <a:ext cx="2282628" cy="40097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a:solidFill>
                  <a:schemeClr val="bg1"/>
                </a:solidFill>
                <a:latin typeface="Meiryo UI" panose="020B0604030504040204" pitchFamily="50" charset="-128"/>
                <a:ea typeface="Meiryo UI" panose="020B0604030504040204" pitchFamily="50" charset="-128"/>
              </a:rPr>
              <a:t>その他</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583919" y="1135419"/>
            <a:ext cx="8801382" cy="923330"/>
          </a:xfrm>
          <a:prstGeom prst="rect">
            <a:avLst/>
          </a:prstGeom>
          <a:noFill/>
        </p:spPr>
        <p:txBody>
          <a:bodyPr wrap="square" rtlCol="0">
            <a:spAutoFit/>
          </a:bodyPr>
          <a:lstStyle/>
          <a:p>
            <a:r>
              <a:rPr kumimoji="1" lang="ja-JP" altLang="en-US" dirty="0" smtClean="0"/>
              <a:t>〇審査対象からの除外（失格事由）</a:t>
            </a:r>
            <a:endParaRPr kumimoji="1" lang="en-US" altLang="ja-JP" dirty="0" smtClean="0"/>
          </a:p>
          <a:p>
            <a:r>
              <a:rPr kumimoji="1" lang="ja-JP" altLang="en-US" dirty="0" smtClean="0"/>
              <a:t>・次のいずれかに該当した場合は、提案審査の対象から除外するとともに、別途、入札に準じて入札参加停止等の措置を講じることとします。</a:t>
            </a:r>
            <a:endParaRPr kumimoji="1" lang="en-US" altLang="ja-JP" dirty="0" smtClean="0"/>
          </a:p>
        </p:txBody>
      </p:sp>
      <p:sp>
        <p:nvSpPr>
          <p:cNvPr id="6" name="テキスト ボックス 5"/>
          <p:cNvSpPr txBox="1"/>
          <p:nvPr/>
        </p:nvSpPr>
        <p:spPr>
          <a:xfrm>
            <a:off x="941333" y="2469643"/>
            <a:ext cx="8801382" cy="1754326"/>
          </a:xfrm>
          <a:prstGeom prst="rect">
            <a:avLst/>
          </a:prstGeom>
          <a:noFill/>
          <a:ln>
            <a:solidFill>
              <a:schemeClr val="tx1"/>
            </a:solidFill>
          </a:ln>
        </p:spPr>
        <p:txBody>
          <a:bodyPr wrap="square" rtlCol="0">
            <a:spAutoFit/>
          </a:bodyPr>
          <a:lstStyle/>
          <a:p>
            <a:r>
              <a:rPr kumimoji="1" lang="ja-JP" altLang="en-US" dirty="0" smtClean="0"/>
              <a:t>ア　選定委員に対して、直接、間接を問わず、故意に接触を求めること。</a:t>
            </a:r>
            <a:endParaRPr kumimoji="1" lang="en-US" altLang="ja-JP" dirty="0" smtClean="0"/>
          </a:p>
          <a:p>
            <a:r>
              <a:rPr kumimoji="1" lang="ja-JP" altLang="en-US" dirty="0" smtClean="0"/>
              <a:t>イ　他の応募提案者と応募提案の内容又はその意思について相談を行うこと。</a:t>
            </a:r>
            <a:endParaRPr kumimoji="1" lang="en-US" altLang="ja-JP" dirty="0" smtClean="0"/>
          </a:p>
          <a:p>
            <a:r>
              <a:rPr kumimoji="1" lang="ja-JP" altLang="en-US" dirty="0" smtClean="0"/>
              <a:t>ウ　事業者選定終了までの間に、他の応募提案者に対して応募提案の内容を意図的　　</a:t>
            </a:r>
            <a:endParaRPr kumimoji="1" lang="en-US" altLang="ja-JP" dirty="0" smtClean="0"/>
          </a:p>
          <a:p>
            <a:r>
              <a:rPr kumimoji="1" lang="ja-JP" altLang="en-US" dirty="0" smtClean="0"/>
              <a:t>　　に開示すること。</a:t>
            </a:r>
            <a:endParaRPr kumimoji="1" lang="en-US" altLang="ja-JP" dirty="0" smtClean="0"/>
          </a:p>
          <a:p>
            <a:r>
              <a:rPr kumimoji="1" lang="ja-JP" altLang="en-US" dirty="0" smtClean="0"/>
              <a:t>エ　応募提案書類に虚偽の記載を行うこと。</a:t>
            </a:r>
            <a:endParaRPr kumimoji="1" lang="en-US" altLang="ja-JP" dirty="0" smtClean="0"/>
          </a:p>
          <a:p>
            <a:r>
              <a:rPr kumimoji="1" lang="ja-JP" altLang="en-US" dirty="0" smtClean="0"/>
              <a:t>オ　その他選定結果に影響を及ぼすおそれのある不正行為を行うこと。</a:t>
            </a:r>
            <a:endParaRPr kumimoji="1" lang="en-US" altLang="ja-JP" dirty="0" smtClean="0"/>
          </a:p>
        </p:txBody>
      </p:sp>
      <p:sp>
        <p:nvSpPr>
          <p:cNvPr id="7" name="テキスト ボックス 6"/>
          <p:cNvSpPr txBox="1"/>
          <p:nvPr/>
        </p:nvSpPr>
        <p:spPr>
          <a:xfrm>
            <a:off x="583919" y="4634863"/>
            <a:ext cx="9774927" cy="1200329"/>
          </a:xfrm>
          <a:prstGeom prst="rect">
            <a:avLst/>
          </a:prstGeom>
          <a:noFill/>
        </p:spPr>
        <p:txBody>
          <a:bodyPr wrap="square" rtlCol="0">
            <a:spAutoFit/>
          </a:bodyPr>
          <a:lstStyle/>
          <a:p>
            <a:r>
              <a:rPr kumimoji="1" lang="ja-JP" altLang="en-US" dirty="0" smtClean="0"/>
              <a:t>〇契約手続き・その他</a:t>
            </a:r>
            <a:endParaRPr kumimoji="1" lang="en-US" altLang="ja-JP" dirty="0" smtClean="0"/>
          </a:p>
          <a:p>
            <a:r>
              <a:rPr kumimoji="1" lang="ja-JP" altLang="en-US" dirty="0" smtClean="0"/>
              <a:t>・「８ 契約手続き」について、各自ご確認ください。</a:t>
            </a:r>
            <a:endParaRPr kumimoji="1" lang="en-US" altLang="ja-JP" dirty="0" smtClean="0"/>
          </a:p>
          <a:p>
            <a:r>
              <a:rPr kumimoji="1" lang="ja-JP" altLang="en-US" dirty="0" smtClean="0"/>
              <a:t>・応募提案にあたっては、「大阪府公募型プロポーザル方式実施基準」、「公募型プロポー</a:t>
            </a:r>
            <a:endParaRPr kumimoji="1" lang="en-US" altLang="ja-JP" dirty="0" smtClean="0"/>
          </a:p>
          <a:p>
            <a:r>
              <a:rPr kumimoji="1" lang="ja-JP" altLang="en-US" dirty="0" smtClean="0"/>
              <a:t>　ザル方式応募提案・見積心得」、「公募要領」、「仕様書」を熟読し、遵守して下さい。</a:t>
            </a:r>
            <a:endParaRPr kumimoji="1" lang="en-US" altLang="ja-JP" dirty="0" smtClean="0"/>
          </a:p>
        </p:txBody>
      </p:sp>
      <p:sp>
        <p:nvSpPr>
          <p:cNvPr id="8" name="正方形/長方形 7"/>
          <p:cNvSpPr/>
          <p:nvPr/>
        </p:nvSpPr>
        <p:spPr>
          <a:xfrm>
            <a:off x="11586753" y="635911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21</a:t>
            </a:r>
            <a:endParaRPr kumimoji="1" lang="ja-JP" altLang="en-US" sz="1100" dirty="0">
              <a:solidFill>
                <a:schemeClr val="tx1"/>
              </a:solidFill>
            </a:endParaRPr>
          </a:p>
        </p:txBody>
      </p:sp>
      <p:sp>
        <p:nvSpPr>
          <p:cNvPr id="9" name="テキスト ボックス 8"/>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３</a:t>
            </a:r>
            <a:r>
              <a:rPr lang="ja-JP" altLang="en-US" b="1" dirty="0" smtClean="0">
                <a:solidFill>
                  <a:schemeClr val="bg1"/>
                </a:solidFill>
              </a:rPr>
              <a:t>　公募実施要領について</a:t>
            </a:r>
            <a:r>
              <a:rPr lang="ja-JP" altLang="en-US" b="1" dirty="0">
                <a:solidFill>
                  <a:schemeClr val="bg1"/>
                </a:solidFill>
              </a:rPr>
              <a:t>（手続き、スケジュール</a:t>
            </a:r>
            <a:r>
              <a:rPr lang="ja-JP" altLang="en-US" b="1" dirty="0" smtClean="0">
                <a:solidFill>
                  <a:schemeClr val="bg1"/>
                </a:solidFill>
              </a:rPr>
              <a:t>等）</a:t>
            </a:r>
            <a:endParaRPr lang="ja-JP" altLang="en-US" b="1" dirty="0">
              <a:solidFill>
                <a:schemeClr val="bg1"/>
              </a:solidFill>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Tree>
    <p:extLst>
      <p:ext uri="{BB962C8B-B14F-4D97-AF65-F5344CB8AC3E}">
        <p14:creationId xmlns:p14="http://schemas.microsoft.com/office/powerpoint/2010/main" val="1106669625"/>
      </p:ext>
    </p:extLst>
  </p:cSld>
  <p:clrMapOvr>
    <a:masterClrMapping/>
  </p:clrMapOvr>
  <mc:AlternateContent xmlns:mc="http://schemas.openxmlformats.org/markup-compatibility/2006" xmlns:p14="http://schemas.microsoft.com/office/powerpoint/2010/main">
    <mc:Choice Requires="p14">
      <p:transition spd="slow" p14:dur="2000" advTm="35104"/>
    </mc:Choice>
    <mc:Fallback xmlns="">
      <p:transition spd="slow" advTm="3510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86224" y="606240"/>
            <a:ext cx="4531472" cy="40097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スケジュール・審査の流れについておさらい</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6" name="角丸四角形 5"/>
          <p:cNvSpPr/>
          <p:nvPr/>
        </p:nvSpPr>
        <p:spPr>
          <a:xfrm>
            <a:off x="1168675" y="2696806"/>
            <a:ext cx="570712" cy="169231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solidFill>
              </a:rPr>
              <a:t>応募</a:t>
            </a:r>
            <a:endParaRPr kumimoji="1" lang="ja-JP" altLang="en-US" dirty="0">
              <a:solidFill>
                <a:schemeClr val="tx1"/>
              </a:solidFill>
            </a:endParaRPr>
          </a:p>
        </p:txBody>
      </p:sp>
      <p:sp>
        <p:nvSpPr>
          <p:cNvPr id="7" name="角丸四角形 6"/>
          <p:cNvSpPr/>
          <p:nvPr/>
        </p:nvSpPr>
        <p:spPr>
          <a:xfrm>
            <a:off x="2744834" y="2649508"/>
            <a:ext cx="570712" cy="169231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solidFill>
              </a:rPr>
              <a:t>一次審査</a:t>
            </a:r>
            <a:endParaRPr kumimoji="1" lang="en-US" altLang="ja-JP" dirty="0" smtClean="0">
              <a:solidFill>
                <a:schemeClr val="tx1"/>
              </a:solidFill>
            </a:endParaRPr>
          </a:p>
          <a:p>
            <a:pPr algn="ctr"/>
            <a:r>
              <a:rPr kumimoji="1" lang="ja-JP" altLang="en-US" dirty="0" smtClean="0">
                <a:solidFill>
                  <a:schemeClr val="tx1"/>
                </a:solidFill>
              </a:rPr>
              <a:t>（</a:t>
            </a:r>
            <a:r>
              <a:rPr kumimoji="1" lang="ja-JP" altLang="en-US" dirty="0">
                <a:solidFill>
                  <a:schemeClr val="tx1"/>
                </a:solidFill>
              </a:rPr>
              <a:t>書類</a:t>
            </a:r>
            <a:r>
              <a:rPr kumimoji="1" lang="ja-JP" altLang="en-US" dirty="0" smtClean="0">
                <a:solidFill>
                  <a:schemeClr val="tx1"/>
                </a:solidFill>
              </a:rPr>
              <a:t>審査）</a:t>
            </a:r>
            <a:endParaRPr kumimoji="1" lang="ja-JP" altLang="en-US" dirty="0">
              <a:solidFill>
                <a:schemeClr val="tx1"/>
              </a:solidFill>
            </a:endParaRPr>
          </a:p>
        </p:txBody>
      </p:sp>
      <p:sp>
        <p:nvSpPr>
          <p:cNvPr id="8" name="角丸四角形 7"/>
          <p:cNvSpPr/>
          <p:nvPr/>
        </p:nvSpPr>
        <p:spPr>
          <a:xfrm>
            <a:off x="5892725" y="2439284"/>
            <a:ext cx="570712" cy="19800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700" dirty="0" smtClean="0">
                <a:solidFill>
                  <a:schemeClr val="tx1"/>
                </a:solidFill>
              </a:rPr>
              <a:t>選定委員会</a:t>
            </a:r>
            <a:endParaRPr kumimoji="1" lang="en-US" altLang="ja-JP" sz="1700" dirty="0" smtClean="0">
              <a:solidFill>
                <a:schemeClr val="tx1"/>
              </a:solidFill>
            </a:endParaRPr>
          </a:p>
          <a:p>
            <a:pPr algn="ctr"/>
            <a:r>
              <a:rPr kumimoji="1" lang="ja-JP" altLang="en-US" sz="1700" dirty="0" smtClean="0">
                <a:solidFill>
                  <a:schemeClr val="tx1"/>
                </a:solidFill>
              </a:rPr>
              <a:t>（プレゼン審査）</a:t>
            </a:r>
            <a:endParaRPr kumimoji="1" lang="ja-JP" altLang="en-US" sz="1700" dirty="0">
              <a:solidFill>
                <a:schemeClr val="tx1"/>
              </a:solidFill>
            </a:endParaRPr>
          </a:p>
        </p:txBody>
      </p:sp>
      <p:sp>
        <p:nvSpPr>
          <p:cNvPr id="9" name="角丸四角形 8"/>
          <p:cNvSpPr/>
          <p:nvPr/>
        </p:nvSpPr>
        <p:spPr>
          <a:xfrm>
            <a:off x="9039289" y="2598920"/>
            <a:ext cx="570712" cy="169231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契約</a:t>
            </a:r>
          </a:p>
        </p:txBody>
      </p:sp>
      <p:sp>
        <p:nvSpPr>
          <p:cNvPr id="10" name="右矢印 9"/>
          <p:cNvSpPr/>
          <p:nvPr/>
        </p:nvSpPr>
        <p:spPr>
          <a:xfrm>
            <a:off x="1852551" y="3200400"/>
            <a:ext cx="777129" cy="4699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雲形吹き出し 10"/>
          <p:cNvSpPr/>
          <p:nvPr/>
        </p:nvSpPr>
        <p:spPr>
          <a:xfrm>
            <a:off x="1454030" y="4841115"/>
            <a:ext cx="2613447" cy="1143000"/>
          </a:xfrm>
          <a:prstGeom prst="cloudCallout">
            <a:avLst>
              <a:gd name="adj1" fmla="val 50132"/>
              <a:gd name="adj2" fmla="val -8683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rPr>
              <a:t>応募者多数の場合実施</a:t>
            </a:r>
            <a:endParaRPr kumimoji="1" lang="ja-JP" altLang="en-US" sz="1400" b="1" dirty="0">
              <a:solidFill>
                <a:schemeClr val="bg1"/>
              </a:solidFill>
            </a:endParaRPr>
          </a:p>
        </p:txBody>
      </p:sp>
      <p:sp>
        <p:nvSpPr>
          <p:cNvPr id="12" name="右矢印 11"/>
          <p:cNvSpPr/>
          <p:nvPr/>
        </p:nvSpPr>
        <p:spPr>
          <a:xfrm>
            <a:off x="3415918" y="3200400"/>
            <a:ext cx="777129" cy="4699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246984" y="2436220"/>
            <a:ext cx="570712" cy="196735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700" dirty="0" smtClean="0">
                <a:solidFill>
                  <a:schemeClr val="tx1"/>
                </a:solidFill>
              </a:rPr>
              <a:t>一次審査結果通知</a:t>
            </a:r>
            <a:endParaRPr kumimoji="1" lang="ja-JP" altLang="en-US" sz="1700" dirty="0">
              <a:solidFill>
                <a:schemeClr val="tx1"/>
              </a:solidFill>
            </a:endParaRPr>
          </a:p>
        </p:txBody>
      </p:sp>
      <p:sp>
        <p:nvSpPr>
          <p:cNvPr id="14" name="雲形吹き出し 13"/>
          <p:cNvSpPr/>
          <p:nvPr/>
        </p:nvSpPr>
        <p:spPr>
          <a:xfrm>
            <a:off x="4366719" y="1113820"/>
            <a:ext cx="1689100" cy="1037017"/>
          </a:xfrm>
          <a:prstGeom prst="cloudCallout">
            <a:avLst>
              <a:gd name="adj1" fmla="val -19299"/>
              <a:gd name="adj2" fmla="val 761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rPr>
              <a:t>全応募者に</a:t>
            </a:r>
            <a:endParaRPr kumimoji="1" lang="en-US" altLang="ja-JP" sz="1400" b="1" dirty="0" smtClean="0">
              <a:solidFill>
                <a:schemeClr val="bg1"/>
              </a:solidFill>
            </a:endParaRPr>
          </a:p>
          <a:p>
            <a:pPr algn="ctr"/>
            <a:r>
              <a:rPr kumimoji="1" lang="ja-JP" altLang="en-US" sz="1400" b="1" dirty="0" smtClean="0">
                <a:solidFill>
                  <a:schemeClr val="bg1"/>
                </a:solidFill>
              </a:rPr>
              <a:t>通知します</a:t>
            </a:r>
            <a:endParaRPr kumimoji="1" lang="ja-JP" altLang="en-US" sz="1400" b="1" dirty="0">
              <a:solidFill>
                <a:schemeClr val="bg1"/>
              </a:solidFill>
            </a:endParaRPr>
          </a:p>
        </p:txBody>
      </p:sp>
      <p:sp>
        <p:nvSpPr>
          <p:cNvPr id="15" name="右矢印 14"/>
          <p:cNvSpPr/>
          <p:nvPr/>
        </p:nvSpPr>
        <p:spPr>
          <a:xfrm>
            <a:off x="4979347" y="3184949"/>
            <a:ext cx="777129" cy="4699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雲形吹き出し 15"/>
          <p:cNvSpPr/>
          <p:nvPr/>
        </p:nvSpPr>
        <p:spPr>
          <a:xfrm>
            <a:off x="4817696" y="4616497"/>
            <a:ext cx="3989420" cy="1841263"/>
          </a:xfrm>
          <a:prstGeom prst="cloudCallout">
            <a:avLst>
              <a:gd name="adj1" fmla="val -12738"/>
              <a:gd name="adj2" fmla="val -79159"/>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rPr>
              <a:t>令和５年６月上旬頃開催予定</a:t>
            </a:r>
            <a:endParaRPr kumimoji="1" lang="en-US" altLang="ja-JP" sz="1400" b="1" dirty="0" smtClean="0">
              <a:solidFill>
                <a:schemeClr val="bg1"/>
              </a:solidFill>
            </a:endParaRPr>
          </a:p>
          <a:p>
            <a:pPr algn="ctr"/>
            <a:r>
              <a:rPr kumimoji="1" lang="ja-JP" altLang="en-US" sz="1400" b="1" dirty="0" smtClean="0">
                <a:solidFill>
                  <a:schemeClr val="bg1"/>
                </a:solidFill>
              </a:rPr>
              <a:t>➡追って詳細を通知します</a:t>
            </a:r>
            <a:endParaRPr kumimoji="1" lang="ja-JP" altLang="en-US" sz="1400" b="1" dirty="0">
              <a:solidFill>
                <a:schemeClr val="bg1"/>
              </a:solidFill>
            </a:endParaRPr>
          </a:p>
        </p:txBody>
      </p:sp>
      <p:sp>
        <p:nvSpPr>
          <p:cNvPr id="17" name="右矢印 16"/>
          <p:cNvSpPr/>
          <p:nvPr/>
        </p:nvSpPr>
        <p:spPr>
          <a:xfrm>
            <a:off x="6548164" y="3188104"/>
            <a:ext cx="777129" cy="4699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410019" y="2598922"/>
            <a:ext cx="682689" cy="169231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solidFill>
              </a:rPr>
              <a:t>最優秀提案者決定</a:t>
            </a:r>
            <a:endParaRPr kumimoji="1" lang="ja-JP" altLang="en-US" dirty="0">
              <a:solidFill>
                <a:schemeClr val="tx1"/>
              </a:solidFill>
            </a:endParaRPr>
          </a:p>
        </p:txBody>
      </p:sp>
      <p:sp>
        <p:nvSpPr>
          <p:cNvPr id="19" name="右矢印 18"/>
          <p:cNvSpPr/>
          <p:nvPr/>
        </p:nvSpPr>
        <p:spPr>
          <a:xfrm>
            <a:off x="8177434" y="3178596"/>
            <a:ext cx="777129" cy="4699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雲形吹き出し 19"/>
          <p:cNvSpPr/>
          <p:nvPr/>
        </p:nvSpPr>
        <p:spPr>
          <a:xfrm>
            <a:off x="6936728" y="1050559"/>
            <a:ext cx="1651000" cy="1221621"/>
          </a:xfrm>
          <a:prstGeom prst="cloudCallout">
            <a:avLst>
              <a:gd name="adj1" fmla="val -1124"/>
              <a:gd name="adj2" fmla="val 84584"/>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３</a:t>
            </a:r>
            <a:r>
              <a:rPr kumimoji="1" lang="ja-JP" altLang="en-US" sz="1400" b="1" dirty="0" smtClean="0">
                <a:solidFill>
                  <a:schemeClr val="bg1"/>
                </a:solidFill>
              </a:rPr>
              <a:t>分野ごとに決定</a:t>
            </a:r>
            <a:endParaRPr kumimoji="1" lang="en-US" altLang="ja-JP" sz="1400" b="1" dirty="0" smtClean="0">
              <a:solidFill>
                <a:schemeClr val="bg1"/>
              </a:solidFill>
            </a:endParaRPr>
          </a:p>
        </p:txBody>
      </p:sp>
      <p:sp>
        <p:nvSpPr>
          <p:cNvPr id="21" name="雲形吹き出し 20"/>
          <p:cNvSpPr/>
          <p:nvPr/>
        </p:nvSpPr>
        <p:spPr>
          <a:xfrm>
            <a:off x="126905" y="1159243"/>
            <a:ext cx="3701723" cy="1112937"/>
          </a:xfrm>
          <a:prstGeom prst="cloudCallout">
            <a:avLst>
              <a:gd name="adj1" fmla="val -11013"/>
              <a:gd name="adj2" fmla="val 9557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bg1"/>
                </a:solidFill>
              </a:rPr>
              <a:t>令和５年５月</a:t>
            </a:r>
            <a:r>
              <a:rPr kumimoji="1" lang="ja-JP" altLang="en-US" sz="1400" b="1" dirty="0">
                <a:solidFill>
                  <a:schemeClr val="bg1"/>
                </a:solidFill>
              </a:rPr>
              <a:t>１５</a:t>
            </a:r>
            <a:r>
              <a:rPr kumimoji="1" lang="ja-JP" altLang="en-US" sz="1400" b="1" dirty="0" smtClean="0">
                <a:solidFill>
                  <a:schemeClr val="bg1"/>
                </a:solidFill>
              </a:rPr>
              <a:t>日（月）～令和５年５月</a:t>
            </a:r>
            <a:r>
              <a:rPr kumimoji="1" lang="ja-JP" altLang="en-US" sz="1400" b="1" dirty="0">
                <a:solidFill>
                  <a:schemeClr val="bg1"/>
                </a:solidFill>
              </a:rPr>
              <a:t>２３</a:t>
            </a:r>
            <a:r>
              <a:rPr kumimoji="1" lang="ja-JP" altLang="en-US" sz="1400" b="1" dirty="0" smtClean="0">
                <a:solidFill>
                  <a:schemeClr val="bg1"/>
                </a:solidFill>
              </a:rPr>
              <a:t>日（火）午後</a:t>
            </a:r>
            <a:r>
              <a:rPr kumimoji="1" lang="en-US" altLang="ja-JP" sz="1400" b="1" dirty="0" smtClean="0">
                <a:solidFill>
                  <a:schemeClr val="bg1"/>
                </a:solidFill>
              </a:rPr>
              <a:t>3</a:t>
            </a:r>
            <a:r>
              <a:rPr kumimoji="1" lang="ja-JP" altLang="en-US" sz="1400" b="1" dirty="0" smtClean="0">
                <a:solidFill>
                  <a:schemeClr val="bg1"/>
                </a:solidFill>
              </a:rPr>
              <a:t>時まで</a:t>
            </a:r>
            <a:endParaRPr kumimoji="1" lang="ja-JP" altLang="en-US" sz="1400" b="1" dirty="0">
              <a:solidFill>
                <a:schemeClr val="bg1"/>
              </a:solidFill>
            </a:endParaRPr>
          </a:p>
        </p:txBody>
      </p:sp>
      <p:sp>
        <p:nvSpPr>
          <p:cNvPr id="22" name="雲形吹き出し 21"/>
          <p:cNvSpPr/>
          <p:nvPr/>
        </p:nvSpPr>
        <p:spPr>
          <a:xfrm>
            <a:off x="9039289" y="1245566"/>
            <a:ext cx="1651000" cy="1221621"/>
          </a:xfrm>
          <a:prstGeom prst="cloudCallout">
            <a:avLst>
              <a:gd name="adj1" fmla="val -22132"/>
              <a:gd name="adj2" fmla="val 79422"/>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６</a:t>
            </a:r>
            <a:r>
              <a:rPr kumimoji="1" lang="ja-JP" altLang="en-US" sz="1400" b="1" dirty="0" smtClean="0">
                <a:solidFill>
                  <a:schemeClr val="bg1"/>
                </a:solidFill>
              </a:rPr>
              <a:t>月下旬を想定</a:t>
            </a:r>
            <a:endParaRPr kumimoji="1" lang="en-US" altLang="ja-JP" sz="1400" b="1" dirty="0" smtClean="0">
              <a:solidFill>
                <a:schemeClr val="bg1"/>
              </a:solidFill>
            </a:endParaRPr>
          </a:p>
        </p:txBody>
      </p:sp>
      <p:sp>
        <p:nvSpPr>
          <p:cNvPr id="23" name="正方形/長方形 22"/>
          <p:cNvSpPr/>
          <p:nvPr/>
        </p:nvSpPr>
        <p:spPr>
          <a:xfrm>
            <a:off x="11586753" y="635911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rPr>
              <a:t>22</a:t>
            </a:r>
            <a:endParaRPr kumimoji="1" lang="ja-JP" altLang="en-US" sz="1100" dirty="0">
              <a:solidFill>
                <a:schemeClr val="tx1"/>
              </a:solidFill>
            </a:endParaRPr>
          </a:p>
        </p:txBody>
      </p:sp>
      <p:sp>
        <p:nvSpPr>
          <p:cNvPr id="2" name="角丸四角形 1"/>
          <p:cNvSpPr/>
          <p:nvPr/>
        </p:nvSpPr>
        <p:spPr>
          <a:xfrm>
            <a:off x="2380593" y="2064278"/>
            <a:ext cx="2837793" cy="2776837"/>
          </a:xfrm>
          <a:prstGeom prst="roundRect">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３</a:t>
            </a:r>
            <a:r>
              <a:rPr lang="ja-JP" altLang="en-US" b="1" dirty="0" smtClean="0">
                <a:solidFill>
                  <a:schemeClr val="bg1"/>
                </a:solidFill>
              </a:rPr>
              <a:t>　公募実施要領について</a:t>
            </a:r>
            <a:r>
              <a:rPr lang="ja-JP" altLang="en-US" b="1" dirty="0">
                <a:solidFill>
                  <a:schemeClr val="bg1"/>
                </a:solidFill>
              </a:rPr>
              <a:t>（手続き、スケジュール</a:t>
            </a:r>
            <a:r>
              <a:rPr lang="ja-JP" altLang="en-US" b="1" dirty="0" smtClean="0">
                <a:solidFill>
                  <a:schemeClr val="bg1"/>
                </a:solidFill>
              </a:rPr>
              <a:t>等）</a:t>
            </a:r>
            <a:endParaRPr lang="ja-JP" altLang="en-US" b="1" dirty="0">
              <a:solidFill>
                <a:schemeClr val="bg1"/>
              </a:solidFill>
            </a:endParaRP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Tree>
    <p:custDataLst>
      <p:tags r:id="rId1"/>
    </p:custDataLst>
    <p:extLst>
      <p:ext uri="{BB962C8B-B14F-4D97-AF65-F5344CB8AC3E}">
        <p14:creationId xmlns:p14="http://schemas.microsoft.com/office/powerpoint/2010/main" val="2424621757"/>
      </p:ext>
    </p:extLst>
  </p:cSld>
  <p:clrMapOvr>
    <a:masterClrMapping/>
  </p:clrMapOvr>
  <mc:AlternateContent xmlns:mc="http://schemas.openxmlformats.org/markup-compatibility/2006" xmlns:p14="http://schemas.microsoft.com/office/powerpoint/2010/main">
    <mc:Choice Requires="p14">
      <p:transition spd="slow" p14:dur="2000" advTm="50064"/>
    </mc:Choice>
    <mc:Fallback xmlns="">
      <p:transition spd="slow" advTm="5006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55371" y="365760"/>
            <a:ext cx="7824652" cy="12801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a:xfrm>
            <a:off x="1607540" y="323306"/>
            <a:ext cx="8843555" cy="152835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rPr>
              <a:t>ご清聴ありがとうございました。</a:t>
            </a:r>
            <a:endParaRPr kumimoji="1" lang="ja-JP" altLang="en-US" sz="3600" b="1" dirty="0">
              <a:solidFill>
                <a:schemeClr val="tx1"/>
              </a:solidFill>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4422" y="2022912"/>
            <a:ext cx="5377178" cy="4865685"/>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90" y="2022912"/>
            <a:ext cx="5222321" cy="4725559"/>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0408" y="2152935"/>
            <a:ext cx="4934938" cy="446551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1830" y="85708"/>
            <a:ext cx="1270895" cy="1270895"/>
          </a:xfrm>
          <a:prstGeom prst="rect">
            <a:avLst/>
          </a:prstGeom>
        </p:spPr>
      </p:pic>
    </p:spTree>
    <p:extLst>
      <p:ext uri="{BB962C8B-B14F-4D97-AF65-F5344CB8AC3E}">
        <p14:creationId xmlns:p14="http://schemas.microsoft.com/office/powerpoint/2010/main" val="741434293"/>
      </p:ext>
    </p:extLst>
  </p:cSld>
  <p:clrMapOvr>
    <a:masterClrMapping/>
  </p:clrMapOvr>
  <mc:AlternateContent xmlns:mc="http://schemas.openxmlformats.org/markup-compatibility/2006" xmlns:p14="http://schemas.microsoft.com/office/powerpoint/2010/main">
    <mc:Choice Requires="p14">
      <p:transition spd="slow" p14:dur="2000" advTm="12603"/>
    </mc:Choice>
    <mc:Fallback xmlns="">
      <p:transition spd="slow" advTm="1260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254499" y="0"/>
            <a:ext cx="736081" cy="334194"/>
          </a:xfrm>
          <a:prstGeom prst="rect">
            <a:avLst/>
          </a:prstGeom>
          <a:noFill/>
        </p:spPr>
        <p:txBody>
          <a:bodyPr wrap="square" rtlCol="0">
            <a:spAutoFit/>
          </a:bodyPr>
          <a:lstStyle/>
          <a:p>
            <a:r>
              <a:rPr kumimoji="1" lang="en-US" altLang="ja-JP" sz="786" dirty="0">
                <a:solidFill>
                  <a:schemeClr val="bg1"/>
                </a:solidFill>
              </a:rPr>
              <a:t>     R2.9.4</a:t>
            </a:r>
          </a:p>
          <a:p>
            <a:r>
              <a:rPr kumimoji="1" lang="ja-JP" altLang="en-US" sz="786" dirty="0">
                <a:solidFill>
                  <a:schemeClr val="bg1"/>
                </a:solidFill>
              </a:rPr>
              <a:t>広域調整室</a:t>
            </a:r>
          </a:p>
        </p:txBody>
      </p:sp>
      <p:grpSp>
        <p:nvGrpSpPr>
          <p:cNvPr id="84" name="グループ化 83"/>
          <p:cNvGrpSpPr/>
          <p:nvPr/>
        </p:nvGrpSpPr>
        <p:grpSpPr>
          <a:xfrm>
            <a:off x="6561384" y="2678777"/>
            <a:ext cx="5545822" cy="4014719"/>
            <a:chOff x="4845334" y="525750"/>
            <a:chExt cx="4900003" cy="1448651"/>
          </a:xfrm>
        </p:grpSpPr>
        <p:sp>
          <p:nvSpPr>
            <p:cNvPr id="69" name="テキスト ボックス 68"/>
            <p:cNvSpPr txBox="1"/>
            <p:nvPr/>
          </p:nvSpPr>
          <p:spPr>
            <a:xfrm>
              <a:off x="4845334" y="554311"/>
              <a:ext cx="4817348" cy="181713"/>
            </a:xfrm>
            <a:prstGeom prst="rect">
              <a:avLst/>
            </a:prstGeom>
            <a:noFill/>
          </p:spPr>
          <p:txBody>
            <a:bodyPr wrap="square" tIns="36000" bIns="36000" rtlCol="0">
              <a:spAutoFit/>
            </a:bodyPr>
            <a:lstStyle/>
            <a:p>
              <a:pPr defTabSz="652684"/>
              <a:r>
                <a:rPr kumimoji="1" lang="ja-JP" altLang="en-US" sz="1400" dirty="0">
                  <a:solidFill>
                    <a:prstClr val="black"/>
                  </a:solidFill>
                  <a:cs typeface="Meiryo UI" panose="020B0604030504040204" pitchFamily="50" charset="-128"/>
                </a:rPr>
                <a:t>　</a:t>
              </a:r>
              <a:r>
                <a:rPr kumimoji="1" lang="ja-JP" altLang="en-US" sz="1400" dirty="0" smtClean="0">
                  <a:solidFill>
                    <a:prstClr val="black"/>
                  </a:solidFill>
                  <a:cs typeface="Meiryo UI" panose="020B0604030504040204" pitchFamily="50" charset="-128"/>
                </a:rPr>
                <a:t>万博</a:t>
              </a:r>
              <a:r>
                <a:rPr kumimoji="1" lang="ja-JP" altLang="en-US" sz="1400" dirty="0">
                  <a:solidFill>
                    <a:prstClr val="black"/>
                  </a:solidFill>
                  <a:cs typeface="Meiryo UI" panose="020B0604030504040204" pitchFamily="50" charset="-128"/>
                </a:rPr>
                <a:t>のテーマを踏まえ、</a:t>
              </a:r>
              <a:r>
                <a:rPr kumimoji="1" lang="en-US" altLang="ja-JP" sz="1400" dirty="0">
                  <a:solidFill>
                    <a:prstClr val="black"/>
                  </a:solidFill>
                  <a:cs typeface="Meiryo UI" panose="020B0604030504040204" pitchFamily="50" charset="-128"/>
                </a:rPr>
                <a:t>SDGs</a:t>
              </a:r>
              <a:r>
                <a:rPr kumimoji="1" lang="ja-JP" altLang="en-US" sz="1400" dirty="0">
                  <a:solidFill>
                    <a:prstClr val="black"/>
                  </a:solidFill>
                  <a:cs typeface="Meiryo UI" panose="020B0604030504040204" pitchFamily="50" charset="-128"/>
                </a:rPr>
                <a:t>や超スマート社会などの世界的な潮流を考慮</a:t>
              </a:r>
              <a:r>
                <a:rPr kumimoji="1" lang="ja-JP" altLang="en-US" sz="1400" dirty="0" smtClean="0">
                  <a:solidFill>
                    <a:prstClr val="black"/>
                  </a:solidFill>
                  <a:cs typeface="Meiryo UI" panose="020B0604030504040204" pitchFamily="50" charset="-128"/>
                </a:rPr>
                <a:t>しつつ、オール</a:t>
              </a:r>
              <a:r>
                <a:rPr kumimoji="1" lang="ja-JP" altLang="en-US" sz="1400" dirty="0">
                  <a:solidFill>
                    <a:prstClr val="black"/>
                  </a:solidFill>
                  <a:cs typeface="Meiryo UI" panose="020B0604030504040204" pitchFamily="50" charset="-128"/>
                </a:rPr>
                <a:t>大阪</a:t>
              </a:r>
              <a:r>
                <a:rPr kumimoji="1" lang="ja-JP" altLang="en-US" sz="1400" dirty="0" smtClean="0">
                  <a:solidFill>
                    <a:prstClr val="black"/>
                  </a:solidFill>
                  <a:cs typeface="Meiryo UI" panose="020B0604030504040204" pitchFamily="50" charset="-128"/>
                </a:rPr>
                <a:t>で目標達成をめざす。</a:t>
              </a:r>
              <a:endParaRPr kumimoji="1" lang="ja-JP" altLang="en-US" sz="1400" dirty="0">
                <a:solidFill>
                  <a:prstClr val="black"/>
                </a:solidFill>
                <a:cs typeface="Meiryo UI" panose="020B0604030504040204" pitchFamily="50" charset="-128"/>
              </a:endParaRPr>
            </a:p>
          </p:txBody>
        </p:sp>
        <p:sp>
          <p:nvSpPr>
            <p:cNvPr id="70" name="角丸四角形 2">
              <a:extLst>
                <a:ext uri="{FF2B5EF4-FFF2-40B4-BE49-F238E27FC236}">
                  <a16:creationId xmlns:a16="http://schemas.microsoft.com/office/drawing/2014/main" id="{51EDA537-6D6F-40A8-82DA-EF6DCD6E3F0C}"/>
                </a:ext>
              </a:extLst>
            </p:cNvPr>
            <p:cNvSpPr/>
            <p:nvPr/>
          </p:nvSpPr>
          <p:spPr>
            <a:xfrm>
              <a:off x="4880992" y="525750"/>
              <a:ext cx="4864345" cy="1448651"/>
            </a:xfrm>
            <a:prstGeom prst="roundRect">
              <a:avLst>
                <a:gd name="adj" fmla="val 3289"/>
              </a:avLst>
            </a:prstGeom>
            <a:noFill/>
            <a:ln w="6350" cap="flat" cmpd="sng" algn="ctr">
              <a:solidFill>
                <a:srgbClr val="72A376">
                  <a:shade val="95000"/>
                  <a:satMod val="105000"/>
                </a:srgbClr>
              </a:solidFill>
              <a:prstDash val="solid"/>
            </a:ln>
            <a:effectLst>
              <a:outerShdw blurRad="40000" dist="20000" dir="5400000" rotWithShape="0">
                <a:srgbClr val="000000">
                  <a:alpha val="38000"/>
                </a:srgbClr>
              </a:outerShdw>
            </a:effectLst>
          </p:spPr>
          <p:txBody>
            <a:bodyPr lIns="33429" rIns="33429" rtlCol="0" anchor="t"/>
            <a:lstStyle/>
            <a:p>
              <a:pPr marL="129270" indent="-129270" defTabSz="652684">
                <a:defRPr/>
              </a:pPr>
              <a:endParaRPr kumimoji="1" lang="en-US" altLang="ja-JP" sz="1200" kern="0" dirty="0">
                <a:solidFill>
                  <a:prstClr val="black"/>
                </a:solidFill>
                <a:latin typeface="Calibri"/>
                <a:ea typeface="ＭＳ Ｐゴシック" panose="020B0600070205080204" pitchFamily="50" charset="-128"/>
                <a:cs typeface="Meiryo UI" panose="020B0604030504040204" pitchFamily="50" charset="-128"/>
              </a:endParaRPr>
            </a:p>
          </p:txBody>
        </p:sp>
        <p:sp>
          <p:nvSpPr>
            <p:cNvPr id="71" name="正方形/長方形 70">
              <a:extLst>
                <a:ext uri="{FF2B5EF4-FFF2-40B4-BE49-F238E27FC236}">
                  <a16:creationId xmlns:a16="http://schemas.microsoft.com/office/drawing/2014/main" id="{BECBA4AB-569B-4D6D-A354-51071E8FD23A}"/>
                </a:ext>
              </a:extLst>
            </p:cNvPr>
            <p:cNvSpPr/>
            <p:nvPr/>
          </p:nvSpPr>
          <p:spPr>
            <a:xfrm>
              <a:off x="5596620" y="1549770"/>
              <a:ext cx="3713013" cy="367062"/>
            </a:xfrm>
            <a:prstGeom prst="rect">
              <a:avLst/>
            </a:prstGeom>
            <a:gradFill rotWithShape="1">
              <a:gsLst>
                <a:gs pos="0">
                  <a:srgbClr val="B0CCB0">
                    <a:tint val="50000"/>
                    <a:satMod val="300000"/>
                  </a:srgbClr>
                </a:gs>
                <a:gs pos="35000">
                  <a:srgbClr val="B0CCB0">
                    <a:tint val="37000"/>
                    <a:satMod val="300000"/>
                  </a:srgbClr>
                </a:gs>
                <a:gs pos="100000">
                  <a:srgbClr val="B0CCB0">
                    <a:tint val="15000"/>
                    <a:satMod val="350000"/>
                  </a:srgbClr>
                </a:gs>
              </a:gsLst>
              <a:lin ang="16200000" scaled="1"/>
            </a:gradFill>
            <a:ln w="9525" cap="flat" cmpd="sng" algn="ctr">
              <a:solidFill>
                <a:srgbClr val="B0CCB0">
                  <a:shade val="95000"/>
                  <a:satMod val="105000"/>
                </a:srgbClr>
              </a:solidFill>
              <a:prstDash val="solid"/>
            </a:ln>
            <a:effectLst>
              <a:outerShdw blurRad="40000" dist="20000" dir="5400000" rotWithShape="0">
                <a:srgbClr val="000000">
                  <a:alpha val="38000"/>
                </a:srgbClr>
              </a:outerShdw>
            </a:effectLst>
          </p:spPr>
          <p:txBody>
            <a:bodyPr rtlCol="0" anchor="ctr"/>
            <a:lstStyle/>
            <a:p>
              <a:pPr marL="572646" defTabSz="652684">
                <a:defRPr/>
              </a:pPr>
              <a:endParaRPr kumimoji="1" lang="ja-JP" altLang="en-US" sz="1200" kern="0" dirty="0">
                <a:solidFill>
                  <a:prstClr val="black"/>
                </a:solidFill>
                <a:latin typeface="Calibri"/>
                <a:ea typeface="ＭＳ Ｐゴシック" panose="020B0600070205080204" pitchFamily="50" charset="-128"/>
                <a:cs typeface="Meiryo UI" panose="020B0604030504040204" pitchFamily="50" charset="-128"/>
              </a:endParaRPr>
            </a:p>
          </p:txBody>
        </p:sp>
        <p:sp>
          <p:nvSpPr>
            <p:cNvPr id="72" name="正方形/長方形 71">
              <a:extLst>
                <a:ext uri="{FF2B5EF4-FFF2-40B4-BE49-F238E27FC236}">
                  <a16:creationId xmlns:a16="http://schemas.microsoft.com/office/drawing/2014/main" id="{C4D6B724-86B5-428B-B26E-3556C0DFFF90}"/>
                </a:ext>
              </a:extLst>
            </p:cNvPr>
            <p:cNvSpPr/>
            <p:nvPr/>
          </p:nvSpPr>
          <p:spPr>
            <a:xfrm>
              <a:off x="4928601" y="771728"/>
              <a:ext cx="2151526" cy="466188"/>
            </a:xfrm>
            <a:prstGeom prst="rect">
              <a:avLst/>
            </a:prstGeom>
            <a:gradFill rotWithShape="1">
              <a:gsLst>
                <a:gs pos="0">
                  <a:srgbClr val="B0CCB0">
                    <a:tint val="50000"/>
                    <a:satMod val="300000"/>
                  </a:srgbClr>
                </a:gs>
                <a:gs pos="35000">
                  <a:srgbClr val="B0CCB0">
                    <a:tint val="37000"/>
                    <a:satMod val="300000"/>
                  </a:srgbClr>
                </a:gs>
                <a:gs pos="100000">
                  <a:srgbClr val="B0CCB0">
                    <a:tint val="15000"/>
                    <a:satMod val="350000"/>
                  </a:srgbClr>
                </a:gs>
              </a:gsLst>
              <a:lin ang="16200000" scaled="1"/>
            </a:gradFill>
            <a:ln w="9525" cap="flat" cmpd="sng" algn="ctr">
              <a:solidFill>
                <a:srgbClr val="B0CCB0">
                  <a:shade val="95000"/>
                  <a:satMod val="105000"/>
                </a:srgbClr>
              </a:solidFill>
              <a:prstDash val="solid"/>
            </a:ln>
            <a:effectLst>
              <a:outerShdw blurRad="40000" dist="20000" dir="5400000" rotWithShape="0">
                <a:srgbClr val="000000">
                  <a:alpha val="38000"/>
                </a:srgbClr>
              </a:outerShdw>
            </a:effectLst>
          </p:spPr>
          <p:txBody>
            <a:bodyPr rtlCol="0" anchor="ctr"/>
            <a:lstStyle/>
            <a:p>
              <a:pPr marL="572646" defTabSz="652684">
                <a:defRPr/>
              </a:pPr>
              <a:endParaRPr kumimoji="1" lang="ja-JP" altLang="en-US" sz="1200" kern="0" dirty="0">
                <a:solidFill>
                  <a:prstClr val="black"/>
                </a:solidFill>
                <a:latin typeface="Calibri"/>
                <a:ea typeface="ＭＳ Ｐゴシック" panose="020B0600070205080204" pitchFamily="50" charset="-128"/>
                <a:cs typeface="Meiryo UI" panose="020B0604030504040204" pitchFamily="50" charset="-128"/>
              </a:endParaRPr>
            </a:p>
          </p:txBody>
        </p:sp>
        <p:sp>
          <p:nvSpPr>
            <p:cNvPr id="73" name="正方形/長方形 72">
              <a:extLst>
                <a:ext uri="{FF2B5EF4-FFF2-40B4-BE49-F238E27FC236}">
                  <a16:creationId xmlns:a16="http://schemas.microsoft.com/office/drawing/2014/main" id="{C31E5DBD-6A27-4708-94E4-6B9801E88FF4}"/>
                </a:ext>
              </a:extLst>
            </p:cNvPr>
            <p:cNvSpPr/>
            <p:nvPr/>
          </p:nvSpPr>
          <p:spPr>
            <a:xfrm>
              <a:off x="7415413" y="771681"/>
              <a:ext cx="2204136" cy="421739"/>
            </a:xfrm>
            <a:prstGeom prst="rect">
              <a:avLst/>
            </a:prstGeom>
            <a:gradFill rotWithShape="1">
              <a:gsLst>
                <a:gs pos="0">
                  <a:srgbClr val="B0CCB0">
                    <a:tint val="50000"/>
                    <a:satMod val="300000"/>
                  </a:srgbClr>
                </a:gs>
                <a:gs pos="35000">
                  <a:srgbClr val="B0CCB0">
                    <a:tint val="37000"/>
                    <a:satMod val="300000"/>
                  </a:srgbClr>
                </a:gs>
                <a:gs pos="100000">
                  <a:srgbClr val="B0CCB0">
                    <a:tint val="15000"/>
                    <a:satMod val="350000"/>
                  </a:srgbClr>
                </a:gs>
              </a:gsLst>
              <a:lin ang="16200000" scaled="1"/>
            </a:gradFill>
            <a:ln w="9525" cap="flat" cmpd="sng" algn="ctr">
              <a:solidFill>
                <a:srgbClr val="B0CCB0">
                  <a:shade val="95000"/>
                  <a:satMod val="105000"/>
                </a:srgbClr>
              </a:solidFill>
              <a:prstDash val="solid"/>
            </a:ln>
            <a:effectLst>
              <a:outerShdw blurRad="40000" dist="20000" dir="5400000" rotWithShape="0">
                <a:srgbClr val="000000">
                  <a:alpha val="38000"/>
                </a:srgbClr>
              </a:outerShdw>
            </a:effectLst>
          </p:spPr>
          <p:txBody>
            <a:bodyPr rtlCol="0" anchor="ctr"/>
            <a:lstStyle/>
            <a:p>
              <a:pPr marL="572646" defTabSz="652684">
                <a:defRPr/>
              </a:pPr>
              <a:endParaRPr kumimoji="1" lang="ja-JP" altLang="en-US" sz="1200" kern="0" dirty="0">
                <a:solidFill>
                  <a:prstClr val="black"/>
                </a:solidFill>
                <a:latin typeface="Calibri"/>
                <a:ea typeface="ＭＳ Ｐゴシック" panose="020B0600070205080204" pitchFamily="50" charset="-128"/>
                <a:cs typeface="Meiryo UI" panose="020B0604030504040204" pitchFamily="50" charset="-128"/>
              </a:endParaRPr>
            </a:p>
          </p:txBody>
        </p:sp>
        <p:sp>
          <p:nvSpPr>
            <p:cNvPr id="74" name="正方形/長方形 73"/>
            <p:cNvSpPr/>
            <p:nvPr/>
          </p:nvSpPr>
          <p:spPr>
            <a:xfrm>
              <a:off x="5367640" y="801673"/>
              <a:ext cx="1273448" cy="115378"/>
            </a:xfrm>
            <a:prstGeom prst="rect">
              <a:avLst/>
            </a:prstGeom>
            <a:gradFill rotWithShape="1">
              <a:gsLst>
                <a:gs pos="0">
                  <a:srgbClr val="B0CCB0">
                    <a:shade val="51000"/>
                    <a:satMod val="130000"/>
                  </a:srgbClr>
                </a:gs>
                <a:gs pos="80000">
                  <a:srgbClr val="B0CCB0">
                    <a:shade val="93000"/>
                    <a:satMod val="130000"/>
                  </a:srgbClr>
                </a:gs>
                <a:gs pos="100000">
                  <a:srgbClr val="B0CCB0">
                    <a:shade val="94000"/>
                    <a:satMod val="135000"/>
                  </a:srgbClr>
                </a:gs>
              </a:gsLst>
              <a:lin ang="16200000" scaled="0"/>
            </a:gradFill>
            <a:ln w="9525" cap="flat" cmpd="sng" algn="ctr">
              <a:solidFill>
                <a:srgbClr val="B0CCB0">
                  <a:shade val="95000"/>
                  <a:satMod val="105000"/>
                </a:srgbClr>
              </a:solidFill>
              <a:prstDash val="solid"/>
            </a:ln>
            <a:effectLst>
              <a:outerShdw blurRad="40000" dist="23000" dir="5400000" rotWithShape="0">
                <a:srgbClr val="000000">
                  <a:alpha val="35000"/>
                </a:srgbClr>
              </a:outerShdw>
            </a:effectLst>
          </p:spPr>
          <p:txBody>
            <a:bodyPr rtlCol="0" anchor="ctr"/>
            <a:lstStyle/>
            <a:p>
              <a:pPr defTabSz="652684">
                <a:defRPr/>
              </a:pPr>
              <a:r>
                <a:rPr kumimoji="1" lang="ja-JP" altLang="en-US" sz="1400" b="1" kern="0" dirty="0">
                  <a:solidFill>
                    <a:prstClr val="white"/>
                  </a:solidFill>
                  <a:latin typeface="Calibri"/>
                  <a:ea typeface="ＭＳ Ｐゴシック" panose="020B0600070205080204" pitchFamily="50" charset="-128"/>
                  <a:cs typeface="Meiryo UI" panose="020B0604030504040204" pitchFamily="50" charset="-128"/>
                </a:rPr>
                <a:t>①健康な生活</a:t>
              </a:r>
            </a:p>
          </p:txBody>
        </p:sp>
        <p:sp>
          <p:nvSpPr>
            <p:cNvPr id="75" name="正方形/長方形 74"/>
            <p:cNvSpPr/>
            <p:nvPr/>
          </p:nvSpPr>
          <p:spPr>
            <a:xfrm>
              <a:off x="6158736" y="1573618"/>
              <a:ext cx="2421587" cy="106746"/>
            </a:xfrm>
            <a:prstGeom prst="rect">
              <a:avLst/>
            </a:prstGeom>
            <a:gradFill rotWithShape="1">
              <a:gsLst>
                <a:gs pos="0">
                  <a:srgbClr val="B0CCB0">
                    <a:shade val="51000"/>
                    <a:satMod val="130000"/>
                  </a:srgbClr>
                </a:gs>
                <a:gs pos="80000">
                  <a:srgbClr val="B0CCB0">
                    <a:shade val="93000"/>
                    <a:satMod val="130000"/>
                  </a:srgbClr>
                </a:gs>
                <a:gs pos="100000">
                  <a:srgbClr val="B0CCB0">
                    <a:shade val="94000"/>
                    <a:satMod val="135000"/>
                  </a:srgbClr>
                </a:gs>
              </a:gsLst>
              <a:lin ang="16200000" scaled="0"/>
            </a:gradFill>
            <a:ln w="9525" cap="flat" cmpd="sng" algn="ctr">
              <a:solidFill>
                <a:srgbClr val="B0CCB0">
                  <a:shade val="95000"/>
                  <a:satMod val="105000"/>
                </a:srgbClr>
              </a:solidFill>
              <a:prstDash val="solid"/>
            </a:ln>
            <a:effectLst>
              <a:outerShdw blurRad="40000" dist="23000" dir="5400000" rotWithShape="0">
                <a:srgbClr val="000000">
                  <a:alpha val="35000"/>
                </a:srgbClr>
              </a:outerShdw>
            </a:effectLst>
          </p:spPr>
          <p:txBody>
            <a:bodyPr lIns="0" rIns="0" rtlCol="0" anchor="ctr"/>
            <a:lstStyle/>
            <a:p>
              <a:pPr algn="ctr" defTabSz="652684">
                <a:defRPr/>
              </a:pPr>
              <a:r>
                <a:rPr kumimoji="1" lang="ja-JP" altLang="en-US" sz="1400" b="1" kern="0" dirty="0">
                  <a:solidFill>
                    <a:prstClr val="white"/>
                  </a:solidFill>
                  <a:latin typeface="Calibri"/>
                  <a:ea typeface="ＭＳ Ｐゴシック" panose="020B0600070205080204" pitchFamily="50" charset="-128"/>
                  <a:cs typeface="Meiryo UI" panose="020B0604030504040204" pitchFamily="50" charset="-128"/>
                </a:rPr>
                <a:t>③未来を創る産業・イノベーション</a:t>
              </a:r>
            </a:p>
          </p:txBody>
        </p:sp>
        <p:sp>
          <p:nvSpPr>
            <p:cNvPr id="76" name="正方形/長方形 75"/>
            <p:cNvSpPr/>
            <p:nvPr/>
          </p:nvSpPr>
          <p:spPr>
            <a:xfrm>
              <a:off x="7823431" y="784297"/>
              <a:ext cx="1450823" cy="132459"/>
            </a:xfrm>
            <a:prstGeom prst="rect">
              <a:avLst/>
            </a:prstGeom>
            <a:gradFill rotWithShape="1">
              <a:gsLst>
                <a:gs pos="0">
                  <a:srgbClr val="B0CCB0">
                    <a:shade val="51000"/>
                    <a:satMod val="130000"/>
                  </a:srgbClr>
                </a:gs>
                <a:gs pos="80000">
                  <a:srgbClr val="B0CCB0">
                    <a:shade val="93000"/>
                    <a:satMod val="130000"/>
                  </a:srgbClr>
                </a:gs>
                <a:gs pos="100000">
                  <a:srgbClr val="B0CCB0">
                    <a:shade val="94000"/>
                    <a:satMod val="135000"/>
                  </a:srgbClr>
                </a:gs>
              </a:gsLst>
              <a:lin ang="16200000" scaled="0"/>
            </a:gradFill>
            <a:ln w="9525" cap="flat" cmpd="sng" algn="ctr">
              <a:solidFill>
                <a:srgbClr val="B0CCB0">
                  <a:shade val="95000"/>
                  <a:satMod val="105000"/>
                </a:srgbClr>
              </a:solidFill>
              <a:prstDash val="solid"/>
            </a:ln>
            <a:effectLst>
              <a:outerShdw blurRad="40000" dist="23000" dir="5400000" rotWithShape="0">
                <a:srgbClr val="000000">
                  <a:alpha val="35000"/>
                </a:srgbClr>
              </a:outerShdw>
            </a:effectLst>
          </p:spPr>
          <p:txBody>
            <a:bodyPr rtlCol="0" anchor="ctr"/>
            <a:lstStyle/>
            <a:p>
              <a:pPr defTabSz="652684">
                <a:defRPr/>
              </a:pPr>
              <a:r>
                <a:rPr kumimoji="1" lang="ja-JP" altLang="en-US" sz="1400" b="1" kern="0" dirty="0">
                  <a:solidFill>
                    <a:prstClr val="white"/>
                  </a:solidFill>
                  <a:latin typeface="Calibri"/>
                  <a:ea typeface="ＭＳ Ｐゴシック" panose="020B0600070205080204" pitchFamily="50" charset="-128"/>
                  <a:cs typeface="Meiryo UI" panose="020B0604030504040204" pitchFamily="50" charset="-128"/>
                </a:rPr>
                <a:t>②活躍できる社会</a:t>
              </a:r>
            </a:p>
          </p:txBody>
        </p:sp>
        <p:sp>
          <p:nvSpPr>
            <p:cNvPr id="77" name="テキスト ボックス 76"/>
            <p:cNvSpPr txBox="1"/>
            <p:nvPr/>
          </p:nvSpPr>
          <p:spPr>
            <a:xfrm>
              <a:off x="5733003" y="1721106"/>
              <a:ext cx="3470461" cy="192795"/>
            </a:xfrm>
            <a:prstGeom prst="rect">
              <a:avLst/>
            </a:prstGeom>
            <a:noFill/>
          </p:spPr>
          <p:txBody>
            <a:bodyPr wrap="square" rtlCol="0">
              <a:spAutoFit/>
            </a:bodyPr>
            <a:lstStyle/>
            <a:p>
              <a:pPr defTabSz="652684"/>
              <a:r>
                <a:rPr kumimoji="1" lang="ja-JP" altLang="en-US" sz="1400" dirty="0">
                  <a:solidFill>
                    <a:prstClr val="black"/>
                  </a:solidFill>
                  <a:cs typeface="Meiryo UI" panose="020B0604030504040204" pitchFamily="50" charset="-128"/>
                </a:rPr>
                <a:t>ライフサイエンス関連産業等のイノベーション促進を通じて世界の課題解決に貢献</a:t>
              </a:r>
            </a:p>
          </p:txBody>
        </p:sp>
        <p:sp>
          <p:nvSpPr>
            <p:cNvPr id="78" name="テキスト ボックス 77"/>
            <p:cNvSpPr txBox="1"/>
            <p:nvPr/>
          </p:nvSpPr>
          <p:spPr>
            <a:xfrm>
              <a:off x="7509850" y="940221"/>
              <a:ext cx="2077986" cy="266536"/>
            </a:xfrm>
            <a:prstGeom prst="rect">
              <a:avLst/>
            </a:prstGeom>
            <a:noFill/>
          </p:spPr>
          <p:txBody>
            <a:bodyPr wrap="square" rtlCol="0">
              <a:spAutoFit/>
            </a:bodyPr>
            <a:lstStyle/>
            <a:p>
              <a:pPr defTabSz="652684"/>
              <a:r>
                <a:rPr kumimoji="1" lang="ja-JP" altLang="en-US" sz="1400" dirty="0">
                  <a:solidFill>
                    <a:prstClr val="black"/>
                  </a:solidFill>
                  <a:cs typeface="Meiryo UI" panose="020B0604030504040204" pitchFamily="50" charset="-128"/>
                </a:rPr>
                <a:t>一人ひとりのポテンシャルや個性を発揮し活躍できる社会の実現</a:t>
              </a:r>
            </a:p>
          </p:txBody>
        </p:sp>
        <p:sp>
          <p:nvSpPr>
            <p:cNvPr id="79" name="テキスト ボックス 78">
              <a:extLst>
                <a:ext uri="{FF2B5EF4-FFF2-40B4-BE49-F238E27FC236}">
                  <a16:creationId xmlns:a16="http://schemas.microsoft.com/office/drawing/2014/main" id="{22DBE603-6F99-4DB8-9B91-5F222F440404}"/>
                </a:ext>
              </a:extLst>
            </p:cNvPr>
            <p:cNvSpPr txBox="1"/>
            <p:nvPr/>
          </p:nvSpPr>
          <p:spPr>
            <a:xfrm>
              <a:off x="4948422" y="958436"/>
              <a:ext cx="2131705" cy="266536"/>
            </a:xfrm>
            <a:prstGeom prst="rect">
              <a:avLst/>
            </a:prstGeom>
            <a:noFill/>
          </p:spPr>
          <p:txBody>
            <a:bodyPr wrap="square" rtlCol="0">
              <a:spAutoFit/>
            </a:bodyPr>
            <a:lstStyle/>
            <a:p>
              <a:pPr defTabSz="652684"/>
              <a:r>
                <a:rPr kumimoji="1" lang="ja-JP" altLang="en-US" sz="1400" dirty="0">
                  <a:solidFill>
                    <a:prstClr val="black"/>
                  </a:solidFill>
                  <a:cs typeface="Meiryo UI" panose="020B0604030504040204" pitchFamily="50" charset="-128"/>
                </a:rPr>
                <a:t>誰もが生涯にわたって心身ともに健康で豊かな生活の実現</a:t>
              </a:r>
            </a:p>
          </p:txBody>
        </p:sp>
        <p:sp>
          <p:nvSpPr>
            <p:cNvPr id="80" name="円/楕円 58">
              <a:extLst>
                <a:ext uri="{FF2B5EF4-FFF2-40B4-BE49-F238E27FC236}">
                  <a16:creationId xmlns:a16="http://schemas.microsoft.com/office/drawing/2014/main" id="{232D3BDE-04A6-494A-9787-EC91178592B1}"/>
                </a:ext>
              </a:extLst>
            </p:cNvPr>
            <p:cNvSpPr/>
            <p:nvPr/>
          </p:nvSpPr>
          <p:spPr>
            <a:xfrm>
              <a:off x="5958473" y="1186087"/>
              <a:ext cx="2641246" cy="355535"/>
            </a:xfrm>
            <a:prstGeom prst="ellipse">
              <a:avLst/>
            </a:prstGeom>
            <a:gradFill rotWithShape="1">
              <a:gsLst>
                <a:gs pos="0">
                  <a:srgbClr val="B0CCB0">
                    <a:tint val="50000"/>
                    <a:satMod val="300000"/>
                  </a:srgbClr>
                </a:gs>
                <a:gs pos="35000">
                  <a:srgbClr val="B0CCB0">
                    <a:tint val="37000"/>
                    <a:satMod val="300000"/>
                  </a:srgbClr>
                </a:gs>
                <a:gs pos="100000">
                  <a:srgbClr val="B0CCB0">
                    <a:tint val="15000"/>
                    <a:satMod val="350000"/>
                  </a:srgbClr>
                </a:gs>
              </a:gsLst>
              <a:lin ang="16200000" scaled="1"/>
            </a:gradFill>
            <a:ln w="9525" cap="flat" cmpd="sng" algn="ctr">
              <a:solidFill>
                <a:srgbClr val="B0CCB0">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algn="ctr" defTabSz="652684">
                <a:defRPr/>
              </a:pPr>
              <a:r>
                <a:rPr kumimoji="1" lang="en-US" altLang="ja-JP" sz="1400" kern="0" dirty="0">
                  <a:solidFill>
                    <a:prstClr val="black"/>
                  </a:solidFill>
                  <a:latin typeface="Calibri"/>
                  <a:ea typeface="ＭＳ Ｐゴシック" panose="020B0600070205080204" pitchFamily="50" charset="-128"/>
                  <a:cs typeface="Meiryo UI" panose="020B0604030504040204" pitchFamily="50" charset="-128"/>
                </a:rPr>
                <a:t>AI</a:t>
              </a:r>
              <a:r>
                <a:rPr kumimoji="1" lang="ja-JP" altLang="en-US" sz="1400" kern="0" dirty="0">
                  <a:solidFill>
                    <a:prstClr val="black"/>
                  </a:solidFill>
                  <a:latin typeface="Calibri"/>
                  <a:ea typeface="ＭＳ Ｐゴシック" panose="020B0600070205080204" pitchFamily="50" charset="-128"/>
                  <a:cs typeface="Meiryo UI" panose="020B0604030504040204" pitchFamily="50" charset="-128"/>
                </a:rPr>
                <a:t>や</a:t>
              </a:r>
              <a:r>
                <a:rPr kumimoji="1" lang="en-US" altLang="ja-JP" sz="1400" kern="0" dirty="0">
                  <a:solidFill>
                    <a:prstClr val="black"/>
                  </a:solidFill>
                  <a:latin typeface="Calibri"/>
                  <a:ea typeface="ＭＳ Ｐゴシック" panose="020B0600070205080204" pitchFamily="50" charset="-128"/>
                  <a:cs typeface="Meiryo UI" panose="020B0604030504040204" pitchFamily="50" charset="-128"/>
                </a:rPr>
                <a:t>IoT</a:t>
              </a:r>
              <a:r>
                <a:rPr kumimoji="1" lang="ja-JP" altLang="en-US" sz="1400" kern="0" dirty="0">
                  <a:solidFill>
                    <a:prstClr val="black"/>
                  </a:solidFill>
                  <a:latin typeface="Calibri"/>
                  <a:ea typeface="ＭＳ Ｐゴシック" panose="020B0600070205080204" pitchFamily="50" charset="-128"/>
                  <a:cs typeface="Meiryo UI" panose="020B0604030504040204" pitchFamily="50" charset="-128"/>
                </a:rPr>
                <a:t>などの革新的技術を</a:t>
              </a:r>
              <a:endParaRPr kumimoji="1" lang="en-US" altLang="ja-JP" sz="1400" kern="0" dirty="0">
                <a:solidFill>
                  <a:prstClr val="black"/>
                </a:solidFill>
                <a:latin typeface="Calibri"/>
                <a:ea typeface="ＭＳ Ｐゴシック" panose="020B0600070205080204" pitchFamily="50" charset="-128"/>
                <a:cs typeface="Meiryo UI" panose="020B0604030504040204" pitchFamily="50" charset="-128"/>
              </a:endParaRPr>
            </a:p>
            <a:p>
              <a:pPr algn="ctr" defTabSz="652684">
                <a:defRPr/>
              </a:pPr>
              <a:r>
                <a:rPr kumimoji="1" lang="ja-JP" altLang="en-US" sz="1400" kern="0" dirty="0">
                  <a:solidFill>
                    <a:prstClr val="black"/>
                  </a:solidFill>
                  <a:latin typeface="Calibri"/>
                  <a:ea typeface="ＭＳ Ｐゴシック" panose="020B0600070205080204" pitchFamily="50" charset="-128"/>
                  <a:cs typeface="Meiryo UI" panose="020B0604030504040204" pitchFamily="50" charset="-128"/>
                </a:rPr>
                <a:t>最大限活用しビジョンを実現</a:t>
              </a:r>
            </a:p>
          </p:txBody>
        </p:sp>
        <p:sp>
          <p:nvSpPr>
            <p:cNvPr id="82" name="左右矢印 64">
              <a:extLst>
                <a:ext uri="{FF2B5EF4-FFF2-40B4-BE49-F238E27FC236}">
                  <a16:creationId xmlns:a16="http://schemas.microsoft.com/office/drawing/2014/main" id="{3F57EE40-5B98-48A7-BBEC-44AE5D2DAF6E}"/>
                </a:ext>
              </a:extLst>
            </p:cNvPr>
            <p:cNvSpPr/>
            <p:nvPr/>
          </p:nvSpPr>
          <p:spPr>
            <a:xfrm rot="7657969">
              <a:off x="8875689" y="1252804"/>
              <a:ext cx="516280" cy="338554"/>
            </a:xfrm>
            <a:prstGeom prst="leftRightArrow">
              <a:avLst/>
            </a:prstGeom>
            <a:solidFill>
              <a:srgbClr val="72A376"/>
            </a:solidFill>
            <a:ln w="25400" cap="flat" cmpd="sng" algn="ctr">
              <a:noFill/>
              <a:prstDash val="solid"/>
            </a:ln>
            <a:effectLst/>
          </p:spPr>
          <p:txBody>
            <a:bodyPr rtlCol="0" anchor="ctr"/>
            <a:lstStyle/>
            <a:p>
              <a:pPr algn="ctr" defTabSz="652684">
                <a:defRPr/>
              </a:pPr>
              <a:endParaRPr kumimoji="1" lang="ja-JP" altLang="en-US" sz="1200" kern="0">
                <a:solidFill>
                  <a:prstClr val="white"/>
                </a:solidFill>
                <a:latin typeface="Calibri"/>
                <a:ea typeface="ＭＳ Ｐゴシック" panose="020B0600070205080204" pitchFamily="50" charset="-128"/>
              </a:endParaRPr>
            </a:p>
          </p:txBody>
        </p:sp>
        <p:sp>
          <p:nvSpPr>
            <p:cNvPr id="83" name="左右矢印 65">
              <a:extLst>
                <a:ext uri="{FF2B5EF4-FFF2-40B4-BE49-F238E27FC236}">
                  <a16:creationId xmlns:a16="http://schemas.microsoft.com/office/drawing/2014/main" id="{66599C34-2F5F-4A75-BA17-771CAEF76DF3}"/>
                </a:ext>
              </a:extLst>
            </p:cNvPr>
            <p:cNvSpPr/>
            <p:nvPr/>
          </p:nvSpPr>
          <p:spPr>
            <a:xfrm rot="3261879">
              <a:off x="5172625" y="1276542"/>
              <a:ext cx="499009" cy="338554"/>
            </a:xfrm>
            <a:prstGeom prst="leftRightArrow">
              <a:avLst/>
            </a:prstGeom>
            <a:solidFill>
              <a:srgbClr val="72A376"/>
            </a:solidFill>
            <a:ln w="25400" cap="flat" cmpd="sng" algn="ctr">
              <a:noFill/>
              <a:prstDash val="solid"/>
            </a:ln>
            <a:effectLst/>
          </p:spPr>
          <p:txBody>
            <a:bodyPr rtlCol="0" anchor="ctr"/>
            <a:lstStyle/>
            <a:p>
              <a:pPr algn="ctr" defTabSz="652684">
                <a:defRPr/>
              </a:pPr>
              <a:endParaRPr kumimoji="1" lang="ja-JP" altLang="en-US" sz="1200" kern="0">
                <a:solidFill>
                  <a:prstClr val="white"/>
                </a:solidFill>
                <a:latin typeface="Calibri"/>
                <a:ea typeface="ＭＳ Ｐゴシック" panose="020B0600070205080204" pitchFamily="50" charset="-128"/>
              </a:endParaRPr>
            </a:p>
          </p:txBody>
        </p:sp>
      </p:grpSp>
      <p:sp>
        <p:nvSpPr>
          <p:cNvPr id="85" name="テキスト ボックス 84"/>
          <p:cNvSpPr txBox="1"/>
          <p:nvPr/>
        </p:nvSpPr>
        <p:spPr>
          <a:xfrm>
            <a:off x="6917" y="574100"/>
            <a:ext cx="6448154" cy="869469"/>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いのち輝く未来社会をめざす</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ビジョン（</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月策定）</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86"/>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63501" indent="-63501"/>
            <a:r>
              <a:rPr lang="ja-JP" altLang="en-US" sz="1600" dirty="0">
                <a:latin typeface="Meiryo UI" panose="020B0604030504040204" pitchFamily="50" charset="-128"/>
                <a:ea typeface="Meiryo UI" panose="020B0604030504040204" pitchFamily="50" charset="-128"/>
                <a:cs typeface="Meiryo UI" panose="020B0604030504040204" pitchFamily="50" charset="-128"/>
              </a:rPr>
              <a:t>　　万博のテーマ「いのち輝く未来社会のデザイン」の理念を先取りした施策の推進を図るため、オール大阪で取組みを進める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アクションプランとして策定。</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角丸四角形 98"/>
          <p:cNvSpPr/>
          <p:nvPr/>
        </p:nvSpPr>
        <p:spPr>
          <a:xfrm>
            <a:off x="6585539" y="810370"/>
            <a:ext cx="5478265" cy="1367360"/>
          </a:xfrm>
          <a:prstGeom prst="roundRect">
            <a:avLst>
              <a:gd name="adj" fmla="val 7158"/>
            </a:avLst>
          </a:prstGeom>
          <a:gradFill rotWithShape="1">
            <a:gsLst>
              <a:gs pos="0">
                <a:srgbClr val="B0CCB0">
                  <a:tint val="50000"/>
                  <a:satMod val="300000"/>
                </a:srgbClr>
              </a:gs>
              <a:gs pos="35000">
                <a:srgbClr val="B0CCB0">
                  <a:tint val="37000"/>
                  <a:satMod val="300000"/>
                </a:srgbClr>
              </a:gs>
              <a:gs pos="100000">
                <a:srgbClr val="B0CCB0">
                  <a:tint val="15000"/>
                  <a:satMod val="350000"/>
                </a:srgbClr>
              </a:gs>
            </a:gsLst>
            <a:lin ang="16200000" scaled="1"/>
          </a:gradFill>
          <a:ln w="9525" cap="flat" cmpd="sng" algn="ctr">
            <a:solidFill>
              <a:srgbClr val="B0CCB0">
                <a:shade val="95000"/>
                <a:satMod val="105000"/>
              </a:srgbClr>
            </a:solidFill>
            <a:prstDash val="solid"/>
          </a:ln>
          <a:effectLst>
            <a:outerShdw blurRad="40000" dist="20000" dir="5400000" rotWithShape="0">
              <a:srgbClr val="000000">
                <a:alpha val="38000"/>
              </a:srgbClr>
            </a:outerShdw>
          </a:effectLst>
        </p:spPr>
        <p:txBody>
          <a:bodyPr bIns="51429" rtlCol="0" anchor="ctr"/>
          <a:lstStyle/>
          <a:p>
            <a:pPr defTabSz="652684">
              <a:lnSpc>
                <a:spcPct val="150000"/>
              </a:lnSpc>
              <a:defRPr/>
            </a:pPr>
            <a:r>
              <a:rPr kumimoji="1" lang="ja-JP" altLang="en-US" kern="0" dirty="0">
                <a:solidFill>
                  <a:prstClr val="black"/>
                </a:solidFill>
                <a:ea typeface="ＭＳ Ｐゴシック" panose="020B0600070205080204" pitchFamily="50" charset="-128"/>
                <a:cs typeface="Meiryo UI" panose="020B0604030504040204" pitchFamily="50" charset="-128"/>
              </a:rPr>
              <a:t>　</a:t>
            </a:r>
            <a:r>
              <a:rPr kumimoji="1" lang="ja-JP" altLang="en-US"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　健康を重点ターゲットに「健康寿命の延伸」</a:t>
            </a:r>
            <a:endParaRPr kumimoji="1" lang="en-US" altLang="ja-JP"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8137" indent="-128137" defTabSz="652684">
              <a:defRPr/>
            </a:pPr>
            <a:r>
              <a:rPr kumimoji="1" lang="ja-JP" altLang="en-US"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　地域の健康づくり活動に加え、革新技術を活用し、</a:t>
            </a:r>
            <a:endParaRPr kumimoji="1" lang="en-US" altLang="ja-JP"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8137" indent="-128137" defTabSz="652684">
              <a:defRPr/>
            </a:pPr>
            <a:r>
              <a:rPr kumimoji="1" lang="ja-JP" altLang="en-US"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さらに</a:t>
            </a:r>
            <a:r>
              <a:rPr kumimoji="1" lang="en-US" altLang="ja-JP"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年万博のインパクトを活かして、</a:t>
            </a:r>
            <a:endParaRPr kumimoji="1" lang="en-US" altLang="ja-JP"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8137" indent="-128137" defTabSz="652684">
              <a:defRPr/>
            </a:pPr>
            <a:r>
              <a:rPr kumimoji="1" lang="ja-JP" altLang="en-US"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b="1"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いきいきと長く活躍できる「</a:t>
            </a:r>
            <a:r>
              <a:rPr kumimoji="1" lang="en-US" altLang="ja-JP" b="1"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b="1" u="sng"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歳若返り」</a:t>
            </a:r>
          </a:p>
        </p:txBody>
      </p:sp>
      <p:grpSp>
        <p:nvGrpSpPr>
          <p:cNvPr id="11" name="グループ化 10"/>
          <p:cNvGrpSpPr/>
          <p:nvPr/>
        </p:nvGrpSpPr>
        <p:grpSpPr>
          <a:xfrm>
            <a:off x="124873" y="1797229"/>
            <a:ext cx="6393700" cy="4909283"/>
            <a:chOff x="164034" y="1774835"/>
            <a:chExt cx="5811152" cy="4797139"/>
          </a:xfrm>
          <a:solidFill>
            <a:schemeClr val="bg1"/>
          </a:solidFill>
        </p:grpSpPr>
        <p:sp>
          <p:nvSpPr>
            <p:cNvPr id="9" name="正方形/長方形 8"/>
            <p:cNvSpPr/>
            <p:nvPr/>
          </p:nvSpPr>
          <p:spPr>
            <a:xfrm>
              <a:off x="164034" y="1774835"/>
              <a:ext cx="5811152" cy="4797139"/>
            </a:xfrm>
            <a:prstGeom prst="rect">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2000"/>
            </a:p>
          </p:txBody>
        </p:sp>
        <p:sp>
          <p:nvSpPr>
            <p:cNvPr id="86" name="テキスト ボックス 85"/>
            <p:cNvSpPr txBox="1"/>
            <p:nvPr/>
          </p:nvSpPr>
          <p:spPr>
            <a:xfrm>
              <a:off x="177904" y="1861260"/>
              <a:ext cx="5217631" cy="373069"/>
            </a:xfrm>
            <a:prstGeom prst="rect">
              <a:avLst/>
            </a:prstGeom>
            <a:grp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万博のインパクトを活かして、課題解決に向けた取組を加速化</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357"/>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530325" y="2236852"/>
              <a:ext cx="3588769" cy="373618"/>
            </a:xfrm>
            <a:prstGeom prst="roundRect">
              <a:avLst/>
            </a:prstGeom>
            <a:grpFill/>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vert="horz" lIns="37321" tIns="14693" rIns="37321" bIns="14693" rtlCol="0" anchor="ctr"/>
            <a:lstStyle/>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万博メインテーマ</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いのち輝く未来社会のデザイン</a:t>
              </a:r>
            </a:p>
          </p:txBody>
        </p:sp>
        <p:sp>
          <p:nvSpPr>
            <p:cNvPr id="92" name="テキスト ボックス 91"/>
            <p:cNvSpPr txBox="1"/>
            <p:nvPr/>
          </p:nvSpPr>
          <p:spPr>
            <a:xfrm>
              <a:off x="314835" y="5681792"/>
              <a:ext cx="5485894" cy="862139"/>
            </a:xfrm>
            <a:prstGeom prst="rect">
              <a:avLst/>
            </a:prstGeom>
            <a:grp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考慮すべき世界の流れ</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357"/>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29270" indent="-129270"/>
              <a:r>
                <a:rPr lang="ja-JP" altLang="en-US" sz="1600" dirty="0">
                  <a:latin typeface="Meiryo UI" panose="020B0604030504040204" pitchFamily="50" charset="-128"/>
                  <a:ea typeface="Meiryo UI" panose="020B0604030504040204" pitchFamily="50" charset="-128"/>
                  <a:cs typeface="Meiryo UI" panose="020B0604030504040204" pitchFamily="50" charset="-128"/>
                </a:rPr>
                <a:t>　・　超スマート社会の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到来</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29270" indent="-129270"/>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263498" y="2816028"/>
              <a:ext cx="4502807" cy="330820"/>
            </a:xfrm>
            <a:prstGeom prst="rect">
              <a:avLst/>
            </a:prstGeom>
            <a:grp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人口減少・少子高齢化などの社会の急激な変化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5831" y="3975486"/>
              <a:ext cx="2718883" cy="175148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テキスト ボックス 94"/>
            <p:cNvSpPr txBox="1"/>
            <p:nvPr/>
          </p:nvSpPr>
          <p:spPr>
            <a:xfrm>
              <a:off x="637384" y="3789814"/>
              <a:ext cx="1724917" cy="213164"/>
            </a:xfrm>
            <a:prstGeom prst="rect">
              <a:avLst/>
            </a:prstGeom>
            <a:grpFill/>
          </p:spPr>
          <p:txBody>
            <a:bodyPr wrap="square" lIns="0" rIns="0" rtlCol="0">
              <a:noAutofit/>
            </a:bodyPr>
            <a:lstStyle/>
            <a:p>
              <a:pPr algn="ctr"/>
              <a:r>
                <a:rPr kumimoji="1" lang="en-US" altLang="ja-JP" sz="105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050" dirty="0">
                  <a:latin typeface="HG丸ｺﾞｼｯｸM-PRO" panose="020F0600000000000000" pitchFamily="50" charset="-128"/>
                  <a:ea typeface="HG丸ｺﾞｼｯｸM-PRO" panose="020F0600000000000000" pitchFamily="50" charset="-128"/>
                  <a:cs typeface="Meiryo UI" panose="020B0604030504040204" pitchFamily="50" charset="-128"/>
                </a:rPr>
                <a:t>生産年齢人口・高齢者人口</a:t>
              </a:r>
              <a:r>
                <a:rPr kumimoji="1" lang="en-US" altLang="ja-JP" sz="1050"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05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6387" y="4060131"/>
              <a:ext cx="3039006" cy="163614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テキスト ボックス 96"/>
            <p:cNvSpPr txBox="1"/>
            <p:nvPr/>
          </p:nvSpPr>
          <p:spPr>
            <a:xfrm>
              <a:off x="3334549" y="3759366"/>
              <a:ext cx="1988388" cy="242986"/>
            </a:xfrm>
            <a:prstGeom prst="rect">
              <a:avLst/>
            </a:prstGeom>
            <a:grpFill/>
          </p:spPr>
          <p:txBody>
            <a:bodyPr wrap="square" lIns="0" rIns="0" rtlCol="0">
              <a:spAutoFit/>
            </a:bodyPr>
            <a:lstStyle/>
            <a:p>
              <a:pPr algn="ctr"/>
              <a:r>
                <a:rPr kumimoji="1" lang="en-US" altLang="ja-JP" sz="105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050" dirty="0">
                  <a:latin typeface="HG丸ｺﾞｼｯｸM-PRO" panose="020F0600000000000000" pitchFamily="50" charset="-128"/>
                  <a:ea typeface="HG丸ｺﾞｼｯｸM-PRO" panose="020F0600000000000000" pitchFamily="50" charset="-128"/>
                  <a:cs typeface="Meiryo UI" panose="020B0604030504040204" pitchFamily="50" charset="-128"/>
                </a:rPr>
                <a:t>大阪府の健康寿命・平均寿命</a:t>
              </a:r>
              <a:r>
                <a:rPr kumimoji="1" lang="en-US" altLang="ja-JP" sz="1050"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105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sp>
        <p:nvSpPr>
          <p:cNvPr id="8" name="テキスト ボックス 7"/>
          <p:cNvSpPr txBox="1"/>
          <p:nvPr/>
        </p:nvSpPr>
        <p:spPr>
          <a:xfrm>
            <a:off x="490782" y="3288177"/>
            <a:ext cx="5901800" cy="505010"/>
          </a:xfrm>
          <a:prstGeom prst="rect">
            <a:avLst/>
          </a:prstGeom>
          <a:noFill/>
        </p:spPr>
        <p:txBody>
          <a:bodyPr wrap="square" lIns="0" tIns="0" rIns="0" bIns="0" rtlCol="0">
            <a:spAutoFit/>
          </a:bodyPr>
          <a:lstStyle/>
          <a:p>
            <a:pPr lvl="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⇒大阪は、世界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でも類を見ない超高齢化、</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大都市圏でもいち早く人口</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減少</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健康寿命は、依然として全国ワーストクラス。</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357"/>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6518574" y="2245747"/>
            <a:ext cx="2102451" cy="4603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0" bIns="0" rtlCol="0" anchor="ctr"/>
          <a:lstStyle/>
          <a:p>
            <a:pPr defTabSz="652684">
              <a:lnSpc>
                <a:spcPct val="150000"/>
              </a:lnSpc>
              <a:defRPr/>
            </a:pPr>
            <a:r>
              <a:rPr kumimoji="1" lang="en-US" altLang="ja-JP" sz="1600" b="1" kern="0" dirty="0">
                <a:solidFill>
                  <a:prstClr val="black"/>
                </a:solidFill>
                <a:latin typeface="Calibri"/>
                <a:ea typeface="ＭＳ Ｐゴシック" panose="020B0600070205080204" pitchFamily="50" charset="-128"/>
                <a:cs typeface="Meiryo UI" panose="020B0604030504040204" pitchFamily="50" charset="-128"/>
              </a:rPr>
              <a:t>【</a:t>
            </a:r>
            <a:r>
              <a:rPr kumimoji="1" lang="ja-JP" altLang="en-US" sz="1600" b="1" kern="0" dirty="0">
                <a:solidFill>
                  <a:prstClr val="black"/>
                </a:solidFill>
                <a:latin typeface="Calibri"/>
                <a:ea typeface="ＭＳ Ｐゴシック" panose="020B0600070205080204" pitchFamily="50" charset="-128"/>
                <a:cs typeface="Meiryo UI" panose="020B0604030504040204" pitchFamily="50" charset="-128"/>
              </a:rPr>
              <a:t>３つのめざす姿</a:t>
            </a:r>
            <a:r>
              <a:rPr kumimoji="1" lang="en-US" altLang="ja-JP" sz="1600" b="1" kern="0" dirty="0">
                <a:solidFill>
                  <a:prstClr val="black"/>
                </a:solidFill>
                <a:latin typeface="Calibri"/>
                <a:ea typeface="ＭＳ Ｐゴシック" panose="020B0600070205080204" pitchFamily="50" charset="-128"/>
                <a:cs typeface="Meiryo UI" panose="020B0604030504040204" pitchFamily="50" charset="-128"/>
              </a:rPr>
              <a:t>】</a:t>
            </a:r>
            <a:endParaRPr kumimoji="1" lang="en-US" altLang="ja-JP" sz="1600" kern="0" dirty="0">
              <a:solidFill>
                <a:prstClr val="black"/>
              </a:solidFill>
              <a:latin typeface="Calibri"/>
              <a:ea typeface="ＭＳ Ｐゴシック" panose="020B0600070205080204" pitchFamily="50" charset="-128"/>
              <a:cs typeface="Meiryo UI" panose="020B0604030504040204" pitchFamily="50" charset="-128"/>
            </a:endParaRPr>
          </a:p>
        </p:txBody>
      </p:sp>
      <p:sp>
        <p:nvSpPr>
          <p:cNvPr id="43" name="テキスト ボックス 42"/>
          <p:cNvSpPr txBox="1"/>
          <p:nvPr/>
        </p:nvSpPr>
        <p:spPr>
          <a:xfrm>
            <a:off x="0" y="3011"/>
            <a:ext cx="12192000" cy="461665"/>
          </a:xfrm>
          <a:prstGeom prst="rect">
            <a:avLst/>
          </a:prstGeom>
          <a:solidFill>
            <a:srgbClr val="0070C0"/>
          </a:solidFill>
          <a:ln w="38100">
            <a:solidFill>
              <a:schemeClr val="accent1"/>
            </a:solidFill>
          </a:ln>
        </p:spPr>
        <p:txBody>
          <a:bodyPr wrap="square" rtlCol="0">
            <a:spAutoFit/>
          </a:bodyPr>
          <a:lstStyle/>
          <a:p>
            <a:r>
              <a:rPr kumimoji="1" lang="ja-JP" altLang="en-US" sz="2400" b="1" dirty="0">
                <a:solidFill>
                  <a:schemeClr val="bg1"/>
                </a:solidFill>
              </a:rPr>
              <a:t>いのち輝く未来社会をめざす</a:t>
            </a:r>
            <a:r>
              <a:rPr kumimoji="1" lang="ja-JP" altLang="en-US" sz="2400" b="1" dirty="0" smtClean="0">
                <a:solidFill>
                  <a:schemeClr val="bg1"/>
                </a:solidFill>
              </a:rPr>
              <a:t>ビジョンの</a:t>
            </a:r>
            <a:r>
              <a:rPr kumimoji="1" lang="ja-JP" altLang="en-US" sz="2400" b="1" dirty="0">
                <a:solidFill>
                  <a:schemeClr val="bg1"/>
                </a:solidFill>
              </a:rPr>
              <a:t>概要について</a:t>
            </a:r>
          </a:p>
        </p:txBody>
      </p:sp>
      <p:sp>
        <p:nvSpPr>
          <p:cNvPr id="44" name="正方形/長方形 43"/>
          <p:cNvSpPr/>
          <p:nvPr/>
        </p:nvSpPr>
        <p:spPr>
          <a:xfrm>
            <a:off x="25189" y="1405285"/>
            <a:ext cx="846739" cy="3934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0" bIns="0" rtlCol="0" anchor="ctr"/>
          <a:lstStyle/>
          <a:p>
            <a:pPr defTabSz="652684">
              <a:lnSpc>
                <a:spcPct val="150000"/>
              </a:lnSpc>
              <a:defRPr/>
            </a:pPr>
            <a:r>
              <a:rPr kumimoji="1" lang="en-US" altLang="ja-JP" sz="1600" b="1" kern="0" dirty="0" smtClean="0">
                <a:solidFill>
                  <a:prstClr val="black"/>
                </a:solidFill>
                <a:latin typeface="Calibri"/>
                <a:ea typeface="ＭＳ Ｐゴシック" panose="020B0600070205080204" pitchFamily="50" charset="-128"/>
                <a:cs typeface="Meiryo UI" panose="020B0604030504040204" pitchFamily="50" charset="-128"/>
              </a:rPr>
              <a:t>【</a:t>
            </a:r>
            <a:r>
              <a:rPr kumimoji="1" lang="ja-JP" altLang="en-US" sz="1600" b="1" kern="0" dirty="0" smtClean="0">
                <a:solidFill>
                  <a:prstClr val="black"/>
                </a:solidFill>
                <a:latin typeface="Calibri"/>
                <a:ea typeface="ＭＳ Ｐゴシック" panose="020B0600070205080204" pitchFamily="50" charset="-128"/>
                <a:cs typeface="Meiryo UI" panose="020B0604030504040204" pitchFamily="50" charset="-128"/>
              </a:rPr>
              <a:t>背景</a:t>
            </a:r>
            <a:r>
              <a:rPr kumimoji="1" lang="en-US" altLang="ja-JP" sz="1600" b="1" kern="0" dirty="0" smtClean="0">
                <a:solidFill>
                  <a:prstClr val="black"/>
                </a:solidFill>
                <a:latin typeface="Calibri"/>
                <a:ea typeface="ＭＳ Ｐゴシック" panose="020B0600070205080204" pitchFamily="50" charset="-128"/>
                <a:cs typeface="Meiryo UI" panose="020B0604030504040204" pitchFamily="50" charset="-128"/>
              </a:rPr>
              <a:t>】</a:t>
            </a:r>
            <a:endParaRPr kumimoji="1" lang="en-US" altLang="ja-JP" sz="1600" b="1" kern="0" dirty="0">
              <a:solidFill>
                <a:prstClr val="black"/>
              </a:solidFill>
              <a:latin typeface="Calibri"/>
              <a:ea typeface="ＭＳ Ｐゴシック" panose="020B0600070205080204" pitchFamily="50" charset="-128"/>
              <a:cs typeface="Meiryo UI" panose="020B0604030504040204"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9772" y="1935821"/>
            <a:ext cx="672455" cy="1000379"/>
          </a:xfrm>
          <a:prstGeom prst="rect">
            <a:avLst/>
          </a:prstGeom>
        </p:spPr>
      </p:pic>
      <p:sp>
        <p:nvSpPr>
          <p:cNvPr id="37" name="左右矢印 65">
            <a:extLst>
              <a:ext uri="{FF2B5EF4-FFF2-40B4-BE49-F238E27FC236}">
                <a16:creationId xmlns:a16="http://schemas.microsoft.com/office/drawing/2014/main" id="{66599C34-2F5F-4A75-BA17-771CAEF76DF3}"/>
              </a:ext>
            </a:extLst>
          </p:cNvPr>
          <p:cNvSpPr/>
          <p:nvPr/>
        </p:nvSpPr>
        <p:spPr>
          <a:xfrm>
            <a:off x="8960898" y="3873374"/>
            <a:ext cx="639126" cy="383175"/>
          </a:xfrm>
          <a:prstGeom prst="leftRightArrow">
            <a:avLst>
              <a:gd name="adj1" fmla="val 43278"/>
              <a:gd name="adj2" fmla="val 50000"/>
            </a:avLst>
          </a:prstGeom>
          <a:solidFill>
            <a:srgbClr val="72A376"/>
          </a:solidFill>
          <a:ln w="25400" cap="flat" cmpd="sng" algn="ctr">
            <a:noFill/>
            <a:prstDash val="solid"/>
          </a:ln>
          <a:effectLst/>
        </p:spPr>
        <p:txBody>
          <a:bodyPr rtlCol="0" anchor="ctr"/>
          <a:lstStyle/>
          <a:p>
            <a:pPr algn="ctr" defTabSz="652684">
              <a:defRPr/>
            </a:pPr>
            <a:endParaRPr kumimoji="1" lang="ja-JP" altLang="en-US" sz="1200" kern="0">
              <a:solidFill>
                <a:prstClr val="white"/>
              </a:solidFill>
              <a:latin typeface="Calibri"/>
              <a:ea typeface="ＭＳ Ｐゴシック" panose="020B0600070205080204" pitchFamily="50" charset="-128"/>
            </a:endParaRPr>
          </a:p>
        </p:txBody>
      </p:sp>
      <p:sp>
        <p:nvSpPr>
          <p:cNvPr id="15" name="正方形/長方形 14"/>
          <p:cNvSpPr/>
          <p:nvPr/>
        </p:nvSpPr>
        <p:spPr>
          <a:xfrm>
            <a:off x="2849880" y="5900881"/>
            <a:ext cx="3495169" cy="764320"/>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556245" y="448766"/>
            <a:ext cx="846739" cy="3934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0" bIns="0" rtlCol="0" anchor="ctr"/>
          <a:lstStyle/>
          <a:p>
            <a:pPr defTabSz="652684">
              <a:lnSpc>
                <a:spcPct val="150000"/>
              </a:lnSpc>
              <a:defRPr/>
            </a:pPr>
            <a:r>
              <a:rPr kumimoji="1" lang="en-US" altLang="ja-JP" sz="1600" kern="0" dirty="0">
                <a:solidFill>
                  <a:prstClr val="black"/>
                </a:solidFill>
                <a:latin typeface="Calibri"/>
                <a:ea typeface="ＭＳ Ｐゴシック" panose="020B0600070205080204" pitchFamily="50" charset="-128"/>
                <a:cs typeface="Meiryo UI" panose="020B0604030504040204" pitchFamily="50" charset="-128"/>
              </a:rPr>
              <a:t>【</a:t>
            </a:r>
            <a:r>
              <a:rPr kumimoji="1" lang="ja-JP" altLang="en-US" sz="1600" b="1" kern="0" dirty="0">
                <a:solidFill>
                  <a:prstClr val="black"/>
                </a:solidFill>
                <a:latin typeface="Calibri"/>
                <a:ea typeface="ＭＳ Ｐゴシック" panose="020B0600070205080204" pitchFamily="50" charset="-128"/>
                <a:cs typeface="Meiryo UI" panose="020B0604030504040204" pitchFamily="50" charset="-128"/>
              </a:rPr>
              <a:t>目標</a:t>
            </a:r>
            <a:r>
              <a:rPr kumimoji="1" lang="en-US" altLang="ja-JP" sz="1600" b="1" kern="0" dirty="0">
                <a:solidFill>
                  <a:prstClr val="black"/>
                </a:solidFill>
                <a:latin typeface="Calibri"/>
                <a:ea typeface="ＭＳ Ｐゴシック" panose="020B0600070205080204" pitchFamily="50" charset="-128"/>
                <a:cs typeface="Meiryo UI" panose="020B0604030504040204" pitchFamily="50" charset="-128"/>
              </a:rPr>
              <a:t>】</a:t>
            </a:r>
            <a:endParaRPr kumimoji="1" lang="en-US" altLang="ja-JP" sz="1600" kern="0" dirty="0">
              <a:solidFill>
                <a:prstClr val="black"/>
              </a:solidFill>
              <a:latin typeface="Calibri"/>
              <a:ea typeface="ＭＳ Ｐゴシック" panose="020B0600070205080204" pitchFamily="50" charset="-128"/>
              <a:cs typeface="Meiryo UI" panose="020B0604030504040204" pitchFamily="50"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8403" y="5909361"/>
            <a:ext cx="360000" cy="360000"/>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8507" y="6284275"/>
            <a:ext cx="360000" cy="360000"/>
          </a:xfrm>
          <a:prstGeom prst="rect">
            <a:avLst/>
          </a:prstGeom>
        </p:spPr>
      </p:pic>
      <p:pic>
        <p:nvPicPr>
          <p:cNvPr id="45" name="図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1628" y="5909361"/>
            <a:ext cx="360000" cy="360000"/>
          </a:xfrm>
          <a:prstGeom prst="rect">
            <a:avLst/>
          </a:prstGeom>
        </p:spPr>
      </p:pic>
      <p:pic>
        <p:nvPicPr>
          <p:cNvPr id="46" name="図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4853" y="5911907"/>
            <a:ext cx="360000" cy="360000"/>
          </a:xfrm>
          <a:prstGeom prst="rect">
            <a:avLst/>
          </a:prstGeom>
        </p:spPr>
      </p:pic>
      <p:pic>
        <p:nvPicPr>
          <p:cNvPr id="47" name="図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0057" y="6294764"/>
            <a:ext cx="360000" cy="360000"/>
          </a:xfrm>
          <a:prstGeom prst="rect">
            <a:avLst/>
          </a:prstGeom>
        </p:spPr>
      </p:pic>
      <p:pic>
        <p:nvPicPr>
          <p:cNvPr id="48" name="図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7884" y="6292656"/>
            <a:ext cx="360000" cy="360000"/>
          </a:xfrm>
          <a:prstGeom prst="rect">
            <a:avLst/>
          </a:prstGeom>
        </p:spPr>
      </p:pic>
      <p:pic>
        <p:nvPicPr>
          <p:cNvPr id="49" name="図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46962" y="6282671"/>
            <a:ext cx="360000" cy="360000"/>
          </a:xfrm>
          <a:prstGeom prst="rect">
            <a:avLst/>
          </a:prstGeom>
        </p:spPr>
      </p:pic>
      <p:pic>
        <p:nvPicPr>
          <p:cNvPr id="17" name="図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7743" y="5906646"/>
            <a:ext cx="360000" cy="360000"/>
          </a:xfrm>
          <a:prstGeom prst="rect">
            <a:avLst/>
          </a:prstGeom>
        </p:spPr>
      </p:pic>
      <p:pic>
        <p:nvPicPr>
          <p:cNvPr id="18" name="図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93073" y="5915205"/>
            <a:ext cx="360000" cy="360000"/>
          </a:xfrm>
          <a:prstGeom prst="rect">
            <a:avLst/>
          </a:prstGeom>
        </p:spPr>
      </p:pic>
      <p:pic>
        <p:nvPicPr>
          <p:cNvPr id="19" name="図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77394" y="5902532"/>
            <a:ext cx="360000" cy="360000"/>
          </a:xfrm>
          <a:prstGeom prst="rect">
            <a:avLst/>
          </a:prstGeom>
        </p:spPr>
      </p:pic>
      <p:pic>
        <p:nvPicPr>
          <p:cNvPr id="20" name="図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20815" y="6274490"/>
            <a:ext cx="360000" cy="360000"/>
          </a:xfrm>
          <a:prstGeom prst="rect">
            <a:avLst/>
          </a:prstGeom>
        </p:spPr>
      </p:pic>
      <p:sp>
        <p:nvSpPr>
          <p:cNvPr id="50" name="正方形/長方形 49"/>
          <p:cNvSpPr/>
          <p:nvPr/>
        </p:nvSpPr>
        <p:spPr>
          <a:xfrm>
            <a:off x="11586753" y="635911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２</a:t>
            </a:r>
          </a:p>
        </p:txBody>
      </p:sp>
      <p:pic>
        <p:nvPicPr>
          <p:cNvPr id="51" name="図 5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655822" y="-11591"/>
            <a:ext cx="524972" cy="524972"/>
          </a:xfrm>
          <a:prstGeom prst="rect">
            <a:avLst/>
          </a:prstGeom>
        </p:spPr>
      </p:pic>
    </p:spTree>
    <p:extLst>
      <p:ext uri="{BB962C8B-B14F-4D97-AF65-F5344CB8AC3E}">
        <p14:creationId xmlns:p14="http://schemas.microsoft.com/office/powerpoint/2010/main" val="1449540005"/>
      </p:ext>
    </p:extLst>
  </p:cSld>
  <p:clrMapOvr>
    <a:masterClrMapping/>
  </p:clrMapOvr>
  <mc:AlternateContent xmlns:mc="http://schemas.openxmlformats.org/markup-compatibility/2006" xmlns:p14="http://schemas.microsoft.com/office/powerpoint/2010/main">
    <mc:Choice Requires="p14">
      <p:transition spd="slow" p14:dur="2000" advTm="53514"/>
    </mc:Choice>
    <mc:Fallback xmlns="">
      <p:transition spd="slow" advTm="5351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9254499" y="0"/>
            <a:ext cx="736081" cy="334194"/>
          </a:xfrm>
          <a:prstGeom prst="rect">
            <a:avLst/>
          </a:prstGeom>
          <a:noFill/>
        </p:spPr>
        <p:txBody>
          <a:bodyPr wrap="square" rtlCol="0">
            <a:spAutoFit/>
          </a:bodyPr>
          <a:lstStyle/>
          <a:p>
            <a:r>
              <a:rPr kumimoji="1" lang="en-US" altLang="ja-JP" sz="786" dirty="0">
                <a:solidFill>
                  <a:schemeClr val="bg1"/>
                </a:solidFill>
              </a:rPr>
              <a:t>     R2.9.4</a:t>
            </a:r>
          </a:p>
          <a:p>
            <a:r>
              <a:rPr kumimoji="1" lang="ja-JP" altLang="en-US" sz="786" dirty="0">
                <a:solidFill>
                  <a:schemeClr val="bg1"/>
                </a:solidFill>
              </a:rPr>
              <a:t>広域調整室</a:t>
            </a:r>
          </a:p>
        </p:txBody>
      </p:sp>
      <p:sp>
        <p:nvSpPr>
          <p:cNvPr id="201" name="テキスト ボックス 200"/>
          <p:cNvSpPr txBox="1"/>
          <p:nvPr/>
        </p:nvSpPr>
        <p:spPr>
          <a:xfrm>
            <a:off x="28608" y="5292850"/>
            <a:ext cx="5715991" cy="156966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91638" indent="-191638" defTabSz="652684">
              <a:lnSpc>
                <a:spcPct val="150000"/>
              </a:lnSpc>
              <a:defRPr/>
            </a:pPr>
            <a:r>
              <a:rPr kumimoji="1" lang="ja-JP" altLang="en-US" sz="1600" kern="0" dirty="0" smtClean="0">
                <a:solidFill>
                  <a:prstClr val="black"/>
                </a:solidFill>
                <a:latin typeface="Meiryo UI" panose="020B0604030504040204" pitchFamily="50" charset="-128"/>
                <a:ea typeface="Meiryo UI" panose="020B0604030504040204" pitchFamily="50" charset="-128"/>
              </a:rPr>
              <a:t>◆先進技術を活用しつつ、生活習慣病の予防等に向けた「健康づくり」と、仕事や地域活動、趣味・娯楽といった「多様な活動」との相乗効果を図りながら、オール大阪でいきいきと長く活躍できる社会の実現をめざす。</a:t>
            </a:r>
            <a:endParaRPr kumimoji="1" lang="ja-JP" altLang="en-US" sz="1600" u="sng" kern="0" dirty="0">
              <a:solidFill>
                <a:prstClr val="black"/>
              </a:solidFill>
              <a:latin typeface="Meiryo UI" panose="020B0604030504040204" pitchFamily="50" charset="-128"/>
              <a:ea typeface="Meiryo UI" panose="020B0604030504040204" pitchFamily="50" charset="-128"/>
            </a:endParaRPr>
          </a:p>
        </p:txBody>
      </p:sp>
      <p:grpSp>
        <p:nvGrpSpPr>
          <p:cNvPr id="133" name="グループ化 132">
            <a:extLst>
              <a:ext uri="{FF2B5EF4-FFF2-40B4-BE49-F238E27FC236}">
                <a16:creationId xmlns:a16="http://schemas.microsoft.com/office/drawing/2014/main" id="{22FB3EC6-042F-477F-96D4-A43F8E972820}"/>
              </a:ext>
            </a:extLst>
          </p:cNvPr>
          <p:cNvGrpSpPr/>
          <p:nvPr/>
        </p:nvGrpSpPr>
        <p:grpSpPr>
          <a:xfrm>
            <a:off x="102310" y="2074532"/>
            <a:ext cx="5642290" cy="1482257"/>
            <a:chOff x="208746" y="3656154"/>
            <a:chExt cx="4711175" cy="1558823"/>
          </a:xfrm>
        </p:grpSpPr>
        <p:sp>
          <p:nvSpPr>
            <p:cNvPr id="138" name="正方形/長方形 137">
              <a:extLst>
                <a:ext uri="{FF2B5EF4-FFF2-40B4-BE49-F238E27FC236}">
                  <a16:creationId xmlns:a16="http://schemas.microsoft.com/office/drawing/2014/main" id="{A748428E-6035-406A-B13C-502936585668}"/>
                </a:ext>
              </a:extLst>
            </p:cNvPr>
            <p:cNvSpPr/>
            <p:nvPr/>
          </p:nvSpPr>
          <p:spPr>
            <a:xfrm>
              <a:off x="538533" y="3906532"/>
              <a:ext cx="1356644" cy="220054"/>
            </a:xfrm>
            <a:prstGeom prst="rect">
              <a:avLst/>
            </a:prstGeom>
            <a:solidFill>
              <a:srgbClr val="9BBB59"/>
            </a:solidFill>
            <a:ln w="25400" cap="flat" cmpd="sng" algn="ctr">
              <a:noFill/>
              <a:prstDash val="solid"/>
            </a:ln>
            <a:effectLst/>
          </p:spPr>
          <p:txBody>
            <a:bodyPr wrap="none" rtlCol="0" anchor="ctr"/>
            <a:lstStyle/>
            <a:p>
              <a:pPr defTabSz="466549">
                <a:defRPr/>
              </a:pPr>
              <a:r>
                <a:rPr lang="ja-JP" altLang="en-US" sz="900" b="1" kern="0" dirty="0">
                  <a:solidFill>
                    <a:prstClr val="white"/>
                  </a:solidFill>
                  <a:cs typeface="Meiryo UI" panose="020B0604030504040204" pitchFamily="50" charset="-128"/>
                </a:rPr>
                <a:t>　　　　　健康寿命　</a:t>
              </a:r>
              <a:r>
                <a:rPr lang="en-US" altLang="ja-JP" sz="900" b="1" kern="0" dirty="0">
                  <a:solidFill>
                    <a:prstClr val="white"/>
                  </a:solidFill>
                  <a:cs typeface="Meiryo UI" panose="020B0604030504040204" pitchFamily="50" charset="-128"/>
                </a:rPr>
                <a:t>71.50</a:t>
              </a:r>
              <a:r>
                <a:rPr lang="ja-JP" altLang="en-US" sz="900" b="1" kern="0" dirty="0">
                  <a:solidFill>
                    <a:prstClr val="white"/>
                  </a:solidFill>
                  <a:cs typeface="Meiryo UI" panose="020B0604030504040204" pitchFamily="50" charset="-128"/>
                </a:rPr>
                <a:t>歳</a:t>
              </a:r>
            </a:p>
          </p:txBody>
        </p:sp>
        <p:sp>
          <p:nvSpPr>
            <p:cNvPr id="172" name="正方形/長方形 171">
              <a:extLst>
                <a:ext uri="{FF2B5EF4-FFF2-40B4-BE49-F238E27FC236}">
                  <a16:creationId xmlns:a16="http://schemas.microsoft.com/office/drawing/2014/main" id="{6AEB60BF-8A35-40CF-9E68-2B3456DBE34E}"/>
                </a:ext>
              </a:extLst>
            </p:cNvPr>
            <p:cNvSpPr/>
            <p:nvPr/>
          </p:nvSpPr>
          <p:spPr>
            <a:xfrm>
              <a:off x="538533" y="4175272"/>
              <a:ext cx="1990393" cy="220054"/>
            </a:xfrm>
            <a:prstGeom prst="rect">
              <a:avLst/>
            </a:prstGeom>
            <a:solidFill>
              <a:srgbClr val="9BBB59">
                <a:lumMod val="60000"/>
                <a:lumOff val="40000"/>
              </a:srgbClr>
            </a:solidFill>
            <a:ln w="25400" cap="flat" cmpd="sng" algn="ctr">
              <a:noFill/>
              <a:prstDash val="solid"/>
            </a:ln>
            <a:effectLst/>
          </p:spPr>
          <p:txBody>
            <a:bodyPr rtlCol="0" anchor="ctr"/>
            <a:lstStyle/>
            <a:p>
              <a:pPr defTabSz="466549">
                <a:defRPr/>
              </a:pPr>
              <a:r>
                <a:rPr lang="ja-JP" altLang="en-US" sz="900" kern="0" dirty="0">
                  <a:solidFill>
                    <a:prstClr val="black"/>
                  </a:solidFill>
                  <a:cs typeface="Meiryo UI" panose="020B0604030504040204" pitchFamily="50" charset="-128"/>
                </a:rPr>
                <a:t>　　　　　平均寿命　</a:t>
              </a:r>
              <a:r>
                <a:rPr lang="en-US" altLang="ja-JP" sz="900" kern="0" dirty="0">
                  <a:solidFill>
                    <a:prstClr val="black"/>
                  </a:solidFill>
                  <a:cs typeface="Meiryo UI" panose="020B0604030504040204" pitchFamily="50" charset="-128"/>
                </a:rPr>
                <a:t>80.23</a:t>
              </a:r>
              <a:r>
                <a:rPr lang="ja-JP" altLang="en-US" sz="900" kern="0" dirty="0">
                  <a:solidFill>
                    <a:prstClr val="black"/>
                  </a:solidFill>
                  <a:cs typeface="Meiryo UI" panose="020B0604030504040204" pitchFamily="50" charset="-128"/>
                </a:rPr>
                <a:t>歳</a:t>
              </a:r>
            </a:p>
          </p:txBody>
        </p:sp>
        <p:sp>
          <p:nvSpPr>
            <p:cNvPr id="173" name="正方形/長方形 172">
              <a:extLst>
                <a:ext uri="{FF2B5EF4-FFF2-40B4-BE49-F238E27FC236}">
                  <a16:creationId xmlns:a16="http://schemas.microsoft.com/office/drawing/2014/main" id="{4F6D62F9-C353-4F13-9C11-E8DF072E2ADA}"/>
                </a:ext>
              </a:extLst>
            </p:cNvPr>
            <p:cNvSpPr/>
            <p:nvPr/>
          </p:nvSpPr>
          <p:spPr>
            <a:xfrm>
              <a:off x="538533" y="4456666"/>
              <a:ext cx="1619435" cy="220054"/>
            </a:xfrm>
            <a:prstGeom prst="rect">
              <a:avLst/>
            </a:prstGeom>
            <a:solidFill>
              <a:srgbClr val="9BBB59"/>
            </a:solidFill>
            <a:ln w="25400" cap="flat" cmpd="sng" algn="ctr">
              <a:noFill/>
              <a:prstDash val="solid"/>
            </a:ln>
            <a:effectLst/>
          </p:spPr>
          <p:txBody>
            <a:bodyPr rtlCol="0" anchor="ctr"/>
            <a:lstStyle/>
            <a:p>
              <a:pPr defTabSz="466549">
                <a:defRPr/>
              </a:pPr>
              <a:r>
                <a:rPr lang="ja-JP" altLang="en-US" sz="900" b="1" kern="0" dirty="0">
                  <a:solidFill>
                    <a:prstClr val="white"/>
                  </a:solidFill>
                  <a:cs typeface="Meiryo UI" panose="020B0604030504040204" pitchFamily="50" charset="-128"/>
                </a:rPr>
                <a:t>　　　　　健康寿命　</a:t>
              </a:r>
              <a:r>
                <a:rPr lang="en-US" altLang="ja-JP" sz="900" b="1" kern="0" dirty="0">
                  <a:solidFill>
                    <a:prstClr val="white"/>
                  </a:solidFill>
                  <a:cs typeface="Meiryo UI" panose="020B0604030504040204" pitchFamily="50" charset="-128"/>
                </a:rPr>
                <a:t>74.46</a:t>
              </a:r>
              <a:r>
                <a:rPr lang="ja-JP" altLang="en-US" sz="900" b="1" kern="0" dirty="0">
                  <a:solidFill>
                    <a:prstClr val="white"/>
                  </a:solidFill>
                  <a:cs typeface="Meiryo UI" panose="020B0604030504040204" pitchFamily="50" charset="-128"/>
                </a:rPr>
                <a:t>歳</a:t>
              </a:r>
            </a:p>
          </p:txBody>
        </p:sp>
        <p:sp>
          <p:nvSpPr>
            <p:cNvPr id="174" name="正方形/長方形 173">
              <a:extLst>
                <a:ext uri="{FF2B5EF4-FFF2-40B4-BE49-F238E27FC236}">
                  <a16:creationId xmlns:a16="http://schemas.microsoft.com/office/drawing/2014/main" id="{B8FA6C44-F263-40A9-A86C-3AB4D50E2DC3}"/>
                </a:ext>
              </a:extLst>
            </p:cNvPr>
            <p:cNvSpPr/>
            <p:nvPr/>
          </p:nvSpPr>
          <p:spPr>
            <a:xfrm>
              <a:off x="538533" y="4731734"/>
              <a:ext cx="2387878" cy="220054"/>
            </a:xfrm>
            <a:prstGeom prst="rect">
              <a:avLst/>
            </a:prstGeom>
            <a:solidFill>
              <a:srgbClr val="9BBB59">
                <a:lumMod val="60000"/>
                <a:lumOff val="40000"/>
              </a:srgbClr>
            </a:solidFill>
            <a:ln w="25400" cap="flat" cmpd="sng" algn="ctr">
              <a:noFill/>
              <a:prstDash val="solid"/>
            </a:ln>
            <a:effectLst/>
          </p:spPr>
          <p:txBody>
            <a:bodyPr rtlCol="0" anchor="ctr"/>
            <a:lstStyle/>
            <a:p>
              <a:pPr defTabSz="466549">
                <a:defRPr/>
              </a:pPr>
              <a:r>
                <a:rPr lang="ja-JP" altLang="en-US" sz="900" kern="0" dirty="0">
                  <a:solidFill>
                    <a:prstClr val="black"/>
                  </a:solidFill>
                  <a:cs typeface="Meiryo UI" panose="020B0604030504040204" pitchFamily="50" charset="-128"/>
                </a:rPr>
                <a:t>　　　　　平均寿命　</a:t>
              </a:r>
              <a:r>
                <a:rPr lang="en-US" altLang="ja-JP" sz="900" kern="0" dirty="0">
                  <a:solidFill>
                    <a:prstClr val="black"/>
                  </a:solidFill>
                  <a:cs typeface="Meiryo UI" panose="020B0604030504040204" pitchFamily="50" charset="-128"/>
                </a:rPr>
                <a:t>86.73</a:t>
              </a:r>
              <a:r>
                <a:rPr lang="ja-JP" altLang="en-US" sz="900" kern="0" dirty="0">
                  <a:solidFill>
                    <a:prstClr val="black"/>
                  </a:solidFill>
                  <a:cs typeface="Meiryo UI" panose="020B0604030504040204" pitchFamily="50" charset="-128"/>
                </a:rPr>
                <a:t>歳</a:t>
              </a:r>
            </a:p>
          </p:txBody>
        </p:sp>
        <p:sp>
          <p:nvSpPr>
            <p:cNvPr id="175" name="小波 174">
              <a:extLst>
                <a:ext uri="{FF2B5EF4-FFF2-40B4-BE49-F238E27FC236}">
                  <a16:creationId xmlns:a16="http://schemas.microsoft.com/office/drawing/2014/main" id="{DE51B930-DC49-42ED-9B27-EB9C334B097B}"/>
                </a:ext>
              </a:extLst>
            </p:cNvPr>
            <p:cNvSpPr/>
            <p:nvPr/>
          </p:nvSpPr>
          <p:spPr>
            <a:xfrm rot="5400000">
              <a:off x="220010" y="4323156"/>
              <a:ext cx="1155282" cy="212005"/>
            </a:xfrm>
            <a:prstGeom prst="doubleWave">
              <a:avLst>
                <a:gd name="adj1" fmla="val 12500"/>
                <a:gd name="adj2" fmla="val 0"/>
              </a:avLst>
            </a:prstGeom>
            <a:solidFill>
              <a:sysClr val="window" lastClr="FFFFFF"/>
            </a:solidFill>
            <a:ln w="25400" cap="flat" cmpd="sng" algn="ctr">
              <a:noFill/>
              <a:prstDash val="solid"/>
            </a:ln>
            <a:effectLst/>
          </p:spPr>
          <p:txBody>
            <a:bodyPr rtlCol="0" anchor="ctr"/>
            <a:lstStyle/>
            <a:p>
              <a:pPr algn="ctr" defTabSz="466549">
                <a:defRPr/>
              </a:pPr>
              <a:endParaRPr lang="ja-JP" altLang="en-US" sz="1100" kern="0">
                <a:solidFill>
                  <a:prstClr val="white"/>
                </a:solidFill>
                <a:latin typeface="Calibri"/>
                <a:ea typeface="ＭＳ Ｐゴシック" panose="020B0600070205080204" pitchFamily="50" charset="-128"/>
              </a:endParaRPr>
            </a:p>
          </p:txBody>
        </p:sp>
        <p:cxnSp>
          <p:nvCxnSpPr>
            <p:cNvPr id="176" name="直線矢印コネクタ 175">
              <a:extLst>
                <a:ext uri="{FF2B5EF4-FFF2-40B4-BE49-F238E27FC236}">
                  <a16:creationId xmlns:a16="http://schemas.microsoft.com/office/drawing/2014/main" id="{7379EAE4-B21D-4FAC-A76D-D046C39282C7}"/>
                </a:ext>
              </a:extLst>
            </p:cNvPr>
            <p:cNvCxnSpPr/>
            <p:nvPr/>
          </p:nvCxnSpPr>
          <p:spPr>
            <a:xfrm>
              <a:off x="538533" y="5006799"/>
              <a:ext cx="3203642" cy="0"/>
            </a:xfrm>
            <a:prstGeom prst="straightConnector1">
              <a:avLst/>
            </a:prstGeom>
            <a:noFill/>
            <a:ln w="25400" cap="flat" cmpd="sng" algn="ctr">
              <a:solidFill>
                <a:srgbClr val="9BBB59"/>
              </a:solidFill>
              <a:prstDash val="solid"/>
              <a:tailEnd type="arrow"/>
            </a:ln>
            <a:effectLst>
              <a:outerShdw blurRad="40000" dist="20000" dir="5400000" rotWithShape="0">
                <a:srgbClr val="000000">
                  <a:alpha val="38000"/>
                </a:srgbClr>
              </a:outerShdw>
            </a:effectLst>
          </p:spPr>
        </p:cxnSp>
        <p:sp>
          <p:nvSpPr>
            <p:cNvPr id="177" name="テキスト ボックス 176">
              <a:extLst>
                <a:ext uri="{FF2B5EF4-FFF2-40B4-BE49-F238E27FC236}">
                  <a16:creationId xmlns:a16="http://schemas.microsoft.com/office/drawing/2014/main" id="{DD5C40D2-CFD3-4CB2-89A3-A1C7D192F776}"/>
                </a:ext>
              </a:extLst>
            </p:cNvPr>
            <p:cNvSpPr txBox="1"/>
            <p:nvPr/>
          </p:nvSpPr>
          <p:spPr>
            <a:xfrm>
              <a:off x="208746" y="3934029"/>
              <a:ext cx="329786" cy="210507"/>
            </a:xfrm>
            <a:prstGeom prst="rect">
              <a:avLst/>
            </a:prstGeom>
            <a:noFill/>
          </p:spPr>
          <p:txBody>
            <a:bodyPr wrap="square" rtlCol="0">
              <a:spAutoFit/>
            </a:bodyPr>
            <a:lstStyle/>
            <a:p>
              <a:pPr algn="ctr" defTabSz="466549"/>
              <a:r>
                <a:rPr lang="ja-JP" altLang="en-US" sz="900" dirty="0">
                  <a:solidFill>
                    <a:prstClr val="black"/>
                  </a:solidFill>
                  <a:cs typeface="Meiryo UI" panose="020B0604030504040204" pitchFamily="50" charset="-128"/>
                </a:rPr>
                <a:t>男性</a:t>
              </a:r>
            </a:p>
          </p:txBody>
        </p:sp>
        <p:sp>
          <p:nvSpPr>
            <p:cNvPr id="178" name="テキスト ボックス 177">
              <a:extLst>
                <a:ext uri="{FF2B5EF4-FFF2-40B4-BE49-F238E27FC236}">
                  <a16:creationId xmlns:a16="http://schemas.microsoft.com/office/drawing/2014/main" id="{2A378B74-83E6-4762-9D17-962216BCF3B2}"/>
                </a:ext>
              </a:extLst>
            </p:cNvPr>
            <p:cNvSpPr txBox="1"/>
            <p:nvPr/>
          </p:nvSpPr>
          <p:spPr>
            <a:xfrm>
              <a:off x="208746" y="4495896"/>
              <a:ext cx="329786" cy="210507"/>
            </a:xfrm>
            <a:prstGeom prst="rect">
              <a:avLst/>
            </a:prstGeom>
            <a:noFill/>
          </p:spPr>
          <p:txBody>
            <a:bodyPr wrap="square" rtlCol="0">
              <a:spAutoFit/>
            </a:bodyPr>
            <a:lstStyle/>
            <a:p>
              <a:pPr algn="ctr" defTabSz="466549"/>
              <a:r>
                <a:rPr lang="ja-JP" altLang="en-US" sz="900" dirty="0">
                  <a:solidFill>
                    <a:prstClr val="black"/>
                  </a:solidFill>
                  <a:cs typeface="Meiryo UI" panose="020B0604030504040204" pitchFamily="50" charset="-128"/>
                </a:rPr>
                <a:t>女性</a:t>
              </a:r>
            </a:p>
          </p:txBody>
        </p:sp>
        <p:cxnSp>
          <p:nvCxnSpPr>
            <p:cNvPr id="179" name="直線矢印コネクタ 178">
              <a:extLst>
                <a:ext uri="{FF2B5EF4-FFF2-40B4-BE49-F238E27FC236}">
                  <a16:creationId xmlns:a16="http://schemas.microsoft.com/office/drawing/2014/main" id="{D95E462F-9954-4438-8631-1F66DF183486}"/>
                </a:ext>
              </a:extLst>
            </p:cNvPr>
            <p:cNvCxnSpPr/>
            <p:nvPr/>
          </p:nvCxnSpPr>
          <p:spPr>
            <a:xfrm>
              <a:off x="1895178" y="4279046"/>
              <a:ext cx="624930" cy="0"/>
            </a:xfrm>
            <a:prstGeom prst="straightConnector1">
              <a:avLst/>
            </a:prstGeom>
            <a:noFill/>
            <a:ln w="25400" cap="flat" cmpd="sng" algn="ctr">
              <a:solidFill>
                <a:srgbClr val="C0504D"/>
              </a:solidFill>
              <a:prstDash val="solid"/>
              <a:headEnd type="arrow"/>
              <a:tailEnd type="arrow"/>
            </a:ln>
            <a:effectLst>
              <a:outerShdw blurRad="40000" dist="20000" dir="5400000" rotWithShape="0">
                <a:srgbClr val="000000">
                  <a:alpha val="38000"/>
                </a:srgbClr>
              </a:outerShdw>
            </a:effectLst>
          </p:spPr>
        </p:cxnSp>
        <p:sp>
          <p:nvSpPr>
            <p:cNvPr id="180" name="正方形/長方形 179">
              <a:extLst>
                <a:ext uri="{FF2B5EF4-FFF2-40B4-BE49-F238E27FC236}">
                  <a16:creationId xmlns:a16="http://schemas.microsoft.com/office/drawing/2014/main" id="{8F6B685E-CE50-46B8-AC2B-352B62650E06}"/>
                </a:ext>
              </a:extLst>
            </p:cNvPr>
            <p:cNvSpPr/>
            <p:nvPr/>
          </p:nvSpPr>
          <p:spPr>
            <a:xfrm>
              <a:off x="1898388" y="3906533"/>
              <a:ext cx="135181" cy="220052"/>
            </a:xfrm>
            <a:prstGeom prst="rect">
              <a:avLst/>
            </a:prstGeom>
            <a:solidFill>
              <a:sysClr val="window" lastClr="FFFFFF"/>
            </a:solidFill>
            <a:ln w="38100" cap="flat" cmpd="sng" algn="ctr">
              <a:solidFill>
                <a:srgbClr val="9BBB59"/>
              </a:solidFill>
              <a:prstDash val="sysDot"/>
            </a:ln>
            <a:effectLst/>
          </p:spPr>
          <p:txBody>
            <a:bodyPr rtlCol="0" anchor="ctr"/>
            <a:lstStyle/>
            <a:p>
              <a:pPr defTabSz="466549">
                <a:defRPr/>
              </a:pPr>
              <a:endParaRPr lang="ja-JP" altLang="en-US" sz="900" kern="0" dirty="0">
                <a:solidFill>
                  <a:prstClr val="white"/>
                </a:solidFill>
                <a:cs typeface="Meiryo UI" panose="020B0604030504040204" pitchFamily="50" charset="-128"/>
              </a:endParaRPr>
            </a:p>
          </p:txBody>
        </p:sp>
        <p:cxnSp>
          <p:nvCxnSpPr>
            <p:cNvPr id="181" name="直線コネクタ 180">
              <a:extLst>
                <a:ext uri="{FF2B5EF4-FFF2-40B4-BE49-F238E27FC236}">
                  <a16:creationId xmlns:a16="http://schemas.microsoft.com/office/drawing/2014/main" id="{C970C139-962F-4D17-A6AA-815262C7228F}"/>
                </a:ext>
              </a:extLst>
            </p:cNvPr>
            <p:cNvCxnSpPr>
              <a:endCxn id="185" idx="1"/>
            </p:cNvCxnSpPr>
            <p:nvPr/>
          </p:nvCxnSpPr>
          <p:spPr>
            <a:xfrm>
              <a:off x="2038365" y="3985040"/>
              <a:ext cx="707939" cy="156703"/>
            </a:xfrm>
            <a:prstGeom prst="line">
              <a:avLst/>
            </a:prstGeom>
            <a:noFill/>
            <a:ln w="9525" cap="flat" cmpd="sng" algn="ctr">
              <a:solidFill>
                <a:srgbClr val="9BBB59">
                  <a:shade val="95000"/>
                  <a:satMod val="105000"/>
                </a:srgbClr>
              </a:solidFill>
              <a:prstDash val="dash"/>
            </a:ln>
            <a:effectLst/>
          </p:spPr>
        </p:cxnSp>
        <p:cxnSp>
          <p:nvCxnSpPr>
            <p:cNvPr id="182" name="直線コネクタ 181">
              <a:extLst>
                <a:ext uri="{FF2B5EF4-FFF2-40B4-BE49-F238E27FC236}">
                  <a16:creationId xmlns:a16="http://schemas.microsoft.com/office/drawing/2014/main" id="{76A66FCD-90FD-4C50-A670-B08799B6D509}"/>
                </a:ext>
              </a:extLst>
            </p:cNvPr>
            <p:cNvCxnSpPr/>
            <p:nvPr/>
          </p:nvCxnSpPr>
          <p:spPr>
            <a:xfrm flipV="1">
              <a:off x="2321849" y="4142534"/>
              <a:ext cx="456553" cy="413974"/>
            </a:xfrm>
            <a:prstGeom prst="line">
              <a:avLst/>
            </a:prstGeom>
            <a:noFill/>
            <a:ln w="9525" cap="flat" cmpd="sng" algn="ctr">
              <a:solidFill>
                <a:srgbClr val="9BBB59">
                  <a:shade val="95000"/>
                  <a:satMod val="105000"/>
                </a:srgbClr>
              </a:solidFill>
              <a:prstDash val="dash"/>
            </a:ln>
            <a:effectLst/>
          </p:spPr>
        </p:cxnSp>
        <p:cxnSp>
          <p:nvCxnSpPr>
            <p:cNvPr id="183" name="直線コネクタ 182">
              <a:extLst>
                <a:ext uri="{FF2B5EF4-FFF2-40B4-BE49-F238E27FC236}">
                  <a16:creationId xmlns:a16="http://schemas.microsoft.com/office/drawing/2014/main" id="{03FFE442-9056-43E3-B359-32788BF4C55B}"/>
                </a:ext>
              </a:extLst>
            </p:cNvPr>
            <p:cNvCxnSpPr/>
            <p:nvPr/>
          </p:nvCxnSpPr>
          <p:spPr>
            <a:xfrm flipV="1">
              <a:off x="2624117" y="4582641"/>
              <a:ext cx="326291" cy="259120"/>
            </a:xfrm>
            <a:prstGeom prst="line">
              <a:avLst/>
            </a:prstGeom>
            <a:noFill/>
            <a:ln w="9525" cap="flat" cmpd="sng" algn="ctr">
              <a:solidFill>
                <a:srgbClr val="C0504D">
                  <a:shade val="95000"/>
                  <a:satMod val="105000"/>
                </a:srgbClr>
              </a:solidFill>
              <a:prstDash val="solid"/>
            </a:ln>
            <a:effectLst/>
          </p:spPr>
        </p:cxnSp>
        <p:cxnSp>
          <p:nvCxnSpPr>
            <p:cNvPr id="184" name="直線コネクタ 183">
              <a:extLst>
                <a:ext uri="{FF2B5EF4-FFF2-40B4-BE49-F238E27FC236}">
                  <a16:creationId xmlns:a16="http://schemas.microsoft.com/office/drawing/2014/main" id="{9AE3123D-A6E8-4E4A-91AE-8150416EB58D}"/>
                </a:ext>
              </a:extLst>
            </p:cNvPr>
            <p:cNvCxnSpPr/>
            <p:nvPr/>
          </p:nvCxnSpPr>
          <p:spPr>
            <a:xfrm>
              <a:off x="2216866" y="4279046"/>
              <a:ext cx="733542" cy="303593"/>
            </a:xfrm>
            <a:prstGeom prst="line">
              <a:avLst/>
            </a:prstGeom>
            <a:noFill/>
            <a:ln w="9525" cap="flat" cmpd="sng" algn="ctr">
              <a:solidFill>
                <a:srgbClr val="C0504D">
                  <a:shade val="95000"/>
                  <a:satMod val="105000"/>
                </a:srgbClr>
              </a:solidFill>
              <a:prstDash val="solid"/>
            </a:ln>
            <a:effectLst/>
          </p:spPr>
        </p:cxnSp>
        <p:sp>
          <p:nvSpPr>
            <p:cNvPr id="185" name="テキスト ボックス 184">
              <a:extLst>
                <a:ext uri="{FF2B5EF4-FFF2-40B4-BE49-F238E27FC236}">
                  <a16:creationId xmlns:a16="http://schemas.microsoft.com/office/drawing/2014/main" id="{9866D30D-3C7E-4F66-9CF8-10C90E840260}"/>
                </a:ext>
              </a:extLst>
            </p:cNvPr>
            <p:cNvSpPr txBox="1"/>
            <p:nvPr/>
          </p:nvSpPr>
          <p:spPr>
            <a:xfrm>
              <a:off x="2746304" y="3949853"/>
              <a:ext cx="1517316" cy="383779"/>
            </a:xfrm>
            <a:prstGeom prst="rect">
              <a:avLst/>
            </a:prstGeom>
            <a:noFill/>
          </p:spPr>
          <p:txBody>
            <a:bodyPr wrap="square" rtlCol="0">
              <a:spAutoFit/>
            </a:bodyPr>
            <a:lstStyle/>
            <a:p>
              <a:pPr defTabSz="466549"/>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大阪府では、健康寿命</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歳以上の延伸をめざしている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6" name="テキスト ボックス 185">
              <a:extLst>
                <a:ext uri="{FF2B5EF4-FFF2-40B4-BE49-F238E27FC236}">
                  <a16:creationId xmlns:a16="http://schemas.microsoft.com/office/drawing/2014/main" id="{AA1991BB-D144-4DB5-9B73-D206ECB61795}"/>
                </a:ext>
              </a:extLst>
            </p:cNvPr>
            <p:cNvSpPr txBox="1"/>
            <p:nvPr/>
          </p:nvSpPr>
          <p:spPr>
            <a:xfrm>
              <a:off x="2966041" y="4451828"/>
              <a:ext cx="1230555" cy="383779"/>
            </a:xfrm>
            <a:prstGeom prst="rect">
              <a:avLst/>
            </a:prstGeom>
            <a:noFill/>
          </p:spPr>
          <p:txBody>
            <a:bodyPr wrap="square" rtlCol="0">
              <a:spAutoFit/>
            </a:bodyPr>
            <a:lstStyle/>
            <a:p>
              <a:pPr defTabSz="466549"/>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平均寿命との差は</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466549"/>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7" name="直線コネクタ 186">
              <a:extLst>
                <a:ext uri="{FF2B5EF4-FFF2-40B4-BE49-F238E27FC236}">
                  <a16:creationId xmlns:a16="http://schemas.microsoft.com/office/drawing/2014/main" id="{CD58820B-167C-42CC-BB8F-E731FB9D7CC4}"/>
                </a:ext>
              </a:extLst>
            </p:cNvPr>
            <p:cNvCxnSpPr/>
            <p:nvPr/>
          </p:nvCxnSpPr>
          <p:spPr>
            <a:xfrm flipV="1">
              <a:off x="538532" y="3906532"/>
              <a:ext cx="0" cy="1100270"/>
            </a:xfrm>
            <a:prstGeom prst="line">
              <a:avLst/>
            </a:prstGeom>
            <a:noFill/>
            <a:ln w="25400" cap="flat" cmpd="sng" algn="ctr">
              <a:solidFill>
                <a:srgbClr val="9BBB59"/>
              </a:solidFill>
              <a:prstDash val="solid"/>
            </a:ln>
            <a:effectLst>
              <a:outerShdw blurRad="40000" dist="20000" dir="5400000" rotWithShape="0">
                <a:srgbClr val="000000">
                  <a:alpha val="38000"/>
                </a:srgbClr>
              </a:outerShdw>
            </a:effectLst>
          </p:spPr>
        </p:cxnSp>
        <p:sp>
          <p:nvSpPr>
            <p:cNvPr id="188" name="テキスト ボックス 187">
              <a:extLst>
                <a:ext uri="{FF2B5EF4-FFF2-40B4-BE49-F238E27FC236}">
                  <a16:creationId xmlns:a16="http://schemas.microsoft.com/office/drawing/2014/main" id="{CE8C83F9-E912-4F5F-8738-34D96104E33C}"/>
                </a:ext>
              </a:extLst>
            </p:cNvPr>
            <p:cNvSpPr txBox="1"/>
            <p:nvPr/>
          </p:nvSpPr>
          <p:spPr>
            <a:xfrm>
              <a:off x="1609040" y="4979869"/>
              <a:ext cx="222687" cy="210507"/>
            </a:xfrm>
            <a:prstGeom prst="rect">
              <a:avLst/>
            </a:prstGeom>
            <a:noFill/>
          </p:spPr>
          <p:txBody>
            <a:bodyPr wrap="none" rtlCol="0">
              <a:spAutoFit/>
            </a:bodyPr>
            <a:lstStyle/>
            <a:p>
              <a:pPr algn="ctr" defTabSz="466549"/>
              <a:r>
                <a:rPr lang="en-US" altLang="ja-JP" sz="900" dirty="0">
                  <a:solidFill>
                    <a:prstClr val="black"/>
                  </a:solidFill>
                  <a:cs typeface="Meiryo UI" panose="020B0604030504040204" pitchFamily="50" charset="-128"/>
                </a:rPr>
                <a:t>70</a:t>
              </a:r>
              <a:endParaRPr lang="ja-JP" altLang="en-US" sz="900" dirty="0">
                <a:solidFill>
                  <a:prstClr val="black"/>
                </a:solidFill>
                <a:cs typeface="Meiryo UI" panose="020B0604030504040204" pitchFamily="50" charset="-128"/>
              </a:endParaRPr>
            </a:p>
          </p:txBody>
        </p:sp>
        <p:sp>
          <p:nvSpPr>
            <p:cNvPr id="189" name="テキスト ボックス 188">
              <a:extLst>
                <a:ext uri="{FF2B5EF4-FFF2-40B4-BE49-F238E27FC236}">
                  <a16:creationId xmlns:a16="http://schemas.microsoft.com/office/drawing/2014/main" id="{9CADC167-ED31-4E53-A875-01A9A10C596F}"/>
                </a:ext>
              </a:extLst>
            </p:cNvPr>
            <p:cNvSpPr txBox="1"/>
            <p:nvPr/>
          </p:nvSpPr>
          <p:spPr>
            <a:xfrm>
              <a:off x="2395947" y="4979869"/>
              <a:ext cx="222687" cy="210507"/>
            </a:xfrm>
            <a:prstGeom prst="rect">
              <a:avLst/>
            </a:prstGeom>
            <a:noFill/>
          </p:spPr>
          <p:txBody>
            <a:bodyPr wrap="none" rtlCol="0">
              <a:spAutoFit/>
            </a:bodyPr>
            <a:lstStyle/>
            <a:p>
              <a:pPr algn="ctr" defTabSz="466549"/>
              <a:r>
                <a:rPr lang="en-US" altLang="ja-JP" sz="900" dirty="0">
                  <a:solidFill>
                    <a:prstClr val="black"/>
                  </a:solidFill>
                  <a:cs typeface="Meiryo UI" panose="020B0604030504040204" pitchFamily="50" charset="-128"/>
                </a:rPr>
                <a:t>80</a:t>
              </a:r>
              <a:endParaRPr lang="ja-JP" altLang="en-US" sz="900" dirty="0">
                <a:solidFill>
                  <a:prstClr val="black"/>
                </a:solidFill>
                <a:cs typeface="Meiryo UI" panose="020B0604030504040204" pitchFamily="50" charset="-128"/>
              </a:endParaRPr>
            </a:p>
          </p:txBody>
        </p:sp>
        <p:sp>
          <p:nvSpPr>
            <p:cNvPr id="190" name="テキスト ボックス 189">
              <a:extLst>
                <a:ext uri="{FF2B5EF4-FFF2-40B4-BE49-F238E27FC236}">
                  <a16:creationId xmlns:a16="http://schemas.microsoft.com/office/drawing/2014/main" id="{E50812F8-0341-4A57-A162-8204E208EE53}"/>
                </a:ext>
              </a:extLst>
            </p:cNvPr>
            <p:cNvSpPr txBox="1"/>
            <p:nvPr/>
          </p:nvSpPr>
          <p:spPr>
            <a:xfrm>
              <a:off x="3135784" y="4979869"/>
              <a:ext cx="222687" cy="210507"/>
            </a:xfrm>
            <a:prstGeom prst="rect">
              <a:avLst/>
            </a:prstGeom>
            <a:noFill/>
          </p:spPr>
          <p:txBody>
            <a:bodyPr wrap="none" rtlCol="0">
              <a:spAutoFit/>
            </a:bodyPr>
            <a:lstStyle/>
            <a:p>
              <a:pPr algn="ctr" defTabSz="466549"/>
              <a:r>
                <a:rPr lang="en-US" altLang="ja-JP" sz="900" dirty="0">
                  <a:solidFill>
                    <a:prstClr val="black"/>
                  </a:solidFill>
                  <a:cs typeface="Meiryo UI" panose="020B0604030504040204" pitchFamily="50" charset="-128"/>
                </a:rPr>
                <a:t>90</a:t>
              </a:r>
              <a:endParaRPr lang="ja-JP" altLang="en-US" sz="900" dirty="0">
                <a:solidFill>
                  <a:prstClr val="black"/>
                </a:solidFill>
                <a:cs typeface="Meiryo UI" panose="020B0604030504040204" pitchFamily="50" charset="-128"/>
              </a:endParaRPr>
            </a:p>
          </p:txBody>
        </p:sp>
        <p:sp>
          <p:nvSpPr>
            <p:cNvPr id="191" name="テキスト ボックス 190">
              <a:extLst>
                <a:ext uri="{FF2B5EF4-FFF2-40B4-BE49-F238E27FC236}">
                  <a16:creationId xmlns:a16="http://schemas.microsoft.com/office/drawing/2014/main" id="{CE8C83F9-E912-4F5F-8738-34D96104E33C}"/>
                </a:ext>
              </a:extLst>
            </p:cNvPr>
            <p:cNvSpPr txBox="1"/>
            <p:nvPr/>
          </p:nvSpPr>
          <p:spPr>
            <a:xfrm>
              <a:off x="884310" y="4979869"/>
              <a:ext cx="222687" cy="210507"/>
            </a:xfrm>
            <a:prstGeom prst="rect">
              <a:avLst/>
            </a:prstGeom>
            <a:noFill/>
          </p:spPr>
          <p:txBody>
            <a:bodyPr wrap="none" rtlCol="0">
              <a:spAutoFit/>
            </a:bodyPr>
            <a:lstStyle/>
            <a:p>
              <a:pPr algn="ctr" defTabSz="466549"/>
              <a:r>
                <a:rPr lang="en-US" altLang="ja-JP" sz="900" dirty="0">
                  <a:solidFill>
                    <a:prstClr val="black"/>
                  </a:solidFill>
                  <a:cs typeface="Meiryo UI" panose="020B0604030504040204" pitchFamily="50" charset="-128"/>
                </a:rPr>
                <a:t>60</a:t>
              </a:r>
              <a:endParaRPr lang="ja-JP" altLang="en-US" sz="900" dirty="0">
                <a:solidFill>
                  <a:prstClr val="black"/>
                </a:solidFill>
                <a:cs typeface="Meiryo UI" panose="020B0604030504040204" pitchFamily="50" charset="-128"/>
              </a:endParaRPr>
            </a:p>
          </p:txBody>
        </p:sp>
        <p:cxnSp>
          <p:nvCxnSpPr>
            <p:cNvPr id="192" name="直線矢印コネクタ 191">
              <a:extLst>
                <a:ext uri="{FF2B5EF4-FFF2-40B4-BE49-F238E27FC236}">
                  <a16:creationId xmlns:a16="http://schemas.microsoft.com/office/drawing/2014/main" id="{D95E462F-9954-4438-8631-1F66DF183486}"/>
                </a:ext>
              </a:extLst>
            </p:cNvPr>
            <p:cNvCxnSpPr>
              <a:endCxn id="174" idx="3"/>
            </p:cNvCxnSpPr>
            <p:nvPr/>
          </p:nvCxnSpPr>
          <p:spPr>
            <a:xfrm flipV="1">
              <a:off x="2163763" y="4841760"/>
              <a:ext cx="762649" cy="3162"/>
            </a:xfrm>
            <a:prstGeom prst="straightConnector1">
              <a:avLst/>
            </a:prstGeom>
            <a:noFill/>
            <a:ln w="25400" cap="flat" cmpd="sng" algn="ctr">
              <a:solidFill>
                <a:srgbClr val="C0504D"/>
              </a:solidFill>
              <a:prstDash val="solid"/>
              <a:headEnd type="arrow"/>
              <a:tailEnd type="arrow"/>
            </a:ln>
            <a:effectLst>
              <a:outerShdw blurRad="40000" dist="20000" dir="5400000" rotWithShape="0">
                <a:srgbClr val="000000">
                  <a:alpha val="38000"/>
                </a:srgbClr>
              </a:outerShdw>
            </a:effectLst>
          </p:spPr>
        </p:cxnSp>
        <p:sp>
          <p:nvSpPr>
            <p:cNvPr id="193" name="正方形/長方形 192">
              <a:extLst>
                <a:ext uri="{FF2B5EF4-FFF2-40B4-BE49-F238E27FC236}">
                  <a16:creationId xmlns:a16="http://schemas.microsoft.com/office/drawing/2014/main" id="{8F6B685E-CE50-46B8-AC2B-352B62650E06}"/>
                </a:ext>
              </a:extLst>
            </p:cNvPr>
            <p:cNvSpPr/>
            <p:nvPr/>
          </p:nvSpPr>
          <p:spPr>
            <a:xfrm>
              <a:off x="2163763" y="4444909"/>
              <a:ext cx="135181" cy="220052"/>
            </a:xfrm>
            <a:prstGeom prst="rect">
              <a:avLst/>
            </a:prstGeom>
            <a:solidFill>
              <a:sysClr val="window" lastClr="FFFFFF"/>
            </a:solidFill>
            <a:ln w="38100" cap="flat" cmpd="sng" algn="ctr">
              <a:solidFill>
                <a:srgbClr val="9BBB59"/>
              </a:solidFill>
              <a:prstDash val="sysDot"/>
            </a:ln>
            <a:effectLst/>
          </p:spPr>
          <p:txBody>
            <a:bodyPr rtlCol="0" anchor="ctr"/>
            <a:lstStyle/>
            <a:p>
              <a:pPr defTabSz="466549">
                <a:defRPr/>
              </a:pPr>
              <a:endParaRPr lang="ja-JP" altLang="en-US" sz="900" kern="0" dirty="0">
                <a:solidFill>
                  <a:prstClr val="white"/>
                </a:solidFill>
                <a:cs typeface="Meiryo UI" panose="020B0604030504040204" pitchFamily="50" charset="-128"/>
              </a:endParaRPr>
            </a:p>
          </p:txBody>
        </p:sp>
        <p:sp>
          <p:nvSpPr>
            <p:cNvPr id="194" name="テキスト ボックス 193"/>
            <p:cNvSpPr txBox="1"/>
            <p:nvPr/>
          </p:nvSpPr>
          <p:spPr>
            <a:xfrm>
              <a:off x="252544" y="3656154"/>
              <a:ext cx="2118093" cy="252609"/>
            </a:xfrm>
            <a:prstGeom prst="rect">
              <a:avLst/>
            </a:prstGeom>
            <a:noFill/>
          </p:spPr>
          <p:txBody>
            <a:bodyPr wrap="square" rtlCol="0">
              <a:spAutoFit/>
            </a:bodyPr>
            <a:lstStyle/>
            <a:p>
              <a:pPr algn="ctr">
                <a:defRPr/>
              </a:pPr>
              <a:r>
                <a:rPr lang="ja-JP" altLang="en-US" sz="1200" kern="0" dirty="0">
                  <a:solidFill>
                    <a:prstClr val="black"/>
                  </a:solidFill>
                  <a:latin typeface="Meiryo UI" panose="020B0604030504040204" pitchFamily="50" charset="-128"/>
                  <a:ea typeface="Meiryo UI" panose="020B0604030504040204" pitchFamily="50" charset="-128"/>
                </a:rPr>
                <a:t>大阪府の健康寿命と平均寿命</a:t>
              </a:r>
              <a:endParaRPr lang="en-US" altLang="ja-JP" sz="1200" kern="0" dirty="0">
                <a:solidFill>
                  <a:prstClr val="black"/>
                </a:solidFill>
                <a:latin typeface="Meiryo UI" panose="020B0604030504040204" pitchFamily="50" charset="-128"/>
                <a:ea typeface="Meiryo UI" panose="020B0604030504040204" pitchFamily="50" charset="-128"/>
              </a:endParaRPr>
            </a:p>
          </p:txBody>
        </p:sp>
        <p:sp>
          <p:nvSpPr>
            <p:cNvPr id="196" name="テキスト ボックス 195"/>
            <p:cNvSpPr txBox="1"/>
            <p:nvPr/>
          </p:nvSpPr>
          <p:spPr>
            <a:xfrm>
              <a:off x="3697040" y="4776773"/>
              <a:ext cx="1222881" cy="438204"/>
            </a:xfrm>
            <a:prstGeom prst="rect">
              <a:avLst/>
            </a:prstGeom>
            <a:noFill/>
          </p:spPr>
          <p:txBody>
            <a:bodyPr wrap="square" rtlCol="0">
              <a:spAutoFit/>
            </a:bodyPr>
            <a:lstStyle/>
            <a:p>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健康寿命：厚生労働省「都道府県別健康寿命」</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平均寿命：厚生労働省「都道府県別生命表の概況」</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7" name="テキスト ボックス 196"/>
            <p:cNvSpPr txBox="1"/>
            <p:nvPr/>
          </p:nvSpPr>
          <p:spPr>
            <a:xfrm>
              <a:off x="3698312" y="4647962"/>
              <a:ext cx="270270" cy="182440"/>
            </a:xfrm>
            <a:prstGeom prst="rect">
              <a:avLst/>
            </a:prstGeom>
            <a:noFill/>
          </p:spPr>
          <p:txBody>
            <a:bodyPr wrap="none" rtlCol="0">
              <a:spAutoFit/>
            </a:bodyPr>
            <a:lstStyle/>
            <a:p>
              <a:r>
                <a:rPr lang="ja-JP" altLang="en-US" sz="700" dirty="0">
                  <a:solidFill>
                    <a:prstClr val="black"/>
                  </a:solidFill>
                  <a:cs typeface="Meiryo UI" panose="020B0604030504040204" pitchFamily="50" charset="-128"/>
                </a:rPr>
                <a:t>出典</a:t>
              </a:r>
            </a:p>
          </p:txBody>
        </p:sp>
      </p:grpSp>
      <p:sp>
        <p:nvSpPr>
          <p:cNvPr id="71" name="角丸四角形 70"/>
          <p:cNvSpPr/>
          <p:nvPr/>
        </p:nvSpPr>
        <p:spPr>
          <a:xfrm>
            <a:off x="73899" y="573486"/>
            <a:ext cx="2919372" cy="336616"/>
          </a:xfrm>
          <a:prstGeom prst="roundRect">
            <a:avLst>
              <a:gd name="adj" fmla="val 13522"/>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defRPr/>
            </a:pPr>
            <a:r>
              <a:rPr lang="en-US" altLang="ja-JP" b="1" kern="0" spc="153" dirty="0">
                <a:solidFill>
                  <a:schemeClr val="bg1"/>
                </a:solidFill>
                <a:latin typeface="Meiryo UI" panose="020B0604030504040204" pitchFamily="50" charset="-128"/>
                <a:ea typeface="Meiryo UI" panose="020B0604030504040204" pitchFamily="50" charset="-128"/>
              </a:rPr>
              <a:t>10</a:t>
            </a:r>
            <a:r>
              <a:rPr lang="ja-JP" altLang="en-US" b="1" kern="0" spc="153" dirty="0">
                <a:solidFill>
                  <a:schemeClr val="bg1"/>
                </a:solidFill>
                <a:latin typeface="Meiryo UI" panose="020B0604030504040204" pitchFamily="50" charset="-128"/>
                <a:ea typeface="Meiryo UI" panose="020B0604030504040204" pitchFamily="50" charset="-128"/>
              </a:rPr>
              <a:t>歳若返りと</a:t>
            </a:r>
            <a:r>
              <a:rPr lang="ja-JP" altLang="en-US" b="1" kern="0" spc="153" dirty="0" smtClean="0">
                <a:solidFill>
                  <a:schemeClr val="bg1"/>
                </a:solidFill>
                <a:latin typeface="Meiryo UI" panose="020B0604030504040204" pitchFamily="50" charset="-128"/>
                <a:ea typeface="Meiryo UI" panose="020B0604030504040204" pitchFamily="50" charset="-128"/>
              </a:rPr>
              <a:t>は</a:t>
            </a:r>
            <a:r>
              <a:rPr lang="en-US" altLang="ja-JP" b="1" kern="0" spc="153" dirty="0" smtClean="0">
                <a:solidFill>
                  <a:schemeClr val="bg1"/>
                </a:solidFill>
                <a:latin typeface="Meiryo UI" panose="020B0604030504040204" pitchFamily="50" charset="-128"/>
                <a:ea typeface="Meiryo UI" panose="020B0604030504040204" pitchFamily="50" charset="-128"/>
              </a:rPr>
              <a:t>??</a:t>
            </a:r>
          </a:p>
        </p:txBody>
      </p:sp>
      <p:sp>
        <p:nvSpPr>
          <p:cNvPr id="77" name="テキスト ボックス 76"/>
          <p:cNvSpPr txBox="1"/>
          <p:nvPr/>
        </p:nvSpPr>
        <p:spPr>
          <a:xfrm>
            <a:off x="0" y="3011"/>
            <a:ext cx="12192000" cy="461665"/>
          </a:xfrm>
          <a:prstGeom prst="rect">
            <a:avLst/>
          </a:prstGeom>
          <a:solidFill>
            <a:srgbClr val="0070C0"/>
          </a:solidFill>
          <a:ln w="38100">
            <a:solidFill>
              <a:schemeClr val="accent1"/>
            </a:solidFill>
          </a:ln>
        </p:spPr>
        <p:txBody>
          <a:bodyPr wrap="square" rtlCol="0">
            <a:spAutoFit/>
          </a:bodyPr>
          <a:lstStyle/>
          <a:p>
            <a:r>
              <a:rPr kumimoji="1" lang="en-US" altLang="ja-JP" sz="2400" b="1" dirty="0" smtClean="0">
                <a:solidFill>
                  <a:schemeClr val="bg1"/>
                </a:solidFill>
              </a:rPr>
              <a:t>10</a:t>
            </a:r>
            <a:r>
              <a:rPr kumimoji="1" lang="ja-JP" altLang="en-US" sz="2400" b="1" dirty="0" smtClean="0">
                <a:solidFill>
                  <a:schemeClr val="bg1"/>
                </a:solidFill>
              </a:rPr>
              <a:t>歳若返りについて</a:t>
            </a:r>
            <a:endParaRPr kumimoji="1" lang="ja-JP" altLang="en-US" sz="2400" b="1" dirty="0">
              <a:solidFill>
                <a:schemeClr val="bg1"/>
              </a:solidFill>
            </a:endParaRPr>
          </a:p>
        </p:txBody>
      </p:sp>
      <p:sp>
        <p:nvSpPr>
          <p:cNvPr id="78" name="角丸四角形 77"/>
          <p:cNvSpPr/>
          <p:nvPr/>
        </p:nvSpPr>
        <p:spPr>
          <a:xfrm>
            <a:off x="-60761" y="948642"/>
            <a:ext cx="5655638" cy="1219819"/>
          </a:xfrm>
          <a:prstGeom prst="roundRect">
            <a:avLst/>
          </a:prstGeom>
          <a:noFill/>
          <a:ln w="15875">
            <a:noFill/>
          </a:ln>
        </p:spPr>
        <p:style>
          <a:lnRef idx="2">
            <a:schemeClr val="accent6"/>
          </a:lnRef>
          <a:fillRef idx="1">
            <a:schemeClr val="lt1"/>
          </a:fillRef>
          <a:effectRef idx="0">
            <a:schemeClr val="accent6"/>
          </a:effectRef>
          <a:fontRef idx="minor">
            <a:schemeClr val="dk1"/>
          </a:fontRef>
        </p:style>
        <p:txBody>
          <a:bodyPr rtlCol="0" anchor="ctr"/>
          <a:lstStyle/>
          <a:p>
            <a:pPr marL="180975" indent="-180975">
              <a:lnSpc>
                <a:spcPct val="150000"/>
              </a:lnSpc>
            </a:pPr>
            <a:r>
              <a:rPr kumimoji="1" lang="ja-JP" altLang="en-US" sz="1600" dirty="0" smtClean="0">
                <a:latin typeface="Meiryo UI" panose="020B0604030504040204" pitchFamily="50" charset="-128"/>
                <a:ea typeface="Meiryo UI" panose="020B0604030504040204" pitchFamily="50" charset="-128"/>
              </a:rPr>
              <a:t>◆大阪府における平均寿命と健康寿命（日常生活に制限のない期間の平均）の差は約</a:t>
            </a:r>
            <a:r>
              <a:rPr kumimoji="1" lang="en-US" altLang="ja-JP" sz="1600" dirty="0" smtClean="0">
                <a:latin typeface="Meiryo UI" panose="020B0604030504040204" pitchFamily="50" charset="-128"/>
                <a:ea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rPr>
              <a:t>歳。</a:t>
            </a:r>
            <a:r>
              <a:rPr kumimoji="1" lang="ja-JP" altLang="en-US" sz="1600" u="sng" dirty="0">
                <a:solidFill>
                  <a:schemeClr val="tx1"/>
                </a:solidFill>
                <a:latin typeface="Meiryo UI" panose="020B0604030504040204" pitchFamily="50" charset="-128"/>
                <a:ea typeface="Meiryo UI" panose="020B0604030504040204" pitchFamily="50" charset="-128"/>
              </a:rPr>
              <a:t>健康に影響がある期間が生じたとしても、いきいきと活動できるようにすることが重要。</a:t>
            </a:r>
            <a:endParaRPr kumimoji="1" lang="ja-JP" altLang="en-US" sz="1600" dirty="0">
              <a:solidFill>
                <a:srgbClr val="FF0000"/>
              </a:solidFill>
              <a:latin typeface="Meiryo UI" panose="020B0604030504040204" pitchFamily="50" charset="-128"/>
              <a:ea typeface="Meiryo UI" panose="020B0604030504040204" pitchFamily="50" charset="-128"/>
            </a:endParaRPr>
          </a:p>
          <a:p>
            <a:pPr marL="180975" indent="-180975"/>
            <a:endParaRPr kumimoji="1" lang="ja-JP" altLang="en-US" sz="1600" dirty="0">
              <a:latin typeface="Meiryo UI" panose="020B0604030504040204" pitchFamily="50" charset="-128"/>
              <a:ea typeface="Meiryo UI" panose="020B0604030504040204" pitchFamily="50" charset="-128"/>
            </a:endParaRPr>
          </a:p>
        </p:txBody>
      </p:sp>
      <p:sp>
        <p:nvSpPr>
          <p:cNvPr id="237" name="二等辺三角形 236"/>
          <p:cNvSpPr/>
          <p:nvPr/>
        </p:nvSpPr>
        <p:spPr>
          <a:xfrm>
            <a:off x="6924160" y="1186539"/>
            <a:ext cx="3950384" cy="2530694"/>
          </a:xfrm>
          <a:prstGeom prst="triangle">
            <a:avLst>
              <a:gd name="adj" fmla="val 48990"/>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86"/>
          </a:p>
        </p:txBody>
      </p:sp>
      <p:sp>
        <p:nvSpPr>
          <p:cNvPr id="244" name="テキスト ボックス 243"/>
          <p:cNvSpPr txBox="1"/>
          <p:nvPr/>
        </p:nvSpPr>
        <p:spPr>
          <a:xfrm>
            <a:off x="8325227" y="2239613"/>
            <a:ext cx="1052774" cy="307777"/>
          </a:xfrm>
          <a:prstGeom prst="rect">
            <a:avLst/>
          </a:prstGeom>
          <a:noFill/>
        </p:spPr>
        <p:txBody>
          <a:bodyPr wrap="square" rtlCol="0">
            <a:spAutoFit/>
          </a:bodyPr>
          <a:lstStyle/>
          <a:p>
            <a:pPr algn="ctr"/>
            <a:r>
              <a:rPr kumimoji="1" lang="ja-JP" altLang="en-US" sz="1400" dirty="0">
                <a:solidFill>
                  <a:srgbClr val="FF0000"/>
                </a:solidFill>
              </a:rPr>
              <a:t>相乗効果</a:t>
            </a:r>
          </a:p>
        </p:txBody>
      </p:sp>
      <p:sp>
        <p:nvSpPr>
          <p:cNvPr id="137" name="正方形/長方形 136"/>
          <p:cNvSpPr/>
          <p:nvPr/>
        </p:nvSpPr>
        <p:spPr>
          <a:xfrm>
            <a:off x="5878623" y="2234536"/>
            <a:ext cx="2110620" cy="327749"/>
          </a:xfrm>
          <a:prstGeom prst="rect">
            <a:avLst/>
          </a:prstGeom>
          <a:noFill/>
          <a:ln w="12700" cap="flat" cmpd="sng" algn="ctr">
            <a:noFill/>
            <a:prstDash val="solid"/>
            <a:miter lim="800000"/>
          </a:ln>
          <a:effectLst/>
        </p:spPr>
        <p:txBody>
          <a:bodyPr rtlCol="0" anchor="ctr"/>
          <a:lstStyle/>
          <a:p>
            <a:pPr marL="34136" indent="-34136" algn="ctr" defTabSz="326578">
              <a:defRPr/>
            </a:pPr>
            <a:r>
              <a:rPr lang="ja-JP" altLang="en-US" sz="1000" kern="0" dirty="0">
                <a:solidFill>
                  <a:prstClr val="black"/>
                </a:solidFill>
                <a:latin typeface="Meiryo UI" panose="020B0604030504040204" pitchFamily="50" charset="-128"/>
                <a:ea typeface="Meiryo UI" panose="020B0604030504040204" pitchFamily="50" charset="-128"/>
              </a:rPr>
              <a:t>府民一人ひとりが健康への関心と理解を深め、健康寿命の延伸をめざす</a:t>
            </a:r>
          </a:p>
        </p:txBody>
      </p:sp>
      <p:sp>
        <p:nvSpPr>
          <p:cNvPr id="228" name="テキスト ボックス 227"/>
          <p:cNvSpPr txBox="1"/>
          <p:nvPr/>
        </p:nvSpPr>
        <p:spPr>
          <a:xfrm>
            <a:off x="6072040" y="606222"/>
            <a:ext cx="5754874" cy="338554"/>
          </a:xfrm>
          <a:prstGeom prst="rect">
            <a:avLst/>
          </a:prstGeom>
          <a:solidFill>
            <a:schemeClr val="bg1"/>
          </a:solidFill>
          <a:ln w="19050">
            <a:solidFill>
              <a:srgbClr val="0070C0"/>
            </a:solidFill>
          </a:ln>
        </p:spPr>
        <p:txBody>
          <a:bodyPr wrap="square" rtlCol="0">
            <a:spAutoFit/>
          </a:bodyPr>
          <a:lstStyle/>
          <a:p>
            <a:pPr algn="ctr"/>
            <a:r>
              <a:rPr kumimoji="1" lang="ja-JP" altLang="en-US" sz="1600" b="1" dirty="0"/>
              <a:t>いきいきと長く活躍できる「</a:t>
            </a:r>
            <a:r>
              <a:rPr kumimoji="1" lang="en-US" altLang="ja-JP" sz="1600" b="1" dirty="0"/>
              <a:t>10</a:t>
            </a:r>
            <a:r>
              <a:rPr kumimoji="1" lang="ja-JP" altLang="en-US" sz="1600" b="1" dirty="0"/>
              <a:t>歳若返り」の実現</a:t>
            </a:r>
            <a:endParaRPr kumimoji="1" lang="en-US" altLang="ja-JP" sz="1600" b="1" dirty="0"/>
          </a:p>
        </p:txBody>
      </p:sp>
      <p:sp>
        <p:nvSpPr>
          <p:cNvPr id="238" name="台形 237"/>
          <p:cNvSpPr/>
          <p:nvPr/>
        </p:nvSpPr>
        <p:spPr>
          <a:xfrm>
            <a:off x="6083211" y="3776490"/>
            <a:ext cx="5632280" cy="1121328"/>
          </a:xfrm>
          <a:prstGeom prst="trapezoid">
            <a:avLst>
              <a:gd name="adj" fmla="val 6665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86"/>
          </a:p>
        </p:txBody>
      </p:sp>
      <p:sp>
        <p:nvSpPr>
          <p:cNvPr id="247" name="上矢印 246"/>
          <p:cNvSpPr/>
          <p:nvPr/>
        </p:nvSpPr>
        <p:spPr>
          <a:xfrm>
            <a:off x="8741705" y="993614"/>
            <a:ext cx="198781" cy="1139451"/>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p>
        </p:txBody>
      </p:sp>
      <p:sp>
        <p:nvSpPr>
          <p:cNvPr id="242" name="円弧 241"/>
          <p:cNvSpPr/>
          <p:nvPr/>
        </p:nvSpPr>
        <p:spPr>
          <a:xfrm>
            <a:off x="8424282" y="2650130"/>
            <a:ext cx="850695" cy="180131"/>
          </a:xfrm>
          <a:prstGeom prst="arc">
            <a:avLst>
              <a:gd name="adj1" fmla="val 10777143"/>
              <a:gd name="adj2" fmla="val 0"/>
            </a:avLst>
          </a:prstGeom>
          <a:noFill/>
          <a:ln w="38100" cap="flat" cmpd="sng" algn="ctr">
            <a:solidFill>
              <a:sysClr val="window" lastClr="FFFFFF">
                <a:lumMod val="50000"/>
              </a:sysClr>
            </a:solidFill>
            <a:prstDash val="solid"/>
            <a:miter lim="800000"/>
            <a:headEnd type="triangle" w="lg" len="med"/>
            <a:tailEnd type="triangle" w="lg" len="med"/>
          </a:ln>
          <a:effectLst/>
        </p:spPr>
        <p:txBody>
          <a:bodyPr rtlCol="0" anchor="ctr"/>
          <a:lstStyle/>
          <a:p>
            <a:pPr algn="ctr" defTabSz="326578">
              <a:defRPr/>
            </a:pPr>
            <a:endParaRPr lang="ja-JP" altLang="en-US" sz="383" kern="0" dirty="0">
              <a:solidFill>
                <a:prstClr val="black"/>
              </a:solidFill>
              <a:latin typeface="Calibri" panose="020F0502020204030204"/>
              <a:ea typeface="游ゴシック" panose="020B0400000000000000" pitchFamily="50" charset="-128"/>
            </a:endParaRPr>
          </a:p>
        </p:txBody>
      </p:sp>
      <p:sp>
        <p:nvSpPr>
          <p:cNvPr id="253" name="テキスト ボックス 252"/>
          <p:cNvSpPr txBox="1"/>
          <p:nvPr/>
        </p:nvSpPr>
        <p:spPr>
          <a:xfrm>
            <a:off x="8182886" y="4324471"/>
            <a:ext cx="1533181" cy="288147"/>
          </a:xfrm>
          <a:prstGeom prst="rect">
            <a:avLst/>
          </a:prstGeom>
          <a:noFill/>
          <a:ln>
            <a:solidFill>
              <a:schemeClr val="tx1"/>
            </a:solidFill>
            <a:prstDash val="solid"/>
          </a:ln>
        </p:spPr>
        <p:txBody>
          <a:bodyPr wrap="square" tIns="36000" bIns="36000" rtlCol="0">
            <a:spAutoFit/>
          </a:bodyPr>
          <a:lstStyle/>
          <a:p>
            <a:pPr algn="ctr"/>
            <a:r>
              <a:rPr kumimoji="1" lang="ja-JP" altLang="en-US" sz="1400" dirty="0"/>
              <a:t>先進技術の活用</a:t>
            </a:r>
          </a:p>
        </p:txBody>
      </p:sp>
      <p:sp>
        <p:nvSpPr>
          <p:cNvPr id="109" name="テキスト ボックス 108"/>
          <p:cNvSpPr txBox="1"/>
          <p:nvPr/>
        </p:nvSpPr>
        <p:spPr>
          <a:xfrm>
            <a:off x="6357382" y="1056588"/>
            <a:ext cx="1981208" cy="688256"/>
          </a:xfrm>
          <a:prstGeom prst="rect">
            <a:avLst/>
          </a:prstGeom>
          <a:noFill/>
          <a:ln w="12700">
            <a:solidFill>
              <a:schemeClr val="tx1"/>
            </a:solidFill>
            <a:prstDash val="sysDash"/>
          </a:ln>
        </p:spPr>
        <p:txBody>
          <a:bodyPr wrap="square" lIns="36000" tIns="36000" rIns="36000" bIns="36000" rtlCol="0">
            <a:spAutoFit/>
          </a:bodyPr>
          <a:lstStyle/>
          <a:p>
            <a:r>
              <a:rPr kumimoji="1" lang="ja-JP" altLang="en-US" sz="1000" dirty="0"/>
              <a:t>　健康づくりをすることは長く多様な活動ができることにつながり、多様な活動をすることは健康によい影響を与える。</a:t>
            </a:r>
          </a:p>
        </p:txBody>
      </p:sp>
      <p:sp>
        <p:nvSpPr>
          <p:cNvPr id="19" name="テキスト ボックス 18"/>
          <p:cNvSpPr txBox="1"/>
          <p:nvPr/>
        </p:nvSpPr>
        <p:spPr>
          <a:xfrm>
            <a:off x="9529922" y="1067150"/>
            <a:ext cx="2523494" cy="688256"/>
          </a:xfrm>
          <a:prstGeom prst="rect">
            <a:avLst/>
          </a:prstGeom>
          <a:noFill/>
          <a:ln w="12700">
            <a:solidFill>
              <a:schemeClr val="tx1"/>
            </a:solidFill>
            <a:prstDash val="sysDash"/>
          </a:ln>
        </p:spPr>
        <p:txBody>
          <a:bodyPr wrap="square" lIns="36000" tIns="36000" rIns="36000" bIns="36000" rtlCol="0">
            <a:spAutoFit/>
          </a:bodyPr>
          <a:lstStyle/>
          <a:p>
            <a:pPr lvl="0"/>
            <a:r>
              <a:rPr kumimoji="1" lang="ja-JP" altLang="en-US" sz="1000" dirty="0">
                <a:solidFill>
                  <a:prstClr val="black"/>
                </a:solidFill>
              </a:rPr>
              <a:t>　多様な活動は、社会での役割やつながり、達成感・幸福感を生じ、それがさらなる活動や健康に好影響を及ぼすことが学術的な研究を通じて明らかになってきている。</a:t>
            </a:r>
          </a:p>
        </p:txBody>
      </p:sp>
      <p:grpSp>
        <p:nvGrpSpPr>
          <p:cNvPr id="2" name="グループ化 1"/>
          <p:cNvGrpSpPr/>
          <p:nvPr/>
        </p:nvGrpSpPr>
        <p:grpSpPr>
          <a:xfrm>
            <a:off x="6420580" y="3008738"/>
            <a:ext cx="5708793" cy="635747"/>
            <a:chOff x="7090294" y="5574172"/>
            <a:chExt cx="3068533" cy="283576"/>
          </a:xfrm>
        </p:grpSpPr>
        <p:sp>
          <p:nvSpPr>
            <p:cNvPr id="121" name="角丸四角形 120"/>
            <p:cNvSpPr/>
            <p:nvPr/>
          </p:nvSpPr>
          <p:spPr>
            <a:xfrm>
              <a:off x="8293381" y="5584389"/>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6661" rIns="0" bIns="16661" numCol="1" spcCol="0" rtlCol="0" fromWordArt="0" anchor="ctr" anchorCtr="0" forceAA="0" compatLnSpc="1">
              <a:prstTxWarp prst="textNoShape">
                <a:avLst/>
              </a:prstTxWarp>
              <a:noAutofit/>
            </a:bodyPr>
            <a:lstStyle/>
            <a:p>
              <a:pPr algn="ctr" defTabSz="653156">
                <a:defRPr/>
              </a:pPr>
              <a:r>
                <a:rPr lang="ja-JP" altLang="en-US" sz="900" kern="0" dirty="0">
                  <a:solidFill>
                    <a:prstClr val="black"/>
                  </a:solidFill>
                </a:rPr>
                <a:t>仕事</a:t>
              </a:r>
            </a:p>
          </p:txBody>
        </p:sp>
        <p:sp>
          <p:nvSpPr>
            <p:cNvPr id="122" name="角丸四角形 121"/>
            <p:cNvSpPr/>
            <p:nvPr/>
          </p:nvSpPr>
          <p:spPr>
            <a:xfrm>
              <a:off x="9096637" y="5584388"/>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6661" rIns="0" bIns="16661" numCol="1" spcCol="0" rtlCol="0" fromWordArt="0" anchor="ctr" anchorCtr="0" forceAA="0" compatLnSpc="1">
              <a:prstTxWarp prst="textNoShape">
                <a:avLst/>
              </a:prstTxWarp>
              <a:noAutofit/>
            </a:bodyPr>
            <a:lstStyle/>
            <a:p>
              <a:pPr algn="ctr" defTabSz="653156">
                <a:defRPr/>
              </a:pPr>
              <a:r>
                <a:rPr lang="ja-JP" altLang="en-US" sz="800" kern="0" dirty="0">
                  <a:solidFill>
                    <a:prstClr val="black"/>
                  </a:solidFill>
                </a:rPr>
                <a:t>社会貢献</a:t>
              </a:r>
              <a:endParaRPr lang="en-US" altLang="ja-JP" sz="800" kern="0" dirty="0">
                <a:solidFill>
                  <a:prstClr val="black"/>
                </a:solidFill>
              </a:endParaRPr>
            </a:p>
            <a:p>
              <a:pPr algn="ctr" defTabSz="653156">
                <a:defRPr/>
              </a:pPr>
              <a:r>
                <a:rPr lang="ja-JP" altLang="en-US" sz="800" kern="0" dirty="0">
                  <a:solidFill>
                    <a:prstClr val="black"/>
                  </a:solidFill>
                </a:rPr>
                <a:t>活動</a:t>
              </a:r>
            </a:p>
          </p:txBody>
        </p:sp>
        <p:sp>
          <p:nvSpPr>
            <p:cNvPr id="123" name="角丸四角形 122"/>
            <p:cNvSpPr/>
            <p:nvPr/>
          </p:nvSpPr>
          <p:spPr>
            <a:xfrm>
              <a:off x="8826796" y="5584388"/>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6661" rIns="0" bIns="16661" numCol="1" spcCol="0" rtlCol="0" fromWordArt="0" anchor="ctr" anchorCtr="0" forceAA="0" compatLnSpc="1">
              <a:prstTxWarp prst="textNoShape">
                <a:avLst/>
              </a:prstTxWarp>
              <a:noAutofit/>
            </a:bodyPr>
            <a:lstStyle/>
            <a:p>
              <a:pPr algn="ctr" defTabSz="653156">
                <a:defRPr/>
              </a:pPr>
              <a:r>
                <a:rPr lang="ja-JP" altLang="en-US" sz="800" kern="0" dirty="0">
                  <a:solidFill>
                    <a:prstClr val="black"/>
                  </a:solidFill>
                </a:rPr>
                <a:t>地域活動</a:t>
              </a:r>
            </a:p>
          </p:txBody>
        </p:sp>
        <p:sp>
          <p:nvSpPr>
            <p:cNvPr id="124" name="角丸四角形 123"/>
            <p:cNvSpPr/>
            <p:nvPr/>
          </p:nvSpPr>
          <p:spPr>
            <a:xfrm>
              <a:off x="9624392" y="5592771"/>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6661" rIns="0" bIns="16661" numCol="1" spcCol="0" rtlCol="0" fromWordArt="0" anchor="ctr" anchorCtr="0" forceAA="0" compatLnSpc="1">
              <a:prstTxWarp prst="textNoShape">
                <a:avLst/>
              </a:prstTxWarp>
              <a:noAutofit/>
            </a:bodyPr>
            <a:lstStyle/>
            <a:p>
              <a:pPr algn="ctr" defTabSz="653156">
                <a:defRPr/>
              </a:pPr>
              <a:r>
                <a:rPr lang="ja-JP" altLang="en-US" sz="800" kern="0" dirty="0">
                  <a:solidFill>
                    <a:prstClr val="black"/>
                  </a:solidFill>
                </a:rPr>
                <a:t>家族・</a:t>
              </a:r>
              <a:endParaRPr lang="en-US" altLang="ja-JP" sz="800" kern="0" dirty="0">
                <a:solidFill>
                  <a:prstClr val="black"/>
                </a:solidFill>
              </a:endParaRPr>
            </a:p>
            <a:p>
              <a:pPr algn="ctr" defTabSz="653156">
                <a:defRPr/>
              </a:pPr>
              <a:r>
                <a:rPr lang="ja-JP" altLang="en-US" sz="800" kern="0" dirty="0">
                  <a:solidFill>
                    <a:prstClr val="black"/>
                  </a:solidFill>
                </a:rPr>
                <a:t>友人との交流</a:t>
              </a:r>
            </a:p>
          </p:txBody>
        </p:sp>
        <p:sp>
          <p:nvSpPr>
            <p:cNvPr id="125" name="角丸四角形 124"/>
            <p:cNvSpPr/>
            <p:nvPr/>
          </p:nvSpPr>
          <p:spPr>
            <a:xfrm>
              <a:off x="8565706" y="5584608"/>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6661" rIns="0" bIns="16661" numCol="1" spcCol="0" rtlCol="0" fromWordArt="0" anchor="ctr" anchorCtr="0" forceAA="0" compatLnSpc="1">
              <a:prstTxWarp prst="textNoShape">
                <a:avLst/>
              </a:prstTxWarp>
              <a:noAutofit/>
            </a:bodyPr>
            <a:lstStyle/>
            <a:p>
              <a:pPr algn="ctr" defTabSz="653156">
                <a:defRPr/>
              </a:pPr>
              <a:r>
                <a:rPr lang="ja-JP" altLang="en-US" sz="900" kern="0" dirty="0">
                  <a:solidFill>
                    <a:prstClr val="black"/>
                  </a:solidFill>
                </a:rPr>
                <a:t>スポーツ</a:t>
              </a:r>
            </a:p>
          </p:txBody>
        </p:sp>
        <p:sp>
          <p:nvSpPr>
            <p:cNvPr id="126" name="角丸四角形 125"/>
            <p:cNvSpPr/>
            <p:nvPr/>
          </p:nvSpPr>
          <p:spPr>
            <a:xfrm>
              <a:off x="9357908" y="5592771"/>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6661" rIns="0" bIns="16661" numCol="1" spcCol="0" rtlCol="0" fromWordArt="0" anchor="ctr" anchorCtr="0" forceAA="0" compatLnSpc="1">
              <a:prstTxWarp prst="textNoShape">
                <a:avLst/>
              </a:prstTxWarp>
              <a:noAutofit/>
            </a:bodyPr>
            <a:lstStyle/>
            <a:p>
              <a:pPr algn="ctr" defTabSz="653156">
                <a:defRPr/>
              </a:pPr>
              <a:r>
                <a:rPr lang="ja-JP" altLang="en-US" sz="900" kern="0" dirty="0">
                  <a:solidFill>
                    <a:prstClr val="black"/>
                  </a:solidFill>
                </a:rPr>
                <a:t>趣味・</a:t>
              </a:r>
              <a:endParaRPr lang="en-US" altLang="ja-JP" sz="900" kern="0" dirty="0">
                <a:solidFill>
                  <a:prstClr val="black"/>
                </a:solidFill>
              </a:endParaRPr>
            </a:p>
            <a:p>
              <a:pPr algn="ctr" defTabSz="653156">
                <a:defRPr/>
              </a:pPr>
              <a:r>
                <a:rPr lang="ja-JP" altLang="en-US" sz="900" kern="0" dirty="0">
                  <a:solidFill>
                    <a:prstClr val="black"/>
                  </a:solidFill>
                </a:rPr>
                <a:t>娯楽</a:t>
              </a:r>
            </a:p>
          </p:txBody>
        </p:sp>
        <p:sp>
          <p:nvSpPr>
            <p:cNvPr id="127" name="角丸四角形 126"/>
            <p:cNvSpPr/>
            <p:nvPr/>
          </p:nvSpPr>
          <p:spPr>
            <a:xfrm>
              <a:off x="9894198" y="5594834"/>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6661" rIns="0" bIns="16661" numCol="1" spcCol="0" rtlCol="0" fromWordArt="0" anchor="ctr" anchorCtr="0" forceAA="0" compatLnSpc="1">
              <a:prstTxWarp prst="textNoShape">
                <a:avLst/>
              </a:prstTxWarp>
              <a:noAutofit/>
            </a:bodyPr>
            <a:lstStyle/>
            <a:p>
              <a:pPr algn="ctr" defTabSz="653156">
                <a:defRPr/>
              </a:pPr>
              <a:r>
                <a:rPr lang="ja-JP" altLang="en-US" sz="800" kern="0" dirty="0">
                  <a:solidFill>
                    <a:prstClr val="black"/>
                  </a:solidFill>
                </a:rPr>
                <a:t>その他の</a:t>
              </a:r>
              <a:endParaRPr lang="en-US" altLang="ja-JP" sz="800" kern="0" dirty="0">
                <a:solidFill>
                  <a:prstClr val="black"/>
                </a:solidFill>
              </a:endParaRPr>
            </a:p>
            <a:p>
              <a:pPr algn="ctr" defTabSz="653156">
                <a:defRPr/>
              </a:pPr>
              <a:r>
                <a:rPr lang="ja-JP" altLang="en-US" sz="800" kern="0" dirty="0">
                  <a:solidFill>
                    <a:prstClr val="black"/>
                  </a:solidFill>
                </a:rPr>
                <a:t>活動</a:t>
              </a:r>
            </a:p>
          </p:txBody>
        </p:sp>
        <p:sp>
          <p:nvSpPr>
            <p:cNvPr id="128" name="角丸四角形 127"/>
            <p:cNvSpPr/>
            <p:nvPr/>
          </p:nvSpPr>
          <p:spPr>
            <a:xfrm>
              <a:off x="7090294" y="5584388"/>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6661" rIns="0" bIns="16661" numCol="1" spcCol="0" rtlCol="0" fromWordArt="0" anchor="ctr" anchorCtr="0" forceAA="0" compatLnSpc="1">
              <a:prstTxWarp prst="textNoShape">
                <a:avLst/>
              </a:prstTxWarp>
              <a:noAutofit/>
            </a:bodyPr>
            <a:lstStyle/>
            <a:p>
              <a:pPr algn="ctr" defTabSz="653156">
                <a:defRPr/>
              </a:pPr>
              <a:r>
                <a:rPr lang="ja-JP" altLang="en-US" sz="800" kern="0" dirty="0">
                  <a:solidFill>
                    <a:prstClr val="black"/>
                  </a:solidFill>
                </a:rPr>
                <a:t>生活習慣病の予防</a:t>
              </a:r>
            </a:p>
          </p:txBody>
        </p:sp>
        <p:sp>
          <p:nvSpPr>
            <p:cNvPr id="129" name="角丸四角形 128"/>
            <p:cNvSpPr/>
            <p:nvPr/>
          </p:nvSpPr>
          <p:spPr>
            <a:xfrm>
              <a:off x="7364508" y="5579415"/>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6661" rIns="0" bIns="16661" numCol="1" spcCol="0" rtlCol="0" fromWordArt="0" anchor="ctr" anchorCtr="0" forceAA="0" compatLnSpc="1">
              <a:prstTxWarp prst="textNoShape">
                <a:avLst/>
              </a:prstTxWarp>
              <a:noAutofit/>
            </a:bodyPr>
            <a:lstStyle/>
            <a:p>
              <a:pPr algn="ctr" defTabSz="653156">
                <a:defRPr/>
              </a:pPr>
              <a:r>
                <a:rPr lang="ja-JP" altLang="en-US" sz="800" kern="0" dirty="0">
                  <a:solidFill>
                    <a:prstClr val="black"/>
                  </a:solidFill>
                </a:rPr>
                <a:t>早期発見</a:t>
              </a:r>
              <a:endParaRPr lang="en-US" altLang="ja-JP" sz="800" kern="0" dirty="0">
                <a:solidFill>
                  <a:prstClr val="black"/>
                </a:solidFill>
              </a:endParaRPr>
            </a:p>
            <a:p>
              <a:pPr algn="ctr" defTabSz="653156">
                <a:defRPr/>
              </a:pPr>
              <a:r>
                <a:rPr lang="ja-JP" altLang="en-US" sz="800" kern="0" dirty="0">
                  <a:solidFill>
                    <a:prstClr val="black"/>
                  </a:solidFill>
                </a:rPr>
                <a:t>早期治療</a:t>
              </a:r>
            </a:p>
          </p:txBody>
        </p:sp>
        <p:sp>
          <p:nvSpPr>
            <p:cNvPr id="130" name="角丸四角形 129"/>
            <p:cNvSpPr/>
            <p:nvPr/>
          </p:nvSpPr>
          <p:spPr>
            <a:xfrm>
              <a:off x="7634094" y="5575189"/>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6661" rIns="0" bIns="16661" numCol="1" spcCol="0" rtlCol="0" fromWordArt="0" anchor="ctr" anchorCtr="0" forceAA="0" compatLnSpc="1">
              <a:prstTxWarp prst="textNoShape">
                <a:avLst/>
              </a:prstTxWarp>
              <a:noAutofit/>
            </a:bodyPr>
            <a:lstStyle/>
            <a:p>
              <a:pPr algn="ctr" defTabSz="653156">
                <a:defRPr/>
              </a:pPr>
              <a:r>
                <a:rPr lang="ja-JP" altLang="en-US" sz="800" kern="0" dirty="0">
                  <a:solidFill>
                    <a:prstClr val="black"/>
                  </a:solidFill>
                </a:rPr>
                <a:t>歯と口の健康づくり</a:t>
              </a:r>
            </a:p>
          </p:txBody>
        </p:sp>
        <p:sp>
          <p:nvSpPr>
            <p:cNvPr id="131" name="角丸四角形 130"/>
            <p:cNvSpPr/>
            <p:nvPr/>
          </p:nvSpPr>
          <p:spPr>
            <a:xfrm>
              <a:off x="7896950" y="5574172"/>
              <a:ext cx="264629" cy="262914"/>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0" tIns="16661" rIns="0" bIns="16661" numCol="1" spcCol="0" rtlCol="0" fromWordArt="0" anchor="ctr" anchorCtr="0" forceAA="0" compatLnSpc="1">
              <a:prstTxWarp prst="textNoShape">
                <a:avLst/>
              </a:prstTxWarp>
              <a:noAutofit/>
            </a:bodyPr>
            <a:lstStyle/>
            <a:p>
              <a:pPr algn="ctr" defTabSz="653156">
                <a:defRPr/>
              </a:pPr>
              <a:r>
                <a:rPr lang="ja-JP" altLang="en-US" sz="800" kern="0" dirty="0">
                  <a:solidFill>
                    <a:prstClr val="black"/>
                  </a:solidFill>
                </a:rPr>
                <a:t>その他様々</a:t>
              </a:r>
              <a:r>
                <a:rPr lang="ja-JP" altLang="en-US" sz="800" kern="0" dirty="0" smtClean="0">
                  <a:solidFill>
                    <a:prstClr val="black"/>
                  </a:solidFill>
                </a:rPr>
                <a:t>な健康づくり</a:t>
              </a:r>
              <a:endParaRPr lang="ja-JP" altLang="en-US" sz="800" kern="0" dirty="0">
                <a:solidFill>
                  <a:prstClr val="black"/>
                </a:solidFill>
              </a:endParaRPr>
            </a:p>
          </p:txBody>
        </p:sp>
      </p:grpSp>
      <p:sp>
        <p:nvSpPr>
          <p:cNvPr id="241" name="テキスト ボックス 240"/>
          <p:cNvSpPr txBox="1"/>
          <p:nvPr/>
        </p:nvSpPr>
        <p:spPr>
          <a:xfrm>
            <a:off x="9341567" y="2644848"/>
            <a:ext cx="1151933" cy="288147"/>
          </a:xfrm>
          <a:prstGeom prst="rect">
            <a:avLst/>
          </a:prstGeom>
          <a:noFill/>
          <a:ln>
            <a:solidFill>
              <a:schemeClr val="tx1"/>
            </a:solidFill>
            <a:prstDash val="solid"/>
          </a:ln>
        </p:spPr>
        <p:txBody>
          <a:bodyPr wrap="square" tIns="36000" bIns="36000" rtlCol="0" anchor="ctr" anchorCtr="0">
            <a:spAutoFit/>
          </a:bodyPr>
          <a:lstStyle/>
          <a:p>
            <a:pPr algn="ctr"/>
            <a:r>
              <a:rPr kumimoji="1" lang="ja-JP" altLang="en-US" sz="1400" dirty="0"/>
              <a:t>多様な活動</a:t>
            </a:r>
          </a:p>
        </p:txBody>
      </p:sp>
      <p:sp>
        <p:nvSpPr>
          <p:cNvPr id="135" name="正方形/長方形 134"/>
          <p:cNvSpPr/>
          <p:nvPr/>
        </p:nvSpPr>
        <p:spPr>
          <a:xfrm>
            <a:off x="5933896" y="4672020"/>
            <a:ext cx="6119520" cy="163250"/>
          </a:xfrm>
          <a:prstGeom prst="rect">
            <a:avLst/>
          </a:prstGeom>
          <a:noFill/>
          <a:ln w="12700" cap="flat" cmpd="sng" algn="ctr">
            <a:noFill/>
            <a:prstDash val="solid"/>
            <a:miter lim="800000"/>
          </a:ln>
          <a:effectLst/>
        </p:spPr>
        <p:txBody>
          <a:bodyPr lIns="0" tIns="0" rIns="0" bIns="0" rtlCol="0" anchor="ctr"/>
          <a:lstStyle/>
          <a:p>
            <a:pPr algn="ctr" defTabSz="653156">
              <a:defRPr/>
            </a:pPr>
            <a:r>
              <a:rPr lang="ja-JP" altLang="en-US" sz="1050" kern="0" dirty="0">
                <a:solidFill>
                  <a:prstClr val="black"/>
                </a:solidFill>
              </a:rPr>
              <a:t>再生医療、ロボット、</a:t>
            </a:r>
            <a:r>
              <a:rPr lang="en-US" altLang="ja-JP" sz="1050" kern="0" dirty="0">
                <a:solidFill>
                  <a:prstClr val="black"/>
                </a:solidFill>
              </a:rPr>
              <a:t>AI</a:t>
            </a:r>
            <a:r>
              <a:rPr lang="ja-JP" altLang="en-US" sz="1050" kern="0" dirty="0" err="1">
                <a:solidFill>
                  <a:prstClr val="black"/>
                </a:solidFill>
              </a:rPr>
              <a:t>、</a:t>
            </a:r>
            <a:r>
              <a:rPr lang="en-US" altLang="ja-JP" sz="1050" kern="0" dirty="0" err="1">
                <a:solidFill>
                  <a:prstClr val="black"/>
                </a:solidFill>
              </a:rPr>
              <a:t>IoT</a:t>
            </a:r>
            <a:r>
              <a:rPr lang="ja-JP" altLang="en-US" sz="1050" kern="0" dirty="0" err="1">
                <a:solidFill>
                  <a:prstClr val="black"/>
                </a:solidFill>
              </a:rPr>
              <a:t>、</a:t>
            </a:r>
            <a:r>
              <a:rPr lang="en-US" altLang="ja-JP" sz="1050" kern="0" dirty="0">
                <a:solidFill>
                  <a:prstClr val="black"/>
                </a:solidFill>
              </a:rPr>
              <a:t>VR</a:t>
            </a:r>
            <a:r>
              <a:rPr lang="ja-JP" altLang="en-US" sz="1050" kern="0" dirty="0">
                <a:solidFill>
                  <a:prstClr val="black"/>
                </a:solidFill>
              </a:rPr>
              <a:t>・</a:t>
            </a:r>
            <a:r>
              <a:rPr lang="en-US" altLang="ja-JP" sz="1050" kern="0" dirty="0">
                <a:solidFill>
                  <a:prstClr val="black"/>
                </a:solidFill>
              </a:rPr>
              <a:t>AR</a:t>
            </a:r>
            <a:r>
              <a:rPr lang="ja-JP" altLang="en-US" sz="1050" kern="0" dirty="0" err="1">
                <a:solidFill>
                  <a:prstClr val="black"/>
                </a:solidFill>
              </a:rPr>
              <a:t>、</a:t>
            </a:r>
            <a:r>
              <a:rPr lang="ja-JP" altLang="en-US" sz="1050" kern="0" dirty="0">
                <a:solidFill>
                  <a:prstClr val="black"/>
                </a:solidFill>
              </a:rPr>
              <a:t>アンチエイジング</a:t>
            </a:r>
            <a:r>
              <a:rPr lang="en-US" altLang="ja-JP" sz="1050" kern="0" dirty="0">
                <a:solidFill>
                  <a:prstClr val="black"/>
                </a:solidFill>
              </a:rPr>
              <a:t>(</a:t>
            </a:r>
            <a:r>
              <a:rPr lang="ja-JP" altLang="en-US" sz="1050" kern="0" dirty="0">
                <a:solidFill>
                  <a:prstClr val="black"/>
                </a:solidFill>
              </a:rPr>
              <a:t>機能的な衰えの予防→心身に好影響</a:t>
            </a:r>
            <a:r>
              <a:rPr lang="en-US" altLang="ja-JP" sz="1050" kern="0" dirty="0">
                <a:solidFill>
                  <a:prstClr val="black"/>
                </a:solidFill>
              </a:rPr>
              <a:t>)</a:t>
            </a:r>
            <a:r>
              <a:rPr lang="ja-JP" altLang="en-US" sz="1050" kern="0" dirty="0">
                <a:solidFill>
                  <a:prstClr val="black"/>
                </a:solidFill>
              </a:rPr>
              <a:t>など</a:t>
            </a:r>
          </a:p>
        </p:txBody>
      </p:sp>
      <p:sp>
        <p:nvSpPr>
          <p:cNvPr id="136" name="テキスト ボックス 135"/>
          <p:cNvSpPr txBox="1"/>
          <p:nvPr/>
        </p:nvSpPr>
        <p:spPr>
          <a:xfrm>
            <a:off x="6048664" y="1804482"/>
            <a:ext cx="5754874" cy="270050"/>
          </a:xfrm>
          <a:prstGeom prst="rect">
            <a:avLst/>
          </a:prstGeom>
          <a:noFill/>
        </p:spPr>
        <p:txBody>
          <a:bodyPr wrap="square" rtlCol="0">
            <a:spAutoFit/>
          </a:bodyPr>
          <a:lstStyle/>
          <a:p>
            <a:pPr algn="ctr"/>
            <a:r>
              <a:rPr kumimoji="1" lang="ja-JP" altLang="en-US" sz="1100" dirty="0"/>
              <a:t>「健康づくり」と「多様な活動」を進めることで、「</a:t>
            </a:r>
            <a:r>
              <a:rPr kumimoji="1" lang="en-US" altLang="ja-JP" sz="1100" dirty="0"/>
              <a:t>10</a:t>
            </a:r>
            <a:r>
              <a:rPr kumimoji="1" lang="ja-JP" altLang="en-US" sz="1100" dirty="0"/>
              <a:t>歳若返り」の実現をめざす</a:t>
            </a:r>
          </a:p>
        </p:txBody>
      </p:sp>
      <p:sp>
        <p:nvSpPr>
          <p:cNvPr id="169" name="正方形/長方形 168"/>
          <p:cNvSpPr/>
          <p:nvPr/>
        </p:nvSpPr>
        <p:spPr>
          <a:xfrm>
            <a:off x="9775505" y="2283043"/>
            <a:ext cx="2214825" cy="284541"/>
          </a:xfrm>
          <a:prstGeom prst="rect">
            <a:avLst/>
          </a:prstGeom>
          <a:noFill/>
          <a:ln w="12700" cap="flat" cmpd="sng" algn="ctr">
            <a:noFill/>
            <a:prstDash val="solid"/>
            <a:miter lim="800000"/>
          </a:ln>
          <a:effectLst/>
        </p:spPr>
        <p:txBody>
          <a:bodyPr rtlCol="0" anchor="ctr"/>
          <a:lstStyle/>
          <a:p>
            <a:pPr marL="34136" indent="-34136" algn="ctr">
              <a:defRPr/>
            </a:pPr>
            <a:r>
              <a:rPr lang="ja-JP" altLang="en-US" sz="1000" kern="0" dirty="0">
                <a:solidFill>
                  <a:prstClr val="black"/>
                </a:solidFill>
                <a:latin typeface="Meiryo UI" panose="020B0604030504040204" pitchFamily="50" charset="-128"/>
                <a:ea typeface="Meiryo UI" panose="020B0604030504040204" pitchFamily="50" charset="-128"/>
              </a:rPr>
              <a:t>加齢等により健康に影響が生じても</a:t>
            </a:r>
          </a:p>
          <a:p>
            <a:pPr marL="34136" indent="-34136" algn="ctr">
              <a:defRPr/>
            </a:pPr>
            <a:r>
              <a:rPr lang="ja-JP" altLang="en-US" sz="1000" kern="0" dirty="0">
                <a:solidFill>
                  <a:prstClr val="black"/>
                </a:solidFill>
                <a:latin typeface="Meiryo UI" panose="020B0604030504040204" pitchFamily="50" charset="-128"/>
                <a:ea typeface="Meiryo UI" panose="020B0604030504040204" pitchFamily="50" charset="-128"/>
              </a:rPr>
              <a:t>いつまでも活動できる環境をめざす</a:t>
            </a:r>
          </a:p>
        </p:txBody>
      </p:sp>
      <p:sp>
        <p:nvSpPr>
          <p:cNvPr id="139" name="テキスト ボックス 138"/>
          <p:cNvSpPr txBox="1"/>
          <p:nvPr/>
        </p:nvSpPr>
        <p:spPr>
          <a:xfrm>
            <a:off x="6043768" y="4079676"/>
            <a:ext cx="5922669" cy="270050"/>
          </a:xfrm>
          <a:prstGeom prst="rect">
            <a:avLst/>
          </a:prstGeom>
          <a:noFill/>
          <a:ln>
            <a:noFill/>
            <a:prstDash val="sysDash"/>
          </a:ln>
        </p:spPr>
        <p:txBody>
          <a:bodyPr wrap="square" rtlCol="0">
            <a:spAutoFit/>
          </a:bodyPr>
          <a:lstStyle/>
          <a:p>
            <a:pPr algn="ctr"/>
            <a:r>
              <a:rPr kumimoji="1" lang="ja-JP" altLang="en-US" sz="1100" dirty="0"/>
              <a:t>先進技術を活用して、健康づくりや多様な活動につながる取組みをさらに充実・拡大</a:t>
            </a:r>
          </a:p>
        </p:txBody>
      </p:sp>
      <p:sp>
        <p:nvSpPr>
          <p:cNvPr id="171" name="二等辺三角形 170"/>
          <p:cNvSpPr/>
          <p:nvPr/>
        </p:nvSpPr>
        <p:spPr>
          <a:xfrm>
            <a:off x="7935266" y="2193920"/>
            <a:ext cx="574983" cy="365558"/>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p>
        </p:txBody>
      </p:sp>
      <p:cxnSp>
        <p:nvCxnSpPr>
          <p:cNvPr id="24" name="直線コネクタ 23"/>
          <p:cNvCxnSpPr/>
          <p:nvPr/>
        </p:nvCxnSpPr>
        <p:spPr>
          <a:xfrm>
            <a:off x="8137799" y="2145958"/>
            <a:ext cx="1513423" cy="145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二等辺三角形 79"/>
          <p:cNvSpPr/>
          <p:nvPr/>
        </p:nvSpPr>
        <p:spPr>
          <a:xfrm>
            <a:off x="9254499" y="2239741"/>
            <a:ext cx="574983" cy="365558"/>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p>
        </p:txBody>
      </p:sp>
      <p:sp>
        <p:nvSpPr>
          <p:cNvPr id="83" name="テキスト ボックス 82"/>
          <p:cNvSpPr txBox="1"/>
          <p:nvPr/>
        </p:nvSpPr>
        <p:spPr>
          <a:xfrm>
            <a:off x="7217023" y="2652185"/>
            <a:ext cx="1138401" cy="288147"/>
          </a:xfrm>
          <a:prstGeom prst="rect">
            <a:avLst/>
          </a:prstGeom>
          <a:noFill/>
          <a:ln>
            <a:solidFill>
              <a:schemeClr val="tx1"/>
            </a:solidFill>
            <a:prstDash val="solid"/>
          </a:ln>
        </p:spPr>
        <p:txBody>
          <a:bodyPr wrap="square" tIns="36000" bIns="36000" rtlCol="0" anchor="ctr" anchorCtr="0">
            <a:spAutoFit/>
          </a:bodyPr>
          <a:lstStyle/>
          <a:p>
            <a:pPr algn="ctr"/>
            <a:r>
              <a:rPr kumimoji="1" lang="ja-JP" altLang="en-US" sz="1400" dirty="0" smtClean="0"/>
              <a:t>健康づくり</a:t>
            </a:r>
            <a:endParaRPr kumimoji="1" lang="ja-JP" altLang="en-US" sz="1400" dirty="0"/>
          </a:p>
        </p:txBody>
      </p:sp>
      <p:sp>
        <p:nvSpPr>
          <p:cNvPr id="84" name="二等辺三角形 83"/>
          <p:cNvSpPr/>
          <p:nvPr/>
        </p:nvSpPr>
        <p:spPr>
          <a:xfrm>
            <a:off x="9392686" y="3684075"/>
            <a:ext cx="574983" cy="365558"/>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p>
        </p:txBody>
      </p:sp>
      <p:sp>
        <p:nvSpPr>
          <p:cNvPr id="85" name="二等辺三角形 84"/>
          <p:cNvSpPr/>
          <p:nvPr/>
        </p:nvSpPr>
        <p:spPr>
          <a:xfrm>
            <a:off x="7849299" y="3667796"/>
            <a:ext cx="574983" cy="365558"/>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6"/>
          </a:p>
        </p:txBody>
      </p:sp>
      <p:sp>
        <p:nvSpPr>
          <p:cNvPr id="75" name="テキスト ボックス 74"/>
          <p:cNvSpPr txBox="1"/>
          <p:nvPr/>
        </p:nvSpPr>
        <p:spPr>
          <a:xfrm>
            <a:off x="49586" y="3723190"/>
            <a:ext cx="5573105" cy="156966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91638" indent="-191638" defTabSz="652684">
              <a:lnSpc>
                <a:spcPct val="150000"/>
              </a:lnSpc>
              <a:defRPr/>
            </a:pPr>
            <a:r>
              <a:rPr kumimoji="1" lang="ja-JP" altLang="en-US" sz="1600" kern="0" dirty="0" smtClean="0">
                <a:solidFill>
                  <a:prstClr val="black"/>
                </a:solidFill>
                <a:latin typeface="Meiryo UI" panose="020B0604030504040204" pitchFamily="50" charset="-128"/>
                <a:ea typeface="Meiryo UI" panose="020B0604030504040204" pitchFamily="50" charset="-128"/>
              </a:rPr>
              <a:t>◆このため、目指すべき「</a:t>
            </a:r>
            <a:r>
              <a:rPr kumimoji="1" lang="en-US" altLang="ja-JP" sz="1600" kern="0" dirty="0" smtClean="0">
                <a:solidFill>
                  <a:prstClr val="black"/>
                </a:solidFill>
                <a:latin typeface="Meiryo UI" panose="020B0604030504040204" pitchFamily="50" charset="-128"/>
                <a:ea typeface="Meiryo UI" panose="020B0604030504040204" pitchFamily="50" charset="-128"/>
              </a:rPr>
              <a:t>10</a:t>
            </a:r>
            <a:r>
              <a:rPr kumimoji="1" lang="ja-JP" altLang="en-US" sz="1600" kern="0" dirty="0" smtClean="0">
                <a:solidFill>
                  <a:prstClr val="black"/>
                </a:solidFill>
                <a:latin typeface="Meiryo UI" panose="020B0604030504040204" pitchFamily="50" charset="-128"/>
                <a:ea typeface="Meiryo UI" panose="020B0604030504040204" pitchFamily="50" charset="-128"/>
              </a:rPr>
              <a:t>歳若返り」を　健康</a:t>
            </a:r>
            <a:r>
              <a:rPr kumimoji="1" lang="ja-JP" altLang="en-US" sz="1600" kern="0" dirty="0">
                <a:solidFill>
                  <a:prstClr val="black"/>
                </a:solidFill>
                <a:latin typeface="Meiryo UI" panose="020B0604030504040204" pitchFamily="50" charset="-128"/>
                <a:ea typeface="Meiryo UI" panose="020B0604030504040204" pitchFamily="50" charset="-128"/>
              </a:rPr>
              <a:t>寿命の延伸に加え</a:t>
            </a:r>
            <a:r>
              <a:rPr kumimoji="1" lang="ja-JP" altLang="en-US" sz="1600" kern="0" dirty="0" smtClean="0">
                <a:solidFill>
                  <a:prstClr val="black"/>
                </a:solidFill>
                <a:latin typeface="Meiryo UI" panose="020B0604030504040204" pitchFamily="50" charset="-128"/>
                <a:ea typeface="Meiryo UI" panose="020B0604030504040204" pitchFamily="50" charset="-128"/>
              </a:rPr>
              <a:t>、</a:t>
            </a:r>
            <a:endParaRPr kumimoji="1" lang="en-US" altLang="ja-JP" sz="1600" kern="0" dirty="0" smtClean="0">
              <a:solidFill>
                <a:prstClr val="black"/>
              </a:solidFill>
              <a:latin typeface="Meiryo UI" panose="020B0604030504040204" pitchFamily="50" charset="-128"/>
              <a:ea typeface="Meiryo UI" panose="020B0604030504040204" pitchFamily="50" charset="-128"/>
            </a:endParaRPr>
          </a:p>
          <a:p>
            <a:pPr marL="191638" indent="-191638" defTabSz="652684">
              <a:lnSpc>
                <a:spcPct val="150000"/>
              </a:lnSpc>
              <a:defRPr/>
            </a:pPr>
            <a:endParaRPr kumimoji="1" lang="en-US" altLang="ja-JP" sz="1600" kern="0" dirty="0" smtClean="0">
              <a:solidFill>
                <a:prstClr val="black"/>
              </a:solidFill>
              <a:latin typeface="Meiryo UI" panose="020B0604030504040204" pitchFamily="50" charset="-128"/>
              <a:ea typeface="Meiryo UI" panose="020B0604030504040204" pitchFamily="50" charset="-128"/>
            </a:endParaRPr>
          </a:p>
          <a:p>
            <a:pPr marL="191638" indent="-191638" defTabSz="652684">
              <a:lnSpc>
                <a:spcPct val="150000"/>
              </a:lnSpc>
              <a:defRPr/>
            </a:pPr>
            <a:endParaRPr kumimoji="1" lang="en-US" altLang="ja-JP" sz="1600" kern="0" dirty="0">
              <a:solidFill>
                <a:prstClr val="black"/>
              </a:solidFill>
              <a:latin typeface="Meiryo UI" panose="020B0604030504040204" pitchFamily="50" charset="-128"/>
              <a:ea typeface="Meiryo UI" panose="020B0604030504040204" pitchFamily="50" charset="-128"/>
            </a:endParaRPr>
          </a:p>
          <a:p>
            <a:pPr marL="191638" indent="-191638" defTabSz="652684">
              <a:lnSpc>
                <a:spcPct val="150000"/>
              </a:lnSpc>
              <a:defRPr/>
            </a:pPr>
            <a:r>
              <a:rPr kumimoji="1" lang="ja-JP" altLang="en-US" sz="1600" b="1" kern="0" dirty="0" smtClean="0">
                <a:solidFill>
                  <a:prstClr val="black"/>
                </a:solidFill>
                <a:latin typeface="Meiryo UI" panose="020B0604030504040204" pitchFamily="50" charset="-128"/>
                <a:ea typeface="Meiryo UI" panose="020B0604030504040204" pitchFamily="50" charset="-128"/>
              </a:rPr>
              <a:t>　</a:t>
            </a:r>
            <a:r>
              <a:rPr kumimoji="1" lang="ja-JP" altLang="en-US" sz="1600" kern="0" dirty="0" smtClean="0">
                <a:solidFill>
                  <a:prstClr val="black"/>
                </a:solidFill>
                <a:latin typeface="Meiryo UI" panose="020B0604030504040204" pitchFamily="50" charset="-128"/>
                <a:ea typeface="Meiryo UI" panose="020B0604030504040204" pitchFamily="50" charset="-128"/>
              </a:rPr>
              <a:t>と定義。</a:t>
            </a:r>
            <a:endParaRPr kumimoji="1" lang="ja-JP" altLang="en-US" sz="1600" u="sng" kern="0" dirty="0">
              <a:solidFill>
                <a:prstClr val="black"/>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97275" y="4118437"/>
            <a:ext cx="4464805" cy="779381"/>
          </a:xfrm>
          <a:prstGeom prst="rect">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wrap="square" rtlCol="0" anchor="ctr">
            <a:spAutoFit/>
          </a:bodyPr>
          <a:lstStyle/>
          <a:p>
            <a:pPr marL="191638" indent="-191638" algn="ctr" defTabSz="652684">
              <a:lnSpc>
                <a:spcPct val="150000"/>
              </a:lnSpc>
              <a:defRPr/>
            </a:pPr>
            <a:r>
              <a:rPr kumimoji="1" lang="ja-JP" altLang="en-US" sz="1600" b="1" u="sng" kern="0" dirty="0">
                <a:solidFill>
                  <a:prstClr val="black"/>
                </a:solidFill>
                <a:latin typeface="Meiryo UI" panose="020B0604030504040204" pitchFamily="50" charset="-128"/>
                <a:ea typeface="Meiryo UI" panose="020B0604030504040204" pitchFamily="50" charset="-128"/>
              </a:rPr>
              <a:t>健康状態に応じて、誰もが生涯を通じ、</a:t>
            </a:r>
            <a:endParaRPr kumimoji="1" lang="en-US" altLang="ja-JP" sz="1600" b="1" u="sng" kern="0" dirty="0">
              <a:solidFill>
                <a:prstClr val="black"/>
              </a:solidFill>
              <a:latin typeface="Meiryo UI" panose="020B0604030504040204" pitchFamily="50" charset="-128"/>
              <a:ea typeface="Meiryo UI" panose="020B0604030504040204" pitchFamily="50" charset="-128"/>
            </a:endParaRPr>
          </a:p>
          <a:p>
            <a:pPr marL="191638" indent="-191638" algn="ctr" defTabSz="652684">
              <a:lnSpc>
                <a:spcPct val="150000"/>
              </a:lnSpc>
              <a:defRPr/>
            </a:pPr>
            <a:r>
              <a:rPr kumimoji="1" lang="ja-JP" altLang="en-US" sz="1600" b="1" u="sng" kern="0" dirty="0">
                <a:solidFill>
                  <a:prstClr val="black"/>
                </a:solidFill>
                <a:latin typeface="Meiryo UI" panose="020B0604030504040204" pitchFamily="50" charset="-128"/>
                <a:ea typeface="Meiryo UI" panose="020B0604030504040204" pitchFamily="50" charset="-128"/>
              </a:rPr>
              <a:t>自らの意思に基づき活動的に生活できる</a:t>
            </a:r>
            <a:endParaRPr kumimoji="1" lang="en-US" altLang="ja-JP" sz="1600" b="1" u="sng" kern="0" dirty="0">
              <a:solidFill>
                <a:prstClr val="black"/>
              </a:solidFill>
              <a:latin typeface="Meiryo UI" panose="020B0604030504040204" pitchFamily="50" charset="-128"/>
              <a:ea typeface="Meiryo UI" panose="020B0604030504040204" pitchFamily="50" charset="-128"/>
            </a:endParaRPr>
          </a:p>
        </p:txBody>
      </p:sp>
      <p:sp>
        <p:nvSpPr>
          <p:cNvPr id="87" name="テキスト ボックス 86"/>
          <p:cNvSpPr txBox="1"/>
          <p:nvPr/>
        </p:nvSpPr>
        <p:spPr>
          <a:xfrm>
            <a:off x="5914437" y="5043689"/>
            <a:ext cx="6189933" cy="1415772"/>
          </a:xfrm>
          <a:prstGeom prst="rect">
            <a:avLst/>
          </a:prstGeom>
          <a:solidFill>
            <a:schemeClr val="accent2">
              <a:lumMod val="20000"/>
              <a:lumOff val="8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en-US" altLang="ja-JP" sz="1600" b="1" dirty="0" smtClean="0"/>
              <a:t>7</a:t>
            </a:r>
            <a:r>
              <a:rPr kumimoji="1" lang="ja-JP" altLang="en-US" sz="1600" b="1" dirty="0" err="1" smtClean="0"/>
              <a:t>つ</a:t>
            </a:r>
            <a:r>
              <a:rPr kumimoji="1" lang="ja-JP" altLang="en-US" sz="1400" b="1" dirty="0" err="1" smtClean="0"/>
              <a:t>の</a:t>
            </a:r>
            <a:r>
              <a:rPr kumimoji="1" lang="ja-JP" altLang="en-US" sz="1400" b="1" dirty="0" smtClean="0"/>
              <a:t>取組み分野</a:t>
            </a:r>
            <a:endParaRPr kumimoji="1" lang="en-US" altLang="ja-JP" sz="1400" b="1" dirty="0" smtClean="0"/>
          </a:p>
          <a:p>
            <a:pPr algn="ctr"/>
            <a:endParaRPr kumimoji="1" lang="en-US" altLang="ja-JP" sz="1400" b="1" dirty="0"/>
          </a:p>
          <a:p>
            <a:pPr algn="ctr"/>
            <a:endParaRPr kumimoji="1" lang="en-US" altLang="ja-JP" sz="1400" b="1" dirty="0" smtClean="0"/>
          </a:p>
          <a:p>
            <a:pPr algn="ctr"/>
            <a:endParaRPr kumimoji="1" lang="en-US" altLang="ja-JP" sz="1400" b="1" dirty="0"/>
          </a:p>
          <a:p>
            <a:pPr algn="ctr"/>
            <a:endParaRPr kumimoji="1" lang="en-US" altLang="ja-JP" sz="1400" b="1" dirty="0" smtClean="0"/>
          </a:p>
          <a:p>
            <a:pPr algn="ctr"/>
            <a:endParaRPr kumimoji="1" lang="en-US" altLang="ja-JP" sz="1400" b="1" dirty="0"/>
          </a:p>
        </p:txBody>
      </p:sp>
      <p:sp>
        <p:nvSpPr>
          <p:cNvPr id="93" name="角丸四角形 92"/>
          <p:cNvSpPr/>
          <p:nvPr/>
        </p:nvSpPr>
        <p:spPr>
          <a:xfrm>
            <a:off x="7713206" y="5513757"/>
            <a:ext cx="760224" cy="896406"/>
          </a:xfrm>
          <a:prstGeom prst="roundRect">
            <a:avLst/>
          </a:prstGeom>
          <a:solidFill>
            <a:sysClr val="window" lastClr="FFFFFF"/>
          </a:solidFill>
          <a:ln w="12700" cap="flat" cmpd="sng" algn="ctr">
            <a:solidFill>
              <a:srgbClr val="A5A5A5"/>
            </a:solidFill>
            <a:prstDash val="solid"/>
            <a:miter lim="800000"/>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53156">
              <a:defRPr/>
            </a:pPr>
            <a:r>
              <a:rPr lang="ja-JP" altLang="en-US" sz="1200" kern="0" dirty="0" smtClean="0">
                <a:solidFill>
                  <a:prstClr val="black"/>
                </a:solidFill>
              </a:rPr>
              <a:t>運動と笑い、音楽</a:t>
            </a:r>
            <a:endParaRPr lang="ja-JP" altLang="en-US" sz="1200" kern="0" dirty="0">
              <a:solidFill>
                <a:prstClr val="black"/>
              </a:solidFill>
            </a:endParaRPr>
          </a:p>
        </p:txBody>
      </p:sp>
      <p:sp>
        <p:nvSpPr>
          <p:cNvPr id="88" name="角丸四角形 87"/>
          <p:cNvSpPr/>
          <p:nvPr/>
        </p:nvSpPr>
        <p:spPr>
          <a:xfrm>
            <a:off x="5960616" y="5513757"/>
            <a:ext cx="760224" cy="896406"/>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53156">
              <a:defRPr/>
            </a:pPr>
            <a:r>
              <a:rPr lang="ja-JP" altLang="en-US" sz="1400" b="1" kern="0" dirty="0" smtClean="0">
                <a:solidFill>
                  <a:prstClr val="black"/>
                </a:solidFill>
              </a:rPr>
              <a:t>運動と笑い、音楽</a:t>
            </a:r>
            <a:endParaRPr lang="ja-JP" altLang="en-US" sz="1400" b="1" kern="0" dirty="0">
              <a:solidFill>
                <a:prstClr val="black"/>
              </a:solidFill>
            </a:endParaRPr>
          </a:p>
        </p:txBody>
      </p:sp>
      <p:sp>
        <p:nvSpPr>
          <p:cNvPr id="92" name="角丸四角形 91"/>
          <p:cNvSpPr/>
          <p:nvPr/>
        </p:nvSpPr>
        <p:spPr>
          <a:xfrm>
            <a:off x="6836911" y="5518803"/>
            <a:ext cx="760224" cy="896406"/>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53156">
              <a:defRPr/>
            </a:pPr>
            <a:r>
              <a:rPr lang="ja-JP" altLang="en-US" sz="1400" b="1" kern="0" dirty="0" smtClean="0">
                <a:solidFill>
                  <a:prstClr val="black"/>
                </a:solidFill>
              </a:rPr>
              <a:t>口の</a:t>
            </a:r>
            <a:endParaRPr lang="en-US" altLang="ja-JP" sz="1400" b="1" kern="0" dirty="0" smtClean="0">
              <a:solidFill>
                <a:prstClr val="black"/>
              </a:solidFill>
            </a:endParaRPr>
          </a:p>
          <a:p>
            <a:pPr algn="ctr" defTabSz="653156">
              <a:defRPr/>
            </a:pPr>
            <a:r>
              <a:rPr lang="ja-JP" altLang="en-US" sz="1400" b="1" kern="0" dirty="0" smtClean="0">
                <a:solidFill>
                  <a:prstClr val="black"/>
                </a:solidFill>
              </a:rPr>
              <a:t>健康、食</a:t>
            </a:r>
            <a:endParaRPr lang="ja-JP" altLang="en-US" sz="1400" b="1" kern="0" dirty="0">
              <a:solidFill>
                <a:prstClr val="black"/>
              </a:solidFill>
            </a:endParaRPr>
          </a:p>
        </p:txBody>
      </p:sp>
      <p:sp>
        <p:nvSpPr>
          <p:cNvPr id="96" name="角丸四角形 95"/>
          <p:cNvSpPr/>
          <p:nvPr/>
        </p:nvSpPr>
        <p:spPr>
          <a:xfrm>
            <a:off x="7702670" y="5518803"/>
            <a:ext cx="760224" cy="896406"/>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53156">
              <a:defRPr/>
            </a:pPr>
            <a:r>
              <a:rPr lang="ja-JP" altLang="en-US" sz="1400" b="1" kern="0" dirty="0" smtClean="0">
                <a:solidFill>
                  <a:prstClr val="black"/>
                </a:solidFill>
              </a:rPr>
              <a:t>認知症予防</a:t>
            </a:r>
            <a:endParaRPr lang="ja-JP" altLang="en-US" sz="1400" b="1" kern="0" dirty="0">
              <a:solidFill>
                <a:prstClr val="black"/>
              </a:solidFill>
            </a:endParaRPr>
          </a:p>
        </p:txBody>
      </p:sp>
      <p:sp>
        <p:nvSpPr>
          <p:cNvPr id="94" name="角丸四角形 93"/>
          <p:cNvSpPr/>
          <p:nvPr/>
        </p:nvSpPr>
        <p:spPr>
          <a:xfrm>
            <a:off x="8589501" y="5502386"/>
            <a:ext cx="760224" cy="896406"/>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53156">
              <a:defRPr/>
            </a:pPr>
            <a:r>
              <a:rPr lang="ja-JP" altLang="en-US" sz="1400" b="1" kern="0" dirty="0" smtClean="0">
                <a:solidFill>
                  <a:prstClr val="black"/>
                </a:solidFill>
              </a:rPr>
              <a:t>アンチエイジング</a:t>
            </a:r>
            <a:endParaRPr lang="ja-JP" altLang="en-US" sz="1400" b="1" kern="0" dirty="0">
              <a:solidFill>
                <a:prstClr val="black"/>
              </a:solidFill>
            </a:endParaRPr>
          </a:p>
        </p:txBody>
      </p:sp>
      <p:sp>
        <p:nvSpPr>
          <p:cNvPr id="95" name="角丸四角形 94"/>
          <p:cNvSpPr/>
          <p:nvPr/>
        </p:nvSpPr>
        <p:spPr>
          <a:xfrm>
            <a:off x="9465796" y="5502386"/>
            <a:ext cx="760224" cy="896406"/>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53156">
              <a:defRPr/>
            </a:pPr>
            <a:r>
              <a:rPr lang="ja-JP" altLang="en-US" sz="1400" b="1" kern="0" dirty="0" smtClean="0">
                <a:solidFill>
                  <a:prstClr val="black"/>
                </a:solidFill>
              </a:rPr>
              <a:t>企業の取組み促進</a:t>
            </a:r>
            <a:endParaRPr lang="ja-JP" altLang="en-US" sz="1400" b="1" kern="0" dirty="0">
              <a:solidFill>
                <a:prstClr val="black"/>
              </a:solidFill>
            </a:endParaRPr>
          </a:p>
        </p:txBody>
      </p:sp>
      <p:sp>
        <p:nvSpPr>
          <p:cNvPr id="97" name="角丸四角形 96"/>
          <p:cNvSpPr/>
          <p:nvPr/>
        </p:nvSpPr>
        <p:spPr>
          <a:xfrm>
            <a:off x="10340830" y="5513757"/>
            <a:ext cx="760224" cy="896406"/>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53156">
              <a:defRPr/>
            </a:pPr>
            <a:r>
              <a:rPr lang="ja-JP" altLang="en-US" sz="1400" b="1" kern="0" dirty="0" smtClean="0">
                <a:solidFill>
                  <a:prstClr val="black"/>
                </a:solidFill>
              </a:rPr>
              <a:t>生きがい、やりがい</a:t>
            </a:r>
            <a:endParaRPr lang="ja-JP" altLang="en-US" sz="1400" b="1" kern="0" dirty="0">
              <a:solidFill>
                <a:prstClr val="black"/>
              </a:solidFill>
            </a:endParaRPr>
          </a:p>
        </p:txBody>
      </p:sp>
      <p:sp>
        <p:nvSpPr>
          <p:cNvPr id="115" name="角丸四角形 114"/>
          <p:cNvSpPr/>
          <p:nvPr/>
        </p:nvSpPr>
        <p:spPr>
          <a:xfrm>
            <a:off x="11212238" y="5513757"/>
            <a:ext cx="841177" cy="896406"/>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653156">
              <a:defRPr/>
            </a:pPr>
            <a:r>
              <a:rPr lang="ja-JP" altLang="en-US" sz="1200" b="1" kern="0" dirty="0" smtClean="0">
                <a:solidFill>
                  <a:prstClr val="black"/>
                </a:solidFill>
              </a:rPr>
              <a:t>いのち</a:t>
            </a:r>
            <a:endParaRPr lang="en-US" altLang="ja-JP" sz="1200" b="1" kern="0" dirty="0" smtClean="0">
              <a:solidFill>
                <a:prstClr val="black"/>
              </a:solidFill>
            </a:endParaRPr>
          </a:p>
          <a:p>
            <a:pPr algn="ctr" defTabSz="653156">
              <a:defRPr/>
            </a:pPr>
            <a:r>
              <a:rPr lang="ja-JP" altLang="en-US" sz="1200" b="1" kern="0" dirty="0" smtClean="0">
                <a:solidFill>
                  <a:prstClr val="black"/>
                </a:solidFill>
              </a:rPr>
              <a:t>輝く未来のまちづくり</a:t>
            </a:r>
            <a:endParaRPr lang="ja-JP" altLang="en-US" sz="1200" b="1" kern="0" dirty="0">
              <a:solidFill>
                <a:prstClr val="black"/>
              </a:solidFill>
            </a:endParaRPr>
          </a:p>
        </p:txBody>
      </p:sp>
      <p:sp>
        <p:nvSpPr>
          <p:cNvPr id="79" name="正方形/長方形 78"/>
          <p:cNvSpPr/>
          <p:nvPr/>
        </p:nvSpPr>
        <p:spPr>
          <a:xfrm>
            <a:off x="11690649" y="6459461"/>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３</a:t>
            </a:r>
          </a:p>
        </p:txBody>
      </p:sp>
      <p:pic>
        <p:nvPicPr>
          <p:cNvPr id="81" name="図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Tree>
    <p:extLst>
      <p:ext uri="{BB962C8B-B14F-4D97-AF65-F5344CB8AC3E}">
        <p14:creationId xmlns:p14="http://schemas.microsoft.com/office/powerpoint/2010/main" val="2612783798"/>
      </p:ext>
    </p:extLst>
  </p:cSld>
  <p:clrMapOvr>
    <a:masterClrMapping/>
  </p:clrMapOvr>
  <mc:AlternateContent xmlns:mc="http://schemas.openxmlformats.org/markup-compatibility/2006" xmlns:p14="http://schemas.microsoft.com/office/powerpoint/2010/main">
    <mc:Choice Requires="p14">
      <p:transition spd="slow" p14:dur="2000" advTm="59862"/>
    </mc:Choice>
    <mc:Fallback xmlns="">
      <p:transition spd="slow" advTm="5986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3011"/>
            <a:ext cx="12192000" cy="461665"/>
          </a:xfrm>
          <a:prstGeom prst="rect">
            <a:avLst/>
          </a:prstGeom>
          <a:solidFill>
            <a:srgbClr val="0070C0"/>
          </a:solidFill>
          <a:ln w="38100">
            <a:solidFill>
              <a:schemeClr val="accent1"/>
            </a:solidFill>
          </a:ln>
        </p:spPr>
        <p:txBody>
          <a:bodyPr wrap="square" rtlCol="0">
            <a:spAutoFit/>
          </a:bodyPr>
          <a:lstStyle/>
          <a:p>
            <a:r>
              <a:rPr lang="ja-JP" altLang="en-US" sz="2400" b="1" dirty="0" smtClean="0">
                <a:solidFill>
                  <a:schemeClr val="bg1"/>
                </a:solidFill>
              </a:rPr>
              <a:t>これまでの実施状況①</a:t>
            </a:r>
            <a:r>
              <a:rPr lang="ja-JP" altLang="en-US" b="1" dirty="0" smtClean="0">
                <a:solidFill>
                  <a:schemeClr val="bg1"/>
                </a:solidFill>
              </a:rPr>
              <a:t>～「</a:t>
            </a:r>
            <a:r>
              <a:rPr lang="en-US" altLang="ja-JP" b="1" dirty="0" smtClean="0">
                <a:solidFill>
                  <a:schemeClr val="bg1"/>
                </a:solidFill>
              </a:rPr>
              <a:t>10</a:t>
            </a:r>
            <a:r>
              <a:rPr lang="ja-JP" altLang="en-US" b="1" dirty="0" smtClean="0">
                <a:solidFill>
                  <a:schemeClr val="bg1"/>
                </a:solidFill>
              </a:rPr>
              <a:t>歳若返り」実践モデル事業～</a:t>
            </a:r>
            <a:endParaRPr lang="ja-JP" altLang="en-US" sz="2400" b="1" dirty="0">
              <a:solidFill>
                <a:schemeClr val="bg1"/>
              </a:solidFill>
            </a:endParaRPr>
          </a:p>
        </p:txBody>
      </p:sp>
      <p:sp>
        <p:nvSpPr>
          <p:cNvPr id="5" name="テキスト ボックス 4"/>
          <p:cNvSpPr txBox="1"/>
          <p:nvPr/>
        </p:nvSpPr>
        <p:spPr>
          <a:xfrm>
            <a:off x="0" y="494624"/>
            <a:ext cx="3323772" cy="369332"/>
          </a:xfrm>
          <a:prstGeom prst="rect">
            <a:avLst/>
          </a:prstGeom>
          <a:noFill/>
        </p:spPr>
        <p:txBody>
          <a:bodyPr wrap="square" rtlCol="0">
            <a:spAutoFit/>
          </a:bodyPr>
          <a:lstStyle/>
          <a:p>
            <a:r>
              <a:rPr kumimoji="1" lang="en-US" altLang="ja-JP" b="1" dirty="0" smtClean="0"/>
              <a:t>【</a:t>
            </a:r>
            <a:r>
              <a:rPr kumimoji="1" lang="ja-JP" altLang="en-US" b="1" dirty="0" smtClean="0"/>
              <a:t>令和元年度のモデル事業</a:t>
            </a:r>
            <a:r>
              <a:rPr kumimoji="1" lang="en-US" altLang="ja-JP" b="1" dirty="0" smtClean="0"/>
              <a:t>】</a:t>
            </a:r>
            <a:endParaRPr kumimoji="1" lang="ja-JP" altLang="en-US" b="1" dirty="0"/>
          </a:p>
        </p:txBody>
      </p:sp>
      <p:sp>
        <p:nvSpPr>
          <p:cNvPr id="6" name="テキスト ボックス 5"/>
          <p:cNvSpPr txBox="1"/>
          <p:nvPr/>
        </p:nvSpPr>
        <p:spPr>
          <a:xfrm>
            <a:off x="-13860" y="4259941"/>
            <a:ext cx="3323772" cy="369332"/>
          </a:xfrm>
          <a:prstGeom prst="rect">
            <a:avLst/>
          </a:prstGeom>
          <a:noFill/>
        </p:spPr>
        <p:txBody>
          <a:bodyPr wrap="square" rtlCol="0">
            <a:spAutoFit/>
          </a:bodyPr>
          <a:lstStyle/>
          <a:p>
            <a:r>
              <a:rPr kumimoji="1" lang="en-US" altLang="ja-JP" b="1" dirty="0" smtClean="0"/>
              <a:t>【</a:t>
            </a:r>
            <a:r>
              <a:rPr kumimoji="1" lang="ja-JP" altLang="en-US" b="1" dirty="0" smtClean="0"/>
              <a:t>令和３年度のモデル事業</a:t>
            </a:r>
            <a:r>
              <a:rPr kumimoji="1" lang="en-US" altLang="ja-JP" b="1" dirty="0" smtClean="0"/>
              <a:t>】</a:t>
            </a:r>
            <a:endParaRPr kumimoji="1" lang="ja-JP" altLang="en-US" b="1" dirty="0"/>
          </a:p>
        </p:txBody>
      </p:sp>
      <p:sp>
        <p:nvSpPr>
          <p:cNvPr id="7" name="テキスト ボックス 6"/>
          <p:cNvSpPr txBox="1"/>
          <p:nvPr/>
        </p:nvSpPr>
        <p:spPr>
          <a:xfrm>
            <a:off x="174171" y="786870"/>
            <a:ext cx="4978400" cy="307777"/>
          </a:xfrm>
          <a:prstGeom prst="rect">
            <a:avLst/>
          </a:prstGeom>
          <a:noFill/>
        </p:spPr>
        <p:txBody>
          <a:bodyPr wrap="square" rtlCol="0">
            <a:spAutoFit/>
          </a:bodyPr>
          <a:lstStyle/>
          <a:p>
            <a:r>
              <a:rPr kumimoji="1" lang="en-US" altLang="ja-JP" sz="1400" b="1" u="sng" dirty="0" smtClean="0"/>
              <a:t>1.</a:t>
            </a:r>
            <a:r>
              <a:rPr kumimoji="1" lang="ja-JP" altLang="en-US" sz="1400" b="1" u="sng" dirty="0"/>
              <a:t>笑いと運動を連携した実践による健康・ストレスの分析</a:t>
            </a:r>
          </a:p>
        </p:txBody>
      </p:sp>
      <p:sp>
        <p:nvSpPr>
          <p:cNvPr id="8" name="テキスト ボックス 7"/>
          <p:cNvSpPr txBox="1"/>
          <p:nvPr/>
        </p:nvSpPr>
        <p:spPr>
          <a:xfrm>
            <a:off x="174171" y="2634486"/>
            <a:ext cx="4978400" cy="307777"/>
          </a:xfrm>
          <a:prstGeom prst="rect">
            <a:avLst/>
          </a:prstGeom>
          <a:noFill/>
        </p:spPr>
        <p:txBody>
          <a:bodyPr wrap="square" rtlCol="0">
            <a:spAutoFit/>
          </a:bodyPr>
          <a:lstStyle/>
          <a:p>
            <a:r>
              <a:rPr kumimoji="1" lang="en-US" altLang="ja-JP" sz="1400" b="1" u="sng" dirty="0" smtClean="0"/>
              <a:t>2.</a:t>
            </a:r>
            <a:r>
              <a:rPr kumimoji="1" lang="ja-JP" altLang="en-US" sz="1400" b="1" u="sng" dirty="0" smtClean="0"/>
              <a:t>楽器演奏の実践による認知機能向上の分析</a:t>
            </a:r>
            <a:endParaRPr kumimoji="1" lang="ja-JP" altLang="en-US" sz="1400" b="1" u="sng" dirty="0"/>
          </a:p>
        </p:txBody>
      </p:sp>
      <p:sp>
        <p:nvSpPr>
          <p:cNvPr id="9" name="テキスト ボックス 8"/>
          <p:cNvSpPr txBox="1"/>
          <p:nvPr/>
        </p:nvSpPr>
        <p:spPr>
          <a:xfrm>
            <a:off x="6001820" y="786870"/>
            <a:ext cx="4978400" cy="307777"/>
          </a:xfrm>
          <a:prstGeom prst="rect">
            <a:avLst/>
          </a:prstGeom>
          <a:noFill/>
        </p:spPr>
        <p:txBody>
          <a:bodyPr wrap="square" rtlCol="0">
            <a:spAutoFit/>
          </a:bodyPr>
          <a:lstStyle/>
          <a:p>
            <a:r>
              <a:rPr kumimoji="1" lang="en-US" altLang="ja-JP" sz="1400" b="1" u="sng" dirty="0" smtClean="0"/>
              <a:t>3.AI</a:t>
            </a:r>
            <a:r>
              <a:rPr kumimoji="1" lang="ja-JP" altLang="en-US" sz="1400" b="1" u="sng" dirty="0" smtClean="0"/>
              <a:t>ロボットによるコミュニケーションの実践と分析</a:t>
            </a:r>
            <a:endParaRPr kumimoji="1" lang="ja-JP" altLang="en-US" sz="1400" b="1" u="sng" dirty="0"/>
          </a:p>
        </p:txBody>
      </p:sp>
      <p:sp>
        <p:nvSpPr>
          <p:cNvPr id="10" name="テキスト ボックス 9"/>
          <p:cNvSpPr txBox="1"/>
          <p:nvPr/>
        </p:nvSpPr>
        <p:spPr>
          <a:xfrm>
            <a:off x="174171" y="4575566"/>
            <a:ext cx="4978400" cy="307777"/>
          </a:xfrm>
          <a:prstGeom prst="rect">
            <a:avLst/>
          </a:prstGeom>
          <a:noFill/>
        </p:spPr>
        <p:txBody>
          <a:bodyPr wrap="square" rtlCol="0">
            <a:spAutoFit/>
          </a:bodyPr>
          <a:lstStyle/>
          <a:p>
            <a:r>
              <a:rPr kumimoji="1" lang="en-US" altLang="ja-JP" sz="1400" b="1" u="sng" dirty="0" smtClean="0"/>
              <a:t>1.</a:t>
            </a:r>
            <a:r>
              <a:rPr kumimoji="1" lang="ja-JP" altLang="en-US" sz="1400" b="1" u="sng" dirty="0" smtClean="0"/>
              <a:t>行動経済学を活用した健康になる空間づくり</a:t>
            </a:r>
            <a:endParaRPr kumimoji="1" lang="ja-JP" altLang="en-US" sz="1400" b="1" u="sng" dirty="0"/>
          </a:p>
        </p:txBody>
      </p:sp>
      <p:sp>
        <p:nvSpPr>
          <p:cNvPr id="11" name="テキスト ボックス 10"/>
          <p:cNvSpPr txBox="1"/>
          <p:nvPr/>
        </p:nvSpPr>
        <p:spPr>
          <a:xfrm>
            <a:off x="5914569" y="4575566"/>
            <a:ext cx="4978400" cy="307777"/>
          </a:xfrm>
          <a:prstGeom prst="rect">
            <a:avLst/>
          </a:prstGeom>
          <a:noFill/>
        </p:spPr>
        <p:txBody>
          <a:bodyPr wrap="square" rtlCol="0">
            <a:spAutoFit/>
          </a:bodyPr>
          <a:lstStyle/>
          <a:p>
            <a:r>
              <a:rPr kumimoji="1" lang="en-US" altLang="ja-JP" sz="1400" b="1" u="sng" dirty="0" smtClean="0"/>
              <a:t>2.</a:t>
            </a:r>
            <a:r>
              <a:rPr kumimoji="1" lang="ja-JP" altLang="en-US" sz="1400" b="1" u="sng" dirty="0" smtClean="0"/>
              <a:t>先端技術を活用したオーラルフレイル予防</a:t>
            </a:r>
            <a:endParaRPr kumimoji="1" lang="ja-JP" altLang="en-US" sz="1400" b="1" u="sng" dirty="0"/>
          </a:p>
        </p:txBody>
      </p:sp>
      <p:pic>
        <p:nvPicPr>
          <p:cNvPr id="12" name="図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6670" y="1066275"/>
            <a:ext cx="1997899" cy="1521203"/>
          </a:xfrm>
          <a:prstGeom prst="rect">
            <a:avLst/>
          </a:prstGeom>
          <a:ln>
            <a:noFill/>
          </a:ln>
          <a:effectLst/>
        </p:spPr>
      </p:pic>
      <p:pic>
        <p:nvPicPr>
          <p:cNvPr id="13" name="図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21394" y="2858819"/>
            <a:ext cx="1993175" cy="1518575"/>
          </a:xfrm>
          <a:prstGeom prst="rect">
            <a:avLst/>
          </a:prstGeom>
          <a:ln>
            <a:noFill/>
          </a:ln>
          <a:effectLst/>
        </p:spPr>
      </p:pic>
      <p:pic>
        <p:nvPicPr>
          <p:cNvPr id="14" name="図 6">
            <a:extLst>
              <a:ext uri="{FF2B5EF4-FFF2-40B4-BE49-F238E27FC236}">
                <a16:creationId xmlns:a16="http://schemas.microsoft.com/office/drawing/2014/main" id="{BD8DED19-D900-4805-BA42-AED55738CE05}"/>
              </a:ext>
            </a:extLst>
          </p:cNvPr>
          <p:cNvPicPr>
            <a:picLocks noChangeAspect="1"/>
          </p:cNvPicPr>
          <p:nvPr/>
        </p:nvPicPr>
        <p:blipFill>
          <a:blip r:embed="rId4"/>
          <a:stretch>
            <a:fillRect/>
          </a:stretch>
        </p:blipFill>
        <p:spPr>
          <a:xfrm rot="-4740000">
            <a:off x="3466109" y="3686294"/>
            <a:ext cx="769750" cy="769333"/>
          </a:xfrm>
          <a:prstGeom prst="rect">
            <a:avLst/>
          </a:prstGeom>
        </p:spPr>
      </p:pic>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913257" y="1055841"/>
            <a:ext cx="2090384" cy="1531638"/>
          </a:xfrm>
          <a:prstGeom prst="rect">
            <a:avLst/>
          </a:prstGeom>
          <a:ln>
            <a:noFill/>
          </a:ln>
          <a:effectLst/>
        </p:spPr>
      </p:pic>
      <p:pic>
        <p:nvPicPr>
          <p:cNvPr id="16" name="図 15"/>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913257" y="2856450"/>
            <a:ext cx="2133926" cy="1554522"/>
          </a:xfrm>
          <a:prstGeom prst="rect">
            <a:avLst/>
          </a:prstGeom>
          <a:ln>
            <a:noFill/>
          </a:ln>
          <a:effectLst/>
        </p:spPr>
      </p:pic>
      <p:pic>
        <p:nvPicPr>
          <p:cNvPr id="17" name="図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3663" y="4831290"/>
            <a:ext cx="2193114" cy="1583410"/>
          </a:xfrm>
          <a:prstGeom prst="rect">
            <a:avLst/>
          </a:prstGeom>
        </p:spPr>
      </p:pic>
      <p:pic>
        <p:nvPicPr>
          <p:cNvPr id="19" name="図 18" descr="屋内, 建物, 電車, 跡 が含まれている画像&#10;&#10;自動的に生成された説明">
            <a:extLst>
              <a:ext uri="{FF2B5EF4-FFF2-40B4-BE49-F238E27FC236}">
                <a16:creationId xmlns:a16="http://schemas.microsoft.com/office/drawing/2014/main" id="{18293BA5-3E0B-2B4B-A6AC-2ED7CFF3696F}"/>
              </a:ext>
            </a:extLst>
          </p:cNvPr>
          <p:cNvPicPr>
            <a:picLocks noChangeAspect="1"/>
          </p:cNvPicPr>
          <p:nvPr/>
        </p:nvPicPr>
        <p:blipFill>
          <a:blip r:embed="rId8"/>
          <a:stretch>
            <a:fillRect/>
          </a:stretch>
        </p:blipFill>
        <p:spPr>
          <a:xfrm>
            <a:off x="3408109" y="5541888"/>
            <a:ext cx="1636207" cy="1227155"/>
          </a:xfrm>
          <a:prstGeom prst="rect">
            <a:avLst/>
          </a:prstGeom>
        </p:spPr>
      </p:pic>
      <p:pic>
        <p:nvPicPr>
          <p:cNvPr id="18" name="図 17">
            <a:extLst>
              <a:ext uri="{FF2B5EF4-FFF2-40B4-BE49-F238E27FC236}">
                <a16:creationId xmlns:a16="http://schemas.microsoft.com/office/drawing/2014/main" id="{647FC0D8-C18E-C545-BCB3-77D9B3B6EEBD}"/>
              </a:ext>
            </a:extLst>
          </p:cNvPr>
          <p:cNvPicPr>
            <a:picLocks noChangeAspect="1"/>
          </p:cNvPicPr>
          <p:nvPr/>
        </p:nvPicPr>
        <p:blipFill rotWithShape="1">
          <a:blip r:embed="rId9"/>
          <a:srcRect b="4135"/>
          <a:stretch/>
        </p:blipFill>
        <p:spPr>
          <a:xfrm>
            <a:off x="3848133" y="4859083"/>
            <a:ext cx="1958181" cy="1087842"/>
          </a:xfrm>
          <a:prstGeom prst="rect">
            <a:avLst/>
          </a:prstGeom>
          <a:ln w="19050">
            <a:solidFill>
              <a:schemeClr val="tx1"/>
            </a:solidFill>
          </a:ln>
        </p:spPr>
      </p:pic>
      <p:pic>
        <p:nvPicPr>
          <p:cNvPr id="20" name="図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90440" y="1889766"/>
            <a:ext cx="1100308" cy="703158"/>
          </a:xfrm>
          <a:prstGeom prst="rect">
            <a:avLst/>
          </a:prstGeom>
        </p:spPr>
      </p:pic>
      <p:sp>
        <p:nvSpPr>
          <p:cNvPr id="21" name="角丸四角形 20"/>
          <p:cNvSpPr/>
          <p:nvPr/>
        </p:nvSpPr>
        <p:spPr>
          <a:xfrm>
            <a:off x="195833" y="1223219"/>
            <a:ext cx="3513130" cy="969384"/>
          </a:xfrm>
          <a:prstGeom prst="roundRect">
            <a:avLst>
              <a:gd name="adj" fmla="val 3770"/>
            </a:avLst>
          </a:prstGeom>
          <a:noFill/>
          <a:ln>
            <a:noFill/>
          </a:ln>
        </p:spPr>
        <p:style>
          <a:lnRef idx="2">
            <a:schemeClr val="accent6"/>
          </a:lnRef>
          <a:fillRef idx="1">
            <a:schemeClr val="lt1"/>
          </a:fillRef>
          <a:effectRef idx="0">
            <a:schemeClr val="accent6"/>
          </a:effectRef>
          <a:fontRef idx="minor">
            <a:schemeClr val="dk1"/>
          </a:fontRef>
        </p:style>
        <p:txBody>
          <a:bodyPr rIns="72000" rtlCol="0" anchor="t"/>
          <a:lstStyle/>
          <a:p>
            <a:pPr marL="901700" indent="-901700">
              <a:lnSpc>
                <a:spcPts val="2000"/>
              </a:lnSpc>
            </a:pPr>
            <a:r>
              <a:rPr kumimoji="1" lang="en-US" altLang="ja-JP" sz="1400" b="1" dirty="0" smtClean="0">
                <a:ea typeface="Meiryo UI" panose="020B0604030504040204" pitchFamily="50" charset="-128"/>
              </a:rPr>
              <a:t>【</a:t>
            </a:r>
            <a:r>
              <a:rPr kumimoji="1" lang="ja-JP" altLang="en-US" sz="1400" b="1" dirty="0">
                <a:ea typeface="Meiryo UI" panose="020B0604030504040204" pitchFamily="50" charset="-128"/>
              </a:rPr>
              <a:t>内容</a:t>
            </a:r>
            <a:r>
              <a:rPr kumimoji="1" lang="en-US" altLang="ja-JP" sz="1400" b="1" dirty="0">
                <a:ea typeface="Meiryo UI" panose="020B0604030504040204" pitchFamily="50" charset="-128"/>
              </a:rPr>
              <a:t>】 </a:t>
            </a:r>
            <a:r>
              <a:rPr kumimoji="1" lang="en-US" altLang="ja-JP" sz="1400" dirty="0">
                <a:ea typeface="Meiryo UI" panose="020B0604030504040204" pitchFamily="50" charset="-128"/>
              </a:rPr>
              <a:t> </a:t>
            </a:r>
            <a:r>
              <a:rPr kumimoji="1" lang="ja-JP" altLang="en-US" sz="1400" dirty="0">
                <a:ea typeface="Meiryo UI" panose="020B0604030504040204" pitchFamily="50" charset="-128"/>
              </a:rPr>
              <a:t>体操と笑いを連携、グループで</a:t>
            </a:r>
            <a:r>
              <a:rPr kumimoji="1" lang="ja-JP" altLang="en-US" sz="1400" dirty="0" smtClean="0">
                <a:ea typeface="Meiryo UI" panose="020B0604030504040204" pitchFamily="50" charset="-128"/>
              </a:rPr>
              <a:t>実践</a:t>
            </a:r>
            <a:endParaRPr kumimoji="1" lang="en-US" altLang="ja-JP" sz="1400" dirty="0" smtClean="0">
              <a:ea typeface="Meiryo UI" panose="020B0604030504040204" pitchFamily="50" charset="-128"/>
            </a:endParaRPr>
          </a:p>
          <a:p>
            <a:pPr marL="901700" indent="-901700">
              <a:lnSpc>
                <a:spcPts val="2000"/>
              </a:lnSpc>
            </a:pPr>
            <a:r>
              <a:rPr kumimoji="1" lang="ja-JP" altLang="en-US" sz="1400" dirty="0">
                <a:ea typeface="Meiryo UI" panose="020B0604030504040204" pitchFamily="50" charset="-128"/>
              </a:rPr>
              <a:t>　</a:t>
            </a:r>
            <a:r>
              <a:rPr kumimoji="1" lang="ja-JP" altLang="en-US" sz="1400" dirty="0" smtClean="0">
                <a:ea typeface="Meiryo UI" panose="020B0604030504040204" pitchFamily="50" charset="-128"/>
              </a:rPr>
              <a:t>　　　</a:t>
            </a:r>
            <a:r>
              <a:rPr kumimoji="1" lang="en-US" altLang="ja-JP" sz="1400" dirty="0" smtClean="0">
                <a:ea typeface="Meiryo UI" panose="020B0604030504040204" pitchFamily="50" charset="-128"/>
              </a:rPr>
              <a:t>(</a:t>
            </a:r>
            <a:r>
              <a:rPr kumimoji="1" lang="ja-JP" altLang="en-US" sz="1400" dirty="0" smtClean="0">
                <a:ea typeface="Meiryo UI" panose="020B0604030504040204" pitchFamily="50" charset="-128"/>
              </a:rPr>
              <a:t>落語の鑑賞や</a:t>
            </a:r>
            <a:r>
              <a:rPr kumimoji="1" lang="ja-JP" altLang="en-US" sz="1400" dirty="0">
                <a:ea typeface="Meiryo UI" panose="020B0604030504040204" pitchFamily="50" charset="-128"/>
              </a:rPr>
              <a:t>笑いを取り入れた</a:t>
            </a:r>
            <a:r>
              <a:rPr kumimoji="1" lang="ja-JP" altLang="en-US" sz="1400" dirty="0" smtClean="0">
                <a:ea typeface="Meiryo UI" panose="020B0604030504040204" pitchFamily="50" charset="-128"/>
              </a:rPr>
              <a:t>健康体</a:t>
            </a:r>
            <a:endParaRPr kumimoji="1" lang="en-US" altLang="ja-JP" sz="1400" dirty="0" smtClean="0">
              <a:ea typeface="Meiryo UI" panose="020B0604030504040204" pitchFamily="50" charset="-128"/>
            </a:endParaRPr>
          </a:p>
          <a:p>
            <a:pPr marL="901700" indent="-901700">
              <a:lnSpc>
                <a:spcPts val="2000"/>
              </a:lnSpc>
            </a:pPr>
            <a:r>
              <a:rPr kumimoji="1" lang="ja-JP" altLang="en-US" sz="1400" dirty="0">
                <a:ea typeface="Meiryo UI" panose="020B0604030504040204" pitchFamily="50" charset="-128"/>
              </a:rPr>
              <a:t>　</a:t>
            </a:r>
            <a:r>
              <a:rPr kumimoji="1" lang="ja-JP" altLang="en-US" sz="1400" dirty="0" smtClean="0">
                <a:ea typeface="Meiryo UI" panose="020B0604030504040204" pitchFamily="50" charset="-128"/>
              </a:rPr>
              <a:t>　　　操やヨガの実践等</a:t>
            </a:r>
            <a:r>
              <a:rPr kumimoji="1" lang="en-US" altLang="ja-JP" sz="1400" dirty="0" smtClean="0">
                <a:ea typeface="Meiryo UI" panose="020B0604030504040204" pitchFamily="50" charset="-128"/>
              </a:rPr>
              <a:t>)</a:t>
            </a:r>
            <a:r>
              <a:rPr kumimoji="1" lang="ja-JP" altLang="en-US" sz="1400" dirty="0" smtClean="0">
                <a:ea typeface="Meiryo UI" panose="020B0604030504040204" pitchFamily="50" charset="-128"/>
              </a:rPr>
              <a:t>し、心身</a:t>
            </a:r>
            <a:r>
              <a:rPr kumimoji="1" lang="ja-JP" altLang="en-US" sz="1400" dirty="0">
                <a:ea typeface="Meiryo UI" panose="020B0604030504040204" pitchFamily="50" charset="-128"/>
              </a:rPr>
              <a:t>の健康や</a:t>
            </a:r>
            <a:r>
              <a:rPr kumimoji="1" lang="ja-JP" altLang="en-US" sz="1400" dirty="0" smtClean="0">
                <a:ea typeface="Meiryo UI" panose="020B0604030504040204" pitchFamily="50" charset="-128"/>
              </a:rPr>
              <a:t>生</a:t>
            </a:r>
            <a:endParaRPr kumimoji="1" lang="en-US" altLang="ja-JP" sz="1400" dirty="0" smtClean="0">
              <a:ea typeface="Meiryo UI" panose="020B0604030504040204" pitchFamily="50" charset="-128"/>
            </a:endParaRPr>
          </a:p>
          <a:p>
            <a:pPr marL="901700" indent="-901700">
              <a:lnSpc>
                <a:spcPts val="2000"/>
              </a:lnSpc>
            </a:pPr>
            <a:r>
              <a:rPr kumimoji="1" lang="ja-JP" altLang="en-US" sz="1400" dirty="0">
                <a:ea typeface="Meiryo UI" panose="020B0604030504040204" pitchFamily="50" charset="-128"/>
              </a:rPr>
              <a:t>　</a:t>
            </a:r>
            <a:r>
              <a:rPr kumimoji="1" lang="ja-JP" altLang="en-US" sz="1400" dirty="0" smtClean="0">
                <a:ea typeface="Meiryo UI" panose="020B0604030504040204" pitchFamily="50" charset="-128"/>
              </a:rPr>
              <a:t>　　　きがい</a:t>
            </a:r>
            <a:r>
              <a:rPr kumimoji="1" lang="ja-JP" altLang="en-US" sz="1400" dirty="0">
                <a:ea typeface="Meiryo UI" panose="020B0604030504040204" pitchFamily="50" charset="-128"/>
              </a:rPr>
              <a:t>に</a:t>
            </a:r>
            <a:r>
              <a:rPr kumimoji="1" lang="ja-JP" altLang="en-US" sz="1400" dirty="0" smtClean="0">
                <a:ea typeface="Meiryo UI" panose="020B0604030504040204" pitchFamily="50" charset="-128"/>
              </a:rPr>
              <a:t>及ぼす効果を分析。</a:t>
            </a:r>
            <a:endParaRPr kumimoji="1" lang="ja-JP" altLang="en-US" sz="1400" dirty="0">
              <a:ea typeface="Meiryo UI" panose="020B0604030504040204" pitchFamily="50" charset="-128"/>
            </a:endParaRPr>
          </a:p>
        </p:txBody>
      </p:sp>
      <p:sp>
        <p:nvSpPr>
          <p:cNvPr id="23" name="角丸四角形 22"/>
          <p:cNvSpPr/>
          <p:nvPr/>
        </p:nvSpPr>
        <p:spPr>
          <a:xfrm>
            <a:off x="195833" y="2991621"/>
            <a:ext cx="3074187" cy="982118"/>
          </a:xfrm>
          <a:prstGeom prst="roundRect">
            <a:avLst>
              <a:gd name="adj" fmla="val 3770"/>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nSpc>
                <a:spcPts val="2000"/>
              </a:lnSpc>
            </a:pPr>
            <a:r>
              <a:rPr kumimoji="1" lang="en-US" altLang="ja-JP" sz="1400" b="1" dirty="0" smtClean="0">
                <a:solidFill>
                  <a:schemeClr val="tx1"/>
                </a:solidFill>
                <a:ea typeface="Meiryo UI" panose="020B0604030504040204" pitchFamily="50" charset="-128"/>
              </a:rPr>
              <a:t>【</a:t>
            </a:r>
            <a:r>
              <a:rPr kumimoji="1" lang="ja-JP" altLang="en-US" sz="1400" b="1" dirty="0">
                <a:solidFill>
                  <a:schemeClr val="tx1"/>
                </a:solidFill>
                <a:ea typeface="Meiryo UI" panose="020B0604030504040204" pitchFamily="50" charset="-128"/>
              </a:rPr>
              <a:t>内容</a:t>
            </a:r>
            <a:r>
              <a:rPr kumimoji="1" lang="en-US" altLang="ja-JP" sz="1400" b="1" dirty="0">
                <a:solidFill>
                  <a:schemeClr val="tx1"/>
                </a:solidFill>
                <a:ea typeface="Meiryo UI" panose="020B0604030504040204" pitchFamily="50" charset="-128"/>
              </a:rPr>
              <a:t>】</a:t>
            </a:r>
            <a:r>
              <a:rPr kumimoji="1" lang="ja-JP" altLang="en-US" sz="1400" dirty="0">
                <a:solidFill>
                  <a:schemeClr val="tx1"/>
                </a:solidFill>
                <a:ea typeface="Meiryo UI" panose="020B0604030504040204" pitchFamily="50" charset="-128"/>
              </a:rPr>
              <a:t>　</a:t>
            </a:r>
            <a:r>
              <a:rPr kumimoji="1" lang="ja-JP" altLang="en-US" sz="1400" dirty="0" smtClean="0">
                <a:solidFill>
                  <a:schemeClr val="tx1"/>
                </a:solidFill>
                <a:ea typeface="Meiryo UI" panose="020B0604030504040204" pitchFamily="50" charset="-128"/>
              </a:rPr>
              <a:t>楽器</a:t>
            </a:r>
            <a:r>
              <a:rPr kumimoji="1" lang="ja-JP" altLang="en-US" sz="1400" dirty="0">
                <a:solidFill>
                  <a:schemeClr val="tx1"/>
                </a:solidFill>
                <a:ea typeface="Meiryo UI" panose="020B0604030504040204" pitchFamily="50" charset="-128"/>
              </a:rPr>
              <a:t>演奏講師の指導のもと</a:t>
            </a:r>
            <a:r>
              <a:rPr kumimoji="1" lang="ja-JP" altLang="en-US" sz="1400" dirty="0" smtClean="0">
                <a:solidFill>
                  <a:schemeClr val="tx1"/>
                </a:solidFill>
                <a:ea typeface="Meiryo UI" panose="020B0604030504040204" pitchFamily="50" charset="-128"/>
              </a:rPr>
              <a:t>、ピ</a:t>
            </a:r>
            <a:endParaRPr kumimoji="1" lang="en-US" altLang="ja-JP" sz="1400" dirty="0" smtClean="0">
              <a:solidFill>
                <a:schemeClr val="tx1"/>
              </a:solidFill>
              <a:ea typeface="Meiryo UI" panose="020B0604030504040204" pitchFamily="50" charset="-128"/>
            </a:endParaRPr>
          </a:p>
          <a:p>
            <a:pPr>
              <a:lnSpc>
                <a:spcPts val="2000"/>
              </a:lnSpc>
            </a:pPr>
            <a:r>
              <a:rPr kumimoji="1" lang="ja-JP" altLang="en-US" sz="1400" dirty="0" smtClean="0">
                <a:solidFill>
                  <a:schemeClr val="tx1"/>
                </a:solidFill>
                <a:ea typeface="Meiryo UI" panose="020B0604030504040204" pitchFamily="50" charset="-128"/>
              </a:rPr>
              <a:t>　　　　　アニカ演奏と脳</a:t>
            </a:r>
            <a:r>
              <a:rPr kumimoji="1" lang="ja-JP" altLang="en-US" sz="1400" dirty="0">
                <a:solidFill>
                  <a:schemeClr val="tx1"/>
                </a:solidFill>
                <a:ea typeface="Meiryo UI" panose="020B0604030504040204" pitchFamily="50" charset="-128"/>
              </a:rPr>
              <a:t>を使った運動の</a:t>
            </a:r>
            <a:r>
              <a:rPr kumimoji="1" lang="ja-JP" altLang="en-US" sz="1400" dirty="0" smtClean="0">
                <a:solidFill>
                  <a:schemeClr val="tx1"/>
                </a:solidFill>
                <a:ea typeface="Meiryo UI" panose="020B0604030504040204" pitchFamily="50" charset="-128"/>
              </a:rPr>
              <a:t>実</a:t>
            </a:r>
            <a:endParaRPr kumimoji="1" lang="en-US" altLang="ja-JP" sz="1400" dirty="0" smtClean="0">
              <a:solidFill>
                <a:schemeClr val="tx1"/>
              </a:solidFill>
              <a:ea typeface="Meiryo UI" panose="020B0604030504040204" pitchFamily="50" charset="-128"/>
            </a:endParaRPr>
          </a:p>
          <a:p>
            <a:pPr>
              <a:lnSpc>
                <a:spcPts val="2000"/>
              </a:lnSpc>
            </a:pPr>
            <a:r>
              <a:rPr kumimoji="1" lang="ja-JP" altLang="en-US" sz="1400" dirty="0" smtClean="0">
                <a:solidFill>
                  <a:schemeClr val="tx1"/>
                </a:solidFill>
                <a:ea typeface="Meiryo UI" panose="020B0604030504040204" pitchFamily="50" charset="-128"/>
              </a:rPr>
              <a:t>　　　　　践を行い、認知機能向上の効</a:t>
            </a:r>
            <a:endParaRPr kumimoji="1" lang="en-US" altLang="ja-JP" sz="1400" dirty="0" smtClean="0">
              <a:solidFill>
                <a:schemeClr val="tx1"/>
              </a:solidFill>
              <a:ea typeface="Meiryo UI" panose="020B0604030504040204" pitchFamily="50" charset="-128"/>
            </a:endParaRPr>
          </a:p>
          <a:p>
            <a:pPr>
              <a:lnSpc>
                <a:spcPts val="2000"/>
              </a:lnSpc>
            </a:pPr>
            <a:r>
              <a:rPr kumimoji="1" lang="ja-JP" altLang="en-US" sz="1400" dirty="0" smtClean="0">
                <a:solidFill>
                  <a:schemeClr val="tx1"/>
                </a:solidFill>
                <a:ea typeface="Meiryo UI" panose="020B0604030504040204" pitchFamily="50" charset="-128"/>
              </a:rPr>
              <a:t>　　　　　果を分析。</a:t>
            </a:r>
            <a:endParaRPr kumimoji="1" lang="en-US" altLang="ja-JP" sz="1400" dirty="0">
              <a:solidFill>
                <a:schemeClr val="tx1"/>
              </a:solidFill>
              <a:ea typeface="Meiryo UI" panose="020B0604030504040204" pitchFamily="50" charset="-128"/>
            </a:endParaRPr>
          </a:p>
        </p:txBody>
      </p:sp>
      <p:sp>
        <p:nvSpPr>
          <p:cNvPr id="24" name="角丸四角形 23"/>
          <p:cNvSpPr/>
          <p:nvPr/>
        </p:nvSpPr>
        <p:spPr>
          <a:xfrm>
            <a:off x="6036044" y="958788"/>
            <a:ext cx="3621024" cy="831892"/>
          </a:xfrm>
          <a:prstGeom prst="roundRect">
            <a:avLst>
              <a:gd name="adj" fmla="val 3222"/>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nSpc>
                <a:spcPts val="2000"/>
              </a:lnSpc>
            </a:pPr>
            <a:endParaRPr lang="en-US" altLang="ja-JP" sz="1400" b="1" dirty="0" smtClean="0">
              <a:ea typeface="Meiryo UI" panose="020B0604030504040204" pitchFamily="50" charset="-128"/>
            </a:endParaRPr>
          </a:p>
          <a:p>
            <a:pPr>
              <a:lnSpc>
                <a:spcPts val="2000"/>
              </a:lnSpc>
            </a:pPr>
            <a:r>
              <a:rPr lang="en-US" altLang="ja-JP" sz="1400" b="1" dirty="0" smtClean="0">
                <a:ea typeface="Meiryo UI" panose="020B0604030504040204" pitchFamily="50" charset="-128"/>
              </a:rPr>
              <a:t>【</a:t>
            </a:r>
            <a:r>
              <a:rPr lang="ja-JP" altLang="en-US" sz="1400" b="1" dirty="0" smtClean="0">
                <a:ea typeface="Meiryo UI" panose="020B0604030504040204" pitchFamily="50" charset="-128"/>
              </a:rPr>
              <a:t>内容</a:t>
            </a:r>
            <a:r>
              <a:rPr lang="en-US" altLang="ja-JP" sz="1400" b="1" dirty="0" smtClean="0">
                <a:ea typeface="Meiryo UI" panose="020B0604030504040204" pitchFamily="50" charset="-128"/>
              </a:rPr>
              <a:t>】</a:t>
            </a:r>
            <a:r>
              <a:rPr lang="en-US" altLang="ja-JP" sz="1400" dirty="0" smtClean="0">
                <a:ea typeface="Meiryo UI" panose="020B0604030504040204" pitchFamily="50" charset="-128"/>
              </a:rPr>
              <a:t>AI</a:t>
            </a:r>
            <a:r>
              <a:rPr lang="ja-JP" altLang="en-US" sz="1400" dirty="0" smtClean="0">
                <a:ea typeface="Meiryo UI" panose="020B0604030504040204" pitchFamily="50" charset="-128"/>
              </a:rPr>
              <a:t>ロボによるコミュニケーションを一定期間</a:t>
            </a:r>
            <a:endParaRPr lang="en-US" altLang="ja-JP" sz="1400" dirty="0" smtClean="0">
              <a:ea typeface="Meiryo UI" panose="020B0604030504040204" pitchFamily="50" charset="-128"/>
            </a:endParaRPr>
          </a:p>
          <a:p>
            <a:pPr>
              <a:lnSpc>
                <a:spcPts val="2000"/>
              </a:lnSpc>
            </a:pPr>
            <a:r>
              <a:rPr lang="ja-JP" altLang="en-US" sz="1400" dirty="0" smtClean="0">
                <a:ea typeface="Meiryo UI" panose="020B0604030504040204" pitchFamily="50" charset="-128"/>
              </a:rPr>
              <a:t>　　　　 実践し、認知</a:t>
            </a:r>
            <a:r>
              <a:rPr lang="ja-JP" altLang="en-US" sz="1400" dirty="0">
                <a:ea typeface="Meiryo UI" panose="020B0604030504040204" pitchFamily="50" charset="-128"/>
              </a:rPr>
              <a:t>機能に及ぼす</a:t>
            </a:r>
            <a:r>
              <a:rPr lang="ja-JP" altLang="en-US" sz="1400" dirty="0" smtClean="0">
                <a:ea typeface="Meiryo UI" panose="020B0604030504040204" pitchFamily="50" charset="-128"/>
              </a:rPr>
              <a:t>効果を分析。</a:t>
            </a:r>
            <a:endParaRPr lang="ja-JP" altLang="en-US" sz="1400" dirty="0">
              <a:ea typeface="Meiryo UI" panose="020B0604030504040204" pitchFamily="50" charset="-128"/>
            </a:endParaRPr>
          </a:p>
          <a:p>
            <a:pPr>
              <a:lnSpc>
                <a:spcPts val="2000"/>
              </a:lnSpc>
            </a:pPr>
            <a:endParaRPr kumimoji="1" lang="en-US" altLang="ja-JP" sz="1400" dirty="0" smtClean="0">
              <a:latin typeface="Meiryo UI" panose="020B0604030504040204" pitchFamily="50" charset="-128"/>
              <a:ea typeface="Meiryo UI" panose="020B0604030504040204" pitchFamily="50" charset="-128"/>
            </a:endParaRPr>
          </a:p>
          <a:p>
            <a:pPr>
              <a:lnSpc>
                <a:spcPts val="2000"/>
              </a:lnSpc>
            </a:pPr>
            <a:endParaRPr kumimoji="1" lang="ja-JP" altLang="en-US" sz="1400"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en-US" altLang="ja-JP" sz="1400" dirty="0" smtClean="0">
                <a:latin typeface="Meiryo UI"/>
                <a:ea typeface="Meiryo UI"/>
              </a:rPr>
              <a:t>	</a:t>
            </a:r>
            <a:endParaRPr kumimoji="1" lang="ja-JP" altLang="en-US" sz="1400" dirty="0">
              <a:latin typeface="Meiryo UI"/>
              <a:ea typeface="Meiryo UI"/>
            </a:endParaRPr>
          </a:p>
        </p:txBody>
      </p:sp>
      <p:sp>
        <p:nvSpPr>
          <p:cNvPr id="25" name="角丸四角形 24"/>
          <p:cNvSpPr/>
          <p:nvPr/>
        </p:nvSpPr>
        <p:spPr>
          <a:xfrm>
            <a:off x="6055389" y="2982723"/>
            <a:ext cx="3835359" cy="811086"/>
          </a:xfrm>
          <a:prstGeom prst="roundRect">
            <a:avLst>
              <a:gd name="adj" fmla="val 3222"/>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899795" indent="-899795">
              <a:lnSpc>
                <a:spcPts val="2000"/>
              </a:lnSpc>
            </a:pPr>
            <a:r>
              <a:rPr kumimoji="1" lang="en-US" altLang="ja-JP" sz="1400" b="1" dirty="0" smtClean="0">
                <a:ea typeface="Meiryo UI" panose="020B0604030504040204" pitchFamily="50" charset="-128"/>
              </a:rPr>
              <a:t>【</a:t>
            </a:r>
            <a:r>
              <a:rPr kumimoji="1" lang="ja-JP" altLang="en-US" sz="1400" b="1" dirty="0" smtClean="0">
                <a:ea typeface="Meiryo UI" panose="020B0604030504040204" pitchFamily="50" charset="-128"/>
              </a:rPr>
              <a:t>内容</a:t>
            </a:r>
            <a:r>
              <a:rPr kumimoji="1" lang="en-US" altLang="ja-JP" sz="1400" b="1" dirty="0" smtClean="0">
                <a:ea typeface="Meiryo UI" panose="020B0604030504040204" pitchFamily="50" charset="-128"/>
              </a:rPr>
              <a:t>】</a:t>
            </a:r>
            <a:r>
              <a:rPr kumimoji="1" lang="ja-JP" altLang="en-US" sz="1400" dirty="0">
                <a:ea typeface="Meiryo UI" panose="020B0604030504040204" pitchFamily="50" charset="-128"/>
              </a:rPr>
              <a:t>　デュアルタスクによる運動</a:t>
            </a:r>
            <a:r>
              <a:rPr kumimoji="1" lang="ja-JP" altLang="en-US" sz="1400" dirty="0" smtClean="0">
                <a:ea typeface="Meiryo UI" panose="020B0604030504040204" pitchFamily="50" charset="-128"/>
              </a:rPr>
              <a:t>ゲームを一定期間</a:t>
            </a:r>
            <a:endParaRPr kumimoji="1" lang="en-US" altLang="ja-JP" sz="1400" dirty="0" smtClean="0">
              <a:ea typeface="Meiryo UI" panose="020B0604030504040204" pitchFamily="50" charset="-128"/>
            </a:endParaRPr>
          </a:p>
          <a:p>
            <a:pPr marL="899795" indent="-899795">
              <a:lnSpc>
                <a:spcPts val="2000"/>
              </a:lnSpc>
            </a:pPr>
            <a:r>
              <a:rPr kumimoji="1" lang="ja-JP" altLang="en-US" sz="1400" dirty="0">
                <a:ea typeface="Meiryo UI" panose="020B0604030504040204" pitchFamily="50" charset="-128"/>
              </a:rPr>
              <a:t>　</a:t>
            </a:r>
            <a:r>
              <a:rPr kumimoji="1" lang="ja-JP" altLang="en-US" sz="1400" dirty="0" smtClean="0">
                <a:ea typeface="Meiryo UI" panose="020B0604030504040204" pitchFamily="50" charset="-128"/>
              </a:rPr>
              <a:t>　　　　 実践し、認知機能に</a:t>
            </a:r>
            <a:r>
              <a:rPr kumimoji="1" lang="ja-JP" altLang="en-US" sz="1400" dirty="0">
                <a:ea typeface="Meiryo UI" panose="020B0604030504040204" pitchFamily="50" charset="-128"/>
              </a:rPr>
              <a:t>及ぼす</a:t>
            </a:r>
            <a:r>
              <a:rPr kumimoji="1" lang="ja-JP" altLang="en-US" sz="1400" dirty="0" smtClean="0">
                <a:ea typeface="Meiryo UI" panose="020B0604030504040204" pitchFamily="50" charset="-128"/>
              </a:rPr>
              <a:t>効果を分析。</a:t>
            </a:r>
            <a:endParaRPr lang="en-US" altLang="ja-JP" sz="1400" b="1" dirty="0">
              <a:ea typeface="Meiryo UI" panose="020B0604030504040204" pitchFamily="50" charset="-128"/>
            </a:endParaRPr>
          </a:p>
          <a:p>
            <a:pPr>
              <a:lnSpc>
                <a:spcPts val="2000"/>
              </a:lnSpc>
            </a:pPr>
            <a:endParaRPr lang="en-US" altLang="ja-JP" sz="1400" b="1" dirty="0">
              <a:ea typeface="Meiryo UI" panose="020B0604030504040204" pitchFamily="50" charset="-128"/>
            </a:endParaRPr>
          </a:p>
          <a:p>
            <a:pPr>
              <a:lnSpc>
                <a:spcPts val="2000"/>
              </a:lnSpc>
            </a:pPr>
            <a:endParaRPr lang="en-US" altLang="ja-JP" sz="1400" b="1" dirty="0">
              <a:ea typeface="Meiryo UI" panose="020B0604030504040204" pitchFamily="50" charset="-128"/>
            </a:endParaRPr>
          </a:p>
          <a:p>
            <a:pPr>
              <a:lnSpc>
                <a:spcPts val="2000"/>
              </a:lnSpc>
            </a:pPr>
            <a:endParaRPr lang="en-US" altLang="ja-JP" sz="1400" b="1" dirty="0" smtClean="0">
              <a:ea typeface="Meiryo UI" panose="020B0604030504040204" pitchFamily="50" charset="-128"/>
            </a:endParaRPr>
          </a:p>
          <a:p>
            <a:pPr>
              <a:lnSpc>
                <a:spcPts val="2000"/>
              </a:lnSpc>
            </a:pPr>
            <a:endParaRPr lang="en-US" altLang="ja-JP" sz="1400" b="1" dirty="0" smtClean="0">
              <a:ea typeface="Meiryo UI" panose="020B0604030504040204" pitchFamily="50" charset="-128"/>
            </a:endParaRPr>
          </a:p>
          <a:p>
            <a:pPr>
              <a:lnSpc>
                <a:spcPts val="2000"/>
              </a:lnSpc>
            </a:pPr>
            <a:endParaRPr lang="en-US" altLang="ja-JP" sz="1400" b="1" dirty="0">
              <a:ea typeface="Meiryo UI" panose="020B0604030504040204" pitchFamily="50" charset="-128"/>
            </a:endParaRPr>
          </a:p>
          <a:p>
            <a:pPr>
              <a:lnSpc>
                <a:spcPts val="2000"/>
              </a:lnSpc>
            </a:pPr>
            <a:endParaRPr lang="en-US" altLang="ja-JP" sz="1400" b="1" dirty="0">
              <a:ea typeface="Meiryo UI" panose="020B0604030504040204" pitchFamily="50" charset="-128"/>
            </a:endParaRPr>
          </a:p>
          <a:p>
            <a:pPr>
              <a:lnSpc>
                <a:spcPts val="2000"/>
              </a:lnSpc>
            </a:pPr>
            <a:endParaRPr lang="en-US" altLang="ja-JP" sz="1400" b="1" dirty="0">
              <a:ea typeface="Meiryo UI" panose="020B0604030504040204" pitchFamily="50" charset="-128"/>
            </a:endParaRPr>
          </a:p>
          <a:p>
            <a:pPr>
              <a:lnSpc>
                <a:spcPts val="2000"/>
              </a:lnSpc>
            </a:pPr>
            <a:endParaRPr lang="en-US" altLang="ja-JP" sz="1400" b="1" dirty="0" smtClean="0">
              <a:ea typeface="Meiryo UI" panose="020B0604030504040204" pitchFamily="50" charset="-128"/>
            </a:endParaRPr>
          </a:p>
          <a:p>
            <a:pPr>
              <a:lnSpc>
                <a:spcPts val="2000"/>
              </a:lnSpc>
            </a:pPr>
            <a:endParaRPr kumimoji="1" lang="ja-JP" altLang="en-US" sz="1400" dirty="0">
              <a:solidFill>
                <a:schemeClr val="tx1"/>
              </a:solidFill>
              <a:latin typeface="Meiryo UI" panose="020B0604030504040204" pitchFamily="50" charset="-128"/>
              <a:ea typeface="Meiryo UI" panose="020B0604030504040204" pitchFamily="50" charset="-128"/>
            </a:endParaRPr>
          </a:p>
          <a:p>
            <a:pPr>
              <a:lnSpc>
                <a:spcPts val="2000"/>
              </a:lnSpc>
            </a:pPr>
            <a:r>
              <a:rPr kumimoji="1" lang="en-US" altLang="ja-JP" sz="1400" dirty="0">
                <a:latin typeface="Meiryo UI"/>
                <a:ea typeface="Meiryo UI"/>
              </a:rPr>
              <a:t>	</a:t>
            </a:r>
            <a:endParaRPr kumimoji="1" lang="ja-JP" altLang="en-US" sz="1400" dirty="0">
              <a:latin typeface="Meiryo UI"/>
              <a:ea typeface="Meiryo UI"/>
            </a:endParaRPr>
          </a:p>
        </p:txBody>
      </p:sp>
      <p:sp>
        <p:nvSpPr>
          <p:cNvPr id="26" name="角丸四角形 25"/>
          <p:cNvSpPr/>
          <p:nvPr/>
        </p:nvSpPr>
        <p:spPr>
          <a:xfrm>
            <a:off x="209738" y="5198966"/>
            <a:ext cx="3074187" cy="1317679"/>
          </a:xfrm>
          <a:prstGeom prst="roundRect">
            <a:avLst>
              <a:gd name="adj" fmla="val 3770"/>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nSpc>
                <a:spcPts val="2000"/>
              </a:lnSpc>
            </a:pPr>
            <a:r>
              <a:rPr kumimoji="1" lang="en-US" altLang="ja-JP" sz="1400" b="1" dirty="0" smtClean="0">
                <a:solidFill>
                  <a:schemeClr val="tx1"/>
                </a:solidFill>
                <a:ea typeface="Meiryo UI" panose="020B0604030504040204" pitchFamily="50" charset="-128"/>
              </a:rPr>
              <a:t>【</a:t>
            </a:r>
            <a:r>
              <a:rPr kumimoji="1" lang="ja-JP" altLang="en-US" sz="1400" b="1" dirty="0">
                <a:solidFill>
                  <a:schemeClr val="tx1"/>
                </a:solidFill>
                <a:ea typeface="Meiryo UI" panose="020B0604030504040204" pitchFamily="50" charset="-128"/>
              </a:rPr>
              <a:t>内容</a:t>
            </a:r>
            <a:r>
              <a:rPr kumimoji="1" lang="en-US" altLang="ja-JP" sz="1400" b="1" dirty="0">
                <a:solidFill>
                  <a:schemeClr val="tx1"/>
                </a:solidFill>
                <a:ea typeface="Meiryo UI" panose="020B0604030504040204" pitchFamily="50" charset="-128"/>
              </a:rPr>
              <a:t>】</a:t>
            </a:r>
            <a:r>
              <a:rPr kumimoji="1" lang="ja-JP" altLang="en-US" sz="1400" dirty="0">
                <a:solidFill>
                  <a:schemeClr val="tx1"/>
                </a:solidFill>
                <a:ea typeface="Meiryo UI" panose="020B0604030504040204" pitchFamily="50" charset="-128"/>
              </a:rPr>
              <a:t>　</a:t>
            </a:r>
            <a:r>
              <a:rPr kumimoji="1" lang="en-US" altLang="ja-JP" sz="1400" dirty="0" smtClean="0">
                <a:solidFill>
                  <a:schemeClr val="tx1"/>
                </a:solidFill>
                <a:ea typeface="Meiryo UI" panose="020B0604030504040204" pitchFamily="50" charset="-128"/>
              </a:rPr>
              <a:t>JR</a:t>
            </a:r>
            <a:r>
              <a:rPr kumimoji="1" lang="ja-JP" altLang="en-US" sz="1400" dirty="0" smtClean="0">
                <a:solidFill>
                  <a:schemeClr val="tx1"/>
                </a:solidFill>
                <a:ea typeface="Meiryo UI" panose="020B0604030504040204" pitchFamily="50" charset="-128"/>
              </a:rPr>
              <a:t>千里丘駅東口階段に「行動</a:t>
            </a:r>
            <a:endParaRPr kumimoji="1" lang="en-US" altLang="ja-JP" sz="1400" dirty="0" smtClean="0">
              <a:solidFill>
                <a:schemeClr val="tx1"/>
              </a:solidFill>
              <a:ea typeface="Meiryo UI" panose="020B0604030504040204" pitchFamily="50" charset="-128"/>
            </a:endParaRPr>
          </a:p>
          <a:p>
            <a:pPr>
              <a:lnSpc>
                <a:spcPts val="2000"/>
              </a:lnSpc>
            </a:pPr>
            <a:r>
              <a:rPr kumimoji="1" lang="ja-JP" altLang="en-US" sz="1400" dirty="0" smtClean="0">
                <a:solidFill>
                  <a:schemeClr val="tx1"/>
                </a:solidFill>
                <a:ea typeface="Meiryo UI" panose="020B0604030504040204" pitchFamily="50" charset="-128"/>
              </a:rPr>
              <a:t>　　　　　経済学」における「ナッジ」を活用</a:t>
            </a:r>
            <a:endParaRPr kumimoji="1" lang="en-US" altLang="ja-JP" sz="1400" dirty="0" smtClean="0">
              <a:solidFill>
                <a:schemeClr val="tx1"/>
              </a:solidFill>
              <a:ea typeface="Meiryo UI" panose="020B0604030504040204" pitchFamily="50" charset="-128"/>
            </a:endParaRPr>
          </a:p>
          <a:p>
            <a:pPr>
              <a:lnSpc>
                <a:spcPts val="2000"/>
              </a:lnSpc>
            </a:pPr>
            <a:r>
              <a:rPr kumimoji="1" lang="ja-JP" altLang="en-US" sz="1400" dirty="0" smtClean="0">
                <a:solidFill>
                  <a:schemeClr val="tx1"/>
                </a:solidFill>
                <a:ea typeface="Meiryo UI" panose="020B0604030504040204" pitchFamily="50" charset="-128"/>
              </a:rPr>
              <a:t>　　　　　した「階段を登りたくなる仕掛け」</a:t>
            </a:r>
            <a:endParaRPr kumimoji="1" lang="en-US" altLang="ja-JP" sz="1400" dirty="0" smtClean="0">
              <a:solidFill>
                <a:schemeClr val="tx1"/>
              </a:solidFill>
              <a:ea typeface="Meiryo UI" panose="020B0604030504040204" pitchFamily="50" charset="-128"/>
            </a:endParaRPr>
          </a:p>
          <a:p>
            <a:pPr>
              <a:lnSpc>
                <a:spcPts val="2000"/>
              </a:lnSpc>
            </a:pPr>
            <a:r>
              <a:rPr kumimoji="1" lang="ja-JP" altLang="en-US" sz="1400" dirty="0" smtClean="0">
                <a:solidFill>
                  <a:schemeClr val="tx1"/>
                </a:solidFill>
                <a:ea typeface="Meiryo UI" panose="020B0604030504040204" pitchFamily="50" charset="-128"/>
              </a:rPr>
              <a:t>　　　　　を設置し、駅利用者の階段利</a:t>
            </a:r>
            <a:endParaRPr kumimoji="1" lang="en-US" altLang="ja-JP" sz="1400" dirty="0" smtClean="0">
              <a:solidFill>
                <a:schemeClr val="tx1"/>
              </a:solidFill>
              <a:ea typeface="Meiryo UI" panose="020B0604030504040204" pitchFamily="50" charset="-128"/>
            </a:endParaRPr>
          </a:p>
          <a:p>
            <a:pPr>
              <a:lnSpc>
                <a:spcPts val="2000"/>
              </a:lnSpc>
            </a:pPr>
            <a:r>
              <a:rPr kumimoji="1" lang="ja-JP" altLang="en-US" sz="1400" dirty="0" smtClean="0">
                <a:solidFill>
                  <a:schemeClr val="tx1"/>
                </a:solidFill>
                <a:ea typeface="Meiryo UI" panose="020B0604030504040204" pitchFamily="50" charset="-128"/>
              </a:rPr>
              <a:t>　　　　　用を促す実証実験を実施。</a:t>
            </a:r>
            <a:endParaRPr kumimoji="1" lang="en-US" altLang="ja-JP" sz="1400" dirty="0">
              <a:solidFill>
                <a:schemeClr val="tx1"/>
              </a:solidFill>
              <a:ea typeface="Meiryo UI" panose="020B0604030504040204" pitchFamily="50" charset="-128"/>
            </a:endParaRPr>
          </a:p>
        </p:txBody>
      </p:sp>
      <p:sp>
        <p:nvSpPr>
          <p:cNvPr id="27" name="角丸四角形 26"/>
          <p:cNvSpPr/>
          <p:nvPr/>
        </p:nvSpPr>
        <p:spPr>
          <a:xfrm>
            <a:off x="6055389" y="5205537"/>
            <a:ext cx="3378897" cy="882520"/>
          </a:xfrm>
          <a:prstGeom prst="roundRect">
            <a:avLst>
              <a:gd name="adj" fmla="val 3770"/>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nSpc>
                <a:spcPts val="2000"/>
              </a:lnSpc>
            </a:pPr>
            <a:r>
              <a:rPr kumimoji="1" lang="en-US" altLang="ja-JP" sz="1400" b="1" dirty="0" smtClean="0">
                <a:solidFill>
                  <a:schemeClr val="tx1"/>
                </a:solidFill>
                <a:ea typeface="Meiryo UI" panose="020B0604030504040204" pitchFamily="50" charset="-128"/>
              </a:rPr>
              <a:t>【</a:t>
            </a:r>
            <a:r>
              <a:rPr kumimoji="1" lang="ja-JP" altLang="en-US" sz="1400" b="1" dirty="0">
                <a:solidFill>
                  <a:schemeClr val="tx1"/>
                </a:solidFill>
                <a:ea typeface="Meiryo UI" panose="020B0604030504040204" pitchFamily="50" charset="-128"/>
              </a:rPr>
              <a:t>内容</a:t>
            </a:r>
            <a:r>
              <a:rPr kumimoji="1" lang="en-US" altLang="ja-JP" sz="1400" b="1" dirty="0">
                <a:solidFill>
                  <a:schemeClr val="tx1"/>
                </a:solidFill>
                <a:ea typeface="Meiryo UI" panose="020B0604030504040204" pitchFamily="50" charset="-128"/>
              </a:rPr>
              <a:t>】</a:t>
            </a:r>
            <a:r>
              <a:rPr kumimoji="1" lang="ja-JP" altLang="en-US" sz="1400" dirty="0">
                <a:solidFill>
                  <a:schemeClr val="tx1"/>
                </a:solidFill>
                <a:ea typeface="Meiryo UI" panose="020B0604030504040204" pitchFamily="50" charset="-128"/>
              </a:rPr>
              <a:t>　</a:t>
            </a:r>
            <a:r>
              <a:rPr kumimoji="1" lang="ja-JP" altLang="en-US" sz="1400" dirty="0" smtClean="0">
                <a:solidFill>
                  <a:schemeClr val="tx1"/>
                </a:solidFill>
                <a:ea typeface="Meiryo UI" panose="020B0604030504040204" pitchFamily="50" charset="-128"/>
              </a:rPr>
              <a:t>トレーニング</a:t>
            </a:r>
            <a:r>
              <a:rPr kumimoji="1" lang="en-US" altLang="ja-JP" sz="1400" dirty="0" smtClean="0">
                <a:solidFill>
                  <a:schemeClr val="tx1"/>
                </a:solidFill>
                <a:ea typeface="Meiryo UI" panose="020B0604030504040204" pitchFamily="50" charset="-128"/>
              </a:rPr>
              <a:t>AI</a:t>
            </a:r>
            <a:r>
              <a:rPr kumimoji="1" lang="ja-JP" altLang="en-US" sz="1400" dirty="0" smtClean="0">
                <a:solidFill>
                  <a:schemeClr val="tx1"/>
                </a:solidFill>
                <a:ea typeface="Meiryo UI" panose="020B0604030504040204" pitchFamily="50" charset="-128"/>
              </a:rPr>
              <a:t>アプリを活用した口腔</a:t>
            </a:r>
            <a:endParaRPr kumimoji="1" lang="en-US" altLang="ja-JP" sz="1400" dirty="0" smtClean="0">
              <a:solidFill>
                <a:schemeClr val="tx1"/>
              </a:solidFill>
              <a:ea typeface="Meiryo UI" panose="020B0604030504040204" pitchFamily="50" charset="-128"/>
            </a:endParaRPr>
          </a:p>
          <a:p>
            <a:pPr>
              <a:lnSpc>
                <a:spcPts val="2000"/>
              </a:lnSpc>
            </a:pPr>
            <a:r>
              <a:rPr kumimoji="1" lang="ja-JP" altLang="en-US" sz="1400" dirty="0" smtClean="0">
                <a:solidFill>
                  <a:schemeClr val="tx1"/>
                </a:solidFill>
                <a:ea typeface="Meiryo UI" panose="020B0604030504040204" pitchFamily="50" charset="-128"/>
              </a:rPr>
              <a:t>　　　　　機能を維持・改善する予防プログラ</a:t>
            </a:r>
            <a:endParaRPr kumimoji="1" lang="en-US" altLang="ja-JP" sz="1400" dirty="0" smtClean="0">
              <a:solidFill>
                <a:schemeClr val="tx1"/>
              </a:solidFill>
              <a:ea typeface="Meiryo UI" panose="020B0604030504040204" pitchFamily="50" charset="-128"/>
            </a:endParaRPr>
          </a:p>
          <a:p>
            <a:pPr>
              <a:lnSpc>
                <a:spcPts val="2000"/>
              </a:lnSpc>
            </a:pPr>
            <a:r>
              <a:rPr kumimoji="1" lang="ja-JP" altLang="en-US" sz="1400" dirty="0" smtClean="0">
                <a:solidFill>
                  <a:schemeClr val="tx1"/>
                </a:solidFill>
                <a:ea typeface="Meiryo UI" panose="020B0604030504040204" pitchFamily="50" charset="-128"/>
              </a:rPr>
              <a:t>　　　　　ムを実践し、効果検証を実施した。</a:t>
            </a:r>
            <a:endParaRPr kumimoji="1" lang="en-US" altLang="ja-JP" sz="1400" dirty="0">
              <a:solidFill>
                <a:schemeClr val="tx1"/>
              </a:solidFill>
              <a:ea typeface="Meiryo UI" panose="020B0604030504040204" pitchFamily="50" charset="-128"/>
            </a:endParaRPr>
          </a:p>
        </p:txBody>
      </p:sp>
      <p:sp>
        <p:nvSpPr>
          <p:cNvPr id="30" name="正方形/長方形 29"/>
          <p:cNvSpPr/>
          <p:nvPr/>
        </p:nvSpPr>
        <p:spPr>
          <a:xfrm>
            <a:off x="11684892" y="6461326"/>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４</a:t>
            </a:r>
          </a:p>
        </p:txBody>
      </p:sp>
      <p:pic>
        <p:nvPicPr>
          <p:cNvPr id="28" name="図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Tree>
    <p:extLst>
      <p:ext uri="{BB962C8B-B14F-4D97-AF65-F5344CB8AC3E}">
        <p14:creationId xmlns:p14="http://schemas.microsoft.com/office/powerpoint/2010/main" val="662829009"/>
      </p:ext>
    </p:extLst>
  </p:cSld>
  <p:clrMapOvr>
    <a:masterClrMapping/>
  </p:clrMapOvr>
  <mc:AlternateContent xmlns:mc="http://schemas.openxmlformats.org/markup-compatibility/2006" xmlns:p14="http://schemas.microsoft.com/office/powerpoint/2010/main">
    <mc:Choice Requires="p14">
      <p:transition spd="slow" p14:dur="2000" advTm="81226"/>
    </mc:Choice>
    <mc:Fallback xmlns="">
      <p:transition spd="slow" advTm="8122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0" y="3011"/>
            <a:ext cx="12192000" cy="461665"/>
          </a:xfrm>
          <a:prstGeom prst="rect">
            <a:avLst/>
          </a:prstGeom>
          <a:solidFill>
            <a:srgbClr val="0070C0"/>
          </a:solidFill>
          <a:ln w="38100">
            <a:solidFill>
              <a:schemeClr val="accent1"/>
            </a:solidFill>
          </a:ln>
        </p:spPr>
        <p:txBody>
          <a:bodyPr wrap="square" rtlCol="0">
            <a:spAutoFit/>
          </a:bodyPr>
          <a:lstStyle/>
          <a:p>
            <a:r>
              <a:rPr lang="ja-JP" altLang="en-US" sz="2400" b="1" dirty="0">
                <a:solidFill>
                  <a:schemeClr val="bg1"/>
                </a:solidFill>
              </a:rPr>
              <a:t>これまでの実施</a:t>
            </a:r>
            <a:r>
              <a:rPr lang="ja-JP" altLang="en-US" sz="2400" b="1" dirty="0" smtClean="0">
                <a:solidFill>
                  <a:schemeClr val="bg1"/>
                </a:solidFill>
              </a:rPr>
              <a:t>状況②</a:t>
            </a:r>
            <a:r>
              <a:rPr lang="ja-JP" altLang="en-US" b="1" dirty="0" smtClean="0">
                <a:solidFill>
                  <a:schemeClr val="bg1"/>
                </a:solidFill>
              </a:rPr>
              <a:t>～</a:t>
            </a:r>
            <a:r>
              <a:rPr lang="ja-JP" altLang="en-US" b="1" dirty="0">
                <a:solidFill>
                  <a:schemeClr val="bg1"/>
                </a:solidFill>
              </a:rPr>
              <a:t>発信事業（</a:t>
            </a:r>
            <a:r>
              <a:rPr lang="en-US" altLang="ja-JP" b="1" dirty="0" smtClean="0">
                <a:solidFill>
                  <a:schemeClr val="bg1"/>
                </a:solidFill>
              </a:rPr>
              <a:t>2021</a:t>
            </a:r>
            <a:r>
              <a:rPr lang="ja-JP" altLang="en-US" b="1" dirty="0" smtClean="0">
                <a:solidFill>
                  <a:schemeClr val="bg1"/>
                </a:solidFill>
              </a:rPr>
              <a:t>～）～</a:t>
            </a:r>
          </a:p>
        </p:txBody>
      </p:sp>
      <p:sp>
        <p:nvSpPr>
          <p:cNvPr id="10" name="角丸四角形 9"/>
          <p:cNvSpPr/>
          <p:nvPr/>
        </p:nvSpPr>
        <p:spPr>
          <a:xfrm>
            <a:off x="105181" y="558445"/>
            <a:ext cx="3421789" cy="40097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en-US" altLang="ja-JP" b="1" kern="0" spc="153" dirty="0" smtClean="0">
                <a:solidFill>
                  <a:schemeClr val="bg1"/>
                </a:solidFill>
                <a:latin typeface="Meiryo UI" panose="020B0604030504040204" pitchFamily="50" charset="-128"/>
                <a:ea typeface="Meiryo UI" panose="020B0604030504040204" pitchFamily="50" charset="-128"/>
              </a:rPr>
              <a:t>YouTube</a:t>
            </a:r>
            <a:r>
              <a:rPr lang="ja-JP" altLang="en-US" b="1" kern="0" spc="153" dirty="0" smtClean="0">
                <a:solidFill>
                  <a:schemeClr val="bg1"/>
                </a:solidFill>
                <a:latin typeface="Meiryo UI" panose="020B0604030504040204" pitchFamily="50" charset="-128"/>
                <a:ea typeface="Meiryo UI" panose="020B0604030504040204" pitchFamily="50" charset="-128"/>
              </a:rPr>
              <a:t>による情報発信</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07256" y="2272747"/>
            <a:ext cx="1830516" cy="1022074"/>
          </a:xfrm>
          <a:prstGeom prst="rect">
            <a:avLst/>
          </a:prstGeom>
          <a:ln>
            <a:solidFill>
              <a:schemeClr val="bg1">
                <a:lumMod val="50000"/>
              </a:schemeClr>
            </a:solidFill>
          </a:ln>
        </p:spPr>
      </p:pic>
      <p:pic>
        <p:nvPicPr>
          <p:cNvPr id="4" name="図 3"/>
          <p:cNvPicPr>
            <a:picLocks noChangeAspect="1"/>
          </p:cNvPicPr>
          <p:nvPr/>
        </p:nvPicPr>
        <p:blipFill rotWithShape="1">
          <a:blip r:embed="rId3"/>
          <a:srcRect l="2982" t="5398" r="1690" b="4511"/>
          <a:stretch/>
        </p:blipFill>
        <p:spPr>
          <a:xfrm>
            <a:off x="214313" y="4829175"/>
            <a:ext cx="3600450" cy="1857376"/>
          </a:xfrm>
          <a:prstGeom prst="rect">
            <a:avLst/>
          </a:prstGeom>
          <a:ln>
            <a:solidFill>
              <a:schemeClr val="bg1">
                <a:lumMod val="50000"/>
              </a:schemeClr>
            </a:solidFill>
          </a:ln>
        </p:spPr>
      </p:pic>
      <p:sp>
        <p:nvSpPr>
          <p:cNvPr id="8" name="テキスト ボックス 7"/>
          <p:cNvSpPr txBox="1"/>
          <p:nvPr/>
        </p:nvSpPr>
        <p:spPr>
          <a:xfrm>
            <a:off x="0" y="970718"/>
            <a:ext cx="8911771" cy="523220"/>
          </a:xfrm>
          <a:prstGeom prst="rect">
            <a:avLst/>
          </a:prstGeom>
          <a:noFill/>
        </p:spPr>
        <p:txBody>
          <a:bodyPr wrap="square" rtlCol="0">
            <a:spAutoFit/>
          </a:bodyPr>
          <a:lstStyle/>
          <a:p>
            <a:r>
              <a:rPr kumimoji="1" lang="ja-JP" altLang="en-US" sz="1400" dirty="0" smtClean="0"/>
              <a:t>タレントの「おいでや</a:t>
            </a:r>
            <a:r>
              <a:rPr kumimoji="1" lang="ja-JP" altLang="en-US" sz="1400" dirty="0" err="1" smtClean="0"/>
              <a:t>す</a:t>
            </a:r>
            <a:r>
              <a:rPr kumimoji="1" lang="ja-JP" altLang="en-US" sz="1400" dirty="0" smtClean="0"/>
              <a:t>小田」さんがナレーションを担当する天下人・秀吉が「</a:t>
            </a:r>
            <a:r>
              <a:rPr kumimoji="1" lang="en-US" altLang="ja-JP" sz="1400" dirty="0" smtClean="0"/>
              <a:t>10</a:t>
            </a:r>
            <a:r>
              <a:rPr kumimoji="1" lang="ja-JP" altLang="en-US" sz="1400" dirty="0" smtClean="0"/>
              <a:t>歳若返り」の取組みを</a:t>
            </a:r>
            <a:endParaRPr kumimoji="1" lang="en-US" altLang="ja-JP" sz="1400" dirty="0" smtClean="0"/>
          </a:p>
          <a:p>
            <a:r>
              <a:rPr kumimoji="1" lang="ja-JP" altLang="en-US" sz="1400" dirty="0" smtClean="0"/>
              <a:t>わかりやすく解説した動画や、企業等の様々な団体の取組みを紹介する動画を配信。</a:t>
            </a:r>
            <a:endParaRPr kumimoji="1" lang="ja-JP" altLang="en-US" sz="1400" dirty="0"/>
          </a:p>
        </p:txBody>
      </p:sp>
      <p:sp>
        <p:nvSpPr>
          <p:cNvPr id="19" name="角丸四角形 18"/>
          <p:cNvSpPr/>
          <p:nvPr/>
        </p:nvSpPr>
        <p:spPr>
          <a:xfrm>
            <a:off x="105181" y="3618685"/>
            <a:ext cx="3038068" cy="405709"/>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en-US" altLang="ja-JP" b="1" kern="0" spc="153" dirty="0" smtClean="0">
                <a:solidFill>
                  <a:schemeClr val="bg1"/>
                </a:solidFill>
                <a:latin typeface="Meiryo UI" panose="020B0604030504040204" pitchFamily="50" charset="-128"/>
                <a:ea typeface="Meiryo UI" panose="020B0604030504040204" pitchFamily="50" charset="-128"/>
              </a:rPr>
              <a:t>Twitter</a:t>
            </a:r>
            <a:r>
              <a:rPr lang="ja-JP" altLang="en-US" b="1" kern="0" spc="153" dirty="0" smtClean="0">
                <a:solidFill>
                  <a:schemeClr val="bg1"/>
                </a:solidFill>
                <a:latin typeface="Meiryo UI" panose="020B0604030504040204" pitchFamily="50" charset="-128"/>
                <a:ea typeface="Meiryo UI" panose="020B0604030504040204" pitchFamily="50" charset="-128"/>
              </a:rPr>
              <a:t>による情報発信</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0" y="4165174"/>
            <a:ext cx="3954929" cy="523220"/>
          </a:xfrm>
          <a:prstGeom prst="rect">
            <a:avLst/>
          </a:prstGeom>
          <a:noFill/>
        </p:spPr>
        <p:txBody>
          <a:bodyPr wrap="none" rtlCol="0">
            <a:spAutoFit/>
          </a:bodyPr>
          <a:lstStyle/>
          <a:p>
            <a:r>
              <a:rPr kumimoji="1" lang="ja-JP" altLang="en-US" sz="1400" dirty="0"/>
              <a:t>天下人・秀吉が企業</a:t>
            </a:r>
            <a:r>
              <a:rPr kumimoji="1" lang="ja-JP" altLang="en-US" sz="1400" dirty="0" smtClean="0"/>
              <a:t>の取組み・市町村における</a:t>
            </a:r>
            <a:endParaRPr kumimoji="1" lang="en-US" altLang="ja-JP" sz="1400" dirty="0" smtClean="0"/>
          </a:p>
          <a:p>
            <a:r>
              <a:rPr kumimoji="1" lang="ja-JP" altLang="en-US" sz="1400" dirty="0" smtClean="0"/>
              <a:t>イベント情報等を毎日つぶやきで発信。</a:t>
            </a:r>
            <a:endParaRPr kumimoji="1" lang="ja-JP" altLang="en-US" sz="1400" dirty="0"/>
          </a:p>
        </p:txBody>
      </p:sp>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2837" y="1763574"/>
            <a:ext cx="1807403" cy="1061271"/>
          </a:xfrm>
          <a:prstGeom prst="rect">
            <a:avLst/>
          </a:prstGeom>
        </p:spPr>
      </p:pic>
      <p:sp>
        <p:nvSpPr>
          <p:cNvPr id="25" name="正方形/長方形 24"/>
          <p:cNvSpPr/>
          <p:nvPr/>
        </p:nvSpPr>
        <p:spPr>
          <a:xfrm>
            <a:off x="11586753" y="635911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rPr>
              <a:t>5</a:t>
            </a:r>
            <a:endParaRPr kumimoji="1" lang="ja-JP" altLang="en-US" sz="1100" dirty="0">
              <a:solidFill>
                <a:schemeClr val="tx1"/>
              </a:solidFill>
            </a:endParaRPr>
          </a:p>
        </p:txBody>
      </p:sp>
      <p:sp>
        <p:nvSpPr>
          <p:cNvPr id="26" name="テキスト ボックス 25"/>
          <p:cNvSpPr txBox="1"/>
          <p:nvPr/>
        </p:nvSpPr>
        <p:spPr>
          <a:xfrm>
            <a:off x="930497" y="1536538"/>
            <a:ext cx="1939615" cy="259045"/>
          </a:xfrm>
          <a:prstGeom prst="rect">
            <a:avLst/>
          </a:prstGeom>
          <a:noFill/>
        </p:spPr>
        <p:txBody>
          <a:bodyPr wrap="square" rtlCol="0">
            <a:spAutoFit/>
          </a:bodyPr>
          <a:lstStyle/>
          <a:p>
            <a:pPr algn="ctr">
              <a:lnSpc>
                <a:spcPts val="1300"/>
              </a:lnSpc>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rPr>
              <a:t>歳若返り」紹介動画</a:t>
            </a:r>
            <a:r>
              <a:rPr kumimoji="1" lang="en-US" altLang="ja-JP"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3637772" y="1536538"/>
            <a:ext cx="2920595" cy="259045"/>
          </a:xfrm>
          <a:prstGeom prst="rect">
            <a:avLst/>
          </a:prstGeom>
          <a:noFill/>
        </p:spPr>
        <p:txBody>
          <a:bodyPr wrap="square" rtlCol="0">
            <a:spAutoFit/>
          </a:bodyPr>
          <a:lstStyle/>
          <a:p>
            <a:pPr algn="ctr">
              <a:lnSpc>
                <a:spcPts val="1300"/>
              </a:lnSpc>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長居</a:t>
            </a:r>
            <a:r>
              <a:rPr kumimoji="1" lang="ja-JP" altLang="en-US" sz="1100" dirty="0">
                <a:latin typeface="Meiryo UI" panose="020B0604030504040204" pitchFamily="50" charset="-128"/>
                <a:ea typeface="Meiryo UI" panose="020B0604030504040204" pitchFamily="50" charset="-128"/>
              </a:rPr>
              <a:t>植物園で毎月</a:t>
            </a:r>
            <a:r>
              <a:rPr kumimoji="1" lang="ja-JP" altLang="en-US" sz="1100" dirty="0" smtClean="0">
                <a:latin typeface="Meiryo UI" panose="020B0604030504040204" pitchFamily="50" charset="-128"/>
                <a:ea typeface="Meiryo UI" panose="020B0604030504040204" pitchFamily="50" charset="-128"/>
              </a:rPr>
              <a:t>開催・スロージョギング教室</a:t>
            </a:r>
            <a:r>
              <a:rPr kumimoji="1" lang="en-US" altLang="ja-JP"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p:txBody>
      </p:sp>
      <p:pic>
        <p:nvPicPr>
          <p:cNvPr id="28" name="図 27">
            <a:extLst>
              <a:ext uri="{FF2B5EF4-FFF2-40B4-BE49-F238E27FC236}">
                <a16:creationId xmlns:a16="http://schemas.microsoft.com/office/drawing/2014/main" id="{86371295-5640-1AAF-76B4-06620AB75869}"/>
              </a:ext>
            </a:extLst>
          </p:cNvPr>
          <p:cNvPicPr>
            <a:picLocks noChangeAspect="1"/>
          </p:cNvPicPr>
          <p:nvPr/>
        </p:nvPicPr>
        <p:blipFill>
          <a:blip r:embed="rId5"/>
          <a:stretch>
            <a:fillRect/>
          </a:stretch>
        </p:blipFill>
        <p:spPr>
          <a:xfrm>
            <a:off x="3988450" y="1838183"/>
            <a:ext cx="2144572" cy="1211143"/>
          </a:xfrm>
          <a:prstGeom prst="rect">
            <a:avLst/>
          </a:prstGeom>
        </p:spPr>
      </p:pic>
      <p:sp>
        <p:nvSpPr>
          <p:cNvPr id="29" name="テキスト ボックス 28"/>
          <p:cNvSpPr txBox="1"/>
          <p:nvPr/>
        </p:nvSpPr>
        <p:spPr>
          <a:xfrm>
            <a:off x="6375234" y="1545401"/>
            <a:ext cx="2895800" cy="259045"/>
          </a:xfrm>
          <a:prstGeom prst="rect">
            <a:avLst/>
          </a:prstGeom>
          <a:noFill/>
        </p:spPr>
        <p:txBody>
          <a:bodyPr wrap="square" rtlCol="0">
            <a:spAutoFit/>
          </a:bodyPr>
          <a:lstStyle/>
          <a:p>
            <a:pPr algn="ctr">
              <a:lnSpc>
                <a:spcPts val="1300"/>
              </a:lnSpc>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散歩</a:t>
            </a:r>
            <a:r>
              <a:rPr kumimoji="1" lang="ja-JP" altLang="en-US" sz="1100" dirty="0">
                <a:latin typeface="Meiryo UI" panose="020B0604030504040204" pitchFamily="50" charset="-128"/>
                <a:ea typeface="Meiryo UI" panose="020B0604030504040204" pitchFamily="50" charset="-128"/>
              </a:rPr>
              <a:t>をするかのよう</a:t>
            </a:r>
            <a:r>
              <a:rPr kumimoji="1" lang="ja-JP" altLang="en-US" sz="1100" dirty="0" smtClean="0">
                <a:latin typeface="Meiryo UI" panose="020B0604030504040204" pitchFamily="50" charset="-128"/>
                <a:ea typeface="Meiryo UI" panose="020B0604030504040204" pitchFamily="50" charset="-128"/>
              </a:rPr>
              <a:t>に自転車</a:t>
            </a:r>
            <a:r>
              <a:rPr kumimoji="1" lang="ja-JP" altLang="en-US" sz="1100" dirty="0">
                <a:latin typeface="Meiryo UI" panose="020B0604030504040204" pitchFamily="50" charset="-128"/>
                <a:ea typeface="Meiryo UI" panose="020B0604030504040204" pitchFamily="50" charset="-128"/>
              </a:rPr>
              <a:t>に乗る「散走</a:t>
            </a: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37D16075-3233-0DD4-D7EC-620494CCEE53}"/>
              </a:ext>
            </a:extLst>
          </p:cNvPr>
          <p:cNvPicPr>
            <a:picLocks noChangeAspect="1"/>
          </p:cNvPicPr>
          <p:nvPr/>
        </p:nvPicPr>
        <p:blipFill>
          <a:blip r:embed="rId6"/>
          <a:stretch>
            <a:fillRect/>
          </a:stretch>
        </p:blipFill>
        <p:spPr>
          <a:xfrm>
            <a:off x="6733108" y="1838183"/>
            <a:ext cx="2180052" cy="1225284"/>
          </a:xfrm>
          <a:prstGeom prst="rect">
            <a:avLst/>
          </a:prstGeom>
        </p:spPr>
      </p:pic>
      <p:sp>
        <p:nvSpPr>
          <p:cNvPr id="31" name="テキスト ボックス 30">
            <a:extLst>
              <a:ext uri="{FF2B5EF4-FFF2-40B4-BE49-F238E27FC236}">
                <a16:creationId xmlns:a16="http://schemas.microsoft.com/office/drawing/2014/main" id="{DF555646-B79C-733E-4261-361CCCC92646}"/>
              </a:ext>
            </a:extLst>
          </p:cNvPr>
          <p:cNvSpPr txBox="1"/>
          <p:nvPr/>
        </p:nvSpPr>
        <p:spPr>
          <a:xfrm>
            <a:off x="9228358" y="1378688"/>
            <a:ext cx="2750280" cy="425758"/>
          </a:xfrm>
          <a:prstGeom prst="rect">
            <a:avLst/>
          </a:prstGeom>
          <a:noFill/>
        </p:spPr>
        <p:txBody>
          <a:bodyPr wrap="square" rtlCol="0">
            <a:spAutoFit/>
          </a:bodyPr>
          <a:lstStyle/>
          <a:p>
            <a:pPr algn="ctr">
              <a:lnSpc>
                <a:spcPts val="1300"/>
              </a:lnSpc>
            </a:pP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シニア</a:t>
            </a:r>
            <a:r>
              <a:rPr kumimoji="1" lang="ja-JP" altLang="en-US" sz="1100" dirty="0">
                <a:latin typeface="Meiryo UI" panose="020B0604030504040204" pitchFamily="50" charset="-128"/>
                <a:ea typeface="Meiryo UI" panose="020B0604030504040204" pitchFamily="50" charset="-128"/>
              </a:rPr>
              <a:t>のスマホ・タブレットの</a:t>
            </a:r>
            <a:endParaRPr kumimoji="1" lang="en-US" altLang="ja-JP" sz="1100" dirty="0">
              <a:latin typeface="Meiryo UI" panose="020B0604030504040204" pitchFamily="50" charset="-128"/>
              <a:ea typeface="Meiryo UI" panose="020B0604030504040204" pitchFamily="50" charset="-128"/>
            </a:endParaRPr>
          </a:p>
          <a:p>
            <a:pPr algn="ctr">
              <a:lnSpc>
                <a:spcPts val="1300"/>
              </a:lnSpc>
            </a:pPr>
            <a:r>
              <a:rPr kumimoji="1" lang="ja-JP" altLang="en-US" sz="1100" dirty="0">
                <a:latin typeface="Meiryo UI" panose="020B0604030504040204" pitchFamily="50" charset="-128"/>
                <a:ea typeface="Meiryo UI" panose="020B0604030504040204" pitchFamily="50" charset="-128"/>
              </a:rPr>
              <a:t>利用を促進する「おおさか楽</a:t>
            </a:r>
            <a:r>
              <a:rPr kumimoji="1" lang="ja-JP" altLang="en-US" sz="1100" dirty="0" err="1">
                <a:latin typeface="Meiryo UI" panose="020B0604030504040204" pitchFamily="50" charset="-128"/>
                <a:ea typeface="Meiryo UI" panose="020B0604030504040204" pitchFamily="50" charset="-128"/>
              </a:rPr>
              <a:t>なび</a:t>
            </a:r>
            <a:r>
              <a:rPr kumimoji="1" lang="ja-JP" altLang="en-US" sz="1100" dirty="0" smtClean="0">
                <a:latin typeface="Meiryo UI" panose="020B0604030504040204" pitchFamily="50" charset="-128"/>
                <a:ea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4FA8D355-55AC-1EED-4BA7-D2C877C91245}"/>
              </a:ext>
            </a:extLst>
          </p:cNvPr>
          <p:cNvPicPr>
            <a:picLocks noChangeAspect="1"/>
          </p:cNvPicPr>
          <p:nvPr/>
        </p:nvPicPr>
        <p:blipFill>
          <a:blip r:embed="rId7"/>
          <a:stretch>
            <a:fillRect/>
          </a:stretch>
        </p:blipFill>
        <p:spPr>
          <a:xfrm>
            <a:off x="9559113" y="1808734"/>
            <a:ext cx="2207171" cy="1254734"/>
          </a:xfrm>
          <a:prstGeom prst="rect">
            <a:avLst/>
          </a:prstGeom>
        </p:spPr>
      </p:pic>
      <p:sp>
        <p:nvSpPr>
          <p:cNvPr id="33" name="角丸四角形 32"/>
          <p:cNvSpPr/>
          <p:nvPr/>
        </p:nvSpPr>
        <p:spPr>
          <a:xfrm>
            <a:off x="4368022" y="3618685"/>
            <a:ext cx="3455955" cy="405709"/>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府民に身近な場での情報発信</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pic>
        <p:nvPicPr>
          <p:cNvPr id="34" name="図 33">
            <a:extLst>
              <a:ext uri="{FF2B5EF4-FFF2-40B4-BE49-F238E27FC236}">
                <a16:creationId xmlns:a16="http://schemas.microsoft.com/office/drawing/2014/main" id="{25C8E120-2A80-0913-FF06-2495AB46C208}"/>
              </a:ext>
            </a:extLst>
          </p:cNvPr>
          <p:cNvPicPr>
            <a:picLocks noChangeAspect="1"/>
          </p:cNvPicPr>
          <p:nvPr/>
        </p:nvPicPr>
        <p:blipFill>
          <a:blip r:embed="rId8"/>
          <a:stretch>
            <a:fillRect/>
          </a:stretch>
        </p:blipFill>
        <p:spPr>
          <a:xfrm>
            <a:off x="6961195" y="4093724"/>
            <a:ext cx="5017443" cy="1231499"/>
          </a:xfrm>
          <a:prstGeom prst="rect">
            <a:avLst/>
          </a:prstGeom>
        </p:spPr>
      </p:pic>
      <p:pic>
        <p:nvPicPr>
          <p:cNvPr id="35" name="図 34">
            <a:extLst>
              <a:ext uri="{FF2B5EF4-FFF2-40B4-BE49-F238E27FC236}">
                <a16:creationId xmlns:a16="http://schemas.microsoft.com/office/drawing/2014/main" id="{B50A1FF5-5188-6AB6-3528-65CEEC7EF38F}"/>
              </a:ext>
            </a:extLst>
          </p:cNvPr>
          <p:cNvPicPr>
            <a:picLocks noChangeAspect="1"/>
          </p:cNvPicPr>
          <p:nvPr/>
        </p:nvPicPr>
        <p:blipFill>
          <a:blip r:embed="rId9"/>
          <a:stretch>
            <a:fillRect/>
          </a:stretch>
        </p:blipFill>
        <p:spPr>
          <a:xfrm>
            <a:off x="8103211" y="5201897"/>
            <a:ext cx="3511600" cy="1615580"/>
          </a:xfrm>
          <a:prstGeom prst="rect">
            <a:avLst/>
          </a:prstGeom>
        </p:spPr>
      </p:pic>
      <p:sp>
        <p:nvSpPr>
          <p:cNvPr id="36" name="テキスト ボックス 35"/>
          <p:cNvSpPr txBox="1"/>
          <p:nvPr/>
        </p:nvSpPr>
        <p:spPr>
          <a:xfrm>
            <a:off x="4195535" y="4444159"/>
            <a:ext cx="2832579" cy="1815882"/>
          </a:xfrm>
          <a:prstGeom prst="rect">
            <a:avLst/>
          </a:prstGeom>
          <a:noFill/>
        </p:spPr>
        <p:txBody>
          <a:bodyPr wrap="square" rtlCol="0">
            <a:spAutoFit/>
          </a:bodyPr>
          <a:lstStyle/>
          <a:p>
            <a:r>
              <a:rPr kumimoji="1" lang="ja-JP" altLang="en-US" sz="1400" dirty="0" smtClean="0"/>
              <a:t>・府内</a:t>
            </a:r>
            <a:r>
              <a:rPr kumimoji="1" lang="ja-JP" altLang="en-US" sz="1400" dirty="0"/>
              <a:t>の図書館や商業施設に</a:t>
            </a:r>
            <a:r>
              <a:rPr kumimoji="1" lang="ja-JP" altLang="en-US" sz="1400" dirty="0" err="1" smtClean="0"/>
              <a:t>お</a:t>
            </a:r>
            <a:endParaRPr kumimoji="1" lang="en-US" altLang="ja-JP" sz="1400" dirty="0" smtClean="0"/>
          </a:p>
          <a:p>
            <a:r>
              <a:rPr kumimoji="1" lang="ja-JP" altLang="en-US" sz="1400" dirty="0" smtClean="0"/>
              <a:t>　いて</a:t>
            </a:r>
            <a:r>
              <a:rPr kumimoji="1" lang="ja-JP" altLang="en-US" sz="1400" dirty="0"/>
              <a:t>「</a:t>
            </a:r>
            <a:r>
              <a:rPr kumimoji="1" lang="en-US" altLang="ja-JP" sz="1400" dirty="0"/>
              <a:t>10</a:t>
            </a:r>
            <a:r>
              <a:rPr kumimoji="1" lang="ja-JP" altLang="en-US" sz="1400" dirty="0"/>
              <a:t>歳若返り」の</a:t>
            </a:r>
            <a:r>
              <a:rPr kumimoji="1" lang="ja-JP" altLang="en-US" sz="1400" dirty="0" smtClean="0"/>
              <a:t>取組み</a:t>
            </a:r>
            <a:endParaRPr kumimoji="1" lang="en-US" altLang="ja-JP" sz="1400" dirty="0" smtClean="0"/>
          </a:p>
          <a:p>
            <a:r>
              <a:rPr kumimoji="1" lang="ja-JP" altLang="en-US" sz="1400" dirty="0" smtClean="0"/>
              <a:t>　を</a:t>
            </a:r>
            <a:r>
              <a:rPr kumimoji="1" lang="ja-JP" altLang="en-US" sz="1400" dirty="0"/>
              <a:t>紹介するポスター展示</a:t>
            </a:r>
            <a:r>
              <a:rPr kumimoji="1" lang="ja-JP" altLang="en-US" sz="1400" dirty="0" smtClean="0"/>
              <a:t>と</a:t>
            </a:r>
            <a:endParaRPr kumimoji="1" lang="en-US" altLang="ja-JP" sz="1400" dirty="0" smtClean="0"/>
          </a:p>
          <a:p>
            <a:r>
              <a:rPr kumimoji="1" lang="ja-JP" altLang="en-US" sz="1400" dirty="0" smtClean="0"/>
              <a:t>　ブース</a:t>
            </a:r>
            <a:r>
              <a:rPr kumimoji="1" lang="ja-JP" altLang="en-US" sz="1400" dirty="0"/>
              <a:t>出展を</a:t>
            </a:r>
            <a:r>
              <a:rPr kumimoji="1" lang="ja-JP" altLang="en-US" sz="1400" dirty="0" smtClean="0"/>
              <a:t>実施した。</a:t>
            </a:r>
            <a:endParaRPr kumimoji="1" lang="ja-JP" altLang="en-US" sz="1400" dirty="0"/>
          </a:p>
          <a:p>
            <a:r>
              <a:rPr kumimoji="1" lang="ja-JP" altLang="en-US" sz="1400" dirty="0" smtClean="0"/>
              <a:t>・一部</a:t>
            </a:r>
            <a:r>
              <a:rPr kumimoji="1" lang="ja-JP" altLang="en-US" sz="1400" dirty="0"/>
              <a:t>のブースでは、推定</a:t>
            </a:r>
            <a:r>
              <a:rPr kumimoji="1" lang="ja-JP" altLang="en-US" sz="1400" dirty="0" smtClean="0"/>
              <a:t>野菜</a:t>
            </a:r>
            <a:endParaRPr kumimoji="1" lang="en-US" altLang="ja-JP" sz="1400" dirty="0" smtClean="0"/>
          </a:p>
          <a:p>
            <a:r>
              <a:rPr kumimoji="1" lang="ja-JP" altLang="en-US" sz="1400" dirty="0" smtClean="0"/>
              <a:t>　摂取量</a:t>
            </a:r>
            <a:r>
              <a:rPr kumimoji="1" lang="ja-JP" altLang="en-US" sz="1400" dirty="0"/>
              <a:t>が測定できる</a:t>
            </a:r>
            <a:r>
              <a:rPr kumimoji="1" lang="ja-JP" altLang="en-US" sz="1400" dirty="0" smtClean="0"/>
              <a:t>機器を用</a:t>
            </a:r>
            <a:endParaRPr kumimoji="1" lang="en-US" altLang="ja-JP" sz="1400" dirty="0" smtClean="0"/>
          </a:p>
          <a:p>
            <a:r>
              <a:rPr kumimoji="1" lang="ja-JP" altLang="en-US" sz="1400" dirty="0" smtClean="0"/>
              <a:t>　い、来場者</a:t>
            </a:r>
            <a:r>
              <a:rPr kumimoji="1" lang="ja-JP" altLang="en-US" sz="1400" dirty="0"/>
              <a:t>の野菜摂取の</a:t>
            </a:r>
            <a:r>
              <a:rPr kumimoji="1" lang="ja-JP" altLang="en-US" sz="1400" dirty="0" smtClean="0"/>
              <a:t>意識</a:t>
            </a:r>
            <a:endParaRPr kumimoji="1" lang="en-US" altLang="ja-JP" sz="1400" dirty="0" smtClean="0"/>
          </a:p>
          <a:p>
            <a:r>
              <a:rPr kumimoji="1" lang="ja-JP" altLang="en-US" sz="1400" dirty="0" smtClean="0"/>
              <a:t>　向上</a:t>
            </a:r>
            <a:r>
              <a:rPr kumimoji="1" lang="ja-JP" altLang="en-US" sz="1400" dirty="0"/>
              <a:t>を図った</a:t>
            </a:r>
            <a:r>
              <a:rPr kumimoji="1" lang="ja-JP" altLang="en-US" sz="1400" dirty="0" smtClean="0"/>
              <a:t>。</a:t>
            </a:r>
            <a:endParaRPr kumimoji="1" lang="ja-JP" altLang="en-US" sz="1400" dirty="0"/>
          </a:p>
        </p:txBody>
      </p:sp>
      <p:pic>
        <p:nvPicPr>
          <p:cNvPr id="22" name="図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Tree>
    <p:extLst>
      <p:ext uri="{BB962C8B-B14F-4D97-AF65-F5344CB8AC3E}">
        <p14:creationId xmlns:p14="http://schemas.microsoft.com/office/powerpoint/2010/main" val="3309845131"/>
      </p:ext>
    </p:extLst>
  </p:cSld>
  <p:clrMapOvr>
    <a:masterClrMapping/>
  </p:clrMapOvr>
  <mc:AlternateContent xmlns:mc="http://schemas.openxmlformats.org/markup-compatibility/2006" xmlns:p14="http://schemas.microsoft.com/office/powerpoint/2010/main">
    <mc:Choice Requires="p14">
      <p:transition spd="slow" p14:dur="2000" advTm="52996"/>
    </mc:Choice>
    <mc:Fallback xmlns="">
      <p:transition spd="slow" advTm="5299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41684" y="721894"/>
            <a:ext cx="8454189" cy="1446550"/>
          </a:xfrm>
          <a:prstGeom prst="rect">
            <a:avLst/>
          </a:prstGeom>
          <a:noFill/>
        </p:spPr>
        <p:txBody>
          <a:bodyPr wrap="square" rtlCol="0">
            <a:spAutoFit/>
          </a:bodyPr>
          <a:lstStyle/>
          <a:p>
            <a:r>
              <a:rPr kumimoji="1" lang="ja-JP" altLang="en-US" sz="4400" b="1" dirty="0"/>
              <a:t>２</a:t>
            </a:r>
            <a:r>
              <a:rPr kumimoji="1" lang="ja-JP" altLang="en-US" sz="4400" b="1" dirty="0" smtClean="0"/>
              <a:t>「</a:t>
            </a:r>
            <a:r>
              <a:rPr kumimoji="1" lang="en-US" altLang="ja-JP" sz="4400" b="1" dirty="0" smtClean="0"/>
              <a:t>10</a:t>
            </a:r>
            <a:r>
              <a:rPr kumimoji="1" lang="ja-JP" altLang="en-US" sz="4400" b="1" dirty="0" smtClean="0"/>
              <a:t>歳若返り」プロジェクト</a:t>
            </a:r>
            <a:endParaRPr kumimoji="1" lang="en-US" altLang="ja-JP" sz="4400" b="1" dirty="0" smtClean="0"/>
          </a:p>
          <a:p>
            <a:r>
              <a:rPr kumimoji="1" lang="ja-JP" altLang="en-US" sz="4400" b="1" dirty="0" smtClean="0"/>
              <a:t>推進事業委託業務について</a:t>
            </a:r>
            <a:endParaRPr kumimoji="1" lang="en-US" altLang="ja-JP" sz="4400" b="1" dirty="0" smtClean="0"/>
          </a:p>
        </p:txBody>
      </p:sp>
      <p:sp>
        <p:nvSpPr>
          <p:cNvPr id="3" name="テキスト ボックス 2"/>
          <p:cNvSpPr txBox="1"/>
          <p:nvPr/>
        </p:nvSpPr>
        <p:spPr>
          <a:xfrm>
            <a:off x="896005" y="2359371"/>
            <a:ext cx="7945545" cy="1200329"/>
          </a:xfrm>
          <a:prstGeom prst="rect">
            <a:avLst/>
          </a:prstGeom>
          <a:noFill/>
        </p:spPr>
        <p:txBody>
          <a:bodyPr wrap="square" rtlCol="0">
            <a:spAutoFit/>
          </a:bodyPr>
          <a:lstStyle/>
          <a:p>
            <a:r>
              <a:rPr kumimoji="1" lang="ja-JP" altLang="en-US" sz="2400" dirty="0" smtClean="0"/>
              <a:t>１昨年度の実施状況について</a:t>
            </a:r>
            <a:endParaRPr kumimoji="1" lang="en-US" altLang="ja-JP" sz="2400" dirty="0" smtClean="0"/>
          </a:p>
          <a:p>
            <a:r>
              <a:rPr kumimoji="1" lang="ja-JP" altLang="en-US" sz="2400" dirty="0" smtClean="0"/>
              <a:t>２仕様書について</a:t>
            </a:r>
            <a:endParaRPr kumimoji="1" lang="en-US" altLang="ja-JP" sz="2400" dirty="0" smtClean="0"/>
          </a:p>
          <a:p>
            <a:r>
              <a:rPr kumimoji="1" lang="ja-JP" altLang="en-US" sz="2400" dirty="0"/>
              <a:t>３</a:t>
            </a:r>
            <a:r>
              <a:rPr kumimoji="1" lang="ja-JP" altLang="en-US" sz="2400" dirty="0" smtClean="0"/>
              <a:t>公募実施要領について</a:t>
            </a:r>
            <a:endParaRPr kumimoji="1" lang="en-US" altLang="ja-JP" sz="2400" dirty="0" smtClean="0"/>
          </a:p>
        </p:txBody>
      </p:sp>
      <p:sp>
        <p:nvSpPr>
          <p:cNvPr id="5" name="正方形/長方形 4"/>
          <p:cNvSpPr/>
          <p:nvPr/>
        </p:nvSpPr>
        <p:spPr>
          <a:xfrm>
            <a:off x="11586753" y="635911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rPr>
              <a:t>6</a:t>
            </a:r>
            <a:endParaRPr kumimoji="1" lang="ja-JP" altLang="en-US" sz="1100" dirty="0">
              <a:solidFill>
                <a:schemeClr val="tx1"/>
              </a:solidFill>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7780" y="3275915"/>
            <a:ext cx="3785410" cy="3425331"/>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99" y="3404726"/>
            <a:ext cx="3816290" cy="345327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Tree>
    <p:extLst>
      <p:ext uri="{BB962C8B-B14F-4D97-AF65-F5344CB8AC3E}">
        <p14:creationId xmlns:p14="http://schemas.microsoft.com/office/powerpoint/2010/main" val="4232003546"/>
      </p:ext>
    </p:extLst>
  </p:cSld>
  <p:clrMapOvr>
    <a:masterClrMapping/>
  </p:clrMapOvr>
  <mc:AlternateContent xmlns:mc="http://schemas.openxmlformats.org/markup-compatibility/2006" xmlns:p14="http://schemas.microsoft.com/office/powerpoint/2010/main">
    <mc:Choice Requires="p14">
      <p:transition spd="slow" p14:dur="2000" advTm="17201"/>
    </mc:Choice>
    <mc:Fallback xmlns="">
      <p:transition spd="slow" advTm="1720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2998"/>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smtClean="0">
                <a:solidFill>
                  <a:schemeClr val="bg1"/>
                </a:solidFill>
              </a:rPr>
              <a:t>１　昨年度の実施状況</a:t>
            </a:r>
          </a:p>
        </p:txBody>
      </p:sp>
      <p:sp>
        <p:nvSpPr>
          <p:cNvPr id="5" name="角丸四角形 4"/>
          <p:cNvSpPr/>
          <p:nvPr/>
        </p:nvSpPr>
        <p:spPr>
          <a:xfrm>
            <a:off x="279353" y="554713"/>
            <a:ext cx="1955847" cy="345770"/>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sz="1600" b="1" kern="0" spc="153" dirty="0">
                <a:solidFill>
                  <a:schemeClr val="bg1"/>
                </a:solidFill>
                <a:latin typeface="Meiryo UI" panose="020B0604030504040204" pitchFamily="50" charset="-128"/>
                <a:ea typeface="Meiryo UI" panose="020B0604030504040204" pitchFamily="50" charset="-128"/>
              </a:rPr>
              <a:t>アンチエイジング</a:t>
            </a:r>
            <a:endParaRPr lang="en-US" altLang="ja-JP" sz="1600" b="1" kern="0" spc="153" dirty="0">
              <a:solidFill>
                <a:schemeClr val="bg1"/>
              </a:solidFill>
              <a:latin typeface="Meiryo UI" panose="020B0604030504040204" pitchFamily="50" charset="-128"/>
              <a:ea typeface="Meiryo UI" panose="020B0604030504040204" pitchFamily="50" charset="-128"/>
            </a:endParaRPr>
          </a:p>
        </p:txBody>
      </p:sp>
      <p:sp>
        <p:nvSpPr>
          <p:cNvPr id="6" name="角丸四角形 5"/>
          <p:cNvSpPr/>
          <p:nvPr/>
        </p:nvSpPr>
        <p:spPr>
          <a:xfrm>
            <a:off x="6019754" y="3619206"/>
            <a:ext cx="1955847" cy="345770"/>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sz="1600" b="1" kern="0" spc="153" dirty="0" smtClean="0">
                <a:solidFill>
                  <a:schemeClr val="bg1"/>
                </a:solidFill>
                <a:latin typeface="Meiryo UI" panose="020B0604030504040204" pitchFamily="50" charset="-128"/>
                <a:ea typeface="Meiryo UI" panose="020B0604030504040204" pitchFamily="50" charset="-128"/>
              </a:rPr>
              <a:t>運動、笑い、音楽</a:t>
            </a:r>
            <a:endParaRPr lang="en-US" altLang="ja-JP" sz="1600" b="1" kern="0" spc="153" dirty="0">
              <a:solidFill>
                <a:schemeClr val="bg1"/>
              </a:solidFill>
              <a:latin typeface="Meiryo UI" panose="020B0604030504040204" pitchFamily="50" charset="-128"/>
              <a:ea typeface="Meiryo UI" panose="020B0604030504040204" pitchFamily="50" charset="-128"/>
            </a:endParaRPr>
          </a:p>
        </p:txBody>
      </p:sp>
      <p:sp>
        <p:nvSpPr>
          <p:cNvPr id="7" name="角丸四角形 6"/>
          <p:cNvSpPr/>
          <p:nvPr/>
        </p:nvSpPr>
        <p:spPr>
          <a:xfrm>
            <a:off x="279353" y="3631146"/>
            <a:ext cx="1955847" cy="345770"/>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sz="1600" b="1" kern="0" spc="153" dirty="0" smtClean="0">
                <a:solidFill>
                  <a:schemeClr val="bg1"/>
                </a:solidFill>
                <a:latin typeface="Meiryo UI" panose="020B0604030504040204" pitchFamily="50" charset="-128"/>
                <a:ea typeface="Meiryo UI" panose="020B0604030504040204" pitchFamily="50" charset="-128"/>
              </a:rPr>
              <a:t>認知症予防</a:t>
            </a:r>
            <a:endParaRPr lang="en-US" altLang="ja-JP" sz="1600" b="1" kern="0" spc="153" dirty="0">
              <a:solidFill>
                <a:schemeClr val="bg1"/>
              </a:solidFill>
              <a:latin typeface="Meiryo UI" panose="020B0604030504040204" pitchFamily="50" charset="-128"/>
              <a:ea typeface="Meiryo UI" panose="020B0604030504040204" pitchFamily="50" charset="-128"/>
            </a:endParaRPr>
          </a:p>
        </p:txBody>
      </p:sp>
      <p:sp>
        <p:nvSpPr>
          <p:cNvPr id="8" name="角丸四角形 7"/>
          <p:cNvSpPr/>
          <p:nvPr/>
        </p:nvSpPr>
        <p:spPr>
          <a:xfrm>
            <a:off x="6019754" y="554713"/>
            <a:ext cx="2775904" cy="302444"/>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sz="1600" b="1" kern="0" spc="153" dirty="0" smtClean="0">
                <a:solidFill>
                  <a:schemeClr val="bg1"/>
                </a:solidFill>
                <a:latin typeface="Meiryo UI" panose="020B0604030504040204" pitchFamily="50" charset="-128"/>
                <a:ea typeface="Meiryo UI" panose="020B0604030504040204" pitchFamily="50" charset="-128"/>
              </a:rPr>
              <a:t>いのち輝く未来のまちづくり</a:t>
            </a:r>
            <a:endParaRPr lang="en-US" altLang="ja-JP" sz="1600" b="1" kern="0" spc="153" dirty="0">
              <a:solidFill>
                <a:schemeClr val="bg1"/>
              </a:solidFill>
              <a:latin typeface="Meiryo UI" panose="020B0604030504040204" pitchFamily="50" charset="-128"/>
              <a:ea typeface="Meiryo UI" panose="020B0604030504040204" pitchFamily="50" charset="-128"/>
            </a:endParaRPr>
          </a:p>
        </p:txBody>
      </p:sp>
      <p:pic>
        <p:nvPicPr>
          <p:cNvPr id="9" name="図 8" descr="部屋の中に立っている人たち&#10;&#10;中程度の精度で自動的に生成された説明">
            <a:extLst>
              <a:ext uri="{FF2B5EF4-FFF2-40B4-BE49-F238E27FC236}">
                <a16:creationId xmlns:a16="http://schemas.microsoft.com/office/drawing/2014/main" id="{8974F16D-42EE-4AC8-B33B-2840D44A18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4201" y="1215717"/>
            <a:ext cx="1530863" cy="990448"/>
          </a:xfrm>
          <a:prstGeom prst="rect">
            <a:avLst/>
          </a:prstGeom>
        </p:spPr>
      </p:pic>
      <p:pic>
        <p:nvPicPr>
          <p:cNvPr id="10" name="図 9" descr="病室にいる人たち&#10;&#10;中程度の精度で自動的に生成された説明">
            <a:extLst>
              <a:ext uri="{FF2B5EF4-FFF2-40B4-BE49-F238E27FC236}">
                <a16:creationId xmlns:a16="http://schemas.microsoft.com/office/drawing/2014/main" id="{6B6F483B-D931-4775-8C85-2D5BD2FA5A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860" y="1219058"/>
            <a:ext cx="1555749" cy="966166"/>
          </a:xfrm>
          <a:prstGeom prst="rect">
            <a:avLst/>
          </a:prstGeom>
        </p:spPr>
      </p:pic>
      <p:pic>
        <p:nvPicPr>
          <p:cNvPr id="11" name="図 10" descr="屋内, 人, 男, 女性 が含まれている画像&#10;&#10;自動的に生成された説明">
            <a:extLst>
              <a:ext uri="{FF2B5EF4-FFF2-40B4-BE49-F238E27FC236}">
                <a16:creationId xmlns:a16="http://schemas.microsoft.com/office/drawing/2014/main" id="{BD1FA295-1377-4801-93BE-01E80618B7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861" y="2185224"/>
            <a:ext cx="1555748" cy="938760"/>
          </a:xfrm>
          <a:prstGeom prst="rect">
            <a:avLst/>
          </a:prstGeom>
        </p:spPr>
      </p:pic>
      <p:pic>
        <p:nvPicPr>
          <p:cNvPr id="12" name="図 11" descr="部屋に集まっている人々&#10;&#10;自動的に生成された説明">
            <a:extLst>
              <a:ext uri="{FF2B5EF4-FFF2-40B4-BE49-F238E27FC236}">
                <a16:creationId xmlns:a16="http://schemas.microsoft.com/office/drawing/2014/main" id="{2700C3CC-3449-4BA1-A800-7D0CDAA768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2234" y="2174764"/>
            <a:ext cx="1536554" cy="949219"/>
          </a:xfrm>
          <a:prstGeom prst="rect">
            <a:avLst/>
          </a:prstGeom>
        </p:spPr>
      </p:pic>
      <p:pic>
        <p:nvPicPr>
          <p:cNvPr id="17" name="図 16" descr="人, 子供, 若い, グループ が含まれている画像&#10;&#10;自動的に生成された説明">
            <a:extLst>
              <a:ext uri="{FF2B5EF4-FFF2-40B4-BE49-F238E27FC236}">
                <a16:creationId xmlns:a16="http://schemas.microsoft.com/office/drawing/2014/main" id="{AF0141E2-193B-1FF0-9E92-DC32FEBB1E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5174" y="1104859"/>
            <a:ext cx="1732905" cy="930345"/>
          </a:xfrm>
          <a:prstGeom prst="rect">
            <a:avLst/>
          </a:prstGeom>
        </p:spPr>
      </p:pic>
      <p:pic>
        <p:nvPicPr>
          <p:cNvPr id="18" name="図 17">
            <a:extLst>
              <a:ext uri="{FF2B5EF4-FFF2-40B4-BE49-F238E27FC236}">
                <a16:creationId xmlns:a16="http://schemas.microsoft.com/office/drawing/2014/main" id="{31B0FB06-3ED1-FE65-79C6-8913ECED31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2663" y="2040633"/>
            <a:ext cx="1672726" cy="1059167"/>
          </a:xfrm>
          <a:prstGeom prst="rect">
            <a:avLst/>
          </a:prstGeom>
          <a:ln>
            <a:solidFill>
              <a:schemeClr val="bg2"/>
            </a:solidFill>
          </a:ln>
        </p:spPr>
      </p:pic>
      <p:pic>
        <p:nvPicPr>
          <p:cNvPr id="19" name="図 18" descr="人, 屋内, 子供, テーブル が含まれている画像&#10;&#10;自動的に生成された説明">
            <a:extLst>
              <a:ext uri="{FF2B5EF4-FFF2-40B4-BE49-F238E27FC236}">
                <a16:creationId xmlns:a16="http://schemas.microsoft.com/office/drawing/2014/main" id="{EE5A8360-3988-CBCD-08E0-5DF80B57A8A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68079" y="1104859"/>
            <a:ext cx="1697310" cy="930345"/>
          </a:xfrm>
          <a:prstGeom prst="rect">
            <a:avLst/>
          </a:prstGeom>
          <a:noFill/>
          <a:ln>
            <a:noFill/>
          </a:ln>
        </p:spPr>
      </p:pic>
      <p:pic>
        <p:nvPicPr>
          <p:cNvPr id="20" name="図 19" descr="空港にいる人たち&#10;&#10;中程度の精度で自動的に生成された説明">
            <a:extLst>
              <a:ext uri="{FF2B5EF4-FFF2-40B4-BE49-F238E27FC236}">
                <a16:creationId xmlns:a16="http://schemas.microsoft.com/office/drawing/2014/main" id="{321350CB-71DD-1490-E21F-4D22FEA4BD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35174" y="2035204"/>
            <a:ext cx="1732905" cy="1060760"/>
          </a:xfrm>
          <a:prstGeom prst="rect">
            <a:avLst/>
          </a:prstGeom>
        </p:spPr>
      </p:pic>
      <p:pic>
        <p:nvPicPr>
          <p:cNvPr id="21" name="図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12234" y="5086145"/>
            <a:ext cx="1661068" cy="1245803"/>
          </a:xfrm>
          <a:prstGeom prst="rect">
            <a:avLst/>
          </a:prstGeom>
        </p:spPr>
      </p:pic>
      <p:pic>
        <p:nvPicPr>
          <p:cNvPr id="22" name="図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20945" y="4067535"/>
            <a:ext cx="1681560" cy="1231025"/>
          </a:xfrm>
          <a:prstGeom prst="rect">
            <a:avLst/>
          </a:prstGeom>
        </p:spPr>
      </p:pic>
      <p:pic>
        <p:nvPicPr>
          <p:cNvPr id="23" name="図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94467" y="4183976"/>
            <a:ext cx="1774956" cy="1073400"/>
          </a:xfrm>
          <a:prstGeom prst="rect">
            <a:avLst/>
          </a:prstGeom>
        </p:spPr>
      </p:pic>
      <p:pic>
        <p:nvPicPr>
          <p:cNvPr id="24" name="図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35175" y="4183976"/>
            <a:ext cx="1790914" cy="1073400"/>
          </a:xfrm>
          <a:prstGeom prst="rect">
            <a:avLst/>
          </a:prstGeom>
        </p:spPr>
      </p:pic>
      <p:pic>
        <p:nvPicPr>
          <p:cNvPr id="25" name="図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35174" y="5256412"/>
            <a:ext cx="1776819" cy="1075536"/>
          </a:xfrm>
          <a:prstGeom prst="rect">
            <a:avLst/>
          </a:prstGeom>
        </p:spPr>
      </p:pic>
      <p:pic>
        <p:nvPicPr>
          <p:cNvPr id="26" name="図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91717" y="5255889"/>
            <a:ext cx="1773673" cy="1076110"/>
          </a:xfrm>
          <a:prstGeom prst="rect">
            <a:avLst/>
          </a:prstGeom>
        </p:spPr>
      </p:pic>
      <p:sp>
        <p:nvSpPr>
          <p:cNvPr id="27" name="テキスト ボックス 26"/>
          <p:cNvSpPr txBox="1"/>
          <p:nvPr/>
        </p:nvSpPr>
        <p:spPr>
          <a:xfrm>
            <a:off x="8715355" y="3626422"/>
            <a:ext cx="3215388" cy="338554"/>
          </a:xfrm>
          <a:prstGeom prst="rect">
            <a:avLst/>
          </a:prstGeom>
          <a:noFill/>
          <a:ln>
            <a:noFill/>
          </a:ln>
        </p:spPr>
        <p:txBody>
          <a:bodyPr wrap="square" rtlCol="0">
            <a:spAutoFit/>
          </a:bodyPr>
          <a:lstStyle/>
          <a:p>
            <a:r>
              <a:rPr lang="ja-JP" altLang="en-US" sz="1600" b="1" dirty="0">
                <a:solidFill>
                  <a:sysClr val="windowText" lastClr="000000"/>
                </a:solidFill>
                <a:latin typeface="Meiryo UI" panose="020B0604030504040204" pitchFamily="50" charset="-128"/>
                <a:ea typeface="Meiryo UI" panose="020B0604030504040204" pitchFamily="50" charset="-128"/>
              </a:rPr>
              <a:t>ラフ＆スポーツフェスティバル</a:t>
            </a:r>
            <a:r>
              <a:rPr lang="en-US" altLang="ja-JP" sz="1600" b="1" dirty="0" smtClean="0">
                <a:solidFill>
                  <a:sysClr val="windowText" lastClr="000000"/>
                </a:solidFill>
                <a:latin typeface="Meiryo UI" panose="020B0604030504040204" pitchFamily="50" charset="-128"/>
                <a:ea typeface="Meiryo UI" panose="020B0604030504040204" pitchFamily="50" charset="-128"/>
              </a:rPr>
              <a:t>2022</a:t>
            </a:r>
            <a:endParaRPr lang="ja-JP" altLang="en-US" sz="1600" b="1" dirty="0">
              <a:solidFill>
                <a:sysClr val="windowText" lastClr="000000"/>
              </a:solidFill>
              <a:latin typeface="Meiryo UI" panose="020B0604030504040204" pitchFamily="50" charset="-128"/>
              <a:ea typeface="Meiryo UI" panose="020B0604030504040204" pitchFamily="50" charset="-128"/>
            </a:endParaRPr>
          </a:p>
        </p:txBody>
      </p:sp>
      <p:sp>
        <p:nvSpPr>
          <p:cNvPr id="28" name="右矢印 27"/>
          <p:cNvSpPr/>
          <p:nvPr/>
        </p:nvSpPr>
        <p:spPr>
          <a:xfrm>
            <a:off x="8183360" y="3602572"/>
            <a:ext cx="451814" cy="362404"/>
          </a:xfrm>
          <a:prstGeom prst="rightArrow">
            <a:avLst>
              <a:gd name="adj1" fmla="val 50000"/>
              <a:gd name="adj2" fmla="val 141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テキスト ボックス 28"/>
          <p:cNvSpPr txBox="1"/>
          <p:nvPr/>
        </p:nvSpPr>
        <p:spPr>
          <a:xfrm>
            <a:off x="2992024" y="3622814"/>
            <a:ext cx="1916430" cy="338554"/>
          </a:xfrm>
          <a:prstGeom prst="rect">
            <a:avLst/>
          </a:prstGeom>
          <a:noFill/>
          <a:ln>
            <a:noFill/>
          </a:ln>
        </p:spPr>
        <p:txBody>
          <a:bodyPr wrap="square" rtlCol="0">
            <a:spAutoFit/>
          </a:bodyPr>
          <a:lstStyle/>
          <a:p>
            <a:r>
              <a:rPr lang="ja-JP" altLang="en-US" sz="1600" b="1" dirty="0">
                <a:solidFill>
                  <a:sysClr val="windowText" lastClr="000000"/>
                </a:solidFill>
                <a:latin typeface="Meiryo UI" panose="020B0604030504040204" pitchFamily="50" charset="-128"/>
                <a:ea typeface="Meiryo UI" panose="020B0604030504040204" pitchFamily="50" charset="-128"/>
              </a:rPr>
              <a:t>「</a:t>
            </a:r>
            <a:r>
              <a:rPr lang="en-US" altLang="ja-JP" sz="1600" b="1" dirty="0">
                <a:solidFill>
                  <a:sysClr val="windowText" lastClr="000000"/>
                </a:solidFill>
                <a:latin typeface="Meiryo UI" panose="020B0604030504040204" pitchFamily="50" charset="-128"/>
                <a:ea typeface="Meiryo UI" panose="020B0604030504040204" pitchFamily="50" charset="-128"/>
              </a:rPr>
              <a:t>10</a:t>
            </a:r>
            <a:r>
              <a:rPr lang="ja-JP" altLang="en-US" sz="1600" b="1" dirty="0">
                <a:solidFill>
                  <a:sysClr val="windowText" lastClr="000000"/>
                </a:solidFill>
                <a:latin typeface="Meiryo UI" panose="020B0604030504040204" pitchFamily="50" charset="-128"/>
                <a:ea typeface="Meiryo UI" panose="020B0604030504040204" pitchFamily="50" charset="-128"/>
              </a:rPr>
              <a:t>歳若返り」</a:t>
            </a:r>
            <a:r>
              <a:rPr lang="ja-JP" altLang="en-US" sz="1600" b="1" dirty="0" smtClean="0">
                <a:solidFill>
                  <a:sysClr val="windowText" lastClr="000000"/>
                </a:solidFill>
                <a:latin typeface="Meiryo UI" panose="020B0604030504040204" pitchFamily="50" charset="-128"/>
                <a:ea typeface="Meiryo UI" panose="020B0604030504040204" pitchFamily="50" charset="-128"/>
              </a:rPr>
              <a:t>ダンス</a:t>
            </a:r>
            <a:endParaRPr lang="en-US" altLang="ja-JP" sz="1600" b="1" dirty="0">
              <a:solidFill>
                <a:sysClr val="windowText" lastClr="000000"/>
              </a:solidFill>
              <a:latin typeface="Meiryo UI" panose="020B0604030504040204" pitchFamily="50" charset="-128"/>
              <a:ea typeface="Meiryo UI" panose="020B0604030504040204" pitchFamily="50" charset="-128"/>
            </a:endParaRPr>
          </a:p>
        </p:txBody>
      </p:sp>
      <p:sp>
        <p:nvSpPr>
          <p:cNvPr id="30" name="右矢印 29"/>
          <p:cNvSpPr/>
          <p:nvPr/>
        </p:nvSpPr>
        <p:spPr>
          <a:xfrm>
            <a:off x="2442959" y="3612103"/>
            <a:ext cx="451814" cy="352873"/>
          </a:xfrm>
          <a:prstGeom prst="rightArrow">
            <a:avLst>
              <a:gd name="adj1" fmla="val 50000"/>
              <a:gd name="adj2" fmla="val 141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テキスト ボックス 30"/>
          <p:cNvSpPr txBox="1"/>
          <p:nvPr/>
        </p:nvSpPr>
        <p:spPr>
          <a:xfrm>
            <a:off x="9501626" y="546385"/>
            <a:ext cx="2178226" cy="338554"/>
          </a:xfrm>
          <a:prstGeom prst="rect">
            <a:avLst/>
          </a:prstGeom>
          <a:noFill/>
          <a:ln>
            <a:noFill/>
          </a:ln>
        </p:spPr>
        <p:txBody>
          <a:bodyPr wrap="square" rtlCol="0">
            <a:spAutoFit/>
          </a:bodyPr>
          <a:lstStyle/>
          <a:p>
            <a:r>
              <a:rPr lang="ja-JP" altLang="en-US" sz="1600" b="1" dirty="0" smtClean="0">
                <a:solidFill>
                  <a:sysClr val="windowText" lastClr="000000"/>
                </a:solidFill>
                <a:latin typeface="Meiryo UI" panose="020B0604030504040204" pitchFamily="50" charset="-128"/>
                <a:ea typeface="Meiryo UI" panose="020B0604030504040204" pitchFamily="50" charset="-128"/>
              </a:rPr>
              <a:t>リアル＋サイバー運動会</a:t>
            </a:r>
            <a:endParaRPr lang="en-US" altLang="ja-JP" sz="1600" b="1" dirty="0">
              <a:solidFill>
                <a:sysClr val="windowText" lastClr="000000"/>
              </a:solidFill>
              <a:latin typeface="Meiryo UI" panose="020B0604030504040204" pitchFamily="50" charset="-128"/>
              <a:ea typeface="Meiryo UI" panose="020B0604030504040204" pitchFamily="50" charset="-128"/>
            </a:endParaRPr>
          </a:p>
        </p:txBody>
      </p:sp>
      <p:sp>
        <p:nvSpPr>
          <p:cNvPr id="32" name="右矢印 31"/>
          <p:cNvSpPr/>
          <p:nvPr/>
        </p:nvSpPr>
        <p:spPr>
          <a:xfrm>
            <a:off x="8969033" y="530083"/>
            <a:ext cx="451814" cy="352873"/>
          </a:xfrm>
          <a:prstGeom prst="rightArrow">
            <a:avLst>
              <a:gd name="adj1" fmla="val 50000"/>
              <a:gd name="adj2" fmla="val 141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p:cNvSpPr txBox="1"/>
          <p:nvPr/>
        </p:nvSpPr>
        <p:spPr>
          <a:xfrm>
            <a:off x="2930248" y="572019"/>
            <a:ext cx="2916131" cy="338554"/>
          </a:xfrm>
          <a:prstGeom prst="rect">
            <a:avLst/>
          </a:prstGeom>
          <a:noFill/>
          <a:ln>
            <a:noFill/>
          </a:ln>
        </p:spPr>
        <p:txBody>
          <a:bodyPr wrap="square" rtlCol="0">
            <a:spAutoFit/>
          </a:bodyPr>
          <a:lstStyle/>
          <a:p>
            <a:r>
              <a:rPr lang="ja-JP" altLang="en-US" sz="1600" b="1" dirty="0">
                <a:solidFill>
                  <a:sysClr val="windowText" lastClr="000000"/>
                </a:solidFill>
                <a:latin typeface="Meiryo UI" panose="020B0604030504040204" pitchFamily="50" charset="-128"/>
                <a:ea typeface="Meiryo UI" panose="020B0604030504040204" pitchFamily="50" charset="-128"/>
              </a:rPr>
              <a:t>「</a:t>
            </a:r>
            <a:r>
              <a:rPr lang="en-US" altLang="ja-JP" sz="1600" b="1" dirty="0">
                <a:solidFill>
                  <a:sysClr val="windowText" lastClr="000000"/>
                </a:solidFill>
                <a:latin typeface="Meiryo UI" panose="020B0604030504040204" pitchFamily="50" charset="-128"/>
                <a:ea typeface="Meiryo UI" panose="020B0604030504040204" pitchFamily="50" charset="-128"/>
              </a:rPr>
              <a:t>10</a:t>
            </a:r>
            <a:r>
              <a:rPr lang="ja-JP" altLang="en-US" sz="1600" b="1" dirty="0">
                <a:solidFill>
                  <a:sysClr val="windowText" lastClr="000000"/>
                </a:solidFill>
                <a:latin typeface="Meiryo UI" panose="020B0604030504040204" pitchFamily="50" charset="-128"/>
                <a:ea typeface="Meiryo UI" panose="020B0604030504040204" pitchFamily="50" charset="-128"/>
              </a:rPr>
              <a:t>歳若返り」</a:t>
            </a:r>
            <a:r>
              <a:rPr lang="ja-JP" altLang="en-US" sz="1600" b="1" dirty="0" smtClean="0">
                <a:solidFill>
                  <a:sysClr val="windowText" lastClr="000000"/>
                </a:solidFill>
                <a:latin typeface="Meiryo UI" panose="020B0604030504040204" pitchFamily="50" charset="-128"/>
                <a:ea typeface="Meiryo UI" panose="020B0604030504040204" pitchFamily="50" charset="-128"/>
              </a:rPr>
              <a:t>フェスタ</a:t>
            </a:r>
            <a:endParaRPr lang="en-US" altLang="ja-JP" sz="1600" b="1" dirty="0">
              <a:solidFill>
                <a:sysClr val="windowText" lastClr="000000"/>
              </a:solidFill>
              <a:latin typeface="Meiryo UI" panose="020B0604030504040204" pitchFamily="50" charset="-128"/>
              <a:ea typeface="Meiryo UI" panose="020B0604030504040204" pitchFamily="50" charset="-128"/>
            </a:endParaRPr>
          </a:p>
        </p:txBody>
      </p:sp>
      <p:sp>
        <p:nvSpPr>
          <p:cNvPr id="34" name="右矢印 33"/>
          <p:cNvSpPr/>
          <p:nvPr/>
        </p:nvSpPr>
        <p:spPr>
          <a:xfrm>
            <a:off x="2408575" y="559912"/>
            <a:ext cx="451814" cy="350918"/>
          </a:xfrm>
          <a:prstGeom prst="rightArrow">
            <a:avLst>
              <a:gd name="adj1" fmla="val 50000"/>
              <a:gd name="adj2" fmla="val 141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角丸四角形 34"/>
          <p:cNvSpPr/>
          <p:nvPr/>
        </p:nvSpPr>
        <p:spPr>
          <a:xfrm>
            <a:off x="188663" y="1041974"/>
            <a:ext cx="2275161" cy="81366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食、運動、美容を切り口に、</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日常でのアンチエイジングに</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つながる体験イベントを実施。</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p:txBody>
      </p:sp>
      <p:sp>
        <p:nvSpPr>
          <p:cNvPr id="36" name="角丸四角形 35"/>
          <p:cNvSpPr/>
          <p:nvPr/>
        </p:nvSpPr>
        <p:spPr>
          <a:xfrm>
            <a:off x="6019754" y="1013451"/>
            <a:ext cx="2442075" cy="8139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府民が街中で気軽に姿勢測定や運動体験ができる拠点を構築するためのきっかけとなる体験イベント・企業等カンファレンスを実施</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p:txBody>
      </p:sp>
      <p:sp>
        <p:nvSpPr>
          <p:cNvPr id="37" name="角丸四角形 36"/>
          <p:cNvSpPr/>
          <p:nvPr/>
        </p:nvSpPr>
        <p:spPr>
          <a:xfrm>
            <a:off x="279353" y="4175895"/>
            <a:ext cx="2275161" cy="96216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府民の認知機能・身体機能</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向上につながる</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健康ダンス教室を</a:t>
            </a:r>
            <a:r>
              <a:rPr kumimoji="1" lang="ja-JP" altLang="en-US" sz="1200" b="1" dirty="0">
                <a:solidFill>
                  <a:sysClr val="windowText" lastClr="000000"/>
                </a:solidFill>
                <a:latin typeface="Meiryo UI" panose="020B0604030504040204" pitchFamily="50" charset="-128"/>
                <a:ea typeface="Meiryo UI" panose="020B0604030504040204" pitchFamily="50" charset="-128"/>
              </a:rPr>
              <a:t>実施</a:t>
            </a:r>
          </a:p>
        </p:txBody>
      </p:sp>
      <p:sp>
        <p:nvSpPr>
          <p:cNvPr id="38" name="角丸四角形 37"/>
          <p:cNvSpPr/>
          <p:nvPr/>
        </p:nvSpPr>
        <p:spPr>
          <a:xfrm>
            <a:off x="6019754" y="4164618"/>
            <a:ext cx="2551631" cy="98471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運動、笑い、音楽をテーマに、</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府民が楽しく取り組むことができ、</a:t>
            </a:r>
            <a:endParaRPr kumimoji="1" lang="en-US" altLang="ja-JP" sz="1200" b="1" dirty="0" smtClean="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b="1" dirty="0" smtClean="0">
                <a:solidFill>
                  <a:sysClr val="windowText" lastClr="000000"/>
                </a:solidFill>
                <a:latin typeface="Meiryo UI" panose="020B0604030504040204" pitchFamily="50" charset="-128"/>
                <a:ea typeface="Meiryo UI" panose="020B0604030504040204" pitchFamily="50" charset="-128"/>
              </a:rPr>
              <a:t>心身の健康につながる体験ができるイベントを実施。</a:t>
            </a:r>
            <a:endParaRPr kumimoji="1" lang="ja-JP" altLang="en-US" sz="1200" b="1" dirty="0">
              <a:solidFill>
                <a:sysClr val="windowText" lastClr="000000"/>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188663" y="2097061"/>
            <a:ext cx="2241228" cy="646331"/>
          </a:xfrm>
          <a:prstGeom prst="rect">
            <a:avLst/>
          </a:prstGeom>
          <a:noFill/>
          <a:ln>
            <a:noFill/>
          </a:ln>
        </p:spPr>
        <p:txBody>
          <a:bodyPr wrap="square" rtlCol="0">
            <a:spAutoFit/>
          </a:bodyPr>
          <a:lstStyle/>
          <a:p>
            <a:r>
              <a:rPr lang="ja-JP" altLang="en-US" sz="1200" dirty="0" smtClean="0">
                <a:solidFill>
                  <a:sysClr val="windowText" lastClr="000000"/>
                </a:solidFill>
                <a:latin typeface="Meiryo UI" panose="020B0604030504040204" pitchFamily="50" charset="-128"/>
                <a:ea typeface="Meiryo UI" panose="020B0604030504040204" pitchFamily="50" charset="-128"/>
              </a:rPr>
              <a:t>・アスリートや栄養の専門家等によるセミナーや、料理体験等の体験コンテンツを提供。</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5922133" y="1876957"/>
            <a:ext cx="2758841" cy="1528624"/>
          </a:xfrm>
          <a:prstGeom prst="rect">
            <a:avLst/>
          </a:prstGeom>
          <a:noFill/>
          <a:ln>
            <a:noFill/>
          </a:ln>
        </p:spPr>
        <p:txBody>
          <a:bodyPr wrap="square" rtlCol="0">
            <a:spAutoFit/>
          </a:bodyPr>
          <a:lstStyle/>
          <a:p>
            <a:pPr>
              <a:lnSpc>
                <a:spcPts val="1600"/>
              </a:lnSpc>
            </a:pPr>
            <a:r>
              <a:rPr lang="ja-JP" altLang="en-US" sz="1200" dirty="0" smtClean="0">
                <a:solidFill>
                  <a:sysClr val="windowText" lastClr="000000"/>
                </a:solidFill>
                <a:latin typeface="Meiryo UI" panose="020B0604030504040204" pitchFamily="50" charset="-128"/>
                <a:ea typeface="Meiryo UI" panose="020B0604030504040204" pitchFamily="50" charset="-128"/>
              </a:rPr>
              <a:t>・</a:t>
            </a:r>
            <a:r>
              <a:rPr lang="en-US" altLang="ja-JP" sz="1200" dirty="0" smtClean="0">
                <a:solidFill>
                  <a:sysClr val="windowText" lastClr="000000"/>
                </a:solidFill>
                <a:latin typeface="Meiryo UI" panose="020B0604030504040204" pitchFamily="50" charset="-128"/>
                <a:ea typeface="Meiryo UI" panose="020B0604030504040204" pitchFamily="50" charset="-128"/>
              </a:rPr>
              <a:t>AI</a:t>
            </a:r>
            <a:r>
              <a:rPr lang="ja-JP" altLang="en-US" sz="1200" dirty="0" smtClean="0">
                <a:solidFill>
                  <a:sysClr val="windowText" lastClr="000000"/>
                </a:solidFill>
                <a:latin typeface="Meiryo UI" panose="020B0604030504040204" pitchFamily="50" charset="-128"/>
                <a:ea typeface="Meiryo UI" panose="020B0604030504040204" pitchFamily="50" charset="-128"/>
              </a:rPr>
              <a:t>センシング技術を活用し、体をコントローラーのように使うことで、様々なバーチャルゲームや姿勢測定が体験でき</a:t>
            </a:r>
            <a:r>
              <a:rPr lang="ja-JP" altLang="en-US" sz="1200" dirty="0">
                <a:solidFill>
                  <a:sysClr val="windowText" lastClr="000000"/>
                </a:solidFill>
                <a:latin typeface="Meiryo UI" panose="020B0604030504040204" pitchFamily="50" charset="-128"/>
                <a:ea typeface="Meiryo UI" panose="020B0604030504040204" pitchFamily="50" charset="-128"/>
              </a:rPr>
              <a:t>る</a:t>
            </a:r>
            <a:r>
              <a:rPr lang="ja-JP" altLang="en-US" sz="1200" dirty="0" smtClean="0">
                <a:solidFill>
                  <a:sysClr val="windowText" lastClr="000000"/>
                </a:solidFill>
                <a:latin typeface="Meiryo UI" panose="020B0604030504040204" pitchFamily="50" charset="-128"/>
                <a:ea typeface="Meiryo UI" panose="020B0604030504040204" pitchFamily="50" charset="-128"/>
              </a:rPr>
              <a:t>コンテンツを提供。</a:t>
            </a:r>
            <a:r>
              <a:rPr lang="ja-JP" altLang="en-US" sz="1200" dirty="0">
                <a:solidFill>
                  <a:sysClr val="windowText" lastClr="000000"/>
                </a:solidFill>
                <a:latin typeface="Meiryo UI" panose="020B0604030504040204" pitchFamily="50" charset="-128"/>
                <a:ea typeface="Meiryo UI" panose="020B0604030504040204" pitchFamily="50" charset="-128"/>
              </a:rPr>
              <a:t>　</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pPr>
              <a:lnSpc>
                <a:spcPts val="1600"/>
              </a:lnSpc>
            </a:pPr>
            <a:r>
              <a:rPr lang="ja-JP" altLang="en-US" sz="1200" dirty="0" smtClean="0">
                <a:solidFill>
                  <a:sysClr val="windowText" lastClr="000000"/>
                </a:solidFill>
                <a:latin typeface="Meiryo UI" panose="020B0604030504040204" pitchFamily="50" charset="-128"/>
                <a:ea typeface="Meiryo UI" panose="020B0604030504040204" pitchFamily="50" charset="-128"/>
              </a:rPr>
              <a:t>・「運動会」をイメージし、 オンラインで３会場をつなぐことで、子ども</a:t>
            </a:r>
            <a:r>
              <a:rPr lang="ja-JP" altLang="en-US" sz="1200" dirty="0">
                <a:solidFill>
                  <a:sysClr val="windowText" lastClr="000000"/>
                </a:solidFill>
                <a:latin typeface="Meiryo UI" panose="020B0604030504040204" pitchFamily="50" charset="-128"/>
                <a:ea typeface="Meiryo UI" panose="020B0604030504040204" pitchFamily="50" charset="-128"/>
              </a:rPr>
              <a:t>から</a:t>
            </a:r>
            <a:r>
              <a:rPr lang="ja-JP" altLang="en-US" sz="1200" dirty="0" smtClean="0">
                <a:solidFill>
                  <a:sysClr val="windowText" lastClr="000000"/>
                </a:solidFill>
                <a:latin typeface="Meiryo UI" panose="020B0604030504040204" pitchFamily="50" charset="-128"/>
                <a:ea typeface="Meiryo UI" panose="020B0604030504040204" pitchFamily="50" charset="-128"/>
              </a:rPr>
              <a:t>高齢者まで、幅広い世代が参加できるイベントとした。</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269210" y="5337036"/>
            <a:ext cx="2461704" cy="1200329"/>
          </a:xfrm>
          <a:prstGeom prst="rect">
            <a:avLst/>
          </a:prstGeom>
          <a:noFill/>
          <a:ln>
            <a:noFill/>
          </a:ln>
        </p:spPr>
        <p:txBody>
          <a:bodyPr wrap="square" rtlCol="0">
            <a:spAutoFit/>
          </a:bodyPr>
          <a:lstStyle/>
          <a:p>
            <a:r>
              <a:rPr lang="ja-JP" altLang="en-US" sz="1200" dirty="0">
                <a:solidFill>
                  <a:sysClr val="windowText" lastClr="000000"/>
                </a:solidFill>
                <a:latin typeface="Meiryo UI" panose="020B0604030504040204" pitchFamily="50" charset="-128"/>
                <a:ea typeface="Meiryo UI" panose="020B0604030504040204" pitchFamily="50" charset="-128"/>
              </a:rPr>
              <a:t>・認知機能、身体機能に</a:t>
            </a:r>
            <a:r>
              <a:rPr lang="ja-JP" altLang="en-US" sz="1200" dirty="0" err="1">
                <a:solidFill>
                  <a:sysClr val="windowText" lastClr="000000"/>
                </a:solidFill>
                <a:latin typeface="Meiryo UI" panose="020B0604030504040204" pitchFamily="50" charset="-128"/>
                <a:ea typeface="Meiryo UI" panose="020B0604030504040204" pitchFamily="50" charset="-128"/>
              </a:rPr>
              <a:t>効果が</a:t>
            </a:r>
            <a:r>
              <a:rPr lang="ja-JP" altLang="en-US" sz="1200" dirty="0" err="1" smtClean="0">
                <a:solidFill>
                  <a:sysClr val="windowText" lastClr="000000"/>
                </a:solidFill>
                <a:latin typeface="Meiryo UI" panose="020B0604030504040204" pitchFamily="50" charset="-128"/>
                <a:ea typeface="Meiryo UI" panose="020B0604030504040204" pitchFamily="50" charset="-128"/>
              </a:rPr>
              <a:t>あ</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en-US" altLang="ja-JP" sz="1200" dirty="0" smtClean="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るダンス</a:t>
            </a:r>
            <a:r>
              <a:rPr lang="ja-JP" altLang="en-US" sz="1200" dirty="0">
                <a:solidFill>
                  <a:sysClr val="windowText" lastClr="000000"/>
                </a:solidFill>
                <a:latin typeface="Meiryo UI" panose="020B0604030504040204" pitchFamily="50" charset="-128"/>
                <a:ea typeface="Meiryo UI" panose="020B0604030504040204" pitchFamily="50" charset="-128"/>
              </a:rPr>
              <a:t>教室</a:t>
            </a:r>
            <a:r>
              <a:rPr lang="ja-JP" altLang="en-US" sz="1200" dirty="0" smtClean="0">
                <a:solidFill>
                  <a:sysClr val="windowText" lastClr="000000"/>
                </a:solidFill>
                <a:latin typeface="Meiryo UI" panose="020B0604030504040204" pitchFamily="50" charset="-128"/>
                <a:ea typeface="Meiryo UI" panose="020B0604030504040204" pitchFamily="50" charset="-128"/>
              </a:rPr>
              <a:t>を</a:t>
            </a:r>
            <a:r>
              <a:rPr lang="ja-JP" altLang="en-US" sz="1200" dirty="0">
                <a:solidFill>
                  <a:sysClr val="windowText" lastClr="000000"/>
                </a:solidFill>
                <a:latin typeface="Meiryo UI" panose="020B0604030504040204" pitchFamily="50" charset="-128"/>
                <a:ea typeface="Meiryo UI" panose="020B0604030504040204" pitchFamily="50" charset="-128"/>
              </a:rPr>
              <a:t>計８回実施。</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・１回目の講座と７回目の講座で</a:t>
            </a:r>
            <a:r>
              <a:rPr lang="ja-JP" altLang="en-US" sz="1200" dirty="0" smtClean="0">
                <a:solidFill>
                  <a:sysClr val="windowText" lastClr="000000"/>
                </a:solidFill>
                <a:latin typeface="Meiryo UI" panose="020B0604030504040204" pitchFamily="50" charset="-128"/>
                <a:ea typeface="Meiryo UI" panose="020B0604030504040204" pitchFamily="50" charset="-128"/>
              </a:rPr>
              <a:t>、　</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認知</a:t>
            </a:r>
            <a:r>
              <a:rPr lang="ja-JP" altLang="en-US" sz="1200" dirty="0">
                <a:solidFill>
                  <a:sysClr val="windowText" lastClr="000000"/>
                </a:solidFill>
                <a:latin typeface="Meiryo UI" panose="020B0604030504040204" pitchFamily="50" charset="-128"/>
                <a:ea typeface="Meiryo UI" panose="020B0604030504040204" pitchFamily="50" charset="-128"/>
              </a:rPr>
              <a:t>機能・体力テストを実施。</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・８回目の講座</a:t>
            </a:r>
            <a:r>
              <a:rPr lang="ja-JP" altLang="en-US" sz="1200" dirty="0" smtClean="0">
                <a:solidFill>
                  <a:sysClr val="windowText" lastClr="000000"/>
                </a:solidFill>
                <a:latin typeface="Meiryo UI" panose="020B0604030504040204" pitchFamily="50" charset="-128"/>
                <a:ea typeface="Meiryo UI" panose="020B0604030504040204" pitchFamily="50" charset="-128"/>
              </a:rPr>
              <a:t>で１回目</a:t>
            </a:r>
            <a:r>
              <a:rPr lang="ja-JP" altLang="en-US" sz="1200" dirty="0">
                <a:solidFill>
                  <a:sysClr val="windowText" lastClr="000000"/>
                </a:solidFill>
                <a:latin typeface="Meiryo UI" panose="020B0604030504040204" pitchFamily="50" charset="-128"/>
                <a:ea typeface="Meiryo UI" panose="020B0604030504040204" pitchFamily="50" charset="-128"/>
              </a:rPr>
              <a:t>と</a:t>
            </a:r>
            <a:r>
              <a:rPr lang="ja-JP" altLang="en-US" sz="1200" dirty="0" smtClean="0">
                <a:solidFill>
                  <a:sysClr val="windowText" lastClr="000000"/>
                </a:solidFill>
                <a:latin typeface="Meiryo UI" panose="020B0604030504040204" pitchFamily="50" charset="-128"/>
                <a:ea typeface="Meiryo UI" panose="020B0604030504040204" pitchFamily="50" charset="-128"/>
              </a:rPr>
              <a:t>７回目</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a:solidFill>
                  <a:sysClr val="windowText" lastClr="000000"/>
                </a:solidFill>
                <a:latin typeface="Meiryo UI" panose="020B0604030504040204" pitchFamily="50" charset="-128"/>
                <a:ea typeface="Meiryo UI" panose="020B0604030504040204" pitchFamily="50" charset="-128"/>
              </a:rPr>
              <a:t> </a:t>
            </a:r>
            <a:r>
              <a:rPr lang="ja-JP" altLang="en-US" sz="1200" dirty="0" smtClean="0">
                <a:solidFill>
                  <a:sysClr val="windowText" lastClr="000000"/>
                </a:solidFill>
                <a:latin typeface="Meiryo UI" panose="020B0604030504040204" pitchFamily="50" charset="-128"/>
                <a:ea typeface="Meiryo UI" panose="020B0604030504040204" pitchFamily="50" charset="-128"/>
              </a:rPr>
              <a:t>の</a:t>
            </a:r>
            <a:r>
              <a:rPr lang="ja-JP" altLang="en-US" sz="1200" dirty="0">
                <a:solidFill>
                  <a:sysClr val="windowText" lastClr="000000"/>
                </a:solidFill>
                <a:latin typeface="Meiryo UI" panose="020B0604030504040204" pitchFamily="50" charset="-128"/>
                <a:ea typeface="Meiryo UI" panose="020B0604030504040204" pitchFamily="50" charset="-128"/>
              </a:rPr>
              <a:t>テスト結果</a:t>
            </a:r>
            <a:r>
              <a:rPr lang="ja-JP" altLang="en-US" sz="1200" dirty="0" smtClean="0">
                <a:solidFill>
                  <a:sysClr val="windowText" lastClr="000000"/>
                </a:solidFill>
                <a:latin typeface="Meiryo UI" panose="020B0604030504040204" pitchFamily="50" charset="-128"/>
                <a:ea typeface="Meiryo UI" panose="020B0604030504040204" pitchFamily="50" charset="-128"/>
              </a:rPr>
              <a:t>をフィードバック</a:t>
            </a:r>
            <a:r>
              <a:rPr lang="ja-JP" altLang="en-US" sz="1200" dirty="0">
                <a:solidFill>
                  <a:sysClr val="windowText" lastClr="000000"/>
                </a:solidFill>
                <a:latin typeface="Meiryo UI" panose="020B0604030504040204" pitchFamily="50" charset="-128"/>
                <a:ea typeface="Meiryo UI" panose="020B0604030504040204" pitchFamily="50" charset="-128"/>
              </a:rPr>
              <a:t>。</a:t>
            </a:r>
            <a:endParaRPr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6067941" y="5255889"/>
            <a:ext cx="2345700" cy="1384995"/>
          </a:xfrm>
          <a:prstGeom prst="rect">
            <a:avLst/>
          </a:prstGeom>
          <a:noFill/>
          <a:ln>
            <a:noFill/>
          </a:ln>
        </p:spPr>
        <p:txBody>
          <a:bodyPr wrap="square" rtlCol="0">
            <a:spAutoFit/>
          </a:bodyPr>
          <a:lstStyle/>
          <a:p>
            <a:r>
              <a:rPr lang="ja-JP" altLang="en-US" sz="1200" dirty="0">
                <a:solidFill>
                  <a:sysClr val="windowText" lastClr="000000"/>
                </a:solidFill>
                <a:latin typeface="Meiryo UI" panose="020B0604030504040204" pitchFamily="50" charset="-128"/>
                <a:ea typeface="Meiryo UI" panose="020B0604030504040204" pitchFamily="50" charset="-128"/>
              </a:rPr>
              <a:t>・</a:t>
            </a:r>
            <a:r>
              <a:rPr lang="ja-JP" altLang="en-US" sz="1200" dirty="0" smtClean="0">
                <a:solidFill>
                  <a:sysClr val="windowText" lastClr="000000"/>
                </a:solidFill>
                <a:latin typeface="Meiryo UI" panose="020B0604030504040204" pitchFamily="50" charset="-128"/>
                <a:ea typeface="Meiryo UI" panose="020B0604030504040204" pitchFamily="50" charset="-128"/>
              </a:rPr>
              <a:t>ファミリー層をターゲットとし、子どもが参加しやすいプログラムとすることで、運動不足の大人の参加を促進。</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a:p>
            <a:r>
              <a:rPr lang="ja-JP" altLang="en-US" sz="1200" dirty="0" smtClean="0">
                <a:solidFill>
                  <a:sysClr val="windowText" lastClr="000000"/>
                </a:solidFill>
                <a:latin typeface="Meiryo UI" panose="020B0604030504040204" pitchFamily="50" charset="-128"/>
                <a:ea typeface="Meiryo UI" panose="020B0604030504040204" pitchFamily="50" charset="-128"/>
              </a:rPr>
              <a:t>・１分間でできるストレッチ講座、ピラティスを学べるプログラムや、ダンスエクササイズ等の簡単に取り組めるコンテンツを提供。</a:t>
            </a:r>
            <a:endParaRPr lang="en-US" altLang="ja-JP" sz="1200" dirty="0" smtClean="0">
              <a:solidFill>
                <a:sysClr val="windowText" lastClr="000000"/>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11664796" y="6469818"/>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rPr>
              <a:t>7</a:t>
            </a:r>
            <a:endParaRPr kumimoji="1" lang="ja-JP" altLang="en-US" sz="1100" dirty="0">
              <a:solidFill>
                <a:schemeClr val="tx1"/>
              </a:solidFill>
            </a:endParaRPr>
          </a:p>
        </p:txBody>
      </p:sp>
      <p:pic>
        <p:nvPicPr>
          <p:cNvPr id="41" name="図 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Tree>
    <p:extLst>
      <p:ext uri="{BB962C8B-B14F-4D97-AF65-F5344CB8AC3E}">
        <p14:creationId xmlns:p14="http://schemas.microsoft.com/office/powerpoint/2010/main" val="2596596270"/>
      </p:ext>
    </p:extLst>
  </p:cSld>
  <p:clrMapOvr>
    <a:masterClrMapping/>
  </p:clrMapOvr>
  <mc:AlternateContent xmlns:mc="http://schemas.openxmlformats.org/markup-compatibility/2006" xmlns:p14="http://schemas.microsoft.com/office/powerpoint/2010/main">
    <mc:Choice Requires="p14">
      <p:transition spd="slow" p14:dur="2000" advTm="70015"/>
    </mc:Choice>
    <mc:Fallback xmlns="">
      <p:transition spd="slow" advTm="7001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12192000" cy="369332"/>
          </a:xfrm>
          <a:prstGeom prst="rect">
            <a:avLst/>
          </a:prstGeom>
          <a:solidFill>
            <a:srgbClr val="0070C0"/>
          </a:solidFill>
          <a:ln w="38100">
            <a:solidFill>
              <a:schemeClr val="accent1"/>
            </a:solidFill>
          </a:ln>
        </p:spPr>
        <p:txBody>
          <a:bodyPr wrap="square" rtlCol="0">
            <a:spAutoFit/>
          </a:bodyPr>
          <a:lstStyle/>
          <a:p>
            <a:r>
              <a:rPr lang="ja-JP" altLang="en-US" b="1" dirty="0">
                <a:solidFill>
                  <a:schemeClr val="bg1"/>
                </a:solidFill>
              </a:rPr>
              <a:t>２</a:t>
            </a:r>
            <a:r>
              <a:rPr lang="ja-JP" altLang="en-US" b="1" dirty="0" smtClean="0">
                <a:solidFill>
                  <a:schemeClr val="bg1"/>
                </a:solidFill>
              </a:rPr>
              <a:t>　仕様書について</a:t>
            </a:r>
            <a:endParaRPr lang="ja-JP" altLang="en-US" b="1" dirty="0">
              <a:solidFill>
                <a:schemeClr val="bg1"/>
              </a:solidFill>
            </a:endParaRPr>
          </a:p>
        </p:txBody>
      </p:sp>
      <p:sp>
        <p:nvSpPr>
          <p:cNvPr id="3" name="角丸四角形 2"/>
          <p:cNvSpPr/>
          <p:nvPr/>
        </p:nvSpPr>
        <p:spPr>
          <a:xfrm>
            <a:off x="233518" y="2190471"/>
            <a:ext cx="3223234" cy="40097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業務目的</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5" name="角丸四角形 4"/>
          <p:cNvSpPr/>
          <p:nvPr/>
        </p:nvSpPr>
        <p:spPr>
          <a:xfrm>
            <a:off x="233518" y="5304738"/>
            <a:ext cx="3223234" cy="40097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契約期間・委託上限額</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49817" y="2676747"/>
            <a:ext cx="11185701" cy="646331"/>
          </a:xfrm>
          <a:prstGeom prst="rect">
            <a:avLst/>
          </a:prstGeom>
          <a:noFill/>
        </p:spPr>
        <p:txBody>
          <a:bodyPr wrap="square" rtlCol="0">
            <a:spAutoFit/>
          </a:bodyPr>
          <a:lstStyle/>
          <a:p>
            <a:r>
              <a:rPr kumimoji="1" lang="ja-JP" altLang="en-US" sz="2800" b="1" dirty="0" smtClean="0"/>
              <a:t>①「</a:t>
            </a:r>
            <a:r>
              <a:rPr kumimoji="1" lang="en-US" altLang="ja-JP" sz="2800" b="1" dirty="0" smtClean="0"/>
              <a:t>10</a:t>
            </a:r>
            <a:r>
              <a:rPr kumimoji="1" lang="ja-JP" altLang="en-US" sz="2800" b="1" dirty="0" smtClean="0"/>
              <a:t>歳若返り」の</a:t>
            </a:r>
            <a:r>
              <a:rPr kumimoji="1" lang="ja-JP" altLang="en-US" sz="3600" b="1" u="sng" dirty="0" smtClean="0"/>
              <a:t>府民認知度の向上</a:t>
            </a:r>
            <a:endParaRPr kumimoji="1" lang="ja-JP" altLang="en-US" sz="3600" b="1" u="sng" dirty="0"/>
          </a:p>
        </p:txBody>
      </p:sp>
      <p:sp>
        <p:nvSpPr>
          <p:cNvPr id="10" name="テキスト ボックス 9"/>
          <p:cNvSpPr txBox="1"/>
          <p:nvPr/>
        </p:nvSpPr>
        <p:spPr>
          <a:xfrm>
            <a:off x="349818" y="5829805"/>
            <a:ext cx="9208168" cy="733534"/>
          </a:xfrm>
          <a:prstGeom prst="rect">
            <a:avLst/>
          </a:prstGeom>
          <a:noFill/>
        </p:spPr>
        <p:txBody>
          <a:bodyPr wrap="square" rtlCol="0">
            <a:spAutoFit/>
          </a:bodyPr>
          <a:lstStyle/>
          <a:p>
            <a:pPr>
              <a:lnSpc>
                <a:spcPts val="2500"/>
              </a:lnSpc>
            </a:pPr>
            <a:r>
              <a:rPr kumimoji="1" lang="ja-JP" altLang="en-US" dirty="0"/>
              <a:t>履行</a:t>
            </a:r>
            <a:r>
              <a:rPr kumimoji="1" lang="ja-JP" altLang="en-US" dirty="0" smtClean="0"/>
              <a:t>期間：契約締結日から令和６年３月</a:t>
            </a:r>
            <a:r>
              <a:rPr kumimoji="1" lang="ja-JP" altLang="en-US" dirty="0"/>
              <a:t>３１</a:t>
            </a:r>
            <a:r>
              <a:rPr kumimoji="1" lang="ja-JP" altLang="en-US" dirty="0" smtClean="0"/>
              <a:t>日（日）まで</a:t>
            </a:r>
            <a:endParaRPr kumimoji="1" lang="en-US" altLang="ja-JP" dirty="0" smtClean="0"/>
          </a:p>
          <a:p>
            <a:pPr>
              <a:lnSpc>
                <a:spcPts val="2500"/>
              </a:lnSpc>
            </a:pPr>
            <a:r>
              <a:rPr kumimoji="1" lang="ja-JP" altLang="en-US" dirty="0" smtClean="0"/>
              <a:t>委託上限額：</a:t>
            </a:r>
            <a:r>
              <a:rPr kumimoji="1" lang="en-US" altLang="ja-JP" dirty="0"/>
              <a:t>8</a:t>
            </a:r>
            <a:r>
              <a:rPr kumimoji="1" lang="en-US" altLang="ja-JP" dirty="0" smtClean="0"/>
              <a:t>,000,000</a:t>
            </a:r>
            <a:r>
              <a:rPr kumimoji="1" lang="ja-JP" altLang="en-US" dirty="0"/>
              <a:t>円（税込）</a:t>
            </a:r>
            <a:r>
              <a:rPr kumimoji="1" lang="en-US" altLang="ja-JP" dirty="0"/>
              <a:t>※</a:t>
            </a:r>
            <a:r>
              <a:rPr kumimoji="1" lang="ja-JP" altLang="en-US" dirty="0" smtClean="0"/>
              <a:t>本業務を</a:t>
            </a:r>
            <a:r>
              <a:rPr kumimoji="1" lang="ja-JP" altLang="en-US" dirty="0"/>
              <a:t>履行するすべての経費を</a:t>
            </a:r>
            <a:r>
              <a:rPr kumimoji="1" lang="ja-JP" altLang="en-US" dirty="0" smtClean="0"/>
              <a:t>含む</a:t>
            </a:r>
            <a:endParaRPr kumimoji="1" lang="ja-JP" altLang="en-US" dirty="0"/>
          </a:p>
        </p:txBody>
      </p:sp>
      <p:sp>
        <p:nvSpPr>
          <p:cNvPr id="11" name="正方形/長方形 10"/>
          <p:cNvSpPr/>
          <p:nvPr/>
        </p:nvSpPr>
        <p:spPr>
          <a:xfrm>
            <a:off x="11693961" y="6419375"/>
            <a:ext cx="391885" cy="34213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rPr>
              <a:t>8</a:t>
            </a:r>
            <a:endParaRPr kumimoji="1" lang="ja-JP" altLang="en-US" sz="1100" dirty="0">
              <a:solidFill>
                <a:schemeClr val="tx1"/>
              </a:solidFill>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7418" y="34765"/>
            <a:ext cx="524972" cy="524972"/>
          </a:xfrm>
          <a:prstGeom prst="rect">
            <a:avLst/>
          </a:prstGeom>
        </p:spPr>
      </p:pic>
      <p:sp>
        <p:nvSpPr>
          <p:cNvPr id="9" name="テキスト ボックス 8"/>
          <p:cNvSpPr txBox="1"/>
          <p:nvPr/>
        </p:nvSpPr>
        <p:spPr>
          <a:xfrm>
            <a:off x="349817" y="3352166"/>
            <a:ext cx="11185701" cy="646331"/>
          </a:xfrm>
          <a:prstGeom prst="rect">
            <a:avLst/>
          </a:prstGeom>
          <a:noFill/>
        </p:spPr>
        <p:txBody>
          <a:bodyPr wrap="square" rtlCol="0">
            <a:spAutoFit/>
          </a:bodyPr>
          <a:lstStyle/>
          <a:p>
            <a:r>
              <a:rPr kumimoji="1" lang="ja-JP" altLang="en-US" sz="2800" b="1" dirty="0" smtClean="0"/>
              <a:t>②</a:t>
            </a:r>
            <a:r>
              <a:rPr kumimoji="1" lang="ja-JP" altLang="en-US" sz="2800" b="1" dirty="0"/>
              <a:t>府民</a:t>
            </a:r>
            <a:r>
              <a:rPr kumimoji="1" lang="ja-JP" altLang="en-US" sz="2800" b="1" dirty="0" smtClean="0"/>
              <a:t>の</a:t>
            </a:r>
            <a:r>
              <a:rPr kumimoji="1" lang="ja-JP" altLang="en-US" sz="3600" b="1" u="sng" dirty="0" smtClean="0"/>
              <a:t>行動変容に資する取組みの促進</a:t>
            </a:r>
            <a:endParaRPr kumimoji="1" lang="ja-JP" altLang="en-US" sz="3600" b="1" u="sng" dirty="0"/>
          </a:p>
        </p:txBody>
      </p:sp>
      <p:sp>
        <p:nvSpPr>
          <p:cNvPr id="12" name="テキスト ボックス 11"/>
          <p:cNvSpPr txBox="1"/>
          <p:nvPr/>
        </p:nvSpPr>
        <p:spPr>
          <a:xfrm>
            <a:off x="1109372" y="4492140"/>
            <a:ext cx="9208168" cy="733534"/>
          </a:xfrm>
          <a:prstGeom prst="rect">
            <a:avLst/>
          </a:prstGeom>
          <a:noFill/>
        </p:spPr>
        <p:txBody>
          <a:bodyPr wrap="square" rtlCol="0">
            <a:spAutoFit/>
          </a:bodyPr>
          <a:lstStyle/>
          <a:p>
            <a:pPr>
              <a:lnSpc>
                <a:spcPts val="2500"/>
              </a:lnSpc>
            </a:pPr>
            <a:r>
              <a:rPr kumimoji="1" lang="ja-JP" altLang="en-US" dirty="0" smtClean="0"/>
              <a:t>また、本業務</a:t>
            </a:r>
            <a:r>
              <a:rPr kumimoji="1" lang="ja-JP" altLang="en-US" dirty="0"/>
              <a:t>において</a:t>
            </a:r>
            <a:r>
              <a:rPr kumimoji="1" lang="ja-JP" altLang="en-US" dirty="0" smtClean="0"/>
              <a:t>積極的に先端技術等を活用することにより、新サービス・新産業の創出や</a:t>
            </a:r>
            <a:r>
              <a:rPr kumimoji="1" lang="en-US" altLang="ja-JP" dirty="0" smtClean="0"/>
              <a:t>2025</a:t>
            </a:r>
            <a:r>
              <a:rPr kumimoji="1" lang="ja-JP" altLang="en-US" dirty="0" smtClean="0"/>
              <a:t>年大阪・関西万博への機運醸成の促進につなげる</a:t>
            </a:r>
            <a:endParaRPr kumimoji="1" lang="ja-JP" altLang="en-US" dirty="0"/>
          </a:p>
        </p:txBody>
      </p:sp>
      <p:sp>
        <p:nvSpPr>
          <p:cNvPr id="14" name="右矢印 13"/>
          <p:cNvSpPr/>
          <p:nvPr/>
        </p:nvSpPr>
        <p:spPr>
          <a:xfrm>
            <a:off x="657558" y="4698961"/>
            <a:ext cx="451814" cy="342109"/>
          </a:xfrm>
          <a:prstGeom prst="rightArrow">
            <a:avLst>
              <a:gd name="adj1" fmla="val 50000"/>
              <a:gd name="adj2" fmla="val 141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p:cNvSpPr txBox="1"/>
          <p:nvPr/>
        </p:nvSpPr>
        <p:spPr>
          <a:xfrm>
            <a:off x="1109372" y="4037469"/>
            <a:ext cx="9208168" cy="412934"/>
          </a:xfrm>
          <a:prstGeom prst="rect">
            <a:avLst/>
          </a:prstGeom>
          <a:noFill/>
        </p:spPr>
        <p:txBody>
          <a:bodyPr wrap="square" rtlCol="0">
            <a:spAutoFit/>
          </a:bodyPr>
          <a:lstStyle/>
          <a:p>
            <a:pPr>
              <a:lnSpc>
                <a:spcPts val="2500"/>
              </a:lnSpc>
            </a:pPr>
            <a:r>
              <a:rPr kumimoji="1" lang="ja-JP" altLang="en-US" dirty="0" smtClean="0"/>
              <a:t>①、②の目的を実現するため、府民向けの体験型事業等を実施</a:t>
            </a:r>
            <a:endParaRPr kumimoji="1" lang="ja-JP" altLang="en-US" dirty="0"/>
          </a:p>
        </p:txBody>
      </p:sp>
      <p:sp>
        <p:nvSpPr>
          <p:cNvPr id="16" name="右矢印 15"/>
          <p:cNvSpPr/>
          <p:nvPr/>
        </p:nvSpPr>
        <p:spPr>
          <a:xfrm>
            <a:off x="657558" y="4079206"/>
            <a:ext cx="451814" cy="342109"/>
          </a:xfrm>
          <a:prstGeom prst="rightArrow">
            <a:avLst>
              <a:gd name="adj1" fmla="val 50000"/>
              <a:gd name="adj2" fmla="val 14100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角丸四角形 16"/>
          <p:cNvSpPr/>
          <p:nvPr/>
        </p:nvSpPr>
        <p:spPr>
          <a:xfrm>
            <a:off x="233518" y="609421"/>
            <a:ext cx="3223234" cy="400976"/>
          </a:xfrm>
          <a:prstGeom prst="roundRect">
            <a:avLst>
              <a:gd name="adj" fmla="val 13522"/>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wrap="square" rtlCol="0" anchor="ctr"/>
          <a:lstStyle/>
          <a:p>
            <a:pPr algn="ctr">
              <a:lnSpc>
                <a:spcPts val="1800"/>
              </a:lnSpc>
              <a:defRPr/>
            </a:pPr>
            <a:r>
              <a:rPr lang="ja-JP" altLang="en-US" b="1" kern="0" spc="153" dirty="0" smtClean="0">
                <a:solidFill>
                  <a:schemeClr val="bg1"/>
                </a:solidFill>
                <a:latin typeface="Meiryo UI" panose="020B0604030504040204" pitchFamily="50" charset="-128"/>
                <a:ea typeface="Meiryo UI" panose="020B0604030504040204" pitchFamily="50" charset="-128"/>
              </a:rPr>
              <a:t>応募にあたって</a:t>
            </a:r>
            <a:endParaRPr lang="en-US" altLang="ja-JP" b="1" kern="0" spc="153"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33518" y="1274381"/>
            <a:ext cx="10762984" cy="733534"/>
          </a:xfrm>
          <a:prstGeom prst="rect">
            <a:avLst/>
          </a:prstGeom>
          <a:noFill/>
        </p:spPr>
        <p:txBody>
          <a:bodyPr wrap="square" rtlCol="0">
            <a:spAutoFit/>
          </a:bodyPr>
          <a:lstStyle/>
          <a:p>
            <a:pPr>
              <a:lnSpc>
                <a:spcPts val="2500"/>
              </a:lnSpc>
            </a:pPr>
            <a:r>
              <a:rPr kumimoji="1" lang="ja-JP" altLang="en-US" sz="2800" b="1" dirty="0" smtClean="0"/>
              <a:t>「①運動、笑い、音楽」「②口の健康、食」「③認知症予防」</a:t>
            </a:r>
            <a:endParaRPr kumimoji="1" lang="en-US" altLang="ja-JP" sz="2800" b="1" dirty="0" smtClean="0"/>
          </a:p>
          <a:p>
            <a:pPr>
              <a:lnSpc>
                <a:spcPts val="2500"/>
              </a:lnSpc>
            </a:pPr>
            <a:r>
              <a:rPr kumimoji="1" lang="ja-JP" altLang="en-US" dirty="0"/>
              <a:t>　</a:t>
            </a:r>
            <a:r>
              <a:rPr kumimoji="1" lang="ja-JP" altLang="en-US" dirty="0" smtClean="0"/>
              <a:t>の３分野いずれかに応募してください。</a:t>
            </a:r>
            <a:endParaRPr kumimoji="1" lang="ja-JP" altLang="en-US" dirty="0"/>
          </a:p>
        </p:txBody>
      </p:sp>
      <p:sp>
        <p:nvSpPr>
          <p:cNvPr id="18" name="雲形吹き出し 17"/>
          <p:cNvSpPr/>
          <p:nvPr/>
        </p:nvSpPr>
        <p:spPr>
          <a:xfrm>
            <a:off x="6937605" y="1696806"/>
            <a:ext cx="4952298" cy="1016814"/>
          </a:xfrm>
          <a:prstGeom prst="cloudCallout">
            <a:avLst>
              <a:gd name="adj1" fmla="val -38546"/>
              <a:gd name="adj2" fmla="val -52202"/>
            </a:avLst>
          </a:prstGeom>
          <a:solidFill>
            <a:srgbClr val="00B0F0"/>
          </a:solid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b="1" dirty="0">
                <a:solidFill>
                  <a:schemeClr val="bg1"/>
                </a:solidFill>
              </a:rPr>
              <a:t>３</a:t>
            </a:r>
            <a:r>
              <a:rPr kumimoji="1" lang="ja-JP" altLang="en-US" sz="1600" b="1" dirty="0" smtClean="0">
                <a:solidFill>
                  <a:schemeClr val="bg1"/>
                </a:solidFill>
              </a:rPr>
              <a:t>分野からそれぞれ</a:t>
            </a:r>
            <a:endParaRPr kumimoji="1" lang="en-US" altLang="ja-JP" sz="1600" b="1" dirty="0" smtClean="0">
              <a:solidFill>
                <a:schemeClr val="bg1"/>
              </a:solidFill>
            </a:endParaRPr>
          </a:p>
          <a:p>
            <a:pPr algn="ctr"/>
            <a:r>
              <a:rPr kumimoji="1" lang="ja-JP" altLang="en-US" sz="1600" b="1" dirty="0" smtClean="0">
                <a:solidFill>
                  <a:schemeClr val="bg1"/>
                </a:solidFill>
              </a:rPr>
              <a:t>最優秀提案事業者を採択予定</a:t>
            </a:r>
            <a:endParaRPr kumimoji="1" lang="ja-JP" altLang="en-US" sz="1600" b="1" dirty="0">
              <a:solidFill>
                <a:schemeClr val="bg1"/>
              </a:solidFill>
            </a:endParaRPr>
          </a:p>
        </p:txBody>
      </p:sp>
    </p:spTree>
    <p:extLst>
      <p:ext uri="{BB962C8B-B14F-4D97-AF65-F5344CB8AC3E}">
        <p14:creationId xmlns:p14="http://schemas.microsoft.com/office/powerpoint/2010/main" val="313239513"/>
      </p:ext>
    </p:extLst>
  </p:cSld>
  <p:clrMapOvr>
    <a:masterClrMapping/>
  </p:clrMapOvr>
  <mc:AlternateContent xmlns:mc="http://schemas.openxmlformats.org/markup-compatibility/2006" xmlns:p14="http://schemas.microsoft.com/office/powerpoint/2010/main">
    <mc:Choice Requires="p14">
      <p:transition spd="slow" p14:dur="2000" advTm="75347"/>
    </mc:Choice>
    <mc:Fallback xmlns="">
      <p:transition spd="slow" advTm="7534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4"/>
</p:tagLst>
</file>

<file path=ppt/tags/tag2.xml><?xml version="1.0" encoding="utf-8"?>
<p:tagLst xmlns:a="http://schemas.openxmlformats.org/drawingml/2006/main" xmlns:r="http://schemas.openxmlformats.org/officeDocument/2006/relationships" xmlns:p="http://schemas.openxmlformats.org/presentationml/2006/main">
  <p:tag name="TIMING" val="|22.1|6.3"/>
</p:tagLst>
</file>

<file path=ppt/tags/tag3.xml><?xml version="1.0" encoding="utf-8"?>
<p:tagLst xmlns:a="http://schemas.openxmlformats.org/drawingml/2006/main" xmlns:r="http://schemas.openxmlformats.org/officeDocument/2006/relationships" xmlns:p="http://schemas.openxmlformats.org/presentationml/2006/main">
  <p:tag name="TIMING" val="|15|13"/>
</p:tagLst>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4693</Words>
  <Application>Microsoft Office PowerPoint</Application>
  <PresentationFormat>ワイド画面</PresentationFormat>
  <Paragraphs>498</Paragraphs>
  <Slides>24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24</vt:i4>
      </vt:variant>
    </vt:vector>
  </HeadingPairs>
  <TitlesOfParts>
    <vt:vector size="34" baseType="lpstr">
      <vt:lpstr>HG丸ｺﾞｼｯｸM-PRO</vt:lpstr>
      <vt:lpstr>Meiryo UI</vt:lpstr>
      <vt:lpstr>ＭＳ Ｐゴシック</vt:lpstr>
      <vt:lpstr>メイリオ</vt:lpstr>
      <vt:lpstr>游ゴシック</vt:lpstr>
      <vt:lpstr>Arial</vt:lpstr>
      <vt:lpstr>Calibri</vt:lpstr>
      <vt:lpstr>Trebuchet MS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2023-05-11T00:59:51Z</dcterms:created>
  <dcterms:modified xsi:type="dcterms:W3CDTF">2023-05-11T02:29:26Z</dcterms:modified>
</cp:coreProperties>
</file>