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6858000" cy="9906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BEDDAB"/>
    <a:srgbClr val="58EB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4" d="100"/>
          <a:sy n="34" d="100"/>
        </p:scale>
        <p:origin x="140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405374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3156093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187151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249192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4268683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176776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3940598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1354186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279915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122635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B2519F-6DBA-4191-A95E-391FB38B4C2F}" type="datetimeFigureOut">
              <a:rPr kumimoji="1" lang="ja-JP" altLang="en-US" smtClean="0"/>
              <a:t>2021/7/1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366045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B2519F-6DBA-4191-A95E-391FB38B4C2F}" type="datetimeFigureOut">
              <a:rPr kumimoji="1" lang="ja-JP" altLang="en-US" smtClean="0"/>
              <a:t>2021/7/1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4EBF8E4-733B-4A46-B0FF-D8ADEF95A05A}" type="slidenum">
              <a:rPr kumimoji="1" lang="ja-JP" altLang="en-US" smtClean="0"/>
              <a:t>‹#›</a:t>
            </a:fld>
            <a:endParaRPr kumimoji="1" lang="ja-JP" altLang="en-US"/>
          </a:p>
        </p:txBody>
      </p:sp>
    </p:spTree>
    <p:extLst>
      <p:ext uri="{BB962C8B-B14F-4D97-AF65-F5344CB8AC3E}">
        <p14:creationId xmlns:p14="http://schemas.microsoft.com/office/powerpoint/2010/main" val="2112849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435"/>
            <a:ext cx="6858000" cy="9695291"/>
          </a:xfrm>
          <a:prstGeom prst="rect">
            <a:avLst/>
          </a:prstGeom>
        </p:spPr>
      </p:pic>
      <p:sp>
        <p:nvSpPr>
          <p:cNvPr id="27" name="角丸四角形 26"/>
          <p:cNvSpPr/>
          <p:nvPr/>
        </p:nvSpPr>
        <p:spPr>
          <a:xfrm>
            <a:off x="259952" y="208544"/>
            <a:ext cx="6328347" cy="9252000"/>
          </a:xfrm>
          <a:prstGeom prst="roundRect">
            <a:avLst>
              <a:gd name="adj" fmla="val 58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p:cNvSpPr/>
          <p:nvPr/>
        </p:nvSpPr>
        <p:spPr>
          <a:xfrm>
            <a:off x="944179" y="400970"/>
            <a:ext cx="5054383" cy="1504893"/>
          </a:xfrm>
          <a:prstGeom prst="flowChartConnec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11194701"/>
              </a:avLst>
            </a:prstTxWarp>
          </a:bodyPr>
          <a:lstStyle/>
          <a:p>
            <a:pPr algn="ctr"/>
            <a:r>
              <a:rPr kumimoji="1" lang="en-US" altLang="ja-JP" dirty="0">
                <a:solidFill>
                  <a:schemeClr val="tx1"/>
                </a:solidFill>
                <a:latin typeface="メイリオ" panose="020B0604030504040204" pitchFamily="50" charset="-128"/>
                <a:ea typeface="メイリオ" panose="020B0604030504040204" pitchFamily="50" charset="-128"/>
              </a:rPr>
              <a:t>2025</a:t>
            </a:r>
            <a:r>
              <a:rPr kumimoji="1" lang="ja-JP" altLang="en-US" dirty="0">
                <a:solidFill>
                  <a:schemeClr val="tx1"/>
                </a:solidFill>
                <a:latin typeface="メイリオ" panose="020B0604030504040204" pitchFamily="50" charset="-128"/>
                <a:ea typeface="メイリオ" panose="020B0604030504040204" pitchFamily="50" charset="-128"/>
              </a:rPr>
              <a:t>年大阪・関西万博に向かって</a:t>
            </a:r>
          </a:p>
        </p:txBody>
      </p:sp>
      <p:sp>
        <p:nvSpPr>
          <p:cNvPr id="5" name="テキスト ボックス 4"/>
          <p:cNvSpPr txBox="1"/>
          <p:nvPr/>
        </p:nvSpPr>
        <p:spPr>
          <a:xfrm>
            <a:off x="2518563" y="871936"/>
            <a:ext cx="2410280" cy="523220"/>
          </a:xfrm>
          <a:prstGeom prst="rect">
            <a:avLst/>
          </a:prstGeom>
          <a:noFill/>
        </p:spPr>
        <p:txBody>
          <a:bodyPr wrap="square" rtlCol="0">
            <a:spAutoFit/>
          </a:bodyPr>
          <a:lstStyle/>
          <a:p>
            <a:r>
              <a:rPr kumimoji="1" lang="ja-JP" altLang="en-US" sz="2800" b="1" dirty="0">
                <a:latin typeface="メイリオ" panose="020B0604030504040204" pitchFamily="50" charset="-128"/>
                <a:ea typeface="メイリオ" panose="020B0604030504040204" pitchFamily="50" charset="-128"/>
                <a:cs typeface="Microsoft Sans Serif" panose="020B0604020202020204" pitchFamily="34" charset="0"/>
              </a:rPr>
              <a:t>めざそう！</a:t>
            </a:r>
          </a:p>
        </p:txBody>
      </p:sp>
      <p:sp>
        <p:nvSpPr>
          <p:cNvPr id="85" name="テキスト ボックス 84">
            <a:extLst>
              <a:ext uri="{FF2B5EF4-FFF2-40B4-BE49-F238E27FC236}">
                <a16:creationId xmlns:a16="http://schemas.microsoft.com/office/drawing/2014/main" id="{777FE627-BCE5-4764-B314-5B2D645FDCC4}"/>
              </a:ext>
            </a:extLst>
          </p:cNvPr>
          <p:cNvSpPr txBox="1"/>
          <p:nvPr/>
        </p:nvSpPr>
        <p:spPr>
          <a:xfrm>
            <a:off x="2046306" y="1345736"/>
            <a:ext cx="4355478" cy="1107996"/>
          </a:xfrm>
          <a:prstGeom prst="rect">
            <a:avLst/>
          </a:prstGeom>
          <a:noFill/>
        </p:spPr>
        <p:txBody>
          <a:bodyPr wrap="square" rtlCol="0">
            <a:spAutoFit/>
          </a:bodyPr>
          <a:lstStyle/>
          <a:p>
            <a:pPr algn="ctr"/>
            <a:r>
              <a:rPr kumimoji="1" lang="ja-JP" altLang="en-US" sz="6600" dirty="0">
                <a:latin typeface="メイリオ" panose="020B0604030504040204" pitchFamily="50" charset="-128"/>
                <a:ea typeface="メイリオ" panose="020B0604030504040204" pitchFamily="50" charset="-128"/>
                <a:cs typeface="Microsoft Sans Serif" panose="020B0604020202020204" pitchFamily="34" charset="0"/>
              </a:rPr>
              <a:t>歳若返り</a:t>
            </a:r>
          </a:p>
        </p:txBody>
      </p:sp>
      <p:grpSp>
        <p:nvGrpSpPr>
          <p:cNvPr id="3" name="グループ化 2">
            <a:extLst>
              <a:ext uri="{FF2B5EF4-FFF2-40B4-BE49-F238E27FC236}">
                <a16:creationId xmlns:a16="http://schemas.microsoft.com/office/drawing/2014/main" id="{F8155E99-F528-4B27-88AA-168BA7A51991}"/>
              </a:ext>
            </a:extLst>
          </p:cNvPr>
          <p:cNvGrpSpPr/>
          <p:nvPr/>
        </p:nvGrpSpPr>
        <p:grpSpPr>
          <a:xfrm>
            <a:off x="892402" y="3304946"/>
            <a:ext cx="5096346" cy="2464343"/>
            <a:chOff x="983216" y="3688919"/>
            <a:chExt cx="5096346" cy="2464343"/>
          </a:xfrm>
        </p:grpSpPr>
        <p:pic>
          <p:nvPicPr>
            <p:cNvPr id="26" name="図 25" descr="人形, おもちゃ, 挿絵 が含まれている画像&#10;&#10;自動的に生成された説明">
              <a:extLst>
                <a:ext uri="{FF2B5EF4-FFF2-40B4-BE49-F238E27FC236}">
                  <a16:creationId xmlns:a16="http://schemas.microsoft.com/office/drawing/2014/main" id="{6F388105-E3DE-41AE-818A-8810B3662B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3381" y="4528209"/>
              <a:ext cx="4049500" cy="1625053"/>
            </a:xfrm>
            <a:prstGeom prst="rect">
              <a:avLst/>
            </a:prstGeom>
          </p:spPr>
        </p:pic>
        <p:pic>
          <p:nvPicPr>
            <p:cNvPr id="92" name="図 91" descr="ホイール が含まれている画像&#10;&#10;自動的に生成された説明">
              <a:extLst>
                <a:ext uri="{FF2B5EF4-FFF2-40B4-BE49-F238E27FC236}">
                  <a16:creationId xmlns:a16="http://schemas.microsoft.com/office/drawing/2014/main" id="{05EFC24C-72C0-43AD-91B8-4AE208C675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611375">
              <a:off x="983216" y="3688919"/>
              <a:ext cx="2476236" cy="1140699"/>
            </a:xfrm>
            <a:prstGeom prst="rect">
              <a:avLst/>
            </a:prstGeom>
          </p:spPr>
        </p:pic>
        <p:sp>
          <p:nvSpPr>
            <p:cNvPr id="10" name="テキスト ボックス 9"/>
            <p:cNvSpPr txBox="1"/>
            <p:nvPr/>
          </p:nvSpPr>
          <p:spPr>
            <a:xfrm rot="20658144">
              <a:off x="1321265" y="3869621"/>
              <a:ext cx="1904075" cy="461665"/>
            </a:xfrm>
            <a:prstGeom prst="rect">
              <a:avLst/>
            </a:prstGeom>
            <a:no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cs typeface="Microsoft Sans Serif" panose="020B0604020202020204" pitchFamily="34" charset="0"/>
                </a:rPr>
                <a:t>どうすれば認知症を</a:t>
              </a:r>
              <a:endParaRPr kumimoji="1" lang="en-US" altLang="ja-JP" sz="1200" dirty="0" smtClean="0">
                <a:latin typeface="ＭＳ ゴシック" panose="020B0609070205080204" pitchFamily="49" charset="-128"/>
                <a:ea typeface="ＭＳ ゴシック" panose="020B0609070205080204" pitchFamily="49" charset="-128"/>
                <a:cs typeface="Microsoft Sans Serif" panose="020B0604020202020204" pitchFamily="34" charset="0"/>
              </a:endParaRPr>
            </a:p>
            <a:p>
              <a:r>
                <a:rPr kumimoji="1" lang="ja-JP" altLang="en-US" sz="1200" dirty="0" smtClean="0">
                  <a:latin typeface="ＭＳ ゴシック" panose="020B0609070205080204" pitchFamily="49" charset="-128"/>
                  <a:ea typeface="ＭＳ ゴシック" panose="020B0609070205080204" pitchFamily="49" charset="-128"/>
                  <a:cs typeface="Microsoft Sans Serif" panose="020B0604020202020204" pitchFamily="34" charset="0"/>
                </a:rPr>
                <a:t>予防できるか知りたい！</a:t>
              </a:r>
              <a:endParaRPr kumimoji="1" lang="ja-JP" altLang="en-US" sz="1200" dirty="0">
                <a:latin typeface="ＭＳ ゴシック" panose="020B0609070205080204" pitchFamily="49" charset="-128"/>
                <a:ea typeface="ＭＳ ゴシック" panose="020B0609070205080204" pitchFamily="49" charset="-128"/>
                <a:cs typeface="Microsoft Sans Serif" panose="020B0604020202020204" pitchFamily="34" charset="0"/>
              </a:endParaRPr>
            </a:p>
          </p:txBody>
        </p:sp>
        <p:pic>
          <p:nvPicPr>
            <p:cNvPr id="94" name="図 93" descr="ホイール が含まれている画像&#10;&#10;自動的に生成された説明">
              <a:extLst>
                <a:ext uri="{FF2B5EF4-FFF2-40B4-BE49-F238E27FC236}">
                  <a16:creationId xmlns:a16="http://schemas.microsoft.com/office/drawing/2014/main" id="{D9E32A9B-3470-4B7D-90FD-BFF4F31E7E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34738">
              <a:off x="3989996" y="3768024"/>
              <a:ext cx="2089566" cy="1176803"/>
            </a:xfrm>
            <a:prstGeom prst="rect">
              <a:avLst/>
            </a:prstGeom>
          </p:spPr>
        </p:pic>
        <p:sp>
          <p:nvSpPr>
            <p:cNvPr id="19" name="テキスト ボックス 18"/>
            <p:cNvSpPr txBox="1"/>
            <p:nvPr/>
          </p:nvSpPr>
          <p:spPr>
            <a:xfrm rot="917967">
              <a:off x="4264413" y="4043268"/>
              <a:ext cx="1783476" cy="553998"/>
            </a:xfrm>
            <a:prstGeom prst="rect">
              <a:avLst/>
            </a:prstGeom>
            <a:noFill/>
          </p:spPr>
          <p:txBody>
            <a:bodyPr wrap="square" rtlCol="0">
              <a:spAutoFit/>
            </a:bodyPr>
            <a:lstStyle/>
            <a:p>
              <a:pPr>
                <a:lnSpc>
                  <a:spcPts val="1200"/>
                </a:lnSpc>
              </a:pPr>
              <a:r>
                <a:rPr kumimoji="1" lang="en-US" altLang="ja-JP" sz="1200" dirty="0" smtClean="0">
                  <a:latin typeface="ＭＳ ゴシック" panose="020B0609070205080204" pitchFamily="49" charset="-128"/>
                  <a:ea typeface="ＭＳ ゴシック" panose="020B0609070205080204" pitchFamily="49" charset="-128"/>
                  <a:cs typeface="Microsoft Sans Serif" panose="020B0604020202020204" pitchFamily="34" charset="0"/>
                </a:rPr>
                <a:t>10</a:t>
              </a:r>
              <a:r>
                <a:rPr kumimoji="1" lang="ja-JP" altLang="en-US" sz="1200" dirty="0" smtClean="0">
                  <a:latin typeface="ＭＳ ゴシック" panose="020B0609070205080204" pitchFamily="49" charset="-128"/>
                  <a:ea typeface="ＭＳ ゴシック" panose="020B0609070205080204" pitchFamily="49" charset="-128"/>
                  <a:cs typeface="Microsoft Sans Serif" panose="020B0604020202020204" pitchFamily="34" charset="0"/>
                </a:rPr>
                <a:t>年後も若くいられるために、どんなことができるかな？</a:t>
              </a:r>
              <a:endParaRPr kumimoji="1" lang="ja-JP" altLang="en-US" sz="1200" dirty="0">
                <a:latin typeface="ＭＳ ゴシック" panose="020B0609070205080204" pitchFamily="49" charset="-128"/>
                <a:ea typeface="ＭＳ ゴシック" panose="020B0609070205080204" pitchFamily="49" charset="-128"/>
                <a:cs typeface="Microsoft Sans Serif" panose="020B0604020202020204" pitchFamily="34" charset="0"/>
              </a:endParaRPr>
            </a:p>
          </p:txBody>
        </p:sp>
      </p:grpSp>
      <p:pic>
        <p:nvPicPr>
          <p:cNvPr id="35" name="図 34">
            <a:extLst>
              <a:ext uri="{FF2B5EF4-FFF2-40B4-BE49-F238E27FC236}">
                <a16:creationId xmlns:a16="http://schemas.microsoft.com/office/drawing/2014/main" id="{26B99B06-A086-4B25-977D-6B5454CDA85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848" t="53047" r="81040" b="24012"/>
          <a:stretch/>
        </p:blipFill>
        <p:spPr>
          <a:xfrm>
            <a:off x="1476085" y="1071742"/>
            <a:ext cx="1110244" cy="1339247"/>
          </a:xfrm>
          <a:prstGeom prst="rect">
            <a:avLst/>
          </a:prstGeom>
        </p:spPr>
      </p:pic>
      <p:pic>
        <p:nvPicPr>
          <p:cNvPr id="36" name="図 35">
            <a:extLst>
              <a:ext uri="{FF2B5EF4-FFF2-40B4-BE49-F238E27FC236}">
                <a16:creationId xmlns:a16="http://schemas.microsoft.com/office/drawing/2014/main" id="{1B7661D6-8C19-44B9-9CA1-1DE3F8D14A1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1518" t="54009" r="63188" b="26157"/>
          <a:stretch/>
        </p:blipFill>
        <p:spPr>
          <a:xfrm>
            <a:off x="888583" y="1156146"/>
            <a:ext cx="862998" cy="1119176"/>
          </a:xfrm>
          <a:prstGeom prst="rect">
            <a:avLst/>
          </a:prstGeom>
        </p:spPr>
      </p:pic>
      <p:sp>
        <p:nvSpPr>
          <p:cNvPr id="39" name="テキスト ボックス 38">
            <a:extLst>
              <a:ext uri="{FF2B5EF4-FFF2-40B4-BE49-F238E27FC236}">
                <a16:creationId xmlns:a16="http://schemas.microsoft.com/office/drawing/2014/main" id="{7F6B5072-0B49-4CC6-B2F2-14887A9ADB2B}"/>
              </a:ext>
            </a:extLst>
          </p:cNvPr>
          <p:cNvSpPr txBox="1"/>
          <p:nvPr/>
        </p:nvSpPr>
        <p:spPr>
          <a:xfrm>
            <a:off x="446469" y="2383720"/>
            <a:ext cx="5955315" cy="913070"/>
          </a:xfrm>
          <a:prstGeom prst="rect">
            <a:avLst/>
          </a:prstGeom>
          <a:noFill/>
        </p:spPr>
        <p:txBody>
          <a:bodyPr wrap="square" rtlCol="0">
            <a:spAutoFit/>
          </a:bodyPr>
          <a:lstStyle/>
          <a:p>
            <a:pPr>
              <a:lnSpc>
                <a:spcPts val="16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大阪府</a:t>
            </a:r>
            <a:r>
              <a:rPr lang="ja-JP" altLang="en-US" sz="1100" dirty="0">
                <a:latin typeface="メイリオ" panose="020B0604030504040204" pitchFamily="50" charset="-128"/>
                <a:ea typeface="メイリオ" panose="020B0604030504040204" pitchFamily="50" charset="-128"/>
              </a:rPr>
              <a:t>では、</a:t>
            </a:r>
            <a:r>
              <a:rPr lang="en-US" altLang="ja-JP" sz="1100" dirty="0">
                <a:latin typeface="メイリオ" panose="020B0604030504040204" pitchFamily="50" charset="-128"/>
                <a:ea typeface="メイリオ" panose="020B0604030504040204" pitchFamily="50" charset="-128"/>
              </a:rPr>
              <a:t>2018</a:t>
            </a:r>
            <a:r>
              <a:rPr lang="ja-JP" altLang="en-US" sz="1100" dirty="0">
                <a:latin typeface="メイリオ" panose="020B0604030504040204" pitchFamily="50" charset="-128"/>
                <a:ea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月に万博のテーマ「いのち輝く未来社会のデザイン」の理念を先取りした施策の推進を図るため、「いのち輝く未来社会をめざすビジョン」を策定しました。</a:t>
            </a:r>
            <a:endParaRPr lang="en-US" altLang="ja-JP" sz="1100" dirty="0">
              <a:latin typeface="メイリオ" panose="020B0604030504040204" pitchFamily="50" charset="-128"/>
              <a:ea typeface="メイリオ" panose="020B0604030504040204" pitchFamily="50" charset="-128"/>
            </a:endParaRPr>
          </a:p>
          <a:p>
            <a:pPr>
              <a:lnSpc>
                <a:spcPts val="1600"/>
              </a:lnSpc>
            </a:pPr>
            <a:r>
              <a:rPr kumimoji="1" lang="ja-JP" altLang="en-US" sz="1100" dirty="0">
                <a:latin typeface="メイリオ" panose="020B0604030504040204" pitchFamily="50" charset="-128"/>
                <a:ea typeface="メイリオ" panose="020B0604030504040204" pitchFamily="50" charset="-128"/>
              </a:rPr>
              <a:t>　このたび、このビジョンの目標に掲げる「</a:t>
            </a:r>
            <a:r>
              <a:rPr kumimoji="1" lang="en-US" altLang="ja-JP" sz="1100" dirty="0">
                <a:latin typeface="メイリオ" panose="020B0604030504040204" pitchFamily="50" charset="-128"/>
                <a:ea typeface="メイリオ" panose="020B0604030504040204" pitchFamily="50" charset="-128"/>
              </a:rPr>
              <a:t>10</a:t>
            </a:r>
            <a:r>
              <a:rPr kumimoji="1" lang="ja-JP" altLang="en-US" sz="1100" dirty="0">
                <a:latin typeface="メイリオ" panose="020B0604030504040204" pitchFamily="50" charset="-128"/>
                <a:ea typeface="メイリオ" panose="020B0604030504040204" pitchFamily="50" charset="-128"/>
              </a:rPr>
              <a:t>歳若返り」をテーマにした展示を開催します</a:t>
            </a:r>
            <a:r>
              <a:rPr kumimoji="1" lang="ja-JP" altLang="en-US" sz="1100" dirty="0" smtClean="0">
                <a:latin typeface="メイリオ" panose="020B0604030504040204" pitchFamily="50" charset="-128"/>
                <a:ea typeface="メイリオ" panose="020B0604030504040204" pitchFamily="50" charset="-128"/>
              </a:rPr>
              <a:t>。ぜひお立ち寄りください</a:t>
            </a:r>
            <a:r>
              <a:rPr kumimoji="1" lang="ja-JP" altLang="en-US" sz="1100" dirty="0">
                <a:latin typeface="メイリオ" panose="020B0604030504040204" pitchFamily="50" charset="-128"/>
                <a:ea typeface="メイリオ" panose="020B0604030504040204" pitchFamily="50" charset="-128"/>
              </a:rPr>
              <a:t>。</a:t>
            </a:r>
            <a:endParaRPr lang="ja-JP" altLang="en-US" sz="1100" dirty="0">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FF949DC4-5454-4474-A753-597862465E4D}"/>
              </a:ext>
            </a:extLst>
          </p:cNvPr>
          <p:cNvSpPr/>
          <p:nvPr/>
        </p:nvSpPr>
        <p:spPr>
          <a:xfrm>
            <a:off x="0" y="8139143"/>
            <a:ext cx="6858000" cy="177773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1D600525-F5A1-4B46-B0E3-D1F1A84E869A}"/>
              </a:ext>
            </a:extLst>
          </p:cNvPr>
          <p:cNvSpPr txBox="1"/>
          <p:nvPr/>
        </p:nvSpPr>
        <p:spPr>
          <a:xfrm>
            <a:off x="4577127" y="8129052"/>
            <a:ext cx="1980665" cy="236174"/>
          </a:xfrm>
          <a:prstGeom prst="rect">
            <a:avLst/>
          </a:prstGeom>
          <a:noFill/>
        </p:spPr>
        <p:txBody>
          <a:bodyPr wrap="square" rtlCol="0">
            <a:spAutoFit/>
          </a:bodyPr>
          <a:lstStyle/>
          <a:p>
            <a:pPr algn="ctr"/>
            <a:r>
              <a:rPr kumimoji="1" lang="ja-JP" altLang="en-US" sz="900" b="1" dirty="0">
                <a:solidFill>
                  <a:schemeClr val="bg1"/>
                </a:solidFill>
                <a:latin typeface="Microsoft Sans Serif" panose="020B0604020202020204" pitchFamily="34" charset="0"/>
                <a:ea typeface="メイリオ" panose="020B0604030504040204" pitchFamily="50" charset="-128"/>
                <a:cs typeface="Microsoft Sans Serif" panose="020B0604020202020204" pitchFamily="34" charset="0"/>
              </a:rPr>
              <a:t>⋙ 交通アクセス ⋘</a:t>
            </a:r>
          </a:p>
        </p:txBody>
      </p:sp>
      <p:sp>
        <p:nvSpPr>
          <p:cNvPr id="44" name="テキスト ボックス 43">
            <a:extLst>
              <a:ext uri="{FF2B5EF4-FFF2-40B4-BE49-F238E27FC236}">
                <a16:creationId xmlns:a16="http://schemas.microsoft.com/office/drawing/2014/main" id="{CDD6899A-825B-4A51-AF60-188CA12205C5}"/>
              </a:ext>
            </a:extLst>
          </p:cNvPr>
          <p:cNvSpPr txBox="1"/>
          <p:nvPr/>
        </p:nvSpPr>
        <p:spPr>
          <a:xfrm>
            <a:off x="4570448" y="9707145"/>
            <a:ext cx="2207645" cy="215444"/>
          </a:xfrm>
          <a:prstGeom prst="rect">
            <a:avLst/>
          </a:prstGeom>
          <a:noFill/>
        </p:spPr>
        <p:txBody>
          <a:bodyPr wrap="square" rtlCol="0">
            <a:spAutoFit/>
          </a:bodyPr>
          <a:lstStyle/>
          <a:p>
            <a:r>
              <a:rPr kumimoji="1" lang="ja-JP" altLang="en-US" sz="800" dirty="0">
                <a:latin typeface="Microsoft Sans Serif" panose="020B0604020202020204" pitchFamily="34" charset="0"/>
                <a:ea typeface="メイリオ" panose="020B0604030504040204" pitchFamily="50" charset="-128"/>
                <a:cs typeface="Microsoft Sans Serif" panose="020B0604020202020204" pitchFamily="34" charset="0"/>
              </a:rPr>
              <a:t>近鉄けいはんな線荒本駅</a:t>
            </a:r>
            <a:r>
              <a:rPr kumimoji="1" lang="en-US" altLang="ja-JP" sz="800" dirty="0">
                <a:latin typeface="Microsoft Sans Serif" panose="020B0604020202020204" pitchFamily="34" charset="0"/>
                <a:ea typeface="メイリオ" panose="020B0604030504040204" pitchFamily="50" charset="-128"/>
                <a:cs typeface="Microsoft Sans Serif" panose="020B0604020202020204" pitchFamily="34" charset="0"/>
              </a:rPr>
              <a:t>1</a:t>
            </a:r>
            <a:r>
              <a:rPr kumimoji="1" lang="ja-JP" altLang="en-US" sz="800" dirty="0">
                <a:latin typeface="Microsoft Sans Serif" panose="020B0604020202020204" pitchFamily="34" charset="0"/>
                <a:ea typeface="メイリオ" panose="020B0604030504040204" pitchFamily="50" charset="-128"/>
                <a:cs typeface="Microsoft Sans Serif" panose="020B0604020202020204" pitchFamily="34" charset="0"/>
              </a:rPr>
              <a:t>番出口より</a:t>
            </a:r>
            <a:r>
              <a:rPr kumimoji="1" lang="en-US" altLang="ja-JP" sz="800" dirty="0">
                <a:latin typeface="Microsoft Sans Serif" panose="020B0604020202020204" pitchFamily="34" charset="0"/>
                <a:ea typeface="メイリオ" panose="020B0604030504040204" pitchFamily="50" charset="-128"/>
                <a:cs typeface="Microsoft Sans Serif" panose="020B0604020202020204" pitchFamily="34" charset="0"/>
              </a:rPr>
              <a:t>400m</a:t>
            </a:r>
            <a:endParaRPr kumimoji="1" lang="ja-JP" altLang="en-US" sz="800" dirty="0">
              <a:latin typeface="Microsoft Sans Serif" panose="020B0604020202020204" pitchFamily="34" charset="0"/>
              <a:ea typeface="メイリオ" panose="020B0604030504040204" pitchFamily="50" charset="-128"/>
              <a:cs typeface="Microsoft Sans Serif" panose="020B0604020202020204" pitchFamily="34" charset="0"/>
            </a:endParaRPr>
          </a:p>
        </p:txBody>
      </p:sp>
      <p:grpSp>
        <p:nvGrpSpPr>
          <p:cNvPr id="4" name="グループ化 3"/>
          <p:cNvGrpSpPr/>
          <p:nvPr/>
        </p:nvGrpSpPr>
        <p:grpSpPr>
          <a:xfrm>
            <a:off x="47573" y="8255869"/>
            <a:ext cx="5222672" cy="1339698"/>
            <a:chOff x="227907" y="8275094"/>
            <a:chExt cx="5222672" cy="1358093"/>
          </a:xfrm>
        </p:grpSpPr>
        <p:sp>
          <p:nvSpPr>
            <p:cNvPr id="45" name="四角形: 角を丸くする 44">
              <a:extLst>
                <a:ext uri="{FF2B5EF4-FFF2-40B4-BE49-F238E27FC236}">
                  <a16:creationId xmlns:a16="http://schemas.microsoft.com/office/drawing/2014/main" id="{60EB886C-92C4-4024-9058-417D2E3762AD}"/>
                </a:ext>
              </a:extLst>
            </p:cNvPr>
            <p:cNvSpPr/>
            <p:nvPr/>
          </p:nvSpPr>
          <p:spPr>
            <a:xfrm>
              <a:off x="279354" y="8275094"/>
              <a:ext cx="4168985" cy="1358093"/>
            </a:xfrm>
            <a:prstGeom prst="roundRect">
              <a:avLst>
                <a:gd name="adj" fmla="val 11612"/>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496E521-FA47-4EBC-974B-DE14D8B66147}"/>
                </a:ext>
              </a:extLst>
            </p:cNvPr>
            <p:cNvSpPr txBox="1"/>
            <p:nvPr/>
          </p:nvSpPr>
          <p:spPr>
            <a:xfrm>
              <a:off x="227907" y="9293164"/>
              <a:ext cx="5222672" cy="230832"/>
            </a:xfrm>
            <a:prstGeom prst="rect">
              <a:avLst/>
            </a:prstGeom>
            <a:noFill/>
          </p:spPr>
          <p:txBody>
            <a:bodyPr wrap="square" rtlCol="0">
              <a:spAutoFit/>
            </a:bodyPr>
            <a:lstStyle/>
            <a:p>
              <a:r>
                <a:rPr kumimoji="1" lang="en-US" altLang="ja-JP" sz="900" dirty="0">
                  <a:latin typeface="メイリオ" panose="020B0604030504040204" pitchFamily="50" charset="-128"/>
                  <a:ea typeface="メイリオ" panose="020B0604030504040204" pitchFamily="50" charset="-128"/>
                  <a:cs typeface="Microsoft Sans Serif" panose="020B0604020202020204" pitchFamily="34" charset="0"/>
                </a:rPr>
                <a:t>〔</a:t>
              </a:r>
              <a:r>
                <a:rPr kumimoji="1" lang="ja-JP" altLang="en-US" sz="900" dirty="0">
                  <a:latin typeface="メイリオ" panose="020B0604030504040204" pitchFamily="50" charset="-128"/>
                  <a:ea typeface="メイリオ" panose="020B0604030504040204" pitchFamily="50" charset="-128"/>
                  <a:cs typeface="Microsoft Sans Serif" panose="020B0604020202020204" pitchFamily="34" charset="0"/>
                </a:rPr>
                <a:t>お問い合わせ先</a:t>
              </a:r>
              <a:r>
                <a:rPr kumimoji="1" lang="en-US" altLang="ja-JP" sz="900" dirty="0">
                  <a:latin typeface="メイリオ" panose="020B0604030504040204" pitchFamily="50" charset="-128"/>
                  <a:ea typeface="メイリオ" panose="020B0604030504040204" pitchFamily="50" charset="-128"/>
                  <a:cs typeface="Microsoft Sans Serif" panose="020B0604020202020204" pitchFamily="34" charset="0"/>
                </a:rPr>
                <a:t>〕</a:t>
              </a:r>
              <a:r>
                <a:rPr kumimoji="1" lang="ja-JP" altLang="en-US" sz="900" dirty="0">
                  <a:latin typeface="メイリオ" panose="020B0604030504040204" pitchFamily="50" charset="-128"/>
                  <a:ea typeface="メイリオ" panose="020B0604030504040204" pitchFamily="50" charset="-128"/>
                  <a:cs typeface="Microsoft Sans Serif" panose="020B0604020202020204" pitchFamily="34" charset="0"/>
                </a:rPr>
                <a:t>大阪府政策企画部広域調整室事業推進課　</a:t>
              </a:r>
              <a:r>
                <a:rPr kumimoji="1" lang="en-US" altLang="ja-JP" sz="900" dirty="0">
                  <a:latin typeface="メイリオ" panose="020B0604030504040204" pitchFamily="50" charset="-128"/>
                  <a:ea typeface="メイリオ" panose="020B0604030504040204" pitchFamily="50" charset="-128"/>
                  <a:cs typeface="Microsoft Sans Serif" panose="020B0604020202020204" pitchFamily="34" charset="0"/>
                </a:rPr>
                <a:t>06-6944-6118</a:t>
              </a:r>
            </a:p>
          </p:txBody>
        </p:sp>
        <p:sp>
          <p:nvSpPr>
            <p:cNvPr id="53" name="テキスト ボックス 52">
              <a:extLst>
                <a:ext uri="{FF2B5EF4-FFF2-40B4-BE49-F238E27FC236}">
                  <a16:creationId xmlns:a16="http://schemas.microsoft.com/office/drawing/2014/main" id="{FBE62D6D-B891-4030-982A-A7533132CC9B}"/>
                </a:ext>
              </a:extLst>
            </p:cNvPr>
            <p:cNvSpPr txBox="1"/>
            <p:nvPr/>
          </p:nvSpPr>
          <p:spPr>
            <a:xfrm>
              <a:off x="304146" y="8375235"/>
              <a:ext cx="3257550" cy="276999"/>
            </a:xfrm>
            <a:prstGeom prst="rect">
              <a:avLst/>
            </a:prstGeom>
            <a:noFill/>
          </p:spPr>
          <p:txBody>
            <a:bodyPr wrap="square" rtlCol="0">
              <a:spAutoFit/>
            </a:bodyPr>
            <a:lstStyle/>
            <a:p>
              <a:r>
                <a:rPr kumimoji="1" lang="ja-JP" altLang="en-US" sz="1200" b="1" dirty="0">
                  <a:latin typeface="Microsoft Sans Serif" panose="020B0604020202020204" pitchFamily="34" charset="0"/>
                  <a:ea typeface="メイリオ" panose="020B0604030504040204" pitchFamily="50" charset="-128"/>
                  <a:cs typeface="Microsoft Sans Serif" panose="020B0604020202020204" pitchFamily="34" charset="0"/>
                </a:rPr>
                <a:t>●主催：大阪府</a:t>
              </a:r>
            </a:p>
          </p:txBody>
        </p:sp>
        <p:sp>
          <p:nvSpPr>
            <p:cNvPr id="54" name="テキスト ボックス 53">
              <a:extLst>
                <a:ext uri="{FF2B5EF4-FFF2-40B4-BE49-F238E27FC236}">
                  <a16:creationId xmlns:a16="http://schemas.microsoft.com/office/drawing/2014/main" id="{C4517500-4873-4E69-8539-F70085ABBFB4}"/>
                </a:ext>
              </a:extLst>
            </p:cNvPr>
            <p:cNvSpPr txBox="1"/>
            <p:nvPr/>
          </p:nvSpPr>
          <p:spPr>
            <a:xfrm>
              <a:off x="304146" y="8994167"/>
              <a:ext cx="4344067" cy="246221"/>
            </a:xfrm>
            <a:prstGeom prst="rect">
              <a:avLst/>
            </a:prstGeom>
            <a:noFill/>
          </p:spPr>
          <p:txBody>
            <a:bodyPr wrap="square" rtlCol="0">
              <a:spAutoFit/>
            </a:bodyPr>
            <a:lstStyle/>
            <a:p>
              <a:r>
                <a:rPr kumimoji="1" lang="ja-JP" altLang="en-US" sz="1000" dirty="0">
                  <a:latin typeface="Microsoft Sans Serif" panose="020B0604020202020204" pitchFamily="34" charset="0"/>
                  <a:ea typeface="メイリオ" panose="020B0604030504040204" pitchFamily="50" charset="-128"/>
                  <a:cs typeface="Microsoft Sans Serif" panose="020B0604020202020204" pitchFamily="34" charset="0"/>
                </a:rPr>
                <a:t>●協力：大阪ガス株式会社、サンスター株式会社、ミズノ株式会社</a:t>
              </a:r>
            </a:p>
          </p:txBody>
        </p:sp>
        <p:sp>
          <p:nvSpPr>
            <p:cNvPr id="55" name="テキスト ボックス 54">
              <a:extLst>
                <a:ext uri="{FF2B5EF4-FFF2-40B4-BE49-F238E27FC236}">
                  <a16:creationId xmlns:a16="http://schemas.microsoft.com/office/drawing/2014/main" id="{148E26A1-1E28-4FFC-939A-BDA9535FE675}"/>
                </a:ext>
              </a:extLst>
            </p:cNvPr>
            <p:cNvSpPr txBox="1"/>
            <p:nvPr/>
          </p:nvSpPr>
          <p:spPr>
            <a:xfrm>
              <a:off x="304146" y="8697361"/>
              <a:ext cx="3257550" cy="246221"/>
            </a:xfrm>
            <a:prstGeom prst="rect">
              <a:avLst/>
            </a:prstGeom>
            <a:noFill/>
          </p:spPr>
          <p:txBody>
            <a:bodyPr wrap="square" rtlCol="0">
              <a:spAutoFit/>
            </a:bodyPr>
            <a:lstStyle/>
            <a:p>
              <a:r>
                <a:rPr kumimoji="1" lang="ja-JP" altLang="en-US" sz="1000" dirty="0">
                  <a:latin typeface="Microsoft Sans Serif" panose="020B0604020202020204" pitchFamily="34" charset="0"/>
                  <a:ea typeface="メイリオ" panose="020B0604030504040204" pitchFamily="50" charset="-128"/>
                  <a:cs typeface="Microsoft Sans Serif" panose="020B0604020202020204" pitchFamily="34" charset="0"/>
                </a:rPr>
                <a:t>●共催</a:t>
              </a:r>
              <a:r>
                <a:rPr kumimoji="1" lang="ja-JP" altLang="en-US" sz="1000" dirty="0" smtClean="0">
                  <a:latin typeface="Microsoft Sans Serif" panose="020B0604020202020204" pitchFamily="34" charset="0"/>
                  <a:ea typeface="メイリオ" panose="020B0604030504040204" pitchFamily="50" charset="-128"/>
                  <a:cs typeface="Microsoft Sans Serif" panose="020B0604020202020204" pitchFamily="34" charset="0"/>
                </a:rPr>
                <a:t>：</a:t>
              </a:r>
              <a:r>
                <a:rPr kumimoji="1" lang="ja-JP" altLang="en-US" sz="1000" dirty="0">
                  <a:latin typeface="Microsoft Sans Serif" panose="020B0604020202020204" pitchFamily="34" charset="0"/>
                  <a:ea typeface="メイリオ" panose="020B0604030504040204" pitchFamily="50" charset="-128"/>
                  <a:cs typeface="Microsoft Sans Serif" panose="020B0604020202020204" pitchFamily="34" charset="0"/>
                </a:rPr>
                <a:t>大阪</a:t>
              </a:r>
              <a:r>
                <a:rPr kumimoji="1" lang="ja-JP" altLang="en-US" sz="1000" dirty="0" smtClean="0">
                  <a:latin typeface="Microsoft Sans Serif" panose="020B0604020202020204" pitchFamily="34" charset="0"/>
                  <a:ea typeface="メイリオ" panose="020B0604030504040204" pitchFamily="50" charset="-128"/>
                  <a:cs typeface="Microsoft Sans Serif" panose="020B0604020202020204" pitchFamily="34" charset="0"/>
                </a:rPr>
                <a:t>府立</a:t>
              </a:r>
              <a:r>
                <a:rPr kumimoji="1" lang="ja-JP" altLang="en-US" sz="1000" dirty="0">
                  <a:latin typeface="Microsoft Sans Serif" panose="020B0604020202020204" pitchFamily="34" charset="0"/>
                  <a:ea typeface="メイリオ" panose="020B0604030504040204" pitchFamily="50" charset="-128"/>
                  <a:cs typeface="Microsoft Sans Serif" panose="020B0604020202020204" pitchFamily="34" charset="0"/>
                </a:rPr>
                <a:t>中央図書館</a:t>
              </a:r>
            </a:p>
          </p:txBody>
        </p:sp>
      </p:grpSp>
      <p:sp>
        <p:nvSpPr>
          <p:cNvPr id="57" name="テキスト ボックス 56">
            <a:extLst>
              <a:ext uri="{FF2B5EF4-FFF2-40B4-BE49-F238E27FC236}">
                <a16:creationId xmlns:a16="http://schemas.microsoft.com/office/drawing/2014/main" id="{E0948CBE-D0C6-40E7-9A17-3E54D4792F99}"/>
              </a:ext>
            </a:extLst>
          </p:cNvPr>
          <p:cNvSpPr txBox="1"/>
          <p:nvPr/>
        </p:nvSpPr>
        <p:spPr>
          <a:xfrm>
            <a:off x="1883597" y="6316149"/>
            <a:ext cx="4411464" cy="292388"/>
          </a:xfrm>
          <a:prstGeom prst="rect">
            <a:avLst/>
          </a:prstGeom>
          <a:noFill/>
        </p:spPr>
        <p:txBody>
          <a:bodyPr wrap="square" rtlCol="0">
            <a:spAutoFit/>
          </a:bodyPr>
          <a:lstStyle/>
          <a:p>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令和３年４月</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20</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日（火）から５月</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16</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日（日）まで</a:t>
            </a:r>
          </a:p>
        </p:txBody>
      </p:sp>
      <p:grpSp>
        <p:nvGrpSpPr>
          <p:cNvPr id="58" name="グループ化 57">
            <a:extLst>
              <a:ext uri="{FF2B5EF4-FFF2-40B4-BE49-F238E27FC236}">
                <a16:creationId xmlns:a16="http://schemas.microsoft.com/office/drawing/2014/main" id="{C410FCDC-DE3D-48FF-B6B5-4FB759D50362}"/>
              </a:ext>
            </a:extLst>
          </p:cNvPr>
          <p:cNvGrpSpPr/>
          <p:nvPr/>
        </p:nvGrpSpPr>
        <p:grpSpPr>
          <a:xfrm>
            <a:off x="758991" y="5802595"/>
            <a:ext cx="1193883" cy="321182"/>
            <a:chOff x="440986" y="4135848"/>
            <a:chExt cx="1193883" cy="321182"/>
          </a:xfrm>
        </p:grpSpPr>
        <p:sp>
          <p:nvSpPr>
            <p:cNvPr id="72" name="フローチャート: 端子 71">
              <a:extLst>
                <a:ext uri="{FF2B5EF4-FFF2-40B4-BE49-F238E27FC236}">
                  <a16:creationId xmlns:a16="http://schemas.microsoft.com/office/drawing/2014/main" id="{390F22A6-C431-4498-B2DE-D29114E33C47}"/>
                </a:ext>
              </a:extLst>
            </p:cNvPr>
            <p:cNvSpPr/>
            <p:nvPr/>
          </p:nvSpPr>
          <p:spPr>
            <a:xfrm>
              <a:off x="440986" y="4135848"/>
              <a:ext cx="1092539" cy="314720"/>
            </a:xfrm>
            <a:prstGeom prst="flowChartTermina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73" name="テキスト ボックス 72">
              <a:extLst>
                <a:ext uri="{FF2B5EF4-FFF2-40B4-BE49-F238E27FC236}">
                  <a16:creationId xmlns:a16="http://schemas.microsoft.com/office/drawing/2014/main" id="{BA182558-3AF4-4E92-8C1E-83797F46C496}"/>
                </a:ext>
              </a:extLst>
            </p:cNvPr>
            <p:cNvSpPr txBox="1"/>
            <p:nvPr/>
          </p:nvSpPr>
          <p:spPr>
            <a:xfrm>
              <a:off x="542330" y="4149253"/>
              <a:ext cx="1092539" cy="307777"/>
            </a:xfrm>
            <a:prstGeom prst="rect">
              <a:avLst/>
            </a:prstGeom>
            <a:noFill/>
          </p:spPr>
          <p:txBody>
            <a:bodyPr wrap="square" rtlCol="0">
              <a:spAutoFit/>
            </a:bodyPr>
            <a:lstStyle/>
            <a:p>
              <a:r>
                <a:rPr kumimoji="1" lang="ja-JP" altLang="en-US" sz="1400" b="1" dirty="0">
                  <a:solidFill>
                    <a:schemeClr val="bg1"/>
                  </a:solidFill>
                  <a:latin typeface="メイリオ" panose="020B0604030504040204" pitchFamily="50" charset="-128"/>
                  <a:ea typeface="メイリオ" panose="020B0604030504040204" pitchFamily="50" charset="-128"/>
                  <a:cs typeface="Microsoft Sans Serif" panose="020B0604020202020204" pitchFamily="34" charset="0"/>
                </a:rPr>
                <a:t>展示会場</a:t>
              </a:r>
            </a:p>
          </p:txBody>
        </p:sp>
      </p:grpSp>
      <p:sp>
        <p:nvSpPr>
          <p:cNvPr id="59" name="テキスト ボックス 58">
            <a:extLst>
              <a:ext uri="{FF2B5EF4-FFF2-40B4-BE49-F238E27FC236}">
                <a16:creationId xmlns:a16="http://schemas.microsoft.com/office/drawing/2014/main" id="{000E5106-66EF-487B-9985-651018AB222B}"/>
              </a:ext>
            </a:extLst>
          </p:cNvPr>
          <p:cNvSpPr txBox="1"/>
          <p:nvPr/>
        </p:nvSpPr>
        <p:spPr>
          <a:xfrm>
            <a:off x="1883597" y="5799506"/>
            <a:ext cx="3717912" cy="492443"/>
          </a:xfrm>
          <a:prstGeom prst="rect">
            <a:avLst/>
          </a:prstGeom>
          <a:noFill/>
        </p:spPr>
        <p:txBody>
          <a:bodyPr wrap="square" rtlCol="0">
            <a:spAutoFit/>
          </a:bodyPr>
          <a:lstStyle/>
          <a:p>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大阪府立中央図書館 １階 展示コーナー</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A</a:t>
            </a:r>
          </a:p>
          <a:p>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（東大阪市荒本北１－２－１）</a:t>
            </a:r>
          </a:p>
        </p:txBody>
      </p:sp>
      <p:sp>
        <p:nvSpPr>
          <p:cNvPr id="60" name="テキスト ボックス 59">
            <a:extLst>
              <a:ext uri="{FF2B5EF4-FFF2-40B4-BE49-F238E27FC236}">
                <a16:creationId xmlns:a16="http://schemas.microsoft.com/office/drawing/2014/main" id="{7FB9BD79-C698-4ED3-AAB4-F4F15AD1F6AE}"/>
              </a:ext>
            </a:extLst>
          </p:cNvPr>
          <p:cNvSpPr txBox="1"/>
          <p:nvPr/>
        </p:nvSpPr>
        <p:spPr>
          <a:xfrm>
            <a:off x="1826918" y="7200291"/>
            <a:ext cx="4411464" cy="492443"/>
          </a:xfrm>
          <a:prstGeom prst="rect">
            <a:avLst/>
          </a:prstGeom>
          <a:noFill/>
        </p:spPr>
        <p:txBody>
          <a:bodyPr wrap="square" rtlCol="0">
            <a:spAutoFit/>
          </a:bodyPr>
          <a:lstStyle/>
          <a:p>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午前９時から午後７時まで（火曜日から金曜日まで）</a:t>
            </a:r>
          </a:p>
          <a:p>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午前９時から午後５時まで（土曜日・日曜日及び祝日）　</a:t>
            </a:r>
            <a:endPar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endParaRPr>
          </a:p>
        </p:txBody>
      </p:sp>
      <p:grpSp>
        <p:nvGrpSpPr>
          <p:cNvPr id="61" name="グループ化 60">
            <a:extLst>
              <a:ext uri="{FF2B5EF4-FFF2-40B4-BE49-F238E27FC236}">
                <a16:creationId xmlns:a16="http://schemas.microsoft.com/office/drawing/2014/main" id="{3BC8BBD6-3452-45B5-ACAD-015548564D42}"/>
              </a:ext>
            </a:extLst>
          </p:cNvPr>
          <p:cNvGrpSpPr/>
          <p:nvPr/>
        </p:nvGrpSpPr>
        <p:grpSpPr>
          <a:xfrm>
            <a:off x="764580" y="7262706"/>
            <a:ext cx="1176965" cy="338675"/>
            <a:chOff x="440986" y="4135848"/>
            <a:chExt cx="1176965" cy="338675"/>
          </a:xfrm>
        </p:grpSpPr>
        <p:sp>
          <p:nvSpPr>
            <p:cNvPr id="70" name="フローチャート: 端子 69">
              <a:extLst>
                <a:ext uri="{FF2B5EF4-FFF2-40B4-BE49-F238E27FC236}">
                  <a16:creationId xmlns:a16="http://schemas.microsoft.com/office/drawing/2014/main" id="{01B1415E-691E-4F3C-A8FC-D8988E9ADAA5}"/>
                </a:ext>
              </a:extLst>
            </p:cNvPr>
            <p:cNvSpPr/>
            <p:nvPr/>
          </p:nvSpPr>
          <p:spPr>
            <a:xfrm>
              <a:off x="440986" y="4135848"/>
              <a:ext cx="1092539" cy="314720"/>
            </a:xfrm>
            <a:prstGeom prst="flowChartTermina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71" name="テキスト ボックス 70">
              <a:extLst>
                <a:ext uri="{FF2B5EF4-FFF2-40B4-BE49-F238E27FC236}">
                  <a16:creationId xmlns:a16="http://schemas.microsoft.com/office/drawing/2014/main" id="{0B80ED02-BE24-486F-B568-F9E758AFB666}"/>
                </a:ext>
              </a:extLst>
            </p:cNvPr>
            <p:cNvSpPr txBox="1"/>
            <p:nvPr/>
          </p:nvSpPr>
          <p:spPr>
            <a:xfrm>
              <a:off x="525412" y="4166746"/>
              <a:ext cx="1092539" cy="307777"/>
            </a:xfrm>
            <a:prstGeom prst="rect">
              <a:avLst/>
            </a:prstGeom>
            <a:noFill/>
          </p:spPr>
          <p:txBody>
            <a:bodyPr wrap="square" rtlCol="0">
              <a:spAutoFit/>
            </a:bodyPr>
            <a:lstStyle/>
            <a:p>
              <a:r>
                <a:rPr kumimoji="1" lang="ja-JP" altLang="en-US" sz="1400" b="1" dirty="0">
                  <a:solidFill>
                    <a:schemeClr val="bg1"/>
                  </a:solidFill>
                  <a:latin typeface="メイリオ" panose="020B0604030504040204" pitchFamily="50" charset="-128"/>
                  <a:ea typeface="メイリオ" panose="020B0604030504040204" pitchFamily="50" charset="-128"/>
                  <a:cs typeface="Microsoft Sans Serif" panose="020B0604020202020204" pitchFamily="34" charset="0"/>
                </a:rPr>
                <a:t>開館時間</a:t>
              </a:r>
            </a:p>
          </p:txBody>
        </p:sp>
      </p:grpSp>
      <p:grpSp>
        <p:nvGrpSpPr>
          <p:cNvPr id="62" name="グループ化 61">
            <a:extLst>
              <a:ext uri="{FF2B5EF4-FFF2-40B4-BE49-F238E27FC236}">
                <a16:creationId xmlns:a16="http://schemas.microsoft.com/office/drawing/2014/main" id="{F3DF8CE7-2BB3-4145-B673-DE8C66627BD4}"/>
              </a:ext>
            </a:extLst>
          </p:cNvPr>
          <p:cNvGrpSpPr/>
          <p:nvPr/>
        </p:nvGrpSpPr>
        <p:grpSpPr>
          <a:xfrm>
            <a:off x="778041" y="7719803"/>
            <a:ext cx="1281190" cy="320856"/>
            <a:chOff x="440986" y="4135848"/>
            <a:chExt cx="1281190" cy="320856"/>
          </a:xfrm>
        </p:grpSpPr>
        <p:sp>
          <p:nvSpPr>
            <p:cNvPr id="68" name="フローチャート: 端子 67">
              <a:extLst>
                <a:ext uri="{FF2B5EF4-FFF2-40B4-BE49-F238E27FC236}">
                  <a16:creationId xmlns:a16="http://schemas.microsoft.com/office/drawing/2014/main" id="{D2F248B4-DF78-4B14-9B44-87E73729AC51}"/>
                </a:ext>
              </a:extLst>
            </p:cNvPr>
            <p:cNvSpPr/>
            <p:nvPr/>
          </p:nvSpPr>
          <p:spPr>
            <a:xfrm>
              <a:off x="440986" y="4135848"/>
              <a:ext cx="1092539" cy="314720"/>
            </a:xfrm>
            <a:prstGeom prst="flowChartTermina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69" name="テキスト ボックス 68">
              <a:extLst>
                <a:ext uri="{FF2B5EF4-FFF2-40B4-BE49-F238E27FC236}">
                  <a16:creationId xmlns:a16="http://schemas.microsoft.com/office/drawing/2014/main" id="{1B5ED598-57CE-4CB6-BC10-4FAE05EA76D4}"/>
                </a:ext>
              </a:extLst>
            </p:cNvPr>
            <p:cNvSpPr txBox="1"/>
            <p:nvPr/>
          </p:nvSpPr>
          <p:spPr>
            <a:xfrm>
              <a:off x="629637" y="4148927"/>
              <a:ext cx="1092539" cy="307777"/>
            </a:xfrm>
            <a:prstGeom prst="rect">
              <a:avLst/>
            </a:prstGeom>
            <a:noFill/>
          </p:spPr>
          <p:txBody>
            <a:bodyPr wrap="square" rtlCol="0">
              <a:spAutoFit/>
            </a:bodyPr>
            <a:lstStyle/>
            <a:p>
              <a:r>
                <a:rPr kumimoji="1" lang="ja-JP" altLang="en-US" sz="1400" b="1" dirty="0">
                  <a:solidFill>
                    <a:schemeClr val="bg1"/>
                  </a:solidFill>
                  <a:latin typeface="メイリオ" panose="020B0604030504040204" pitchFamily="50" charset="-128"/>
                  <a:ea typeface="メイリオ" panose="020B0604030504040204" pitchFamily="50" charset="-128"/>
                  <a:cs typeface="Microsoft Sans Serif" panose="020B0604020202020204" pitchFamily="34" charset="0"/>
                </a:rPr>
                <a:t>入場料</a:t>
              </a:r>
            </a:p>
          </p:txBody>
        </p:sp>
      </p:grpSp>
      <p:grpSp>
        <p:nvGrpSpPr>
          <p:cNvPr id="63" name="グループ化 62">
            <a:extLst>
              <a:ext uri="{FF2B5EF4-FFF2-40B4-BE49-F238E27FC236}">
                <a16:creationId xmlns:a16="http://schemas.microsoft.com/office/drawing/2014/main" id="{0B36B69F-3FC6-45DD-80B4-8B6ED7118F92}"/>
              </a:ext>
            </a:extLst>
          </p:cNvPr>
          <p:cNvGrpSpPr/>
          <p:nvPr/>
        </p:nvGrpSpPr>
        <p:grpSpPr>
          <a:xfrm>
            <a:off x="765390" y="6316201"/>
            <a:ext cx="1193883" cy="321182"/>
            <a:chOff x="440986" y="4135848"/>
            <a:chExt cx="1193883" cy="321182"/>
          </a:xfrm>
        </p:grpSpPr>
        <p:sp>
          <p:nvSpPr>
            <p:cNvPr id="66" name="フローチャート: 端子 65">
              <a:extLst>
                <a:ext uri="{FF2B5EF4-FFF2-40B4-BE49-F238E27FC236}">
                  <a16:creationId xmlns:a16="http://schemas.microsoft.com/office/drawing/2014/main" id="{CF9BDDF0-63D9-4371-9CF4-831C63D6E462}"/>
                </a:ext>
              </a:extLst>
            </p:cNvPr>
            <p:cNvSpPr/>
            <p:nvPr/>
          </p:nvSpPr>
          <p:spPr>
            <a:xfrm>
              <a:off x="440986" y="4135848"/>
              <a:ext cx="1092539" cy="314720"/>
            </a:xfrm>
            <a:prstGeom prst="flowChartTermina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67" name="テキスト ボックス 66">
              <a:extLst>
                <a:ext uri="{FF2B5EF4-FFF2-40B4-BE49-F238E27FC236}">
                  <a16:creationId xmlns:a16="http://schemas.microsoft.com/office/drawing/2014/main" id="{0AA9C397-FD61-4BE6-B9F7-67634E38A297}"/>
                </a:ext>
              </a:extLst>
            </p:cNvPr>
            <p:cNvSpPr txBox="1"/>
            <p:nvPr/>
          </p:nvSpPr>
          <p:spPr>
            <a:xfrm>
              <a:off x="542330" y="4149253"/>
              <a:ext cx="1092539" cy="307777"/>
            </a:xfrm>
            <a:prstGeom prst="rect">
              <a:avLst/>
            </a:prstGeom>
            <a:noFill/>
          </p:spPr>
          <p:txBody>
            <a:bodyPr wrap="square" rtlCol="0">
              <a:spAutoFit/>
            </a:bodyPr>
            <a:lstStyle/>
            <a:p>
              <a:r>
                <a:rPr kumimoji="1" lang="ja-JP" altLang="en-US" sz="1400" b="1" dirty="0">
                  <a:solidFill>
                    <a:schemeClr val="bg1"/>
                  </a:solidFill>
                  <a:latin typeface="メイリオ" panose="020B0604030504040204" pitchFamily="50" charset="-128"/>
                  <a:ea typeface="メイリオ" panose="020B0604030504040204" pitchFamily="50" charset="-128"/>
                  <a:cs typeface="Microsoft Sans Serif" panose="020B0604020202020204" pitchFamily="34" charset="0"/>
                </a:rPr>
                <a:t>展示期間</a:t>
              </a:r>
            </a:p>
          </p:txBody>
        </p:sp>
      </p:grpSp>
      <p:sp>
        <p:nvSpPr>
          <p:cNvPr id="64" name="テキスト ボックス 63">
            <a:extLst>
              <a:ext uri="{FF2B5EF4-FFF2-40B4-BE49-F238E27FC236}">
                <a16:creationId xmlns:a16="http://schemas.microsoft.com/office/drawing/2014/main" id="{DEDC31EC-D3DE-4E43-979C-638D779831AA}"/>
              </a:ext>
            </a:extLst>
          </p:cNvPr>
          <p:cNvSpPr txBox="1"/>
          <p:nvPr/>
        </p:nvSpPr>
        <p:spPr>
          <a:xfrm>
            <a:off x="1984941" y="6499825"/>
            <a:ext cx="5325210" cy="292388"/>
          </a:xfrm>
          <a:prstGeom prst="rect">
            <a:avLst/>
          </a:prstGeom>
          <a:noFill/>
        </p:spPr>
        <p:txBody>
          <a:bodyPr wrap="square" rtlCol="0">
            <a:spAutoFit/>
          </a:bodyPr>
          <a:lstStyle/>
          <a:p>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※4</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月</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26</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日、</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5</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月６日・</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10</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日・</a:t>
            </a:r>
            <a:r>
              <a:rPr kumimoji="1" lang="en-US" altLang="ja-JP" sz="1300" dirty="0">
                <a:latin typeface="メイリオ" panose="020B0604030504040204" pitchFamily="50" charset="-128"/>
                <a:ea typeface="メイリオ" panose="020B0604030504040204" pitchFamily="50" charset="-128"/>
                <a:cs typeface="Microsoft Sans Serif" panose="020B0604020202020204" pitchFamily="34" charset="0"/>
              </a:rPr>
              <a:t>13</a:t>
            </a:r>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日は休館日です。</a:t>
            </a:r>
          </a:p>
        </p:txBody>
      </p:sp>
      <p:sp>
        <p:nvSpPr>
          <p:cNvPr id="65" name="テキスト ボックス 64">
            <a:extLst>
              <a:ext uri="{FF2B5EF4-FFF2-40B4-BE49-F238E27FC236}">
                <a16:creationId xmlns:a16="http://schemas.microsoft.com/office/drawing/2014/main" id="{5772363A-12E2-4B3E-A93F-FA459A670118}"/>
              </a:ext>
            </a:extLst>
          </p:cNvPr>
          <p:cNvSpPr txBox="1"/>
          <p:nvPr/>
        </p:nvSpPr>
        <p:spPr>
          <a:xfrm>
            <a:off x="1903552" y="7727091"/>
            <a:ext cx="3640301" cy="292388"/>
          </a:xfrm>
          <a:prstGeom prst="rect">
            <a:avLst/>
          </a:prstGeom>
          <a:noFill/>
        </p:spPr>
        <p:txBody>
          <a:bodyPr wrap="square" rtlCol="0">
            <a:spAutoFit/>
          </a:bodyPr>
          <a:lstStyle/>
          <a:p>
            <a:r>
              <a:rPr kumimoji="1" lang="ja-JP" altLang="en-US" sz="1300" dirty="0">
                <a:latin typeface="メイリオ" panose="020B0604030504040204" pitchFamily="50" charset="-128"/>
                <a:ea typeface="メイリオ" panose="020B0604030504040204" pitchFamily="50" charset="-128"/>
                <a:cs typeface="Microsoft Sans Serif" panose="020B0604020202020204" pitchFamily="34" charset="0"/>
              </a:rPr>
              <a:t>無料</a:t>
            </a:r>
          </a:p>
        </p:txBody>
      </p:sp>
      <p:grpSp>
        <p:nvGrpSpPr>
          <p:cNvPr id="84" name="グループ化 83">
            <a:extLst>
              <a:ext uri="{FF2B5EF4-FFF2-40B4-BE49-F238E27FC236}">
                <a16:creationId xmlns:a16="http://schemas.microsoft.com/office/drawing/2014/main" id="{8A56B192-E75D-4D91-A5A6-F76222474004}"/>
              </a:ext>
            </a:extLst>
          </p:cNvPr>
          <p:cNvGrpSpPr/>
          <p:nvPr/>
        </p:nvGrpSpPr>
        <p:grpSpPr>
          <a:xfrm>
            <a:off x="446469" y="400969"/>
            <a:ext cx="1083197" cy="957733"/>
            <a:chOff x="1118528" y="134786"/>
            <a:chExt cx="1589530" cy="1397337"/>
          </a:xfrm>
          <a:solidFill>
            <a:schemeClr val="bg1"/>
          </a:solidFill>
        </p:grpSpPr>
        <p:sp>
          <p:nvSpPr>
            <p:cNvPr id="89" name="星: 4 pt 88">
              <a:extLst>
                <a:ext uri="{FF2B5EF4-FFF2-40B4-BE49-F238E27FC236}">
                  <a16:creationId xmlns:a16="http://schemas.microsoft.com/office/drawing/2014/main" id="{5F66B5F7-BFE5-417A-B48F-D8B20845EA9A}"/>
                </a:ext>
              </a:extLst>
            </p:cNvPr>
            <p:cNvSpPr/>
            <p:nvPr/>
          </p:nvSpPr>
          <p:spPr>
            <a:xfrm>
              <a:off x="1557676" y="134786"/>
              <a:ext cx="323301" cy="504659"/>
            </a:xfrm>
            <a:prstGeom prst="star4">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cxnSp>
          <p:nvCxnSpPr>
            <p:cNvPr id="90" name="直線コネクタ 89">
              <a:extLst>
                <a:ext uri="{FF2B5EF4-FFF2-40B4-BE49-F238E27FC236}">
                  <a16:creationId xmlns:a16="http://schemas.microsoft.com/office/drawing/2014/main" id="{57B29562-AACB-47C8-8AF0-6D185AFB520B}"/>
                </a:ext>
              </a:extLst>
            </p:cNvPr>
            <p:cNvCxnSpPr/>
            <p:nvPr/>
          </p:nvCxnSpPr>
          <p:spPr>
            <a:xfrm flipH="1" flipV="1">
              <a:off x="1328530" y="491619"/>
              <a:ext cx="863999" cy="936001"/>
            </a:xfrm>
            <a:prstGeom prst="line">
              <a:avLst/>
            </a:prstGeom>
            <a:grpFill/>
            <a:ln>
              <a:solidFill>
                <a:srgbClr val="FFCC00"/>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68EAD70E-D150-412F-9B8E-AC46CA29C92E}"/>
                </a:ext>
              </a:extLst>
            </p:cNvPr>
            <p:cNvCxnSpPr>
              <a:cxnSpLocks/>
            </p:cNvCxnSpPr>
            <p:nvPr/>
          </p:nvCxnSpPr>
          <p:spPr>
            <a:xfrm flipH="1" flipV="1">
              <a:off x="1118528" y="1028122"/>
              <a:ext cx="935999" cy="504001"/>
            </a:xfrm>
            <a:prstGeom prst="line">
              <a:avLst/>
            </a:prstGeom>
            <a:grpFill/>
            <a:ln>
              <a:solidFill>
                <a:srgbClr val="FFCC00"/>
              </a:solidFill>
              <a:prstDash val="dash"/>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4C8AD4AC-1643-4B78-BFB4-CEDB3B30BAF2}"/>
                </a:ext>
              </a:extLst>
            </p:cNvPr>
            <p:cNvCxnSpPr>
              <a:cxnSpLocks/>
            </p:cNvCxnSpPr>
            <p:nvPr/>
          </p:nvCxnSpPr>
          <p:spPr>
            <a:xfrm flipH="1" flipV="1">
              <a:off x="1880977" y="556145"/>
              <a:ext cx="323510" cy="607568"/>
            </a:xfrm>
            <a:prstGeom prst="line">
              <a:avLst/>
            </a:prstGeom>
            <a:grpFill/>
            <a:ln>
              <a:solidFill>
                <a:srgbClr val="FFCC00"/>
              </a:solidFill>
              <a:prstDash val="dash"/>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4CAE0064-E39F-4135-95AF-1F3175851B8D}"/>
                </a:ext>
              </a:extLst>
            </p:cNvPr>
            <p:cNvCxnSpPr>
              <a:cxnSpLocks/>
            </p:cNvCxnSpPr>
            <p:nvPr/>
          </p:nvCxnSpPr>
          <p:spPr>
            <a:xfrm flipH="1" flipV="1">
              <a:off x="2087816" y="267783"/>
              <a:ext cx="254677" cy="744089"/>
            </a:xfrm>
            <a:prstGeom prst="line">
              <a:avLst/>
            </a:prstGeom>
            <a:grpFill/>
            <a:ln>
              <a:solidFill>
                <a:srgbClr val="FFCC0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4FF7C061-D76F-4ED1-9323-AF1FACC7667A}"/>
                </a:ext>
              </a:extLst>
            </p:cNvPr>
            <p:cNvCxnSpPr>
              <a:cxnSpLocks/>
            </p:cNvCxnSpPr>
            <p:nvPr/>
          </p:nvCxnSpPr>
          <p:spPr>
            <a:xfrm flipH="1" flipV="1">
              <a:off x="2351754" y="134786"/>
              <a:ext cx="69925" cy="504659"/>
            </a:xfrm>
            <a:prstGeom prst="line">
              <a:avLst/>
            </a:prstGeom>
            <a:grpFill/>
            <a:ln>
              <a:solidFill>
                <a:srgbClr val="FFCC00"/>
              </a:solidFill>
              <a:prstDash val="dash"/>
            </a:ln>
          </p:spPr>
          <p:style>
            <a:lnRef idx="1">
              <a:schemeClr val="accent1"/>
            </a:lnRef>
            <a:fillRef idx="0">
              <a:schemeClr val="accent1"/>
            </a:fillRef>
            <a:effectRef idx="0">
              <a:schemeClr val="accent1"/>
            </a:effectRef>
            <a:fontRef idx="minor">
              <a:schemeClr val="tx1"/>
            </a:fontRef>
          </p:style>
        </p:cxnSp>
        <p:sp>
          <p:nvSpPr>
            <p:cNvPr id="98" name="星: 4 pt 97">
              <a:extLst>
                <a:ext uri="{FF2B5EF4-FFF2-40B4-BE49-F238E27FC236}">
                  <a16:creationId xmlns:a16="http://schemas.microsoft.com/office/drawing/2014/main" id="{B5A7F61B-E6DD-441F-BD13-F85630B0917C}"/>
                </a:ext>
              </a:extLst>
            </p:cNvPr>
            <p:cNvSpPr/>
            <p:nvPr/>
          </p:nvSpPr>
          <p:spPr>
            <a:xfrm>
              <a:off x="2384757" y="573541"/>
              <a:ext cx="323301" cy="504659"/>
            </a:xfrm>
            <a:prstGeom prst="star4">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
        <p:nvSpPr>
          <p:cNvPr id="2" name="正方形/長方形 1"/>
          <p:cNvSpPr/>
          <p:nvPr/>
        </p:nvSpPr>
        <p:spPr>
          <a:xfrm>
            <a:off x="1760287" y="6842380"/>
            <a:ext cx="4917949" cy="292388"/>
          </a:xfrm>
          <a:prstGeom prst="rect">
            <a:avLst/>
          </a:prstGeom>
        </p:spPr>
        <p:txBody>
          <a:bodyPr wrap="square">
            <a:spAutoFit/>
          </a:bodyPr>
          <a:lstStyle/>
          <a:p>
            <a:r>
              <a:rPr lang="ja-JP" altLang="en-US" sz="1300" dirty="0">
                <a:latin typeface="メイリオ" panose="020B0604030504040204" pitchFamily="50" charset="-128"/>
                <a:ea typeface="メイリオ" panose="020B0604030504040204" pitchFamily="50" charset="-128"/>
              </a:rPr>
              <a:t>「</a:t>
            </a:r>
            <a:r>
              <a:rPr lang="en-US" altLang="ja-JP" sz="1300" dirty="0">
                <a:latin typeface="メイリオ" panose="020B0604030504040204" pitchFamily="50" charset="-128"/>
                <a:ea typeface="メイリオ" panose="020B0604030504040204" pitchFamily="50" charset="-128"/>
              </a:rPr>
              <a:t>10</a:t>
            </a:r>
            <a:r>
              <a:rPr lang="ja-JP" altLang="en-US" sz="1300" dirty="0">
                <a:latin typeface="メイリオ" panose="020B0604030504040204" pitchFamily="50" charset="-128"/>
                <a:ea typeface="メイリオ" panose="020B0604030504040204" pitchFamily="50" charset="-128"/>
              </a:rPr>
              <a:t>歳若返り」に関連する</a:t>
            </a:r>
            <a:r>
              <a:rPr lang="ja-JP" altLang="en-US" sz="1300" dirty="0" smtClean="0">
                <a:latin typeface="メイリオ" panose="020B0604030504040204" pitchFamily="50" charset="-128"/>
                <a:ea typeface="メイリオ" panose="020B0604030504040204" pitchFamily="50" charset="-128"/>
              </a:rPr>
              <a:t>本や取組みの紹介</a:t>
            </a:r>
            <a:endParaRPr lang="ja-JP" altLang="en-US" sz="1300" dirty="0">
              <a:latin typeface="メイリオ" panose="020B0604030504040204" pitchFamily="50" charset="-128"/>
              <a:ea typeface="メイリオ" panose="020B0604030504040204" pitchFamily="50" charset="-128"/>
            </a:endParaRPr>
          </a:p>
        </p:txBody>
      </p:sp>
      <p:grpSp>
        <p:nvGrpSpPr>
          <p:cNvPr id="52" name="グループ化 51">
            <a:extLst>
              <a:ext uri="{FF2B5EF4-FFF2-40B4-BE49-F238E27FC236}">
                <a16:creationId xmlns:a16="http://schemas.microsoft.com/office/drawing/2014/main" id="{0B36B69F-3FC6-45DD-80B4-8B6ED7118F92}"/>
              </a:ext>
            </a:extLst>
          </p:cNvPr>
          <p:cNvGrpSpPr/>
          <p:nvPr/>
        </p:nvGrpSpPr>
        <p:grpSpPr>
          <a:xfrm>
            <a:off x="772008" y="6800961"/>
            <a:ext cx="1193883" cy="321182"/>
            <a:chOff x="440986" y="4135848"/>
            <a:chExt cx="1193883" cy="321182"/>
          </a:xfrm>
        </p:grpSpPr>
        <p:sp>
          <p:nvSpPr>
            <p:cNvPr id="56" name="フローチャート: 端子 55">
              <a:extLst>
                <a:ext uri="{FF2B5EF4-FFF2-40B4-BE49-F238E27FC236}">
                  <a16:creationId xmlns:a16="http://schemas.microsoft.com/office/drawing/2014/main" id="{CF9BDDF0-63D9-4371-9CF4-831C63D6E462}"/>
                </a:ext>
              </a:extLst>
            </p:cNvPr>
            <p:cNvSpPr/>
            <p:nvPr/>
          </p:nvSpPr>
          <p:spPr>
            <a:xfrm>
              <a:off x="440986" y="4135848"/>
              <a:ext cx="1092539" cy="314720"/>
            </a:xfrm>
            <a:prstGeom prst="flowChartTermina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74" name="テキスト ボックス 73">
              <a:extLst>
                <a:ext uri="{FF2B5EF4-FFF2-40B4-BE49-F238E27FC236}">
                  <a16:creationId xmlns:a16="http://schemas.microsoft.com/office/drawing/2014/main" id="{0AA9C397-FD61-4BE6-B9F7-67634E38A297}"/>
                </a:ext>
              </a:extLst>
            </p:cNvPr>
            <p:cNvSpPr txBox="1"/>
            <p:nvPr/>
          </p:nvSpPr>
          <p:spPr>
            <a:xfrm>
              <a:off x="542330" y="4149253"/>
              <a:ext cx="1092539" cy="307777"/>
            </a:xfrm>
            <a:prstGeom prst="rect">
              <a:avLst/>
            </a:prstGeom>
            <a:noFill/>
          </p:spPr>
          <p:txBody>
            <a:bodyPr wrap="square" rtlCol="0">
              <a:spAutoFit/>
            </a:bodyPr>
            <a:lstStyle/>
            <a:p>
              <a:r>
                <a:rPr kumimoji="1" lang="ja-JP" altLang="en-US" sz="1400" b="1" dirty="0" smtClean="0">
                  <a:solidFill>
                    <a:schemeClr val="bg1"/>
                  </a:solidFill>
                  <a:latin typeface="メイリオ" panose="020B0604030504040204" pitchFamily="50" charset="-128"/>
                  <a:ea typeface="メイリオ" panose="020B0604030504040204" pitchFamily="50" charset="-128"/>
                  <a:cs typeface="Microsoft Sans Serif" panose="020B0604020202020204" pitchFamily="34" charset="0"/>
                </a:rPr>
                <a:t>展示内容</a:t>
              </a:r>
              <a:endParaRPr kumimoji="1" lang="ja-JP" altLang="en-US" sz="1400" b="1" dirty="0">
                <a:solidFill>
                  <a:schemeClr val="bg1"/>
                </a:solidFill>
                <a:latin typeface="メイリオ" panose="020B0604030504040204" pitchFamily="50" charset="-128"/>
                <a:ea typeface="メイリオ" panose="020B0604030504040204" pitchFamily="50" charset="-128"/>
                <a:cs typeface="Microsoft Sans Serif" panose="020B0604020202020204" pitchFamily="34" charset="0"/>
              </a:endParaRPr>
            </a:p>
          </p:txBody>
        </p:sp>
      </p:grpSp>
      <p:pic>
        <p:nvPicPr>
          <p:cNvPr id="6" name="図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03853" y="8320788"/>
            <a:ext cx="2037567" cy="1404000"/>
          </a:xfrm>
          <a:prstGeom prst="rect">
            <a:avLst/>
          </a:prstGeom>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57907" y="295370"/>
            <a:ext cx="921108" cy="1080000"/>
          </a:xfrm>
          <a:prstGeom prst="rect">
            <a:avLst/>
          </a:prstGeom>
        </p:spPr>
      </p:pic>
      <p:sp>
        <p:nvSpPr>
          <p:cNvPr id="75" name="正方形/長方形 74"/>
          <p:cNvSpPr/>
          <p:nvPr/>
        </p:nvSpPr>
        <p:spPr>
          <a:xfrm>
            <a:off x="5646434" y="1030983"/>
            <a:ext cx="846576" cy="153888"/>
          </a:xfrm>
          <a:prstGeom prst="rect">
            <a:avLst/>
          </a:prstGeom>
        </p:spPr>
        <p:txBody>
          <a:bodyPr wrap="square">
            <a:spAutoFit/>
          </a:bodyPr>
          <a:lstStyle/>
          <a:p>
            <a:r>
              <a:rPr lang="en-US" altLang="ja-JP" sz="400" dirty="0" smtClean="0">
                <a:latin typeface="メイリオ" panose="020B0604030504040204" pitchFamily="50" charset="-128"/>
                <a:ea typeface="メイリオ" panose="020B0604030504040204" pitchFamily="50" charset="-128"/>
              </a:rPr>
              <a:t>©2014</a:t>
            </a:r>
            <a:r>
              <a:rPr lang="ja-JP" altLang="en-US" sz="400" dirty="0" smtClean="0">
                <a:latin typeface="メイリオ" panose="020B0604030504040204" pitchFamily="50" charset="-128"/>
                <a:ea typeface="メイリオ" panose="020B0604030504040204" pitchFamily="50" charset="-128"/>
              </a:rPr>
              <a:t> 大阪府も</a:t>
            </a:r>
            <a:r>
              <a:rPr lang="ja-JP" altLang="en-US" sz="400" dirty="0" err="1" smtClean="0">
                <a:latin typeface="メイリオ" panose="020B0604030504040204" pitchFamily="50" charset="-128"/>
                <a:ea typeface="メイリオ" panose="020B0604030504040204" pitchFamily="50" charset="-128"/>
              </a:rPr>
              <a:t>ずやん</a:t>
            </a:r>
            <a:endParaRPr lang="ja-JP" altLang="en-US" sz="400"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49621" y="9595566"/>
            <a:ext cx="5583156" cy="338554"/>
          </a:xfrm>
          <a:prstGeom prst="rect">
            <a:avLst/>
          </a:prstGeom>
        </p:spPr>
        <p:txBody>
          <a:bodyPr wrap="square">
            <a:spAutoFit/>
          </a:bodyPr>
          <a:lstStyle/>
          <a:p>
            <a:r>
              <a:rPr lang="en-US" altLang="ja-JP" sz="800" dirty="0">
                <a:solidFill>
                  <a:srgbClr val="231815"/>
                </a:solidFill>
                <a:latin typeface="メイリオ" panose="020B0604030504040204" pitchFamily="50" charset="-128"/>
                <a:ea typeface="メイリオ" panose="020B0604030504040204" pitchFamily="50" charset="-128"/>
              </a:rPr>
              <a:t>※</a:t>
            </a:r>
            <a:r>
              <a:rPr lang="ja-JP" altLang="en-US" sz="800" dirty="0">
                <a:solidFill>
                  <a:srgbClr val="231815"/>
                </a:solidFill>
                <a:latin typeface="メイリオ" panose="020B0604030504040204" pitchFamily="50" charset="-128"/>
                <a:ea typeface="メイリオ" panose="020B0604030504040204" pitchFamily="50" charset="-128"/>
              </a:rPr>
              <a:t>新型コロナウイルス感染症の拡大状況により内容の変更又は中止する場合</a:t>
            </a:r>
            <a:r>
              <a:rPr lang="ja-JP" altLang="en-US" sz="800" dirty="0" smtClean="0">
                <a:solidFill>
                  <a:srgbClr val="231815"/>
                </a:solidFill>
                <a:latin typeface="メイリオ" panose="020B0604030504040204" pitchFamily="50" charset="-128"/>
                <a:ea typeface="メイリオ" panose="020B0604030504040204" pitchFamily="50" charset="-128"/>
              </a:rPr>
              <a:t>がありますので</a:t>
            </a:r>
            <a:endParaRPr lang="en-US" altLang="ja-JP" sz="800" dirty="0" smtClean="0">
              <a:solidFill>
                <a:srgbClr val="231815"/>
              </a:solidFill>
              <a:latin typeface="メイリオ" panose="020B0604030504040204" pitchFamily="50" charset="-128"/>
              <a:ea typeface="メイリオ" panose="020B0604030504040204" pitchFamily="50" charset="-128"/>
            </a:endParaRPr>
          </a:p>
          <a:p>
            <a:r>
              <a:rPr lang="ja-JP" altLang="en-US" sz="800" dirty="0">
                <a:solidFill>
                  <a:srgbClr val="231815"/>
                </a:solidFill>
                <a:latin typeface="メイリオ" panose="020B0604030504040204" pitchFamily="50" charset="-128"/>
                <a:ea typeface="メイリオ" panose="020B0604030504040204" pitchFamily="50" charset="-128"/>
              </a:rPr>
              <a:t>　</a:t>
            </a:r>
            <a:r>
              <a:rPr lang="ja-JP" altLang="en-US" sz="800" dirty="0" smtClean="0">
                <a:solidFill>
                  <a:srgbClr val="231815"/>
                </a:solidFill>
                <a:latin typeface="メイリオ" panose="020B0604030504040204" pitchFamily="50" charset="-128"/>
                <a:ea typeface="メイリオ" panose="020B0604030504040204" pitchFamily="50" charset="-128"/>
              </a:rPr>
              <a:t>予め</a:t>
            </a:r>
            <a:r>
              <a:rPr lang="ja-JP" altLang="en-US" sz="800" dirty="0">
                <a:solidFill>
                  <a:srgbClr val="231815"/>
                </a:solidFill>
                <a:latin typeface="メイリオ" panose="020B0604030504040204" pitchFamily="50" charset="-128"/>
                <a:ea typeface="メイリオ" panose="020B0604030504040204" pitchFamily="50" charset="-128"/>
              </a:rPr>
              <a:t>ご了承ください。</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881529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289</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メイリオ</vt:lpstr>
      <vt:lpstr>游ゴシック</vt:lpstr>
      <vt:lpstr>游ゴシック Light</vt:lpstr>
      <vt:lpstr>Arial</vt:lpstr>
      <vt:lpstr>Calibri</vt:lpstr>
      <vt:lpstr>Calibri Light</vt:lpstr>
      <vt:lpstr>Microsoft Sans Serif</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2021-07-01T05:25:14Z</dcterms:created>
  <dcterms:modified xsi:type="dcterms:W3CDTF">2021-07-01T05:25:22Z</dcterms:modified>
</cp:coreProperties>
</file>