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7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6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02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18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15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22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03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99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92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02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CF0B8-10C7-49CC-AB57-107450B22F85}" type="datetimeFigureOut">
              <a:rPr kumimoji="1" lang="ja-JP" altLang="en-US" smtClean="0"/>
              <a:t>2022/3/27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FCB74-2889-4E6D-A96C-7D622FB244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1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3878"/>
            <a:ext cx="9906000" cy="3159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5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令和４年度「１０歳若返り」プロジェクト推進事業について</a:t>
            </a:r>
            <a:endParaRPr lang="en-US" altLang="ja-JP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2961" y="859019"/>
            <a:ext cx="1283222" cy="27699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97499" y="817154"/>
            <a:ext cx="8397341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歳若返り」の取り組み分野（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）について府民向けの体験型事業を募集。企画提案事業は、府において実施する事業者選定委員会（公募型プロポーザル）を経て、採択した事業者へ府が委託することにより実施する。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）①運動と笑い、音楽②口の健康、食③認知症予防④アンチエイジング⑤企業の取組み促進⑥生きがい・やりがい⑦いのち輝く未来のまちづくり</a:t>
            </a: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⇒本事業では⑤企業の取組み促進を除いた６分野について事業を募集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2960" y="1689120"/>
            <a:ext cx="1283222" cy="27699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予算額等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42400" y="1650116"/>
            <a:ext cx="3008269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3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予算額　 　 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4,000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千円（１事業あたりの上限）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3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採択予定数：６事業（各分野ごとに１事業）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3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公募期間　 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R4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3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委託期間　 ：契約日～令和５年３月末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2960" y="407110"/>
            <a:ext cx="1283223" cy="27699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88986" y="357808"/>
            <a:ext cx="8417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府民が「１０歳若返り」を体験できる事業を実施することで、「１０歳若返り」の認知度の向上をめざすとともに、府内の企業等（企業、大学等）の「１０歳若返り」に資する取組み拡大をめざす。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6062516" y="2713633"/>
            <a:ext cx="3749206" cy="187509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215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126439" y="2768286"/>
            <a:ext cx="3665954" cy="1806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3"/>
              </a:lnSpc>
            </a:pPr>
            <a:r>
              <a:rPr kumimoji="1"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①事業募集（公募型プロポーザル事業者選定委員会）～②応募</a:t>
            </a:r>
            <a:endParaRPr kumimoji="1" lang="en-US" altLang="ja-JP" sz="9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3"/>
              </a:lnSpc>
            </a:pPr>
            <a:r>
              <a:rPr kumimoji="1"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　⇒約１か月間公募を実施し、６分野ごとに事業者選定委員会を実施</a:t>
            </a:r>
            <a:endParaRPr kumimoji="1" lang="en-US" altLang="ja-JP" sz="9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3"/>
              </a:lnSpc>
            </a:pPr>
            <a:r>
              <a:rPr kumimoji="1"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③事業実施委託</a:t>
            </a:r>
            <a:endParaRPr kumimoji="1" lang="en-US" altLang="ja-JP" sz="9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3"/>
              </a:lnSpc>
            </a:pPr>
            <a:r>
              <a:rPr kumimoji="1"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　⇒選定委員会において、最優秀提案者となった事業者に事業委託</a:t>
            </a:r>
            <a:endParaRPr kumimoji="1" lang="en-US" altLang="ja-JP" sz="9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3"/>
              </a:lnSpc>
            </a:pPr>
            <a:r>
              <a:rPr kumimoji="1" lang="en-US" altLang="ja-JP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    (</a:t>
            </a:r>
            <a:r>
              <a:rPr kumimoji="1"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最大６事業）</a:t>
            </a:r>
            <a:endParaRPr kumimoji="1" lang="en-US" altLang="ja-JP" sz="9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3"/>
              </a:lnSpc>
            </a:pPr>
            <a:r>
              <a:rPr kumimoji="1"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④事業実施</a:t>
            </a:r>
            <a:endParaRPr kumimoji="1" lang="en-US" altLang="ja-JP" sz="9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3"/>
              </a:lnSpc>
            </a:pPr>
            <a:r>
              <a:rPr kumimoji="1"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　⇒府民を対象とした体験型の事業を実施</a:t>
            </a:r>
            <a:endParaRPr kumimoji="1" lang="en-US" altLang="ja-JP" sz="9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3"/>
              </a:lnSpc>
            </a:pPr>
            <a:r>
              <a:rPr kumimoji="1" lang="ja-JP" altLang="en-US" sz="950" dirty="0">
                <a:latin typeface="Meiryo UI" panose="020B0604030504040204" pitchFamily="50" charset="-128"/>
                <a:ea typeface="Meiryo UI" panose="020B0604030504040204" pitchFamily="50" charset="-128"/>
              </a:rPr>
              <a:t>　⇒事業の種類は、イベント、社会実装等、様々なものを想定</a:t>
            </a:r>
          </a:p>
        </p:txBody>
      </p:sp>
      <p:sp>
        <p:nvSpPr>
          <p:cNvPr id="38" name="右矢印 37"/>
          <p:cNvSpPr/>
          <p:nvPr/>
        </p:nvSpPr>
        <p:spPr>
          <a:xfrm>
            <a:off x="5715237" y="3135515"/>
            <a:ext cx="244645" cy="996834"/>
          </a:xfrm>
          <a:prstGeom prst="rightArrow">
            <a:avLst>
              <a:gd name="adj1" fmla="val 100000"/>
              <a:gd name="adj2" fmla="val 9648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8" name="グループ化 47"/>
          <p:cNvGrpSpPr/>
          <p:nvPr/>
        </p:nvGrpSpPr>
        <p:grpSpPr>
          <a:xfrm>
            <a:off x="247789" y="2689211"/>
            <a:ext cx="5464172" cy="1899514"/>
            <a:chOff x="294597" y="2952062"/>
            <a:chExt cx="5464172" cy="2204729"/>
          </a:xfrm>
        </p:grpSpPr>
        <p:sp>
          <p:nvSpPr>
            <p:cNvPr id="20" name="正方形/長方形 19"/>
            <p:cNvSpPr/>
            <p:nvPr/>
          </p:nvSpPr>
          <p:spPr>
            <a:xfrm>
              <a:off x="294597" y="2952062"/>
              <a:ext cx="5305468" cy="22047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2215" dirty="0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36381" y="3191842"/>
              <a:ext cx="702806" cy="83776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85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府</a:t>
              </a: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481245" y="3191379"/>
              <a:ext cx="1168195" cy="8382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85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民間</a:t>
              </a:r>
              <a:endParaRPr lang="en-US" altLang="ja-JP" sz="98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G丸ｺﾞｼｯｸM-PRO"/>
              </a:endParaRPr>
            </a:p>
            <a:p>
              <a:pPr algn="ctr"/>
              <a:r>
                <a:rPr lang="ja-JP" altLang="en-US" sz="985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（企業・大学等）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607855" y="4431471"/>
              <a:ext cx="795098" cy="61134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85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府民</a:t>
              </a: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83402" y="4667872"/>
              <a:ext cx="805585" cy="39678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85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市町村</a:t>
              </a:r>
            </a:p>
          </p:txBody>
        </p:sp>
        <p:sp>
          <p:nvSpPr>
            <p:cNvPr id="25" name="右矢印 24"/>
            <p:cNvSpPr/>
            <p:nvPr/>
          </p:nvSpPr>
          <p:spPr>
            <a:xfrm>
              <a:off x="1220177" y="3129111"/>
              <a:ext cx="2188314" cy="307359"/>
            </a:xfrm>
            <a:prstGeom prst="rightArrow">
              <a:avLst>
                <a:gd name="adj1" fmla="val 68422"/>
                <a:gd name="adj2" fmla="val 47136"/>
              </a:avLst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①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事業募集（公募型プロポーザル）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HG丸ｺﾞｼｯｸM-PRO"/>
              </a:endParaRPr>
            </a:p>
          </p:txBody>
        </p:sp>
        <p:sp>
          <p:nvSpPr>
            <p:cNvPr id="26" name="左矢印 25"/>
            <p:cNvSpPr/>
            <p:nvPr/>
          </p:nvSpPr>
          <p:spPr>
            <a:xfrm>
              <a:off x="1202580" y="3425251"/>
              <a:ext cx="2205911" cy="301901"/>
            </a:xfrm>
            <a:prstGeom prst="leftArrow">
              <a:avLst>
                <a:gd name="adj1" fmla="val 60702"/>
                <a:gd name="adj2" fmla="val 50000"/>
              </a:avLst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900" dirty="0">
                  <a:latin typeface="HG丸ｺﾞｼｯｸM-PRO"/>
                  <a:ea typeface="HG丸ｺﾞｼｯｸM-PRO"/>
                  <a:cs typeface="HG丸ｺﾞｼｯｸM-PRO"/>
                </a:rPr>
                <a:t>②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応募</a:t>
              </a:r>
            </a:p>
          </p:txBody>
        </p:sp>
        <p:sp>
          <p:nvSpPr>
            <p:cNvPr id="27" name="右矢印 26"/>
            <p:cNvSpPr/>
            <p:nvPr/>
          </p:nvSpPr>
          <p:spPr>
            <a:xfrm>
              <a:off x="1220177" y="3663275"/>
              <a:ext cx="2188314" cy="449133"/>
            </a:xfrm>
            <a:prstGeom prst="rightArrow">
              <a:avLst>
                <a:gd name="adj1" fmla="val 50804"/>
                <a:gd name="adj2" fmla="val 37298"/>
              </a:avLst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③事業実施委託</a:t>
              </a:r>
            </a:p>
          </p:txBody>
        </p:sp>
        <p:sp>
          <p:nvSpPr>
            <p:cNvPr id="28" name="左右矢印 27"/>
            <p:cNvSpPr/>
            <p:nvPr/>
          </p:nvSpPr>
          <p:spPr>
            <a:xfrm rot="9788085">
              <a:off x="1456029" y="4398949"/>
              <a:ext cx="2304373" cy="132814"/>
            </a:xfrm>
            <a:prstGeom prst="leftRightArrow">
              <a:avLst>
                <a:gd name="adj1" fmla="val 1935"/>
                <a:gd name="adj2" fmla="val 47613"/>
              </a:avLst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2215"/>
            </a:p>
          </p:txBody>
        </p:sp>
        <p:sp>
          <p:nvSpPr>
            <p:cNvPr id="3" name="曲折矢印 2"/>
            <p:cNvSpPr/>
            <p:nvPr/>
          </p:nvSpPr>
          <p:spPr>
            <a:xfrm rot="5400000">
              <a:off x="4588107" y="3731847"/>
              <a:ext cx="794555" cy="500223"/>
            </a:xfrm>
            <a:prstGeom prst="bentArrow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12542" tIns="56271" rIns="112542" bIns="5627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215">
                <a:solidFill>
                  <a:schemeClr val="tx1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4649440" y="3217313"/>
              <a:ext cx="1109329" cy="310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723"/>
                </a:lnSpc>
              </a:pPr>
              <a:r>
                <a:rPr kumimoji="1"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④事業実施</a:t>
              </a:r>
            </a:p>
          </p:txBody>
        </p:sp>
        <p:sp>
          <p:nvSpPr>
            <p:cNvPr id="30" name="四角形吹き出し 29"/>
            <p:cNvSpPr/>
            <p:nvPr/>
          </p:nvSpPr>
          <p:spPr>
            <a:xfrm>
              <a:off x="3532912" y="4495936"/>
              <a:ext cx="870345" cy="524594"/>
            </a:xfrm>
            <a:prstGeom prst="wedgeRectCallout">
              <a:avLst>
                <a:gd name="adj1" fmla="val 87110"/>
                <a:gd name="adj2" fmla="val -139493"/>
              </a:avLst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2" dirty="0"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・イベント</a:t>
              </a:r>
              <a:endParaRPr lang="en-US" altLang="ja-JP" sz="862" dirty="0">
                <a:latin typeface="Meiryo UI" panose="020B0604030504040204" pitchFamily="50" charset="-128"/>
                <a:ea typeface="Meiryo UI" panose="020B0604030504040204" pitchFamily="50" charset="-128"/>
                <a:cs typeface="HG丸ｺﾞｼｯｸM-PRO"/>
              </a:endParaRPr>
            </a:p>
            <a:p>
              <a:pPr algn="ctr"/>
              <a:r>
                <a:rPr lang="ja-JP" altLang="en-US" sz="862" dirty="0"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・社会実装等</a:t>
              </a:r>
              <a:endParaRPr lang="en-US" altLang="ja-JP" sz="862" dirty="0">
                <a:latin typeface="Meiryo UI" panose="020B0604030504040204" pitchFamily="50" charset="-128"/>
                <a:ea typeface="Meiryo UI" panose="020B0604030504040204" pitchFamily="50" charset="-128"/>
                <a:cs typeface="HG丸ｺﾞｼｯｸM-PRO"/>
              </a:endParaRPr>
            </a:p>
          </p:txBody>
        </p:sp>
        <p:sp>
          <p:nvSpPr>
            <p:cNvPr id="31" name="四角形吹き出し 30"/>
            <p:cNvSpPr/>
            <p:nvPr/>
          </p:nvSpPr>
          <p:spPr>
            <a:xfrm>
              <a:off x="1981852" y="4699623"/>
              <a:ext cx="1448426" cy="323861"/>
            </a:xfrm>
            <a:prstGeom prst="wedgeRectCallout">
              <a:avLst>
                <a:gd name="adj1" fmla="val -29444"/>
                <a:gd name="adj2" fmla="val -86864"/>
              </a:avLst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62" dirty="0">
                  <a:latin typeface="Meiryo UI" panose="020B0604030504040204" pitchFamily="50" charset="-128"/>
                  <a:ea typeface="Meiryo UI" panose="020B0604030504040204" pitchFamily="50" charset="-128"/>
                  <a:cs typeface="HG丸ｺﾞｼｯｸM-PRO"/>
                </a:rPr>
                <a:t>事業実施のフィールド提供等、随時連携</a:t>
              </a:r>
              <a:endParaRPr lang="en-US" altLang="ja-JP" sz="862" dirty="0">
                <a:latin typeface="Meiryo UI" panose="020B0604030504040204" pitchFamily="50" charset="-128"/>
                <a:ea typeface="Meiryo UI" panose="020B0604030504040204" pitchFamily="50" charset="-128"/>
                <a:cs typeface="HG丸ｺﾞｼｯｸM-PRO"/>
              </a:endParaRPr>
            </a:p>
          </p:txBody>
        </p:sp>
        <p:cxnSp>
          <p:nvCxnSpPr>
            <p:cNvPr id="40" name="直線矢印コネクタ 39"/>
            <p:cNvCxnSpPr>
              <a:stCxn id="28" idx="1"/>
            </p:cNvCxnSpPr>
            <p:nvPr/>
          </p:nvCxnSpPr>
          <p:spPr>
            <a:xfrm flipH="1" flipV="1">
              <a:off x="741903" y="4083778"/>
              <a:ext cx="1866684" cy="382808"/>
            </a:xfrm>
            <a:prstGeom prst="straightConnector1">
              <a:avLst/>
            </a:prstGeom>
            <a:ln w="12700">
              <a:solidFill>
                <a:schemeClr val="accent5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テキスト ボックス 18"/>
          <p:cNvSpPr txBox="1"/>
          <p:nvPr/>
        </p:nvSpPr>
        <p:spPr>
          <a:xfrm>
            <a:off x="102959" y="2511963"/>
            <a:ext cx="1283223" cy="27699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実施スキーム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995" y="1477866"/>
            <a:ext cx="792135" cy="103586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583" y="1478412"/>
            <a:ext cx="852636" cy="1012031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847" y="1466754"/>
            <a:ext cx="1097506" cy="998730"/>
          </a:xfrm>
          <a:prstGeom prst="rect">
            <a:avLst/>
          </a:prstGeom>
        </p:spPr>
      </p:pic>
      <p:sp>
        <p:nvSpPr>
          <p:cNvPr id="47" name="テキスト ボックス 46"/>
          <p:cNvSpPr txBox="1"/>
          <p:nvPr/>
        </p:nvSpPr>
        <p:spPr>
          <a:xfrm>
            <a:off x="102960" y="4659357"/>
            <a:ext cx="1283222" cy="27699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事業イメージ</a:t>
            </a: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562173"/>
              </p:ext>
            </p:extLst>
          </p:nvPr>
        </p:nvGraphicFramePr>
        <p:xfrm>
          <a:off x="102959" y="5005026"/>
          <a:ext cx="9708763" cy="1801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1812">
                  <a:extLst>
                    <a:ext uri="{9D8B030D-6E8A-4147-A177-3AD203B41FA5}">
                      <a16:colId xmlns:a16="http://schemas.microsoft.com/office/drawing/2014/main" val="3216889694"/>
                    </a:ext>
                  </a:extLst>
                </a:gridCol>
                <a:gridCol w="7776951">
                  <a:extLst>
                    <a:ext uri="{9D8B030D-6E8A-4147-A177-3AD203B41FA5}">
                      <a16:colId xmlns:a16="http://schemas.microsoft.com/office/drawing/2014/main" val="1343127944"/>
                    </a:ext>
                  </a:extLst>
                </a:gridCol>
              </a:tblGrid>
              <a:tr h="209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分野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</a:rPr>
                        <a:t>事業イメージ</a:t>
                      </a:r>
                      <a:endParaRPr lang="ja-JP" sz="11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extLst>
                  <a:ext uri="{0D108BD9-81ED-4DB2-BD59-A6C34878D82A}">
                    <a16:rowId xmlns:a16="http://schemas.microsoft.com/office/drawing/2014/main" val="699089951"/>
                  </a:ext>
                </a:extLst>
              </a:tr>
              <a:tr h="27862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運動、笑い、音楽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お笑い芸人と一緒に楽しむスポーツ大会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運動と異分野を融合させた新たなコンテンツ　等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extLst>
                  <a:ext uri="{0D108BD9-81ED-4DB2-BD59-A6C34878D82A}">
                    <a16:rowId xmlns:a16="http://schemas.microsoft.com/office/drawing/2014/main" val="2081173223"/>
                  </a:ext>
                </a:extLst>
              </a:tr>
              <a:tr h="28292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口の健康、食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いつでも・どこでも・誰でもできるオーラルフレイル予防手法の開発・普及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「口の健康」と「食べること」を通じた健康啓発イベント　等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extLst>
                  <a:ext uri="{0D108BD9-81ED-4DB2-BD59-A6C34878D82A}">
                    <a16:rowId xmlns:a16="http://schemas.microsoft.com/office/drawing/2014/main" val="1712550689"/>
                  </a:ext>
                </a:extLst>
              </a:tr>
              <a:tr h="25755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認知症予防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様々な場所における、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AI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・コミュニケーションロボットを活用した認知症予防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ショッピングモールでのダンス大会を通じた認知症予防　等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extLst>
                  <a:ext uri="{0D108BD9-81ED-4DB2-BD59-A6C34878D82A}">
                    <a16:rowId xmlns:a16="http://schemas.microsoft.com/office/drawing/2014/main" val="2778707619"/>
                  </a:ext>
                </a:extLst>
              </a:tr>
              <a:tr h="25755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アンチエイジング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健康状態に応じたメニューを提供するアンチエイジング・カフェ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マルシェの開催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食事・運動をはじめ様々な活動を通じたアンチエイジングフェア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等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               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extLst>
                  <a:ext uri="{0D108BD9-81ED-4DB2-BD59-A6C34878D82A}">
                    <a16:rowId xmlns:a16="http://schemas.microsoft.com/office/drawing/2014/main" val="622119034"/>
                  </a:ext>
                </a:extLst>
              </a:tr>
              <a:tr h="25755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生きがい、やりがい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スポーツ大会・体験イベント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遠隔操作ロボット・コミュニケーションロボットを活用した生きがいづく</a:t>
                      </a:r>
                      <a:r>
                        <a:rPr lang="ja-JP" sz="1000" kern="100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り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等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　　　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extLst>
                  <a:ext uri="{0D108BD9-81ED-4DB2-BD59-A6C34878D82A}">
                    <a16:rowId xmlns:a16="http://schemas.microsoft.com/office/drawing/2014/main" val="2359506445"/>
                  </a:ext>
                </a:extLst>
              </a:tr>
              <a:tr h="25755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r>
                        <a:rPr lang="ja-JP" sz="10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いのち輝く未来のまちづくり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路面シートやメッセージを使った階段利用を促す空間づくり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◎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駅やショッピングモールにおける、健康な歩き方を促す空間づくり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等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  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451" marR="64451" marT="0" marB="0"/>
                </a:tc>
                <a:extLst>
                  <a:ext uri="{0D108BD9-81ED-4DB2-BD59-A6C34878D82A}">
                    <a16:rowId xmlns:a16="http://schemas.microsoft.com/office/drawing/2014/main" val="2166207316"/>
                  </a:ext>
                </a:extLst>
              </a:tr>
            </a:tbl>
          </a:graphicData>
        </a:graphic>
      </p:graphicFrame>
      <p:sp>
        <p:nvSpPr>
          <p:cNvPr id="50" name="正方形/長方形 49"/>
          <p:cNvSpPr/>
          <p:nvPr/>
        </p:nvSpPr>
        <p:spPr>
          <a:xfrm>
            <a:off x="8567922" y="36262"/>
            <a:ext cx="1294588" cy="2872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4-2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9593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550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2022-03-27T01:30:04Z</dcterms:created>
  <dcterms:modified xsi:type="dcterms:W3CDTF">2022-03-27T01:30:09Z</dcterms:modified>
</cp:coreProperties>
</file>