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6" r:id="rId2"/>
    <p:sldId id="257" r:id="rId3"/>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7B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35" autoAdjust="0"/>
    <p:restoredTop sz="93419" autoAdjust="0"/>
  </p:normalViewPr>
  <p:slideViewPr>
    <p:cSldViewPr snapToGrid="0">
      <p:cViewPr varScale="1">
        <p:scale>
          <a:sx n="52" d="100"/>
          <a:sy n="52" d="100"/>
        </p:scale>
        <p:origin x="16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23" tIns="45711" rIns="91423" bIns="45711" rtlCol="0"/>
          <a:lstStyle>
            <a:lvl1pPr algn="r">
              <a:defRPr sz="1200"/>
            </a:lvl1pPr>
          </a:lstStyle>
          <a:p>
            <a:fld id="{BDFB5A53-2766-43FB-8D46-5BC865DB0820}" type="datetimeFigureOut">
              <a:rPr kumimoji="1" lang="ja-JP" altLang="en-US" smtClean="0"/>
              <a:t>2022/3/27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681041" y="4783141"/>
            <a:ext cx="5445125" cy="3913187"/>
          </a:xfrm>
          <a:prstGeom prst="rect">
            <a:avLst/>
          </a:prstGeom>
        </p:spPr>
        <p:txBody>
          <a:bodyPr vert="horz" lIns="91423" tIns="45711" rIns="91423"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23" tIns="45711" rIns="91423" bIns="45711" rtlCol="0" anchor="b"/>
          <a:lstStyle>
            <a:lvl1pPr algn="r">
              <a:defRPr sz="1200"/>
            </a:lvl1pPr>
          </a:lstStyle>
          <a:p>
            <a:fld id="{666F579A-8306-497C-A8DC-D4F6EE50E4D4}" type="slidenum">
              <a:rPr kumimoji="1" lang="ja-JP" altLang="en-US" smtClean="0"/>
              <a:t>‹#›</a:t>
            </a:fld>
            <a:endParaRPr kumimoji="1" lang="ja-JP" altLang="en-US"/>
          </a:p>
        </p:txBody>
      </p:sp>
    </p:spTree>
    <p:extLst>
      <p:ext uri="{BB962C8B-B14F-4D97-AF65-F5344CB8AC3E}">
        <p14:creationId xmlns:p14="http://schemas.microsoft.com/office/powerpoint/2010/main" val="24884126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66F579A-8306-497C-A8DC-D4F6EE50E4D4}" type="slidenum">
              <a:rPr kumimoji="1" lang="ja-JP" altLang="en-US" smtClean="0"/>
              <a:t>2</a:t>
            </a:fld>
            <a:endParaRPr kumimoji="1" lang="ja-JP" altLang="en-US"/>
          </a:p>
        </p:txBody>
      </p:sp>
    </p:spTree>
    <p:extLst>
      <p:ext uri="{BB962C8B-B14F-4D97-AF65-F5344CB8AC3E}">
        <p14:creationId xmlns:p14="http://schemas.microsoft.com/office/powerpoint/2010/main" val="1518616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2741211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86454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24564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649385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2800041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2428215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4496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76145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650099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3500921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E4A2A1-9E11-4AD1-959A-BFA345D6F90F}" type="datetimeFigureOut">
              <a:rPr kumimoji="1" lang="ja-JP" altLang="en-US" smtClean="0"/>
              <a:t>2022/3/27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759567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9E4A2A1-9E11-4AD1-959A-BFA345D6F90F}" type="datetimeFigureOut">
              <a:rPr kumimoji="1" lang="ja-JP" altLang="en-US" smtClean="0"/>
              <a:t>2022/3/27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864070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5.png"/><Relationship Id="rId12" Type="http://schemas.microsoft.com/office/2007/relationships/hdphoto" Target="../media/hdphoto5.wdp"/><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2.wdp"/><Relationship Id="rId11" Type="http://schemas.openxmlformats.org/officeDocument/2006/relationships/image" Target="../media/image7.png"/><Relationship Id="rId5" Type="http://schemas.openxmlformats.org/officeDocument/2006/relationships/image" Target="../media/image4.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6.png"/><Relationship Id="rId1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6535086" y="566173"/>
            <a:ext cx="6128425" cy="8998585"/>
          </a:xfrm>
          <a:prstGeom prst="roundRect">
            <a:avLst>
              <a:gd name="adj" fmla="val 3799"/>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角丸四角形 15"/>
          <p:cNvSpPr/>
          <p:nvPr/>
        </p:nvSpPr>
        <p:spPr>
          <a:xfrm>
            <a:off x="6638971" y="2343488"/>
            <a:ext cx="6012000" cy="3060000"/>
          </a:xfrm>
          <a:prstGeom prst="roundRect">
            <a:avLst>
              <a:gd name="adj" fmla="val 4333"/>
            </a:avLst>
          </a:prstGeom>
          <a:solidFill>
            <a:schemeClr val="accent6">
              <a:lumMod val="20000"/>
              <a:lumOff val="8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4" name="角丸四角形 3"/>
          <p:cNvSpPr/>
          <p:nvPr/>
        </p:nvSpPr>
        <p:spPr>
          <a:xfrm>
            <a:off x="72806" y="492759"/>
            <a:ext cx="6048000" cy="9072000"/>
          </a:xfrm>
          <a:prstGeom prst="roundRect">
            <a:avLst>
              <a:gd name="adj" fmla="val 3915"/>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 name="正方形/長方形 1"/>
          <p:cNvSpPr/>
          <p:nvPr/>
        </p:nvSpPr>
        <p:spPr>
          <a:xfrm>
            <a:off x="0" y="0"/>
            <a:ext cx="12801600" cy="430887"/>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b="1" dirty="0"/>
              <a:t>「いのち輝く未来社会」をめざすビジョンの推進</a:t>
            </a:r>
            <a:r>
              <a:rPr kumimoji="1" lang="ja-JP" altLang="en-US" b="1" dirty="0" err="1"/>
              <a:t>ー</a:t>
            </a:r>
            <a:r>
              <a:rPr kumimoji="1" lang="en-US" altLang="ja-JP" b="1" dirty="0"/>
              <a:t>10</a:t>
            </a:r>
            <a:r>
              <a:rPr kumimoji="1" lang="ja-JP" altLang="en-US" b="1" dirty="0"/>
              <a:t>歳若返りの取組みー</a:t>
            </a:r>
            <a:r>
              <a:rPr kumimoji="1" lang="en-US" altLang="ja-JP" b="1" dirty="0"/>
              <a:t>【</a:t>
            </a:r>
            <a:r>
              <a:rPr kumimoji="1" lang="ja-JP" altLang="en-US" b="1" dirty="0"/>
              <a:t>概要</a:t>
            </a:r>
            <a:r>
              <a:rPr kumimoji="1" lang="en-US" altLang="ja-JP" b="1" dirty="0"/>
              <a:t>】</a:t>
            </a:r>
            <a:endParaRPr kumimoji="1" lang="ja-JP" altLang="en-US" b="1" dirty="0"/>
          </a:p>
        </p:txBody>
      </p:sp>
      <p:sp>
        <p:nvSpPr>
          <p:cNvPr id="21" name="テキスト ボックス 20"/>
          <p:cNvSpPr txBox="1"/>
          <p:nvPr/>
        </p:nvSpPr>
        <p:spPr>
          <a:xfrm>
            <a:off x="226678" y="565977"/>
            <a:ext cx="5657576" cy="338554"/>
          </a:xfrm>
          <a:prstGeom prst="rect">
            <a:avLst/>
          </a:prstGeom>
          <a:noFill/>
        </p:spPr>
        <p:txBody>
          <a:bodyPr wrap="square" rtlCol="0">
            <a:spAutoFit/>
          </a:bodyPr>
          <a:lstStyle/>
          <a:p>
            <a:r>
              <a:rPr kumimoji="1" lang="ja-JP" altLang="en-US" sz="1600" dirty="0"/>
              <a:t>いのちビジョンの概要</a:t>
            </a:r>
          </a:p>
        </p:txBody>
      </p:sp>
      <p:grpSp>
        <p:nvGrpSpPr>
          <p:cNvPr id="84" name="グループ化 83"/>
          <p:cNvGrpSpPr/>
          <p:nvPr/>
        </p:nvGrpSpPr>
        <p:grpSpPr>
          <a:xfrm>
            <a:off x="153832" y="7473861"/>
            <a:ext cx="5810629" cy="2002633"/>
            <a:chOff x="4845334" y="525750"/>
            <a:chExt cx="4900003" cy="1456114"/>
          </a:xfrm>
        </p:grpSpPr>
        <p:sp>
          <p:nvSpPr>
            <p:cNvPr id="69" name="テキスト ボックス 68"/>
            <p:cNvSpPr txBox="1"/>
            <p:nvPr/>
          </p:nvSpPr>
          <p:spPr>
            <a:xfrm>
              <a:off x="4845334" y="607186"/>
              <a:ext cx="4817348" cy="468874"/>
            </a:xfrm>
            <a:prstGeom prst="rect">
              <a:avLst/>
            </a:prstGeom>
            <a:noFill/>
          </p:spPr>
          <p:txBody>
            <a:bodyPr wrap="square" rtlCol="0">
              <a:spAutoFit/>
            </a:bodyPr>
            <a:lstStyle/>
            <a:p>
              <a:pPr defTabSz="913740"/>
              <a:r>
                <a:rPr kumimoji="1" lang="ja-JP" altLang="en-US" sz="1100" dirty="0">
                  <a:solidFill>
                    <a:prstClr val="black"/>
                  </a:solidFill>
                  <a:cs typeface="Meiryo UI" panose="020B0604030504040204" pitchFamily="50" charset="-128"/>
                </a:rPr>
                <a:t>　目標の達成に向け万博のテーマを踏まえ、</a:t>
              </a:r>
              <a:r>
                <a:rPr kumimoji="1" lang="en-US" altLang="ja-JP" sz="1100" dirty="0">
                  <a:solidFill>
                    <a:prstClr val="black"/>
                  </a:solidFill>
                  <a:cs typeface="Meiryo UI" panose="020B0604030504040204" pitchFamily="50" charset="-128"/>
                </a:rPr>
                <a:t>SDGs</a:t>
              </a:r>
              <a:r>
                <a:rPr kumimoji="1" lang="ja-JP" altLang="en-US" sz="1100" dirty="0">
                  <a:solidFill>
                    <a:prstClr val="black"/>
                  </a:solidFill>
                  <a:cs typeface="Meiryo UI" panose="020B0604030504040204" pitchFamily="50" charset="-128"/>
                </a:rPr>
                <a:t>や超スマート社会などの世界的な潮流を考慮して、「①健康な生活」、「②活躍できる社会」とそれを支える「③産業・イノベーション」 について、オール大阪で</a:t>
              </a:r>
              <a:r>
                <a:rPr kumimoji="1" lang="en-US" altLang="ja-JP" sz="1100" dirty="0">
                  <a:solidFill>
                    <a:prstClr val="black"/>
                  </a:solidFill>
                  <a:cs typeface="Meiryo UI" panose="020B0604030504040204" pitchFamily="50" charset="-128"/>
                </a:rPr>
                <a:t>『</a:t>
              </a:r>
              <a:r>
                <a:rPr kumimoji="1" lang="ja-JP" altLang="en-US" sz="1100" dirty="0">
                  <a:solidFill>
                    <a:prstClr val="black"/>
                  </a:solidFill>
                  <a:cs typeface="Meiryo UI" panose="020B0604030504040204" pitchFamily="50" charset="-128"/>
                </a:rPr>
                <a:t>めざす姿</a:t>
              </a:r>
              <a:r>
                <a:rPr kumimoji="1" lang="en-US" altLang="ja-JP" sz="1100" dirty="0">
                  <a:solidFill>
                    <a:prstClr val="black"/>
                  </a:solidFill>
                  <a:cs typeface="Meiryo UI" panose="020B0604030504040204" pitchFamily="50" charset="-128"/>
                </a:rPr>
                <a:t>』</a:t>
              </a:r>
              <a:r>
                <a:rPr kumimoji="1" lang="ja-JP" altLang="en-US" sz="1100" dirty="0">
                  <a:solidFill>
                    <a:prstClr val="black"/>
                  </a:solidFill>
                  <a:cs typeface="Meiryo UI" panose="020B0604030504040204" pitchFamily="50" charset="-128"/>
                </a:rPr>
                <a:t>を掲げている。</a:t>
              </a:r>
            </a:p>
          </p:txBody>
        </p:sp>
        <p:sp>
          <p:nvSpPr>
            <p:cNvPr id="70" name="角丸四角形 2">
              <a:extLst>
                <a:ext uri="{FF2B5EF4-FFF2-40B4-BE49-F238E27FC236}">
                  <a16:creationId xmlns:a16="http://schemas.microsoft.com/office/drawing/2014/main" id="{51EDA537-6D6F-40A8-82DA-EF6DCD6E3F0C}"/>
                </a:ext>
              </a:extLst>
            </p:cNvPr>
            <p:cNvSpPr/>
            <p:nvPr/>
          </p:nvSpPr>
          <p:spPr>
            <a:xfrm>
              <a:off x="4880992" y="525750"/>
              <a:ext cx="4864345" cy="1456114"/>
            </a:xfrm>
            <a:prstGeom prst="roundRect">
              <a:avLst>
                <a:gd name="adj" fmla="val 3289"/>
              </a:avLst>
            </a:prstGeom>
            <a:noFill/>
            <a:ln w="6350" cap="flat" cmpd="sng" algn="ctr">
              <a:solidFill>
                <a:srgbClr val="72A376">
                  <a:shade val="95000"/>
                  <a:satMod val="105000"/>
                </a:srgbClr>
              </a:solidFill>
              <a:prstDash val="solid"/>
            </a:ln>
            <a:effectLst>
              <a:outerShdw blurRad="40000" dist="20000" dir="5400000" rotWithShape="0">
                <a:srgbClr val="000000">
                  <a:alpha val="38000"/>
                </a:srgbClr>
              </a:outerShdw>
            </a:effectLst>
          </p:spPr>
          <p:txBody>
            <a:bodyPr lIns="46800" rIns="46800" rtlCol="0" anchor="t"/>
            <a:lstStyle/>
            <a:p>
              <a:pPr marL="180975" marR="0" lvl="0" indent="-180975" defTabSz="913740" eaLnBrk="1" fontAlgn="auto" latinLnBrk="0" hangingPunct="1">
                <a:lnSpc>
                  <a:spcPct val="100000"/>
                </a:lnSpc>
                <a:spcBef>
                  <a:spcPts val="0"/>
                </a:spcBef>
                <a:spcAft>
                  <a:spcPts val="0"/>
                </a:spcAft>
                <a:buClrTx/>
                <a:buSzTx/>
                <a:buFontTx/>
                <a:buNone/>
                <a:tabLst/>
                <a:defRPr/>
              </a:pPr>
              <a:endParaRPr kumimoji="1" lang="en-US" altLang="ja-JP"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p:txBody>
        </p:sp>
        <p:sp>
          <p:nvSpPr>
            <p:cNvPr id="71" name="正方形/長方形 70">
              <a:extLst>
                <a:ext uri="{FF2B5EF4-FFF2-40B4-BE49-F238E27FC236}">
                  <a16:creationId xmlns:a16="http://schemas.microsoft.com/office/drawing/2014/main" id="{BECBA4AB-569B-4D6D-A354-51071E8FD23A}"/>
                </a:ext>
              </a:extLst>
            </p:cNvPr>
            <p:cNvSpPr/>
            <p:nvPr/>
          </p:nvSpPr>
          <p:spPr>
            <a:xfrm>
              <a:off x="5596620" y="1536551"/>
              <a:ext cx="3713013" cy="380281"/>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p:txBody>
        </p:sp>
        <p:sp>
          <p:nvSpPr>
            <p:cNvPr id="72" name="正方形/長方形 71">
              <a:extLst>
                <a:ext uri="{FF2B5EF4-FFF2-40B4-BE49-F238E27FC236}">
                  <a16:creationId xmlns:a16="http://schemas.microsoft.com/office/drawing/2014/main" id="{C4D6B724-86B5-428B-B26E-3556C0DFFF90}"/>
                </a:ext>
              </a:extLst>
            </p:cNvPr>
            <p:cNvSpPr/>
            <p:nvPr/>
          </p:nvSpPr>
          <p:spPr>
            <a:xfrm>
              <a:off x="4953202" y="1023799"/>
              <a:ext cx="2187154" cy="430041"/>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p:txBody>
        </p:sp>
        <p:sp>
          <p:nvSpPr>
            <p:cNvPr id="73" name="正方形/長方形 72">
              <a:extLst>
                <a:ext uri="{FF2B5EF4-FFF2-40B4-BE49-F238E27FC236}">
                  <a16:creationId xmlns:a16="http://schemas.microsoft.com/office/drawing/2014/main" id="{C31E5DBD-6A27-4708-94E4-6B9801E88FF4}"/>
                </a:ext>
              </a:extLst>
            </p:cNvPr>
            <p:cNvSpPr/>
            <p:nvPr/>
          </p:nvSpPr>
          <p:spPr>
            <a:xfrm>
              <a:off x="7421228" y="1031006"/>
              <a:ext cx="2232000" cy="422834"/>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p:txBody>
        </p:sp>
        <p:sp>
          <p:nvSpPr>
            <p:cNvPr id="74" name="正方形/長方形 73"/>
            <p:cNvSpPr/>
            <p:nvPr/>
          </p:nvSpPr>
          <p:spPr>
            <a:xfrm>
              <a:off x="4984956" y="1074543"/>
              <a:ext cx="565701" cy="338554"/>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eiryo UI" panose="020B0604030504040204" pitchFamily="50" charset="-128"/>
                </a:rPr>
                <a:t>①健康な生活</a:t>
              </a:r>
            </a:p>
          </p:txBody>
        </p:sp>
        <p:sp>
          <p:nvSpPr>
            <p:cNvPr id="75" name="正方形/長方形 74"/>
            <p:cNvSpPr/>
            <p:nvPr/>
          </p:nvSpPr>
          <p:spPr>
            <a:xfrm>
              <a:off x="5737308" y="1583625"/>
              <a:ext cx="1008112" cy="279465"/>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eiryo UI" panose="020B0604030504040204" pitchFamily="50" charset="-128"/>
                </a:rPr>
                <a:t>③未来を創る産業・</a:t>
              </a:r>
              <a:endParaRPr kumimoji="1" lang="en-US" altLang="ja-JP" sz="800" b="1"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eiryo UI" panose="020B0604030504040204" pitchFamily="50" charset="-128"/>
              </a:endParaRP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eiryo UI" panose="020B0604030504040204" pitchFamily="50" charset="-128"/>
                </a:rPr>
                <a:t>イノベーション</a:t>
              </a:r>
            </a:p>
          </p:txBody>
        </p:sp>
        <p:sp>
          <p:nvSpPr>
            <p:cNvPr id="76" name="正方形/長方形 75"/>
            <p:cNvSpPr/>
            <p:nvPr/>
          </p:nvSpPr>
          <p:spPr>
            <a:xfrm>
              <a:off x="7453127" y="1082813"/>
              <a:ext cx="655836" cy="330283"/>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eiryo UI" panose="020B0604030504040204" pitchFamily="50" charset="-128"/>
                </a:rPr>
                <a:t>②活躍</a:t>
              </a: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eiryo UI" panose="020B0604030504040204" pitchFamily="50" charset="-128"/>
                </a:rPr>
                <a:t>できる社会</a:t>
              </a:r>
            </a:p>
          </p:txBody>
        </p:sp>
        <p:sp>
          <p:nvSpPr>
            <p:cNvPr id="77" name="テキスト ボックス 76"/>
            <p:cNvSpPr txBox="1"/>
            <p:nvPr/>
          </p:nvSpPr>
          <p:spPr>
            <a:xfrm>
              <a:off x="6812078" y="1649393"/>
              <a:ext cx="2533946" cy="234973"/>
            </a:xfrm>
            <a:prstGeom prst="rect">
              <a:avLst/>
            </a:prstGeom>
            <a:noFill/>
          </p:spPr>
          <p:txBody>
            <a:bodyPr wrap="square" rtlCol="0">
              <a:spAutoFit/>
            </a:bodyPr>
            <a:lstStyle/>
            <a:p>
              <a:pPr defTabSz="913740">
                <a:lnSpc>
                  <a:spcPts val="900"/>
                </a:lnSpc>
              </a:pPr>
              <a:r>
                <a:rPr kumimoji="1" lang="ja-JP" altLang="en-US" sz="900" dirty="0">
                  <a:solidFill>
                    <a:prstClr val="black"/>
                  </a:solidFill>
                  <a:cs typeface="Meiryo UI" panose="020B0604030504040204" pitchFamily="50" charset="-128"/>
                </a:rPr>
                <a:t>ライフサイエンス関連産業等のイノベーション促進を通じて</a:t>
              </a:r>
              <a:endParaRPr kumimoji="1" lang="en-US" altLang="ja-JP" sz="900" dirty="0">
                <a:solidFill>
                  <a:prstClr val="black"/>
                </a:solidFill>
                <a:cs typeface="Meiryo UI" panose="020B0604030504040204" pitchFamily="50" charset="-128"/>
              </a:endParaRPr>
            </a:p>
            <a:p>
              <a:pPr defTabSz="913740">
                <a:lnSpc>
                  <a:spcPts val="900"/>
                </a:lnSpc>
              </a:pPr>
              <a:r>
                <a:rPr kumimoji="1" lang="ja-JP" altLang="en-US" sz="900" dirty="0">
                  <a:solidFill>
                    <a:prstClr val="black"/>
                  </a:solidFill>
                  <a:cs typeface="Meiryo UI" panose="020B0604030504040204" pitchFamily="50" charset="-128"/>
                </a:rPr>
                <a:t>世界の課題解決に貢献</a:t>
              </a:r>
            </a:p>
          </p:txBody>
        </p:sp>
        <p:sp>
          <p:nvSpPr>
            <p:cNvPr id="78" name="テキスト ボックス 77"/>
            <p:cNvSpPr txBox="1"/>
            <p:nvPr/>
          </p:nvSpPr>
          <p:spPr>
            <a:xfrm>
              <a:off x="8115773" y="1119349"/>
              <a:ext cx="1614983" cy="268541"/>
            </a:xfrm>
            <a:prstGeom prst="rect">
              <a:avLst/>
            </a:prstGeom>
            <a:noFill/>
          </p:spPr>
          <p:txBody>
            <a:bodyPr wrap="square" rtlCol="0">
              <a:spAutoFit/>
            </a:bodyPr>
            <a:lstStyle/>
            <a:p>
              <a:pPr defTabSz="913740"/>
              <a:r>
                <a:rPr kumimoji="1" lang="ja-JP" altLang="en-US" sz="900" dirty="0">
                  <a:solidFill>
                    <a:prstClr val="black"/>
                  </a:solidFill>
                  <a:cs typeface="Meiryo UI" panose="020B0604030504040204" pitchFamily="50" charset="-128"/>
                </a:rPr>
                <a:t>一人ひとりのポテンシャルや個性を発揮し活躍できる社会の実現</a:t>
              </a:r>
            </a:p>
          </p:txBody>
        </p:sp>
        <p:sp>
          <p:nvSpPr>
            <p:cNvPr id="79" name="テキスト ボックス 78">
              <a:extLst>
                <a:ext uri="{FF2B5EF4-FFF2-40B4-BE49-F238E27FC236}">
                  <a16:creationId xmlns:a16="http://schemas.microsoft.com/office/drawing/2014/main" id="{22DBE603-6F99-4DB8-9B91-5F222F440404}"/>
                </a:ext>
              </a:extLst>
            </p:cNvPr>
            <p:cNvSpPr txBox="1"/>
            <p:nvPr/>
          </p:nvSpPr>
          <p:spPr>
            <a:xfrm>
              <a:off x="5539760" y="1127546"/>
              <a:ext cx="1591938" cy="268541"/>
            </a:xfrm>
            <a:prstGeom prst="rect">
              <a:avLst/>
            </a:prstGeom>
            <a:noFill/>
          </p:spPr>
          <p:txBody>
            <a:bodyPr wrap="square" rtlCol="0">
              <a:spAutoFit/>
            </a:bodyPr>
            <a:lstStyle/>
            <a:p>
              <a:pPr defTabSz="913740"/>
              <a:r>
                <a:rPr kumimoji="1" lang="ja-JP" altLang="en-US" sz="900" dirty="0">
                  <a:solidFill>
                    <a:prstClr val="black"/>
                  </a:solidFill>
                  <a:cs typeface="Meiryo UI" panose="020B0604030504040204" pitchFamily="50" charset="-128"/>
                </a:rPr>
                <a:t>誰もが生涯にわたって心身ともに健康で豊かな生活の実現</a:t>
              </a:r>
            </a:p>
          </p:txBody>
        </p:sp>
        <p:sp>
          <p:nvSpPr>
            <p:cNvPr id="80" name="円/楕円 58">
              <a:extLst>
                <a:ext uri="{FF2B5EF4-FFF2-40B4-BE49-F238E27FC236}">
                  <a16:creationId xmlns:a16="http://schemas.microsoft.com/office/drawing/2014/main" id="{232D3BDE-04A6-494A-9787-EC91178592B1}"/>
                </a:ext>
              </a:extLst>
            </p:cNvPr>
            <p:cNvSpPr/>
            <p:nvPr/>
          </p:nvSpPr>
          <p:spPr>
            <a:xfrm>
              <a:off x="6547934" y="1350408"/>
              <a:ext cx="1572931" cy="279122"/>
            </a:xfrm>
            <a:prstGeom prst="ellipse">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lIns="36000" rIns="36000"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rPr>
                <a:t>AI</a:t>
              </a:r>
              <a:r>
                <a:rPr kumimoji="1" lang="ja-JP" altLang="en-US"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rPr>
                <a:t>や</a:t>
              </a:r>
              <a:r>
                <a:rPr kumimoji="1" lang="en-US" altLang="ja-JP"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rPr>
                <a:t>IoT</a:t>
              </a:r>
              <a:r>
                <a:rPr kumimoji="1" lang="ja-JP" altLang="en-US"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rPr>
                <a:t>などの革新的技術を</a:t>
              </a:r>
              <a:endParaRPr kumimoji="1" lang="en-US" altLang="ja-JP"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eiryo UI" panose="020B0604030504040204" pitchFamily="50" charset="-128"/>
                </a:rPr>
                <a:t>最大限活用しビジョンを実現</a:t>
              </a:r>
            </a:p>
          </p:txBody>
        </p:sp>
        <p:sp>
          <p:nvSpPr>
            <p:cNvPr id="81" name="左右矢印 6">
              <a:extLst>
                <a:ext uri="{FF2B5EF4-FFF2-40B4-BE49-F238E27FC236}">
                  <a16:creationId xmlns:a16="http://schemas.microsoft.com/office/drawing/2014/main" id="{335FA6FC-9B13-4A50-82FC-C69A520C8155}"/>
                </a:ext>
              </a:extLst>
            </p:cNvPr>
            <p:cNvSpPr/>
            <p:nvPr/>
          </p:nvSpPr>
          <p:spPr>
            <a:xfrm>
              <a:off x="7060031" y="1013080"/>
              <a:ext cx="468052" cy="338554"/>
            </a:xfrm>
            <a:prstGeom prst="leftRightArrow">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2" name="左右矢印 64">
              <a:extLst>
                <a:ext uri="{FF2B5EF4-FFF2-40B4-BE49-F238E27FC236}">
                  <a16:creationId xmlns:a16="http://schemas.microsoft.com/office/drawing/2014/main" id="{3F57EE40-5B98-48A7-BBEC-44AE5D2DAF6E}"/>
                </a:ext>
              </a:extLst>
            </p:cNvPr>
            <p:cNvSpPr/>
            <p:nvPr/>
          </p:nvSpPr>
          <p:spPr>
            <a:xfrm rot="7657969">
              <a:off x="9060719" y="1382619"/>
              <a:ext cx="516280" cy="338554"/>
            </a:xfrm>
            <a:prstGeom prst="leftRightArrow">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3" name="左右矢印 65">
              <a:extLst>
                <a:ext uri="{FF2B5EF4-FFF2-40B4-BE49-F238E27FC236}">
                  <a16:creationId xmlns:a16="http://schemas.microsoft.com/office/drawing/2014/main" id="{66599C34-2F5F-4A75-BA17-771CAEF76DF3}"/>
                </a:ext>
              </a:extLst>
            </p:cNvPr>
            <p:cNvSpPr/>
            <p:nvPr/>
          </p:nvSpPr>
          <p:spPr>
            <a:xfrm rot="3261879">
              <a:off x="5253864" y="1419754"/>
              <a:ext cx="499009" cy="338554"/>
            </a:xfrm>
            <a:prstGeom prst="leftRightArrow">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85" name="テキスト ボックス 84"/>
          <p:cNvSpPr txBox="1"/>
          <p:nvPr/>
        </p:nvSpPr>
        <p:spPr>
          <a:xfrm>
            <a:off x="88728" y="921866"/>
            <a:ext cx="5779484" cy="820738"/>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いのち輝く未来社会をめざすビジョンの策定（</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a:latin typeface="Meiryo UI" panose="020B0604030504040204" pitchFamily="50" charset="-128"/>
                <a:ea typeface="Meiryo UI" panose="020B0604030504040204" pitchFamily="50" charset="-128"/>
                <a:cs typeface="Meiryo UI" panose="020B0604030504040204" pitchFamily="50" charset="-128"/>
              </a:rPr>
              <a:t>　　　万博のテーマ「いのち輝く未来社会のデザイン」の理念を先取りした施策の推進を図るため、オール大阪で取組みを進めるアクションプランとして、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年３月に「いのち輝く未来社会をめざすビジョン」を策定。</a:t>
            </a:r>
          </a:p>
        </p:txBody>
      </p:sp>
      <p:sp>
        <p:nvSpPr>
          <p:cNvPr id="99" name="角丸四角形 98"/>
          <p:cNvSpPr/>
          <p:nvPr/>
        </p:nvSpPr>
        <p:spPr>
          <a:xfrm>
            <a:off x="242276" y="6525407"/>
            <a:ext cx="5679635" cy="828000"/>
          </a:xfrm>
          <a:prstGeom prst="roundRect">
            <a:avLst>
              <a:gd name="adj" fmla="val 7158"/>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bIns="72000" rtlCol="0" anchor="ctr"/>
          <a:lstStyle/>
          <a:p>
            <a:pPr marL="0" marR="0" lvl="0" indent="0" defTabSz="913740" eaLnBrk="1" fontAlgn="auto" latinLnBrk="0" hangingPunct="1">
              <a:lnSpc>
                <a:spcPct val="150000"/>
              </a:lnSpc>
              <a:spcBef>
                <a:spcPts val="0"/>
              </a:spcBef>
              <a:spcAft>
                <a:spcPts val="0"/>
              </a:spcAft>
              <a:buClrTx/>
              <a:buSzTx/>
              <a:buFontTx/>
              <a:buNone/>
              <a:tabLst/>
              <a:defRPr/>
            </a:pPr>
            <a:endParaRPr kumimoji="1" lang="en-US" altLang="ja-JP" sz="800" b="0" i="0" u="none" strike="noStrike" kern="0" cap="none" spc="0" normalizeH="0" baseline="0" noProof="0" dirty="0">
              <a:ln>
                <a:noFill/>
              </a:ln>
              <a:solidFill>
                <a:prstClr val="black"/>
              </a:solidFill>
              <a:effectLst/>
              <a:uLnTx/>
              <a:uFillTx/>
              <a:ea typeface="ＭＳ Ｐゴシック" panose="020B0600070205080204" pitchFamily="50" charset="-128"/>
              <a:cs typeface="Meiryo UI" panose="020B0604030504040204" pitchFamily="50" charset="-128"/>
            </a:endParaRPr>
          </a:p>
          <a:p>
            <a:pPr marL="0" marR="0" lvl="0" indent="0" defTabSz="913740" eaLnBrk="1" fontAlgn="auto" latinLnBrk="0" hangingPunct="1">
              <a:lnSpc>
                <a:spcPct val="15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ea typeface="ＭＳ Ｐゴシック" panose="020B0600070205080204" pitchFamily="50" charset="-128"/>
                <a:cs typeface="Meiryo UI" panose="020B0604030504040204" pitchFamily="50" charset="-128"/>
              </a:rPr>
              <a:t>　</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　健康を重点ターゲットに「健康寿命の延伸」</a:t>
            </a:r>
            <a:endPar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9388" marR="0" lvl="0" indent="-1793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　地域の健康づくり活動に加え、革新技術を活用し、さらに</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年万博のインパクトを活かして、</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いきいきと長く活躍できる「</a:t>
            </a:r>
            <a:r>
              <a:rPr kumimoji="1"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歳若返り」</a:t>
            </a:r>
          </a:p>
        </p:txBody>
      </p:sp>
      <p:sp>
        <p:nvSpPr>
          <p:cNvPr id="168" name="二等辺三角形 167"/>
          <p:cNvSpPr/>
          <p:nvPr/>
        </p:nvSpPr>
        <p:spPr>
          <a:xfrm rot="10800000">
            <a:off x="9102311" y="4927752"/>
            <a:ext cx="1200766" cy="205405"/>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algn="ctr">
              <a:defRPr/>
            </a:pPr>
            <a:endParaRPr lang="ja-JP" altLang="en-US" sz="2400" kern="0">
              <a:solidFill>
                <a:prstClr val="black"/>
              </a:solidFill>
              <a:latin typeface="Calibri" panose="020F0502020204030204"/>
              <a:ea typeface="游ゴシック" panose="020B0400000000000000" pitchFamily="50" charset="-128"/>
            </a:endParaRPr>
          </a:p>
        </p:txBody>
      </p:sp>
      <p:sp>
        <p:nvSpPr>
          <p:cNvPr id="201" name="テキスト ボックス 200"/>
          <p:cNvSpPr txBox="1"/>
          <p:nvPr/>
        </p:nvSpPr>
        <p:spPr>
          <a:xfrm>
            <a:off x="6568561" y="946924"/>
            <a:ext cx="6209321" cy="1192634"/>
          </a:xfrm>
          <a:prstGeom prst="rect">
            <a:avLst/>
          </a:prstGeom>
          <a:noFill/>
        </p:spPr>
        <p:txBody>
          <a:bodyPr wrap="square" rtlCol="0">
            <a:spAutoFit/>
          </a:bodyPr>
          <a:lstStyle/>
          <a:p>
            <a:pPr marL="268288" lvl="0" indent="-268288" defTabSz="913740">
              <a:lnSpc>
                <a:spcPct val="150000"/>
              </a:lnSpc>
              <a:defRPr/>
            </a:pPr>
            <a:r>
              <a:rPr kumimoji="1" lang="ja-JP" altLang="en-US" sz="1100" kern="0" dirty="0">
                <a:solidFill>
                  <a:prstClr val="black"/>
                </a:solidFill>
                <a:latin typeface="Meiryo UI" panose="020B0604030504040204" pitchFamily="50" charset="-128"/>
                <a:ea typeface="Meiryo UI" panose="020B0604030504040204" pitchFamily="50" charset="-128"/>
              </a:rPr>
              <a:t>　</a:t>
            </a:r>
            <a:r>
              <a:rPr kumimoji="1" lang="en-US" altLang="ja-JP" sz="1100" kern="0" dirty="0">
                <a:solidFill>
                  <a:prstClr val="black"/>
                </a:solidFill>
                <a:latin typeface="Meiryo UI" panose="020B0604030504040204" pitchFamily="50" charset="-128"/>
                <a:ea typeface="Meiryo UI" panose="020B0604030504040204" pitchFamily="50" charset="-128"/>
              </a:rPr>
              <a:t>10</a:t>
            </a:r>
            <a:r>
              <a:rPr kumimoji="1" lang="ja-JP" altLang="en-US" sz="1100" kern="0" dirty="0">
                <a:solidFill>
                  <a:prstClr val="black"/>
                </a:solidFill>
                <a:latin typeface="Meiryo UI" panose="020B0604030504040204" pitchFamily="50" charset="-128"/>
                <a:ea typeface="Meiryo UI" panose="020B0604030504040204" pitchFamily="50" charset="-128"/>
              </a:rPr>
              <a:t>歳若返りとは、</a:t>
            </a:r>
            <a:endPar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268288" marR="0" lvl="0" indent="-268288" algn="ctr" defTabSz="913740" eaLnBrk="1" fontAlgn="auto" latinLnBrk="0" hangingPunct="1">
              <a:lnSpc>
                <a:spcPct val="15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健康寿命の延伸に加え、</a:t>
            </a:r>
            <a:r>
              <a:rPr kumimoji="1"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健康状態に応じて、誰もが生涯を通じ、自らの意思に基づき活動的に生活できる</a:t>
            </a:r>
            <a:endParaRPr kumimoji="1"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268288" marR="0" lvl="0" indent="-268288" algn="ctr" defTabSz="913740" eaLnBrk="1" fontAlgn="auto" latinLnBrk="0" hangingPunct="1">
              <a:lnSpc>
                <a:spcPct val="15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ことである。</a:t>
            </a:r>
            <a:endPar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268288" marR="0" lvl="0" indent="-2682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大阪・関西万博が開催される</a:t>
            </a:r>
            <a:r>
              <a:rPr kumimoji="1"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2025</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年に向けて、健康寿命を延ばすことに加え、</a:t>
            </a:r>
          </a:p>
          <a:p>
            <a:pPr marL="268288" marR="0" lvl="0" indent="-2682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健康に影響があってもいきいきと活動できるようにすることで、</a:t>
            </a:r>
            <a:r>
              <a:rPr kumimoji="1"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10</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歳の差を限りなく縮めていく。</a:t>
            </a:r>
          </a:p>
        </p:txBody>
      </p:sp>
      <p:sp>
        <p:nvSpPr>
          <p:cNvPr id="228" name="テキスト ボックス 227"/>
          <p:cNvSpPr txBox="1"/>
          <p:nvPr/>
        </p:nvSpPr>
        <p:spPr>
          <a:xfrm>
            <a:off x="7860336" y="5195810"/>
            <a:ext cx="3604183" cy="307777"/>
          </a:xfrm>
          <a:prstGeom prst="rect">
            <a:avLst/>
          </a:prstGeom>
          <a:solidFill>
            <a:schemeClr val="bg1"/>
          </a:solidFill>
          <a:ln w="19050">
            <a:solidFill>
              <a:srgbClr val="92D050"/>
            </a:solidFill>
          </a:ln>
        </p:spPr>
        <p:txBody>
          <a:bodyPr wrap="square" rtlCol="0">
            <a:spAutoFit/>
          </a:bodyPr>
          <a:lstStyle/>
          <a:p>
            <a:pPr algn="ctr"/>
            <a:r>
              <a:rPr kumimoji="1" lang="ja-JP" altLang="en-US" sz="1400" b="1" dirty="0"/>
              <a:t>いきいきと長く活躍できる「</a:t>
            </a:r>
            <a:r>
              <a:rPr kumimoji="1" lang="en-US" altLang="ja-JP" sz="1400" b="1" dirty="0"/>
              <a:t>10</a:t>
            </a:r>
            <a:r>
              <a:rPr kumimoji="1" lang="ja-JP" altLang="en-US" sz="1400" b="1" dirty="0"/>
              <a:t>歳若返り」の実現</a:t>
            </a:r>
            <a:endParaRPr kumimoji="1" lang="en-US" altLang="ja-JP" sz="1400" b="1" dirty="0"/>
          </a:p>
        </p:txBody>
      </p:sp>
      <p:sp>
        <p:nvSpPr>
          <p:cNvPr id="140" name="角丸四角形 139"/>
          <p:cNvSpPr/>
          <p:nvPr/>
        </p:nvSpPr>
        <p:spPr>
          <a:xfrm>
            <a:off x="6672776" y="2364002"/>
            <a:ext cx="3824793" cy="2412000"/>
          </a:xfrm>
          <a:prstGeom prst="roundRect">
            <a:avLst>
              <a:gd name="adj" fmla="val 3585"/>
            </a:avLst>
          </a:prstGeom>
          <a:solidFill>
            <a:schemeClr val="bg1"/>
          </a:solidFill>
          <a:ln w="12700" cap="flat" cmpd="sng" algn="ctr">
            <a:solidFill>
              <a:schemeClr val="accent6"/>
            </a:solidFill>
            <a:prstDash val="solid"/>
            <a:miter lim="800000"/>
          </a:ln>
          <a:effectLst/>
        </p:spPr>
        <p:txBody>
          <a:bodyPr rtlCol="0" anchor="ctr"/>
          <a:lstStyle/>
          <a:p>
            <a:pPr algn="ctr"/>
            <a:endParaRPr lang="ja-JP" altLang="en-US" sz="900" kern="0">
              <a:solidFill>
                <a:prstClr val="black"/>
              </a:solidFill>
              <a:latin typeface="Calibri" panose="020F0502020204030204"/>
              <a:ea typeface="游ゴシック" panose="020B0400000000000000" pitchFamily="50" charset="-128"/>
            </a:endParaRPr>
          </a:p>
        </p:txBody>
      </p:sp>
      <p:sp>
        <p:nvSpPr>
          <p:cNvPr id="141" name="正方形/長方形 140">
            <a:extLst>
              <a:ext uri="{FF2B5EF4-FFF2-40B4-BE49-F238E27FC236}">
                <a16:creationId xmlns:a16="http://schemas.microsoft.com/office/drawing/2014/main" id="{A748428E-6035-406A-B13C-502936585668}"/>
              </a:ext>
            </a:extLst>
          </p:cNvPr>
          <p:cNvSpPr/>
          <p:nvPr/>
        </p:nvSpPr>
        <p:spPr>
          <a:xfrm>
            <a:off x="6980897" y="2575014"/>
            <a:ext cx="1356644" cy="220054"/>
          </a:xfrm>
          <a:prstGeom prst="rect">
            <a:avLst/>
          </a:prstGeom>
          <a:solidFill>
            <a:srgbClr val="9BBB59"/>
          </a:solidFill>
          <a:ln w="25400" cap="flat" cmpd="sng" algn="ctr">
            <a:noFill/>
            <a:prstDash val="solid"/>
          </a:ln>
          <a:effectLst/>
        </p:spPr>
        <p:txBody>
          <a:bodyPr wrap="none" rtlCol="0" anchor="ctr"/>
          <a:lstStyle/>
          <a:p>
            <a:pPr defTabSz="466549">
              <a:defRPr/>
            </a:pPr>
            <a:r>
              <a:rPr kumimoji="1" lang="ja-JP" altLang="en-US" sz="800" b="1" kern="0" dirty="0">
                <a:solidFill>
                  <a:prstClr val="white"/>
                </a:solidFill>
                <a:cs typeface="Meiryo UI" panose="020B0604030504040204" pitchFamily="50" charset="-128"/>
              </a:rPr>
              <a:t>　　　　　健康寿命　</a:t>
            </a:r>
            <a:r>
              <a:rPr kumimoji="1" lang="en-US" altLang="ja-JP" sz="800" b="1" kern="0" dirty="0">
                <a:solidFill>
                  <a:prstClr val="white"/>
                </a:solidFill>
                <a:cs typeface="Meiryo UI" panose="020B0604030504040204" pitchFamily="50" charset="-128"/>
              </a:rPr>
              <a:t>71.50</a:t>
            </a:r>
            <a:r>
              <a:rPr kumimoji="1" lang="ja-JP" altLang="en-US" sz="800" b="1" kern="0" dirty="0">
                <a:solidFill>
                  <a:prstClr val="white"/>
                </a:solidFill>
                <a:cs typeface="Meiryo UI" panose="020B0604030504040204" pitchFamily="50" charset="-128"/>
              </a:rPr>
              <a:t>歳</a:t>
            </a:r>
          </a:p>
        </p:txBody>
      </p:sp>
      <p:sp>
        <p:nvSpPr>
          <p:cNvPr id="142" name="正方形/長方形 141">
            <a:extLst>
              <a:ext uri="{FF2B5EF4-FFF2-40B4-BE49-F238E27FC236}">
                <a16:creationId xmlns:a16="http://schemas.microsoft.com/office/drawing/2014/main" id="{6AEB60BF-8A35-40CF-9E68-2B3456DBE34E}"/>
              </a:ext>
            </a:extLst>
          </p:cNvPr>
          <p:cNvSpPr/>
          <p:nvPr/>
        </p:nvSpPr>
        <p:spPr>
          <a:xfrm>
            <a:off x="6980897" y="2843754"/>
            <a:ext cx="1990393" cy="220054"/>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kumimoji="1" lang="ja-JP" altLang="en-US" sz="800" kern="0" dirty="0">
                <a:solidFill>
                  <a:prstClr val="black"/>
                </a:solidFill>
                <a:cs typeface="Meiryo UI" panose="020B0604030504040204" pitchFamily="50" charset="-128"/>
              </a:rPr>
              <a:t>　　　　　平均寿命　</a:t>
            </a:r>
            <a:r>
              <a:rPr kumimoji="1" lang="en-US" altLang="ja-JP" sz="800" kern="0" dirty="0">
                <a:solidFill>
                  <a:prstClr val="black"/>
                </a:solidFill>
                <a:cs typeface="Meiryo UI" panose="020B0604030504040204" pitchFamily="50" charset="-128"/>
              </a:rPr>
              <a:t>80.23</a:t>
            </a:r>
            <a:r>
              <a:rPr kumimoji="1" lang="ja-JP" altLang="en-US" sz="800" kern="0" dirty="0">
                <a:solidFill>
                  <a:prstClr val="black"/>
                </a:solidFill>
                <a:cs typeface="Meiryo UI" panose="020B0604030504040204" pitchFamily="50" charset="-128"/>
              </a:rPr>
              <a:t>歳</a:t>
            </a:r>
          </a:p>
        </p:txBody>
      </p:sp>
      <p:sp>
        <p:nvSpPr>
          <p:cNvPr id="143" name="正方形/長方形 142">
            <a:extLst>
              <a:ext uri="{FF2B5EF4-FFF2-40B4-BE49-F238E27FC236}">
                <a16:creationId xmlns:a16="http://schemas.microsoft.com/office/drawing/2014/main" id="{4F6D62F9-C353-4F13-9C11-E8DF072E2ADA}"/>
              </a:ext>
            </a:extLst>
          </p:cNvPr>
          <p:cNvSpPr/>
          <p:nvPr/>
        </p:nvSpPr>
        <p:spPr>
          <a:xfrm>
            <a:off x="6980897" y="3125148"/>
            <a:ext cx="1619435" cy="220054"/>
          </a:xfrm>
          <a:prstGeom prst="rect">
            <a:avLst/>
          </a:prstGeom>
          <a:solidFill>
            <a:srgbClr val="9BBB59"/>
          </a:solidFill>
          <a:ln w="25400" cap="flat" cmpd="sng" algn="ctr">
            <a:noFill/>
            <a:prstDash val="solid"/>
          </a:ln>
          <a:effectLst/>
        </p:spPr>
        <p:txBody>
          <a:bodyPr rtlCol="0" anchor="ctr"/>
          <a:lstStyle/>
          <a:p>
            <a:pPr defTabSz="466549">
              <a:defRPr/>
            </a:pPr>
            <a:r>
              <a:rPr kumimoji="1" lang="ja-JP" altLang="en-US" sz="800" b="1" kern="0" dirty="0">
                <a:solidFill>
                  <a:prstClr val="white"/>
                </a:solidFill>
                <a:cs typeface="Meiryo UI" panose="020B0604030504040204" pitchFamily="50" charset="-128"/>
              </a:rPr>
              <a:t>　　　　　健康寿命　</a:t>
            </a:r>
            <a:r>
              <a:rPr kumimoji="1" lang="en-US" altLang="ja-JP" sz="800" b="1" kern="0" dirty="0">
                <a:solidFill>
                  <a:prstClr val="white"/>
                </a:solidFill>
                <a:cs typeface="Meiryo UI" panose="020B0604030504040204" pitchFamily="50" charset="-128"/>
              </a:rPr>
              <a:t>74.46</a:t>
            </a:r>
            <a:r>
              <a:rPr kumimoji="1" lang="ja-JP" altLang="en-US" sz="800" b="1" kern="0" dirty="0">
                <a:solidFill>
                  <a:prstClr val="white"/>
                </a:solidFill>
                <a:cs typeface="Meiryo UI" panose="020B0604030504040204" pitchFamily="50" charset="-128"/>
              </a:rPr>
              <a:t>歳</a:t>
            </a:r>
          </a:p>
        </p:txBody>
      </p:sp>
      <p:sp>
        <p:nvSpPr>
          <p:cNvPr id="144" name="正方形/長方形 143">
            <a:extLst>
              <a:ext uri="{FF2B5EF4-FFF2-40B4-BE49-F238E27FC236}">
                <a16:creationId xmlns:a16="http://schemas.microsoft.com/office/drawing/2014/main" id="{B8FA6C44-F263-40A9-A86C-3AB4D50E2DC3}"/>
              </a:ext>
            </a:extLst>
          </p:cNvPr>
          <p:cNvSpPr/>
          <p:nvPr/>
        </p:nvSpPr>
        <p:spPr>
          <a:xfrm>
            <a:off x="6980897" y="3400216"/>
            <a:ext cx="2387878" cy="220054"/>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kumimoji="1" lang="ja-JP" altLang="en-US" sz="800" kern="0" dirty="0">
                <a:solidFill>
                  <a:prstClr val="black"/>
                </a:solidFill>
                <a:cs typeface="Meiryo UI" panose="020B0604030504040204" pitchFamily="50" charset="-128"/>
              </a:rPr>
              <a:t>　　　　　平均寿命　</a:t>
            </a:r>
            <a:r>
              <a:rPr kumimoji="1" lang="en-US" altLang="ja-JP" sz="800" kern="0" dirty="0">
                <a:solidFill>
                  <a:prstClr val="black"/>
                </a:solidFill>
                <a:cs typeface="Meiryo UI" panose="020B0604030504040204" pitchFamily="50" charset="-128"/>
              </a:rPr>
              <a:t>86.73</a:t>
            </a:r>
            <a:r>
              <a:rPr kumimoji="1" lang="ja-JP" altLang="en-US" sz="800" kern="0" dirty="0">
                <a:solidFill>
                  <a:prstClr val="black"/>
                </a:solidFill>
                <a:cs typeface="Meiryo UI" panose="020B0604030504040204" pitchFamily="50" charset="-128"/>
              </a:rPr>
              <a:t>歳</a:t>
            </a:r>
          </a:p>
        </p:txBody>
      </p:sp>
      <p:sp>
        <p:nvSpPr>
          <p:cNvPr id="145" name="小波 144">
            <a:extLst>
              <a:ext uri="{FF2B5EF4-FFF2-40B4-BE49-F238E27FC236}">
                <a16:creationId xmlns:a16="http://schemas.microsoft.com/office/drawing/2014/main" id="{DE51B930-DC49-42ED-9B27-EB9C334B097B}"/>
              </a:ext>
            </a:extLst>
          </p:cNvPr>
          <p:cNvSpPr/>
          <p:nvPr/>
        </p:nvSpPr>
        <p:spPr>
          <a:xfrm rot="5400000">
            <a:off x="6662374" y="2991638"/>
            <a:ext cx="1155282" cy="212005"/>
          </a:xfrm>
          <a:prstGeom prst="doubleWave">
            <a:avLst>
              <a:gd name="adj1" fmla="val 12500"/>
              <a:gd name="adj2" fmla="val 0"/>
            </a:avLst>
          </a:prstGeom>
          <a:solidFill>
            <a:sysClr val="window" lastClr="FFFFFF"/>
          </a:solidFill>
          <a:ln w="25400" cap="flat" cmpd="sng" algn="ctr">
            <a:noFill/>
            <a:prstDash val="solid"/>
          </a:ln>
          <a:effectLst/>
        </p:spPr>
        <p:txBody>
          <a:bodyPr rtlCol="0" anchor="ctr"/>
          <a:lstStyle/>
          <a:p>
            <a:pPr algn="ctr" defTabSz="466549">
              <a:defRPr/>
            </a:pPr>
            <a:endParaRPr lang="ja-JP" altLang="en-US" sz="1050" kern="0">
              <a:solidFill>
                <a:prstClr val="white"/>
              </a:solidFill>
              <a:latin typeface="Calibri"/>
              <a:ea typeface="ＭＳ Ｐゴシック" panose="020B0600070205080204" pitchFamily="50" charset="-128"/>
            </a:endParaRPr>
          </a:p>
        </p:txBody>
      </p:sp>
      <p:cxnSp>
        <p:nvCxnSpPr>
          <p:cNvPr id="146" name="直線矢印コネクタ 145">
            <a:extLst>
              <a:ext uri="{FF2B5EF4-FFF2-40B4-BE49-F238E27FC236}">
                <a16:creationId xmlns:a16="http://schemas.microsoft.com/office/drawing/2014/main" id="{7379EAE4-B21D-4FAC-A76D-D046C39282C7}"/>
              </a:ext>
            </a:extLst>
          </p:cNvPr>
          <p:cNvCxnSpPr/>
          <p:nvPr/>
        </p:nvCxnSpPr>
        <p:spPr>
          <a:xfrm>
            <a:off x="6980897" y="3675281"/>
            <a:ext cx="3203642" cy="0"/>
          </a:xfrm>
          <a:prstGeom prst="straightConnector1">
            <a:avLst/>
          </a:prstGeom>
          <a:noFill/>
          <a:ln w="25400" cap="flat" cmpd="sng" algn="ctr">
            <a:solidFill>
              <a:srgbClr val="9BBB59"/>
            </a:solidFill>
            <a:prstDash val="solid"/>
            <a:tailEnd type="arrow"/>
          </a:ln>
          <a:effectLst>
            <a:outerShdw blurRad="40000" dist="20000" dir="5400000" rotWithShape="0">
              <a:srgbClr val="000000">
                <a:alpha val="38000"/>
              </a:srgbClr>
            </a:outerShdw>
          </a:effectLst>
        </p:spPr>
      </p:cxnSp>
      <p:sp>
        <p:nvSpPr>
          <p:cNvPr id="147" name="テキスト ボックス 146">
            <a:extLst>
              <a:ext uri="{FF2B5EF4-FFF2-40B4-BE49-F238E27FC236}">
                <a16:creationId xmlns:a16="http://schemas.microsoft.com/office/drawing/2014/main" id="{DD5C40D2-CFD3-4CB2-89A3-A1C7D192F776}"/>
              </a:ext>
            </a:extLst>
          </p:cNvPr>
          <p:cNvSpPr txBox="1"/>
          <p:nvPr/>
        </p:nvSpPr>
        <p:spPr>
          <a:xfrm>
            <a:off x="6651110" y="2602511"/>
            <a:ext cx="329786" cy="287632"/>
          </a:xfrm>
          <a:prstGeom prst="rect">
            <a:avLst/>
          </a:prstGeom>
          <a:noFill/>
        </p:spPr>
        <p:txBody>
          <a:bodyPr wrap="square" rtlCol="0">
            <a:spAutoFit/>
          </a:bodyPr>
          <a:lstStyle/>
          <a:p>
            <a:pPr algn="ctr" defTabSz="466549"/>
            <a:r>
              <a:rPr kumimoji="1" lang="ja-JP" altLang="en-US" sz="800" dirty="0">
                <a:solidFill>
                  <a:prstClr val="black"/>
                </a:solidFill>
                <a:cs typeface="Meiryo UI" panose="020B0604030504040204" pitchFamily="50" charset="-128"/>
              </a:rPr>
              <a:t>男性</a:t>
            </a:r>
          </a:p>
        </p:txBody>
      </p:sp>
      <p:sp>
        <p:nvSpPr>
          <p:cNvPr id="148" name="テキスト ボックス 147">
            <a:extLst>
              <a:ext uri="{FF2B5EF4-FFF2-40B4-BE49-F238E27FC236}">
                <a16:creationId xmlns:a16="http://schemas.microsoft.com/office/drawing/2014/main" id="{2A378B74-83E6-4762-9D17-962216BCF3B2}"/>
              </a:ext>
            </a:extLst>
          </p:cNvPr>
          <p:cNvSpPr txBox="1"/>
          <p:nvPr/>
        </p:nvSpPr>
        <p:spPr>
          <a:xfrm>
            <a:off x="6651110" y="3164378"/>
            <a:ext cx="329786" cy="287632"/>
          </a:xfrm>
          <a:prstGeom prst="rect">
            <a:avLst/>
          </a:prstGeom>
          <a:noFill/>
        </p:spPr>
        <p:txBody>
          <a:bodyPr wrap="square" rtlCol="0">
            <a:spAutoFit/>
          </a:bodyPr>
          <a:lstStyle/>
          <a:p>
            <a:pPr algn="ctr" defTabSz="466549"/>
            <a:r>
              <a:rPr kumimoji="1" lang="ja-JP" altLang="en-US" sz="800" dirty="0">
                <a:solidFill>
                  <a:prstClr val="black"/>
                </a:solidFill>
                <a:cs typeface="Meiryo UI" panose="020B0604030504040204" pitchFamily="50" charset="-128"/>
              </a:rPr>
              <a:t>女性</a:t>
            </a:r>
          </a:p>
        </p:txBody>
      </p:sp>
      <p:cxnSp>
        <p:nvCxnSpPr>
          <p:cNvPr id="149" name="直線矢印コネクタ 148">
            <a:extLst>
              <a:ext uri="{FF2B5EF4-FFF2-40B4-BE49-F238E27FC236}">
                <a16:creationId xmlns:a16="http://schemas.microsoft.com/office/drawing/2014/main" id="{D95E462F-9954-4438-8631-1F66DF183486}"/>
              </a:ext>
            </a:extLst>
          </p:cNvPr>
          <p:cNvCxnSpPr/>
          <p:nvPr/>
        </p:nvCxnSpPr>
        <p:spPr>
          <a:xfrm>
            <a:off x="8337542" y="2947528"/>
            <a:ext cx="624930" cy="0"/>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150" name="正方形/長方形 149">
            <a:extLst>
              <a:ext uri="{FF2B5EF4-FFF2-40B4-BE49-F238E27FC236}">
                <a16:creationId xmlns:a16="http://schemas.microsoft.com/office/drawing/2014/main" id="{8F6B685E-CE50-46B8-AC2B-352B62650E06}"/>
              </a:ext>
            </a:extLst>
          </p:cNvPr>
          <p:cNvSpPr/>
          <p:nvPr/>
        </p:nvSpPr>
        <p:spPr>
          <a:xfrm>
            <a:off x="8340752" y="2575015"/>
            <a:ext cx="135181" cy="220052"/>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kumimoji="1" lang="ja-JP" altLang="en-US" sz="800" kern="0" dirty="0">
              <a:solidFill>
                <a:prstClr val="white"/>
              </a:solidFill>
              <a:cs typeface="Meiryo UI" panose="020B0604030504040204" pitchFamily="50" charset="-128"/>
            </a:endParaRPr>
          </a:p>
        </p:txBody>
      </p:sp>
      <p:cxnSp>
        <p:nvCxnSpPr>
          <p:cNvPr id="151" name="直線コネクタ 150">
            <a:extLst>
              <a:ext uri="{FF2B5EF4-FFF2-40B4-BE49-F238E27FC236}">
                <a16:creationId xmlns:a16="http://schemas.microsoft.com/office/drawing/2014/main" id="{C970C139-962F-4D17-A6AA-815262C7228F}"/>
              </a:ext>
            </a:extLst>
          </p:cNvPr>
          <p:cNvCxnSpPr>
            <a:endCxn id="155" idx="1"/>
          </p:cNvCxnSpPr>
          <p:nvPr/>
        </p:nvCxnSpPr>
        <p:spPr>
          <a:xfrm>
            <a:off x="8480729" y="2653522"/>
            <a:ext cx="707939" cy="218729"/>
          </a:xfrm>
          <a:prstGeom prst="line">
            <a:avLst/>
          </a:prstGeom>
          <a:noFill/>
          <a:ln w="9525" cap="flat" cmpd="sng" algn="ctr">
            <a:solidFill>
              <a:srgbClr val="9BBB59">
                <a:shade val="95000"/>
                <a:satMod val="105000"/>
              </a:srgbClr>
            </a:solidFill>
            <a:prstDash val="dash"/>
          </a:ln>
          <a:effectLst/>
        </p:spPr>
      </p:cxnSp>
      <p:cxnSp>
        <p:nvCxnSpPr>
          <p:cNvPr id="152" name="直線コネクタ 151">
            <a:extLst>
              <a:ext uri="{FF2B5EF4-FFF2-40B4-BE49-F238E27FC236}">
                <a16:creationId xmlns:a16="http://schemas.microsoft.com/office/drawing/2014/main" id="{76A66FCD-90FD-4C50-A670-B08799B6D509}"/>
              </a:ext>
            </a:extLst>
          </p:cNvPr>
          <p:cNvCxnSpPr/>
          <p:nvPr/>
        </p:nvCxnSpPr>
        <p:spPr>
          <a:xfrm flipV="1">
            <a:off x="8764213" y="2811016"/>
            <a:ext cx="456553" cy="413974"/>
          </a:xfrm>
          <a:prstGeom prst="line">
            <a:avLst/>
          </a:prstGeom>
          <a:noFill/>
          <a:ln w="9525" cap="flat" cmpd="sng" algn="ctr">
            <a:solidFill>
              <a:srgbClr val="9BBB59">
                <a:shade val="95000"/>
                <a:satMod val="105000"/>
              </a:srgbClr>
            </a:solidFill>
            <a:prstDash val="dash"/>
          </a:ln>
          <a:effectLst/>
        </p:spPr>
      </p:cxnSp>
      <p:cxnSp>
        <p:nvCxnSpPr>
          <p:cNvPr id="153" name="直線コネクタ 152">
            <a:extLst>
              <a:ext uri="{FF2B5EF4-FFF2-40B4-BE49-F238E27FC236}">
                <a16:creationId xmlns:a16="http://schemas.microsoft.com/office/drawing/2014/main" id="{03FFE442-9056-43E3-B359-32788BF4C55B}"/>
              </a:ext>
            </a:extLst>
          </p:cNvPr>
          <p:cNvCxnSpPr/>
          <p:nvPr/>
        </p:nvCxnSpPr>
        <p:spPr>
          <a:xfrm flipV="1">
            <a:off x="9066481" y="3251123"/>
            <a:ext cx="326291" cy="259120"/>
          </a:xfrm>
          <a:prstGeom prst="line">
            <a:avLst/>
          </a:prstGeom>
          <a:noFill/>
          <a:ln w="9525" cap="flat" cmpd="sng" algn="ctr">
            <a:solidFill>
              <a:srgbClr val="C0504D">
                <a:shade val="95000"/>
                <a:satMod val="105000"/>
              </a:srgbClr>
            </a:solidFill>
            <a:prstDash val="solid"/>
          </a:ln>
          <a:effectLst/>
        </p:spPr>
      </p:cxnSp>
      <p:cxnSp>
        <p:nvCxnSpPr>
          <p:cNvPr id="154" name="直線コネクタ 153">
            <a:extLst>
              <a:ext uri="{FF2B5EF4-FFF2-40B4-BE49-F238E27FC236}">
                <a16:creationId xmlns:a16="http://schemas.microsoft.com/office/drawing/2014/main" id="{9AE3123D-A6E8-4E4A-91AE-8150416EB58D}"/>
              </a:ext>
            </a:extLst>
          </p:cNvPr>
          <p:cNvCxnSpPr/>
          <p:nvPr/>
        </p:nvCxnSpPr>
        <p:spPr>
          <a:xfrm>
            <a:off x="8659230" y="2947528"/>
            <a:ext cx="733542" cy="303593"/>
          </a:xfrm>
          <a:prstGeom prst="line">
            <a:avLst/>
          </a:prstGeom>
          <a:noFill/>
          <a:ln w="9525" cap="flat" cmpd="sng" algn="ctr">
            <a:solidFill>
              <a:srgbClr val="C0504D">
                <a:shade val="95000"/>
                <a:satMod val="105000"/>
              </a:srgbClr>
            </a:solidFill>
            <a:prstDash val="solid"/>
          </a:ln>
          <a:effectLst/>
        </p:spPr>
      </p:cxnSp>
      <p:sp>
        <p:nvSpPr>
          <p:cNvPr id="155" name="テキスト ボックス 154">
            <a:extLst>
              <a:ext uri="{FF2B5EF4-FFF2-40B4-BE49-F238E27FC236}">
                <a16:creationId xmlns:a16="http://schemas.microsoft.com/office/drawing/2014/main" id="{9866D30D-3C7E-4F66-9CF8-10C90E840260}"/>
              </a:ext>
            </a:extLst>
          </p:cNvPr>
          <p:cNvSpPr txBox="1"/>
          <p:nvPr/>
        </p:nvSpPr>
        <p:spPr>
          <a:xfrm>
            <a:off x="9188668" y="2618335"/>
            <a:ext cx="1369299" cy="507831"/>
          </a:xfrm>
          <a:prstGeom prst="rect">
            <a:avLst/>
          </a:prstGeom>
          <a:noFill/>
        </p:spPr>
        <p:txBody>
          <a:bodyPr wrap="square" rtlCol="0">
            <a:spAutoFit/>
          </a:bodyPr>
          <a:lstStyle/>
          <a:p>
            <a:pPr defTabSz="466549"/>
            <a:r>
              <a:rPr kumimoji="1" lang="ja-JP" altLang="en-US" sz="900" dirty="0">
                <a:solidFill>
                  <a:prstClr val="black"/>
                </a:solidFill>
                <a:cs typeface="Meiryo UI" panose="020B0604030504040204" pitchFamily="50" charset="-128"/>
              </a:rPr>
              <a:t>大阪府では、健康寿命</a:t>
            </a:r>
            <a:r>
              <a:rPr kumimoji="1" lang="en-US" altLang="ja-JP" sz="900" dirty="0">
                <a:solidFill>
                  <a:prstClr val="black"/>
                </a:solidFill>
                <a:cs typeface="Meiryo UI" panose="020B0604030504040204" pitchFamily="50" charset="-128"/>
              </a:rPr>
              <a:t>2</a:t>
            </a:r>
            <a:r>
              <a:rPr kumimoji="1" lang="ja-JP" altLang="en-US" sz="900" dirty="0">
                <a:solidFill>
                  <a:prstClr val="black"/>
                </a:solidFill>
                <a:cs typeface="Meiryo UI" panose="020B0604030504040204" pitchFamily="50" charset="-128"/>
              </a:rPr>
              <a:t>歳以上の延伸をめざしている</a:t>
            </a:r>
            <a:endParaRPr kumimoji="1" lang="en-US" altLang="ja-JP" sz="900" dirty="0">
              <a:solidFill>
                <a:prstClr val="black"/>
              </a:solidFill>
              <a:cs typeface="Meiryo UI" panose="020B0604030504040204" pitchFamily="50" charset="-128"/>
            </a:endParaRPr>
          </a:p>
        </p:txBody>
      </p:sp>
      <p:sp>
        <p:nvSpPr>
          <p:cNvPr id="156" name="テキスト ボックス 155">
            <a:extLst>
              <a:ext uri="{FF2B5EF4-FFF2-40B4-BE49-F238E27FC236}">
                <a16:creationId xmlns:a16="http://schemas.microsoft.com/office/drawing/2014/main" id="{AA1991BB-D144-4DB5-9B73-D206ECB61795}"/>
              </a:ext>
            </a:extLst>
          </p:cNvPr>
          <p:cNvSpPr txBox="1"/>
          <p:nvPr/>
        </p:nvSpPr>
        <p:spPr>
          <a:xfrm>
            <a:off x="9408406" y="3120310"/>
            <a:ext cx="1033160" cy="369332"/>
          </a:xfrm>
          <a:prstGeom prst="rect">
            <a:avLst/>
          </a:prstGeom>
          <a:noFill/>
        </p:spPr>
        <p:txBody>
          <a:bodyPr wrap="square" rtlCol="0">
            <a:spAutoFit/>
          </a:bodyPr>
          <a:lstStyle/>
          <a:p>
            <a:pPr defTabSz="466549"/>
            <a:r>
              <a:rPr kumimoji="1" lang="ja-JP" altLang="en-US" sz="900" dirty="0">
                <a:solidFill>
                  <a:prstClr val="black"/>
                </a:solidFill>
                <a:cs typeface="Meiryo UI" panose="020B0604030504040204" pitchFamily="50" charset="-128"/>
              </a:rPr>
              <a:t>平均寿命との差は</a:t>
            </a:r>
            <a:endParaRPr kumimoji="1" lang="en-US" altLang="ja-JP" sz="900" dirty="0">
              <a:solidFill>
                <a:prstClr val="black"/>
              </a:solidFill>
              <a:cs typeface="Meiryo UI" panose="020B0604030504040204" pitchFamily="50" charset="-128"/>
            </a:endParaRPr>
          </a:p>
          <a:p>
            <a:pPr defTabSz="466549"/>
            <a:r>
              <a:rPr kumimoji="1" lang="ja-JP" altLang="en-US" sz="900" dirty="0">
                <a:solidFill>
                  <a:prstClr val="black"/>
                </a:solidFill>
                <a:cs typeface="Meiryo UI" panose="020B0604030504040204" pitchFamily="50" charset="-128"/>
              </a:rPr>
              <a:t>約</a:t>
            </a:r>
            <a:r>
              <a:rPr kumimoji="1" lang="en-US" altLang="ja-JP" sz="900" dirty="0">
                <a:solidFill>
                  <a:prstClr val="black"/>
                </a:solidFill>
                <a:cs typeface="Meiryo UI" panose="020B0604030504040204" pitchFamily="50" charset="-128"/>
              </a:rPr>
              <a:t>10</a:t>
            </a:r>
            <a:r>
              <a:rPr kumimoji="1" lang="ja-JP" altLang="en-US" sz="900" dirty="0">
                <a:solidFill>
                  <a:prstClr val="black"/>
                </a:solidFill>
                <a:cs typeface="Meiryo UI" panose="020B0604030504040204" pitchFamily="50" charset="-128"/>
              </a:rPr>
              <a:t>歳</a:t>
            </a:r>
            <a:endParaRPr kumimoji="1" lang="en-US" altLang="ja-JP" sz="900" dirty="0">
              <a:solidFill>
                <a:prstClr val="black"/>
              </a:solidFill>
              <a:cs typeface="Meiryo UI" panose="020B0604030504040204" pitchFamily="50" charset="-128"/>
            </a:endParaRPr>
          </a:p>
        </p:txBody>
      </p:sp>
      <p:cxnSp>
        <p:nvCxnSpPr>
          <p:cNvPr id="157" name="直線コネクタ 156">
            <a:extLst>
              <a:ext uri="{FF2B5EF4-FFF2-40B4-BE49-F238E27FC236}">
                <a16:creationId xmlns:a16="http://schemas.microsoft.com/office/drawing/2014/main" id="{CD58820B-167C-42CC-BB8F-E731FB9D7CC4}"/>
              </a:ext>
            </a:extLst>
          </p:cNvPr>
          <p:cNvCxnSpPr/>
          <p:nvPr/>
        </p:nvCxnSpPr>
        <p:spPr>
          <a:xfrm flipV="1">
            <a:off x="6980896" y="2575014"/>
            <a:ext cx="0" cy="1100270"/>
          </a:xfrm>
          <a:prstGeom prst="line">
            <a:avLst/>
          </a:prstGeom>
          <a:noFill/>
          <a:ln w="25400" cap="flat" cmpd="sng" algn="ctr">
            <a:solidFill>
              <a:srgbClr val="9BBB59"/>
            </a:solidFill>
            <a:prstDash val="solid"/>
          </a:ln>
          <a:effectLst>
            <a:outerShdw blurRad="40000" dist="20000" dir="5400000" rotWithShape="0">
              <a:srgbClr val="000000">
                <a:alpha val="38000"/>
              </a:srgbClr>
            </a:outerShdw>
          </a:effectLst>
        </p:spPr>
      </p:cxnSp>
      <p:sp>
        <p:nvSpPr>
          <p:cNvPr id="158" name="テキスト ボックス 157">
            <a:extLst>
              <a:ext uri="{FF2B5EF4-FFF2-40B4-BE49-F238E27FC236}">
                <a16:creationId xmlns:a16="http://schemas.microsoft.com/office/drawing/2014/main" id="{CE8C83F9-E912-4F5F-8738-34D96104E33C}"/>
              </a:ext>
            </a:extLst>
          </p:cNvPr>
          <p:cNvSpPr txBox="1"/>
          <p:nvPr/>
        </p:nvSpPr>
        <p:spPr>
          <a:xfrm>
            <a:off x="8000382" y="3648351"/>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70</a:t>
            </a:r>
            <a:endParaRPr kumimoji="1" lang="ja-JP" altLang="en-US" sz="800" dirty="0">
              <a:solidFill>
                <a:prstClr val="black"/>
              </a:solidFill>
              <a:cs typeface="Meiryo UI" panose="020B0604030504040204" pitchFamily="50" charset="-128"/>
            </a:endParaRPr>
          </a:p>
        </p:txBody>
      </p:sp>
      <p:sp>
        <p:nvSpPr>
          <p:cNvPr id="159" name="テキスト ボックス 158">
            <a:extLst>
              <a:ext uri="{FF2B5EF4-FFF2-40B4-BE49-F238E27FC236}">
                <a16:creationId xmlns:a16="http://schemas.microsoft.com/office/drawing/2014/main" id="{9CADC167-ED31-4E53-A875-01A9A10C596F}"/>
              </a:ext>
            </a:extLst>
          </p:cNvPr>
          <p:cNvSpPr txBox="1"/>
          <p:nvPr/>
        </p:nvSpPr>
        <p:spPr>
          <a:xfrm>
            <a:off x="8787289" y="3648351"/>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80</a:t>
            </a:r>
            <a:endParaRPr kumimoji="1" lang="ja-JP" altLang="en-US" sz="800" dirty="0">
              <a:solidFill>
                <a:prstClr val="black"/>
              </a:solidFill>
              <a:cs typeface="Meiryo UI" panose="020B0604030504040204" pitchFamily="50" charset="-128"/>
            </a:endParaRPr>
          </a:p>
        </p:txBody>
      </p:sp>
      <p:sp>
        <p:nvSpPr>
          <p:cNvPr id="160" name="テキスト ボックス 159">
            <a:extLst>
              <a:ext uri="{FF2B5EF4-FFF2-40B4-BE49-F238E27FC236}">
                <a16:creationId xmlns:a16="http://schemas.microsoft.com/office/drawing/2014/main" id="{E50812F8-0341-4A57-A162-8204E208EE53}"/>
              </a:ext>
            </a:extLst>
          </p:cNvPr>
          <p:cNvSpPr txBox="1"/>
          <p:nvPr/>
        </p:nvSpPr>
        <p:spPr>
          <a:xfrm>
            <a:off x="9527125" y="3648351"/>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90</a:t>
            </a:r>
            <a:endParaRPr kumimoji="1" lang="ja-JP" altLang="en-US" sz="800" dirty="0">
              <a:solidFill>
                <a:prstClr val="black"/>
              </a:solidFill>
              <a:cs typeface="Meiryo UI" panose="020B0604030504040204" pitchFamily="50" charset="-128"/>
            </a:endParaRPr>
          </a:p>
        </p:txBody>
      </p:sp>
      <p:sp>
        <p:nvSpPr>
          <p:cNvPr id="162" name="テキスト ボックス 161">
            <a:extLst>
              <a:ext uri="{FF2B5EF4-FFF2-40B4-BE49-F238E27FC236}">
                <a16:creationId xmlns:a16="http://schemas.microsoft.com/office/drawing/2014/main" id="{CE8C83F9-E912-4F5F-8738-34D96104E33C}"/>
              </a:ext>
            </a:extLst>
          </p:cNvPr>
          <p:cNvSpPr txBox="1"/>
          <p:nvPr/>
        </p:nvSpPr>
        <p:spPr>
          <a:xfrm>
            <a:off x="7275652" y="3648351"/>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60</a:t>
            </a:r>
            <a:endParaRPr kumimoji="1" lang="ja-JP" altLang="en-US" sz="800" dirty="0">
              <a:solidFill>
                <a:prstClr val="black"/>
              </a:solidFill>
              <a:cs typeface="Meiryo UI" panose="020B0604030504040204" pitchFamily="50" charset="-128"/>
            </a:endParaRPr>
          </a:p>
        </p:txBody>
      </p:sp>
      <p:cxnSp>
        <p:nvCxnSpPr>
          <p:cNvPr id="163" name="直線矢印コネクタ 162">
            <a:extLst>
              <a:ext uri="{FF2B5EF4-FFF2-40B4-BE49-F238E27FC236}">
                <a16:creationId xmlns:a16="http://schemas.microsoft.com/office/drawing/2014/main" id="{D95E462F-9954-4438-8631-1F66DF183486}"/>
              </a:ext>
            </a:extLst>
          </p:cNvPr>
          <p:cNvCxnSpPr>
            <a:endCxn id="144" idx="3"/>
          </p:cNvCxnSpPr>
          <p:nvPr/>
        </p:nvCxnSpPr>
        <p:spPr>
          <a:xfrm flipV="1">
            <a:off x="8606127" y="3510242"/>
            <a:ext cx="762649" cy="3162"/>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166" name="正方形/長方形 165">
            <a:extLst>
              <a:ext uri="{FF2B5EF4-FFF2-40B4-BE49-F238E27FC236}">
                <a16:creationId xmlns:a16="http://schemas.microsoft.com/office/drawing/2014/main" id="{8F6B685E-CE50-46B8-AC2B-352B62650E06}"/>
              </a:ext>
            </a:extLst>
          </p:cNvPr>
          <p:cNvSpPr/>
          <p:nvPr/>
        </p:nvSpPr>
        <p:spPr>
          <a:xfrm>
            <a:off x="8606127" y="3113391"/>
            <a:ext cx="135181" cy="220052"/>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kumimoji="1" lang="ja-JP" altLang="en-US" sz="800" kern="0" dirty="0">
              <a:solidFill>
                <a:prstClr val="white"/>
              </a:solidFill>
              <a:cs typeface="Meiryo UI" panose="020B0604030504040204" pitchFamily="50" charset="-128"/>
            </a:endParaRPr>
          </a:p>
        </p:txBody>
      </p:sp>
      <p:sp>
        <p:nvSpPr>
          <p:cNvPr id="167" name="テキスト ボックス 166"/>
          <p:cNvSpPr txBox="1"/>
          <p:nvPr/>
        </p:nvSpPr>
        <p:spPr>
          <a:xfrm>
            <a:off x="6760432" y="2334468"/>
            <a:ext cx="2118093" cy="2616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100" i="0" u="none" strike="noStrike" kern="0" cap="none" spc="0" normalizeH="0" baseline="0" noProof="0" dirty="0">
                <a:ln>
                  <a:noFill/>
                </a:ln>
                <a:solidFill>
                  <a:prstClr val="black"/>
                </a:solidFill>
                <a:effectLst/>
                <a:uLnTx/>
                <a:uFillTx/>
              </a:rPr>
              <a:t>大阪府の健康寿命と平均寿命</a:t>
            </a:r>
            <a:endParaRPr kumimoji="1" lang="en-US" altLang="ja-JP" sz="1100" i="0" u="none" strike="noStrike" kern="0" cap="none" spc="0" normalizeH="0" baseline="0" noProof="0" dirty="0">
              <a:ln>
                <a:noFill/>
              </a:ln>
              <a:solidFill>
                <a:prstClr val="black"/>
              </a:solidFill>
              <a:effectLst/>
              <a:uLnTx/>
              <a:uFillTx/>
            </a:endParaRPr>
          </a:p>
        </p:txBody>
      </p:sp>
      <p:sp>
        <p:nvSpPr>
          <p:cNvPr id="229" name="テキスト ボックス 228"/>
          <p:cNvSpPr txBox="1"/>
          <p:nvPr/>
        </p:nvSpPr>
        <p:spPr>
          <a:xfrm>
            <a:off x="10901363" y="2923517"/>
            <a:ext cx="1680981" cy="1785104"/>
          </a:xfrm>
          <a:prstGeom prst="rect">
            <a:avLst/>
          </a:prstGeom>
          <a:noFill/>
        </p:spPr>
        <p:txBody>
          <a:bodyPr wrap="square" rtlCol="0">
            <a:spAutoFit/>
          </a:bodyPr>
          <a:lstStyle/>
          <a:p>
            <a:pPr marL="180975" indent="-180975" defTabSz="913740"/>
            <a:r>
              <a:rPr kumimoji="1" lang="ja-JP" altLang="en-US" sz="1100" dirty="0">
                <a:solidFill>
                  <a:prstClr val="black"/>
                </a:solidFill>
                <a:cs typeface="Meiryo UI" panose="020B0604030504040204" pitchFamily="50" charset="-128"/>
              </a:rPr>
              <a:t>　①　健康上の問題で日常生活に影響のない期間を示す健康寿命を延伸するとともに、</a:t>
            </a:r>
            <a:endParaRPr kumimoji="1" lang="en-US" altLang="ja-JP" sz="1100" dirty="0">
              <a:solidFill>
                <a:prstClr val="black"/>
              </a:solidFill>
              <a:cs typeface="Meiryo UI" panose="020B0604030504040204" pitchFamily="50" charset="-128"/>
            </a:endParaRPr>
          </a:p>
          <a:p>
            <a:pPr marL="180975" indent="-180975" defTabSz="913740"/>
            <a:endParaRPr kumimoji="1" lang="ja-JP" altLang="en-US" sz="1100" dirty="0">
              <a:solidFill>
                <a:prstClr val="black"/>
              </a:solidFill>
              <a:cs typeface="Meiryo UI" panose="020B0604030504040204" pitchFamily="50" charset="-128"/>
            </a:endParaRPr>
          </a:p>
          <a:p>
            <a:pPr marL="182563" indent="-182563" defTabSz="913740"/>
            <a:r>
              <a:rPr kumimoji="1" lang="ja-JP" altLang="en-US" sz="1100" dirty="0">
                <a:solidFill>
                  <a:prstClr val="black"/>
                </a:solidFill>
                <a:cs typeface="Meiryo UI" panose="020B0604030504040204" pitchFamily="50" charset="-128"/>
              </a:rPr>
              <a:t>　②　加齢等により健康に影響が生じても、生涯を通じて多様な活動を続けられるようにしていくことが重要。</a:t>
            </a:r>
          </a:p>
        </p:txBody>
      </p:sp>
      <p:sp>
        <p:nvSpPr>
          <p:cNvPr id="231" name="二等辺三角形 230"/>
          <p:cNvSpPr/>
          <p:nvPr/>
        </p:nvSpPr>
        <p:spPr>
          <a:xfrm rot="5400000">
            <a:off x="10366886" y="3461654"/>
            <a:ext cx="789777" cy="149060"/>
          </a:xfrm>
          <a:prstGeom prst="triangl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sp>
        <p:nvSpPr>
          <p:cNvPr id="164" name="大かっこ 163"/>
          <p:cNvSpPr/>
          <p:nvPr/>
        </p:nvSpPr>
        <p:spPr>
          <a:xfrm>
            <a:off x="6777240" y="4007617"/>
            <a:ext cx="3577464" cy="662650"/>
          </a:xfrm>
          <a:prstGeom prst="bracketPair">
            <a:avLst>
              <a:gd name="adj" fmla="val 8224"/>
            </a:avLst>
          </a:prstGeom>
          <a:noFill/>
          <a:ln w="6350" cap="flat" cmpd="sng" algn="ctr">
            <a:solidFill>
              <a:srgbClr val="70AD47"/>
            </a:solidFill>
            <a:prstDash val="solid"/>
            <a:miter lim="800000"/>
          </a:ln>
          <a:effectLst/>
        </p:spPr>
        <p:txBody>
          <a:bodyPr lIns="36000" rIns="36000" rtlCol="0" anchor="ctr"/>
          <a:lstStyle/>
          <a:p>
            <a:pPr marL="48599" indent="-48599" defTabSz="466549">
              <a:defRPr/>
            </a:pPr>
            <a:r>
              <a:rPr lang="ja-JP" altLang="en-US" sz="900" kern="0" dirty="0">
                <a:solidFill>
                  <a:prstClr val="black"/>
                </a:solidFill>
                <a:cs typeface="Meiryo UI" panose="020B0604030504040204" pitchFamily="50" charset="-128"/>
              </a:rPr>
              <a:t>・　</a:t>
            </a:r>
            <a:r>
              <a:rPr lang="ja-JP" altLang="en-US" sz="900" b="1" kern="0" dirty="0">
                <a:solidFill>
                  <a:prstClr val="black"/>
                </a:solidFill>
                <a:cs typeface="Meiryo UI" panose="020B0604030504040204" pitchFamily="50" charset="-128"/>
              </a:rPr>
              <a:t>健康寿命</a:t>
            </a:r>
            <a:r>
              <a:rPr lang="ja-JP" altLang="en-US" sz="900" kern="0" dirty="0">
                <a:solidFill>
                  <a:prstClr val="black"/>
                </a:solidFill>
                <a:cs typeface="Meiryo UI" panose="020B0604030504040204" pitchFamily="50" charset="-128"/>
              </a:rPr>
              <a:t>の定義は、</a:t>
            </a:r>
            <a:r>
              <a:rPr lang="ja-JP" altLang="en-US" sz="900" b="1" kern="0" dirty="0">
                <a:solidFill>
                  <a:prstClr val="black"/>
                </a:solidFill>
                <a:cs typeface="Meiryo UI" panose="020B0604030504040204" pitchFamily="50" charset="-128"/>
              </a:rPr>
              <a:t>日常生活に制限のない期間の平均。</a:t>
            </a:r>
            <a:endParaRPr lang="en-US" altLang="ja-JP" sz="900" b="1" kern="0" dirty="0">
              <a:solidFill>
                <a:prstClr val="black"/>
              </a:solidFill>
              <a:cs typeface="Meiryo UI" panose="020B0604030504040204" pitchFamily="50" charset="-128"/>
            </a:endParaRPr>
          </a:p>
          <a:p>
            <a:pPr marL="48599" indent="-48599" defTabSz="466549">
              <a:defRPr/>
            </a:pPr>
            <a:r>
              <a:rPr lang="ja-JP" altLang="en-US" sz="900" kern="0" dirty="0">
                <a:solidFill>
                  <a:prstClr val="black"/>
                </a:solidFill>
                <a:cs typeface="Meiryo UI" panose="020B0604030504040204" pitchFamily="50" charset="-128"/>
              </a:rPr>
              <a:t>・　国民生活基礎調査の「現在、健康上の問題で日常生活に何か影響がありますか」という質問に対し、「ある」の回答を不健康な状態として算出。</a:t>
            </a:r>
          </a:p>
          <a:p>
            <a:pPr marL="43739" indent="-43739" defTabSz="466549">
              <a:defRPr/>
            </a:pPr>
            <a:r>
              <a:rPr lang="ja-JP" altLang="en-US" sz="900" kern="0" dirty="0">
                <a:solidFill>
                  <a:prstClr val="black"/>
                </a:solidFill>
                <a:cs typeface="Meiryo UI" panose="020B0604030504040204" pitchFamily="50" charset="-128"/>
              </a:rPr>
              <a:t>・　大阪府の健康寿命は、全国（男性</a:t>
            </a:r>
            <a:r>
              <a:rPr lang="en-US" altLang="ja-JP" sz="900" kern="0" dirty="0">
                <a:solidFill>
                  <a:prstClr val="black"/>
                </a:solidFill>
                <a:cs typeface="Meiryo UI" panose="020B0604030504040204" pitchFamily="50" charset="-128"/>
              </a:rPr>
              <a:t>72.14</a:t>
            </a:r>
            <a:r>
              <a:rPr lang="ja-JP" altLang="en-US" sz="900" kern="0" dirty="0">
                <a:solidFill>
                  <a:prstClr val="black"/>
                </a:solidFill>
                <a:cs typeface="Meiryo UI" panose="020B0604030504040204" pitchFamily="50" charset="-128"/>
              </a:rPr>
              <a:t>歳、女性</a:t>
            </a:r>
            <a:r>
              <a:rPr lang="en-US" altLang="ja-JP" sz="900" kern="0" dirty="0">
                <a:solidFill>
                  <a:prstClr val="black"/>
                </a:solidFill>
                <a:cs typeface="Meiryo UI" panose="020B0604030504040204" pitchFamily="50" charset="-128"/>
              </a:rPr>
              <a:t>74.49</a:t>
            </a:r>
            <a:r>
              <a:rPr lang="ja-JP" altLang="en-US" sz="900" kern="0" dirty="0">
                <a:solidFill>
                  <a:prstClr val="black"/>
                </a:solidFill>
                <a:cs typeface="Meiryo UI" panose="020B0604030504040204" pitchFamily="50" charset="-128"/>
              </a:rPr>
              <a:t>歳）と比較して男女とも短い。　（男性：</a:t>
            </a:r>
            <a:r>
              <a:rPr lang="en-US" altLang="ja-JP" sz="900" kern="0" dirty="0">
                <a:solidFill>
                  <a:prstClr val="black"/>
                </a:solidFill>
                <a:cs typeface="Meiryo UI" panose="020B0604030504040204" pitchFamily="50" charset="-128"/>
              </a:rPr>
              <a:t>39</a:t>
            </a:r>
            <a:r>
              <a:rPr lang="ja-JP" altLang="en-US" sz="900" kern="0" dirty="0">
                <a:solidFill>
                  <a:prstClr val="black"/>
                </a:solidFill>
                <a:cs typeface="Meiryo UI" panose="020B0604030504040204" pitchFamily="50" charset="-128"/>
              </a:rPr>
              <a:t>位、女性：</a:t>
            </a:r>
            <a:r>
              <a:rPr lang="en-US" altLang="ja-JP" sz="900" kern="0" dirty="0">
                <a:solidFill>
                  <a:prstClr val="black"/>
                </a:solidFill>
                <a:cs typeface="Meiryo UI" panose="020B0604030504040204" pitchFamily="50" charset="-128"/>
              </a:rPr>
              <a:t>34</a:t>
            </a:r>
            <a:r>
              <a:rPr lang="ja-JP" altLang="en-US" sz="900" kern="0" dirty="0">
                <a:solidFill>
                  <a:prstClr val="black"/>
                </a:solidFill>
                <a:cs typeface="Meiryo UI" panose="020B0604030504040204" pitchFamily="50" charset="-128"/>
              </a:rPr>
              <a:t>位）</a:t>
            </a:r>
          </a:p>
        </p:txBody>
      </p:sp>
      <p:sp>
        <p:nvSpPr>
          <p:cNvPr id="161" name="テキスト ボックス 160"/>
          <p:cNvSpPr txBox="1"/>
          <p:nvPr/>
        </p:nvSpPr>
        <p:spPr>
          <a:xfrm>
            <a:off x="7270317" y="3763346"/>
            <a:ext cx="2408147" cy="276999"/>
          </a:xfrm>
          <a:prstGeom prst="rect">
            <a:avLst/>
          </a:prstGeom>
          <a:noFill/>
        </p:spPr>
        <p:txBody>
          <a:bodyPr wrap="square" rtlCol="0">
            <a:spAutoFit/>
          </a:bodyPr>
          <a:lstStyle/>
          <a:p>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健康寿命：厚生労働省「都道府県別健康寿命」</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平均寿命：厚生労働省「都道府県別生命表の概況」</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テキスト ボックス 164"/>
          <p:cNvSpPr txBox="1"/>
          <p:nvPr/>
        </p:nvSpPr>
        <p:spPr>
          <a:xfrm>
            <a:off x="6988243" y="3808461"/>
            <a:ext cx="351349" cy="156891"/>
          </a:xfrm>
          <a:prstGeom prst="rect">
            <a:avLst/>
          </a:prstGeom>
          <a:noFill/>
        </p:spPr>
        <p:txBody>
          <a:bodyPr wrap="none" rtlCol="0">
            <a:spAutoFit/>
          </a:bodyPr>
          <a:lstStyle/>
          <a:p>
            <a:r>
              <a:rPr lang="ja-JP" altLang="en-US" sz="600" dirty="0">
                <a:solidFill>
                  <a:prstClr val="black"/>
                </a:solidFill>
                <a:cs typeface="Meiryo UI" panose="020B0604030504040204" pitchFamily="50" charset="-128"/>
              </a:rPr>
              <a:t>出典</a:t>
            </a:r>
            <a:endParaRPr kumimoji="1" lang="ja-JP" altLang="en-US" sz="600" dirty="0">
              <a:solidFill>
                <a:prstClr val="black"/>
              </a:solidFill>
              <a:cs typeface="Meiryo UI" panose="020B0604030504040204" pitchFamily="50" charset="-128"/>
            </a:endParaRPr>
          </a:p>
        </p:txBody>
      </p:sp>
      <p:sp>
        <p:nvSpPr>
          <p:cNvPr id="237" name="二等辺三角形 236"/>
          <p:cNvSpPr/>
          <p:nvPr/>
        </p:nvSpPr>
        <p:spPr>
          <a:xfrm>
            <a:off x="7525217" y="5491609"/>
            <a:ext cx="4389279" cy="2737337"/>
          </a:xfrm>
          <a:prstGeom prst="triangle">
            <a:avLst>
              <a:gd name="adj" fmla="val 48990"/>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8" name="台形 237"/>
          <p:cNvSpPr/>
          <p:nvPr/>
        </p:nvSpPr>
        <p:spPr>
          <a:xfrm>
            <a:off x="6807114" y="8238973"/>
            <a:ext cx="5843857" cy="1074168"/>
          </a:xfrm>
          <a:prstGeom prst="trapezoid">
            <a:avLst>
              <a:gd name="adj" fmla="val 66652"/>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7" name="上矢印 246"/>
          <p:cNvSpPr/>
          <p:nvPr/>
        </p:nvSpPr>
        <p:spPr>
          <a:xfrm>
            <a:off x="9477467" y="5474799"/>
            <a:ext cx="362569" cy="143666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2" name="円弧 241"/>
          <p:cNvSpPr/>
          <p:nvPr/>
        </p:nvSpPr>
        <p:spPr>
          <a:xfrm>
            <a:off x="9328075" y="7248468"/>
            <a:ext cx="788480" cy="266361"/>
          </a:xfrm>
          <a:prstGeom prst="arc">
            <a:avLst>
              <a:gd name="adj1" fmla="val 10777143"/>
              <a:gd name="adj2" fmla="val 0"/>
            </a:avLst>
          </a:prstGeom>
          <a:noFill/>
          <a:ln w="38100" cap="flat" cmpd="sng" algn="ctr">
            <a:solidFill>
              <a:sysClr val="window" lastClr="FFFFFF">
                <a:lumMod val="50000"/>
              </a:sysClr>
            </a:solidFill>
            <a:prstDash val="solid"/>
            <a:miter lim="800000"/>
            <a:headEnd type="triangle" w="lg" len="med"/>
            <a:tailEnd type="triangle" w="lg" len="me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36" b="0"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3" name="テキスト ボックス 252"/>
          <p:cNvSpPr txBox="1"/>
          <p:nvPr/>
        </p:nvSpPr>
        <p:spPr>
          <a:xfrm>
            <a:off x="8961895" y="8619927"/>
            <a:ext cx="1498352" cy="307777"/>
          </a:xfrm>
          <a:prstGeom prst="rect">
            <a:avLst/>
          </a:prstGeom>
          <a:noFill/>
          <a:ln>
            <a:solidFill>
              <a:schemeClr val="tx1"/>
            </a:solidFill>
            <a:prstDash val="solid"/>
          </a:ln>
        </p:spPr>
        <p:txBody>
          <a:bodyPr wrap="square" rtlCol="0">
            <a:spAutoFit/>
          </a:bodyPr>
          <a:lstStyle/>
          <a:p>
            <a:r>
              <a:rPr kumimoji="1" lang="ja-JP" altLang="en-US" sz="1400" dirty="0"/>
              <a:t>先進技術の活用</a:t>
            </a:r>
          </a:p>
        </p:txBody>
      </p:sp>
      <p:grpSp>
        <p:nvGrpSpPr>
          <p:cNvPr id="257" name="グループ化 256"/>
          <p:cNvGrpSpPr/>
          <p:nvPr/>
        </p:nvGrpSpPr>
        <p:grpSpPr>
          <a:xfrm>
            <a:off x="5873035" y="1216077"/>
            <a:ext cx="764059" cy="5923679"/>
            <a:chOff x="5676208" y="2710095"/>
            <a:chExt cx="1064161" cy="4067110"/>
          </a:xfrm>
        </p:grpSpPr>
        <p:cxnSp>
          <p:nvCxnSpPr>
            <p:cNvPr id="18" name="カギ線コネクタ 17"/>
            <p:cNvCxnSpPr/>
            <p:nvPr/>
          </p:nvCxnSpPr>
          <p:spPr>
            <a:xfrm rot="5400000" flipH="1" flipV="1">
              <a:off x="4475194" y="4512029"/>
              <a:ext cx="4067110" cy="463241"/>
            </a:xfrm>
            <a:prstGeom prst="bentConnector3">
              <a:avLst>
                <a:gd name="adj1" fmla="val 99749"/>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6" name="直線コネクタ 255"/>
            <p:cNvCxnSpPr/>
            <p:nvPr/>
          </p:nvCxnSpPr>
          <p:spPr>
            <a:xfrm>
              <a:off x="5676208" y="6772844"/>
              <a:ext cx="649633" cy="0"/>
            </a:xfrm>
            <a:prstGeom prst="line">
              <a:avLst/>
            </a:prstGeom>
            <a:ln w="76200"/>
          </p:spPr>
          <p:style>
            <a:lnRef idx="1">
              <a:schemeClr val="accent1"/>
            </a:lnRef>
            <a:fillRef idx="0">
              <a:schemeClr val="accent1"/>
            </a:fillRef>
            <a:effectRef idx="0">
              <a:schemeClr val="accent1"/>
            </a:effectRef>
            <a:fontRef idx="minor">
              <a:schemeClr val="tx1"/>
            </a:fontRef>
          </p:style>
        </p:cxnSp>
      </p:grpSp>
      <p:cxnSp>
        <p:nvCxnSpPr>
          <p:cNvPr id="7" name="直線コネクタ 6"/>
          <p:cNvCxnSpPr/>
          <p:nvPr/>
        </p:nvCxnSpPr>
        <p:spPr>
          <a:xfrm>
            <a:off x="287384" y="887278"/>
            <a:ext cx="54267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289577" y="577229"/>
            <a:ext cx="54267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6858374" y="912887"/>
            <a:ext cx="5606093" cy="1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6861831" y="632172"/>
            <a:ext cx="5602636" cy="9136"/>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6864278" y="640829"/>
            <a:ext cx="2412150" cy="338554"/>
          </a:xfrm>
          <a:prstGeom prst="rect">
            <a:avLst/>
          </a:prstGeom>
          <a:noFill/>
        </p:spPr>
        <p:txBody>
          <a:bodyPr wrap="square" rtlCol="0">
            <a:spAutoFit/>
          </a:bodyPr>
          <a:lstStyle/>
          <a:p>
            <a:r>
              <a:rPr kumimoji="1" lang="en-US" altLang="ja-JP" sz="1600" dirty="0"/>
              <a:t>10</a:t>
            </a:r>
            <a:r>
              <a:rPr kumimoji="1" lang="ja-JP" altLang="en-US" sz="1600" dirty="0"/>
              <a:t>歳若返りの概要</a:t>
            </a:r>
          </a:p>
        </p:txBody>
      </p:sp>
      <p:grpSp>
        <p:nvGrpSpPr>
          <p:cNvPr id="11" name="グループ化 10"/>
          <p:cNvGrpSpPr/>
          <p:nvPr/>
        </p:nvGrpSpPr>
        <p:grpSpPr>
          <a:xfrm>
            <a:off x="127231" y="1776771"/>
            <a:ext cx="5943459" cy="4634549"/>
            <a:chOff x="92592" y="1937423"/>
            <a:chExt cx="5943459" cy="4634549"/>
          </a:xfrm>
        </p:grpSpPr>
        <p:sp>
          <p:nvSpPr>
            <p:cNvPr id="9" name="正方形/長方形 8"/>
            <p:cNvSpPr/>
            <p:nvPr/>
          </p:nvSpPr>
          <p:spPr>
            <a:xfrm>
              <a:off x="164034" y="1937423"/>
              <a:ext cx="5811152" cy="463454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86" name="テキスト ボックス 85"/>
            <p:cNvSpPr txBox="1"/>
            <p:nvPr/>
          </p:nvSpPr>
          <p:spPr>
            <a:xfrm>
              <a:off x="110275" y="2097715"/>
              <a:ext cx="4492596" cy="32573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万博のインパクトを活かして、課題解決に向けた取組を加速化</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3225427" y="2938769"/>
              <a:ext cx="2584135" cy="495221"/>
            </a:xfrm>
            <a:prstGeom prst="rect">
              <a:avLst/>
            </a:prstGeom>
            <a:solidFill>
              <a:schemeClr val="bg1"/>
            </a:solidFill>
            <a:ln>
              <a:solidFill>
                <a:schemeClr val="bg1">
                  <a:lumMod val="50000"/>
                </a:schemeClr>
              </a:solidFill>
              <a:prstDash val="sysDot"/>
            </a:ln>
          </p:spPr>
          <p:txBody>
            <a:bodyPr wrap="square" rtlCol="0" anchor="ctr" anchorCtr="0">
              <a:no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生涯を通じて心身ともに健康で、それぞれの能力を活かして輝きながら暮らし続けることのできる「いのち輝く未来社会」の実現は、全ての人々に共通の願い。</a:t>
              </a:r>
            </a:p>
          </p:txBody>
        </p:sp>
        <p:sp>
          <p:nvSpPr>
            <p:cNvPr id="88" name="角丸四角形 87"/>
            <p:cNvSpPr/>
            <p:nvPr/>
          </p:nvSpPr>
          <p:spPr>
            <a:xfrm>
              <a:off x="3469273" y="2329438"/>
              <a:ext cx="1986292" cy="265277"/>
            </a:xfrm>
            <a:prstGeom prst="roundRect">
              <a:avLst/>
            </a:prstGeom>
            <a:solidFill>
              <a:schemeClr val="bg1"/>
            </a:solid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52249" tIns="20570" rIns="52249" bIns="20570" rtlCol="0" anchor="ctr"/>
            <a:lstStyle/>
            <a:p>
              <a:pPr algn="ct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万博メインテーマ</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　いのち輝く未来社会のデザイン</a:t>
              </a:r>
            </a:p>
          </p:txBody>
        </p:sp>
        <p:sp>
          <p:nvSpPr>
            <p:cNvPr id="89" name="角丸四角形 88"/>
            <p:cNvSpPr/>
            <p:nvPr/>
          </p:nvSpPr>
          <p:spPr>
            <a:xfrm>
              <a:off x="3221962" y="2653794"/>
              <a:ext cx="1193085" cy="234000"/>
            </a:xfrm>
            <a:prstGeom prst="roundRect">
              <a:avLst>
                <a:gd name="adj" fmla="val 17585"/>
              </a:avLst>
            </a:prstGeom>
            <a:solidFill>
              <a:schemeClr val="bg1"/>
            </a:solid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36000" rIns="20570" bIns="0" rtlCol="0" anchor="ctr"/>
            <a:lstStyle/>
            <a:p>
              <a:pPr algn="ctr">
                <a:lnSpc>
                  <a:spcPts val="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多様で心身ともに健康な生き方</a:t>
              </a:r>
            </a:p>
          </p:txBody>
        </p:sp>
        <p:sp>
          <p:nvSpPr>
            <p:cNvPr id="90" name="角丸四角形 89"/>
            <p:cNvSpPr/>
            <p:nvPr/>
          </p:nvSpPr>
          <p:spPr>
            <a:xfrm>
              <a:off x="4530148" y="2644254"/>
              <a:ext cx="1264141" cy="234000"/>
            </a:xfrm>
            <a:prstGeom prst="roundRect">
              <a:avLst>
                <a:gd name="adj" fmla="val 18511"/>
              </a:avLst>
            </a:prstGeom>
            <a:solidFill>
              <a:schemeClr val="bg1"/>
            </a:solid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0" rIns="20570" bIns="0" rtlCol="0" anchor="ctr"/>
            <a:lstStyle/>
            <a:p>
              <a:pPr algn="ct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持続可能な社会・経済システム</a:t>
              </a:r>
            </a:p>
          </p:txBody>
        </p:sp>
        <p:sp>
          <p:nvSpPr>
            <p:cNvPr id="92" name="テキスト ボックス 91"/>
            <p:cNvSpPr txBox="1"/>
            <p:nvPr/>
          </p:nvSpPr>
          <p:spPr>
            <a:xfrm>
              <a:off x="136425" y="5953854"/>
              <a:ext cx="5899626" cy="618118"/>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考慮すべき世界の流れ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1000" dirty="0">
                  <a:latin typeface="Meiryo UI" panose="020B0604030504040204" pitchFamily="50" charset="-128"/>
                  <a:ea typeface="Meiryo UI" panose="020B0604030504040204" pitchFamily="50" charset="-128"/>
                  <a:cs typeface="Meiryo UI" panose="020B0604030504040204" pitchFamily="50" charset="-128"/>
                </a:rPr>
                <a:t>　・　超スマート社会の到来　　（新たな技術が、人々の生活、社会・経済システムに多くの革新をもたらす視点）</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（貧困や環境、産業に関する取組を一歩一歩進め、世界をより良い方向に変えていく視点）</a:t>
              </a:r>
            </a:p>
          </p:txBody>
        </p:sp>
        <p:sp>
          <p:nvSpPr>
            <p:cNvPr id="93" name="テキスト ボックス 92"/>
            <p:cNvSpPr txBox="1"/>
            <p:nvPr/>
          </p:nvSpPr>
          <p:spPr>
            <a:xfrm>
              <a:off x="92592" y="3397993"/>
              <a:ext cx="5864910"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人口減少・少子高齢化などの社会の急激な変化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4"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2834" y="4357069"/>
              <a:ext cx="2530960" cy="1728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 name="テキスト ボックス 94"/>
            <p:cNvSpPr txBox="1"/>
            <p:nvPr/>
          </p:nvSpPr>
          <p:spPr>
            <a:xfrm>
              <a:off x="754232" y="4214522"/>
              <a:ext cx="1335844" cy="184138"/>
            </a:xfrm>
            <a:prstGeom prst="rect">
              <a:avLst/>
            </a:prstGeom>
            <a:solidFill>
              <a:schemeClr val="bg1"/>
            </a:solidFill>
          </p:spPr>
          <p:txBody>
            <a:bodyPr wrap="square" lIns="0" rIns="0" rtlCol="0">
              <a:noAutofit/>
            </a:bodyPr>
            <a:lstStyle/>
            <a:p>
              <a:pPr algn="ctr"/>
              <a:r>
                <a:rPr kumimoji="1" lang="en-US" altLang="ja-JP" sz="7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a:latin typeface="HG丸ｺﾞｼｯｸM-PRO" panose="020F0600000000000000" pitchFamily="50" charset="-128"/>
                  <a:ea typeface="HG丸ｺﾞｼｯｸM-PRO" panose="020F0600000000000000" pitchFamily="50" charset="-128"/>
                  <a:cs typeface="Meiryo UI" panose="020B0604030504040204" pitchFamily="50" charset="-128"/>
                </a:rPr>
                <a:t>生産年齢人口・高齢者人口</a:t>
              </a:r>
              <a:r>
                <a:rPr kumimoji="1" lang="en-US" altLang="ja-JP" sz="700"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9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17553" y="4427688"/>
              <a:ext cx="3039006" cy="1636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テキスト ボックス 96"/>
            <p:cNvSpPr txBox="1"/>
            <p:nvPr/>
          </p:nvSpPr>
          <p:spPr>
            <a:xfrm>
              <a:off x="3582386" y="4197631"/>
              <a:ext cx="1354617" cy="200055"/>
            </a:xfrm>
            <a:prstGeom prst="rect">
              <a:avLst/>
            </a:prstGeom>
            <a:solidFill>
              <a:schemeClr val="bg1"/>
            </a:solidFill>
          </p:spPr>
          <p:txBody>
            <a:bodyPr wrap="square" lIns="0" rIns="0" rtlCol="0">
              <a:spAutoFit/>
            </a:bodyPr>
            <a:lstStyle/>
            <a:p>
              <a:pPr algn="ctr"/>
              <a:r>
                <a:rPr kumimoji="1" lang="en-US" altLang="ja-JP" sz="7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a:latin typeface="HG丸ｺﾞｼｯｸM-PRO" panose="020F0600000000000000" pitchFamily="50" charset="-128"/>
                  <a:ea typeface="HG丸ｺﾞｼｯｸM-PRO" panose="020F0600000000000000" pitchFamily="50" charset="-128"/>
                  <a:cs typeface="Meiryo UI" panose="020B0604030504040204" pitchFamily="50" charset="-128"/>
                </a:rPr>
                <a:t>大阪府の健康寿命・平均寿命</a:t>
              </a:r>
              <a:r>
                <a:rPr kumimoji="1" lang="en-US" altLang="ja-JP" sz="700"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6" name="テキスト ボックス 5"/>
            <p:cNvSpPr txBox="1"/>
            <p:nvPr/>
          </p:nvSpPr>
          <p:spPr>
            <a:xfrm>
              <a:off x="129120" y="2343480"/>
              <a:ext cx="3080419" cy="938719"/>
            </a:xfrm>
            <a:prstGeom prst="rect">
              <a:avLst/>
            </a:prstGeom>
            <a:noFill/>
          </p:spPr>
          <p:txBody>
            <a:bodyPr wrap="square" rtlCol="0">
              <a:spAutoFit/>
            </a:bodyPr>
            <a:lstStyle/>
            <a:p>
              <a:pPr marL="90488" lvl="0" indent="-90488"/>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誘致が閣議了解されたことを踏まえ、万博誘致の実現をめざして、大阪府万博誘致推進本部を設置し、機運醸成の取組を展開するとともに、万博のテーマ「いのち輝く未来社会のデザイン」の理念を先取りした府施策の推進を図ることとした。</a:t>
              </a:r>
            </a:p>
          </p:txBody>
        </p:sp>
        <p:sp>
          <p:nvSpPr>
            <p:cNvPr id="102" name="テキスト ボックス 101"/>
            <p:cNvSpPr txBox="1"/>
            <p:nvPr/>
          </p:nvSpPr>
          <p:spPr>
            <a:xfrm>
              <a:off x="92852" y="3611146"/>
              <a:ext cx="5864910" cy="600164"/>
            </a:xfrm>
            <a:prstGeom prst="rect">
              <a:avLst/>
            </a:prstGeom>
            <a:noFill/>
          </p:spPr>
          <p:txBody>
            <a:bodyPr wrap="square" rtlCol="0">
              <a:spAutoFit/>
            </a:bodyPr>
            <a:lstStyle/>
            <a:p>
              <a:pPr marL="180975" indent="-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　　こうした変化に対して、大阪ではこれまでも様々な取組を積み重ねてきた。</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　健康寿命は、依然として全国ワーストクラス、伸び悩みは大きな課題。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　　⇒　府、市町村だけでなく、民間企業・団体、大学・研究機関、住民など様々な主体の取組が必要。</a:t>
              </a:r>
            </a:p>
          </p:txBody>
        </p:sp>
      </p:grpSp>
      <p:sp>
        <p:nvSpPr>
          <p:cNvPr id="8" name="テキスト ボックス 7"/>
          <p:cNvSpPr txBox="1"/>
          <p:nvPr/>
        </p:nvSpPr>
        <p:spPr>
          <a:xfrm>
            <a:off x="3142543" y="3289472"/>
            <a:ext cx="3066685" cy="279564"/>
          </a:xfrm>
          <a:prstGeom prst="rect">
            <a:avLst/>
          </a:prstGeom>
          <a:noFill/>
        </p:spPr>
        <p:txBody>
          <a:bodyPr wrap="square" rtlCol="0">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（世界でも類を見ない超高齢化、</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大都市圏でもいち早く人口減少）</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500"/>
              </a:lnSpc>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60767" y="1697387"/>
            <a:ext cx="720000" cy="25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t>背景</a:t>
            </a:r>
          </a:p>
        </p:txBody>
      </p:sp>
      <p:sp>
        <p:nvSpPr>
          <p:cNvPr id="13" name="正方形/長方形 12"/>
          <p:cNvSpPr/>
          <p:nvPr/>
        </p:nvSpPr>
        <p:spPr>
          <a:xfrm>
            <a:off x="343661" y="6482497"/>
            <a:ext cx="680098" cy="206514"/>
          </a:xfrm>
          <a:prstGeom prst="rect">
            <a:avLst/>
          </a:prstGeom>
          <a:ln>
            <a:noFill/>
          </a:ln>
        </p:spPr>
        <p:style>
          <a:lnRef idx="2">
            <a:schemeClr val="accent6"/>
          </a:lnRef>
          <a:fillRef idx="1">
            <a:schemeClr val="lt1"/>
          </a:fillRef>
          <a:effectRef idx="0">
            <a:schemeClr val="accent6"/>
          </a:effectRef>
          <a:fontRef idx="minor">
            <a:schemeClr val="dk1"/>
          </a:fontRef>
        </p:style>
        <p:txBody>
          <a:bodyPr tIns="36000" rtlCol="0" anchor="ctr"/>
          <a:lstStyle/>
          <a:p>
            <a:pPr lvl="0" defTabSz="913740">
              <a:lnSpc>
                <a:spcPct val="150000"/>
              </a:lnSpc>
              <a:defRPr/>
            </a:pPr>
            <a:r>
              <a:rPr kumimoji="1" lang="en-US" altLang="ja-JP" sz="1200" kern="0" dirty="0">
                <a:solidFill>
                  <a:prstClr val="black"/>
                </a:solidFill>
                <a:latin typeface="Calibri"/>
                <a:ea typeface="ＭＳ Ｐゴシック" panose="020B0600070205080204" pitchFamily="50" charset="-128"/>
                <a:cs typeface="Meiryo UI" panose="020B0604030504040204" pitchFamily="50" charset="-128"/>
              </a:rPr>
              <a:t>【</a:t>
            </a:r>
            <a:r>
              <a:rPr kumimoji="1" lang="ja-JP" altLang="en-US" sz="1200" b="1" kern="0" dirty="0">
                <a:solidFill>
                  <a:prstClr val="black"/>
                </a:solidFill>
                <a:latin typeface="Calibri"/>
                <a:ea typeface="ＭＳ Ｐゴシック" panose="020B0600070205080204" pitchFamily="50" charset="-128"/>
                <a:cs typeface="Meiryo UI" panose="020B0604030504040204" pitchFamily="50" charset="-128"/>
              </a:rPr>
              <a:t>目標</a:t>
            </a:r>
            <a:r>
              <a:rPr kumimoji="1" lang="en-US" altLang="ja-JP" sz="1200" b="1" kern="0" dirty="0">
                <a:solidFill>
                  <a:prstClr val="black"/>
                </a:solidFill>
                <a:latin typeface="Calibri"/>
                <a:ea typeface="ＭＳ Ｐゴシック" panose="020B0600070205080204" pitchFamily="50" charset="-128"/>
                <a:cs typeface="Meiryo UI" panose="020B0604030504040204" pitchFamily="50" charset="-128"/>
              </a:rPr>
              <a:t>】</a:t>
            </a:r>
            <a:endParaRPr kumimoji="1" lang="en-US" altLang="ja-JP" sz="1200" kern="0" dirty="0">
              <a:solidFill>
                <a:prstClr val="black"/>
              </a:solidFill>
              <a:latin typeface="Calibri"/>
              <a:ea typeface="ＭＳ Ｐゴシック" panose="020B0600070205080204" pitchFamily="50" charset="-128"/>
              <a:cs typeface="Meiryo UI" panose="020B0604030504040204" pitchFamily="50" charset="-128"/>
            </a:endParaRPr>
          </a:p>
        </p:txBody>
      </p:sp>
      <p:sp>
        <p:nvSpPr>
          <p:cNvPr id="104" name="正方形/長方形 103"/>
          <p:cNvSpPr/>
          <p:nvPr/>
        </p:nvSpPr>
        <p:spPr>
          <a:xfrm>
            <a:off x="310827" y="7388297"/>
            <a:ext cx="1498516" cy="252000"/>
          </a:xfrm>
          <a:prstGeom prst="rect">
            <a:avLst/>
          </a:prstGeom>
          <a:ln>
            <a:noFill/>
          </a:ln>
        </p:spPr>
        <p:style>
          <a:lnRef idx="2">
            <a:schemeClr val="accent6"/>
          </a:lnRef>
          <a:fillRef idx="1">
            <a:schemeClr val="lt1"/>
          </a:fillRef>
          <a:effectRef idx="0">
            <a:schemeClr val="accent6"/>
          </a:effectRef>
          <a:fontRef idx="minor">
            <a:schemeClr val="dk1"/>
          </a:fontRef>
        </p:style>
        <p:txBody>
          <a:bodyPr tIns="36000" rtlCol="0" anchor="ctr"/>
          <a:lstStyle/>
          <a:p>
            <a:pPr lvl="0" defTabSz="913740">
              <a:lnSpc>
                <a:spcPct val="150000"/>
              </a:lnSpc>
              <a:defRPr/>
            </a:pPr>
            <a:r>
              <a:rPr kumimoji="1" lang="en-US" altLang="ja-JP" sz="1200" b="1" kern="0" dirty="0">
                <a:solidFill>
                  <a:prstClr val="black"/>
                </a:solidFill>
                <a:latin typeface="Calibri"/>
                <a:ea typeface="ＭＳ Ｐゴシック" panose="020B0600070205080204" pitchFamily="50" charset="-128"/>
                <a:cs typeface="Meiryo UI" panose="020B0604030504040204" pitchFamily="50" charset="-128"/>
              </a:rPr>
              <a:t>【</a:t>
            </a:r>
            <a:r>
              <a:rPr kumimoji="1" lang="ja-JP" altLang="en-US" sz="1200" b="1" kern="0" dirty="0">
                <a:solidFill>
                  <a:prstClr val="black"/>
                </a:solidFill>
                <a:latin typeface="Calibri"/>
                <a:ea typeface="ＭＳ Ｐゴシック" panose="020B0600070205080204" pitchFamily="50" charset="-128"/>
                <a:cs typeface="Meiryo UI" panose="020B0604030504040204" pitchFamily="50" charset="-128"/>
              </a:rPr>
              <a:t>３つのめざす姿</a:t>
            </a:r>
            <a:r>
              <a:rPr kumimoji="1" lang="en-US" altLang="ja-JP" sz="1200" b="1" kern="0" dirty="0">
                <a:solidFill>
                  <a:prstClr val="black"/>
                </a:solidFill>
                <a:latin typeface="Calibri"/>
                <a:ea typeface="ＭＳ Ｐゴシック" panose="020B0600070205080204" pitchFamily="50" charset="-128"/>
                <a:cs typeface="Meiryo UI" panose="020B0604030504040204" pitchFamily="50" charset="-128"/>
              </a:rPr>
              <a:t>】</a:t>
            </a:r>
            <a:endParaRPr kumimoji="1" lang="en-US" altLang="ja-JP" sz="1200" kern="0" dirty="0">
              <a:solidFill>
                <a:prstClr val="black"/>
              </a:solidFill>
              <a:latin typeface="Calibri"/>
              <a:ea typeface="ＭＳ Ｐゴシック" panose="020B0600070205080204" pitchFamily="50" charset="-128"/>
              <a:cs typeface="Meiryo UI" panose="020B0604030504040204" pitchFamily="50" charset="-128"/>
            </a:endParaRPr>
          </a:p>
        </p:txBody>
      </p:sp>
      <p:sp>
        <p:nvSpPr>
          <p:cNvPr id="14" name="テキスト ボックス 13"/>
          <p:cNvSpPr txBox="1"/>
          <p:nvPr/>
        </p:nvSpPr>
        <p:spPr>
          <a:xfrm>
            <a:off x="6658441" y="4912848"/>
            <a:ext cx="6029560" cy="246221"/>
          </a:xfrm>
          <a:prstGeom prst="rect">
            <a:avLst/>
          </a:prstGeom>
          <a:noFill/>
        </p:spPr>
        <p:txBody>
          <a:bodyPr wrap="square" rtlCol="0">
            <a:spAutoFit/>
          </a:bodyPr>
          <a:lstStyle/>
          <a:p>
            <a:pPr lvl="0" defTabSz="913740"/>
            <a:r>
              <a:rPr kumimoji="1" lang="ja-JP" altLang="en-US" sz="1000" dirty="0">
                <a:solidFill>
                  <a:prstClr val="black"/>
                </a:solidFill>
                <a:cs typeface="Meiryo UI" panose="020B0604030504040204" pitchFamily="50" charset="-128"/>
              </a:rPr>
              <a:t>これまでの予防や医療の取組みにとどまらず、新たな知見・研究結果、広範なデータの収集・分析や先進技術も活用</a:t>
            </a:r>
            <a:endParaRPr kumimoji="1" lang="en-US" altLang="ja-JP" sz="1000" dirty="0">
              <a:solidFill>
                <a:prstClr val="black"/>
              </a:solidFill>
              <a:cs typeface="Meiryo UI" panose="020B0604030504040204" pitchFamily="50" charset="-128"/>
            </a:endParaRPr>
          </a:p>
        </p:txBody>
      </p:sp>
      <p:sp>
        <p:nvSpPr>
          <p:cNvPr id="15" name="正方形/長方形 14"/>
          <p:cNvSpPr/>
          <p:nvPr/>
        </p:nvSpPr>
        <p:spPr>
          <a:xfrm>
            <a:off x="11068806" y="3742303"/>
            <a:ext cx="1483847" cy="97034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0510110" y="2507649"/>
            <a:ext cx="2183967" cy="261610"/>
          </a:xfrm>
          <a:prstGeom prst="rect">
            <a:avLst/>
          </a:prstGeom>
          <a:noFill/>
        </p:spPr>
        <p:txBody>
          <a:bodyPr wrap="square" rtlCol="0">
            <a:spAutoFit/>
          </a:bodyPr>
          <a:lstStyle/>
          <a:p>
            <a:r>
              <a:rPr kumimoji="1" lang="en-US" altLang="ja-JP" sz="1100" dirty="0"/>
              <a:t>10</a:t>
            </a:r>
            <a:r>
              <a:rPr kumimoji="1" lang="ja-JP" altLang="en-US" sz="1100" dirty="0"/>
              <a:t>歳若返りの実現に向けては・・・</a:t>
            </a:r>
          </a:p>
        </p:txBody>
      </p:sp>
      <p:sp>
        <p:nvSpPr>
          <p:cNvPr id="109" name="テキスト ボックス 108"/>
          <p:cNvSpPr txBox="1"/>
          <p:nvPr/>
        </p:nvSpPr>
        <p:spPr>
          <a:xfrm>
            <a:off x="6580976" y="5866127"/>
            <a:ext cx="2156485" cy="553998"/>
          </a:xfrm>
          <a:prstGeom prst="rect">
            <a:avLst/>
          </a:prstGeom>
          <a:noFill/>
          <a:ln w="12700">
            <a:solidFill>
              <a:schemeClr val="tx1"/>
            </a:solidFill>
            <a:prstDash val="sysDash"/>
          </a:ln>
        </p:spPr>
        <p:txBody>
          <a:bodyPr wrap="square" rtlCol="0">
            <a:spAutoFit/>
          </a:bodyPr>
          <a:lstStyle/>
          <a:p>
            <a:r>
              <a:rPr kumimoji="1" lang="ja-JP" altLang="en-US" sz="1000" dirty="0"/>
              <a:t>　健康づくりをすることは長く多様な活動ができることにつながり、多様な活動をすることは健康によい影響を与える。</a:t>
            </a:r>
          </a:p>
        </p:txBody>
      </p:sp>
      <p:sp>
        <p:nvSpPr>
          <p:cNvPr id="19" name="テキスト ボックス 18"/>
          <p:cNvSpPr txBox="1"/>
          <p:nvPr/>
        </p:nvSpPr>
        <p:spPr>
          <a:xfrm>
            <a:off x="10660291" y="5700940"/>
            <a:ext cx="1943100" cy="861774"/>
          </a:xfrm>
          <a:prstGeom prst="rect">
            <a:avLst/>
          </a:prstGeom>
          <a:noFill/>
          <a:ln w="12700">
            <a:solidFill>
              <a:schemeClr val="tx1"/>
            </a:solidFill>
            <a:prstDash val="sysDash"/>
          </a:ln>
        </p:spPr>
        <p:txBody>
          <a:bodyPr wrap="square" rtlCol="0">
            <a:spAutoFit/>
          </a:bodyPr>
          <a:lstStyle/>
          <a:p>
            <a:pPr lvl="0"/>
            <a:r>
              <a:rPr kumimoji="1" lang="ja-JP" altLang="en-US" sz="1000" dirty="0">
                <a:solidFill>
                  <a:prstClr val="black"/>
                </a:solidFill>
              </a:rPr>
              <a:t>　多様な活動は、社会での役割やつながり、達成感・幸福感を生じ、それがさらなる活動や健康に好影響を及ぼすことが学術的な研究を通じて明らかになってきている。</a:t>
            </a:r>
          </a:p>
        </p:txBody>
      </p:sp>
      <p:sp>
        <p:nvSpPr>
          <p:cNvPr id="121" name="角丸四角形 120"/>
          <p:cNvSpPr/>
          <p:nvPr/>
        </p:nvSpPr>
        <p:spPr>
          <a:xfrm>
            <a:off x="9477133" y="7818144"/>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仕事</a:t>
            </a:r>
          </a:p>
        </p:txBody>
      </p:sp>
      <p:sp>
        <p:nvSpPr>
          <p:cNvPr id="122" name="角丸四角形 121"/>
          <p:cNvSpPr/>
          <p:nvPr/>
        </p:nvSpPr>
        <p:spPr>
          <a:xfrm>
            <a:off x="10601691" y="781814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社会貢献</a:t>
            </a:r>
            <a:endParaRPr kumimoji="0" lang="en-US" altLang="ja-JP" sz="600" b="0" i="0" u="none" strike="noStrike" kern="0" cap="none" spc="0" normalizeH="0" baseline="0" noProof="0" dirty="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活動</a:t>
            </a:r>
          </a:p>
        </p:txBody>
      </p:sp>
      <p:sp>
        <p:nvSpPr>
          <p:cNvPr id="123" name="角丸四角形 122"/>
          <p:cNvSpPr/>
          <p:nvPr/>
        </p:nvSpPr>
        <p:spPr>
          <a:xfrm>
            <a:off x="10223913" y="781814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地域活動</a:t>
            </a:r>
          </a:p>
        </p:txBody>
      </p:sp>
      <p:sp>
        <p:nvSpPr>
          <p:cNvPr id="124" name="角丸四角形 123"/>
          <p:cNvSpPr/>
          <p:nvPr/>
        </p:nvSpPr>
        <p:spPr>
          <a:xfrm>
            <a:off x="11340548" y="782987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家族・</a:t>
            </a:r>
            <a:endParaRPr kumimoji="0" lang="en-US" altLang="ja-JP" sz="600" b="0" i="0" u="none" strike="noStrike" kern="0" cap="none" spc="0" normalizeH="0" baseline="0" noProof="0" dirty="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友人との交流</a:t>
            </a:r>
          </a:p>
        </p:txBody>
      </p:sp>
      <p:sp>
        <p:nvSpPr>
          <p:cNvPr id="125" name="角丸四角形 124"/>
          <p:cNvSpPr/>
          <p:nvPr/>
        </p:nvSpPr>
        <p:spPr>
          <a:xfrm>
            <a:off x="9858387" y="781845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スポーツ</a:t>
            </a:r>
          </a:p>
        </p:txBody>
      </p:sp>
      <p:sp>
        <p:nvSpPr>
          <p:cNvPr id="126" name="角丸四角形 125"/>
          <p:cNvSpPr/>
          <p:nvPr/>
        </p:nvSpPr>
        <p:spPr>
          <a:xfrm>
            <a:off x="10967471" y="782987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趣味・</a:t>
            </a:r>
            <a:endParaRPr kumimoji="0" lang="en-US" altLang="ja-JP" sz="600" b="0" i="0" u="none" strike="noStrike" kern="0" cap="none" spc="0" normalizeH="0" baseline="0" noProof="0" dirty="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娯楽</a:t>
            </a:r>
          </a:p>
        </p:txBody>
      </p:sp>
      <p:sp>
        <p:nvSpPr>
          <p:cNvPr id="127" name="角丸四角形 126"/>
          <p:cNvSpPr/>
          <p:nvPr/>
        </p:nvSpPr>
        <p:spPr>
          <a:xfrm>
            <a:off x="11718276" y="7832767"/>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その他の</a:t>
            </a:r>
            <a:endParaRPr kumimoji="0" lang="en-US" altLang="ja-JP" sz="600" b="0" i="0" u="none" strike="noStrike" kern="0" cap="none" spc="0" normalizeH="0" baseline="0" noProof="0" dirty="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活動</a:t>
            </a:r>
          </a:p>
        </p:txBody>
      </p:sp>
      <p:sp>
        <p:nvSpPr>
          <p:cNvPr id="128" name="角丸四角形 127"/>
          <p:cNvSpPr/>
          <p:nvPr/>
        </p:nvSpPr>
        <p:spPr>
          <a:xfrm>
            <a:off x="7792811" y="781814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生活習慣病の予防</a:t>
            </a:r>
          </a:p>
        </p:txBody>
      </p:sp>
      <p:sp>
        <p:nvSpPr>
          <p:cNvPr id="129" name="角丸四角形 128"/>
          <p:cNvSpPr/>
          <p:nvPr/>
        </p:nvSpPr>
        <p:spPr>
          <a:xfrm>
            <a:off x="8176710" y="78111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早期発見</a:t>
            </a:r>
            <a:endParaRPr kumimoji="0" lang="en-US" altLang="ja-JP" sz="600" b="0" i="0" u="none" strike="noStrike" kern="0" cap="none" spc="0" normalizeH="0" baseline="0" noProof="0" dirty="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早期治療</a:t>
            </a:r>
          </a:p>
        </p:txBody>
      </p:sp>
      <p:sp>
        <p:nvSpPr>
          <p:cNvPr id="130" name="角丸四角形 129"/>
          <p:cNvSpPr/>
          <p:nvPr/>
        </p:nvSpPr>
        <p:spPr>
          <a:xfrm>
            <a:off x="8554131" y="7805265"/>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歯と口の健康づくり</a:t>
            </a:r>
          </a:p>
        </p:txBody>
      </p:sp>
      <p:sp>
        <p:nvSpPr>
          <p:cNvPr id="131" name="角丸四角形 130"/>
          <p:cNvSpPr/>
          <p:nvPr/>
        </p:nvSpPr>
        <p:spPr>
          <a:xfrm>
            <a:off x="8922129" y="780384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その他様々な</a:t>
            </a:r>
            <a:endParaRPr kumimoji="0" lang="en-US" altLang="ja-JP" sz="600" b="0" i="0" u="none" strike="noStrike" kern="0" cap="none" spc="0" normalizeH="0" baseline="0" noProof="0" dirty="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rPr>
              <a:t>健康づくり</a:t>
            </a:r>
          </a:p>
        </p:txBody>
      </p:sp>
      <p:sp>
        <p:nvSpPr>
          <p:cNvPr id="241" name="テキスト ボックス 240"/>
          <p:cNvSpPr txBox="1"/>
          <p:nvPr/>
        </p:nvSpPr>
        <p:spPr>
          <a:xfrm>
            <a:off x="9953585" y="7421760"/>
            <a:ext cx="1055816" cy="307777"/>
          </a:xfrm>
          <a:prstGeom prst="rect">
            <a:avLst/>
          </a:prstGeom>
          <a:noFill/>
          <a:ln>
            <a:solidFill>
              <a:schemeClr val="tx1"/>
            </a:solidFill>
            <a:prstDash val="solid"/>
          </a:ln>
        </p:spPr>
        <p:txBody>
          <a:bodyPr wrap="square" rtlCol="0">
            <a:spAutoFit/>
          </a:bodyPr>
          <a:lstStyle/>
          <a:p>
            <a:r>
              <a:rPr kumimoji="1" lang="ja-JP" altLang="en-US" sz="1400" dirty="0"/>
              <a:t>多様な活動</a:t>
            </a:r>
          </a:p>
        </p:txBody>
      </p:sp>
      <p:sp>
        <p:nvSpPr>
          <p:cNvPr id="240" name="テキスト ボックス 239"/>
          <p:cNvSpPr txBox="1"/>
          <p:nvPr/>
        </p:nvSpPr>
        <p:spPr>
          <a:xfrm>
            <a:off x="8342401" y="7440559"/>
            <a:ext cx="1170099" cy="307777"/>
          </a:xfrm>
          <a:prstGeom prst="rect">
            <a:avLst/>
          </a:prstGeom>
          <a:noFill/>
          <a:ln>
            <a:solidFill>
              <a:schemeClr val="tx1"/>
            </a:solidFill>
            <a:prstDash val="solid"/>
          </a:ln>
        </p:spPr>
        <p:txBody>
          <a:bodyPr wrap="square" rtlCol="0">
            <a:spAutoFit/>
          </a:bodyPr>
          <a:lstStyle/>
          <a:p>
            <a:r>
              <a:rPr kumimoji="1" lang="ja-JP" altLang="en-US" sz="1400" dirty="0"/>
              <a:t>  健康づくり</a:t>
            </a:r>
          </a:p>
        </p:txBody>
      </p:sp>
      <p:sp>
        <p:nvSpPr>
          <p:cNvPr id="244" name="テキスト ボックス 243"/>
          <p:cNvSpPr txBox="1"/>
          <p:nvPr/>
        </p:nvSpPr>
        <p:spPr>
          <a:xfrm>
            <a:off x="9300824" y="6937526"/>
            <a:ext cx="1545609" cy="307777"/>
          </a:xfrm>
          <a:prstGeom prst="rect">
            <a:avLst/>
          </a:prstGeom>
          <a:noFill/>
        </p:spPr>
        <p:txBody>
          <a:bodyPr wrap="square" rtlCol="0">
            <a:spAutoFit/>
          </a:bodyPr>
          <a:lstStyle/>
          <a:p>
            <a:r>
              <a:rPr kumimoji="1" lang="ja-JP" altLang="en-US" sz="1400" dirty="0"/>
              <a:t>相乗効果</a:t>
            </a:r>
          </a:p>
        </p:txBody>
      </p:sp>
      <p:sp>
        <p:nvSpPr>
          <p:cNvPr id="10" name="二等辺三角形 9"/>
          <p:cNvSpPr/>
          <p:nvPr/>
        </p:nvSpPr>
        <p:spPr>
          <a:xfrm>
            <a:off x="8120207" y="8266138"/>
            <a:ext cx="602616" cy="1675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二等辺三角形 131"/>
          <p:cNvSpPr/>
          <p:nvPr/>
        </p:nvSpPr>
        <p:spPr>
          <a:xfrm>
            <a:off x="10666163" y="8274687"/>
            <a:ext cx="602616" cy="1675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7153308" y="8950599"/>
            <a:ext cx="5083205" cy="292734"/>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rPr>
              <a:t>再生医療、ロボット、</a:t>
            </a:r>
            <a:r>
              <a:rPr kumimoji="0" lang="en-US" altLang="ja-JP" sz="900" b="0" i="0" u="none" strike="noStrike" kern="0" cap="none" spc="0" normalizeH="0" baseline="0" noProof="0" dirty="0">
                <a:ln>
                  <a:noFill/>
                </a:ln>
                <a:solidFill>
                  <a:prstClr val="black"/>
                </a:solidFill>
                <a:effectLst/>
                <a:uLnTx/>
                <a:uFillTx/>
              </a:rPr>
              <a:t>AI</a:t>
            </a:r>
            <a:r>
              <a:rPr kumimoji="0" lang="ja-JP" altLang="en-US" sz="900" b="0" i="0" u="none" strike="noStrike" kern="0" cap="none" spc="0" normalizeH="0" baseline="0" noProof="0" dirty="0" err="1">
                <a:ln>
                  <a:noFill/>
                </a:ln>
                <a:solidFill>
                  <a:prstClr val="black"/>
                </a:solidFill>
                <a:effectLst/>
                <a:uLnTx/>
                <a:uFillTx/>
              </a:rPr>
              <a:t>、</a:t>
            </a:r>
            <a:r>
              <a:rPr kumimoji="0" lang="en-US" altLang="ja-JP" sz="900" b="0" i="0" u="none" strike="noStrike" kern="0" cap="none" spc="0" normalizeH="0" baseline="0" noProof="0" dirty="0" err="1">
                <a:ln>
                  <a:noFill/>
                </a:ln>
                <a:solidFill>
                  <a:prstClr val="black"/>
                </a:solidFill>
                <a:effectLst/>
                <a:uLnTx/>
                <a:uFillTx/>
              </a:rPr>
              <a:t>IoT</a:t>
            </a:r>
            <a:r>
              <a:rPr kumimoji="0" lang="ja-JP" altLang="en-US" sz="900" b="0" i="0" u="none" strike="noStrike" kern="0" cap="none" spc="0" normalizeH="0" baseline="0" noProof="0" dirty="0" err="1">
                <a:ln>
                  <a:noFill/>
                </a:ln>
                <a:solidFill>
                  <a:prstClr val="black"/>
                </a:solidFill>
                <a:effectLst/>
                <a:uLnTx/>
                <a:uFillTx/>
              </a:rPr>
              <a:t>、</a:t>
            </a:r>
            <a:r>
              <a:rPr kumimoji="0" lang="en-US" altLang="ja-JP" sz="900" b="0" i="0" u="none" strike="noStrike" kern="0" cap="none" spc="0" normalizeH="0" baseline="0" noProof="0" dirty="0">
                <a:ln>
                  <a:noFill/>
                </a:ln>
                <a:solidFill>
                  <a:prstClr val="black"/>
                </a:solidFill>
                <a:effectLst/>
                <a:uLnTx/>
                <a:uFillTx/>
              </a:rPr>
              <a:t>VR</a:t>
            </a:r>
            <a:r>
              <a:rPr kumimoji="0" lang="ja-JP" altLang="en-US" sz="900" b="0" i="0" u="none" strike="noStrike" kern="0" cap="none" spc="0" normalizeH="0" baseline="0" noProof="0" dirty="0">
                <a:ln>
                  <a:noFill/>
                </a:ln>
                <a:solidFill>
                  <a:prstClr val="black"/>
                </a:solidFill>
                <a:effectLst/>
                <a:uLnTx/>
                <a:uFillTx/>
              </a:rPr>
              <a:t>・</a:t>
            </a:r>
            <a:r>
              <a:rPr kumimoji="0" lang="en-US" altLang="ja-JP" sz="900" b="0" i="0" u="none" strike="noStrike" kern="0" cap="none" spc="0" normalizeH="0" baseline="0" noProof="0" dirty="0">
                <a:ln>
                  <a:noFill/>
                </a:ln>
                <a:solidFill>
                  <a:prstClr val="black"/>
                </a:solidFill>
                <a:effectLst/>
                <a:uLnTx/>
                <a:uFillTx/>
              </a:rPr>
              <a:t>AR</a:t>
            </a:r>
            <a:r>
              <a:rPr kumimoji="0" lang="ja-JP" altLang="en-US" sz="900" b="0" i="0" u="none" strike="noStrike" kern="0" cap="none" spc="0" normalizeH="0" baseline="0" noProof="0" dirty="0" err="1">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アンチエイジング</a:t>
            </a:r>
            <a:r>
              <a:rPr kumimoji="0" lang="en-US" altLang="ja-JP" sz="900" b="0" i="0" u="none" strike="noStrike" kern="0" cap="none" spc="0" normalizeH="0" baseline="0" noProof="0" dirty="0">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機能的な衰えの予防→心身に好影響</a:t>
            </a:r>
            <a:r>
              <a:rPr kumimoji="0" lang="en-US" altLang="ja-JP" sz="900" b="0" i="0" u="none" strike="noStrike" kern="0" cap="none" spc="0" normalizeH="0" baseline="0" noProof="0" dirty="0">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など</a:t>
            </a:r>
          </a:p>
        </p:txBody>
      </p:sp>
      <p:sp>
        <p:nvSpPr>
          <p:cNvPr id="136" name="テキスト ボックス 135"/>
          <p:cNvSpPr txBox="1"/>
          <p:nvPr/>
        </p:nvSpPr>
        <p:spPr>
          <a:xfrm>
            <a:off x="7690694" y="6674709"/>
            <a:ext cx="4097733" cy="246221"/>
          </a:xfrm>
          <a:prstGeom prst="rect">
            <a:avLst/>
          </a:prstGeom>
          <a:noFill/>
        </p:spPr>
        <p:txBody>
          <a:bodyPr wrap="square" rtlCol="0">
            <a:spAutoFit/>
          </a:bodyPr>
          <a:lstStyle/>
          <a:p>
            <a:r>
              <a:rPr kumimoji="1" lang="ja-JP" altLang="en-US" sz="1000" dirty="0"/>
              <a:t>「健康づくり」と「多様な活動」を進めることで、「</a:t>
            </a:r>
            <a:r>
              <a:rPr kumimoji="1" lang="en-US" altLang="ja-JP" sz="1000" dirty="0"/>
              <a:t>10</a:t>
            </a:r>
            <a:r>
              <a:rPr kumimoji="1" lang="ja-JP" altLang="en-US" sz="1000" dirty="0"/>
              <a:t>歳若返り」の実現をめざす</a:t>
            </a:r>
          </a:p>
        </p:txBody>
      </p:sp>
      <p:sp>
        <p:nvSpPr>
          <p:cNvPr id="137" name="正方形/長方形 136"/>
          <p:cNvSpPr/>
          <p:nvPr/>
        </p:nvSpPr>
        <p:spPr>
          <a:xfrm>
            <a:off x="6645467" y="7392593"/>
            <a:ext cx="1711478" cy="366717"/>
          </a:xfrm>
          <a:prstGeom prst="rect">
            <a:avLst/>
          </a:prstGeom>
          <a:noFill/>
          <a:ln w="12700" cap="flat" cmpd="sng" algn="ctr">
            <a:noFill/>
            <a:prstDash val="solid"/>
            <a:miter lim="800000"/>
          </a:ln>
          <a:effectLst/>
        </p:spPr>
        <p:txBody>
          <a:bodyPr rtlCol="0" anchor="ctr"/>
          <a:lstStyle/>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府民一人ひとりが健康への関心と理解を深め、</a:t>
            </a:r>
            <a:endParaRPr kumimoji="0"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健康寿命の延伸をめざす</a:t>
            </a:r>
          </a:p>
        </p:txBody>
      </p:sp>
      <p:sp>
        <p:nvSpPr>
          <p:cNvPr id="169" name="正方形/長方形 168"/>
          <p:cNvSpPr/>
          <p:nvPr/>
        </p:nvSpPr>
        <p:spPr>
          <a:xfrm>
            <a:off x="10932008" y="7386209"/>
            <a:ext cx="1833043" cy="366717"/>
          </a:xfrm>
          <a:prstGeom prst="rect">
            <a:avLst/>
          </a:prstGeom>
          <a:noFill/>
          <a:ln w="12700" cap="flat" cmpd="sng" algn="ctr">
            <a:noFill/>
            <a:prstDash val="solid"/>
            <a:miter lim="800000"/>
          </a:ln>
          <a:effectLst/>
        </p:spPr>
        <p:txBody>
          <a:bodyPr rtlCol="0" anchor="ctr"/>
          <a:lstStyle/>
          <a:p>
            <a:pPr marL="47789" lvl="0" indent="-47789" algn="ctr">
              <a:defRPr/>
            </a:pPr>
            <a:r>
              <a:rPr lang="ja-JP" altLang="en-US" sz="900" kern="0" dirty="0">
                <a:solidFill>
                  <a:prstClr val="black"/>
                </a:solidFill>
                <a:latin typeface="Meiryo UI" panose="020B0604030504040204" pitchFamily="50" charset="-128"/>
                <a:ea typeface="Meiryo UI" panose="020B0604030504040204" pitchFamily="50" charset="-128"/>
              </a:rPr>
              <a:t>加齢等により健康に影響が生じても</a:t>
            </a:r>
          </a:p>
          <a:p>
            <a:pPr marL="47789" lvl="0" indent="-47789" algn="ctr">
              <a:defRPr/>
            </a:pPr>
            <a:r>
              <a:rPr lang="ja-JP" altLang="en-US" sz="900" kern="0" dirty="0">
                <a:solidFill>
                  <a:prstClr val="black"/>
                </a:solidFill>
                <a:latin typeface="Meiryo UI" panose="020B0604030504040204" pitchFamily="50" charset="-128"/>
                <a:ea typeface="Meiryo UI" panose="020B0604030504040204" pitchFamily="50" charset="-128"/>
              </a:rPr>
              <a:t>いつまでも活動できる環境をめざす</a:t>
            </a:r>
          </a:p>
        </p:txBody>
      </p:sp>
      <p:sp>
        <p:nvSpPr>
          <p:cNvPr id="139" name="テキスト ボックス 138"/>
          <p:cNvSpPr txBox="1"/>
          <p:nvPr/>
        </p:nvSpPr>
        <p:spPr>
          <a:xfrm>
            <a:off x="7457783" y="8426899"/>
            <a:ext cx="4506576" cy="246221"/>
          </a:xfrm>
          <a:prstGeom prst="rect">
            <a:avLst/>
          </a:prstGeom>
          <a:noFill/>
          <a:ln>
            <a:noFill/>
            <a:prstDash val="sysDash"/>
          </a:ln>
        </p:spPr>
        <p:txBody>
          <a:bodyPr wrap="square" rtlCol="0">
            <a:spAutoFit/>
          </a:bodyPr>
          <a:lstStyle/>
          <a:p>
            <a:r>
              <a:rPr kumimoji="1" lang="ja-JP" altLang="en-US" sz="1000" dirty="0"/>
              <a:t>先進技術を活用して、健康づくりや多様な活動につながる取組みをさらに充実・拡大</a:t>
            </a:r>
          </a:p>
        </p:txBody>
      </p:sp>
      <p:sp>
        <p:nvSpPr>
          <p:cNvPr id="170" name="二等辺三角形 169"/>
          <p:cNvSpPr/>
          <p:nvPr/>
        </p:nvSpPr>
        <p:spPr>
          <a:xfrm>
            <a:off x="8474390" y="7012675"/>
            <a:ext cx="602616" cy="1675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二等辺三角形 170"/>
          <p:cNvSpPr/>
          <p:nvPr/>
        </p:nvSpPr>
        <p:spPr>
          <a:xfrm>
            <a:off x="10445341" y="7042377"/>
            <a:ext cx="602616" cy="1675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flipV="1">
            <a:off x="8522723" y="6947620"/>
            <a:ext cx="2333535" cy="94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20" name="正方形/長方形 119"/>
          <p:cNvSpPr/>
          <p:nvPr/>
        </p:nvSpPr>
        <p:spPr>
          <a:xfrm>
            <a:off x="11476757" y="31655"/>
            <a:ext cx="1224000" cy="356098"/>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参考資料</a:t>
            </a:r>
          </a:p>
        </p:txBody>
      </p:sp>
    </p:spTree>
    <p:extLst>
      <p:ext uri="{BB962C8B-B14F-4D97-AF65-F5344CB8AC3E}">
        <p14:creationId xmlns:p14="http://schemas.microsoft.com/office/powerpoint/2010/main" val="310464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96148" y="2915595"/>
            <a:ext cx="12490312" cy="6472450"/>
          </a:xfrm>
          <a:prstGeom prst="roundRect">
            <a:avLst>
              <a:gd name="adj" fmla="val 4979"/>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二等辺三角形 3"/>
          <p:cNvSpPr/>
          <p:nvPr/>
        </p:nvSpPr>
        <p:spPr>
          <a:xfrm flipV="1">
            <a:off x="4996486" y="2533017"/>
            <a:ext cx="3171219" cy="359922"/>
          </a:xfrm>
          <a:prstGeom prst="triangle">
            <a:avLst/>
          </a:prstGeom>
          <a:solidFill>
            <a:schemeClr val="accent5">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角丸四角形 1"/>
          <p:cNvSpPr/>
          <p:nvPr/>
        </p:nvSpPr>
        <p:spPr>
          <a:xfrm>
            <a:off x="167955" y="284517"/>
            <a:ext cx="12490313" cy="2198452"/>
          </a:xfrm>
          <a:prstGeom prst="roundRect">
            <a:avLst>
              <a:gd name="adj" fmla="val 6932"/>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07" name="グループ化 106"/>
          <p:cNvGrpSpPr/>
          <p:nvPr/>
        </p:nvGrpSpPr>
        <p:grpSpPr>
          <a:xfrm>
            <a:off x="400146" y="3014180"/>
            <a:ext cx="4004476" cy="359664"/>
            <a:chOff x="312114" y="3122521"/>
            <a:chExt cx="4004476" cy="359664"/>
          </a:xfrm>
        </p:grpSpPr>
        <p:sp>
          <p:nvSpPr>
            <p:cNvPr id="6" name="テキスト ボックス 5"/>
            <p:cNvSpPr txBox="1"/>
            <p:nvPr/>
          </p:nvSpPr>
          <p:spPr>
            <a:xfrm>
              <a:off x="347705" y="3140954"/>
              <a:ext cx="3968885" cy="338554"/>
            </a:xfrm>
            <a:prstGeom prst="rect">
              <a:avLst/>
            </a:prstGeom>
            <a:solidFill>
              <a:schemeClr val="bg1"/>
            </a:solidFill>
          </p:spPr>
          <p:txBody>
            <a:bodyPr wrap="square" rtlCol="0">
              <a:spAutoFit/>
            </a:bodyPr>
            <a:lstStyle/>
            <a:p>
              <a:r>
                <a:rPr kumimoji="1" lang="en-US" altLang="ja-JP" sz="1600" dirty="0"/>
                <a:t>10</a:t>
              </a:r>
              <a:r>
                <a:rPr kumimoji="1" lang="ja-JP" altLang="en-US" sz="1600" dirty="0"/>
                <a:t>歳若返りの取組み</a:t>
              </a:r>
              <a:r>
                <a:rPr kumimoji="1" lang="en-US" altLang="ja-JP" sz="1600" dirty="0"/>
                <a:t>with</a:t>
              </a:r>
              <a:r>
                <a:rPr kumimoji="1" lang="ja-JP" altLang="en-US" sz="1600" dirty="0"/>
                <a:t>コロナ</a:t>
              </a:r>
              <a:r>
                <a:rPr kumimoji="1" lang="en-US" altLang="ja-JP" sz="1600" dirty="0"/>
                <a:t>(</a:t>
              </a:r>
              <a:r>
                <a:rPr kumimoji="1" lang="ja-JP" altLang="en-US" sz="1600" dirty="0"/>
                <a:t>案</a:t>
              </a:r>
              <a:r>
                <a:rPr kumimoji="1" lang="en-US" altLang="ja-JP" sz="1600" dirty="0"/>
                <a:t>)</a:t>
              </a:r>
            </a:p>
          </p:txBody>
        </p:sp>
        <p:cxnSp>
          <p:nvCxnSpPr>
            <p:cNvPr id="28" name="直線コネクタ 27"/>
            <p:cNvCxnSpPr/>
            <p:nvPr/>
          </p:nvCxnSpPr>
          <p:spPr>
            <a:xfrm>
              <a:off x="322048" y="3482185"/>
              <a:ext cx="31712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312114" y="3122521"/>
              <a:ext cx="31712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6" name="テキスト ボックス 55"/>
          <p:cNvSpPr txBox="1"/>
          <p:nvPr/>
        </p:nvSpPr>
        <p:spPr>
          <a:xfrm>
            <a:off x="4936128" y="2545682"/>
            <a:ext cx="3500350" cy="307777"/>
          </a:xfrm>
          <a:prstGeom prst="rect">
            <a:avLst/>
          </a:prstGeom>
          <a:noFill/>
        </p:spPr>
        <p:txBody>
          <a:bodyPr wrap="square" rtlCol="0">
            <a:spAutoFit/>
          </a:bodyPr>
          <a:lstStyle/>
          <a:p>
            <a:r>
              <a:rPr kumimoji="1" lang="en-US" altLang="ja-JP" sz="1400" dirty="0"/>
              <a:t>with</a:t>
            </a:r>
            <a:r>
              <a:rPr kumimoji="1" lang="ja-JP" altLang="en-US" sz="1400" dirty="0"/>
              <a:t>コロナ下での</a:t>
            </a:r>
            <a:r>
              <a:rPr kumimoji="1" lang="en-US" altLang="ja-JP" sz="1400" dirty="0"/>
              <a:t>10</a:t>
            </a:r>
            <a:r>
              <a:rPr kumimoji="1" lang="ja-JP" altLang="en-US" sz="1400" dirty="0"/>
              <a:t>歳若返りの取組推進</a:t>
            </a:r>
          </a:p>
        </p:txBody>
      </p:sp>
      <p:sp>
        <p:nvSpPr>
          <p:cNvPr id="79" name="テキスト ボックス 78"/>
          <p:cNvSpPr txBox="1"/>
          <p:nvPr/>
        </p:nvSpPr>
        <p:spPr>
          <a:xfrm>
            <a:off x="7977571" y="725745"/>
            <a:ext cx="4668249" cy="1615827"/>
          </a:xfrm>
          <a:prstGeom prst="rect">
            <a:avLst/>
          </a:prstGeom>
          <a:noFill/>
        </p:spPr>
        <p:txBody>
          <a:bodyPr wrap="square" rtlCol="0">
            <a:spAutoFit/>
          </a:bodyPr>
          <a:lstStyle/>
          <a:p>
            <a:r>
              <a:rPr kumimoji="1" lang="ja-JP" altLang="en-US" sz="1100" dirty="0"/>
              <a:t>・新型コロナウイルスの感染拡大防止のため、イベント自粛やテレワーク・オンライン会議の推奨など府民生活や企業活動に大きな影響が生じている。</a:t>
            </a:r>
            <a:endParaRPr kumimoji="1" lang="en-US" altLang="ja-JP" sz="1100" dirty="0"/>
          </a:p>
          <a:p>
            <a:r>
              <a:rPr kumimoji="1" lang="ja-JP" altLang="en-US" sz="1100" dirty="0"/>
              <a:t>・ワクチンや有効な治療薬が開発されるまでの間、影響は今後も続くと考えられることから、取組みの推進にあたっては、従前のような人を集めた取組みや効果検証の手法について見直しを行い、コロナとの共存を前提に、「新しい生活様式」を取り入れ、推進していくことが求められる。</a:t>
            </a:r>
            <a:endParaRPr kumimoji="1" lang="en-US" altLang="ja-JP" sz="1100" dirty="0"/>
          </a:p>
          <a:p>
            <a:r>
              <a:rPr kumimoji="1" lang="ja-JP" altLang="en-US" sz="1100" dirty="0"/>
              <a:t>・さらに、コロナ後の社会変容を見据え、「新しい生活様式」に加え、</a:t>
            </a:r>
            <a:r>
              <a:rPr kumimoji="1" lang="en-US" altLang="ja-JP" sz="1100" dirty="0"/>
              <a:t>DX</a:t>
            </a:r>
            <a:r>
              <a:rPr kumimoji="1" lang="ja-JP" altLang="en-US" sz="1100" dirty="0"/>
              <a:t>（デジタル・トランスフォーメーション）の加速など、戦略的に取組みを展開し、</a:t>
            </a:r>
            <a:r>
              <a:rPr kumimoji="1" lang="en-US" altLang="ja-JP" sz="1100" dirty="0"/>
              <a:t>2025</a:t>
            </a:r>
            <a:r>
              <a:rPr kumimoji="1" lang="ja-JP" altLang="en-US" sz="1100" dirty="0"/>
              <a:t>年の大阪・関西万博につなげていく必要がある。</a:t>
            </a:r>
          </a:p>
        </p:txBody>
      </p:sp>
      <p:grpSp>
        <p:nvGrpSpPr>
          <p:cNvPr id="71" name="グループ化 70"/>
          <p:cNvGrpSpPr/>
          <p:nvPr/>
        </p:nvGrpSpPr>
        <p:grpSpPr>
          <a:xfrm>
            <a:off x="2832621" y="412923"/>
            <a:ext cx="5145650" cy="1908000"/>
            <a:chOff x="6164088" y="608986"/>
            <a:chExt cx="4783040" cy="1363136"/>
          </a:xfrm>
        </p:grpSpPr>
        <p:sp>
          <p:nvSpPr>
            <p:cNvPr id="8" name="二等辺三角形 7"/>
            <p:cNvSpPr/>
            <p:nvPr/>
          </p:nvSpPr>
          <p:spPr>
            <a:xfrm rot="10800000">
              <a:off x="8168324" y="928597"/>
              <a:ext cx="768123" cy="162575"/>
            </a:xfrm>
            <a:prstGeom prst="triangle">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algn="ctr">
                <a:defRPr/>
              </a:pPr>
              <a:endParaRPr lang="ja-JP" altLang="en-US" sz="564" kern="0">
                <a:solidFill>
                  <a:prstClr val="black"/>
                </a:solidFill>
                <a:latin typeface="Calibri" panose="020F0502020204030204"/>
                <a:ea typeface="游ゴシック" panose="020B0400000000000000" pitchFamily="50" charset="-128"/>
              </a:endParaRPr>
            </a:p>
          </p:txBody>
        </p:sp>
        <p:sp>
          <p:nvSpPr>
            <p:cNvPr id="9" name="角丸四角形 8"/>
            <p:cNvSpPr/>
            <p:nvPr/>
          </p:nvSpPr>
          <p:spPr>
            <a:xfrm>
              <a:off x="6164088" y="608986"/>
              <a:ext cx="4783039" cy="1363136"/>
            </a:xfrm>
            <a:prstGeom prst="roundRect">
              <a:avLst>
                <a:gd name="adj" fmla="val 0"/>
              </a:avLst>
            </a:prstGeom>
            <a:solidFill>
              <a:sysClr val="window" lastClr="FFFFFF"/>
            </a:solidFill>
            <a:ln w="12700" cap="flat" cmpd="sng" algn="ctr">
              <a:noFill/>
              <a:prstDash val="solid"/>
              <a:miter lim="800000"/>
            </a:ln>
            <a:effectLst/>
          </p:spPr>
          <p:txBody>
            <a:bodyPr rtlCol="0" anchor="t"/>
            <a:lstStyle/>
            <a:p>
              <a:pPr marL="0" marR="0" lvl="0" indent="0" defTabSz="914400" eaLnBrk="1" fontAlgn="auto" latinLnBrk="0" hangingPunct="1">
                <a:lnSpc>
                  <a:spcPct val="15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endParaRPr lang="en-US" altLang="ja-JP" sz="784" kern="0" dirty="0">
                <a:solidFill>
                  <a:prstClr val="black"/>
                </a:solidFill>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（１）運動</a:t>
              </a:r>
              <a:r>
                <a:rPr kumimoji="0" lang="ja-JP" altLang="en-US" sz="800" b="0" i="0" u="none" strike="noStrike" kern="0" cap="none" spc="0" normalizeH="0" baseline="0" noProof="0" dirty="0">
                  <a:ln>
                    <a:noFill/>
                  </a:ln>
                  <a:solidFill>
                    <a:prstClr val="black"/>
                  </a:solidFill>
                  <a:effectLst/>
                  <a:uLnTx/>
                  <a:uFillTx/>
                </a:rPr>
                <a:t>と</a:t>
              </a:r>
              <a:r>
                <a:rPr kumimoji="0" lang="ja-JP" altLang="ja-JP" sz="800" b="0" i="0" u="none" strike="noStrike" kern="0" cap="none" spc="0" normalizeH="0" baseline="0" noProof="0" dirty="0">
                  <a:ln>
                    <a:noFill/>
                  </a:ln>
                  <a:solidFill>
                    <a:prstClr val="black"/>
                  </a:solidFill>
                  <a:effectLst/>
                  <a:uLnTx/>
                  <a:uFillTx/>
                </a:rPr>
                <a:t>笑い、音楽</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（２）口の健康、食</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（３）認知症予防</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（４）アンチエイジング</a:t>
              </a:r>
              <a:endParaRPr kumimoji="0" lang="en-US" altLang="ja-JP" sz="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（５）企業の取組み促進</a:t>
              </a:r>
              <a:endParaRPr kumimoji="0" lang="en-US" altLang="ja-JP" sz="800" b="0" i="0" u="none" strike="noStrike" kern="0" cap="none" spc="0" normalizeH="0" baseline="0" noProof="0" dirty="0">
                <a:ln>
                  <a:noFill/>
                </a:ln>
                <a:solidFill>
                  <a:prstClr val="black"/>
                </a:solidFill>
                <a:effectLst/>
                <a:uLnTx/>
                <a:uFillTx/>
              </a:endParaRPr>
            </a:p>
            <a:p>
              <a:pPr lvl="0" defTabSz="914400">
                <a:lnSpc>
                  <a:spcPct val="150000"/>
                </a:lnSpc>
                <a:defRPr/>
              </a:pPr>
              <a:r>
                <a:rPr kumimoji="0" lang="ja-JP" altLang="en-US" sz="800" b="1" i="0" u="none" strike="noStrike" kern="0" cap="none" spc="0" normalizeH="0" baseline="0" noProof="0" dirty="0">
                  <a:ln>
                    <a:noFill/>
                  </a:ln>
                  <a:solidFill>
                    <a:prstClr val="black"/>
                  </a:solidFill>
                  <a:effectLst/>
                  <a:uLnTx/>
                  <a:uFillTx/>
                </a:rPr>
                <a:t>（６）</a:t>
              </a:r>
              <a:r>
                <a:rPr lang="ja-JP" altLang="en-US" sz="800" b="1" kern="0" dirty="0">
                  <a:solidFill>
                    <a:prstClr val="black"/>
                  </a:solidFill>
                </a:rPr>
                <a:t>生きがい、やりがい</a:t>
              </a:r>
              <a:r>
                <a:rPr kumimoji="0" lang="ja-JP" altLang="en-US" sz="800" b="0" i="0" u="none" strike="noStrike" kern="0" cap="none" spc="0" normalizeH="0" baseline="0" noProof="0" dirty="0">
                  <a:ln>
                    <a:noFill/>
                  </a:ln>
                  <a:solidFill>
                    <a:prstClr val="black"/>
                  </a:solidFill>
                  <a:effectLst/>
                  <a:uLnTx/>
                  <a:uFillTx/>
                </a:rPr>
                <a:t>　</a:t>
              </a:r>
              <a:endParaRPr kumimoji="0" lang="en-US" altLang="ja-JP" sz="800" b="0" i="0" u="none" strike="noStrike" kern="0" cap="none" spc="0" normalizeH="0" baseline="0" noProof="0" dirty="0">
                <a:ln>
                  <a:noFill/>
                </a:ln>
                <a:solidFill>
                  <a:prstClr val="black"/>
                </a:solidFill>
                <a:effectLst/>
                <a:uLnTx/>
                <a:uFillTx/>
              </a:endParaRPr>
            </a:p>
            <a:p>
              <a:pPr lvl="0" defTabSz="914400">
                <a:lnSpc>
                  <a:spcPct val="150000"/>
                </a:lnSpc>
                <a:defRPr/>
              </a:pPr>
              <a:r>
                <a:rPr lang="ja-JP" altLang="en-US" sz="800" b="1" kern="0" dirty="0">
                  <a:solidFill>
                    <a:prstClr val="black"/>
                  </a:solidFill>
                </a:rPr>
                <a:t>（７）いのち輝く未来のまちづくり</a:t>
              </a:r>
              <a:endParaRPr lang="en-US" altLang="ja-JP" sz="800" kern="0" dirty="0">
                <a:solidFill>
                  <a:prstClr val="black"/>
                </a:solidFill>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en-US" altLang="ja-JP" sz="800" b="0" i="0" u="none" strike="noStrike" kern="0" cap="none" spc="0" normalizeH="0" baseline="0" noProof="0" dirty="0">
                  <a:ln>
                    <a:noFill/>
                  </a:ln>
                  <a:solidFill>
                    <a:prstClr val="black"/>
                  </a:solidFill>
                  <a:effectLst/>
                  <a:uLnTx/>
                  <a:uFillTx/>
                </a:rPr>
                <a:t>                                </a:t>
              </a:r>
              <a:r>
                <a:rPr kumimoji="0" lang="ja-JP" altLang="en-US" sz="800" b="0" i="0" u="none" strike="noStrike" kern="0" cap="none" spc="0" normalizeH="0" baseline="0" noProof="0" dirty="0">
                  <a:ln>
                    <a:noFill/>
                  </a:ln>
                  <a:solidFill>
                    <a:prstClr val="black"/>
                  </a:solidFill>
                  <a:effectLst/>
                  <a:uLnTx/>
                  <a:uFillTx/>
                </a:rPr>
                <a:t>など</a:t>
              </a:r>
            </a:p>
          </p:txBody>
        </p:sp>
        <p:sp>
          <p:nvSpPr>
            <p:cNvPr id="10" name="テキスト ボックス 9"/>
            <p:cNvSpPr txBox="1"/>
            <p:nvPr/>
          </p:nvSpPr>
          <p:spPr>
            <a:xfrm>
              <a:off x="9175851" y="923473"/>
              <a:ext cx="1771277" cy="1005955"/>
            </a:xfrm>
            <a:prstGeom prst="rect">
              <a:avLst/>
            </a:prstGeom>
            <a:noFill/>
            <a:ln>
              <a:noFill/>
            </a:ln>
          </p:spPr>
          <p:txBody>
            <a:bodyPr wrap="square" rtlCol="0" anchor="ctr">
              <a:noAutofit/>
            </a:bodyPr>
            <a:lstStyle/>
            <a:p>
              <a:pPr marL="0" marR="0" lvl="0" indent="0"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①　連携の視点</a:t>
              </a:r>
              <a:endParaRPr kumimoji="1" lang="en-US" altLang="ja-JP" sz="850" b="0" i="0" u="none"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　・企業、地域や分野間の連携</a:t>
              </a:r>
              <a:endParaRPr kumimoji="1" lang="en-US" altLang="ja-JP" sz="850" b="0" i="0" u="none"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　・生きがい、楽しみやつながりなどの視点を加味</a:t>
              </a:r>
              <a:endParaRPr kumimoji="1" lang="en-US" altLang="ja-JP" sz="850" b="0" i="0" u="none" strike="noStrike" kern="0" cap="none" spc="0" normalizeH="0" baseline="0" noProof="0" dirty="0">
                <a:ln>
                  <a:noFill/>
                </a:ln>
                <a:solidFill>
                  <a:prstClr val="black"/>
                </a:solidFill>
                <a:effectLst/>
                <a:uLnTx/>
                <a:uFillTx/>
              </a:endParaRPr>
            </a:p>
            <a:p>
              <a:pPr marL="99568" lvl="0" indent="-99568" defTabSz="914400">
                <a:lnSpc>
                  <a:spcPts val="800"/>
                </a:lnSpc>
                <a:defRPr/>
              </a:pPr>
              <a:r>
                <a:rPr kumimoji="1" lang="ja-JP" altLang="en-US" sz="850" kern="0" dirty="0">
                  <a:solidFill>
                    <a:prstClr val="black"/>
                  </a:solidFill>
                </a:rPr>
                <a:t>　</a:t>
              </a:r>
              <a:r>
                <a:rPr kumimoji="1" lang="ja-JP" altLang="en-US" sz="850" b="1" kern="0" dirty="0">
                  <a:solidFill>
                    <a:prstClr val="black"/>
                  </a:solidFill>
                </a:rPr>
                <a:t>・</a:t>
              </a:r>
              <a:r>
                <a:rPr kumimoji="1" lang="ja-JP" altLang="en-US" sz="850" b="1" u="sng" kern="0" dirty="0">
                  <a:solidFill>
                    <a:prstClr val="black"/>
                  </a:solidFill>
                </a:rPr>
                <a:t>「新しい生活様式」を踏まえた取組み</a:t>
              </a:r>
              <a:endParaRPr kumimoji="1" lang="en-US" altLang="ja-JP" sz="850" b="1" i="0" u="sng"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ts val="800"/>
                </a:lnSpc>
                <a:spcAft>
                  <a:spcPts val="0"/>
                </a:spcAft>
                <a:buClrTx/>
                <a:buSzTx/>
                <a:buFontTx/>
                <a:buNone/>
                <a:tabLst/>
                <a:defRPr/>
              </a:pPr>
              <a:endParaRPr kumimoji="1" lang="en-US" altLang="ja-JP" sz="8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ts val="800"/>
                </a:lnSpc>
                <a:spcAft>
                  <a:spcPts val="0"/>
                </a:spcAft>
                <a:buClrTx/>
                <a:buSzTx/>
                <a:buFontTx/>
                <a:buNone/>
                <a:tabLst/>
                <a:defRPr/>
              </a:pPr>
              <a:endParaRPr kumimoji="1" lang="en-US" altLang="ja-JP" sz="8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②　先進技術の視点</a:t>
              </a:r>
              <a:endParaRPr kumimoji="1" lang="en-US" altLang="ja-JP" sz="8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　・先進技術や新たな手法を活用</a:t>
              </a:r>
              <a:endParaRPr kumimoji="1" lang="en-US" altLang="ja-JP" sz="850" b="0" i="0" u="none" strike="noStrike" kern="0" cap="none" spc="0" normalizeH="0" baseline="0" noProof="0" dirty="0">
                <a:ln>
                  <a:noFill/>
                </a:ln>
                <a:solidFill>
                  <a:prstClr val="black"/>
                </a:solidFill>
                <a:effectLst/>
                <a:uLnTx/>
                <a:uFillTx/>
              </a:endParaRPr>
            </a:p>
            <a:p>
              <a:pPr marL="108000" marR="0" lvl="0" indent="-108000" defTabSz="914400" eaLnBrk="1" fontAlgn="auto" latinLnBrk="0" hangingPunct="1">
                <a:lnSpc>
                  <a:spcPts val="800"/>
                </a:lnSpc>
                <a:spcAft>
                  <a:spcPts val="0"/>
                </a:spcAft>
                <a:buClrTx/>
                <a:buSzTx/>
                <a:buFontTx/>
                <a:buNone/>
                <a:tabLst/>
                <a:defRPr/>
              </a:pPr>
              <a:r>
                <a:rPr kumimoji="1" lang="ja-JP" altLang="en-US" sz="850" kern="0" dirty="0">
                  <a:solidFill>
                    <a:prstClr val="black"/>
                  </a:solidFill>
                </a:rPr>
                <a:t>　</a:t>
              </a:r>
              <a:r>
                <a:rPr kumimoji="1" lang="ja-JP" altLang="en-US" sz="850" b="1" kern="0" dirty="0">
                  <a:solidFill>
                    <a:prstClr val="black"/>
                  </a:solidFill>
                </a:rPr>
                <a:t>・</a:t>
              </a:r>
              <a:r>
                <a:rPr kumimoji="1" lang="en-US" altLang="ja-JP" sz="850" b="1" u="sng" kern="0" dirty="0">
                  <a:solidFill>
                    <a:prstClr val="black"/>
                  </a:solidFill>
                </a:rPr>
                <a:t>DX</a:t>
              </a:r>
              <a:r>
                <a:rPr kumimoji="1" lang="ja-JP" altLang="en-US" sz="850" b="1" u="sng" kern="0" dirty="0">
                  <a:solidFill>
                    <a:prstClr val="black"/>
                  </a:solidFill>
                </a:rPr>
                <a:t>（デジタル・トランスフォーメーション）の加速</a:t>
              </a:r>
              <a:endParaRPr kumimoji="1" lang="en-US" altLang="ja-JP" sz="850" b="1" i="0" u="sng" strike="noStrike" kern="0" cap="none" spc="0" normalizeH="0" baseline="0" noProof="0" dirty="0">
                <a:ln>
                  <a:noFill/>
                </a:ln>
                <a:solidFill>
                  <a:prstClr val="black"/>
                </a:solidFill>
                <a:effectLst/>
                <a:uLnTx/>
                <a:uFillTx/>
              </a:endParaRPr>
            </a:p>
          </p:txBody>
        </p:sp>
        <p:sp>
          <p:nvSpPr>
            <p:cNvPr id="11" name="テキスト ボックス 10"/>
            <p:cNvSpPr txBox="1"/>
            <p:nvPr/>
          </p:nvSpPr>
          <p:spPr>
            <a:xfrm>
              <a:off x="7706576" y="1499394"/>
              <a:ext cx="1483114" cy="402931"/>
            </a:xfrm>
            <a:prstGeom prst="rect">
              <a:avLst/>
            </a:prstGeom>
            <a:noFill/>
            <a:ln w="38100">
              <a:solidFill>
                <a:sysClr val="window" lastClr="FFFFFF">
                  <a:lumMod val="75000"/>
                </a:sysClr>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先進技術の活用</a:t>
              </a:r>
              <a:endParaRPr kumimoji="0" lang="en-US" altLang="ja-JP" sz="800" b="0" i="0" u="none" strike="noStrike" kern="0" cap="none" spc="0" normalizeH="0" baseline="0" noProof="0" dirty="0">
                <a:ln>
                  <a:noFill/>
                </a:ln>
                <a:solidFill>
                  <a:prstClr val="black"/>
                </a:solidFill>
                <a:effectLst/>
                <a:uLnTx/>
                <a:uFillTx/>
              </a:endParaRPr>
            </a:p>
          </p:txBody>
        </p:sp>
        <p:sp>
          <p:nvSpPr>
            <p:cNvPr id="12" name="テキスト ボックス 11"/>
            <p:cNvSpPr txBox="1"/>
            <p:nvPr/>
          </p:nvSpPr>
          <p:spPr>
            <a:xfrm>
              <a:off x="7694847" y="941725"/>
              <a:ext cx="673369" cy="473277"/>
            </a:xfrm>
            <a:prstGeom prst="rect">
              <a:avLst/>
            </a:prstGeom>
            <a:noFill/>
            <a:ln w="38100">
              <a:solidFill>
                <a:sysClr val="window" lastClr="FFFFFF">
                  <a:lumMod val="75000"/>
                </a:sysClr>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健康づくり</a:t>
              </a:r>
              <a:endParaRPr kumimoji="0" lang="en-US" altLang="ja-JP" sz="800" b="0" i="0" u="none" strike="noStrike" kern="0" cap="none" spc="0" normalizeH="0" baseline="0" noProof="0" dirty="0">
                <a:ln>
                  <a:noFill/>
                </a:ln>
                <a:solidFill>
                  <a:prstClr val="black"/>
                </a:solidFill>
                <a:effectLst/>
                <a:uLnTx/>
                <a:uFillTx/>
              </a:endParaRPr>
            </a:p>
          </p:txBody>
        </p:sp>
        <p:sp>
          <p:nvSpPr>
            <p:cNvPr id="13" name="テキスト ボックス 12"/>
            <p:cNvSpPr txBox="1"/>
            <p:nvPr/>
          </p:nvSpPr>
          <p:spPr>
            <a:xfrm>
              <a:off x="8461605" y="959627"/>
              <a:ext cx="673369" cy="473277"/>
            </a:xfrm>
            <a:prstGeom prst="rect">
              <a:avLst/>
            </a:prstGeom>
            <a:noFill/>
            <a:ln w="38100">
              <a:solidFill>
                <a:sysClr val="window" lastClr="FFFFFF">
                  <a:lumMod val="75000"/>
                </a:sysClr>
              </a:solidFill>
            </a:ln>
          </p:spPr>
          <p:txBody>
            <a:bodyPr wrap="non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多様な活動</a:t>
              </a:r>
              <a:endParaRPr kumimoji="0" lang="en-US" altLang="ja-JP" sz="800" b="0" i="0" u="none" strike="noStrike" kern="0" cap="none" spc="0" normalizeH="0" baseline="0" noProof="0" dirty="0">
                <a:ln>
                  <a:noFill/>
                </a:ln>
                <a:solidFill>
                  <a:prstClr val="black"/>
                </a:solidFill>
                <a:effectLst/>
                <a:uLnTx/>
                <a:uFillTx/>
              </a:endParaRPr>
            </a:p>
          </p:txBody>
        </p:sp>
        <p:sp>
          <p:nvSpPr>
            <p:cNvPr id="14" name="テキスト ボックス 13"/>
            <p:cNvSpPr txBox="1"/>
            <p:nvPr/>
          </p:nvSpPr>
          <p:spPr>
            <a:xfrm>
              <a:off x="6244049" y="764318"/>
              <a:ext cx="1185831" cy="128598"/>
            </a:xfrm>
            <a:prstGeom prst="rect">
              <a:avLst/>
            </a:prstGeom>
            <a:noFill/>
            <a:ln>
              <a:solidFill>
                <a:sysClr val="window" lastClr="FFFFFF">
                  <a:lumMod val="75000"/>
                </a:sysClr>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分野</a:t>
              </a:r>
              <a:r>
                <a:rPr kumimoji="0" lang="en-US" altLang="ja-JP" sz="900" b="0" i="0" u="none" strike="noStrike" kern="0" cap="none" spc="0" normalizeH="0" baseline="0" noProof="0" dirty="0">
                  <a:ln>
                    <a:noFill/>
                  </a:ln>
                  <a:solidFill>
                    <a:prstClr val="black"/>
                  </a:solidFill>
                  <a:effectLst/>
                  <a:uLnTx/>
                  <a:uFillTx/>
                </a:rPr>
                <a:t>】</a:t>
              </a:r>
            </a:p>
          </p:txBody>
        </p:sp>
        <p:sp>
          <p:nvSpPr>
            <p:cNvPr id="15" name="テキスト ボックス 14"/>
            <p:cNvSpPr txBox="1"/>
            <p:nvPr/>
          </p:nvSpPr>
          <p:spPr>
            <a:xfrm>
              <a:off x="7582660" y="764669"/>
              <a:ext cx="3104752" cy="128598"/>
            </a:xfrm>
            <a:prstGeom prst="rect">
              <a:avLst/>
            </a:prstGeom>
            <a:noFill/>
            <a:ln>
              <a:solidFill>
                <a:sysClr val="window" lastClr="FFFFFF">
                  <a:lumMod val="75000"/>
                </a:sysClr>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視点</a:t>
              </a:r>
              <a:r>
                <a:rPr kumimoji="0" lang="en-US" altLang="ja-JP" sz="900" b="0" i="0" u="none" strike="noStrike" kern="0" cap="none" spc="0" normalizeH="0" baseline="0" noProof="0" dirty="0">
                  <a:ln>
                    <a:noFill/>
                  </a:ln>
                  <a:solidFill>
                    <a:prstClr val="black"/>
                  </a:solidFill>
                  <a:effectLst/>
                  <a:uLnTx/>
                  <a:uFillTx/>
                </a:rPr>
                <a:t>】</a:t>
              </a:r>
            </a:p>
          </p:txBody>
        </p:sp>
        <p:sp>
          <p:nvSpPr>
            <p:cNvPr id="16" name="角丸四角形 15"/>
            <p:cNvSpPr/>
            <p:nvPr/>
          </p:nvSpPr>
          <p:spPr>
            <a:xfrm>
              <a:off x="7674881" y="1474957"/>
              <a:ext cx="1575753" cy="473193"/>
            </a:xfrm>
            <a:prstGeom prst="roundRect">
              <a:avLst/>
            </a:prstGeom>
            <a:noFill/>
            <a:ln w="19050" cap="flat" cmpd="sng" algn="ctr">
              <a:solidFill>
                <a:srgbClr val="70AD47"/>
              </a:solidFill>
              <a:prstDash val="dash"/>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17" name="角丸四角形 16"/>
            <p:cNvSpPr/>
            <p:nvPr/>
          </p:nvSpPr>
          <p:spPr>
            <a:xfrm>
              <a:off x="8393931" y="926515"/>
              <a:ext cx="787247" cy="529507"/>
            </a:xfrm>
            <a:prstGeom prst="roundRect">
              <a:avLst/>
            </a:prstGeom>
            <a:noFill/>
            <a:ln w="19050" cap="flat" cmpd="sng" algn="ctr">
              <a:solidFill>
                <a:srgbClr val="70AD47"/>
              </a:solidFill>
              <a:prstDash val="sysDot"/>
              <a:miter lim="800000"/>
            </a:ln>
            <a:effectLst/>
          </p:spPr>
          <p:txBody>
            <a:bodyPr rtlCol="0" anchor="ctr"/>
            <a:lstStyle/>
            <a:p>
              <a:pPr algn="ctr">
                <a:defRPr/>
              </a:pPr>
              <a:endParaRPr lang="ja-JP" altLang="en-US" sz="800" kern="0">
                <a:solidFill>
                  <a:prstClr val="white"/>
                </a:solidFill>
                <a:latin typeface="Calibri" panose="020F0502020204030204"/>
                <a:ea typeface="游ゴシック" panose="020B0400000000000000" pitchFamily="50" charset="-128"/>
              </a:endParaRPr>
            </a:p>
          </p:txBody>
        </p:sp>
        <p:sp>
          <p:nvSpPr>
            <p:cNvPr id="18" name="上下矢印 17"/>
            <p:cNvSpPr/>
            <p:nvPr/>
          </p:nvSpPr>
          <p:spPr>
            <a:xfrm rot="5400000">
              <a:off x="8362723" y="1112088"/>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19" name="上下矢印 18"/>
            <p:cNvSpPr/>
            <p:nvPr/>
          </p:nvSpPr>
          <p:spPr>
            <a:xfrm rot="1800000">
              <a:off x="7889416" y="1325548"/>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20" name="上下矢印 19"/>
            <p:cNvSpPr/>
            <p:nvPr/>
          </p:nvSpPr>
          <p:spPr>
            <a:xfrm rot="19800000">
              <a:off x="8616085" y="1325548"/>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cxnSp>
          <p:nvCxnSpPr>
            <p:cNvPr id="21" name="直線矢印コネクタ 20"/>
            <p:cNvCxnSpPr/>
            <p:nvPr/>
          </p:nvCxnSpPr>
          <p:spPr>
            <a:xfrm flipH="1" flipV="1">
              <a:off x="8896371" y="1113663"/>
              <a:ext cx="371524" cy="18571"/>
            </a:xfrm>
            <a:prstGeom prst="straightConnector1">
              <a:avLst/>
            </a:prstGeom>
            <a:noFill/>
            <a:ln w="6350" cap="flat" cmpd="sng" algn="ctr">
              <a:solidFill>
                <a:srgbClr val="70AD47"/>
              </a:solidFill>
              <a:prstDash val="solid"/>
              <a:miter lim="800000"/>
              <a:tailEnd type="triangle" w="lg" len="lg"/>
            </a:ln>
            <a:effectLst/>
          </p:spPr>
        </p:cxnSp>
        <p:cxnSp>
          <p:nvCxnSpPr>
            <p:cNvPr id="22" name="直線矢印コネクタ 21"/>
            <p:cNvCxnSpPr/>
            <p:nvPr/>
          </p:nvCxnSpPr>
          <p:spPr>
            <a:xfrm flipH="1">
              <a:off x="8839556" y="1706362"/>
              <a:ext cx="411078" cy="60929"/>
            </a:xfrm>
            <a:prstGeom prst="straightConnector1">
              <a:avLst/>
            </a:prstGeom>
            <a:noFill/>
            <a:ln w="6350" cap="flat" cmpd="sng" algn="ctr">
              <a:solidFill>
                <a:srgbClr val="70AD47"/>
              </a:solidFill>
              <a:prstDash val="solid"/>
              <a:miter lim="800000"/>
              <a:tailEnd type="triangle" w="lg" len="lg"/>
            </a:ln>
            <a:effectLst/>
          </p:spPr>
        </p:cxnSp>
      </p:grpSp>
      <p:sp>
        <p:nvSpPr>
          <p:cNvPr id="95" name="テキスト ボックス 94"/>
          <p:cNvSpPr txBox="1"/>
          <p:nvPr/>
        </p:nvSpPr>
        <p:spPr>
          <a:xfrm>
            <a:off x="2756315" y="393065"/>
            <a:ext cx="2839874" cy="261610"/>
          </a:xfrm>
          <a:prstGeom prst="rect">
            <a:avLst/>
          </a:prstGeom>
          <a:noFill/>
        </p:spPr>
        <p:txBody>
          <a:bodyPr wrap="square" rtlCol="0">
            <a:spAutoFit/>
          </a:bodyPr>
          <a:lstStyle/>
          <a:p>
            <a:r>
              <a:rPr kumimoji="1" lang="en-US" altLang="ja-JP" sz="1100" dirty="0"/>
              <a:t>【10</a:t>
            </a:r>
            <a:r>
              <a:rPr kumimoji="1" lang="ja-JP" altLang="en-US" sz="1100" dirty="0"/>
              <a:t>歳若返りの取組みの分野と視点</a:t>
            </a:r>
            <a:r>
              <a:rPr kumimoji="1" lang="en-US" altLang="ja-JP" sz="1100" dirty="0"/>
              <a:t>】</a:t>
            </a:r>
            <a:endParaRPr kumimoji="1" lang="ja-JP" altLang="en-US" sz="1100" dirty="0"/>
          </a:p>
        </p:txBody>
      </p:sp>
      <p:sp>
        <p:nvSpPr>
          <p:cNvPr id="94" name="角丸四角形 93"/>
          <p:cNvSpPr/>
          <p:nvPr/>
        </p:nvSpPr>
        <p:spPr>
          <a:xfrm>
            <a:off x="319006" y="3654534"/>
            <a:ext cx="2865232" cy="188048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3" name="角丸四角形 122"/>
          <p:cNvSpPr/>
          <p:nvPr/>
        </p:nvSpPr>
        <p:spPr>
          <a:xfrm>
            <a:off x="9350687" y="6145278"/>
            <a:ext cx="2446041" cy="13889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4" name="角丸四角形 123"/>
          <p:cNvSpPr/>
          <p:nvPr/>
        </p:nvSpPr>
        <p:spPr>
          <a:xfrm>
            <a:off x="4332916" y="3277290"/>
            <a:ext cx="4324714" cy="4993883"/>
          </a:xfrm>
          <a:prstGeom prst="roundRect">
            <a:avLst>
              <a:gd name="adj" fmla="val 14774"/>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5" name="角丸四角形 124"/>
          <p:cNvSpPr/>
          <p:nvPr/>
        </p:nvSpPr>
        <p:spPr>
          <a:xfrm>
            <a:off x="9651592" y="3993740"/>
            <a:ext cx="2821820" cy="187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9" name="テキスト ボックス 128"/>
          <p:cNvSpPr txBox="1"/>
          <p:nvPr/>
        </p:nvSpPr>
        <p:spPr>
          <a:xfrm>
            <a:off x="1370853" y="3447173"/>
            <a:ext cx="756000" cy="288000"/>
          </a:xfrm>
          <a:prstGeom prst="rect">
            <a:avLst/>
          </a:prstGeom>
          <a:solidFill>
            <a:srgbClr val="92D050"/>
          </a:solidFill>
          <a:ln>
            <a:solidFill>
              <a:schemeClr val="tx1"/>
            </a:solidFill>
            <a:prstDash val="solid"/>
          </a:ln>
        </p:spPr>
        <p:txBody>
          <a:bodyPr wrap="square" rtlCol="0">
            <a:spAutoFit/>
          </a:bodyPr>
          <a:lstStyle/>
          <a:p>
            <a:pPr>
              <a:lnSpc>
                <a:spcPct val="150000"/>
              </a:lnSpc>
            </a:pPr>
            <a:r>
              <a:rPr kumimoji="1" lang="ja-JP" altLang="en-US" sz="1200" dirty="0"/>
              <a:t>  企業</a:t>
            </a:r>
          </a:p>
        </p:txBody>
      </p:sp>
      <p:sp>
        <p:nvSpPr>
          <p:cNvPr id="131" name="テキスト ボックス 130"/>
          <p:cNvSpPr txBox="1"/>
          <p:nvPr/>
        </p:nvSpPr>
        <p:spPr>
          <a:xfrm>
            <a:off x="9966623" y="5995626"/>
            <a:ext cx="950629" cy="288000"/>
          </a:xfrm>
          <a:prstGeom prst="rect">
            <a:avLst/>
          </a:prstGeom>
          <a:solidFill>
            <a:srgbClr val="92D050"/>
          </a:solidFill>
          <a:ln w="3175">
            <a:solidFill>
              <a:schemeClr val="tx1"/>
            </a:solidFill>
          </a:ln>
        </p:spPr>
        <p:txBody>
          <a:bodyPr wrap="square" rtlCol="0">
            <a:spAutoFit/>
          </a:bodyPr>
          <a:lstStyle/>
          <a:p>
            <a:pPr>
              <a:lnSpc>
                <a:spcPct val="150000"/>
              </a:lnSpc>
            </a:pPr>
            <a:r>
              <a:rPr kumimoji="1" lang="ja-JP" altLang="en-US" sz="1200" dirty="0"/>
              <a:t> 地域・府民</a:t>
            </a:r>
          </a:p>
        </p:txBody>
      </p:sp>
      <p:sp>
        <p:nvSpPr>
          <p:cNvPr id="132" name="テキスト ボックス 131"/>
          <p:cNvSpPr txBox="1"/>
          <p:nvPr/>
        </p:nvSpPr>
        <p:spPr>
          <a:xfrm>
            <a:off x="6130453" y="3388911"/>
            <a:ext cx="1606661" cy="330603"/>
          </a:xfrm>
          <a:prstGeom prst="rect">
            <a:avLst/>
          </a:prstGeom>
          <a:noFill/>
        </p:spPr>
        <p:txBody>
          <a:bodyPr wrap="square" rtlCol="0">
            <a:spAutoFit/>
          </a:bodyPr>
          <a:lstStyle/>
          <a:p>
            <a:pPr>
              <a:lnSpc>
                <a:spcPct val="150000"/>
              </a:lnSpc>
            </a:pPr>
            <a:r>
              <a:rPr kumimoji="1" lang="ja-JP" altLang="en-US" sz="1200" dirty="0"/>
              <a:t>大阪府</a:t>
            </a:r>
            <a:endParaRPr kumimoji="1" lang="ja-JP" altLang="en-US" sz="1100" dirty="0"/>
          </a:p>
        </p:txBody>
      </p:sp>
      <p:sp>
        <p:nvSpPr>
          <p:cNvPr id="133" name="テキスト ボックス 132"/>
          <p:cNvSpPr txBox="1"/>
          <p:nvPr/>
        </p:nvSpPr>
        <p:spPr>
          <a:xfrm>
            <a:off x="10501780" y="3898739"/>
            <a:ext cx="827621" cy="288000"/>
          </a:xfrm>
          <a:prstGeom prst="rect">
            <a:avLst/>
          </a:prstGeom>
          <a:solidFill>
            <a:srgbClr val="92D050"/>
          </a:solidFill>
          <a:ln w="3175">
            <a:solidFill>
              <a:schemeClr val="tx1"/>
            </a:solidFill>
          </a:ln>
        </p:spPr>
        <p:txBody>
          <a:bodyPr wrap="square" tIns="0" rtlCol="0">
            <a:spAutoFit/>
          </a:bodyPr>
          <a:lstStyle/>
          <a:p>
            <a:pPr>
              <a:lnSpc>
                <a:spcPct val="150000"/>
              </a:lnSpc>
            </a:pPr>
            <a:r>
              <a:rPr kumimoji="1" lang="ja-JP" altLang="en-US" sz="1200" dirty="0"/>
              <a:t> 市町村</a:t>
            </a:r>
          </a:p>
        </p:txBody>
      </p:sp>
      <p:sp>
        <p:nvSpPr>
          <p:cNvPr id="134" name="正方形/長方形 133"/>
          <p:cNvSpPr/>
          <p:nvPr/>
        </p:nvSpPr>
        <p:spPr>
          <a:xfrm>
            <a:off x="9014047" y="3077517"/>
            <a:ext cx="2929008" cy="756000"/>
          </a:xfrm>
          <a:prstGeom prst="rect">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grpSp>
        <p:nvGrpSpPr>
          <p:cNvPr id="136" name="グループ化 135"/>
          <p:cNvGrpSpPr/>
          <p:nvPr/>
        </p:nvGrpSpPr>
        <p:grpSpPr>
          <a:xfrm>
            <a:off x="2364614" y="8603586"/>
            <a:ext cx="9459339" cy="504210"/>
            <a:chOff x="2610141" y="8465785"/>
            <a:chExt cx="8843915" cy="692539"/>
          </a:xfrm>
        </p:grpSpPr>
        <p:sp>
          <p:nvSpPr>
            <p:cNvPr id="135" name="角丸四角形 134"/>
            <p:cNvSpPr/>
            <p:nvPr/>
          </p:nvSpPr>
          <p:spPr>
            <a:xfrm>
              <a:off x="2610141" y="8465785"/>
              <a:ext cx="8843915" cy="69253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21" name="テキスト ボックス 120"/>
            <p:cNvSpPr txBox="1"/>
            <p:nvPr/>
          </p:nvSpPr>
          <p:spPr>
            <a:xfrm>
              <a:off x="2768365" y="8672444"/>
              <a:ext cx="8570697" cy="422736"/>
            </a:xfrm>
            <a:prstGeom prst="rect">
              <a:avLst/>
            </a:prstGeom>
            <a:noFill/>
          </p:spPr>
          <p:txBody>
            <a:bodyPr wrap="square" rtlCol="0">
              <a:spAutoFit/>
            </a:bodyPr>
            <a:lstStyle/>
            <a:p>
              <a:r>
                <a:rPr kumimoji="1" lang="ja-JP" altLang="en-US" sz="1400" b="1" dirty="0"/>
                <a:t>大阪府内で「</a:t>
              </a:r>
              <a:r>
                <a:rPr kumimoji="1" lang="en-US" altLang="ja-JP" sz="1400" b="1" dirty="0"/>
                <a:t>『10</a:t>
              </a:r>
              <a:r>
                <a:rPr kumimoji="1" lang="ja-JP" altLang="en-US" sz="1400" b="1" dirty="0"/>
                <a:t>歳若返り</a:t>
              </a:r>
              <a:r>
                <a:rPr kumimoji="1" lang="en-US" altLang="ja-JP" sz="1400" b="1" dirty="0"/>
                <a:t>』</a:t>
              </a:r>
              <a:r>
                <a:rPr kumimoji="1" lang="ja-JP" altLang="en-US" sz="1400" b="1" dirty="0"/>
                <a:t>の意識が府民一人一人に浸透」、「</a:t>
              </a:r>
              <a:r>
                <a:rPr kumimoji="1" lang="en-US" altLang="ja-JP" sz="1400" b="1" dirty="0"/>
                <a:t>『10</a:t>
              </a:r>
              <a:r>
                <a:rPr kumimoji="1" lang="ja-JP" altLang="en-US" sz="1400" b="1" dirty="0"/>
                <a:t>歳若返り</a:t>
              </a:r>
              <a:r>
                <a:rPr kumimoji="1" lang="en-US" altLang="ja-JP" sz="1400" b="1" dirty="0"/>
                <a:t>』</a:t>
              </a:r>
              <a:r>
                <a:rPr kumimoji="1" lang="ja-JP" altLang="en-US" sz="1400" b="1" dirty="0"/>
                <a:t>のロールモデルとなる地域・企業が多数存在」</a:t>
              </a:r>
              <a:endParaRPr kumimoji="1" lang="en-US" altLang="ja-JP" sz="1400" b="1" dirty="0"/>
            </a:p>
          </p:txBody>
        </p:sp>
      </p:grpSp>
      <p:sp>
        <p:nvSpPr>
          <p:cNvPr id="138" name="下矢印 137"/>
          <p:cNvSpPr/>
          <p:nvPr/>
        </p:nvSpPr>
        <p:spPr>
          <a:xfrm>
            <a:off x="5502685" y="4766947"/>
            <a:ext cx="2013266" cy="3895523"/>
          </a:xfrm>
          <a:custGeom>
            <a:avLst/>
            <a:gdLst>
              <a:gd name="connsiteX0" fmla="*/ 0 w 1700785"/>
              <a:gd name="connsiteY0" fmla="*/ 3136664 h 3600706"/>
              <a:gd name="connsiteX1" fmla="*/ 425196 w 1700785"/>
              <a:gd name="connsiteY1" fmla="*/ 3136664 h 3600706"/>
              <a:gd name="connsiteX2" fmla="*/ 425196 w 1700785"/>
              <a:gd name="connsiteY2" fmla="*/ 0 h 3600706"/>
              <a:gd name="connsiteX3" fmla="*/ 1275589 w 1700785"/>
              <a:gd name="connsiteY3" fmla="*/ 0 h 3600706"/>
              <a:gd name="connsiteX4" fmla="*/ 1275589 w 1700785"/>
              <a:gd name="connsiteY4" fmla="*/ 3136664 h 3600706"/>
              <a:gd name="connsiteX5" fmla="*/ 1700785 w 1700785"/>
              <a:gd name="connsiteY5" fmla="*/ 3136664 h 3600706"/>
              <a:gd name="connsiteX6" fmla="*/ 850393 w 1700785"/>
              <a:gd name="connsiteY6" fmla="*/ 3600706 h 3600706"/>
              <a:gd name="connsiteX7" fmla="*/ 0 w 1700785"/>
              <a:gd name="connsiteY7" fmla="*/ 3136664 h 3600706"/>
              <a:gd name="connsiteX0" fmla="*/ 0 w 1700785"/>
              <a:gd name="connsiteY0" fmla="*/ 3163959 h 3628001"/>
              <a:gd name="connsiteX1" fmla="*/ 425196 w 1700785"/>
              <a:gd name="connsiteY1" fmla="*/ 3163959 h 3628001"/>
              <a:gd name="connsiteX2" fmla="*/ 793685 w 1700785"/>
              <a:gd name="connsiteY2" fmla="*/ 0 h 3628001"/>
              <a:gd name="connsiteX3" fmla="*/ 1275589 w 1700785"/>
              <a:gd name="connsiteY3" fmla="*/ 27295 h 3628001"/>
              <a:gd name="connsiteX4" fmla="*/ 1275589 w 1700785"/>
              <a:gd name="connsiteY4" fmla="*/ 3163959 h 3628001"/>
              <a:gd name="connsiteX5" fmla="*/ 1700785 w 1700785"/>
              <a:gd name="connsiteY5" fmla="*/ 3163959 h 3628001"/>
              <a:gd name="connsiteX6" fmla="*/ 850393 w 1700785"/>
              <a:gd name="connsiteY6" fmla="*/ 3628001 h 3628001"/>
              <a:gd name="connsiteX7" fmla="*/ 0 w 1700785"/>
              <a:gd name="connsiteY7" fmla="*/ 3163959 h 3628001"/>
              <a:gd name="connsiteX0" fmla="*/ 0 w 1700785"/>
              <a:gd name="connsiteY0" fmla="*/ 3204903 h 3668945"/>
              <a:gd name="connsiteX1" fmla="*/ 425196 w 1700785"/>
              <a:gd name="connsiteY1" fmla="*/ 3204903 h 3668945"/>
              <a:gd name="connsiteX2" fmla="*/ 793685 w 1700785"/>
              <a:gd name="connsiteY2" fmla="*/ 40944 h 3668945"/>
              <a:gd name="connsiteX3" fmla="*/ 988987 w 1700785"/>
              <a:gd name="connsiteY3" fmla="*/ 0 h 3668945"/>
              <a:gd name="connsiteX4" fmla="*/ 1275589 w 1700785"/>
              <a:gd name="connsiteY4" fmla="*/ 3204903 h 3668945"/>
              <a:gd name="connsiteX5" fmla="*/ 1700785 w 1700785"/>
              <a:gd name="connsiteY5" fmla="*/ 3204903 h 3668945"/>
              <a:gd name="connsiteX6" fmla="*/ 850393 w 1700785"/>
              <a:gd name="connsiteY6" fmla="*/ 3668945 h 3668945"/>
              <a:gd name="connsiteX7" fmla="*/ 0 w 1700785"/>
              <a:gd name="connsiteY7" fmla="*/ 3204903 h 3668945"/>
              <a:gd name="connsiteX0" fmla="*/ 0 w 1700785"/>
              <a:gd name="connsiteY0" fmla="*/ 3204903 h 3668945"/>
              <a:gd name="connsiteX1" fmla="*/ 425196 w 1700785"/>
              <a:gd name="connsiteY1" fmla="*/ 3204903 h 3668945"/>
              <a:gd name="connsiteX2" fmla="*/ 916514 w 1700785"/>
              <a:gd name="connsiteY2" fmla="*/ 1 h 3668945"/>
              <a:gd name="connsiteX3" fmla="*/ 988987 w 1700785"/>
              <a:gd name="connsiteY3" fmla="*/ 0 h 3668945"/>
              <a:gd name="connsiteX4" fmla="*/ 1275589 w 1700785"/>
              <a:gd name="connsiteY4" fmla="*/ 3204903 h 3668945"/>
              <a:gd name="connsiteX5" fmla="*/ 1700785 w 1700785"/>
              <a:gd name="connsiteY5" fmla="*/ 3204903 h 3668945"/>
              <a:gd name="connsiteX6" fmla="*/ 850393 w 1700785"/>
              <a:gd name="connsiteY6" fmla="*/ 3668945 h 3668945"/>
              <a:gd name="connsiteX7" fmla="*/ 0 w 1700785"/>
              <a:gd name="connsiteY7" fmla="*/ 3204903 h 3668945"/>
              <a:gd name="connsiteX0" fmla="*/ 0 w 1700785"/>
              <a:gd name="connsiteY0" fmla="*/ 3204903 h 3668945"/>
              <a:gd name="connsiteX1" fmla="*/ 425196 w 1700785"/>
              <a:gd name="connsiteY1" fmla="*/ 3204903 h 3668945"/>
              <a:gd name="connsiteX2" fmla="*/ 916514 w 1700785"/>
              <a:gd name="connsiteY2" fmla="*/ 1 h 3668945"/>
              <a:gd name="connsiteX3" fmla="*/ 907100 w 1700785"/>
              <a:gd name="connsiteY3" fmla="*/ 0 h 3668945"/>
              <a:gd name="connsiteX4" fmla="*/ 1275589 w 1700785"/>
              <a:gd name="connsiteY4" fmla="*/ 3204903 h 3668945"/>
              <a:gd name="connsiteX5" fmla="*/ 1700785 w 1700785"/>
              <a:gd name="connsiteY5" fmla="*/ 3204903 h 3668945"/>
              <a:gd name="connsiteX6" fmla="*/ 850393 w 1700785"/>
              <a:gd name="connsiteY6" fmla="*/ 3668945 h 3668945"/>
              <a:gd name="connsiteX7" fmla="*/ 0 w 1700785"/>
              <a:gd name="connsiteY7" fmla="*/ 3204903 h 3668945"/>
              <a:gd name="connsiteX0" fmla="*/ 0 w 1700785"/>
              <a:gd name="connsiteY0" fmla="*/ 3204903 h 3668945"/>
              <a:gd name="connsiteX1" fmla="*/ 425196 w 1700785"/>
              <a:gd name="connsiteY1" fmla="*/ 3204903 h 3668945"/>
              <a:gd name="connsiteX2" fmla="*/ 916514 w 1700785"/>
              <a:gd name="connsiteY2" fmla="*/ 1 h 3668945"/>
              <a:gd name="connsiteX3" fmla="*/ 879804 w 1700785"/>
              <a:gd name="connsiteY3" fmla="*/ 0 h 3668945"/>
              <a:gd name="connsiteX4" fmla="*/ 1275589 w 1700785"/>
              <a:gd name="connsiteY4" fmla="*/ 3204903 h 3668945"/>
              <a:gd name="connsiteX5" fmla="*/ 1700785 w 1700785"/>
              <a:gd name="connsiteY5" fmla="*/ 3204903 h 3668945"/>
              <a:gd name="connsiteX6" fmla="*/ 850393 w 1700785"/>
              <a:gd name="connsiteY6" fmla="*/ 3668945 h 3668945"/>
              <a:gd name="connsiteX7" fmla="*/ 0 w 1700785"/>
              <a:gd name="connsiteY7" fmla="*/ 3204903 h 3668945"/>
              <a:gd name="connsiteX0" fmla="*/ 0 w 1700785"/>
              <a:gd name="connsiteY0" fmla="*/ 3245847 h 3709889"/>
              <a:gd name="connsiteX1" fmla="*/ 425196 w 1700785"/>
              <a:gd name="connsiteY1" fmla="*/ 3245847 h 3709889"/>
              <a:gd name="connsiteX2" fmla="*/ 916514 w 1700785"/>
              <a:gd name="connsiteY2" fmla="*/ 40945 h 3709889"/>
              <a:gd name="connsiteX3" fmla="*/ 1029930 w 1700785"/>
              <a:gd name="connsiteY3" fmla="*/ 0 h 3709889"/>
              <a:gd name="connsiteX4" fmla="*/ 1275589 w 1700785"/>
              <a:gd name="connsiteY4" fmla="*/ 3245847 h 3709889"/>
              <a:gd name="connsiteX5" fmla="*/ 1700785 w 1700785"/>
              <a:gd name="connsiteY5" fmla="*/ 3245847 h 3709889"/>
              <a:gd name="connsiteX6" fmla="*/ 850393 w 1700785"/>
              <a:gd name="connsiteY6" fmla="*/ 3709889 h 3709889"/>
              <a:gd name="connsiteX7" fmla="*/ 0 w 1700785"/>
              <a:gd name="connsiteY7" fmla="*/ 3245847 h 3709889"/>
              <a:gd name="connsiteX0" fmla="*/ 0 w 1700785"/>
              <a:gd name="connsiteY0" fmla="*/ 3300436 h 3764478"/>
              <a:gd name="connsiteX1" fmla="*/ 425196 w 1700785"/>
              <a:gd name="connsiteY1" fmla="*/ 3300436 h 3764478"/>
              <a:gd name="connsiteX2" fmla="*/ 861923 w 1700785"/>
              <a:gd name="connsiteY2" fmla="*/ 0 h 3764478"/>
              <a:gd name="connsiteX3" fmla="*/ 1029930 w 1700785"/>
              <a:gd name="connsiteY3" fmla="*/ 54589 h 3764478"/>
              <a:gd name="connsiteX4" fmla="*/ 1275589 w 1700785"/>
              <a:gd name="connsiteY4" fmla="*/ 3300436 h 3764478"/>
              <a:gd name="connsiteX5" fmla="*/ 1700785 w 1700785"/>
              <a:gd name="connsiteY5" fmla="*/ 3300436 h 3764478"/>
              <a:gd name="connsiteX6" fmla="*/ 850393 w 1700785"/>
              <a:gd name="connsiteY6" fmla="*/ 3764478 h 3764478"/>
              <a:gd name="connsiteX7" fmla="*/ 0 w 1700785"/>
              <a:gd name="connsiteY7" fmla="*/ 3300436 h 3764478"/>
              <a:gd name="connsiteX0" fmla="*/ 0 w 1700785"/>
              <a:gd name="connsiteY0" fmla="*/ 3300436 h 3764478"/>
              <a:gd name="connsiteX1" fmla="*/ 425196 w 1700785"/>
              <a:gd name="connsiteY1" fmla="*/ 3300436 h 3764478"/>
              <a:gd name="connsiteX2" fmla="*/ 861923 w 1700785"/>
              <a:gd name="connsiteY2" fmla="*/ 0 h 3764478"/>
              <a:gd name="connsiteX3" fmla="*/ 961691 w 1700785"/>
              <a:gd name="connsiteY3" fmla="*/ 27293 h 3764478"/>
              <a:gd name="connsiteX4" fmla="*/ 1275589 w 1700785"/>
              <a:gd name="connsiteY4" fmla="*/ 3300436 h 3764478"/>
              <a:gd name="connsiteX5" fmla="*/ 1700785 w 1700785"/>
              <a:gd name="connsiteY5" fmla="*/ 3300436 h 3764478"/>
              <a:gd name="connsiteX6" fmla="*/ 850393 w 1700785"/>
              <a:gd name="connsiteY6" fmla="*/ 3764478 h 3764478"/>
              <a:gd name="connsiteX7" fmla="*/ 0 w 1700785"/>
              <a:gd name="connsiteY7" fmla="*/ 3300436 h 3764478"/>
              <a:gd name="connsiteX0" fmla="*/ 0 w 1700785"/>
              <a:gd name="connsiteY0" fmla="*/ 3314084 h 3778126"/>
              <a:gd name="connsiteX1" fmla="*/ 425196 w 1700785"/>
              <a:gd name="connsiteY1" fmla="*/ 3314084 h 3778126"/>
              <a:gd name="connsiteX2" fmla="*/ 780037 w 1700785"/>
              <a:gd name="connsiteY2" fmla="*/ 0 h 3778126"/>
              <a:gd name="connsiteX3" fmla="*/ 961691 w 1700785"/>
              <a:gd name="connsiteY3" fmla="*/ 40941 h 3778126"/>
              <a:gd name="connsiteX4" fmla="*/ 1275589 w 1700785"/>
              <a:gd name="connsiteY4" fmla="*/ 3314084 h 3778126"/>
              <a:gd name="connsiteX5" fmla="*/ 1700785 w 1700785"/>
              <a:gd name="connsiteY5" fmla="*/ 3314084 h 3778126"/>
              <a:gd name="connsiteX6" fmla="*/ 850393 w 1700785"/>
              <a:gd name="connsiteY6" fmla="*/ 3778126 h 3778126"/>
              <a:gd name="connsiteX7" fmla="*/ 0 w 1700785"/>
              <a:gd name="connsiteY7" fmla="*/ 3314084 h 3778126"/>
              <a:gd name="connsiteX0" fmla="*/ 0 w 1700785"/>
              <a:gd name="connsiteY0" fmla="*/ 3355030 h 3819072"/>
              <a:gd name="connsiteX1" fmla="*/ 425196 w 1700785"/>
              <a:gd name="connsiteY1" fmla="*/ 3355030 h 3819072"/>
              <a:gd name="connsiteX2" fmla="*/ 780037 w 1700785"/>
              <a:gd name="connsiteY2" fmla="*/ 40946 h 3819072"/>
              <a:gd name="connsiteX3" fmla="*/ 838861 w 1700785"/>
              <a:gd name="connsiteY3" fmla="*/ 0 h 3819072"/>
              <a:gd name="connsiteX4" fmla="*/ 1275589 w 1700785"/>
              <a:gd name="connsiteY4" fmla="*/ 3355030 h 3819072"/>
              <a:gd name="connsiteX5" fmla="*/ 1700785 w 1700785"/>
              <a:gd name="connsiteY5" fmla="*/ 3355030 h 3819072"/>
              <a:gd name="connsiteX6" fmla="*/ 850393 w 1700785"/>
              <a:gd name="connsiteY6" fmla="*/ 3819072 h 3819072"/>
              <a:gd name="connsiteX7" fmla="*/ 0 w 1700785"/>
              <a:gd name="connsiteY7" fmla="*/ 3355030 h 3819072"/>
              <a:gd name="connsiteX0" fmla="*/ 0 w 1700785"/>
              <a:gd name="connsiteY0" fmla="*/ 3327734 h 3791776"/>
              <a:gd name="connsiteX1" fmla="*/ 425196 w 1700785"/>
              <a:gd name="connsiteY1" fmla="*/ 3327734 h 3791776"/>
              <a:gd name="connsiteX2" fmla="*/ 780037 w 1700785"/>
              <a:gd name="connsiteY2" fmla="*/ 13650 h 3791776"/>
              <a:gd name="connsiteX3" fmla="*/ 907100 w 1700785"/>
              <a:gd name="connsiteY3" fmla="*/ 0 h 3791776"/>
              <a:gd name="connsiteX4" fmla="*/ 1275589 w 1700785"/>
              <a:gd name="connsiteY4" fmla="*/ 3327734 h 3791776"/>
              <a:gd name="connsiteX5" fmla="*/ 1700785 w 1700785"/>
              <a:gd name="connsiteY5" fmla="*/ 3327734 h 3791776"/>
              <a:gd name="connsiteX6" fmla="*/ 850393 w 1700785"/>
              <a:gd name="connsiteY6" fmla="*/ 3791776 h 3791776"/>
              <a:gd name="connsiteX7" fmla="*/ 0 w 1700785"/>
              <a:gd name="connsiteY7" fmla="*/ 3327734 h 3791776"/>
              <a:gd name="connsiteX0" fmla="*/ 0 w 1700785"/>
              <a:gd name="connsiteY0" fmla="*/ 3327734 h 3791776"/>
              <a:gd name="connsiteX1" fmla="*/ 425196 w 1700785"/>
              <a:gd name="connsiteY1" fmla="*/ 3327734 h 3791776"/>
              <a:gd name="connsiteX2" fmla="*/ 834628 w 1700785"/>
              <a:gd name="connsiteY2" fmla="*/ 2 h 3791776"/>
              <a:gd name="connsiteX3" fmla="*/ 907100 w 1700785"/>
              <a:gd name="connsiteY3" fmla="*/ 0 h 3791776"/>
              <a:gd name="connsiteX4" fmla="*/ 1275589 w 1700785"/>
              <a:gd name="connsiteY4" fmla="*/ 3327734 h 3791776"/>
              <a:gd name="connsiteX5" fmla="*/ 1700785 w 1700785"/>
              <a:gd name="connsiteY5" fmla="*/ 3327734 h 3791776"/>
              <a:gd name="connsiteX6" fmla="*/ 850393 w 1700785"/>
              <a:gd name="connsiteY6" fmla="*/ 3791776 h 3791776"/>
              <a:gd name="connsiteX7" fmla="*/ 0 w 1700785"/>
              <a:gd name="connsiteY7" fmla="*/ 3327734 h 3791776"/>
              <a:gd name="connsiteX0" fmla="*/ 0 w 1700785"/>
              <a:gd name="connsiteY0" fmla="*/ 3341382 h 3805424"/>
              <a:gd name="connsiteX1" fmla="*/ 425196 w 1700785"/>
              <a:gd name="connsiteY1" fmla="*/ 3341382 h 3805424"/>
              <a:gd name="connsiteX2" fmla="*/ 834628 w 1700785"/>
              <a:gd name="connsiteY2" fmla="*/ 13650 h 3805424"/>
              <a:gd name="connsiteX3" fmla="*/ 866157 w 1700785"/>
              <a:gd name="connsiteY3" fmla="*/ 0 h 3805424"/>
              <a:gd name="connsiteX4" fmla="*/ 1275589 w 1700785"/>
              <a:gd name="connsiteY4" fmla="*/ 3341382 h 3805424"/>
              <a:gd name="connsiteX5" fmla="*/ 1700785 w 1700785"/>
              <a:gd name="connsiteY5" fmla="*/ 3341382 h 3805424"/>
              <a:gd name="connsiteX6" fmla="*/ 850393 w 1700785"/>
              <a:gd name="connsiteY6" fmla="*/ 3805424 h 3805424"/>
              <a:gd name="connsiteX7" fmla="*/ 0 w 1700785"/>
              <a:gd name="connsiteY7" fmla="*/ 3341382 h 3805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0785" h="3805424">
                <a:moveTo>
                  <a:pt x="0" y="3341382"/>
                </a:moveTo>
                <a:lnTo>
                  <a:pt x="425196" y="3341382"/>
                </a:lnTo>
                <a:lnTo>
                  <a:pt x="834628" y="13650"/>
                </a:lnTo>
                <a:lnTo>
                  <a:pt x="866157" y="0"/>
                </a:lnTo>
                <a:lnTo>
                  <a:pt x="1275589" y="3341382"/>
                </a:lnTo>
                <a:lnTo>
                  <a:pt x="1700785" y="3341382"/>
                </a:lnTo>
                <a:lnTo>
                  <a:pt x="850393" y="3805424"/>
                </a:lnTo>
                <a:lnTo>
                  <a:pt x="0" y="3341382"/>
                </a:lnTo>
                <a:close/>
              </a:path>
            </a:pathLst>
          </a:custGeom>
          <a:solidFill>
            <a:srgbClr val="B07BD7"/>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ホームベース 138"/>
          <p:cNvSpPr/>
          <p:nvPr/>
        </p:nvSpPr>
        <p:spPr>
          <a:xfrm rot="5400000">
            <a:off x="5792952" y="2772461"/>
            <a:ext cx="1418287" cy="3464434"/>
          </a:xfrm>
          <a:prstGeom prst="homePlate">
            <a:avLst>
              <a:gd name="adj" fmla="val 3385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0" name="ホームベース 139"/>
          <p:cNvSpPr/>
          <p:nvPr/>
        </p:nvSpPr>
        <p:spPr>
          <a:xfrm rot="5400000">
            <a:off x="6034045" y="4089441"/>
            <a:ext cx="885364" cy="3464434"/>
          </a:xfrm>
          <a:prstGeom prst="homePlate">
            <a:avLst>
              <a:gd name="adj" fmla="val 3385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1" name="ホームベース 140"/>
          <p:cNvSpPr/>
          <p:nvPr/>
        </p:nvSpPr>
        <p:spPr>
          <a:xfrm rot="5400000">
            <a:off x="5666420" y="5512255"/>
            <a:ext cx="1630438" cy="3464434"/>
          </a:xfrm>
          <a:prstGeom prst="homePlate">
            <a:avLst>
              <a:gd name="adj" fmla="val 18743"/>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3" name="テキスト ボックス 142"/>
          <p:cNvSpPr txBox="1"/>
          <p:nvPr/>
        </p:nvSpPr>
        <p:spPr>
          <a:xfrm>
            <a:off x="9247338" y="3125798"/>
            <a:ext cx="2321936" cy="370358"/>
          </a:xfrm>
          <a:prstGeom prst="rect">
            <a:avLst/>
          </a:prstGeom>
          <a:noFill/>
        </p:spPr>
        <p:txBody>
          <a:bodyPr wrap="square" rtlCol="0">
            <a:spAutoFit/>
          </a:bodyPr>
          <a:lstStyle/>
          <a:p>
            <a:pPr>
              <a:lnSpc>
                <a:spcPct val="150000"/>
              </a:lnSpc>
            </a:pPr>
            <a:r>
              <a:rPr kumimoji="1" lang="ja-JP" altLang="en-US" sz="1400" b="1" dirty="0"/>
              <a:t>プロジェクトアドバイザー会議</a:t>
            </a:r>
          </a:p>
        </p:txBody>
      </p:sp>
      <p:sp>
        <p:nvSpPr>
          <p:cNvPr id="144" name="テキスト ボックス 143"/>
          <p:cNvSpPr txBox="1"/>
          <p:nvPr/>
        </p:nvSpPr>
        <p:spPr>
          <a:xfrm>
            <a:off x="6231583" y="8217764"/>
            <a:ext cx="1173162" cy="307777"/>
          </a:xfrm>
          <a:prstGeom prst="rect">
            <a:avLst/>
          </a:prstGeom>
          <a:noFill/>
        </p:spPr>
        <p:txBody>
          <a:bodyPr wrap="square" rtlCol="0">
            <a:spAutoFit/>
          </a:bodyPr>
          <a:lstStyle/>
          <a:p>
            <a:r>
              <a:rPr kumimoji="1" lang="ja-JP" altLang="en-US" sz="1400" b="1" dirty="0"/>
              <a:t>拡大</a:t>
            </a:r>
          </a:p>
        </p:txBody>
      </p:sp>
      <p:sp>
        <p:nvSpPr>
          <p:cNvPr id="145" name="テキスト ボックス 144"/>
          <p:cNvSpPr txBox="1"/>
          <p:nvPr/>
        </p:nvSpPr>
        <p:spPr>
          <a:xfrm>
            <a:off x="5481971" y="3088018"/>
            <a:ext cx="2025119" cy="323165"/>
          </a:xfrm>
          <a:prstGeom prst="rect">
            <a:avLst/>
          </a:prstGeom>
          <a:solidFill>
            <a:schemeClr val="bg1"/>
          </a:solidFill>
        </p:spPr>
        <p:txBody>
          <a:bodyPr wrap="square" rtlCol="0">
            <a:spAutoFit/>
          </a:bodyPr>
          <a:lstStyle/>
          <a:p>
            <a:r>
              <a:rPr kumimoji="1" lang="ja-JP" altLang="en-US" sz="1400" dirty="0"/>
              <a:t>　</a:t>
            </a:r>
            <a:r>
              <a:rPr kumimoji="1" lang="en-US" altLang="ja-JP" sz="1500" b="1" dirty="0"/>
              <a:t>10</a:t>
            </a:r>
            <a:r>
              <a:rPr kumimoji="1" lang="ja-JP" altLang="en-US" sz="1500" b="1" dirty="0"/>
              <a:t>歳若返りの取組み</a:t>
            </a:r>
          </a:p>
        </p:txBody>
      </p:sp>
      <p:sp>
        <p:nvSpPr>
          <p:cNvPr id="146" name="テキスト ボックス 145"/>
          <p:cNvSpPr txBox="1"/>
          <p:nvPr/>
        </p:nvSpPr>
        <p:spPr>
          <a:xfrm>
            <a:off x="5621372" y="3781346"/>
            <a:ext cx="2200438" cy="307777"/>
          </a:xfrm>
          <a:prstGeom prst="rect">
            <a:avLst/>
          </a:prstGeom>
          <a:noFill/>
        </p:spPr>
        <p:txBody>
          <a:bodyPr wrap="square" rtlCol="0">
            <a:spAutoFit/>
          </a:bodyPr>
          <a:lstStyle/>
          <a:p>
            <a:r>
              <a:rPr kumimoji="1" lang="ja-JP" altLang="en-US" sz="1400" b="1" dirty="0"/>
              <a:t>モデル事業・情報収集</a:t>
            </a:r>
            <a:endParaRPr kumimoji="1" lang="en-US" altLang="ja-JP" sz="1400" b="1" dirty="0"/>
          </a:p>
        </p:txBody>
      </p:sp>
      <p:sp>
        <p:nvSpPr>
          <p:cNvPr id="147" name="テキスト ボックス 146"/>
          <p:cNvSpPr txBox="1"/>
          <p:nvPr/>
        </p:nvSpPr>
        <p:spPr>
          <a:xfrm>
            <a:off x="6247048" y="5373135"/>
            <a:ext cx="653446" cy="307777"/>
          </a:xfrm>
          <a:prstGeom prst="rect">
            <a:avLst/>
          </a:prstGeom>
          <a:noFill/>
        </p:spPr>
        <p:txBody>
          <a:bodyPr wrap="square" rtlCol="0">
            <a:spAutoFit/>
          </a:bodyPr>
          <a:lstStyle/>
          <a:p>
            <a:r>
              <a:rPr kumimoji="1" lang="ja-JP" altLang="en-US" sz="1400" b="1" dirty="0"/>
              <a:t>検証</a:t>
            </a:r>
          </a:p>
        </p:txBody>
      </p:sp>
      <p:sp>
        <p:nvSpPr>
          <p:cNvPr id="148" name="テキスト ボックス 147"/>
          <p:cNvSpPr txBox="1"/>
          <p:nvPr/>
        </p:nvSpPr>
        <p:spPr>
          <a:xfrm>
            <a:off x="6207779" y="6425822"/>
            <a:ext cx="860354" cy="307777"/>
          </a:xfrm>
          <a:prstGeom prst="rect">
            <a:avLst/>
          </a:prstGeom>
          <a:noFill/>
        </p:spPr>
        <p:txBody>
          <a:bodyPr wrap="square" rtlCol="0">
            <a:spAutoFit/>
          </a:bodyPr>
          <a:lstStyle/>
          <a:p>
            <a:r>
              <a:rPr kumimoji="1" lang="ja-JP" altLang="en-US" sz="1400" b="1" dirty="0"/>
              <a:t>発信</a:t>
            </a:r>
          </a:p>
        </p:txBody>
      </p:sp>
      <p:sp>
        <p:nvSpPr>
          <p:cNvPr id="149" name="円形吹き出し 148"/>
          <p:cNvSpPr/>
          <p:nvPr/>
        </p:nvSpPr>
        <p:spPr>
          <a:xfrm>
            <a:off x="448524" y="8176892"/>
            <a:ext cx="2154370" cy="631942"/>
          </a:xfrm>
          <a:prstGeom prst="wedgeEllipseCallout">
            <a:avLst>
              <a:gd name="adj1" fmla="val 53918"/>
              <a:gd name="adj2" fmla="val 4090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t>2025</a:t>
            </a:r>
            <a:r>
              <a:rPr kumimoji="1" lang="ja-JP" altLang="en-US" sz="1400" dirty="0"/>
              <a:t>年</a:t>
            </a:r>
            <a:endParaRPr kumimoji="1" lang="en-US" altLang="ja-JP" sz="1400" dirty="0"/>
          </a:p>
          <a:p>
            <a:pPr algn="ctr"/>
            <a:r>
              <a:rPr kumimoji="1" lang="ja-JP" altLang="en-US" sz="1400" dirty="0"/>
              <a:t>万博開催時</a:t>
            </a:r>
          </a:p>
        </p:txBody>
      </p:sp>
      <p:sp>
        <p:nvSpPr>
          <p:cNvPr id="150" name="テキスト ボックス 149"/>
          <p:cNvSpPr txBox="1"/>
          <p:nvPr/>
        </p:nvSpPr>
        <p:spPr>
          <a:xfrm>
            <a:off x="2584108" y="9127176"/>
            <a:ext cx="9639853" cy="276999"/>
          </a:xfrm>
          <a:prstGeom prst="rect">
            <a:avLst/>
          </a:prstGeom>
          <a:noFill/>
        </p:spPr>
        <p:txBody>
          <a:bodyPr wrap="square" rtlCol="0">
            <a:spAutoFit/>
          </a:bodyPr>
          <a:lstStyle/>
          <a:p>
            <a:pPr lvl="0"/>
            <a:r>
              <a:rPr kumimoji="1" lang="ja-JP" altLang="en-US" sz="1200" b="1" dirty="0">
                <a:solidFill>
                  <a:prstClr val="black"/>
                </a:solidFill>
              </a:rPr>
              <a:t>⇒</a:t>
            </a:r>
            <a:r>
              <a:rPr kumimoji="1" lang="en-US" altLang="ja-JP" sz="1200" b="1" dirty="0">
                <a:solidFill>
                  <a:prstClr val="black"/>
                </a:solidFill>
              </a:rPr>
              <a:t>10</a:t>
            </a:r>
            <a:r>
              <a:rPr kumimoji="1" lang="ja-JP" altLang="en-US" sz="1200" b="1" dirty="0">
                <a:solidFill>
                  <a:prstClr val="black"/>
                </a:solidFill>
              </a:rPr>
              <a:t>歳若返り</a:t>
            </a:r>
            <a:r>
              <a:rPr kumimoji="1" lang="ja-JP" altLang="en-US" sz="1200" dirty="0">
                <a:solidFill>
                  <a:prstClr val="black"/>
                </a:solidFill>
              </a:rPr>
              <a:t>＝健康寿命の延伸に加え、</a:t>
            </a:r>
            <a:r>
              <a:rPr kumimoji="1" lang="ja-JP" altLang="en-US" sz="1200" u="sng" dirty="0">
                <a:solidFill>
                  <a:prstClr val="black"/>
                </a:solidFill>
              </a:rPr>
              <a:t>健康状態に応じて、誰もが生涯を通じ、自らの意思に基づき活動的に生活できる</a:t>
            </a:r>
            <a:r>
              <a:rPr kumimoji="1" lang="ja-JP" altLang="en-US" sz="1200" dirty="0">
                <a:solidFill>
                  <a:prstClr val="black"/>
                </a:solidFill>
              </a:rPr>
              <a:t>（社会）につなげる</a:t>
            </a:r>
          </a:p>
        </p:txBody>
      </p:sp>
      <p:cxnSp>
        <p:nvCxnSpPr>
          <p:cNvPr id="153" name="直線矢印コネクタ 152"/>
          <p:cNvCxnSpPr/>
          <p:nvPr/>
        </p:nvCxnSpPr>
        <p:spPr>
          <a:xfrm>
            <a:off x="3232045" y="4183647"/>
            <a:ext cx="1500484" cy="12016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55" name="直線矢印コネクタ 154"/>
          <p:cNvCxnSpPr/>
          <p:nvPr/>
        </p:nvCxnSpPr>
        <p:spPr>
          <a:xfrm flipH="1" flipV="1">
            <a:off x="3142222" y="4447972"/>
            <a:ext cx="1627945" cy="143931"/>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161" name="直線矢印コネクタ 160"/>
          <p:cNvCxnSpPr/>
          <p:nvPr/>
        </p:nvCxnSpPr>
        <p:spPr>
          <a:xfrm flipH="1" flipV="1">
            <a:off x="8094316" y="4871129"/>
            <a:ext cx="1172141" cy="1679944"/>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62" name="直線矢印コネクタ 161"/>
          <p:cNvCxnSpPr/>
          <p:nvPr/>
        </p:nvCxnSpPr>
        <p:spPr>
          <a:xfrm flipH="1" flipV="1">
            <a:off x="8249161" y="4429759"/>
            <a:ext cx="1286988" cy="233328"/>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67" name="直線矢印コネクタ 166"/>
          <p:cNvCxnSpPr/>
          <p:nvPr/>
        </p:nvCxnSpPr>
        <p:spPr>
          <a:xfrm>
            <a:off x="894197" y="5635455"/>
            <a:ext cx="3783771" cy="1757768"/>
          </a:xfrm>
          <a:prstGeom prst="bentConnector3">
            <a:avLst>
              <a:gd name="adj1" fmla="val -1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p:cNvCxnSpPr/>
          <p:nvPr/>
        </p:nvCxnSpPr>
        <p:spPr>
          <a:xfrm>
            <a:off x="8272266" y="7002430"/>
            <a:ext cx="1086531" cy="905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179" name="角丸四角形 178"/>
          <p:cNvSpPr/>
          <p:nvPr/>
        </p:nvSpPr>
        <p:spPr>
          <a:xfrm>
            <a:off x="1320782" y="5904120"/>
            <a:ext cx="2408987" cy="108844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80" name="テキスト ボックス 179"/>
          <p:cNvSpPr txBox="1"/>
          <p:nvPr/>
        </p:nvSpPr>
        <p:spPr>
          <a:xfrm>
            <a:off x="1875419" y="5624136"/>
            <a:ext cx="1387038" cy="369332"/>
          </a:xfrm>
          <a:prstGeom prst="rect">
            <a:avLst/>
          </a:prstGeom>
          <a:solidFill>
            <a:srgbClr val="92D050"/>
          </a:solidFill>
          <a:ln w="3175">
            <a:solidFill>
              <a:schemeClr val="tx1"/>
            </a:solidFill>
          </a:ln>
        </p:spPr>
        <p:txBody>
          <a:bodyPr wrap="square" rtlCol="0">
            <a:spAutoFit/>
          </a:bodyPr>
          <a:lstStyle/>
          <a:p>
            <a:pPr>
              <a:lnSpc>
                <a:spcPct val="150000"/>
              </a:lnSpc>
            </a:pPr>
            <a:r>
              <a:rPr kumimoji="1" lang="ja-JP" altLang="en-US" sz="1200" dirty="0"/>
              <a:t> 大学等研究機関</a:t>
            </a:r>
          </a:p>
        </p:txBody>
      </p:sp>
      <p:cxnSp>
        <p:nvCxnSpPr>
          <p:cNvPr id="185" name="直線矢印コネクタ 184"/>
          <p:cNvCxnSpPr/>
          <p:nvPr/>
        </p:nvCxnSpPr>
        <p:spPr>
          <a:xfrm rot="10800000">
            <a:off x="533014" y="5562536"/>
            <a:ext cx="4173584" cy="2052895"/>
          </a:xfrm>
          <a:prstGeom prst="bentConnector3">
            <a:avLst>
              <a:gd name="adj1" fmla="val 100513"/>
            </a:avLst>
          </a:prstGeom>
          <a:ln w="57150">
            <a:tailEnd type="triangle"/>
          </a:ln>
        </p:spPr>
        <p:style>
          <a:lnRef idx="1">
            <a:schemeClr val="dk1"/>
          </a:lnRef>
          <a:fillRef idx="0">
            <a:schemeClr val="dk1"/>
          </a:fillRef>
          <a:effectRef idx="0">
            <a:schemeClr val="dk1"/>
          </a:effectRef>
          <a:fontRef idx="minor">
            <a:schemeClr val="tx1"/>
          </a:fontRef>
        </p:style>
      </p:cxnSp>
      <p:cxnSp>
        <p:nvCxnSpPr>
          <p:cNvPr id="194" name="直線矢印コネクタ 193"/>
          <p:cNvCxnSpPr/>
          <p:nvPr/>
        </p:nvCxnSpPr>
        <p:spPr>
          <a:xfrm flipV="1">
            <a:off x="3759227" y="5571955"/>
            <a:ext cx="996265" cy="346695"/>
          </a:xfrm>
          <a:prstGeom prst="straightConnector1">
            <a:avLst/>
          </a:prstGeom>
          <a:ln w="57150">
            <a:headEnd type="triangle"/>
            <a:tailEnd type="triangle"/>
          </a:ln>
        </p:spPr>
        <p:style>
          <a:lnRef idx="2">
            <a:schemeClr val="dk1"/>
          </a:lnRef>
          <a:fillRef idx="0">
            <a:schemeClr val="dk1"/>
          </a:fillRef>
          <a:effectRef idx="1">
            <a:schemeClr val="dk1"/>
          </a:effectRef>
          <a:fontRef idx="minor">
            <a:schemeClr val="tx1"/>
          </a:fontRef>
        </p:style>
      </p:cxnSp>
      <p:cxnSp>
        <p:nvCxnSpPr>
          <p:cNvPr id="201" name="直線矢印コネクタ 200"/>
          <p:cNvCxnSpPr/>
          <p:nvPr/>
        </p:nvCxnSpPr>
        <p:spPr>
          <a:xfrm rot="10800000" flipV="1">
            <a:off x="8282120" y="5884298"/>
            <a:ext cx="4049954" cy="1767089"/>
          </a:xfrm>
          <a:prstGeom prst="bentConnector3">
            <a:avLst>
              <a:gd name="adj1" fmla="val 454"/>
            </a:avLst>
          </a:prstGeom>
          <a:ln w="57150">
            <a:headEnd type="triangle"/>
            <a:tailEnd type="none"/>
          </a:ln>
        </p:spPr>
        <p:style>
          <a:lnRef idx="2">
            <a:schemeClr val="dk1"/>
          </a:lnRef>
          <a:fillRef idx="0">
            <a:schemeClr val="dk1"/>
          </a:fillRef>
          <a:effectRef idx="1">
            <a:schemeClr val="dk1"/>
          </a:effectRef>
          <a:fontRef idx="minor">
            <a:schemeClr val="tx1"/>
          </a:fontRef>
        </p:style>
      </p:cxnSp>
      <p:sp>
        <p:nvSpPr>
          <p:cNvPr id="251" name="右矢印 250"/>
          <p:cNvSpPr/>
          <p:nvPr/>
        </p:nvSpPr>
        <p:spPr>
          <a:xfrm rot="9854165">
            <a:off x="8377082" y="3147255"/>
            <a:ext cx="695272" cy="79534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8" name="テキスト ボックス 117"/>
          <p:cNvSpPr txBox="1"/>
          <p:nvPr/>
        </p:nvSpPr>
        <p:spPr>
          <a:xfrm>
            <a:off x="4841638" y="4038974"/>
            <a:ext cx="3426975" cy="769441"/>
          </a:xfrm>
          <a:prstGeom prst="rect">
            <a:avLst/>
          </a:prstGeom>
          <a:noFill/>
        </p:spPr>
        <p:txBody>
          <a:bodyPr wrap="square" rtlCol="0">
            <a:spAutoFit/>
          </a:bodyPr>
          <a:lstStyle/>
          <a:p>
            <a:r>
              <a:rPr kumimoji="1" lang="ja-JP" altLang="en-US" sz="1100" dirty="0"/>
              <a:t>◆モデル事業・実証事業等の連携実施</a:t>
            </a:r>
            <a:endParaRPr kumimoji="1" lang="en-US" altLang="ja-JP" sz="1100" dirty="0"/>
          </a:p>
          <a:p>
            <a:r>
              <a:rPr kumimoji="1" lang="ja-JP" altLang="en-US" sz="1100" dirty="0"/>
              <a:t>◆企業、地域、市町村等で取り組んでいる「</a:t>
            </a:r>
            <a:r>
              <a:rPr kumimoji="1" lang="en-US" altLang="ja-JP" sz="1100" dirty="0"/>
              <a:t>10</a:t>
            </a:r>
            <a:r>
              <a:rPr kumimoji="1" lang="ja-JP" altLang="en-US" sz="1100" dirty="0"/>
              <a:t>歳若返り」に資する取組みや新たな取組みを広く募集、あるいは調査を行う等による情報収集</a:t>
            </a:r>
          </a:p>
        </p:txBody>
      </p:sp>
      <p:sp>
        <p:nvSpPr>
          <p:cNvPr id="119" name="テキスト ボックス 118"/>
          <p:cNvSpPr txBox="1"/>
          <p:nvPr/>
        </p:nvSpPr>
        <p:spPr>
          <a:xfrm>
            <a:off x="4841016" y="6651258"/>
            <a:ext cx="3487055" cy="1107996"/>
          </a:xfrm>
          <a:prstGeom prst="rect">
            <a:avLst/>
          </a:prstGeom>
          <a:noFill/>
        </p:spPr>
        <p:txBody>
          <a:bodyPr wrap="square" rtlCol="0">
            <a:spAutoFit/>
          </a:bodyPr>
          <a:lstStyle/>
          <a:p>
            <a:r>
              <a:rPr kumimoji="1" lang="ja-JP" altLang="en-US" sz="1100" dirty="0"/>
              <a:t>◆効果的な取組みは、</a:t>
            </a:r>
            <a:r>
              <a:rPr kumimoji="1" lang="en-US" altLang="ja-JP" sz="1100" dirty="0"/>
              <a:t>HP</a:t>
            </a:r>
            <a:r>
              <a:rPr kumimoji="1" lang="ja-JP" altLang="en-US" sz="1100" dirty="0" err="1"/>
              <a:t>、</a:t>
            </a:r>
            <a:r>
              <a:rPr kumimoji="1" lang="en-US" altLang="ja-JP" sz="1100" dirty="0"/>
              <a:t>SNS</a:t>
            </a:r>
            <a:r>
              <a:rPr kumimoji="1" lang="ja-JP" altLang="en-US" sz="1100" dirty="0" err="1"/>
              <a:t>、</a:t>
            </a:r>
            <a:r>
              <a:rPr kumimoji="1" lang="ja-JP" altLang="en-US" sz="1100" dirty="0"/>
              <a:t>イベントへの出展等により広く発信</a:t>
            </a:r>
            <a:endParaRPr kumimoji="1" lang="en-US" altLang="ja-JP" sz="1100" dirty="0"/>
          </a:p>
          <a:p>
            <a:r>
              <a:rPr kumimoji="1" lang="ja-JP" altLang="en-US" sz="1100" dirty="0"/>
              <a:t>◆大学や府との協定締結企業等と連携を進め、定期的かつ効果的に発信</a:t>
            </a:r>
            <a:endParaRPr kumimoji="1" lang="en-US" altLang="ja-JP" sz="1100" dirty="0"/>
          </a:p>
          <a:p>
            <a:r>
              <a:rPr kumimoji="1" lang="ja-JP" altLang="en-US" sz="1100"/>
              <a:t>◆万博開催に向けた取組みと連携し、</a:t>
            </a:r>
            <a:r>
              <a:rPr kumimoji="1" lang="ja-JP" altLang="en-US" sz="1100" dirty="0"/>
              <a:t>万博のインパクトも活かしつつ積極的に発信</a:t>
            </a:r>
          </a:p>
        </p:txBody>
      </p:sp>
      <p:cxnSp>
        <p:nvCxnSpPr>
          <p:cNvPr id="253" name="直線矢印コネクタ 252"/>
          <p:cNvCxnSpPr/>
          <p:nvPr/>
        </p:nvCxnSpPr>
        <p:spPr>
          <a:xfrm>
            <a:off x="3782195" y="6079384"/>
            <a:ext cx="910983" cy="662270"/>
          </a:xfrm>
          <a:prstGeom prst="straightConnector1">
            <a:avLst/>
          </a:prstGeom>
          <a:ln w="57150">
            <a:headEnd type="triangle"/>
            <a:tailEnd type="triangle"/>
          </a:ln>
        </p:spPr>
        <p:style>
          <a:lnRef idx="2">
            <a:schemeClr val="dk1"/>
          </a:lnRef>
          <a:fillRef idx="0">
            <a:schemeClr val="dk1"/>
          </a:fillRef>
          <a:effectRef idx="1">
            <a:schemeClr val="dk1"/>
          </a:effectRef>
          <a:fontRef idx="minor">
            <a:schemeClr val="tx1"/>
          </a:fontRef>
        </p:style>
      </p:cxnSp>
      <p:sp>
        <p:nvSpPr>
          <p:cNvPr id="263" name="テキスト ボックス 262"/>
          <p:cNvSpPr txBox="1"/>
          <p:nvPr/>
        </p:nvSpPr>
        <p:spPr>
          <a:xfrm rot="20176385">
            <a:off x="3860300" y="5344947"/>
            <a:ext cx="827621" cy="330603"/>
          </a:xfrm>
          <a:prstGeom prst="rect">
            <a:avLst/>
          </a:prstGeom>
          <a:noFill/>
        </p:spPr>
        <p:txBody>
          <a:bodyPr wrap="square" rtlCol="0">
            <a:spAutoFit/>
          </a:bodyPr>
          <a:lstStyle/>
          <a:p>
            <a:pPr>
              <a:lnSpc>
                <a:spcPct val="150000"/>
              </a:lnSpc>
            </a:pPr>
            <a:r>
              <a:rPr kumimoji="1" lang="ja-JP" altLang="en-US" sz="1200" dirty="0"/>
              <a:t>連携</a:t>
            </a:r>
          </a:p>
        </p:txBody>
      </p:sp>
      <p:sp>
        <p:nvSpPr>
          <p:cNvPr id="264" name="テキスト ボックス 263"/>
          <p:cNvSpPr txBox="1"/>
          <p:nvPr/>
        </p:nvSpPr>
        <p:spPr>
          <a:xfrm rot="1978350">
            <a:off x="4095825" y="6194271"/>
            <a:ext cx="827621" cy="330603"/>
          </a:xfrm>
          <a:prstGeom prst="rect">
            <a:avLst/>
          </a:prstGeom>
          <a:noFill/>
        </p:spPr>
        <p:txBody>
          <a:bodyPr wrap="square" rtlCol="0">
            <a:spAutoFit/>
          </a:bodyPr>
          <a:lstStyle/>
          <a:p>
            <a:pPr>
              <a:lnSpc>
                <a:spcPct val="150000"/>
              </a:lnSpc>
            </a:pPr>
            <a:r>
              <a:rPr kumimoji="1" lang="ja-JP" altLang="en-US" sz="1200" dirty="0"/>
              <a:t>連携</a:t>
            </a:r>
          </a:p>
        </p:txBody>
      </p:sp>
      <p:sp>
        <p:nvSpPr>
          <p:cNvPr id="265" name="テキスト ボックス 264"/>
          <p:cNvSpPr txBox="1"/>
          <p:nvPr/>
        </p:nvSpPr>
        <p:spPr>
          <a:xfrm rot="308333">
            <a:off x="3506803" y="4489139"/>
            <a:ext cx="827621" cy="330603"/>
          </a:xfrm>
          <a:prstGeom prst="rect">
            <a:avLst/>
          </a:prstGeom>
          <a:noFill/>
        </p:spPr>
        <p:txBody>
          <a:bodyPr wrap="square" rtlCol="0">
            <a:spAutoFit/>
          </a:bodyPr>
          <a:lstStyle/>
          <a:p>
            <a:pPr>
              <a:lnSpc>
                <a:spcPct val="150000"/>
              </a:lnSpc>
            </a:pPr>
            <a:r>
              <a:rPr kumimoji="1" lang="ja-JP" altLang="en-US" sz="1200" dirty="0"/>
              <a:t>連携</a:t>
            </a:r>
          </a:p>
        </p:txBody>
      </p:sp>
      <p:cxnSp>
        <p:nvCxnSpPr>
          <p:cNvPr id="266" name="直線矢印コネクタ 265"/>
          <p:cNvCxnSpPr/>
          <p:nvPr/>
        </p:nvCxnSpPr>
        <p:spPr>
          <a:xfrm flipH="1" flipV="1">
            <a:off x="3189329" y="3797861"/>
            <a:ext cx="1454533" cy="129201"/>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272" name="テキスト ボックス 271"/>
          <p:cNvSpPr txBox="1"/>
          <p:nvPr/>
        </p:nvSpPr>
        <p:spPr>
          <a:xfrm rot="308333">
            <a:off x="3372236" y="3501589"/>
            <a:ext cx="827621" cy="369332"/>
          </a:xfrm>
          <a:prstGeom prst="rect">
            <a:avLst/>
          </a:prstGeom>
          <a:noFill/>
        </p:spPr>
        <p:txBody>
          <a:bodyPr wrap="square" rtlCol="0">
            <a:spAutoFit/>
          </a:bodyPr>
          <a:lstStyle/>
          <a:p>
            <a:pPr>
              <a:lnSpc>
                <a:spcPct val="150000"/>
              </a:lnSpc>
            </a:pPr>
            <a:r>
              <a:rPr kumimoji="1" lang="ja-JP" altLang="en-US" sz="1200" dirty="0"/>
              <a:t>情報収集</a:t>
            </a:r>
          </a:p>
        </p:txBody>
      </p:sp>
      <p:sp>
        <p:nvSpPr>
          <p:cNvPr id="273" name="テキスト ボックス 272"/>
          <p:cNvSpPr txBox="1"/>
          <p:nvPr/>
        </p:nvSpPr>
        <p:spPr>
          <a:xfrm rot="308333">
            <a:off x="3276673" y="3863867"/>
            <a:ext cx="1299571" cy="369332"/>
          </a:xfrm>
          <a:prstGeom prst="rect">
            <a:avLst/>
          </a:prstGeom>
          <a:noFill/>
        </p:spPr>
        <p:txBody>
          <a:bodyPr wrap="square" rtlCol="0">
            <a:spAutoFit/>
          </a:bodyPr>
          <a:lstStyle/>
          <a:p>
            <a:pPr>
              <a:lnSpc>
                <a:spcPct val="150000"/>
              </a:lnSpc>
            </a:pPr>
            <a:r>
              <a:rPr kumimoji="1" lang="ja-JP" altLang="en-US" sz="1200" dirty="0"/>
              <a:t>情報提供・協力</a:t>
            </a:r>
          </a:p>
        </p:txBody>
      </p:sp>
      <p:sp>
        <p:nvSpPr>
          <p:cNvPr id="274" name="テキスト ボックス 273"/>
          <p:cNvSpPr txBox="1"/>
          <p:nvPr/>
        </p:nvSpPr>
        <p:spPr>
          <a:xfrm>
            <a:off x="1084811" y="7051085"/>
            <a:ext cx="2898075" cy="330603"/>
          </a:xfrm>
          <a:prstGeom prst="rect">
            <a:avLst/>
          </a:prstGeom>
          <a:noFill/>
        </p:spPr>
        <p:txBody>
          <a:bodyPr wrap="square" rtlCol="0">
            <a:spAutoFit/>
          </a:bodyPr>
          <a:lstStyle/>
          <a:p>
            <a:pPr>
              <a:lnSpc>
                <a:spcPct val="150000"/>
              </a:lnSpc>
            </a:pPr>
            <a:r>
              <a:rPr kumimoji="1" lang="ja-JP" altLang="en-US" sz="1200" dirty="0"/>
              <a:t>連携・機関誌・インターネットメディアへの掲載</a:t>
            </a:r>
          </a:p>
        </p:txBody>
      </p:sp>
      <p:cxnSp>
        <p:nvCxnSpPr>
          <p:cNvPr id="275" name="直線矢印コネクタ 274"/>
          <p:cNvCxnSpPr/>
          <p:nvPr/>
        </p:nvCxnSpPr>
        <p:spPr>
          <a:xfrm>
            <a:off x="8322834" y="4136027"/>
            <a:ext cx="1316245" cy="216799"/>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79" name="直線矢印コネクタ 278"/>
          <p:cNvCxnSpPr/>
          <p:nvPr/>
        </p:nvCxnSpPr>
        <p:spPr>
          <a:xfrm>
            <a:off x="8256371" y="4752974"/>
            <a:ext cx="1133613" cy="1645678"/>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285" name="テキスト ボックス 284"/>
          <p:cNvSpPr txBox="1"/>
          <p:nvPr/>
        </p:nvSpPr>
        <p:spPr>
          <a:xfrm rot="588104">
            <a:off x="8644399" y="3897981"/>
            <a:ext cx="827621" cy="369332"/>
          </a:xfrm>
          <a:prstGeom prst="rect">
            <a:avLst/>
          </a:prstGeom>
          <a:noFill/>
        </p:spPr>
        <p:txBody>
          <a:bodyPr wrap="square" rtlCol="0">
            <a:spAutoFit/>
          </a:bodyPr>
          <a:lstStyle/>
          <a:p>
            <a:pPr>
              <a:lnSpc>
                <a:spcPct val="150000"/>
              </a:lnSpc>
            </a:pPr>
            <a:r>
              <a:rPr kumimoji="1" lang="ja-JP" altLang="en-US" sz="1200" dirty="0"/>
              <a:t>情報収集</a:t>
            </a:r>
          </a:p>
        </p:txBody>
      </p:sp>
      <p:sp>
        <p:nvSpPr>
          <p:cNvPr id="286" name="テキスト ボックス 285"/>
          <p:cNvSpPr txBox="1"/>
          <p:nvPr/>
        </p:nvSpPr>
        <p:spPr>
          <a:xfrm rot="3193956">
            <a:off x="8644535" y="5348819"/>
            <a:ext cx="827621" cy="369332"/>
          </a:xfrm>
          <a:prstGeom prst="rect">
            <a:avLst/>
          </a:prstGeom>
          <a:noFill/>
        </p:spPr>
        <p:txBody>
          <a:bodyPr wrap="square" rtlCol="0">
            <a:spAutoFit/>
          </a:bodyPr>
          <a:lstStyle/>
          <a:p>
            <a:pPr>
              <a:lnSpc>
                <a:spcPct val="150000"/>
              </a:lnSpc>
            </a:pPr>
            <a:r>
              <a:rPr kumimoji="1" lang="ja-JP" altLang="en-US" sz="1200" dirty="0"/>
              <a:t>情報収集</a:t>
            </a:r>
          </a:p>
        </p:txBody>
      </p:sp>
      <p:sp>
        <p:nvSpPr>
          <p:cNvPr id="287" name="テキスト ボックス 286"/>
          <p:cNvSpPr txBox="1"/>
          <p:nvPr/>
        </p:nvSpPr>
        <p:spPr>
          <a:xfrm rot="659365">
            <a:off x="8400983" y="4262436"/>
            <a:ext cx="1302471" cy="369332"/>
          </a:xfrm>
          <a:prstGeom prst="rect">
            <a:avLst/>
          </a:prstGeom>
          <a:noFill/>
        </p:spPr>
        <p:txBody>
          <a:bodyPr wrap="square" rtlCol="0">
            <a:spAutoFit/>
          </a:bodyPr>
          <a:lstStyle/>
          <a:p>
            <a:pPr>
              <a:lnSpc>
                <a:spcPct val="150000"/>
              </a:lnSpc>
            </a:pPr>
            <a:r>
              <a:rPr kumimoji="1" lang="ja-JP" altLang="en-US" sz="1200" dirty="0"/>
              <a:t>情報提供・協力</a:t>
            </a:r>
          </a:p>
        </p:txBody>
      </p:sp>
      <p:sp>
        <p:nvSpPr>
          <p:cNvPr id="289" name="テキスト ボックス 288"/>
          <p:cNvSpPr txBox="1"/>
          <p:nvPr/>
        </p:nvSpPr>
        <p:spPr>
          <a:xfrm rot="3385300">
            <a:off x="8003635" y="5767585"/>
            <a:ext cx="1299571" cy="369332"/>
          </a:xfrm>
          <a:prstGeom prst="rect">
            <a:avLst/>
          </a:prstGeom>
          <a:noFill/>
        </p:spPr>
        <p:txBody>
          <a:bodyPr wrap="square" rtlCol="0">
            <a:spAutoFit/>
          </a:bodyPr>
          <a:lstStyle/>
          <a:p>
            <a:pPr>
              <a:lnSpc>
                <a:spcPct val="150000"/>
              </a:lnSpc>
            </a:pPr>
            <a:r>
              <a:rPr kumimoji="1" lang="ja-JP" altLang="en-US" sz="1200" dirty="0"/>
              <a:t>情報提供・協力</a:t>
            </a:r>
          </a:p>
        </p:txBody>
      </p:sp>
      <p:sp>
        <p:nvSpPr>
          <p:cNvPr id="294" name="テキスト ボックス 293"/>
          <p:cNvSpPr txBox="1"/>
          <p:nvPr/>
        </p:nvSpPr>
        <p:spPr>
          <a:xfrm>
            <a:off x="2017580" y="7625603"/>
            <a:ext cx="598126" cy="369332"/>
          </a:xfrm>
          <a:prstGeom prst="rect">
            <a:avLst/>
          </a:prstGeom>
          <a:noFill/>
        </p:spPr>
        <p:txBody>
          <a:bodyPr wrap="square" rtlCol="0">
            <a:spAutoFit/>
          </a:bodyPr>
          <a:lstStyle/>
          <a:p>
            <a:pPr>
              <a:lnSpc>
                <a:spcPct val="150000"/>
              </a:lnSpc>
            </a:pPr>
            <a:r>
              <a:rPr kumimoji="1" lang="ja-JP" altLang="en-US" sz="1200" dirty="0"/>
              <a:t>発信</a:t>
            </a:r>
          </a:p>
        </p:txBody>
      </p:sp>
      <p:sp>
        <p:nvSpPr>
          <p:cNvPr id="295" name="テキスト ボックス 294"/>
          <p:cNvSpPr txBox="1"/>
          <p:nvPr/>
        </p:nvSpPr>
        <p:spPr>
          <a:xfrm>
            <a:off x="8444827" y="6637736"/>
            <a:ext cx="1299571" cy="330603"/>
          </a:xfrm>
          <a:prstGeom prst="rect">
            <a:avLst/>
          </a:prstGeom>
          <a:noFill/>
        </p:spPr>
        <p:txBody>
          <a:bodyPr wrap="square" rtlCol="0">
            <a:spAutoFit/>
          </a:bodyPr>
          <a:lstStyle/>
          <a:p>
            <a:pPr>
              <a:lnSpc>
                <a:spcPct val="150000"/>
              </a:lnSpc>
            </a:pPr>
            <a:r>
              <a:rPr kumimoji="1" lang="ja-JP" altLang="en-US" sz="1200" dirty="0"/>
              <a:t>発信</a:t>
            </a:r>
          </a:p>
        </p:txBody>
      </p:sp>
      <p:sp>
        <p:nvSpPr>
          <p:cNvPr id="296" name="テキスト ボックス 295"/>
          <p:cNvSpPr txBox="1"/>
          <p:nvPr/>
        </p:nvSpPr>
        <p:spPr>
          <a:xfrm>
            <a:off x="9082349" y="7621590"/>
            <a:ext cx="2216826" cy="369332"/>
          </a:xfrm>
          <a:prstGeom prst="rect">
            <a:avLst/>
          </a:prstGeom>
          <a:noFill/>
        </p:spPr>
        <p:txBody>
          <a:bodyPr wrap="square" rtlCol="0">
            <a:spAutoFit/>
          </a:bodyPr>
          <a:lstStyle/>
          <a:p>
            <a:pPr>
              <a:lnSpc>
                <a:spcPct val="150000"/>
              </a:lnSpc>
            </a:pPr>
            <a:r>
              <a:rPr kumimoji="1" lang="ja-JP" altLang="en-US" sz="1200" dirty="0"/>
              <a:t>発信・地域イベント等への出展</a:t>
            </a:r>
          </a:p>
        </p:txBody>
      </p:sp>
      <p:pic>
        <p:nvPicPr>
          <p:cNvPr id="297" name="図 296"/>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100000">
                        <a14:foregroundMark x1="37368" y1="61965" x2="52632" y2="68010"/>
                        <a14:foregroundMark x1="38421" y1="68766" x2="50789" y2="60957"/>
                        <a14:foregroundMark x1="57895" y1="8564" x2="97105" y2="41058"/>
                        <a14:foregroundMark x1="20946" y1="42903" x2="28716" y2="63548"/>
                        <a14:foregroundMark x1="28041" y1="36774" x2="41216" y2="53871"/>
                        <a14:foregroundMark x1="53378" y1="55484" x2="56757" y2="7419"/>
                      </a14:backgroundRemoval>
                    </a14:imgEffect>
                  </a14:imgLayer>
                </a14:imgProps>
              </a:ext>
              <a:ext uri="{28A0092B-C50C-407E-A947-70E740481C1C}">
                <a14:useLocalDpi xmlns:a14="http://schemas.microsoft.com/office/drawing/2010/main" val="0"/>
              </a:ext>
            </a:extLst>
          </a:blip>
          <a:stretch>
            <a:fillRect/>
          </a:stretch>
        </p:blipFill>
        <p:spPr>
          <a:xfrm>
            <a:off x="2877665" y="4646295"/>
            <a:ext cx="708760" cy="693994"/>
          </a:xfrm>
          <a:prstGeom prst="rect">
            <a:avLst/>
          </a:prstGeom>
        </p:spPr>
      </p:pic>
      <p:pic>
        <p:nvPicPr>
          <p:cNvPr id="298" name="図 297"/>
          <p:cNvPicPr>
            <a:picLocks noChangeAspect="1"/>
          </p:cNvPicPr>
          <p:nvPr/>
        </p:nvPicPr>
        <p:blipFill>
          <a:blip r:embed="rId5" cstate="print">
            <a:extLst>
              <a:ext uri="{BEBA8EAE-BF5A-486C-A8C5-ECC9F3942E4B}">
                <a14:imgProps xmlns:a14="http://schemas.microsoft.com/office/drawing/2010/main">
                  <a14:imgLayer r:embed="rId6">
                    <a14:imgEffect>
                      <a14:backgroundRemoval t="0" b="99065" l="0" r="100000">
                        <a14:foregroundMark x1="42857" y1="2492" x2="86626" y2="57321"/>
                        <a14:foregroundMark x1="41337" y1="31464" x2="82675" y2="31776"/>
                        <a14:foregroundMark x1="48632" y1="19315" x2="73556" y2="47975"/>
                        <a14:foregroundMark x1="33435" y1="54829" x2="47720" y2="62928"/>
                        <a14:foregroundMark x1="56535" y1="22741" x2="56535" y2="22741"/>
                      </a14:backgroundRemoval>
                    </a14:imgEffect>
                  </a14:imgLayer>
                </a14:imgProps>
              </a:ext>
              <a:ext uri="{28A0092B-C50C-407E-A947-70E740481C1C}">
                <a14:useLocalDpi xmlns:a14="http://schemas.microsoft.com/office/drawing/2010/main" val="0"/>
              </a:ext>
            </a:extLst>
          </a:blip>
          <a:stretch>
            <a:fillRect/>
          </a:stretch>
        </p:blipFill>
        <p:spPr>
          <a:xfrm>
            <a:off x="211611" y="3416107"/>
            <a:ext cx="519133" cy="605976"/>
          </a:xfrm>
          <a:prstGeom prst="rect">
            <a:avLst/>
          </a:prstGeom>
        </p:spPr>
      </p:pic>
      <p:pic>
        <p:nvPicPr>
          <p:cNvPr id="300" name="図 299"/>
          <p:cNvPicPr>
            <a:picLocks noChangeAspect="1"/>
          </p:cNvPicPr>
          <p:nvPr/>
        </p:nvPicPr>
        <p:blipFill>
          <a:blip r:embed="rId7" cstate="print">
            <a:extLst>
              <a:ext uri="{BEBA8EAE-BF5A-486C-A8C5-ECC9F3942E4B}">
                <a14:imgProps xmlns:a14="http://schemas.microsoft.com/office/drawing/2010/main">
                  <a14:imgLayer r:embed="rId8">
                    <a14:imgEffect>
                      <a14:backgroundRemoval t="0" b="96569" l="0" r="100000"/>
                    </a14:imgEffect>
                  </a14:imgLayer>
                </a14:imgProps>
              </a:ext>
              <a:ext uri="{28A0092B-C50C-407E-A947-70E740481C1C}">
                <a14:useLocalDpi xmlns:a14="http://schemas.microsoft.com/office/drawing/2010/main" val="0"/>
              </a:ext>
            </a:extLst>
          </a:blip>
          <a:stretch>
            <a:fillRect/>
          </a:stretch>
        </p:blipFill>
        <p:spPr>
          <a:xfrm>
            <a:off x="11927969" y="3654246"/>
            <a:ext cx="1303497" cy="633238"/>
          </a:xfrm>
          <a:prstGeom prst="rect">
            <a:avLst/>
          </a:prstGeom>
        </p:spPr>
      </p:pic>
      <p:pic>
        <p:nvPicPr>
          <p:cNvPr id="301" name="図 300"/>
          <p:cNvPicPr>
            <a:picLocks noChangeAspect="1"/>
          </p:cNvPicPr>
          <p:nvPr/>
        </p:nvPicPr>
        <p:blipFill>
          <a:blip r:embed="rId9" cstate="print">
            <a:extLst>
              <a:ext uri="{BEBA8EAE-BF5A-486C-A8C5-ECC9F3942E4B}">
                <a14:imgProps xmlns:a14="http://schemas.microsoft.com/office/drawing/2010/main">
                  <a14:imgLayer r:embed="rId10">
                    <a14:imgEffect>
                      <a14:backgroundRemoval t="0" b="100000" l="0" r="97573">
                        <a14:foregroundMark x1="7767" y1="10078" x2="25243" y2="3876"/>
                        <a14:foregroundMark x1="16505" y1="17829" x2="27184" y2="17829"/>
                        <a14:foregroundMark x1="50485" y1="32558" x2="60194" y2="91473"/>
                        <a14:foregroundMark x1="81553" y1="36434" x2="87379" y2="93023"/>
                        <a14:foregroundMark x1="71845" y1="69767" x2="83495" y2="56589"/>
                        <a14:foregroundMark x1="81553" y1="72093" x2="84466" y2="55814"/>
                        <a14:foregroundMark x1="34951" y1="52713" x2="53398" y2="55039"/>
                        <a14:foregroundMark x1="45631" y1="48837" x2="51456" y2="93023"/>
                        <a14:foregroundMark x1="85437" y1="34109" x2="91748" y2="49612"/>
                        <a14:foregroundMark x1="80583" y1="93023" x2="83495" y2="92248"/>
                      </a14:backgroundRemoval>
                    </a14:imgEffect>
                  </a14:imgLayer>
                </a14:imgProps>
              </a:ext>
              <a:ext uri="{28A0092B-C50C-407E-A947-70E740481C1C}">
                <a14:useLocalDpi xmlns:a14="http://schemas.microsoft.com/office/drawing/2010/main" val="0"/>
              </a:ext>
            </a:extLst>
          </a:blip>
          <a:stretch>
            <a:fillRect/>
          </a:stretch>
        </p:blipFill>
        <p:spPr>
          <a:xfrm>
            <a:off x="1070405" y="5647535"/>
            <a:ext cx="537547" cy="555218"/>
          </a:xfrm>
          <a:prstGeom prst="rect">
            <a:avLst/>
          </a:prstGeom>
        </p:spPr>
      </p:pic>
      <p:pic>
        <p:nvPicPr>
          <p:cNvPr id="302" name="図 301"/>
          <p:cNvPicPr>
            <a:picLocks noChangeAspect="1"/>
          </p:cNvPicPr>
          <p:nvPr/>
        </p:nvPicPr>
        <p:blipFill>
          <a:blip r:embed="rId11" cstate="print">
            <a:extLst>
              <a:ext uri="{BEBA8EAE-BF5A-486C-A8C5-ECC9F3942E4B}">
                <a14:imgProps xmlns:a14="http://schemas.microsoft.com/office/drawing/2010/main">
                  <a14:imgLayer r:embed="rId12">
                    <a14:imgEffect>
                      <a14:backgroundRemoval t="0" b="100000" l="0" r="94964">
                        <a14:foregroundMark x1="9712" y1="55378" x2="13309" y2="98805"/>
                        <a14:foregroundMark x1="66547" y1="21514" x2="93885" y2="86853"/>
                        <a14:foregroundMark x1="52518" y1="71315" x2="45324" y2="59363"/>
                        <a14:foregroundMark x1="30935" y1="79283" x2="48921" y2="90837"/>
                        <a14:foregroundMark x1="35971" y1="79283" x2="55755" y2="84462"/>
                      </a14:backgroundRemoval>
                    </a14:imgEffect>
                  </a14:imgLayer>
                </a14:imgProps>
              </a:ext>
              <a:ext uri="{28A0092B-C50C-407E-A947-70E740481C1C}">
                <a14:useLocalDpi xmlns:a14="http://schemas.microsoft.com/office/drawing/2010/main" val="0"/>
              </a:ext>
            </a:extLst>
          </a:blip>
          <a:stretch>
            <a:fillRect/>
          </a:stretch>
        </p:blipFill>
        <p:spPr>
          <a:xfrm>
            <a:off x="11503880" y="6798948"/>
            <a:ext cx="754179" cy="682515"/>
          </a:xfrm>
          <a:prstGeom prst="rect">
            <a:avLst/>
          </a:prstGeom>
        </p:spPr>
      </p:pic>
      <p:pic>
        <p:nvPicPr>
          <p:cNvPr id="303" name="図 302"/>
          <p:cNvPicPr>
            <a:picLocks noChangeAspect="1"/>
          </p:cNvPicPr>
          <p:nvPr/>
        </p:nvPicPr>
        <p:blipFill>
          <a:blip r:embed="rId13" cstate="print">
            <a:extLst>
              <a:ext uri="{BEBA8EAE-BF5A-486C-A8C5-ECC9F3942E4B}">
                <a14:imgProps xmlns:a14="http://schemas.microsoft.com/office/drawing/2010/main">
                  <a14:imgLayer r:embed="rId14">
                    <a14:imgEffect>
                      <a14:backgroundRemoval t="0" b="100000" l="0" r="100000">
                        <a14:foregroundMark x1="42697" y1="25469" x2="5618" y2="94906"/>
                        <a14:foregroundMark x1="3933" y1="57909" x2="27809" y2="27078"/>
                        <a14:foregroundMark x1="9270" y1="38606" x2="14888" y2="56300"/>
                        <a14:foregroundMark x1="7584" y1="62466" x2="43539" y2="37802"/>
                        <a14:foregroundMark x1="46348" y1="35925" x2="39888" y2="58981"/>
                        <a14:foregroundMark x1="39045" y1="55496" x2="36236" y2="41287"/>
                        <a14:foregroundMark x1="63764" y1="43968" x2="70225" y2="69437"/>
                        <a14:foregroundMark x1="63764" y1="68633" x2="79494" y2="50134"/>
                        <a14:foregroundMark x1="68539" y1="48257" x2="82303" y2="57105"/>
                        <a14:foregroundMark x1="84270" y1="72922" x2="98034" y2="59786"/>
                        <a14:foregroundMark x1="75843" y1="56300" x2="86798" y2="74799"/>
                        <a14:foregroundMark x1="63764" y1="77480" x2="67416" y2="65147"/>
                        <a14:foregroundMark x1="73034" y1="19303" x2="70225" y2="29759"/>
                        <a14:foregroundMark x1="36798" y1="28954" x2="40730" y2="25469"/>
                      </a14:backgroundRemoval>
                    </a14:imgEffect>
                  </a14:imgLayer>
                </a14:imgProps>
              </a:ext>
              <a:ext uri="{28A0092B-C50C-407E-A947-70E740481C1C}">
                <a14:useLocalDpi xmlns:a14="http://schemas.microsoft.com/office/drawing/2010/main" val="0"/>
              </a:ext>
            </a:extLst>
          </a:blip>
          <a:stretch>
            <a:fillRect/>
          </a:stretch>
        </p:blipFill>
        <p:spPr>
          <a:xfrm>
            <a:off x="3366989" y="6279919"/>
            <a:ext cx="785104" cy="822557"/>
          </a:xfrm>
          <a:prstGeom prst="rect">
            <a:avLst/>
          </a:prstGeom>
        </p:spPr>
      </p:pic>
      <p:cxnSp>
        <p:nvCxnSpPr>
          <p:cNvPr id="304" name="直線矢印コネクタ 303"/>
          <p:cNvCxnSpPr/>
          <p:nvPr/>
        </p:nvCxnSpPr>
        <p:spPr>
          <a:xfrm flipH="1" flipV="1">
            <a:off x="8233692" y="4621464"/>
            <a:ext cx="1371058" cy="254290"/>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sp>
        <p:nvSpPr>
          <p:cNvPr id="305" name="テキスト ボックス 304"/>
          <p:cNvSpPr txBox="1"/>
          <p:nvPr/>
        </p:nvSpPr>
        <p:spPr>
          <a:xfrm rot="308333">
            <a:off x="8651401" y="4705246"/>
            <a:ext cx="827621" cy="369332"/>
          </a:xfrm>
          <a:prstGeom prst="rect">
            <a:avLst/>
          </a:prstGeom>
          <a:noFill/>
        </p:spPr>
        <p:txBody>
          <a:bodyPr wrap="square" rtlCol="0">
            <a:spAutoFit/>
          </a:bodyPr>
          <a:lstStyle/>
          <a:p>
            <a:pPr>
              <a:lnSpc>
                <a:spcPct val="150000"/>
              </a:lnSpc>
            </a:pPr>
            <a:r>
              <a:rPr kumimoji="1" lang="ja-JP" altLang="en-US" sz="1200" dirty="0"/>
              <a:t>連携</a:t>
            </a:r>
          </a:p>
        </p:txBody>
      </p:sp>
      <p:sp>
        <p:nvSpPr>
          <p:cNvPr id="308" name="テキスト ボックス 307"/>
          <p:cNvSpPr txBox="1"/>
          <p:nvPr/>
        </p:nvSpPr>
        <p:spPr>
          <a:xfrm>
            <a:off x="9396420" y="6292296"/>
            <a:ext cx="2103048" cy="1223412"/>
          </a:xfrm>
          <a:prstGeom prst="rect">
            <a:avLst/>
          </a:prstGeom>
          <a:noFill/>
        </p:spPr>
        <p:txBody>
          <a:bodyPr wrap="square" rtlCol="0">
            <a:spAutoFit/>
          </a:bodyPr>
          <a:lstStyle/>
          <a:p>
            <a:r>
              <a:rPr kumimoji="1" lang="ja-JP" altLang="en-US" sz="1050" dirty="0"/>
              <a:t>◎取組みの情報提供</a:t>
            </a:r>
            <a:endParaRPr kumimoji="1" lang="en-US" altLang="ja-JP" sz="1050" dirty="0"/>
          </a:p>
          <a:p>
            <a:r>
              <a:rPr kumimoji="1" lang="ja-JP" altLang="en-US" sz="1050" dirty="0"/>
              <a:t> ・</a:t>
            </a:r>
            <a:r>
              <a:rPr kumimoji="1" lang="en-US" altLang="ja-JP" sz="1050" dirty="0"/>
              <a:t>SNS</a:t>
            </a:r>
            <a:r>
              <a:rPr kumimoji="1" lang="ja-JP" altLang="en-US" sz="1050" dirty="0"/>
              <a:t>を活用した地域の見守り活</a:t>
            </a:r>
            <a:endParaRPr kumimoji="1" lang="en-US" altLang="ja-JP" sz="1050" dirty="0"/>
          </a:p>
          <a:p>
            <a:r>
              <a:rPr kumimoji="1" lang="en-US" altLang="ja-JP" sz="1050" dirty="0"/>
              <a:t> </a:t>
            </a:r>
            <a:r>
              <a:rPr kumimoji="1" lang="ja-JP" altLang="en-US" sz="1050" dirty="0"/>
              <a:t>動やオンライン相談ボランティアなど</a:t>
            </a:r>
            <a:endParaRPr kumimoji="1" lang="en-US" altLang="ja-JP" sz="1050" dirty="0"/>
          </a:p>
          <a:p>
            <a:r>
              <a:rPr kumimoji="1" lang="en-US" altLang="ja-JP" sz="1050" dirty="0"/>
              <a:t> </a:t>
            </a:r>
            <a:r>
              <a:rPr kumimoji="1" lang="ja-JP" altLang="en-US" sz="1050" dirty="0"/>
              <a:t>の独自の取組みへの取材協力</a:t>
            </a:r>
            <a:endParaRPr kumimoji="1" lang="en-US" altLang="ja-JP" sz="1050" dirty="0"/>
          </a:p>
          <a:p>
            <a:r>
              <a:rPr kumimoji="1" lang="ja-JP" altLang="en-US" sz="1050" dirty="0"/>
              <a:t>◎情報の受信</a:t>
            </a:r>
            <a:endParaRPr kumimoji="1" lang="en-US" altLang="ja-JP" sz="1050" dirty="0"/>
          </a:p>
          <a:p>
            <a:r>
              <a:rPr kumimoji="1" lang="ja-JP" altLang="en-US" sz="1050" dirty="0"/>
              <a:t>　・「</a:t>
            </a:r>
            <a:r>
              <a:rPr kumimoji="1" lang="en-US" altLang="ja-JP" sz="1050" dirty="0"/>
              <a:t>10</a:t>
            </a:r>
            <a:r>
              <a:rPr kumimoji="1" lang="ja-JP" altLang="en-US" sz="1050" dirty="0"/>
              <a:t>歳若返り」につながる取組み</a:t>
            </a:r>
            <a:endParaRPr kumimoji="1" lang="en-US" altLang="ja-JP" sz="1050" dirty="0"/>
          </a:p>
          <a:p>
            <a:r>
              <a:rPr kumimoji="1" lang="ja-JP" altLang="en-US" sz="1050" dirty="0"/>
              <a:t>　への参加　等</a:t>
            </a:r>
            <a:endParaRPr kumimoji="1" lang="en-US" altLang="ja-JP" sz="1050" dirty="0"/>
          </a:p>
        </p:txBody>
      </p:sp>
      <p:sp>
        <p:nvSpPr>
          <p:cNvPr id="311" name="テキスト ボックス 310"/>
          <p:cNvSpPr txBox="1"/>
          <p:nvPr/>
        </p:nvSpPr>
        <p:spPr>
          <a:xfrm>
            <a:off x="9655420" y="4161573"/>
            <a:ext cx="2807569" cy="1708160"/>
          </a:xfrm>
          <a:prstGeom prst="rect">
            <a:avLst/>
          </a:prstGeom>
          <a:noFill/>
        </p:spPr>
        <p:txBody>
          <a:bodyPr wrap="square" rtlCol="0">
            <a:spAutoFit/>
          </a:bodyPr>
          <a:lstStyle/>
          <a:p>
            <a:r>
              <a:rPr kumimoji="1" lang="ja-JP" altLang="en-US" sz="1050" dirty="0"/>
              <a:t>◎モデル事業等の連携や取組みの情報提供</a:t>
            </a:r>
            <a:endParaRPr kumimoji="1" lang="en-US" altLang="ja-JP" sz="1050" dirty="0"/>
          </a:p>
          <a:p>
            <a:r>
              <a:rPr kumimoji="1" lang="ja-JP" altLang="en-US" sz="1050" dirty="0"/>
              <a:t>　・モデル事業における取組みの実施、防災無線・</a:t>
            </a:r>
            <a:endParaRPr kumimoji="1" lang="en-US" altLang="ja-JP" sz="1050" dirty="0"/>
          </a:p>
          <a:p>
            <a:r>
              <a:rPr kumimoji="1" lang="ja-JP" altLang="en-US" sz="1050" dirty="0"/>
              <a:t>　</a:t>
            </a:r>
            <a:r>
              <a:rPr kumimoji="1" lang="en-US" altLang="ja-JP" sz="1050" dirty="0"/>
              <a:t>CATV</a:t>
            </a:r>
            <a:r>
              <a:rPr kumimoji="1" lang="ja-JP" altLang="en-US" sz="1050" dirty="0"/>
              <a:t>等を使った運動の呼びかけ、自動運転</a:t>
            </a:r>
            <a:endParaRPr kumimoji="1" lang="en-US" altLang="ja-JP" sz="1050" dirty="0"/>
          </a:p>
          <a:p>
            <a:r>
              <a:rPr kumimoji="1" lang="ja-JP" altLang="en-US" sz="1050" dirty="0"/>
              <a:t>　など独自の取組みの情報提供・取材協力</a:t>
            </a:r>
            <a:endParaRPr kumimoji="1" lang="en-US" altLang="ja-JP" sz="1050" dirty="0"/>
          </a:p>
          <a:p>
            <a:r>
              <a:rPr kumimoji="1" lang="ja-JP" altLang="en-US" sz="1050" dirty="0"/>
              <a:t>◎地域への発信における連携</a:t>
            </a:r>
            <a:endParaRPr kumimoji="1" lang="en-US" altLang="ja-JP" sz="1050" dirty="0"/>
          </a:p>
          <a:p>
            <a:r>
              <a:rPr kumimoji="1" lang="ja-JP" altLang="en-US" sz="1050" dirty="0"/>
              <a:t>　・広報誌、地域インターネットテレビなどへの万</a:t>
            </a:r>
            <a:endParaRPr kumimoji="1" lang="en-US" altLang="ja-JP" sz="1050" dirty="0"/>
          </a:p>
          <a:p>
            <a:r>
              <a:rPr kumimoji="1" lang="ja-JP" altLang="en-US" sz="1050" dirty="0"/>
              <a:t>　博関連組織と連携した府のスペースの提供</a:t>
            </a:r>
            <a:endParaRPr kumimoji="1" lang="en-US" altLang="ja-JP" sz="1050" dirty="0"/>
          </a:p>
          <a:p>
            <a:r>
              <a:rPr kumimoji="1" lang="ja-JP" altLang="en-US" sz="1050" dirty="0"/>
              <a:t>◎情報の受信</a:t>
            </a:r>
            <a:endParaRPr kumimoji="1" lang="en-US" altLang="ja-JP" sz="1050" dirty="0"/>
          </a:p>
          <a:p>
            <a:r>
              <a:rPr kumimoji="1" lang="ja-JP" altLang="en-US" sz="1050" dirty="0"/>
              <a:t>　・オンライン動画や取組み集等による情報収集</a:t>
            </a:r>
          </a:p>
          <a:p>
            <a:r>
              <a:rPr kumimoji="1" lang="ja-JP" altLang="en-US" sz="1050" dirty="0"/>
              <a:t>　　⇒企業等との連携へ</a:t>
            </a:r>
          </a:p>
        </p:txBody>
      </p:sp>
      <p:sp>
        <p:nvSpPr>
          <p:cNvPr id="318" name="テキスト ボックス 317"/>
          <p:cNvSpPr txBox="1"/>
          <p:nvPr/>
        </p:nvSpPr>
        <p:spPr>
          <a:xfrm>
            <a:off x="1487596" y="6027777"/>
            <a:ext cx="2252038" cy="900246"/>
          </a:xfrm>
          <a:prstGeom prst="rect">
            <a:avLst/>
          </a:prstGeom>
          <a:noFill/>
        </p:spPr>
        <p:txBody>
          <a:bodyPr wrap="square" rtlCol="0">
            <a:spAutoFit/>
          </a:bodyPr>
          <a:lstStyle/>
          <a:p>
            <a:r>
              <a:rPr kumimoji="1" lang="ja-JP" altLang="en-US" sz="1050" dirty="0"/>
              <a:t>◎検証における連携</a:t>
            </a:r>
            <a:endParaRPr kumimoji="1" lang="en-US" altLang="ja-JP" sz="1050" dirty="0"/>
          </a:p>
          <a:p>
            <a:r>
              <a:rPr kumimoji="1" lang="ja-JP" altLang="en-US" sz="1050" dirty="0"/>
              <a:t>　・モデル事業・実証事業のデータ分</a:t>
            </a:r>
            <a:endParaRPr kumimoji="1" lang="en-US" altLang="ja-JP" sz="1050" dirty="0"/>
          </a:p>
          <a:p>
            <a:r>
              <a:rPr kumimoji="1" lang="ja-JP" altLang="en-US" sz="1050" dirty="0"/>
              <a:t>　析・検証　等</a:t>
            </a:r>
            <a:endParaRPr kumimoji="1" lang="en-US" altLang="ja-JP" sz="1050" dirty="0"/>
          </a:p>
          <a:p>
            <a:r>
              <a:rPr kumimoji="1" lang="ja-JP" altLang="en-US" sz="1050" dirty="0"/>
              <a:t>◎発信における連携</a:t>
            </a:r>
            <a:endParaRPr kumimoji="1" lang="en-US" altLang="ja-JP" sz="1050" dirty="0"/>
          </a:p>
          <a:p>
            <a:r>
              <a:rPr kumimoji="1" lang="ja-JP" altLang="en-US" sz="1050" dirty="0"/>
              <a:t>　・学生アイデアの提案　等</a:t>
            </a:r>
          </a:p>
        </p:txBody>
      </p:sp>
      <p:sp>
        <p:nvSpPr>
          <p:cNvPr id="319" name="テキスト ボックス 318"/>
          <p:cNvSpPr txBox="1"/>
          <p:nvPr/>
        </p:nvSpPr>
        <p:spPr>
          <a:xfrm>
            <a:off x="4866563" y="5598324"/>
            <a:ext cx="3390419" cy="430887"/>
          </a:xfrm>
          <a:prstGeom prst="rect">
            <a:avLst/>
          </a:prstGeom>
          <a:noFill/>
        </p:spPr>
        <p:txBody>
          <a:bodyPr wrap="square" rtlCol="0">
            <a:spAutoFit/>
          </a:bodyPr>
          <a:lstStyle/>
          <a:p>
            <a:r>
              <a:rPr kumimoji="1" lang="ja-JP" altLang="en-US" sz="1100" dirty="0"/>
              <a:t>◆事業で収集したデータの分析や学術的考察により、効果検証を実施</a:t>
            </a:r>
          </a:p>
        </p:txBody>
      </p:sp>
      <p:sp>
        <p:nvSpPr>
          <p:cNvPr id="320" name="テキスト ボックス 319"/>
          <p:cNvSpPr txBox="1"/>
          <p:nvPr/>
        </p:nvSpPr>
        <p:spPr>
          <a:xfrm rot="20598569">
            <a:off x="8479921" y="3385255"/>
            <a:ext cx="625084" cy="253916"/>
          </a:xfrm>
          <a:prstGeom prst="rect">
            <a:avLst/>
          </a:prstGeom>
          <a:noFill/>
        </p:spPr>
        <p:txBody>
          <a:bodyPr wrap="square" rtlCol="0">
            <a:spAutoFit/>
          </a:bodyPr>
          <a:lstStyle/>
          <a:p>
            <a:r>
              <a:rPr kumimoji="1" lang="ja-JP" altLang="en-US" sz="1050" dirty="0"/>
              <a:t>サポート</a:t>
            </a:r>
          </a:p>
        </p:txBody>
      </p:sp>
      <p:sp>
        <p:nvSpPr>
          <p:cNvPr id="327" name="テキスト ボックス 326"/>
          <p:cNvSpPr txBox="1"/>
          <p:nvPr/>
        </p:nvSpPr>
        <p:spPr>
          <a:xfrm>
            <a:off x="360386" y="3825325"/>
            <a:ext cx="2920103" cy="1708160"/>
          </a:xfrm>
          <a:prstGeom prst="rect">
            <a:avLst/>
          </a:prstGeom>
          <a:noFill/>
        </p:spPr>
        <p:txBody>
          <a:bodyPr wrap="square" rtlCol="0">
            <a:spAutoFit/>
          </a:bodyPr>
          <a:lstStyle/>
          <a:p>
            <a:r>
              <a:rPr kumimoji="1" lang="ja-JP" altLang="en-US" sz="1050" dirty="0"/>
              <a:t>◎モデル事業等の連携・企業の取組みの情報提供</a:t>
            </a:r>
            <a:endParaRPr kumimoji="1" lang="en-US" altLang="ja-JP" sz="1050" dirty="0"/>
          </a:p>
          <a:p>
            <a:r>
              <a:rPr kumimoji="1" lang="ja-JP" altLang="en-US" sz="1050" dirty="0"/>
              <a:t>　・</a:t>
            </a:r>
            <a:r>
              <a:rPr kumimoji="1" lang="en-US" altLang="ja-JP" sz="1050" dirty="0"/>
              <a:t>e</a:t>
            </a:r>
            <a:r>
              <a:rPr kumimoji="1" lang="ja-JP" altLang="en-US" sz="1050" dirty="0"/>
              <a:t>スポーツによる健康増進やロボットスーツに</a:t>
            </a:r>
            <a:r>
              <a:rPr kumimoji="1" lang="ja-JP" altLang="en-US" sz="1050" dirty="0" err="1"/>
              <a:t>よ</a:t>
            </a:r>
            <a:endParaRPr kumimoji="1" lang="en-US" altLang="ja-JP" sz="1050" dirty="0"/>
          </a:p>
          <a:p>
            <a:r>
              <a:rPr kumimoji="1" lang="ja-JP" altLang="en-US" sz="1050" dirty="0"/>
              <a:t>　</a:t>
            </a:r>
            <a:r>
              <a:rPr kumimoji="1" lang="ja-JP" altLang="en-US" sz="1050" dirty="0" err="1"/>
              <a:t>る</a:t>
            </a:r>
            <a:r>
              <a:rPr kumimoji="1" lang="ja-JP" altLang="en-US" sz="1050" dirty="0"/>
              <a:t>動作サポートなどのモデル事業等の実施・連</a:t>
            </a:r>
            <a:endParaRPr kumimoji="1" lang="en-US" altLang="ja-JP" sz="1050" dirty="0"/>
          </a:p>
          <a:p>
            <a:r>
              <a:rPr kumimoji="1" lang="ja-JP" altLang="en-US" sz="1050" dirty="0"/>
              <a:t>　携や独自の取組みなどの情報提供、取材協力</a:t>
            </a:r>
            <a:endParaRPr kumimoji="1" lang="en-US" altLang="ja-JP" sz="1050" dirty="0"/>
          </a:p>
          <a:p>
            <a:r>
              <a:rPr kumimoji="1" lang="ja-JP" altLang="en-US" sz="1050" dirty="0"/>
              <a:t>◎発信における連携</a:t>
            </a:r>
            <a:endParaRPr kumimoji="1" lang="en-US" altLang="ja-JP" sz="1050" dirty="0"/>
          </a:p>
          <a:p>
            <a:r>
              <a:rPr kumimoji="1" lang="ja-JP" altLang="en-US" sz="1050" dirty="0"/>
              <a:t>　・企業の発信ソースへの掲載、デザイン性の高い</a:t>
            </a:r>
            <a:endParaRPr kumimoji="1" lang="en-US" altLang="ja-JP" sz="1050" dirty="0"/>
          </a:p>
          <a:p>
            <a:r>
              <a:rPr kumimoji="1" lang="ja-JP" altLang="en-US" sz="1050" dirty="0"/>
              <a:t>　発信の技術協力等</a:t>
            </a:r>
            <a:endParaRPr kumimoji="1" lang="en-US" altLang="ja-JP" sz="1050" dirty="0"/>
          </a:p>
          <a:p>
            <a:r>
              <a:rPr kumimoji="1" lang="ja-JP" altLang="en-US" sz="1050" dirty="0"/>
              <a:t>◎情報の受信</a:t>
            </a:r>
            <a:endParaRPr kumimoji="1" lang="en-US" altLang="ja-JP" sz="1050" dirty="0"/>
          </a:p>
          <a:p>
            <a:r>
              <a:rPr kumimoji="1" lang="ja-JP" altLang="en-US" sz="1050" dirty="0"/>
              <a:t>　・オンライン動画や取組み集等による取組の情</a:t>
            </a:r>
            <a:endParaRPr kumimoji="1" lang="en-US" altLang="ja-JP" sz="1050" dirty="0"/>
          </a:p>
          <a:p>
            <a:r>
              <a:rPr kumimoji="1" lang="ja-JP" altLang="en-US" sz="1050" dirty="0"/>
              <a:t>　報収集　⇒市町村や企業間連携へ</a:t>
            </a:r>
            <a:endParaRPr kumimoji="1" lang="en-US" altLang="ja-JP" sz="1050" dirty="0"/>
          </a:p>
        </p:txBody>
      </p:sp>
      <p:sp>
        <p:nvSpPr>
          <p:cNvPr id="193" name="テキスト ボックス 192"/>
          <p:cNvSpPr txBox="1"/>
          <p:nvPr/>
        </p:nvSpPr>
        <p:spPr>
          <a:xfrm>
            <a:off x="9193913" y="3427041"/>
            <a:ext cx="2533764" cy="290913"/>
          </a:xfrm>
          <a:prstGeom prst="rect">
            <a:avLst/>
          </a:prstGeom>
          <a:noFill/>
        </p:spPr>
        <p:txBody>
          <a:bodyPr wrap="square" rtlCol="0">
            <a:spAutoFit/>
          </a:bodyPr>
          <a:lstStyle/>
          <a:p>
            <a:pPr>
              <a:lnSpc>
                <a:spcPct val="150000"/>
              </a:lnSpc>
            </a:pPr>
            <a:r>
              <a:rPr kumimoji="1" lang="en-US" altLang="ja-JP" sz="1000" dirty="0"/>
              <a:t>※</a:t>
            </a:r>
            <a:r>
              <a:rPr kumimoji="1" lang="ja-JP" altLang="en-US" sz="1000" dirty="0"/>
              <a:t>事業推進にあたっての有識者による会議体</a:t>
            </a:r>
          </a:p>
        </p:txBody>
      </p:sp>
      <p:sp>
        <p:nvSpPr>
          <p:cNvPr id="115" name="テキスト ボックス 114"/>
          <p:cNvSpPr txBox="1"/>
          <p:nvPr/>
        </p:nvSpPr>
        <p:spPr>
          <a:xfrm>
            <a:off x="255540" y="744443"/>
            <a:ext cx="2572196" cy="1615827"/>
          </a:xfrm>
          <a:prstGeom prst="rect">
            <a:avLst/>
          </a:prstGeom>
          <a:noFill/>
        </p:spPr>
        <p:txBody>
          <a:bodyPr wrap="square" rtlCol="0">
            <a:spAutoFit/>
          </a:bodyPr>
          <a:lstStyle/>
          <a:p>
            <a:r>
              <a:rPr kumimoji="1" lang="ja-JP" altLang="en-US" sz="1100" dirty="0"/>
              <a:t>・「</a:t>
            </a:r>
            <a:r>
              <a:rPr kumimoji="1" lang="en-US" altLang="ja-JP" sz="1100" dirty="0"/>
              <a:t>10</a:t>
            </a:r>
            <a:r>
              <a:rPr kumimoji="1" lang="ja-JP" altLang="en-US" sz="1100" dirty="0"/>
              <a:t>歳若返り」を進めるため、６つの柱となる取組みの分野を定め、モデル事業に取り組み展開していくこととした。</a:t>
            </a:r>
            <a:endParaRPr kumimoji="1" lang="en-US" altLang="ja-JP" sz="1100" dirty="0"/>
          </a:p>
          <a:p>
            <a:r>
              <a:rPr kumimoji="1" lang="ja-JP" altLang="en-US" sz="1100" dirty="0"/>
              <a:t>・モデル事業の実施においては、連携の視点及び先進技術の視点を加味して進めることとし、大学、市町村、企業等と調整の上、有識者の協力のもと効果検証、エビデンスの蓄積により取組みの充実・拡大に向けて、取り組んできた。</a:t>
            </a:r>
          </a:p>
        </p:txBody>
      </p:sp>
      <p:sp>
        <p:nvSpPr>
          <p:cNvPr id="5" name="テキスト ボックス 4"/>
          <p:cNvSpPr txBox="1"/>
          <p:nvPr/>
        </p:nvSpPr>
        <p:spPr>
          <a:xfrm>
            <a:off x="196638" y="372796"/>
            <a:ext cx="2516805" cy="338554"/>
          </a:xfrm>
          <a:prstGeom prst="rect">
            <a:avLst/>
          </a:prstGeom>
          <a:noFill/>
        </p:spPr>
        <p:txBody>
          <a:bodyPr wrap="square" rtlCol="0">
            <a:spAutoFit/>
          </a:bodyPr>
          <a:lstStyle/>
          <a:p>
            <a:r>
              <a:rPr kumimoji="1" lang="en-US" altLang="ja-JP" sz="1600" dirty="0"/>
              <a:t>10</a:t>
            </a:r>
            <a:r>
              <a:rPr kumimoji="1" lang="ja-JP" altLang="en-US" sz="1600" dirty="0"/>
              <a:t>歳若返りの取組みの現状</a:t>
            </a:r>
          </a:p>
        </p:txBody>
      </p:sp>
      <p:cxnSp>
        <p:nvCxnSpPr>
          <p:cNvPr id="27" name="直線コネクタ 26"/>
          <p:cNvCxnSpPr/>
          <p:nvPr/>
        </p:nvCxnSpPr>
        <p:spPr>
          <a:xfrm>
            <a:off x="333728" y="681847"/>
            <a:ext cx="2268000" cy="0"/>
          </a:xfrm>
          <a:prstGeom prst="line">
            <a:avLst/>
          </a:prstGeom>
        </p:spPr>
        <p:style>
          <a:lnRef idx="1">
            <a:schemeClr val="accent1"/>
          </a:lnRef>
          <a:fillRef idx="0">
            <a:schemeClr val="accent1"/>
          </a:fillRef>
          <a:effectRef idx="0">
            <a:schemeClr val="accent1"/>
          </a:effectRef>
          <a:fontRef idx="minor">
            <a:schemeClr val="tx1"/>
          </a:fontRef>
        </p:style>
      </p:cxnSp>
      <p:sp>
        <p:nvSpPr>
          <p:cNvPr id="191" name="テキスト ボックス 190"/>
          <p:cNvSpPr txBox="1"/>
          <p:nvPr/>
        </p:nvSpPr>
        <p:spPr>
          <a:xfrm>
            <a:off x="7983155" y="407800"/>
            <a:ext cx="2769848" cy="338554"/>
          </a:xfrm>
          <a:prstGeom prst="rect">
            <a:avLst/>
          </a:prstGeom>
          <a:noFill/>
        </p:spPr>
        <p:txBody>
          <a:bodyPr wrap="square" rtlCol="0">
            <a:spAutoFit/>
          </a:bodyPr>
          <a:lstStyle/>
          <a:p>
            <a:r>
              <a:rPr kumimoji="1" lang="ja-JP" altLang="en-US" sz="1600" dirty="0"/>
              <a:t>今後の取組みにあたっての課題</a:t>
            </a:r>
          </a:p>
        </p:txBody>
      </p:sp>
      <p:cxnSp>
        <p:nvCxnSpPr>
          <p:cNvPr id="192" name="直線コネクタ 191"/>
          <p:cNvCxnSpPr/>
          <p:nvPr/>
        </p:nvCxnSpPr>
        <p:spPr>
          <a:xfrm>
            <a:off x="8061481" y="734004"/>
            <a:ext cx="2545788" cy="473"/>
          </a:xfrm>
          <a:prstGeom prst="line">
            <a:avLst/>
          </a:prstGeom>
        </p:spPr>
        <p:style>
          <a:lnRef idx="1">
            <a:schemeClr val="accent1"/>
          </a:lnRef>
          <a:fillRef idx="0">
            <a:schemeClr val="accent1"/>
          </a:fillRef>
          <a:effectRef idx="0">
            <a:schemeClr val="accent1"/>
          </a:effectRef>
          <a:fontRef idx="minor">
            <a:schemeClr val="tx1"/>
          </a:fontRef>
        </p:style>
      </p:cxnSp>
      <p:sp>
        <p:nvSpPr>
          <p:cNvPr id="195" name="角丸四角形 194"/>
          <p:cNvSpPr/>
          <p:nvPr/>
        </p:nvSpPr>
        <p:spPr>
          <a:xfrm>
            <a:off x="2796954" y="386556"/>
            <a:ext cx="9792000" cy="2034799"/>
          </a:xfrm>
          <a:prstGeom prst="roundRect">
            <a:avLst>
              <a:gd name="adj" fmla="val 0"/>
            </a:avLst>
          </a:prstGeom>
          <a:noFill/>
          <a:ln w="12700" cap="flat" cmpd="sng" algn="ctr">
            <a:solidFill>
              <a:srgbClr val="70AD47"/>
            </a:solidFill>
            <a:prstDash val="solid"/>
            <a:miter lim="800000"/>
          </a:ln>
          <a:effectLst/>
        </p:spPr>
        <p:txBody>
          <a:bodyPr rtlCol="0" anchor="t"/>
          <a:lstStyle/>
          <a:p>
            <a:pPr marL="0" marR="0" lvl="0" indent="0" defTabSz="914400" eaLnBrk="1" fontAlgn="auto" latinLnBrk="0" hangingPunct="1">
              <a:lnSpc>
                <a:spcPct val="15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endParaRPr>
          </a:p>
        </p:txBody>
      </p:sp>
      <p:cxnSp>
        <p:nvCxnSpPr>
          <p:cNvPr id="199" name="直線コネクタ 198"/>
          <p:cNvCxnSpPr/>
          <p:nvPr/>
        </p:nvCxnSpPr>
        <p:spPr>
          <a:xfrm>
            <a:off x="334894" y="376434"/>
            <a:ext cx="226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a:xfrm>
            <a:off x="8053115" y="442050"/>
            <a:ext cx="2545788" cy="47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86681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2204</Words>
  <Application>Microsoft Office PowerPoint</Application>
  <PresentationFormat>A3 297x420 mm</PresentationFormat>
  <Paragraphs>208</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Meiryo UI</vt:lpstr>
      <vt:lpstr>游ゴシック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2022-03-27T01:27:29Z</dcterms:created>
  <dcterms:modified xsi:type="dcterms:W3CDTF">2022-03-27T01:27:44Z</dcterms:modified>
</cp:coreProperties>
</file>