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sldIdLst>
    <p:sldId id="538" r:id="rId2"/>
    <p:sldId id="539"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99FF"/>
    <a:srgbClr val="CCCCFF"/>
    <a:srgbClr val="D0C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1" autoAdjust="0"/>
    <p:restoredTop sz="93899" autoAdjust="0"/>
  </p:normalViewPr>
  <p:slideViewPr>
    <p:cSldViewPr snapToGrid="0">
      <p:cViewPr varScale="1">
        <p:scale>
          <a:sx n="96" d="100"/>
          <a:sy n="96" d="100"/>
        </p:scale>
        <p:origin x="1013"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E65A69C-D6E3-41C7-8335-02E62EF340CF}"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D94133-806D-4AAC-9801-FA20AE86F482}" type="slidenum">
              <a:rPr kumimoji="1" lang="ja-JP" altLang="en-US" smtClean="0"/>
              <a:t>‹#›</a:t>
            </a:fld>
            <a:endParaRPr kumimoji="1" lang="ja-JP" altLang="en-US"/>
          </a:p>
        </p:txBody>
      </p:sp>
    </p:spTree>
    <p:extLst>
      <p:ext uri="{BB962C8B-B14F-4D97-AF65-F5344CB8AC3E}">
        <p14:creationId xmlns:p14="http://schemas.microsoft.com/office/powerpoint/2010/main" val="23005843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27010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425685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213749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31948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1184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5475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21234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71506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42787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368635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2025/3/6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65446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C9E04-D605-43B1-B8A4-4BC741D3F5C3}" type="datetimeFigureOut">
              <a:rPr kumimoji="1" lang="ja-JP" altLang="en-US" smtClean="0"/>
              <a:t>2025/3/6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10290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5C6119-4790-49C9-A2F9-AF2C133EC487}"/>
              </a:ext>
            </a:extLst>
          </p:cNvPr>
          <p:cNvSpPr/>
          <p:nvPr/>
        </p:nvSpPr>
        <p:spPr>
          <a:xfrm>
            <a:off x="-10652" y="-30568"/>
            <a:ext cx="9916651" cy="5036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　令和７年度 「</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歳若返り」に向けた取組みについて</a:t>
            </a:r>
          </a:p>
        </p:txBody>
      </p:sp>
      <p:sp>
        <p:nvSpPr>
          <p:cNvPr id="29" name="正方形/長方形 28">
            <a:extLst>
              <a:ext uri="{FF2B5EF4-FFF2-40B4-BE49-F238E27FC236}">
                <a16:creationId xmlns:a16="http://schemas.microsoft.com/office/drawing/2014/main" id="{518A28C7-F4ED-4521-952C-A80B2B6B67BC}"/>
              </a:ext>
            </a:extLst>
          </p:cNvPr>
          <p:cNvSpPr/>
          <p:nvPr/>
        </p:nvSpPr>
        <p:spPr>
          <a:xfrm>
            <a:off x="8728549" y="17201"/>
            <a:ext cx="990106" cy="387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資料３</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F9E14047-6EC7-4076-9F18-ED5584BEF5AB}"/>
              </a:ext>
            </a:extLst>
          </p:cNvPr>
          <p:cNvSpPr txBox="1"/>
          <p:nvPr/>
        </p:nvSpPr>
        <p:spPr>
          <a:xfrm>
            <a:off x="203953" y="928228"/>
            <a:ext cx="9402449" cy="576825"/>
          </a:xfrm>
          <a:prstGeom prst="rect">
            <a:avLst/>
          </a:prstGeom>
          <a:noFill/>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歳若返り」は万博のテーマを先取りして施策を進めてきたプロジェクトであることから、令和７年度は、万博の機会を最大限活用し、</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b="1" u="sng" dirty="0">
                <a:latin typeface="Meiryo UI" panose="020B0604030504040204" pitchFamily="50" charset="-128"/>
                <a:ea typeface="Meiryo UI" panose="020B0604030504040204" pitchFamily="50" charset="-128"/>
              </a:rPr>
              <a:t>会場において「</a:t>
            </a:r>
            <a:r>
              <a:rPr lang="en-US" altLang="ja-JP" sz="1400" b="1" u="sng" dirty="0">
                <a:latin typeface="Meiryo UI" panose="020B0604030504040204" pitchFamily="50" charset="-128"/>
                <a:ea typeface="Meiryo UI" panose="020B0604030504040204" pitchFamily="50" charset="-128"/>
              </a:rPr>
              <a:t>10</a:t>
            </a:r>
            <a:r>
              <a:rPr lang="ja-JP" altLang="en-US" sz="1400" b="1" u="sng" dirty="0">
                <a:latin typeface="Meiryo UI" panose="020B0604030504040204" pitchFamily="50" charset="-128"/>
                <a:ea typeface="Meiryo UI" panose="020B0604030504040204" pitchFamily="50" charset="-128"/>
              </a:rPr>
              <a:t>歳若返り」催事を開催</a:t>
            </a: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これまでの取組み成果を披露</a:t>
            </a:r>
            <a:r>
              <a:rPr lang="ja-JP" altLang="en-US" sz="1400" dirty="0">
                <a:latin typeface="Meiryo UI" panose="020B0604030504040204" pitchFamily="50" charset="-128"/>
                <a:ea typeface="Meiryo UI" panose="020B0604030504040204" pitchFamily="50" charset="-128"/>
              </a:rPr>
              <a:t>し、「いのち輝く未来社会」の１つの姿を示す。</a:t>
            </a:r>
            <a:endParaRPr lang="en-US" altLang="ja-JP" sz="1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238DC4A8-DE75-4319-9827-5B07D5E79928}"/>
              </a:ext>
            </a:extLst>
          </p:cNvPr>
          <p:cNvSpPr/>
          <p:nvPr/>
        </p:nvSpPr>
        <p:spPr>
          <a:xfrm>
            <a:off x="141168" y="603823"/>
            <a:ext cx="9577487" cy="61320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D599E736-75D6-4DAD-992D-382A350BA5E2}"/>
              </a:ext>
            </a:extLst>
          </p:cNvPr>
          <p:cNvSpPr/>
          <p:nvPr/>
        </p:nvSpPr>
        <p:spPr>
          <a:xfrm>
            <a:off x="63080" y="550300"/>
            <a:ext cx="2274841" cy="31060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①プロジェクト推進事業</a:t>
            </a:r>
          </a:p>
        </p:txBody>
      </p:sp>
      <p:sp>
        <p:nvSpPr>
          <p:cNvPr id="26" name="テキスト ボックス 25">
            <a:extLst>
              <a:ext uri="{FF2B5EF4-FFF2-40B4-BE49-F238E27FC236}">
                <a16:creationId xmlns:a16="http://schemas.microsoft.com/office/drawing/2014/main" id="{9063523F-852D-47AA-8417-9156106CA172}"/>
              </a:ext>
            </a:extLst>
          </p:cNvPr>
          <p:cNvSpPr txBox="1"/>
          <p:nvPr/>
        </p:nvSpPr>
        <p:spPr>
          <a:xfrm>
            <a:off x="313579" y="2579132"/>
            <a:ext cx="6402657" cy="1084656"/>
          </a:xfrm>
          <a:prstGeom prst="rect">
            <a:avLst/>
          </a:prstGeom>
          <a:noFill/>
        </p:spPr>
        <p:txBody>
          <a:bodyPr wrap="square">
            <a:spAutoFit/>
          </a:bodyPr>
          <a:lstStyle/>
          <a:p>
            <a:pPr>
              <a:lnSpc>
                <a:spcPts val="2000"/>
              </a:lnSpc>
            </a:pPr>
            <a:r>
              <a:rPr lang="ja-JP" altLang="en-US" sz="1200" dirty="0">
                <a:latin typeface="Meiryo UI" panose="020B0604030504040204" pitchFamily="50" charset="-128"/>
                <a:ea typeface="Meiryo UI" panose="020B0604030504040204" pitchFamily="50" charset="-128"/>
              </a:rPr>
              <a:t>● これまでに発掘してきた企業・団体等に出展（</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社程度）いただき、来場者が次世代ヘルスケア</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関連の先端技術を体験</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自身の身体・健康状況を手軽に知って</a:t>
            </a:r>
            <a:r>
              <a:rPr lang="ja-JP" altLang="en-US" sz="1200" b="1" dirty="0">
                <a:latin typeface="Meiryo UI" panose="020B0604030504040204" pitchFamily="50" charset="-128"/>
                <a:ea typeface="Meiryo UI" panose="020B0604030504040204" pitchFamily="50" charset="-128"/>
              </a:rPr>
              <a:t>健康への気づき</a:t>
            </a:r>
            <a:r>
              <a:rPr lang="ja-JP" altLang="en-US" sz="1200" dirty="0">
                <a:latin typeface="Meiryo UI" panose="020B0604030504040204" pitchFamily="50" charset="-128"/>
                <a:ea typeface="Meiryo UI" panose="020B0604030504040204" pitchFamily="50" charset="-128"/>
              </a:rPr>
              <a:t>を得るほか、身体・認知機能の維持・改善に</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向けた新しい取組みを体験できる場とする。</a:t>
            </a:r>
          </a:p>
        </p:txBody>
      </p:sp>
      <p:sp>
        <p:nvSpPr>
          <p:cNvPr id="28" name="テキスト ボックス 27">
            <a:extLst>
              <a:ext uri="{FF2B5EF4-FFF2-40B4-BE49-F238E27FC236}">
                <a16:creationId xmlns:a16="http://schemas.microsoft.com/office/drawing/2014/main" id="{67DE5725-3A97-4031-99E4-DCF4042137AE}"/>
              </a:ext>
            </a:extLst>
          </p:cNvPr>
          <p:cNvSpPr txBox="1"/>
          <p:nvPr/>
        </p:nvSpPr>
        <p:spPr>
          <a:xfrm>
            <a:off x="6794076" y="2574580"/>
            <a:ext cx="2641705" cy="1523879"/>
          </a:xfrm>
          <a:prstGeom prst="rect">
            <a:avLst/>
          </a:prstGeom>
          <a:noFill/>
        </p:spPr>
        <p:txBody>
          <a:bodyPr wrap="square">
            <a:spAutoFit/>
          </a:bodyPr>
          <a:lstStyle/>
          <a:p>
            <a:pPr>
              <a:lnSpc>
                <a:spcPts val="1900"/>
              </a:lnSpc>
            </a:pPr>
            <a:r>
              <a:rPr lang="ja-JP" altLang="en-US" sz="1200" dirty="0">
                <a:latin typeface="Meiryo UI" panose="020B0604030504040204" pitchFamily="50" charset="-128"/>
                <a:ea typeface="Meiryo UI" panose="020B0604030504040204" pitchFamily="50" charset="-128"/>
              </a:rPr>
              <a:t>● モデル事業やプロジェクト推進事業等</a:t>
            </a:r>
            <a:endParaRPr lang="en-US" altLang="ja-JP" sz="1200" dirty="0">
              <a:latin typeface="Meiryo UI" panose="020B0604030504040204" pitchFamily="50" charset="-128"/>
              <a:ea typeface="Meiryo UI" panose="020B0604030504040204" pitchFamily="50" charset="-128"/>
            </a:endParaRPr>
          </a:p>
          <a:p>
            <a:pPr>
              <a:lnSpc>
                <a:spcPts val="19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の大阪府が実施してきた取組みや、  </a:t>
            </a:r>
            <a:endParaRPr lang="en-US" altLang="ja-JP" sz="1200" dirty="0">
              <a:latin typeface="Meiryo UI" panose="020B0604030504040204" pitchFamily="50" charset="-128"/>
              <a:ea typeface="Meiryo UI" panose="020B0604030504040204" pitchFamily="50" charset="-128"/>
            </a:endParaRPr>
          </a:p>
          <a:p>
            <a:pPr>
              <a:lnSpc>
                <a:spcPts val="1900"/>
              </a:lnSpc>
            </a:pPr>
            <a:r>
              <a:rPr lang="en-US" altLang="ja-JP" sz="1200" dirty="0">
                <a:latin typeface="Meiryo UI" panose="020B0604030504040204" pitchFamily="50" charset="-128"/>
                <a:ea typeface="Meiryo UI" panose="020B0604030504040204" pitchFamily="50" charset="-128"/>
              </a:rPr>
              <a:t>    SNS</a:t>
            </a:r>
            <a:r>
              <a:rPr lang="ja-JP" altLang="en-US" sz="1200" dirty="0">
                <a:latin typeface="Meiryo UI" panose="020B0604030504040204" pitchFamily="50" charset="-128"/>
                <a:ea typeface="Meiryo UI" panose="020B0604030504040204" pitchFamily="50" charset="-128"/>
              </a:rPr>
              <a:t>等で紹介してきた取組みを展示</a:t>
            </a:r>
          </a:p>
          <a:p>
            <a:pPr>
              <a:lnSpc>
                <a:spcPts val="1900"/>
              </a:lnSpc>
            </a:pPr>
            <a:r>
              <a:rPr lang="ja-JP" altLang="en-US" sz="1200" dirty="0">
                <a:latin typeface="Meiryo UI" panose="020B0604030504040204" pitchFamily="50" charset="-128"/>
                <a:ea typeface="Meiryo UI" panose="020B0604030504040204" pitchFamily="50" charset="-128"/>
              </a:rPr>
              <a:t>●  健康づくりや活動的な生活に向けた</a:t>
            </a:r>
            <a:endParaRPr lang="en-US" altLang="ja-JP" sz="1200" dirty="0">
              <a:latin typeface="Meiryo UI" panose="020B0604030504040204" pitchFamily="50" charset="-128"/>
              <a:ea typeface="Meiryo UI" panose="020B0604030504040204" pitchFamily="50" charset="-128"/>
            </a:endParaRPr>
          </a:p>
          <a:p>
            <a:pPr>
              <a:lnSpc>
                <a:spcPts val="1900"/>
              </a:lnSpc>
            </a:pP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多様な選択肢を知る</a:t>
            </a:r>
            <a:r>
              <a:rPr lang="ja-JP" altLang="en-US" sz="1200" dirty="0">
                <a:latin typeface="Meiryo UI" panose="020B0604030504040204" pitchFamily="50" charset="-128"/>
                <a:ea typeface="Meiryo UI" panose="020B0604030504040204" pitchFamily="50" charset="-128"/>
              </a:rPr>
              <a:t>ことができる場</a:t>
            </a:r>
            <a:endParaRPr lang="en-US" altLang="ja-JP" sz="1200" dirty="0">
              <a:latin typeface="Meiryo UI" panose="020B0604030504040204" pitchFamily="50" charset="-128"/>
              <a:ea typeface="Meiryo UI" panose="020B0604030504040204" pitchFamily="50" charset="-128"/>
            </a:endParaRPr>
          </a:p>
          <a:p>
            <a:pPr>
              <a:lnSpc>
                <a:spcPts val="19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とする。</a:t>
            </a:r>
          </a:p>
        </p:txBody>
      </p:sp>
      <p:sp>
        <p:nvSpPr>
          <p:cNvPr id="17" name="正方形/長方形 16">
            <a:extLst>
              <a:ext uri="{FF2B5EF4-FFF2-40B4-BE49-F238E27FC236}">
                <a16:creationId xmlns:a16="http://schemas.microsoft.com/office/drawing/2014/main" id="{068F921F-BE8A-4F43-A26A-732F7F1608E2}"/>
              </a:ext>
            </a:extLst>
          </p:cNvPr>
          <p:cNvSpPr/>
          <p:nvPr/>
        </p:nvSpPr>
        <p:spPr>
          <a:xfrm>
            <a:off x="965718" y="1634671"/>
            <a:ext cx="4389120" cy="38239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令和</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28</a:t>
            </a:r>
            <a:r>
              <a:rPr lang="ja-JP" altLang="en-US" sz="1400" dirty="0">
                <a:solidFill>
                  <a:schemeClr val="tx1"/>
                </a:solidFill>
                <a:latin typeface="Meiryo UI" panose="020B0604030504040204" pitchFamily="50" charset="-128"/>
                <a:ea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火</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4939127D-FCA4-A8E1-8268-B9F03473F968}"/>
              </a:ext>
            </a:extLst>
          </p:cNvPr>
          <p:cNvSpPr/>
          <p:nvPr/>
        </p:nvSpPr>
        <p:spPr>
          <a:xfrm>
            <a:off x="295293" y="2381382"/>
            <a:ext cx="6402658" cy="2877392"/>
          </a:xfrm>
          <a:prstGeom prst="rect">
            <a:avLst/>
          </a:prstGeom>
          <a:noFill/>
          <a:ln w="190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五方向 32">
            <a:extLst>
              <a:ext uri="{FF2B5EF4-FFF2-40B4-BE49-F238E27FC236}">
                <a16:creationId xmlns:a16="http://schemas.microsoft.com/office/drawing/2014/main" id="{52030D64-0C93-3442-7BC3-621DE2F2E291}"/>
              </a:ext>
            </a:extLst>
          </p:cNvPr>
          <p:cNvSpPr/>
          <p:nvPr/>
        </p:nvSpPr>
        <p:spPr>
          <a:xfrm>
            <a:off x="220121" y="2221892"/>
            <a:ext cx="2963249" cy="324000"/>
          </a:xfrm>
          <a:prstGeom prst="homePlat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内容①未来のヘルスケア体験</a:t>
            </a:r>
          </a:p>
        </p:txBody>
      </p:sp>
      <p:sp>
        <p:nvSpPr>
          <p:cNvPr id="34" name="正方形/長方形 33">
            <a:extLst>
              <a:ext uri="{FF2B5EF4-FFF2-40B4-BE49-F238E27FC236}">
                <a16:creationId xmlns:a16="http://schemas.microsoft.com/office/drawing/2014/main" id="{ABDBC7B3-D9FA-304A-0BF0-496B716A5E55}"/>
              </a:ext>
            </a:extLst>
          </p:cNvPr>
          <p:cNvSpPr/>
          <p:nvPr/>
        </p:nvSpPr>
        <p:spPr>
          <a:xfrm>
            <a:off x="6775791" y="2385421"/>
            <a:ext cx="2816630" cy="2873353"/>
          </a:xfrm>
          <a:prstGeom prst="rect">
            <a:avLst/>
          </a:prstGeom>
          <a:noFill/>
          <a:ln w="190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五方向 35">
            <a:extLst>
              <a:ext uri="{FF2B5EF4-FFF2-40B4-BE49-F238E27FC236}">
                <a16:creationId xmlns:a16="http://schemas.microsoft.com/office/drawing/2014/main" id="{1AB9D937-60F3-31DA-6E9D-8A6757F3A37F}"/>
              </a:ext>
            </a:extLst>
          </p:cNvPr>
          <p:cNvSpPr/>
          <p:nvPr/>
        </p:nvSpPr>
        <p:spPr>
          <a:xfrm>
            <a:off x="6760809" y="2218698"/>
            <a:ext cx="2700000" cy="305983"/>
          </a:xfrm>
          <a:prstGeom prst="homePlat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spc="-80" dirty="0">
                <a:solidFill>
                  <a:schemeClr val="bg1"/>
                </a:solidFill>
                <a:latin typeface="Meiryo UI" panose="020B0604030504040204" pitchFamily="50" charset="-128"/>
                <a:ea typeface="Meiryo UI" panose="020B0604030504040204" pitchFamily="50" charset="-128"/>
              </a:rPr>
              <a:t>内容②プロジェクトの取り組み展示</a:t>
            </a:r>
          </a:p>
        </p:txBody>
      </p:sp>
      <p:sp>
        <p:nvSpPr>
          <p:cNvPr id="37" name="正方形/長方形 36">
            <a:extLst>
              <a:ext uri="{FF2B5EF4-FFF2-40B4-BE49-F238E27FC236}">
                <a16:creationId xmlns:a16="http://schemas.microsoft.com/office/drawing/2014/main" id="{BE6D9FB3-3F76-486E-D355-D507501399C5}"/>
              </a:ext>
            </a:extLst>
          </p:cNvPr>
          <p:cNvSpPr/>
          <p:nvPr/>
        </p:nvSpPr>
        <p:spPr>
          <a:xfrm>
            <a:off x="425718" y="1708305"/>
            <a:ext cx="540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日程</a:t>
            </a:r>
          </a:p>
        </p:txBody>
      </p:sp>
      <p:sp>
        <p:nvSpPr>
          <p:cNvPr id="38" name="正方形/長方形 37">
            <a:extLst>
              <a:ext uri="{FF2B5EF4-FFF2-40B4-BE49-F238E27FC236}">
                <a16:creationId xmlns:a16="http://schemas.microsoft.com/office/drawing/2014/main" id="{01734F2C-A4DE-36AB-86C0-0D8025A70031}"/>
              </a:ext>
            </a:extLst>
          </p:cNvPr>
          <p:cNvSpPr/>
          <p:nvPr/>
        </p:nvSpPr>
        <p:spPr>
          <a:xfrm>
            <a:off x="3782239" y="1700387"/>
            <a:ext cx="540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会場</a:t>
            </a:r>
          </a:p>
        </p:txBody>
      </p:sp>
      <p:sp>
        <p:nvSpPr>
          <p:cNvPr id="40" name="正方形/長方形 39">
            <a:extLst>
              <a:ext uri="{FF2B5EF4-FFF2-40B4-BE49-F238E27FC236}">
                <a16:creationId xmlns:a16="http://schemas.microsoft.com/office/drawing/2014/main" id="{BDB2B2C1-4B88-92AD-C402-F1E475ED4AAB}"/>
              </a:ext>
            </a:extLst>
          </p:cNvPr>
          <p:cNvSpPr/>
          <p:nvPr/>
        </p:nvSpPr>
        <p:spPr>
          <a:xfrm>
            <a:off x="4322239" y="1623229"/>
            <a:ext cx="3444461" cy="38239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ja-JP" altLang="en-US" sz="1400" dirty="0">
                <a:solidFill>
                  <a:schemeClr val="tx1"/>
                </a:solidFill>
                <a:latin typeface="Meiryo UI" panose="020B0604030504040204" pitchFamily="50" charset="-128"/>
                <a:ea typeface="Meiryo UI" panose="020B0604030504040204" pitchFamily="50" charset="-128"/>
              </a:rPr>
              <a:t>万博会場内の催事場「ギャラリー</a:t>
            </a:r>
            <a:r>
              <a:rPr lang="en-US" altLang="ja-JP" sz="1400" dirty="0">
                <a:solidFill>
                  <a:schemeClr val="tx1"/>
                </a:solidFill>
                <a:latin typeface="Meiryo UI" panose="020B0604030504040204" pitchFamily="50" charset="-128"/>
                <a:ea typeface="Meiryo UI" panose="020B0604030504040204" pitchFamily="50" charset="-128"/>
              </a:rPr>
              <a:t>WEST</a:t>
            </a:r>
            <a:r>
              <a:rPr lang="ja-JP" altLang="en-US" sz="1400" dirty="0">
                <a:solidFill>
                  <a:schemeClr val="tx1"/>
                </a:solidFill>
                <a:latin typeface="Meiryo UI" panose="020B0604030504040204" pitchFamily="50" charset="-128"/>
                <a:ea typeface="Meiryo UI" panose="020B0604030504040204" pitchFamily="50" charset="-128"/>
              </a:rPr>
              <a:t>」</a:t>
            </a:r>
          </a:p>
        </p:txBody>
      </p:sp>
      <p:sp>
        <p:nvSpPr>
          <p:cNvPr id="51" name="正方形/長方形 50">
            <a:extLst>
              <a:ext uri="{FF2B5EF4-FFF2-40B4-BE49-F238E27FC236}">
                <a16:creationId xmlns:a16="http://schemas.microsoft.com/office/drawing/2014/main" id="{E21095F8-BE3B-DFE3-92AA-5265F5A1B0ED}"/>
              </a:ext>
            </a:extLst>
          </p:cNvPr>
          <p:cNvSpPr/>
          <p:nvPr/>
        </p:nvSpPr>
        <p:spPr>
          <a:xfrm>
            <a:off x="6794076" y="4144316"/>
            <a:ext cx="1154042" cy="18336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ja-JP" altLang="en-US" sz="900" dirty="0">
                <a:solidFill>
                  <a:schemeClr val="tx1"/>
                </a:solidFill>
                <a:latin typeface="Meiryo UI" panose="020B0604030504040204" pitchFamily="50" charset="-128"/>
                <a:ea typeface="Meiryo UI" panose="020B0604030504040204" pitchFamily="50" charset="-128"/>
              </a:rPr>
              <a:t>笑って健康教室</a:t>
            </a:r>
          </a:p>
        </p:txBody>
      </p:sp>
      <p:sp>
        <p:nvSpPr>
          <p:cNvPr id="71" name="正方形/長方形 70">
            <a:extLst>
              <a:ext uri="{FF2B5EF4-FFF2-40B4-BE49-F238E27FC236}">
                <a16:creationId xmlns:a16="http://schemas.microsoft.com/office/drawing/2014/main" id="{9C92BCCD-1B90-4A5E-837F-F1AB9ACFEA90}"/>
              </a:ext>
            </a:extLst>
          </p:cNvPr>
          <p:cNvSpPr/>
          <p:nvPr/>
        </p:nvSpPr>
        <p:spPr>
          <a:xfrm>
            <a:off x="2711971" y="4934563"/>
            <a:ext cx="2239025" cy="21710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ja-JP" altLang="en-US" sz="900" dirty="0">
                <a:solidFill>
                  <a:schemeClr val="tx1"/>
                </a:solidFill>
                <a:latin typeface="Meiryo UI" panose="020B0604030504040204" pitchFamily="50" charset="-128"/>
                <a:ea typeface="Meiryo UI" panose="020B0604030504040204" pitchFamily="50" charset="-128"/>
              </a:rPr>
              <a:t>インソール</a:t>
            </a:r>
            <a:r>
              <a:rPr lang="en-US" altLang="ja-JP" sz="900" dirty="0">
                <a:solidFill>
                  <a:schemeClr val="tx1"/>
                </a:solidFill>
                <a:latin typeface="Meiryo UI" panose="020B0604030504040204" pitchFamily="50" charset="-128"/>
                <a:ea typeface="Meiryo UI" panose="020B0604030504040204" pitchFamily="50" charset="-128"/>
              </a:rPr>
              <a:t>×AI</a:t>
            </a:r>
            <a:r>
              <a:rPr lang="ja-JP" altLang="en-US" sz="900" dirty="0">
                <a:solidFill>
                  <a:schemeClr val="tx1"/>
                </a:solidFill>
                <a:latin typeface="Meiryo UI" panose="020B0604030504040204" pitchFamily="50" charset="-128"/>
                <a:ea typeface="Meiryo UI" panose="020B0604030504040204" pitchFamily="50" charset="-128"/>
              </a:rPr>
              <a:t>プログラムによる歩行解析</a:t>
            </a:r>
          </a:p>
        </p:txBody>
      </p:sp>
      <p:sp>
        <p:nvSpPr>
          <p:cNvPr id="3" name="正方形/長方形 2">
            <a:extLst>
              <a:ext uri="{FF2B5EF4-FFF2-40B4-BE49-F238E27FC236}">
                <a16:creationId xmlns:a16="http://schemas.microsoft.com/office/drawing/2014/main" id="{7B4FB3EC-A937-A15F-32B6-BF50F91CA424}"/>
              </a:ext>
            </a:extLst>
          </p:cNvPr>
          <p:cNvSpPr/>
          <p:nvPr/>
        </p:nvSpPr>
        <p:spPr>
          <a:xfrm>
            <a:off x="316206" y="5515983"/>
            <a:ext cx="4925313" cy="1315065"/>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1700"/>
              </a:lnSpc>
            </a:pPr>
            <a:r>
              <a:rPr lang="ja-JP" altLang="en-US" sz="1300" dirty="0">
                <a:solidFill>
                  <a:schemeClr val="tx1"/>
                </a:solidFill>
                <a:latin typeface="Meiryo UI" panose="020B0604030504040204" pitchFamily="50" charset="-128"/>
                <a:ea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rPr>
              <a:t>2/20</a:t>
            </a:r>
            <a:r>
              <a:rPr lang="ja-JP" altLang="en-US" sz="1300" dirty="0">
                <a:solidFill>
                  <a:schemeClr val="tx1"/>
                </a:solidFill>
                <a:latin typeface="Meiryo UI" panose="020B0604030504040204" pitchFamily="50" charset="-128"/>
                <a:ea typeface="Meiryo UI" panose="020B0604030504040204" pitchFamily="50" charset="-128"/>
              </a:rPr>
              <a:t>～３</a:t>
            </a:r>
            <a:r>
              <a:rPr lang="en-US" altLang="ja-JP" sz="1300" dirty="0">
                <a:solidFill>
                  <a:schemeClr val="tx1"/>
                </a:solidFill>
                <a:latin typeface="Meiryo UI" panose="020B0604030504040204" pitchFamily="50" charset="-128"/>
                <a:ea typeface="Meiryo UI" panose="020B0604030504040204" pitchFamily="50" charset="-128"/>
              </a:rPr>
              <a:t>/21</a:t>
            </a:r>
            <a:r>
              <a:rPr lang="ja-JP" altLang="en-US" sz="1300" dirty="0">
                <a:solidFill>
                  <a:schemeClr val="tx1"/>
                </a:solidFill>
                <a:latin typeface="Meiryo UI" panose="020B0604030504040204" pitchFamily="50" charset="-128"/>
                <a:ea typeface="Meiryo UI" panose="020B0604030504040204" pitchFamily="50" charset="-128"/>
              </a:rPr>
              <a:t>・・・催事の運営や広報を担う委託事業者を公募</a:t>
            </a:r>
            <a:endParaRPr lang="en-US" altLang="ja-JP" sz="1300" dirty="0">
              <a:solidFill>
                <a:schemeClr val="tx1"/>
              </a:solidFill>
              <a:latin typeface="Meiryo UI" panose="020B0604030504040204" pitchFamily="50" charset="-128"/>
              <a:ea typeface="Meiryo UI" panose="020B0604030504040204" pitchFamily="50" charset="-128"/>
            </a:endParaRPr>
          </a:p>
          <a:p>
            <a:pPr>
              <a:lnSpc>
                <a:spcPts val="1700"/>
              </a:lnSpc>
              <a:spcAft>
                <a:spcPts val="300"/>
              </a:spcAft>
            </a:pPr>
            <a:r>
              <a:rPr lang="ja-JP" altLang="en-US" sz="1300" dirty="0">
                <a:solidFill>
                  <a:schemeClr val="tx1"/>
                </a:solidFill>
                <a:latin typeface="Meiryo UI" panose="020B0604030504040204" pitchFamily="50" charset="-128"/>
                <a:ea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rPr>
              <a:t>3</a:t>
            </a:r>
            <a:r>
              <a:rPr lang="ja-JP" altLang="en-US" sz="1300" dirty="0">
                <a:solidFill>
                  <a:schemeClr val="tx1"/>
                </a:solidFill>
                <a:latin typeface="Meiryo UI" panose="020B0604030504040204" pitchFamily="50" charset="-128"/>
                <a:ea typeface="Meiryo UI" panose="020B0604030504040204" pitchFamily="50" charset="-128"/>
              </a:rPr>
              <a:t>月末　　　　　・・・受託事業者を選定予定</a:t>
            </a:r>
            <a:endParaRPr lang="en-US" altLang="ja-JP" sz="13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solidFill>
                <a:latin typeface="Meiryo UI" panose="020B0604030504040204" pitchFamily="50" charset="-128"/>
                <a:ea typeface="Meiryo UI" panose="020B0604030504040204" pitchFamily="50" charset="-128"/>
              </a:rPr>
              <a:t>　➡４月以降、催事開催に向け準備を進めるとともに、出展企業・団体　　</a:t>
            </a:r>
            <a:endParaRPr lang="en-US" altLang="ja-JP" sz="13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tx1"/>
                </a:solidFill>
                <a:latin typeface="Meiryo UI" panose="020B0604030504040204" pitchFamily="50" charset="-128"/>
                <a:ea typeface="Meiryo UI" panose="020B0604030504040204" pitchFamily="50" charset="-128"/>
              </a:rPr>
              <a:t>　　　や体験内容を公表し、来場を促していく。</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EF6F233-68FE-6337-918D-3E3E18CD0980}"/>
              </a:ext>
            </a:extLst>
          </p:cNvPr>
          <p:cNvSpPr/>
          <p:nvPr/>
        </p:nvSpPr>
        <p:spPr>
          <a:xfrm>
            <a:off x="814151" y="4939680"/>
            <a:ext cx="2239025" cy="21710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ja-JP" altLang="en-US" sz="900" dirty="0">
                <a:solidFill>
                  <a:schemeClr val="tx1"/>
                </a:solidFill>
                <a:latin typeface="Meiryo UI" panose="020B0604030504040204" pitchFamily="50" charset="-128"/>
                <a:ea typeface="Meiryo UI" panose="020B0604030504040204" pitchFamily="50" charset="-128"/>
              </a:rPr>
              <a:t>ロボット</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オーラルフレイルチェック</a:t>
            </a:r>
          </a:p>
        </p:txBody>
      </p:sp>
      <p:sp>
        <p:nvSpPr>
          <p:cNvPr id="9" name="矢印: 五方向 8">
            <a:extLst>
              <a:ext uri="{FF2B5EF4-FFF2-40B4-BE49-F238E27FC236}">
                <a16:creationId xmlns:a16="http://schemas.microsoft.com/office/drawing/2014/main" id="{5E6BE0CA-8E21-3A7D-E182-4E652CFFFB00}"/>
              </a:ext>
            </a:extLst>
          </p:cNvPr>
          <p:cNvSpPr/>
          <p:nvPr/>
        </p:nvSpPr>
        <p:spPr>
          <a:xfrm>
            <a:off x="316206" y="5385266"/>
            <a:ext cx="1941097" cy="284728"/>
          </a:xfrm>
          <a:prstGeom prst="homePlat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スケジュール（予定）</a:t>
            </a:r>
          </a:p>
        </p:txBody>
      </p:sp>
      <p:pic>
        <p:nvPicPr>
          <p:cNvPr id="15" name="図 14" descr="人, 屋内, 天井, 子供 が含まれている画像&#10;&#10;自動的に生成された説明">
            <a:extLst>
              <a:ext uri="{FF2B5EF4-FFF2-40B4-BE49-F238E27FC236}">
                <a16:creationId xmlns:a16="http://schemas.microsoft.com/office/drawing/2014/main" id="{0F2433E0-613D-B8EB-6AE8-756109B941B1}"/>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a:stretch/>
        </p:blipFill>
        <p:spPr>
          <a:xfrm>
            <a:off x="6869553" y="4347361"/>
            <a:ext cx="1312856" cy="798189"/>
          </a:xfrm>
          <a:prstGeom prst="rect">
            <a:avLst/>
          </a:prstGeom>
        </p:spPr>
      </p:pic>
      <p:sp>
        <p:nvSpPr>
          <p:cNvPr id="12" name="正方形/長方形 11">
            <a:extLst>
              <a:ext uri="{FF2B5EF4-FFF2-40B4-BE49-F238E27FC236}">
                <a16:creationId xmlns:a16="http://schemas.microsoft.com/office/drawing/2014/main" id="{3D8759A5-1164-CE2C-B301-10B436DAFCD6}"/>
              </a:ext>
            </a:extLst>
          </p:cNvPr>
          <p:cNvSpPr/>
          <p:nvPr/>
        </p:nvSpPr>
        <p:spPr>
          <a:xfrm>
            <a:off x="8172753" y="4192765"/>
            <a:ext cx="1154042" cy="18336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ja-JP" altLang="en-US" sz="900" dirty="0">
                <a:solidFill>
                  <a:schemeClr val="tx1"/>
                </a:solidFill>
                <a:latin typeface="Meiryo UI" panose="020B0604030504040204" pitchFamily="50" charset="-128"/>
                <a:ea typeface="Meiryo UI" panose="020B0604030504040204" pitchFamily="50" charset="-128"/>
              </a:rPr>
              <a:t>スロージョギング</a:t>
            </a:r>
          </a:p>
        </p:txBody>
      </p:sp>
      <p:pic>
        <p:nvPicPr>
          <p:cNvPr id="2" name="図 1">
            <a:extLst>
              <a:ext uri="{FF2B5EF4-FFF2-40B4-BE49-F238E27FC236}">
                <a16:creationId xmlns:a16="http://schemas.microsoft.com/office/drawing/2014/main" id="{E6AC043F-892D-4C52-82DF-DCF34C166DCF}"/>
              </a:ext>
            </a:extLst>
          </p:cNvPr>
          <p:cNvPicPr>
            <a:picLocks noChangeAspect="1"/>
          </p:cNvPicPr>
          <p:nvPr/>
        </p:nvPicPr>
        <p:blipFill>
          <a:blip r:embed="rId4"/>
          <a:stretch>
            <a:fillRect/>
          </a:stretch>
        </p:blipFill>
        <p:spPr>
          <a:xfrm>
            <a:off x="5799839" y="5478389"/>
            <a:ext cx="3560373" cy="1146147"/>
          </a:xfrm>
          <a:prstGeom prst="rect">
            <a:avLst/>
          </a:prstGeom>
        </p:spPr>
      </p:pic>
      <p:pic>
        <p:nvPicPr>
          <p:cNvPr id="6" name="図 5">
            <a:extLst>
              <a:ext uri="{FF2B5EF4-FFF2-40B4-BE49-F238E27FC236}">
                <a16:creationId xmlns:a16="http://schemas.microsoft.com/office/drawing/2014/main" id="{DD3AFE08-4F4F-4F0E-A96A-8E65D0426B31}"/>
              </a:ext>
            </a:extLst>
          </p:cNvPr>
          <p:cNvPicPr>
            <a:picLocks noChangeAspect="1"/>
          </p:cNvPicPr>
          <p:nvPr/>
        </p:nvPicPr>
        <p:blipFill>
          <a:blip r:embed="rId5"/>
          <a:stretch>
            <a:fillRect/>
          </a:stretch>
        </p:blipFill>
        <p:spPr>
          <a:xfrm>
            <a:off x="2711971" y="3713355"/>
            <a:ext cx="1997265" cy="1259713"/>
          </a:xfrm>
          <a:prstGeom prst="rect">
            <a:avLst/>
          </a:prstGeom>
        </p:spPr>
      </p:pic>
      <p:pic>
        <p:nvPicPr>
          <p:cNvPr id="8" name="図 7">
            <a:extLst>
              <a:ext uri="{FF2B5EF4-FFF2-40B4-BE49-F238E27FC236}">
                <a16:creationId xmlns:a16="http://schemas.microsoft.com/office/drawing/2014/main" id="{4F509A80-669C-49BC-B44F-0532FB2EE460}"/>
              </a:ext>
            </a:extLst>
          </p:cNvPr>
          <p:cNvPicPr>
            <a:picLocks noChangeAspect="1"/>
          </p:cNvPicPr>
          <p:nvPr/>
        </p:nvPicPr>
        <p:blipFill>
          <a:blip r:embed="rId6"/>
          <a:stretch>
            <a:fillRect/>
          </a:stretch>
        </p:blipFill>
        <p:spPr>
          <a:xfrm>
            <a:off x="1106916" y="3920997"/>
            <a:ext cx="1487862" cy="1028475"/>
          </a:xfrm>
          <a:prstGeom prst="rect">
            <a:avLst/>
          </a:prstGeom>
        </p:spPr>
      </p:pic>
      <p:pic>
        <p:nvPicPr>
          <p:cNvPr id="11" name="図 10">
            <a:extLst>
              <a:ext uri="{FF2B5EF4-FFF2-40B4-BE49-F238E27FC236}">
                <a16:creationId xmlns:a16="http://schemas.microsoft.com/office/drawing/2014/main" id="{6BC9BF2B-2F17-4560-9831-61C033F0B00B}"/>
              </a:ext>
            </a:extLst>
          </p:cNvPr>
          <p:cNvPicPr>
            <a:picLocks noChangeAspect="1"/>
          </p:cNvPicPr>
          <p:nvPr/>
        </p:nvPicPr>
        <p:blipFill>
          <a:blip r:embed="rId7"/>
          <a:stretch>
            <a:fillRect/>
          </a:stretch>
        </p:blipFill>
        <p:spPr>
          <a:xfrm>
            <a:off x="495008" y="4136403"/>
            <a:ext cx="648110" cy="789003"/>
          </a:xfrm>
          <a:prstGeom prst="rect">
            <a:avLst/>
          </a:prstGeom>
        </p:spPr>
      </p:pic>
      <p:pic>
        <p:nvPicPr>
          <p:cNvPr id="10" name="図 9">
            <a:extLst>
              <a:ext uri="{FF2B5EF4-FFF2-40B4-BE49-F238E27FC236}">
                <a16:creationId xmlns:a16="http://schemas.microsoft.com/office/drawing/2014/main" id="{3A054346-8DF5-C149-242C-D9F452140514}"/>
              </a:ext>
            </a:extLst>
          </p:cNvPr>
          <p:cNvPicPr>
            <a:picLocks noChangeAspect="1"/>
          </p:cNvPicPr>
          <p:nvPr/>
        </p:nvPicPr>
        <p:blipFill>
          <a:blip r:embed="rId8"/>
          <a:stretch>
            <a:fillRect/>
          </a:stretch>
        </p:blipFill>
        <p:spPr>
          <a:xfrm>
            <a:off x="8232742" y="4412380"/>
            <a:ext cx="1312856" cy="738744"/>
          </a:xfrm>
          <a:prstGeom prst="rect">
            <a:avLst/>
          </a:prstGeom>
        </p:spPr>
      </p:pic>
      <p:pic>
        <p:nvPicPr>
          <p:cNvPr id="35" name="図 34">
            <a:extLst>
              <a:ext uri="{FF2B5EF4-FFF2-40B4-BE49-F238E27FC236}">
                <a16:creationId xmlns:a16="http://schemas.microsoft.com/office/drawing/2014/main" id="{FB944567-50A1-4929-92EA-956C89347E37}"/>
              </a:ext>
            </a:extLst>
          </p:cNvPr>
          <p:cNvPicPr/>
          <p:nvPr/>
        </p:nvPicPr>
        <p:blipFill>
          <a:blip r:embed="rId9"/>
          <a:stretch>
            <a:fillRect/>
          </a:stretch>
        </p:blipFill>
        <p:spPr>
          <a:xfrm>
            <a:off x="4853712" y="3773288"/>
            <a:ext cx="1692251" cy="1123504"/>
          </a:xfrm>
          <a:prstGeom prst="rect">
            <a:avLst/>
          </a:prstGeom>
        </p:spPr>
      </p:pic>
      <p:sp>
        <p:nvSpPr>
          <p:cNvPr id="30" name="正方形/長方形 29">
            <a:extLst>
              <a:ext uri="{FF2B5EF4-FFF2-40B4-BE49-F238E27FC236}">
                <a16:creationId xmlns:a16="http://schemas.microsoft.com/office/drawing/2014/main" id="{23939965-C7B8-40FC-AD3A-93245FA7F100}"/>
              </a:ext>
            </a:extLst>
          </p:cNvPr>
          <p:cNvSpPr/>
          <p:nvPr/>
        </p:nvSpPr>
        <p:spPr>
          <a:xfrm>
            <a:off x="5148807" y="4934563"/>
            <a:ext cx="1351332" cy="21656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nSpc>
                <a:spcPts val="2100"/>
              </a:lnSpc>
            </a:pPr>
            <a:r>
              <a:rPr lang="en-US" altLang="ja-JP" sz="900" dirty="0">
                <a:solidFill>
                  <a:schemeClr val="tx1"/>
                </a:solidFill>
                <a:latin typeface="Meiryo UI" panose="020B0604030504040204" pitchFamily="50" charset="-128"/>
                <a:ea typeface="Meiryo UI" panose="020B0604030504040204" pitchFamily="50" charset="-128"/>
              </a:rPr>
              <a:t>VR×</a:t>
            </a:r>
            <a:r>
              <a:rPr lang="ja-JP" altLang="en-US" sz="900" dirty="0">
                <a:solidFill>
                  <a:schemeClr val="tx1"/>
                </a:solidFill>
                <a:latin typeface="Meiryo UI" panose="020B0604030504040204" pitchFamily="50" charset="-128"/>
                <a:ea typeface="Meiryo UI" panose="020B0604030504040204" pitchFamily="50" charset="-128"/>
              </a:rPr>
              <a:t>リハビリテーション</a:t>
            </a:r>
          </a:p>
        </p:txBody>
      </p:sp>
    </p:spTree>
    <p:extLst>
      <p:ext uri="{BB962C8B-B14F-4D97-AF65-F5344CB8AC3E}">
        <p14:creationId xmlns:p14="http://schemas.microsoft.com/office/powerpoint/2010/main" val="380072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5C6119-4790-49C9-A2F9-AF2C133EC487}"/>
              </a:ext>
            </a:extLst>
          </p:cNvPr>
          <p:cNvSpPr/>
          <p:nvPr/>
        </p:nvSpPr>
        <p:spPr>
          <a:xfrm>
            <a:off x="-10652" y="-30568"/>
            <a:ext cx="9916651" cy="3873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　令和７年度 「</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歳若返り」に向けた取組みについて</a:t>
            </a:r>
          </a:p>
        </p:txBody>
      </p:sp>
      <p:sp>
        <p:nvSpPr>
          <p:cNvPr id="29" name="正方形/長方形 28">
            <a:extLst>
              <a:ext uri="{FF2B5EF4-FFF2-40B4-BE49-F238E27FC236}">
                <a16:creationId xmlns:a16="http://schemas.microsoft.com/office/drawing/2014/main" id="{518A28C7-F4ED-4521-952C-A80B2B6B67BC}"/>
              </a:ext>
            </a:extLst>
          </p:cNvPr>
          <p:cNvSpPr/>
          <p:nvPr/>
        </p:nvSpPr>
        <p:spPr>
          <a:xfrm>
            <a:off x="8728549" y="25229"/>
            <a:ext cx="990106" cy="2835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sz="1600" dirty="0">
                <a:solidFill>
                  <a:schemeClr val="tx1"/>
                </a:solidFill>
                <a:latin typeface="Meiryo UI" panose="020B0604030504040204" pitchFamily="50" charset="-128"/>
                <a:ea typeface="Meiryo UI" panose="020B0604030504040204" pitchFamily="50" charset="-128"/>
              </a:rPr>
              <a:t>資料３</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5373455-96F6-40BB-8B84-159E72617775}"/>
              </a:ext>
            </a:extLst>
          </p:cNvPr>
          <p:cNvPicPr>
            <a:picLocks noChangeAspect="1"/>
          </p:cNvPicPr>
          <p:nvPr/>
        </p:nvPicPr>
        <p:blipFill>
          <a:blip r:embed="rId2"/>
          <a:stretch>
            <a:fillRect/>
          </a:stretch>
        </p:blipFill>
        <p:spPr>
          <a:xfrm>
            <a:off x="8635148" y="3458440"/>
            <a:ext cx="924648" cy="1311978"/>
          </a:xfrm>
          <a:prstGeom prst="rect">
            <a:avLst/>
          </a:prstGeom>
        </p:spPr>
      </p:pic>
      <p:pic>
        <p:nvPicPr>
          <p:cNvPr id="19" name="図 18">
            <a:extLst>
              <a:ext uri="{FF2B5EF4-FFF2-40B4-BE49-F238E27FC236}">
                <a16:creationId xmlns:a16="http://schemas.microsoft.com/office/drawing/2014/main" id="{C1D43870-B578-4F9C-B366-86E088AD542A}"/>
              </a:ext>
            </a:extLst>
          </p:cNvPr>
          <p:cNvPicPr>
            <a:picLocks noChangeAspect="1"/>
          </p:cNvPicPr>
          <p:nvPr/>
        </p:nvPicPr>
        <p:blipFill>
          <a:blip r:embed="rId3"/>
          <a:stretch>
            <a:fillRect/>
          </a:stretch>
        </p:blipFill>
        <p:spPr>
          <a:xfrm>
            <a:off x="8055415" y="4176281"/>
            <a:ext cx="1300180" cy="797443"/>
          </a:xfrm>
          <a:prstGeom prst="rect">
            <a:avLst/>
          </a:prstGeom>
        </p:spPr>
      </p:pic>
      <p:sp>
        <p:nvSpPr>
          <p:cNvPr id="25" name="テキスト ボックス 24">
            <a:extLst>
              <a:ext uri="{FF2B5EF4-FFF2-40B4-BE49-F238E27FC236}">
                <a16:creationId xmlns:a16="http://schemas.microsoft.com/office/drawing/2014/main" id="{6B52BE5B-27D9-A59D-406B-76903FD8B206}"/>
              </a:ext>
            </a:extLst>
          </p:cNvPr>
          <p:cNvSpPr txBox="1"/>
          <p:nvPr/>
        </p:nvSpPr>
        <p:spPr>
          <a:xfrm>
            <a:off x="699339" y="5563157"/>
            <a:ext cx="3147447" cy="1161600"/>
          </a:xfrm>
          <a:prstGeom prst="rect">
            <a:avLst/>
          </a:prstGeom>
          <a:noFill/>
          <a:ln>
            <a:noFill/>
          </a:ln>
        </p:spPr>
        <p:txBody>
          <a:bodyPr wrap="square" rtlCol="0">
            <a:spAutoFit/>
          </a:bodyPr>
          <a:lstStyle/>
          <a:p>
            <a:pPr>
              <a:lnSpc>
                <a:spcPts val="1800"/>
              </a:lnSpc>
              <a:spcAft>
                <a:spcPts val="300"/>
              </a:spcAft>
            </a:pP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10</a:t>
            </a:r>
            <a:r>
              <a:rPr lang="ja-JP" altLang="en-US" sz="1400" b="1" u="sng" dirty="0">
                <a:latin typeface="Meiryo UI" panose="020B0604030504040204" pitchFamily="50" charset="-128"/>
                <a:ea typeface="Meiryo UI" panose="020B0604030504040204" pitchFamily="50" charset="-128"/>
              </a:rPr>
              <a:t>歳若返り」の英語表記について</a:t>
            </a:r>
            <a:endParaRPr lang="en-US" altLang="ja-JP" sz="1400" b="1" u="sng" dirty="0">
              <a:latin typeface="Meiryo UI" panose="020B0604030504040204" pitchFamily="50" charset="-128"/>
              <a:ea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rPr>
              <a:t>万博会場での「</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歳若返り」プロジェクトの展示にあたり、「</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歳若返り」にも英語表記が必要。</a:t>
            </a:r>
            <a:endParaRPr lang="en-US" altLang="ja-JP" sz="1200" dirty="0">
              <a:latin typeface="Meiryo UI" panose="020B0604030504040204" pitchFamily="50" charset="-128"/>
              <a:ea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年度に右記のとおり整理したことを踏まえ、どのような表記が適当か。</a:t>
            </a:r>
            <a:endParaRPr lang="en-US" altLang="ja-JP" sz="1400" dirty="0">
              <a:latin typeface="Meiryo UI" panose="020B0604030504040204" pitchFamily="50" charset="-128"/>
              <a:ea typeface="Meiryo UI" panose="020B0604030504040204" pitchFamily="50" charset="-128"/>
            </a:endParaRPr>
          </a:p>
        </p:txBody>
      </p:sp>
      <p:sp>
        <p:nvSpPr>
          <p:cNvPr id="30" name="四角形: 角を丸くする 29">
            <a:extLst>
              <a:ext uri="{FF2B5EF4-FFF2-40B4-BE49-F238E27FC236}">
                <a16:creationId xmlns:a16="http://schemas.microsoft.com/office/drawing/2014/main" id="{D22ECA2E-3571-C728-EA1B-8FB1B7F57D65}"/>
              </a:ext>
            </a:extLst>
          </p:cNvPr>
          <p:cNvSpPr/>
          <p:nvPr/>
        </p:nvSpPr>
        <p:spPr>
          <a:xfrm>
            <a:off x="135886" y="5572154"/>
            <a:ext cx="460444" cy="119429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意見交換</a:t>
            </a:r>
            <a:endParaRPr kumimoji="1" lang="en-US" altLang="ja-JP" sz="1400" b="1" dirty="0">
              <a:solidFill>
                <a:schemeClr val="tx1"/>
              </a:solidFill>
            </a:endParaRPr>
          </a:p>
        </p:txBody>
      </p:sp>
      <p:pic>
        <p:nvPicPr>
          <p:cNvPr id="59" name="図 58">
            <a:extLst>
              <a:ext uri="{FF2B5EF4-FFF2-40B4-BE49-F238E27FC236}">
                <a16:creationId xmlns:a16="http://schemas.microsoft.com/office/drawing/2014/main" id="{C400FEAB-36FC-20F6-5FED-AAB94B270AC9}"/>
              </a:ext>
            </a:extLst>
          </p:cNvPr>
          <p:cNvPicPr>
            <a:picLocks noChangeAspect="1"/>
          </p:cNvPicPr>
          <p:nvPr/>
        </p:nvPicPr>
        <p:blipFill>
          <a:blip r:embed="rId4"/>
          <a:stretch>
            <a:fillRect/>
          </a:stretch>
        </p:blipFill>
        <p:spPr>
          <a:xfrm>
            <a:off x="606264" y="4545733"/>
            <a:ext cx="1310233" cy="359804"/>
          </a:xfrm>
          <a:prstGeom prst="rect">
            <a:avLst/>
          </a:prstGeom>
        </p:spPr>
      </p:pic>
      <p:sp>
        <p:nvSpPr>
          <p:cNvPr id="42" name="正方形/長方形 41">
            <a:extLst>
              <a:ext uri="{FF2B5EF4-FFF2-40B4-BE49-F238E27FC236}">
                <a16:creationId xmlns:a16="http://schemas.microsoft.com/office/drawing/2014/main" id="{2E4C64CE-339C-4144-B096-761F3800AB90}"/>
              </a:ext>
            </a:extLst>
          </p:cNvPr>
          <p:cNvSpPr/>
          <p:nvPr/>
        </p:nvSpPr>
        <p:spPr>
          <a:xfrm>
            <a:off x="135885" y="500685"/>
            <a:ext cx="9625506" cy="49541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4F0BD19D-6295-45F3-85FD-E906DD09F1D2}"/>
              </a:ext>
            </a:extLst>
          </p:cNvPr>
          <p:cNvSpPr/>
          <p:nvPr/>
        </p:nvSpPr>
        <p:spPr>
          <a:xfrm>
            <a:off x="98521" y="425567"/>
            <a:ext cx="1395379" cy="309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②発信事業</a:t>
            </a:r>
          </a:p>
        </p:txBody>
      </p:sp>
      <p:sp>
        <p:nvSpPr>
          <p:cNvPr id="89" name="正方形/長方形 88">
            <a:extLst>
              <a:ext uri="{FF2B5EF4-FFF2-40B4-BE49-F238E27FC236}">
                <a16:creationId xmlns:a16="http://schemas.microsoft.com/office/drawing/2014/main" id="{98DE9DFA-4D17-4FEF-8709-54D72C1BE59E}"/>
              </a:ext>
            </a:extLst>
          </p:cNvPr>
          <p:cNvSpPr/>
          <p:nvPr/>
        </p:nvSpPr>
        <p:spPr>
          <a:xfrm>
            <a:off x="343808" y="2001451"/>
            <a:ext cx="4558027" cy="3090916"/>
          </a:xfrm>
          <a:prstGeom prst="rect">
            <a:avLst/>
          </a:prstGeom>
          <a:noFill/>
          <a:ln w="190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矢印: 五方向 89">
            <a:extLst>
              <a:ext uri="{FF2B5EF4-FFF2-40B4-BE49-F238E27FC236}">
                <a16:creationId xmlns:a16="http://schemas.microsoft.com/office/drawing/2014/main" id="{82337EA3-B3E4-4880-894A-50C595BECE5D}"/>
              </a:ext>
            </a:extLst>
          </p:cNvPr>
          <p:cNvSpPr/>
          <p:nvPr/>
        </p:nvSpPr>
        <p:spPr>
          <a:xfrm>
            <a:off x="282567" y="1884166"/>
            <a:ext cx="3636000" cy="324000"/>
          </a:xfrm>
          <a:prstGeom prst="homePlat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①万博の機会を最大限活用した情報発信</a:t>
            </a:r>
          </a:p>
        </p:txBody>
      </p:sp>
      <p:sp>
        <p:nvSpPr>
          <p:cNvPr id="2" name="テキスト ボックス 1">
            <a:extLst>
              <a:ext uri="{FF2B5EF4-FFF2-40B4-BE49-F238E27FC236}">
                <a16:creationId xmlns:a16="http://schemas.microsoft.com/office/drawing/2014/main" id="{9A2B985C-4927-5E38-C0B2-7A4062A11F78}"/>
              </a:ext>
            </a:extLst>
          </p:cNvPr>
          <p:cNvSpPr txBox="1"/>
          <p:nvPr/>
        </p:nvSpPr>
        <p:spPr>
          <a:xfrm>
            <a:off x="159801" y="743801"/>
            <a:ext cx="9438675" cy="1032077"/>
          </a:xfrm>
          <a:prstGeom prst="rect">
            <a:avLst/>
          </a:prstGeom>
          <a:noFill/>
        </p:spPr>
        <p:txBody>
          <a:bodyPr wrap="square">
            <a:spAutoFit/>
          </a:bodyPr>
          <a:lstStyle/>
          <a:p>
            <a:pPr marL="285750" indent="-285750">
              <a:lnSpc>
                <a:spcPts val="1800"/>
              </a:lnSpc>
              <a:spcAft>
                <a:spcPts val="300"/>
              </a:spcAft>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万博開催期間中は、多くの府民が万博に関する情報をリサーチし、意識を向ける時期。こうしたタイミングを逃すことなく、</a:t>
            </a:r>
            <a:r>
              <a:rPr lang="ja-JP" altLang="en-US" sz="1400" b="1" u="sng" dirty="0">
                <a:latin typeface="Meiryo UI" panose="020B0604030504040204" pitchFamily="50" charset="-128"/>
                <a:ea typeface="Meiryo UI" panose="020B0604030504040204" pitchFamily="50" charset="-128"/>
              </a:rPr>
              <a:t>万博会場における催事等の情報発信を進め、「</a:t>
            </a:r>
            <a:r>
              <a:rPr lang="en-US" altLang="ja-JP" sz="1400" b="1" u="sng" dirty="0">
                <a:latin typeface="Meiryo UI" panose="020B0604030504040204" pitchFamily="50" charset="-128"/>
                <a:ea typeface="Meiryo UI" panose="020B0604030504040204" pitchFamily="50" charset="-128"/>
              </a:rPr>
              <a:t>10</a:t>
            </a:r>
            <a:r>
              <a:rPr lang="ja-JP" altLang="en-US" sz="1400" b="1" u="sng" dirty="0">
                <a:latin typeface="Meiryo UI" panose="020B0604030504040204" pitchFamily="50" charset="-128"/>
                <a:ea typeface="Meiryo UI" panose="020B0604030504040204" pitchFamily="50" charset="-128"/>
              </a:rPr>
              <a:t>歳若返り」のさらなる浸透</a:t>
            </a:r>
            <a:r>
              <a:rPr lang="ja-JP" altLang="en-US" sz="1400" dirty="0">
                <a:latin typeface="Meiryo UI" panose="020B0604030504040204" pitchFamily="50" charset="-128"/>
                <a:ea typeface="Meiryo UI" panose="020B0604030504040204" pitchFamily="50" charset="-128"/>
              </a:rPr>
              <a:t>を図る。</a:t>
            </a:r>
            <a:endParaRPr lang="en-US" altLang="ja-JP" sz="1400" dirty="0">
              <a:latin typeface="Meiryo UI" panose="020B0604030504040204" pitchFamily="50" charset="-128"/>
              <a:ea typeface="Meiryo UI" panose="020B0604030504040204" pitchFamily="50" charset="-128"/>
            </a:endParaRPr>
          </a:p>
          <a:p>
            <a:pPr marL="285750" indent="-285750">
              <a:lnSpc>
                <a:spcPts val="1800"/>
              </a:lnSpc>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万博開催後は、「いのち輝く未来社会をめざすビジョン」策定から万博催事に至るまで、</a:t>
            </a:r>
            <a:r>
              <a:rPr lang="ja-JP" altLang="en-US" sz="1400" b="1" u="sng" dirty="0">
                <a:latin typeface="Meiryo UI" panose="020B0604030504040204" pitchFamily="50" charset="-128"/>
                <a:ea typeface="Meiryo UI" panose="020B0604030504040204" pitchFamily="50" charset="-128"/>
              </a:rPr>
              <a:t>これまでの取組み成果を冊子としてとりまとめ、広く発信</a:t>
            </a:r>
            <a:r>
              <a:rPr lang="ja-JP" altLang="en-US" sz="1400" dirty="0">
                <a:latin typeface="Meiryo UI" panose="020B0604030504040204" pitchFamily="50" charset="-128"/>
                <a:ea typeface="Meiryo UI" panose="020B0604030504040204" pitchFamily="50" charset="-128"/>
              </a:rPr>
              <a:t>していく。</a:t>
            </a:r>
            <a:endParaRPr lang="en-US" altLang="ja-JP" sz="14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A58A9088-7838-3DEA-DA89-5886C4699FA8}"/>
              </a:ext>
            </a:extLst>
          </p:cNvPr>
          <p:cNvPicPr>
            <a:picLocks noChangeAspect="1"/>
          </p:cNvPicPr>
          <p:nvPr/>
        </p:nvPicPr>
        <p:blipFill>
          <a:blip r:embed="rId5"/>
          <a:stretch>
            <a:fillRect/>
          </a:stretch>
        </p:blipFill>
        <p:spPr>
          <a:xfrm>
            <a:off x="1993703" y="4563927"/>
            <a:ext cx="1129777" cy="341651"/>
          </a:xfrm>
          <a:prstGeom prst="rect">
            <a:avLst/>
          </a:prstGeom>
          <a:ln>
            <a:solidFill>
              <a:schemeClr val="bg2">
                <a:lumMod val="75000"/>
              </a:schemeClr>
            </a:solidFill>
          </a:ln>
        </p:spPr>
      </p:pic>
      <p:sp>
        <p:nvSpPr>
          <p:cNvPr id="24" name="テキスト ボックス 23">
            <a:extLst>
              <a:ext uri="{FF2B5EF4-FFF2-40B4-BE49-F238E27FC236}">
                <a16:creationId xmlns:a16="http://schemas.microsoft.com/office/drawing/2014/main" id="{61BEABCF-2E2F-39C6-9005-855814239CA4}"/>
              </a:ext>
            </a:extLst>
          </p:cNvPr>
          <p:cNvSpPr txBox="1"/>
          <p:nvPr/>
        </p:nvSpPr>
        <p:spPr>
          <a:xfrm>
            <a:off x="419856" y="2271939"/>
            <a:ext cx="4481979" cy="2270878"/>
          </a:xfrm>
          <a:prstGeom prst="rect">
            <a:avLst/>
          </a:prstGeom>
          <a:noFill/>
        </p:spPr>
        <p:txBody>
          <a:bodyPr wrap="square">
            <a:spAutoFit/>
          </a:bodyPr>
          <a:lstStyle/>
          <a:p>
            <a:pPr>
              <a:lnSpc>
                <a:spcPts val="2000"/>
              </a:lnSpc>
              <a:spcAft>
                <a:spcPts val="600"/>
              </a:spcAft>
            </a:pPr>
            <a:r>
              <a:rPr lang="ja-JP" altLang="en-US" sz="1400" b="1" dirty="0">
                <a:latin typeface="Meiryo UI" panose="020B0604030504040204" pitchFamily="50" charset="-128"/>
                <a:ea typeface="Meiryo UI" panose="020B0604030504040204" pitchFamily="50" charset="-128"/>
              </a:rPr>
              <a:t>あらゆる機会・媒体を活用し、万博催事への参加意欲を高める発信を行うとともに、「</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歳若返り」の浸透を図る。</a:t>
            </a: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万博の公式広報媒体</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万博を特集した各種媒体</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市町村と連携した発信</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企業等と連携した発信</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府政だよりや</a:t>
            </a:r>
            <a:r>
              <a:rPr lang="en-US" altLang="ja-JP" sz="1200" dirty="0">
                <a:latin typeface="Meiryo UI" panose="020B0604030504040204" pitchFamily="50" charset="-128"/>
                <a:ea typeface="Meiryo UI" panose="020B0604030504040204" pitchFamily="50" charset="-128"/>
              </a:rPr>
              <a:t>SNS</a:t>
            </a:r>
            <a:r>
              <a:rPr lang="ja-JP" altLang="en-US" sz="1200" dirty="0">
                <a:latin typeface="Meiryo UI" panose="020B0604030504040204" pitchFamily="50" charset="-128"/>
                <a:ea typeface="Meiryo UI" panose="020B0604030504040204" pitchFamily="50" charset="-128"/>
              </a:rPr>
              <a:t>などの府広報媒体</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関係部局と連携した発信</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（アスマイル、健活</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、健都 等）</a:t>
            </a:r>
            <a:endParaRPr lang="en-US" altLang="ja-JP" sz="12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B2E1A5F-F77B-CCCB-5D41-B612B7D416BC}"/>
              </a:ext>
            </a:extLst>
          </p:cNvPr>
          <p:cNvSpPr/>
          <p:nvPr/>
        </p:nvSpPr>
        <p:spPr>
          <a:xfrm>
            <a:off x="4991075" y="2001451"/>
            <a:ext cx="4679140" cy="3080672"/>
          </a:xfrm>
          <a:prstGeom prst="rect">
            <a:avLst/>
          </a:prstGeom>
          <a:noFill/>
          <a:ln w="190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矢印: 五方向 87">
            <a:extLst>
              <a:ext uri="{FF2B5EF4-FFF2-40B4-BE49-F238E27FC236}">
                <a16:creationId xmlns:a16="http://schemas.microsoft.com/office/drawing/2014/main" id="{725AE1F4-84D1-4232-997E-DC256FCF9EF0}"/>
              </a:ext>
            </a:extLst>
          </p:cNvPr>
          <p:cNvSpPr/>
          <p:nvPr/>
        </p:nvSpPr>
        <p:spPr>
          <a:xfrm>
            <a:off x="4958078" y="1896526"/>
            <a:ext cx="3258638" cy="311640"/>
          </a:xfrm>
          <a:prstGeom prst="homePlat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rPr>
              <a:t>②取組み成果をとりまとめた冊子の制作</a:t>
            </a:r>
          </a:p>
        </p:txBody>
      </p:sp>
      <p:pic>
        <p:nvPicPr>
          <p:cNvPr id="37" name="図 36">
            <a:extLst>
              <a:ext uri="{FF2B5EF4-FFF2-40B4-BE49-F238E27FC236}">
                <a16:creationId xmlns:a16="http://schemas.microsoft.com/office/drawing/2014/main" id="{48E8DC73-8232-D684-9AF1-DD59199A6046}"/>
              </a:ext>
            </a:extLst>
          </p:cNvPr>
          <p:cNvPicPr>
            <a:picLocks noChangeAspect="1"/>
          </p:cNvPicPr>
          <p:nvPr/>
        </p:nvPicPr>
        <p:blipFill>
          <a:blip r:embed="rId6"/>
          <a:stretch>
            <a:fillRect/>
          </a:stretch>
        </p:blipFill>
        <p:spPr>
          <a:xfrm>
            <a:off x="3451791" y="3361546"/>
            <a:ext cx="1381861" cy="867338"/>
          </a:xfrm>
          <a:prstGeom prst="rect">
            <a:avLst/>
          </a:prstGeom>
        </p:spPr>
      </p:pic>
      <p:pic>
        <p:nvPicPr>
          <p:cNvPr id="46" name="図 45">
            <a:extLst>
              <a:ext uri="{FF2B5EF4-FFF2-40B4-BE49-F238E27FC236}">
                <a16:creationId xmlns:a16="http://schemas.microsoft.com/office/drawing/2014/main" id="{0347F9B7-4956-5708-3A5A-6A57786DBFA2}"/>
              </a:ext>
            </a:extLst>
          </p:cNvPr>
          <p:cNvPicPr>
            <a:picLocks noChangeAspect="1"/>
          </p:cNvPicPr>
          <p:nvPr/>
        </p:nvPicPr>
        <p:blipFill>
          <a:blip r:embed="rId7"/>
          <a:stretch>
            <a:fillRect/>
          </a:stretch>
        </p:blipFill>
        <p:spPr>
          <a:xfrm>
            <a:off x="2742756" y="2957175"/>
            <a:ext cx="1556105" cy="729752"/>
          </a:xfrm>
          <a:prstGeom prst="rect">
            <a:avLst/>
          </a:prstGeom>
        </p:spPr>
      </p:pic>
      <p:pic>
        <p:nvPicPr>
          <p:cNvPr id="27" name="図 26">
            <a:extLst>
              <a:ext uri="{FF2B5EF4-FFF2-40B4-BE49-F238E27FC236}">
                <a16:creationId xmlns:a16="http://schemas.microsoft.com/office/drawing/2014/main" id="{D7362250-7F8F-D454-8A33-F6CA82C65667}"/>
              </a:ext>
            </a:extLst>
          </p:cNvPr>
          <p:cNvPicPr>
            <a:picLocks noChangeAspect="1"/>
          </p:cNvPicPr>
          <p:nvPr/>
        </p:nvPicPr>
        <p:blipFill>
          <a:blip r:embed="rId8"/>
          <a:stretch>
            <a:fillRect/>
          </a:stretch>
        </p:blipFill>
        <p:spPr>
          <a:xfrm>
            <a:off x="3237817" y="4545722"/>
            <a:ext cx="1103472" cy="463336"/>
          </a:xfrm>
          <a:prstGeom prst="rect">
            <a:avLst/>
          </a:prstGeom>
        </p:spPr>
      </p:pic>
      <p:sp>
        <p:nvSpPr>
          <p:cNvPr id="39" name="テキスト ボックス 38">
            <a:extLst>
              <a:ext uri="{FF2B5EF4-FFF2-40B4-BE49-F238E27FC236}">
                <a16:creationId xmlns:a16="http://schemas.microsoft.com/office/drawing/2014/main" id="{74D0F58D-5E9C-A0C9-33DB-ED1B951A8E1E}"/>
              </a:ext>
            </a:extLst>
          </p:cNvPr>
          <p:cNvSpPr txBox="1"/>
          <p:nvPr/>
        </p:nvSpPr>
        <p:spPr>
          <a:xfrm>
            <a:off x="5041167" y="2271939"/>
            <a:ext cx="4629048" cy="576825"/>
          </a:xfrm>
          <a:prstGeom prst="rect">
            <a:avLst/>
          </a:prstGeom>
          <a:noFill/>
        </p:spPr>
        <p:txBody>
          <a:bodyPr wrap="square">
            <a:spAutoFit/>
          </a:bodyPr>
          <a:lstStyle/>
          <a:p>
            <a:pPr>
              <a:lnSpc>
                <a:spcPts val="2000"/>
              </a:lnSpc>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歳若返り」の取組み経緯や府の実施事業、万博催事、</a:t>
            </a:r>
            <a:endParaRPr lang="en-US" altLang="ja-JP" sz="1400" b="1" dirty="0">
              <a:latin typeface="Meiryo UI" panose="020B0604030504040204" pitchFamily="50" charset="-128"/>
              <a:ea typeface="Meiryo UI" panose="020B0604030504040204" pitchFamily="50" charset="-128"/>
            </a:endParaRPr>
          </a:p>
          <a:p>
            <a:pPr>
              <a:lnSpc>
                <a:spcPts val="2000"/>
              </a:lnSpc>
              <a:spcAft>
                <a:spcPts val="600"/>
              </a:spcAft>
            </a:pPr>
            <a:r>
              <a:rPr lang="ja-JP" altLang="en-US" sz="1400" b="1" dirty="0">
                <a:latin typeface="Meiryo UI" panose="020B0604030504040204" pitchFamily="50" charset="-128"/>
                <a:ea typeface="Meiryo UI" panose="020B0604030504040204" pitchFamily="50" charset="-128"/>
              </a:rPr>
              <a:t>これまでに連携してきた企業・団体等を総覧できる冊子を制作</a:t>
            </a:r>
            <a:endParaRPr lang="en-US" altLang="ja-JP" sz="14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6F03E82-82D8-450E-8A22-5A5FE90FB429}"/>
              </a:ext>
            </a:extLst>
          </p:cNvPr>
          <p:cNvSpPr txBox="1"/>
          <p:nvPr/>
        </p:nvSpPr>
        <p:spPr>
          <a:xfrm>
            <a:off x="5037853" y="2843244"/>
            <a:ext cx="4481979" cy="1219308"/>
          </a:xfrm>
          <a:prstGeom prst="rect">
            <a:avLst/>
          </a:prstGeom>
          <a:noFill/>
        </p:spPr>
        <p:txBody>
          <a:bodyPr wrap="square">
            <a:spAutoFit/>
          </a:bodyPr>
          <a:lstStyle/>
          <a:p>
            <a:pPr>
              <a:lnSpc>
                <a:spcPts val="1800"/>
              </a:lnSpc>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制作意図</a:t>
            </a:r>
            <a:r>
              <a:rPr lang="en-US" altLang="ja-JP" sz="1200" dirty="0">
                <a:latin typeface="Meiryo UI" panose="020B0604030504040204" pitchFamily="50" charset="-128"/>
                <a:ea typeface="Meiryo UI" panose="020B0604030504040204" pitchFamily="50" charset="-128"/>
              </a:rPr>
              <a:t>】</a:t>
            </a: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万博のテーマに沿った府の取組み記録</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府域での「</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歳若返り」に資する取組みの拡大に活用</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solidFill>
                  <a:schemeClr val="accent5">
                    <a:lumMod val="50000"/>
                  </a:schemeClr>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市町村等における事業実施の参考に</a:t>
            </a:r>
            <a:endParaRPr lang="en-US" altLang="ja-JP" sz="1200" dirty="0">
              <a:latin typeface="Meiryo UI" panose="020B0604030504040204" pitchFamily="50" charset="-128"/>
              <a:ea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rPr>
              <a:t>　・ 企業や大学など各主体の連携のきっかけに</a:t>
            </a:r>
            <a:endParaRPr lang="en-US" altLang="ja-JP" sz="12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146C528-3CC3-4413-A949-FDD79121F380}"/>
              </a:ext>
            </a:extLst>
          </p:cNvPr>
          <p:cNvSpPr txBox="1"/>
          <p:nvPr/>
        </p:nvSpPr>
        <p:spPr>
          <a:xfrm>
            <a:off x="796211" y="5068409"/>
            <a:ext cx="8639452" cy="315214"/>
          </a:xfrm>
          <a:prstGeom prst="rect">
            <a:avLst/>
          </a:prstGeom>
          <a:noFill/>
        </p:spPr>
        <p:txBody>
          <a:bodyPr wrap="square">
            <a:spAutoFit/>
          </a:bodyPr>
          <a:lstStyle/>
          <a:p>
            <a:pPr>
              <a:lnSpc>
                <a:spcPts val="2000"/>
              </a:lnSpc>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令和</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年度以降の「</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歳若返り」プロジェクトのあり方については、令和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年秋頃のプロジェクトアドバイザー会議の議題とする予定</a:t>
            </a:r>
            <a:endParaRPr lang="en-US" altLang="ja-JP" sz="12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D2238E9-6256-4277-AB10-06ABB6C727CE}"/>
              </a:ext>
            </a:extLst>
          </p:cNvPr>
          <p:cNvSpPr txBox="1"/>
          <p:nvPr/>
        </p:nvSpPr>
        <p:spPr>
          <a:xfrm>
            <a:off x="5097558" y="4096728"/>
            <a:ext cx="4629048" cy="833305"/>
          </a:xfrm>
          <a:prstGeom prst="rect">
            <a:avLst/>
          </a:prstGeom>
          <a:noFill/>
        </p:spPr>
        <p:txBody>
          <a:bodyPr wrap="square">
            <a:spAutoFit/>
          </a:bodyPr>
          <a:lstStyle/>
          <a:p>
            <a:pPr>
              <a:lnSpc>
                <a:spcPts val="2000"/>
              </a:lnSpc>
            </a:pPr>
            <a:r>
              <a:rPr lang="ja-JP" altLang="en-US" sz="1400" b="1" dirty="0">
                <a:latin typeface="Meiryo UI" panose="020B0604030504040204" pitchFamily="50" charset="-128"/>
                <a:ea typeface="Meiryo UI" panose="020B0604030504040204" pitchFamily="50" charset="-128"/>
              </a:rPr>
              <a:t>冊子は市町村等へ配布するとともに、</a:t>
            </a:r>
            <a:endParaRPr lang="en-US" altLang="ja-JP" sz="1400" b="1" dirty="0">
              <a:latin typeface="Meiryo UI" panose="020B0604030504040204" pitchFamily="50" charset="-128"/>
              <a:ea typeface="Meiryo UI" panose="020B0604030504040204" pitchFamily="50" charset="-128"/>
            </a:endParaRPr>
          </a:p>
          <a:p>
            <a:pPr>
              <a:lnSpc>
                <a:spcPts val="2000"/>
              </a:lnSpc>
            </a:pPr>
            <a:r>
              <a:rPr lang="ja-JP" altLang="en-US" sz="1400" b="1" dirty="0">
                <a:latin typeface="Meiryo UI" panose="020B0604030504040204" pitchFamily="50" charset="-128"/>
                <a:ea typeface="Meiryo UI" panose="020B0604030504040204" pitchFamily="50" charset="-128"/>
              </a:rPr>
              <a:t>デジタル版は府ホームページで公表し</a:t>
            </a:r>
            <a:endParaRPr lang="en-US" altLang="ja-JP" sz="1400" b="1" dirty="0">
              <a:latin typeface="Meiryo UI" panose="020B0604030504040204" pitchFamily="50" charset="-128"/>
              <a:ea typeface="Meiryo UI" panose="020B0604030504040204" pitchFamily="50" charset="-128"/>
            </a:endParaRPr>
          </a:p>
          <a:p>
            <a:pPr>
              <a:lnSpc>
                <a:spcPts val="2000"/>
              </a:lnSpc>
            </a:pPr>
            <a:r>
              <a:rPr lang="ja-JP" altLang="en-US" sz="1400" b="1" dirty="0">
                <a:latin typeface="Meiryo UI" panose="020B0604030504040204" pitchFamily="50" charset="-128"/>
                <a:ea typeface="Meiryo UI" panose="020B0604030504040204" pitchFamily="50" charset="-128"/>
              </a:rPr>
              <a:t>長期的に公開する。</a:t>
            </a:r>
            <a:endParaRPr lang="en-US" altLang="ja-JP" sz="1400" b="1"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F337CED-32FF-4843-BEC4-BC2E4250F037}"/>
              </a:ext>
            </a:extLst>
          </p:cNvPr>
          <p:cNvSpPr/>
          <p:nvPr/>
        </p:nvSpPr>
        <p:spPr>
          <a:xfrm>
            <a:off x="4118099" y="5545604"/>
            <a:ext cx="5608507" cy="12168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1FC2BE3A-7ABD-4DEF-89DD-B4F960355705}"/>
              </a:ext>
            </a:extLst>
          </p:cNvPr>
          <p:cNvSpPr txBox="1"/>
          <p:nvPr/>
        </p:nvSpPr>
        <p:spPr>
          <a:xfrm>
            <a:off x="4092369" y="5584524"/>
            <a:ext cx="5659966" cy="1195199"/>
          </a:xfrm>
          <a:prstGeom prst="rect">
            <a:avLst/>
          </a:prstGeom>
          <a:noFill/>
        </p:spPr>
        <p:txBody>
          <a:bodyPr wrap="square">
            <a:spAutoFit/>
          </a:bodyPr>
          <a:lstStyle/>
          <a:p>
            <a:pPr algn="l"/>
            <a:r>
              <a:rPr lang="ja-JP" altLang="en-US" sz="1000" b="0" i="0" dirty="0">
                <a:solidFill>
                  <a:srgbClr val="222222"/>
                </a:solidFill>
                <a:effectLst/>
                <a:latin typeface="Meiryo UI" panose="020B0604030504040204" pitchFamily="50" charset="-128"/>
                <a:ea typeface="Meiryo UI" panose="020B0604030504040204" pitchFamily="50" charset="-128"/>
              </a:rPr>
              <a:t>▮</a:t>
            </a:r>
            <a:r>
              <a:rPr lang="en-US" altLang="ja-JP" sz="1000" b="0" i="0" dirty="0">
                <a:solidFill>
                  <a:srgbClr val="222222"/>
                </a:solidFill>
                <a:effectLst/>
                <a:latin typeface="Meiryo UI" panose="020B0604030504040204" pitchFamily="50" charset="-128"/>
                <a:ea typeface="Meiryo UI" panose="020B0604030504040204" pitchFamily="50" charset="-128"/>
              </a:rPr>
              <a:t>10</a:t>
            </a:r>
            <a:r>
              <a:rPr lang="ja-JP" altLang="en-US" sz="1000" b="0" i="0" dirty="0">
                <a:solidFill>
                  <a:srgbClr val="222222"/>
                </a:solidFill>
                <a:effectLst/>
                <a:latin typeface="Meiryo UI" panose="020B0604030504040204" pitchFamily="50" charset="-128"/>
                <a:ea typeface="Meiryo UI" panose="020B0604030504040204" pitchFamily="50" charset="-128"/>
              </a:rPr>
              <a:t>歳若返りのためには、これまでの予防や医療の取り組みにとどまらず、新たな知見・研究結果、広範</a:t>
            </a:r>
            <a:endParaRPr lang="en-US" altLang="ja-JP" sz="1000" b="0" i="0" dirty="0">
              <a:solidFill>
                <a:srgbClr val="222222"/>
              </a:solidFill>
              <a:effectLst/>
              <a:latin typeface="Meiryo UI" panose="020B0604030504040204" pitchFamily="50" charset="-128"/>
              <a:ea typeface="Meiryo UI" panose="020B0604030504040204" pitchFamily="50" charset="-128"/>
            </a:endParaRPr>
          </a:p>
          <a:p>
            <a:pPr algn="l"/>
            <a:r>
              <a:rPr lang="ja-JP" altLang="en-US" sz="1000" dirty="0">
                <a:solidFill>
                  <a:srgbClr val="222222"/>
                </a:solidFill>
                <a:latin typeface="Meiryo UI" panose="020B0604030504040204" pitchFamily="50" charset="-128"/>
                <a:ea typeface="Meiryo UI" panose="020B0604030504040204" pitchFamily="50" charset="-128"/>
              </a:rPr>
              <a:t>　 </a:t>
            </a:r>
            <a:r>
              <a:rPr lang="ja-JP" altLang="en-US" sz="1000" b="0" i="0" dirty="0">
                <a:solidFill>
                  <a:srgbClr val="222222"/>
                </a:solidFill>
                <a:effectLst/>
                <a:latin typeface="Meiryo UI" panose="020B0604030504040204" pitchFamily="50" charset="-128"/>
                <a:ea typeface="Meiryo UI" panose="020B0604030504040204" pitchFamily="50" charset="-128"/>
              </a:rPr>
              <a:t>なデータの収集・分析や先進技術も活用しながら、</a:t>
            </a:r>
            <a:endParaRPr lang="en-US" altLang="ja-JP" sz="1000" b="0" i="0" dirty="0">
              <a:solidFill>
                <a:srgbClr val="222222"/>
              </a:solidFill>
              <a:effectLst/>
              <a:latin typeface="Meiryo UI" panose="020B0604030504040204" pitchFamily="50" charset="-128"/>
              <a:ea typeface="Meiryo UI" panose="020B0604030504040204" pitchFamily="50" charset="-128"/>
            </a:endParaRPr>
          </a:p>
          <a:p>
            <a:pPr algn="l"/>
            <a:r>
              <a:rPr lang="ja-JP" altLang="en-US" sz="1000" b="0" i="0" dirty="0">
                <a:solidFill>
                  <a:srgbClr val="222222"/>
                </a:solidFill>
                <a:effectLst/>
                <a:latin typeface="Meiryo UI" panose="020B0604030504040204" pitchFamily="50" charset="-128"/>
                <a:ea typeface="Meiryo UI" panose="020B0604030504040204" pitchFamily="50" charset="-128"/>
              </a:rPr>
              <a:t>（</a:t>
            </a:r>
            <a:r>
              <a:rPr lang="en-US" altLang="ja-JP" sz="1000" b="0" i="0" dirty="0">
                <a:solidFill>
                  <a:srgbClr val="222222"/>
                </a:solidFill>
                <a:effectLst/>
                <a:latin typeface="Meiryo UI" panose="020B0604030504040204" pitchFamily="50" charset="-128"/>
                <a:ea typeface="Meiryo UI" panose="020B0604030504040204" pitchFamily="50" charset="-128"/>
              </a:rPr>
              <a:t>1</a:t>
            </a:r>
            <a:r>
              <a:rPr lang="ja-JP" altLang="en-US" sz="1000" b="0" i="0" dirty="0">
                <a:solidFill>
                  <a:srgbClr val="222222"/>
                </a:solidFill>
                <a:effectLst/>
                <a:latin typeface="Meiryo UI" panose="020B0604030504040204" pitchFamily="50" charset="-128"/>
                <a:ea typeface="Meiryo UI" panose="020B0604030504040204" pitchFamily="50" charset="-128"/>
              </a:rPr>
              <a:t>）健康上の問題で日常生活に影響のない期間を示す健康寿命を延伸するとともに、</a:t>
            </a:r>
            <a:endParaRPr lang="en-US" altLang="ja-JP" sz="1000" b="0" i="0" dirty="0">
              <a:solidFill>
                <a:srgbClr val="222222"/>
              </a:solidFill>
              <a:effectLst/>
              <a:latin typeface="Meiryo UI" panose="020B0604030504040204" pitchFamily="50" charset="-128"/>
              <a:ea typeface="Meiryo UI" panose="020B0604030504040204" pitchFamily="50" charset="-128"/>
            </a:endParaRPr>
          </a:p>
          <a:p>
            <a:pPr algn="l">
              <a:spcAft>
                <a:spcPts val="200"/>
              </a:spcAft>
            </a:pPr>
            <a:r>
              <a:rPr lang="ja-JP" altLang="en-US" sz="1000" b="0" i="0" dirty="0">
                <a:solidFill>
                  <a:srgbClr val="222222"/>
                </a:solidFill>
                <a:effectLst/>
                <a:latin typeface="Meiryo UI" panose="020B0604030504040204" pitchFamily="50" charset="-128"/>
                <a:ea typeface="Meiryo UI" panose="020B0604030504040204" pitchFamily="50" charset="-128"/>
              </a:rPr>
              <a:t>（</a:t>
            </a:r>
            <a:r>
              <a:rPr lang="en-US" altLang="ja-JP" sz="1000" b="0" i="0" dirty="0">
                <a:solidFill>
                  <a:srgbClr val="222222"/>
                </a:solidFill>
                <a:effectLst/>
                <a:latin typeface="Meiryo UI" panose="020B0604030504040204" pitchFamily="50" charset="-128"/>
                <a:ea typeface="Meiryo UI" panose="020B0604030504040204" pitchFamily="50" charset="-128"/>
              </a:rPr>
              <a:t>2</a:t>
            </a:r>
            <a:r>
              <a:rPr lang="ja-JP" altLang="en-US" sz="1000" b="0" i="0" dirty="0">
                <a:solidFill>
                  <a:srgbClr val="222222"/>
                </a:solidFill>
                <a:effectLst/>
                <a:latin typeface="Meiryo UI" panose="020B0604030504040204" pitchFamily="50" charset="-128"/>
                <a:ea typeface="Meiryo UI" panose="020B0604030504040204" pitchFamily="50" charset="-128"/>
              </a:rPr>
              <a:t>）加齢等により健康に影響が生じても、生涯を通じて多様な活動を続けられるようにしていくことが重要。</a:t>
            </a:r>
          </a:p>
          <a:p>
            <a:pPr algn="l"/>
            <a:r>
              <a:rPr lang="ja-JP" altLang="en-US" sz="1000" dirty="0">
                <a:solidFill>
                  <a:srgbClr val="222222"/>
                </a:solidFill>
                <a:latin typeface="Meiryo UI" panose="020B0604030504040204" pitchFamily="50" charset="-128"/>
                <a:ea typeface="Meiryo UI" panose="020B0604030504040204" pitchFamily="50" charset="-128"/>
              </a:rPr>
              <a:t>▮上</a:t>
            </a:r>
            <a:r>
              <a:rPr lang="ja-JP" altLang="en-US" sz="1000" b="0" i="0" dirty="0">
                <a:solidFill>
                  <a:srgbClr val="222222"/>
                </a:solidFill>
                <a:effectLst/>
                <a:latin typeface="Meiryo UI" panose="020B0604030504040204" pitchFamily="50" charset="-128"/>
                <a:ea typeface="Meiryo UI" panose="020B0604030504040204" pitchFamily="50" charset="-128"/>
              </a:rPr>
              <a:t>記を踏まえ、</a:t>
            </a:r>
            <a:r>
              <a:rPr lang="en-US" altLang="ja-JP" sz="1000" b="0" i="0" dirty="0">
                <a:solidFill>
                  <a:srgbClr val="222222"/>
                </a:solidFill>
                <a:effectLst/>
                <a:latin typeface="Meiryo UI" panose="020B0604030504040204" pitchFamily="50" charset="-128"/>
                <a:ea typeface="Meiryo UI" panose="020B0604030504040204" pitchFamily="50" charset="-128"/>
              </a:rPr>
              <a:t>10</a:t>
            </a:r>
            <a:r>
              <a:rPr lang="ja-JP" altLang="en-US" sz="1000" b="0" i="0" dirty="0">
                <a:solidFill>
                  <a:srgbClr val="222222"/>
                </a:solidFill>
                <a:effectLst/>
                <a:latin typeface="Meiryo UI" panose="020B0604030504040204" pitchFamily="50" charset="-128"/>
                <a:ea typeface="Meiryo UI" panose="020B0604030504040204" pitchFamily="50" charset="-128"/>
              </a:rPr>
              <a:t>歳若返りとは、</a:t>
            </a:r>
            <a:br>
              <a:rPr lang="ja-JP" altLang="en-US" sz="1000" b="0" i="0" dirty="0">
                <a:solidFill>
                  <a:srgbClr val="222222"/>
                </a:solidFill>
                <a:effectLst/>
                <a:latin typeface="Meiryo UI" panose="020B0604030504040204" pitchFamily="50" charset="-128"/>
                <a:ea typeface="Meiryo UI" panose="020B0604030504040204" pitchFamily="50" charset="-128"/>
              </a:rPr>
            </a:br>
            <a:r>
              <a:rPr lang="ja-JP" altLang="en-US" sz="1000" b="0" i="0" dirty="0">
                <a:solidFill>
                  <a:srgbClr val="222222"/>
                </a:solidFill>
                <a:effectLst/>
                <a:latin typeface="Meiryo UI" panose="020B0604030504040204" pitchFamily="50" charset="-128"/>
                <a:ea typeface="Meiryo UI" panose="020B0604030504040204" pitchFamily="50" charset="-128"/>
              </a:rPr>
              <a:t>　　「健康寿命の延伸に加え、</a:t>
            </a:r>
            <a:r>
              <a:rPr lang="ja-JP" altLang="en-US" sz="1000" b="1" i="0" dirty="0">
                <a:solidFill>
                  <a:srgbClr val="222222"/>
                </a:solidFill>
                <a:effectLst/>
                <a:latin typeface="Meiryo UI" panose="020B0604030504040204" pitchFamily="50" charset="-128"/>
                <a:ea typeface="Meiryo UI" panose="020B0604030504040204" pitchFamily="50" charset="-128"/>
              </a:rPr>
              <a:t>健康状態に応じて、誰もが生涯を通じ、自らの意思に基づき活動的に</a:t>
            </a:r>
            <a:endParaRPr lang="en-US" altLang="ja-JP" sz="1000" b="1" i="0" dirty="0">
              <a:solidFill>
                <a:srgbClr val="222222"/>
              </a:solidFill>
              <a:effectLst/>
              <a:latin typeface="Meiryo UI" panose="020B0604030504040204" pitchFamily="50" charset="-128"/>
              <a:ea typeface="Meiryo UI" panose="020B0604030504040204" pitchFamily="50" charset="-128"/>
            </a:endParaRPr>
          </a:p>
          <a:p>
            <a:pPr algn="l"/>
            <a:r>
              <a:rPr lang="ja-JP" altLang="en-US" sz="1000" b="1" dirty="0">
                <a:solidFill>
                  <a:srgbClr val="222222"/>
                </a:solidFill>
                <a:latin typeface="Meiryo UI" panose="020B0604030504040204" pitchFamily="50" charset="-128"/>
                <a:ea typeface="Meiryo UI" panose="020B0604030504040204" pitchFamily="50" charset="-128"/>
              </a:rPr>
              <a:t>　　 </a:t>
            </a:r>
            <a:r>
              <a:rPr lang="ja-JP" altLang="en-US" sz="1000" b="1" i="0" dirty="0">
                <a:solidFill>
                  <a:srgbClr val="222222"/>
                </a:solidFill>
                <a:effectLst/>
                <a:latin typeface="Meiryo UI" panose="020B0604030504040204" pitchFamily="50" charset="-128"/>
                <a:ea typeface="Meiryo UI" panose="020B0604030504040204" pitchFamily="50" charset="-128"/>
              </a:rPr>
              <a:t>生活できること</a:t>
            </a:r>
            <a:r>
              <a:rPr lang="ja-JP" altLang="en-US" sz="1000" b="0" i="0" dirty="0">
                <a:solidFill>
                  <a:srgbClr val="222222"/>
                </a:solidFill>
                <a:effectLst/>
                <a:latin typeface="Meiryo UI" panose="020B0604030504040204" pitchFamily="50" charset="-128"/>
                <a:ea typeface="Meiryo UI" panose="020B0604030504040204" pitchFamily="50" charset="-128"/>
              </a:rPr>
              <a:t>」と整理</a:t>
            </a:r>
          </a:p>
        </p:txBody>
      </p:sp>
    </p:spTree>
    <p:extLst>
      <p:ext uri="{BB962C8B-B14F-4D97-AF65-F5344CB8AC3E}">
        <p14:creationId xmlns:p14="http://schemas.microsoft.com/office/powerpoint/2010/main" val="10211217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896</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2025-03-06T04:53:32Z</dcterms:created>
  <dcterms:modified xsi:type="dcterms:W3CDTF">2025-03-06T08:05:55Z</dcterms:modified>
</cp:coreProperties>
</file>