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59" r:id="rId2"/>
    <p:sldId id="258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EAB200"/>
    <a:srgbClr val="FF6600"/>
    <a:srgbClr val="F9B812"/>
    <a:srgbClr val="FFFBEF"/>
    <a:srgbClr val="FF9966"/>
    <a:srgbClr val="33CCCC"/>
    <a:srgbClr val="0099CC"/>
    <a:srgbClr val="ABE9FF"/>
    <a:srgbClr val="EB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5" autoAdjust="0"/>
    <p:restoredTop sz="95796" autoAdjust="0"/>
  </p:normalViewPr>
  <p:slideViewPr>
    <p:cSldViewPr snapToGrid="0">
      <p:cViewPr varScale="1">
        <p:scale>
          <a:sx n="97" d="100"/>
          <a:sy n="97" d="100"/>
        </p:scale>
        <p:origin x="1286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AA450-A900-4156-9333-D3CCEA0847F1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1E816-293B-4AC1-AC09-683E7768E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47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1E816-293B-4AC1-AC09-683E7768ED6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573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ts val="2000"/>
              </a:lnSpc>
              <a:buFont typeface="Wingdings" panose="05000000000000000000" pitchFamily="2" charset="2"/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B1E816-293B-4AC1-AC09-683E7768ED6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778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14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34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45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60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88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27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5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2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7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05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41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67265-C4C2-4EF8-B343-754B219000F0}" type="datetimeFigureOut">
              <a:rPr kumimoji="1" lang="ja-JP" altLang="en-US" smtClean="0"/>
              <a:t>2025/9/12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15EB0-37FD-4622-8F4B-D9C556876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52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042A809-CD5F-4D54-8DBA-BC771896FFB8}"/>
              </a:ext>
            </a:extLst>
          </p:cNvPr>
          <p:cNvSpPr/>
          <p:nvPr/>
        </p:nvSpPr>
        <p:spPr>
          <a:xfrm>
            <a:off x="0" y="0"/>
            <a:ext cx="9906000" cy="3741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今後（令和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年度以降）の「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歳若返り」プロジェクトについて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DADA359-2DBD-4170-8FF9-923A566D8208}"/>
              </a:ext>
            </a:extLst>
          </p:cNvPr>
          <p:cNvSpPr/>
          <p:nvPr/>
        </p:nvSpPr>
        <p:spPr>
          <a:xfrm>
            <a:off x="8564289" y="70098"/>
            <a:ext cx="814836" cy="233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9254" rtlCol="0" anchor="ctr"/>
          <a:lstStyle/>
          <a:p>
            <a:pPr algn="ctr">
              <a:lnSpc>
                <a:spcPts val="1646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BC97668-9E4A-43B3-B3A0-474D1DEB8770}"/>
              </a:ext>
            </a:extLst>
          </p:cNvPr>
          <p:cNvSpPr/>
          <p:nvPr/>
        </p:nvSpPr>
        <p:spPr>
          <a:xfrm>
            <a:off x="246887" y="3038334"/>
            <a:ext cx="9498258" cy="3514329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80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年にわたる事業実施の中で</a:t>
            </a:r>
            <a:endParaRPr kumimoji="1" lang="ja-JP" altLang="en-US" dirty="0"/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C50FA451-B1DC-44FD-870F-300AD6C913B1}"/>
              </a:ext>
            </a:extLst>
          </p:cNvPr>
          <p:cNvSpPr/>
          <p:nvPr/>
        </p:nvSpPr>
        <p:spPr>
          <a:xfrm rot="16200000">
            <a:off x="1822859" y="2742770"/>
            <a:ext cx="2293550" cy="4798990"/>
          </a:xfrm>
          <a:prstGeom prst="triangle">
            <a:avLst/>
          </a:prstGeom>
          <a:gradFill>
            <a:gsLst>
              <a:gs pos="0">
                <a:srgbClr val="EBFEFF"/>
              </a:gs>
              <a:gs pos="100000">
                <a:srgbClr val="ABE9F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30F27C46-677A-4623-B8CE-C279F7F60763}"/>
              </a:ext>
            </a:extLst>
          </p:cNvPr>
          <p:cNvSpPr/>
          <p:nvPr/>
        </p:nvSpPr>
        <p:spPr>
          <a:xfrm>
            <a:off x="397117" y="3282160"/>
            <a:ext cx="4598899" cy="46637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【Before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EXPO2025】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体験型事業、情報発信の実施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A7AD643-8E04-4C66-8548-BE6CE1596D00}"/>
              </a:ext>
            </a:extLst>
          </p:cNvPr>
          <p:cNvSpPr/>
          <p:nvPr/>
        </p:nvSpPr>
        <p:spPr>
          <a:xfrm>
            <a:off x="5319453" y="3339108"/>
            <a:ext cx="386862" cy="312265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b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博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催</a:t>
            </a:r>
          </a:p>
        </p:txBody>
      </p:sp>
      <p:sp>
        <p:nvSpPr>
          <p:cNvPr id="54" name="角丸四角形 8">
            <a:extLst>
              <a:ext uri="{FF2B5EF4-FFF2-40B4-BE49-F238E27FC236}">
                <a16:creationId xmlns:a16="http://schemas.microsoft.com/office/drawing/2014/main" id="{01B3BC71-0F8B-4E35-AB7C-DFB858B856C0}"/>
              </a:ext>
            </a:extLst>
          </p:cNvPr>
          <p:cNvSpPr/>
          <p:nvPr/>
        </p:nvSpPr>
        <p:spPr>
          <a:xfrm>
            <a:off x="5894790" y="3312328"/>
            <a:ext cx="3645068" cy="42378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【After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EXPO2025】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成果の継承・活用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DF891B1-CFAB-41E2-9ACC-31A7E5856CB1}"/>
              </a:ext>
            </a:extLst>
          </p:cNvPr>
          <p:cNvSpPr/>
          <p:nvPr/>
        </p:nvSpPr>
        <p:spPr>
          <a:xfrm>
            <a:off x="5720468" y="3995488"/>
            <a:ext cx="3561924" cy="2325812"/>
          </a:xfrm>
          <a:prstGeom prst="rect">
            <a:avLst/>
          </a:prstGeom>
          <a:gradFill flip="none" rotWithShape="1">
            <a:gsLst>
              <a:gs pos="77000">
                <a:schemeClr val="accent4">
                  <a:lumMod val="20000"/>
                  <a:lumOff val="80000"/>
                </a:schemeClr>
              </a:gs>
              <a:gs pos="0">
                <a:srgbClr val="ABE9FF"/>
              </a:gs>
              <a:gs pos="100000">
                <a:srgbClr val="FFFBE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ADE1456-2EE1-49E7-AD62-1AA0E0A9A3BF}"/>
              </a:ext>
            </a:extLst>
          </p:cNvPr>
          <p:cNvSpPr/>
          <p:nvPr/>
        </p:nvSpPr>
        <p:spPr>
          <a:xfrm>
            <a:off x="218210" y="2755873"/>
            <a:ext cx="9557688" cy="3390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今後のあり方のイメージ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FDA9F6E-AE48-4D48-993A-CA6C6742B499}"/>
              </a:ext>
            </a:extLst>
          </p:cNvPr>
          <p:cNvSpPr txBox="1"/>
          <p:nvPr/>
        </p:nvSpPr>
        <p:spPr>
          <a:xfrm>
            <a:off x="1634196" y="494347"/>
            <a:ext cx="7854271" cy="11763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100"/>
              </a:lnSpc>
              <a:spcAft>
                <a:spcPts val="300"/>
              </a:spcAft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府では、万博のテーマ「いのち輝く未来社会のデザイン」の理念を踏まえた施策を先取りして推進するため、「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いのち輝く未来社会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をめざすビジョン」を策定（平成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月）。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本ビジョンの目標に「いきいきと長く活躍できる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『10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」を掲げ、万博のインパクトを活かし、いきいきと長く活躍できる大阪の実現に向け、取組みをスタート。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775FE93-619E-4CC6-8C87-9AE043A47769}"/>
              </a:ext>
            </a:extLst>
          </p:cNvPr>
          <p:cNvSpPr/>
          <p:nvPr/>
        </p:nvSpPr>
        <p:spPr>
          <a:xfrm>
            <a:off x="218210" y="1819860"/>
            <a:ext cx="1345825" cy="62519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府の認識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4E4129F2-CAFA-45A0-B0E8-B504304C07CB}"/>
              </a:ext>
            </a:extLst>
          </p:cNvPr>
          <p:cNvSpPr/>
          <p:nvPr/>
        </p:nvSpPr>
        <p:spPr>
          <a:xfrm>
            <a:off x="189533" y="537651"/>
            <a:ext cx="1345826" cy="102764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事業の経緯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419BCBA-75F4-4D12-822C-911CB8C286FB}"/>
              </a:ext>
            </a:extLst>
          </p:cNvPr>
          <p:cNvSpPr txBox="1"/>
          <p:nvPr/>
        </p:nvSpPr>
        <p:spPr>
          <a:xfrm>
            <a:off x="1634196" y="1815123"/>
            <a:ext cx="7854271" cy="599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歳若返り」は、万博誘致を契機に開始され、万博に向けて進めてきた取組み。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こうした成り立ちや、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年にわたる事業実施における成果を踏まえ、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今後のあり方について検討が必要。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E590525-681A-45F0-BEBA-FA1D3DC935E1}"/>
              </a:ext>
            </a:extLst>
          </p:cNvPr>
          <p:cNvSpPr txBox="1"/>
          <p:nvPr/>
        </p:nvSpPr>
        <p:spPr>
          <a:xfrm>
            <a:off x="390124" y="4834532"/>
            <a:ext cx="4640992" cy="3203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ヘルスケア事業を行う企業･団体との連携・つながり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CA8AEF87-5074-4B48-A1C1-1C490AFE3280}"/>
              </a:ext>
            </a:extLst>
          </p:cNvPr>
          <p:cNvSpPr txBox="1"/>
          <p:nvPr/>
        </p:nvSpPr>
        <p:spPr>
          <a:xfrm>
            <a:off x="390124" y="4216924"/>
            <a:ext cx="4439767" cy="576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l"/>
            </a:pPr>
            <a:r>
              <a:rPr lang="ja-JP" altLang="en-US" sz="1400" spc="-90" dirty="0">
                <a:latin typeface="Meiryo UI" panose="020B0604030504040204" pitchFamily="50" charset="-128"/>
                <a:ea typeface="Meiryo UI" panose="020B0604030504040204" pitchFamily="50" charset="-128"/>
              </a:rPr>
              <a:t>「新しい健康づくり・いきいきと長く活躍するための手法」を提示（先端技術の活用や、楽しみながら実践できるプログラム）</a:t>
            </a:r>
            <a:endParaRPr lang="en-US" altLang="ja-JP" sz="1400" spc="-9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91A0EA90-1F12-4424-A571-D86C2688B19C}"/>
              </a:ext>
            </a:extLst>
          </p:cNvPr>
          <p:cNvSpPr txBox="1"/>
          <p:nvPr/>
        </p:nvSpPr>
        <p:spPr>
          <a:xfrm>
            <a:off x="356516" y="3858362"/>
            <a:ext cx="3106454" cy="3177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spcAft>
                <a:spcPts val="300"/>
              </a:spcAft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年にわたる事業実施の中で、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2C11FD48-059B-4F6E-A628-7E2E06C8B09B}"/>
              </a:ext>
            </a:extLst>
          </p:cNvPr>
          <p:cNvSpPr/>
          <p:nvPr/>
        </p:nvSpPr>
        <p:spPr>
          <a:xfrm>
            <a:off x="5875991" y="5211068"/>
            <a:ext cx="1156485" cy="508874"/>
          </a:xfrm>
          <a:prstGeom prst="ellipse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市町村</a:t>
            </a:r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0FCFD24A-7E7E-4E0D-AD26-9CCA37C0EA80}"/>
              </a:ext>
            </a:extLst>
          </p:cNvPr>
          <p:cNvSpPr/>
          <p:nvPr/>
        </p:nvSpPr>
        <p:spPr>
          <a:xfrm>
            <a:off x="8304317" y="5813446"/>
            <a:ext cx="1235541" cy="55875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kumimoji="1" lang="ja-JP" altLang="en-US" sz="1200" b="1" spc="-100" dirty="0"/>
              <a:t>大学</a:t>
            </a:r>
            <a:endParaRPr kumimoji="1" lang="en-US" altLang="ja-JP" sz="1200" b="1" spc="-100" dirty="0"/>
          </a:p>
          <a:p>
            <a:pPr algn="ctr"/>
            <a:r>
              <a:rPr kumimoji="1" lang="ja-JP" altLang="en-US" sz="1200" b="1" spc="-100" dirty="0"/>
              <a:t>研究機関 </a:t>
            </a:r>
          </a:p>
        </p:txBody>
      </p:sp>
      <p:sp>
        <p:nvSpPr>
          <p:cNvPr id="67" name="楕円 66">
            <a:extLst>
              <a:ext uri="{FF2B5EF4-FFF2-40B4-BE49-F238E27FC236}">
                <a16:creationId xmlns:a16="http://schemas.microsoft.com/office/drawing/2014/main" id="{C4007A35-51B9-4ADD-B466-FC158DAD5E16}"/>
              </a:ext>
            </a:extLst>
          </p:cNvPr>
          <p:cNvSpPr/>
          <p:nvPr/>
        </p:nvSpPr>
        <p:spPr>
          <a:xfrm>
            <a:off x="5875991" y="5782598"/>
            <a:ext cx="1156485" cy="55875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庁内</a:t>
            </a:r>
            <a:endParaRPr kumimoji="1" lang="en-US" altLang="ja-JP" sz="1200" b="1" dirty="0"/>
          </a:p>
          <a:p>
            <a:pPr algn="ctr"/>
            <a:r>
              <a:rPr kumimoji="1" lang="ja-JP" altLang="en-US" sz="1200" b="1" dirty="0"/>
              <a:t>関連部署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4160479-8BEB-4B5A-B998-22C5D9F2E70E}"/>
              </a:ext>
            </a:extLst>
          </p:cNvPr>
          <p:cNvSpPr txBox="1"/>
          <p:nvPr/>
        </p:nvSpPr>
        <p:spPr>
          <a:xfrm>
            <a:off x="390124" y="5306420"/>
            <a:ext cx="4406651" cy="8333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l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府民の「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歳若返り」の意識の広がり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ー 体験型事業 総参加者：約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2.5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ー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YouTube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登録者：約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6727A3CB-B128-4187-87E3-0978FD7D978C}"/>
              </a:ext>
            </a:extLst>
          </p:cNvPr>
          <p:cNvSpPr/>
          <p:nvPr/>
        </p:nvSpPr>
        <p:spPr>
          <a:xfrm>
            <a:off x="8296894" y="5211068"/>
            <a:ext cx="1235541" cy="558759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kumimoji="1" lang="ja-JP" altLang="en-US" sz="1200" b="1" spc="-100" dirty="0"/>
              <a:t>企業・団体</a:t>
            </a:r>
            <a:endParaRPr kumimoji="1" lang="en-US" altLang="ja-JP" sz="1200" b="1" spc="-100" dirty="0"/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7CD2B4EB-33C0-4B92-BC04-5489942D5F47}"/>
              </a:ext>
            </a:extLst>
          </p:cNvPr>
          <p:cNvSpPr/>
          <p:nvPr/>
        </p:nvSpPr>
        <p:spPr>
          <a:xfrm>
            <a:off x="7220554" y="4075182"/>
            <a:ext cx="896185" cy="1650503"/>
          </a:xfrm>
          <a:prstGeom prst="triangle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2F3C737-7F3E-44B9-BBDE-AFA431B09EC3}"/>
              </a:ext>
            </a:extLst>
          </p:cNvPr>
          <p:cNvSpPr/>
          <p:nvPr/>
        </p:nvSpPr>
        <p:spPr>
          <a:xfrm>
            <a:off x="6957227" y="5304978"/>
            <a:ext cx="1338142" cy="7878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事例・成果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の発信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01521A89-2563-4458-B85C-87F48E990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4843" y="6017822"/>
            <a:ext cx="475529" cy="469433"/>
          </a:xfrm>
          <a:prstGeom prst="rect">
            <a:avLst/>
          </a:prstGeom>
        </p:spPr>
      </p:pic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BA7C969-41F0-46A6-8B90-BE7BD8F3D102}"/>
              </a:ext>
            </a:extLst>
          </p:cNvPr>
          <p:cNvSpPr txBox="1"/>
          <p:nvPr/>
        </p:nvSpPr>
        <p:spPr>
          <a:xfrm>
            <a:off x="6348751" y="4826648"/>
            <a:ext cx="3676498" cy="3254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spcAft>
                <a:spcPts val="300"/>
              </a:spcAft>
            </a:pP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各主体の取組みにおいて活用</a:t>
            </a:r>
            <a:endParaRPr lang="en-US" altLang="ja-JP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F7665CC-8A94-4731-9C92-D4378090E6F9}"/>
              </a:ext>
            </a:extLst>
          </p:cNvPr>
          <p:cNvSpPr/>
          <p:nvPr/>
        </p:nvSpPr>
        <p:spPr>
          <a:xfrm>
            <a:off x="5834387" y="4476733"/>
            <a:ext cx="3780000" cy="3016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健康づくり、フレイル予防、ヘルスケア産業支援、協業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角丸四角形 8">
            <a:extLst>
              <a:ext uri="{FF2B5EF4-FFF2-40B4-BE49-F238E27FC236}">
                <a16:creationId xmlns:a16="http://schemas.microsoft.com/office/drawing/2014/main" id="{691D4507-EC13-4581-B1B4-E83E052BA82E}"/>
              </a:ext>
            </a:extLst>
          </p:cNvPr>
          <p:cNvSpPr/>
          <p:nvPr/>
        </p:nvSpPr>
        <p:spPr>
          <a:xfrm>
            <a:off x="6510295" y="3855827"/>
            <a:ext cx="2355588" cy="468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いきいきと長く活躍できる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4115708A-E628-4784-B935-524760F1A72A}"/>
              </a:ext>
            </a:extLst>
          </p:cNvPr>
          <p:cNvSpPr/>
          <p:nvPr/>
        </p:nvSpPr>
        <p:spPr>
          <a:xfrm rot="12423869">
            <a:off x="6779389" y="5434389"/>
            <a:ext cx="267139" cy="18225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矢印: 右 29">
            <a:extLst>
              <a:ext uri="{FF2B5EF4-FFF2-40B4-BE49-F238E27FC236}">
                <a16:creationId xmlns:a16="http://schemas.microsoft.com/office/drawing/2014/main" id="{D4F9784D-6C7A-4B0B-9F02-EAA764031EB2}"/>
              </a:ext>
            </a:extLst>
          </p:cNvPr>
          <p:cNvSpPr/>
          <p:nvPr/>
        </p:nvSpPr>
        <p:spPr>
          <a:xfrm rot="9335371">
            <a:off x="6811702" y="5919917"/>
            <a:ext cx="267139" cy="18225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矢印: 右 32">
            <a:extLst>
              <a:ext uri="{FF2B5EF4-FFF2-40B4-BE49-F238E27FC236}">
                <a16:creationId xmlns:a16="http://schemas.microsoft.com/office/drawing/2014/main" id="{40AFC66D-D3D8-4EAD-9C7B-BDEF94F34996}"/>
              </a:ext>
            </a:extLst>
          </p:cNvPr>
          <p:cNvSpPr/>
          <p:nvPr/>
        </p:nvSpPr>
        <p:spPr>
          <a:xfrm rot="20292375">
            <a:off x="8168106" y="5431627"/>
            <a:ext cx="267139" cy="18225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矢印: 右 34">
            <a:extLst>
              <a:ext uri="{FF2B5EF4-FFF2-40B4-BE49-F238E27FC236}">
                <a16:creationId xmlns:a16="http://schemas.microsoft.com/office/drawing/2014/main" id="{B82013AE-9C2E-4CAC-B62A-E46EBF546327}"/>
              </a:ext>
            </a:extLst>
          </p:cNvPr>
          <p:cNvSpPr/>
          <p:nvPr/>
        </p:nvSpPr>
        <p:spPr>
          <a:xfrm rot="1571748">
            <a:off x="8197231" y="5928278"/>
            <a:ext cx="267139" cy="18225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2D9B591-341C-45EA-8DFE-1519EBA506FC}"/>
              </a:ext>
            </a:extLst>
          </p:cNvPr>
          <p:cNvSpPr txBox="1"/>
          <p:nvPr/>
        </p:nvSpPr>
        <p:spPr>
          <a:xfrm>
            <a:off x="3454680" y="5932737"/>
            <a:ext cx="2006039" cy="3254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アスマイル等への誘導</a:t>
            </a:r>
            <a:endParaRPr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397728C-6188-46A0-968C-6AC0BBA06B48}"/>
              </a:ext>
            </a:extLst>
          </p:cNvPr>
          <p:cNvCxnSpPr>
            <a:cxnSpLocks/>
          </p:cNvCxnSpPr>
          <p:nvPr/>
        </p:nvCxnSpPr>
        <p:spPr>
          <a:xfrm flipV="1">
            <a:off x="3725361" y="5961595"/>
            <a:ext cx="2165706" cy="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右大かっこ 15">
            <a:extLst>
              <a:ext uri="{FF2B5EF4-FFF2-40B4-BE49-F238E27FC236}">
                <a16:creationId xmlns:a16="http://schemas.microsoft.com/office/drawing/2014/main" id="{8B4D9CF8-496E-437D-9246-7B7FA15632D9}"/>
              </a:ext>
            </a:extLst>
          </p:cNvPr>
          <p:cNvSpPr/>
          <p:nvPr/>
        </p:nvSpPr>
        <p:spPr>
          <a:xfrm>
            <a:off x="5053950" y="4323827"/>
            <a:ext cx="110276" cy="804464"/>
          </a:xfrm>
          <a:prstGeom prst="rightBracket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F712BC3A-A674-48AB-85A5-A83021057B12}"/>
              </a:ext>
            </a:extLst>
          </p:cNvPr>
          <p:cNvCxnSpPr>
            <a:cxnSpLocks/>
          </p:cNvCxnSpPr>
          <p:nvPr/>
        </p:nvCxnSpPr>
        <p:spPr>
          <a:xfrm flipV="1">
            <a:off x="5160751" y="4972448"/>
            <a:ext cx="1188000" cy="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E4AD0E1D-2D49-47A6-BEEC-C101CE8C9CCF}"/>
              </a:ext>
            </a:extLst>
          </p:cNvPr>
          <p:cNvCxnSpPr>
            <a:cxnSpLocks/>
          </p:cNvCxnSpPr>
          <p:nvPr/>
        </p:nvCxnSpPr>
        <p:spPr>
          <a:xfrm>
            <a:off x="4304816" y="5183734"/>
            <a:ext cx="1586251" cy="607772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D8667FF-D114-4510-B836-F8D5CB16916C}"/>
              </a:ext>
            </a:extLst>
          </p:cNvPr>
          <p:cNvSpPr txBox="1"/>
          <p:nvPr/>
        </p:nvSpPr>
        <p:spPr>
          <a:xfrm rot="1251306">
            <a:off x="3649944" y="5318566"/>
            <a:ext cx="2006039" cy="3254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つながりの継承</a:t>
            </a:r>
            <a:endParaRPr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9EBFA75C-87AB-48FD-9364-47BDC6D3A044}"/>
              </a:ext>
            </a:extLst>
          </p:cNvPr>
          <p:cNvSpPr/>
          <p:nvPr/>
        </p:nvSpPr>
        <p:spPr>
          <a:xfrm>
            <a:off x="9539858" y="73209"/>
            <a:ext cx="252000" cy="233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9254" rtlCol="0" anchor="ctr"/>
          <a:lstStyle/>
          <a:p>
            <a:pPr algn="ctr">
              <a:lnSpc>
                <a:spcPts val="1646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517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042A809-CD5F-4D54-8DBA-BC771896FFB8}"/>
              </a:ext>
            </a:extLst>
          </p:cNvPr>
          <p:cNvSpPr/>
          <p:nvPr/>
        </p:nvSpPr>
        <p:spPr>
          <a:xfrm>
            <a:off x="0" y="0"/>
            <a:ext cx="9906000" cy="3741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今後（令和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年度以降）の「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歳若返り」プロジェクトについて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5C081C2-B22F-4501-AC78-6AC4F16548AA}"/>
              </a:ext>
            </a:extLst>
          </p:cNvPr>
          <p:cNvSpPr/>
          <p:nvPr/>
        </p:nvSpPr>
        <p:spPr>
          <a:xfrm>
            <a:off x="292914" y="550754"/>
            <a:ext cx="1488991" cy="97836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成果の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継承・活用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4992424-215D-47FF-96B6-287C498B4D0E}"/>
              </a:ext>
            </a:extLst>
          </p:cNvPr>
          <p:cNvSpPr/>
          <p:nvPr/>
        </p:nvSpPr>
        <p:spPr>
          <a:xfrm>
            <a:off x="656721" y="4645924"/>
            <a:ext cx="1488991" cy="2029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D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あり方に関する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主な論点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EFAF73B-FDDD-4D7D-9A7F-1198E3C2F344}"/>
              </a:ext>
            </a:extLst>
          </p:cNvPr>
          <p:cNvSpPr txBox="1"/>
          <p:nvPr/>
        </p:nvSpPr>
        <p:spPr>
          <a:xfrm>
            <a:off x="2298808" y="4879720"/>
            <a:ext cx="7288343" cy="1602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u"/>
            </a:pP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方向性について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 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年度以降のプロジェクトのあり方について、どのように考えるか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000"/>
              </a:lnSpc>
              <a:buFont typeface="Wingdings" panose="05000000000000000000" pitchFamily="2" charset="2"/>
              <a:buChar char="u"/>
            </a:pP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プロジェクトの成果の継承・活用について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 プロジェクトの成果として、どのようなものがあるか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 プロジェクトの成果をどのように継承・活用できるか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BE256E6-6596-4A7E-9394-47E2529DB150}"/>
              </a:ext>
            </a:extLst>
          </p:cNvPr>
          <p:cNvSpPr/>
          <p:nvPr/>
        </p:nvSpPr>
        <p:spPr>
          <a:xfrm>
            <a:off x="1935589" y="591123"/>
            <a:ext cx="5947364" cy="44973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府ホームページ等での 「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歳若返り」実践ガイドブック</a:t>
            </a:r>
            <a:r>
              <a:rPr kumimoji="1"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</a:t>
            </a:r>
            <a:r>
              <a:rPr kumimoji="1"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の発信</a:t>
            </a:r>
            <a:endParaRPr kumimoji="1"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A1A2CEE-20F4-46DD-A352-5D2EA7EC12BF}"/>
              </a:ext>
            </a:extLst>
          </p:cNvPr>
          <p:cNvSpPr txBox="1"/>
          <p:nvPr/>
        </p:nvSpPr>
        <p:spPr>
          <a:xfrm>
            <a:off x="4444654" y="1621115"/>
            <a:ext cx="5295594" cy="320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➡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市町村や企業等が事業実施にあたり、コンテンツや連携先などの検討に活用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8">
            <a:extLst>
              <a:ext uri="{FF2B5EF4-FFF2-40B4-BE49-F238E27FC236}">
                <a16:creationId xmlns:a16="http://schemas.microsoft.com/office/drawing/2014/main" id="{6966D57A-DCF5-4B96-A311-EC7EB3DBDFFE}"/>
              </a:ext>
            </a:extLst>
          </p:cNvPr>
          <p:cNvSpPr/>
          <p:nvPr/>
        </p:nvSpPr>
        <p:spPr>
          <a:xfrm>
            <a:off x="2372336" y="1351419"/>
            <a:ext cx="1957687" cy="412014"/>
          </a:xfrm>
          <a:prstGeom prst="round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ガイドブック編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角丸四角形 8">
            <a:extLst>
              <a:ext uri="{FF2B5EF4-FFF2-40B4-BE49-F238E27FC236}">
                <a16:creationId xmlns:a16="http://schemas.microsoft.com/office/drawing/2014/main" id="{D825D153-FB3E-49B8-B3E2-261A3BF270BF}"/>
              </a:ext>
            </a:extLst>
          </p:cNvPr>
          <p:cNvSpPr/>
          <p:nvPr/>
        </p:nvSpPr>
        <p:spPr>
          <a:xfrm>
            <a:off x="2372336" y="2319780"/>
            <a:ext cx="1957687" cy="412014"/>
          </a:xfrm>
          <a:prstGeom prst="roundRect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プロジェクト総括編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4AC84C8-356A-4D2D-83BF-288A81F88D37}"/>
              </a:ext>
            </a:extLst>
          </p:cNvPr>
          <p:cNvSpPr txBox="1"/>
          <p:nvPr/>
        </p:nvSpPr>
        <p:spPr>
          <a:xfrm>
            <a:off x="4421055" y="1369829"/>
            <a:ext cx="4119301" cy="320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連携企業・団体の活動や技術などを紹介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882F347-87C0-4805-835B-AD0CA9F41866}"/>
              </a:ext>
            </a:extLst>
          </p:cNvPr>
          <p:cNvSpPr txBox="1"/>
          <p:nvPr/>
        </p:nvSpPr>
        <p:spPr>
          <a:xfrm>
            <a:off x="4421055" y="2255808"/>
            <a:ext cx="5122257" cy="320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プロジェクトの経緯や実施事業、成果や意義をとりまとめ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3F67594-588E-426A-97B3-FE191B29DD0D}"/>
              </a:ext>
            </a:extLst>
          </p:cNvPr>
          <p:cNvSpPr txBox="1"/>
          <p:nvPr/>
        </p:nvSpPr>
        <p:spPr>
          <a:xfrm>
            <a:off x="4445032" y="2507510"/>
            <a:ext cx="5460968" cy="320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➡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類似の取組みの実施、知見を有する有識者の情報収集に活用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ADFCAC8-D305-4731-8C1F-3C6F080FE7D8}"/>
              </a:ext>
            </a:extLst>
          </p:cNvPr>
          <p:cNvSpPr/>
          <p:nvPr/>
        </p:nvSpPr>
        <p:spPr>
          <a:xfrm>
            <a:off x="2145712" y="1201399"/>
            <a:ext cx="7500395" cy="1742083"/>
          </a:xfrm>
          <a:prstGeom prst="rect">
            <a:avLst/>
          </a:prstGeom>
          <a:noFill/>
          <a:ln w="19050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530D36A-9706-41F2-AA5A-AA8546EAAA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3734" y="1873363"/>
            <a:ext cx="315633" cy="320344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745390F-E473-45F2-A500-B089C55DFFCE}"/>
              </a:ext>
            </a:extLst>
          </p:cNvPr>
          <p:cNvSpPr/>
          <p:nvPr/>
        </p:nvSpPr>
        <p:spPr>
          <a:xfrm>
            <a:off x="1983634" y="3164173"/>
            <a:ext cx="5947364" cy="44973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連携先とのつながりを継承</a:t>
            </a:r>
            <a:endParaRPr kumimoji="1"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CABBC53-CCB9-4701-8CA9-1DC899EC7A91}"/>
              </a:ext>
            </a:extLst>
          </p:cNvPr>
          <p:cNvSpPr txBox="1"/>
          <p:nvPr/>
        </p:nvSpPr>
        <p:spPr>
          <a:xfrm>
            <a:off x="2145712" y="3661486"/>
            <a:ext cx="7594536" cy="833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これまで連携してきた企業・団体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（ヘルスケア事業に取り組む企業や、府民向けの健康づくり事業を実施する団体等）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が、引き続き、府域で健康づくりに資する取組みを実施できるよう、「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歳若返り」プロジェクを通じて構築されたつながりを適切な主体に継承し、連携関係を広げる。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769F8DC-92E0-41C5-9964-8FFB85FFB9BC}"/>
              </a:ext>
            </a:extLst>
          </p:cNvPr>
          <p:cNvSpPr/>
          <p:nvPr/>
        </p:nvSpPr>
        <p:spPr>
          <a:xfrm>
            <a:off x="2145713" y="4660578"/>
            <a:ext cx="6892152" cy="2006307"/>
          </a:xfrm>
          <a:prstGeom prst="rect">
            <a:avLst/>
          </a:prstGeom>
          <a:noFill/>
          <a:ln w="38100">
            <a:solidFill>
              <a:srgbClr val="FFD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6EA55A6-C100-4E16-86EE-480B1CA2A160}"/>
              </a:ext>
            </a:extLst>
          </p:cNvPr>
          <p:cNvSpPr/>
          <p:nvPr/>
        </p:nvSpPr>
        <p:spPr>
          <a:xfrm>
            <a:off x="8564289" y="70098"/>
            <a:ext cx="814836" cy="233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9254" rtlCol="0" anchor="ctr"/>
          <a:lstStyle/>
          <a:p>
            <a:pPr algn="ctr">
              <a:lnSpc>
                <a:spcPts val="1646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8FB499C-0323-4C11-83BE-376FB02EAD06}"/>
              </a:ext>
            </a:extLst>
          </p:cNvPr>
          <p:cNvSpPr/>
          <p:nvPr/>
        </p:nvSpPr>
        <p:spPr>
          <a:xfrm>
            <a:off x="9539858" y="73209"/>
            <a:ext cx="252000" cy="233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9254" rtlCol="0" anchor="ctr"/>
          <a:lstStyle/>
          <a:p>
            <a:pPr algn="ctr">
              <a:lnSpc>
                <a:spcPts val="1646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3769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579</Words>
  <Application>Microsoft Office PowerPoint</Application>
  <PresentationFormat>A4 210 x 297 mm</PresentationFormat>
  <Paragraphs>65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2025-09-12T04:04:23Z</dcterms:created>
  <dcterms:modified xsi:type="dcterms:W3CDTF">2025-09-12T04:05:38Z</dcterms:modified>
</cp:coreProperties>
</file>