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2" r:id="rId1"/>
  </p:sldMasterIdLst>
  <p:notesMasterIdLst>
    <p:notesMasterId r:id="rId8"/>
  </p:notesMasterIdLst>
  <p:sldIdLst>
    <p:sldId id="266" r:id="rId2"/>
    <p:sldId id="257" r:id="rId3"/>
    <p:sldId id="265" r:id="rId4"/>
    <p:sldId id="259" r:id="rId5"/>
    <p:sldId id="260" r:id="rId6"/>
    <p:sldId id="261" r:id="rId7"/>
  </p:sldIdLst>
  <p:sldSz cx="9906000" cy="6858000" type="A4"/>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30" userDrawn="1">
          <p15:clr>
            <a:srgbClr val="A4A3A4"/>
          </p15:clr>
        </p15:guide>
        <p15:guide id="2" pos="214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AD79"/>
    <a:srgbClr val="CA5010"/>
    <a:srgbClr val="3794DC"/>
    <a:srgbClr val="13A10E"/>
    <a:srgbClr val="9272BF"/>
    <a:srgbClr val="2AA0A4"/>
    <a:srgbClr val="E3008A"/>
    <a:srgbClr val="5F79EF"/>
    <a:srgbClr val="3A96DD"/>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225" autoAdjust="0"/>
    <p:restoredTop sz="95796" autoAdjust="0"/>
  </p:normalViewPr>
  <p:slideViewPr>
    <p:cSldViewPr snapToGrid="0">
      <p:cViewPr varScale="1">
        <p:scale>
          <a:sx n="97" d="100"/>
          <a:sy n="97" d="100"/>
        </p:scale>
        <p:origin x="1286" y="82"/>
      </p:cViewPr>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notesViewPr>
    <p:cSldViewPr snapToGrid="0" showGuides="1">
      <p:cViewPr varScale="1">
        <p:scale>
          <a:sx n="68" d="100"/>
          <a:sy n="68" d="100"/>
        </p:scale>
        <p:origin x="3110" y="72"/>
      </p:cViewPr>
      <p:guideLst>
        <p:guide orient="horz" pos="3130"/>
        <p:guide pos="2144"/>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_rels/viewProps.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8475"/>
          </a:xfrm>
          <a:prstGeom prst="rect">
            <a:avLst/>
          </a:prstGeom>
        </p:spPr>
        <p:txBody>
          <a:bodyPr vert="horz" lIns="91440" tIns="45720" rIns="91440" bIns="45720" rtlCol="0"/>
          <a:lstStyle>
            <a:lvl1pPr algn="r">
              <a:defRPr sz="1200"/>
            </a:lvl1pPr>
          </a:lstStyle>
          <a:p>
            <a:fld id="{C10DB3DB-EBE1-46E1-9975-9A4960CDDE63}" type="datetimeFigureOut">
              <a:rPr kumimoji="1" lang="ja-JP" altLang="en-US" smtClean="0"/>
              <a:t>2025/9/12</a:t>
            </a:fld>
            <a:endParaRPr kumimoji="1" lang="ja-JP" altLang="en-US"/>
          </a:p>
        </p:txBody>
      </p:sp>
      <p:sp>
        <p:nvSpPr>
          <p:cNvPr id="4" name="スライド イメージ プレースホルダー 3"/>
          <p:cNvSpPr>
            <a:spLocks noGrp="1" noRot="1" noChangeAspect="1"/>
          </p:cNvSpPr>
          <p:nvPr>
            <p:ph type="sldImg" idx="2"/>
          </p:nvPr>
        </p:nvSpPr>
        <p:spPr>
          <a:xfrm>
            <a:off x="981075" y="1243013"/>
            <a:ext cx="484505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83138"/>
            <a:ext cx="5445125" cy="391318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8475"/>
          </a:xfrm>
          <a:prstGeom prst="rect">
            <a:avLst/>
          </a:prstGeom>
        </p:spPr>
        <p:txBody>
          <a:bodyPr vert="horz" lIns="91440" tIns="45720" rIns="91440" bIns="45720" rtlCol="0" anchor="b"/>
          <a:lstStyle>
            <a:lvl1pPr algn="r">
              <a:defRPr sz="1200"/>
            </a:lvl1pPr>
          </a:lstStyle>
          <a:p>
            <a:fld id="{B7D7A6E7-304A-4E30-8311-047E1A8E3A2A}" type="slidenum">
              <a:rPr kumimoji="1" lang="ja-JP" altLang="en-US" smtClean="0"/>
              <a:t>‹#›</a:t>
            </a:fld>
            <a:endParaRPr kumimoji="1" lang="ja-JP" altLang="en-US"/>
          </a:p>
        </p:txBody>
      </p:sp>
    </p:spTree>
    <p:extLst>
      <p:ext uri="{BB962C8B-B14F-4D97-AF65-F5344CB8AC3E}">
        <p14:creationId xmlns:p14="http://schemas.microsoft.com/office/powerpoint/2010/main" val="18348735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B7D7A6E7-304A-4E30-8311-047E1A8E3A2A}" type="slidenum">
              <a:rPr kumimoji="1" lang="ja-JP" altLang="en-US" smtClean="0"/>
              <a:t>1</a:t>
            </a:fld>
            <a:endParaRPr kumimoji="1" lang="ja-JP" altLang="en-US"/>
          </a:p>
        </p:txBody>
      </p:sp>
    </p:spTree>
    <p:extLst>
      <p:ext uri="{BB962C8B-B14F-4D97-AF65-F5344CB8AC3E}">
        <p14:creationId xmlns:p14="http://schemas.microsoft.com/office/powerpoint/2010/main" val="2315262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B7D7A6E7-304A-4E30-8311-047E1A8E3A2A}" type="slidenum">
              <a:rPr kumimoji="1" lang="ja-JP" altLang="en-US" smtClean="0"/>
              <a:t>2</a:t>
            </a:fld>
            <a:endParaRPr kumimoji="1" lang="ja-JP" altLang="en-US"/>
          </a:p>
        </p:txBody>
      </p:sp>
    </p:spTree>
    <p:extLst>
      <p:ext uri="{BB962C8B-B14F-4D97-AF65-F5344CB8AC3E}">
        <p14:creationId xmlns:p14="http://schemas.microsoft.com/office/powerpoint/2010/main" val="999265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B7D7A6E7-304A-4E30-8311-047E1A8E3A2A}" type="slidenum">
              <a:rPr kumimoji="1" lang="ja-JP" altLang="en-US" smtClean="0"/>
              <a:t>3</a:t>
            </a:fld>
            <a:endParaRPr kumimoji="1" lang="ja-JP" altLang="en-US"/>
          </a:p>
        </p:txBody>
      </p:sp>
    </p:spTree>
    <p:extLst>
      <p:ext uri="{BB962C8B-B14F-4D97-AF65-F5344CB8AC3E}">
        <p14:creationId xmlns:p14="http://schemas.microsoft.com/office/powerpoint/2010/main" val="3774902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7D7A6E7-304A-4E30-8311-047E1A8E3A2A}" type="slidenum">
              <a:rPr kumimoji="1" lang="ja-JP" altLang="en-US" smtClean="0"/>
              <a:t>4</a:t>
            </a:fld>
            <a:endParaRPr kumimoji="1" lang="ja-JP" altLang="en-US"/>
          </a:p>
        </p:txBody>
      </p:sp>
    </p:spTree>
    <p:extLst>
      <p:ext uri="{BB962C8B-B14F-4D97-AF65-F5344CB8AC3E}">
        <p14:creationId xmlns:p14="http://schemas.microsoft.com/office/powerpoint/2010/main" val="3638044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7D7A6E7-304A-4E30-8311-047E1A8E3A2A}" type="slidenum">
              <a:rPr kumimoji="1" lang="ja-JP" altLang="en-US" smtClean="0"/>
              <a:t>5</a:t>
            </a:fld>
            <a:endParaRPr kumimoji="1" lang="ja-JP" altLang="en-US"/>
          </a:p>
        </p:txBody>
      </p:sp>
    </p:spTree>
    <p:extLst>
      <p:ext uri="{BB962C8B-B14F-4D97-AF65-F5344CB8AC3E}">
        <p14:creationId xmlns:p14="http://schemas.microsoft.com/office/powerpoint/2010/main" val="3470401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7D7A6E7-304A-4E30-8311-047E1A8E3A2A}" type="slidenum">
              <a:rPr kumimoji="1" lang="ja-JP" altLang="en-US" smtClean="0"/>
              <a:t>6</a:t>
            </a:fld>
            <a:endParaRPr kumimoji="1" lang="ja-JP" altLang="en-US"/>
          </a:p>
        </p:txBody>
      </p:sp>
    </p:spTree>
    <p:extLst>
      <p:ext uri="{BB962C8B-B14F-4D97-AF65-F5344CB8AC3E}">
        <p14:creationId xmlns:p14="http://schemas.microsoft.com/office/powerpoint/2010/main" val="3274739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A5467265-C4C2-4EF8-B343-754B219000F0}" type="datetimeFigureOut">
              <a:rPr kumimoji="1" lang="ja-JP" altLang="en-US" smtClean="0"/>
              <a:t>2025/9/12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BE15EB0-37FD-4622-8F4B-D9C5568768F5}" type="slidenum">
              <a:rPr kumimoji="1" lang="ja-JP" altLang="en-US" smtClean="0"/>
              <a:t>‹#›</a:t>
            </a:fld>
            <a:endParaRPr kumimoji="1" lang="ja-JP" altLang="en-US"/>
          </a:p>
        </p:txBody>
      </p:sp>
    </p:spTree>
    <p:extLst>
      <p:ext uri="{BB962C8B-B14F-4D97-AF65-F5344CB8AC3E}">
        <p14:creationId xmlns:p14="http://schemas.microsoft.com/office/powerpoint/2010/main" val="30971477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5467265-C4C2-4EF8-B343-754B219000F0}" type="datetimeFigureOut">
              <a:rPr kumimoji="1" lang="ja-JP" altLang="en-US" smtClean="0"/>
              <a:t>2025/9/12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BE15EB0-37FD-4622-8F4B-D9C5568768F5}" type="slidenum">
              <a:rPr kumimoji="1" lang="ja-JP" altLang="en-US" smtClean="0"/>
              <a:t>‹#›</a:t>
            </a:fld>
            <a:endParaRPr kumimoji="1" lang="ja-JP" altLang="en-US"/>
          </a:p>
        </p:txBody>
      </p:sp>
    </p:spTree>
    <p:extLst>
      <p:ext uri="{BB962C8B-B14F-4D97-AF65-F5344CB8AC3E}">
        <p14:creationId xmlns:p14="http://schemas.microsoft.com/office/powerpoint/2010/main" val="2384342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5467265-C4C2-4EF8-B343-754B219000F0}" type="datetimeFigureOut">
              <a:rPr kumimoji="1" lang="ja-JP" altLang="en-US" smtClean="0"/>
              <a:t>2025/9/12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BE15EB0-37FD-4622-8F4B-D9C5568768F5}" type="slidenum">
              <a:rPr kumimoji="1" lang="ja-JP" altLang="en-US" smtClean="0"/>
              <a:t>‹#›</a:t>
            </a:fld>
            <a:endParaRPr kumimoji="1" lang="ja-JP" altLang="en-US"/>
          </a:p>
        </p:txBody>
      </p:sp>
    </p:spTree>
    <p:extLst>
      <p:ext uri="{BB962C8B-B14F-4D97-AF65-F5344CB8AC3E}">
        <p14:creationId xmlns:p14="http://schemas.microsoft.com/office/powerpoint/2010/main" val="2743451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5467265-C4C2-4EF8-B343-754B219000F0}" type="datetimeFigureOut">
              <a:rPr kumimoji="1" lang="ja-JP" altLang="en-US" smtClean="0"/>
              <a:t>2025/9/12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BE15EB0-37FD-4622-8F4B-D9C5568768F5}" type="slidenum">
              <a:rPr kumimoji="1" lang="ja-JP" altLang="en-US" smtClean="0"/>
              <a:t>‹#›</a:t>
            </a:fld>
            <a:endParaRPr kumimoji="1" lang="ja-JP" altLang="en-US"/>
          </a:p>
        </p:txBody>
      </p:sp>
    </p:spTree>
    <p:extLst>
      <p:ext uri="{BB962C8B-B14F-4D97-AF65-F5344CB8AC3E}">
        <p14:creationId xmlns:p14="http://schemas.microsoft.com/office/powerpoint/2010/main" val="541609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A5467265-C4C2-4EF8-B343-754B219000F0}" type="datetimeFigureOut">
              <a:rPr kumimoji="1" lang="ja-JP" altLang="en-US" smtClean="0"/>
              <a:t>2025/9/12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BE15EB0-37FD-4622-8F4B-D9C5568768F5}" type="slidenum">
              <a:rPr kumimoji="1" lang="ja-JP" altLang="en-US" smtClean="0"/>
              <a:t>‹#›</a:t>
            </a:fld>
            <a:endParaRPr kumimoji="1" lang="ja-JP" altLang="en-US"/>
          </a:p>
        </p:txBody>
      </p:sp>
    </p:spTree>
    <p:extLst>
      <p:ext uri="{BB962C8B-B14F-4D97-AF65-F5344CB8AC3E}">
        <p14:creationId xmlns:p14="http://schemas.microsoft.com/office/powerpoint/2010/main" val="3858886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A5467265-C4C2-4EF8-B343-754B219000F0}" type="datetimeFigureOut">
              <a:rPr kumimoji="1" lang="ja-JP" altLang="en-US" smtClean="0"/>
              <a:t>2025/9/12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BE15EB0-37FD-4622-8F4B-D9C5568768F5}" type="slidenum">
              <a:rPr kumimoji="1" lang="ja-JP" altLang="en-US" smtClean="0"/>
              <a:t>‹#›</a:t>
            </a:fld>
            <a:endParaRPr kumimoji="1" lang="ja-JP" altLang="en-US"/>
          </a:p>
        </p:txBody>
      </p:sp>
    </p:spTree>
    <p:extLst>
      <p:ext uri="{BB962C8B-B14F-4D97-AF65-F5344CB8AC3E}">
        <p14:creationId xmlns:p14="http://schemas.microsoft.com/office/powerpoint/2010/main" val="3023272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A5467265-C4C2-4EF8-B343-754B219000F0}" type="datetimeFigureOut">
              <a:rPr kumimoji="1" lang="ja-JP" altLang="en-US" smtClean="0"/>
              <a:t>2025/9/12</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7BE15EB0-37FD-4622-8F4B-D9C5568768F5}" type="slidenum">
              <a:rPr kumimoji="1" lang="ja-JP" altLang="en-US" smtClean="0"/>
              <a:t>‹#›</a:t>
            </a:fld>
            <a:endParaRPr kumimoji="1" lang="ja-JP" altLang="en-US"/>
          </a:p>
        </p:txBody>
      </p:sp>
    </p:spTree>
    <p:extLst>
      <p:ext uri="{BB962C8B-B14F-4D97-AF65-F5344CB8AC3E}">
        <p14:creationId xmlns:p14="http://schemas.microsoft.com/office/powerpoint/2010/main" val="74257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A5467265-C4C2-4EF8-B343-754B219000F0}" type="datetimeFigureOut">
              <a:rPr kumimoji="1" lang="ja-JP" altLang="en-US" smtClean="0"/>
              <a:t>2025/9/12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7BE15EB0-37FD-4622-8F4B-D9C5568768F5}" type="slidenum">
              <a:rPr kumimoji="1" lang="ja-JP" altLang="en-US" smtClean="0"/>
              <a:t>‹#›</a:t>
            </a:fld>
            <a:endParaRPr kumimoji="1" lang="ja-JP" altLang="en-US"/>
          </a:p>
        </p:txBody>
      </p:sp>
    </p:spTree>
    <p:extLst>
      <p:ext uri="{BB962C8B-B14F-4D97-AF65-F5344CB8AC3E}">
        <p14:creationId xmlns:p14="http://schemas.microsoft.com/office/powerpoint/2010/main" val="110021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467265-C4C2-4EF8-B343-754B219000F0}" type="datetimeFigureOut">
              <a:rPr kumimoji="1" lang="ja-JP" altLang="en-US" smtClean="0"/>
              <a:t>2025/9/12</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7BE15EB0-37FD-4622-8F4B-D9C5568768F5}" type="slidenum">
              <a:rPr kumimoji="1" lang="ja-JP" altLang="en-US" smtClean="0"/>
              <a:t>‹#›</a:t>
            </a:fld>
            <a:endParaRPr kumimoji="1" lang="ja-JP" altLang="en-US"/>
          </a:p>
        </p:txBody>
      </p:sp>
    </p:spTree>
    <p:extLst>
      <p:ext uri="{BB962C8B-B14F-4D97-AF65-F5344CB8AC3E}">
        <p14:creationId xmlns:p14="http://schemas.microsoft.com/office/powerpoint/2010/main" val="46173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5467265-C4C2-4EF8-B343-754B219000F0}" type="datetimeFigureOut">
              <a:rPr kumimoji="1" lang="ja-JP" altLang="en-US" smtClean="0"/>
              <a:t>2025/9/12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BE15EB0-37FD-4622-8F4B-D9C5568768F5}" type="slidenum">
              <a:rPr kumimoji="1" lang="ja-JP" altLang="en-US" smtClean="0"/>
              <a:t>‹#›</a:t>
            </a:fld>
            <a:endParaRPr kumimoji="1" lang="ja-JP" altLang="en-US"/>
          </a:p>
        </p:txBody>
      </p:sp>
    </p:spTree>
    <p:extLst>
      <p:ext uri="{BB962C8B-B14F-4D97-AF65-F5344CB8AC3E}">
        <p14:creationId xmlns:p14="http://schemas.microsoft.com/office/powerpoint/2010/main" val="2397050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5467265-C4C2-4EF8-B343-754B219000F0}" type="datetimeFigureOut">
              <a:rPr kumimoji="1" lang="ja-JP" altLang="en-US" smtClean="0"/>
              <a:t>2025/9/12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BE15EB0-37FD-4622-8F4B-D9C5568768F5}" type="slidenum">
              <a:rPr kumimoji="1" lang="ja-JP" altLang="en-US" smtClean="0"/>
              <a:t>‹#›</a:t>
            </a:fld>
            <a:endParaRPr kumimoji="1" lang="ja-JP" altLang="en-US"/>
          </a:p>
        </p:txBody>
      </p:sp>
    </p:spTree>
    <p:extLst>
      <p:ext uri="{BB962C8B-B14F-4D97-AF65-F5344CB8AC3E}">
        <p14:creationId xmlns:p14="http://schemas.microsoft.com/office/powerpoint/2010/main" val="1175412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467265-C4C2-4EF8-B343-754B219000F0}" type="datetimeFigureOut">
              <a:rPr kumimoji="1" lang="ja-JP" altLang="en-US" smtClean="0"/>
              <a:t>2025/9/12</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E15EB0-37FD-4622-8F4B-D9C5568768F5}" type="slidenum">
              <a:rPr kumimoji="1" lang="ja-JP" altLang="en-US" smtClean="0"/>
              <a:t>‹#›</a:t>
            </a:fld>
            <a:endParaRPr kumimoji="1" lang="ja-JP" altLang="en-US"/>
          </a:p>
        </p:txBody>
      </p:sp>
    </p:spTree>
    <p:extLst>
      <p:ext uri="{BB962C8B-B14F-4D97-AF65-F5344CB8AC3E}">
        <p14:creationId xmlns:p14="http://schemas.microsoft.com/office/powerpoint/2010/main" val="144252493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jpeg"/><Relationship Id="rId11" Type="http://schemas.openxmlformats.org/officeDocument/2006/relationships/image" Target="../media/image14.png"/><Relationship Id="rId5" Type="http://schemas.openxmlformats.org/officeDocument/2006/relationships/image" Target="../media/image9.png"/><Relationship Id="rId10" Type="http://schemas.microsoft.com/office/2007/relationships/hdphoto" Target="../media/hdphoto1.wdp"/><Relationship Id="rId4" Type="http://schemas.openxmlformats.org/officeDocument/2006/relationships/image" Target="../media/image8.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8.jp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1042A809-CD5F-4D54-8DBA-BC771896FFB8}"/>
              </a:ext>
            </a:extLst>
          </p:cNvPr>
          <p:cNvSpPr/>
          <p:nvPr/>
        </p:nvSpPr>
        <p:spPr>
          <a:xfrm>
            <a:off x="0" y="0"/>
            <a:ext cx="9906000" cy="3741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bg1"/>
                </a:solidFill>
                <a:latin typeface="Meiryo UI" panose="020B0604030504040204" pitchFamily="50" charset="-128"/>
                <a:ea typeface="Meiryo UI" panose="020B0604030504040204" pitchFamily="50" charset="-128"/>
              </a:rPr>
              <a:t>大阪・関西万博における「</a:t>
            </a:r>
            <a:r>
              <a:rPr lang="en-US" altLang="ja-JP" b="1" dirty="0">
                <a:solidFill>
                  <a:schemeClr val="bg1"/>
                </a:solidFill>
                <a:latin typeface="Meiryo UI" panose="020B0604030504040204" pitchFamily="50" charset="-128"/>
                <a:ea typeface="Meiryo UI" panose="020B0604030504040204" pitchFamily="50" charset="-128"/>
              </a:rPr>
              <a:t>10</a:t>
            </a:r>
            <a:r>
              <a:rPr lang="ja-JP" altLang="en-US" b="1" dirty="0">
                <a:solidFill>
                  <a:schemeClr val="bg1"/>
                </a:solidFill>
                <a:latin typeface="Meiryo UI" panose="020B0604030504040204" pitchFamily="50" charset="-128"/>
                <a:ea typeface="Meiryo UI" panose="020B0604030504040204" pitchFamily="50" charset="-128"/>
              </a:rPr>
              <a:t>歳若返り」プロジェクトの取組みについて</a:t>
            </a:r>
          </a:p>
        </p:txBody>
      </p:sp>
      <p:sp>
        <p:nvSpPr>
          <p:cNvPr id="6" name="正方形/長方形 5">
            <a:extLst>
              <a:ext uri="{FF2B5EF4-FFF2-40B4-BE49-F238E27FC236}">
                <a16:creationId xmlns:a16="http://schemas.microsoft.com/office/drawing/2014/main" id="{DDADA359-2DBD-4170-8FF9-923A566D8208}"/>
              </a:ext>
            </a:extLst>
          </p:cNvPr>
          <p:cNvSpPr/>
          <p:nvPr/>
        </p:nvSpPr>
        <p:spPr>
          <a:xfrm>
            <a:off x="8565573" y="70098"/>
            <a:ext cx="814836" cy="233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59254" rtlCol="0" anchor="ctr"/>
          <a:lstStyle/>
          <a:p>
            <a:pPr algn="ctr">
              <a:lnSpc>
                <a:spcPts val="1646"/>
              </a:lnSpc>
            </a:pPr>
            <a:r>
              <a:rPr kumimoji="1" lang="ja-JP" altLang="en-US" sz="1400" dirty="0">
                <a:solidFill>
                  <a:schemeClr val="tx1"/>
                </a:solidFill>
                <a:latin typeface="Meiryo UI" panose="020B0604030504040204" pitchFamily="50" charset="-128"/>
                <a:ea typeface="Meiryo UI" panose="020B0604030504040204" pitchFamily="50" charset="-128"/>
              </a:rPr>
              <a:t>資料１</a:t>
            </a:r>
            <a:endParaRPr kumimoji="1" lang="en-US" altLang="ja-JP" sz="1400" dirty="0">
              <a:solidFill>
                <a:schemeClr val="tx1"/>
              </a:solidFill>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2D715888-D974-4026-8A7E-1F29B1908C52}"/>
              </a:ext>
            </a:extLst>
          </p:cNvPr>
          <p:cNvSpPr/>
          <p:nvPr/>
        </p:nvSpPr>
        <p:spPr>
          <a:xfrm>
            <a:off x="0" y="374099"/>
            <a:ext cx="9906000" cy="638272"/>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51D75E74-E278-45CB-BF83-9E4077A10A37}"/>
              </a:ext>
            </a:extLst>
          </p:cNvPr>
          <p:cNvSpPr txBox="1"/>
          <p:nvPr/>
        </p:nvSpPr>
        <p:spPr>
          <a:xfrm>
            <a:off x="106900" y="411192"/>
            <a:ext cx="9799099" cy="520399"/>
          </a:xfrm>
          <a:prstGeom prst="rect">
            <a:avLst/>
          </a:prstGeom>
          <a:noFill/>
          <a:ln>
            <a:noFill/>
          </a:ln>
        </p:spPr>
        <p:txBody>
          <a:bodyPr wrap="square" rtlCol="0">
            <a:spAutoFit/>
          </a:bodyPr>
          <a:lstStyle/>
          <a:p>
            <a:pPr>
              <a:lnSpc>
                <a:spcPts val="1600"/>
              </a:lnSpc>
              <a:spcAft>
                <a:spcPts val="300"/>
              </a:spcAft>
            </a:pPr>
            <a:r>
              <a:rPr lang="ja-JP" altLang="en-US" sz="1200" dirty="0">
                <a:latin typeface="Meiryo UI" panose="020B0604030504040204" pitchFamily="50" charset="-128"/>
                <a:ea typeface="Meiryo UI" panose="020B0604030504040204" pitchFamily="50" charset="-128"/>
              </a:rPr>
              <a:t>大阪・関西万博では、</a:t>
            </a:r>
            <a:r>
              <a:rPr lang="en-US" altLang="ja-JP" sz="1200" dirty="0">
                <a:latin typeface="Meiryo UI" panose="020B0604030504040204" pitchFamily="50" charset="-128"/>
                <a:ea typeface="Meiryo UI" panose="020B0604030504040204" pitchFamily="50" charset="-128"/>
              </a:rPr>
              <a:t>7</a:t>
            </a:r>
            <a:r>
              <a:rPr lang="ja-JP" altLang="en-US" sz="1200" dirty="0">
                <a:latin typeface="Meiryo UI" panose="020B0604030504040204" pitchFamily="50" charset="-128"/>
                <a:ea typeface="Meiryo UI" panose="020B0604030504040204" pitchFamily="50" charset="-128"/>
              </a:rPr>
              <a:t>月に開催した体験イベントをはじめとして、「</a:t>
            </a:r>
            <a:r>
              <a:rPr lang="en-US" altLang="ja-JP" sz="1200" dirty="0">
                <a:latin typeface="Meiryo UI" panose="020B0604030504040204" pitchFamily="50" charset="-128"/>
                <a:ea typeface="Meiryo UI" panose="020B0604030504040204" pitchFamily="50" charset="-128"/>
              </a:rPr>
              <a:t>10</a:t>
            </a:r>
            <a:r>
              <a:rPr lang="ja-JP" altLang="en-US" sz="1200" dirty="0">
                <a:latin typeface="Meiryo UI" panose="020B0604030504040204" pitchFamily="50" charset="-128"/>
                <a:ea typeface="Meiryo UI" panose="020B0604030504040204" pitchFamily="50" charset="-128"/>
              </a:rPr>
              <a:t>歳若返り」の取組みの発信や体験機会の提供を実施。</a:t>
            </a:r>
            <a:endParaRPr lang="en-US" altLang="ja-JP" sz="1200" dirty="0">
              <a:latin typeface="Meiryo UI" panose="020B0604030504040204" pitchFamily="50" charset="-128"/>
              <a:ea typeface="Meiryo UI" panose="020B0604030504040204" pitchFamily="50" charset="-128"/>
            </a:endParaRPr>
          </a:p>
          <a:p>
            <a:pPr>
              <a:lnSpc>
                <a:spcPts val="1600"/>
              </a:lnSpc>
              <a:spcAft>
                <a:spcPts val="300"/>
              </a:spcAft>
            </a:pPr>
            <a:r>
              <a:rPr lang="ja-JP" altLang="en-US" sz="1200" dirty="0">
                <a:latin typeface="Meiryo UI" panose="020B0604030504040204" pitchFamily="50" charset="-128"/>
                <a:ea typeface="Meiryo UI" panose="020B0604030504040204" pitchFamily="50" charset="-128"/>
              </a:rPr>
              <a:t>●「最新</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カラダ見る知る体験」の開催　●「</a:t>
            </a:r>
            <a:r>
              <a:rPr lang="en-US" altLang="ja-JP" sz="1200" dirty="0">
                <a:latin typeface="Meiryo UI" panose="020B0604030504040204" pitchFamily="50" charset="-128"/>
                <a:ea typeface="Meiryo UI" panose="020B0604030504040204" pitchFamily="50" charset="-128"/>
              </a:rPr>
              <a:t>AGEVITY</a:t>
            </a: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JAPAN2025</a:t>
            </a:r>
            <a:r>
              <a:rPr lang="ja-JP" altLang="en-US" sz="1200" dirty="0">
                <a:latin typeface="Meiryo UI" panose="020B0604030504040204" pitchFamily="50" charset="-128"/>
                <a:ea typeface="Meiryo UI" panose="020B0604030504040204" pitchFamily="50" charset="-128"/>
              </a:rPr>
              <a:t>」での発信　●「ラフ＆ヘルス」でのブース出展　●キッズデザイン</a:t>
            </a:r>
            <a:r>
              <a:rPr lang="en-US" altLang="ja-JP" sz="1200" dirty="0">
                <a:latin typeface="Meiryo UI" panose="020B0604030504040204" pitchFamily="50" charset="-128"/>
                <a:ea typeface="Meiryo UI" panose="020B0604030504040204" pitchFamily="50" charset="-128"/>
              </a:rPr>
              <a:t>SDGs</a:t>
            </a:r>
            <a:r>
              <a:rPr lang="ja-JP" altLang="en-US" sz="1200" dirty="0">
                <a:latin typeface="Meiryo UI" panose="020B0604030504040204" pitchFamily="50" charset="-128"/>
                <a:ea typeface="Meiryo UI" panose="020B0604030504040204" pitchFamily="50" charset="-128"/>
              </a:rPr>
              <a:t>アイデアソンとの連携</a:t>
            </a:r>
            <a:endParaRPr lang="en-US" altLang="ja-JP" sz="1200" dirty="0">
              <a:latin typeface="Meiryo UI" panose="020B0604030504040204" pitchFamily="50" charset="-128"/>
              <a:ea typeface="Meiryo UI" panose="020B0604030504040204" pitchFamily="50" charset="-128"/>
            </a:endParaRPr>
          </a:p>
        </p:txBody>
      </p:sp>
      <p:sp>
        <p:nvSpPr>
          <p:cNvPr id="9" name="角丸四角形 8">
            <a:extLst>
              <a:ext uri="{FF2B5EF4-FFF2-40B4-BE49-F238E27FC236}">
                <a16:creationId xmlns:a16="http://schemas.microsoft.com/office/drawing/2014/main" id="{30F27C46-677A-4623-B8CE-C279F7F60763}"/>
              </a:ext>
            </a:extLst>
          </p:cNvPr>
          <p:cNvSpPr/>
          <p:nvPr/>
        </p:nvSpPr>
        <p:spPr>
          <a:xfrm>
            <a:off x="106901" y="1136876"/>
            <a:ext cx="7817899" cy="346484"/>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a:solidFill>
                  <a:schemeClr val="bg1"/>
                </a:solidFill>
                <a:latin typeface="Meiryo UI" panose="020B0604030504040204" pitchFamily="50" charset="-128"/>
                <a:ea typeface="Meiryo UI" panose="020B0604030504040204" pitchFamily="50" charset="-128"/>
              </a:rPr>
              <a:t>１　体験イベント：大阪府</a:t>
            </a:r>
            <a:r>
              <a:rPr lang="en-US" altLang="ja-JP" sz="1400" b="1" dirty="0">
                <a:solidFill>
                  <a:schemeClr val="bg1"/>
                </a:solidFill>
                <a:latin typeface="Meiryo UI" panose="020B0604030504040204" pitchFamily="50" charset="-128"/>
                <a:ea typeface="Meiryo UI" panose="020B0604030504040204" pitchFamily="50" charset="-128"/>
              </a:rPr>
              <a:t>｢10</a:t>
            </a:r>
            <a:r>
              <a:rPr lang="ja-JP" altLang="en-US" sz="1400" b="1" dirty="0">
                <a:solidFill>
                  <a:schemeClr val="bg1"/>
                </a:solidFill>
                <a:latin typeface="Meiryo UI" panose="020B0604030504040204" pitchFamily="50" charset="-128"/>
                <a:ea typeface="Meiryo UI" panose="020B0604030504040204" pitchFamily="50" charset="-128"/>
              </a:rPr>
              <a:t>歳若返り</a:t>
            </a:r>
            <a:r>
              <a:rPr lang="en-US" altLang="ja-JP" sz="1400" b="1" dirty="0">
                <a:solidFill>
                  <a:schemeClr val="bg1"/>
                </a:solidFill>
                <a:latin typeface="Meiryo UI" panose="020B0604030504040204" pitchFamily="50" charset="-128"/>
                <a:ea typeface="Meiryo UI" panose="020B0604030504040204" pitchFamily="50" charset="-128"/>
              </a:rPr>
              <a:t>｣</a:t>
            </a:r>
            <a:r>
              <a:rPr lang="ja-JP" altLang="en-US" sz="1400" b="1" dirty="0">
                <a:solidFill>
                  <a:schemeClr val="bg1"/>
                </a:solidFill>
                <a:latin typeface="Meiryo UI" panose="020B0604030504040204" pitchFamily="50" charset="-128"/>
                <a:ea typeface="Meiryo UI" panose="020B0604030504040204" pitchFamily="50" charset="-128"/>
              </a:rPr>
              <a:t>プロジェクト </a:t>
            </a:r>
            <a:r>
              <a:rPr lang="en-US" altLang="ja-JP" sz="1400" b="1" dirty="0">
                <a:solidFill>
                  <a:schemeClr val="bg1"/>
                </a:solidFill>
                <a:latin typeface="Meiryo UI" panose="020B0604030504040204" pitchFamily="50" charset="-128"/>
                <a:ea typeface="Meiryo UI" panose="020B0604030504040204" pitchFamily="50" charset="-128"/>
              </a:rPr>
              <a:t>presents </a:t>
            </a:r>
            <a:r>
              <a:rPr lang="ja-JP" altLang="en-US" sz="1400" b="1" dirty="0">
                <a:solidFill>
                  <a:schemeClr val="bg1"/>
                </a:solidFill>
                <a:latin typeface="Meiryo UI" panose="020B0604030504040204" pitchFamily="50" charset="-128"/>
                <a:ea typeface="Meiryo UI" panose="020B0604030504040204" pitchFamily="50" charset="-128"/>
              </a:rPr>
              <a:t>最新！カラダ見る知る体験」の開催</a:t>
            </a:r>
          </a:p>
        </p:txBody>
      </p:sp>
      <p:sp>
        <p:nvSpPr>
          <p:cNvPr id="10" name="テキスト ボックス 9">
            <a:extLst>
              <a:ext uri="{FF2B5EF4-FFF2-40B4-BE49-F238E27FC236}">
                <a16:creationId xmlns:a16="http://schemas.microsoft.com/office/drawing/2014/main" id="{5E44C731-B51F-461C-A929-48F79AA10588}"/>
              </a:ext>
            </a:extLst>
          </p:cNvPr>
          <p:cNvSpPr txBox="1"/>
          <p:nvPr/>
        </p:nvSpPr>
        <p:spPr>
          <a:xfrm>
            <a:off x="106900" y="1530372"/>
            <a:ext cx="7621050" cy="792909"/>
          </a:xfrm>
          <a:prstGeom prst="rect">
            <a:avLst/>
          </a:prstGeom>
          <a:noFill/>
        </p:spPr>
        <p:txBody>
          <a:bodyPr wrap="square">
            <a:spAutoFit/>
          </a:bodyPr>
          <a:lstStyle/>
          <a:p>
            <a:pPr>
              <a:lnSpc>
                <a:spcPts val="1900"/>
              </a:lnSpc>
            </a:pPr>
            <a:r>
              <a:rPr lang="en-US" altLang="ja-JP" sz="1200" b="1"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開催日程</a:t>
            </a:r>
            <a:r>
              <a:rPr lang="en-US" altLang="ja-JP" sz="1200" b="1"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令和</a:t>
            </a:r>
            <a:r>
              <a:rPr lang="en-US" altLang="ja-JP" sz="1200" dirty="0">
                <a:latin typeface="Meiryo UI" panose="020B0604030504040204" pitchFamily="50" charset="-128"/>
                <a:ea typeface="Meiryo UI" panose="020B0604030504040204" pitchFamily="50" charset="-128"/>
              </a:rPr>
              <a:t>7</a:t>
            </a:r>
            <a:r>
              <a:rPr lang="ja-JP" altLang="en-US" sz="1200" dirty="0">
                <a:latin typeface="Meiryo UI" panose="020B0604030504040204" pitchFamily="50" charset="-128"/>
                <a:ea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rPr>
              <a:t>7</a:t>
            </a:r>
            <a:r>
              <a:rPr lang="ja-JP" altLang="en-US" sz="1200" dirty="0">
                <a:latin typeface="Meiryo UI" panose="020B0604030504040204" pitchFamily="50" charset="-128"/>
                <a:ea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rPr>
              <a:t>28</a:t>
            </a:r>
            <a:r>
              <a:rPr lang="ja-JP" altLang="en-US" sz="1200" dirty="0">
                <a:latin typeface="Meiryo UI" panose="020B0604030504040204" pitchFamily="50" charset="-128"/>
                <a:ea typeface="Meiryo UI" panose="020B0604030504040204" pitchFamily="50" charset="-128"/>
              </a:rPr>
              <a:t>日（月）、</a:t>
            </a:r>
            <a:r>
              <a:rPr lang="en-US" altLang="ja-JP" sz="1200" dirty="0">
                <a:latin typeface="Meiryo UI" panose="020B0604030504040204" pitchFamily="50" charset="-128"/>
                <a:ea typeface="Meiryo UI" panose="020B0604030504040204" pitchFamily="50" charset="-128"/>
              </a:rPr>
              <a:t>29</a:t>
            </a:r>
            <a:r>
              <a:rPr lang="ja-JP" altLang="en-US" sz="1200" dirty="0">
                <a:latin typeface="Meiryo UI" panose="020B0604030504040204" pitchFamily="50" charset="-128"/>
                <a:ea typeface="Meiryo UI" panose="020B0604030504040204" pitchFamily="50" charset="-128"/>
              </a:rPr>
              <a:t>日（火）</a:t>
            </a:r>
          </a:p>
          <a:p>
            <a:pPr>
              <a:lnSpc>
                <a:spcPts val="1900"/>
              </a:lnSpc>
            </a:pPr>
            <a:r>
              <a:rPr lang="en-US" altLang="ja-JP" sz="1200" b="1"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開催場所</a:t>
            </a:r>
            <a:r>
              <a:rPr lang="en-US" altLang="ja-JP" sz="1200" b="1"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　万博会場内 ギャラリー</a:t>
            </a:r>
            <a:r>
              <a:rPr lang="en-US" altLang="ja-JP" sz="1200" dirty="0">
                <a:latin typeface="Meiryo UI" panose="020B0604030504040204" pitchFamily="50" charset="-128"/>
                <a:ea typeface="Meiryo UI" panose="020B0604030504040204" pitchFamily="50" charset="-128"/>
              </a:rPr>
              <a:t>WEST</a:t>
            </a:r>
          </a:p>
          <a:p>
            <a:pPr>
              <a:lnSpc>
                <a:spcPts val="1900"/>
              </a:lnSpc>
            </a:pPr>
            <a:r>
              <a:rPr lang="en-US" altLang="ja-JP" sz="1200" b="1"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来場者数</a:t>
            </a:r>
            <a:r>
              <a:rPr lang="en-US" altLang="ja-JP" sz="1200" b="1"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1,121</a:t>
            </a:r>
            <a:r>
              <a:rPr lang="ja-JP" altLang="en-US" sz="1200" dirty="0">
                <a:latin typeface="Meiryo UI" panose="020B0604030504040204" pitchFamily="50" charset="-128"/>
                <a:ea typeface="Meiryo UI" panose="020B0604030504040204" pitchFamily="50" charset="-128"/>
              </a:rPr>
              <a:t>名（</a:t>
            </a:r>
            <a:r>
              <a:rPr lang="en-US" altLang="ja-JP" sz="1200" dirty="0">
                <a:latin typeface="Meiryo UI" panose="020B0604030504040204" pitchFamily="50" charset="-128"/>
                <a:ea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rPr>
              <a:t>日目：</a:t>
            </a:r>
            <a:r>
              <a:rPr lang="en-US" altLang="ja-JP" sz="1200" dirty="0">
                <a:latin typeface="Meiryo UI" panose="020B0604030504040204" pitchFamily="50" charset="-128"/>
                <a:ea typeface="Meiryo UI" panose="020B0604030504040204" pitchFamily="50" charset="-128"/>
              </a:rPr>
              <a:t>504</a:t>
            </a:r>
            <a:r>
              <a:rPr lang="ja-JP" altLang="en-US" sz="1200" dirty="0">
                <a:latin typeface="Meiryo UI" panose="020B0604030504040204" pitchFamily="50" charset="-128"/>
                <a:ea typeface="Meiryo UI" panose="020B0604030504040204" pitchFamily="50" charset="-128"/>
              </a:rPr>
              <a:t>名、２日目：</a:t>
            </a:r>
            <a:r>
              <a:rPr lang="en-US" altLang="ja-JP" sz="1200" dirty="0">
                <a:latin typeface="Meiryo UI" panose="020B0604030504040204" pitchFamily="50" charset="-128"/>
                <a:ea typeface="Meiryo UI" panose="020B0604030504040204" pitchFamily="50" charset="-128"/>
              </a:rPr>
              <a:t>617</a:t>
            </a:r>
            <a:r>
              <a:rPr lang="ja-JP" altLang="en-US" sz="1200" dirty="0">
                <a:latin typeface="Meiryo UI" panose="020B0604030504040204" pitchFamily="50" charset="-128"/>
                <a:ea typeface="Meiryo UI" panose="020B0604030504040204" pitchFamily="50" charset="-128"/>
              </a:rPr>
              <a:t>名）</a:t>
            </a:r>
            <a:r>
              <a:rPr lang="ja-JP" altLang="en-US" sz="1200" b="1" u="sng" dirty="0">
                <a:latin typeface="Meiryo UI" panose="020B0604030504040204" pitchFamily="50" charset="-128"/>
                <a:ea typeface="Meiryo UI" panose="020B0604030504040204" pitchFamily="50" charset="-128"/>
              </a:rPr>
              <a:t>➡ 効果的な広報が奏功し、多くの来場を得た。</a:t>
            </a:r>
            <a:endParaRPr lang="en-US" altLang="ja-JP" sz="1200" b="1" u="sng" dirty="0">
              <a:latin typeface="Meiryo UI" panose="020B0604030504040204" pitchFamily="50" charset="-128"/>
              <a:ea typeface="Meiryo UI" panose="020B0604030504040204" pitchFamily="50" charset="-128"/>
            </a:endParaRPr>
          </a:p>
        </p:txBody>
      </p:sp>
      <p:sp>
        <p:nvSpPr>
          <p:cNvPr id="30" name="正方形/長方形 29">
            <a:extLst>
              <a:ext uri="{FF2B5EF4-FFF2-40B4-BE49-F238E27FC236}">
                <a16:creationId xmlns:a16="http://schemas.microsoft.com/office/drawing/2014/main" id="{CBAE5D2F-3577-4F66-A9A8-3ABB0063AFCB}"/>
              </a:ext>
            </a:extLst>
          </p:cNvPr>
          <p:cNvSpPr/>
          <p:nvPr/>
        </p:nvSpPr>
        <p:spPr>
          <a:xfrm>
            <a:off x="957229" y="2568091"/>
            <a:ext cx="4432579" cy="181392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AEDC4A5B-DBD6-40D6-A694-2D686B1F74A4}"/>
              </a:ext>
            </a:extLst>
          </p:cNvPr>
          <p:cNvSpPr/>
          <p:nvPr/>
        </p:nvSpPr>
        <p:spPr>
          <a:xfrm>
            <a:off x="5431690" y="2558808"/>
            <a:ext cx="4339551" cy="180192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E41F9B7D-8A28-4E6A-AB0C-9A6ACEE66450}"/>
              </a:ext>
            </a:extLst>
          </p:cNvPr>
          <p:cNvSpPr txBox="1"/>
          <p:nvPr/>
        </p:nvSpPr>
        <p:spPr>
          <a:xfrm>
            <a:off x="999111" y="2626432"/>
            <a:ext cx="4697420" cy="492443"/>
          </a:xfrm>
          <a:prstGeom prst="rect">
            <a:avLst/>
          </a:prstGeom>
          <a:noFill/>
        </p:spPr>
        <p:txBody>
          <a:bodyPr wrap="square">
            <a:spAutoFit/>
          </a:bodyPr>
          <a:lstStyle/>
          <a:p>
            <a:r>
              <a:rPr lang="ja-JP" altLang="en-US" sz="1300" b="1" dirty="0">
                <a:solidFill>
                  <a:schemeClr val="accent1">
                    <a:lumMod val="75000"/>
                  </a:schemeClr>
                </a:solidFill>
                <a:latin typeface="Meiryo UI" panose="020B0604030504040204" pitchFamily="50" charset="-128"/>
                <a:ea typeface="Meiryo UI" panose="020B0604030504040204" pitchFamily="50" charset="-128"/>
              </a:rPr>
              <a:t>アスマイルと連携した入場チケットプレゼントキャンペーンの実施、</a:t>
            </a:r>
            <a:endParaRPr lang="en-US" altLang="ja-JP" sz="1300" b="1" dirty="0">
              <a:solidFill>
                <a:schemeClr val="accent1">
                  <a:lumMod val="75000"/>
                </a:schemeClr>
              </a:solidFill>
              <a:latin typeface="Meiryo UI" panose="020B0604030504040204" pitchFamily="50" charset="-128"/>
              <a:ea typeface="Meiryo UI" panose="020B0604030504040204" pitchFamily="50" charset="-128"/>
            </a:endParaRPr>
          </a:p>
          <a:p>
            <a:r>
              <a:rPr lang="ja-JP" altLang="en-US" sz="1300" b="1" dirty="0">
                <a:solidFill>
                  <a:schemeClr val="accent1">
                    <a:lumMod val="75000"/>
                  </a:schemeClr>
                </a:solidFill>
                <a:latin typeface="Meiryo UI" panose="020B0604030504040204" pitchFamily="50" charset="-128"/>
                <a:ea typeface="Meiryo UI" panose="020B0604030504040204" pitchFamily="50" charset="-128"/>
              </a:rPr>
              <a:t>インパクトのある催事の告知動画の公開</a:t>
            </a:r>
            <a:endParaRPr lang="ja-JP" altLang="en-US" sz="1300" b="1" dirty="0">
              <a:solidFill>
                <a:schemeClr val="accent1">
                  <a:lumMod val="75000"/>
                </a:schemeClr>
              </a:solidFill>
            </a:endParaRPr>
          </a:p>
        </p:txBody>
      </p:sp>
      <p:sp>
        <p:nvSpPr>
          <p:cNvPr id="37" name="テキスト ボックス 36">
            <a:extLst>
              <a:ext uri="{FF2B5EF4-FFF2-40B4-BE49-F238E27FC236}">
                <a16:creationId xmlns:a16="http://schemas.microsoft.com/office/drawing/2014/main" id="{9E45FF7D-97D9-4E0B-B829-24F950B1FADF}"/>
              </a:ext>
            </a:extLst>
          </p:cNvPr>
          <p:cNvSpPr txBox="1"/>
          <p:nvPr/>
        </p:nvSpPr>
        <p:spPr>
          <a:xfrm>
            <a:off x="5478142" y="2695646"/>
            <a:ext cx="4125089" cy="307777"/>
          </a:xfrm>
          <a:prstGeom prst="rect">
            <a:avLst/>
          </a:prstGeom>
          <a:noFill/>
        </p:spPr>
        <p:txBody>
          <a:bodyPr wrap="square">
            <a:spAutoFit/>
          </a:bodyPr>
          <a:lstStyle/>
          <a:p>
            <a:r>
              <a:rPr lang="ja-JP" altLang="en-US" sz="1400" b="1" dirty="0">
                <a:solidFill>
                  <a:schemeClr val="accent1">
                    <a:lumMod val="75000"/>
                  </a:schemeClr>
                </a:solidFill>
                <a:latin typeface="Meiryo UI" panose="020B0604030504040204" pitchFamily="50" charset="-128"/>
                <a:ea typeface="Meiryo UI" panose="020B0604030504040204" pitchFamily="50" charset="-128"/>
              </a:rPr>
              <a:t>催事当日の万博会場内での催事の周知</a:t>
            </a:r>
            <a:endParaRPr lang="ja-JP" altLang="en-US" sz="1400" b="1" dirty="0">
              <a:solidFill>
                <a:schemeClr val="accent1">
                  <a:lumMod val="75000"/>
                </a:schemeClr>
              </a:solidFill>
            </a:endParaRPr>
          </a:p>
        </p:txBody>
      </p:sp>
      <p:sp>
        <p:nvSpPr>
          <p:cNvPr id="38" name="テキスト ボックス 37">
            <a:extLst>
              <a:ext uri="{FF2B5EF4-FFF2-40B4-BE49-F238E27FC236}">
                <a16:creationId xmlns:a16="http://schemas.microsoft.com/office/drawing/2014/main" id="{916A7B73-3CA2-47AF-B29D-D741B720255E}"/>
              </a:ext>
            </a:extLst>
          </p:cNvPr>
          <p:cNvSpPr txBox="1"/>
          <p:nvPr/>
        </p:nvSpPr>
        <p:spPr>
          <a:xfrm>
            <a:off x="999655" y="3081967"/>
            <a:ext cx="2728388" cy="1264898"/>
          </a:xfrm>
          <a:prstGeom prst="rect">
            <a:avLst/>
          </a:prstGeom>
          <a:noFill/>
          <a:ln>
            <a:noFill/>
          </a:ln>
        </p:spPr>
        <p:txBody>
          <a:bodyPr wrap="square" rtlCol="0">
            <a:spAutoFit/>
          </a:bodyPr>
          <a:lstStyle/>
          <a:p>
            <a:pPr>
              <a:lnSpc>
                <a:spcPts val="1500"/>
              </a:lnSpc>
              <a:spcAft>
                <a:spcPts val="300"/>
              </a:spcAft>
            </a:pPr>
            <a:r>
              <a:rPr lang="ja-JP" altLang="en-US" sz="1050" dirty="0">
                <a:latin typeface="Meiryo UI" panose="020B0604030504040204" pitchFamily="50" charset="-128"/>
                <a:ea typeface="Meiryo UI" panose="020B0604030504040204" pitchFamily="50" charset="-128"/>
              </a:rPr>
              <a:t>催事の告知動画を視聴のうえ、アスマイルから応募すると、</a:t>
            </a:r>
            <a:r>
              <a:rPr lang="en-US" altLang="ja-JP" sz="1050" dirty="0">
                <a:latin typeface="Meiryo UI" panose="020B0604030504040204" pitchFamily="50" charset="-128"/>
                <a:ea typeface="Meiryo UI" panose="020B0604030504040204" pitchFamily="50" charset="-128"/>
              </a:rPr>
              <a:t>7/28</a:t>
            </a:r>
            <a:r>
              <a:rPr lang="ja-JP" altLang="en-US" sz="1050" dirty="0">
                <a:latin typeface="Meiryo UI" panose="020B0604030504040204" pitchFamily="50" charset="-128"/>
                <a:ea typeface="Meiryo UI" panose="020B0604030504040204" pitchFamily="50" charset="-128"/>
              </a:rPr>
              <a:t>・</a:t>
            </a:r>
            <a:r>
              <a:rPr lang="en-US" altLang="ja-JP" sz="1050" dirty="0">
                <a:latin typeface="Meiryo UI" panose="020B0604030504040204" pitchFamily="50" charset="-128"/>
                <a:ea typeface="Meiryo UI" panose="020B0604030504040204" pitchFamily="50" charset="-128"/>
              </a:rPr>
              <a:t>29</a:t>
            </a:r>
            <a:r>
              <a:rPr lang="ja-JP" altLang="en-US" sz="1050" dirty="0">
                <a:latin typeface="Meiryo UI" panose="020B0604030504040204" pitchFamily="50" charset="-128"/>
                <a:ea typeface="Meiryo UI" panose="020B0604030504040204" pitchFamily="50" charset="-128"/>
              </a:rPr>
              <a:t>の日付指定の入場チケットが</a:t>
            </a:r>
            <a:r>
              <a:rPr lang="en-US" altLang="ja-JP" sz="1050" dirty="0">
                <a:latin typeface="Meiryo UI" panose="020B0604030504040204" pitchFamily="50" charset="-128"/>
                <a:ea typeface="Meiryo UI" panose="020B0604030504040204" pitchFamily="50" charset="-128"/>
              </a:rPr>
              <a:t>50</a:t>
            </a:r>
            <a:r>
              <a:rPr lang="ja-JP" altLang="en-US" sz="1050" dirty="0">
                <a:latin typeface="Meiryo UI" panose="020B0604030504040204" pitchFamily="50" charset="-128"/>
                <a:ea typeface="Meiryo UI" panose="020B0604030504040204" pitchFamily="50" charset="-128"/>
              </a:rPr>
              <a:t>組</a:t>
            </a:r>
            <a:r>
              <a:rPr lang="en-US" altLang="ja-JP" sz="1050" dirty="0">
                <a:latin typeface="Meiryo UI" panose="020B0604030504040204" pitchFamily="50" charset="-128"/>
                <a:ea typeface="Meiryo UI" panose="020B0604030504040204" pitchFamily="50" charset="-128"/>
              </a:rPr>
              <a:t>100</a:t>
            </a:r>
            <a:r>
              <a:rPr lang="ja-JP" altLang="en-US" sz="1050" dirty="0">
                <a:latin typeface="Meiryo UI" panose="020B0604030504040204" pitchFamily="50" charset="-128"/>
                <a:ea typeface="Meiryo UI" panose="020B0604030504040204" pitchFamily="50" charset="-128"/>
              </a:rPr>
              <a:t>名に当たるキャンペーンを実施（</a:t>
            </a:r>
            <a:r>
              <a:rPr lang="en-US" altLang="ja-JP" sz="1050" dirty="0">
                <a:latin typeface="Meiryo UI" panose="020B0604030504040204" pitchFamily="50" charset="-128"/>
                <a:ea typeface="Meiryo UI" panose="020B0604030504040204" pitchFamily="50" charset="-128"/>
              </a:rPr>
              <a:t>6/5</a:t>
            </a:r>
            <a:r>
              <a:rPr lang="ja-JP" altLang="en-US" sz="1050" dirty="0">
                <a:latin typeface="Meiryo UI" panose="020B0604030504040204" pitchFamily="50" charset="-128"/>
                <a:ea typeface="Meiryo UI" panose="020B0604030504040204" pitchFamily="50" charset="-128"/>
              </a:rPr>
              <a:t>～</a:t>
            </a:r>
            <a:r>
              <a:rPr lang="en-US" altLang="ja-JP" sz="1050" dirty="0">
                <a:latin typeface="Meiryo UI" panose="020B0604030504040204" pitchFamily="50" charset="-128"/>
                <a:ea typeface="Meiryo UI" panose="020B0604030504040204" pitchFamily="50" charset="-128"/>
              </a:rPr>
              <a:t>6/30</a:t>
            </a:r>
            <a:r>
              <a:rPr lang="ja-JP" altLang="en-US" sz="1050" dirty="0">
                <a:latin typeface="Meiryo UI" panose="020B0604030504040204" pitchFamily="50" charset="-128"/>
                <a:ea typeface="Meiryo UI" panose="020B0604030504040204" pitchFamily="50" charset="-128"/>
              </a:rPr>
              <a:t>）</a:t>
            </a:r>
            <a:endParaRPr lang="en-US" altLang="ja-JP" sz="1050" dirty="0">
              <a:latin typeface="Meiryo UI" panose="020B0604030504040204" pitchFamily="50" charset="-128"/>
              <a:ea typeface="Meiryo UI" panose="020B0604030504040204" pitchFamily="50" charset="-128"/>
            </a:endParaRPr>
          </a:p>
          <a:p>
            <a:pPr>
              <a:lnSpc>
                <a:spcPts val="1500"/>
              </a:lnSpc>
            </a:pPr>
            <a:r>
              <a:rPr lang="ja-JP" altLang="en-US" sz="1100" b="1" dirty="0">
                <a:latin typeface="Meiryo UI" panose="020B0604030504040204" pitchFamily="50" charset="-128"/>
                <a:ea typeface="Meiryo UI" panose="020B0604030504040204" pitchFamily="50" charset="-128"/>
              </a:rPr>
              <a:t>◆応募件数：</a:t>
            </a:r>
            <a:r>
              <a:rPr lang="en-US" altLang="ja-JP" sz="1100" b="1" dirty="0">
                <a:latin typeface="Meiryo UI" panose="020B0604030504040204" pitchFamily="50" charset="-128"/>
                <a:ea typeface="Meiryo UI" panose="020B0604030504040204" pitchFamily="50" charset="-128"/>
              </a:rPr>
              <a:t>15,056</a:t>
            </a:r>
            <a:r>
              <a:rPr lang="ja-JP" altLang="en-US" sz="1100" b="1" dirty="0">
                <a:latin typeface="Meiryo UI" panose="020B0604030504040204" pitchFamily="50" charset="-128"/>
                <a:ea typeface="Meiryo UI" panose="020B0604030504040204" pitchFamily="50" charset="-128"/>
              </a:rPr>
              <a:t>件　　</a:t>
            </a:r>
            <a:endParaRPr lang="en-US" altLang="ja-JP" sz="1100" b="1" dirty="0">
              <a:latin typeface="Meiryo UI" panose="020B0604030504040204" pitchFamily="50" charset="-128"/>
              <a:ea typeface="Meiryo UI" panose="020B0604030504040204" pitchFamily="50" charset="-128"/>
            </a:endParaRPr>
          </a:p>
          <a:p>
            <a:pPr>
              <a:lnSpc>
                <a:spcPts val="1500"/>
              </a:lnSpc>
            </a:pPr>
            <a:r>
              <a:rPr lang="ja-JP" altLang="en-US" sz="1100" b="1" dirty="0">
                <a:latin typeface="Meiryo UI" panose="020B0604030504040204" pitchFamily="50" charset="-128"/>
                <a:ea typeface="Meiryo UI" panose="020B0604030504040204" pitchFamily="50" charset="-128"/>
              </a:rPr>
              <a:t>◆動画視聴回数：約</a:t>
            </a:r>
            <a:r>
              <a:rPr lang="en-US" altLang="ja-JP" sz="1100" b="1" dirty="0">
                <a:latin typeface="Meiryo UI" panose="020B0604030504040204" pitchFamily="50" charset="-128"/>
                <a:ea typeface="Meiryo UI" panose="020B0604030504040204" pitchFamily="50" charset="-128"/>
              </a:rPr>
              <a:t>160,000</a:t>
            </a:r>
            <a:r>
              <a:rPr lang="ja-JP" altLang="en-US" sz="1100" b="1" dirty="0">
                <a:latin typeface="Meiryo UI" panose="020B0604030504040204" pitchFamily="50" charset="-128"/>
                <a:ea typeface="Meiryo UI" panose="020B0604030504040204" pitchFamily="50" charset="-128"/>
              </a:rPr>
              <a:t>回</a:t>
            </a:r>
            <a:endParaRPr lang="en-US" altLang="ja-JP" sz="1100" b="1" dirty="0">
              <a:latin typeface="Meiryo UI" panose="020B0604030504040204" pitchFamily="50" charset="-128"/>
              <a:ea typeface="Meiryo UI" panose="020B0604030504040204" pitchFamily="50" charset="-128"/>
            </a:endParaRPr>
          </a:p>
        </p:txBody>
      </p:sp>
      <p:pic>
        <p:nvPicPr>
          <p:cNvPr id="44" name="図 43">
            <a:extLst>
              <a:ext uri="{FF2B5EF4-FFF2-40B4-BE49-F238E27FC236}">
                <a16:creationId xmlns:a16="http://schemas.microsoft.com/office/drawing/2014/main" id="{46443730-A01A-47B1-828D-F22FFAD9DF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8664" y="3007811"/>
            <a:ext cx="1111836" cy="385739"/>
          </a:xfrm>
          <a:prstGeom prst="rect">
            <a:avLst/>
          </a:prstGeom>
        </p:spPr>
      </p:pic>
      <p:sp>
        <p:nvSpPr>
          <p:cNvPr id="49" name="テキスト ボックス 48">
            <a:extLst>
              <a:ext uri="{FF2B5EF4-FFF2-40B4-BE49-F238E27FC236}">
                <a16:creationId xmlns:a16="http://schemas.microsoft.com/office/drawing/2014/main" id="{BDB41C6E-D9B3-4FCB-A25F-179275BD82C1}"/>
              </a:ext>
            </a:extLst>
          </p:cNvPr>
          <p:cNvSpPr txBox="1"/>
          <p:nvPr/>
        </p:nvSpPr>
        <p:spPr>
          <a:xfrm>
            <a:off x="5484470" y="2980712"/>
            <a:ext cx="2899051" cy="1300805"/>
          </a:xfrm>
          <a:prstGeom prst="rect">
            <a:avLst/>
          </a:prstGeom>
          <a:noFill/>
          <a:ln>
            <a:noFill/>
          </a:ln>
        </p:spPr>
        <p:txBody>
          <a:bodyPr wrap="square" rtlCol="0">
            <a:spAutoFit/>
          </a:bodyPr>
          <a:lstStyle/>
          <a:p>
            <a:pPr>
              <a:lnSpc>
                <a:spcPts val="1500"/>
              </a:lnSpc>
            </a:pPr>
            <a:r>
              <a:rPr lang="ja-JP" altLang="en-US" sz="1050" dirty="0">
                <a:latin typeface="Meiryo UI" panose="020B0604030504040204" pitchFamily="50" charset="-128"/>
                <a:ea typeface="Meiryo UI" panose="020B0604030504040204" pitchFamily="50" charset="-128"/>
              </a:rPr>
              <a:t>企業との連携により、万博会場内の店舗等で</a:t>
            </a:r>
            <a:endParaRPr lang="en-US" altLang="ja-JP" sz="1050" dirty="0">
              <a:latin typeface="Meiryo UI" panose="020B0604030504040204" pitchFamily="50" charset="-128"/>
              <a:ea typeface="Meiryo UI" panose="020B0604030504040204" pitchFamily="50" charset="-128"/>
            </a:endParaRPr>
          </a:p>
          <a:p>
            <a:pPr>
              <a:lnSpc>
                <a:spcPts val="1500"/>
              </a:lnSpc>
              <a:spcAft>
                <a:spcPts val="300"/>
              </a:spcAft>
            </a:pPr>
            <a:r>
              <a:rPr lang="ja-JP" altLang="en-US" sz="1050" dirty="0">
                <a:latin typeface="Meiryo UI" panose="020B0604030504040204" pitchFamily="50" charset="-128"/>
                <a:ea typeface="Meiryo UI" panose="020B0604030504040204" pitchFamily="50" charset="-128"/>
              </a:rPr>
              <a:t>催事の周知を実施</a:t>
            </a:r>
            <a:endParaRPr lang="en-US" altLang="ja-JP" sz="1050" dirty="0">
              <a:latin typeface="Meiryo UI" panose="020B0604030504040204" pitchFamily="50" charset="-128"/>
              <a:ea typeface="Meiryo UI" panose="020B0604030504040204" pitchFamily="50" charset="-128"/>
            </a:endParaRPr>
          </a:p>
          <a:p>
            <a:pPr>
              <a:lnSpc>
                <a:spcPts val="1500"/>
              </a:lnSpc>
            </a:pPr>
            <a:r>
              <a:rPr lang="ja-JP" altLang="en-US" sz="1000" dirty="0">
                <a:latin typeface="Meiryo UI" panose="020B0604030504040204" pitchFamily="50" charset="-128"/>
                <a:ea typeface="Meiryo UI" panose="020B0604030504040204" pitchFamily="50" charset="-128"/>
              </a:rPr>
              <a:t>◆実施場所</a:t>
            </a:r>
            <a:endParaRPr lang="en-US" altLang="ja-JP" sz="1000" dirty="0">
              <a:latin typeface="Meiryo UI" panose="020B0604030504040204" pitchFamily="50" charset="-128"/>
              <a:ea typeface="Meiryo UI" panose="020B0604030504040204" pitchFamily="50" charset="-128"/>
            </a:endParaRPr>
          </a:p>
          <a:p>
            <a:pPr>
              <a:lnSpc>
                <a:spcPts val="1500"/>
              </a:lnSpc>
            </a:pPr>
            <a:r>
              <a:rPr lang="ja-JP" altLang="en-US" sz="1000" dirty="0">
                <a:latin typeface="Meiryo UI" panose="020B0604030504040204" pitchFamily="50" charset="-128"/>
                <a:ea typeface="Meiryo UI" panose="020B0604030504040204" pitchFamily="50" charset="-128"/>
              </a:rPr>
              <a:t>・アカカベ風の広場店</a:t>
            </a:r>
            <a:endParaRPr lang="en-US" altLang="ja-JP" sz="1000" dirty="0">
              <a:latin typeface="Meiryo UI" panose="020B0604030504040204" pitchFamily="50" charset="-128"/>
              <a:ea typeface="Meiryo UI" panose="020B0604030504040204" pitchFamily="50" charset="-128"/>
            </a:endParaRPr>
          </a:p>
          <a:p>
            <a:pPr>
              <a:lnSpc>
                <a:spcPts val="1500"/>
              </a:lnSpc>
            </a:pPr>
            <a:r>
              <a:rPr lang="ja-JP" altLang="en-US" sz="1000" dirty="0">
                <a:latin typeface="Meiryo UI" panose="020B0604030504040204" pitchFamily="50" charset="-128"/>
                <a:ea typeface="Meiryo UI" panose="020B0604030504040204" pitchFamily="50" charset="-128"/>
              </a:rPr>
              <a:t>・森永乳業出展ブース</a:t>
            </a:r>
            <a:r>
              <a:rPr lang="ja-JP" altLang="en-US" sz="900" dirty="0">
                <a:latin typeface="Meiryo UI" panose="020B0604030504040204" pitchFamily="50" charset="-128"/>
                <a:ea typeface="Meiryo UI" panose="020B0604030504040204" pitchFamily="50" charset="-128"/>
              </a:rPr>
              <a:t>（大阪ヘルスケアパビリオン内）</a:t>
            </a:r>
            <a:endParaRPr lang="en-US" altLang="ja-JP" sz="1000" dirty="0">
              <a:latin typeface="Meiryo UI" panose="020B0604030504040204" pitchFamily="50" charset="-128"/>
              <a:ea typeface="Meiryo UI" panose="020B0604030504040204" pitchFamily="50" charset="-128"/>
            </a:endParaRPr>
          </a:p>
          <a:p>
            <a:pPr>
              <a:lnSpc>
                <a:spcPts val="1500"/>
              </a:lnSpc>
            </a:pPr>
            <a:r>
              <a:rPr lang="ja-JP" altLang="en-US" sz="1000" dirty="0">
                <a:latin typeface="Meiryo UI" panose="020B0604030504040204" pitchFamily="50" charset="-128"/>
                <a:ea typeface="Meiryo UI" panose="020B0604030504040204" pitchFamily="50" charset="-128"/>
              </a:rPr>
              <a:t>・くら寿司大阪・関西万博店</a:t>
            </a:r>
            <a:endParaRPr lang="en-US" altLang="ja-JP" sz="1000" dirty="0">
              <a:latin typeface="Meiryo UI" panose="020B0604030504040204" pitchFamily="50" charset="-128"/>
              <a:ea typeface="Meiryo UI" panose="020B0604030504040204" pitchFamily="50" charset="-128"/>
            </a:endParaRPr>
          </a:p>
        </p:txBody>
      </p:sp>
      <p:pic>
        <p:nvPicPr>
          <p:cNvPr id="51" name="図 50">
            <a:extLst>
              <a:ext uri="{FF2B5EF4-FFF2-40B4-BE49-F238E27FC236}">
                <a16:creationId xmlns:a16="http://schemas.microsoft.com/office/drawing/2014/main" id="{7A10E3F8-71DD-440D-8962-B3A4244387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6323" y="2987081"/>
            <a:ext cx="1438919" cy="1079434"/>
          </a:xfrm>
          <a:prstGeom prst="rect">
            <a:avLst/>
          </a:prstGeom>
        </p:spPr>
      </p:pic>
      <p:pic>
        <p:nvPicPr>
          <p:cNvPr id="53" name="図 52">
            <a:extLst>
              <a:ext uri="{FF2B5EF4-FFF2-40B4-BE49-F238E27FC236}">
                <a16:creationId xmlns:a16="http://schemas.microsoft.com/office/drawing/2014/main" id="{0B5DCF4B-D34A-4552-9C91-6038DD0DE81D}"/>
              </a:ext>
            </a:extLst>
          </p:cNvPr>
          <p:cNvPicPr>
            <a:picLocks noChangeAspect="1"/>
          </p:cNvPicPr>
          <p:nvPr/>
        </p:nvPicPr>
        <p:blipFill rotWithShape="1">
          <a:blip r:embed="rId5"/>
          <a:srcRect l="1" t="13762" r="654" b="12333"/>
          <a:stretch/>
        </p:blipFill>
        <p:spPr>
          <a:xfrm>
            <a:off x="8118681" y="3683071"/>
            <a:ext cx="1194364" cy="658251"/>
          </a:xfrm>
          <a:prstGeom prst="rect">
            <a:avLst/>
          </a:prstGeom>
        </p:spPr>
      </p:pic>
      <p:pic>
        <p:nvPicPr>
          <p:cNvPr id="57" name="図 56">
            <a:extLst>
              <a:ext uri="{FF2B5EF4-FFF2-40B4-BE49-F238E27FC236}">
                <a16:creationId xmlns:a16="http://schemas.microsoft.com/office/drawing/2014/main" id="{439D0D8C-491B-4EA3-B087-76F6F7DA712D}"/>
              </a:ext>
            </a:extLst>
          </p:cNvPr>
          <p:cNvPicPr>
            <a:picLocks noChangeAspect="1"/>
          </p:cNvPicPr>
          <p:nvPr/>
        </p:nvPicPr>
        <p:blipFill>
          <a:blip r:embed="rId6"/>
          <a:stretch>
            <a:fillRect/>
          </a:stretch>
        </p:blipFill>
        <p:spPr>
          <a:xfrm>
            <a:off x="3794042" y="3459770"/>
            <a:ext cx="1536458" cy="856026"/>
          </a:xfrm>
          <a:prstGeom prst="rect">
            <a:avLst/>
          </a:prstGeom>
        </p:spPr>
      </p:pic>
      <p:pic>
        <p:nvPicPr>
          <p:cNvPr id="2" name="図 1">
            <a:extLst>
              <a:ext uri="{FF2B5EF4-FFF2-40B4-BE49-F238E27FC236}">
                <a16:creationId xmlns:a16="http://schemas.microsoft.com/office/drawing/2014/main" id="{8D8871B4-EB06-40D1-BD62-13DB1F7F9286}"/>
              </a:ext>
            </a:extLst>
          </p:cNvPr>
          <p:cNvPicPr>
            <a:picLocks noChangeAspect="1"/>
          </p:cNvPicPr>
          <p:nvPr/>
        </p:nvPicPr>
        <p:blipFill>
          <a:blip r:embed="rId7"/>
          <a:srcRect l="2156" t="-1944" b="-1"/>
          <a:stretch>
            <a:fillRect/>
          </a:stretch>
        </p:blipFill>
        <p:spPr>
          <a:xfrm>
            <a:off x="7980696" y="1136876"/>
            <a:ext cx="1765672" cy="1230580"/>
          </a:xfrm>
          <a:prstGeom prst="rect">
            <a:avLst/>
          </a:prstGeom>
        </p:spPr>
      </p:pic>
      <p:sp>
        <p:nvSpPr>
          <p:cNvPr id="11" name="正方形/長方形 10">
            <a:extLst>
              <a:ext uri="{FF2B5EF4-FFF2-40B4-BE49-F238E27FC236}">
                <a16:creationId xmlns:a16="http://schemas.microsoft.com/office/drawing/2014/main" id="{C3A3FF5B-2A85-E30D-7AB1-29667AC0FA4A}"/>
              </a:ext>
            </a:extLst>
          </p:cNvPr>
          <p:cNvSpPr/>
          <p:nvPr/>
        </p:nvSpPr>
        <p:spPr>
          <a:xfrm>
            <a:off x="4618749" y="2397834"/>
            <a:ext cx="1584000" cy="2571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200"/>
              </a:lnSpc>
            </a:pPr>
            <a:r>
              <a:rPr kumimoji="1" lang="ja-JP" altLang="en-US" sz="1200" b="1" dirty="0">
                <a:solidFill>
                  <a:schemeClr val="bg1"/>
                </a:solidFill>
                <a:latin typeface="Meiryo UI" panose="020B0604030504040204" pitchFamily="50" charset="-128"/>
                <a:ea typeface="Meiryo UI" panose="020B0604030504040204" pitchFamily="50" charset="-128"/>
              </a:rPr>
              <a:t>広報の取組み</a:t>
            </a:r>
            <a:endParaRPr kumimoji="1" lang="en-US" altLang="ja-JP" sz="1200" b="1" dirty="0">
              <a:solidFill>
                <a:schemeClr val="bg1"/>
              </a:solidFill>
              <a:latin typeface="Meiryo UI" panose="020B0604030504040204" pitchFamily="50" charset="-128"/>
              <a:ea typeface="Meiryo UI" panose="020B0604030504040204" pitchFamily="50" charset="-128"/>
            </a:endParaRPr>
          </a:p>
        </p:txBody>
      </p:sp>
      <p:sp>
        <p:nvSpPr>
          <p:cNvPr id="15" name="テキスト ボックス 14">
            <a:extLst>
              <a:ext uri="{FF2B5EF4-FFF2-40B4-BE49-F238E27FC236}">
                <a16:creationId xmlns:a16="http://schemas.microsoft.com/office/drawing/2014/main" id="{536E5C08-7ED9-4394-8308-95DF62F6811C}"/>
              </a:ext>
            </a:extLst>
          </p:cNvPr>
          <p:cNvSpPr txBox="1"/>
          <p:nvPr/>
        </p:nvSpPr>
        <p:spPr>
          <a:xfrm>
            <a:off x="2619692" y="4562567"/>
            <a:ext cx="4832461" cy="614079"/>
          </a:xfrm>
          <a:prstGeom prst="rect">
            <a:avLst/>
          </a:prstGeom>
          <a:noFill/>
          <a:ln>
            <a:noFill/>
          </a:ln>
        </p:spPr>
        <p:txBody>
          <a:bodyPr wrap="square" rtlCol="0">
            <a:spAutoFit/>
          </a:bodyPr>
          <a:lstStyle/>
          <a:p>
            <a:pPr>
              <a:lnSpc>
                <a:spcPts val="1400"/>
              </a:lnSpc>
            </a:pPr>
            <a:r>
              <a:rPr lang="ja-JP" altLang="en-US" sz="1100" dirty="0">
                <a:latin typeface="Meiryo UI" panose="020B0604030504040204" pitchFamily="50" charset="-128"/>
                <a:ea typeface="Meiryo UI" panose="020B0604030504040204" pitchFamily="50" charset="-128"/>
              </a:rPr>
              <a:t>これまで連携・発掘してきた企業の出展により、</a:t>
            </a:r>
            <a:r>
              <a:rPr lang="en-US" altLang="ja-JP" sz="1100" dirty="0">
                <a:latin typeface="Meiryo UI" panose="020B0604030504040204" pitchFamily="50" charset="-128"/>
                <a:ea typeface="Meiryo UI" panose="020B0604030504040204" pitchFamily="50" charset="-128"/>
              </a:rPr>
              <a:t>12</a:t>
            </a:r>
            <a:r>
              <a:rPr lang="ja-JP" altLang="en-US" sz="1100" dirty="0">
                <a:latin typeface="Meiryo UI" panose="020B0604030504040204" pitchFamily="50" charset="-128"/>
                <a:ea typeface="Meiryo UI" panose="020B0604030504040204" pitchFamily="50" charset="-128"/>
              </a:rPr>
              <a:t>の体験ブースを設置。来場者は、ヘルスケア分野の先端技術を活用し、自身の身体の状況を手軽に知ったり、ゲーム感覚で楽しみながら健康づくりを体験いただいた。</a:t>
            </a:r>
            <a:endParaRPr lang="en-US" altLang="ja-JP" sz="1100" dirty="0">
              <a:latin typeface="Meiryo UI" panose="020B0604030504040204" pitchFamily="50" charset="-128"/>
              <a:ea typeface="Meiryo UI" panose="020B0604030504040204" pitchFamily="50" charset="-128"/>
            </a:endParaRPr>
          </a:p>
        </p:txBody>
      </p:sp>
      <p:sp>
        <p:nvSpPr>
          <p:cNvPr id="17" name="正方形/長方形 16">
            <a:extLst>
              <a:ext uri="{FF2B5EF4-FFF2-40B4-BE49-F238E27FC236}">
                <a16:creationId xmlns:a16="http://schemas.microsoft.com/office/drawing/2014/main" id="{E752A3FB-FD30-424D-9E98-E5B6DB72479D}"/>
              </a:ext>
            </a:extLst>
          </p:cNvPr>
          <p:cNvSpPr/>
          <p:nvPr/>
        </p:nvSpPr>
        <p:spPr>
          <a:xfrm>
            <a:off x="1137934" y="4546499"/>
            <a:ext cx="1460643" cy="691937"/>
          </a:xfrm>
          <a:prstGeom prst="rect">
            <a:avLst/>
          </a:prstGeom>
          <a:solidFill>
            <a:srgbClr val="00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bg1"/>
                </a:solidFill>
                <a:latin typeface="Meiryo UI" panose="020B0604030504040204" pitchFamily="50" charset="-128"/>
                <a:ea typeface="Meiryo UI" panose="020B0604030504040204" pitchFamily="50" charset="-128"/>
              </a:rPr>
              <a:t>ヘルスケア体験</a:t>
            </a:r>
            <a:endParaRPr kumimoji="1" lang="en-US" altLang="ja-JP" sz="1400" b="1" dirty="0">
              <a:solidFill>
                <a:schemeClr val="bg1"/>
              </a:solidFill>
              <a:latin typeface="Meiryo UI" panose="020B0604030504040204" pitchFamily="50" charset="-128"/>
              <a:ea typeface="Meiryo UI" panose="020B0604030504040204" pitchFamily="50" charset="-128"/>
            </a:endParaRPr>
          </a:p>
        </p:txBody>
      </p:sp>
      <p:sp>
        <p:nvSpPr>
          <p:cNvPr id="18" name="正方形/長方形 17">
            <a:extLst>
              <a:ext uri="{FF2B5EF4-FFF2-40B4-BE49-F238E27FC236}">
                <a16:creationId xmlns:a16="http://schemas.microsoft.com/office/drawing/2014/main" id="{0CEB16B8-D76A-4467-A4B5-B5EBC2A6F1F7}"/>
              </a:ext>
            </a:extLst>
          </p:cNvPr>
          <p:cNvSpPr/>
          <p:nvPr/>
        </p:nvSpPr>
        <p:spPr>
          <a:xfrm>
            <a:off x="1137930" y="5381336"/>
            <a:ext cx="1460643" cy="360000"/>
          </a:xfrm>
          <a:prstGeom prst="rect">
            <a:avLst/>
          </a:prstGeom>
          <a:solidFill>
            <a:srgbClr val="00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bg1"/>
                </a:solidFill>
                <a:latin typeface="Meiryo UI" panose="020B0604030504040204" pitchFamily="50" charset="-128"/>
                <a:ea typeface="Meiryo UI" panose="020B0604030504040204" pitchFamily="50" charset="-128"/>
              </a:rPr>
              <a:t>展示・動画放映</a:t>
            </a:r>
            <a:endParaRPr kumimoji="1" lang="en-US" altLang="ja-JP" sz="1400" b="1" dirty="0">
              <a:solidFill>
                <a:schemeClr val="bg1"/>
              </a:solidFill>
              <a:latin typeface="Meiryo UI" panose="020B0604030504040204" pitchFamily="50" charset="-128"/>
              <a:ea typeface="Meiryo UI" panose="020B0604030504040204" pitchFamily="50" charset="-128"/>
            </a:endParaRPr>
          </a:p>
        </p:txBody>
      </p:sp>
      <p:sp>
        <p:nvSpPr>
          <p:cNvPr id="19" name="正方形/長方形 18">
            <a:extLst>
              <a:ext uri="{FF2B5EF4-FFF2-40B4-BE49-F238E27FC236}">
                <a16:creationId xmlns:a16="http://schemas.microsoft.com/office/drawing/2014/main" id="{9E90DE65-BF48-44E8-9317-28F39D752366}"/>
              </a:ext>
            </a:extLst>
          </p:cNvPr>
          <p:cNvSpPr/>
          <p:nvPr/>
        </p:nvSpPr>
        <p:spPr>
          <a:xfrm>
            <a:off x="1137929" y="5876279"/>
            <a:ext cx="1460643" cy="360000"/>
          </a:xfrm>
          <a:prstGeom prst="rect">
            <a:avLst/>
          </a:prstGeom>
          <a:solidFill>
            <a:srgbClr val="00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bg1"/>
                </a:solidFill>
                <a:latin typeface="Meiryo UI" panose="020B0604030504040204" pitchFamily="50" charset="-128"/>
                <a:ea typeface="Meiryo UI" panose="020B0604030504040204" pitchFamily="50" charset="-128"/>
              </a:rPr>
              <a:t>ステージイベント</a:t>
            </a:r>
            <a:endParaRPr kumimoji="1" lang="en-US" altLang="ja-JP" sz="1400" b="1" dirty="0">
              <a:solidFill>
                <a:schemeClr val="bg1"/>
              </a:solidFill>
              <a:latin typeface="Meiryo UI" panose="020B0604030504040204" pitchFamily="50" charset="-128"/>
              <a:ea typeface="Meiryo UI" panose="020B0604030504040204" pitchFamily="50" charset="-128"/>
            </a:endParaRPr>
          </a:p>
        </p:txBody>
      </p:sp>
      <p:sp>
        <p:nvSpPr>
          <p:cNvPr id="20" name="正方形/長方形 19">
            <a:extLst>
              <a:ext uri="{FF2B5EF4-FFF2-40B4-BE49-F238E27FC236}">
                <a16:creationId xmlns:a16="http://schemas.microsoft.com/office/drawing/2014/main" id="{5F568BF5-7E30-4CD5-8A98-ABD1A6A3DE02}"/>
              </a:ext>
            </a:extLst>
          </p:cNvPr>
          <p:cNvSpPr/>
          <p:nvPr/>
        </p:nvSpPr>
        <p:spPr>
          <a:xfrm>
            <a:off x="1137929" y="6361168"/>
            <a:ext cx="1460643" cy="352394"/>
          </a:xfrm>
          <a:prstGeom prst="rect">
            <a:avLst/>
          </a:prstGeom>
          <a:solidFill>
            <a:srgbClr val="00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200"/>
              </a:lnSpc>
            </a:pPr>
            <a:r>
              <a:rPr kumimoji="1" lang="ja-JP" altLang="en-US" sz="1200" b="1" dirty="0">
                <a:solidFill>
                  <a:schemeClr val="bg1"/>
                </a:solidFill>
                <a:latin typeface="Meiryo UI" panose="020B0604030504040204" pitchFamily="50" charset="-128"/>
                <a:ea typeface="Meiryo UI" panose="020B0604030504040204" pitchFamily="50" charset="-128"/>
              </a:rPr>
              <a:t>メッセージ動画撮影</a:t>
            </a:r>
            <a:endParaRPr kumimoji="1" lang="en-US" altLang="ja-JP" sz="1200" b="1" dirty="0">
              <a:solidFill>
                <a:schemeClr val="bg1"/>
              </a:solidFill>
              <a:latin typeface="Meiryo UI" panose="020B0604030504040204" pitchFamily="50" charset="-128"/>
              <a:ea typeface="Meiryo UI" panose="020B0604030504040204" pitchFamily="50" charset="-128"/>
            </a:endParaRPr>
          </a:p>
        </p:txBody>
      </p:sp>
      <p:sp>
        <p:nvSpPr>
          <p:cNvPr id="21" name="テキスト ボックス 20">
            <a:extLst>
              <a:ext uri="{FF2B5EF4-FFF2-40B4-BE49-F238E27FC236}">
                <a16:creationId xmlns:a16="http://schemas.microsoft.com/office/drawing/2014/main" id="{D21A846A-9539-4D8F-82F8-C526BB4CE9AA}"/>
              </a:ext>
            </a:extLst>
          </p:cNvPr>
          <p:cNvSpPr txBox="1"/>
          <p:nvPr/>
        </p:nvSpPr>
        <p:spPr>
          <a:xfrm>
            <a:off x="132324" y="4479327"/>
            <a:ext cx="1216663" cy="305596"/>
          </a:xfrm>
          <a:prstGeom prst="rect">
            <a:avLst/>
          </a:prstGeom>
          <a:noFill/>
        </p:spPr>
        <p:txBody>
          <a:bodyPr wrap="square">
            <a:spAutoFit/>
          </a:bodyPr>
          <a:lstStyle/>
          <a:p>
            <a:pPr>
              <a:lnSpc>
                <a:spcPts val="1900"/>
              </a:lnSpc>
            </a:pPr>
            <a:r>
              <a:rPr lang="en-US" altLang="ja-JP" sz="1200" b="1"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実施概要</a:t>
            </a:r>
            <a:r>
              <a:rPr lang="en-US" altLang="ja-JP" sz="1200" b="1"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　</a:t>
            </a:r>
            <a:endParaRPr lang="en-US" altLang="ja-JP" sz="1200" dirty="0">
              <a:latin typeface="Meiryo UI" panose="020B0604030504040204" pitchFamily="50" charset="-128"/>
              <a:ea typeface="Meiryo UI" panose="020B0604030504040204" pitchFamily="50" charset="-128"/>
            </a:endParaRPr>
          </a:p>
        </p:txBody>
      </p:sp>
      <p:sp>
        <p:nvSpPr>
          <p:cNvPr id="22" name="テキスト ボックス 21">
            <a:extLst>
              <a:ext uri="{FF2B5EF4-FFF2-40B4-BE49-F238E27FC236}">
                <a16:creationId xmlns:a16="http://schemas.microsoft.com/office/drawing/2014/main" id="{F3C676F4-639A-4F14-A848-C5655D647AA7}"/>
              </a:ext>
            </a:extLst>
          </p:cNvPr>
          <p:cNvSpPr txBox="1"/>
          <p:nvPr/>
        </p:nvSpPr>
        <p:spPr>
          <a:xfrm>
            <a:off x="2619692" y="5288676"/>
            <a:ext cx="4954836" cy="456985"/>
          </a:xfrm>
          <a:prstGeom prst="rect">
            <a:avLst/>
          </a:prstGeom>
          <a:noFill/>
          <a:ln>
            <a:noFill/>
          </a:ln>
        </p:spPr>
        <p:txBody>
          <a:bodyPr wrap="square" rtlCol="0">
            <a:spAutoFit/>
          </a:bodyPr>
          <a:lstStyle/>
          <a:p>
            <a:pPr>
              <a:lnSpc>
                <a:spcPts val="1500"/>
              </a:lnSpc>
            </a:pPr>
            <a:r>
              <a:rPr lang="ja-JP" altLang="en-US" sz="1100" dirty="0">
                <a:latin typeface="Meiryo UI" panose="020B0604030504040204" pitchFamily="50" charset="-128"/>
                <a:ea typeface="Meiryo UI" panose="020B0604030504040204" pitchFamily="50" charset="-128"/>
              </a:rPr>
              <a:t>「</a:t>
            </a:r>
            <a:r>
              <a:rPr lang="en-US" altLang="ja-JP" sz="1100" dirty="0">
                <a:latin typeface="Meiryo UI" panose="020B0604030504040204" pitchFamily="50" charset="-128"/>
                <a:ea typeface="Meiryo UI" panose="020B0604030504040204" pitchFamily="50" charset="-128"/>
              </a:rPr>
              <a:t>10</a:t>
            </a:r>
            <a:r>
              <a:rPr lang="ja-JP" altLang="en-US" sz="1100" dirty="0">
                <a:latin typeface="Meiryo UI" panose="020B0604030504040204" pitchFamily="50" charset="-128"/>
                <a:ea typeface="Meiryo UI" panose="020B0604030504040204" pitchFamily="50" charset="-128"/>
              </a:rPr>
              <a:t>歳若返り」につながる企業や団体の活動を紹介する動画放映等を実施し、大阪における取組み事例を発信。</a:t>
            </a:r>
            <a:endParaRPr lang="en-US" altLang="ja-JP" sz="1100" dirty="0">
              <a:latin typeface="Meiryo UI" panose="020B0604030504040204" pitchFamily="50" charset="-128"/>
              <a:ea typeface="Meiryo UI" panose="020B0604030504040204" pitchFamily="50" charset="-128"/>
            </a:endParaRPr>
          </a:p>
        </p:txBody>
      </p:sp>
      <p:sp>
        <p:nvSpPr>
          <p:cNvPr id="26" name="テキスト ボックス 25">
            <a:extLst>
              <a:ext uri="{FF2B5EF4-FFF2-40B4-BE49-F238E27FC236}">
                <a16:creationId xmlns:a16="http://schemas.microsoft.com/office/drawing/2014/main" id="{37DD8D5B-8609-43BF-9427-91913B9C96DC}"/>
              </a:ext>
            </a:extLst>
          </p:cNvPr>
          <p:cNvSpPr txBox="1"/>
          <p:nvPr/>
        </p:nvSpPr>
        <p:spPr>
          <a:xfrm>
            <a:off x="2601911" y="5812613"/>
            <a:ext cx="4954836" cy="456985"/>
          </a:xfrm>
          <a:prstGeom prst="rect">
            <a:avLst/>
          </a:prstGeom>
          <a:noFill/>
          <a:ln>
            <a:noFill/>
          </a:ln>
        </p:spPr>
        <p:txBody>
          <a:bodyPr wrap="square" rtlCol="0">
            <a:spAutoFit/>
          </a:bodyPr>
          <a:lstStyle/>
          <a:p>
            <a:pPr>
              <a:lnSpc>
                <a:spcPts val="1500"/>
              </a:lnSpc>
            </a:pPr>
            <a:r>
              <a:rPr lang="ja-JP" altLang="en-US" sz="1100" dirty="0">
                <a:latin typeface="Meiryo UI" panose="020B0604030504040204" pitchFamily="50" charset="-128"/>
                <a:ea typeface="Meiryo UI" panose="020B0604030504040204" pitchFamily="50" charset="-128"/>
              </a:rPr>
              <a:t>タレントの森脇健児さんをゲストに招いてのトークショーや大阪を拠点に活動するウォーキング指導団体、シニアミュージカル団体によるパフォーマンスを実施。</a:t>
            </a:r>
            <a:endParaRPr lang="en-US" altLang="ja-JP" sz="1100" dirty="0">
              <a:latin typeface="Meiryo UI" panose="020B0604030504040204" pitchFamily="50" charset="-128"/>
              <a:ea typeface="Meiryo UI" panose="020B0604030504040204" pitchFamily="50" charset="-128"/>
            </a:endParaRPr>
          </a:p>
        </p:txBody>
      </p:sp>
      <p:sp>
        <p:nvSpPr>
          <p:cNvPr id="27" name="テキスト ボックス 26">
            <a:extLst>
              <a:ext uri="{FF2B5EF4-FFF2-40B4-BE49-F238E27FC236}">
                <a16:creationId xmlns:a16="http://schemas.microsoft.com/office/drawing/2014/main" id="{23A01F6D-C171-4302-B294-4D5791EB0C25}"/>
              </a:ext>
            </a:extLst>
          </p:cNvPr>
          <p:cNvSpPr txBox="1"/>
          <p:nvPr/>
        </p:nvSpPr>
        <p:spPr>
          <a:xfrm>
            <a:off x="2601911" y="6400774"/>
            <a:ext cx="4954836" cy="264624"/>
          </a:xfrm>
          <a:prstGeom prst="rect">
            <a:avLst/>
          </a:prstGeom>
          <a:noFill/>
          <a:ln>
            <a:noFill/>
          </a:ln>
        </p:spPr>
        <p:txBody>
          <a:bodyPr wrap="square" rtlCol="0">
            <a:spAutoFit/>
          </a:bodyPr>
          <a:lstStyle/>
          <a:p>
            <a:pPr>
              <a:lnSpc>
                <a:spcPts val="1500"/>
              </a:lnSpc>
            </a:pPr>
            <a:r>
              <a:rPr lang="ja-JP" altLang="en-US" sz="1100" dirty="0">
                <a:latin typeface="Meiryo UI" panose="020B0604030504040204" pitchFamily="50" charset="-128"/>
                <a:ea typeface="Meiryo UI" panose="020B0604030504040204" pitchFamily="50" charset="-128"/>
              </a:rPr>
              <a:t>来場者が催事に参加して得た気づき、「</a:t>
            </a:r>
            <a:r>
              <a:rPr lang="en-US" altLang="ja-JP" sz="1100" dirty="0">
                <a:latin typeface="Meiryo UI" panose="020B0604030504040204" pitchFamily="50" charset="-128"/>
                <a:ea typeface="Meiryo UI" panose="020B0604030504040204" pitchFamily="50" charset="-128"/>
              </a:rPr>
              <a:t>10</a:t>
            </a:r>
            <a:r>
              <a:rPr lang="ja-JP" altLang="en-US" sz="1100" dirty="0">
                <a:latin typeface="Meiryo UI" panose="020B0604030504040204" pitchFamily="50" charset="-128"/>
                <a:ea typeface="Meiryo UI" panose="020B0604030504040204" pitchFamily="50" charset="-128"/>
              </a:rPr>
              <a:t>歳若返り」への意気込みなどを動画で撮影。</a:t>
            </a:r>
            <a:endParaRPr lang="en-US" altLang="ja-JP" sz="1100" dirty="0">
              <a:latin typeface="Meiryo UI" panose="020B0604030504040204" pitchFamily="50" charset="-128"/>
              <a:ea typeface="Meiryo UI" panose="020B0604030504040204" pitchFamily="50" charset="-128"/>
            </a:endParaRPr>
          </a:p>
        </p:txBody>
      </p:sp>
      <p:pic>
        <p:nvPicPr>
          <p:cNvPr id="12" name="図 11">
            <a:extLst>
              <a:ext uri="{FF2B5EF4-FFF2-40B4-BE49-F238E27FC236}">
                <a16:creationId xmlns:a16="http://schemas.microsoft.com/office/drawing/2014/main" id="{91B4641C-7BD1-49DD-889C-84F0F4F119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43879" y="4713411"/>
            <a:ext cx="2061363" cy="1801923"/>
          </a:xfrm>
          <a:prstGeom prst="rect">
            <a:avLst/>
          </a:prstGeom>
        </p:spPr>
      </p:pic>
      <p:sp>
        <p:nvSpPr>
          <p:cNvPr id="31" name="正方形/長方形 30">
            <a:extLst>
              <a:ext uri="{FF2B5EF4-FFF2-40B4-BE49-F238E27FC236}">
                <a16:creationId xmlns:a16="http://schemas.microsoft.com/office/drawing/2014/main" id="{D9C05074-9660-4BB0-A9FC-A3191C512B9D}"/>
              </a:ext>
            </a:extLst>
          </p:cNvPr>
          <p:cNvSpPr/>
          <p:nvPr/>
        </p:nvSpPr>
        <p:spPr>
          <a:xfrm>
            <a:off x="9481204" y="82221"/>
            <a:ext cx="324000" cy="233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59254" rtlCol="0" anchor="ctr"/>
          <a:lstStyle/>
          <a:p>
            <a:pPr algn="ctr">
              <a:lnSpc>
                <a:spcPts val="1646"/>
              </a:lnSpc>
            </a:pPr>
            <a:r>
              <a:rPr kumimoji="1" lang="ja-JP" altLang="en-US" sz="1400" b="1" dirty="0">
                <a:solidFill>
                  <a:schemeClr val="tx1"/>
                </a:solidFill>
                <a:latin typeface="Meiryo UI" panose="020B0604030504040204" pitchFamily="50" charset="-128"/>
                <a:ea typeface="Meiryo UI" panose="020B0604030504040204" pitchFamily="50" charset="-128"/>
              </a:rPr>
              <a:t>１</a:t>
            </a:r>
            <a:endParaRPr kumimoji="1" lang="en-US" altLang="ja-JP" sz="1400" b="1"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5993113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31CF14C3-7217-4ABE-ACA3-BFAB6648689B}"/>
              </a:ext>
            </a:extLst>
          </p:cNvPr>
          <p:cNvSpPr/>
          <p:nvPr/>
        </p:nvSpPr>
        <p:spPr>
          <a:xfrm>
            <a:off x="0" y="0"/>
            <a:ext cx="9906000" cy="3741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bg1"/>
                </a:solidFill>
                <a:latin typeface="Meiryo UI" panose="020B0604030504040204" pitchFamily="50" charset="-128"/>
                <a:ea typeface="Meiryo UI" panose="020B0604030504040204" pitchFamily="50" charset="-128"/>
              </a:rPr>
              <a:t>大阪・関西万博における「</a:t>
            </a:r>
            <a:r>
              <a:rPr lang="en-US" altLang="ja-JP" b="1" dirty="0">
                <a:solidFill>
                  <a:schemeClr val="bg1"/>
                </a:solidFill>
                <a:latin typeface="Meiryo UI" panose="020B0604030504040204" pitchFamily="50" charset="-128"/>
                <a:ea typeface="Meiryo UI" panose="020B0604030504040204" pitchFamily="50" charset="-128"/>
              </a:rPr>
              <a:t>10</a:t>
            </a:r>
            <a:r>
              <a:rPr lang="ja-JP" altLang="en-US" b="1" dirty="0">
                <a:solidFill>
                  <a:schemeClr val="bg1"/>
                </a:solidFill>
                <a:latin typeface="Meiryo UI" panose="020B0604030504040204" pitchFamily="50" charset="-128"/>
                <a:ea typeface="Meiryo UI" panose="020B0604030504040204" pitchFamily="50" charset="-128"/>
              </a:rPr>
              <a:t>歳若返り」プロジェクトの取組みについて</a:t>
            </a:r>
          </a:p>
        </p:txBody>
      </p:sp>
      <p:sp>
        <p:nvSpPr>
          <p:cNvPr id="11" name="正方形/長方形 10">
            <a:extLst>
              <a:ext uri="{FF2B5EF4-FFF2-40B4-BE49-F238E27FC236}">
                <a16:creationId xmlns:a16="http://schemas.microsoft.com/office/drawing/2014/main" id="{BC29ECE6-AA57-4A6A-A420-F494B15F3E00}"/>
              </a:ext>
            </a:extLst>
          </p:cNvPr>
          <p:cNvSpPr/>
          <p:nvPr/>
        </p:nvSpPr>
        <p:spPr>
          <a:xfrm>
            <a:off x="2710835" y="536067"/>
            <a:ext cx="2161984" cy="486982"/>
          </a:xfrm>
          <a:prstGeom prst="rect">
            <a:avLst/>
          </a:prstGeom>
          <a:solidFill>
            <a:srgbClr val="00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bg1"/>
                </a:solidFill>
                <a:latin typeface="Meiryo UI" panose="020B0604030504040204" pitchFamily="50" charset="-128"/>
                <a:ea typeface="Meiryo UI" panose="020B0604030504040204" pitchFamily="50" charset="-128"/>
              </a:rPr>
              <a:t>毛細血管で生活習慣をチェック</a:t>
            </a:r>
          </a:p>
          <a:p>
            <a:pPr algn="ctr"/>
            <a:r>
              <a:rPr kumimoji="1" lang="ja-JP" altLang="en-US" sz="1100" dirty="0">
                <a:solidFill>
                  <a:schemeClr val="bg1"/>
                </a:solidFill>
                <a:latin typeface="Meiryo UI" panose="020B0604030504040204" pitchFamily="50" charset="-128"/>
                <a:ea typeface="Meiryo UI" panose="020B0604030504040204" pitchFamily="50" charset="-128"/>
              </a:rPr>
              <a:t>あっと（株）</a:t>
            </a:r>
            <a:endParaRPr kumimoji="1" lang="en-US" altLang="ja-JP" sz="1100" dirty="0">
              <a:solidFill>
                <a:schemeClr val="bg1"/>
              </a:solidFill>
              <a:latin typeface="Meiryo UI" panose="020B0604030504040204" pitchFamily="50" charset="-128"/>
              <a:ea typeface="Meiryo UI" panose="020B0604030504040204" pitchFamily="50" charset="-128"/>
            </a:endParaRPr>
          </a:p>
        </p:txBody>
      </p:sp>
      <p:sp>
        <p:nvSpPr>
          <p:cNvPr id="13" name="正方形/長方形 12">
            <a:extLst>
              <a:ext uri="{FF2B5EF4-FFF2-40B4-BE49-F238E27FC236}">
                <a16:creationId xmlns:a16="http://schemas.microsoft.com/office/drawing/2014/main" id="{3CA2610B-1A5A-48A5-92A4-27BACCE390A8}"/>
              </a:ext>
            </a:extLst>
          </p:cNvPr>
          <p:cNvSpPr/>
          <p:nvPr/>
        </p:nvSpPr>
        <p:spPr>
          <a:xfrm>
            <a:off x="5052151" y="536067"/>
            <a:ext cx="2161984" cy="486982"/>
          </a:xfrm>
          <a:prstGeom prst="rect">
            <a:avLst/>
          </a:prstGeom>
          <a:solidFill>
            <a:srgbClr val="00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bg1"/>
                </a:solidFill>
                <a:latin typeface="Meiryo UI" panose="020B0604030504040204" pitchFamily="50" charset="-128"/>
                <a:ea typeface="Meiryo UI" panose="020B0604030504040204" pitchFamily="50" charset="-128"/>
              </a:rPr>
              <a:t>微量の汗で体内分析</a:t>
            </a:r>
            <a:endParaRPr kumimoji="1" lang="en-US" altLang="ja-JP" sz="1200" b="1" dirty="0">
              <a:solidFill>
                <a:schemeClr val="bg1"/>
              </a:solidFill>
              <a:latin typeface="Meiryo UI" panose="020B0604030504040204" pitchFamily="50" charset="-128"/>
              <a:ea typeface="Meiryo UI" panose="020B0604030504040204" pitchFamily="50" charset="-128"/>
            </a:endParaRPr>
          </a:p>
          <a:p>
            <a:pPr algn="ctr"/>
            <a:r>
              <a:rPr kumimoji="1" lang="ja-JP" altLang="en-US" sz="1100" dirty="0">
                <a:solidFill>
                  <a:schemeClr val="bg1"/>
                </a:solidFill>
                <a:latin typeface="Meiryo UI" panose="020B0604030504040204" pitchFamily="50" charset="-128"/>
                <a:ea typeface="Meiryo UI" panose="020B0604030504040204" pitchFamily="50" charset="-128"/>
              </a:rPr>
              <a:t>（株）</a:t>
            </a:r>
            <a:r>
              <a:rPr kumimoji="1" lang="en-US" altLang="ja-JP" sz="1100" dirty="0">
                <a:solidFill>
                  <a:schemeClr val="bg1"/>
                </a:solidFill>
                <a:latin typeface="Meiryo UI" panose="020B0604030504040204" pitchFamily="50" charset="-128"/>
                <a:ea typeface="Meiryo UI" panose="020B0604030504040204" pitchFamily="50" charset="-128"/>
              </a:rPr>
              <a:t>PITTAN</a:t>
            </a:r>
          </a:p>
        </p:txBody>
      </p:sp>
      <p:sp>
        <p:nvSpPr>
          <p:cNvPr id="14" name="正方形/長方形 13">
            <a:extLst>
              <a:ext uri="{FF2B5EF4-FFF2-40B4-BE49-F238E27FC236}">
                <a16:creationId xmlns:a16="http://schemas.microsoft.com/office/drawing/2014/main" id="{5DF3AC0A-015C-42D6-B4B8-7462CCAF62D1}"/>
              </a:ext>
            </a:extLst>
          </p:cNvPr>
          <p:cNvSpPr/>
          <p:nvPr/>
        </p:nvSpPr>
        <p:spPr>
          <a:xfrm>
            <a:off x="7409271" y="536067"/>
            <a:ext cx="2161984" cy="486982"/>
          </a:xfrm>
          <a:prstGeom prst="rect">
            <a:avLst/>
          </a:prstGeom>
          <a:solidFill>
            <a:srgbClr val="00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bg1"/>
                </a:solidFill>
                <a:latin typeface="Meiryo UI" panose="020B0604030504040204" pitchFamily="50" charset="-128"/>
                <a:ea typeface="Meiryo UI" panose="020B0604030504040204" pitchFamily="50" charset="-128"/>
              </a:rPr>
              <a:t>老化物質の蓄積度測定</a:t>
            </a:r>
            <a:endParaRPr kumimoji="1" lang="en-US" altLang="ja-JP" sz="1200" b="1" dirty="0">
              <a:solidFill>
                <a:schemeClr val="bg1"/>
              </a:solidFill>
              <a:latin typeface="Meiryo UI" panose="020B0604030504040204" pitchFamily="50" charset="-128"/>
              <a:ea typeface="Meiryo UI" panose="020B0604030504040204" pitchFamily="50" charset="-128"/>
            </a:endParaRPr>
          </a:p>
          <a:p>
            <a:pPr algn="ctr"/>
            <a:r>
              <a:rPr kumimoji="1" lang="ja-JP" altLang="en-US" sz="1100" dirty="0">
                <a:solidFill>
                  <a:schemeClr val="bg1"/>
                </a:solidFill>
                <a:latin typeface="Meiryo UI" panose="020B0604030504040204" pitchFamily="50" charset="-128"/>
                <a:ea typeface="Meiryo UI" panose="020B0604030504040204" pitchFamily="50" charset="-128"/>
              </a:rPr>
              <a:t>（株）島津製作所</a:t>
            </a:r>
            <a:endParaRPr kumimoji="1" lang="en-US" altLang="ja-JP" sz="1100" dirty="0">
              <a:solidFill>
                <a:schemeClr val="bg1"/>
              </a:solidFill>
              <a:latin typeface="Meiryo UI" panose="020B0604030504040204" pitchFamily="50" charset="-128"/>
              <a:ea typeface="Meiryo UI" panose="020B0604030504040204" pitchFamily="50" charset="-128"/>
            </a:endParaRPr>
          </a:p>
        </p:txBody>
      </p:sp>
      <p:sp>
        <p:nvSpPr>
          <p:cNvPr id="15" name="正方形/長方形 14">
            <a:extLst>
              <a:ext uri="{FF2B5EF4-FFF2-40B4-BE49-F238E27FC236}">
                <a16:creationId xmlns:a16="http://schemas.microsoft.com/office/drawing/2014/main" id="{88907D0C-E453-44DC-A45D-3FA68560F6C8}"/>
              </a:ext>
            </a:extLst>
          </p:cNvPr>
          <p:cNvSpPr/>
          <p:nvPr/>
        </p:nvSpPr>
        <p:spPr>
          <a:xfrm>
            <a:off x="7409271" y="3737276"/>
            <a:ext cx="2161984" cy="648063"/>
          </a:xfrm>
          <a:prstGeom prst="rect">
            <a:avLst/>
          </a:prstGeom>
          <a:solidFill>
            <a:srgbClr val="00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bg1"/>
                </a:solidFill>
                <a:latin typeface="Meiryo UI" panose="020B0604030504040204" pitchFamily="50" charset="-128"/>
                <a:ea typeface="Meiryo UI" panose="020B0604030504040204" pitchFamily="50" charset="-128"/>
              </a:rPr>
              <a:t>正しい歩行姿勢で歩こう</a:t>
            </a:r>
          </a:p>
          <a:p>
            <a:pPr algn="ctr"/>
            <a:r>
              <a:rPr kumimoji="1" lang="ja-JP" altLang="en-US" sz="1100" dirty="0">
                <a:solidFill>
                  <a:schemeClr val="bg1"/>
                </a:solidFill>
                <a:latin typeface="Meiryo UI" panose="020B0604030504040204" pitchFamily="50" charset="-128"/>
                <a:ea typeface="Meiryo UI" panose="020B0604030504040204" pitchFamily="50" charset="-128"/>
              </a:rPr>
              <a:t>（株）</a:t>
            </a:r>
            <a:r>
              <a:rPr kumimoji="1" lang="en-US" altLang="ja-JP" sz="1100" dirty="0">
                <a:solidFill>
                  <a:schemeClr val="bg1"/>
                </a:solidFill>
                <a:latin typeface="Meiryo UI" panose="020B0604030504040204" pitchFamily="50" charset="-128"/>
                <a:ea typeface="Meiryo UI" panose="020B0604030504040204" pitchFamily="50" charset="-128"/>
              </a:rPr>
              <a:t>VIVIANA NOVANTA </a:t>
            </a:r>
          </a:p>
          <a:p>
            <a:pPr algn="ctr"/>
            <a:r>
              <a:rPr kumimoji="1" lang="en-US" altLang="ja-JP" sz="1100" dirty="0">
                <a:solidFill>
                  <a:schemeClr val="bg1"/>
                </a:solidFill>
                <a:latin typeface="Meiryo UI" panose="020B0604030504040204" pitchFamily="50" charset="-128"/>
                <a:ea typeface="Meiryo UI" panose="020B0604030504040204" pitchFamily="50" charset="-128"/>
              </a:rPr>
              <a:t>× </a:t>
            </a:r>
            <a:r>
              <a:rPr kumimoji="1" lang="ja-JP" altLang="en-US" sz="1100" dirty="0">
                <a:solidFill>
                  <a:schemeClr val="bg1"/>
                </a:solidFill>
                <a:latin typeface="Meiryo UI" panose="020B0604030504040204" pitchFamily="50" charset="-128"/>
                <a:ea typeface="Meiryo UI" panose="020B0604030504040204" pitchFamily="50" charset="-128"/>
              </a:rPr>
              <a:t>豊田合成（株）</a:t>
            </a:r>
          </a:p>
        </p:txBody>
      </p:sp>
      <p:sp>
        <p:nvSpPr>
          <p:cNvPr id="16" name="正方形/長方形 15">
            <a:extLst>
              <a:ext uri="{FF2B5EF4-FFF2-40B4-BE49-F238E27FC236}">
                <a16:creationId xmlns:a16="http://schemas.microsoft.com/office/drawing/2014/main" id="{C0EA579D-9232-4AE1-91E8-952FD03AA8A0}"/>
              </a:ext>
            </a:extLst>
          </p:cNvPr>
          <p:cNvSpPr/>
          <p:nvPr/>
        </p:nvSpPr>
        <p:spPr>
          <a:xfrm>
            <a:off x="306896" y="3737276"/>
            <a:ext cx="2161984" cy="486982"/>
          </a:xfrm>
          <a:prstGeom prst="rect">
            <a:avLst/>
          </a:prstGeom>
          <a:solidFill>
            <a:srgbClr val="00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bg1"/>
                </a:solidFill>
                <a:latin typeface="Meiryo UI" panose="020B0604030504040204" pitchFamily="50" charset="-128"/>
                <a:ea typeface="Meiryo UI" panose="020B0604030504040204" pitchFamily="50" charset="-128"/>
              </a:rPr>
              <a:t>唾液で読み解くコンディション</a:t>
            </a:r>
          </a:p>
          <a:p>
            <a:pPr algn="ctr"/>
            <a:r>
              <a:rPr kumimoji="1" lang="ja-JP" altLang="en-US" sz="1100" dirty="0">
                <a:solidFill>
                  <a:schemeClr val="bg1"/>
                </a:solidFill>
                <a:latin typeface="Meiryo UI" panose="020B0604030504040204" pitchFamily="50" charset="-128"/>
                <a:ea typeface="Meiryo UI" panose="020B0604030504040204" pitchFamily="50" charset="-128"/>
              </a:rPr>
              <a:t>（株）イムノセンス</a:t>
            </a:r>
            <a:endParaRPr kumimoji="1" lang="en-US" altLang="ja-JP" sz="1100" dirty="0">
              <a:solidFill>
                <a:schemeClr val="bg1"/>
              </a:solidFill>
              <a:latin typeface="Meiryo UI" panose="020B0604030504040204" pitchFamily="50" charset="-128"/>
              <a:ea typeface="Meiryo UI" panose="020B0604030504040204" pitchFamily="50" charset="-128"/>
            </a:endParaRPr>
          </a:p>
        </p:txBody>
      </p:sp>
      <p:sp>
        <p:nvSpPr>
          <p:cNvPr id="17" name="正方形/長方形 16">
            <a:extLst>
              <a:ext uri="{FF2B5EF4-FFF2-40B4-BE49-F238E27FC236}">
                <a16:creationId xmlns:a16="http://schemas.microsoft.com/office/drawing/2014/main" id="{D3637E9E-F8B9-44A8-92EB-B33F0825F0D9}"/>
              </a:ext>
            </a:extLst>
          </p:cNvPr>
          <p:cNvSpPr/>
          <p:nvPr/>
        </p:nvSpPr>
        <p:spPr>
          <a:xfrm>
            <a:off x="2664016" y="3737276"/>
            <a:ext cx="2161984" cy="486982"/>
          </a:xfrm>
          <a:prstGeom prst="rect">
            <a:avLst/>
          </a:prstGeom>
          <a:solidFill>
            <a:srgbClr val="00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spc="-70" dirty="0">
                <a:solidFill>
                  <a:schemeClr val="bg1"/>
                </a:solidFill>
                <a:latin typeface="Meiryo UI" panose="020B0604030504040204" pitchFamily="50" charset="-128"/>
                <a:ea typeface="Meiryo UI" panose="020B0604030504040204" pitchFamily="50" charset="-128"/>
              </a:rPr>
              <a:t>目でみるだけ！脳の健康チェック</a:t>
            </a:r>
          </a:p>
          <a:p>
            <a:pPr algn="ctr"/>
            <a:r>
              <a:rPr kumimoji="1" lang="ja-JP" altLang="en-US" sz="1100" dirty="0">
                <a:solidFill>
                  <a:schemeClr val="bg1"/>
                </a:solidFill>
                <a:latin typeface="Meiryo UI" panose="020B0604030504040204" pitchFamily="50" charset="-128"/>
                <a:ea typeface="Meiryo UI" panose="020B0604030504040204" pitchFamily="50" charset="-128"/>
              </a:rPr>
              <a:t>（株）アイ・ブレインサイエンス</a:t>
            </a:r>
            <a:endParaRPr kumimoji="1" lang="en-US" altLang="ja-JP" sz="1100" dirty="0">
              <a:solidFill>
                <a:schemeClr val="bg1"/>
              </a:solidFill>
              <a:latin typeface="Meiryo UI" panose="020B0604030504040204" pitchFamily="50" charset="-128"/>
              <a:ea typeface="Meiryo UI" panose="020B0604030504040204" pitchFamily="50" charset="-128"/>
            </a:endParaRPr>
          </a:p>
        </p:txBody>
      </p:sp>
      <p:sp>
        <p:nvSpPr>
          <p:cNvPr id="18" name="正方形/長方形 17">
            <a:extLst>
              <a:ext uri="{FF2B5EF4-FFF2-40B4-BE49-F238E27FC236}">
                <a16:creationId xmlns:a16="http://schemas.microsoft.com/office/drawing/2014/main" id="{50F72F02-2514-4C46-8294-E1C4EB192449}"/>
              </a:ext>
            </a:extLst>
          </p:cNvPr>
          <p:cNvSpPr/>
          <p:nvPr/>
        </p:nvSpPr>
        <p:spPr>
          <a:xfrm>
            <a:off x="5021136" y="3737276"/>
            <a:ext cx="2161984" cy="486982"/>
          </a:xfrm>
          <a:prstGeom prst="rect">
            <a:avLst/>
          </a:prstGeom>
          <a:solidFill>
            <a:srgbClr val="00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AI</a:t>
            </a:r>
            <a:r>
              <a:rPr kumimoji="1" lang="ja-JP" altLang="en-US" sz="1200" b="1" dirty="0">
                <a:solidFill>
                  <a:schemeClr val="bg1"/>
                </a:solidFill>
                <a:latin typeface="Meiryo UI" panose="020B0604030504040204" pitchFamily="50" charset="-128"/>
                <a:ea typeface="Meiryo UI" panose="020B0604030504040204" pitchFamily="50" charset="-128"/>
              </a:rPr>
              <a:t>がメンタルヘルスをケア</a:t>
            </a:r>
          </a:p>
          <a:p>
            <a:pPr algn="ctr"/>
            <a:r>
              <a:rPr kumimoji="1" lang="ja-JP" altLang="en-US" sz="1100" spc="-60" dirty="0">
                <a:solidFill>
                  <a:schemeClr val="bg1"/>
                </a:solidFill>
                <a:latin typeface="Meiryo UI" panose="020B0604030504040204" pitchFamily="50" charset="-128"/>
                <a:ea typeface="Meiryo UI" panose="020B0604030504040204" pitchFamily="50" charset="-128"/>
              </a:rPr>
              <a:t>ミッドナイトブレックファスト</a:t>
            </a:r>
            <a:r>
              <a:rPr kumimoji="1" lang="ja-JP" altLang="en-US" sz="1100" dirty="0">
                <a:solidFill>
                  <a:schemeClr val="bg1"/>
                </a:solidFill>
                <a:latin typeface="Meiryo UI" panose="020B0604030504040204" pitchFamily="50" charset="-128"/>
                <a:ea typeface="Meiryo UI" panose="020B0604030504040204" pitchFamily="50" charset="-128"/>
              </a:rPr>
              <a:t>（株）</a:t>
            </a:r>
            <a:endParaRPr kumimoji="1" lang="en-US" altLang="ja-JP" sz="1100" dirty="0">
              <a:solidFill>
                <a:schemeClr val="bg1"/>
              </a:solidFill>
              <a:latin typeface="Meiryo UI" panose="020B0604030504040204" pitchFamily="50" charset="-128"/>
              <a:ea typeface="Meiryo UI" panose="020B0604030504040204" pitchFamily="50" charset="-128"/>
            </a:endParaRPr>
          </a:p>
        </p:txBody>
      </p:sp>
      <p:pic>
        <p:nvPicPr>
          <p:cNvPr id="24" name="図 23">
            <a:extLst>
              <a:ext uri="{FF2B5EF4-FFF2-40B4-BE49-F238E27FC236}">
                <a16:creationId xmlns:a16="http://schemas.microsoft.com/office/drawing/2014/main" id="{8497DD12-E358-4F48-B19A-5F34D8A2F85F}"/>
              </a:ext>
            </a:extLst>
          </p:cNvPr>
          <p:cNvPicPr>
            <a:picLocks noChangeAspect="1"/>
          </p:cNvPicPr>
          <p:nvPr/>
        </p:nvPicPr>
        <p:blipFill rotWithShape="1">
          <a:blip r:embed="rId3"/>
          <a:srcRect l="75537" r="1168" b="66091"/>
          <a:stretch/>
        </p:blipFill>
        <p:spPr>
          <a:xfrm>
            <a:off x="317056" y="1062825"/>
            <a:ext cx="2208803" cy="2271343"/>
          </a:xfrm>
          <a:prstGeom prst="rect">
            <a:avLst/>
          </a:prstGeom>
        </p:spPr>
      </p:pic>
      <p:sp>
        <p:nvSpPr>
          <p:cNvPr id="25" name="テキスト ボックス 24">
            <a:extLst>
              <a:ext uri="{FF2B5EF4-FFF2-40B4-BE49-F238E27FC236}">
                <a16:creationId xmlns:a16="http://schemas.microsoft.com/office/drawing/2014/main" id="{9FA2D034-1F15-4D45-B519-F3FFE7F9F86A}"/>
              </a:ext>
            </a:extLst>
          </p:cNvPr>
          <p:cNvSpPr txBox="1"/>
          <p:nvPr/>
        </p:nvSpPr>
        <p:spPr>
          <a:xfrm>
            <a:off x="2664016" y="1066284"/>
            <a:ext cx="2242074" cy="840423"/>
          </a:xfrm>
          <a:prstGeom prst="rect">
            <a:avLst/>
          </a:prstGeom>
          <a:noFill/>
        </p:spPr>
        <p:txBody>
          <a:bodyPr wrap="square">
            <a:spAutoFit/>
          </a:bodyPr>
          <a:lstStyle/>
          <a:p>
            <a:pPr>
              <a:lnSpc>
                <a:spcPts val="1500"/>
              </a:lnSpc>
            </a:pPr>
            <a:r>
              <a:rPr lang="ja-JP" altLang="en-US" sz="1050" dirty="0">
                <a:latin typeface="Meiryo UI" panose="020B0604030504040204" pitchFamily="50" charset="-128"/>
                <a:ea typeface="Meiryo UI" panose="020B0604030504040204" pitchFamily="50" charset="-128"/>
              </a:rPr>
              <a:t>専用の毛細血管スコープを使い、指先の毛細血管を撮影。長さや形状を解析し、日頃の生活習慣に関するアドバイスを実施した。</a:t>
            </a:r>
            <a:endParaRPr lang="en-US" altLang="ja-JP" sz="1050" dirty="0">
              <a:latin typeface="Meiryo UI" panose="020B0604030504040204" pitchFamily="50" charset="-128"/>
              <a:ea typeface="Meiryo UI" panose="020B0604030504040204" pitchFamily="50" charset="-128"/>
            </a:endParaRPr>
          </a:p>
        </p:txBody>
      </p:sp>
      <p:sp>
        <p:nvSpPr>
          <p:cNvPr id="26" name="テキスト ボックス 25">
            <a:extLst>
              <a:ext uri="{FF2B5EF4-FFF2-40B4-BE49-F238E27FC236}">
                <a16:creationId xmlns:a16="http://schemas.microsoft.com/office/drawing/2014/main" id="{757DC3C3-3AFA-4CAA-B2D8-F041872E1419}"/>
              </a:ext>
            </a:extLst>
          </p:cNvPr>
          <p:cNvSpPr txBox="1"/>
          <p:nvPr/>
        </p:nvSpPr>
        <p:spPr>
          <a:xfrm>
            <a:off x="5007981" y="1073131"/>
            <a:ext cx="2242075" cy="888513"/>
          </a:xfrm>
          <a:prstGeom prst="rect">
            <a:avLst/>
          </a:prstGeom>
          <a:noFill/>
        </p:spPr>
        <p:txBody>
          <a:bodyPr wrap="square">
            <a:spAutoFit/>
          </a:bodyPr>
          <a:lstStyle/>
          <a:p>
            <a:pPr>
              <a:lnSpc>
                <a:spcPts val="1600"/>
              </a:lnSpc>
            </a:pPr>
            <a:r>
              <a:rPr lang="ja-JP" altLang="en-US" sz="1050" dirty="0">
                <a:latin typeface="Meiryo UI" panose="020B0604030504040204" pitchFamily="50" charset="-128"/>
                <a:ea typeface="Meiryo UI" panose="020B0604030504040204" pitchFamily="50" charset="-128"/>
              </a:rPr>
              <a:t>皮膚から蒸散するごく微量の汗からアミノ酸を高感度に分析。ハリを生み出す力など肌に関するスコアを示し、分析結果に応じて推奨される食品群を提示。</a:t>
            </a:r>
          </a:p>
        </p:txBody>
      </p:sp>
      <p:sp>
        <p:nvSpPr>
          <p:cNvPr id="27" name="テキスト ボックス 26">
            <a:extLst>
              <a:ext uri="{FF2B5EF4-FFF2-40B4-BE49-F238E27FC236}">
                <a16:creationId xmlns:a16="http://schemas.microsoft.com/office/drawing/2014/main" id="{ED2BA4F4-DBE6-4D92-98D9-E416D8779845}"/>
              </a:ext>
            </a:extLst>
          </p:cNvPr>
          <p:cNvSpPr txBox="1"/>
          <p:nvPr/>
        </p:nvSpPr>
        <p:spPr>
          <a:xfrm>
            <a:off x="7317563" y="1073131"/>
            <a:ext cx="2283369" cy="840423"/>
          </a:xfrm>
          <a:prstGeom prst="rect">
            <a:avLst/>
          </a:prstGeom>
          <a:noFill/>
        </p:spPr>
        <p:txBody>
          <a:bodyPr wrap="square">
            <a:spAutoFit/>
          </a:bodyPr>
          <a:lstStyle/>
          <a:p>
            <a:pPr>
              <a:lnSpc>
                <a:spcPts val="1500"/>
              </a:lnSpc>
            </a:pPr>
            <a:r>
              <a:rPr lang="ja-JP" altLang="en-US" sz="1050" dirty="0">
                <a:latin typeface="Meiryo UI" panose="020B0604030504040204" pitchFamily="50" charset="-128"/>
                <a:ea typeface="Meiryo UI" panose="020B0604030504040204" pitchFamily="50" charset="-128"/>
              </a:rPr>
              <a:t>不適切な食生活や運動・睡眠不足などにより蓄積が進む終末糖化産物「</a:t>
            </a:r>
            <a:r>
              <a:rPr lang="en-US" altLang="ja-JP" sz="1050" dirty="0">
                <a:latin typeface="Meiryo UI" panose="020B0604030504040204" pitchFamily="50" charset="-128"/>
                <a:ea typeface="Meiryo UI" panose="020B0604030504040204" pitchFamily="50" charset="-128"/>
              </a:rPr>
              <a:t>AGEs</a:t>
            </a:r>
            <a:r>
              <a:rPr lang="ja-JP" altLang="en-US" sz="1050" dirty="0">
                <a:latin typeface="Meiryo UI" panose="020B0604030504040204" pitchFamily="50" charset="-128"/>
                <a:ea typeface="Meiryo UI" panose="020B0604030504040204" pitchFamily="50" charset="-128"/>
              </a:rPr>
              <a:t>」の蓄積レベルを指１本・約</a:t>
            </a:r>
            <a:r>
              <a:rPr lang="en-US" altLang="ja-JP" sz="1050" dirty="0">
                <a:latin typeface="Meiryo UI" panose="020B0604030504040204" pitchFamily="50" charset="-128"/>
                <a:ea typeface="Meiryo UI" panose="020B0604030504040204" pitchFamily="50" charset="-128"/>
              </a:rPr>
              <a:t>1</a:t>
            </a:r>
            <a:r>
              <a:rPr lang="ja-JP" altLang="en-US" sz="1050" dirty="0">
                <a:latin typeface="Meiryo UI" panose="020B0604030504040204" pitchFamily="50" charset="-128"/>
                <a:ea typeface="Meiryo UI" panose="020B0604030504040204" pitchFamily="50" charset="-128"/>
              </a:rPr>
              <a:t>分で測定。</a:t>
            </a:r>
          </a:p>
        </p:txBody>
      </p:sp>
      <p:sp>
        <p:nvSpPr>
          <p:cNvPr id="28" name="テキスト ボックス 27">
            <a:extLst>
              <a:ext uri="{FF2B5EF4-FFF2-40B4-BE49-F238E27FC236}">
                <a16:creationId xmlns:a16="http://schemas.microsoft.com/office/drawing/2014/main" id="{616F3E3B-AD8E-421C-80B6-316C5A1459CD}"/>
              </a:ext>
            </a:extLst>
          </p:cNvPr>
          <p:cNvSpPr txBox="1"/>
          <p:nvPr/>
        </p:nvSpPr>
        <p:spPr>
          <a:xfrm>
            <a:off x="300971" y="4287973"/>
            <a:ext cx="2224606" cy="840423"/>
          </a:xfrm>
          <a:prstGeom prst="rect">
            <a:avLst/>
          </a:prstGeom>
          <a:noFill/>
        </p:spPr>
        <p:txBody>
          <a:bodyPr wrap="square">
            <a:spAutoFit/>
          </a:bodyPr>
          <a:lstStyle/>
          <a:p>
            <a:pPr>
              <a:lnSpc>
                <a:spcPts val="1500"/>
              </a:lnSpc>
            </a:pPr>
            <a:r>
              <a:rPr lang="ja-JP" altLang="en-US" sz="1050" dirty="0">
                <a:latin typeface="Meiryo UI" panose="020B0604030504040204" pitchFamily="50" charset="-128"/>
                <a:ea typeface="Meiryo UI" panose="020B0604030504040204" pitchFamily="50" charset="-128"/>
              </a:rPr>
              <a:t>手のひらサイズの計測機器で、ほんの少しの唾液から「分泌型免疫グロブリン</a:t>
            </a:r>
            <a:r>
              <a:rPr lang="en-US" altLang="ja-JP" sz="1050" dirty="0">
                <a:latin typeface="Meiryo UI" panose="020B0604030504040204" pitchFamily="50" charset="-128"/>
                <a:ea typeface="Meiryo UI" panose="020B0604030504040204" pitchFamily="50" charset="-128"/>
              </a:rPr>
              <a:t>A</a:t>
            </a:r>
            <a:r>
              <a:rPr lang="ja-JP" altLang="en-US" sz="1050" dirty="0">
                <a:latin typeface="Meiryo UI" panose="020B0604030504040204" pitchFamily="50" charset="-128"/>
                <a:ea typeface="Meiryo UI" panose="020B0604030504040204" pitchFamily="50" charset="-128"/>
              </a:rPr>
              <a:t>」の濃度を測定。健康と直結するこころと体のコンディションを数字で可視化。</a:t>
            </a:r>
            <a:endParaRPr lang="en-US" altLang="ja-JP" sz="1050" dirty="0">
              <a:latin typeface="Meiryo UI" panose="020B0604030504040204" pitchFamily="50" charset="-128"/>
              <a:ea typeface="Meiryo UI" panose="020B0604030504040204" pitchFamily="50" charset="-128"/>
            </a:endParaRPr>
          </a:p>
        </p:txBody>
      </p:sp>
      <p:sp>
        <p:nvSpPr>
          <p:cNvPr id="29" name="テキスト ボックス 28">
            <a:extLst>
              <a:ext uri="{FF2B5EF4-FFF2-40B4-BE49-F238E27FC236}">
                <a16:creationId xmlns:a16="http://schemas.microsoft.com/office/drawing/2014/main" id="{D4D5400A-6E8E-4480-B522-32BD8E23F78D}"/>
              </a:ext>
            </a:extLst>
          </p:cNvPr>
          <p:cNvSpPr txBox="1"/>
          <p:nvPr/>
        </p:nvSpPr>
        <p:spPr>
          <a:xfrm>
            <a:off x="2614938" y="4283589"/>
            <a:ext cx="2242074" cy="840423"/>
          </a:xfrm>
          <a:prstGeom prst="rect">
            <a:avLst/>
          </a:prstGeom>
          <a:noFill/>
        </p:spPr>
        <p:txBody>
          <a:bodyPr wrap="square">
            <a:spAutoFit/>
          </a:bodyPr>
          <a:lstStyle/>
          <a:p>
            <a:pPr>
              <a:lnSpc>
                <a:spcPts val="1500"/>
              </a:lnSpc>
            </a:pPr>
            <a:r>
              <a:rPr lang="ja-JP" altLang="en-US" sz="1050" dirty="0">
                <a:latin typeface="Meiryo UI" panose="020B0604030504040204" pitchFamily="50" charset="-128"/>
                <a:ea typeface="Meiryo UI" panose="020B0604030504040204" pitchFamily="50" charset="-128"/>
              </a:rPr>
              <a:t>視線の動きを記録するアイ・トラッキング技術を使って認知機能をその場で評価。</a:t>
            </a:r>
            <a:br>
              <a:rPr lang="ja-JP" altLang="en-US" sz="1050" dirty="0">
                <a:latin typeface="Meiryo UI" panose="020B0604030504040204" pitchFamily="50" charset="-128"/>
                <a:ea typeface="Meiryo UI" panose="020B0604030504040204" pitchFamily="50" charset="-128"/>
              </a:rPr>
            </a:br>
            <a:r>
              <a:rPr lang="ja-JP" altLang="en-US" sz="1050" dirty="0">
                <a:latin typeface="Meiryo UI" panose="020B0604030504040204" pitchFamily="50" charset="-128"/>
                <a:ea typeface="Meiryo UI" panose="020B0604030504040204" pitchFamily="50" charset="-128"/>
              </a:rPr>
              <a:t>タブレットの画面を見るだけで、認知機能スコアを提示。</a:t>
            </a:r>
          </a:p>
        </p:txBody>
      </p:sp>
      <p:sp>
        <p:nvSpPr>
          <p:cNvPr id="30" name="テキスト ボックス 29">
            <a:extLst>
              <a:ext uri="{FF2B5EF4-FFF2-40B4-BE49-F238E27FC236}">
                <a16:creationId xmlns:a16="http://schemas.microsoft.com/office/drawing/2014/main" id="{959FE4AB-C8C4-4C00-B363-73429EF3AB22}"/>
              </a:ext>
            </a:extLst>
          </p:cNvPr>
          <p:cNvSpPr txBox="1"/>
          <p:nvPr/>
        </p:nvSpPr>
        <p:spPr>
          <a:xfrm>
            <a:off x="5021136" y="4263140"/>
            <a:ext cx="2242075" cy="1032783"/>
          </a:xfrm>
          <a:prstGeom prst="rect">
            <a:avLst/>
          </a:prstGeom>
          <a:noFill/>
        </p:spPr>
        <p:txBody>
          <a:bodyPr wrap="square">
            <a:spAutoFit/>
          </a:bodyPr>
          <a:lstStyle/>
          <a:p>
            <a:pPr>
              <a:lnSpc>
                <a:spcPts val="1500"/>
              </a:lnSpc>
            </a:pPr>
            <a:r>
              <a:rPr lang="ja-JP" altLang="en-US" sz="1050" dirty="0">
                <a:latin typeface="Meiryo UI" panose="020B0604030504040204" pitchFamily="50" charset="-128"/>
                <a:ea typeface="Meiryo UI" panose="020B0604030504040204" pitchFamily="50" charset="-128"/>
              </a:rPr>
              <a:t>メンタルヘルスに良い影響があると言われている、自分の感情や考えを書き出す「ジャーナリング」を体験。</a:t>
            </a:r>
            <a:r>
              <a:rPr lang="en-US" altLang="ja-JP" sz="1050" dirty="0">
                <a:latin typeface="Meiryo UI" panose="020B0604030504040204" pitchFamily="50" charset="-128"/>
                <a:ea typeface="Meiryo UI" panose="020B0604030504040204" pitchFamily="50" charset="-128"/>
              </a:rPr>
              <a:t>AI</a:t>
            </a:r>
            <a:r>
              <a:rPr lang="ja-JP" altLang="en-US" sz="1050" dirty="0">
                <a:latin typeface="Meiryo UI" panose="020B0604030504040204" pitchFamily="50" charset="-128"/>
                <a:ea typeface="Meiryo UI" panose="020B0604030504040204" pitchFamily="50" charset="-128"/>
              </a:rPr>
              <a:t>が感情や思考を分析してフィードバックする技術を紹介した。</a:t>
            </a:r>
          </a:p>
        </p:txBody>
      </p:sp>
      <p:sp>
        <p:nvSpPr>
          <p:cNvPr id="31" name="テキスト ボックス 30">
            <a:extLst>
              <a:ext uri="{FF2B5EF4-FFF2-40B4-BE49-F238E27FC236}">
                <a16:creationId xmlns:a16="http://schemas.microsoft.com/office/drawing/2014/main" id="{7536B8BE-911A-44E2-9D51-D8C3CF59CD05}"/>
              </a:ext>
            </a:extLst>
          </p:cNvPr>
          <p:cNvSpPr txBox="1"/>
          <p:nvPr/>
        </p:nvSpPr>
        <p:spPr>
          <a:xfrm>
            <a:off x="7348578" y="4419668"/>
            <a:ext cx="2410191" cy="840423"/>
          </a:xfrm>
          <a:prstGeom prst="rect">
            <a:avLst/>
          </a:prstGeom>
          <a:noFill/>
        </p:spPr>
        <p:txBody>
          <a:bodyPr wrap="square">
            <a:spAutoFit/>
          </a:bodyPr>
          <a:lstStyle/>
          <a:p>
            <a:pPr>
              <a:lnSpc>
                <a:spcPts val="1500"/>
              </a:lnSpc>
            </a:pPr>
            <a:r>
              <a:rPr lang="en-US" altLang="ja-JP" sz="1050" dirty="0">
                <a:latin typeface="Meiryo UI" panose="020B0604030504040204" pitchFamily="50" charset="-128"/>
                <a:ea typeface="Meiryo UI" panose="020B0604030504040204" pitchFamily="50" charset="-128"/>
              </a:rPr>
              <a:t>4</a:t>
            </a:r>
            <a:r>
              <a:rPr lang="ja-JP" altLang="en-US" sz="1050" dirty="0">
                <a:latin typeface="Meiryo UI" panose="020B0604030504040204" pitchFamily="50" charset="-128"/>
                <a:ea typeface="Meiryo UI" panose="020B0604030504040204" pitchFamily="50" charset="-128"/>
              </a:rPr>
              <a:t>つのセンサーが埋め込まれたスマートインソールの入った靴をはき、</a:t>
            </a:r>
            <a:r>
              <a:rPr lang="en-US" altLang="ja-JP" sz="1050" dirty="0">
                <a:latin typeface="Meiryo UI" panose="020B0604030504040204" pitchFamily="50" charset="-128"/>
                <a:ea typeface="Meiryo UI" panose="020B0604030504040204" pitchFamily="50" charset="-128"/>
              </a:rPr>
              <a:t>AI</a:t>
            </a:r>
            <a:r>
              <a:rPr lang="ja-JP" altLang="en-US" sz="1050" dirty="0">
                <a:latin typeface="Meiryo UI" panose="020B0604030504040204" pitchFamily="50" charset="-128"/>
                <a:ea typeface="Meiryo UI" panose="020B0604030504040204" pitchFamily="50" charset="-128"/>
              </a:rPr>
              <a:t>による歩行の特徴の測定・分析を実施。測定結果を踏まえた歩行改善レッスンも実施した。</a:t>
            </a:r>
          </a:p>
        </p:txBody>
      </p:sp>
      <p:sp>
        <p:nvSpPr>
          <p:cNvPr id="35" name="正方形/長方形 34">
            <a:extLst>
              <a:ext uri="{FF2B5EF4-FFF2-40B4-BE49-F238E27FC236}">
                <a16:creationId xmlns:a16="http://schemas.microsoft.com/office/drawing/2014/main" id="{DA2DCC2C-5CD6-43E4-A0F4-F11F4BBA9A47}"/>
              </a:ext>
            </a:extLst>
          </p:cNvPr>
          <p:cNvSpPr/>
          <p:nvPr/>
        </p:nvSpPr>
        <p:spPr>
          <a:xfrm>
            <a:off x="306895" y="708179"/>
            <a:ext cx="2224607" cy="31486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bg1"/>
                </a:solidFill>
                <a:latin typeface="Meiryo UI" panose="020B0604030504040204" pitchFamily="50" charset="-128"/>
                <a:ea typeface="Meiryo UI" panose="020B0604030504040204" pitchFamily="50" charset="-128"/>
              </a:rPr>
              <a:t>体験ブース</a:t>
            </a:r>
            <a:r>
              <a:rPr kumimoji="1" lang="en-US" altLang="ja-JP" sz="1400" b="1" dirty="0">
                <a:solidFill>
                  <a:schemeClr val="bg1"/>
                </a:solidFill>
                <a:latin typeface="Meiryo UI" panose="020B0604030504040204" pitchFamily="50" charset="-128"/>
                <a:ea typeface="Meiryo UI" panose="020B0604030504040204" pitchFamily="50" charset="-128"/>
              </a:rPr>
              <a:t>【</a:t>
            </a:r>
            <a:r>
              <a:rPr kumimoji="1" lang="ja-JP" altLang="en-US" sz="1400" b="1" dirty="0">
                <a:solidFill>
                  <a:schemeClr val="bg1"/>
                </a:solidFill>
                <a:latin typeface="Meiryo UI" panose="020B0604030504040204" pitchFamily="50" charset="-128"/>
                <a:ea typeface="Meiryo UI" panose="020B0604030504040204" pitchFamily="50" charset="-128"/>
              </a:rPr>
              <a:t>測定</a:t>
            </a:r>
            <a:r>
              <a:rPr kumimoji="1" lang="en-US" altLang="ja-JP" sz="1400" b="1" dirty="0">
                <a:solidFill>
                  <a:schemeClr val="bg1"/>
                </a:solidFill>
                <a:latin typeface="Meiryo UI" panose="020B0604030504040204" pitchFamily="50" charset="-128"/>
                <a:ea typeface="Meiryo UI" panose="020B0604030504040204" pitchFamily="50" charset="-128"/>
              </a:rPr>
              <a:t>】</a:t>
            </a:r>
            <a:endParaRPr kumimoji="1" lang="ja-JP" altLang="en-US" sz="1400" b="1" dirty="0">
              <a:solidFill>
                <a:schemeClr val="bg1"/>
              </a:solidFill>
              <a:latin typeface="Meiryo UI" panose="020B0604030504040204" pitchFamily="50" charset="-128"/>
              <a:ea typeface="Meiryo UI" panose="020B0604030504040204" pitchFamily="50" charset="-128"/>
            </a:endParaRPr>
          </a:p>
        </p:txBody>
      </p:sp>
      <p:sp>
        <p:nvSpPr>
          <p:cNvPr id="36" name="正方形/長方形 35">
            <a:extLst>
              <a:ext uri="{FF2B5EF4-FFF2-40B4-BE49-F238E27FC236}">
                <a16:creationId xmlns:a16="http://schemas.microsoft.com/office/drawing/2014/main" id="{33924E23-D1F5-4345-B447-7232BFA57204}"/>
              </a:ext>
            </a:extLst>
          </p:cNvPr>
          <p:cNvSpPr/>
          <p:nvPr/>
        </p:nvSpPr>
        <p:spPr>
          <a:xfrm>
            <a:off x="315687" y="2493245"/>
            <a:ext cx="424625" cy="270275"/>
          </a:xfrm>
          <a:prstGeom prst="rect">
            <a:avLst/>
          </a:prstGeom>
          <a:solidFill>
            <a:srgbClr val="F9B8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03130C46-D275-4EC9-9ECB-2EFCFFCF6F65}"/>
              </a:ext>
            </a:extLst>
          </p:cNvPr>
          <p:cNvPicPr>
            <a:picLocks noChangeAspect="1"/>
          </p:cNvPicPr>
          <p:nvPr/>
        </p:nvPicPr>
        <p:blipFill>
          <a:blip r:embed="rId4"/>
          <a:stretch>
            <a:fillRect/>
          </a:stretch>
        </p:blipFill>
        <p:spPr>
          <a:xfrm>
            <a:off x="5152053" y="5366084"/>
            <a:ext cx="1981991" cy="1327334"/>
          </a:xfrm>
          <a:prstGeom prst="rect">
            <a:avLst/>
          </a:prstGeom>
        </p:spPr>
      </p:pic>
      <p:pic>
        <p:nvPicPr>
          <p:cNvPr id="9" name="図 8">
            <a:extLst>
              <a:ext uri="{FF2B5EF4-FFF2-40B4-BE49-F238E27FC236}">
                <a16:creationId xmlns:a16="http://schemas.microsoft.com/office/drawing/2014/main" id="{BE46980F-1FD8-4D90-9E54-8B83BDC32AFA}"/>
              </a:ext>
            </a:extLst>
          </p:cNvPr>
          <p:cNvPicPr>
            <a:picLocks noChangeAspect="1"/>
          </p:cNvPicPr>
          <p:nvPr/>
        </p:nvPicPr>
        <p:blipFill>
          <a:blip r:embed="rId5"/>
          <a:stretch>
            <a:fillRect/>
          </a:stretch>
        </p:blipFill>
        <p:spPr>
          <a:xfrm>
            <a:off x="471188" y="5392103"/>
            <a:ext cx="1896020" cy="1261981"/>
          </a:xfrm>
          <a:prstGeom prst="rect">
            <a:avLst/>
          </a:prstGeom>
        </p:spPr>
      </p:pic>
      <p:sp>
        <p:nvSpPr>
          <p:cNvPr id="2" name="テキスト ボックス 1">
            <a:extLst>
              <a:ext uri="{FF2B5EF4-FFF2-40B4-BE49-F238E27FC236}">
                <a16:creationId xmlns:a16="http://schemas.microsoft.com/office/drawing/2014/main" id="{AF96941F-C066-1C35-E75D-996A21EAE2A1}"/>
              </a:ext>
            </a:extLst>
          </p:cNvPr>
          <p:cNvSpPr txBox="1"/>
          <p:nvPr/>
        </p:nvSpPr>
        <p:spPr>
          <a:xfrm>
            <a:off x="74437" y="391016"/>
            <a:ext cx="2096486" cy="310726"/>
          </a:xfrm>
          <a:prstGeom prst="rect">
            <a:avLst/>
          </a:prstGeom>
          <a:noFill/>
        </p:spPr>
        <p:txBody>
          <a:bodyPr wrap="square">
            <a:spAutoFit/>
          </a:bodyPr>
          <a:lstStyle/>
          <a:p>
            <a:pPr>
              <a:lnSpc>
                <a:spcPts val="1900"/>
              </a:lnSpc>
            </a:pPr>
            <a:r>
              <a:rPr lang="en-US" altLang="ja-JP" sz="1400" b="1"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ヘルスケア体験</a:t>
            </a:r>
            <a:r>
              <a:rPr lang="en-US" altLang="ja-JP" sz="1400" b="1"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endParaRPr>
          </a:p>
        </p:txBody>
      </p:sp>
      <p:pic>
        <p:nvPicPr>
          <p:cNvPr id="19" name="図 18">
            <a:extLst>
              <a:ext uri="{FF2B5EF4-FFF2-40B4-BE49-F238E27FC236}">
                <a16:creationId xmlns:a16="http://schemas.microsoft.com/office/drawing/2014/main" id="{7F0B268F-BEFD-4537-BAA0-C59101E60161}"/>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2924555" y="5153428"/>
            <a:ext cx="1734544" cy="1539990"/>
          </a:xfrm>
          <a:prstGeom prst="rect">
            <a:avLst/>
          </a:prstGeom>
        </p:spPr>
      </p:pic>
      <p:pic>
        <p:nvPicPr>
          <p:cNvPr id="40" name="図 39">
            <a:extLst>
              <a:ext uri="{FF2B5EF4-FFF2-40B4-BE49-F238E27FC236}">
                <a16:creationId xmlns:a16="http://schemas.microsoft.com/office/drawing/2014/main" id="{FBC95255-01CF-416F-92E3-E792D23D76DD}"/>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7456942" y="2016545"/>
            <a:ext cx="2083298" cy="1510714"/>
          </a:xfrm>
          <a:prstGeom prst="rect">
            <a:avLst/>
          </a:prstGeom>
        </p:spPr>
      </p:pic>
      <p:pic>
        <p:nvPicPr>
          <p:cNvPr id="42" name="図 41">
            <a:extLst>
              <a:ext uri="{FF2B5EF4-FFF2-40B4-BE49-F238E27FC236}">
                <a16:creationId xmlns:a16="http://schemas.microsoft.com/office/drawing/2014/main" id="{5994C8BA-C9DA-4C5E-BF7E-5905247FD4F1}"/>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2757494" y="2076677"/>
            <a:ext cx="2115325" cy="1373686"/>
          </a:xfrm>
          <a:prstGeom prst="rect">
            <a:avLst/>
          </a:prstGeom>
        </p:spPr>
      </p:pic>
      <p:pic>
        <p:nvPicPr>
          <p:cNvPr id="44" name="図 43">
            <a:extLst>
              <a:ext uri="{FF2B5EF4-FFF2-40B4-BE49-F238E27FC236}">
                <a16:creationId xmlns:a16="http://schemas.microsoft.com/office/drawing/2014/main" id="{2D715A5A-4063-4A01-9068-850D5322EEDE}"/>
              </a:ext>
            </a:extLst>
          </p:cNvPr>
          <p:cNvPicPr>
            <a:picLocks noChangeAspect="1"/>
          </p:cNvPicPr>
          <p:nvPr/>
        </p:nvPicPr>
        <p:blipFill rotWithShape="1">
          <a:blip r:embed="rId9">
            <a:extLst>
              <a:ext uri="{BEBA8EAE-BF5A-486C-A8C5-ECC9F3942E4B}">
                <a14:imgProps xmlns:a14="http://schemas.microsoft.com/office/drawing/2010/main">
                  <a14:imgLayer r:embed="rId10">
                    <a14:imgEffect>
                      <a14:colorTemperature colorTemp="7200"/>
                    </a14:imgEffect>
                  </a14:imgLayer>
                </a14:imgProps>
              </a:ext>
              <a:ext uri="{28A0092B-C50C-407E-A947-70E740481C1C}">
                <a14:useLocalDpi xmlns:a14="http://schemas.microsoft.com/office/drawing/2010/main" val="0"/>
              </a:ext>
            </a:extLst>
          </a:blip>
          <a:srcRect/>
          <a:stretch/>
        </p:blipFill>
        <p:spPr>
          <a:xfrm rot="5400000">
            <a:off x="5420779" y="1727942"/>
            <a:ext cx="1416480" cy="2108201"/>
          </a:xfrm>
          <a:prstGeom prst="rect">
            <a:avLst/>
          </a:prstGeom>
        </p:spPr>
      </p:pic>
      <p:pic>
        <p:nvPicPr>
          <p:cNvPr id="20" name="図 19">
            <a:extLst>
              <a:ext uri="{FF2B5EF4-FFF2-40B4-BE49-F238E27FC236}">
                <a16:creationId xmlns:a16="http://schemas.microsoft.com/office/drawing/2014/main" id="{1C36F17C-99A4-41AF-B85F-282B879B3EE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14699" y="5350981"/>
            <a:ext cx="2080714" cy="1371380"/>
          </a:xfrm>
          <a:prstGeom prst="rect">
            <a:avLst/>
          </a:prstGeom>
        </p:spPr>
      </p:pic>
      <p:sp>
        <p:nvSpPr>
          <p:cNvPr id="32" name="正方形/長方形 31">
            <a:extLst>
              <a:ext uri="{FF2B5EF4-FFF2-40B4-BE49-F238E27FC236}">
                <a16:creationId xmlns:a16="http://schemas.microsoft.com/office/drawing/2014/main" id="{258B38D1-3A51-4F82-AA53-096E7F59789A}"/>
              </a:ext>
            </a:extLst>
          </p:cNvPr>
          <p:cNvSpPr/>
          <p:nvPr/>
        </p:nvSpPr>
        <p:spPr>
          <a:xfrm>
            <a:off x="8565573" y="70098"/>
            <a:ext cx="814836" cy="233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59254" rtlCol="0" anchor="ctr"/>
          <a:lstStyle/>
          <a:p>
            <a:pPr algn="ctr">
              <a:lnSpc>
                <a:spcPts val="1646"/>
              </a:lnSpc>
            </a:pPr>
            <a:r>
              <a:rPr kumimoji="1" lang="ja-JP" altLang="en-US" sz="1400" dirty="0">
                <a:solidFill>
                  <a:schemeClr val="tx1"/>
                </a:solidFill>
                <a:latin typeface="Meiryo UI" panose="020B0604030504040204" pitchFamily="50" charset="-128"/>
                <a:ea typeface="Meiryo UI" panose="020B0604030504040204" pitchFamily="50" charset="-128"/>
              </a:rPr>
              <a:t>資料１</a:t>
            </a:r>
            <a:endParaRPr kumimoji="1" lang="en-US" altLang="ja-JP" sz="1400" dirty="0">
              <a:solidFill>
                <a:schemeClr val="tx1"/>
              </a:solidFill>
              <a:latin typeface="Meiryo UI" panose="020B0604030504040204" pitchFamily="50" charset="-128"/>
              <a:ea typeface="Meiryo UI" panose="020B0604030504040204" pitchFamily="50" charset="-128"/>
            </a:endParaRPr>
          </a:p>
        </p:txBody>
      </p:sp>
      <p:sp>
        <p:nvSpPr>
          <p:cNvPr id="33" name="正方形/長方形 32">
            <a:extLst>
              <a:ext uri="{FF2B5EF4-FFF2-40B4-BE49-F238E27FC236}">
                <a16:creationId xmlns:a16="http://schemas.microsoft.com/office/drawing/2014/main" id="{B088850F-F419-4BA5-88CF-C02A45BE41F4}"/>
              </a:ext>
            </a:extLst>
          </p:cNvPr>
          <p:cNvSpPr/>
          <p:nvPr/>
        </p:nvSpPr>
        <p:spPr>
          <a:xfrm>
            <a:off x="9481204" y="82221"/>
            <a:ext cx="324000" cy="233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59254" rtlCol="0" anchor="ctr"/>
          <a:lstStyle/>
          <a:p>
            <a:pPr algn="ctr">
              <a:lnSpc>
                <a:spcPts val="1646"/>
              </a:lnSpc>
            </a:pPr>
            <a:r>
              <a:rPr kumimoji="1" lang="ja-JP" altLang="en-US" sz="1400" b="1" dirty="0">
                <a:solidFill>
                  <a:schemeClr val="tx1"/>
                </a:solidFill>
                <a:latin typeface="Meiryo UI" panose="020B0604030504040204" pitchFamily="50" charset="-128"/>
                <a:ea typeface="Meiryo UI" panose="020B0604030504040204" pitchFamily="50" charset="-128"/>
              </a:rPr>
              <a:t>２</a:t>
            </a:r>
            <a:endParaRPr kumimoji="1" lang="en-US" altLang="ja-JP" sz="1400" b="1"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952683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31CF14C3-7217-4ABE-ACA3-BFAB6648689B}"/>
              </a:ext>
            </a:extLst>
          </p:cNvPr>
          <p:cNvSpPr/>
          <p:nvPr/>
        </p:nvSpPr>
        <p:spPr>
          <a:xfrm>
            <a:off x="0" y="0"/>
            <a:ext cx="9906000" cy="3741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bg1"/>
                </a:solidFill>
                <a:latin typeface="Meiryo UI" panose="020B0604030504040204" pitchFamily="50" charset="-128"/>
                <a:ea typeface="Meiryo UI" panose="020B0604030504040204" pitchFamily="50" charset="-128"/>
              </a:rPr>
              <a:t>大阪・関西万博における「</a:t>
            </a:r>
            <a:r>
              <a:rPr lang="en-US" altLang="ja-JP" b="1" dirty="0">
                <a:solidFill>
                  <a:schemeClr val="bg1"/>
                </a:solidFill>
                <a:latin typeface="Meiryo UI" panose="020B0604030504040204" pitchFamily="50" charset="-128"/>
                <a:ea typeface="Meiryo UI" panose="020B0604030504040204" pitchFamily="50" charset="-128"/>
              </a:rPr>
              <a:t>10</a:t>
            </a:r>
            <a:r>
              <a:rPr lang="ja-JP" altLang="en-US" b="1" dirty="0">
                <a:solidFill>
                  <a:schemeClr val="bg1"/>
                </a:solidFill>
                <a:latin typeface="Meiryo UI" panose="020B0604030504040204" pitchFamily="50" charset="-128"/>
                <a:ea typeface="Meiryo UI" panose="020B0604030504040204" pitchFamily="50" charset="-128"/>
              </a:rPr>
              <a:t>歳若返り」プロジェクトの取組みについて</a:t>
            </a:r>
          </a:p>
        </p:txBody>
      </p:sp>
      <p:sp>
        <p:nvSpPr>
          <p:cNvPr id="11" name="正方形/長方形 10">
            <a:extLst>
              <a:ext uri="{FF2B5EF4-FFF2-40B4-BE49-F238E27FC236}">
                <a16:creationId xmlns:a16="http://schemas.microsoft.com/office/drawing/2014/main" id="{BC29ECE6-AA57-4A6A-A420-F494B15F3E00}"/>
              </a:ext>
            </a:extLst>
          </p:cNvPr>
          <p:cNvSpPr/>
          <p:nvPr/>
        </p:nvSpPr>
        <p:spPr>
          <a:xfrm>
            <a:off x="2710835" y="536067"/>
            <a:ext cx="2161984" cy="48698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bg1"/>
                </a:solidFill>
                <a:latin typeface="Meiryo UI" panose="020B0604030504040204" pitchFamily="50" charset="-128"/>
                <a:ea typeface="Meiryo UI" panose="020B0604030504040204" pitchFamily="50" charset="-128"/>
              </a:rPr>
              <a:t>ロボットと一緒にトレーニング</a:t>
            </a:r>
          </a:p>
          <a:p>
            <a:pPr algn="ctr"/>
            <a:r>
              <a:rPr kumimoji="1" lang="en-US" altLang="ja-JP" sz="1100" dirty="0">
                <a:solidFill>
                  <a:schemeClr val="bg1"/>
                </a:solidFill>
                <a:latin typeface="Meiryo UI" panose="020B0604030504040204" pitchFamily="50" charset="-128"/>
                <a:ea typeface="Meiryo UI" panose="020B0604030504040204" pitchFamily="50" charset="-128"/>
              </a:rPr>
              <a:t>TANOTECH</a:t>
            </a:r>
            <a:r>
              <a:rPr kumimoji="1" lang="ja-JP" altLang="en-US" sz="1100" dirty="0">
                <a:solidFill>
                  <a:schemeClr val="bg1"/>
                </a:solidFill>
                <a:latin typeface="Meiryo UI" panose="020B0604030504040204" pitchFamily="50" charset="-128"/>
                <a:ea typeface="Meiryo UI" panose="020B0604030504040204" pitchFamily="50" charset="-128"/>
              </a:rPr>
              <a:t>（株）</a:t>
            </a:r>
            <a:endParaRPr kumimoji="1" lang="en-US" altLang="ja-JP" sz="1100" dirty="0">
              <a:solidFill>
                <a:schemeClr val="bg1"/>
              </a:solidFill>
              <a:latin typeface="Meiryo UI" panose="020B0604030504040204" pitchFamily="50" charset="-128"/>
              <a:ea typeface="Meiryo UI" panose="020B0604030504040204" pitchFamily="50" charset="-128"/>
            </a:endParaRPr>
          </a:p>
        </p:txBody>
      </p:sp>
      <p:sp>
        <p:nvSpPr>
          <p:cNvPr id="13" name="正方形/長方形 12">
            <a:extLst>
              <a:ext uri="{FF2B5EF4-FFF2-40B4-BE49-F238E27FC236}">
                <a16:creationId xmlns:a16="http://schemas.microsoft.com/office/drawing/2014/main" id="{3CA2610B-1A5A-48A5-92A4-27BACCE390A8}"/>
              </a:ext>
            </a:extLst>
          </p:cNvPr>
          <p:cNvSpPr/>
          <p:nvPr/>
        </p:nvSpPr>
        <p:spPr>
          <a:xfrm>
            <a:off x="5052151" y="536067"/>
            <a:ext cx="2161984" cy="48698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AI</a:t>
            </a:r>
            <a:r>
              <a:rPr kumimoji="1" lang="ja-JP" altLang="en-US" sz="1200" b="1" dirty="0">
                <a:solidFill>
                  <a:schemeClr val="bg1"/>
                </a:solidFill>
                <a:latin typeface="Meiryo UI" panose="020B0604030504040204" pitchFamily="50" charset="-128"/>
                <a:ea typeface="Meiryo UI" panose="020B0604030504040204" pitchFamily="50" charset="-128"/>
              </a:rPr>
              <a:t>ロボットとオーラルケア</a:t>
            </a:r>
            <a:endParaRPr kumimoji="1" lang="en-US" altLang="ja-JP" sz="1200" b="1" dirty="0">
              <a:solidFill>
                <a:schemeClr val="bg1"/>
              </a:solidFill>
              <a:latin typeface="Meiryo UI" panose="020B0604030504040204" pitchFamily="50" charset="-128"/>
              <a:ea typeface="Meiryo UI" panose="020B0604030504040204" pitchFamily="50" charset="-128"/>
            </a:endParaRPr>
          </a:p>
          <a:p>
            <a:pPr algn="ctr"/>
            <a:r>
              <a:rPr kumimoji="1" lang="ja-JP" altLang="en-US" sz="1100" dirty="0">
                <a:solidFill>
                  <a:schemeClr val="bg1"/>
                </a:solidFill>
                <a:latin typeface="Meiryo UI" panose="020B0604030504040204" pitchFamily="50" charset="-128"/>
                <a:ea typeface="Meiryo UI" panose="020B0604030504040204" pitchFamily="50" charset="-128"/>
              </a:rPr>
              <a:t>（株）ハタプロ</a:t>
            </a:r>
            <a:endParaRPr kumimoji="1" lang="en-US" altLang="ja-JP" sz="1100" dirty="0">
              <a:solidFill>
                <a:schemeClr val="bg1"/>
              </a:solidFill>
              <a:latin typeface="Meiryo UI" panose="020B0604030504040204" pitchFamily="50" charset="-128"/>
              <a:ea typeface="Meiryo UI" panose="020B0604030504040204" pitchFamily="50" charset="-128"/>
            </a:endParaRPr>
          </a:p>
        </p:txBody>
      </p:sp>
      <p:sp>
        <p:nvSpPr>
          <p:cNvPr id="14" name="正方形/長方形 13">
            <a:extLst>
              <a:ext uri="{FF2B5EF4-FFF2-40B4-BE49-F238E27FC236}">
                <a16:creationId xmlns:a16="http://schemas.microsoft.com/office/drawing/2014/main" id="{5DF3AC0A-015C-42D6-B4B8-7462CCAF62D1}"/>
              </a:ext>
            </a:extLst>
          </p:cNvPr>
          <p:cNvSpPr/>
          <p:nvPr/>
        </p:nvSpPr>
        <p:spPr>
          <a:xfrm>
            <a:off x="7409271" y="536067"/>
            <a:ext cx="2161984" cy="48698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bg1"/>
                </a:solidFill>
                <a:latin typeface="Meiryo UI" panose="020B0604030504040204" pitchFamily="50" charset="-128"/>
                <a:ea typeface="Meiryo UI" panose="020B0604030504040204" pitchFamily="50" charset="-128"/>
              </a:rPr>
              <a:t>あたらしいリハビリのカタチ</a:t>
            </a:r>
            <a:endParaRPr kumimoji="1" lang="en-US" altLang="ja-JP" sz="1200" b="1" dirty="0">
              <a:solidFill>
                <a:schemeClr val="bg1"/>
              </a:solidFill>
              <a:latin typeface="Meiryo UI" panose="020B0604030504040204" pitchFamily="50" charset="-128"/>
              <a:ea typeface="Meiryo UI" panose="020B0604030504040204" pitchFamily="50" charset="-128"/>
            </a:endParaRPr>
          </a:p>
          <a:p>
            <a:pPr algn="ctr"/>
            <a:r>
              <a:rPr kumimoji="1" lang="ja-JP" altLang="en-US" sz="1100" dirty="0">
                <a:solidFill>
                  <a:schemeClr val="bg1"/>
                </a:solidFill>
                <a:latin typeface="Meiryo UI" panose="020B0604030504040204" pitchFamily="50" charset="-128"/>
                <a:ea typeface="Meiryo UI" panose="020B0604030504040204" pitchFamily="50" charset="-128"/>
              </a:rPr>
              <a:t>（株）</a:t>
            </a:r>
            <a:r>
              <a:rPr kumimoji="1" lang="en-US" altLang="ja-JP" sz="1100" dirty="0" err="1">
                <a:solidFill>
                  <a:schemeClr val="bg1"/>
                </a:solidFill>
                <a:latin typeface="Meiryo UI" panose="020B0604030504040204" pitchFamily="50" charset="-128"/>
                <a:ea typeface="Meiryo UI" panose="020B0604030504040204" pitchFamily="50" charset="-128"/>
              </a:rPr>
              <a:t>mediVR</a:t>
            </a:r>
            <a:endParaRPr kumimoji="1" lang="en-US" altLang="ja-JP" sz="1100" dirty="0">
              <a:solidFill>
                <a:schemeClr val="bg1"/>
              </a:solidFill>
              <a:latin typeface="Meiryo UI" panose="020B0604030504040204" pitchFamily="50" charset="-128"/>
              <a:ea typeface="Meiryo UI" panose="020B0604030504040204" pitchFamily="50" charset="-128"/>
            </a:endParaRPr>
          </a:p>
        </p:txBody>
      </p:sp>
      <p:sp>
        <p:nvSpPr>
          <p:cNvPr id="17" name="正方形/長方形 16">
            <a:extLst>
              <a:ext uri="{FF2B5EF4-FFF2-40B4-BE49-F238E27FC236}">
                <a16:creationId xmlns:a16="http://schemas.microsoft.com/office/drawing/2014/main" id="{D3637E9E-F8B9-44A8-92EB-B33F0825F0D9}"/>
              </a:ext>
            </a:extLst>
          </p:cNvPr>
          <p:cNvSpPr/>
          <p:nvPr/>
        </p:nvSpPr>
        <p:spPr>
          <a:xfrm>
            <a:off x="2375250" y="3493202"/>
            <a:ext cx="2161984" cy="48698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spc="-70" dirty="0">
                <a:solidFill>
                  <a:schemeClr val="bg1"/>
                </a:solidFill>
                <a:latin typeface="Meiryo UI" panose="020B0604030504040204" pitchFamily="50" charset="-128"/>
                <a:ea typeface="Meiryo UI" panose="020B0604030504040204" pitchFamily="50" charset="-128"/>
              </a:rPr>
              <a:t>ガンマ波サウンドで脳を鍛える</a:t>
            </a:r>
          </a:p>
          <a:p>
            <a:pPr algn="ctr"/>
            <a:r>
              <a:rPr kumimoji="1" lang="ja-JP" altLang="en-US" sz="1100" dirty="0">
                <a:solidFill>
                  <a:schemeClr val="bg1"/>
                </a:solidFill>
                <a:latin typeface="Meiryo UI" panose="020B0604030504040204" pitchFamily="50" charset="-128"/>
                <a:ea typeface="Meiryo UI" panose="020B0604030504040204" pitchFamily="50" charset="-128"/>
              </a:rPr>
              <a:t>ピクシーダストテクノロジーズ（株）</a:t>
            </a:r>
            <a:endParaRPr kumimoji="1" lang="en-US" altLang="ja-JP" sz="1100" dirty="0">
              <a:solidFill>
                <a:schemeClr val="bg1"/>
              </a:solidFill>
              <a:latin typeface="Meiryo UI" panose="020B0604030504040204" pitchFamily="50" charset="-128"/>
              <a:ea typeface="Meiryo UI" panose="020B0604030504040204" pitchFamily="50" charset="-128"/>
            </a:endParaRPr>
          </a:p>
        </p:txBody>
      </p:sp>
      <p:sp>
        <p:nvSpPr>
          <p:cNvPr id="18" name="正方形/長方形 17">
            <a:extLst>
              <a:ext uri="{FF2B5EF4-FFF2-40B4-BE49-F238E27FC236}">
                <a16:creationId xmlns:a16="http://schemas.microsoft.com/office/drawing/2014/main" id="{50F72F02-2514-4C46-8294-E1C4EB192449}"/>
              </a:ext>
            </a:extLst>
          </p:cNvPr>
          <p:cNvSpPr/>
          <p:nvPr/>
        </p:nvSpPr>
        <p:spPr>
          <a:xfrm>
            <a:off x="4732370" y="3493202"/>
            <a:ext cx="2161984" cy="48698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VR</a:t>
            </a:r>
            <a:r>
              <a:rPr kumimoji="1" lang="ja-JP" altLang="en-US" sz="1200" b="1" dirty="0">
                <a:solidFill>
                  <a:schemeClr val="bg1"/>
                </a:solidFill>
                <a:latin typeface="Meiryo UI" panose="020B0604030504040204" pitchFamily="50" charset="-128"/>
                <a:ea typeface="Meiryo UI" panose="020B0604030504040204" pitchFamily="50" charset="-128"/>
              </a:rPr>
              <a:t>吹き矢で肺活量アップ</a:t>
            </a:r>
          </a:p>
          <a:p>
            <a:pPr algn="ctr"/>
            <a:r>
              <a:rPr kumimoji="1" lang="en-US" altLang="ja-JP" sz="1100" spc="-60" dirty="0">
                <a:solidFill>
                  <a:schemeClr val="bg1"/>
                </a:solidFill>
                <a:latin typeface="Meiryo UI" panose="020B0604030504040204" pitchFamily="50" charset="-128"/>
                <a:ea typeface="Meiryo UI" panose="020B0604030504040204" pitchFamily="50" charset="-128"/>
              </a:rPr>
              <a:t>TOPPAN</a:t>
            </a:r>
            <a:r>
              <a:rPr kumimoji="1" lang="ja-JP" altLang="en-US" sz="1100" dirty="0">
                <a:solidFill>
                  <a:schemeClr val="bg1"/>
                </a:solidFill>
                <a:latin typeface="Meiryo UI" panose="020B0604030504040204" pitchFamily="50" charset="-128"/>
                <a:ea typeface="Meiryo UI" panose="020B0604030504040204" pitchFamily="50" charset="-128"/>
              </a:rPr>
              <a:t>（株）</a:t>
            </a:r>
            <a:endParaRPr kumimoji="1" lang="en-US" altLang="ja-JP" sz="1100" dirty="0">
              <a:solidFill>
                <a:schemeClr val="bg1"/>
              </a:solidFill>
              <a:latin typeface="Meiryo UI" panose="020B0604030504040204" pitchFamily="50" charset="-128"/>
              <a:ea typeface="Meiryo UI" panose="020B0604030504040204" pitchFamily="50" charset="-128"/>
            </a:endParaRPr>
          </a:p>
        </p:txBody>
      </p:sp>
      <p:sp>
        <p:nvSpPr>
          <p:cNvPr id="25" name="テキスト ボックス 24">
            <a:extLst>
              <a:ext uri="{FF2B5EF4-FFF2-40B4-BE49-F238E27FC236}">
                <a16:creationId xmlns:a16="http://schemas.microsoft.com/office/drawing/2014/main" id="{9FA2D034-1F15-4D45-B519-F3FFE7F9F86A}"/>
              </a:ext>
            </a:extLst>
          </p:cNvPr>
          <p:cNvSpPr txBox="1"/>
          <p:nvPr/>
        </p:nvSpPr>
        <p:spPr>
          <a:xfrm>
            <a:off x="2636433" y="1073395"/>
            <a:ext cx="2274354" cy="840423"/>
          </a:xfrm>
          <a:prstGeom prst="rect">
            <a:avLst/>
          </a:prstGeom>
          <a:noFill/>
        </p:spPr>
        <p:txBody>
          <a:bodyPr wrap="square">
            <a:spAutoFit/>
          </a:bodyPr>
          <a:lstStyle/>
          <a:p>
            <a:pPr>
              <a:lnSpc>
                <a:spcPts val="1500"/>
              </a:lnSpc>
            </a:pPr>
            <a:r>
              <a:rPr lang="ja-JP" altLang="en-US" sz="1050" dirty="0">
                <a:latin typeface="Meiryo UI" panose="020B0604030504040204" pitchFamily="50" charset="-128"/>
                <a:ea typeface="Meiryo UI" panose="020B0604030504040204" pitchFamily="50" charset="-128"/>
              </a:rPr>
              <a:t>ロボットが案内してくれるバーチャルトレーニングや姿勢測定を実施。ゲームに取り組むことで自然と運動につながることを体験いただいた。</a:t>
            </a:r>
            <a:endParaRPr lang="en-US" altLang="ja-JP" sz="1050" dirty="0">
              <a:latin typeface="Meiryo UI" panose="020B0604030504040204" pitchFamily="50" charset="-128"/>
              <a:ea typeface="Meiryo UI" panose="020B0604030504040204" pitchFamily="50" charset="-128"/>
            </a:endParaRPr>
          </a:p>
        </p:txBody>
      </p:sp>
      <p:sp>
        <p:nvSpPr>
          <p:cNvPr id="26" name="テキスト ボックス 25">
            <a:extLst>
              <a:ext uri="{FF2B5EF4-FFF2-40B4-BE49-F238E27FC236}">
                <a16:creationId xmlns:a16="http://schemas.microsoft.com/office/drawing/2014/main" id="{757DC3C3-3AFA-4CAA-B2D8-F041872E1419}"/>
              </a:ext>
            </a:extLst>
          </p:cNvPr>
          <p:cNvSpPr txBox="1"/>
          <p:nvPr/>
        </p:nvSpPr>
        <p:spPr>
          <a:xfrm>
            <a:off x="5033183" y="1073131"/>
            <a:ext cx="2274354" cy="648063"/>
          </a:xfrm>
          <a:prstGeom prst="rect">
            <a:avLst/>
          </a:prstGeom>
          <a:noFill/>
        </p:spPr>
        <p:txBody>
          <a:bodyPr wrap="square">
            <a:spAutoFit/>
          </a:bodyPr>
          <a:lstStyle/>
          <a:p>
            <a:pPr>
              <a:lnSpc>
                <a:spcPts val="1500"/>
              </a:lnSpc>
            </a:pPr>
            <a:r>
              <a:rPr lang="ja-JP" altLang="en-US" sz="1050" dirty="0">
                <a:latin typeface="Meiryo UI" panose="020B0604030504040204" pitchFamily="50" charset="-128"/>
                <a:ea typeface="Meiryo UI" panose="020B0604030504040204" pitchFamily="50" charset="-128"/>
              </a:rPr>
              <a:t>フクロウ型の</a:t>
            </a:r>
            <a:r>
              <a:rPr lang="en-US" altLang="ja-JP" sz="1050" dirty="0">
                <a:latin typeface="Meiryo UI" panose="020B0604030504040204" pitchFamily="50" charset="-128"/>
                <a:ea typeface="Meiryo UI" panose="020B0604030504040204" pitchFamily="50" charset="-128"/>
              </a:rPr>
              <a:t>AI</a:t>
            </a:r>
            <a:r>
              <a:rPr lang="ja-JP" altLang="en-US" sz="1050" dirty="0">
                <a:latin typeface="Meiryo UI" panose="020B0604030504040204" pitchFamily="50" charset="-128"/>
                <a:ea typeface="Meiryo UI" panose="020B0604030504040204" pitchFamily="50" charset="-128"/>
              </a:rPr>
              <a:t>ロボットのナビゲートで、</a:t>
            </a:r>
            <a:br>
              <a:rPr lang="ja-JP" altLang="en-US" sz="1050" dirty="0">
                <a:latin typeface="Meiryo UI" panose="020B0604030504040204" pitchFamily="50" charset="-128"/>
                <a:ea typeface="Meiryo UI" panose="020B0604030504040204" pitchFamily="50" charset="-128"/>
              </a:rPr>
            </a:br>
            <a:r>
              <a:rPr lang="ja-JP" altLang="en-US" sz="1050" dirty="0">
                <a:latin typeface="Meiryo UI" panose="020B0604030504040204" pitchFamily="50" charset="-128"/>
                <a:ea typeface="Meiryo UI" panose="020B0604030504040204" pitchFamily="50" charset="-128"/>
              </a:rPr>
              <a:t>口腔機能を鍛える運動を体験。日常生活のスキマ時間での実践を訴求した。</a:t>
            </a:r>
          </a:p>
        </p:txBody>
      </p:sp>
      <p:sp>
        <p:nvSpPr>
          <p:cNvPr id="27" name="テキスト ボックス 26">
            <a:extLst>
              <a:ext uri="{FF2B5EF4-FFF2-40B4-BE49-F238E27FC236}">
                <a16:creationId xmlns:a16="http://schemas.microsoft.com/office/drawing/2014/main" id="{ED2BA4F4-DBE6-4D92-98D9-E416D8779845}"/>
              </a:ext>
            </a:extLst>
          </p:cNvPr>
          <p:cNvSpPr txBox="1"/>
          <p:nvPr/>
        </p:nvSpPr>
        <p:spPr>
          <a:xfrm>
            <a:off x="7388749" y="1037587"/>
            <a:ext cx="2283369" cy="1032783"/>
          </a:xfrm>
          <a:prstGeom prst="rect">
            <a:avLst/>
          </a:prstGeom>
          <a:noFill/>
        </p:spPr>
        <p:txBody>
          <a:bodyPr wrap="square">
            <a:spAutoFit/>
          </a:bodyPr>
          <a:lstStyle/>
          <a:p>
            <a:pPr>
              <a:lnSpc>
                <a:spcPts val="1500"/>
              </a:lnSpc>
            </a:pPr>
            <a:r>
              <a:rPr lang="ja-JP" altLang="en-US" sz="1050" dirty="0">
                <a:latin typeface="Meiryo UI" panose="020B0604030504040204" pitchFamily="50" charset="-128"/>
                <a:ea typeface="Meiryo UI" panose="020B0604030504040204" pitchFamily="50" charset="-128"/>
              </a:rPr>
              <a:t>リハビリテーション医療機器「</a:t>
            </a:r>
            <a:r>
              <a:rPr lang="en-US" altLang="ja-JP" sz="1050" dirty="0" err="1">
                <a:latin typeface="Meiryo UI" panose="020B0604030504040204" pitchFamily="50" charset="-128"/>
                <a:ea typeface="Meiryo UI" panose="020B0604030504040204" pitchFamily="50" charset="-128"/>
              </a:rPr>
              <a:t>mediVR</a:t>
            </a:r>
            <a:r>
              <a:rPr lang="ja-JP" altLang="en-US" sz="1050" dirty="0">
                <a:latin typeface="Meiryo UI" panose="020B0604030504040204" pitchFamily="50" charset="-128"/>
                <a:ea typeface="Meiryo UI" panose="020B0604030504040204" pitchFamily="50" charset="-128"/>
              </a:rPr>
              <a:t>カグラ」の体験を実施。バーチャル空間上で、運動機能や認知機能の訓練をゲーム感覚で体験。</a:t>
            </a:r>
            <a:br>
              <a:rPr lang="ja-JP" altLang="en-US" sz="1050" dirty="0">
                <a:latin typeface="Meiryo UI" panose="020B0604030504040204" pitchFamily="50" charset="-128"/>
                <a:ea typeface="Meiryo UI" panose="020B0604030504040204" pitchFamily="50" charset="-128"/>
              </a:rPr>
            </a:br>
            <a:endParaRPr lang="ja-JP" altLang="en-US" sz="1050" dirty="0">
              <a:latin typeface="Meiryo UI" panose="020B0604030504040204" pitchFamily="50" charset="-128"/>
              <a:ea typeface="Meiryo UI" panose="020B0604030504040204" pitchFamily="50" charset="-128"/>
            </a:endParaRPr>
          </a:p>
        </p:txBody>
      </p:sp>
      <p:sp>
        <p:nvSpPr>
          <p:cNvPr id="29" name="テキスト ボックス 28">
            <a:extLst>
              <a:ext uri="{FF2B5EF4-FFF2-40B4-BE49-F238E27FC236}">
                <a16:creationId xmlns:a16="http://schemas.microsoft.com/office/drawing/2014/main" id="{D4D5400A-6E8E-4480-B522-32BD8E23F78D}"/>
              </a:ext>
            </a:extLst>
          </p:cNvPr>
          <p:cNvSpPr txBox="1"/>
          <p:nvPr/>
        </p:nvSpPr>
        <p:spPr>
          <a:xfrm>
            <a:off x="2315539" y="4022459"/>
            <a:ext cx="2308475" cy="1032783"/>
          </a:xfrm>
          <a:prstGeom prst="rect">
            <a:avLst/>
          </a:prstGeom>
          <a:noFill/>
        </p:spPr>
        <p:txBody>
          <a:bodyPr wrap="square">
            <a:spAutoFit/>
          </a:bodyPr>
          <a:lstStyle/>
          <a:p>
            <a:pPr>
              <a:lnSpc>
                <a:spcPts val="1500"/>
              </a:lnSpc>
            </a:pPr>
            <a:r>
              <a:rPr lang="ja-JP" altLang="en-US" sz="1050" dirty="0">
                <a:latin typeface="Meiryo UI" panose="020B0604030504040204" pitchFamily="50" charset="-128"/>
                <a:ea typeface="Meiryo UI" panose="020B0604030504040204" pitchFamily="50" charset="-128"/>
              </a:rPr>
              <a:t>記憶や集中力に関係する脳波「ガンマ波」を脳内で引き起こすことができるガンマ波サウンドについて、技術や研究等を紹介。ガンマ波サウンドを実際に体験いただいた。</a:t>
            </a:r>
          </a:p>
        </p:txBody>
      </p:sp>
      <p:sp>
        <p:nvSpPr>
          <p:cNvPr id="30" name="テキスト ボックス 29">
            <a:extLst>
              <a:ext uri="{FF2B5EF4-FFF2-40B4-BE49-F238E27FC236}">
                <a16:creationId xmlns:a16="http://schemas.microsoft.com/office/drawing/2014/main" id="{959FE4AB-C8C4-4C00-B363-73429EF3AB22}"/>
              </a:ext>
            </a:extLst>
          </p:cNvPr>
          <p:cNvSpPr txBox="1"/>
          <p:nvPr/>
        </p:nvSpPr>
        <p:spPr>
          <a:xfrm>
            <a:off x="4683725" y="4022459"/>
            <a:ext cx="2283368" cy="840423"/>
          </a:xfrm>
          <a:prstGeom prst="rect">
            <a:avLst/>
          </a:prstGeom>
          <a:noFill/>
        </p:spPr>
        <p:txBody>
          <a:bodyPr wrap="square">
            <a:spAutoFit/>
          </a:bodyPr>
          <a:lstStyle/>
          <a:p>
            <a:pPr>
              <a:lnSpc>
                <a:spcPts val="1500"/>
              </a:lnSpc>
            </a:pPr>
            <a:r>
              <a:rPr lang="ja-JP" altLang="en-US" sz="1050" dirty="0">
                <a:latin typeface="Meiryo UI" panose="020B0604030504040204" pitchFamily="50" charset="-128"/>
                <a:ea typeface="Meiryo UI" panose="020B0604030504040204" pitchFamily="50" charset="-128"/>
              </a:rPr>
              <a:t>バーチャル空間上で吹き矢を吹く、</a:t>
            </a:r>
            <a:r>
              <a:rPr lang="en-US" altLang="ja-JP" sz="1050" dirty="0">
                <a:latin typeface="Meiryo UI" panose="020B0604030504040204" pitchFamily="50" charset="-128"/>
                <a:ea typeface="Meiryo UI" panose="020B0604030504040204" pitchFamily="50" charset="-128"/>
              </a:rPr>
              <a:t>VR</a:t>
            </a:r>
            <a:r>
              <a:rPr lang="ja-JP" altLang="en-US" sz="1050" dirty="0">
                <a:latin typeface="Meiryo UI" panose="020B0604030504040204" pitchFamily="50" charset="-128"/>
                <a:ea typeface="Meiryo UI" panose="020B0604030504040204" pitchFamily="50" charset="-128"/>
              </a:rPr>
              <a:t>吹き矢を実施。楽しみながら呼吸機能等の改善をめざす取組みを体験いただいた。</a:t>
            </a:r>
          </a:p>
        </p:txBody>
      </p:sp>
      <p:pic>
        <p:nvPicPr>
          <p:cNvPr id="9" name="図 8">
            <a:extLst>
              <a:ext uri="{FF2B5EF4-FFF2-40B4-BE49-F238E27FC236}">
                <a16:creationId xmlns:a16="http://schemas.microsoft.com/office/drawing/2014/main" id="{B13517F7-C720-4CE9-BDF6-1061F200C5D4}"/>
              </a:ext>
            </a:extLst>
          </p:cNvPr>
          <p:cNvPicPr>
            <a:picLocks noChangeAspect="1"/>
          </p:cNvPicPr>
          <p:nvPr/>
        </p:nvPicPr>
        <p:blipFill>
          <a:blip r:embed="rId3"/>
          <a:stretch>
            <a:fillRect/>
          </a:stretch>
        </p:blipFill>
        <p:spPr>
          <a:xfrm>
            <a:off x="7478239" y="1925756"/>
            <a:ext cx="2024047" cy="1353429"/>
          </a:xfrm>
          <a:prstGeom prst="rect">
            <a:avLst/>
          </a:prstGeom>
        </p:spPr>
      </p:pic>
      <p:pic>
        <p:nvPicPr>
          <p:cNvPr id="15" name="図 14">
            <a:extLst>
              <a:ext uri="{FF2B5EF4-FFF2-40B4-BE49-F238E27FC236}">
                <a16:creationId xmlns:a16="http://schemas.microsoft.com/office/drawing/2014/main" id="{E4A4D5DE-2461-4AD4-BDF1-C16498491522}"/>
              </a:ext>
            </a:extLst>
          </p:cNvPr>
          <p:cNvPicPr>
            <a:picLocks noChangeAspect="1"/>
          </p:cNvPicPr>
          <p:nvPr/>
        </p:nvPicPr>
        <p:blipFill>
          <a:blip r:embed="rId4"/>
          <a:stretch>
            <a:fillRect/>
          </a:stretch>
        </p:blipFill>
        <p:spPr>
          <a:xfrm>
            <a:off x="4824242" y="5069673"/>
            <a:ext cx="1981372" cy="1493649"/>
          </a:xfrm>
          <a:prstGeom prst="rect">
            <a:avLst/>
          </a:prstGeom>
        </p:spPr>
      </p:pic>
      <p:pic>
        <p:nvPicPr>
          <p:cNvPr id="22" name="図 21">
            <a:extLst>
              <a:ext uri="{FF2B5EF4-FFF2-40B4-BE49-F238E27FC236}">
                <a16:creationId xmlns:a16="http://schemas.microsoft.com/office/drawing/2014/main" id="{3183DEEF-39A0-42D9-869A-BEE5D4FB8D15}"/>
              </a:ext>
            </a:extLst>
          </p:cNvPr>
          <p:cNvPicPr>
            <a:picLocks noChangeAspect="1"/>
          </p:cNvPicPr>
          <p:nvPr/>
        </p:nvPicPr>
        <p:blipFill>
          <a:blip r:embed="rId5"/>
          <a:stretch>
            <a:fillRect/>
          </a:stretch>
        </p:blipFill>
        <p:spPr>
          <a:xfrm>
            <a:off x="2779803" y="1925757"/>
            <a:ext cx="2024047" cy="1353429"/>
          </a:xfrm>
          <a:prstGeom prst="rect">
            <a:avLst/>
          </a:prstGeom>
        </p:spPr>
      </p:pic>
      <p:sp>
        <p:nvSpPr>
          <p:cNvPr id="2" name="正方形/長方形 1">
            <a:extLst>
              <a:ext uri="{FF2B5EF4-FFF2-40B4-BE49-F238E27FC236}">
                <a16:creationId xmlns:a16="http://schemas.microsoft.com/office/drawing/2014/main" id="{60E70C4B-0B27-5A03-D04F-1E7E8562C829}"/>
              </a:ext>
            </a:extLst>
          </p:cNvPr>
          <p:cNvSpPr/>
          <p:nvPr/>
        </p:nvSpPr>
        <p:spPr>
          <a:xfrm>
            <a:off x="306895" y="708179"/>
            <a:ext cx="2224607" cy="31486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bg1"/>
                </a:solidFill>
                <a:latin typeface="Meiryo UI" panose="020B0604030504040204" pitchFamily="50" charset="-128"/>
                <a:ea typeface="Meiryo UI" panose="020B0604030504040204" pitchFamily="50" charset="-128"/>
              </a:rPr>
              <a:t>体験ブース</a:t>
            </a:r>
            <a:r>
              <a:rPr kumimoji="1" lang="en-US" altLang="ja-JP" sz="1400" b="1" dirty="0">
                <a:solidFill>
                  <a:schemeClr val="bg1"/>
                </a:solidFill>
                <a:latin typeface="Meiryo UI" panose="020B0604030504040204" pitchFamily="50" charset="-128"/>
                <a:ea typeface="Meiryo UI" panose="020B0604030504040204" pitchFamily="50" charset="-128"/>
              </a:rPr>
              <a:t>【</a:t>
            </a:r>
            <a:r>
              <a:rPr kumimoji="1" lang="ja-JP" altLang="en-US" sz="1400" b="1" dirty="0">
                <a:solidFill>
                  <a:schemeClr val="bg1"/>
                </a:solidFill>
                <a:latin typeface="Meiryo UI" panose="020B0604030504040204" pitchFamily="50" charset="-128"/>
                <a:ea typeface="Meiryo UI" panose="020B0604030504040204" pitchFamily="50" charset="-128"/>
              </a:rPr>
              <a:t>実践</a:t>
            </a:r>
            <a:r>
              <a:rPr kumimoji="1" lang="en-US" altLang="ja-JP" sz="1400" b="1" dirty="0">
                <a:solidFill>
                  <a:schemeClr val="bg1"/>
                </a:solidFill>
                <a:latin typeface="Meiryo UI" panose="020B0604030504040204" pitchFamily="50" charset="-128"/>
                <a:ea typeface="Meiryo UI" panose="020B0604030504040204" pitchFamily="50" charset="-128"/>
              </a:rPr>
              <a:t>】</a:t>
            </a:r>
            <a:endParaRPr kumimoji="1" lang="ja-JP" altLang="en-US" sz="1400" b="1" dirty="0">
              <a:solidFill>
                <a:schemeClr val="bg1"/>
              </a:solidFill>
              <a:latin typeface="Meiryo UI" panose="020B0604030504040204" pitchFamily="50" charset="-128"/>
              <a:ea typeface="Meiryo UI" panose="020B0604030504040204" pitchFamily="50" charset="-128"/>
            </a:endParaRPr>
          </a:p>
        </p:txBody>
      </p:sp>
      <p:sp>
        <p:nvSpPr>
          <p:cNvPr id="7" name="テキスト ボックス 6">
            <a:extLst>
              <a:ext uri="{FF2B5EF4-FFF2-40B4-BE49-F238E27FC236}">
                <a16:creationId xmlns:a16="http://schemas.microsoft.com/office/drawing/2014/main" id="{046C7D9A-26D1-AC2A-ED55-A356EE303C4C}"/>
              </a:ext>
            </a:extLst>
          </p:cNvPr>
          <p:cNvSpPr txBox="1"/>
          <p:nvPr/>
        </p:nvSpPr>
        <p:spPr>
          <a:xfrm>
            <a:off x="74437" y="391016"/>
            <a:ext cx="2096486" cy="310726"/>
          </a:xfrm>
          <a:prstGeom prst="rect">
            <a:avLst/>
          </a:prstGeom>
          <a:noFill/>
        </p:spPr>
        <p:txBody>
          <a:bodyPr wrap="square">
            <a:spAutoFit/>
          </a:bodyPr>
          <a:lstStyle/>
          <a:p>
            <a:pPr>
              <a:lnSpc>
                <a:spcPts val="1900"/>
              </a:lnSpc>
            </a:pPr>
            <a:r>
              <a:rPr lang="en-US" altLang="ja-JP" sz="1400" b="1"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ヘルスケア体験</a:t>
            </a:r>
            <a:r>
              <a:rPr lang="en-US" altLang="ja-JP" sz="1400" b="1"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endParaRPr>
          </a:p>
        </p:txBody>
      </p:sp>
      <p:pic>
        <p:nvPicPr>
          <p:cNvPr id="12" name="図 11">
            <a:extLst>
              <a:ext uri="{FF2B5EF4-FFF2-40B4-BE49-F238E27FC236}">
                <a16:creationId xmlns:a16="http://schemas.microsoft.com/office/drawing/2014/main" id="{9E4C6DEF-7095-4D39-ACF9-73346A83D6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9904" y="5147479"/>
            <a:ext cx="2037455" cy="1358575"/>
          </a:xfrm>
          <a:prstGeom prst="rect">
            <a:avLst/>
          </a:prstGeom>
        </p:spPr>
      </p:pic>
      <p:pic>
        <p:nvPicPr>
          <p:cNvPr id="16" name="図 15">
            <a:extLst>
              <a:ext uri="{FF2B5EF4-FFF2-40B4-BE49-F238E27FC236}">
                <a16:creationId xmlns:a16="http://schemas.microsoft.com/office/drawing/2014/main" id="{6D48B960-3332-4935-BFC2-1F5851127A2C}"/>
              </a:ext>
            </a:extLst>
          </p:cNvPr>
          <p:cNvPicPr>
            <a:picLocks noChangeAspect="1"/>
          </p:cNvPicPr>
          <p:nvPr/>
        </p:nvPicPr>
        <p:blipFill>
          <a:blip r:embed="rId7"/>
          <a:stretch>
            <a:fillRect/>
          </a:stretch>
        </p:blipFill>
        <p:spPr>
          <a:xfrm>
            <a:off x="7162229" y="3674918"/>
            <a:ext cx="1708621" cy="2416479"/>
          </a:xfrm>
          <a:prstGeom prst="rect">
            <a:avLst/>
          </a:prstGeom>
        </p:spPr>
      </p:pic>
      <p:pic>
        <p:nvPicPr>
          <p:cNvPr id="10" name="図 9">
            <a:extLst>
              <a:ext uri="{FF2B5EF4-FFF2-40B4-BE49-F238E27FC236}">
                <a16:creationId xmlns:a16="http://schemas.microsoft.com/office/drawing/2014/main" id="{BDD9B37B-E529-4433-8F6D-4EF416D0DB17}"/>
              </a:ext>
            </a:extLst>
          </p:cNvPr>
          <p:cNvPicPr>
            <a:picLocks noChangeAspect="1"/>
          </p:cNvPicPr>
          <p:nvPr/>
        </p:nvPicPr>
        <p:blipFill>
          <a:blip r:embed="rId8"/>
          <a:stretch>
            <a:fillRect/>
          </a:stretch>
        </p:blipFill>
        <p:spPr>
          <a:xfrm rot="542608">
            <a:off x="8573847" y="4584303"/>
            <a:ext cx="1089036" cy="1544288"/>
          </a:xfrm>
          <a:prstGeom prst="rect">
            <a:avLst/>
          </a:prstGeom>
        </p:spPr>
      </p:pic>
      <p:sp>
        <p:nvSpPr>
          <p:cNvPr id="28" name="テキスト ボックス 27">
            <a:extLst>
              <a:ext uri="{FF2B5EF4-FFF2-40B4-BE49-F238E27FC236}">
                <a16:creationId xmlns:a16="http://schemas.microsoft.com/office/drawing/2014/main" id="{390D9D99-0CC2-4FC6-8801-65A613301F35}"/>
              </a:ext>
            </a:extLst>
          </p:cNvPr>
          <p:cNvSpPr txBox="1"/>
          <p:nvPr/>
        </p:nvSpPr>
        <p:spPr>
          <a:xfrm>
            <a:off x="7191651" y="6204581"/>
            <a:ext cx="2535192" cy="433260"/>
          </a:xfrm>
          <a:prstGeom prst="rect">
            <a:avLst/>
          </a:prstGeom>
          <a:noFill/>
        </p:spPr>
        <p:txBody>
          <a:bodyPr wrap="square">
            <a:spAutoFit/>
          </a:bodyPr>
          <a:lstStyle/>
          <a:p>
            <a:pPr>
              <a:lnSpc>
                <a:spcPts val="1400"/>
              </a:lnSpc>
            </a:pPr>
            <a:r>
              <a:rPr lang="ja-JP" altLang="en-US" sz="1050" dirty="0">
                <a:latin typeface="Meiryo UI" panose="020B0604030504040204" pitchFamily="50" charset="-128"/>
                <a:ea typeface="Meiryo UI" panose="020B0604030504040204" pitchFamily="50" charset="-128"/>
              </a:rPr>
              <a:t>来場者に配布した「スタンプカード」では</a:t>
            </a:r>
            <a:endParaRPr lang="en-US" altLang="ja-JP" sz="1050" dirty="0">
              <a:latin typeface="Meiryo UI" panose="020B0604030504040204" pitchFamily="50" charset="-128"/>
              <a:ea typeface="Meiryo UI" panose="020B0604030504040204" pitchFamily="50" charset="-128"/>
            </a:endParaRPr>
          </a:p>
          <a:p>
            <a:pPr>
              <a:lnSpc>
                <a:spcPts val="1400"/>
              </a:lnSpc>
            </a:pPr>
            <a:r>
              <a:rPr lang="ja-JP" altLang="en-US" sz="1050" dirty="0">
                <a:latin typeface="Meiryo UI" panose="020B0604030504040204" pitchFamily="50" charset="-128"/>
                <a:ea typeface="Meiryo UI" panose="020B0604030504040204" pitchFamily="50" charset="-128"/>
              </a:rPr>
              <a:t>アスマイルへの登録を勧奨</a:t>
            </a:r>
            <a:endParaRPr lang="en-US" altLang="ja-JP" sz="1050" dirty="0">
              <a:latin typeface="Meiryo UI" panose="020B0604030504040204" pitchFamily="50" charset="-128"/>
              <a:ea typeface="Meiryo UI" panose="020B0604030504040204" pitchFamily="50" charset="-128"/>
            </a:endParaRPr>
          </a:p>
        </p:txBody>
      </p:sp>
      <p:pic>
        <p:nvPicPr>
          <p:cNvPr id="21" name="図 20">
            <a:extLst>
              <a:ext uri="{FF2B5EF4-FFF2-40B4-BE49-F238E27FC236}">
                <a16:creationId xmlns:a16="http://schemas.microsoft.com/office/drawing/2014/main" id="{62EB36F2-D003-4B8F-B9A7-D94870FD882F}"/>
              </a:ext>
            </a:extLst>
          </p:cNvPr>
          <p:cNvPicPr>
            <a:picLocks noChangeAspect="1"/>
          </p:cNvPicPr>
          <p:nvPr/>
        </p:nvPicPr>
        <p:blipFill>
          <a:blip r:embed="rId9"/>
          <a:stretch>
            <a:fillRect/>
          </a:stretch>
        </p:blipFill>
        <p:spPr>
          <a:xfrm>
            <a:off x="400007" y="1221940"/>
            <a:ext cx="1675574" cy="2518231"/>
          </a:xfrm>
          <a:prstGeom prst="rect">
            <a:avLst/>
          </a:prstGeom>
        </p:spPr>
      </p:pic>
      <p:pic>
        <p:nvPicPr>
          <p:cNvPr id="6" name="図 5">
            <a:extLst>
              <a:ext uri="{FF2B5EF4-FFF2-40B4-BE49-F238E27FC236}">
                <a16:creationId xmlns:a16="http://schemas.microsoft.com/office/drawing/2014/main" id="{63AA7261-E45B-433C-870A-CD6F39A439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67603" y="1913799"/>
            <a:ext cx="2024048" cy="1353924"/>
          </a:xfrm>
          <a:prstGeom prst="rect">
            <a:avLst/>
          </a:prstGeom>
        </p:spPr>
      </p:pic>
      <p:sp>
        <p:nvSpPr>
          <p:cNvPr id="31" name="正方形/長方形 30">
            <a:extLst>
              <a:ext uri="{FF2B5EF4-FFF2-40B4-BE49-F238E27FC236}">
                <a16:creationId xmlns:a16="http://schemas.microsoft.com/office/drawing/2014/main" id="{9A67B291-CB76-400B-BCFD-B8ECAD56397B}"/>
              </a:ext>
            </a:extLst>
          </p:cNvPr>
          <p:cNvSpPr/>
          <p:nvPr/>
        </p:nvSpPr>
        <p:spPr>
          <a:xfrm>
            <a:off x="8565573" y="70098"/>
            <a:ext cx="814836" cy="233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59254" rtlCol="0" anchor="ctr"/>
          <a:lstStyle/>
          <a:p>
            <a:pPr algn="ctr">
              <a:lnSpc>
                <a:spcPts val="1646"/>
              </a:lnSpc>
            </a:pPr>
            <a:r>
              <a:rPr kumimoji="1" lang="ja-JP" altLang="en-US" sz="1400" dirty="0">
                <a:solidFill>
                  <a:schemeClr val="tx1"/>
                </a:solidFill>
                <a:latin typeface="Meiryo UI" panose="020B0604030504040204" pitchFamily="50" charset="-128"/>
                <a:ea typeface="Meiryo UI" panose="020B0604030504040204" pitchFamily="50" charset="-128"/>
              </a:rPr>
              <a:t>資料１</a:t>
            </a:r>
            <a:endParaRPr kumimoji="1" lang="en-US" altLang="ja-JP" sz="1400" dirty="0">
              <a:solidFill>
                <a:schemeClr val="tx1"/>
              </a:solidFill>
              <a:latin typeface="Meiryo UI" panose="020B0604030504040204" pitchFamily="50" charset="-128"/>
              <a:ea typeface="Meiryo UI" panose="020B0604030504040204" pitchFamily="50" charset="-128"/>
            </a:endParaRPr>
          </a:p>
        </p:txBody>
      </p:sp>
      <p:sp>
        <p:nvSpPr>
          <p:cNvPr id="32" name="正方形/長方形 31">
            <a:extLst>
              <a:ext uri="{FF2B5EF4-FFF2-40B4-BE49-F238E27FC236}">
                <a16:creationId xmlns:a16="http://schemas.microsoft.com/office/drawing/2014/main" id="{F2E178C8-8D8F-4066-AD26-3CB7A32A6E0C}"/>
              </a:ext>
            </a:extLst>
          </p:cNvPr>
          <p:cNvSpPr/>
          <p:nvPr/>
        </p:nvSpPr>
        <p:spPr>
          <a:xfrm>
            <a:off x="9481204" y="82221"/>
            <a:ext cx="324000" cy="233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59254" rtlCol="0" anchor="ctr"/>
          <a:lstStyle/>
          <a:p>
            <a:pPr algn="ctr">
              <a:lnSpc>
                <a:spcPts val="1646"/>
              </a:lnSpc>
            </a:pPr>
            <a:r>
              <a:rPr kumimoji="1" lang="ja-JP" altLang="en-US" sz="1400" b="1" dirty="0">
                <a:solidFill>
                  <a:schemeClr val="tx1"/>
                </a:solidFill>
                <a:latin typeface="Meiryo UI" panose="020B0604030504040204" pitchFamily="50" charset="-128"/>
                <a:ea typeface="Meiryo UI" panose="020B0604030504040204" pitchFamily="50" charset="-128"/>
              </a:rPr>
              <a:t>３</a:t>
            </a:r>
            <a:endParaRPr kumimoji="1" lang="en-US" altLang="ja-JP" sz="1400" b="1"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3444889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31CF14C3-7217-4ABE-ACA3-BFAB6648689B}"/>
              </a:ext>
            </a:extLst>
          </p:cNvPr>
          <p:cNvSpPr/>
          <p:nvPr/>
        </p:nvSpPr>
        <p:spPr>
          <a:xfrm>
            <a:off x="0" y="0"/>
            <a:ext cx="9906000" cy="3741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bg1"/>
                </a:solidFill>
                <a:latin typeface="Meiryo UI" panose="020B0604030504040204" pitchFamily="50" charset="-128"/>
                <a:ea typeface="Meiryo UI" panose="020B0604030504040204" pitchFamily="50" charset="-128"/>
              </a:rPr>
              <a:t>大阪・関西万博における「</a:t>
            </a:r>
            <a:r>
              <a:rPr lang="en-US" altLang="ja-JP" b="1" dirty="0">
                <a:solidFill>
                  <a:schemeClr val="bg1"/>
                </a:solidFill>
                <a:latin typeface="Meiryo UI" panose="020B0604030504040204" pitchFamily="50" charset="-128"/>
                <a:ea typeface="Meiryo UI" panose="020B0604030504040204" pitchFamily="50" charset="-128"/>
              </a:rPr>
              <a:t>10</a:t>
            </a:r>
            <a:r>
              <a:rPr lang="ja-JP" altLang="en-US" b="1" dirty="0">
                <a:solidFill>
                  <a:schemeClr val="bg1"/>
                </a:solidFill>
                <a:latin typeface="Meiryo UI" panose="020B0604030504040204" pitchFamily="50" charset="-128"/>
                <a:ea typeface="Meiryo UI" panose="020B0604030504040204" pitchFamily="50" charset="-128"/>
              </a:rPr>
              <a:t>歳若返り」プロジェクトの取組みについて</a:t>
            </a:r>
          </a:p>
        </p:txBody>
      </p:sp>
      <p:sp>
        <p:nvSpPr>
          <p:cNvPr id="9" name="正方形/長方形 8">
            <a:extLst>
              <a:ext uri="{FF2B5EF4-FFF2-40B4-BE49-F238E27FC236}">
                <a16:creationId xmlns:a16="http://schemas.microsoft.com/office/drawing/2014/main" id="{AFACAC55-5D59-4962-A937-A2BFDFED7A67}"/>
              </a:ext>
            </a:extLst>
          </p:cNvPr>
          <p:cNvSpPr/>
          <p:nvPr/>
        </p:nvSpPr>
        <p:spPr>
          <a:xfrm>
            <a:off x="336846" y="849212"/>
            <a:ext cx="9355075" cy="3270960"/>
          </a:xfrm>
          <a:prstGeom prst="rect">
            <a:avLst/>
          </a:prstGeom>
          <a:solidFill>
            <a:schemeClr val="bg1"/>
          </a:solidFill>
          <a:ln w="19050">
            <a:solidFill>
              <a:schemeClr val="accent5">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正方形/長方形 9">
            <a:extLst>
              <a:ext uri="{FF2B5EF4-FFF2-40B4-BE49-F238E27FC236}">
                <a16:creationId xmlns:a16="http://schemas.microsoft.com/office/drawing/2014/main" id="{6FDB251B-9476-4207-AB89-BE92A03F243C}"/>
              </a:ext>
            </a:extLst>
          </p:cNvPr>
          <p:cNvSpPr/>
          <p:nvPr/>
        </p:nvSpPr>
        <p:spPr>
          <a:xfrm>
            <a:off x="506910" y="975377"/>
            <a:ext cx="1578811" cy="305858"/>
          </a:xfrm>
          <a:prstGeom prst="rect">
            <a:avLst/>
          </a:prstGeom>
          <a:solidFill>
            <a:srgbClr val="00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bg1"/>
                </a:solidFill>
                <a:latin typeface="Meiryo UI" panose="020B0604030504040204" pitchFamily="50" charset="-128"/>
                <a:ea typeface="Meiryo UI" panose="020B0604030504040204" pitchFamily="50" charset="-128"/>
              </a:rPr>
              <a:t>来場者の属性等</a:t>
            </a:r>
            <a:endParaRPr kumimoji="1" lang="en-US" altLang="ja-JP" sz="1200" b="1" dirty="0">
              <a:solidFill>
                <a:schemeClr val="bg1"/>
              </a:solidFill>
              <a:latin typeface="Meiryo UI" panose="020B0604030504040204" pitchFamily="50" charset="-128"/>
              <a:ea typeface="Meiryo UI" panose="020B0604030504040204" pitchFamily="50" charset="-128"/>
            </a:endParaRPr>
          </a:p>
        </p:txBody>
      </p:sp>
      <p:sp>
        <p:nvSpPr>
          <p:cNvPr id="13" name="テキスト ボックス 12">
            <a:extLst>
              <a:ext uri="{FF2B5EF4-FFF2-40B4-BE49-F238E27FC236}">
                <a16:creationId xmlns:a16="http://schemas.microsoft.com/office/drawing/2014/main" id="{7EE7DC32-A522-4672-8FCC-4DE9C2599868}"/>
              </a:ext>
            </a:extLst>
          </p:cNvPr>
          <p:cNvSpPr txBox="1"/>
          <p:nvPr/>
        </p:nvSpPr>
        <p:spPr>
          <a:xfrm>
            <a:off x="2079455" y="959111"/>
            <a:ext cx="5352771" cy="305596"/>
          </a:xfrm>
          <a:prstGeom prst="rect">
            <a:avLst/>
          </a:prstGeom>
          <a:noFill/>
        </p:spPr>
        <p:txBody>
          <a:bodyPr wrap="square">
            <a:spAutoFit/>
          </a:bodyPr>
          <a:lstStyle/>
          <a:p>
            <a:pPr>
              <a:lnSpc>
                <a:spcPts val="1900"/>
              </a:lnSpc>
            </a:pPr>
            <a:r>
              <a:rPr lang="ja-JP" altLang="en-US" sz="1200" b="1" u="sng" dirty="0">
                <a:latin typeface="Meiryo UI" panose="020B0604030504040204" pitchFamily="50" charset="-128"/>
                <a:ea typeface="Meiryo UI" panose="020B0604030504040204" pitchFamily="50" charset="-128"/>
              </a:rPr>
              <a:t>来場者アンケート　回答数：</a:t>
            </a:r>
            <a:r>
              <a:rPr lang="en-US" altLang="ja-JP" sz="1200" b="1" u="sng" dirty="0">
                <a:latin typeface="Meiryo UI" panose="020B0604030504040204" pitchFamily="50" charset="-128"/>
                <a:ea typeface="Meiryo UI" panose="020B0604030504040204" pitchFamily="50" charset="-128"/>
              </a:rPr>
              <a:t>434</a:t>
            </a:r>
            <a:r>
              <a:rPr lang="ja-JP" altLang="en-US" sz="1200" b="1" u="sng" dirty="0">
                <a:latin typeface="Meiryo UI" panose="020B0604030504040204" pitchFamily="50" charset="-128"/>
                <a:ea typeface="Meiryo UI" panose="020B0604030504040204" pitchFamily="50" charset="-128"/>
              </a:rPr>
              <a:t>名（回答率</a:t>
            </a:r>
            <a:r>
              <a:rPr lang="en-US" altLang="ja-JP" sz="1200" b="1" u="sng" dirty="0">
                <a:latin typeface="Meiryo UI" panose="020B0604030504040204" pitchFamily="50" charset="-128"/>
                <a:ea typeface="Meiryo UI" panose="020B0604030504040204" pitchFamily="50" charset="-128"/>
              </a:rPr>
              <a:t>38.7</a:t>
            </a:r>
            <a:r>
              <a:rPr lang="ja-JP" altLang="en-US" sz="1200" b="1" u="sng" dirty="0">
                <a:latin typeface="Meiryo UI" panose="020B0604030504040204" pitchFamily="50" charset="-128"/>
                <a:ea typeface="Meiryo UI" panose="020B0604030504040204" pitchFamily="50" charset="-128"/>
              </a:rPr>
              <a:t>％）</a:t>
            </a:r>
            <a:endParaRPr lang="en-US" altLang="ja-JP" sz="1200" b="1" u="sng" dirty="0">
              <a:latin typeface="Meiryo UI" panose="020B0604030504040204" pitchFamily="50" charset="-128"/>
              <a:ea typeface="Meiryo UI" panose="020B0604030504040204" pitchFamily="50" charset="-128"/>
            </a:endParaRPr>
          </a:p>
        </p:txBody>
      </p:sp>
      <p:sp>
        <p:nvSpPr>
          <p:cNvPr id="14" name="テキスト ボックス 13">
            <a:extLst>
              <a:ext uri="{FF2B5EF4-FFF2-40B4-BE49-F238E27FC236}">
                <a16:creationId xmlns:a16="http://schemas.microsoft.com/office/drawing/2014/main" id="{7CC0B983-7FC7-48EC-8EBE-72D796A4891C}"/>
              </a:ext>
            </a:extLst>
          </p:cNvPr>
          <p:cNvSpPr txBox="1"/>
          <p:nvPr/>
        </p:nvSpPr>
        <p:spPr>
          <a:xfrm>
            <a:off x="450537" y="1313905"/>
            <a:ext cx="2554238" cy="305596"/>
          </a:xfrm>
          <a:prstGeom prst="rect">
            <a:avLst/>
          </a:prstGeom>
          <a:noFill/>
        </p:spPr>
        <p:txBody>
          <a:bodyPr wrap="square">
            <a:spAutoFit/>
          </a:bodyPr>
          <a:lstStyle/>
          <a:p>
            <a:pPr>
              <a:lnSpc>
                <a:spcPts val="1900"/>
              </a:lnSpc>
            </a:pPr>
            <a:r>
              <a:rPr lang="ja-JP" altLang="en-US" sz="1200" b="1" dirty="0">
                <a:latin typeface="Meiryo UI" panose="020B0604030504040204" pitchFamily="50" charset="-128"/>
                <a:ea typeface="Meiryo UI" panose="020B0604030504040204" pitchFamily="50" charset="-128"/>
              </a:rPr>
              <a:t>①居住地：府民が中心</a:t>
            </a:r>
            <a:endParaRPr lang="en-US" altLang="ja-JP" sz="1200" b="1" dirty="0">
              <a:latin typeface="Meiryo UI" panose="020B0604030504040204" pitchFamily="50" charset="-128"/>
              <a:ea typeface="Meiryo UI" panose="020B0604030504040204" pitchFamily="50" charset="-128"/>
            </a:endParaRPr>
          </a:p>
        </p:txBody>
      </p:sp>
      <p:pic>
        <p:nvPicPr>
          <p:cNvPr id="2" name="図 1">
            <a:extLst>
              <a:ext uri="{FF2B5EF4-FFF2-40B4-BE49-F238E27FC236}">
                <a16:creationId xmlns:a16="http://schemas.microsoft.com/office/drawing/2014/main" id="{5EFA14D9-5B3F-46CC-A849-098462B0220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89545" y="1595502"/>
            <a:ext cx="1336633" cy="1150435"/>
          </a:xfrm>
          <a:prstGeom prst="rect">
            <a:avLst/>
          </a:prstGeom>
        </p:spPr>
      </p:pic>
      <p:sp>
        <p:nvSpPr>
          <p:cNvPr id="5" name="テキスト ボックス 4">
            <a:extLst>
              <a:ext uri="{FF2B5EF4-FFF2-40B4-BE49-F238E27FC236}">
                <a16:creationId xmlns:a16="http://schemas.microsoft.com/office/drawing/2014/main" id="{A3412695-F7FD-4C33-A42F-8D4C003199AF}"/>
              </a:ext>
            </a:extLst>
          </p:cNvPr>
          <p:cNvSpPr txBox="1"/>
          <p:nvPr/>
        </p:nvSpPr>
        <p:spPr>
          <a:xfrm>
            <a:off x="1874232" y="2431374"/>
            <a:ext cx="614939" cy="323165"/>
          </a:xfrm>
          <a:prstGeom prst="rect">
            <a:avLst/>
          </a:prstGeom>
          <a:solidFill>
            <a:schemeClr val="bg1"/>
          </a:solidFill>
        </p:spPr>
        <p:txBody>
          <a:bodyPr wrap="square" lIns="0" tIns="0" rIns="0" bIns="0" rtlCol="0">
            <a:spAutoFit/>
          </a:bodyPr>
          <a:lstStyle/>
          <a:p>
            <a:r>
              <a:rPr kumimoji="1" lang="ja-JP" altLang="en-US" sz="1050" dirty="0">
                <a:latin typeface="Meiryo UI" panose="020B0604030504040204" pitchFamily="50" charset="-128"/>
                <a:ea typeface="Meiryo UI" panose="020B0604030504040204" pitchFamily="50" charset="-128"/>
              </a:rPr>
              <a:t>大阪府</a:t>
            </a:r>
            <a:endParaRPr kumimoji="1" lang="en-US" altLang="ja-JP" sz="1050" dirty="0">
              <a:latin typeface="Meiryo UI" panose="020B0604030504040204" pitchFamily="50" charset="-128"/>
              <a:ea typeface="Meiryo UI" panose="020B0604030504040204" pitchFamily="50" charset="-128"/>
            </a:endParaRPr>
          </a:p>
          <a:p>
            <a:r>
              <a:rPr kumimoji="1" lang="en-US" altLang="ja-JP" sz="1050" dirty="0">
                <a:latin typeface="Meiryo UI" panose="020B0604030504040204" pitchFamily="50" charset="-128"/>
                <a:ea typeface="Meiryo UI" panose="020B0604030504040204" pitchFamily="50" charset="-128"/>
              </a:rPr>
              <a:t>70</a:t>
            </a:r>
            <a:r>
              <a:rPr kumimoji="1" lang="ja-JP" altLang="en-US" sz="1050" dirty="0">
                <a:latin typeface="Meiryo UI" panose="020B0604030504040204" pitchFamily="50" charset="-128"/>
                <a:ea typeface="Meiryo UI" panose="020B0604030504040204" pitchFamily="50" charset="-128"/>
              </a:rPr>
              <a:t>％</a:t>
            </a:r>
          </a:p>
        </p:txBody>
      </p:sp>
      <p:sp>
        <p:nvSpPr>
          <p:cNvPr id="24" name="テキスト ボックス 23">
            <a:extLst>
              <a:ext uri="{FF2B5EF4-FFF2-40B4-BE49-F238E27FC236}">
                <a16:creationId xmlns:a16="http://schemas.microsoft.com/office/drawing/2014/main" id="{CA73A724-EADE-4D7B-87E9-4F524C7B890B}"/>
              </a:ext>
            </a:extLst>
          </p:cNvPr>
          <p:cNvSpPr txBox="1"/>
          <p:nvPr/>
        </p:nvSpPr>
        <p:spPr>
          <a:xfrm>
            <a:off x="568413" y="1761491"/>
            <a:ext cx="398381" cy="327764"/>
          </a:xfrm>
          <a:prstGeom prst="rect">
            <a:avLst/>
          </a:prstGeom>
          <a:solidFill>
            <a:schemeClr val="bg1"/>
          </a:solidFill>
        </p:spPr>
        <p:txBody>
          <a:bodyPr wrap="square" lIns="0" tIns="0" rIns="0" bIns="0" rtlCol="0">
            <a:spAutoFit/>
          </a:bodyPr>
          <a:lstStyle/>
          <a:p>
            <a:pPr algn="r"/>
            <a:r>
              <a:rPr kumimoji="1" lang="ja-JP" altLang="en-US" sz="1050" dirty="0">
                <a:latin typeface="Meiryo UI" panose="020B0604030504040204" pitchFamily="50" charset="-128"/>
                <a:ea typeface="Meiryo UI" panose="020B0604030504040204" pitchFamily="50" charset="-128"/>
              </a:rPr>
              <a:t>その他</a:t>
            </a:r>
            <a:endParaRPr kumimoji="1" lang="en-US" altLang="ja-JP" sz="1050" dirty="0">
              <a:latin typeface="Meiryo UI" panose="020B0604030504040204" pitchFamily="50" charset="-128"/>
              <a:ea typeface="Meiryo UI" panose="020B0604030504040204" pitchFamily="50" charset="-128"/>
            </a:endParaRPr>
          </a:p>
          <a:p>
            <a:pPr algn="r"/>
            <a:r>
              <a:rPr kumimoji="1" lang="en-US" altLang="ja-JP" sz="1050" dirty="0">
                <a:latin typeface="Meiryo UI" panose="020B0604030504040204" pitchFamily="50" charset="-128"/>
                <a:ea typeface="Meiryo UI" panose="020B0604030504040204" pitchFamily="50" charset="-128"/>
              </a:rPr>
              <a:t>30</a:t>
            </a:r>
            <a:r>
              <a:rPr kumimoji="1" lang="ja-JP" altLang="en-US" sz="1050" dirty="0">
                <a:latin typeface="Meiryo UI" panose="020B0604030504040204" pitchFamily="50" charset="-128"/>
                <a:ea typeface="Meiryo UI" panose="020B0604030504040204" pitchFamily="50" charset="-128"/>
              </a:rPr>
              <a:t>％</a:t>
            </a:r>
          </a:p>
        </p:txBody>
      </p:sp>
      <p:sp>
        <p:nvSpPr>
          <p:cNvPr id="60" name="テキスト ボックス 59">
            <a:extLst>
              <a:ext uri="{FF2B5EF4-FFF2-40B4-BE49-F238E27FC236}">
                <a16:creationId xmlns:a16="http://schemas.microsoft.com/office/drawing/2014/main" id="{772B2AD0-DFBE-9902-2E6B-85287034FA33}"/>
              </a:ext>
            </a:extLst>
          </p:cNvPr>
          <p:cNvSpPr txBox="1"/>
          <p:nvPr/>
        </p:nvSpPr>
        <p:spPr>
          <a:xfrm>
            <a:off x="1016854" y="486254"/>
            <a:ext cx="8720108" cy="284693"/>
          </a:xfrm>
          <a:prstGeom prst="rect">
            <a:avLst/>
          </a:prstGeom>
          <a:noFill/>
          <a:ln>
            <a:noFill/>
          </a:ln>
        </p:spPr>
        <p:txBody>
          <a:bodyPr wrap="square" rtlCol="0">
            <a:spAutoFit/>
          </a:bodyPr>
          <a:lstStyle/>
          <a:p>
            <a:pPr>
              <a:lnSpc>
                <a:spcPts val="1500"/>
              </a:lnSpc>
            </a:pPr>
            <a:r>
              <a:rPr lang="ja-JP" altLang="en-US" sz="1400" b="1" dirty="0">
                <a:latin typeface="Meiryo UI" panose="020B0604030504040204" pitchFamily="50" charset="-128"/>
                <a:ea typeface="Meiryo UI" panose="020B0604030504040204" pitchFamily="50" charset="-128"/>
              </a:rPr>
              <a:t>２日間で</a:t>
            </a:r>
            <a:r>
              <a:rPr lang="en-US" altLang="ja-JP" sz="1400" b="1" dirty="0">
                <a:latin typeface="Meiryo UI" panose="020B0604030504040204" pitchFamily="50" charset="-128"/>
                <a:ea typeface="Meiryo UI" panose="020B0604030504040204" pitchFamily="50" charset="-128"/>
              </a:rPr>
              <a:t>1,121</a:t>
            </a:r>
            <a:r>
              <a:rPr lang="ja-JP" altLang="en-US" sz="1400" b="1" dirty="0">
                <a:latin typeface="Meiryo UI" panose="020B0604030504040204" pitchFamily="50" charset="-128"/>
                <a:ea typeface="Meiryo UI" panose="020B0604030504040204" pitchFamily="50" charset="-128"/>
              </a:rPr>
              <a:t>名が来場。</a:t>
            </a:r>
            <a:r>
              <a:rPr lang="en-US" altLang="ja-JP" sz="1400" b="1" dirty="0">
                <a:latin typeface="Meiryo UI" panose="020B0604030504040204" pitchFamily="50" charset="-128"/>
                <a:ea typeface="Meiryo UI" panose="020B0604030504040204" pitchFamily="50" charset="-128"/>
              </a:rPr>
              <a:t>12</a:t>
            </a:r>
            <a:r>
              <a:rPr lang="ja-JP" altLang="en-US" sz="1400" b="1" dirty="0">
                <a:latin typeface="Meiryo UI" panose="020B0604030504040204" pitchFamily="50" charset="-128"/>
                <a:ea typeface="Meiryo UI" panose="020B0604030504040204" pitchFamily="50" charset="-128"/>
              </a:rPr>
              <a:t>ブースの延べ体験者数は</a:t>
            </a:r>
            <a:r>
              <a:rPr lang="en-US" altLang="ja-JP" sz="1400" b="1" dirty="0">
                <a:latin typeface="Meiryo UI" panose="020B0604030504040204" pitchFamily="50" charset="-128"/>
                <a:ea typeface="Meiryo UI" panose="020B0604030504040204" pitchFamily="50" charset="-128"/>
              </a:rPr>
              <a:t>2,986</a:t>
            </a:r>
            <a:r>
              <a:rPr lang="ja-JP" altLang="en-US" sz="1400" b="1" dirty="0">
                <a:latin typeface="Meiryo UI" panose="020B0604030504040204" pitchFamily="50" charset="-128"/>
                <a:ea typeface="Meiryo UI" panose="020B0604030504040204" pitchFamily="50" charset="-128"/>
              </a:rPr>
              <a:t>名にのぼり、万博の場で多くの方へ体験機会を提供。</a:t>
            </a:r>
            <a:endParaRPr lang="en-US" altLang="ja-JP" sz="1400" b="1" dirty="0">
              <a:latin typeface="Meiryo UI" panose="020B0604030504040204" pitchFamily="50" charset="-128"/>
              <a:ea typeface="Meiryo UI" panose="020B0604030504040204" pitchFamily="50" charset="-128"/>
            </a:endParaRPr>
          </a:p>
        </p:txBody>
      </p:sp>
      <p:sp>
        <p:nvSpPr>
          <p:cNvPr id="61" name="テキスト ボックス 60">
            <a:extLst>
              <a:ext uri="{FF2B5EF4-FFF2-40B4-BE49-F238E27FC236}">
                <a16:creationId xmlns:a16="http://schemas.microsoft.com/office/drawing/2014/main" id="{4B888112-8989-104B-3C1C-93094C31B5D2}"/>
              </a:ext>
            </a:extLst>
          </p:cNvPr>
          <p:cNvSpPr txBox="1"/>
          <p:nvPr/>
        </p:nvSpPr>
        <p:spPr>
          <a:xfrm>
            <a:off x="110046" y="451844"/>
            <a:ext cx="1216663" cy="310726"/>
          </a:xfrm>
          <a:prstGeom prst="rect">
            <a:avLst/>
          </a:prstGeom>
          <a:noFill/>
        </p:spPr>
        <p:txBody>
          <a:bodyPr wrap="square">
            <a:spAutoFit/>
          </a:bodyPr>
          <a:lstStyle/>
          <a:p>
            <a:pPr>
              <a:lnSpc>
                <a:spcPts val="1900"/>
              </a:lnSpc>
            </a:pPr>
            <a:r>
              <a:rPr lang="en-US" altLang="ja-JP" sz="1400" b="1"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実施結果</a:t>
            </a:r>
            <a:r>
              <a:rPr lang="en-US" altLang="ja-JP" sz="1400" b="1"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endParaRPr>
          </a:p>
        </p:txBody>
      </p:sp>
      <p:sp>
        <p:nvSpPr>
          <p:cNvPr id="68" name="テキスト ボックス 67">
            <a:extLst>
              <a:ext uri="{FF2B5EF4-FFF2-40B4-BE49-F238E27FC236}">
                <a16:creationId xmlns:a16="http://schemas.microsoft.com/office/drawing/2014/main" id="{B496B6F7-B55D-C933-F771-6ED67DF6CC23}"/>
              </a:ext>
            </a:extLst>
          </p:cNvPr>
          <p:cNvSpPr txBox="1"/>
          <p:nvPr/>
        </p:nvSpPr>
        <p:spPr>
          <a:xfrm>
            <a:off x="478348" y="3072796"/>
            <a:ext cx="1249308" cy="451855"/>
          </a:xfrm>
          <a:prstGeom prst="rect">
            <a:avLst/>
          </a:prstGeom>
          <a:noFill/>
        </p:spPr>
        <p:txBody>
          <a:bodyPr wrap="square">
            <a:spAutoFit/>
          </a:bodyPr>
          <a:lstStyle/>
          <a:p>
            <a:pPr>
              <a:lnSpc>
                <a:spcPts val="1500"/>
              </a:lnSpc>
            </a:pPr>
            <a:r>
              <a:rPr lang="ja-JP" altLang="en-US" sz="1200" b="1" dirty="0">
                <a:latin typeface="Meiryo UI" panose="020B0604030504040204" pitchFamily="50" charset="-128"/>
                <a:ea typeface="Meiryo UI" panose="020B0604030504040204" pitchFamily="50" charset="-128"/>
              </a:rPr>
              <a:t>④来場理由</a:t>
            </a:r>
            <a:endParaRPr lang="en-US" altLang="ja-JP" sz="1200" b="1" dirty="0">
              <a:latin typeface="Meiryo UI" panose="020B0604030504040204" pitchFamily="50" charset="-128"/>
              <a:ea typeface="Meiryo UI" panose="020B0604030504040204" pitchFamily="50" charset="-128"/>
            </a:endParaRPr>
          </a:p>
          <a:p>
            <a:pPr>
              <a:lnSpc>
                <a:spcPts val="1500"/>
              </a:lnSpc>
            </a:pPr>
            <a:r>
              <a:rPr lang="ja-JP" altLang="en-US" sz="800" dirty="0">
                <a:latin typeface="Meiryo UI" panose="020B0604030504040204" pitchFamily="50" charset="-128"/>
                <a:ea typeface="Meiryo UI" panose="020B0604030504040204" pitchFamily="50" charset="-128"/>
              </a:rPr>
              <a:t>（複数回答可）</a:t>
            </a:r>
            <a:endParaRPr lang="en-US" altLang="ja-JP" sz="800" dirty="0">
              <a:latin typeface="Meiryo UI" panose="020B0604030504040204" pitchFamily="50" charset="-128"/>
              <a:ea typeface="Meiryo UI" panose="020B0604030504040204" pitchFamily="50" charset="-128"/>
            </a:endParaRPr>
          </a:p>
        </p:txBody>
      </p:sp>
      <p:sp>
        <p:nvSpPr>
          <p:cNvPr id="77" name="正方形/長方形 76">
            <a:extLst>
              <a:ext uri="{FF2B5EF4-FFF2-40B4-BE49-F238E27FC236}">
                <a16:creationId xmlns:a16="http://schemas.microsoft.com/office/drawing/2014/main" id="{D4DD48B1-9126-3868-3203-320123EA0E8A}"/>
              </a:ext>
            </a:extLst>
          </p:cNvPr>
          <p:cNvSpPr/>
          <p:nvPr/>
        </p:nvSpPr>
        <p:spPr>
          <a:xfrm>
            <a:off x="325805" y="4198648"/>
            <a:ext cx="4308602" cy="2521506"/>
          </a:xfrm>
          <a:prstGeom prst="rect">
            <a:avLst/>
          </a:prstGeom>
          <a:solidFill>
            <a:schemeClr val="bg1"/>
          </a:solidFill>
          <a:ln w="19050">
            <a:solidFill>
              <a:schemeClr val="accent5">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6" name="正方形/長方形 75">
            <a:extLst>
              <a:ext uri="{FF2B5EF4-FFF2-40B4-BE49-F238E27FC236}">
                <a16:creationId xmlns:a16="http://schemas.microsoft.com/office/drawing/2014/main" id="{88D9BBEE-EB2E-92A7-A44E-9FAA7C89B870}"/>
              </a:ext>
            </a:extLst>
          </p:cNvPr>
          <p:cNvSpPr/>
          <p:nvPr/>
        </p:nvSpPr>
        <p:spPr>
          <a:xfrm>
            <a:off x="450536" y="4309819"/>
            <a:ext cx="3037013" cy="305858"/>
          </a:xfrm>
          <a:prstGeom prst="rect">
            <a:avLst/>
          </a:prstGeom>
          <a:solidFill>
            <a:srgbClr val="00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bg1"/>
                </a:solidFill>
                <a:latin typeface="Meiryo UI" panose="020B0604030504040204" pitchFamily="50" charset="-128"/>
                <a:ea typeface="Meiryo UI" panose="020B0604030504040204" pitchFamily="50" charset="-128"/>
              </a:rPr>
              <a:t>来場者の体験結果</a:t>
            </a:r>
            <a:r>
              <a:rPr kumimoji="1" lang="ja-JP" altLang="en-US" sz="1050" dirty="0">
                <a:solidFill>
                  <a:schemeClr val="bg1"/>
                </a:solidFill>
                <a:latin typeface="Meiryo UI" panose="020B0604030504040204" pitchFamily="50" charset="-128"/>
                <a:ea typeface="Meiryo UI" panose="020B0604030504040204" pitchFamily="50" charset="-128"/>
              </a:rPr>
              <a:t>（出展企業アンケートより）</a:t>
            </a:r>
            <a:endParaRPr kumimoji="1" lang="en-US" altLang="ja-JP" sz="1050" dirty="0">
              <a:solidFill>
                <a:schemeClr val="bg1"/>
              </a:solidFill>
              <a:latin typeface="Meiryo UI" panose="020B0604030504040204" pitchFamily="50" charset="-128"/>
              <a:ea typeface="Meiryo UI" panose="020B0604030504040204" pitchFamily="50" charset="-128"/>
            </a:endParaRPr>
          </a:p>
        </p:txBody>
      </p:sp>
      <p:sp>
        <p:nvSpPr>
          <p:cNvPr id="72" name="テキスト ボックス 71">
            <a:extLst>
              <a:ext uri="{FF2B5EF4-FFF2-40B4-BE49-F238E27FC236}">
                <a16:creationId xmlns:a16="http://schemas.microsoft.com/office/drawing/2014/main" id="{C7A7CA7D-D73B-314C-5985-AA42C6CD45E9}"/>
              </a:ext>
            </a:extLst>
          </p:cNvPr>
          <p:cNvSpPr txBox="1"/>
          <p:nvPr/>
        </p:nvSpPr>
        <p:spPr>
          <a:xfrm>
            <a:off x="333983" y="4673016"/>
            <a:ext cx="4292246" cy="1766959"/>
          </a:xfrm>
          <a:prstGeom prst="rect">
            <a:avLst/>
          </a:prstGeom>
          <a:noFill/>
        </p:spPr>
        <p:txBody>
          <a:bodyPr wrap="square">
            <a:spAutoFit/>
          </a:bodyPr>
          <a:lstStyle/>
          <a:p>
            <a:pPr>
              <a:lnSpc>
                <a:spcPts val="1400"/>
              </a:lnSpc>
            </a:pPr>
            <a:r>
              <a:rPr lang="ja-JP" altLang="en-US" sz="1200" b="1" dirty="0">
                <a:latin typeface="Meiryo UI" panose="020B0604030504040204" pitchFamily="50" charset="-128"/>
                <a:ea typeface="Meiryo UI" panose="020B0604030504040204" pitchFamily="50" charset="-128"/>
              </a:rPr>
              <a:t>●測定結果が良好な方が多い</a:t>
            </a:r>
            <a:endParaRPr lang="en-US" altLang="ja-JP" sz="1200" b="1" dirty="0">
              <a:latin typeface="Meiryo UI" panose="020B0604030504040204" pitchFamily="50" charset="-128"/>
              <a:ea typeface="Meiryo UI" panose="020B0604030504040204" pitchFamily="50" charset="-128"/>
            </a:endParaRPr>
          </a:p>
          <a:p>
            <a:pPr>
              <a:lnSpc>
                <a:spcPts val="1400"/>
              </a:lnSpc>
            </a:pPr>
            <a:r>
              <a:rPr lang="ja-JP" altLang="en-US" sz="1050" dirty="0">
                <a:latin typeface="Meiryo UI" panose="020B0604030504040204" pitchFamily="50" charset="-128"/>
                <a:ea typeface="Meiryo UI" panose="020B0604030504040204" pitchFamily="50" charset="-128"/>
              </a:rPr>
              <a:t>　・ </a:t>
            </a:r>
            <a:r>
              <a:rPr lang="en-US" altLang="ja-JP" sz="1050" dirty="0">
                <a:latin typeface="Meiryo UI" panose="020B0604030504040204" pitchFamily="50" charset="-128"/>
                <a:ea typeface="Meiryo UI" panose="020B0604030504040204" pitchFamily="50" charset="-128"/>
              </a:rPr>
              <a:t>AGEs</a:t>
            </a:r>
            <a:r>
              <a:rPr lang="ja-JP" altLang="en-US" sz="1050" dirty="0">
                <a:latin typeface="Meiryo UI" panose="020B0604030504040204" pitchFamily="50" charset="-128"/>
                <a:ea typeface="Meiryo UI" panose="020B0604030504040204" pitchFamily="50" charset="-128"/>
              </a:rPr>
              <a:t>：普段は</a:t>
            </a:r>
            <a:r>
              <a:rPr lang="en-US" altLang="ja-JP" sz="1050" dirty="0">
                <a:latin typeface="Meiryo UI" panose="020B0604030504040204" pitchFamily="50" charset="-128"/>
                <a:ea typeface="Meiryo UI" panose="020B0604030504040204" pitchFamily="50" charset="-128"/>
              </a:rPr>
              <a:t>A</a:t>
            </a:r>
            <a:r>
              <a:rPr lang="ja-JP" altLang="en-US" sz="1050" dirty="0">
                <a:latin typeface="Meiryo UI" panose="020B0604030504040204" pitchFamily="50" charset="-128"/>
                <a:ea typeface="Meiryo UI" panose="020B0604030504040204" pitchFamily="50" charset="-128"/>
              </a:rPr>
              <a:t>～</a:t>
            </a:r>
            <a:r>
              <a:rPr lang="en-US" altLang="ja-JP" sz="1050" dirty="0">
                <a:latin typeface="Meiryo UI" panose="020B0604030504040204" pitchFamily="50" charset="-128"/>
                <a:ea typeface="Meiryo UI" panose="020B0604030504040204" pitchFamily="50" charset="-128"/>
              </a:rPr>
              <a:t>E</a:t>
            </a:r>
            <a:r>
              <a:rPr lang="ja-JP" altLang="en-US" sz="1050" dirty="0">
                <a:latin typeface="Meiryo UI" panose="020B0604030504040204" pitchFamily="50" charset="-128"/>
                <a:ea typeface="Meiryo UI" panose="020B0604030504040204" pitchFamily="50" charset="-128"/>
              </a:rPr>
              <a:t>の５段階判定で圧倒的に</a:t>
            </a:r>
            <a:r>
              <a:rPr lang="en-US" altLang="ja-JP" sz="1050" dirty="0">
                <a:latin typeface="Meiryo UI" panose="020B0604030504040204" pitchFamily="50" charset="-128"/>
                <a:ea typeface="Meiryo UI" panose="020B0604030504040204" pitchFamily="50" charset="-128"/>
              </a:rPr>
              <a:t>C</a:t>
            </a:r>
            <a:r>
              <a:rPr lang="ja-JP" altLang="en-US" sz="1050" dirty="0">
                <a:latin typeface="Meiryo UI" panose="020B0604030504040204" pitchFamily="50" charset="-128"/>
                <a:ea typeface="Meiryo UI" panose="020B0604030504040204" pitchFamily="50" charset="-128"/>
              </a:rPr>
              <a:t>判定が多いが、今回は</a:t>
            </a:r>
            <a:endParaRPr lang="en-US" altLang="ja-JP" sz="1050" dirty="0">
              <a:latin typeface="Meiryo UI" panose="020B0604030504040204" pitchFamily="50" charset="-128"/>
              <a:ea typeface="Meiryo UI" panose="020B0604030504040204" pitchFamily="50" charset="-128"/>
            </a:endParaRPr>
          </a:p>
          <a:p>
            <a:pPr>
              <a:lnSpc>
                <a:spcPts val="1400"/>
              </a:lnSpc>
            </a:pPr>
            <a:r>
              <a:rPr lang="ja-JP" altLang="en-US" sz="1050" dirty="0">
                <a:latin typeface="Meiryo UI" panose="020B0604030504040204" pitchFamily="50" charset="-128"/>
                <a:ea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rPr>
              <a:t>A,B</a:t>
            </a:r>
            <a:r>
              <a:rPr lang="ja-JP" altLang="en-US" sz="1050" dirty="0">
                <a:latin typeface="Meiryo UI" panose="020B0604030504040204" pitchFamily="50" charset="-128"/>
                <a:ea typeface="Meiryo UI" panose="020B0604030504040204" pitchFamily="50" charset="-128"/>
              </a:rPr>
              <a:t>判定が非常に多かった。</a:t>
            </a:r>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A:35.0</a:t>
            </a:r>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B:59.6</a:t>
            </a:r>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C:3.9</a:t>
            </a:r>
            <a:r>
              <a:rPr lang="ja-JP" altLang="en-US" sz="1000" dirty="0">
                <a:latin typeface="Meiryo UI" panose="020B0604030504040204" pitchFamily="50" charset="-128"/>
                <a:ea typeface="Meiryo UI" panose="020B0604030504040204" pitchFamily="50" charset="-128"/>
              </a:rPr>
              <a:t>％）</a:t>
            </a:r>
            <a:endParaRPr lang="en-US" altLang="ja-JP" sz="1000" dirty="0">
              <a:latin typeface="Meiryo UI" panose="020B0604030504040204" pitchFamily="50" charset="-128"/>
              <a:ea typeface="Meiryo UI" panose="020B0604030504040204" pitchFamily="50" charset="-128"/>
            </a:endParaRPr>
          </a:p>
          <a:p>
            <a:pPr>
              <a:lnSpc>
                <a:spcPts val="1400"/>
              </a:lnSpc>
            </a:pPr>
            <a:r>
              <a:rPr lang="ja-JP" altLang="en-US" sz="900" dirty="0">
                <a:latin typeface="Meiryo UI" panose="020B0604030504040204" pitchFamily="50" charset="-128"/>
                <a:ea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rPr>
              <a:t>・ 平均値よりも免疫に関連するコンディション状態が良い体験者が多くみられ</a:t>
            </a:r>
            <a:endParaRPr lang="en-US" altLang="ja-JP" sz="1050" dirty="0">
              <a:latin typeface="Meiryo UI" panose="020B0604030504040204" pitchFamily="50" charset="-128"/>
              <a:ea typeface="Meiryo UI" panose="020B0604030504040204" pitchFamily="50" charset="-128"/>
            </a:endParaRPr>
          </a:p>
          <a:p>
            <a:pPr>
              <a:lnSpc>
                <a:spcPts val="1400"/>
              </a:lnSpc>
              <a:spcAft>
                <a:spcPts val="600"/>
              </a:spcAft>
            </a:pPr>
            <a:r>
              <a:rPr lang="ja-JP" altLang="en-US" sz="1050" dirty="0">
                <a:latin typeface="Meiryo UI" panose="020B0604030504040204" pitchFamily="50" charset="-128"/>
                <a:ea typeface="Meiryo UI" panose="020B0604030504040204" pitchFamily="50" charset="-128"/>
              </a:rPr>
              <a:t>　　た。「万博に通っていたら元気になった」と語る体験者も。</a:t>
            </a:r>
            <a:endParaRPr lang="en-US" altLang="ja-JP" sz="1050" dirty="0">
              <a:latin typeface="Meiryo UI" panose="020B0604030504040204" pitchFamily="50" charset="-128"/>
              <a:ea typeface="Meiryo UI" panose="020B0604030504040204" pitchFamily="50" charset="-128"/>
            </a:endParaRPr>
          </a:p>
          <a:p>
            <a:pPr>
              <a:lnSpc>
                <a:spcPts val="1400"/>
              </a:lnSpc>
            </a:pPr>
            <a:r>
              <a:rPr lang="ja-JP" altLang="en-US" sz="1200" b="1" dirty="0">
                <a:latin typeface="Meiryo UI" panose="020B0604030504040204" pitchFamily="50" charset="-128"/>
                <a:ea typeface="Meiryo UI" panose="020B0604030504040204" pitchFamily="50" charset="-128"/>
              </a:rPr>
              <a:t>●一方で、一部には気になる結果も</a:t>
            </a:r>
            <a:endParaRPr lang="en-US" altLang="ja-JP" sz="1200" b="1" dirty="0">
              <a:latin typeface="Meiryo UI" panose="020B0604030504040204" pitchFamily="50" charset="-128"/>
              <a:ea typeface="Meiryo UI" panose="020B0604030504040204" pitchFamily="50" charset="-128"/>
            </a:endParaRPr>
          </a:p>
          <a:p>
            <a:pPr>
              <a:lnSpc>
                <a:spcPts val="1400"/>
              </a:lnSpc>
            </a:pPr>
            <a:r>
              <a:rPr lang="ja-JP" altLang="en-US" sz="1050" dirty="0">
                <a:latin typeface="Meiryo UI" panose="020B0604030504040204" pitchFamily="50" charset="-128"/>
                <a:ea typeface="Meiryo UI" panose="020B0604030504040204" pitchFamily="50" charset="-128"/>
              </a:rPr>
              <a:t>　・ 歩行解析：左右バランスが崩れ始めている方、足指で支えていない方、</a:t>
            </a:r>
            <a:endParaRPr lang="en-US" altLang="ja-JP" sz="1050" dirty="0">
              <a:latin typeface="Meiryo UI" panose="020B0604030504040204" pitchFamily="50" charset="-128"/>
              <a:ea typeface="Meiryo UI" panose="020B0604030504040204" pitchFamily="50" charset="-128"/>
            </a:endParaRPr>
          </a:p>
          <a:p>
            <a:pPr>
              <a:lnSpc>
                <a:spcPts val="1400"/>
              </a:lnSpc>
            </a:pPr>
            <a:r>
              <a:rPr lang="ja-JP" altLang="en-US" sz="1050" dirty="0">
                <a:latin typeface="Meiryo UI" panose="020B0604030504040204" pitchFamily="50" charset="-128"/>
                <a:ea typeface="Meiryo UI" panose="020B0604030504040204" pitchFamily="50" charset="-128"/>
              </a:rPr>
              <a:t>　　歩幅の狭い方が見受けられた。</a:t>
            </a:r>
            <a:endParaRPr lang="en-US" altLang="ja-JP" sz="1050" dirty="0">
              <a:latin typeface="Meiryo UI" panose="020B0604030504040204" pitchFamily="50" charset="-128"/>
              <a:ea typeface="Meiryo UI" panose="020B0604030504040204" pitchFamily="50" charset="-128"/>
            </a:endParaRPr>
          </a:p>
          <a:p>
            <a:pPr>
              <a:lnSpc>
                <a:spcPts val="1400"/>
              </a:lnSpc>
            </a:pPr>
            <a:r>
              <a:rPr lang="ja-JP" altLang="en-US" sz="1050" dirty="0">
                <a:latin typeface="Meiryo UI" panose="020B0604030504040204" pitchFamily="50" charset="-128"/>
                <a:ea typeface="Meiryo UI" panose="020B0604030504040204" pitchFamily="50" charset="-128"/>
              </a:rPr>
              <a:t>　・ 毛細血管解析：睡眠不足・疲労が見受けられる方が多かった。</a:t>
            </a:r>
            <a:endParaRPr lang="en-US" altLang="ja-JP" sz="1050" dirty="0">
              <a:latin typeface="Meiryo UI" panose="020B0604030504040204" pitchFamily="50" charset="-128"/>
              <a:ea typeface="Meiryo UI" panose="020B0604030504040204" pitchFamily="50" charset="-128"/>
            </a:endParaRPr>
          </a:p>
        </p:txBody>
      </p:sp>
      <p:sp>
        <p:nvSpPr>
          <p:cNvPr id="78" name="正方形/長方形 77">
            <a:extLst>
              <a:ext uri="{FF2B5EF4-FFF2-40B4-BE49-F238E27FC236}">
                <a16:creationId xmlns:a16="http://schemas.microsoft.com/office/drawing/2014/main" id="{59D59240-70D9-499B-48EC-B3ABCFF722F1}"/>
              </a:ext>
            </a:extLst>
          </p:cNvPr>
          <p:cNvSpPr/>
          <p:nvPr/>
        </p:nvSpPr>
        <p:spPr>
          <a:xfrm>
            <a:off x="4755840" y="4190271"/>
            <a:ext cx="4926591" cy="2529413"/>
          </a:xfrm>
          <a:prstGeom prst="rect">
            <a:avLst/>
          </a:prstGeom>
          <a:solidFill>
            <a:schemeClr val="bg1"/>
          </a:solidFill>
          <a:ln w="19050">
            <a:solidFill>
              <a:schemeClr val="accent5">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9" name="正方形/長方形 78">
            <a:extLst>
              <a:ext uri="{FF2B5EF4-FFF2-40B4-BE49-F238E27FC236}">
                <a16:creationId xmlns:a16="http://schemas.microsoft.com/office/drawing/2014/main" id="{7BA733C6-B732-82D3-C83A-710384CC890B}"/>
              </a:ext>
            </a:extLst>
          </p:cNvPr>
          <p:cNvSpPr/>
          <p:nvPr/>
        </p:nvSpPr>
        <p:spPr>
          <a:xfrm>
            <a:off x="4851400" y="4305893"/>
            <a:ext cx="3416300" cy="305858"/>
          </a:xfrm>
          <a:prstGeom prst="rect">
            <a:avLst/>
          </a:prstGeom>
          <a:solidFill>
            <a:srgbClr val="00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bg1"/>
                </a:solidFill>
                <a:latin typeface="Meiryo UI" panose="020B0604030504040204" pitchFamily="50" charset="-128"/>
                <a:ea typeface="Meiryo UI" panose="020B0604030504040204" pitchFamily="50" charset="-128"/>
              </a:rPr>
              <a:t>来場者の声</a:t>
            </a:r>
            <a:r>
              <a:rPr lang="ja-JP" altLang="en-US" sz="1050" dirty="0">
                <a:latin typeface="Meiryo UI" panose="020B0604030504040204" pitchFamily="50" charset="-128"/>
                <a:ea typeface="Meiryo UI" panose="020B0604030504040204" pitchFamily="50" charset="-128"/>
              </a:rPr>
              <a:t>（来場者アンケート、出展企業アンケート）</a:t>
            </a:r>
            <a:endParaRPr lang="en-US" altLang="ja-JP" sz="1050" dirty="0">
              <a:latin typeface="Meiryo UI" panose="020B0604030504040204" pitchFamily="50" charset="-128"/>
              <a:ea typeface="Meiryo UI" panose="020B0604030504040204" pitchFamily="50" charset="-128"/>
            </a:endParaRPr>
          </a:p>
        </p:txBody>
      </p:sp>
      <p:sp>
        <p:nvSpPr>
          <p:cNvPr id="18" name="テキスト ボックス 17">
            <a:extLst>
              <a:ext uri="{FF2B5EF4-FFF2-40B4-BE49-F238E27FC236}">
                <a16:creationId xmlns:a16="http://schemas.microsoft.com/office/drawing/2014/main" id="{6120958B-1CAB-4ED2-984A-9AFB4E6A320B}"/>
              </a:ext>
            </a:extLst>
          </p:cNvPr>
          <p:cNvSpPr txBox="1"/>
          <p:nvPr/>
        </p:nvSpPr>
        <p:spPr>
          <a:xfrm>
            <a:off x="4817239" y="4640587"/>
            <a:ext cx="4847619" cy="2049087"/>
          </a:xfrm>
          <a:prstGeom prst="rect">
            <a:avLst/>
          </a:prstGeom>
          <a:noFill/>
        </p:spPr>
        <p:txBody>
          <a:bodyPr wrap="square">
            <a:spAutoFit/>
          </a:bodyPr>
          <a:lstStyle/>
          <a:p>
            <a:pPr>
              <a:lnSpc>
                <a:spcPts val="1400"/>
              </a:lnSpc>
            </a:pPr>
            <a:r>
              <a:rPr lang="ja-JP" altLang="en-US" sz="1200" b="1" dirty="0">
                <a:latin typeface="Meiryo UI" panose="020B0604030504040204" pitchFamily="50" charset="-128"/>
                <a:ea typeface="Meiryo UI" panose="020B0604030504040204" pitchFamily="50" charset="-128"/>
              </a:rPr>
              <a:t>●さらなる体験機会を期待する声　</a:t>
            </a:r>
          </a:p>
          <a:p>
            <a:pPr>
              <a:lnSpc>
                <a:spcPts val="1400"/>
              </a:lnSpc>
            </a:pPr>
            <a:r>
              <a:rPr lang="ja-JP" altLang="en-US" sz="1050" dirty="0">
                <a:latin typeface="Meiryo UI" panose="020B0604030504040204" pitchFamily="50" charset="-128"/>
                <a:ea typeface="Meiryo UI" panose="020B0604030504040204" pitchFamily="50" charset="-128"/>
              </a:rPr>
              <a:t>　・ もっとたくさん体験したかった。長期間、実施して欲しい。万博外でも開催して欲しい。</a:t>
            </a:r>
          </a:p>
          <a:p>
            <a:pPr>
              <a:lnSpc>
                <a:spcPts val="1400"/>
              </a:lnSpc>
            </a:pPr>
            <a:r>
              <a:rPr lang="ja-JP" altLang="en-US" sz="1050" dirty="0">
                <a:latin typeface="Meiryo UI" panose="020B0604030504040204" pitchFamily="50" charset="-128"/>
                <a:ea typeface="Meiryo UI" panose="020B0604030504040204" pitchFamily="50" charset="-128"/>
              </a:rPr>
              <a:t>　・ マチナカでもこのようなイベントがあれば健康意識が高まると思う。</a:t>
            </a:r>
            <a:endParaRPr lang="en-US" altLang="ja-JP" sz="1050" dirty="0">
              <a:latin typeface="Meiryo UI" panose="020B0604030504040204" pitchFamily="50" charset="-128"/>
              <a:ea typeface="Meiryo UI" panose="020B0604030504040204" pitchFamily="50" charset="-128"/>
            </a:endParaRPr>
          </a:p>
          <a:p>
            <a:pPr>
              <a:lnSpc>
                <a:spcPts val="1400"/>
              </a:lnSpc>
            </a:pPr>
            <a:r>
              <a:rPr lang="ja-JP" altLang="en-US" sz="1050" dirty="0">
                <a:latin typeface="Meiryo UI" panose="020B0604030504040204" pitchFamily="50" charset="-128"/>
                <a:ea typeface="Meiryo UI" panose="020B0604030504040204" pitchFamily="50" charset="-128"/>
              </a:rPr>
              <a:t>　・ また計測したいが、どこでできるのか？</a:t>
            </a:r>
            <a:endParaRPr lang="en-US" altLang="ja-JP" sz="1050" b="1" dirty="0">
              <a:latin typeface="Meiryo UI" panose="020B0604030504040204" pitchFamily="50" charset="-128"/>
              <a:ea typeface="Meiryo UI" panose="020B0604030504040204" pitchFamily="50" charset="-128"/>
            </a:endParaRPr>
          </a:p>
          <a:p>
            <a:pPr>
              <a:lnSpc>
                <a:spcPts val="1400"/>
              </a:lnSpc>
            </a:pPr>
            <a:r>
              <a:rPr lang="ja-JP" altLang="en-US" sz="1200" b="1" dirty="0">
                <a:latin typeface="Meiryo UI" panose="020B0604030504040204" pitchFamily="50" charset="-128"/>
                <a:ea typeface="Meiryo UI" panose="020B0604030504040204" pitchFamily="50" charset="-128"/>
              </a:rPr>
              <a:t>●健康や自身の身体に関する新しい気づき</a:t>
            </a:r>
            <a:endParaRPr lang="en-US" altLang="ja-JP" sz="1200" b="1" dirty="0">
              <a:latin typeface="Meiryo UI" panose="020B0604030504040204" pitchFamily="50" charset="-128"/>
              <a:ea typeface="Meiryo UI" panose="020B0604030504040204" pitchFamily="50" charset="-128"/>
            </a:endParaRPr>
          </a:p>
          <a:p>
            <a:pPr>
              <a:lnSpc>
                <a:spcPts val="1400"/>
              </a:lnSpc>
            </a:pPr>
            <a:r>
              <a:rPr lang="ja-JP" altLang="en-US" sz="1050" dirty="0">
                <a:latin typeface="Meiryo UI" panose="020B0604030504040204" pitchFamily="50" charset="-128"/>
                <a:ea typeface="Meiryo UI" panose="020B0604030504040204" pitchFamily="50" charset="-128"/>
              </a:rPr>
              <a:t>　・ 楽しく新しい知識を得ることができた。</a:t>
            </a:r>
            <a:endParaRPr lang="en-US" altLang="ja-JP" sz="1050" dirty="0">
              <a:highlight>
                <a:srgbClr val="FFFF00"/>
              </a:highlight>
              <a:latin typeface="Meiryo UI" panose="020B0604030504040204" pitchFamily="50" charset="-128"/>
              <a:ea typeface="Meiryo UI" panose="020B0604030504040204" pitchFamily="50" charset="-128"/>
            </a:endParaRPr>
          </a:p>
          <a:p>
            <a:pPr>
              <a:lnSpc>
                <a:spcPts val="1400"/>
              </a:lnSpc>
            </a:pPr>
            <a:r>
              <a:rPr lang="ja-JP" altLang="en-US" sz="1050" dirty="0">
                <a:latin typeface="Meiryo UI" panose="020B0604030504040204" pitchFamily="50" charset="-128"/>
                <a:ea typeface="Meiryo UI" panose="020B0604030504040204" pitchFamily="50" charset="-128"/>
              </a:rPr>
              <a:t>　・ 毛細血管の形状が生活習慣で変わると初めて知った。アドバイスを取り入れたい。</a:t>
            </a:r>
            <a:endParaRPr lang="en-US" altLang="ja-JP" sz="1050" dirty="0">
              <a:latin typeface="Meiryo UI" panose="020B0604030504040204" pitchFamily="50" charset="-128"/>
              <a:ea typeface="Meiryo UI" panose="020B0604030504040204" pitchFamily="50" charset="-128"/>
            </a:endParaRPr>
          </a:p>
          <a:p>
            <a:pPr>
              <a:lnSpc>
                <a:spcPts val="1400"/>
              </a:lnSpc>
            </a:pPr>
            <a:r>
              <a:rPr lang="ja-JP" altLang="en-US" sz="1050" dirty="0">
                <a:latin typeface="Meiryo UI" panose="020B0604030504040204" pitchFamily="50" charset="-128"/>
                <a:ea typeface="Meiryo UI" panose="020B0604030504040204" pitchFamily="50" charset="-128"/>
              </a:rPr>
              <a:t>　・ 歩行のタイプだけでなく、改善方法まで知ることができた。</a:t>
            </a:r>
            <a:endParaRPr lang="en-US" altLang="ja-JP" sz="1200" b="1" dirty="0">
              <a:latin typeface="Meiryo UI" panose="020B0604030504040204" pitchFamily="50" charset="-128"/>
              <a:ea typeface="Meiryo UI" panose="020B0604030504040204" pitchFamily="50" charset="-128"/>
            </a:endParaRPr>
          </a:p>
          <a:p>
            <a:pPr>
              <a:lnSpc>
                <a:spcPts val="1400"/>
              </a:lnSpc>
            </a:pPr>
            <a:r>
              <a:rPr lang="ja-JP" altLang="en-US" sz="1200" b="1" dirty="0">
                <a:latin typeface="Meiryo UI" panose="020B0604030504040204" pitchFamily="50" charset="-128"/>
                <a:ea typeface="Meiryo UI" panose="020B0604030504040204" pitchFamily="50" charset="-128"/>
              </a:rPr>
              <a:t>●先端技術</a:t>
            </a:r>
            <a:r>
              <a:rPr lang="en-US" altLang="ja-JP" sz="1200" b="1"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ヘルスケアへの期待やポジティブな評価</a:t>
            </a:r>
            <a:endParaRPr lang="en-US" altLang="ja-JP" sz="1200" b="1" dirty="0">
              <a:latin typeface="Meiryo UI" panose="020B0604030504040204" pitchFamily="50" charset="-128"/>
              <a:ea typeface="Meiryo UI" panose="020B0604030504040204" pitchFamily="50" charset="-128"/>
            </a:endParaRPr>
          </a:p>
          <a:p>
            <a:pPr>
              <a:lnSpc>
                <a:spcPts val="1400"/>
              </a:lnSpc>
            </a:pPr>
            <a:r>
              <a:rPr lang="ja-JP" altLang="en-US" sz="1050" dirty="0">
                <a:latin typeface="Meiryo UI" panose="020B0604030504040204" pitchFamily="50" charset="-128"/>
                <a:ea typeface="Meiryo UI" panose="020B0604030504040204" pitchFamily="50" charset="-128"/>
              </a:rPr>
              <a:t>　・ 体験したようなものが一般生活者にとって身近なものになると良い。</a:t>
            </a:r>
            <a:endParaRPr lang="en-US" altLang="ja-JP" sz="1050" dirty="0">
              <a:latin typeface="Meiryo UI" panose="020B0604030504040204" pitchFamily="50" charset="-128"/>
              <a:ea typeface="Meiryo UI" panose="020B0604030504040204" pitchFamily="50" charset="-128"/>
            </a:endParaRPr>
          </a:p>
          <a:p>
            <a:pPr>
              <a:lnSpc>
                <a:spcPts val="1400"/>
              </a:lnSpc>
            </a:pPr>
            <a:r>
              <a:rPr lang="ja-JP" altLang="en-US" sz="1050" dirty="0">
                <a:latin typeface="Meiryo UI" panose="020B0604030504040204" pitchFamily="50" charset="-128"/>
                <a:ea typeface="Meiryo UI" panose="020B0604030504040204" pitchFamily="50" charset="-128"/>
              </a:rPr>
              <a:t>　・ 簡単に計測できるのが良い。　　・ 会社の健診でも取り入れて欲しい。</a:t>
            </a:r>
            <a:endParaRPr lang="en-US" altLang="ja-JP" sz="1050" dirty="0">
              <a:latin typeface="Meiryo UI" panose="020B0604030504040204" pitchFamily="50" charset="-128"/>
              <a:ea typeface="Meiryo UI" panose="020B0604030504040204" pitchFamily="50" charset="-128"/>
            </a:endParaRPr>
          </a:p>
        </p:txBody>
      </p:sp>
      <p:sp>
        <p:nvSpPr>
          <p:cNvPr id="12" name="吹き出し: 角を丸めた四角形 11">
            <a:extLst>
              <a:ext uri="{FF2B5EF4-FFF2-40B4-BE49-F238E27FC236}">
                <a16:creationId xmlns:a16="http://schemas.microsoft.com/office/drawing/2014/main" id="{19F67FAC-0EB2-422E-854B-0B84C0026261}"/>
              </a:ext>
            </a:extLst>
          </p:cNvPr>
          <p:cNvSpPr/>
          <p:nvPr/>
        </p:nvSpPr>
        <p:spPr>
          <a:xfrm>
            <a:off x="6034316" y="2946730"/>
            <a:ext cx="3536269" cy="986571"/>
          </a:xfrm>
          <a:prstGeom prst="wedgeRoundRectCallout">
            <a:avLst>
              <a:gd name="adj1" fmla="val -24751"/>
              <a:gd name="adj2" fmla="val -44063"/>
              <a:gd name="adj3" fmla="val 16667"/>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nSpc>
                <a:spcPts val="1400"/>
              </a:lnSpc>
              <a:spcAft>
                <a:spcPts val="600"/>
              </a:spcAft>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a:t>
            </a:r>
            <a:r>
              <a:rPr kumimoji="1" lang="en-US" altLang="ja-JP" sz="1200" dirty="0">
                <a:solidFill>
                  <a:schemeClr val="tx1"/>
                </a:solidFill>
                <a:latin typeface="Meiryo UI" panose="020B0604030504040204" pitchFamily="50" charset="-128"/>
                <a:ea typeface="Meiryo UI" panose="020B0604030504040204" pitchFamily="50" charset="-128"/>
              </a:rPr>
              <a:t>10</a:t>
            </a:r>
            <a:r>
              <a:rPr kumimoji="1" lang="ja-JP" altLang="en-US" sz="1200" dirty="0">
                <a:solidFill>
                  <a:schemeClr val="tx1"/>
                </a:solidFill>
                <a:latin typeface="Meiryo UI" panose="020B0604030504040204" pitchFamily="50" charset="-128"/>
                <a:ea typeface="Meiryo UI" panose="020B0604030504040204" pitchFamily="50" charset="-128"/>
              </a:rPr>
              <a:t>歳若返り」の発信媒体が情報源となった方が多く、広報がターゲット層に的確に届いた。</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171450" indent="-171450">
              <a:lnSpc>
                <a:spcPts val="1400"/>
              </a:lnSpc>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企画内容への興味から参加した方が多く、先端技術</a:t>
            </a:r>
            <a:r>
              <a:rPr kumimoji="1" lang="en-US" altLang="ja-JP" sz="120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ヘルスケアへの関心の高まりが感じられる。</a:t>
            </a:r>
          </a:p>
        </p:txBody>
      </p:sp>
      <p:sp>
        <p:nvSpPr>
          <p:cNvPr id="33" name="テキスト ボックス 32">
            <a:extLst>
              <a:ext uri="{FF2B5EF4-FFF2-40B4-BE49-F238E27FC236}">
                <a16:creationId xmlns:a16="http://schemas.microsoft.com/office/drawing/2014/main" id="{7AB02E91-73A0-4E7E-A18A-5003B0847177}"/>
              </a:ext>
            </a:extLst>
          </p:cNvPr>
          <p:cNvSpPr txBox="1"/>
          <p:nvPr/>
        </p:nvSpPr>
        <p:spPr>
          <a:xfrm>
            <a:off x="1459262" y="3100062"/>
            <a:ext cx="2284492" cy="648063"/>
          </a:xfrm>
          <a:prstGeom prst="rect">
            <a:avLst/>
          </a:prstGeom>
          <a:solidFill>
            <a:schemeClr val="bg1"/>
          </a:solidFill>
        </p:spPr>
        <p:txBody>
          <a:bodyPr wrap="square" lIns="0" tIns="0" rIns="0" bIns="0" rtlCol="0">
            <a:spAutoFit/>
          </a:bodyPr>
          <a:lstStyle/>
          <a:p>
            <a:pPr>
              <a:lnSpc>
                <a:spcPts val="1250"/>
              </a:lnSpc>
            </a:pPr>
            <a:r>
              <a:rPr kumimoji="1" lang="ja-JP" altLang="en-US" sz="900" dirty="0">
                <a:solidFill>
                  <a:srgbClr val="4775E7"/>
                </a:solidFill>
                <a:latin typeface="Meiryo UI" panose="020B0604030504040204" pitchFamily="50" charset="-128"/>
                <a:ea typeface="Meiryo UI" panose="020B0604030504040204" pitchFamily="50" charset="-128"/>
              </a:rPr>
              <a:t>●</a:t>
            </a:r>
            <a:endParaRPr kumimoji="1" lang="en-US" altLang="ja-JP" sz="900" dirty="0">
              <a:solidFill>
                <a:srgbClr val="4775E7"/>
              </a:solidFill>
              <a:latin typeface="Meiryo UI" panose="020B0604030504040204" pitchFamily="50" charset="-128"/>
              <a:ea typeface="Meiryo UI" panose="020B0604030504040204" pitchFamily="50" charset="-128"/>
            </a:endParaRPr>
          </a:p>
          <a:p>
            <a:pPr>
              <a:lnSpc>
                <a:spcPts val="1250"/>
              </a:lnSpc>
            </a:pPr>
            <a:r>
              <a:rPr kumimoji="1" lang="ja-JP" altLang="en-US" sz="900" dirty="0">
                <a:solidFill>
                  <a:srgbClr val="4EA6DC"/>
                </a:solidFill>
                <a:latin typeface="Meiryo UI" panose="020B0604030504040204" pitchFamily="50" charset="-128"/>
                <a:ea typeface="Meiryo UI" panose="020B0604030504040204" pitchFamily="50" charset="-128"/>
              </a:rPr>
              <a:t>●</a:t>
            </a:r>
            <a:endParaRPr kumimoji="1" lang="en-US" altLang="ja-JP" sz="900" dirty="0">
              <a:solidFill>
                <a:srgbClr val="4EA6DC"/>
              </a:solidFill>
              <a:latin typeface="Meiryo UI" panose="020B0604030504040204" pitchFamily="50" charset="-128"/>
              <a:ea typeface="Meiryo UI" panose="020B0604030504040204" pitchFamily="50" charset="-128"/>
            </a:endParaRPr>
          </a:p>
          <a:p>
            <a:pPr>
              <a:lnSpc>
                <a:spcPts val="1250"/>
              </a:lnSpc>
            </a:pPr>
            <a:r>
              <a:rPr kumimoji="1" lang="ja-JP" altLang="en-US" sz="900" dirty="0">
                <a:solidFill>
                  <a:srgbClr val="C82FCC"/>
                </a:solidFill>
                <a:latin typeface="Meiryo UI" panose="020B0604030504040204" pitchFamily="50" charset="-128"/>
                <a:ea typeface="Meiryo UI" panose="020B0604030504040204" pitchFamily="50" charset="-128"/>
              </a:rPr>
              <a:t>●</a:t>
            </a:r>
            <a:endParaRPr kumimoji="1" lang="en-US" altLang="ja-JP" sz="900" dirty="0">
              <a:solidFill>
                <a:srgbClr val="C82FCC"/>
              </a:solidFill>
              <a:latin typeface="Meiryo UI" panose="020B0604030504040204" pitchFamily="50" charset="-128"/>
              <a:ea typeface="Meiryo UI" panose="020B0604030504040204" pitchFamily="50" charset="-128"/>
            </a:endParaRPr>
          </a:p>
          <a:p>
            <a:pPr>
              <a:lnSpc>
                <a:spcPts val="1250"/>
              </a:lnSpc>
            </a:pPr>
            <a:r>
              <a:rPr kumimoji="1" lang="ja-JP" altLang="en-US" sz="900" dirty="0">
                <a:solidFill>
                  <a:srgbClr val="E2268D"/>
                </a:solidFill>
                <a:latin typeface="Meiryo UI" panose="020B0604030504040204" pitchFamily="50" charset="-128"/>
                <a:ea typeface="Meiryo UI" panose="020B0604030504040204" pitchFamily="50" charset="-128"/>
              </a:rPr>
              <a:t>●</a:t>
            </a:r>
            <a:endParaRPr kumimoji="1" lang="en-US" altLang="ja-JP" sz="900" dirty="0">
              <a:solidFill>
                <a:srgbClr val="E2268D"/>
              </a:solidFill>
              <a:latin typeface="Meiryo UI" panose="020B0604030504040204" pitchFamily="50" charset="-128"/>
              <a:ea typeface="Meiryo UI" panose="020B0604030504040204" pitchFamily="50" charset="-128"/>
            </a:endParaRPr>
          </a:p>
        </p:txBody>
      </p:sp>
      <p:sp>
        <p:nvSpPr>
          <p:cNvPr id="34" name="テキスト ボックス 33">
            <a:extLst>
              <a:ext uri="{FF2B5EF4-FFF2-40B4-BE49-F238E27FC236}">
                <a16:creationId xmlns:a16="http://schemas.microsoft.com/office/drawing/2014/main" id="{4381E598-AAD3-4463-B941-6A96C7CF1CAA}"/>
              </a:ext>
            </a:extLst>
          </p:cNvPr>
          <p:cNvSpPr txBox="1"/>
          <p:nvPr/>
        </p:nvSpPr>
        <p:spPr>
          <a:xfrm>
            <a:off x="1588915" y="3104968"/>
            <a:ext cx="2076967" cy="648063"/>
          </a:xfrm>
          <a:prstGeom prst="rect">
            <a:avLst/>
          </a:prstGeom>
          <a:solidFill>
            <a:schemeClr val="bg1"/>
          </a:solidFill>
        </p:spPr>
        <p:txBody>
          <a:bodyPr wrap="square" lIns="0" tIns="0" rIns="0" bIns="0" rtlCol="0">
            <a:spAutoFit/>
          </a:bodyPr>
          <a:lstStyle/>
          <a:p>
            <a:pPr>
              <a:lnSpc>
                <a:spcPts val="1250"/>
              </a:lnSpc>
            </a:pPr>
            <a:r>
              <a:rPr kumimoji="1" lang="ja-JP" altLang="en-US" sz="900" dirty="0">
                <a:latin typeface="Meiryo UI" panose="020B0604030504040204" pitchFamily="50" charset="-128"/>
                <a:ea typeface="Meiryo UI" panose="020B0604030504040204" pitchFamily="50" charset="-128"/>
              </a:rPr>
              <a:t>本イベントの企画内容に興味があった</a:t>
            </a:r>
            <a:endParaRPr kumimoji="1" lang="en-US" altLang="ja-JP" sz="900" dirty="0">
              <a:latin typeface="Meiryo UI" panose="020B0604030504040204" pitchFamily="50" charset="-128"/>
              <a:ea typeface="Meiryo UI" panose="020B0604030504040204" pitchFamily="50" charset="-128"/>
            </a:endParaRPr>
          </a:p>
          <a:p>
            <a:pPr>
              <a:lnSpc>
                <a:spcPts val="1250"/>
              </a:lnSpc>
            </a:pPr>
            <a:r>
              <a:rPr kumimoji="1" lang="ja-JP" altLang="en-US" sz="900" dirty="0">
                <a:latin typeface="Meiryo UI" panose="020B0604030504040204" pitchFamily="50" charset="-128"/>
                <a:ea typeface="Meiryo UI" panose="020B0604030504040204" pitchFamily="50" charset="-128"/>
              </a:rPr>
              <a:t>たまたまイベント会場付近にいたため</a:t>
            </a:r>
            <a:endParaRPr kumimoji="1" lang="en-US" altLang="ja-JP" sz="900" dirty="0">
              <a:latin typeface="Meiryo UI" panose="020B0604030504040204" pitchFamily="50" charset="-128"/>
              <a:ea typeface="Meiryo UI" panose="020B0604030504040204" pitchFamily="50" charset="-128"/>
            </a:endParaRPr>
          </a:p>
          <a:p>
            <a:pPr>
              <a:lnSpc>
                <a:spcPts val="1250"/>
              </a:lnSpc>
            </a:pPr>
            <a:r>
              <a:rPr kumimoji="1" lang="ja-JP" altLang="en-US" sz="900" dirty="0">
                <a:latin typeface="Meiryo UI" panose="020B0604030504040204" pitchFamily="50" charset="-128"/>
                <a:ea typeface="Meiryo UI" panose="020B0604030504040204" pitchFamily="50" charset="-128"/>
              </a:rPr>
              <a:t>人に勧められて</a:t>
            </a: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同伴者に誘われた</a:t>
            </a:r>
            <a:endParaRPr kumimoji="1" lang="en-US" altLang="ja-JP" sz="900" dirty="0">
              <a:latin typeface="Meiryo UI" panose="020B0604030504040204" pitchFamily="50" charset="-128"/>
              <a:ea typeface="Meiryo UI" panose="020B0604030504040204" pitchFamily="50" charset="-128"/>
            </a:endParaRPr>
          </a:p>
          <a:p>
            <a:pPr>
              <a:lnSpc>
                <a:spcPts val="1250"/>
              </a:lnSpc>
            </a:pPr>
            <a:r>
              <a:rPr kumimoji="1" lang="ja-JP" altLang="en-US" sz="900" dirty="0">
                <a:latin typeface="Meiryo UI" panose="020B0604030504040204" pitchFamily="50" charset="-128"/>
                <a:ea typeface="Meiryo UI" panose="020B0604030504040204" pitchFamily="50" charset="-128"/>
              </a:rPr>
              <a:t>その他</a:t>
            </a:r>
            <a:endParaRPr kumimoji="1" lang="en-US" altLang="ja-JP" sz="900" dirty="0">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C7319FE7-A90B-471F-B3B3-A763FAEABB9F}"/>
              </a:ext>
            </a:extLst>
          </p:cNvPr>
          <p:cNvPicPr>
            <a:picLocks noChangeAspect="1"/>
          </p:cNvPicPr>
          <p:nvPr/>
        </p:nvPicPr>
        <p:blipFill rotWithShape="1">
          <a:blip r:embed="rId4"/>
          <a:srcRect l="1861" t="1812" r="2368" b="19125"/>
          <a:stretch/>
        </p:blipFill>
        <p:spPr>
          <a:xfrm>
            <a:off x="3349303" y="2979831"/>
            <a:ext cx="2076967" cy="1030602"/>
          </a:xfrm>
          <a:prstGeom prst="rect">
            <a:avLst/>
          </a:prstGeom>
        </p:spPr>
      </p:pic>
      <p:grpSp>
        <p:nvGrpSpPr>
          <p:cNvPr id="19" name="グループ化 18">
            <a:extLst>
              <a:ext uri="{FF2B5EF4-FFF2-40B4-BE49-F238E27FC236}">
                <a16:creationId xmlns:a16="http://schemas.microsoft.com/office/drawing/2014/main" id="{F35D5060-432B-4B2D-B166-AE0BD6B85800}"/>
              </a:ext>
            </a:extLst>
          </p:cNvPr>
          <p:cNvGrpSpPr/>
          <p:nvPr/>
        </p:nvGrpSpPr>
        <p:grpSpPr>
          <a:xfrm>
            <a:off x="5361012" y="1292355"/>
            <a:ext cx="3924852" cy="1632345"/>
            <a:chOff x="5169995" y="1284889"/>
            <a:chExt cx="3924852" cy="1632345"/>
          </a:xfrm>
        </p:grpSpPr>
        <p:sp>
          <p:nvSpPr>
            <p:cNvPr id="16" name="テキスト ボックス 15">
              <a:extLst>
                <a:ext uri="{FF2B5EF4-FFF2-40B4-BE49-F238E27FC236}">
                  <a16:creationId xmlns:a16="http://schemas.microsoft.com/office/drawing/2014/main" id="{4BD5684F-897F-4D69-84EC-DB979EAB85BB}"/>
                </a:ext>
              </a:extLst>
            </p:cNvPr>
            <p:cNvSpPr txBox="1"/>
            <p:nvPr/>
          </p:nvSpPr>
          <p:spPr>
            <a:xfrm>
              <a:off x="5169995" y="1284889"/>
              <a:ext cx="2554238" cy="305596"/>
            </a:xfrm>
            <a:prstGeom prst="rect">
              <a:avLst/>
            </a:prstGeom>
            <a:noFill/>
          </p:spPr>
          <p:txBody>
            <a:bodyPr wrap="square">
              <a:spAutoFit/>
            </a:bodyPr>
            <a:lstStyle/>
            <a:p>
              <a:pPr>
                <a:lnSpc>
                  <a:spcPts val="1900"/>
                </a:lnSpc>
              </a:pPr>
              <a:r>
                <a:rPr lang="ja-JP" altLang="en-US" sz="1200" b="1" dirty="0">
                  <a:latin typeface="Meiryo UI" panose="020B0604030504040204" pitchFamily="50" charset="-128"/>
                  <a:ea typeface="Meiryo UI" panose="020B0604030504040204" pitchFamily="50" charset="-128"/>
                </a:rPr>
                <a:t>③催事を何で知ったか</a:t>
              </a:r>
              <a:r>
                <a:rPr lang="en-US" altLang="ja-JP" sz="8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複数回答可</a:t>
              </a:r>
              <a:r>
                <a:rPr lang="en-US" altLang="ja-JP" sz="800" dirty="0">
                  <a:latin typeface="Meiryo UI" panose="020B0604030504040204" pitchFamily="50" charset="-128"/>
                  <a:ea typeface="Meiryo UI" panose="020B0604030504040204" pitchFamily="50" charset="-128"/>
                </a:rPr>
                <a:t>)</a:t>
              </a:r>
            </a:p>
          </p:txBody>
        </p:sp>
        <p:sp>
          <p:nvSpPr>
            <p:cNvPr id="36" name="テキスト ボックス 35">
              <a:extLst>
                <a:ext uri="{FF2B5EF4-FFF2-40B4-BE49-F238E27FC236}">
                  <a16:creationId xmlns:a16="http://schemas.microsoft.com/office/drawing/2014/main" id="{ACADD295-7A02-4132-9FB6-E3EEC622E3F7}"/>
                </a:ext>
              </a:extLst>
            </p:cNvPr>
            <p:cNvSpPr txBox="1"/>
            <p:nvPr/>
          </p:nvSpPr>
          <p:spPr>
            <a:xfrm>
              <a:off x="5431136" y="1632109"/>
              <a:ext cx="571291" cy="981487"/>
            </a:xfrm>
            <a:prstGeom prst="rect">
              <a:avLst/>
            </a:prstGeom>
            <a:solidFill>
              <a:schemeClr val="bg1"/>
            </a:solidFill>
          </p:spPr>
          <p:txBody>
            <a:bodyPr wrap="square" lIns="0" tIns="0" rIns="0" bIns="0" rtlCol="0">
              <a:spAutoFit/>
            </a:bodyPr>
            <a:lstStyle/>
            <a:p>
              <a:pPr>
                <a:lnSpc>
                  <a:spcPts val="1250"/>
                </a:lnSpc>
              </a:pPr>
              <a:r>
                <a:rPr kumimoji="1" lang="ja-JP" altLang="en-US" sz="900" dirty="0">
                  <a:solidFill>
                    <a:srgbClr val="4775E7"/>
                  </a:solidFill>
                  <a:latin typeface="Meiryo UI" panose="020B0604030504040204" pitchFamily="50" charset="-128"/>
                  <a:ea typeface="Meiryo UI" panose="020B0604030504040204" pitchFamily="50" charset="-128"/>
                </a:rPr>
                <a:t>●</a:t>
              </a:r>
              <a:endParaRPr kumimoji="1" lang="en-US" altLang="ja-JP" sz="900" dirty="0">
                <a:solidFill>
                  <a:srgbClr val="4775E7"/>
                </a:solidFill>
                <a:latin typeface="Meiryo UI" panose="020B0604030504040204" pitchFamily="50" charset="-128"/>
                <a:ea typeface="Meiryo UI" panose="020B0604030504040204" pitchFamily="50" charset="-128"/>
              </a:endParaRPr>
            </a:p>
            <a:p>
              <a:pPr>
                <a:lnSpc>
                  <a:spcPts val="1250"/>
                </a:lnSpc>
              </a:pPr>
              <a:r>
                <a:rPr kumimoji="1" lang="ja-JP" altLang="en-US" sz="900" dirty="0">
                  <a:solidFill>
                    <a:srgbClr val="E2268D"/>
                  </a:solidFill>
                  <a:latin typeface="Meiryo UI" panose="020B0604030504040204" pitchFamily="50" charset="-128"/>
                  <a:ea typeface="Meiryo UI" panose="020B0604030504040204" pitchFamily="50" charset="-128"/>
                </a:rPr>
                <a:t>●</a:t>
              </a:r>
              <a:endParaRPr kumimoji="1" lang="en-US" altLang="ja-JP" sz="900" dirty="0">
                <a:solidFill>
                  <a:srgbClr val="E2268D"/>
                </a:solidFill>
                <a:latin typeface="Meiryo UI" panose="020B0604030504040204" pitchFamily="50" charset="-128"/>
                <a:ea typeface="Meiryo UI" panose="020B0604030504040204" pitchFamily="50" charset="-128"/>
              </a:endParaRPr>
            </a:p>
            <a:p>
              <a:pPr>
                <a:lnSpc>
                  <a:spcPts val="1250"/>
                </a:lnSpc>
              </a:pPr>
              <a:r>
                <a:rPr kumimoji="1" lang="ja-JP" altLang="en-US" sz="900" dirty="0">
                  <a:solidFill>
                    <a:srgbClr val="2AA0A4"/>
                  </a:solidFill>
                  <a:latin typeface="Meiryo UI" panose="020B0604030504040204" pitchFamily="50" charset="-128"/>
                  <a:ea typeface="Meiryo UI" panose="020B0604030504040204" pitchFamily="50" charset="-128"/>
                </a:rPr>
                <a:t>●</a:t>
              </a:r>
              <a:endParaRPr kumimoji="1" lang="en-US" altLang="ja-JP" sz="900" dirty="0">
                <a:solidFill>
                  <a:srgbClr val="2AA0A4"/>
                </a:solidFill>
                <a:latin typeface="Meiryo UI" panose="020B0604030504040204" pitchFamily="50" charset="-128"/>
                <a:ea typeface="Meiryo UI" panose="020B0604030504040204" pitchFamily="50" charset="-128"/>
              </a:endParaRPr>
            </a:p>
            <a:p>
              <a:pPr>
                <a:lnSpc>
                  <a:spcPts val="1250"/>
                </a:lnSpc>
              </a:pPr>
              <a:r>
                <a:rPr kumimoji="1" lang="ja-JP" altLang="en-US" sz="900" dirty="0">
                  <a:solidFill>
                    <a:srgbClr val="C82FCC"/>
                  </a:solidFill>
                  <a:latin typeface="Meiryo UI" panose="020B0604030504040204" pitchFamily="50" charset="-128"/>
                  <a:ea typeface="Meiryo UI" panose="020B0604030504040204" pitchFamily="50" charset="-128"/>
                </a:rPr>
                <a:t>●</a:t>
              </a:r>
              <a:endParaRPr kumimoji="1" lang="en-US" altLang="ja-JP" sz="900" dirty="0">
                <a:solidFill>
                  <a:srgbClr val="C82FCC"/>
                </a:solidFill>
                <a:latin typeface="Meiryo UI" panose="020B0604030504040204" pitchFamily="50" charset="-128"/>
                <a:ea typeface="Meiryo UI" panose="020B0604030504040204" pitchFamily="50" charset="-128"/>
              </a:endParaRPr>
            </a:p>
            <a:p>
              <a:pPr>
                <a:lnSpc>
                  <a:spcPts val="1250"/>
                </a:lnSpc>
              </a:pPr>
              <a:r>
                <a:rPr kumimoji="1" lang="ja-JP" altLang="en-US" sz="900" dirty="0">
                  <a:solidFill>
                    <a:srgbClr val="13A10E"/>
                  </a:solidFill>
                  <a:latin typeface="Meiryo UI" panose="020B0604030504040204" pitchFamily="50" charset="-128"/>
                  <a:ea typeface="Meiryo UI" panose="020B0604030504040204" pitchFamily="50" charset="-128"/>
                </a:rPr>
                <a:t>●</a:t>
              </a:r>
              <a:endParaRPr kumimoji="1" lang="en-US" altLang="ja-JP" sz="900" dirty="0">
                <a:solidFill>
                  <a:srgbClr val="13A10E"/>
                </a:solidFill>
                <a:latin typeface="Meiryo UI" panose="020B0604030504040204" pitchFamily="50" charset="-128"/>
                <a:ea typeface="Meiryo UI" panose="020B0604030504040204" pitchFamily="50" charset="-128"/>
              </a:endParaRPr>
            </a:p>
            <a:p>
              <a:pPr>
                <a:lnSpc>
                  <a:spcPts val="1250"/>
                </a:lnSpc>
              </a:pPr>
              <a:r>
                <a:rPr kumimoji="1" lang="ja-JP" altLang="en-US" sz="900" dirty="0">
                  <a:solidFill>
                    <a:srgbClr val="3A96DD"/>
                  </a:solidFill>
                  <a:latin typeface="Meiryo UI" panose="020B0604030504040204" pitchFamily="50" charset="-128"/>
                  <a:ea typeface="Meiryo UI" panose="020B0604030504040204" pitchFamily="50" charset="-128"/>
                </a:rPr>
                <a:t>●</a:t>
              </a:r>
              <a:endParaRPr kumimoji="1" lang="en-US" altLang="ja-JP" sz="900" dirty="0">
                <a:solidFill>
                  <a:srgbClr val="3A96DD"/>
                </a:solidFill>
                <a:latin typeface="Meiryo UI" panose="020B0604030504040204" pitchFamily="50" charset="-128"/>
                <a:ea typeface="Meiryo UI" panose="020B0604030504040204" pitchFamily="50" charset="-128"/>
              </a:endParaRPr>
            </a:p>
          </p:txBody>
        </p:sp>
        <p:sp>
          <p:nvSpPr>
            <p:cNvPr id="32" name="テキスト ボックス 31">
              <a:extLst>
                <a:ext uri="{FF2B5EF4-FFF2-40B4-BE49-F238E27FC236}">
                  <a16:creationId xmlns:a16="http://schemas.microsoft.com/office/drawing/2014/main" id="{9D8C2650-2A22-4D0F-8F2D-89FA3CE96819}"/>
                </a:ext>
              </a:extLst>
            </p:cNvPr>
            <p:cNvSpPr txBox="1"/>
            <p:nvPr/>
          </p:nvSpPr>
          <p:spPr>
            <a:xfrm>
              <a:off x="5606717" y="1626812"/>
              <a:ext cx="1924985" cy="978922"/>
            </a:xfrm>
            <a:prstGeom prst="rect">
              <a:avLst/>
            </a:prstGeom>
            <a:solidFill>
              <a:schemeClr val="bg1"/>
            </a:solidFill>
          </p:spPr>
          <p:txBody>
            <a:bodyPr wrap="square" lIns="0" tIns="0" rIns="0" bIns="0" rtlCol="0">
              <a:spAutoFit/>
            </a:bodyPr>
            <a:lstStyle/>
            <a:p>
              <a:pPr>
                <a:lnSpc>
                  <a:spcPts val="1250"/>
                </a:lnSpc>
              </a:pPr>
              <a:r>
                <a:rPr kumimoji="1" lang="ja-JP" altLang="en-US" sz="900" dirty="0">
                  <a:latin typeface="Meiryo UI" panose="020B0604030504040204" pitchFamily="50" charset="-128"/>
                  <a:ea typeface="Meiryo UI" panose="020B0604030504040204" pitchFamily="50" charset="-128"/>
                </a:rPr>
                <a:t>「</a:t>
              </a:r>
              <a:r>
                <a:rPr kumimoji="1" lang="en-US" altLang="ja-JP" sz="900" dirty="0">
                  <a:latin typeface="Meiryo UI" panose="020B0604030504040204" pitchFamily="50" charset="-128"/>
                  <a:ea typeface="Meiryo UI" panose="020B0604030504040204" pitchFamily="50" charset="-128"/>
                </a:rPr>
                <a:t>10</a:t>
              </a:r>
              <a:r>
                <a:rPr kumimoji="1" lang="ja-JP" altLang="en-US" sz="900" dirty="0">
                  <a:latin typeface="Meiryo UI" panose="020B0604030504040204" pitchFamily="50" charset="-128"/>
                  <a:ea typeface="Meiryo UI" panose="020B0604030504040204" pitchFamily="50" charset="-128"/>
                </a:rPr>
                <a:t>歳若返り」</a:t>
              </a:r>
              <a:r>
                <a:rPr kumimoji="1" lang="en-US" altLang="ja-JP" sz="900" dirty="0">
                  <a:latin typeface="Meiryo UI" panose="020B0604030504040204" pitchFamily="50" charset="-128"/>
                  <a:ea typeface="Meiryo UI" panose="020B0604030504040204" pitchFamily="50" charset="-128"/>
                </a:rPr>
                <a:t>SNS</a:t>
              </a:r>
              <a:r>
                <a:rPr kumimoji="1" lang="ja-JP" altLang="en-US" sz="900" dirty="0">
                  <a:latin typeface="Meiryo UI" panose="020B0604030504040204" pitchFamily="50" charset="-128"/>
                  <a:ea typeface="Meiryo UI" panose="020B0604030504040204" pitchFamily="50" charset="-128"/>
                </a:rPr>
                <a:t>、</a:t>
              </a:r>
              <a:r>
                <a:rPr kumimoji="1" lang="en-US" altLang="ja-JP" sz="900" dirty="0">
                  <a:latin typeface="Meiryo UI" panose="020B0604030504040204" pitchFamily="50" charset="-128"/>
                  <a:ea typeface="Meiryo UI" panose="020B0604030504040204" pitchFamily="50" charset="-128"/>
                </a:rPr>
                <a:t>WEB</a:t>
              </a:r>
              <a:r>
                <a:rPr kumimoji="1" lang="ja-JP" altLang="en-US" sz="900" dirty="0">
                  <a:latin typeface="Meiryo UI" panose="020B0604030504040204" pitchFamily="50" charset="-128"/>
                  <a:ea typeface="Meiryo UI" panose="020B0604030504040204" pitchFamily="50" charset="-128"/>
                </a:rPr>
                <a:t>サイト</a:t>
              </a:r>
              <a:endParaRPr kumimoji="1" lang="en-US" altLang="ja-JP" sz="900" dirty="0">
                <a:latin typeface="Meiryo UI" panose="020B0604030504040204" pitchFamily="50" charset="-128"/>
                <a:ea typeface="Meiryo UI" panose="020B0604030504040204" pitchFamily="50" charset="-128"/>
              </a:endParaRPr>
            </a:p>
            <a:p>
              <a:pPr>
                <a:lnSpc>
                  <a:spcPts val="1250"/>
                </a:lnSpc>
              </a:pPr>
              <a:r>
                <a:rPr kumimoji="1" lang="ja-JP" altLang="en-US" sz="900" dirty="0">
                  <a:latin typeface="Meiryo UI" panose="020B0604030504040204" pitchFamily="50" charset="-128"/>
                  <a:ea typeface="Meiryo UI" panose="020B0604030504040204" pitchFamily="50" charset="-128"/>
                </a:rPr>
                <a:t>府政だより、府公式</a:t>
              </a:r>
              <a:r>
                <a:rPr kumimoji="1" lang="en-US" altLang="ja-JP" sz="900" dirty="0">
                  <a:latin typeface="Meiryo UI" panose="020B0604030504040204" pitchFamily="50" charset="-128"/>
                  <a:ea typeface="Meiryo UI" panose="020B0604030504040204" pitchFamily="50" charset="-128"/>
                </a:rPr>
                <a:t>LINE</a:t>
              </a:r>
              <a:r>
                <a:rPr kumimoji="1" lang="ja-JP" altLang="en-US" sz="900" dirty="0">
                  <a:latin typeface="Meiryo UI" panose="020B0604030504040204" pitchFamily="50" charset="-128"/>
                  <a:ea typeface="Meiryo UI" panose="020B0604030504040204" pitchFamily="50" charset="-128"/>
                </a:rPr>
                <a:t>等</a:t>
              </a:r>
              <a:endParaRPr kumimoji="1" lang="en-US" altLang="ja-JP" sz="900" dirty="0">
                <a:latin typeface="Meiryo UI" panose="020B0604030504040204" pitchFamily="50" charset="-128"/>
                <a:ea typeface="Meiryo UI" panose="020B0604030504040204" pitchFamily="50" charset="-128"/>
              </a:endParaRPr>
            </a:p>
            <a:p>
              <a:pPr>
                <a:lnSpc>
                  <a:spcPts val="1250"/>
                </a:lnSpc>
              </a:pPr>
              <a:r>
                <a:rPr kumimoji="1" lang="ja-JP" altLang="en-US" sz="900" dirty="0">
                  <a:latin typeface="Meiryo UI" panose="020B0604030504040204" pitchFamily="50" charset="-128"/>
                  <a:ea typeface="Meiryo UI" panose="020B0604030504040204" pitchFamily="50" charset="-128"/>
                </a:rPr>
                <a:t>インターネット広告</a:t>
              </a:r>
              <a:endParaRPr kumimoji="1" lang="en-US" altLang="ja-JP" sz="900" dirty="0">
                <a:latin typeface="Meiryo UI" panose="020B0604030504040204" pitchFamily="50" charset="-128"/>
                <a:ea typeface="Meiryo UI" panose="020B0604030504040204" pitchFamily="50" charset="-128"/>
              </a:endParaRPr>
            </a:p>
            <a:p>
              <a:pPr>
                <a:lnSpc>
                  <a:spcPts val="1250"/>
                </a:lnSpc>
              </a:pPr>
              <a:r>
                <a:rPr kumimoji="1" lang="ja-JP" altLang="en-US" sz="900" dirty="0">
                  <a:latin typeface="Meiryo UI" panose="020B0604030504040204" pitchFamily="50" charset="-128"/>
                  <a:ea typeface="Meiryo UI" panose="020B0604030504040204" pitchFamily="50" charset="-128"/>
                </a:rPr>
                <a:t>会場内の告知</a:t>
              </a:r>
              <a:endParaRPr kumimoji="1" lang="en-US" altLang="ja-JP" sz="900" dirty="0">
                <a:latin typeface="Meiryo UI" panose="020B0604030504040204" pitchFamily="50" charset="-128"/>
                <a:ea typeface="Meiryo UI" panose="020B0604030504040204" pitchFamily="50" charset="-128"/>
              </a:endParaRPr>
            </a:p>
            <a:p>
              <a:pPr>
                <a:lnSpc>
                  <a:spcPts val="1250"/>
                </a:lnSpc>
              </a:pPr>
              <a:r>
                <a:rPr kumimoji="1" lang="ja-JP" altLang="en-US" sz="900" dirty="0">
                  <a:latin typeface="Meiryo UI" panose="020B0604030504040204" pitchFamily="50" charset="-128"/>
                  <a:ea typeface="Meiryo UI" panose="020B0604030504040204" pitchFamily="50" charset="-128"/>
                </a:rPr>
                <a:t>万博アプリ</a:t>
              </a:r>
              <a:endParaRPr kumimoji="1" lang="en-US" altLang="ja-JP" sz="900" dirty="0">
                <a:latin typeface="Meiryo UI" panose="020B0604030504040204" pitchFamily="50" charset="-128"/>
                <a:ea typeface="Meiryo UI" panose="020B0604030504040204" pitchFamily="50" charset="-128"/>
              </a:endParaRPr>
            </a:p>
            <a:p>
              <a:pPr>
                <a:lnSpc>
                  <a:spcPts val="1250"/>
                </a:lnSpc>
              </a:pPr>
              <a:r>
                <a:rPr kumimoji="1" lang="ja-JP" altLang="en-US" sz="900" dirty="0">
                  <a:latin typeface="Meiryo UI" panose="020B0604030504040204" pitchFamily="50" charset="-128"/>
                  <a:ea typeface="Meiryo UI" panose="020B0604030504040204" pitchFamily="50" charset="-128"/>
                </a:rPr>
                <a:t>その他</a:t>
              </a:r>
              <a:endParaRPr kumimoji="1" lang="en-US" altLang="ja-JP" sz="900" dirty="0">
                <a:latin typeface="Meiryo UI" panose="020B0604030504040204" pitchFamily="50" charset="-128"/>
                <a:ea typeface="Meiryo UI" panose="020B0604030504040204" pitchFamily="50" charset="-128"/>
              </a:endParaRPr>
            </a:p>
          </p:txBody>
        </p:sp>
        <p:grpSp>
          <p:nvGrpSpPr>
            <p:cNvPr id="17" name="グループ化 16">
              <a:extLst>
                <a:ext uri="{FF2B5EF4-FFF2-40B4-BE49-F238E27FC236}">
                  <a16:creationId xmlns:a16="http://schemas.microsoft.com/office/drawing/2014/main" id="{320864A9-5361-4A8F-9254-7E79B2FE5CB7}"/>
                </a:ext>
              </a:extLst>
            </p:cNvPr>
            <p:cNvGrpSpPr/>
            <p:nvPr/>
          </p:nvGrpSpPr>
          <p:grpSpPr>
            <a:xfrm>
              <a:off x="7139169" y="1511512"/>
              <a:ext cx="1955678" cy="1405722"/>
              <a:chOff x="7473744" y="1482242"/>
              <a:chExt cx="1955678" cy="1405722"/>
            </a:xfrm>
          </p:grpSpPr>
          <p:pic>
            <p:nvPicPr>
              <p:cNvPr id="8" name="図 7">
                <a:extLst>
                  <a:ext uri="{FF2B5EF4-FFF2-40B4-BE49-F238E27FC236}">
                    <a16:creationId xmlns:a16="http://schemas.microsoft.com/office/drawing/2014/main" id="{10797EE0-AA80-4467-AEBD-2C21AFD27483}"/>
                  </a:ext>
                </a:extLst>
              </p:cNvPr>
              <p:cNvPicPr>
                <a:picLocks noChangeAspect="1"/>
              </p:cNvPicPr>
              <p:nvPr/>
            </p:nvPicPr>
            <p:blipFill rotWithShape="1">
              <a:blip r:embed="rId5"/>
              <a:srcRect l="55942" t="23152"/>
              <a:stretch/>
            </p:blipFill>
            <p:spPr>
              <a:xfrm>
                <a:off x="7473744" y="1482242"/>
                <a:ext cx="1955678" cy="1405722"/>
              </a:xfrm>
              <a:prstGeom prst="rect">
                <a:avLst/>
              </a:prstGeom>
            </p:spPr>
          </p:pic>
          <p:sp>
            <p:nvSpPr>
              <p:cNvPr id="37" name="テキスト ボックス 36">
                <a:extLst>
                  <a:ext uri="{FF2B5EF4-FFF2-40B4-BE49-F238E27FC236}">
                    <a16:creationId xmlns:a16="http://schemas.microsoft.com/office/drawing/2014/main" id="{8264329B-6BC0-481D-92A2-9420034D1C73}"/>
                  </a:ext>
                </a:extLst>
              </p:cNvPr>
              <p:cNvSpPr txBox="1"/>
              <p:nvPr/>
            </p:nvSpPr>
            <p:spPr>
              <a:xfrm>
                <a:off x="8935041" y="1552795"/>
                <a:ext cx="338959" cy="317203"/>
              </a:xfrm>
              <a:prstGeom prst="rect">
                <a:avLst/>
              </a:prstGeom>
              <a:solidFill>
                <a:schemeClr val="bg1"/>
              </a:solidFill>
            </p:spPr>
            <p:txBody>
              <a:bodyPr wrap="square" lIns="0" tIns="0" rIns="0" bIns="0" rtlCol="0">
                <a:spAutoFit/>
              </a:bodyPr>
              <a:lstStyle/>
              <a:p>
                <a:pPr>
                  <a:lnSpc>
                    <a:spcPts val="1250"/>
                  </a:lnSpc>
                </a:pPr>
                <a:r>
                  <a:rPr kumimoji="1" lang="en-US" altLang="ja-JP" sz="1000" b="1" dirty="0">
                    <a:latin typeface="Meiryo UI" panose="020B0604030504040204" pitchFamily="50" charset="-128"/>
                    <a:ea typeface="Meiryo UI" panose="020B0604030504040204" pitchFamily="50" charset="-128"/>
                  </a:rPr>
                  <a:t>159</a:t>
                </a:r>
                <a:r>
                  <a:rPr kumimoji="1" lang="en-US" altLang="ja-JP" sz="1000" b="1" dirty="0">
                    <a:solidFill>
                      <a:schemeClr val="bg1"/>
                    </a:solidFill>
                    <a:latin typeface="Meiryo UI" panose="020B0604030504040204" pitchFamily="50" charset="-128"/>
                    <a:ea typeface="Meiryo UI" panose="020B0604030504040204" pitchFamily="50" charset="-128"/>
                  </a:rPr>
                  <a:t>4</a:t>
                </a:r>
              </a:p>
            </p:txBody>
          </p:sp>
          <p:sp>
            <p:nvSpPr>
              <p:cNvPr id="38" name="テキスト ボックス 37">
                <a:extLst>
                  <a:ext uri="{FF2B5EF4-FFF2-40B4-BE49-F238E27FC236}">
                    <a16:creationId xmlns:a16="http://schemas.microsoft.com/office/drawing/2014/main" id="{8332F099-667E-4700-92FD-6FEDE8E4547F}"/>
                  </a:ext>
                </a:extLst>
              </p:cNvPr>
              <p:cNvSpPr txBox="1"/>
              <p:nvPr/>
            </p:nvSpPr>
            <p:spPr>
              <a:xfrm>
                <a:off x="7798147" y="1748163"/>
                <a:ext cx="338959" cy="314638"/>
              </a:xfrm>
              <a:prstGeom prst="rect">
                <a:avLst/>
              </a:prstGeom>
              <a:solidFill>
                <a:schemeClr val="bg1"/>
              </a:solidFill>
            </p:spPr>
            <p:txBody>
              <a:bodyPr wrap="square" lIns="0" tIns="0" rIns="0" bIns="0" rtlCol="0">
                <a:spAutoFit/>
              </a:bodyPr>
              <a:lstStyle/>
              <a:p>
                <a:pPr>
                  <a:lnSpc>
                    <a:spcPts val="1250"/>
                  </a:lnSpc>
                </a:pPr>
                <a:r>
                  <a:rPr kumimoji="1" lang="en-US" altLang="ja-JP" sz="900" dirty="0">
                    <a:latin typeface="Meiryo UI" panose="020B0604030504040204" pitchFamily="50" charset="-128"/>
                    <a:ea typeface="Meiryo UI" panose="020B0604030504040204" pitchFamily="50" charset="-128"/>
                  </a:rPr>
                  <a:t>20</a:t>
                </a:r>
              </a:p>
              <a:p>
                <a:pPr>
                  <a:lnSpc>
                    <a:spcPts val="1250"/>
                  </a:lnSpc>
                </a:pPr>
                <a:r>
                  <a:rPr kumimoji="1" lang="en-US" altLang="ja-JP" sz="900" dirty="0">
                    <a:latin typeface="Meiryo UI" panose="020B0604030504040204" pitchFamily="50" charset="-128"/>
                    <a:ea typeface="Meiryo UI" panose="020B0604030504040204" pitchFamily="50" charset="-128"/>
                  </a:rPr>
                  <a:t>18</a:t>
                </a:r>
              </a:p>
            </p:txBody>
          </p:sp>
          <p:sp>
            <p:nvSpPr>
              <p:cNvPr id="39" name="テキスト ボックス 38">
                <a:extLst>
                  <a:ext uri="{FF2B5EF4-FFF2-40B4-BE49-F238E27FC236}">
                    <a16:creationId xmlns:a16="http://schemas.microsoft.com/office/drawing/2014/main" id="{0DFE41BB-38E8-47D8-B8A5-885157F3CCB3}"/>
                  </a:ext>
                </a:extLst>
              </p:cNvPr>
              <p:cNvSpPr txBox="1"/>
              <p:nvPr/>
            </p:nvSpPr>
            <p:spPr>
              <a:xfrm>
                <a:off x="9083369" y="2276483"/>
                <a:ext cx="338959" cy="317203"/>
              </a:xfrm>
              <a:prstGeom prst="rect">
                <a:avLst/>
              </a:prstGeom>
              <a:solidFill>
                <a:schemeClr val="bg1"/>
              </a:solidFill>
            </p:spPr>
            <p:txBody>
              <a:bodyPr wrap="square" lIns="0" tIns="0" rIns="0" bIns="0" rtlCol="0">
                <a:spAutoFit/>
              </a:bodyPr>
              <a:lstStyle/>
              <a:p>
                <a:pPr>
                  <a:lnSpc>
                    <a:spcPts val="1250"/>
                  </a:lnSpc>
                </a:pPr>
                <a:r>
                  <a:rPr kumimoji="1" lang="en-US" altLang="ja-JP" sz="1000" b="1" dirty="0">
                    <a:latin typeface="Meiryo UI" panose="020B0604030504040204" pitchFamily="50" charset="-128"/>
                    <a:ea typeface="Meiryo UI" panose="020B0604030504040204" pitchFamily="50" charset="-128"/>
                  </a:rPr>
                  <a:t>175</a:t>
                </a:r>
                <a:r>
                  <a:rPr kumimoji="1" lang="en-US" altLang="ja-JP" sz="1000" b="1" dirty="0">
                    <a:solidFill>
                      <a:schemeClr val="bg1"/>
                    </a:solidFill>
                    <a:latin typeface="Meiryo UI" panose="020B0604030504040204" pitchFamily="50" charset="-128"/>
                    <a:ea typeface="Meiryo UI" panose="020B0604030504040204" pitchFamily="50" charset="-128"/>
                  </a:rPr>
                  <a:t>4</a:t>
                </a:r>
              </a:p>
            </p:txBody>
          </p:sp>
          <p:sp>
            <p:nvSpPr>
              <p:cNvPr id="41" name="テキスト ボックス 40">
                <a:extLst>
                  <a:ext uri="{FF2B5EF4-FFF2-40B4-BE49-F238E27FC236}">
                    <a16:creationId xmlns:a16="http://schemas.microsoft.com/office/drawing/2014/main" id="{85EFC9B3-7A3B-429E-9C6C-901D2D486683}"/>
                  </a:ext>
                </a:extLst>
              </p:cNvPr>
              <p:cNvSpPr txBox="1"/>
              <p:nvPr/>
            </p:nvSpPr>
            <p:spPr>
              <a:xfrm>
                <a:off x="7980658" y="2465028"/>
                <a:ext cx="338959" cy="147926"/>
              </a:xfrm>
              <a:prstGeom prst="rect">
                <a:avLst/>
              </a:prstGeom>
              <a:solidFill>
                <a:schemeClr val="bg1"/>
              </a:solidFill>
            </p:spPr>
            <p:txBody>
              <a:bodyPr wrap="square" lIns="0" tIns="0" rIns="0" bIns="0" rtlCol="0">
                <a:spAutoFit/>
              </a:bodyPr>
              <a:lstStyle/>
              <a:p>
                <a:pPr>
                  <a:lnSpc>
                    <a:spcPts val="1250"/>
                  </a:lnSpc>
                </a:pPr>
                <a:r>
                  <a:rPr kumimoji="1" lang="en-US" altLang="ja-JP" sz="900" dirty="0">
                    <a:latin typeface="Meiryo UI" panose="020B0604030504040204" pitchFamily="50" charset="-128"/>
                    <a:ea typeface="Meiryo UI" panose="020B0604030504040204" pitchFamily="50" charset="-128"/>
                  </a:rPr>
                  <a:t>42</a:t>
                </a:r>
              </a:p>
            </p:txBody>
          </p:sp>
          <p:sp>
            <p:nvSpPr>
              <p:cNvPr id="42" name="テキスト ボックス 41">
                <a:extLst>
                  <a:ext uri="{FF2B5EF4-FFF2-40B4-BE49-F238E27FC236}">
                    <a16:creationId xmlns:a16="http://schemas.microsoft.com/office/drawing/2014/main" id="{CE6E3B86-61C2-4510-A0A1-F7A20EFDAB8F}"/>
                  </a:ext>
                </a:extLst>
              </p:cNvPr>
              <p:cNvSpPr txBox="1"/>
              <p:nvPr/>
            </p:nvSpPr>
            <p:spPr>
              <a:xfrm>
                <a:off x="8137106" y="2099310"/>
                <a:ext cx="338959" cy="147926"/>
              </a:xfrm>
              <a:prstGeom prst="rect">
                <a:avLst/>
              </a:prstGeom>
              <a:solidFill>
                <a:schemeClr val="bg1"/>
              </a:solidFill>
            </p:spPr>
            <p:txBody>
              <a:bodyPr wrap="square" lIns="0" tIns="0" rIns="0" bIns="0" rtlCol="0">
                <a:spAutoFit/>
              </a:bodyPr>
              <a:lstStyle/>
              <a:p>
                <a:pPr>
                  <a:lnSpc>
                    <a:spcPts val="1250"/>
                  </a:lnSpc>
                </a:pPr>
                <a:r>
                  <a:rPr kumimoji="1" lang="en-US" altLang="ja-JP" sz="900" dirty="0">
                    <a:latin typeface="Meiryo UI" panose="020B0604030504040204" pitchFamily="50" charset="-128"/>
                    <a:ea typeface="Meiryo UI" panose="020B0604030504040204" pitchFamily="50" charset="-128"/>
                  </a:rPr>
                  <a:t>61</a:t>
                </a:r>
              </a:p>
            </p:txBody>
          </p:sp>
        </p:grpSp>
      </p:grpSp>
      <p:sp>
        <p:nvSpPr>
          <p:cNvPr id="51" name="テキスト ボックス 50">
            <a:extLst>
              <a:ext uri="{FF2B5EF4-FFF2-40B4-BE49-F238E27FC236}">
                <a16:creationId xmlns:a16="http://schemas.microsoft.com/office/drawing/2014/main" id="{B2852BAD-404C-4500-A637-5C7AA656615E}"/>
              </a:ext>
            </a:extLst>
          </p:cNvPr>
          <p:cNvSpPr txBox="1"/>
          <p:nvPr/>
        </p:nvSpPr>
        <p:spPr>
          <a:xfrm>
            <a:off x="5184043" y="3091127"/>
            <a:ext cx="421816" cy="150490"/>
          </a:xfrm>
          <a:prstGeom prst="rect">
            <a:avLst/>
          </a:prstGeom>
          <a:solidFill>
            <a:schemeClr val="bg1"/>
          </a:solidFill>
        </p:spPr>
        <p:txBody>
          <a:bodyPr wrap="square" lIns="0" tIns="0" rIns="0" bIns="0" rtlCol="0">
            <a:spAutoFit/>
          </a:bodyPr>
          <a:lstStyle/>
          <a:p>
            <a:pPr>
              <a:lnSpc>
                <a:spcPts val="1250"/>
              </a:lnSpc>
            </a:pPr>
            <a:r>
              <a:rPr kumimoji="1" lang="en-US" altLang="ja-JP" sz="1000" b="1" dirty="0">
                <a:latin typeface="Meiryo UI" panose="020B0604030504040204" pitchFamily="50" charset="-128"/>
                <a:ea typeface="Meiryo UI" panose="020B0604030504040204" pitchFamily="50" charset="-128"/>
              </a:rPr>
              <a:t>308</a:t>
            </a:r>
          </a:p>
        </p:txBody>
      </p:sp>
      <p:sp>
        <p:nvSpPr>
          <p:cNvPr id="52" name="テキスト ボックス 51">
            <a:extLst>
              <a:ext uri="{FF2B5EF4-FFF2-40B4-BE49-F238E27FC236}">
                <a16:creationId xmlns:a16="http://schemas.microsoft.com/office/drawing/2014/main" id="{9320197F-4DA7-4593-B936-5DA035DD654C}"/>
              </a:ext>
            </a:extLst>
          </p:cNvPr>
          <p:cNvSpPr txBox="1"/>
          <p:nvPr/>
        </p:nvSpPr>
        <p:spPr>
          <a:xfrm>
            <a:off x="3996345" y="3278234"/>
            <a:ext cx="421816" cy="150490"/>
          </a:xfrm>
          <a:prstGeom prst="rect">
            <a:avLst/>
          </a:prstGeom>
          <a:solidFill>
            <a:schemeClr val="bg1"/>
          </a:solidFill>
        </p:spPr>
        <p:txBody>
          <a:bodyPr wrap="square" lIns="0" tIns="0" rIns="0" bIns="0" rtlCol="0">
            <a:spAutoFit/>
          </a:bodyPr>
          <a:lstStyle/>
          <a:p>
            <a:pPr>
              <a:lnSpc>
                <a:spcPts val="1250"/>
              </a:lnSpc>
            </a:pPr>
            <a:r>
              <a:rPr kumimoji="1" lang="en-US" altLang="ja-JP" sz="1000" b="1" dirty="0">
                <a:latin typeface="Meiryo UI" panose="020B0604030504040204" pitchFamily="50" charset="-128"/>
                <a:ea typeface="Meiryo UI" panose="020B0604030504040204" pitchFamily="50" charset="-128"/>
              </a:rPr>
              <a:t>102</a:t>
            </a:r>
          </a:p>
        </p:txBody>
      </p:sp>
      <p:sp>
        <p:nvSpPr>
          <p:cNvPr id="53" name="テキスト ボックス 52">
            <a:extLst>
              <a:ext uri="{FF2B5EF4-FFF2-40B4-BE49-F238E27FC236}">
                <a16:creationId xmlns:a16="http://schemas.microsoft.com/office/drawing/2014/main" id="{51662386-BFAD-44B4-9E58-2511ED699952}"/>
              </a:ext>
            </a:extLst>
          </p:cNvPr>
          <p:cNvSpPr txBox="1"/>
          <p:nvPr/>
        </p:nvSpPr>
        <p:spPr>
          <a:xfrm>
            <a:off x="3671626" y="3461999"/>
            <a:ext cx="338959" cy="147926"/>
          </a:xfrm>
          <a:prstGeom prst="rect">
            <a:avLst/>
          </a:prstGeom>
          <a:solidFill>
            <a:schemeClr val="bg1"/>
          </a:solidFill>
        </p:spPr>
        <p:txBody>
          <a:bodyPr wrap="square" lIns="0" tIns="0" rIns="0" bIns="0" rtlCol="0">
            <a:spAutoFit/>
          </a:bodyPr>
          <a:lstStyle/>
          <a:p>
            <a:pPr>
              <a:lnSpc>
                <a:spcPts val="1250"/>
              </a:lnSpc>
            </a:pPr>
            <a:r>
              <a:rPr kumimoji="1" lang="en-US" altLang="ja-JP" sz="900" dirty="0">
                <a:latin typeface="Meiryo UI" panose="020B0604030504040204" pitchFamily="50" charset="-128"/>
                <a:ea typeface="Meiryo UI" panose="020B0604030504040204" pitchFamily="50" charset="-128"/>
              </a:rPr>
              <a:t>42</a:t>
            </a:r>
          </a:p>
        </p:txBody>
      </p:sp>
      <p:sp>
        <p:nvSpPr>
          <p:cNvPr id="54" name="テキスト ボックス 53">
            <a:extLst>
              <a:ext uri="{FF2B5EF4-FFF2-40B4-BE49-F238E27FC236}">
                <a16:creationId xmlns:a16="http://schemas.microsoft.com/office/drawing/2014/main" id="{CF71C8F9-3A5C-45A3-8A2B-AF79C5D23D00}"/>
              </a:ext>
            </a:extLst>
          </p:cNvPr>
          <p:cNvSpPr txBox="1"/>
          <p:nvPr/>
        </p:nvSpPr>
        <p:spPr>
          <a:xfrm>
            <a:off x="3531279" y="3652421"/>
            <a:ext cx="338959" cy="147926"/>
          </a:xfrm>
          <a:prstGeom prst="rect">
            <a:avLst/>
          </a:prstGeom>
          <a:solidFill>
            <a:schemeClr val="bg1"/>
          </a:solidFill>
        </p:spPr>
        <p:txBody>
          <a:bodyPr wrap="square" lIns="0" tIns="0" rIns="0" bIns="0" rtlCol="0">
            <a:spAutoFit/>
          </a:bodyPr>
          <a:lstStyle/>
          <a:p>
            <a:pPr>
              <a:lnSpc>
                <a:spcPts val="1250"/>
              </a:lnSpc>
            </a:pPr>
            <a:r>
              <a:rPr kumimoji="1" lang="en-US" altLang="ja-JP" sz="900" dirty="0">
                <a:latin typeface="Meiryo UI" panose="020B0604030504040204" pitchFamily="50" charset="-128"/>
                <a:ea typeface="Meiryo UI" panose="020B0604030504040204" pitchFamily="50" charset="-128"/>
              </a:rPr>
              <a:t>28</a:t>
            </a:r>
          </a:p>
        </p:txBody>
      </p:sp>
      <p:grpSp>
        <p:nvGrpSpPr>
          <p:cNvPr id="22" name="グループ化 21">
            <a:extLst>
              <a:ext uri="{FF2B5EF4-FFF2-40B4-BE49-F238E27FC236}">
                <a16:creationId xmlns:a16="http://schemas.microsoft.com/office/drawing/2014/main" id="{664BBD54-14B8-4B10-9120-A38C02E09684}"/>
              </a:ext>
            </a:extLst>
          </p:cNvPr>
          <p:cNvGrpSpPr/>
          <p:nvPr/>
        </p:nvGrpSpPr>
        <p:grpSpPr>
          <a:xfrm>
            <a:off x="2583606" y="1321162"/>
            <a:ext cx="2554238" cy="1551305"/>
            <a:chOff x="2514157" y="1321162"/>
            <a:chExt cx="2554238" cy="1551305"/>
          </a:xfrm>
        </p:grpSpPr>
        <p:pic>
          <p:nvPicPr>
            <p:cNvPr id="29" name="図 28">
              <a:extLst>
                <a:ext uri="{FF2B5EF4-FFF2-40B4-BE49-F238E27FC236}">
                  <a16:creationId xmlns:a16="http://schemas.microsoft.com/office/drawing/2014/main" id="{0BEABC32-5A23-41E2-B64A-1A21A37B221E}"/>
                </a:ext>
              </a:extLst>
            </p:cNvPr>
            <p:cNvPicPr>
              <a:picLocks noChangeAspect="1"/>
            </p:cNvPicPr>
            <p:nvPr/>
          </p:nvPicPr>
          <p:blipFill rotWithShape="1">
            <a:blip r:embed="rId6"/>
            <a:srcRect l="-756" t="6047"/>
            <a:stretch/>
          </p:blipFill>
          <p:spPr>
            <a:xfrm>
              <a:off x="2731161" y="1624571"/>
              <a:ext cx="699085" cy="1179605"/>
            </a:xfrm>
            <a:prstGeom prst="rect">
              <a:avLst/>
            </a:prstGeom>
          </p:spPr>
        </p:pic>
        <p:grpSp>
          <p:nvGrpSpPr>
            <p:cNvPr id="21" name="グループ化 20">
              <a:extLst>
                <a:ext uri="{FF2B5EF4-FFF2-40B4-BE49-F238E27FC236}">
                  <a16:creationId xmlns:a16="http://schemas.microsoft.com/office/drawing/2014/main" id="{FCD295FD-5A5D-4512-8D47-7E34FA9DC5A2}"/>
                </a:ext>
              </a:extLst>
            </p:cNvPr>
            <p:cNvGrpSpPr/>
            <p:nvPr/>
          </p:nvGrpSpPr>
          <p:grpSpPr>
            <a:xfrm>
              <a:off x="2514157" y="1321162"/>
              <a:ext cx="2554238" cy="1551305"/>
              <a:chOff x="2615757" y="1321162"/>
              <a:chExt cx="2554238" cy="1551305"/>
            </a:xfrm>
          </p:grpSpPr>
          <p:sp>
            <p:nvSpPr>
              <p:cNvPr id="15" name="テキスト ボックス 14">
                <a:extLst>
                  <a:ext uri="{FF2B5EF4-FFF2-40B4-BE49-F238E27FC236}">
                    <a16:creationId xmlns:a16="http://schemas.microsoft.com/office/drawing/2014/main" id="{FDAE38F9-E5BE-43AF-8DD0-FB16EFB69168}"/>
                  </a:ext>
                </a:extLst>
              </p:cNvPr>
              <p:cNvSpPr txBox="1"/>
              <p:nvPr/>
            </p:nvSpPr>
            <p:spPr>
              <a:xfrm>
                <a:off x="2615757" y="1321162"/>
                <a:ext cx="2554238" cy="305596"/>
              </a:xfrm>
              <a:prstGeom prst="rect">
                <a:avLst/>
              </a:prstGeom>
              <a:noFill/>
            </p:spPr>
            <p:txBody>
              <a:bodyPr wrap="square">
                <a:spAutoFit/>
              </a:bodyPr>
              <a:lstStyle/>
              <a:p>
                <a:pPr>
                  <a:lnSpc>
                    <a:spcPts val="1900"/>
                  </a:lnSpc>
                </a:pPr>
                <a:r>
                  <a:rPr lang="ja-JP" altLang="en-US" sz="1200" b="1" dirty="0">
                    <a:latin typeface="Meiryo UI" panose="020B0604030504040204" pitchFamily="50" charset="-128"/>
                    <a:ea typeface="Meiryo UI" panose="020B0604030504040204" pitchFamily="50" charset="-128"/>
                  </a:rPr>
                  <a:t>②年代：</a:t>
                </a:r>
                <a:r>
                  <a:rPr lang="en-US" altLang="ja-JP" sz="1200" b="1" dirty="0">
                    <a:latin typeface="Meiryo UI" panose="020B0604030504040204" pitchFamily="50" charset="-128"/>
                    <a:ea typeface="Meiryo UI" panose="020B0604030504040204" pitchFamily="50" charset="-128"/>
                  </a:rPr>
                  <a:t>50</a:t>
                </a:r>
                <a:r>
                  <a:rPr lang="ja-JP" altLang="en-US" sz="1200" b="1" dirty="0">
                    <a:latin typeface="Meiryo UI" panose="020B0604030504040204" pitchFamily="50" charset="-128"/>
                    <a:ea typeface="Meiryo UI" panose="020B0604030504040204" pitchFamily="50" charset="-128"/>
                  </a:rPr>
                  <a:t>～</a:t>
                </a:r>
                <a:r>
                  <a:rPr lang="en-US" altLang="ja-JP" sz="1200" b="1" dirty="0">
                    <a:latin typeface="Meiryo UI" panose="020B0604030504040204" pitchFamily="50" charset="-128"/>
                    <a:ea typeface="Meiryo UI" panose="020B0604030504040204" pitchFamily="50" charset="-128"/>
                  </a:rPr>
                  <a:t>60</a:t>
                </a:r>
                <a:r>
                  <a:rPr lang="ja-JP" altLang="en-US" sz="1200" b="1" dirty="0">
                    <a:latin typeface="Meiryo UI" panose="020B0604030504040204" pitchFamily="50" charset="-128"/>
                    <a:ea typeface="Meiryo UI" panose="020B0604030504040204" pitchFamily="50" charset="-128"/>
                  </a:rPr>
                  <a:t>代が</a:t>
                </a:r>
                <a:r>
                  <a:rPr lang="en-US" altLang="ja-JP" sz="1200" b="1" dirty="0">
                    <a:latin typeface="Meiryo UI" panose="020B0604030504040204" pitchFamily="50" charset="-128"/>
                    <a:ea typeface="Meiryo UI" panose="020B0604030504040204" pitchFamily="50" charset="-128"/>
                  </a:rPr>
                  <a:t>7</a:t>
                </a:r>
                <a:r>
                  <a:rPr lang="ja-JP" altLang="en-US" sz="1200" b="1" dirty="0">
                    <a:latin typeface="Meiryo UI" panose="020B0604030504040204" pitchFamily="50" charset="-128"/>
                    <a:ea typeface="Meiryo UI" panose="020B0604030504040204" pitchFamily="50" charset="-128"/>
                  </a:rPr>
                  <a:t>割</a:t>
                </a:r>
                <a:endParaRPr lang="en-US" altLang="ja-JP" sz="1200" b="1" dirty="0">
                  <a:latin typeface="Meiryo UI" panose="020B0604030504040204" pitchFamily="50" charset="-128"/>
                  <a:ea typeface="Meiryo UI" panose="020B0604030504040204" pitchFamily="50" charset="-128"/>
                </a:endParaRPr>
              </a:p>
            </p:txBody>
          </p:sp>
          <p:grpSp>
            <p:nvGrpSpPr>
              <p:cNvPr id="20" name="グループ化 19">
                <a:extLst>
                  <a:ext uri="{FF2B5EF4-FFF2-40B4-BE49-F238E27FC236}">
                    <a16:creationId xmlns:a16="http://schemas.microsoft.com/office/drawing/2014/main" id="{6A8C2390-C121-439F-AF4D-8ABAD03150BC}"/>
                  </a:ext>
                </a:extLst>
              </p:cNvPr>
              <p:cNvGrpSpPr/>
              <p:nvPr/>
            </p:nvGrpSpPr>
            <p:grpSpPr>
              <a:xfrm>
                <a:off x="3267703" y="1596326"/>
                <a:ext cx="1717829" cy="1276141"/>
                <a:chOff x="3664704" y="1595203"/>
                <a:chExt cx="1717829" cy="1276141"/>
              </a:xfrm>
            </p:grpSpPr>
            <p:pic>
              <p:nvPicPr>
                <p:cNvPr id="7" name="図 6">
                  <a:extLst>
                    <a:ext uri="{FF2B5EF4-FFF2-40B4-BE49-F238E27FC236}">
                      <a16:creationId xmlns:a16="http://schemas.microsoft.com/office/drawing/2014/main" id="{1367A5F7-F4B8-4FA2-851A-7D8684036189}"/>
                    </a:ext>
                  </a:extLst>
                </p:cNvPr>
                <p:cNvPicPr>
                  <a:picLocks noChangeAspect="1"/>
                </p:cNvPicPr>
                <p:nvPr/>
              </p:nvPicPr>
              <p:blipFill>
                <a:blip r:embed="rId7"/>
                <a:stretch>
                  <a:fillRect/>
                </a:stretch>
              </p:blipFill>
              <p:spPr>
                <a:xfrm>
                  <a:off x="3664704" y="1595203"/>
                  <a:ext cx="1472186" cy="1276141"/>
                </a:xfrm>
                <a:prstGeom prst="rect">
                  <a:avLst/>
                </a:prstGeom>
              </p:spPr>
            </p:pic>
            <p:sp>
              <p:nvSpPr>
                <p:cNvPr id="43" name="テキスト ボックス 42">
                  <a:extLst>
                    <a:ext uri="{FF2B5EF4-FFF2-40B4-BE49-F238E27FC236}">
                      <a16:creationId xmlns:a16="http://schemas.microsoft.com/office/drawing/2014/main" id="{E552673F-163A-4120-8F5C-76C4D145E750}"/>
                    </a:ext>
                  </a:extLst>
                </p:cNvPr>
                <p:cNvSpPr txBox="1"/>
                <p:nvPr/>
              </p:nvSpPr>
              <p:spPr>
                <a:xfrm>
                  <a:off x="3802879" y="1608319"/>
                  <a:ext cx="421816" cy="147926"/>
                </a:xfrm>
                <a:prstGeom prst="rect">
                  <a:avLst/>
                </a:prstGeom>
                <a:solidFill>
                  <a:schemeClr val="bg1"/>
                </a:solidFill>
              </p:spPr>
              <p:txBody>
                <a:bodyPr wrap="square" lIns="0" tIns="0" rIns="0" bIns="0" rtlCol="0">
                  <a:spAutoFit/>
                </a:bodyPr>
                <a:lstStyle/>
                <a:p>
                  <a:pPr>
                    <a:lnSpc>
                      <a:spcPts val="1250"/>
                    </a:lnSpc>
                  </a:pPr>
                  <a:r>
                    <a:rPr kumimoji="1" lang="en-US" altLang="ja-JP" sz="800" dirty="0">
                      <a:latin typeface="Meiryo UI" panose="020B0604030504040204" pitchFamily="50" charset="-128"/>
                      <a:ea typeface="Meiryo UI" panose="020B0604030504040204" pitchFamily="50" charset="-128"/>
                    </a:rPr>
                    <a:t>1.6</a:t>
                  </a:r>
                  <a:r>
                    <a:rPr kumimoji="1" lang="ja-JP" altLang="en-US" sz="800" dirty="0">
                      <a:latin typeface="Meiryo UI" panose="020B0604030504040204" pitchFamily="50" charset="-128"/>
                      <a:ea typeface="Meiryo UI" panose="020B0604030504040204" pitchFamily="50" charset="-128"/>
                    </a:rPr>
                    <a:t>％</a:t>
                  </a:r>
                  <a:endParaRPr kumimoji="1" lang="en-US" altLang="ja-JP" sz="800" dirty="0">
                    <a:latin typeface="Meiryo UI" panose="020B0604030504040204" pitchFamily="50" charset="-128"/>
                    <a:ea typeface="Meiryo UI" panose="020B0604030504040204" pitchFamily="50" charset="-128"/>
                  </a:endParaRPr>
                </a:p>
              </p:txBody>
            </p:sp>
            <p:sp>
              <p:nvSpPr>
                <p:cNvPr id="44" name="テキスト ボックス 43">
                  <a:extLst>
                    <a:ext uri="{FF2B5EF4-FFF2-40B4-BE49-F238E27FC236}">
                      <a16:creationId xmlns:a16="http://schemas.microsoft.com/office/drawing/2014/main" id="{FDEE0839-0CDA-4F9E-A9A7-C6E27DCF4888}"/>
                    </a:ext>
                  </a:extLst>
                </p:cNvPr>
                <p:cNvSpPr txBox="1"/>
                <p:nvPr/>
              </p:nvSpPr>
              <p:spPr>
                <a:xfrm>
                  <a:off x="3845354" y="1752873"/>
                  <a:ext cx="421816" cy="147926"/>
                </a:xfrm>
                <a:prstGeom prst="rect">
                  <a:avLst/>
                </a:prstGeom>
                <a:solidFill>
                  <a:schemeClr val="bg1"/>
                </a:solidFill>
              </p:spPr>
              <p:txBody>
                <a:bodyPr wrap="square" lIns="0" tIns="0" rIns="0" bIns="0" rtlCol="0">
                  <a:spAutoFit/>
                </a:bodyPr>
                <a:lstStyle/>
                <a:p>
                  <a:pPr>
                    <a:lnSpc>
                      <a:spcPts val="1250"/>
                    </a:lnSpc>
                  </a:pPr>
                  <a:r>
                    <a:rPr kumimoji="1" lang="en-US" altLang="ja-JP" sz="800" dirty="0">
                      <a:latin typeface="Meiryo UI" panose="020B0604030504040204" pitchFamily="50" charset="-128"/>
                      <a:ea typeface="Meiryo UI" panose="020B0604030504040204" pitchFamily="50" charset="-128"/>
                    </a:rPr>
                    <a:t>3.0</a:t>
                  </a:r>
                  <a:r>
                    <a:rPr kumimoji="1" lang="ja-JP" altLang="en-US" sz="800" dirty="0">
                      <a:latin typeface="Meiryo UI" panose="020B0604030504040204" pitchFamily="50" charset="-128"/>
                      <a:ea typeface="Meiryo UI" panose="020B0604030504040204" pitchFamily="50" charset="-128"/>
                    </a:rPr>
                    <a:t>％</a:t>
                  </a:r>
                  <a:endParaRPr kumimoji="1" lang="en-US" altLang="ja-JP" sz="800" dirty="0">
                    <a:latin typeface="Meiryo UI" panose="020B0604030504040204" pitchFamily="50" charset="-128"/>
                    <a:ea typeface="Meiryo UI" panose="020B0604030504040204" pitchFamily="50" charset="-128"/>
                  </a:endParaRPr>
                </a:p>
              </p:txBody>
            </p:sp>
            <p:sp>
              <p:nvSpPr>
                <p:cNvPr id="45" name="テキスト ボックス 44">
                  <a:extLst>
                    <a:ext uri="{FF2B5EF4-FFF2-40B4-BE49-F238E27FC236}">
                      <a16:creationId xmlns:a16="http://schemas.microsoft.com/office/drawing/2014/main" id="{EE1CD7B9-E329-4E43-891C-94AD9E2B4A32}"/>
                    </a:ext>
                  </a:extLst>
                </p:cNvPr>
                <p:cNvSpPr txBox="1"/>
                <p:nvPr/>
              </p:nvSpPr>
              <p:spPr>
                <a:xfrm>
                  <a:off x="3939749" y="1875459"/>
                  <a:ext cx="421816" cy="147926"/>
                </a:xfrm>
                <a:prstGeom prst="rect">
                  <a:avLst/>
                </a:prstGeom>
                <a:solidFill>
                  <a:schemeClr val="bg1"/>
                </a:solidFill>
              </p:spPr>
              <p:txBody>
                <a:bodyPr wrap="square" lIns="0" tIns="0" rIns="0" bIns="0" rtlCol="0">
                  <a:spAutoFit/>
                </a:bodyPr>
                <a:lstStyle/>
                <a:p>
                  <a:pPr>
                    <a:lnSpc>
                      <a:spcPts val="1250"/>
                    </a:lnSpc>
                  </a:pPr>
                  <a:r>
                    <a:rPr kumimoji="1" lang="en-US" altLang="ja-JP" sz="800" dirty="0">
                      <a:latin typeface="Meiryo UI" panose="020B0604030504040204" pitchFamily="50" charset="-128"/>
                      <a:ea typeface="Meiryo UI" panose="020B0604030504040204" pitchFamily="50" charset="-128"/>
                    </a:rPr>
                    <a:t>6.7</a:t>
                  </a:r>
                  <a:r>
                    <a:rPr kumimoji="1" lang="ja-JP" altLang="en-US" sz="800" dirty="0">
                      <a:latin typeface="Meiryo UI" panose="020B0604030504040204" pitchFamily="50" charset="-128"/>
                      <a:ea typeface="Meiryo UI" panose="020B0604030504040204" pitchFamily="50" charset="-128"/>
                    </a:rPr>
                    <a:t>％</a:t>
                  </a:r>
                  <a:endParaRPr kumimoji="1" lang="en-US" altLang="ja-JP" sz="800" dirty="0">
                    <a:latin typeface="Meiryo UI" panose="020B0604030504040204" pitchFamily="50" charset="-128"/>
                    <a:ea typeface="Meiryo UI" panose="020B0604030504040204" pitchFamily="50" charset="-128"/>
                  </a:endParaRPr>
                </a:p>
              </p:txBody>
            </p:sp>
            <p:sp>
              <p:nvSpPr>
                <p:cNvPr id="46" name="テキスト ボックス 45">
                  <a:extLst>
                    <a:ext uri="{FF2B5EF4-FFF2-40B4-BE49-F238E27FC236}">
                      <a16:creationId xmlns:a16="http://schemas.microsoft.com/office/drawing/2014/main" id="{5ABE8859-9626-44C5-B377-AC7AC5E79E76}"/>
                    </a:ext>
                  </a:extLst>
                </p:cNvPr>
                <p:cNvSpPr txBox="1"/>
                <p:nvPr/>
              </p:nvSpPr>
              <p:spPr>
                <a:xfrm>
                  <a:off x="4299955" y="2025124"/>
                  <a:ext cx="421816" cy="147926"/>
                </a:xfrm>
                <a:prstGeom prst="rect">
                  <a:avLst/>
                </a:prstGeom>
                <a:solidFill>
                  <a:schemeClr val="bg1"/>
                </a:solidFill>
              </p:spPr>
              <p:txBody>
                <a:bodyPr wrap="square" lIns="0" tIns="0" rIns="0" bIns="0" rtlCol="0">
                  <a:spAutoFit/>
                </a:bodyPr>
                <a:lstStyle/>
                <a:p>
                  <a:pPr>
                    <a:lnSpc>
                      <a:spcPts val="1250"/>
                    </a:lnSpc>
                  </a:pPr>
                  <a:r>
                    <a:rPr kumimoji="1" lang="en-US" altLang="ja-JP" sz="800" dirty="0">
                      <a:latin typeface="Meiryo UI" panose="020B0604030504040204" pitchFamily="50" charset="-128"/>
                      <a:ea typeface="Meiryo UI" panose="020B0604030504040204" pitchFamily="50" charset="-128"/>
                    </a:rPr>
                    <a:t>17.1</a:t>
                  </a:r>
                  <a:r>
                    <a:rPr kumimoji="1" lang="ja-JP" altLang="en-US" sz="800" dirty="0">
                      <a:latin typeface="Meiryo UI" panose="020B0604030504040204" pitchFamily="50" charset="-128"/>
                      <a:ea typeface="Meiryo UI" panose="020B0604030504040204" pitchFamily="50" charset="-128"/>
                    </a:rPr>
                    <a:t>％</a:t>
                  </a:r>
                  <a:endParaRPr kumimoji="1" lang="en-US" altLang="ja-JP" sz="800" dirty="0">
                    <a:latin typeface="Meiryo UI" panose="020B0604030504040204" pitchFamily="50" charset="-128"/>
                    <a:ea typeface="Meiryo UI" panose="020B0604030504040204" pitchFamily="50" charset="-128"/>
                  </a:endParaRPr>
                </a:p>
              </p:txBody>
            </p:sp>
            <p:sp>
              <p:nvSpPr>
                <p:cNvPr id="47" name="テキスト ボックス 46">
                  <a:extLst>
                    <a:ext uri="{FF2B5EF4-FFF2-40B4-BE49-F238E27FC236}">
                      <a16:creationId xmlns:a16="http://schemas.microsoft.com/office/drawing/2014/main" id="{740847E6-9131-4CAE-A0FD-16A1CBA213E9}"/>
                    </a:ext>
                  </a:extLst>
                </p:cNvPr>
                <p:cNvSpPr txBox="1"/>
                <p:nvPr/>
              </p:nvSpPr>
              <p:spPr>
                <a:xfrm>
                  <a:off x="4842533" y="2149548"/>
                  <a:ext cx="540000" cy="151773"/>
                </a:xfrm>
                <a:prstGeom prst="rect">
                  <a:avLst/>
                </a:prstGeom>
                <a:solidFill>
                  <a:schemeClr val="bg1"/>
                </a:solidFill>
              </p:spPr>
              <p:txBody>
                <a:bodyPr wrap="square" lIns="0" tIns="0" rIns="0" bIns="0" rtlCol="0">
                  <a:spAutoFit/>
                </a:bodyPr>
                <a:lstStyle/>
                <a:p>
                  <a:pPr>
                    <a:lnSpc>
                      <a:spcPts val="1250"/>
                    </a:lnSpc>
                  </a:pPr>
                  <a:r>
                    <a:rPr kumimoji="1" lang="en-US" altLang="ja-JP" sz="1050" b="1" dirty="0">
                      <a:latin typeface="Meiryo UI" panose="020B0604030504040204" pitchFamily="50" charset="-128"/>
                      <a:ea typeface="Meiryo UI" panose="020B0604030504040204" pitchFamily="50" charset="-128"/>
                    </a:rPr>
                    <a:t>37.1</a:t>
                  </a:r>
                  <a:r>
                    <a:rPr kumimoji="1" lang="ja-JP" altLang="en-US" sz="1050" b="1" dirty="0">
                      <a:latin typeface="Meiryo UI" panose="020B0604030504040204" pitchFamily="50" charset="-128"/>
                      <a:ea typeface="Meiryo UI" panose="020B0604030504040204" pitchFamily="50" charset="-128"/>
                    </a:rPr>
                    <a:t>％</a:t>
                  </a:r>
                  <a:endParaRPr kumimoji="1" lang="en-US" altLang="ja-JP" sz="1050" b="1" dirty="0">
                    <a:latin typeface="Meiryo UI" panose="020B0604030504040204" pitchFamily="50" charset="-128"/>
                    <a:ea typeface="Meiryo UI" panose="020B0604030504040204" pitchFamily="50" charset="-128"/>
                  </a:endParaRPr>
                </a:p>
              </p:txBody>
            </p:sp>
            <p:sp>
              <p:nvSpPr>
                <p:cNvPr id="48" name="テキスト ボックス 47">
                  <a:extLst>
                    <a:ext uri="{FF2B5EF4-FFF2-40B4-BE49-F238E27FC236}">
                      <a16:creationId xmlns:a16="http://schemas.microsoft.com/office/drawing/2014/main" id="{89555027-7AD9-4178-BCE1-5FFFA91FE628}"/>
                    </a:ext>
                  </a:extLst>
                </p:cNvPr>
                <p:cNvSpPr txBox="1"/>
                <p:nvPr/>
              </p:nvSpPr>
              <p:spPr>
                <a:xfrm>
                  <a:off x="4603821" y="2301776"/>
                  <a:ext cx="540000" cy="151773"/>
                </a:xfrm>
                <a:prstGeom prst="rect">
                  <a:avLst/>
                </a:prstGeom>
                <a:solidFill>
                  <a:schemeClr val="bg1"/>
                </a:solidFill>
              </p:spPr>
              <p:txBody>
                <a:bodyPr wrap="square" lIns="0" tIns="0" rIns="0" bIns="0" rtlCol="0">
                  <a:spAutoFit/>
                </a:bodyPr>
                <a:lstStyle/>
                <a:p>
                  <a:pPr>
                    <a:lnSpc>
                      <a:spcPts val="1250"/>
                    </a:lnSpc>
                  </a:pPr>
                  <a:r>
                    <a:rPr kumimoji="1" lang="en-US" altLang="ja-JP" sz="1050" b="1" dirty="0">
                      <a:latin typeface="Meiryo UI" panose="020B0604030504040204" pitchFamily="50" charset="-128"/>
                      <a:ea typeface="Meiryo UI" panose="020B0604030504040204" pitchFamily="50" charset="-128"/>
                    </a:rPr>
                    <a:t>29.0</a:t>
                  </a:r>
                  <a:r>
                    <a:rPr kumimoji="1" lang="ja-JP" altLang="en-US" sz="1050" b="1" dirty="0">
                      <a:latin typeface="Meiryo UI" panose="020B0604030504040204" pitchFamily="50" charset="-128"/>
                      <a:ea typeface="Meiryo UI" panose="020B0604030504040204" pitchFamily="50" charset="-128"/>
                    </a:rPr>
                    <a:t>％</a:t>
                  </a:r>
                  <a:endParaRPr kumimoji="1" lang="en-US" altLang="ja-JP" sz="1050" b="1" dirty="0">
                    <a:latin typeface="Meiryo UI" panose="020B0604030504040204" pitchFamily="50" charset="-128"/>
                    <a:ea typeface="Meiryo UI" panose="020B0604030504040204" pitchFamily="50" charset="-128"/>
                  </a:endParaRPr>
                </a:p>
              </p:txBody>
            </p:sp>
            <p:sp>
              <p:nvSpPr>
                <p:cNvPr id="49" name="テキスト ボックス 48">
                  <a:extLst>
                    <a:ext uri="{FF2B5EF4-FFF2-40B4-BE49-F238E27FC236}">
                      <a16:creationId xmlns:a16="http://schemas.microsoft.com/office/drawing/2014/main" id="{7FB3E66B-3903-4369-B0DE-02BE90134D98}"/>
                    </a:ext>
                  </a:extLst>
                </p:cNvPr>
                <p:cNvSpPr txBox="1"/>
                <p:nvPr/>
              </p:nvSpPr>
              <p:spPr>
                <a:xfrm>
                  <a:off x="3929917" y="2435474"/>
                  <a:ext cx="421816" cy="147926"/>
                </a:xfrm>
                <a:prstGeom prst="rect">
                  <a:avLst/>
                </a:prstGeom>
                <a:solidFill>
                  <a:schemeClr val="bg1"/>
                </a:solidFill>
              </p:spPr>
              <p:txBody>
                <a:bodyPr wrap="square" lIns="0" tIns="0" rIns="0" bIns="0" rtlCol="0">
                  <a:spAutoFit/>
                </a:bodyPr>
                <a:lstStyle/>
                <a:p>
                  <a:pPr>
                    <a:lnSpc>
                      <a:spcPts val="1250"/>
                    </a:lnSpc>
                  </a:pPr>
                  <a:r>
                    <a:rPr kumimoji="1" lang="en-US" altLang="ja-JP" sz="800" dirty="0">
                      <a:latin typeface="Meiryo UI" panose="020B0604030504040204" pitchFamily="50" charset="-128"/>
                      <a:ea typeface="Meiryo UI" panose="020B0604030504040204" pitchFamily="50" charset="-128"/>
                    </a:rPr>
                    <a:t>5.3</a:t>
                  </a:r>
                  <a:r>
                    <a:rPr kumimoji="1" lang="ja-JP" altLang="en-US" sz="800" dirty="0">
                      <a:latin typeface="Meiryo UI" panose="020B0604030504040204" pitchFamily="50" charset="-128"/>
                      <a:ea typeface="Meiryo UI" panose="020B0604030504040204" pitchFamily="50" charset="-128"/>
                    </a:rPr>
                    <a:t>％</a:t>
                  </a:r>
                  <a:endParaRPr kumimoji="1" lang="en-US" altLang="ja-JP" sz="800" dirty="0">
                    <a:latin typeface="Meiryo UI" panose="020B0604030504040204" pitchFamily="50" charset="-128"/>
                    <a:ea typeface="Meiryo UI" panose="020B0604030504040204" pitchFamily="50" charset="-128"/>
                  </a:endParaRPr>
                </a:p>
              </p:txBody>
            </p:sp>
            <p:sp>
              <p:nvSpPr>
                <p:cNvPr id="50" name="テキスト ボックス 49">
                  <a:extLst>
                    <a:ext uri="{FF2B5EF4-FFF2-40B4-BE49-F238E27FC236}">
                      <a16:creationId xmlns:a16="http://schemas.microsoft.com/office/drawing/2014/main" id="{6FC3817C-A2DC-4FFF-B1D8-0817C1FD68FE}"/>
                    </a:ext>
                  </a:extLst>
                </p:cNvPr>
                <p:cNvSpPr txBox="1"/>
                <p:nvPr/>
              </p:nvSpPr>
              <p:spPr>
                <a:xfrm>
                  <a:off x="3775861" y="2576608"/>
                  <a:ext cx="421816" cy="147926"/>
                </a:xfrm>
                <a:prstGeom prst="rect">
                  <a:avLst/>
                </a:prstGeom>
                <a:solidFill>
                  <a:schemeClr val="bg1"/>
                </a:solidFill>
              </p:spPr>
              <p:txBody>
                <a:bodyPr wrap="square" lIns="0" tIns="0" rIns="0" bIns="0" rtlCol="0">
                  <a:spAutoFit/>
                </a:bodyPr>
                <a:lstStyle/>
                <a:p>
                  <a:pPr>
                    <a:lnSpc>
                      <a:spcPts val="1250"/>
                    </a:lnSpc>
                  </a:pPr>
                  <a:r>
                    <a:rPr kumimoji="1" lang="en-US" altLang="ja-JP" sz="800" dirty="0">
                      <a:latin typeface="Meiryo UI" panose="020B0604030504040204" pitchFamily="50" charset="-128"/>
                      <a:ea typeface="Meiryo UI" panose="020B0604030504040204" pitchFamily="50" charset="-128"/>
                    </a:rPr>
                    <a:t>0.2</a:t>
                  </a:r>
                  <a:r>
                    <a:rPr kumimoji="1" lang="ja-JP" altLang="en-US" sz="800" dirty="0">
                      <a:latin typeface="Meiryo UI" panose="020B0604030504040204" pitchFamily="50" charset="-128"/>
                      <a:ea typeface="Meiryo UI" panose="020B0604030504040204" pitchFamily="50" charset="-128"/>
                    </a:rPr>
                    <a:t>％</a:t>
                  </a:r>
                  <a:endParaRPr kumimoji="1" lang="en-US" altLang="ja-JP" sz="800" dirty="0">
                    <a:latin typeface="Meiryo UI" panose="020B0604030504040204" pitchFamily="50" charset="-128"/>
                    <a:ea typeface="Meiryo UI" panose="020B0604030504040204" pitchFamily="50" charset="-128"/>
                  </a:endParaRPr>
                </a:p>
              </p:txBody>
            </p:sp>
          </p:grpSp>
          <p:sp>
            <p:nvSpPr>
              <p:cNvPr id="55" name="テキスト ボックス 54">
                <a:extLst>
                  <a:ext uri="{FF2B5EF4-FFF2-40B4-BE49-F238E27FC236}">
                    <a16:creationId xmlns:a16="http://schemas.microsoft.com/office/drawing/2014/main" id="{BF3144FB-05F8-4037-8A48-F06641444621}"/>
                  </a:ext>
                </a:extLst>
              </p:cNvPr>
              <p:cNvSpPr txBox="1"/>
              <p:nvPr/>
            </p:nvSpPr>
            <p:spPr>
              <a:xfrm>
                <a:off x="2802031" y="1630241"/>
                <a:ext cx="223682" cy="1107996"/>
              </a:xfrm>
              <a:prstGeom prst="rect">
                <a:avLst/>
              </a:prstGeom>
              <a:solidFill>
                <a:schemeClr val="bg1"/>
              </a:solidFill>
            </p:spPr>
            <p:txBody>
              <a:bodyPr wrap="square" lIns="0" tIns="0" rIns="0" bIns="0" rtlCol="0">
                <a:spAutoFit/>
              </a:bodyPr>
              <a:lstStyle/>
              <a:p>
                <a:r>
                  <a:rPr kumimoji="1" lang="ja-JP" altLang="en-US" sz="900" dirty="0">
                    <a:solidFill>
                      <a:srgbClr val="5F79EF"/>
                    </a:solidFill>
                    <a:latin typeface="Meiryo UI" panose="020B0604030504040204" pitchFamily="50" charset="-128"/>
                    <a:ea typeface="Meiryo UI" panose="020B0604030504040204" pitchFamily="50" charset="-128"/>
                  </a:rPr>
                  <a:t>●</a:t>
                </a:r>
                <a:endParaRPr kumimoji="1" lang="en-US" altLang="ja-JP" sz="900" dirty="0">
                  <a:solidFill>
                    <a:srgbClr val="5F79EF"/>
                  </a:solidFill>
                  <a:latin typeface="Meiryo UI" panose="020B0604030504040204" pitchFamily="50" charset="-128"/>
                  <a:ea typeface="Meiryo UI" panose="020B0604030504040204" pitchFamily="50" charset="-128"/>
                </a:endParaRPr>
              </a:p>
              <a:p>
                <a:r>
                  <a:rPr kumimoji="1" lang="ja-JP" altLang="en-US" sz="900" dirty="0">
                    <a:solidFill>
                      <a:srgbClr val="E3008A"/>
                    </a:solidFill>
                    <a:latin typeface="Meiryo UI" panose="020B0604030504040204" pitchFamily="50" charset="-128"/>
                    <a:ea typeface="Meiryo UI" panose="020B0604030504040204" pitchFamily="50" charset="-128"/>
                  </a:rPr>
                  <a:t>●</a:t>
                </a:r>
                <a:endParaRPr kumimoji="1" lang="en-US" altLang="ja-JP" sz="900" dirty="0">
                  <a:solidFill>
                    <a:srgbClr val="E3008A"/>
                  </a:solidFill>
                  <a:latin typeface="Meiryo UI" panose="020B0604030504040204" pitchFamily="50" charset="-128"/>
                  <a:ea typeface="Meiryo UI" panose="020B0604030504040204" pitchFamily="50" charset="-128"/>
                </a:endParaRPr>
              </a:p>
              <a:p>
                <a:r>
                  <a:rPr kumimoji="1" lang="ja-JP" altLang="en-US" sz="900" dirty="0">
                    <a:solidFill>
                      <a:srgbClr val="2AA0A4"/>
                    </a:solidFill>
                    <a:latin typeface="Meiryo UI" panose="020B0604030504040204" pitchFamily="50" charset="-128"/>
                    <a:ea typeface="Meiryo UI" panose="020B0604030504040204" pitchFamily="50" charset="-128"/>
                  </a:rPr>
                  <a:t>●</a:t>
                </a:r>
                <a:endParaRPr kumimoji="1" lang="en-US" altLang="ja-JP" sz="900" dirty="0">
                  <a:solidFill>
                    <a:srgbClr val="2AA0A4"/>
                  </a:solidFill>
                  <a:latin typeface="Meiryo UI" panose="020B0604030504040204" pitchFamily="50" charset="-128"/>
                  <a:ea typeface="Meiryo UI" panose="020B0604030504040204" pitchFamily="50" charset="-128"/>
                </a:endParaRPr>
              </a:p>
              <a:p>
                <a:r>
                  <a:rPr kumimoji="1" lang="ja-JP" altLang="en-US" sz="900" dirty="0">
                    <a:solidFill>
                      <a:srgbClr val="9272BF"/>
                    </a:solidFill>
                    <a:latin typeface="Meiryo UI" panose="020B0604030504040204" pitchFamily="50" charset="-128"/>
                    <a:ea typeface="Meiryo UI" panose="020B0604030504040204" pitchFamily="50" charset="-128"/>
                  </a:rPr>
                  <a:t>●</a:t>
                </a:r>
                <a:endParaRPr kumimoji="1" lang="en-US" altLang="ja-JP" sz="900" dirty="0">
                  <a:solidFill>
                    <a:srgbClr val="9272BF"/>
                  </a:solidFill>
                  <a:latin typeface="Meiryo UI" panose="020B0604030504040204" pitchFamily="50" charset="-128"/>
                  <a:ea typeface="Meiryo UI" panose="020B0604030504040204" pitchFamily="50" charset="-128"/>
                </a:endParaRPr>
              </a:p>
              <a:p>
                <a:r>
                  <a:rPr kumimoji="1" lang="ja-JP" altLang="en-US" sz="900" dirty="0">
                    <a:solidFill>
                      <a:srgbClr val="13A10E"/>
                    </a:solidFill>
                    <a:latin typeface="Meiryo UI" panose="020B0604030504040204" pitchFamily="50" charset="-128"/>
                    <a:ea typeface="Meiryo UI" panose="020B0604030504040204" pitchFamily="50" charset="-128"/>
                  </a:rPr>
                  <a:t>●</a:t>
                </a:r>
                <a:endParaRPr kumimoji="1" lang="en-US" altLang="ja-JP" sz="900" dirty="0">
                  <a:solidFill>
                    <a:srgbClr val="13A10E"/>
                  </a:solidFill>
                  <a:latin typeface="Meiryo UI" panose="020B0604030504040204" pitchFamily="50" charset="-128"/>
                  <a:ea typeface="Meiryo UI" panose="020B0604030504040204" pitchFamily="50" charset="-128"/>
                </a:endParaRPr>
              </a:p>
              <a:p>
                <a:r>
                  <a:rPr kumimoji="1" lang="ja-JP" altLang="en-US" sz="900" dirty="0">
                    <a:solidFill>
                      <a:srgbClr val="3794DC"/>
                    </a:solidFill>
                    <a:latin typeface="Meiryo UI" panose="020B0604030504040204" pitchFamily="50" charset="-128"/>
                    <a:ea typeface="Meiryo UI" panose="020B0604030504040204" pitchFamily="50" charset="-128"/>
                  </a:rPr>
                  <a:t>●</a:t>
                </a:r>
                <a:endParaRPr kumimoji="1" lang="en-US" altLang="ja-JP" sz="900" dirty="0">
                  <a:solidFill>
                    <a:srgbClr val="3794DC"/>
                  </a:solidFill>
                  <a:latin typeface="Meiryo UI" panose="020B0604030504040204" pitchFamily="50" charset="-128"/>
                  <a:ea typeface="Meiryo UI" panose="020B0604030504040204" pitchFamily="50" charset="-128"/>
                </a:endParaRPr>
              </a:p>
              <a:p>
                <a:r>
                  <a:rPr kumimoji="1" lang="ja-JP" altLang="en-US" sz="900" dirty="0">
                    <a:solidFill>
                      <a:srgbClr val="CA5010"/>
                    </a:solidFill>
                    <a:latin typeface="Meiryo UI" panose="020B0604030504040204" pitchFamily="50" charset="-128"/>
                    <a:ea typeface="Meiryo UI" panose="020B0604030504040204" pitchFamily="50" charset="-128"/>
                  </a:rPr>
                  <a:t>●</a:t>
                </a:r>
                <a:endParaRPr kumimoji="1" lang="en-US" altLang="ja-JP" sz="900" dirty="0">
                  <a:solidFill>
                    <a:srgbClr val="CA5010"/>
                  </a:solidFill>
                  <a:latin typeface="Meiryo UI" panose="020B0604030504040204" pitchFamily="50" charset="-128"/>
                  <a:ea typeface="Meiryo UI" panose="020B0604030504040204" pitchFamily="50" charset="-128"/>
                </a:endParaRPr>
              </a:p>
              <a:p>
                <a:r>
                  <a:rPr kumimoji="1" lang="ja-JP" altLang="en-US" sz="900" dirty="0">
                    <a:solidFill>
                      <a:srgbClr val="98AD79"/>
                    </a:solidFill>
                    <a:latin typeface="Meiryo UI" panose="020B0604030504040204" pitchFamily="50" charset="-128"/>
                    <a:ea typeface="Meiryo UI" panose="020B0604030504040204" pitchFamily="50" charset="-128"/>
                  </a:rPr>
                  <a:t>●</a:t>
                </a:r>
                <a:endParaRPr kumimoji="1" lang="en-US" altLang="ja-JP" sz="900" dirty="0">
                  <a:solidFill>
                    <a:srgbClr val="98AD79"/>
                  </a:solidFill>
                  <a:latin typeface="Meiryo UI" panose="020B0604030504040204" pitchFamily="50" charset="-128"/>
                  <a:ea typeface="Meiryo UI" panose="020B0604030504040204" pitchFamily="50" charset="-128"/>
                </a:endParaRPr>
              </a:p>
            </p:txBody>
          </p:sp>
          <p:sp>
            <p:nvSpPr>
              <p:cNvPr id="31" name="テキスト ボックス 30">
                <a:extLst>
                  <a:ext uri="{FF2B5EF4-FFF2-40B4-BE49-F238E27FC236}">
                    <a16:creationId xmlns:a16="http://schemas.microsoft.com/office/drawing/2014/main" id="{E87D573E-D015-4613-B95C-55174239406F}"/>
                  </a:ext>
                </a:extLst>
              </p:cNvPr>
              <p:cNvSpPr txBox="1"/>
              <p:nvPr/>
            </p:nvSpPr>
            <p:spPr>
              <a:xfrm>
                <a:off x="2944125" y="1639575"/>
                <a:ext cx="378046" cy="1107996"/>
              </a:xfrm>
              <a:prstGeom prst="rect">
                <a:avLst/>
              </a:prstGeom>
              <a:solidFill>
                <a:schemeClr val="bg1"/>
              </a:solidFill>
            </p:spPr>
            <p:txBody>
              <a:bodyPr wrap="square" lIns="0" tIns="0" rIns="0" bIns="0" rtlCol="0">
                <a:spAutoFit/>
              </a:bodyPr>
              <a:lstStyle/>
              <a:p>
                <a:r>
                  <a:rPr kumimoji="1" lang="en-US" altLang="ja-JP" sz="900" dirty="0">
                    <a:latin typeface="Meiryo UI" panose="020B0604030504040204" pitchFamily="50" charset="-128"/>
                    <a:ea typeface="Meiryo UI" panose="020B0604030504040204" pitchFamily="50" charset="-128"/>
                  </a:rPr>
                  <a:t>10</a:t>
                </a:r>
                <a:r>
                  <a:rPr kumimoji="1" lang="ja-JP" altLang="en-US" sz="900" dirty="0">
                    <a:latin typeface="Meiryo UI" panose="020B0604030504040204" pitchFamily="50" charset="-128"/>
                    <a:ea typeface="Meiryo UI" panose="020B0604030504040204" pitchFamily="50" charset="-128"/>
                  </a:rPr>
                  <a:t>代</a:t>
                </a:r>
                <a:endParaRPr kumimoji="1" lang="en-US" altLang="ja-JP" sz="900" dirty="0">
                  <a:latin typeface="Meiryo UI" panose="020B0604030504040204" pitchFamily="50" charset="-128"/>
                  <a:ea typeface="Meiryo UI" panose="020B0604030504040204" pitchFamily="50" charset="-128"/>
                </a:endParaRPr>
              </a:p>
              <a:p>
                <a:r>
                  <a:rPr kumimoji="1" lang="en-US" altLang="ja-JP" sz="900" dirty="0">
                    <a:latin typeface="Meiryo UI" panose="020B0604030504040204" pitchFamily="50" charset="-128"/>
                    <a:ea typeface="Meiryo UI" panose="020B0604030504040204" pitchFamily="50" charset="-128"/>
                  </a:rPr>
                  <a:t>20</a:t>
                </a:r>
                <a:r>
                  <a:rPr kumimoji="1" lang="ja-JP" altLang="en-US" sz="900" dirty="0">
                    <a:latin typeface="Meiryo UI" panose="020B0604030504040204" pitchFamily="50" charset="-128"/>
                    <a:ea typeface="Meiryo UI" panose="020B0604030504040204" pitchFamily="50" charset="-128"/>
                  </a:rPr>
                  <a:t>代</a:t>
                </a:r>
                <a:endParaRPr kumimoji="1" lang="en-US" altLang="ja-JP" sz="900" dirty="0">
                  <a:latin typeface="Meiryo UI" panose="020B0604030504040204" pitchFamily="50" charset="-128"/>
                  <a:ea typeface="Meiryo UI" panose="020B0604030504040204" pitchFamily="50" charset="-128"/>
                </a:endParaRPr>
              </a:p>
              <a:p>
                <a:r>
                  <a:rPr kumimoji="1" lang="en-US" altLang="ja-JP" sz="900" dirty="0">
                    <a:latin typeface="Meiryo UI" panose="020B0604030504040204" pitchFamily="50" charset="-128"/>
                    <a:ea typeface="Meiryo UI" panose="020B0604030504040204" pitchFamily="50" charset="-128"/>
                  </a:rPr>
                  <a:t>30</a:t>
                </a:r>
                <a:r>
                  <a:rPr kumimoji="1" lang="ja-JP" altLang="en-US" sz="900" dirty="0">
                    <a:latin typeface="Meiryo UI" panose="020B0604030504040204" pitchFamily="50" charset="-128"/>
                    <a:ea typeface="Meiryo UI" panose="020B0604030504040204" pitchFamily="50" charset="-128"/>
                  </a:rPr>
                  <a:t>代</a:t>
                </a:r>
                <a:endParaRPr kumimoji="1" lang="en-US" altLang="ja-JP" sz="900" dirty="0">
                  <a:latin typeface="Meiryo UI" panose="020B0604030504040204" pitchFamily="50" charset="-128"/>
                  <a:ea typeface="Meiryo UI" panose="020B0604030504040204" pitchFamily="50" charset="-128"/>
                </a:endParaRPr>
              </a:p>
              <a:p>
                <a:r>
                  <a:rPr kumimoji="1" lang="en-US" altLang="ja-JP" sz="900" dirty="0">
                    <a:latin typeface="Meiryo UI" panose="020B0604030504040204" pitchFamily="50" charset="-128"/>
                    <a:ea typeface="Meiryo UI" panose="020B0604030504040204" pitchFamily="50" charset="-128"/>
                  </a:rPr>
                  <a:t>40</a:t>
                </a:r>
                <a:r>
                  <a:rPr kumimoji="1" lang="ja-JP" altLang="en-US" sz="900" dirty="0">
                    <a:latin typeface="Meiryo UI" panose="020B0604030504040204" pitchFamily="50" charset="-128"/>
                    <a:ea typeface="Meiryo UI" panose="020B0604030504040204" pitchFamily="50" charset="-128"/>
                  </a:rPr>
                  <a:t>代</a:t>
                </a:r>
                <a:endParaRPr kumimoji="1" lang="en-US" altLang="ja-JP" sz="900" dirty="0">
                  <a:latin typeface="Meiryo UI" panose="020B0604030504040204" pitchFamily="50" charset="-128"/>
                  <a:ea typeface="Meiryo UI" panose="020B0604030504040204" pitchFamily="50" charset="-128"/>
                </a:endParaRPr>
              </a:p>
              <a:p>
                <a:r>
                  <a:rPr kumimoji="1" lang="en-US" altLang="ja-JP" sz="900" dirty="0">
                    <a:latin typeface="Meiryo UI" panose="020B0604030504040204" pitchFamily="50" charset="-128"/>
                    <a:ea typeface="Meiryo UI" panose="020B0604030504040204" pitchFamily="50" charset="-128"/>
                  </a:rPr>
                  <a:t>50</a:t>
                </a:r>
                <a:r>
                  <a:rPr kumimoji="1" lang="ja-JP" altLang="en-US" sz="900" dirty="0">
                    <a:latin typeface="Meiryo UI" panose="020B0604030504040204" pitchFamily="50" charset="-128"/>
                    <a:ea typeface="Meiryo UI" panose="020B0604030504040204" pitchFamily="50" charset="-128"/>
                  </a:rPr>
                  <a:t>代</a:t>
                </a:r>
                <a:endParaRPr kumimoji="1" lang="en-US" altLang="ja-JP" sz="900" dirty="0">
                  <a:latin typeface="Meiryo UI" panose="020B0604030504040204" pitchFamily="50" charset="-128"/>
                  <a:ea typeface="Meiryo UI" panose="020B0604030504040204" pitchFamily="50" charset="-128"/>
                </a:endParaRPr>
              </a:p>
              <a:p>
                <a:r>
                  <a:rPr kumimoji="1" lang="en-US" altLang="ja-JP" sz="900" dirty="0">
                    <a:latin typeface="Meiryo UI" panose="020B0604030504040204" pitchFamily="50" charset="-128"/>
                    <a:ea typeface="Meiryo UI" panose="020B0604030504040204" pitchFamily="50" charset="-128"/>
                  </a:rPr>
                  <a:t>60</a:t>
                </a:r>
                <a:r>
                  <a:rPr kumimoji="1" lang="ja-JP" altLang="en-US" sz="900" dirty="0">
                    <a:latin typeface="Meiryo UI" panose="020B0604030504040204" pitchFamily="50" charset="-128"/>
                    <a:ea typeface="Meiryo UI" panose="020B0604030504040204" pitchFamily="50" charset="-128"/>
                  </a:rPr>
                  <a:t>代</a:t>
                </a:r>
                <a:endParaRPr kumimoji="1" lang="en-US" altLang="ja-JP" sz="900" dirty="0">
                  <a:latin typeface="Meiryo UI" panose="020B0604030504040204" pitchFamily="50" charset="-128"/>
                  <a:ea typeface="Meiryo UI" panose="020B0604030504040204" pitchFamily="50" charset="-128"/>
                </a:endParaRPr>
              </a:p>
              <a:p>
                <a:r>
                  <a:rPr kumimoji="1" lang="en-US" altLang="ja-JP" sz="900" dirty="0">
                    <a:latin typeface="Meiryo UI" panose="020B0604030504040204" pitchFamily="50" charset="-128"/>
                    <a:ea typeface="Meiryo UI" panose="020B0604030504040204" pitchFamily="50" charset="-128"/>
                  </a:rPr>
                  <a:t>70</a:t>
                </a:r>
                <a:r>
                  <a:rPr kumimoji="1" lang="ja-JP" altLang="en-US" sz="900" dirty="0">
                    <a:latin typeface="Meiryo UI" panose="020B0604030504040204" pitchFamily="50" charset="-128"/>
                    <a:ea typeface="Meiryo UI" panose="020B0604030504040204" pitchFamily="50" charset="-128"/>
                  </a:rPr>
                  <a:t>代</a:t>
                </a:r>
                <a:endParaRPr kumimoji="1" lang="en-US" altLang="ja-JP" sz="900" dirty="0">
                  <a:latin typeface="Meiryo UI" panose="020B0604030504040204" pitchFamily="50" charset="-128"/>
                  <a:ea typeface="Meiryo UI" panose="020B0604030504040204" pitchFamily="50" charset="-128"/>
                </a:endParaRPr>
              </a:p>
              <a:p>
                <a:r>
                  <a:rPr kumimoji="1" lang="en-US" altLang="ja-JP" sz="900" dirty="0">
                    <a:latin typeface="Meiryo UI" panose="020B0604030504040204" pitchFamily="50" charset="-128"/>
                    <a:ea typeface="Meiryo UI" panose="020B0604030504040204" pitchFamily="50" charset="-128"/>
                  </a:rPr>
                  <a:t>80</a:t>
                </a:r>
                <a:r>
                  <a:rPr kumimoji="1" lang="ja-JP" altLang="en-US" sz="900" dirty="0">
                    <a:latin typeface="Meiryo UI" panose="020B0604030504040204" pitchFamily="50" charset="-128"/>
                    <a:ea typeface="Meiryo UI" panose="020B0604030504040204" pitchFamily="50" charset="-128"/>
                  </a:rPr>
                  <a:t>代</a:t>
                </a:r>
                <a:endParaRPr kumimoji="1" lang="en-US" altLang="ja-JP" sz="900" dirty="0">
                  <a:latin typeface="Meiryo UI" panose="020B0604030504040204" pitchFamily="50" charset="-128"/>
                  <a:ea typeface="Meiryo UI" panose="020B0604030504040204" pitchFamily="50" charset="-128"/>
                </a:endParaRPr>
              </a:p>
            </p:txBody>
          </p:sp>
        </p:grpSp>
      </p:grpSp>
      <p:sp>
        <p:nvSpPr>
          <p:cNvPr id="56" name="正方形/長方形 55">
            <a:extLst>
              <a:ext uri="{FF2B5EF4-FFF2-40B4-BE49-F238E27FC236}">
                <a16:creationId xmlns:a16="http://schemas.microsoft.com/office/drawing/2014/main" id="{53D8EE4C-5066-46A6-8373-B98F509EACC8}"/>
              </a:ext>
            </a:extLst>
          </p:cNvPr>
          <p:cNvSpPr/>
          <p:nvPr/>
        </p:nvSpPr>
        <p:spPr>
          <a:xfrm>
            <a:off x="8565573" y="70098"/>
            <a:ext cx="814836" cy="233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59254" rtlCol="0" anchor="ctr"/>
          <a:lstStyle/>
          <a:p>
            <a:pPr algn="ctr">
              <a:lnSpc>
                <a:spcPts val="1646"/>
              </a:lnSpc>
            </a:pPr>
            <a:r>
              <a:rPr kumimoji="1" lang="ja-JP" altLang="en-US" sz="1400" dirty="0">
                <a:solidFill>
                  <a:schemeClr val="tx1"/>
                </a:solidFill>
                <a:latin typeface="Meiryo UI" panose="020B0604030504040204" pitchFamily="50" charset="-128"/>
                <a:ea typeface="Meiryo UI" panose="020B0604030504040204" pitchFamily="50" charset="-128"/>
              </a:rPr>
              <a:t>資料１</a:t>
            </a:r>
            <a:endParaRPr kumimoji="1" lang="en-US" altLang="ja-JP" sz="1400" dirty="0">
              <a:solidFill>
                <a:schemeClr val="tx1"/>
              </a:solidFill>
              <a:latin typeface="Meiryo UI" panose="020B0604030504040204" pitchFamily="50" charset="-128"/>
              <a:ea typeface="Meiryo UI" panose="020B0604030504040204" pitchFamily="50" charset="-128"/>
            </a:endParaRPr>
          </a:p>
        </p:txBody>
      </p:sp>
      <p:sp>
        <p:nvSpPr>
          <p:cNvPr id="57" name="正方形/長方形 56">
            <a:extLst>
              <a:ext uri="{FF2B5EF4-FFF2-40B4-BE49-F238E27FC236}">
                <a16:creationId xmlns:a16="http://schemas.microsoft.com/office/drawing/2014/main" id="{D84A1374-7D7F-436A-AC4C-BAE7EE18EF69}"/>
              </a:ext>
            </a:extLst>
          </p:cNvPr>
          <p:cNvSpPr/>
          <p:nvPr/>
        </p:nvSpPr>
        <p:spPr>
          <a:xfrm>
            <a:off x="9481204" y="82221"/>
            <a:ext cx="324000" cy="233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59254" rtlCol="0" anchor="ctr"/>
          <a:lstStyle/>
          <a:p>
            <a:pPr algn="ctr">
              <a:lnSpc>
                <a:spcPts val="1646"/>
              </a:lnSpc>
            </a:pPr>
            <a:r>
              <a:rPr kumimoji="1" lang="ja-JP" altLang="en-US" sz="1400" b="1" dirty="0">
                <a:solidFill>
                  <a:schemeClr val="tx1"/>
                </a:solidFill>
                <a:latin typeface="Meiryo UI" panose="020B0604030504040204" pitchFamily="50" charset="-128"/>
                <a:ea typeface="Meiryo UI" panose="020B0604030504040204" pitchFamily="50" charset="-128"/>
              </a:rPr>
              <a:t>４</a:t>
            </a:r>
            <a:endParaRPr kumimoji="1" lang="en-US" altLang="ja-JP" sz="1400" b="1"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4590709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正方形/長方形 36">
            <a:extLst>
              <a:ext uri="{FF2B5EF4-FFF2-40B4-BE49-F238E27FC236}">
                <a16:creationId xmlns:a16="http://schemas.microsoft.com/office/drawing/2014/main" id="{F5624591-893D-48FF-839D-CD4C84A50493}"/>
              </a:ext>
            </a:extLst>
          </p:cNvPr>
          <p:cNvSpPr/>
          <p:nvPr/>
        </p:nvSpPr>
        <p:spPr>
          <a:xfrm>
            <a:off x="5396146" y="758333"/>
            <a:ext cx="4363007" cy="5832000"/>
          </a:xfrm>
          <a:prstGeom prst="rect">
            <a:avLst/>
          </a:prstGeom>
          <a:solidFill>
            <a:schemeClr val="bg1"/>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Wingdings" panose="05000000000000000000" pitchFamily="2" charset="2"/>
              <a:buChar char="l"/>
            </a:pPr>
            <a:endParaRPr kumimoji="1" lang="ja-JP" altLang="en-US" dirty="0"/>
          </a:p>
        </p:txBody>
      </p:sp>
      <p:sp>
        <p:nvSpPr>
          <p:cNvPr id="36" name="正方形/長方形 35">
            <a:extLst>
              <a:ext uri="{FF2B5EF4-FFF2-40B4-BE49-F238E27FC236}">
                <a16:creationId xmlns:a16="http://schemas.microsoft.com/office/drawing/2014/main" id="{75B5E04C-D104-4429-8678-2DE6A5B49BCD}"/>
              </a:ext>
            </a:extLst>
          </p:cNvPr>
          <p:cNvSpPr/>
          <p:nvPr/>
        </p:nvSpPr>
        <p:spPr>
          <a:xfrm>
            <a:off x="291350" y="758333"/>
            <a:ext cx="4363007" cy="5832000"/>
          </a:xfrm>
          <a:prstGeom prst="rect">
            <a:avLst/>
          </a:prstGeom>
          <a:solidFill>
            <a:schemeClr val="bg1"/>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正方形/長方形 2">
            <a:extLst>
              <a:ext uri="{FF2B5EF4-FFF2-40B4-BE49-F238E27FC236}">
                <a16:creationId xmlns:a16="http://schemas.microsoft.com/office/drawing/2014/main" id="{31CF14C3-7217-4ABE-ACA3-BFAB6648689B}"/>
              </a:ext>
            </a:extLst>
          </p:cNvPr>
          <p:cNvSpPr/>
          <p:nvPr/>
        </p:nvSpPr>
        <p:spPr>
          <a:xfrm>
            <a:off x="0" y="0"/>
            <a:ext cx="9906000" cy="3741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bg1"/>
                </a:solidFill>
                <a:latin typeface="Meiryo UI" panose="020B0604030504040204" pitchFamily="50" charset="-128"/>
                <a:ea typeface="Meiryo UI" panose="020B0604030504040204" pitchFamily="50" charset="-128"/>
              </a:rPr>
              <a:t>大阪・関西万博における「</a:t>
            </a:r>
            <a:r>
              <a:rPr lang="en-US" altLang="ja-JP" b="1" dirty="0">
                <a:solidFill>
                  <a:schemeClr val="bg1"/>
                </a:solidFill>
                <a:latin typeface="Meiryo UI" panose="020B0604030504040204" pitchFamily="50" charset="-128"/>
                <a:ea typeface="Meiryo UI" panose="020B0604030504040204" pitchFamily="50" charset="-128"/>
              </a:rPr>
              <a:t>10</a:t>
            </a:r>
            <a:r>
              <a:rPr lang="ja-JP" altLang="en-US" b="1" dirty="0">
                <a:solidFill>
                  <a:schemeClr val="bg1"/>
                </a:solidFill>
                <a:latin typeface="Meiryo UI" panose="020B0604030504040204" pitchFamily="50" charset="-128"/>
                <a:ea typeface="Meiryo UI" panose="020B0604030504040204" pitchFamily="50" charset="-128"/>
              </a:rPr>
              <a:t>歳若返り」プロジェクトの取組みについて</a:t>
            </a:r>
          </a:p>
        </p:txBody>
      </p:sp>
      <p:sp>
        <p:nvSpPr>
          <p:cNvPr id="12" name="正方形/長方形 11">
            <a:extLst>
              <a:ext uri="{FF2B5EF4-FFF2-40B4-BE49-F238E27FC236}">
                <a16:creationId xmlns:a16="http://schemas.microsoft.com/office/drawing/2014/main" id="{ABC7E736-43CF-49E5-9F7E-6A0F8F9B921A}"/>
              </a:ext>
            </a:extLst>
          </p:cNvPr>
          <p:cNvSpPr/>
          <p:nvPr/>
        </p:nvSpPr>
        <p:spPr>
          <a:xfrm>
            <a:off x="1418796" y="557398"/>
            <a:ext cx="2092543" cy="3741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bg1"/>
                </a:solidFill>
                <a:latin typeface="Meiryo UI" panose="020B0604030504040204" pitchFamily="50" charset="-128"/>
                <a:ea typeface="Meiryo UI" panose="020B0604030504040204" pitchFamily="50" charset="-128"/>
              </a:rPr>
              <a:t>今回の催事の価値・成果</a:t>
            </a:r>
            <a:endParaRPr kumimoji="1" lang="en-US" altLang="ja-JP" sz="1400" b="1" dirty="0">
              <a:solidFill>
                <a:schemeClr val="bg1"/>
              </a:solidFill>
              <a:latin typeface="Meiryo UI" panose="020B0604030504040204" pitchFamily="50" charset="-128"/>
              <a:ea typeface="Meiryo UI" panose="020B0604030504040204" pitchFamily="50" charset="-128"/>
            </a:endParaRPr>
          </a:p>
        </p:txBody>
      </p:sp>
      <p:sp>
        <p:nvSpPr>
          <p:cNvPr id="13" name="正方形/長方形 12">
            <a:extLst>
              <a:ext uri="{FF2B5EF4-FFF2-40B4-BE49-F238E27FC236}">
                <a16:creationId xmlns:a16="http://schemas.microsoft.com/office/drawing/2014/main" id="{3CC01CA8-AA43-4E57-9296-813A17EE57F0}"/>
              </a:ext>
            </a:extLst>
          </p:cNvPr>
          <p:cNvSpPr/>
          <p:nvPr/>
        </p:nvSpPr>
        <p:spPr>
          <a:xfrm>
            <a:off x="5768618" y="606936"/>
            <a:ext cx="3526867" cy="33556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bg1"/>
                </a:solidFill>
                <a:latin typeface="Meiryo UI" panose="020B0604030504040204" pitchFamily="50" charset="-128"/>
                <a:ea typeface="Meiryo UI" panose="020B0604030504040204" pitchFamily="50" charset="-128"/>
              </a:rPr>
              <a:t>成果を踏まえた令和７年度後半の取組み</a:t>
            </a:r>
            <a:endParaRPr kumimoji="1" lang="en-US" altLang="ja-JP" sz="1400" b="1" dirty="0">
              <a:solidFill>
                <a:schemeClr val="bg1"/>
              </a:solidFill>
              <a:latin typeface="Meiryo UI" panose="020B0604030504040204" pitchFamily="50" charset="-128"/>
              <a:ea typeface="Meiryo UI" panose="020B0604030504040204" pitchFamily="50" charset="-128"/>
            </a:endParaRPr>
          </a:p>
        </p:txBody>
      </p:sp>
      <p:sp>
        <p:nvSpPr>
          <p:cNvPr id="17" name="正方形/長方形 16">
            <a:extLst>
              <a:ext uri="{FF2B5EF4-FFF2-40B4-BE49-F238E27FC236}">
                <a16:creationId xmlns:a16="http://schemas.microsoft.com/office/drawing/2014/main" id="{556BA276-0CDD-4B49-A6B5-73CFB7E5BF25}"/>
              </a:ext>
            </a:extLst>
          </p:cNvPr>
          <p:cNvSpPr/>
          <p:nvPr/>
        </p:nvSpPr>
        <p:spPr>
          <a:xfrm>
            <a:off x="5645323" y="4038194"/>
            <a:ext cx="3969327" cy="33556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latin typeface="Meiryo UI" panose="020B0604030504040204" pitchFamily="50" charset="-128"/>
                <a:ea typeface="Meiryo UI" panose="020B0604030504040204" pitchFamily="50" charset="-128"/>
              </a:rPr>
              <a:t>体験内容の共有・拡散</a:t>
            </a:r>
            <a:endParaRPr kumimoji="1" lang="en-US" altLang="ja-JP" sz="1400" b="1" dirty="0">
              <a:solidFill>
                <a:schemeClr val="tx1"/>
              </a:solidFill>
              <a:latin typeface="Meiryo UI" panose="020B0604030504040204" pitchFamily="50" charset="-128"/>
              <a:ea typeface="Meiryo UI" panose="020B0604030504040204" pitchFamily="50" charset="-128"/>
            </a:endParaRPr>
          </a:p>
        </p:txBody>
      </p:sp>
      <p:sp>
        <p:nvSpPr>
          <p:cNvPr id="18" name="正方形/長方形 17">
            <a:extLst>
              <a:ext uri="{FF2B5EF4-FFF2-40B4-BE49-F238E27FC236}">
                <a16:creationId xmlns:a16="http://schemas.microsoft.com/office/drawing/2014/main" id="{B9B03F93-724E-43D2-BDFD-46214FF796EB}"/>
              </a:ext>
            </a:extLst>
          </p:cNvPr>
          <p:cNvSpPr/>
          <p:nvPr/>
        </p:nvSpPr>
        <p:spPr>
          <a:xfrm>
            <a:off x="5592985" y="1083588"/>
            <a:ext cx="3969327" cy="504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latin typeface="Meiryo UI" panose="020B0604030504040204" pitchFamily="50" charset="-128"/>
                <a:ea typeface="Meiryo UI" panose="020B0604030504040204" pitchFamily="50" charset="-128"/>
              </a:rPr>
              <a:t>万博で披露した「先端技術</a:t>
            </a:r>
            <a:r>
              <a:rPr kumimoji="1" lang="en-US" altLang="ja-JP" sz="1400" b="1" dirty="0">
                <a:solidFill>
                  <a:schemeClr val="tx1"/>
                </a:solidFill>
                <a:latin typeface="Meiryo UI" panose="020B0604030504040204" pitchFamily="50" charset="-128"/>
                <a:ea typeface="Meiryo UI" panose="020B0604030504040204" pitchFamily="50" charset="-128"/>
              </a:rPr>
              <a:t>×</a:t>
            </a:r>
            <a:r>
              <a:rPr kumimoji="1" lang="ja-JP" altLang="en-US" sz="1400" b="1" dirty="0">
                <a:solidFill>
                  <a:schemeClr val="tx1"/>
                </a:solidFill>
                <a:latin typeface="Meiryo UI" panose="020B0604030504040204" pitchFamily="50" charset="-128"/>
                <a:ea typeface="Meiryo UI" panose="020B0604030504040204" pitchFamily="50" charset="-128"/>
              </a:rPr>
              <a:t>ヘルスケア」の</a:t>
            </a:r>
            <a:endParaRPr kumimoji="1" lang="en-US" altLang="ja-JP" sz="1400" b="1" dirty="0">
              <a:solidFill>
                <a:schemeClr val="tx1"/>
              </a:solidFill>
              <a:latin typeface="Meiryo UI" panose="020B0604030504040204" pitchFamily="50" charset="-128"/>
              <a:ea typeface="Meiryo UI" panose="020B0604030504040204" pitchFamily="50" charset="-128"/>
            </a:endParaRPr>
          </a:p>
          <a:p>
            <a:pPr algn="ctr"/>
            <a:r>
              <a:rPr kumimoji="1" lang="ja-JP" altLang="en-US" sz="1400" b="1" dirty="0">
                <a:solidFill>
                  <a:schemeClr val="tx1"/>
                </a:solidFill>
                <a:latin typeface="Meiryo UI" panose="020B0604030504040204" pitchFamily="50" charset="-128"/>
                <a:ea typeface="Meiryo UI" panose="020B0604030504040204" pitchFamily="50" charset="-128"/>
              </a:rPr>
              <a:t>府域展開を促進する取組み</a:t>
            </a:r>
            <a:endParaRPr kumimoji="1" lang="en-US" altLang="ja-JP" sz="1400" b="1" dirty="0">
              <a:solidFill>
                <a:schemeClr val="tx1"/>
              </a:solidFill>
              <a:latin typeface="Meiryo UI" panose="020B0604030504040204" pitchFamily="50" charset="-128"/>
              <a:ea typeface="Meiryo UI" panose="020B0604030504040204" pitchFamily="50" charset="-128"/>
            </a:endParaRPr>
          </a:p>
        </p:txBody>
      </p:sp>
      <p:sp>
        <p:nvSpPr>
          <p:cNvPr id="19" name="テキスト ボックス 18">
            <a:extLst>
              <a:ext uri="{FF2B5EF4-FFF2-40B4-BE49-F238E27FC236}">
                <a16:creationId xmlns:a16="http://schemas.microsoft.com/office/drawing/2014/main" id="{7D109257-114E-44A4-A5D6-B3DF9C343824}"/>
              </a:ext>
            </a:extLst>
          </p:cNvPr>
          <p:cNvSpPr txBox="1"/>
          <p:nvPr/>
        </p:nvSpPr>
        <p:spPr>
          <a:xfrm>
            <a:off x="5534933" y="4417686"/>
            <a:ext cx="4224220" cy="549253"/>
          </a:xfrm>
          <a:prstGeom prst="rect">
            <a:avLst/>
          </a:prstGeom>
          <a:noFill/>
        </p:spPr>
        <p:txBody>
          <a:bodyPr wrap="square">
            <a:spAutoFit/>
          </a:bodyPr>
          <a:lstStyle/>
          <a:p>
            <a:pPr>
              <a:lnSpc>
                <a:spcPts val="1900"/>
              </a:lnSpc>
            </a:pPr>
            <a:r>
              <a:rPr lang="ja-JP" altLang="en-US" sz="1200" dirty="0">
                <a:latin typeface="Meiryo UI" panose="020B0604030504040204" pitchFamily="50" charset="-128"/>
                <a:ea typeface="Meiryo UI" panose="020B0604030504040204" pitchFamily="50" charset="-128"/>
              </a:rPr>
              <a:t>催事に参加できなかった方にも、体験内容や来場者の思いを共有し、「</a:t>
            </a:r>
            <a:r>
              <a:rPr lang="en-US" altLang="ja-JP" sz="1200" dirty="0">
                <a:latin typeface="Meiryo UI" panose="020B0604030504040204" pitchFamily="50" charset="-128"/>
                <a:ea typeface="Meiryo UI" panose="020B0604030504040204" pitchFamily="50" charset="-128"/>
              </a:rPr>
              <a:t>10</a:t>
            </a:r>
            <a:r>
              <a:rPr lang="ja-JP" altLang="en-US" sz="1200" dirty="0">
                <a:latin typeface="Meiryo UI" panose="020B0604030504040204" pitchFamily="50" charset="-128"/>
                <a:ea typeface="Meiryo UI" panose="020B0604030504040204" pitchFamily="50" charset="-128"/>
              </a:rPr>
              <a:t>歳若返り」の取組みの輪を広げる。</a:t>
            </a:r>
            <a:endParaRPr lang="en-US" altLang="ja-JP" sz="1200" dirty="0">
              <a:latin typeface="Meiryo UI" panose="020B0604030504040204" pitchFamily="50" charset="-128"/>
              <a:ea typeface="Meiryo UI" panose="020B0604030504040204" pitchFamily="50" charset="-128"/>
            </a:endParaRPr>
          </a:p>
        </p:txBody>
      </p:sp>
      <p:sp>
        <p:nvSpPr>
          <p:cNvPr id="20" name="テキスト ボックス 19">
            <a:extLst>
              <a:ext uri="{FF2B5EF4-FFF2-40B4-BE49-F238E27FC236}">
                <a16:creationId xmlns:a16="http://schemas.microsoft.com/office/drawing/2014/main" id="{6233A0C7-8021-4AE1-AA26-34A2F897E75E}"/>
              </a:ext>
            </a:extLst>
          </p:cNvPr>
          <p:cNvSpPr txBox="1"/>
          <p:nvPr/>
        </p:nvSpPr>
        <p:spPr>
          <a:xfrm>
            <a:off x="5492185" y="1609551"/>
            <a:ext cx="4090147" cy="1036566"/>
          </a:xfrm>
          <a:prstGeom prst="rect">
            <a:avLst/>
          </a:prstGeom>
          <a:noFill/>
        </p:spPr>
        <p:txBody>
          <a:bodyPr wrap="square">
            <a:spAutoFit/>
          </a:bodyPr>
          <a:lstStyle/>
          <a:p>
            <a:pPr marL="171450" indent="-171450">
              <a:lnSpc>
                <a:spcPts val="1900"/>
              </a:lnSpc>
              <a:buFont typeface="Wingdings" panose="05000000000000000000" pitchFamily="2" charset="2"/>
              <a:buChar char="l"/>
            </a:pPr>
            <a:r>
              <a:rPr lang="ja-JP" altLang="en-US" sz="1200" dirty="0">
                <a:latin typeface="Meiryo UI" panose="020B0604030504040204" pitchFamily="50" charset="-128"/>
                <a:ea typeface="Meiryo UI" panose="020B0604030504040204" pitchFamily="50" charset="-128"/>
              </a:rPr>
              <a:t>万博をインパクトに開発が加速したヘルスケア分野の先端技術が、府民の身近な場で活用されることを促す取組みを実施</a:t>
            </a:r>
            <a:endParaRPr lang="en-US" altLang="ja-JP" sz="1200" dirty="0">
              <a:latin typeface="Meiryo UI" panose="020B0604030504040204" pitchFamily="50" charset="-128"/>
              <a:ea typeface="Meiryo UI" panose="020B0604030504040204" pitchFamily="50" charset="-128"/>
            </a:endParaRPr>
          </a:p>
          <a:p>
            <a:pPr marL="171450" indent="-171450">
              <a:lnSpc>
                <a:spcPts val="1900"/>
              </a:lnSpc>
              <a:buFont typeface="Wingdings" panose="05000000000000000000" pitchFamily="2" charset="2"/>
              <a:buChar char="l"/>
            </a:pPr>
            <a:r>
              <a:rPr lang="ja-JP" altLang="en-US" sz="1200" dirty="0">
                <a:latin typeface="Meiryo UI" panose="020B0604030504040204" pitchFamily="50" charset="-128"/>
                <a:ea typeface="Meiryo UI" panose="020B0604030504040204" pitchFamily="50" charset="-128"/>
              </a:rPr>
              <a:t>庁内連携や府のネットワークを活用し、市町村や事業者が万博出展企業の技術・サービスを知る機会を創出する</a:t>
            </a:r>
            <a:endParaRPr lang="en-US" altLang="ja-JP" sz="1200" dirty="0">
              <a:latin typeface="Meiryo UI" panose="020B0604030504040204" pitchFamily="50" charset="-128"/>
              <a:ea typeface="Meiryo UI" panose="020B0604030504040204" pitchFamily="50" charset="-128"/>
            </a:endParaRPr>
          </a:p>
        </p:txBody>
      </p:sp>
      <p:sp>
        <p:nvSpPr>
          <p:cNvPr id="22" name="正方形/長方形 21">
            <a:extLst>
              <a:ext uri="{FF2B5EF4-FFF2-40B4-BE49-F238E27FC236}">
                <a16:creationId xmlns:a16="http://schemas.microsoft.com/office/drawing/2014/main" id="{86B956CF-A997-4FBF-BCEB-902B282C5C0C}"/>
              </a:ext>
            </a:extLst>
          </p:cNvPr>
          <p:cNvSpPr/>
          <p:nvPr/>
        </p:nvSpPr>
        <p:spPr>
          <a:xfrm>
            <a:off x="5768618" y="5101776"/>
            <a:ext cx="1152000" cy="33556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bg1"/>
                </a:solidFill>
                <a:latin typeface="Meiryo UI" panose="020B0604030504040204" pitchFamily="50" charset="-128"/>
                <a:ea typeface="Meiryo UI" panose="020B0604030504040204" pitchFamily="50" charset="-128"/>
              </a:rPr>
              <a:t>府ホームページ</a:t>
            </a:r>
            <a:endParaRPr kumimoji="1" lang="en-US" altLang="ja-JP" sz="1200" b="1" dirty="0">
              <a:solidFill>
                <a:schemeClr val="bg1"/>
              </a:solidFill>
              <a:latin typeface="Meiryo UI" panose="020B0604030504040204" pitchFamily="50" charset="-128"/>
              <a:ea typeface="Meiryo UI" panose="020B0604030504040204" pitchFamily="50" charset="-128"/>
            </a:endParaRPr>
          </a:p>
        </p:txBody>
      </p:sp>
      <p:sp>
        <p:nvSpPr>
          <p:cNvPr id="23" name="正方形/長方形 22">
            <a:extLst>
              <a:ext uri="{FF2B5EF4-FFF2-40B4-BE49-F238E27FC236}">
                <a16:creationId xmlns:a16="http://schemas.microsoft.com/office/drawing/2014/main" id="{819D96A2-0BBF-4EA8-BD5E-4D5000454DDB}"/>
              </a:ext>
            </a:extLst>
          </p:cNvPr>
          <p:cNvSpPr/>
          <p:nvPr/>
        </p:nvSpPr>
        <p:spPr>
          <a:xfrm>
            <a:off x="5768618" y="5525825"/>
            <a:ext cx="1152000" cy="360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YouTube</a:t>
            </a:r>
          </a:p>
          <a:p>
            <a:pPr algn="ctr"/>
            <a:r>
              <a:rPr kumimoji="1" lang="en-US" altLang="ja-JP" sz="1200" b="1" dirty="0">
                <a:solidFill>
                  <a:schemeClr val="bg1"/>
                </a:solidFill>
                <a:latin typeface="Meiryo UI" panose="020B0604030504040204" pitchFamily="50" charset="-128"/>
                <a:ea typeface="Meiryo UI" panose="020B0604030504040204" pitchFamily="50" charset="-128"/>
              </a:rPr>
              <a:t>SNS</a:t>
            </a:r>
          </a:p>
        </p:txBody>
      </p:sp>
      <p:sp>
        <p:nvSpPr>
          <p:cNvPr id="24" name="正方形/長方形 23">
            <a:extLst>
              <a:ext uri="{FF2B5EF4-FFF2-40B4-BE49-F238E27FC236}">
                <a16:creationId xmlns:a16="http://schemas.microsoft.com/office/drawing/2014/main" id="{A297F275-86AB-49FD-867D-AA9A6C0CAD38}"/>
              </a:ext>
            </a:extLst>
          </p:cNvPr>
          <p:cNvSpPr/>
          <p:nvPr/>
        </p:nvSpPr>
        <p:spPr>
          <a:xfrm>
            <a:off x="5768618" y="5985366"/>
            <a:ext cx="1152000" cy="33556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bg1"/>
                </a:solidFill>
                <a:latin typeface="Meiryo UI" panose="020B0604030504040204" pitchFamily="50" charset="-128"/>
                <a:ea typeface="Meiryo UI" panose="020B0604030504040204" pitchFamily="50" charset="-128"/>
              </a:rPr>
              <a:t>府内各所</a:t>
            </a:r>
            <a:endParaRPr kumimoji="1" lang="en-US" altLang="ja-JP" sz="1200" b="1" dirty="0">
              <a:solidFill>
                <a:schemeClr val="bg1"/>
              </a:solidFill>
              <a:latin typeface="Meiryo UI" panose="020B0604030504040204" pitchFamily="50" charset="-128"/>
              <a:ea typeface="Meiryo UI" panose="020B0604030504040204" pitchFamily="50" charset="-128"/>
            </a:endParaRPr>
          </a:p>
        </p:txBody>
      </p:sp>
      <p:sp>
        <p:nvSpPr>
          <p:cNvPr id="25" name="テキスト ボックス 24">
            <a:extLst>
              <a:ext uri="{FF2B5EF4-FFF2-40B4-BE49-F238E27FC236}">
                <a16:creationId xmlns:a16="http://schemas.microsoft.com/office/drawing/2014/main" id="{BEFBF21E-854D-4B93-846F-BA40EF481459}"/>
              </a:ext>
            </a:extLst>
          </p:cNvPr>
          <p:cNvSpPr txBox="1"/>
          <p:nvPr/>
        </p:nvSpPr>
        <p:spPr>
          <a:xfrm>
            <a:off x="6932863" y="6017510"/>
            <a:ext cx="3181005" cy="276742"/>
          </a:xfrm>
          <a:prstGeom prst="rect">
            <a:avLst/>
          </a:prstGeom>
          <a:noFill/>
        </p:spPr>
        <p:txBody>
          <a:bodyPr wrap="square">
            <a:spAutoFit/>
          </a:bodyPr>
          <a:lstStyle/>
          <a:p>
            <a:pPr>
              <a:lnSpc>
                <a:spcPts val="1600"/>
              </a:lnSpc>
            </a:pPr>
            <a:r>
              <a:rPr lang="ja-JP" altLang="en-US" sz="1200" dirty="0">
                <a:latin typeface="Meiryo UI" panose="020B0604030504040204" pitchFamily="50" charset="-128"/>
                <a:ea typeface="Meiryo UI" panose="020B0604030504040204" pitchFamily="50" charset="-128"/>
              </a:rPr>
              <a:t>府立中央図書館での催事等</a:t>
            </a:r>
            <a:endParaRPr lang="en-US" altLang="ja-JP" sz="1200" dirty="0">
              <a:latin typeface="Meiryo UI" panose="020B0604030504040204" pitchFamily="50" charset="-128"/>
              <a:ea typeface="Meiryo UI" panose="020B0604030504040204" pitchFamily="50" charset="-128"/>
            </a:endParaRPr>
          </a:p>
        </p:txBody>
      </p:sp>
      <p:sp>
        <p:nvSpPr>
          <p:cNvPr id="28" name="テキスト ボックス 27">
            <a:extLst>
              <a:ext uri="{FF2B5EF4-FFF2-40B4-BE49-F238E27FC236}">
                <a16:creationId xmlns:a16="http://schemas.microsoft.com/office/drawing/2014/main" id="{D28D90F1-9C74-4ADD-8B7D-8B41CFF7EBCA}"/>
              </a:ext>
            </a:extLst>
          </p:cNvPr>
          <p:cNvSpPr txBox="1"/>
          <p:nvPr/>
        </p:nvSpPr>
        <p:spPr>
          <a:xfrm>
            <a:off x="6913556" y="5553027"/>
            <a:ext cx="2668776" cy="305596"/>
          </a:xfrm>
          <a:prstGeom prst="rect">
            <a:avLst/>
          </a:prstGeom>
          <a:noFill/>
        </p:spPr>
        <p:txBody>
          <a:bodyPr wrap="square">
            <a:spAutoFit/>
          </a:bodyPr>
          <a:lstStyle/>
          <a:p>
            <a:pPr>
              <a:lnSpc>
                <a:spcPts val="1900"/>
              </a:lnSpc>
            </a:pPr>
            <a:r>
              <a:rPr lang="ja-JP" altLang="en-US" sz="1200" dirty="0">
                <a:latin typeface="Meiryo UI" panose="020B0604030504040204" pitchFamily="50" charset="-128"/>
                <a:ea typeface="Meiryo UI" panose="020B0604030504040204" pitchFamily="50" charset="-128"/>
              </a:rPr>
              <a:t>会場で撮影したメッセージ動画を発信</a:t>
            </a:r>
            <a:endParaRPr lang="en-US" altLang="ja-JP" sz="1200" dirty="0">
              <a:latin typeface="Meiryo UI" panose="020B0604030504040204" pitchFamily="50" charset="-128"/>
              <a:ea typeface="Meiryo UI" panose="020B0604030504040204" pitchFamily="50" charset="-128"/>
            </a:endParaRPr>
          </a:p>
        </p:txBody>
      </p:sp>
      <p:sp>
        <p:nvSpPr>
          <p:cNvPr id="2" name="楕円 1">
            <a:extLst>
              <a:ext uri="{FF2B5EF4-FFF2-40B4-BE49-F238E27FC236}">
                <a16:creationId xmlns:a16="http://schemas.microsoft.com/office/drawing/2014/main" id="{03F65116-0DF0-41BF-9C17-51783DEA3427}"/>
              </a:ext>
            </a:extLst>
          </p:cNvPr>
          <p:cNvSpPr/>
          <p:nvPr/>
        </p:nvSpPr>
        <p:spPr>
          <a:xfrm>
            <a:off x="5645323" y="2870010"/>
            <a:ext cx="1264700" cy="943720"/>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万博出展</a:t>
            </a:r>
            <a:endParaRPr kumimoji="1" lang="en-US" altLang="ja-JP" sz="1400" b="1" dirty="0">
              <a:solidFill>
                <a:schemeClr val="tx1"/>
              </a:solidFill>
            </a:endParaRPr>
          </a:p>
          <a:p>
            <a:pPr algn="ctr"/>
            <a:r>
              <a:rPr kumimoji="1" lang="ja-JP" altLang="en-US" sz="1400" b="1" dirty="0">
                <a:solidFill>
                  <a:schemeClr val="tx1"/>
                </a:solidFill>
              </a:rPr>
              <a:t>企業</a:t>
            </a:r>
          </a:p>
        </p:txBody>
      </p:sp>
      <p:sp>
        <p:nvSpPr>
          <p:cNvPr id="5" name="テキスト ボックス 4">
            <a:extLst>
              <a:ext uri="{FF2B5EF4-FFF2-40B4-BE49-F238E27FC236}">
                <a16:creationId xmlns:a16="http://schemas.microsoft.com/office/drawing/2014/main" id="{32BEFC7A-751D-4293-8A07-3562C866D8E5}"/>
              </a:ext>
            </a:extLst>
          </p:cNvPr>
          <p:cNvSpPr txBox="1"/>
          <p:nvPr/>
        </p:nvSpPr>
        <p:spPr>
          <a:xfrm>
            <a:off x="6858369" y="3119952"/>
            <a:ext cx="324197" cy="461665"/>
          </a:xfrm>
          <a:prstGeom prst="rect">
            <a:avLst/>
          </a:prstGeom>
          <a:noFill/>
        </p:spPr>
        <p:txBody>
          <a:bodyPr wrap="square" rtlCol="0">
            <a:spAutoFit/>
          </a:bodyPr>
          <a:lstStyle/>
          <a:p>
            <a:r>
              <a:rPr kumimoji="1" lang="en-US" altLang="ja-JP" sz="2400" dirty="0"/>
              <a:t>×</a:t>
            </a:r>
            <a:endParaRPr kumimoji="1" lang="ja-JP" altLang="en-US" sz="2400" dirty="0"/>
          </a:p>
        </p:txBody>
      </p:sp>
      <p:sp>
        <p:nvSpPr>
          <p:cNvPr id="7" name="テキスト ボックス 6">
            <a:extLst>
              <a:ext uri="{FF2B5EF4-FFF2-40B4-BE49-F238E27FC236}">
                <a16:creationId xmlns:a16="http://schemas.microsoft.com/office/drawing/2014/main" id="{124AF880-F21C-0B31-393A-FFDE60626EEF}"/>
              </a:ext>
            </a:extLst>
          </p:cNvPr>
          <p:cNvSpPr txBox="1"/>
          <p:nvPr/>
        </p:nvSpPr>
        <p:spPr>
          <a:xfrm>
            <a:off x="362127" y="4495367"/>
            <a:ext cx="4167925" cy="940386"/>
          </a:xfrm>
          <a:prstGeom prst="rect">
            <a:avLst/>
          </a:prstGeom>
          <a:noFill/>
        </p:spPr>
        <p:txBody>
          <a:bodyPr wrap="square">
            <a:spAutoFit/>
          </a:bodyPr>
          <a:lstStyle/>
          <a:p>
            <a:pPr>
              <a:lnSpc>
                <a:spcPts val="1700"/>
              </a:lnSpc>
            </a:pPr>
            <a:r>
              <a:rPr lang="ja-JP" altLang="en-US" sz="1200" dirty="0">
                <a:latin typeface="Meiryo UI" panose="020B0604030504040204" pitchFamily="50" charset="-128"/>
                <a:ea typeface="Meiryo UI" panose="020B0604030504040204" pitchFamily="50" charset="-128"/>
              </a:rPr>
              <a:t>来場者は、自身の身体の状況を手軽に「見える化」、「数値化」、「同世代と比較」できる機会となった。</a:t>
            </a:r>
            <a:endParaRPr lang="en-US" altLang="ja-JP" sz="1200" dirty="0">
              <a:latin typeface="Meiryo UI" panose="020B0604030504040204" pitchFamily="50" charset="-128"/>
              <a:ea typeface="Meiryo UI" panose="020B0604030504040204" pitchFamily="50" charset="-128"/>
            </a:endParaRPr>
          </a:p>
          <a:p>
            <a:pPr>
              <a:lnSpc>
                <a:spcPts val="1700"/>
              </a:lnSpc>
            </a:pPr>
            <a:r>
              <a:rPr lang="ja-JP" altLang="en-US" sz="1200" dirty="0">
                <a:latin typeface="Meiryo UI" panose="020B0604030504040204" pitchFamily="50" charset="-128"/>
                <a:ea typeface="Meiryo UI" panose="020B0604030504040204" pitchFamily="50" charset="-128"/>
              </a:rPr>
              <a:t>測定結果が、</a:t>
            </a:r>
            <a:r>
              <a:rPr lang="ja-JP" altLang="en-US" sz="1200" b="1" dirty="0">
                <a:latin typeface="Meiryo UI" panose="020B0604030504040204" pitchFamily="50" charset="-128"/>
                <a:ea typeface="Meiryo UI" panose="020B0604030504040204" pitchFamily="50" charset="-128"/>
              </a:rPr>
              <a:t>分かりやすく、強いインパクト</a:t>
            </a:r>
            <a:r>
              <a:rPr lang="ja-JP" altLang="en-US" sz="1200" dirty="0">
                <a:latin typeface="Meiryo UI" panose="020B0604030504040204" pitchFamily="50" charset="-128"/>
                <a:ea typeface="Meiryo UI" panose="020B0604030504040204" pitchFamily="50" charset="-128"/>
              </a:rPr>
              <a:t>をもって示されたことで、</a:t>
            </a:r>
            <a:r>
              <a:rPr lang="ja-JP" altLang="en-US" sz="1200" b="1" dirty="0">
                <a:latin typeface="Meiryo UI" panose="020B0604030504040204" pitchFamily="50" charset="-128"/>
                <a:ea typeface="Meiryo UI" panose="020B0604030504040204" pitchFamily="50" charset="-128"/>
              </a:rPr>
              <a:t>改善に向けた助言が来場者により印象深く残るものとなった</a:t>
            </a:r>
            <a:r>
              <a:rPr lang="ja-JP" altLang="en-US" sz="1200" dirty="0">
                <a:latin typeface="Meiryo UI" panose="020B0604030504040204" pitchFamily="50" charset="-128"/>
                <a:ea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25512F5F-3412-364B-D70F-6EE0C86BBB2F}"/>
              </a:ext>
            </a:extLst>
          </p:cNvPr>
          <p:cNvSpPr/>
          <p:nvPr/>
        </p:nvSpPr>
        <p:spPr>
          <a:xfrm>
            <a:off x="368930" y="4095517"/>
            <a:ext cx="4161122" cy="36073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chemeClr val="tx1"/>
                </a:solidFill>
                <a:latin typeface="Meiryo UI" panose="020B0604030504040204" pitchFamily="50" charset="-128"/>
                <a:ea typeface="Meiryo UI" panose="020B0604030504040204" pitchFamily="50" charset="-128"/>
              </a:rPr>
              <a:t>自身の健康についてインパクトある気づきの機会を提供</a:t>
            </a:r>
            <a:endParaRPr kumimoji="1" lang="en-US" altLang="ja-JP" sz="1400" b="1" dirty="0">
              <a:solidFill>
                <a:schemeClr val="tx1"/>
              </a:solidFill>
              <a:latin typeface="Meiryo UI" panose="020B0604030504040204" pitchFamily="50" charset="-128"/>
              <a:ea typeface="Meiryo UI" panose="020B0604030504040204" pitchFamily="50" charset="-128"/>
            </a:endParaRPr>
          </a:p>
        </p:txBody>
      </p:sp>
      <p:sp>
        <p:nvSpPr>
          <p:cNvPr id="9" name="正方形/長方形 8">
            <a:extLst>
              <a:ext uri="{FF2B5EF4-FFF2-40B4-BE49-F238E27FC236}">
                <a16:creationId xmlns:a16="http://schemas.microsoft.com/office/drawing/2014/main" id="{07957BB2-C9E8-B57D-3F3D-1ACC907E39F2}"/>
              </a:ext>
            </a:extLst>
          </p:cNvPr>
          <p:cNvSpPr/>
          <p:nvPr/>
        </p:nvSpPr>
        <p:spPr>
          <a:xfrm>
            <a:off x="390741" y="5555829"/>
            <a:ext cx="4093781" cy="948317"/>
          </a:xfrm>
          <a:prstGeom prst="rect">
            <a:avLst/>
          </a:prstGeom>
          <a:solidFill>
            <a:schemeClr val="bg1"/>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600"/>
              </a:lnSpc>
            </a:pPr>
            <a:r>
              <a:rPr kumimoji="1" lang="ja-JP" altLang="en-US" sz="1200" b="1" dirty="0">
                <a:solidFill>
                  <a:schemeClr val="tx1"/>
                </a:solidFill>
                <a:latin typeface="Meiryo UI" panose="020B0604030504040204" pitchFamily="50" charset="-128"/>
                <a:ea typeface="Meiryo UI" panose="020B0604030504040204" pitchFamily="50" charset="-128"/>
              </a:rPr>
              <a:t>●出展企業の声（</a:t>
            </a:r>
            <a:r>
              <a:rPr kumimoji="1" lang="en-US" altLang="ja-JP" sz="1200" b="1" dirty="0">
                <a:solidFill>
                  <a:schemeClr val="tx1"/>
                </a:solidFill>
                <a:latin typeface="Meiryo UI" panose="020B0604030504040204" pitchFamily="50" charset="-128"/>
                <a:ea typeface="Meiryo UI" panose="020B0604030504040204" pitchFamily="50" charset="-128"/>
              </a:rPr>
              <a:t>AI</a:t>
            </a:r>
            <a:r>
              <a:rPr kumimoji="1" lang="ja-JP" altLang="en-US" sz="1200" b="1" dirty="0">
                <a:solidFill>
                  <a:schemeClr val="tx1"/>
                </a:solidFill>
                <a:latin typeface="Meiryo UI" panose="020B0604030504040204" pitchFamily="50" charset="-128"/>
                <a:ea typeface="Meiryo UI" panose="020B0604030504040204" pitchFamily="50" charset="-128"/>
              </a:rPr>
              <a:t>歩行解析）</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a:lnSpc>
                <a:spcPts val="1600"/>
              </a:lnSpc>
            </a:pPr>
            <a:r>
              <a:rPr lang="ja-JP" altLang="en-US" sz="1050" dirty="0">
                <a:solidFill>
                  <a:schemeClr val="tx1"/>
                </a:solidFill>
                <a:latin typeface="Meiryo UI" panose="020B0604030504040204" pitchFamily="50" charset="-128"/>
                <a:ea typeface="Meiryo UI" panose="020B0604030504040204" pitchFamily="50" charset="-128"/>
              </a:rPr>
              <a:t>改善に向けたアドバイスを「この後、万博内でやってみる！」と取り入れる方が多くた。順番待ちをしている際に、早速その場でできるエクササイズを実践されていて嬉しく感じた。</a:t>
            </a:r>
            <a:endParaRPr kumimoji="1" lang="en-US" altLang="ja-JP" sz="1050" dirty="0">
              <a:solidFill>
                <a:schemeClr val="tx1"/>
              </a:solidFill>
              <a:latin typeface="Meiryo UI" panose="020B0604030504040204" pitchFamily="50" charset="-128"/>
              <a:ea typeface="Meiryo UI" panose="020B0604030504040204" pitchFamily="50" charset="-128"/>
            </a:endParaRPr>
          </a:p>
        </p:txBody>
      </p:sp>
      <p:sp>
        <p:nvSpPr>
          <p:cNvPr id="10" name="正方形/長方形 9">
            <a:extLst>
              <a:ext uri="{FF2B5EF4-FFF2-40B4-BE49-F238E27FC236}">
                <a16:creationId xmlns:a16="http://schemas.microsoft.com/office/drawing/2014/main" id="{C59AEFEC-5AE5-6678-6510-E6E37840565D}"/>
              </a:ext>
            </a:extLst>
          </p:cNvPr>
          <p:cNvSpPr/>
          <p:nvPr/>
        </p:nvSpPr>
        <p:spPr>
          <a:xfrm>
            <a:off x="406674" y="1088287"/>
            <a:ext cx="4167925" cy="504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chemeClr val="tx1"/>
                </a:solidFill>
                <a:latin typeface="Meiryo UI" panose="020B0604030504040204" pitchFamily="50" charset="-128"/>
                <a:ea typeface="Meiryo UI" panose="020B0604030504040204" pitchFamily="50" charset="-128"/>
              </a:rPr>
              <a:t>「先端技術</a:t>
            </a:r>
            <a:r>
              <a:rPr kumimoji="1" lang="en-US" altLang="ja-JP" sz="1400" b="1" dirty="0">
                <a:solidFill>
                  <a:schemeClr val="tx1"/>
                </a:solidFill>
                <a:latin typeface="Meiryo UI" panose="020B0604030504040204" pitchFamily="50" charset="-128"/>
                <a:ea typeface="Meiryo UI" panose="020B0604030504040204" pitchFamily="50" charset="-128"/>
              </a:rPr>
              <a:t>×</a:t>
            </a:r>
            <a:r>
              <a:rPr kumimoji="1" lang="ja-JP" altLang="en-US" sz="1400" b="1" dirty="0">
                <a:solidFill>
                  <a:schemeClr val="tx1"/>
                </a:solidFill>
                <a:latin typeface="Meiryo UI" panose="020B0604030504040204" pitchFamily="50" charset="-128"/>
                <a:ea typeface="Meiryo UI" panose="020B0604030504040204" pitchFamily="50" charset="-128"/>
              </a:rPr>
              <a:t>ヘルスケア」の認知、活用できる社会への期待感を高めた</a:t>
            </a:r>
            <a:endParaRPr kumimoji="1" lang="en-US" altLang="ja-JP" sz="1400" b="1" dirty="0">
              <a:solidFill>
                <a:schemeClr val="tx1"/>
              </a:solidFill>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FC444250-2C71-2EE1-3799-29706BCAC838}"/>
              </a:ext>
            </a:extLst>
          </p:cNvPr>
          <p:cNvSpPr txBox="1"/>
          <p:nvPr/>
        </p:nvSpPr>
        <p:spPr>
          <a:xfrm>
            <a:off x="394854" y="1652246"/>
            <a:ext cx="4257991" cy="988476"/>
          </a:xfrm>
          <a:prstGeom prst="rect">
            <a:avLst/>
          </a:prstGeom>
          <a:noFill/>
        </p:spPr>
        <p:txBody>
          <a:bodyPr wrap="square">
            <a:spAutoFit/>
          </a:bodyPr>
          <a:lstStyle/>
          <a:p>
            <a:pPr>
              <a:lnSpc>
                <a:spcPts val="1800"/>
              </a:lnSpc>
            </a:pPr>
            <a:r>
              <a:rPr lang="ja-JP" altLang="en-US" sz="1200" dirty="0">
                <a:latin typeface="Meiryo UI" panose="020B0604030504040204" pitchFamily="50" charset="-128"/>
                <a:ea typeface="Meiryo UI" panose="020B0604030504040204" pitchFamily="50" charset="-128"/>
              </a:rPr>
              <a:t>本催事では</a:t>
            </a:r>
            <a:r>
              <a:rPr lang="en-US" altLang="ja-JP" sz="1200" dirty="0">
                <a:latin typeface="Meiryo UI" panose="020B0604030504040204" pitchFamily="50" charset="-128"/>
                <a:ea typeface="Meiryo UI" panose="020B0604030504040204" pitchFamily="50" charset="-128"/>
              </a:rPr>
              <a:t>12</a:t>
            </a:r>
            <a:r>
              <a:rPr lang="ja-JP" altLang="en-US" sz="1200" dirty="0">
                <a:latin typeface="Meiryo UI" panose="020B0604030504040204" pitchFamily="50" charset="-128"/>
                <a:ea typeface="Meiryo UI" panose="020B0604030504040204" pitchFamily="50" charset="-128"/>
              </a:rPr>
              <a:t>の技術が一堂に集まり、</a:t>
            </a:r>
            <a:r>
              <a:rPr lang="ja-JP" altLang="en-US" sz="1200" b="1" dirty="0">
                <a:latin typeface="Meiryo UI" panose="020B0604030504040204" pitchFamily="50" charset="-128"/>
                <a:ea typeface="Meiryo UI" panose="020B0604030504040204" pitchFamily="50" charset="-128"/>
              </a:rPr>
              <a:t>一般の方が、様々な「先端技術</a:t>
            </a:r>
            <a:r>
              <a:rPr lang="en-US" altLang="ja-JP" sz="1200" b="1"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ヘルスケア」がうまれていることを実感</a:t>
            </a:r>
            <a:r>
              <a:rPr lang="ja-JP" altLang="en-US" sz="1200" dirty="0">
                <a:latin typeface="Meiryo UI" panose="020B0604030504040204" pitchFamily="50" charset="-128"/>
                <a:ea typeface="Meiryo UI" panose="020B0604030504040204" pitchFamily="50" charset="-128"/>
              </a:rPr>
              <a:t>いただく機会となった。</a:t>
            </a:r>
            <a:endParaRPr lang="en-US" altLang="ja-JP" sz="1200" dirty="0">
              <a:latin typeface="Meiryo UI" panose="020B0604030504040204" pitchFamily="50" charset="-128"/>
              <a:ea typeface="Meiryo UI" panose="020B0604030504040204" pitchFamily="50" charset="-128"/>
            </a:endParaRPr>
          </a:p>
          <a:p>
            <a:pPr>
              <a:lnSpc>
                <a:spcPts val="1800"/>
              </a:lnSpc>
            </a:pPr>
            <a:r>
              <a:rPr lang="ja-JP" altLang="en-US" sz="1200" dirty="0">
                <a:latin typeface="Meiryo UI" panose="020B0604030504040204" pitchFamily="50" charset="-128"/>
                <a:ea typeface="Meiryo UI" panose="020B0604030504040204" pitchFamily="50" charset="-128"/>
              </a:rPr>
              <a:t>「また計測したい」との声が多くあり、予防やセルフケアのため、</a:t>
            </a:r>
            <a:r>
              <a:rPr lang="ja-JP" altLang="en-US" sz="1200" b="1" dirty="0">
                <a:latin typeface="Meiryo UI" panose="020B0604030504040204" pitchFamily="50" charset="-128"/>
                <a:ea typeface="Meiryo UI" panose="020B0604030504040204" pitchFamily="50" charset="-128"/>
              </a:rPr>
              <a:t>身近な場で継続して活用することへの期待を高めることにつながった。</a:t>
            </a:r>
            <a:endParaRPr lang="en-US" altLang="ja-JP" sz="1200" b="1" dirty="0">
              <a:latin typeface="Meiryo UI" panose="020B0604030504040204" pitchFamily="50" charset="-128"/>
              <a:ea typeface="Meiryo UI" panose="020B0604030504040204" pitchFamily="50" charset="-128"/>
            </a:endParaRPr>
          </a:p>
        </p:txBody>
      </p:sp>
      <p:sp>
        <p:nvSpPr>
          <p:cNvPr id="14" name="正方形/長方形 13">
            <a:extLst>
              <a:ext uri="{FF2B5EF4-FFF2-40B4-BE49-F238E27FC236}">
                <a16:creationId xmlns:a16="http://schemas.microsoft.com/office/drawing/2014/main" id="{EF296B62-A4D0-A22D-24F1-770374A28612}"/>
              </a:ext>
            </a:extLst>
          </p:cNvPr>
          <p:cNvSpPr/>
          <p:nvPr/>
        </p:nvSpPr>
        <p:spPr>
          <a:xfrm>
            <a:off x="443943" y="2786905"/>
            <a:ext cx="4086109" cy="1107677"/>
          </a:xfrm>
          <a:prstGeom prst="rect">
            <a:avLst/>
          </a:prstGeom>
          <a:solidFill>
            <a:schemeClr val="bg1"/>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600"/>
              </a:lnSpc>
            </a:pPr>
            <a:r>
              <a:rPr kumimoji="1" lang="ja-JP" altLang="en-US" sz="1200" b="1" dirty="0">
                <a:solidFill>
                  <a:schemeClr val="tx1"/>
                </a:solidFill>
                <a:latin typeface="Meiryo UI" panose="020B0604030504040204" pitchFamily="50" charset="-128"/>
                <a:ea typeface="Meiryo UI" panose="020B0604030504040204" pitchFamily="50" charset="-128"/>
              </a:rPr>
              <a:t>●出展企業の声（脳の健康度計測）</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a:lnSpc>
                <a:spcPts val="1600"/>
              </a:lnSpc>
            </a:pPr>
            <a:r>
              <a:rPr lang="ja-JP" altLang="en-US" sz="1050" dirty="0">
                <a:solidFill>
                  <a:schemeClr val="tx1"/>
                </a:solidFill>
                <a:latin typeface="Meiryo UI" panose="020B0604030504040204" pitchFamily="50" charset="-128"/>
                <a:ea typeface="Meiryo UI" panose="020B0604030504040204" pitchFamily="50" charset="-128"/>
              </a:rPr>
              <a:t>「脳の健康チェックははじめて」といった感想が多く寄せられた。体験者の皆様には、「脳の健康」に対してもセルフケアができるといった、自分自身の健康チェックに「脳の健康」を新たな要素として提供できた。</a:t>
            </a:r>
          </a:p>
        </p:txBody>
      </p:sp>
      <p:sp>
        <p:nvSpPr>
          <p:cNvPr id="27" name="二等辺三角形 26">
            <a:extLst>
              <a:ext uri="{FF2B5EF4-FFF2-40B4-BE49-F238E27FC236}">
                <a16:creationId xmlns:a16="http://schemas.microsoft.com/office/drawing/2014/main" id="{22213BF2-FDC0-2819-862A-C7EC43A133FB}"/>
              </a:ext>
            </a:extLst>
          </p:cNvPr>
          <p:cNvSpPr/>
          <p:nvPr/>
        </p:nvSpPr>
        <p:spPr>
          <a:xfrm rot="5400000">
            <a:off x="3914441" y="3248055"/>
            <a:ext cx="2209800" cy="361891"/>
          </a:xfrm>
          <a:prstGeom prst="triangl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四角形: 角を丸くする 28">
            <a:extLst>
              <a:ext uri="{FF2B5EF4-FFF2-40B4-BE49-F238E27FC236}">
                <a16:creationId xmlns:a16="http://schemas.microsoft.com/office/drawing/2014/main" id="{B690D56A-CA1B-1343-BBBD-C1F52126651B}"/>
              </a:ext>
            </a:extLst>
          </p:cNvPr>
          <p:cNvSpPr/>
          <p:nvPr/>
        </p:nvSpPr>
        <p:spPr>
          <a:xfrm>
            <a:off x="7309393" y="2756469"/>
            <a:ext cx="2208438" cy="1166525"/>
          </a:xfrm>
          <a:prstGeom prst="round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B3A2CA43-FD9F-945B-C8B8-6B2C87FB1CE4}"/>
              </a:ext>
            </a:extLst>
          </p:cNvPr>
          <p:cNvSpPr txBox="1"/>
          <p:nvPr/>
        </p:nvSpPr>
        <p:spPr>
          <a:xfrm>
            <a:off x="6910023" y="5117410"/>
            <a:ext cx="2975957" cy="305596"/>
          </a:xfrm>
          <a:prstGeom prst="rect">
            <a:avLst/>
          </a:prstGeom>
          <a:noFill/>
        </p:spPr>
        <p:txBody>
          <a:bodyPr wrap="square">
            <a:spAutoFit/>
          </a:bodyPr>
          <a:lstStyle/>
          <a:p>
            <a:pPr>
              <a:lnSpc>
                <a:spcPts val="1900"/>
              </a:lnSpc>
            </a:pPr>
            <a:r>
              <a:rPr lang="ja-JP" altLang="en-US" sz="1200" dirty="0">
                <a:latin typeface="Meiryo UI" panose="020B0604030504040204" pitchFamily="50" charset="-128"/>
                <a:ea typeface="Meiryo UI" panose="020B0604030504040204" pitchFamily="50" charset="-128"/>
              </a:rPr>
              <a:t>体験内容や参加者の声を発信</a:t>
            </a:r>
            <a:endParaRPr lang="en-US" altLang="ja-JP" sz="1200" dirty="0">
              <a:latin typeface="Meiryo UI" panose="020B0604030504040204" pitchFamily="50" charset="-128"/>
              <a:ea typeface="Meiryo UI" panose="020B0604030504040204" pitchFamily="50" charset="-128"/>
            </a:endParaRPr>
          </a:p>
        </p:txBody>
      </p:sp>
      <p:sp>
        <p:nvSpPr>
          <p:cNvPr id="26" name="テキスト ボックス 25">
            <a:extLst>
              <a:ext uri="{FF2B5EF4-FFF2-40B4-BE49-F238E27FC236}">
                <a16:creationId xmlns:a16="http://schemas.microsoft.com/office/drawing/2014/main" id="{A7725E98-32BA-4CCE-8862-FD84052763AF}"/>
              </a:ext>
            </a:extLst>
          </p:cNvPr>
          <p:cNvSpPr txBox="1"/>
          <p:nvPr/>
        </p:nvSpPr>
        <p:spPr>
          <a:xfrm>
            <a:off x="7342322" y="2806147"/>
            <a:ext cx="2162974" cy="1093697"/>
          </a:xfrm>
          <a:prstGeom prst="rect">
            <a:avLst/>
          </a:prstGeom>
          <a:noFill/>
        </p:spPr>
        <p:txBody>
          <a:bodyPr wrap="square">
            <a:spAutoFit/>
          </a:bodyPr>
          <a:lstStyle/>
          <a:p>
            <a:pPr algn="ctr">
              <a:lnSpc>
                <a:spcPts val="1600"/>
              </a:lnSpc>
            </a:pPr>
            <a:r>
              <a:rPr lang="ja-JP" altLang="en-US" sz="1050" b="1" dirty="0">
                <a:latin typeface="Meiryo UI" panose="020B0604030504040204" pitchFamily="50" charset="-128"/>
                <a:ea typeface="Meiryo UI" panose="020B0604030504040204" pitchFamily="50" charset="-128"/>
              </a:rPr>
              <a:t>活用が想定される主体や場</a:t>
            </a:r>
            <a:endParaRPr lang="en-US" altLang="ja-JP" sz="1050" b="1" dirty="0">
              <a:latin typeface="Meiryo UI" panose="020B0604030504040204" pitchFamily="50" charset="-128"/>
              <a:ea typeface="Meiryo UI" panose="020B0604030504040204" pitchFamily="50" charset="-128"/>
            </a:endParaRPr>
          </a:p>
          <a:p>
            <a:pPr>
              <a:lnSpc>
                <a:spcPts val="1600"/>
              </a:lnSpc>
            </a:pPr>
            <a:r>
              <a:rPr lang="ja-JP" altLang="en-US" sz="1050" dirty="0">
                <a:latin typeface="Meiryo UI" panose="020B0604030504040204" pitchFamily="50" charset="-128"/>
                <a:ea typeface="Meiryo UI" panose="020B0604030504040204" pitchFamily="50" charset="-128"/>
              </a:rPr>
              <a:t>市町村（健康づくり、介護予防等）、指定管理者、企業・団体、介護施設、職域団体、プロスポーツ団体、商業施設・・・</a:t>
            </a:r>
            <a:endParaRPr lang="en-US" altLang="ja-JP" sz="1050" dirty="0">
              <a:latin typeface="Meiryo UI" panose="020B0604030504040204" pitchFamily="50" charset="-128"/>
              <a:ea typeface="Meiryo UI" panose="020B0604030504040204" pitchFamily="50" charset="-128"/>
            </a:endParaRPr>
          </a:p>
        </p:txBody>
      </p:sp>
      <p:sp>
        <p:nvSpPr>
          <p:cNvPr id="30" name="正方形/長方形 29">
            <a:extLst>
              <a:ext uri="{FF2B5EF4-FFF2-40B4-BE49-F238E27FC236}">
                <a16:creationId xmlns:a16="http://schemas.microsoft.com/office/drawing/2014/main" id="{D894E9E5-CEAF-4155-9FDD-CF7082080A0E}"/>
              </a:ext>
            </a:extLst>
          </p:cNvPr>
          <p:cNvSpPr/>
          <p:nvPr/>
        </p:nvSpPr>
        <p:spPr>
          <a:xfrm>
            <a:off x="8565573" y="70098"/>
            <a:ext cx="814836" cy="233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59254" rtlCol="0" anchor="ctr"/>
          <a:lstStyle/>
          <a:p>
            <a:pPr algn="ctr">
              <a:lnSpc>
                <a:spcPts val="1646"/>
              </a:lnSpc>
            </a:pPr>
            <a:r>
              <a:rPr kumimoji="1" lang="ja-JP" altLang="en-US" sz="1400" dirty="0">
                <a:solidFill>
                  <a:schemeClr val="tx1"/>
                </a:solidFill>
                <a:latin typeface="Meiryo UI" panose="020B0604030504040204" pitchFamily="50" charset="-128"/>
                <a:ea typeface="Meiryo UI" panose="020B0604030504040204" pitchFamily="50" charset="-128"/>
              </a:rPr>
              <a:t>資料１</a:t>
            </a:r>
            <a:endParaRPr kumimoji="1" lang="en-US" altLang="ja-JP" sz="1400" dirty="0">
              <a:solidFill>
                <a:schemeClr val="tx1"/>
              </a:solidFill>
              <a:latin typeface="Meiryo UI" panose="020B0604030504040204" pitchFamily="50" charset="-128"/>
              <a:ea typeface="Meiryo UI" panose="020B0604030504040204" pitchFamily="50" charset="-128"/>
            </a:endParaRPr>
          </a:p>
        </p:txBody>
      </p:sp>
      <p:sp>
        <p:nvSpPr>
          <p:cNvPr id="32" name="正方形/長方形 31">
            <a:extLst>
              <a:ext uri="{FF2B5EF4-FFF2-40B4-BE49-F238E27FC236}">
                <a16:creationId xmlns:a16="http://schemas.microsoft.com/office/drawing/2014/main" id="{30CD2F85-38E5-4466-978F-6D1096999B8C}"/>
              </a:ext>
            </a:extLst>
          </p:cNvPr>
          <p:cNvSpPr/>
          <p:nvPr/>
        </p:nvSpPr>
        <p:spPr>
          <a:xfrm>
            <a:off x="9481204" y="82221"/>
            <a:ext cx="324000" cy="233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59254" rtlCol="0" anchor="ctr"/>
          <a:lstStyle/>
          <a:p>
            <a:pPr algn="ctr">
              <a:lnSpc>
                <a:spcPts val="1646"/>
              </a:lnSpc>
            </a:pPr>
            <a:r>
              <a:rPr kumimoji="1" lang="ja-JP" altLang="en-US" sz="1400" b="1" dirty="0">
                <a:solidFill>
                  <a:schemeClr val="tx1"/>
                </a:solidFill>
                <a:latin typeface="Meiryo UI" panose="020B0604030504040204" pitchFamily="50" charset="-128"/>
                <a:ea typeface="Meiryo UI" panose="020B0604030504040204" pitchFamily="50" charset="-128"/>
              </a:rPr>
              <a:t>５</a:t>
            </a:r>
            <a:endParaRPr kumimoji="1" lang="en-US" altLang="ja-JP" sz="1400" b="1"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247131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31CF14C3-7217-4ABE-ACA3-BFAB6648689B}"/>
              </a:ext>
            </a:extLst>
          </p:cNvPr>
          <p:cNvSpPr/>
          <p:nvPr/>
        </p:nvSpPr>
        <p:spPr>
          <a:xfrm>
            <a:off x="0" y="0"/>
            <a:ext cx="9906000" cy="3741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bg1"/>
                </a:solidFill>
                <a:latin typeface="Meiryo UI" panose="020B0604030504040204" pitchFamily="50" charset="-128"/>
                <a:ea typeface="Meiryo UI" panose="020B0604030504040204" pitchFamily="50" charset="-128"/>
              </a:rPr>
              <a:t>大阪・関西万博における「</a:t>
            </a:r>
            <a:r>
              <a:rPr lang="en-US" altLang="ja-JP" b="1" dirty="0">
                <a:solidFill>
                  <a:schemeClr val="bg1"/>
                </a:solidFill>
                <a:latin typeface="Meiryo UI" panose="020B0604030504040204" pitchFamily="50" charset="-128"/>
                <a:ea typeface="Meiryo UI" panose="020B0604030504040204" pitchFamily="50" charset="-128"/>
              </a:rPr>
              <a:t>10</a:t>
            </a:r>
            <a:r>
              <a:rPr lang="ja-JP" altLang="en-US" b="1" dirty="0">
                <a:solidFill>
                  <a:schemeClr val="bg1"/>
                </a:solidFill>
                <a:latin typeface="Meiryo UI" panose="020B0604030504040204" pitchFamily="50" charset="-128"/>
                <a:ea typeface="Meiryo UI" panose="020B0604030504040204" pitchFamily="50" charset="-128"/>
              </a:rPr>
              <a:t>歳若返り」プロジェクトの取組みについて</a:t>
            </a:r>
          </a:p>
        </p:txBody>
      </p:sp>
      <p:sp>
        <p:nvSpPr>
          <p:cNvPr id="9" name="角丸四角形 8">
            <a:extLst>
              <a:ext uri="{FF2B5EF4-FFF2-40B4-BE49-F238E27FC236}">
                <a16:creationId xmlns:a16="http://schemas.microsoft.com/office/drawing/2014/main" id="{4D2947F9-7679-4CBB-A79D-AC8A917FEF14}"/>
              </a:ext>
            </a:extLst>
          </p:cNvPr>
          <p:cNvSpPr/>
          <p:nvPr/>
        </p:nvSpPr>
        <p:spPr>
          <a:xfrm>
            <a:off x="91660" y="481556"/>
            <a:ext cx="2765899" cy="342789"/>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a:solidFill>
                  <a:schemeClr val="bg1"/>
                </a:solidFill>
                <a:latin typeface="Meiryo UI" panose="020B0604030504040204" pitchFamily="50" charset="-128"/>
                <a:ea typeface="Meiryo UI" panose="020B0604030504040204" pitchFamily="50" charset="-128"/>
              </a:rPr>
              <a:t>２　その他の取組み</a:t>
            </a:r>
          </a:p>
        </p:txBody>
      </p:sp>
      <p:sp>
        <p:nvSpPr>
          <p:cNvPr id="8" name="正方形/長方形 7">
            <a:extLst>
              <a:ext uri="{FF2B5EF4-FFF2-40B4-BE49-F238E27FC236}">
                <a16:creationId xmlns:a16="http://schemas.microsoft.com/office/drawing/2014/main" id="{4113AFBD-2721-4527-8886-C7267A7648B2}"/>
              </a:ext>
            </a:extLst>
          </p:cNvPr>
          <p:cNvSpPr/>
          <p:nvPr/>
        </p:nvSpPr>
        <p:spPr>
          <a:xfrm>
            <a:off x="256185" y="976187"/>
            <a:ext cx="4498975" cy="570455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8934BE2C-B417-4D26-84E3-F8E228137D46}"/>
              </a:ext>
            </a:extLst>
          </p:cNvPr>
          <p:cNvSpPr/>
          <p:nvPr/>
        </p:nvSpPr>
        <p:spPr>
          <a:xfrm>
            <a:off x="5063407" y="4671566"/>
            <a:ext cx="4637300" cy="200918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BB8D8C76-20FE-437C-9058-F64393E5B685}"/>
              </a:ext>
            </a:extLst>
          </p:cNvPr>
          <p:cNvSpPr/>
          <p:nvPr/>
        </p:nvSpPr>
        <p:spPr>
          <a:xfrm>
            <a:off x="185751" y="933536"/>
            <a:ext cx="4693699" cy="335566"/>
          </a:xfrm>
          <a:prstGeom prst="rect">
            <a:avLst/>
          </a:prstGeom>
          <a:solidFill>
            <a:srgbClr val="00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bg1"/>
                </a:solidFill>
                <a:latin typeface="Meiryo UI" panose="020B0604030504040204" pitchFamily="50" charset="-128"/>
                <a:ea typeface="Meiryo UI" panose="020B0604030504040204" pitchFamily="50" charset="-128"/>
              </a:rPr>
              <a:t>イタリアパビリオン「</a:t>
            </a:r>
            <a:r>
              <a:rPr kumimoji="1" lang="en-US" altLang="ja-JP" sz="1400" b="1" dirty="0">
                <a:solidFill>
                  <a:schemeClr val="bg1"/>
                </a:solidFill>
                <a:latin typeface="Meiryo UI" panose="020B0604030504040204" pitchFamily="50" charset="-128"/>
                <a:ea typeface="Meiryo UI" panose="020B0604030504040204" pitchFamily="50" charset="-128"/>
              </a:rPr>
              <a:t>AGEVITY Japan2025</a:t>
            </a:r>
            <a:r>
              <a:rPr kumimoji="1" lang="ja-JP" altLang="en-US" sz="1400" b="1" dirty="0">
                <a:solidFill>
                  <a:schemeClr val="bg1"/>
                </a:solidFill>
                <a:latin typeface="Meiryo UI" panose="020B0604030504040204" pitchFamily="50" charset="-128"/>
                <a:ea typeface="Meiryo UI" panose="020B0604030504040204" pitchFamily="50" charset="-128"/>
              </a:rPr>
              <a:t>」における発信</a:t>
            </a:r>
            <a:endParaRPr kumimoji="1" lang="en-US" altLang="ja-JP" sz="1400" b="1" dirty="0">
              <a:solidFill>
                <a:schemeClr val="bg1"/>
              </a:solidFill>
              <a:latin typeface="Meiryo UI" panose="020B0604030504040204" pitchFamily="50" charset="-128"/>
              <a:ea typeface="Meiryo UI" panose="020B0604030504040204" pitchFamily="50" charset="-128"/>
            </a:endParaRPr>
          </a:p>
        </p:txBody>
      </p:sp>
      <p:sp>
        <p:nvSpPr>
          <p:cNvPr id="18" name="正方形/長方形 17">
            <a:extLst>
              <a:ext uri="{FF2B5EF4-FFF2-40B4-BE49-F238E27FC236}">
                <a16:creationId xmlns:a16="http://schemas.microsoft.com/office/drawing/2014/main" id="{1AD2A2C8-5B48-406E-9ADB-B68DF36D8481}"/>
              </a:ext>
            </a:extLst>
          </p:cNvPr>
          <p:cNvSpPr/>
          <p:nvPr/>
        </p:nvSpPr>
        <p:spPr>
          <a:xfrm>
            <a:off x="4958880" y="4343822"/>
            <a:ext cx="4826646" cy="335566"/>
          </a:xfrm>
          <a:prstGeom prst="rect">
            <a:avLst/>
          </a:prstGeom>
          <a:solidFill>
            <a:srgbClr val="00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latin typeface="Meiryo UI" panose="020B0604030504040204" pitchFamily="50" charset="-128"/>
                <a:ea typeface="Meiryo UI" panose="020B0604030504040204" pitchFamily="50" charset="-128"/>
              </a:rPr>
              <a:t>「キッズデザイン</a:t>
            </a:r>
            <a:r>
              <a:rPr lang="en-US" altLang="ja-JP" sz="1400" b="1" dirty="0">
                <a:latin typeface="Meiryo UI" panose="020B0604030504040204" pitchFamily="50" charset="-128"/>
                <a:ea typeface="Meiryo UI" panose="020B0604030504040204" pitchFamily="50" charset="-128"/>
              </a:rPr>
              <a:t>SDGs</a:t>
            </a:r>
            <a:r>
              <a:rPr lang="ja-JP" altLang="en-US" sz="1400" b="1" dirty="0">
                <a:latin typeface="Meiryo UI" panose="020B0604030504040204" pitchFamily="50" charset="-128"/>
                <a:ea typeface="Meiryo UI" panose="020B0604030504040204" pitchFamily="50" charset="-128"/>
              </a:rPr>
              <a:t>アイデアソン」との連携</a:t>
            </a:r>
            <a:endParaRPr kumimoji="1" lang="en-US" altLang="ja-JP" sz="1400" b="1" dirty="0">
              <a:solidFill>
                <a:schemeClr val="bg1"/>
              </a:solidFill>
              <a:latin typeface="Meiryo UI" panose="020B0604030504040204" pitchFamily="50" charset="-128"/>
              <a:ea typeface="Meiryo UI" panose="020B0604030504040204" pitchFamily="50" charset="-128"/>
            </a:endParaRPr>
          </a:p>
        </p:txBody>
      </p:sp>
      <p:sp>
        <p:nvSpPr>
          <p:cNvPr id="19" name="テキスト ボックス 18">
            <a:extLst>
              <a:ext uri="{FF2B5EF4-FFF2-40B4-BE49-F238E27FC236}">
                <a16:creationId xmlns:a16="http://schemas.microsoft.com/office/drawing/2014/main" id="{85BBFA27-8DCF-4893-BF01-8CD2CFEED1C6}"/>
              </a:ext>
            </a:extLst>
          </p:cNvPr>
          <p:cNvSpPr txBox="1"/>
          <p:nvPr/>
        </p:nvSpPr>
        <p:spPr>
          <a:xfrm>
            <a:off x="332850" y="1339430"/>
            <a:ext cx="4310270" cy="1834861"/>
          </a:xfrm>
          <a:prstGeom prst="rect">
            <a:avLst/>
          </a:prstGeom>
          <a:noFill/>
        </p:spPr>
        <p:txBody>
          <a:bodyPr wrap="square">
            <a:spAutoFit/>
          </a:bodyPr>
          <a:lstStyle/>
          <a:p>
            <a:pPr marL="171450" indent="-171450">
              <a:lnSpc>
                <a:spcPts val="1800"/>
              </a:lnSpc>
              <a:spcAft>
                <a:spcPts val="600"/>
              </a:spcAft>
              <a:buFont typeface="Wingdings" panose="05000000000000000000" pitchFamily="2" charset="2"/>
              <a:buChar char="l"/>
            </a:pPr>
            <a:r>
              <a:rPr lang="ja-JP" altLang="en-US" sz="1200" dirty="0">
                <a:latin typeface="Meiryo UI" panose="020B0604030504040204" pitchFamily="50" charset="-128"/>
                <a:ea typeface="Meiryo UI" panose="020B0604030504040204" pitchFamily="50" charset="-128"/>
              </a:rPr>
              <a:t>大阪・関西万博のテーマウィーク「健康とウェルビーイング」に合わせて開催された国際セミナー「</a:t>
            </a:r>
            <a:r>
              <a:rPr lang="en-US" altLang="ja-JP" sz="1200" dirty="0">
                <a:latin typeface="Meiryo UI" panose="020B0604030504040204" pitchFamily="50" charset="-128"/>
                <a:ea typeface="Meiryo UI" panose="020B0604030504040204" pitchFamily="50" charset="-128"/>
              </a:rPr>
              <a:t>AGEVITY Japan2025</a:t>
            </a:r>
            <a:r>
              <a:rPr lang="ja-JP" altLang="en-US" sz="1200" dirty="0">
                <a:latin typeface="Meiryo UI" panose="020B0604030504040204" pitchFamily="50" charset="-128"/>
                <a:ea typeface="Meiryo UI" panose="020B0604030504040204" pitchFamily="50" charset="-128"/>
              </a:rPr>
              <a:t>」において、大阪府「</a:t>
            </a:r>
            <a:r>
              <a:rPr lang="en-US" altLang="ja-JP" sz="1200" dirty="0">
                <a:latin typeface="Meiryo UI" panose="020B0604030504040204" pitchFamily="50" charset="-128"/>
                <a:ea typeface="Meiryo UI" panose="020B0604030504040204" pitchFamily="50" charset="-128"/>
              </a:rPr>
              <a:t>10</a:t>
            </a:r>
            <a:r>
              <a:rPr lang="ja-JP" altLang="en-US" sz="1200" dirty="0">
                <a:latin typeface="Meiryo UI" panose="020B0604030504040204" pitchFamily="50" charset="-128"/>
                <a:ea typeface="Meiryo UI" panose="020B0604030504040204" pitchFamily="50" charset="-128"/>
              </a:rPr>
              <a:t>歳若返り」プロジェクトの取組みを発信</a:t>
            </a:r>
            <a:endParaRPr lang="en-US" altLang="ja-JP" sz="1200" dirty="0">
              <a:latin typeface="Meiryo UI" panose="020B0604030504040204" pitchFamily="50" charset="-128"/>
              <a:ea typeface="Meiryo UI" panose="020B0604030504040204" pitchFamily="50" charset="-128"/>
            </a:endParaRPr>
          </a:p>
          <a:p>
            <a:pPr marL="171450" indent="-171450">
              <a:lnSpc>
                <a:spcPts val="1800"/>
              </a:lnSpc>
              <a:spcAft>
                <a:spcPts val="600"/>
              </a:spcAft>
              <a:buFont typeface="Wingdings" panose="05000000000000000000" pitchFamily="2" charset="2"/>
              <a:buChar char="l"/>
            </a:pPr>
            <a:r>
              <a:rPr lang="ja-JP" altLang="en-US" sz="1200" dirty="0">
                <a:latin typeface="Meiryo UI" panose="020B0604030504040204" pitchFamily="50" charset="-128"/>
                <a:ea typeface="Meiryo UI" panose="020B0604030504040204" pitchFamily="50" charset="-128"/>
              </a:rPr>
              <a:t>セミナーには「</a:t>
            </a:r>
            <a:r>
              <a:rPr lang="en-US" altLang="ja-JP" sz="1200" dirty="0">
                <a:latin typeface="Meiryo UI" panose="020B0604030504040204" pitchFamily="50" charset="-128"/>
                <a:ea typeface="Meiryo UI" panose="020B0604030504040204" pitchFamily="50" charset="-128"/>
              </a:rPr>
              <a:t>From</a:t>
            </a: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ageing to longevity : paving the way for future societies</a:t>
            </a:r>
            <a:r>
              <a:rPr lang="ja-JP" altLang="en-US" sz="1200" dirty="0">
                <a:latin typeface="Meiryo UI" panose="020B0604030504040204" pitchFamily="50" charset="-128"/>
                <a:ea typeface="Meiryo UI" panose="020B0604030504040204" pitchFamily="50" charset="-128"/>
              </a:rPr>
              <a:t>」をテーマに、日伊の研究者や企業が参加</a:t>
            </a:r>
            <a:endParaRPr lang="en-US" altLang="ja-JP" sz="1200" dirty="0">
              <a:latin typeface="Meiryo UI" panose="020B0604030504040204" pitchFamily="50" charset="-128"/>
              <a:ea typeface="Meiryo UI" panose="020B0604030504040204" pitchFamily="50" charset="-128"/>
            </a:endParaRPr>
          </a:p>
          <a:p>
            <a:pPr marL="171450" indent="-171450">
              <a:lnSpc>
                <a:spcPts val="1800"/>
              </a:lnSpc>
              <a:buFont typeface="Wingdings" panose="05000000000000000000" pitchFamily="2" charset="2"/>
              <a:buChar char="l"/>
            </a:pPr>
            <a:r>
              <a:rPr lang="ja-JP" altLang="en-US" sz="1200" dirty="0">
                <a:latin typeface="Meiryo UI" panose="020B0604030504040204" pitchFamily="50" charset="-128"/>
                <a:ea typeface="Meiryo UI" panose="020B0604030504040204" pitchFamily="50" charset="-128"/>
              </a:rPr>
              <a:t>府からは、プロジェクトの取組みが幅広い分野に及ぶことや、先端技術を活用した具体的な事例などを紹介</a:t>
            </a:r>
            <a:endParaRPr lang="en-US" altLang="ja-JP" sz="1200" dirty="0">
              <a:latin typeface="Meiryo UI" panose="020B0604030504040204" pitchFamily="50" charset="-128"/>
              <a:ea typeface="Meiryo UI" panose="020B0604030504040204" pitchFamily="50" charset="-128"/>
            </a:endParaRPr>
          </a:p>
        </p:txBody>
      </p:sp>
      <p:sp>
        <p:nvSpPr>
          <p:cNvPr id="20" name="テキスト ボックス 19">
            <a:extLst>
              <a:ext uri="{FF2B5EF4-FFF2-40B4-BE49-F238E27FC236}">
                <a16:creationId xmlns:a16="http://schemas.microsoft.com/office/drawing/2014/main" id="{175AEE8B-C499-4F82-9388-ABCE1932309C}"/>
              </a:ext>
            </a:extLst>
          </p:cNvPr>
          <p:cNvSpPr txBox="1"/>
          <p:nvPr/>
        </p:nvSpPr>
        <p:spPr>
          <a:xfrm>
            <a:off x="348031" y="3210965"/>
            <a:ext cx="4227202" cy="549253"/>
          </a:xfrm>
          <a:prstGeom prst="rect">
            <a:avLst/>
          </a:prstGeom>
          <a:noFill/>
        </p:spPr>
        <p:txBody>
          <a:bodyPr wrap="square">
            <a:spAutoFit/>
          </a:bodyPr>
          <a:lstStyle/>
          <a:p>
            <a:pPr>
              <a:lnSpc>
                <a:spcPts val="1900"/>
              </a:lnSpc>
            </a:pPr>
            <a:r>
              <a:rPr lang="en-US" altLang="ja-JP" sz="1200" b="1"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開催日</a:t>
            </a:r>
            <a:r>
              <a:rPr lang="en-US" altLang="ja-JP" sz="1200" b="1"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令和</a:t>
            </a:r>
            <a:r>
              <a:rPr lang="en-US" altLang="ja-JP" sz="1200" dirty="0">
                <a:latin typeface="Meiryo UI" panose="020B0604030504040204" pitchFamily="50" charset="-128"/>
                <a:ea typeface="Meiryo UI" panose="020B0604030504040204" pitchFamily="50" charset="-128"/>
              </a:rPr>
              <a:t>7</a:t>
            </a:r>
            <a:r>
              <a:rPr lang="ja-JP" altLang="en-US" sz="1200" dirty="0">
                <a:latin typeface="Meiryo UI" panose="020B0604030504040204" pitchFamily="50" charset="-128"/>
                <a:ea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rPr>
              <a:t>6</a:t>
            </a:r>
            <a:r>
              <a:rPr lang="ja-JP" altLang="en-US" sz="1200" dirty="0">
                <a:latin typeface="Meiryo UI" panose="020B0604030504040204" pitchFamily="50" charset="-128"/>
                <a:ea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rPr>
              <a:t>24</a:t>
            </a:r>
            <a:r>
              <a:rPr lang="ja-JP" altLang="en-US" sz="1200" dirty="0">
                <a:latin typeface="Meiryo UI" panose="020B0604030504040204" pitchFamily="50" charset="-128"/>
                <a:ea typeface="Meiryo UI" panose="020B0604030504040204" pitchFamily="50" charset="-128"/>
              </a:rPr>
              <a:t>日（火）</a:t>
            </a:r>
          </a:p>
          <a:p>
            <a:pPr>
              <a:lnSpc>
                <a:spcPts val="1900"/>
              </a:lnSpc>
            </a:pPr>
            <a:r>
              <a:rPr lang="en-US" altLang="ja-JP" sz="1200" b="1"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開催場所</a:t>
            </a:r>
            <a:r>
              <a:rPr lang="en-US" altLang="ja-JP" sz="1200" b="1"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　イタリアパビリオン</a:t>
            </a:r>
            <a:endParaRPr lang="en-US" altLang="ja-JP" sz="1200" dirty="0">
              <a:latin typeface="Meiryo UI" panose="020B0604030504040204" pitchFamily="50" charset="-128"/>
              <a:ea typeface="Meiryo UI" panose="020B0604030504040204" pitchFamily="50" charset="-128"/>
            </a:endParaRPr>
          </a:p>
        </p:txBody>
      </p:sp>
      <p:sp>
        <p:nvSpPr>
          <p:cNvPr id="21" name="正方形/長方形 20">
            <a:extLst>
              <a:ext uri="{FF2B5EF4-FFF2-40B4-BE49-F238E27FC236}">
                <a16:creationId xmlns:a16="http://schemas.microsoft.com/office/drawing/2014/main" id="{7EAE820A-0240-4C9B-BC2C-E29A9CF341A9}"/>
              </a:ext>
            </a:extLst>
          </p:cNvPr>
          <p:cNvSpPr/>
          <p:nvPr/>
        </p:nvSpPr>
        <p:spPr>
          <a:xfrm>
            <a:off x="5063407" y="1083736"/>
            <a:ext cx="4608902" cy="315298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CB64BC48-BEE3-46F0-BBD8-70BE48612B5D}"/>
              </a:ext>
            </a:extLst>
          </p:cNvPr>
          <p:cNvSpPr/>
          <p:nvPr/>
        </p:nvSpPr>
        <p:spPr>
          <a:xfrm>
            <a:off x="4949884" y="939551"/>
            <a:ext cx="4850649" cy="335566"/>
          </a:xfrm>
          <a:prstGeom prst="rect">
            <a:avLst/>
          </a:prstGeom>
          <a:solidFill>
            <a:srgbClr val="00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bg1"/>
                </a:solidFill>
                <a:latin typeface="Meiryo UI" panose="020B0604030504040204" pitchFamily="50" charset="-128"/>
                <a:ea typeface="Meiryo UI" panose="020B0604030504040204" pitchFamily="50" charset="-128"/>
              </a:rPr>
              <a:t>大阪府・中外製薬によるイベント「ラフ＆ヘルス」の開催</a:t>
            </a:r>
            <a:endParaRPr kumimoji="1" lang="en-US" altLang="ja-JP" sz="1400" b="1" dirty="0">
              <a:solidFill>
                <a:schemeClr val="bg1"/>
              </a:solidFill>
              <a:latin typeface="Meiryo UI" panose="020B0604030504040204" pitchFamily="50" charset="-128"/>
              <a:ea typeface="Meiryo UI" panose="020B0604030504040204" pitchFamily="50" charset="-128"/>
            </a:endParaRPr>
          </a:p>
        </p:txBody>
      </p:sp>
      <p:pic>
        <p:nvPicPr>
          <p:cNvPr id="23" name="図 22">
            <a:extLst>
              <a:ext uri="{FF2B5EF4-FFF2-40B4-BE49-F238E27FC236}">
                <a16:creationId xmlns:a16="http://schemas.microsoft.com/office/drawing/2014/main" id="{7B3750DF-03CE-4CC6-9FC2-0341E21080FD}"/>
              </a:ext>
            </a:extLst>
          </p:cNvPr>
          <p:cNvPicPr>
            <a:picLocks noChangeAspect="1"/>
          </p:cNvPicPr>
          <p:nvPr/>
        </p:nvPicPr>
        <p:blipFill rotWithShape="1">
          <a:blip r:embed="rId3"/>
          <a:srcRect l="-1" r="-1902" b="7414"/>
          <a:stretch/>
        </p:blipFill>
        <p:spPr>
          <a:xfrm>
            <a:off x="686662" y="3985806"/>
            <a:ext cx="1986941" cy="2543098"/>
          </a:xfrm>
          <a:prstGeom prst="rect">
            <a:avLst/>
          </a:prstGeom>
        </p:spPr>
      </p:pic>
      <p:pic>
        <p:nvPicPr>
          <p:cNvPr id="24" name="図 23">
            <a:extLst>
              <a:ext uri="{FF2B5EF4-FFF2-40B4-BE49-F238E27FC236}">
                <a16:creationId xmlns:a16="http://schemas.microsoft.com/office/drawing/2014/main" id="{189191A4-F030-46A4-9CAA-D38AB92E9AB1}"/>
              </a:ext>
            </a:extLst>
          </p:cNvPr>
          <p:cNvPicPr>
            <a:picLocks noChangeAspect="1"/>
          </p:cNvPicPr>
          <p:nvPr/>
        </p:nvPicPr>
        <p:blipFill>
          <a:blip r:embed="rId4"/>
          <a:stretch>
            <a:fillRect/>
          </a:stretch>
        </p:blipFill>
        <p:spPr>
          <a:xfrm>
            <a:off x="2857560" y="3442805"/>
            <a:ext cx="1696773" cy="3123887"/>
          </a:xfrm>
          <a:prstGeom prst="rect">
            <a:avLst/>
          </a:prstGeom>
        </p:spPr>
      </p:pic>
      <p:sp>
        <p:nvSpPr>
          <p:cNvPr id="25" name="テキスト ボックス 24">
            <a:extLst>
              <a:ext uri="{FF2B5EF4-FFF2-40B4-BE49-F238E27FC236}">
                <a16:creationId xmlns:a16="http://schemas.microsoft.com/office/drawing/2014/main" id="{19A12B6F-6200-4566-B00D-674048D84B72}"/>
              </a:ext>
            </a:extLst>
          </p:cNvPr>
          <p:cNvSpPr txBox="1"/>
          <p:nvPr/>
        </p:nvSpPr>
        <p:spPr>
          <a:xfrm>
            <a:off x="5151988" y="1371724"/>
            <a:ext cx="4497827" cy="1257780"/>
          </a:xfrm>
          <a:prstGeom prst="rect">
            <a:avLst/>
          </a:prstGeom>
          <a:noFill/>
        </p:spPr>
        <p:txBody>
          <a:bodyPr wrap="square">
            <a:spAutoFit/>
          </a:bodyPr>
          <a:lstStyle/>
          <a:p>
            <a:pPr marL="171450" indent="-171450">
              <a:lnSpc>
                <a:spcPts val="1800"/>
              </a:lnSpc>
              <a:spcAft>
                <a:spcPts val="300"/>
              </a:spcAft>
              <a:buFont typeface="Wingdings" panose="05000000000000000000" pitchFamily="2" charset="2"/>
              <a:buChar char="l"/>
            </a:pPr>
            <a:r>
              <a:rPr lang="ja-JP" altLang="en-US" sz="1200" dirty="0">
                <a:latin typeface="Meiryo UI" panose="020B0604030504040204" pitchFamily="50" charset="-128"/>
                <a:ea typeface="Meiryo UI" panose="020B0604030504040204" pitchFamily="50" charset="-128"/>
              </a:rPr>
              <a:t>府健康医療部、事業連携協定企業である中外製薬とともに、健康イベント「ラフ＆ヘルス 笑って学んで健康に」を開催</a:t>
            </a:r>
            <a:endParaRPr lang="en-US" altLang="ja-JP" sz="1200" dirty="0">
              <a:latin typeface="Meiryo UI" panose="020B0604030504040204" pitchFamily="50" charset="-128"/>
              <a:ea typeface="Meiryo UI" panose="020B0604030504040204" pitchFamily="50" charset="-128"/>
            </a:endParaRPr>
          </a:p>
          <a:p>
            <a:pPr marL="171450" indent="-171450">
              <a:lnSpc>
                <a:spcPts val="1800"/>
              </a:lnSpc>
              <a:spcAft>
                <a:spcPts val="600"/>
              </a:spcAft>
              <a:buFont typeface="Wingdings" panose="05000000000000000000" pitchFamily="2" charset="2"/>
              <a:buChar char="l"/>
            </a:pPr>
            <a:r>
              <a:rPr lang="ja-JP" altLang="en-US" sz="1200" dirty="0">
                <a:latin typeface="Meiryo UI" panose="020B0604030504040204" pitchFamily="50" charset="-128"/>
                <a:ea typeface="Meiryo UI" panose="020B0604030504040204" pitchFamily="50" charset="-128"/>
              </a:rPr>
              <a:t>笑いと健康をテーマにしたステージイベントのほか、大阪府ブースでは、「最新ヘルスケア体験」として毛細血管チェック（出展：あっと株式会社）を実施</a:t>
            </a:r>
            <a:endParaRPr lang="en-US" altLang="ja-JP" sz="1200" dirty="0">
              <a:latin typeface="Meiryo UI" panose="020B0604030504040204" pitchFamily="50" charset="-128"/>
              <a:ea typeface="Meiryo UI" panose="020B0604030504040204" pitchFamily="50" charset="-128"/>
            </a:endParaRPr>
          </a:p>
        </p:txBody>
      </p:sp>
      <p:sp>
        <p:nvSpPr>
          <p:cNvPr id="26" name="テキスト ボックス 25">
            <a:extLst>
              <a:ext uri="{FF2B5EF4-FFF2-40B4-BE49-F238E27FC236}">
                <a16:creationId xmlns:a16="http://schemas.microsoft.com/office/drawing/2014/main" id="{DD214E91-E12B-4A0B-8D5A-815897A53DFF}"/>
              </a:ext>
            </a:extLst>
          </p:cNvPr>
          <p:cNvSpPr txBox="1"/>
          <p:nvPr/>
        </p:nvSpPr>
        <p:spPr>
          <a:xfrm>
            <a:off x="5197180" y="2684562"/>
            <a:ext cx="4227202" cy="1280222"/>
          </a:xfrm>
          <a:prstGeom prst="rect">
            <a:avLst/>
          </a:prstGeom>
          <a:noFill/>
        </p:spPr>
        <p:txBody>
          <a:bodyPr wrap="square">
            <a:spAutoFit/>
          </a:bodyPr>
          <a:lstStyle/>
          <a:p>
            <a:pPr>
              <a:lnSpc>
                <a:spcPts val="1900"/>
              </a:lnSpc>
            </a:pPr>
            <a:r>
              <a:rPr lang="en-US" altLang="ja-JP" sz="1200" b="1"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開催日</a:t>
            </a:r>
            <a:r>
              <a:rPr lang="en-US" altLang="ja-JP" sz="1200" b="1"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　　 </a:t>
            </a:r>
            <a:endParaRPr lang="en-US" altLang="ja-JP" sz="1200" b="1" dirty="0">
              <a:latin typeface="Meiryo UI" panose="020B0604030504040204" pitchFamily="50" charset="-128"/>
              <a:ea typeface="Meiryo UI" panose="020B0604030504040204" pitchFamily="50" charset="-128"/>
            </a:endParaRPr>
          </a:p>
          <a:p>
            <a:pPr>
              <a:lnSpc>
                <a:spcPts val="1900"/>
              </a:lnSpc>
            </a:pPr>
            <a:r>
              <a:rPr lang="ja-JP" altLang="en-US" sz="1200" b="1"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令和</a:t>
            </a:r>
            <a:r>
              <a:rPr lang="en-US" altLang="ja-JP" sz="1200" dirty="0">
                <a:latin typeface="Meiryo UI" panose="020B0604030504040204" pitchFamily="50" charset="-128"/>
                <a:ea typeface="Meiryo UI" panose="020B0604030504040204" pitchFamily="50" charset="-128"/>
              </a:rPr>
              <a:t>7</a:t>
            </a:r>
            <a:r>
              <a:rPr lang="ja-JP" altLang="en-US" sz="1200" dirty="0">
                <a:latin typeface="Meiryo UI" panose="020B0604030504040204" pitchFamily="50" charset="-128"/>
                <a:ea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rPr>
              <a:t>8</a:t>
            </a:r>
            <a:r>
              <a:rPr lang="ja-JP" altLang="en-US" sz="1200" dirty="0">
                <a:latin typeface="Meiryo UI" panose="020B0604030504040204" pitchFamily="50" charset="-128"/>
                <a:ea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rPr>
              <a:t>31</a:t>
            </a:r>
            <a:r>
              <a:rPr lang="ja-JP" altLang="en-US" sz="1200" dirty="0">
                <a:latin typeface="Meiryo UI" panose="020B0604030504040204" pitchFamily="50" charset="-128"/>
                <a:ea typeface="Meiryo UI" panose="020B0604030504040204" pitchFamily="50" charset="-128"/>
              </a:rPr>
              <a:t>日（日）</a:t>
            </a:r>
          </a:p>
          <a:p>
            <a:pPr>
              <a:lnSpc>
                <a:spcPts val="1900"/>
              </a:lnSpc>
            </a:pPr>
            <a:r>
              <a:rPr lang="en-US" altLang="ja-JP" sz="1200" b="1"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開催場所</a:t>
            </a:r>
            <a:r>
              <a:rPr lang="en-US" altLang="ja-JP" sz="1200" b="1"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　</a:t>
            </a:r>
            <a:endParaRPr lang="en-US" altLang="ja-JP" sz="1200" dirty="0">
              <a:latin typeface="Meiryo UI" panose="020B0604030504040204" pitchFamily="50" charset="-128"/>
              <a:ea typeface="Meiryo UI" panose="020B0604030504040204" pitchFamily="50" charset="-128"/>
            </a:endParaRPr>
          </a:p>
          <a:p>
            <a:pPr>
              <a:lnSpc>
                <a:spcPts val="1900"/>
              </a:lnSpc>
            </a:pPr>
            <a:r>
              <a:rPr lang="ja-JP" altLang="en-US" sz="1200" dirty="0">
                <a:latin typeface="Meiryo UI" panose="020B0604030504040204" pitchFamily="50" charset="-128"/>
                <a:ea typeface="Meiryo UI" panose="020B0604030504040204" pitchFamily="50" charset="-128"/>
              </a:rPr>
              <a:t>　大阪ヘルスケアパビリオン</a:t>
            </a:r>
            <a:endParaRPr lang="en-US" altLang="ja-JP" sz="1200" dirty="0">
              <a:latin typeface="Meiryo UI" panose="020B0604030504040204" pitchFamily="50" charset="-128"/>
              <a:ea typeface="Meiryo UI" panose="020B0604030504040204" pitchFamily="50" charset="-128"/>
            </a:endParaRPr>
          </a:p>
          <a:p>
            <a:pPr>
              <a:lnSpc>
                <a:spcPts val="1900"/>
              </a:lnSpc>
            </a:pPr>
            <a:r>
              <a:rPr lang="ja-JP" altLang="en-US" sz="1200" dirty="0">
                <a:latin typeface="Meiryo UI" panose="020B0604030504040204" pitchFamily="50" charset="-128"/>
                <a:ea typeface="Meiryo UI" panose="020B0604030504040204" pitchFamily="50" charset="-128"/>
              </a:rPr>
              <a:t>　リボーンステージ</a:t>
            </a:r>
            <a:endParaRPr lang="en-US" altLang="ja-JP" sz="1200" dirty="0">
              <a:latin typeface="Meiryo UI" panose="020B0604030504040204" pitchFamily="50" charset="-128"/>
              <a:ea typeface="Meiryo UI" panose="020B0604030504040204" pitchFamily="50" charset="-128"/>
            </a:endParaRPr>
          </a:p>
        </p:txBody>
      </p:sp>
      <p:pic>
        <p:nvPicPr>
          <p:cNvPr id="30" name="図 29">
            <a:extLst>
              <a:ext uri="{FF2B5EF4-FFF2-40B4-BE49-F238E27FC236}">
                <a16:creationId xmlns:a16="http://schemas.microsoft.com/office/drawing/2014/main" id="{B7D94132-2BB0-4A99-A6EC-A49BB54F2F56}"/>
              </a:ext>
            </a:extLst>
          </p:cNvPr>
          <p:cNvPicPr>
            <a:picLocks noChangeAspect="1"/>
          </p:cNvPicPr>
          <p:nvPr/>
        </p:nvPicPr>
        <p:blipFill>
          <a:blip r:embed="rId5"/>
          <a:stretch>
            <a:fillRect/>
          </a:stretch>
        </p:blipFill>
        <p:spPr>
          <a:xfrm>
            <a:off x="7389450" y="5867878"/>
            <a:ext cx="2420407" cy="879541"/>
          </a:xfrm>
          <a:prstGeom prst="rect">
            <a:avLst/>
          </a:prstGeom>
        </p:spPr>
      </p:pic>
      <p:sp>
        <p:nvSpPr>
          <p:cNvPr id="31" name="テキスト ボックス 30">
            <a:extLst>
              <a:ext uri="{FF2B5EF4-FFF2-40B4-BE49-F238E27FC236}">
                <a16:creationId xmlns:a16="http://schemas.microsoft.com/office/drawing/2014/main" id="{97F91185-26D9-47AA-9BB3-4F3340F2972B}"/>
              </a:ext>
            </a:extLst>
          </p:cNvPr>
          <p:cNvSpPr txBox="1"/>
          <p:nvPr/>
        </p:nvSpPr>
        <p:spPr>
          <a:xfrm>
            <a:off x="5111348" y="4723364"/>
            <a:ext cx="4560962" cy="988476"/>
          </a:xfrm>
          <a:prstGeom prst="rect">
            <a:avLst/>
          </a:prstGeom>
          <a:noFill/>
        </p:spPr>
        <p:txBody>
          <a:bodyPr wrap="square">
            <a:spAutoFit/>
          </a:bodyPr>
          <a:lstStyle/>
          <a:p>
            <a:pPr marL="171450" indent="-171450">
              <a:lnSpc>
                <a:spcPts val="1800"/>
              </a:lnSpc>
              <a:buFont typeface="Wingdings" panose="05000000000000000000" pitchFamily="2" charset="2"/>
              <a:buChar char="l"/>
            </a:pPr>
            <a:r>
              <a:rPr lang="ja-JP" altLang="en-US" sz="1200" dirty="0">
                <a:latin typeface="Meiryo UI" panose="020B0604030504040204" pitchFamily="50" charset="-128"/>
                <a:ea typeface="Meiryo UI" panose="020B0604030504040204" pitchFamily="50" charset="-128"/>
              </a:rPr>
              <a:t>高校生・大学生が「子どもたちの幸せや安全・安心な社会」をつくるための商品・サービスのアイデアを直接企業に提案する企画</a:t>
            </a:r>
            <a:endParaRPr lang="en-US" altLang="ja-JP" sz="1200" dirty="0">
              <a:latin typeface="Meiryo UI" panose="020B0604030504040204" pitchFamily="50" charset="-128"/>
              <a:ea typeface="Meiryo UI" panose="020B0604030504040204" pitchFamily="50" charset="-128"/>
            </a:endParaRPr>
          </a:p>
          <a:p>
            <a:pPr marL="171450" indent="-171450">
              <a:lnSpc>
                <a:spcPts val="1800"/>
              </a:lnSpc>
              <a:buFont typeface="Wingdings" panose="05000000000000000000" pitchFamily="2" charset="2"/>
              <a:buChar char="l"/>
            </a:pPr>
            <a:r>
              <a:rPr lang="ja-JP" altLang="en-US" sz="1200" dirty="0">
                <a:latin typeface="Meiryo UI" panose="020B0604030504040204" pitchFamily="50" charset="-128"/>
                <a:ea typeface="Meiryo UI" panose="020B0604030504040204" pitchFamily="50" charset="-128"/>
              </a:rPr>
              <a:t>本企画に参画するフレーベル館とともに、「子どもも大人も</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いきいきと暮らす</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町のためのデザイン」をテーマとした学生のアイデア創出をサポート</a:t>
            </a:r>
            <a:endParaRPr lang="en-US" altLang="ja-JP" sz="1200" dirty="0">
              <a:latin typeface="Meiryo UI" panose="020B0604030504040204" pitchFamily="50" charset="-128"/>
              <a:ea typeface="Meiryo UI" panose="020B0604030504040204" pitchFamily="50" charset="-128"/>
            </a:endParaRPr>
          </a:p>
        </p:txBody>
      </p:sp>
      <p:sp>
        <p:nvSpPr>
          <p:cNvPr id="32" name="テキスト ボックス 31">
            <a:extLst>
              <a:ext uri="{FF2B5EF4-FFF2-40B4-BE49-F238E27FC236}">
                <a16:creationId xmlns:a16="http://schemas.microsoft.com/office/drawing/2014/main" id="{29E14050-0F0D-447F-8339-484F43AF763F}"/>
              </a:ext>
            </a:extLst>
          </p:cNvPr>
          <p:cNvSpPr txBox="1"/>
          <p:nvPr/>
        </p:nvSpPr>
        <p:spPr>
          <a:xfrm>
            <a:off x="5133578" y="5758658"/>
            <a:ext cx="2267323" cy="792909"/>
          </a:xfrm>
          <a:prstGeom prst="rect">
            <a:avLst/>
          </a:prstGeom>
          <a:noFill/>
        </p:spPr>
        <p:txBody>
          <a:bodyPr wrap="square">
            <a:spAutoFit/>
          </a:bodyPr>
          <a:lstStyle/>
          <a:p>
            <a:pPr>
              <a:lnSpc>
                <a:spcPts val="1900"/>
              </a:lnSpc>
            </a:pPr>
            <a:r>
              <a:rPr lang="en-US" altLang="ja-JP" sz="1200" b="1" dirty="0">
                <a:latin typeface="Meiryo UI" panose="020B0604030504040204" pitchFamily="50" charset="-128"/>
                <a:ea typeface="Meiryo UI" panose="020B0604030504040204" pitchFamily="50" charset="-128"/>
              </a:rPr>
              <a:t>9</a:t>
            </a:r>
            <a:r>
              <a:rPr lang="ja-JP" altLang="en-US" sz="1200" b="1" dirty="0">
                <a:latin typeface="Meiryo UI" panose="020B0604030504040204" pitchFamily="50" charset="-128"/>
                <a:ea typeface="Meiryo UI" panose="020B0604030504040204" pitchFamily="50" charset="-128"/>
              </a:rPr>
              <a:t>月</a:t>
            </a:r>
            <a:r>
              <a:rPr lang="en-US" altLang="ja-JP" sz="1200" b="1" dirty="0">
                <a:latin typeface="Meiryo UI" panose="020B0604030504040204" pitchFamily="50" charset="-128"/>
                <a:ea typeface="Meiryo UI" panose="020B0604030504040204" pitchFamily="50" charset="-128"/>
              </a:rPr>
              <a:t>14</a:t>
            </a:r>
            <a:r>
              <a:rPr lang="ja-JP" altLang="en-US" sz="1200" b="1" dirty="0">
                <a:latin typeface="Meiryo UI" panose="020B0604030504040204" pitchFamily="50" charset="-128"/>
                <a:ea typeface="Meiryo UI" panose="020B0604030504040204" pitchFamily="50" charset="-128"/>
              </a:rPr>
              <a:t>日（日）</a:t>
            </a:r>
            <a:endParaRPr lang="en-US" altLang="ja-JP" sz="1200" b="1" dirty="0">
              <a:latin typeface="Meiryo UI" panose="020B0604030504040204" pitchFamily="50" charset="-128"/>
              <a:ea typeface="Meiryo UI" panose="020B0604030504040204" pitchFamily="50" charset="-128"/>
            </a:endParaRPr>
          </a:p>
          <a:p>
            <a:pPr>
              <a:lnSpc>
                <a:spcPts val="1900"/>
              </a:lnSpc>
            </a:pPr>
            <a:r>
              <a:rPr lang="ja-JP" altLang="en-US" sz="1200" b="1" dirty="0">
                <a:latin typeface="Meiryo UI" panose="020B0604030504040204" pitchFamily="50" charset="-128"/>
                <a:ea typeface="Meiryo UI" panose="020B0604030504040204" pitchFamily="50" charset="-128"/>
              </a:rPr>
              <a:t>大阪・関西万博内 サステナドームで学生による最終発表を実施</a:t>
            </a:r>
            <a:endParaRPr lang="en-US" altLang="ja-JP" sz="1200" b="1" dirty="0">
              <a:latin typeface="Meiryo UI" panose="020B0604030504040204" pitchFamily="50" charset="-128"/>
              <a:ea typeface="Meiryo UI" panose="020B0604030504040204" pitchFamily="50" charset="-128"/>
            </a:endParaRPr>
          </a:p>
        </p:txBody>
      </p:sp>
      <p:pic>
        <p:nvPicPr>
          <p:cNvPr id="7" name="図 6">
            <a:extLst>
              <a:ext uri="{FF2B5EF4-FFF2-40B4-BE49-F238E27FC236}">
                <a16:creationId xmlns:a16="http://schemas.microsoft.com/office/drawing/2014/main" id="{BFA24F52-415F-41CF-B463-EB9AD9CE51E1}"/>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7212417" y="2794679"/>
            <a:ext cx="2300036" cy="1296252"/>
          </a:xfrm>
          <a:prstGeom prst="rect">
            <a:avLst/>
          </a:prstGeom>
        </p:spPr>
      </p:pic>
      <p:sp>
        <p:nvSpPr>
          <p:cNvPr id="22" name="正方形/長方形 21">
            <a:extLst>
              <a:ext uri="{FF2B5EF4-FFF2-40B4-BE49-F238E27FC236}">
                <a16:creationId xmlns:a16="http://schemas.microsoft.com/office/drawing/2014/main" id="{2F66F0AF-154D-4F25-BEED-33F3B63A2CC8}"/>
              </a:ext>
            </a:extLst>
          </p:cNvPr>
          <p:cNvSpPr/>
          <p:nvPr/>
        </p:nvSpPr>
        <p:spPr>
          <a:xfrm>
            <a:off x="8565573" y="70098"/>
            <a:ext cx="814836" cy="233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59254" rtlCol="0" anchor="ctr"/>
          <a:lstStyle/>
          <a:p>
            <a:pPr algn="ctr">
              <a:lnSpc>
                <a:spcPts val="1646"/>
              </a:lnSpc>
            </a:pPr>
            <a:r>
              <a:rPr kumimoji="1" lang="ja-JP" altLang="en-US" sz="1400" dirty="0">
                <a:solidFill>
                  <a:schemeClr val="tx1"/>
                </a:solidFill>
                <a:latin typeface="Meiryo UI" panose="020B0604030504040204" pitchFamily="50" charset="-128"/>
                <a:ea typeface="Meiryo UI" panose="020B0604030504040204" pitchFamily="50" charset="-128"/>
              </a:rPr>
              <a:t>資料１</a:t>
            </a:r>
            <a:endParaRPr kumimoji="1" lang="en-US" altLang="ja-JP" sz="1400" dirty="0">
              <a:solidFill>
                <a:schemeClr val="tx1"/>
              </a:solidFill>
              <a:latin typeface="Meiryo UI" panose="020B0604030504040204" pitchFamily="50" charset="-128"/>
              <a:ea typeface="Meiryo UI" panose="020B0604030504040204" pitchFamily="50" charset="-128"/>
            </a:endParaRPr>
          </a:p>
        </p:txBody>
      </p:sp>
      <p:sp>
        <p:nvSpPr>
          <p:cNvPr id="27" name="正方形/長方形 26">
            <a:extLst>
              <a:ext uri="{FF2B5EF4-FFF2-40B4-BE49-F238E27FC236}">
                <a16:creationId xmlns:a16="http://schemas.microsoft.com/office/drawing/2014/main" id="{4D651034-4E1A-4CE6-BDD2-F8F6798A2BB3}"/>
              </a:ext>
            </a:extLst>
          </p:cNvPr>
          <p:cNvSpPr/>
          <p:nvPr/>
        </p:nvSpPr>
        <p:spPr>
          <a:xfrm>
            <a:off x="9481204" y="82221"/>
            <a:ext cx="324000" cy="233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59254" rtlCol="0" anchor="ctr"/>
          <a:lstStyle/>
          <a:p>
            <a:pPr algn="ctr">
              <a:lnSpc>
                <a:spcPts val="1646"/>
              </a:lnSpc>
            </a:pPr>
            <a:r>
              <a:rPr kumimoji="1" lang="ja-JP" altLang="en-US" sz="1400" b="1" dirty="0">
                <a:solidFill>
                  <a:schemeClr val="tx1"/>
                </a:solidFill>
                <a:latin typeface="Meiryo UI" panose="020B0604030504040204" pitchFamily="50" charset="-128"/>
                <a:ea typeface="Meiryo UI" panose="020B0604030504040204" pitchFamily="50" charset="-128"/>
              </a:rPr>
              <a:t>６</a:t>
            </a:r>
            <a:endParaRPr kumimoji="1" lang="en-US" altLang="ja-JP" sz="1400" b="1"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209410513"/>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2470</Words>
  <Application>Microsoft Office PowerPoint</Application>
  <PresentationFormat>A4 210 x 297 mm</PresentationFormat>
  <Paragraphs>236</Paragraphs>
  <Slides>6</Slides>
  <Notes>6</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6</vt:i4>
      </vt:variant>
    </vt:vector>
  </HeadingPairs>
  <TitlesOfParts>
    <vt:vector size="13" baseType="lpstr">
      <vt:lpstr>Meiryo UI</vt:lpstr>
      <vt:lpstr>游ゴシック</vt:lpstr>
      <vt:lpstr>Arial</vt:lpstr>
      <vt:lpstr>Calibri</vt:lpstr>
      <vt:lpstr>Calibri Light</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2025-09-12T04:03:32Z</dcterms:created>
  <dcterms:modified xsi:type="dcterms:W3CDTF">2025-09-12T04:04:54Z</dcterms:modified>
</cp:coreProperties>
</file>