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6"/>
  </p:notesMasterIdLst>
  <p:sldIdLst>
    <p:sldId id="266" r:id="rId2"/>
    <p:sldId id="267" r:id="rId3"/>
    <p:sldId id="264" r:id="rId4"/>
    <p:sldId id="265"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3" autoAdjust="0"/>
    <p:restoredTop sz="95285" autoAdjust="0"/>
  </p:normalViewPr>
  <p:slideViewPr>
    <p:cSldViewPr snapToGrid="0">
      <p:cViewPr varScale="1">
        <p:scale>
          <a:sx n="96" d="100"/>
          <a:sy n="96" d="100"/>
        </p:scale>
        <p:origin x="65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9.3300278631898673E-2"/>
          <c:y val="7.5346872478549543E-2"/>
          <c:w val="0.81339944273620268"/>
          <c:h val="0.6222049804084947"/>
        </c:manualLayout>
      </c:layout>
      <c:barChart>
        <c:barDir val="col"/>
        <c:grouping val="stacked"/>
        <c:varyColors val="0"/>
        <c:ser>
          <c:idx val="0"/>
          <c:order val="0"/>
          <c:spPr>
            <a:solidFill>
              <a:schemeClr val="accent4"/>
            </a:solidFill>
            <a:ln>
              <a:noFill/>
            </a:ln>
            <a:effectLst/>
          </c:spPr>
          <c:invertIfNegative val="0"/>
          <c:val>
            <c:numRef>
              <c:f>Sheet1!$B$2:$B$3</c:f>
              <c:numCache>
                <c:formatCode>General</c:formatCode>
                <c:ptCount val="2"/>
                <c:pt idx="0">
                  <c:v>812</c:v>
                </c:pt>
                <c:pt idx="1">
                  <c:v>10600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R6.3末</c:v>
                      </c:pt>
                      <c:pt idx="1">
                        <c:v>R7.2.14</c:v>
                      </c:pt>
                    </c:strCache>
                  </c:strRef>
                </c15:cat>
              </c15:filteredCategoryTitle>
            </c:ext>
            <c:ext xmlns:c16="http://schemas.microsoft.com/office/drawing/2014/chart" uri="{C3380CC4-5D6E-409C-BE32-E72D297353CC}">
              <c16:uniqueId val="{00000000-049A-476A-8A78-08EFCFC58913}"/>
            </c:ext>
          </c:extLst>
        </c:ser>
        <c:dLbls>
          <c:showLegendKey val="0"/>
          <c:showVal val="0"/>
          <c:showCatName val="0"/>
          <c:showSerName val="0"/>
          <c:showPercent val="0"/>
          <c:showBubbleSize val="0"/>
        </c:dLbls>
        <c:gapWidth val="150"/>
        <c:overlap val="100"/>
        <c:axId val="1803984768"/>
        <c:axId val="1803988928"/>
      </c:barChart>
      <c:catAx>
        <c:axId val="1803984768"/>
        <c:scaling>
          <c:orientation val="minMax"/>
        </c:scaling>
        <c:delete val="1"/>
        <c:axPos val="b"/>
        <c:numFmt formatCode="General" sourceLinked="1"/>
        <c:majorTickMark val="none"/>
        <c:minorTickMark val="none"/>
        <c:tickLblPos val="nextTo"/>
        <c:crossAx val="1803988928"/>
        <c:crosses val="autoZero"/>
        <c:auto val="1"/>
        <c:lblAlgn val="ctr"/>
        <c:lblOffset val="100"/>
        <c:noMultiLvlLbl val="0"/>
      </c:catAx>
      <c:valAx>
        <c:axId val="1803988928"/>
        <c:scaling>
          <c:orientation val="minMax"/>
        </c:scaling>
        <c:delete val="1"/>
        <c:axPos val="l"/>
        <c:numFmt formatCode="General" sourceLinked="1"/>
        <c:majorTickMark val="none"/>
        <c:minorTickMark val="none"/>
        <c:tickLblPos val="nextTo"/>
        <c:crossAx val="1803984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spPr>
            <a:solidFill>
              <a:schemeClr val="accent4"/>
            </a:solidFill>
            <a:ln>
              <a:noFill/>
            </a:ln>
            <a:effectLst/>
          </c:spPr>
          <c:invertIfNegative val="0"/>
          <c:val>
            <c:numRef>
              <c:f>Sheet1!$B$2:$B$3</c:f>
              <c:numCache>
                <c:formatCode>General</c:formatCode>
                <c:ptCount val="2"/>
                <c:pt idx="0">
                  <c:v>35768</c:v>
                </c:pt>
                <c:pt idx="1">
                  <c:v>132353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R6.3末</c:v>
                      </c:pt>
                      <c:pt idx="1">
                        <c:v>R7.2.14</c:v>
                      </c:pt>
                    </c:strCache>
                  </c:strRef>
                </c15:cat>
              </c15:filteredCategoryTitle>
            </c:ext>
            <c:ext xmlns:c16="http://schemas.microsoft.com/office/drawing/2014/chart" uri="{C3380CC4-5D6E-409C-BE32-E72D297353CC}">
              <c16:uniqueId val="{00000000-ED24-42FF-925E-D084345A6A3D}"/>
            </c:ext>
          </c:extLst>
        </c:ser>
        <c:dLbls>
          <c:showLegendKey val="0"/>
          <c:showVal val="0"/>
          <c:showCatName val="0"/>
          <c:showSerName val="0"/>
          <c:showPercent val="0"/>
          <c:showBubbleSize val="0"/>
        </c:dLbls>
        <c:gapWidth val="150"/>
        <c:overlap val="100"/>
        <c:axId val="1876432000"/>
        <c:axId val="1876436992"/>
      </c:barChart>
      <c:catAx>
        <c:axId val="1876432000"/>
        <c:scaling>
          <c:orientation val="minMax"/>
        </c:scaling>
        <c:delete val="1"/>
        <c:axPos val="b"/>
        <c:numFmt formatCode="General" sourceLinked="1"/>
        <c:majorTickMark val="none"/>
        <c:minorTickMark val="none"/>
        <c:tickLblPos val="nextTo"/>
        <c:crossAx val="1876436992"/>
        <c:crosses val="autoZero"/>
        <c:auto val="1"/>
        <c:lblAlgn val="ctr"/>
        <c:lblOffset val="100"/>
        <c:noMultiLvlLbl val="0"/>
      </c:catAx>
      <c:valAx>
        <c:axId val="1876436992"/>
        <c:scaling>
          <c:orientation val="minMax"/>
        </c:scaling>
        <c:delete val="1"/>
        <c:axPos val="l"/>
        <c:numFmt formatCode="General" sourceLinked="1"/>
        <c:majorTickMark val="none"/>
        <c:minorTickMark val="none"/>
        <c:tickLblPos val="nextTo"/>
        <c:crossAx val="187643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0.17191</cdr:x>
      <cdr:y>0.77192</cdr:y>
    </cdr:from>
    <cdr:to>
      <cdr:x>0.35213</cdr:x>
      <cdr:y>0.89803</cdr:y>
    </cdr:to>
    <cdr:sp macro="" textlink="">
      <cdr:nvSpPr>
        <cdr:cNvPr id="2" name="テキスト ボックス 1">
          <a:extLst xmlns:a="http://schemas.openxmlformats.org/drawingml/2006/main">
            <a:ext uri="{FF2B5EF4-FFF2-40B4-BE49-F238E27FC236}">
              <a16:creationId xmlns:a16="http://schemas.microsoft.com/office/drawing/2014/main" id="{DD37C6DD-7088-48A7-94B3-97606FE09BE2}"/>
            </a:ext>
          </a:extLst>
        </cdr:cNvPr>
        <cdr:cNvSpPr txBox="1"/>
      </cdr:nvSpPr>
      <cdr:spPr>
        <a:xfrm xmlns:a="http://schemas.openxmlformats.org/drawingml/2006/main">
          <a:off x="257397" y="1170993"/>
          <a:ext cx="269860" cy="1913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0.09805</cdr:x>
      <cdr:y>0.70028</cdr:y>
    </cdr:from>
    <cdr:to>
      <cdr:x>0.52785</cdr:x>
      <cdr:y>0.86308</cdr:y>
    </cdr:to>
    <cdr:sp macro="" textlink="">
      <cdr:nvSpPr>
        <cdr:cNvPr id="3" name="テキスト ボックス 2">
          <a:extLst xmlns:a="http://schemas.openxmlformats.org/drawingml/2006/main">
            <a:ext uri="{FF2B5EF4-FFF2-40B4-BE49-F238E27FC236}">
              <a16:creationId xmlns:a16="http://schemas.microsoft.com/office/drawing/2014/main" id="{8F6D4FBD-D64C-4397-87D7-26E974499E48}"/>
            </a:ext>
          </a:extLst>
        </cdr:cNvPr>
        <cdr:cNvSpPr txBox="1"/>
      </cdr:nvSpPr>
      <cdr:spPr>
        <a:xfrm xmlns:a="http://schemas.openxmlformats.org/drawingml/2006/main">
          <a:off x="146805" y="1062307"/>
          <a:ext cx="643549" cy="2469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dirty="0">
              <a:latin typeface="Meiryo UI" panose="020B0604030504040204" pitchFamily="50" charset="-128"/>
              <a:ea typeface="Meiryo UI" panose="020B0604030504040204" pitchFamily="50" charset="-128"/>
            </a:rPr>
            <a:t>R6.3.31</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0.49862</cdr:x>
      <cdr:y>0.69535</cdr:y>
    </cdr:from>
    <cdr:to>
      <cdr:x>0.92842</cdr:x>
      <cdr:y>0.85815</cdr:y>
    </cdr:to>
    <cdr:sp macro="" textlink="">
      <cdr:nvSpPr>
        <cdr:cNvPr id="4" name="テキスト ボックス 1">
          <a:extLst xmlns:a="http://schemas.openxmlformats.org/drawingml/2006/main">
            <a:ext uri="{FF2B5EF4-FFF2-40B4-BE49-F238E27FC236}">
              <a16:creationId xmlns:a16="http://schemas.microsoft.com/office/drawing/2014/main" id="{151B0A29-DABD-4CA3-8A94-83B7F1952A1D}"/>
            </a:ext>
          </a:extLst>
        </cdr:cNvPr>
        <cdr:cNvSpPr txBox="1"/>
      </cdr:nvSpPr>
      <cdr:spPr>
        <a:xfrm xmlns:a="http://schemas.openxmlformats.org/drawingml/2006/main">
          <a:off x="746587" y="1054835"/>
          <a:ext cx="643549" cy="2469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dirty="0">
              <a:latin typeface="Meiryo UI" panose="020B0604030504040204" pitchFamily="50" charset="-128"/>
              <a:ea typeface="Meiryo UI" panose="020B0604030504040204" pitchFamily="50" charset="-128"/>
            </a:rPr>
            <a:t>R7.3.4</a:t>
          </a:r>
          <a:endParaRPr lang="ja-JP" altLang="en-US" sz="900"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D4F05C2-06DB-4CE3-99ED-7612137D6578}"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C359DEC-2399-4DDC-808D-C42849A11082}" type="slidenum">
              <a:rPr kumimoji="1" lang="ja-JP" altLang="en-US" smtClean="0"/>
              <a:t>‹#›</a:t>
            </a:fld>
            <a:endParaRPr kumimoji="1" lang="ja-JP" altLang="en-US"/>
          </a:p>
        </p:txBody>
      </p:sp>
    </p:spTree>
    <p:extLst>
      <p:ext uri="{BB962C8B-B14F-4D97-AF65-F5344CB8AC3E}">
        <p14:creationId xmlns:p14="http://schemas.microsoft.com/office/powerpoint/2010/main" val="3999103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359DEC-2399-4DDC-808D-C42849A11082}" type="slidenum">
              <a:rPr kumimoji="1" lang="ja-JP" altLang="en-US" smtClean="0"/>
              <a:t>1</a:t>
            </a:fld>
            <a:endParaRPr kumimoji="1" lang="ja-JP" altLang="en-US"/>
          </a:p>
        </p:txBody>
      </p:sp>
    </p:spTree>
    <p:extLst>
      <p:ext uri="{BB962C8B-B14F-4D97-AF65-F5344CB8AC3E}">
        <p14:creationId xmlns:p14="http://schemas.microsoft.com/office/powerpoint/2010/main" val="67764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359DEC-2399-4DDC-808D-C42849A11082}" type="slidenum">
              <a:rPr kumimoji="1" lang="ja-JP" altLang="en-US" smtClean="0"/>
              <a:t>2</a:t>
            </a:fld>
            <a:endParaRPr kumimoji="1" lang="ja-JP" altLang="en-US"/>
          </a:p>
        </p:txBody>
      </p:sp>
    </p:spTree>
    <p:extLst>
      <p:ext uri="{BB962C8B-B14F-4D97-AF65-F5344CB8AC3E}">
        <p14:creationId xmlns:p14="http://schemas.microsoft.com/office/powerpoint/2010/main" val="338936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359DEC-2399-4DDC-808D-C42849A11082}" type="slidenum">
              <a:rPr kumimoji="1" lang="ja-JP" altLang="en-US" smtClean="0"/>
              <a:t>3</a:t>
            </a:fld>
            <a:endParaRPr kumimoji="1" lang="ja-JP" altLang="en-US"/>
          </a:p>
        </p:txBody>
      </p:sp>
    </p:spTree>
    <p:extLst>
      <p:ext uri="{BB962C8B-B14F-4D97-AF65-F5344CB8AC3E}">
        <p14:creationId xmlns:p14="http://schemas.microsoft.com/office/powerpoint/2010/main" val="86204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359DEC-2399-4DDC-808D-C42849A11082}" type="slidenum">
              <a:rPr kumimoji="1" lang="ja-JP" altLang="en-US" smtClean="0"/>
              <a:t>4</a:t>
            </a:fld>
            <a:endParaRPr kumimoji="1" lang="ja-JP" altLang="en-US"/>
          </a:p>
        </p:txBody>
      </p:sp>
    </p:spTree>
    <p:extLst>
      <p:ext uri="{BB962C8B-B14F-4D97-AF65-F5344CB8AC3E}">
        <p14:creationId xmlns:p14="http://schemas.microsoft.com/office/powerpoint/2010/main" val="225702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0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50237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5076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37202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6561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04315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382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50803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73499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40229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1102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F0B8-10C7-49CC-AB57-107450B22F85}" type="datetimeFigureOut">
              <a:rPr kumimoji="1" lang="ja-JP" altLang="en-US" smtClean="0"/>
              <a:t>2025/3/6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76218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3" Type="http://schemas.openxmlformats.org/officeDocument/2006/relationships/chart" Target="../charts/chart1.xml"/><Relationship Id="rId7" Type="http://schemas.openxmlformats.org/officeDocument/2006/relationships/image" Target="../media/image4.jpe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1.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ADDD6-89B6-3DA6-98EC-BFFFE5D8A05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B08091-9F3C-003C-1079-68D8100F84AC}"/>
              </a:ext>
            </a:extLst>
          </p:cNvPr>
          <p:cNvSpPr/>
          <p:nvPr/>
        </p:nvSpPr>
        <p:spPr>
          <a:xfrm>
            <a:off x="0" y="3878"/>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a:t>
            </a:r>
            <a:r>
              <a:rPr lang="en-US" altLang="ja-JP" sz="2000" b="1" dirty="0">
                <a:solidFill>
                  <a:schemeClr val="bg1"/>
                </a:solidFill>
                <a:latin typeface="Meiryo UI" panose="020B0604030504040204" pitchFamily="50" charset="-128"/>
                <a:ea typeface="Meiryo UI" panose="020B0604030504040204" pitchFamily="50" charset="-128"/>
              </a:rPr>
              <a:t>6</a:t>
            </a:r>
            <a:r>
              <a:rPr lang="ja-JP" altLang="en-US" sz="2000" b="1" dirty="0">
                <a:solidFill>
                  <a:schemeClr val="bg1"/>
                </a:solidFill>
                <a:latin typeface="Meiryo UI" panose="020B0604030504040204" pitchFamily="50" charset="-128"/>
                <a:ea typeface="Meiryo UI" panose="020B0604030504040204" pitchFamily="50" charset="-128"/>
              </a:rPr>
              <a:t>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D0D3EDD5-B135-5D38-295E-416A58EA4459}"/>
              </a:ext>
            </a:extLst>
          </p:cNvPr>
          <p:cNvSpPr txBox="1"/>
          <p:nvPr/>
        </p:nvSpPr>
        <p:spPr>
          <a:xfrm>
            <a:off x="4318839" y="674286"/>
            <a:ext cx="5359686" cy="303994"/>
          </a:xfrm>
          <a:prstGeom prst="rect">
            <a:avLst/>
          </a:prstGeom>
          <a:noFill/>
        </p:spPr>
        <p:txBody>
          <a:bodyPr wrap="square" rtlCol="0">
            <a:spAutoFit/>
          </a:bodyPr>
          <a:lstStyle/>
          <a:p>
            <a:pPr>
              <a:lnSpc>
                <a:spcPts val="1800"/>
              </a:lnSpc>
            </a:pPr>
            <a:r>
              <a:rPr lang="ja-JP" altLang="ja-JP" sz="1200" dirty="0">
                <a:solidFill>
                  <a:srgbClr val="000000"/>
                </a:solidFill>
                <a:effectLst/>
                <a:ea typeface="Meiryo UI" panose="020B0604030504040204" pitchFamily="50" charset="-128"/>
                <a:cs typeface="Meiryo UI" panose="020B0604030504040204" pitchFamily="50" charset="-128"/>
              </a:rPr>
              <a:t>府民の「</a:t>
            </a:r>
            <a:r>
              <a:rPr lang="en-US" altLang="ja-JP" sz="1200" dirty="0">
                <a:solidFill>
                  <a:srgbClr val="000000"/>
                </a:solidFill>
                <a:effectLst/>
                <a:ea typeface="Meiryo UI" panose="020B0604030504040204" pitchFamily="50" charset="-128"/>
                <a:cs typeface="Meiryo UI" panose="020B0604030504040204" pitchFamily="50" charset="-128"/>
              </a:rPr>
              <a:t>10</a:t>
            </a:r>
            <a:r>
              <a:rPr lang="ja-JP" altLang="ja-JP" sz="1200" dirty="0">
                <a:solidFill>
                  <a:srgbClr val="000000"/>
                </a:solidFill>
                <a:effectLst/>
                <a:ea typeface="Meiryo UI" panose="020B0604030504040204" pitchFamily="50" charset="-128"/>
                <a:cs typeface="Meiryo UI" panose="020B0604030504040204" pitchFamily="50" charset="-128"/>
              </a:rPr>
              <a:t>歳若返り」につながる動画を公開</a:t>
            </a:r>
            <a:r>
              <a:rPr kumimoji="1" lang="ja-JP" altLang="en-US" sz="1200" dirty="0">
                <a:latin typeface="Meiryo UI" panose="020B0604030504040204" pitchFamily="50" charset="-128"/>
                <a:ea typeface="Meiryo UI" panose="020B0604030504040204" pitchFamily="50" charset="-128"/>
              </a:rPr>
              <a:t>、動画の視聴を促す取組みを行った。</a:t>
            </a:r>
            <a:endParaRPr kumimoji="1" lang="en-US" altLang="ja-JP" sz="12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A349FE59-45BE-A457-35BB-E40D55FE6436}"/>
              </a:ext>
            </a:extLst>
          </p:cNvPr>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79" name="正方形/長方形 78">
            <a:extLst>
              <a:ext uri="{FF2B5EF4-FFF2-40B4-BE49-F238E27FC236}">
                <a16:creationId xmlns:a16="http://schemas.microsoft.com/office/drawing/2014/main" id="{870620CD-A010-F5EA-53A4-E5B2C79DB841}"/>
              </a:ext>
            </a:extLst>
          </p:cNvPr>
          <p:cNvSpPr/>
          <p:nvPr/>
        </p:nvSpPr>
        <p:spPr>
          <a:xfrm>
            <a:off x="214313" y="665183"/>
            <a:ext cx="2628000"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１ </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を通じた情報発信</a:t>
            </a:r>
          </a:p>
        </p:txBody>
      </p:sp>
      <p:sp>
        <p:nvSpPr>
          <p:cNvPr id="50" name="正方形/長方形 49">
            <a:extLst>
              <a:ext uri="{FF2B5EF4-FFF2-40B4-BE49-F238E27FC236}">
                <a16:creationId xmlns:a16="http://schemas.microsoft.com/office/drawing/2014/main" id="{8EB4CC6C-C77A-F180-A69E-00213D752679}"/>
              </a:ext>
            </a:extLst>
          </p:cNvPr>
          <p:cNvSpPr/>
          <p:nvPr/>
        </p:nvSpPr>
        <p:spPr>
          <a:xfrm>
            <a:off x="206500" y="1723896"/>
            <a:ext cx="4133551" cy="506757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DBEF35-6899-DE0A-F2B4-215CC34E3C24}"/>
              </a:ext>
            </a:extLst>
          </p:cNvPr>
          <p:cNvSpPr txBox="1"/>
          <p:nvPr/>
        </p:nvSpPr>
        <p:spPr>
          <a:xfrm>
            <a:off x="207062" y="4129843"/>
            <a:ext cx="1956667" cy="267124"/>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② 運動</a:t>
            </a:r>
            <a:endParaRPr kumimoji="1" lang="en-US" altLang="ja-JP" sz="1200" b="1"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3EA1C30-86C6-D26B-2635-43225427EF1C}"/>
              </a:ext>
            </a:extLst>
          </p:cNvPr>
          <p:cNvSpPr/>
          <p:nvPr/>
        </p:nvSpPr>
        <p:spPr>
          <a:xfrm>
            <a:off x="2959452" y="678482"/>
            <a:ext cx="1260000" cy="3067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YouTube</a:t>
            </a:r>
            <a:endParaRPr kumimoji="1" lang="ja-JP" altLang="en-US" b="1" dirty="0"/>
          </a:p>
        </p:txBody>
      </p:sp>
      <p:sp>
        <p:nvSpPr>
          <p:cNvPr id="17" name="テキスト ボックス 16">
            <a:extLst>
              <a:ext uri="{FF2B5EF4-FFF2-40B4-BE49-F238E27FC236}">
                <a16:creationId xmlns:a16="http://schemas.microsoft.com/office/drawing/2014/main" id="{DB145FFE-0C2D-4F63-A6EB-79BBA6E6DF8E}"/>
              </a:ext>
            </a:extLst>
          </p:cNvPr>
          <p:cNvSpPr txBox="1"/>
          <p:nvPr/>
        </p:nvSpPr>
        <p:spPr>
          <a:xfrm>
            <a:off x="207062" y="2646203"/>
            <a:ext cx="2083599" cy="267124"/>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① 食</a:t>
            </a:r>
            <a:endParaRPr kumimoji="1" lang="en-US" altLang="ja-JP" sz="12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0695FF4-D89A-BE83-0AAD-9D084271546B}"/>
              </a:ext>
            </a:extLst>
          </p:cNvPr>
          <p:cNvSpPr txBox="1"/>
          <p:nvPr/>
        </p:nvSpPr>
        <p:spPr>
          <a:xfrm>
            <a:off x="207062" y="5422432"/>
            <a:ext cx="1956667" cy="267124"/>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③ 生きがい</a:t>
            </a:r>
            <a:endParaRPr kumimoji="1" lang="en-US" altLang="ja-JP" sz="12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7C42BFD3-5B83-CCDE-229B-C88E392234C9}"/>
              </a:ext>
            </a:extLst>
          </p:cNvPr>
          <p:cNvSpPr txBox="1"/>
          <p:nvPr/>
        </p:nvSpPr>
        <p:spPr>
          <a:xfrm>
            <a:off x="4455019" y="4661375"/>
            <a:ext cx="2891749" cy="284693"/>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おおさか楽なびとの連携</a:t>
            </a:r>
            <a:endParaRPr kumimoji="1" lang="en-US" altLang="ja-JP" sz="1400" b="1"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4EAC61E4-CFBA-EA5B-947D-563E0AE61F74}"/>
              </a:ext>
            </a:extLst>
          </p:cNvPr>
          <p:cNvSpPr/>
          <p:nvPr/>
        </p:nvSpPr>
        <p:spPr>
          <a:xfrm>
            <a:off x="7703561" y="1723266"/>
            <a:ext cx="2134079" cy="507125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984F25F-4516-E524-1685-A59D025E45F3}"/>
              </a:ext>
            </a:extLst>
          </p:cNvPr>
          <p:cNvSpPr/>
          <p:nvPr/>
        </p:nvSpPr>
        <p:spPr>
          <a:xfrm>
            <a:off x="7936417" y="1206414"/>
            <a:ext cx="1656000" cy="4167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チャンネルの状況</a:t>
            </a:r>
          </a:p>
        </p:txBody>
      </p:sp>
      <p:sp>
        <p:nvSpPr>
          <p:cNvPr id="52" name="テキスト ボックス 51">
            <a:extLst>
              <a:ext uri="{FF2B5EF4-FFF2-40B4-BE49-F238E27FC236}">
                <a16:creationId xmlns:a16="http://schemas.microsoft.com/office/drawing/2014/main" id="{40BB06C2-4FA4-3DEA-E916-6467D89D799E}"/>
              </a:ext>
            </a:extLst>
          </p:cNvPr>
          <p:cNvSpPr txBox="1"/>
          <p:nvPr/>
        </p:nvSpPr>
        <p:spPr>
          <a:xfrm>
            <a:off x="4455019" y="1818567"/>
            <a:ext cx="3157338" cy="284693"/>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アスマイルとの連携</a:t>
            </a:r>
          </a:p>
        </p:txBody>
      </p:sp>
      <p:sp>
        <p:nvSpPr>
          <p:cNvPr id="53" name="正方形/長方形 52">
            <a:extLst>
              <a:ext uri="{FF2B5EF4-FFF2-40B4-BE49-F238E27FC236}">
                <a16:creationId xmlns:a16="http://schemas.microsoft.com/office/drawing/2014/main" id="{C42EB301-BE99-6F22-A59A-C1B4487677A7}"/>
              </a:ext>
            </a:extLst>
          </p:cNvPr>
          <p:cNvSpPr/>
          <p:nvPr/>
        </p:nvSpPr>
        <p:spPr>
          <a:xfrm>
            <a:off x="4458115" y="1723895"/>
            <a:ext cx="3135551" cy="506757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山形 58">
            <a:extLst>
              <a:ext uri="{FF2B5EF4-FFF2-40B4-BE49-F238E27FC236}">
                <a16:creationId xmlns:a16="http://schemas.microsoft.com/office/drawing/2014/main" id="{F987A0F6-CAC0-DF6D-551B-2896539977B6}"/>
              </a:ext>
            </a:extLst>
          </p:cNvPr>
          <p:cNvSpPr>
            <a:spLocks noChangeAspect="1"/>
          </p:cNvSpPr>
          <p:nvPr/>
        </p:nvSpPr>
        <p:spPr>
          <a:xfrm>
            <a:off x="4336508" y="1277576"/>
            <a:ext cx="379967" cy="324000"/>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29C125A9-DDA8-82FD-3AE7-701000BBB73A}"/>
              </a:ext>
            </a:extLst>
          </p:cNvPr>
          <p:cNvSpPr txBox="1"/>
          <p:nvPr/>
        </p:nvSpPr>
        <p:spPr>
          <a:xfrm>
            <a:off x="7736893" y="1732567"/>
            <a:ext cx="2134079" cy="5070427"/>
          </a:xfrm>
          <a:prstGeom prst="rect">
            <a:avLst/>
          </a:prstGeom>
          <a:noFill/>
        </p:spPr>
        <p:txBody>
          <a:bodyPr wrap="square" rtlCol="0">
            <a:spAutoFit/>
          </a:bodyPr>
          <a:lstStyle/>
          <a:p>
            <a:pPr marL="171450" indent="-171450">
              <a:lnSpc>
                <a:spcPts val="1500"/>
              </a:lnSpc>
              <a:spcAft>
                <a:spcPts val="300"/>
              </a:spcAft>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実績</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チャンネル登録者数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200" b="1" dirty="0">
              <a:latin typeface="Meiryo UI" panose="020B0604030504040204" pitchFamily="50" charset="-128"/>
              <a:ea typeface="Meiryo UI" panose="020B0604030504040204" pitchFamily="50" charset="-128"/>
            </a:endParaRPr>
          </a:p>
          <a:p>
            <a:pPr>
              <a:lnSpc>
                <a:spcPts val="1500"/>
              </a:lnSpc>
            </a:pPr>
            <a:endParaRPr kumimoji="1" lang="en-US" altLang="ja-JP" sz="200" b="1" dirty="0">
              <a:latin typeface="Meiryo UI" panose="020B0604030504040204" pitchFamily="50" charset="-128"/>
              <a:ea typeface="Meiryo UI" panose="020B0604030504040204" pitchFamily="50" charset="-128"/>
            </a:endParaRPr>
          </a:p>
          <a:p>
            <a:pPr>
              <a:lnSpc>
                <a:spcPts val="15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動画視聴回数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dirty="0">
              <a:latin typeface="Meiryo UI" panose="020B0604030504040204" pitchFamily="50" charset="-128"/>
              <a:ea typeface="Meiryo UI" panose="020B0604030504040204" pitchFamily="50" charset="-128"/>
            </a:endParaRPr>
          </a:p>
          <a:p>
            <a:pPr>
              <a:lnSpc>
                <a:spcPts val="1600"/>
              </a:lnSpc>
            </a:pPr>
            <a:endParaRPr kumimoji="1" lang="en-US" altLang="ja-JP" sz="3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年間を通じ、新規登録者数が大幅に増加。</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新規に公開した動画の再生回数の増加が顕著。</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他の</a:t>
            </a:r>
            <a:r>
              <a:rPr kumimoji="1" lang="en-US" altLang="ja-JP" sz="1100" dirty="0">
                <a:latin typeface="Meiryo UI" panose="020B0604030504040204" pitchFamily="50" charset="-128"/>
                <a:ea typeface="Meiryo UI" panose="020B0604030504040204" pitchFamily="50" charset="-128"/>
              </a:rPr>
              <a:t>SNS</a:t>
            </a:r>
            <a:r>
              <a:rPr kumimoji="1" lang="ja-JP" altLang="en-US" sz="1100" dirty="0">
                <a:latin typeface="Meiryo UI" panose="020B0604030504040204" pitchFamily="50" charset="-128"/>
                <a:ea typeface="Meiryo UI" panose="020B0604030504040204" pitchFamily="50" charset="-128"/>
              </a:rPr>
              <a:t>から、</a:t>
            </a:r>
            <a:r>
              <a:rPr kumimoji="1" lang="en-US" altLang="ja-JP" sz="1100" dirty="0">
                <a:latin typeface="Meiryo UI" panose="020B0604030504040204" pitchFamily="50" charset="-128"/>
                <a:ea typeface="Meiryo UI" panose="020B0604030504040204" pitchFamily="50" charset="-128"/>
              </a:rPr>
              <a:t>YouTube</a:t>
            </a:r>
            <a:r>
              <a:rPr kumimoji="1" lang="ja-JP" altLang="en-US" sz="1100" dirty="0">
                <a:latin typeface="Meiryo UI" panose="020B0604030504040204" pitchFamily="50" charset="-128"/>
                <a:ea typeface="Meiryo UI" panose="020B0604030504040204" pitchFamily="50" charset="-128"/>
              </a:rPr>
              <a:t>への流入もあり、既存動画の視聴回数も伸ばすことができた。</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今後、コミュニティ投稿機能を活用し、登録者に対し、既存動画の活用促進や、万博催事の周知を行っていく。</a:t>
            </a:r>
          </a:p>
        </p:txBody>
      </p:sp>
      <p:sp>
        <p:nvSpPr>
          <p:cNvPr id="67" name="矢印: 五方向 66">
            <a:extLst>
              <a:ext uri="{FF2B5EF4-FFF2-40B4-BE49-F238E27FC236}">
                <a16:creationId xmlns:a16="http://schemas.microsoft.com/office/drawing/2014/main" id="{BF6AF75C-F2AD-0297-343F-5D46B3012261}"/>
              </a:ext>
            </a:extLst>
          </p:cNvPr>
          <p:cNvSpPr/>
          <p:nvPr/>
        </p:nvSpPr>
        <p:spPr>
          <a:xfrm>
            <a:off x="214313" y="1272623"/>
            <a:ext cx="4167187" cy="341075"/>
          </a:xfrm>
          <a:prstGeom prst="homePlate">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新たに公開した主な動画</a:t>
            </a:r>
          </a:p>
        </p:txBody>
      </p:sp>
      <p:sp>
        <p:nvSpPr>
          <p:cNvPr id="68" name="矢印: 五方向 67">
            <a:extLst>
              <a:ext uri="{FF2B5EF4-FFF2-40B4-BE49-F238E27FC236}">
                <a16:creationId xmlns:a16="http://schemas.microsoft.com/office/drawing/2014/main" id="{62F82F3B-1709-2C97-C838-C363B4379FC1}"/>
              </a:ext>
            </a:extLst>
          </p:cNvPr>
          <p:cNvSpPr/>
          <p:nvPr/>
        </p:nvSpPr>
        <p:spPr>
          <a:xfrm>
            <a:off x="4524110" y="1277712"/>
            <a:ext cx="3044493" cy="324000"/>
          </a:xfrm>
          <a:prstGeom prst="homePlate">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動画の視聴を促す取組み</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69" name="矢印: 山形 68">
            <a:extLst>
              <a:ext uri="{FF2B5EF4-FFF2-40B4-BE49-F238E27FC236}">
                <a16:creationId xmlns:a16="http://schemas.microsoft.com/office/drawing/2014/main" id="{E4C8487C-D02D-E445-41A5-2D94FD8FB4A1}"/>
              </a:ext>
            </a:extLst>
          </p:cNvPr>
          <p:cNvSpPr>
            <a:spLocks noChangeAspect="1"/>
          </p:cNvSpPr>
          <p:nvPr/>
        </p:nvSpPr>
        <p:spPr>
          <a:xfrm>
            <a:off x="7508026" y="1271791"/>
            <a:ext cx="379967" cy="324000"/>
          </a:xfrm>
          <a:prstGeom prst="chevr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テキスト ボックス 35">
            <a:extLst>
              <a:ext uri="{FF2B5EF4-FFF2-40B4-BE49-F238E27FC236}">
                <a16:creationId xmlns:a16="http://schemas.microsoft.com/office/drawing/2014/main" id="{B67A3AB4-EB0A-429C-98BD-B681E90E116D}"/>
              </a:ext>
            </a:extLst>
          </p:cNvPr>
          <p:cNvSpPr txBox="1"/>
          <p:nvPr/>
        </p:nvSpPr>
        <p:spPr>
          <a:xfrm>
            <a:off x="199918" y="1795800"/>
            <a:ext cx="4051912" cy="284693"/>
          </a:xfrm>
          <a:prstGeom prst="rect">
            <a:avLst/>
          </a:prstGeom>
          <a:noFill/>
        </p:spPr>
        <p:txBody>
          <a:bodyPr wrap="square" rtlCol="0">
            <a:spAutoFit/>
          </a:bodyPr>
          <a:lstStyle/>
          <a:p>
            <a:pPr>
              <a:lnSpc>
                <a:spcPts val="1500"/>
              </a:lnSpc>
            </a:pPr>
            <a:r>
              <a:rPr kumimoji="1" lang="ja-JP" altLang="en-US" sz="1400" b="1" dirty="0">
                <a:latin typeface="Meiryo UI" panose="020B0604030504040204" pitchFamily="50" charset="-128"/>
                <a:ea typeface="Meiryo UI" panose="020B0604030504040204" pitchFamily="50" charset="-128"/>
              </a:rPr>
              <a:t>■ 「オオサカフミンによろしく」シリーズ</a:t>
            </a:r>
            <a:endParaRPr lang="en-US" altLang="ja-JP" sz="1000" kern="100" dirty="0">
              <a:effectLst/>
              <a:latin typeface="Century" panose="02040604050505020304" pitchFamily="18" charset="0"/>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0EC182DE-A328-4A2B-8524-0A6174C8E418}"/>
              </a:ext>
            </a:extLst>
          </p:cNvPr>
          <p:cNvSpPr txBox="1"/>
          <p:nvPr/>
        </p:nvSpPr>
        <p:spPr>
          <a:xfrm>
            <a:off x="233966" y="4358917"/>
            <a:ext cx="2154352" cy="844205"/>
          </a:xfrm>
          <a:prstGeom prst="rect">
            <a:avLst/>
          </a:prstGeom>
          <a:noFill/>
        </p:spPr>
        <p:txBody>
          <a:bodyPr wrap="square" rtlCol="0">
            <a:spAutoFit/>
          </a:bodyPr>
          <a:lstStyle/>
          <a:p>
            <a:pPr>
              <a:lnSpc>
                <a:spcPts val="1500"/>
              </a:lnSpc>
            </a:pPr>
            <a:r>
              <a:rPr kumimoji="1" lang="ja-JP" altLang="en-US" sz="1200" dirty="0">
                <a:latin typeface="Meiryo UI" panose="020B0604030504040204" pitchFamily="50" charset="-128"/>
                <a:ea typeface="Meiryo UI" panose="020B0604030504040204" pitchFamily="50" charset="-128"/>
              </a:rPr>
              <a:t>運動・スポーツ実施率等の現状を伝えるとともに、府が普及を進めるサイクリングルートを紹介。</a:t>
            </a:r>
            <a:endParaRPr kumimoji="1" lang="en-US" altLang="ja-JP" sz="1200"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適度な運動の実施を促す。</a:t>
            </a:r>
          </a:p>
        </p:txBody>
      </p:sp>
      <p:sp>
        <p:nvSpPr>
          <p:cNvPr id="38" name="テキスト ボックス 37">
            <a:extLst>
              <a:ext uri="{FF2B5EF4-FFF2-40B4-BE49-F238E27FC236}">
                <a16:creationId xmlns:a16="http://schemas.microsoft.com/office/drawing/2014/main" id="{A06CD249-0588-471A-91CB-2B233C268CFB}"/>
              </a:ext>
            </a:extLst>
          </p:cNvPr>
          <p:cNvSpPr txBox="1"/>
          <p:nvPr/>
        </p:nvSpPr>
        <p:spPr>
          <a:xfrm>
            <a:off x="395527" y="5727410"/>
            <a:ext cx="2482674" cy="276999"/>
          </a:xfrm>
          <a:prstGeom prst="rect">
            <a:avLst/>
          </a:prstGeom>
          <a:noFill/>
        </p:spPr>
        <p:txBody>
          <a:bodyPr wrap="square" rtlCol="0">
            <a:spAutoFit/>
          </a:bodyPr>
          <a:lstStyle/>
          <a:p>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965147DE-EC60-4148-9A36-ADDD4BF4F9AC}"/>
              </a:ext>
            </a:extLst>
          </p:cNvPr>
          <p:cNvSpPr txBox="1"/>
          <p:nvPr/>
        </p:nvSpPr>
        <p:spPr>
          <a:xfrm>
            <a:off x="235990" y="5681524"/>
            <a:ext cx="2150304" cy="646331"/>
          </a:xfrm>
          <a:prstGeom prst="rect">
            <a:avLst/>
          </a:prstGeom>
          <a:noFill/>
        </p:spPr>
        <p:txBody>
          <a:bodyPr wrap="square" rtlCol="0">
            <a:spAutoFit/>
          </a:bodyPr>
          <a:lstStyle/>
          <a:p>
            <a:pPr>
              <a:lnSpc>
                <a:spcPts val="15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歳若返り」とは何か、改めて伝えるとともに、自分らしく人生を楽しむことの重要性を訴える。</a:t>
            </a:r>
          </a:p>
        </p:txBody>
      </p:sp>
      <p:grpSp>
        <p:nvGrpSpPr>
          <p:cNvPr id="16" name="グループ化 15">
            <a:extLst>
              <a:ext uri="{FF2B5EF4-FFF2-40B4-BE49-F238E27FC236}">
                <a16:creationId xmlns:a16="http://schemas.microsoft.com/office/drawing/2014/main" id="{947F811D-DC81-4403-B642-39C9B643E3BB}"/>
              </a:ext>
            </a:extLst>
          </p:cNvPr>
          <p:cNvGrpSpPr/>
          <p:nvPr/>
        </p:nvGrpSpPr>
        <p:grpSpPr>
          <a:xfrm>
            <a:off x="7978446" y="2001577"/>
            <a:ext cx="1497316" cy="1516984"/>
            <a:chOff x="8034103" y="1985675"/>
            <a:chExt cx="1497316" cy="1516984"/>
          </a:xfrm>
        </p:grpSpPr>
        <p:graphicFrame>
          <p:nvGraphicFramePr>
            <p:cNvPr id="7" name="グラフ 6">
              <a:extLst>
                <a:ext uri="{FF2B5EF4-FFF2-40B4-BE49-F238E27FC236}">
                  <a16:creationId xmlns:a16="http://schemas.microsoft.com/office/drawing/2014/main" id="{C8716333-F565-442A-8E86-4C43D554F905}"/>
                </a:ext>
              </a:extLst>
            </p:cNvPr>
            <p:cNvGraphicFramePr/>
            <p:nvPr>
              <p:extLst>
                <p:ext uri="{D42A27DB-BD31-4B8C-83A1-F6EECF244321}">
                  <p14:modId xmlns:p14="http://schemas.microsoft.com/office/powerpoint/2010/main" val="2996249859"/>
                </p:ext>
              </p:extLst>
            </p:nvPr>
          </p:nvGraphicFramePr>
          <p:xfrm>
            <a:off x="8034103" y="1985675"/>
            <a:ext cx="1497316" cy="1516984"/>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3A3DFA33-7486-41D2-8A81-5F3B35839C6F}"/>
                </a:ext>
              </a:extLst>
            </p:cNvPr>
            <p:cNvSpPr txBox="1"/>
            <p:nvPr/>
          </p:nvSpPr>
          <p:spPr>
            <a:xfrm>
              <a:off x="8269841" y="2772702"/>
              <a:ext cx="421080" cy="261540"/>
            </a:xfrm>
            <a:prstGeom prst="rect">
              <a:avLst/>
            </a:prstGeom>
            <a:noFill/>
          </p:spPr>
          <p:txBody>
            <a:bodyPr wrap="square" rtlCol="0">
              <a:spAutoFit/>
            </a:bodyPr>
            <a:lstStyle/>
            <a:p>
              <a:r>
                <a:rPr kumimoji="1" lang="en-US" altLang="ja-JP" sz="1100" dirty="0"/>
                <a:t>812</a:t>
              </a:r>
              <a:endParaRPr kumimoji="1" lang="ja-JP" altLang="en-US" sz="1100" dirty="0"/>
            </a:p>
          </p:txBody>
        </p:sp>
        <p:sp>
          <p:nvSpPr>
            <p:cNvPr id="45" name="テキスト ボックス 44">
              <a:extLst>
                <a:ext uri="{FF2B5EF4-FFF2-40B4-BE49-F238E27FC236}">
                  <a16:creationId xmlns:a16="http://schemas.microsoft.com/office/drawing/2014/main" id="{2922902B-BB58-41EF-B0F4-4436D91C115F}"/>
                </a:ext>
              </a:extLst>
            </p:cNvPr>
            <p:cNvSpPr txBox="1"/>
            <p:nvPr/>
          </p:nvSpPr>
          <p:spPr>
            <a:xfrm>
              <a:off x="8780690" y="2169538"/>
              <a:ext cx="584290" cy="261610"/>
            </a:xfrm>
            <a:prstGeom prst="rect">
              <a:avLst/>
            </a:prstGeom>
            <a:noFill/>
          </p:spPr>
          <p:txBody>
            <a:bodyPr wrap="square" rtlCol="0">
              <a:spAutoFit/>
            </a:bodyPr>
            <a:lstStyle/>
            <a:p>
              <a:r>
                <a:rPr kumimoji="1" lang="en-US" altLang="ja-JP" sz="1100" dirty="0"/>
                <a:t>11,700</a:t>
              </a:r>
              <a:endParaRPr kumimoji="1" lang="ja-JP" altLang="en-US" sz="1100" dirty="0"/>
            </a:p>
          </p:txBody>
        </p:sp>
      </p:grpSp>
      <p:pic>
        <p:nvPicPr>
          <p:cNvPr id="18" name="図 17">
            <a:extLst>
              <a:ext uri="{FF2B5EF4-FFF2-40B4-BE49-F238E27FC236}">
                <a16:creationId xmlns:a16="http://schemas.microsoft.com/office/drawing/2014/main" id="{52148E34-56FE-48EA-AFF3-57A73984E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475" y="5535642"/>
            <a:ext cx="1063820" cy="1212226"/>
          </a:xfrm>
          <a:prstGeom prst="rect">
            <a:avLst/>
          </a:prstGeom>
        </p:spPr>
      </p:pic>
      <p:pic>
        <p:nvPicPr>
          <p:cNvPr id="24" name="図 23">
            <a:extLst>
              <a:ext uri="{FF2B5EF4-FFF2-40B4-BE49-F238E27FC236}">
                <a16:creationId xmlns:a16="http://schemas.microsoft.com/office/drawing/2014/main" id="{30DE6253-678E-40C2-BBC2-870F5F5AE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5656" y="5535642"/>
            <a:ext cx="1375625" cy="1153184"/>
          </a:xfrm>
          <a:prstGeom prst="rect">
            <a:avLst/>
          </a:prstGeom>
        </p:spPr>
      </p:pic>
      <p:grpSp>
        <p:nvGrpSpPr>
          <p:cNvPr id="2" name="グループ化 1">
            <a:extLst>
              <a:ext uri="{FF2B5EF4-FFF2-40B4-BE49-F238E27FC236}">
                <a16:creationId xmlns:a16="http://schemas.microsoft.com/office/drawing/2014/main" id="{4313645F-338C-4CD0-9227-855B6F659E30}"/>
              </a:ext>
            </a:extLst>
          </p:cNvPr>
          <p:cNvGrpSpPr/>
          <p:nvPr/>
        </p:nvGrpSpPr>
        <p:grpSpPr>
          <a:xfrm>
            <a:off x="2390271" y="2762603"/>
            <a:ext cx="1852430" cy="1238533"/>
            <a:chOff x="2365010" y="2647427"/>
            <a:chExt cx="1852430" cy="1238533"/>
          </a:xfrm>
        </p:grpSpPr>
        <p:pic>
          <p:nvPicPr>
            <p:cNvPr id="26" name="図 25">
              <a:extLst>
                <a:ext uri="{FF2B5EF4-FFF2-40B4-BE49-F238E27FC236}">
                  <a16:creationId xmlns:a16="http://schemas.microsoft.com/office/drawing/2014/main" id="{E9D28760-6FBF-4635-AF9C-26BEFB42F3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5010" y="2647427"/>
              <a:ext cx="1188884" cy="668747"/>
            </a:xfrm>
            <a:prstGeom prst="rect">
              <a:avLst/>
            </a:prstGeom>
          </p:spPr>
        </p:pic>
        <p:pic>
          <p:nvPicPr>
            <p:cNvPr id="3" name="図 2">
              <a:extLst>
                <a:ext uri="{FF2B5EF4-FFF2-40B4-BE49-F238E27FC236}">
                  <a16:creationId xmlns:a16="http://schemas.microsoft.com/office/drawing/2014/main" id="{EC38BF9F-E946-4FD8-B198-A9F2A3E25C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0607" y="3166889"/>
              <a:ext cx="1326833" cy="719071"/>
            </a:xfrm>
            <a:prstGeom prst="rect">
              <a:avLst/>
            </a:prstGeom>
          </p:spPr>
        </p:pic>
      </p:grpSp>
      <p:grpSp>
        <p:nvGrpSpPr>
          <p:cNvPr id="6" name="グループ化 5">
            <a:extLst>
              <a:ext uri="{FF2B5EF4-FFF2-40B4-BE49-F238E27FC236}">
                <a16:creationId xmlns:a16="http://schemas.microsoft.com/office/drawing/2014/main" id="{D8EE3CB3-6EA4-44C6-A600-C1CFA7CBE314}"/>
              </a:ext>
            </a:extLst>
          </p:cNvPr>
          <p:cNvGrpSpPr/>
          <p:nvPr/>
        </p:nvGrpSpPr>
        <p:grpSpPr>
          <a:xfrm>
            <a:off x="2342957" y="4174746"/>
            <a:ext cx="1908873" cy="1232080"/>
            <a:chOff x="2366493" y="4135857"/>
            <a:chExt cx="1908873" cy="1232080"/>
          </a:xfrm>
        </p:grpSpPr>
        <p:pic>
          <p:nvPicPr>
            <p:cNvPr id="28" name="図 27">
              <a:extLst>
                <a:ext uri="{FF2B5EF4-FFF2-40B4-BE49-F238E27FC236}">
                  <a16:creationId xmlns:a16="http://schemas.microsoft.com/office/drawing/2014/main" id="{300B33C9-5D71-4D0E-8E38-636A41947F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6493" y="4135857"/>
              <a:ext cx="1261513" cy="709601"/>
            </a:xfrm>
            <a:prstGeom prst="rect">
              <a:avLst/>
            </a:prstGeom>
          </p:spPr>
        </p:pic>
        <p:pic>
          <p:nvPicPr>
            <p:cNvPr id="12" name="図 11">
              <a:extLst>
                <a:ext uri="{FF2B5EF4-FFF2-40B4-BE49-F238E27FC236}">
                  <a16:creationId xmlns:a16="http://schemas.microsoft.com/office/drawing/2014/main" id="{700A2CD3-9842-4467-9808-AC16353E62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13853" y="4711093"/>
              <a:ext cx="1261513" cy="656844"/>
            </a:xfrm>
            <a:prstGeom prst="rect">
              <a:avLst/>
            </a:prstGeom>
          </p:spPr>
        </p:pic>
      </p:grpSp>
      <p:grpSp>
        <p:nvGrpSpPr>
          <p:cNvPr id="35" name="グループ化 34">
            <a:extLst>
              <a:ext uri="{FF2B5EF4-FFF2-40B4-BE49-F238E27FC236}">
                <a16:creationId xmlns:a16="http://schemas.microsoft.com/office/drawing/2014/main" id="{8C6DF095-DF1E-4A7C-BE40-378693E267F9}"/>
              </a:ext>
            </a:extLst>
          </p:cNvPr>
          <p:cNvGrpSpPr/>
          <p:nvPr/>
        </p:nvGrpSpPr>
        <p:grpSpPr>
          <a:xfrm>
            <a:off x="2331759" y="5502989"/>
            <a:ext cx="1931658" cy="1198010"/>
            <a:chOff x="2331759" y="5495038"/>
            <a:chExt cx="1931658" cy="1198010"/>
          </a:xfrm>
        </p:grpSpPr>
        <p:pic>
          <p:nvPicPr>
            <p:cNvPr id="30" name="図 29">
              <a:extLst>
                <a:ext uri="{FF2B5EF4-FFF2-40B4-BE49-F238E27FC236}">
                  <a16:creationId xmlns:a16="http://schemas.microsoft.com/office/drawing/2014/main" id="{5E6BCCF4-9A8D-4D77-A7C5-27C5EB7A44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1759" y="5495038"/>
              <a:ext cx="1261513" cy="709601"/>
            </a:xfrm>
            <a:prstGeom prst="rect">
              <a:avLst/>
            </a:prstGeom>
          </p:spPr>
        </p:pic>
        <p:pic>
          <p:nvPicPr>
            <p:cNvPr id="15" name="図 14">
              <a:extLst>
                <a:ext uri="{FF2B5EF4-FFF2-40B4-BE49-F238E27FC236}">
                  <a16:creationId xmlns:a16="http://schemas.microsoft.com/office/drawing/2014/main" id="{5734D0EA-F895-45C9-B47D-D31A58C3513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8939" y="6022771"/>
              <a:ext cx="1314478" cy="670277"/>
            </a:xfrm>
            <a:prstGeom prst="rect">
              <a:avLst/>
            </a:prstGeom>
          </p:spPr>
        </p:pic>
      </p:grpSp>
      <p:sp>
        <p:nvSpPr>
          <p:cNvPr id="51" name="矢印: 右 50">
            <a:extLst>
              <a:ext uri="{FF2B5EF4-FFF2-40B4-BE49-F238E27FC236}">
                <a16:creationId xmlns:a16="http://schemas.microsoft.com/office/drawing/2014/main" id="{4CCD167E-4D79-4590-BF13-8187F40593FB}"/>
              </a:ext>
            </a:extLst>
          </p:cNvPr>
          <p:cNvSpPr/>
          <p:nvPr/>
        </p:nvSpPr>
        <p:spPr>
          <a:xfrm rot="17983915">
            <a:off x="8551729" y="2605453"/>
            <a:ext cx="277681" cy="116259"/>
          </a:xfrm>
          <a:prstGeom prst="rightArrow">
            <a:avLst>
              <a:gd name="adj1" fmla="val 50000"/>
              <a:gd name="adj2" fmla="val 5009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86EBABC0-B1ED-4C4D-8667-3CCD05E50870}"/>
              </a:ext>
            </a:extLst>
          </p:cNvPr>
          <p:cNvGrpSpPr/>
          <p:nvPr/>
        </p:nvGrpSpPr>
        <p:grpSpPr>
          <a:xfrm>
            <a:off x="7721024" y="2184538"/>
            <a:ext cx="1069495" cy="539011"/>
            <a:chOff x="4093233" y="1154701"/>
            <a:chExt cx="1289013" cy="600060"/>
          </a:xfrm>
        </p:grpSpPr>
        <p:sp>
          <p:nvSpPr>
            <p:cNvPr id="55" name="星: 10 pt 54">
              <a:extLst>
                <a:ext uri="{FF2B5EF4-FFF2-40B4-BE49-F238E27FC236}">
                  <a16:creationId xmlns:a16="http://schemas.microsoft.com/office/drawing/2014/main" id="{72D89DA5-FDC1-4F6D-BC71-2BAD41BCF284}"/>
                </a:ext>
              </a:extLst>
            </p:cNvPr>
            <p:cNvSpPr/>
            <p:nvPr/>
          </p:nvSpPr>
          <p:spPr>
            <a:xfrm>
              <a:off x="4149664" y="1154701"/>
              <a:ext cx="1094314" cy="600060"/>
            </a:xfrm>
            <a:prstGeom prst="star1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E7383610-A72E-4F3C-8EE4-3D6E917A69D1}"/>
                </a:ext>
              </a:extLst>
            </p:cNvPr>
            <p:cNvSpPr txBox="1"/>
            <p:nvPr/>
          </p:nvSpPr>
          <p:spPr>
            <a:xfrm>
              <a:off x="4093233" y="1321502"/>
              <a:ext cx="1289013" cy="274108"/>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約</a:t>
              </a:r>
              <a:r>
                <a:rPr lang="en-US" altLang="ja-JP" sz="1000" b="1" dirty="0">
                  <a:latin typeface="Meiryo UI" panose="020B0604030504040204" pitchFamily="50" charset="-128"/>
                  <a:ea typeface="Meiryo UI" panose="020B0604030504040204" pitchFamily="50" charset="-128"/>
                </a:rPr>
                <a:t>1.1</a:t>
              </a:r>
              <a:r>
                <a:rPr lang="ja-JP" altLang="en-US" sz="900" b="1" dirty="0">
                  <a:latin typeface="Meiryo UI" panose="020B0604030504040204" pitchFamily="50" charset="-128"/>
                  <a:ea typeface="Meiryo UI" panose="020B0604030504040204" pitchFamily="50" charset="-128"/>
                </a:rPr>
                <a:t>万人</a:t>
              </a:r>
              <a:r>
                <a:rPr lang="ja-JP" altLang="en-US" sz="900" dirty="0">
                  <a:latin typeface="Meiryo UI" panose="020B0604030504040204" pitchFamily="50" charset="-128"/>
                  <a:ea typeface="Meiryo UI" panose="020B0604030504040204" pitchFamily="50" charset="-128"/>
                </a:rPr>
                <a:t>増加</a:t>
              </a:r>
              <a:endParaRPr lang="ja-JP" altLang="en-US" sz="1100" dirty="0">
                <a:latin typeface="Meiryo UI" panose="020B0604030504040204" pitchFamily="50" charset="-128"/>
                <a:ea typeface="Meiryo UI" panose="020B0604030504040204" pitchFamily="50" charset="-128"/>
              </a:endParaRPr>
            </a:p>
          </p:txBody>
        </p:sp>
      </p:grpSp>
      <p:grpSp>
        <p:nvGrpSpPr>
          <p:cNvPr id="13" name="グループ化 12">
            <a:extLst>
              <a:ext uri="{FF2B5EF4-FFF2-40B4-BE49-F238E27FC236}">
                <a16:creationId xmlns:a16="http://schemas.microsoft.com/office/drawing/2014/main" id="{7A169EDB-F366-4DCD-9579-C5065F430439}"/>
              </a:ext>
            </a:extLst>
          </p:cNvPr>
          <p:cNvGrpSpPr/>
          <p:nvPr/>
        </p:nvGrpSpPr>
        <p:grpSpPr>
          <a:xfrm>
            <a:off x="8028450" y="3498850"/>
            <a:ext cx="1956528" cy="1044022"/>
            <a:chOff x="8084107" y="3438548"/>
            <a:chExt cx="1956528" cy="1044022"/>
          </a:xfrm>
        </p:grpSpPr>
        <p:grpSp>
          <p:nvGrpSpPr>
            <p:cNvPr id="19" name="グループ化 18">
              <a:extLst>
                <a:ext uri="{FF2B5EF4-FFF2-40B4-BE49-F238E27FC236}">
                  <a16:creationId xmlns:a16="http://schemas.microsoft.com/office/drawing/2014/main" id="{94B33527-E26E-4C5D-8C12-A19CBFCFE208}"/>
                </a:ext>
              </a:extLst>
            </p:cNvPr>
            <p:cNvGrpSpPr/>
            <p:nvPr/>
          </p:nvGrpSpPr>
          <p:grpSpPr>
            <a:xfrm>
              <a:off x="8084107" y="3438548"/>
              <a:ext cx="1956528" cy="1044022"/>
              <a:chOff x="8084107" y="3438548"/>
              <a:chExt cx="1956528" cy="1044022"/>
            </a:xfrm>
          </p:grpSpPr>
          <p:graphicFrame>
            <p:nvGraphicFramePr>
              <p:cNvPr id="14" name="グラフ 13">
                <a:extLst>
                  <a:ext uri="{FF2B5EF4-FFF2-40B4-BE49-F238E27FC236}">
                    <a16:creationId xmlns:a16="http://schemas.microsoft.com/office/drawing/2014/main" id="{024A4786-E948-483F-931A-FEBCAFDAF3F5}"/>
                  </a:ext>
                </a:extLst>
              </p:cNvPr>
              <p:cNvGraphicFramePr/>
              <p:nvPr>
                <p:extLst>
                  <p:ext uri="{D42A27DB-BD31-4B8C-83A1-F6EECF244321}">
                    <p14:modId xmlns:p14="http://schemas.microsoft.com/office/powerpoint/2010/main" val="1245347970"/>
                  </p:ext>
                </p:extLst>
              </p:nvPr>
            </p:nvGraphicFramePr>
            <p:xfrm>
              <a:off x="8084107" y="3438548"/>
              <a:ext cx="1401696" cy="958260"/>
            </p:xfrm>
            <a:graphic>
              <a:graphicData uri="http://schemas.openxmlformats.org/drawingml/2006/chart">
                <c:chart xmlns:c="http://schemas.openxmlformats.org/drawingml/2006/chart" xmlns:r="http://schemas.openxmlformats.org/officeDocument/2006/relationships" r:id="rId12"/>
              </a:graphicData>
            </a:graphic>
          </p:graphicFrame>
          <p:sp>
            <p:nvSpPr>
              <p:cNvPr id="47" name="テキスト ボックス 46">
                <a:extLst>
                  <a:ext uri="{FF2B5EF4-FFF2-40B4-BE49-F238E27FC236}">
                    <a16:creationId xmlns:a16="http://schemas.microsoft.com/office/drawing/2014/main" id="{41445322-7665-4115-8F51-F5BA3AA814A1}"/>
                  </a:ext>
                </a:extLst>
              </p:cNvPr>
              <p:cNvSpPr txBox="1"/>
              <p:nvPr/>
            </p:nvSpPr>
            <p:spPr>
              <a:xfrm>
                <a:off x="8212462" y="3905013"/>
                <a:ext cx="627645" cy="261610"/>
              </a:xfrm>
              <a:prstGeom prst="rect">
                <a:avLst/>
              </a:prstGeom>
              <a:noFill/>
            </p:spPr>
            <p:txBody>
              <a:bodyPr wrap="square" rtlCol="0">
                <a:spAutoFit/>
              </a:bodyPr>
              <a:lstStyle/>
              <a:p>
                <a:r>
                  <a:rPr kumimoji="1" lang="en-US" altLang="ja-JP" sz="1100" dirty="0"/>
                  <a:t>35,768</a:t>
                </a:r>
                <a:endParaRPr kumimoji="1" lang="ja-JP" altLang="en-US" sz="1100" dirty="0"/>
              </a:p>
            </p:txBody>
          </p:sp>
          <p:sp>
            <p:nvSpPr>
              <p:cNvPr id="48" name="テキスト ボックス 47">
                <a:extLst>
                  <a:ext uri="{FF2B5EF4-FFF2-40B4-BE49-F238E27FC236}">
                    <a16:creationId xmlns:a16="http://schemas.microsoft.com/office/drawing/2014/main" id="{E06CA42E-4B1F-4A5E-B99F-561F2C71CFC8}"/>
                  </a:ext>
                </a:extLst>
              </p:cNvPr>
              <p:cNvSpPr txBox="1"/>
              <p:nvPr/>
            </p:nvSpPr>
            <p:spPr>
              <a:xfrm>
                <a:off x="8748750" y="3572266"/>
                <a:ext cx="671149" cy="261610"/>
              </a:xfrm>
              <a:prstGeom prst="rect">
                <a:avLst/>
              </a:prstGeom>
              <a:noFill/>
            </p:spPr>
            <p:txBody>
              <a:bodyPr wrap="square" rtlCol="0">
                <a:spAutoFit/>
              </a:bodyPr>
              <a:lstStyle/>
              <a:p>
                <a:r>
                  <a:rPr kumimoji="1" lang="en-US" altLang="ja-JP" sz="1100" dirty="0"/>
                  <a:t>138,520</a:t>
                </a:r>
                <a:endParaRPr kumimoji="1" lang="ja-JP" altLang="en-US" sz="1100" dirty="0"/>
              </a:p>
            </p:txBody>
          </p:sp>
          <p:sp>
            <p:nvSpPr>
              <p:cNvPr id="44" name="テキスト ボックス 1">
                <a:extLst>
                  <a:ext uri="{FF2B5EF4-FFF2-40B4-BE49-F238E27FC236}">
                    <a16:creationId xmlns:a16="http://schemas.microsoft.com/office/drawing/2014/main" id="{D2FE510A-1CEA-4077-83D7-330CDF45BCFC}"/>
                  </a:ext>
                </a:extLst>
              </p:cNvPr>
              <p:cNvSpPr txBox="1"/>
              <p:nvPr/>
            </p:nvSpPr>
            <p:spPr>
              <a:xfrm>
                <a:off x="8236314" y="4235601"/>
                <a:ext cx="643549" cy="2469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a:latin typeface="Meiryo UI" panose="020B0604030504040204" pitchFamily="50" charset="-128"/>
                    <a:ea typeface="Meiryo UI" panose="020B0604030504040204" pitchFamily="50" charset="-128"/>
                  </a:rPr>
                  <a:t>R5</a:t>
                </a:r>
                <a:r>
                  <a:rPr lang="ja-JP" altLang="en-US" sz="900" dirty="0">
                    <a:latin typeface="Meiryo UI" panose="020B0604030504040204" pitchFamily="50" charset="-128"/>
                    <a:ea typeface="Meiryo UI" panose="020B0604030504040204" pitchFamily="50" charset="-128"/>
                  </a:rPr>
                  <a:t>年度</a:t>
                </a:r>
              </a:p>
            </p:txBody>
          </p:sp>
          <p:sp>
            <p:nvSpPr>
              <p:cNvPr id="49" name="テキスト ボックス 1">
                <a:extLst>
                  <a:ext uri="{FF2B5EF4-FFF2-40B4-BE49-F238E27FC236}">
                    <a16:creationId xmlns:a16="http://schemas.microsoft.com/office/drawing/2014/main" id="{4DDC39F7-E041-4E96-A0C3-6E2489FAB7BE}"/>
                  </a:ext>
                </a:extLst>
              </p:cNvPr>
              <p:cNvSpPr txBox="1"/>
              <p:nvPr/>
            </p:nvSpPr>
            <p:spPr>
              <a:xfrm>
                <a:off x="8762393" y="4228511"/>
                <a:ext cx="1278242" cy="233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a:latin typeface="Meiryo UI" panose="020B0604030504040204" pitchFamily="50" charset="-128"/>
                    <a:ea typeface="Meiryo UI" panose="020B0604030504040204" pitchFamily="50" charset="-128"/>
                  </a:rPr>
                  <a:t>R6</a:t>
                </a:r>
                <a:r>
                  <a:rPr lang="ja-JP" altLang="en-US" sz="900" dirty="0">
                    <a:latin typeface="Meiryo UI" panose="020B0604030504040204" pitchFamily="50" charset="-128"/>
                    <a:ea typeface="Meiryo UI" panose="020B0604030504040204" pitchFamily="50" charset="-128"/>
                  </a:rPr>
                  <a:t>年度（</a:t>
                </a:r>
                <a:r>
                  <a:rPr lang="en-US" altLang="ja-JP" sz="900" dirty="0">
                    <a:latin typeface="Meiryo UI" panose="020B0604030504040204" pitchFamily="50" charset="-128"/>
                    <a:ea typeface="Meiryo UI" panose="020B0604030504040204" pitchFamily="50" charset="-128"/>
                  </a:rPr>
                  <a:t>3.4</a:t>
                </a:r>
                <a:r>
                  <a:rPr lang="ja-JP" altLang="en-US" sz="900" dirty="0">
                    <a:latin typeface="Meiryo UI" panose="020B0604030504040204" pitchFamily="50" charset="-128"/>
                    <a:ea typeface="Meiryo UI" panose="020B0604030504040204" pitchFamily="50" charset="-128"/>
                  </a:rPr>
                  <a:t>現在）</a:t>
                </a:r>
                <a:endParaRPr lang="en-US" altLang="ja-JP" sz="900" dirty="0">
                  <a:latin typeface="Meiryo UI" panose="020B0604030504040204" pitchFamily="50" charset="-128"/>
                  <a:ea typeface="Meiryo UI" panose="020B0604030504040204" pitchFamily="50" charset="-128"/>
                </a:endParaRPr>
              </a:p>
            </p:txBody>
          </p:sp>
        </p:grpSp>
        <p:sp>
          <p:nvSpPr>
            <p:cNvPr id="62" name="矢印: 右 61">
              <a:extLst>
                <a:ext uri="{FF2B5EF4-FFF2-40B4-BE49-F238E27FC236}">
                  <a16:creationId xmlns:a16="http://schemas.microsoft.com/office/drawing/2014/main" id="{763B707D-C08E-492E-BC57-CABAAE8D3CF0}"/>
                </a:ext>
              </a:extLst>
            </p:cNvPr>
            <p:cNvSpPr/>
            <p:nvPr/>
          </p:nvSpPr>
          <p:spPr>
            <a:xfrm rot="17983915">
              <a:off x="8635271" y="3823997"/>
              <a:ext cx="188927" cy="109684"/>
            </a:xfrm>
            <a:prstGeom prst="rightArrow">
              <a:avLst>
                <a:gd name="adj1" fmla="val 50000"/>
                <a:gd name="adj2" fmla="val 5009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a:extLst>
              <a:ext uri="{FF2B5EF4-FFF2-40B4-BE49-F238E27FC236}">
                <a16:creationId xmlns:a16="http://schemas.microsoft.com/office/drawing/2014/main" id="{7F4F8D55-3872-4605-AB40-E23125342160}"/>
              </a:ext>
            </a:extLst>
          </p:cNvPr>
          <p:cNvGrpSpPr/>
          <p:nvPr/>
        </p:nvGrpSpPr>
        <p:grpSpPr>
          <a:xfrm>
            <a:off x="7819740" y="3526009"/>
            <a:ext cx="1024952" cy="520354"/>
            <a:chOff x="4149664" y="1154701"/>
            <a:chExt cx="1309951" cy="600060"/>
          </a:xfrm>
        </p:grpSpPr>
        <p:sp>
          <p:nvSpPr>
            <p:cNvPr id="65" name="星: 10 pt 64">
              <a:extLst>
                <a:ext uri="{FF2B5EF4-FFF2-40B4-BE49-F238E27FC236}">
                  <a16:creationId xmlns:a16="http://schemas.microsoft.com/office/drawing/2014/main" id="{9773999A-1F5E-4ACC-942A-41AFFA4C7E45}"/>
                </a:ext>
              </a:extLst>
            </p:cNvPr>
            <p:cNvSpPr/>
            <p:nvPr/>
          </p:nvSpPr>
          <p:spPr>
            <a:xfrm>
              <a:off x="4149664" y="1154701"/>
              <a:ext cx="1011397" cy="600060"/>
            </a:xfrm>
            <a:prstGeom prst="star1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C1E9E522-591D-4EB9-98A9-3BA1994ABF2E}"/>
                </a:ext>
              </a:extLst>
            </p:cNvPr>
            <p:cNvSpPr txBox="1"/>
            <p:nvPr/>
          </p:nvSpPr>
          <p:spPr>
            <a:xfrm>
              <a:off x="4170602" y="1261860"/>
              <a:ext cx="1289013" cy="425905"/>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10.3</a:t>
              </a:r>
              <a:r>
                <a:rPr lang="ja-JP" altLang="en-US" sz="900" b="1" dirty="0">
                  <a:latin typeface="Meiryo UI" panose="020B0604030504040204" pitchFamily="50" charset="-128"/>
                  <a:ea typeface="Meiryo UI" panose="020B0604030504040204" pitchFamily="50" charset="-128"/>
                </a:rPr>
                <a:t>万</a:t>
              </a:r>
              <a:r>
                <a:rPr lang="ja-JP" altLang="en-US" sz="900" dirty="0">
                  <a:latin typeface="Meiryo UI" panose="020B0604030504040204" pitchFamily="50" charset="-128"/>
                  <a:ea typeface="Meiryo UI" panose="020B0604030504040204" pitchFamily="50" charset="-128"/>
                </a:rPr>
                <a:t>回</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増加</a:t>
              </a:r>
              <a:endParaRPr lang="ja-JP" altLang="en-US" sz="11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6E8CAA44-3B06-4F20-AEA7-DB4EE4767E73}"/>
              </a:ext>
            </a:extLst>
          </p:cNvPr>
          <p:cNvGrpSpPr/>
          <p:nvPr/>
        </p:nvGrpSpPr>
        <p:grpSpPr>
          <a:xfrm>
            <a:off x="4555990" y="2705341"/>
            <a:ext cx="2948850" cy="793509"/>
            <a:chOff x="4593191" y="2930655"/>
            <a:chExt cx="2948850" cy="919968"/>
          </a:xfrm>
        </p:grpSpPr>
        <p:sp>
          <p:nvSpPr>
            <p:cNvPr id="40" name="四角形: 角を丸くする 39">
              <a:extLst>
                <a:ext uri="{FF2B5EF4-FFF2-40B4-BE49-F238E27FC236}">
                  <a16:creationId xmlns:a16="http://schemas.microsoft.com/office/drawing/2014/main" id="{C314CF63-6827-4925-BCF4-AAF9631A2BEF}"/>
                </a:ext>
              </a:extLst>
            </p:cNvPr>
            <p:cNvSpPr/>
            <p:nvPr/>
          </p:nvSpPr>
          <p:spPr>
            <a:xfrm>
              <a:off x="4613895" y="2930655"/>
              <a:ext cx="2928146" cy="91996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9F380511-139C-49BF-BD6F-A055979FF9FB}"/>
                </a:ext>
              </a:extLst>
            </p:cNvPr>
            <p:cNvSpPr txBox="1"/>
            <p:nvPr/>
          </p:nvSpPr>
          <p:spPr>
            <a:xfrm>
              <a:off x="4593191" y="2979455"/>
              <a:ext cx="2934803" cy="738664"/>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実施期間　令和</a:t>
              </a:r>
              <a:r>
                <a:rPr kumimoji="1" lang="en-US" altLang="ja-JP" sz="1050" dirty="0">
                  <a:latin typeface="Meiryo UI" panose="020B0604030504040204" pitchFamily="50" charset="-128"/>
                  <a:ea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30</a:t>
              </a:r>
              <a:r>
                <a:rPr kumimoji="1" lang="ja-JP" altLang="en-US" sz="1050" dirty="0">
                  <a:latin typeface="Meiryo UI" panose="020B0604030504040204" pitchFamily="50" charset="-128"/>
                  <a:ea typeface="Meiryo UI" panose="020B0604030504040204" pitchFamily="50" charset="-128"/>
                </a:rPr>
                <a:t>日から</a:t>
              </a: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27</a:t>
              </a:r>
              <a:r>
                <a:rPr kumimoji="1" lang="ja-JP" altLang="en-US" sz="1050" dirty="0">
                  <a:latin typeface="Meiryo UI" panose="020B0604030504040204" pitchFamily="50" charset="-128"/>
                  <a:ea typeface="Meiryo UI" panose="020B0604030504040204" pitchFamily="50" charset="-128"/>
                </a:rPr>
                <a:t>日まで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応募総数　　　　　　　　  </a:t>
              </a:r>
              <a:r>
                <a:rPr kumimoji="1" lang="en-US" altLang="ja-JP" sz="1050" dirty="0">
                  <a:latin typeface="Meiryo UI" panose="020B0604030504040204" pitchFamily="50" charset="-128"/>
                  <a:ea typeface="Meiryo UI" panose="020B0604030504040204" pitchFamily="50" charset="-128"/>
                </a:rPr>
                <a:t>22,840</a:t>
              </a:r>
              <a:r>
                <a:rPr kumimoji="1" lang="ja-JP" altLang="en-US" sz="1050" dirty="0">
                  <a:latin typeface="Meiryo UI" panose="020B0604030504040204" pitchFamily="50" charset="-128"/>
                  <a:ea typeface="Meiryo UI" panose="020B0604030504040204" pitchFamily="50" charset="-128"/>
                </a:rPr>
                <a:t>件</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チャンネル登録者数　　 約</a:t>
              </a:r>
              <a:r>
                <a:rPr kumimoji="1" lang="en-US" altLang="ja-JP" sz="1050" dirty="0">
                  <a:latin typeface="Meiryo UI" panose="020B0604030504040204" pitchFamily="50" charset="-128"/>
                  <a:ea typeface="Meiryo UI" panose="020B0604030504040204" pitchFamily="50" charset="-128"/>
                </a:rPr>
                <a:t>7,380</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動画視聴回数         約</a:t>
              </a:r>
              <a:r>
                <a:rPr kumimoji="1" lang="en-US" altLang="ja-JP" sz="1050" dirty="0">
                  <a:latin typeface="Meiryo UI" panose="020B0604030504040204" pitchFamily="50" charset="-128"/>
                  <a:ea typeface="Meiryo UI" panose="020B0604030504040204" pitchFamily="50" charset="-128"/>
                </a:rPr>
                <a:t>93,500</a:t>
              </a:r>
              <a:r>
                <a:rPr kumimoji="1" lang="ja-JP" altLang="en-US" sz="1050" dirty="0">
                  <a:latin typeface="Meiryo UI" panose="020B0604030504040204" pitchFamily="50" charset="-128"/>
                  <a:ea typeface="Meiryo UI" panose="020B0604030504040204" pitchFamily="50" charset="-128"/>
                </a:rPr>
                <a:t>回</a:t>
              </a:r>
              <a:endParaRPr kumimoji="1" lang="en-US" altLang="ja-JP" sz="1050" dirty="0">
                <a:latin typeface="Meiryo UI" panose="020B0604030504040204" pitchFamily="50" charset="-128"/>
                <a:ea typeface="Meiryo UI" panose="020B0604030504040204" pitchFamily="50" charset="-128"/>
              </a:endParaRPr>
            </a:p>
          </p:txBody>
        </p:sp>
      </p:grpSp>
      <p:sp>
        <p:nvSpPr>
          <p:cNvPr id="33" name="テキスト ボックス 32">
            <a:extLst>
              <a:ext uri="{FF2B5EF4-FFF2-40B4-BE49-F238E27FC236}">
                <a16:creationId xmlns:a16="http://schemas.microsoft.com/office/drawing/2014/main" id="{384D5AD9-7DB7-4D9D-98CF-FEE78987599B}"/>
              </a:ext>
            </a:extLst>
          </p:cNvPr>
          <p:cNvSpPr txBox="1"/>
          <p:nvPr/>
        </p:nvSpPr>
        <p:spPr>
          <a:xfrm>
            <a:off x="4539315" y="3786568"/>
            <a:ext cx="2922000"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・チャンネル登録者数が大幅に増加。</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・アスマイル登録者数の増加にも寄与。</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歳若返り」、「アスマイル」両輪で府民の健康づくりを強力に後押し。</a:t>
            </a:r>
            <a:endParaRPr kumimoji="1" lang="ja-JP" altLang="en-US" sz="1100" dirty="0"/>
          </a:p>
        </p:txBody>
      </p:sp>
      <p:grpSp>
        <p:nvGrpSpPr>
          <p:cNvPr id="21" name="グループ化 20">
            <a:extLst>
              <a:ext uri="{FF2B5EF4-FFF2-40B4-BE49-F238E27FC236}">
                <a16:creationId xmlns:a16="http://schemas.microsoft.com/office/drawing/2014/main" id="{0ABB6E92-42A0-4CFD-926C-6C363D17962A}"/>
              </a:ext>
            </a:extLst>
          </p:cNvPr>
          <p:cNvGrpSpPr/>
          <p:nvPr/>
        </p:nvGrpSpPr>
        <p:grpSpPr>
          <a:xfrm>
            <a:off x="6471757" y="1824488"/>
            <a:ext cx="1059040" cy="179980"/>
            <a:chOff x="6118501" y="1760870"/>
            <a:chExt cx="1293031" cy="219746"/>
          </a:xfrm>
        </p:grpSpPr>
        <p:pic>
          <p:nvPicPr>
            <p:cNvPr id="22" name="図 21">
              <a:extLst>
                <a:ext uri="{FF2B5EF4-FFF2-40B4-BE49-F238E27FC236}">
                  <a16:creationId xmlns:a16="http://schemas.microsoft.com/office/drawing/2014/main" id="{3DC0605F-08D3-442E-9D0B-2A5675365F6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1300" y="1766428"/>
              <a:ext cx="600232" cy="208244"/>
            </a:xfrm>
            <a:prstGeom prst="rect">
              <a:avLst/>
            </a:prstGeom>
          </p:spPr>
        </p:pic>
        <p:grpSp>
          <p:nvGrpSpPr>
            <p:cNvPr id="87" name="グループ化 86">
              <a:extLst>
                <a:ext uri="{FF2B5EF4-FFF2-40B4-BE49-F238E27FC236}">
                  <a16:creationId xmlns:a16="http://schemas.microsoft.com/office/drawing/2014/main" id="{8B79623B-BD4C-457A-B469-111B7F7BEA1D}"/>
                </a:ext>
              </a:extLst>
            </p:cNvPr>
            <p:cNvGrpSpPr/>
            <p:nvPr/>
          </p:nvGrpSpPr>
          <p:grpSpPr>
            <a:xfrm>
              <a:off x="6118501" y="1760870"/>
              <a:ext cx="653690" cy="219746"/>
              <a:chOff x="6118501" y="1760870"/>
              <a:chExt cx="653690" cy="219746"/>
            </a:xfrm>
          </p:grpSpPr>
          <p:pic>
            <p:nvPicPr>
              <p:cNvPr id="25" name="図 24">
                <a:extLst>
                  <a:ext uri="{FF2B5EF4-FFF2-40B4-BE49-F238E27FC236}">
                    <a16:creationId xmlns:a16="http://schemas.microsoft.com/office/drawing/2014/main" id="{76B1D005-9BD3-4749-A0DF-B48AA86B5FB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18501" y="1760870"/>
                <a:ext cx="531776" cy="219746"/>
              </a:xfrm>
              <a:prstGeom prst="rect">
                <a:avLst/>
              </a:prstGeom>
            </p:spPr>
          </p:pic>
          <p:sp>
            <p:nvSpPr>
              <p:cNvPr id="41" name="乗算記号 40">
                <a:extLst>
                  <a:ext uri="{FF2B5EF4-FFF2-40B4-BE49-F238E27FC236}">
                    <a16:creationId xmlns:a16="http://schemas.microsoft.com/office/drawing/2014/main" id="{B3E83F41-ECDF-41EA-B66F-9D1CC31DBA07}"/>
                  </a:ext>
                </a:extLst>
              </p:cNvPr>
              <p:cNvSpPr/>
              <p:nvPr/>
            </p:nvSpPr>
            <p:spPr>
              <a:xfrm>
                <a:off x="6672671" y="1796156"/>
                <a:ext cx="99520" cy="144714"/>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9" name="グループ化 28">
            <a:extLst>
              <a:ext uri="{FF2B5EF4-FFF2-40B4-BE49-F238E27FC236}">
                <a16:creationId xmlns:a16="http://schemas.microsoft.com/office/drawing/2014/main" id="{F19E664D-A210-446A-A85F-6383CE3BC3AC}"/>
              </a:ext>
            </a:extLst>
          </p:cNvPr>
          <p:cNvGrpSpPr/>
          <p:nvPr/>
        </p:nvGrpSpPr>
        <p:grpSpPr>
          <a:xfrm>
            <a:off x="6575730" y="4652213"/>
            <a:ext cx="976300" cy="244967"/>
            <a:chOff x="6471789" y="4447188"/>
            <a:chExt cx="1127947" cy="283017"/>
          </a:xfrm>
        </p:grpSpPr>
        <p:pic>
          <p:nvPicPr>
            <p:cNvPr id="86" name="図 85">
              <a:extLst>
                <a:ext uri="{FF2B5EF4-FFF2-40B4-BE49-F238E27FC236}">
                  <a16:creationId xmlns:a16="http://schemas.microsoft.com/office/drawing/2014/main" id="{4C2309EB-984A-469C-92CB-4F408F544D2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2046" y="4447188"/>
              <a:ext cx="457690" cy="283017"/>
            </a:xfrm>
            <a:prstGeom prst="rect">
              <a:avLst/>
            </a:prstGeom>
          </p:spPr>
        </p:pic>
        <p:grpSp>
          <p:nvGrpSpPr>
            <p:cNvPr id="88" name="グループ化 87">
              <a:extLst>
                <a:ext uri="{FF2B5EF4-FFF2-40B4-BE49-F238E27FC236}">
                  <a16:creationId xmlns:a16="http://schemas.microsoft.com/office/drawing/2014/main" id="{E10213A2-EA59-4764-B04C-82D50EAEEDB5}"/>
                </a:ext>
              </a:extLst>
            </p:cNvPr>
            <p:cNvGrpSpPr/>
            <p:nvPr/>
          </p:nvGrpSpPr>
          <p:grpSpPr>
            <a:xfrm>
              <a:off x="6471789" y="4480103"/>
              <a:ext cx="653690" cy="219746"/>
              <a:chOff x="6118501" y="1760870"/>
              <a:chExt cx="653690" cy="219746"/>
            </a:xfrm>
          </p:grpSpPr>
          <p:pic>
            <p:nvPicPr>
              <p:cNvPr id="89" name="図 88">
                <a:extLst>
                  <a:ext uri="{FF2B5EF4-FFF2-40B4-BE49-F238E27FC236}">
                    <a16:creationId xmlns:a16="http://schemas.microsoft.com/office/drawing/2014/main" id="{2E10FD54-FB3B-4F9D-AD7B-17576B32A7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18501" y="1760870"/>
                <a:ext cx="531776" cy="219746"/>
              </a:xfrm>
              <a:prstGeom prst="rect">
                <a:avLst/>
              </a:prstGeom>
            </p:spPr>
          </p:pic>
          <p:sp>
            <p:nvSpPr>
              <p:cNvPr id="90" name="乗算記号 89">
                <a:extLst>
                  <a:ext uri="{FF2B5EF4-FFF2-40B4-BE49-F238E27FC236}">
                    <a16:creationId xmlns:a16="http://schemas.microsoft.com/office/drawing/2014/main" id="{3B37EFF4-497A-469F-AEE0-98DB574A6471}"/>
                  </a:ext>
                </a:extLst>
              </p:cNvPr>
              <p:cNvSpPr/>
              <p:nvPr/>
            </p:nvSpPr>
            <p:spPr>
              <a:xfrm>
                <a:off x="6672671" y="1796156"/>
                <a:ext cx="99520" cy="144714"/>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矢印: 下 90">
            <a:extLst>
              <a:ext uri="{FF2B5EF4-FFF2-40B4-BE49-F238E27FC236}">
                <a16:creationId xmlns:a16="http://schemas.microsoft.com/office/drawing/2014/main" id="{F1070F10-3237-4FE3-8929-D40FD7748625}"/>
              </a:ext>
            </a:extLst>
          </p:cNvPr>
          <p:cNvSpPr/>
          <p:nvPr/>
        </p:nvSpPr>
        <p:spPr>
          <a:xfrm>
            <a:off x="5816779" y="3590951"/>
            <a:ext cx="178877" cy="18178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C65EE3D-97E1-4F9A-858A-D70D97ECE839}"/>
              </a:ext>
            </a:extLst>
          </p:cNvPr>
          <p:cNvSpPr txBox="1"/>
          <p:nvPr/>
        </p:nvSpPr>
        <p:spPr>
          <a:xfrm>
            <a:off x="239468" y="3458225"/>
            <a:ext cx="2313777" cy="553998"/>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※V.O.S.</a:t>
            </a:r>
            <a:r>
              <a:rPr kumimoji="1" lang="ja-JP" altLang="en-US" sz="1000" dirty="0">
                <a:latin typeface="Meiryo UI" panose="020B0604030504040204" pitchFamily="50" charset="-128"/>
                <a:ea typeface="Meiryo UI" panose="020B0604030504040204" pitchFamily="50" charset="-128"/>
              </a:rPr>
              <a:t>メニュー</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府が普及を進めている、野菜・油・塩の</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量に配慮したヘルシーメニュー </a:t>
            </a:r>
          </a:p>
        </p:txBody>
      </p:sp>
      <p:sp>
        <p:nvSpPr>
          <p:cNvPr id="32" name="テキスト ボックス 31">
            <a:extLst>
              <a:ext uri="{FF2B5EF4-FFF2-40B4-BE49-F238E27FC236}">
                <a16:creationId xmlns:a16="http://schemas.microsoft.com/office/drawing/2014/main" id="{DC1C8106-9C8B-4F7B-A50B-FD419FA07CC7}"/>
              </a:ext>
            </a:extLst>
          </p:cNvPr>
          <p:cNvSpPr txBox="1"/>
          <p:nvPr/>
        </p:nvSpPr>
        <p:spPr>
          <a:xfrm>
            <a:off x="206138" y="2003380"/>
            <a:ext cx="4051913" cy="65402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漫画家、佐藤秀峰氏の「ブラックジャックによろしく」の二次創作による動画を活用し</a:t>
            </a:r>
            <a:r>
              <a:rPr kumimoji="0"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、府民の健康に関する現状</a:t>
            </a:r>
            <a:r>
              <a:rPr kumimoji="0"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や、</a:t>
            </a:r>
            <a:r>
              <a:rPr kumimoji="0"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健康づくり</a:t>
            </a:r>
            <a:r>
              <a:rPr kumimoji="0"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0"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生きがいづくりの重要性を訴え、行動を後押し</a:t>
            </a:r>
            <a:r>
              <a:rPr kumimoji="0"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するシリーズ動画。</a:t>
            </a:r>
            <a:endParaRPr kumimoji="0"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25FADE25-A65D-4B05-95FD-DAE20775B8C2}"/>
              </a:ext>
            </a:extLst>
          </p:cNvPr>
          <p:cNvSpPr txBox="1"/>
          <p:nvPr/>
        </p:nvSpPr>
        <p:spPr>
          <a:xfrm>
            <a:off x="237077" y="2875515"/>
            <a:ext cx="2148131" cy="65184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府民の食習慣等の現状を伝えるとともに、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V.O.S.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メニューを紹介。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食生活の改善を促す。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テキスト ボックス 69">
            <a:extLst>
              <a:ext uri="{FF2B5EF4-FFF2-40B4-BE49-F238E27FC236}">
                <a16:creationId xmlns:a16="http://schemas.microsoft.com/office/drawing/2014/main" id="{75A23D9A-E4B8-4F8A-84BC-C5081087E91A}"/>
              </a:ext>
            </a:extLst>
          </p:cNvPr>
          <p:cNvSpPr txBox="1"/>
          <p:nvPr/>
        </p:nvSpPr>
        <p:spPr>
          <a:xfrm>
            <a:off x="4511556" y="2020877"/>
            <a:ext cx="3172620" cy="65184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万人が登録する健活アプリ「アスマイル」と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連携し、動画の中のヒントをもとにクイズに答えるとプレゼントが当たる視聴促進キャンペーンを実施。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58F1E66A-4707-41BE-AAF3-C6353D6E87FA}"/>
              </a:ext>
            </a:extLst>
          </p:cNvPr>
          <p:cNvSpPr txBox="1"/>
          <p:nvPr/>
        </p:nvSpPr>
        <p:spPr>
          <a:xfrm>
            <a:off x="4511556" y="4855950"/>
            <a:ext cx="3040474" cy="65184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万人の府民が登録しているシニア向け</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LINE</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アカウント「おおさか楽なび」と連携し、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YouTube</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等を行った。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1835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2D8E-A30E-3B8D-CAF6-83A798E7ADA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B7343F-1D53-90E6-BD00-FD0315358350}"/>
              </a:ext>
            </a:extLst>
          </p:cNvPr>
          <p:cNvSpPr/>
          <p:nvPr/>
        </p:nvSpPr>
        <p:spPr>
          <a:xfrm>
            <a:off x="0" y="3878"/>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a:t>
            </a:r>
            <a:r>
              <a:rPr lang="en-US" altLang="ja-JP" sz="2000" b="1" dirty="0">
                <a:solidFill>
                  <a:schemeClr val="bg1"/>
                </a:solidFill>
                <a:latin typeface="Meiryo UI" panose="020B0604030504040204" pitchFamily="50" charset="-128"/>
                <a:ea typeface="Meiryo UI" panose="020B0604030504040204" pitchFamily="50" charset="-128"/>
              </a:rPr>
              <a:t>6</a:t>
            </a:r>
            <a:r>
              <a:rPr lang="ja-JP" altLang="en-US" sz="2000" b="1" dirty="0">
                <a:solidFill>
                  <a:schemeClr val="bg1"/>
                </a:solidFill>
                <a:latin typeface="Meiryo UI" panose="020B0604030504040204" pitchFamily="50" charset="-128"/>
                <a:ea typeface="Meiryo UI" panose="020B0604030504040204" pitchFamily="50" charset="-128"/>
              </a:rPr>
              <a:t>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963039FB-CC18-04B8-2FBC-1E0163CB9570}"/>
              </a:ext>
            </a:extLst>
          </p:cNvPr>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79" name="正方形/長方形 78">
            <a:extLst>
              <a:ext uri="{FF2B5EF4-FFF2-40B4-BE49-F238E27FC236}">
                <a16:creationId xmlns:a16="http://schemas.microsoft.com/office/drawing/2014/main" id="{6BD0CE6D-874E-3039-9210-DC70716597F7}"/>
              </a:ext>
            </a:extLst>
          </p:cNvPr>
          <p:cNvSpPr/>
          <p:nvPr/>
        </p:nvSpPr>
        <p:spPr>
          <a:xfrm>
            <a:off x="214313" y="665183"/>
            <a:ext cx="2628000"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１ </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を通じた情報発信</a:t>
            </a:r>
          </a:p>
        </p:txBody>
      </p:sp>
      <p:sp>
        <p:nvSpPr>
          <p:cNvPr id="50" name="正方形/長方形 49">
            <a:extLst>
              <a:ext uri="{FF2B5EF4-FFF2-40B4-BE49-F238E27FC236}">
                <a16:creationId xmlns:a16="http://schemas.microsoft.com/office/drawing/2014/main" id="{84B906BC-80F7-CFAC-17DA-79756520B7C5}"/>
              </a:ext>
            </a:extLst>
          </p:cNvPr>
          <p:cNvSpPr/>
          <p:nvPr/>
        </p:nvSpPr>
        <p:spPr>
          <a:xfrm>
            <a:off x="206501" y="1723896"/>
            <a:ext cx="2658706" cy="504318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F1ACD04-839B-FDEA-BA86-6F5DF467C826}"/>
              </a:ext>
            </a:extLst>
          </p:cNvPr>
          <p:cNvSpPr txBox="1"/>
          <p:nvPr/>
        </p:nvSpPr>
        <p:spPr>
          <a:xfrm>
            <a:off x="192529" y="5772861"/>
            <a:ext cx="2628000" cy="267124"/>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健康行動の促し</a:t>
            </a:r>
            <a:endParaRPr kumimoji="1" lang="en-US" altLang="ja-JP" sz="1200" b="1"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94C4C7CC-CEE7-9C6B-47DF-1912DF6A6917}"/>
              </a:ext>
            </a:extLst>
          </p:cNvPr>
          <p:cNvSpPr/>
          <p:nvPr/>
        </p:nvSpPr>
        <p:spPr>
          <a:xfrm>
            <a:off x="7703561" y="1739200"/>
            <a:ext cx="2037625" cy="355301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B9F76A40-0902-32D0-9E2C-2DBFEC2D64D8}"/>
              </a:ext>
            </a:extLst>
          </p:cNvPr>
          <p:cNvSpPr/>
          <p:nvPr/>
        </p:nvSpPr>
        <p:spPr>
          <a:xfrm>
            <a:off x="7936417" y="1206414"/>
            <a:ext cx="1656000" cy="4167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フォローの状況</a:t>
            </a:r>
          </a:p>
        </p:txBody>
      </p:sp>
      <p:sp>
        <p:nvSpPr>
          <p:cNvPr id="53" name="正方形/長方形 52">
            <a:extLst>
              <a:ext uri="{FF2B5EF4-FFF2-40B4-BE49-F238E27FC236}">
                <a16:creationId xmlns:a16="http://schemas.microsoft.com/office/drawing/2014/main" id="{2E6DBC3D-C5D4-4F01-CDBD-A9F73F8DB837}"/>
              </a:ext>
            </a:extLst>
          </p:cNvPr>
          <p:cNvSpPr/>
          <p:nvPr/>
        </p:nvSpPr>
        <p:spPr>
          <a:xfrm>
            <a:off x="2963284" y="1732580"/>
            <a:ext cx="4644585" cy="504862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F9F48450-552B-9241-DD84-471099F3F09B}"/>
              </a:ext>
            </a:extLst>
          </p:cNvPr>
          <p:cNvSpPr txBox="1"/>
          <p:nvPr/>
        </p:nvSpPr>
        <p:spPr>
          <a:xfrm>
            <a:off x="7754064" y="1732580"/>
            <a:ext cx="2007926" cy="690317"/>
          </a:xfrm>
          <a:prstGeom prst="rect">
            <a:avLst/>
          </a:prstGeom>
          <a:noFill/>
        </p:spPr>
        <p:txBody>
          <a:bodyPr wrap="square" rtlCol="0">
            <a:spAutoFit/>
          </a:bodyPr>
          <a:lstStyle/>
          <a:p>
            <a:pPr marL="171450" indent="-171450">
              <a:lnSpc>
                <a:spcPts val="1500"/>
              </a:lnSpc>
              <a:spcAft>
                <a:spcPts val="300"/>
              </a:spcAft>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実績</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en-US" altLang="ja-JP" sz="1200" b="1" dirty="0">
                <a:latin typeface="Meiryo UI" panose="020B0604030504040204" pitchFamily="50" charset="-128"/>
                <a:ea typeface="Meiryo UI" panose="020B0604030504040204" pitchFamily="50" charset="-128"/>
              </a:rPr>
              <a:t>【X</a:t>
            </a:r>
            <a:r>
              <a:rPr kumimoji="1" lang="ja-JP" altLang="en-US" sz="1200" b="1" dirty="0">
                <a:latin typeface="Meiryo UI" panose="020B0604030504040204" pitchFamily="50" charset="-128"/>
                <a:ea typeface="Meiryo UI" panose="020B0604030504040204" pitchFamily="50" charset="-128"/>
              </a:rPr>
              <a:t>フォロワー数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p:txBody>
      </p:sp>
      <p:graphicFrame>
        <p:nvGraphicFramePr>
          <p:cNvPr id="65" name="表 64">
            <a:extLst>
              <a:ext uri="{FF2B5EF4-FFF2-40B4-BE49-F238E27FC236}">
                <a16:creationId xmlns:a16="http://schemas.microsoft.com/office/drawing/2014/main" id="{8C586772-2472-0B4A-2211-82C2B22D131D}"/>
              </a:ext>
            </a:extLst>
          </p:cNvPr>
          <p:cNvGraphicFramePr>
            <a:graphicFrameLocks noGrp="1"/>
          </p:cNvGraphicFramePr>
          <p:nvPr>
            <p:extLst>
              <p:ext uri="{D42A27DB-BD31-4B8C-83A1-F6EECF244321}">
                <p14:modId xmlns:p14="http://schemas.microsoft.com/office/powerpoint/2010/main" val="1954698918"/>
              </p:ext>
            </p:extLst>
          </p:nvPr>
        </p:nvGraphicFramePr>
        <p:xfrm>
          <a:off x="7877277" y="2220547"/>
          <a:ext cx="1720093" cy="552831"/>
        </p:xfrm>
        <a:graphic>
          <a:graphicData uri="http://schemas.openxmlformats.org/drawingml/2006/table">
            <a:tbl>
              <a:tblPr bandRow="1">
                <a:tableStyleId>{7DF18680-E054-41AD-8BC1-D1AEF772440D}</a:tableStyleId>
              </a:tblPr>
              <a:tblGrid>
                <a:gridCol w="989082">
                  <a:extLst>
                    <a:ext uri="{9D8B030D-6E8A-4147-A177-3AD203B41FA5}">
                      <a16:colId xmlns:a16="http://schemas.microsoft.com/office/drawing/2014/main" val="4162034211"/>
                    </a:ext>
                  </a:extLst>
                </a:gridCol>
                <a:gridCol w="731011">
                  <a:extLst>
                    <a:ext uri="{9D8B030D-6E8A-4147-A177-3AD203B41FA5}">
                      <a16:colId xmlns:a16="http://schemas.microsoft.com/office/drawing/2014/main" val="932383484"/>
                    </a:ext>
                  </a:extLst>
                </a:gridCol>
              </a:tblGrid>
              <a:tr h="237582">
                <a:tc>
                  <a:txBody>
                    <a:bodyPr/>
                    <a:lstStyle/>
                    <a:p>
                      <a:pPr>
                        <a:lnSpc>
                          <a:spcPts val="1500"/>
                        </a:lnSpc>
                      </a:pPr>
                      <a:r>
                        <a:rPr kumimoji="1" lang="en-US" altLang="ja-JP" sz="1200" dirty="0"/>
                        <a:t>R6.3</a:t>
                      </a:r>
                      <a:r>
                        <a:rPr kumimoji="1" lang="ja-JP" altLang="en-US" sz="1200" dirty="0"/>
                        <a:t>末時点　</a:t>
                      </a:r>
                    </a:p>
                  </a:txBody>
                  <a:tcPr/>
                </a:tc>
                <a:tc>
                  <a:txBody>
                    <a:bodyPr/>
                    <a:lstStyle/>
                    <a:p>
                      <a:pPr>
                        <a:lnSpc>
                          <a:spcPts val="1500"/>
                        </a:lnSpc>
                      </a:pPr>
                      <a:r>
                        <a:rPr kumimoji="1" lang="en-US" altLang="ja-JP" sz="1200" dirty="0"/>
                        <a:t>3,715</a:t>
                      </a:r>
                      <a:r>
                        <a:rPr kumimoji="1" lang="ja-JP" altLang="en-US" sz="1200" dirty="0"/>
                        <a:t>人</a:t>
                      </a:r>
                    </a:p>
                  </a:txBody>
                  <a:tcPr/>
                </a:tc>
                <a:extLst>
                  <a:ext uri="{0D108BD9-81ED-4DB2-BD59-A6C34878D82A}">
                    <a16:rowId xmlns:a16="http://schemas.microsoft.com/office/drawing/2014/main" val="1094176768"/>
                  </a:ext>
                </a:extLst>
              </a:tr>
              <a:tr h="270000">
                <a:tc>
                  <a:txBody>
                    <a:bodyPr/>
                    <a:lstStyle/>
                    <a:p>
                      <a:pPr>
                        <a:lnSpc>
                          <a:spcPts val="1500"/>
                        </a:lnSpc>
                      </a:pPr>
                      <a:r>
                        <a:rPr kumimoji="1" lang="en-US" altLang="ja-JP" sz="1200" b="1" u="none" dirty="0"/>
                        <a:t>R7.3.4</a:t>
                      </a:r>
                      <a:r>
                        <a:rPr kumimoji="1" lang="ja-JP" altLang="en-US" sz="1200" b="1" u="none" dirty="0"/>
                        <a:t>時点 </a:t>
                      </a:r>
                    </a:p>
                  </a:txBody>
                  <a:tcPr/>
                </a:tc>
                <a:tc>
                  <a:txBody>
                    <a:bodyPr/>
                    <a:lstStyle/>
                    <a:p>
                      <a:pPr>
                        <a:lnSpc>
                          <a:spcPts val="1500"/>
                        </a:lnSpc>
                      </a:pPr>
                      <a:r>
                        <a:rPr kumimoji="1" lang="en-US" altLang="ja-JP" sz="1200" b="1" dirty="0"/>
                        <a:t>4,300</a:t>
                      </a:r>
                      <a:r>
                        <a:rPr kumimoji="1" lang="ja-JP" altLang="en-US" sz="1200" b="1" dirty="0"/>
                        <a:t>人</a:t>
                      </a:r>
                    </a:p>
                  </a:txBody>
                  <a:tcPr/>
                </a:tc>
                <a:extLst>
                  <a:ext uri="{0D108BD9-81ED-4DB2-BD59-A6C34878D82A}">
                    <a16:rowId xmlns:a16="http://schemas.microsoft.com/office/drawing/2014/main" val="1602295073"/>
                  </a:ext>
                </a:extLst>
              </a:tr>
            </a:tbl>
          </a:graphicData>
        </a:graphic>
      </p:graphicFrame>
      <p:sp>
        <p:nvSpPr>
          <p:cNvPr id="67" name="矢印: 五方向 66">
            <a:extLst>
              <a:ext uri="{FF2B5EF4-FFF2-40B4-BE49-F238E27FC236}">
                <a16:creationId xmlns:a16="http://schemas.microsoft.com/office/drawing/2014/main" id="{9CC8E67E-55AD-FCCD-2F8C-DE31A1FC5005}"/>
              </a:ext>
            </a:extLst>
          </p:cNvPr>
          <p:cNvSpPr/>
          <p:nvPr/>
        </p:nvSpPr>
        <p:spPr>
          <a:xfrm>
            <a:off x="214313" y="1272623"/>
            <a:ext cx="2811587" cy="341075"/>
          </a:xfrm>
          <a:prstGeom prst="homePlate">
            <a:avLst>
              <a:gd name="adj" fmla="val 50017"/>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spc="-120" dirty="0">
                <a:solidFill>
                  <a:schemeClr val="tx1"/>
                </a:solidFill>
                <a:latin typeface="Meiryo UI" panose="020B0604030504040204" pitchFamily="50" charset="-128"/>
                <a:ea typeface="Meiryo UI" panose="020B0604030504040204" pitchFamily="50" charset="-128"/>
              </a:rPr>
              <a:t>取組みのきっかけとなる日々の投稿</a:t>
            </a:r>
          </a:p>
        </p:txBody>
      </p:sp>
      <p:sp>
        <p:nvSpPr>
          <p:cNvPr id="68" name="矢印: 五方向 67">
            <a:extLst>
              <a:ext uri="{FF2B5EF4-FFF2-40B4-BE49-F238E27FC236}">
                <a16:creationId xmlns:a16="http://schemas.microsoft.com/office/drawing/2014/main" id="{E73680E5-E5B8-6760-FD18-F2E002FB8C9B}"/>
              </a:ext>
            </a:extLst>
          </p:cNvPr>
          <p:cNvSpPr/>
          <p:nvPr/>
        </p:nvSpPr>
        <p:spPr>
          <a:xfrm>
            <a:off x="3188306" y="1277712"/>
            <a:ext cx="4356000" cy="324000"/>
          </a:xfrm>
          <a:prstGeom prst="homePlate">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フォロワー増加の取組み</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69" name="矢印: 山形 68">
            <a:extLst>
              <a:ext uri="{FF2B5EF4-FFF2-40B4-BE49-F238E27FC236}">
                <a16:creationId xmlns:a16="http://schemas.microsoft.com/office/drawing/2014/main" id="{62E16A1A-8CCC-65E6-4C91-F0DD21E44FB6}"/>
              </a:ext>
            </a:extLst>
          </p:cNvPr>
          <p:cNvSpPr>
            <a:spLocks noChangeAspect="1"/>
          </p:cNvSpPr>
          <p:nvPr/>
        </p:nvSpPr>
        <p:spPr>
          <a:xfrm>
            <a:off x="7508026" y="1271791"/>
            <a:ext cx="379967" cy="324000"/>
          </a:xfrm>
          <a:prstGeom prst="chevr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7B8BF40D-876C-25C2-5988-4F9B00B692BC}"/>
              </a:ext>
            </a:extLst>
          </p:cNvPr>
          <p:cNvSpPr txBox="1"/>
          <p:nvPr/>
        </p:nvSpPr>
        <p:spPr>
          <a:xfrm>
            <a:off x="4524109" y="573999"/>
            <a:ext cx="5261335" cy="554383"/>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歳若返り」に資する日々の情報発信に加え、府民にフォロワーとなっていただくための企画を年間を通じて実施した。</a:t>
            </a:r>
            <a:endParaRPr kumimoji="1" lang="en-US" altLang="ja-JP" sz="12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1396FF0-3B13-2562-1C8D-DC8FE3576C3A}"/>
              </a:ext>
            </a:extLst>
          </p:cNvPr>
          <p:cNvSpPr/>
          <p:nvPr/>
        </p:nvSpPr>
        <p:spPr>
          <a:xfrm>
            <a:off x="2922438" y="558894"/>
            <a:ext cx="1546876" cy="30672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X</a:t>
            </a:r>
            <a:r>
              <a:rPr kumimoji="1" lang="ja-JP" altLang="en-US" sz="1600" b="1" dirty="0"/>
              <a:t>（</a:t>
            </a:r>
            <a:r>
              <a:rPr kumimoji="1" lang="ja-JP" altLang="en-US" sz="1400" b="1" dirty="0"/>
              <a:t>旧</a:t>
            </a:r>
            <a:r>
              <a:rPr kumimoji="1" lang="en-US" altLang="ja-JP" sz="1600" b="1" dirty="0"/>
              <a:t>Twitter</a:t>
            </a:r>
            <a:r>
              <a:rPr kumimoji="1" lang="ja-JP" altLang="en-US" sz="1600" b="1" dirty="0"/>
              <a:t>）</a:t>
            </a:r>
          </a:p>
        </p:txBody>
      </p:sp>
      <p:sp>
        <p:nvSpPr>
          <p:cNvPr id="19" name="テキスト ボックス 18">
            <a:extLst>
              <a:ext uri="{FF2B5EF4-FFF2-40B4-BE49-F238E27FC236}">
                <a16:creationId xmlns:a16="http://schemas.microsoft.com/office/drawing/2014/main" id="{50F4AF98-6D52-DC43-BD9A-69EA0B82CD34}"/>
              </a:ext>
            </a:extLst>
          </p:cNvPr>
          <p:cNvSpPr txBox="1"/>
          <p:nvPr/>
        </p:nvSpPr>
        <p:spPr>
          <a:xfrm>
            <a:off x="2954246" y="1717760"/>
            <a:ext cx="4687100" cy="489878"/>
          </a:xfrm>
          <a:prstGeom prst="rect">
            <a:avLst/>
          </a:prstGeom>
          <a:noFill/>
        </p:spPr>
        <p:txBody>
          <a:bodyPr wrap="square" rtlCol="0">
            <a:spAutoFit/>
          </a:bodyPr>
          <a:lstStyle/>
          <a:p>
            <a:pPr>
              <a:lnSpc>
                <a:spcPts val="1400"/>
              </a:lnSpc>
              <a:spcAft>
                <a:spcPts val="300"/>
              </a:spcAft>
            </a:pPr>
            <a:r>
              <a:rPr kumimoji="1" lang="ja-JP" altLang="en-US" sz="1200" b="1" dirty="0">
                <a:solidFill>
                  <a:schemeClr val="tx1"/>
                </a:solidFill>
                <a:latin typeface="Meiryo UI" panose="020B0604030504040204" pitchFamily="50" charset="-128"/>
                <a:ea typeface="Meiryo UI" panose="020B0604030504040204" pitchFamily="50" charset="-128"/>
              </a:rPr>
              <a:t>■企業との連携によるキャンペーンの実施</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1400"/>
              </a:lnSpc>
              <a:spcAft>
                <a:spcPts val="300"/>
              </a:spcAft>
            </a:pPr>
            <a:r>
              <a:rPr kumimoji="1" lang="ja-JP" altLang="en-US" sz="1200" b="1" dirty="0">
                <a:latin typeface="Meiryo UI" panose="020B0604030504040204" pitchFamily="50" charset="-128"/>
                <a:ea typeface="Meiryo UI" panose="020B0604030504040204" pitchFamily="50" charset="-128"/>
              </a:rPr>
              <a:t>① </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歳若返り 漢字で振り返りキャンペーン</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8E79E43-E376-1135-64F6-3C36E9BEA15C}"/>
              </a:ext>
            </a:extLst>
          </p:cNvPr>
          <p:cNvSpPr txBox="1"/>
          <p:nvPr/>
        </p:nvSpPr>
        <p:spPr>
          <a:xfrm>
            <a:off x="7703560" y="3113607"/>
            <a:ext cx="2037625" cy="2178610"/>
          </a:xfrm>
          <a:prstGeom prst="rect">
            <a:avLst/>
          </a:prstGeom>
          <a:noFill/>
        </p:spPr>
        <p:txBody>
          <a:bodyPr wrap="square" rtlCol="0">
            <a:spAutoFit/>
          </a:bodyPr>
          <a:lstStyle/>
          <a:p>
            <a:pPr>
              <a:lnSpc>
                <a:spcPts val="1400"/>
              </a:lnSpc>
              <a:spcAft>
                <a:spcPts val="600"/>
              </a:spcAft>
            </a:pPr>
            <a:endParaRPr kumimoji="1" lang="en-US" altLang="ja-JP" sz="1100" dirty="0">
              <a:latin typeface="Meiryo UI" panose="020B0604030504040204" pitchFamily="50" charset="-128"/>
              <a:ea typeface="Meiryo UI" panose="020B0604030504040204" pitchFamily="50" charset="-128"/>
            </a:endParaRPr>
          </a:p>
          <a:p>
            <a:pPr marL="171450" indent="-171450">
              <a:lnSpc>
                <a:spcPts val="1400"/>
              </a:lnSpc>
              <a:spcAft>
                <a:spcPts val="600"/>
              </a:spcAft>
              <a:buFont typeface="Wingdings" panose="05000000000000000000" pitchFamily="2" charset="2"/>
              <a:buChar char="l"/>
            </a:pPr>
            <a:r>
              <a:rPr kumimoji="1" lang="en-US" altLang="ja-JP" sz="1100" dirty="0">
                <a:latin typeface="Meiryo UI" panose="020B0604030504040204" pitchFamily="50" charset="-128"/>
                <a:ea typeface="Meiryo UI" panose="020B0604030504040204" pitchFamily="50" charset="-128"/>
              </a:rPr>
              <a:t>Instagram </a:t>
            </a:r>
            <a:r>
              <a:rPr kumimoji="1" lang="ja-JP" altLang="en-US" sz="1100" dirty="0">
                <a:latin typeface="Meiryo UI" panose="020B0604030504040204" pitchFamily="50" charset="-128"/>
                <a:ea typeface="Meiryo UI" panose="020B0604030504040204" pitchFamily="50" charset="-128"/>
              </a:rPr>
              <a:t>の開設により</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新たな層のフォロワーを獲得。</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400"/>
              </a:lnSpc>
              <a:spcAft>
                <a:spcPts val="600"/>
              </a:spcAft>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企業の発信力を活用したキャンペーンを通じてフォロワー数が増加。</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400"/>
              </a:lnSpc>
              <a:spcAft>
                <a:spcPts val="600"/>
              </a:spcAft>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着実に増加させてきたフォロワーとのつながりを活かし、万博催事へ向けて期待感を高める発信をしていくことが必要。</a:t>
            </a:r>
            <a:endParaRPr kumimoji="1" lang="en-US" altLang="ja-JP" sz="11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C47BE83C-2747-8611-C4F0-47DA49D7C88D}"/>
              </a:ext>
            </a:extLst>
          </p:cNvPr>
          <p:cNvSpPr/>
          <p:nvPr/>
        </p:nvSpPr>
        <p:spPr>
          <a:xfrm>
            <a:off x="7508691" y="4490316"/>
            <a:ext cx="72834" cy="1822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山形 44">
            <a:extLst>
              <a:ext uri="{FF2B5EF4-FFF2-40B4-BE49-F238E27FC236}">
                <a16:creationId xmlns:a16="http://schemas.microsoft.com/office/drawing/2014/main" id="{129F334E-002D-3261-3866-E936AE44CDBE}"/>
              </a:ext>
            </a:extLst>
          </p:cNvPr>
          <p:cNvSpPr>
            <a:spLocks noChangeAspect="1"/>
          </p:cNvSpPr>
          <p:nvPr/>
        </p:nvSpPr>
        <p:spPr>
          <a:xfrm>
            <a:off x="3025901" y="1279286"/>
            <a:ext cx="379967" cy="324000"/>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四角形: 角を丸くする 33">
            <a:extLst>
              <a:ext uri="{FF2B5EF4-FFF2-40B4-BE49-F238E27FC236}">
                <a16:creationId xmlns:a16="http://schemas.microsoft.com/office/drawing/2014/main" id="{2F0D9308-ACCB-423D-B621-21FE7C64E94C}"/>
              </a:ext>
            </a:extLst>
          </p:cNvPr>
          <p:cNvSpPr/>
          <p:nvPr/>
        </p:nvSpPr>
        <p:spPr>
          <a:xfrm>
            <a:off x="2922438" y="916300"/>
            <a:ext cx="1546876" cy="306729"/>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Instagram</a:t>
            </a:r>
            <a:endParaRPr kumimoji="1" lang="ja-JP" altLang="en-US" sz="1600" b="1" dirty="0"/>
          </a:p>
        </p:txBody>
      </p:sp>
      <p:sp>
        <p:nvSpPr>
          <p:cNvPr id="5" name="テキスト ボックス 4">
            <a:extLst>
              <a:ext uri="{FF2B5EF4-FFF2-40B4-BE49-F238E27FC236}">
                <a16:creationId xmlns:a16="http://schemas.microsoft.com/office/drawing/2014/main" id="{3EB3F939-1EF0-31D5-6242-A2E3198F4280}"/>
              </a:ext>
            </a:extLst>
          </p:cNvPr>
          <p:cNvSpPr txBox="1"/>
          <p:nvPr/>
        </p:nvSpPr>
        <p:spPr>
          <a:xfrm>
            <a:off x="192529" y="1724205"/>
            <a:ext cx="2606546" cy="267124"/>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 府の取組みの共有</a:t>
            </a:r>
            <a:endParaRPr kumimoji="1" lang="en-US" altLang="ja-JP" sz="1200" b="1"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8F19EB34-C418-415F-9401-3FB463329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54" y="2359865"/>
            <a:ext cx="1547664" cy="931438"/>
          </a:xfrm>
          <a:prstGeom prst="rect">
            <a:avLst/>
          </a:prstGeom>
        </p:spPr>
      </p:pic>
      <p:pic>
        <p:nvPicPr>
          <p:cNvPr id="24" name="図 23">
            <a:extLst>
              <a:ext uri="{FF2B5EF4-FFF2-40B4-BE49-F238E27FC236}">
                <a16:creationId xmlns:a16="http://schemas.microsoft.com/office/drawing/2014/main" id="{4C44C289-263D-4BC4-BEA5-CA76ECA25E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58070" y="2767013"/>
            <a:ext cx="1461835" cy="844205"/>
          </a:xfrm>
          <a:prstGeom prst="rect">
            <a:avLst/>
          </a:prstGeom>
        </p:spPr>
      </p:pic>
      <p:sp>
        <p:nvSpPr>
          <p:cNvPr id="17" name="テキスト ボックス 16">
            <a:extLst>
              <a:ext uri="{FF2B5EF4-FFF2-40B4-BE49-F238E27FC236}">
                <a16:creationId xmlns:a16="http://schemas.microsoft.com/office/drawing/2014/main" id="{4E7F8A0E-6DDF-D108-1B45-5C5FDF2B89CC}"/>
              </a:ext>
            </a:extLst>
          </p:cNvPr>
          <p:cNvSpPr txBox="1"/>
          <p:nvPr/>
        </p:nvSpPr>
        <p:spPr>
          <a:xfrm>
            <a:off x="192529" y="3768599"/>
            <a:ext cx="2620188" cy="267124"/>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 市町村の取組みの共有</a:t>
            </a:r>
            <a:endParaRPr kumimoji="1" lang="en-US" altLang="ja-JP" sz="1200" b="1"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E429BD7E-3484-45A1-97B1-DFD4882EC7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617" y="4437983"/>
            <a:ext cx="1331084" cy="998313"/>
          </a:xfrm>
          <a:prstGeom prst="rect">
            <a:avLst/>
          </a:prstGeom>
        </p:spPr>
      </p:pic>
      <p:pic>
        <p:nvPicPr>
          <p:cNvPr id="48" name="図 47">
            <a:extLst>
              <a:ext uri="{FF2B5EF4-FFF2-40B4-BE49-F238E27FC236}">
                <a16:creationId xmlns:a16="http://schemas.microsoft.com/office/drawing/2014/main" id="{349E70BA-FEED-48EF-8513-6339C67E4B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3441" y="4593076"/>
            <a:ext cx="1380333" cy="1185900"/>
          </a:xfrm>
          <a:prstGeom prst="rect">
            <a:avLst/>
          </a:prstGeom>
        </p:spPr>
      </p:pic>
      <p:pic>
        <p:nvPicPr>
          <p:cNvPr id="10" name="図 9">
            <a:extLst>
              <a:ext uri="{FF2B5EF4-FFF2-40B4-BE49-F238E27FC236}">
                <a16:creationId xmlns:a16="http://schemas.microsoft.com/office/drawing/2014/main" id="{3101CA2C-DA04-48A0-81AC-DB7A932DD6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368431" y="5826601"/>
            <a:ext cx="2209161" cy="901614"/>
          </a:xfrm>
          <a:prstGeom prst="rect">
            <a:avLst/>
          </a:prstGeom>
        </p:spPr>
      </p:pic>
      <p:sp>
        <p:nvSpPr>
          <p:cNvPr id="38" name="テキスト ボックス 37">
            <a:extLst>
              <a:ext uri="{FF2B5EF4-FFF2-40B4-BE49-F238E27FC236}">
                <a16:creationId xmlns:a16="http://schemas.microsoft.com/office/drawing/2014/main" id="{8BEAA404-D5AC-4001-AB37-68884CA2D5DC}"/>
              </a:ext>
            </a:extLst>
          </p:cNvPr>
          <p:cNvSpPr txBox="1"/>
          <p:nvPr/>
        </p:nvSpPr>
        <p:spPr>
          <a:xfrm>
            <a:off x="7760454" y="2778132"/>
            <a:ext cx="2007926" cy="459485"/>
          </a:xfrm>
          <a:prstGeom prst="rect">
            <a:avLst/>
          </a:prstGeom>
          <a:noFill/>
        </p:spPr>
        <p:txBody>
          <a:bodyPr wrap="square" rtlCol="0">
            <a:spAutoFit/>
          </a:bodyPr>
          <a:lstStyle/>
          <a:p>
            <a:pPr>
              <a:lnSpc>
                <a:spcPts val="1500"/>
              </a:lnSpc>
            </a:pPr>
            <a:r>
              <a:rPr kumimoji="1" lang="en-US" altLang="ja-JP" sz="1200" b="1" dirty="0">
                <a:latin typeface="Meiryo UI" panose="020B0604030504040204" pitchFamily="50" charset="-128"/>
                <a:ea typeface="Meiryo UI" panose="020B0604030504040204" pitchFamily="50" charset="-128"/>
              </a:rPr>
              <a:t>【Instagram </a:t>
            </a:r>
            <a:r>
              <a:rPr kumimoji="1" lang="ja-JP" altLang="en-US" sz="1200" b="1" dirty="0">
                <a:latin typeface="Meiryo UI" panose="020B0604030504040204" pitchFamily="50" charset="-128"/>
                <a:ea typeface="Meiryo UI" panose="020B0604030504040204" pitchFamily="50" charset="-128"/>
              </a:rPr>
              <a:t>フォロワー数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p:txBody>
      </p:sp>
      <p:graphicFrame>
        <p:nvGraphicFramePr>
          <p:cNvPr id="39" name="表 38">
            <a:extLst>
              <a:ext uri="{FF2B5EF4-FFF2-40B4-BE49-F238E27FC236}">
                <a16:creationId xmlns:a16="http://schemas.microsoft.com/office/drawing/2014/main" id="{CC15FD75-815B-4FAC-83C9-87EC09DCBC2A}"/>
              </a:ext>
            </a:extLst>
          </p:cNvPr>
          <p:cNvGraphicFramePr>
            <a:graphicFrameLocks noGrp="1"/>
          </p:cNvGraphicFramePr>
          <p:nvPr>
            <p:extLst>
              <p:ext uri="{D42A27DB-BD31-4B8C-83A1-F6EECF244321}">
                <p14:modId xmlns:p14="http://schemas.microsoft.com/office/powerpoint/2010/main" val="1803102696"/>
              </p:ext>
            </p:extLst>
          </p:nvPr>
        </p:nvGraphicFramePr>
        <p:xfrm>
          <a:off x="7881552" y="3042174"/>
          <a:ext cx="1720093" cy="276225"/>
        </p:xfrm>
        <a:graphic>
          <a:graphicData uri="http://schemas.openxmlformats.org/drawingml/2006/table">
            <a:tbl>
              <a:tblPr bandRow="1">
                <a:tableStyleId>{7DF18680-E054-41AD-8BC1-D1AEF772440D}</a:tableStyleId>
              </a:tblPr>
              <a:tblGrid>
                <a:gridCol w="989082">
                  <a:extLst>
                    <a:ext uri="{9D8B030D-6E8A-4147-A177-3AD203B41FA5}">
                      <a16:colId xmlns:a16="http://schemas.microsoft.com/office/drawing/2014/main" val="4162034211"/>
                    </a:ext>
                  </a:extLst>
                </a:gridCol>
                <a:gridCol w="731011">
                  <a:extLst>
                    <a:ext uri="{9D8B030D-6E8A-4147-A177-3AD203B41FA5}">
                      <a16:colId xmlns:a16="http://schemas.microsoft.com/office/drawing/2014/main" val="932383484"/>
                    </a:ext>
                  </a:extLst>
                </a:gridCol>
              </a:tblGrid>
              <a:tr h="270000">
                <a:tc>
                  <a:txBody>
                    <a:bodyPr/>
                    <a:lstStyle/>
                    <a:p>
                      <a:pPr>
                        <a:lnSpc>
                          <a:spcPts val="1500"/>
                        </a:lnSpc>
                      </a:pPr>
                      <a:r>
                        <a:rPr kumimoji="1" lang="en-US" altLang="ja-JP" sz="1200" b="1" u="none" dirty="0"/>
                        <a:t>R7.3.4</a:t>
                      </a:r>
                      <a:r>
                        <a:rPr kumimoji="1" lang="ja-JP" altLang="en-US" sz="1200" b="1" u="none" dirty="0"/>
                        <a:t>時点 </a:t>
                      </a:r>
                    </a:p>
                  </a:txBody>
                  <a:tcPr/>
                </a:tc>
                <a:tc>
                  <a:txBody>
                    <a:bodyPr/>
                    <a:lstStyle/>
                    <a:p>
                      <a:pPr>
                        <a:lnSpc>
                          <a:spcPts val="1500"/>
                        </a:lnSpc>
                      </a:pPr>
                      <a:r>
                        <a:rPr kumimoji="1" lang="en-US" altLang="ja-JP" sz="1200" b="1" dirty="0"/>
                        <a:t>387</a:t>
                      </a:r>
                      <a:r>
                        <a:rPr kumimoji="1" lang="ja-JP" altLang="en-US" sz="1200" b="1" dirty="0"/>
                        <a:t>人</a:t>
                      </a:r>
                    </a:p>
                  </a:txBody>
                  <a:tcPr/>
                </a:tc>
                <a:extLst>
                  <a:ext uri="{0D108BD9-81ED-4DB2-BD59-A6C34878D82A}">
                    <a16:rowId xmlns:a16="http://schemas.microsoft.com/office/drawing/2014/main" val="1602295073"/>
                  </a:ext>
                </a:extLst>
              </a:tr>
            </a:tbl>
          </a:graphicData>
        </a:graphic>
      </p:graphicFrame>
      <p:grpSp>
        <p:nvGrpSpPr>
          <p:cNvPr id="40" name="グループ化 39">
            <a:extLst>
              <a:ext uri="{FF2B5EF4-FFF2-40B4-BE49-F238E27FC236}">
                <a16:creationId xmlns:a16="http://schemas.microsoft.com/office/drawing/2014/main" id="{812C287B-64E7-4C92-83E9-B456C33A874F}"/>
              </a:ext>
            </a:extLst>
          </p:cNvPr>
          <p:cNvGrpSpPr/>
          <p:nvPr/>
        </p:nvGrpSpPr>
        <p:grpSpPr>
          <a:xfrm>
            <a:off x="3026015" y="2760857"/>
            <a:ext cx="2925872" cy="591390"/>
            <a:chOff x="4585240" y="2930655"/>
            <a:chExt cx="2956801" cy="591390"/>
          </a:xfrm>
        </p:grpSpPr>
        <p:sp>
          <p:nvSpPr>
            <p:cNvPr id="44" name="四角形: 角を丸くする 43">
              <a:extLst>
                <a:ext uri="{FF2B5EF4-FFF2-40B4-BE49-F238E27FC236}">
                  <a16:creationId xmlns:a16="http://schemas.microsoft.com/office/drawing/2014/main" id="{17B3437D-EBA7-4A39-A734-5D4EEB1D9B98}"/>
                </a:ext>
              </a:extLst>
            </p:cNvPr>
            <p:cNvSpPr/>
            <p:nvPr/>
          </p:nvSpPr>
          <p:spPr>
            <a:xfrm>
              <a:off x="4613895" y="2930655"/>
              <a:ext cx="2928146" cy="577081"/>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1E148B5-681C-4FFF-AF93-513DF4F9EEF6}"/>
                </a:ext>
              </a:extLst>
            </p:cNvPr>
            <p:cNvSpPr txBox="1"/>
            <p:nvPr/>
          </p:nvSpPr>
          <p:spPr>
            <a:xfrm>
              <a:off x="4585240" y="2944964"/>
              <a:ext cx="2934803"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実施期間　令和</a:t>
              </a:r>
              <a:r>
                <a:rPr kumimoji="1" lang="en-US" altLang="ja-JP" sz="1050" dirty="0">
                  <a:latin typeface="Meiryo UI" panose="020B0604030504040204" pitchFamily="50" charset="-128"/>
                  <a:ea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日から</a:t>
              </a: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27</a:t>
              </a:r>
              <a:r>
                <a:rPr kumimoji="1" lang="ja-JP" altLang="en-US" sz="1050" dirty="0">
                  <a:latin typeface="Meiryo UI" panose="020B0604030504040204" pitchFamily="50" charset="-128"/>
                  <a:ea typeface="Meiryo UI" panose="020B0604030504040204" pitchFamily="50" charset="-128"/>
                </a:rPr>
                <a:t>日まで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応募総数　　　　　　 </a:t>
              </a:r>
              <a:r>
                <a:rPr kumimoji="1" lang="en-US" altLang="ja-JP" sz="1050" dirty="0">
                  <a:latin typeface="Meiryo UI" panose="020B0604030504040204" pitchFamily="50" charset="-128"/>
                  <a:ea typeface="Meiryo UI" panose="020B0604030504040204" pitchFamily="50" charset="-128"/>
                </a:rPr>
                <a:t>85</a:t>
              </a:r>
              <a:r>
                <a:rPr kumimoji="1" lang="ja-JP" altLang="en-US" sz="1050" dirty="0">
                  <a:latin typeface="Meiryo UI" panose="020B0604030504040204" pitchFamily="50" charset="-128"/>
                  <a:ea typeface="Meiryo UI" panose="020B0604030504040204" pitchFamily="50" charset="-128"/>
                </a:rPr>
                <a:t>件</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新規フォロワー数　　 </a:t>
              </a:r>
              <a:r>
                <a:rPr kumimoji="1" lang="en-US" altLang="ja-JP" sz="1050" dirty="0">
                  <a:latin typeface="Meiryo UI" panose="020B0604030504040204" pitchFamily="50" charset="-128"/>
                  <a:ea typeface="Meiryo UI" panose="020B0604030504040204" pitchFamily="50" charset="-128"/>
                </a:rPr>
                <a:t>76</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p:txBody>
        </p:sp>
      </p:grpSp>
      <p:pic>
        <p:nvPicPr>
          <p:cNvPr id="22" name="図 21">
            <a:extLst>
              <a:ext uri="{FF2B5EF4-FFF2-40B4-BE49-F238E27FC236}">
                <a16:creationId xmlns:a16="http://schemas.microsoft.com/office/drawing/2014/main" id="{F81A7536-20F5-40DF-9229-EB447A6AFA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0242" y="2671633"/>
            <a:ext cx="1617594" cy="814445"/>
          </a:xfrm>
          <a:prstGeom prst="rect">
            <a:avLst/>
          </a:prstGeom>
        </p:spPr>
      </p:pic>
      <p:sp>
        <p:nvSpPr>
          <p:cNvPr id="9" name="テキスト ボックス 8">
            <a:extLst>
              <a:ext uri="{FF2B5EF4-FFF2-40B4-BE49-F238E27FC236}">
                <a16:creationId xmlns:a16="http://schemas.microsoft.com/office/drawing/2014/main" id="{77DC7C76-74B4-F03C-6755-471515E91DBD}"/>
              </a:ext>
            </a:extLst>
          </p:cNvPr>
          <p:cNvSpPr txBox="1"/>
          <p:nvPr/>
        </p:nvSpPr>
        <p:spPr>
          <a:xfrm>
            <a:off x="2963284" y="3473415"/>
            <a:ext cx="4687100" cy="271869"/>
          </a:xfrm>
          <a:prstGeom prst="rect">
            <a:avLst/>
          </a:prstGeom>
          <a:noFill/>
        </p:spPr>
        <p:txBody>
          <a:bodyPr wrap="square" rtlCol="0">
            <a:spAutoFit/>
          </a:bodyPr>
          <a:lstStyle/>
          <a:p>
            <a:pPr>
              <a:lnSpc>
                <a:spcPts val="1400"/>
              </a:lnSpc>
              <a:spcAft>
                <a:spcPts val="300"/>
              </a:spcAft>
            </a:pPr>
            <a:r>
              <a:rPr kumimoji="1" lang="ja-JP" altLang="en-US" sz="1200" b="1" dirty="0">
                <a:latin typeface="Meiryo UI" panose="020B0604030504040204" pitchFamily="50" charset="-128"/>
                <a:ea typeface="Meiryo UI" panose="020B0604030504040204" pitchFamily="50" charset="-128"/>
              </a:rPr>
              <a:t>➁ 森永乳業協賛による健康飲料等が当たるキャンペーン</a:t>
            </a:r>
            <a:r>
              <a:rPr kumimoji="1" lang="en-US" altLang="ja-JP" sz="1200" dirty="0">
                <a:latin typeface="Meiryo UI" panose="020B0604030504040204" pitchFamily="50" charset="-128"/>
                <a:ea typeface="Meiryo UI" panose="020B0604030504040204" pitchFamily="50" charset="-128"/>
              </a:rPr>
              <a:t> </a:t>
            </a:r>
          </a:p>
        </p:txBody>
      </p:sp>
      <p:grpSp>
        <p:nvGrpSpPr>
          <p:cNvPr id="12" name="グループ化 11">
            <a:extLst>
              <a:ext uri="{FF2B5EF4-FFF2-40B4-BE49-F238E27FC236}">
                <a16:creationId xmlns:a16="http://schemas.microsoft.com/office/drawing/2014/main" id="{80FCBA5D-0464-262C-D4AE-D3ABFDBF8F03}"/>
              </a:ext>
            </a:extLst>
          </p:cNvPr>
          <p:cNvGrpSpPr/>
          <p:nvPr/>
        </p:nvGrpSpPr>
        <p:grpSpPr>
          <a:xfrm>
            <a:off x="3026015" y="4516084"/>
            <a:ext cx="2700768" cy="591390"/>
            <a:chOff x="4585240" y="2930655"/>
            <a:chExt cx="2956801" cy="591390"/>
          </a:xfrm>
        </p:grpSpPr>
        <p:sp>
          <p:nvSpPr>
            <p:cNvPr id="15" name="四角形: 角を丸くする 14">
              <a:extLst>
                <a:ext uri="{FF2B5EF4-FFF2-40B4-BE49-F238E27FC236}">
                  <a16:creationId xmlns:a16="http://schemas.microsoft.com/office/drawing/2014/main" id="{CB67A4F7-7241-953D-33BB-97D119ACC538}"/>
                </a:ext>
              </a:extLst>
            </p:cNvPr>
            <p:cNvSpPr/>
            <p:nvPr/>
          </p:nvSpPr>
          <p:spPr>
            <a:xfrm>
              <a:off x="4613895" y="2930655"/>
              <a:ext cx="2928146" cy="577081"/>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4207562-4432-C764-1B01-0ED7E641BA0F}"/>
                </a:ext>
              </a:extLst>
            </p:cNvPr>
            <p:cNvSpPr txBox="1"/>
            <p:nvPr/>
          </p:nvSpPr>
          <p:spPr>
            <a:xfrm>
              <a:off x="4585240" y="2944964"/>
              <a:ext cx="2934803"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実施期間　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日から</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20</a:t>
              </a:r>
              <a:r>
                <a:rPr kumimoji="1" lang="ja-JP" altLang="en-US" sz="1050" dirty="0">
                  <a:latin typeface="Meiryo UI" panose="020B0604030504040204" pitchFamily="50" charset="-128"/>
                  <a:ea typeface="Meiryo UI" panose="020B0604030504040204" pitchFamily="50" charset="-128"/>
                </a:rPr>
                <a:t>日まで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応募総数　　　　　</a:t>
              </a:r>
              <a:r>
                <a:rPr kumimoji="1" lang="en-US" altLang="ja-JP" sz="1050" dirty="0">
                  <a:latin typeface="Meiryo UI" panose="020B0604030504040204" pitchFamily="50" charset="-128"/>
                  <a:ea typeface="Meiryo UI" panose="020B0604030504040204" pitchFamily="50" charset="-128"/>
                </a:rPr>
                <a:t>1,611</a:t>
              </a:r>
              <a:r>
                <a:rPr kumimoji="1" lang="ja-JP" altLang="en-US" sz="1050" dirty="0">
                  <a:latin typeface="Meiryo UI" panose="020B0604030504040204" pitchFamily="50" charset="-128"/>
                  <a:ea typeface="Meiryo UI" panose="020B0604030504040204" pitchFamily="50" charset="-128"/>
                </a:rPr>
                <a:t>件</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新規フォロワー数　　 </a:t>
              </a:r>
              <a:r>
                <a:rPr kumimoji="1" lang="en-US" altLang="ja-JP" sz="1050" dirty="0">
                  <a:latin typeface="Meiryo UI" panose="020B0604030504040204" pitchFamily="50" charset="-128"/>
                  <a:ea typeface="Meiryo UI" panose="020B0604030504040204" pitchFamily="50" charset="-128"/>
                </a:rPr>
                <a:t>979</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p:txBody>
        </p:sp>
      </p:grpSp>
      <p:pic>
        <p:nvPicPr>
          <p:cNvPr id="29" name="図 28">
            <a:extLst>
              <a:ext uri="{FF2B5EF4-FFF2-40B4-BE49-F238E27FC236}">
                <a16:creationId xmlns:a16="http://schemas.microsoft.com/office/drawing/2014/main" id="{58434E3C-2CBA-47C0-BA92-9EA8E23601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5697" y="4722361"/>
            <a:ext cx="1806134" cy="1015950"/>
          </a:xfrm>
          <a:prstGeom prst="rect">
            <a:avLst/>
          </a:prstGeom>
        </p:spPr>
      </p:pic>
      <p:pic>
        <p:nvPicPr>
          <p:cNvPr id="13" name="図 12">
            <a:extLst>
              <a:ext uri="{FF2B5EF4-FFF2-40B4-BE49-F238E27FC236}">
                <a16:creationId xmlns:a16="http://schemas.microsoft.com/office/drawing/2014/main" id="{C269E224-3BCD-4490-8706-68CF17334E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0922" y="5228095"/>
            <a:ext cx="1775750" cy="1538983"/>
          </a:xfrm>
          <a:prstGeom prst="rect">
            <a:avLst/>
          </a:prstGeom>
        </p:spPr>
      </p:pic>
      <p:sp>
        <p:nvSpPr>
          <p:cNvPr id="6" name="テキスト ボックス 5">
            <a:extLst>
              <a:ext uri="{FF2B5EF4-FFF2-40B4-BE49-F238E27FC236}">
                <a16:creationId xmlns:a16="http://schemas.microsoft.com/office/drawing/2014/main" id="{F78D9A2A-3556-44A6-8B1D-A03E490AE587}"/>
              </a:ext>
            </a:extLst>
          </p:cNvPr>
          <p:cNvSpPr txBox="1"/>
          <p:nvPr/>
        </p:nvSpPr>
        <p:spPr>
          <a:xfrm>
            <a:off x="3052653" y="2138905"/>
            <a:ext cx="4417410" cy="630942"/>
          </a:xfrm>
          <a:prstGeom prst="rect">
            <a:avLst/>
          </a:prstGeom>
          <a:noFill/>
        </p:spPr>
        <p:txBody>
          <a:bodyPr wrap="square" rtlCol="0">
            <a:spAutoFit/>
          </a:bodyPr>
          <a:lstStyle/>
          <a:p>
            <a:pPr marL="0" marR="0" lvl="0" indent="0" algn="l" defTabSz="457200" rtl="0" eaLnBrk="1" fontAlgn="auto" latinLnBrk="0" hangingPunct="1">
              <a:lnSpc>
                <a:spcPts val="1400"/>
              </a:lnSpc>
              <a:spcBef>
                <a:spcPts val="0"/>
              </a:spcBef>
              <a:spcAft>
                <a:spcPts val="3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日の漢字の日にちなんで、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歳若返りに向けて取り組んだこと等を漢字一文字で投稿するとプレゼントが当たるキャンペーンを開催。</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キャンペーンポストを企業アカウントからも発信。</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C684437D-5651-4294-ACBA-DA27C6702346}"/>
              </a:ext>
            </a:extLst>
          </p:cNvPr>
          <p:cNvSpPr txBox="1"/>
          <p:nvPr/>
        </p:nvSpPr>
        <p:spPr>
          <a:xfrm>
            <a:off x="3052653" y="3680658"/>
            <a:ext cx="4475325" cy="830997"/>
          </a:xfrm>
          <a:prstGeom prst="rect">
            <a:avLst/>
          </a:prstGeom>
          <a:noFill/>
        </p:spPr>
        <p:txBody>
          <a:bodyPr wrap="square" rtlCol="0">
            <a:spAutoFit/>
          </a:bodyPr>
          <a:lstStyle/>
          <a:p>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YouTube</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動画視聴の有無を尋ねるという、手軽に参加できる内容。</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同社公式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からの発信により新規フォロワーを獲得。同社の万博出展内容を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で紹介したところ、万博情報を発信しているアカウントによりリポスト。</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万博に関心ある層へのアプローチにつながった。</a:t>
            </a:r>
            <a:endParaRPr kumimoji="1" lang="ja-JP" altLang="en-US" dirty="0"/>
          </a:p>
        </p:txBody>
      </p:sp>
      <p:sp>
        <p:nvSpPr>
          <p:cNvPr id="18" name="テキスト ボックス 17">
            <a:extLst>
              <a:ext uri="{FF2B5EF4-FFF2-40B4-BE49-F238E27FC236}">
                <a16:creationId xmlns:a16="http://schemas.microsoft.com/office/drawing/2014/main" id="{483A0ED2-0CA3-45C2-B718-5BF4DF439B63}"/>
              </a:ext>
            </a:extLst>
          </p:cNvPr>
          <p:cNvSpPr txBox="1"/>
          <p:nvPr/>
        </p:nvSpPr>
        <p:spPr>
          <a:xfrm>
            <a:off x="221154" y="1935388"/>
            <a:ext cx="2535813" cy="45948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府が普及を進めるサイクルルートや、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GABA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増しレシピを紹介。</a:t>
            </a:r>
          </a:p>
        </p:txBody>
      </p:sp>
      <p:sp>
        <p:nvSpPr>
          <p:cNvPr id="20" name="テキスト ボックス 19">
            <a:extLst>
              <a:ext uri="{FF2B5EF4-FFF2-40B4-BE49-F238E27FC236}">
                <a16:creationId xmlns:a16="http://schemas.microsoft.com/office/drawing/2014/main" id="{3F06772F-CD23-4226-BD9D-3F2DC1028EC8}"/>
              </a:ext>
            </a:extLst>
          </p:cNvPr>
          <p:cNvSpPr txBox="1"/>
          <p:nvPr/>
        </p:nvSpPr>
        <p:spPr>
          <a:xfrm>
            <a:off x="221154" y="3986739"/>
            <a:ext cx="2463647" cy="45948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健康づくりにつながる施設や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歳若返りに資するイベント情報を紹介。</a:t>
            </a:r>
          </a:p>
        </p:txBody>
      </p:sp>
      <p:sp>
        <p:nvSpPr>
          <p:cNvPr id="23" name="テキスト ボックス 22">
            <a:extLst>
              <a:ext uri="{FF2B5EF4-FFF2-40B4-BE49-F238E27FC236}">
                <a16:creationId xmlns:a16="http://schemas.microsoft.com/office/drawing/2014/main" id="{D1CBC864-4CF8-4252-857A-669DBDA18AB5}"/>
              </a:ext>
            </a:extLst>
          </p:cNvPr>
          <p:cNvSpPr txBox="1"/>
          <p:nvPr/>
        </p:nvSpPr>
        <p:spPr>
          <a:xfrm>
            <a:off x="221154" y="5976257"/>
            <a:ext cx="2699615" cy="651845"/>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階段利用や野菜摂取など、日常生活の中で実践しやすい「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歳若返り」につながる行動を呼びかけ。</a:t>
            </a:r>
          </a:p>
        </p:txBody>
      </p:sp>
    </p:spTree>
    <p:extLst>
      <p:ext uri="{BB962C8B-B14F-4D97-AF65-F5344CB8AC3E}">
        <p14:creationId xmlns:p14="http://schemas.microsoft.com/office/powerpoint/2010/main" val="131688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06B8A9FB-5BEC-4F62-A102-98EEC003E32F}"/>
              </a:ext>
            </a:extLst>
          </p:cNvPr>
          <p:cNvSpPr/>
          <p:nvPr/>
        </p:nvSpPr>
        <p:spPr>
          <a:xfrm>
            <a:off x="5144131" y="5566804"/>
            <a:ext cx="4603214" cy="117842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0E3E14D-CF85-5E5E-CD69-EDFC3CBA98BA}"/>
              </a:ext>
            </a:extLst>
          </p:cNvPr>
          <p:cNvCxnSpPr>
            <a:cxnSpLocks/>
          </p:cNvCxnSpPr>
          <p:nvPr/>
        </p:nvCxnSpPr>
        <p:spPr>
          <a:xfrm>
            <a:off x="206693" y="1103421"/>
            <a:ext cx="47860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CF8E1431-05B0-49DA-BD4A-7CD54A27B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088" y="1230184"/>
            <a:ext cx="4079136" cy="4029490"/>
          </a:xfrm>
          <a:prstGeom prst="rect">
            <a:avLst/>
          </a:prstGeom>
          <a:ln>
            <a:solidFill>
              <a:schemeClr val="bg1">
                <a:lumMod val="50000"/>
              </a:schemeClr>
            </a:solidFill>
          </a:ln>
        </p:spPr>
      </p:pic>
      <p:sp>
        <p:nvSpPr>
          <p:cNvPr id="82" name="正方形/長方形 81"/>
          <p:cNvSpPr/>
          <p:nvPr/>
        </p:nvSpPr>
        <p:spPr>
          <a:xfrm>
            <a:off x="206693" y="52923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２ 府民に身近な場での情報発信</a:t>
            </a:r>
          </a:p>
        </p:txBody>
      </p:sp>
      <p:sp>
        <p:nvSpPr>
          <p:cNvPr id="39" name="正方形/長方形 38">
            <a:extLst>
              <a:ext uri="{FF2B5EF4-FFF2-40B4-BE49-F238E27FC236}">
                <a16:creationId xmlns:a16="http://schemas.microsoft.com/office/drawing/2014/main" id="{3347EE3A-A5C1-4BFE-BE0D-B535106C96F6}"/>
              </a:ext>
            </a:extLst>
          </p:cNvPr>
          <p:cNvSpPr/>
          <p:nvPr/>
        </p:nvSpPr>
        <p:spPr>
          <a:xfrm>
            <a:off x="0" y="-33270"/>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a:t>
            </a:r>
            <a:r>
              <a:rPr lang="en-US" altLang="ja-JP" sz="2000" b="1" dirty="0">
                <a:solidFill>
                  <a:schemeClr val="bg1"/>
                </a:solidFill>
                <a:latin typeface="Meiryo UI" panose="020B0604030504040204" pitchFamily="50" charset="-128"/>
                <a:ea typeface="Meiryo UI" panose="020B0604030504040204" pitchFamily="50" charset="-128"/>
              </a:rPr>
              <a:t>6</a:t>
            </a:r>
            <a:r>
              <a:rPr lang="ja-JP" altLang="en-US" sz="2000" b="1" dirty="0">
                <a:solidFill>
                  <a:schemeClr val="bg1"/>
                </a:solidFill>
                <a:latin typeface="Meiryo UI" panose="020B0604030504040204" pitchFamily="50" charset="-128"/>
                <a:ea typeface="Meiryo UI" panose="020B0604030504040204" pitchFamily="50" charset="-128"/>
              </a:rPr>
              <a:t>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63960" y="3194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41" name="正方形/長方形 40">
            <a:extLst>
              <a:ext uri="{FF2B5EF4-FFF2-40B4-BE49-F238E27FC236}">
                <a16:creationId xmlns:a16="http://schemas.microsoft.com/office/drawing/2014/main" id="{308B8C94-0F78-404D-A15A-F29C2B90EC56}"/>
              </a:ext>
            </a:extLst>
          </p:cNvPr>
          <p:cNvSpPr/>
          <p:nvPr/>
        </p:nvSpPr>
        <p:spPr>
          <a:xfrm>
            <a:off x="3428010" y="534163"/>
            <a:ext cx="2961893" cy="33988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１</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 市町村等と連携した取組み</a:t>
            </a:r>
          </a:p>
        </p:txBody>
      </p:sp>
      <p:sp>
        <p:nvSpPr>
          <p:cNvPr id="45" name="テキスト ボックス 44">
            <a:extLst>
              <a:ext uri="{FF2B5EF4-FFF2-40B4-BE49-F238E27FC236}">
                <a16:creationId xmlns:a16="http://schemas.microsoft.com/office/drawing/2014/main" id="{97032941-57CA-4B40-9967-2D2313F500FB}"/>
              </a:ext>
            </a:extLst>
          </p:cNvPr>
          <p:cNvSpPr txBox="1"/>
          <p:nvPr/>
        </p:nvSpPr>
        <p:spPr>
          <a:xfrm>
            <a:off x="6414258" y="458400"/>
            <a:ext cx="2961893" cy="526811"/>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府民へきめ細かに情報を届けるため、</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市町村等との連携を通じた情報発信を強化。</a:t>
            </a:r>
            <a:endParaRPr kumimoji="1" lang="en-US" altLang="ja-JP" sz="1200" dirty="0">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4A620430-FBF9-4FF5-8906-319D71416ECE}"/>
              </a:ext>
            </a:extLst>
          </p:cNvPr>
          <p:cNvGrpSpPr/>
          <p:nvPr/>
        </p:nvGrpSpPr>
        <p:grpSpPr>
          <a:xfrm>
            <a:off x="206693" y="955547"/>
            <a:ext cx="9510490" cy="5796307"/>
            <a:chOff x="160088" y="4490159"/>
            <a:chExt cx="9731068" cy="5796307"/>
          </a:xfrm>
        </p:grpSpPr>
        <p:sp>
          <p:nvSpPr>
            <p:cNvPr id="10" name="正方形/長方形 9">
              <a:extLst>
                <a:ext uri="{FF2B5EF4-FFF2-40B4-BE49-F238E27FC236}">
                  <a16:creationId xmlns:a16="http://schemas.microsoft.com/office/drawing/2014/main" id="{F4E85B8A-A1C7-345E-1D7E-C6F33ECA80BC}"/>
                </a:ext>
              </a:extLst>
            </p:cNvPr>
            <p:cNvSpPr/>
            <p:nvPr/>
          </p:nvSpPr>
          <p:spPr>
            <a:xfrm>
              <a:off x="375459" y="4490159"/>
              <a:ext cx="3121423" cy="296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特定健診・がん検診等を活用した周知</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5482285F-093E-4037-9577-2FA1BF9186F1}"/>
                </a:ext>
              </a:extLst>
            </p:cNvPr>
            <p:cNvSpPr txBox="1"/>
            <p:nvPr/>
          </p:nvSpPr>
          <p:spPr>
            <a:xfrm>
              <a:off x="160088" y="4812544"/>
              <a:ext cx="5105464" cy="286360"/>
            </a:xfrm>
            <a:prstGeom prst="rect">
              <a:avLst/>
            </a:prstGeom>
            <a:noFill/>
          </p:spPr>
          <p:txBody>
            <a:bodyPr wrap="square" rtlCol="0">
              <a:spAutoFit/>
            </a:bodyPr>
            <a:lstStyle/>
            <a:p>
              <a:pPr>
                <a:lnSpc>
                  <a:spcPts val="1700"/>
                </a:lnSpc>
              </a:pPr>
              <a:r>
                <a:rPr kumimoji="1" lang="ja-JP" altLang="en-US" sz="1200" dirty="0">
                  <a:latin typeface="Meiryo UI" panose="020B0604030504040204" pitchFamily="50" charset="-128"/>
                  <a:ea typeface="Meiryo UI" panose="020B0604030504040204" pitchFamily="50" charset="-128"/>
                </a:rPr>
                <a:t> 案内封筒や案内文書等に</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画像を掲載</a:t>
              </a:r>
              <a:r>
                <a:rPr kumimoji="1" lang="ja-JP" altLang="en-US" sz="105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検診会場へのブース出展も実施。</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6F394DD-D8DE-44F7-98B2-4AACDBE9DC87}"/>
                </a:ext>
              </a:extLst>
            </p:cNvPr>
            <p:cNvSpPr txBox="1"/>
            <p:nvPr/>
          </p:nvSpPr>
          <p:spPr>
            <a:xfrm>
              <a:off x="8464481" y="8759282"/>
              <a:ext cx="142667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大東市集団検診案内文書</a:t>
              </a:r>
            </a:p>
          </p:txBody>
        </p:sp>
        <p:sp>
          <p:nvSpPr>
            <p:cNvPr id="14" name="テキスト ボックス 13">
              <a:extLst>
                <a:ext uri="{FF2B5EF4-FFF2-40B4-BE49-F238E27FC236}">
                  <a16:creationId xmlns:a16="http://schemas.microsoft.com/office/drawing/2014/main" id="{2F889F99-8830-4BBA-887C-2CE2121DD132}"/>
                </a:ext>
              </a:extLst>
            </p:cNvPr>
            <p:cNvSpPr txBox="1"/>
            <p:nvPr/>
          </p:nvSpPr>
          <p:spPr>
            <a:xfrm>
              <a:off x="3264861" y="10071022"/>
              <a:ext cx="1752521"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泉南市特定健診受診案内封筒　　</a:t>
              </a:r>
            </a:p>
          </p:txBody>
        </p:sp>
      </p:grpSp>
      <p:grpSp>
        <p:nvGrpSpPr>
          <p:cNvPr id="3" name="グループ化 2">
            <a:extLst>
              <a:ext uri="{FF2B5EF4-FFF2-40B4-BE49-F238E27FC236}">
                <a16:creationId xmlns:a16="http://schemas.microsoft.com/office/drawing/2014/main" id="{7722D729-F826-5BE4-4094-08C5F580651B}"/>
              </a:ext>
            </a:extLst>
          </p:cNvPr>
          <p:cNvGrpSpPr/>
          <p:nvPr/>
        </p:nvGrpSpPr>
        <p:grpSpPr>
          <a:xfrm>
            <a:off x="280180" y="1600147"/>
            <a:ext cx="4297035" cy="1082038"/>
            <a:chOff x="327805" y="1914472"/>
            <a:chExt cx="4297035" cy="1082038"/>
          </a:xfrm>
        </p:grpSpPr>
        <p:grpSp>
          <p:nvGrpSpPr>
            <p:cNvPr id="2" name="グループ化 1">
              <a:extLst>
                <a:ext uri="{FF2B5EF4-FFF2-40B4-BE49-F238E27FC236}">
                  <a16:creationId xmlns:a16="http://schemas.microsoft.com/office/drawing/2014/main" id="{BC95A75F-70B0-480E-B149-D268EA5C5C19}"/>
                </a:ext>
              </a:extLst>
            </p:cNvPr>
            <p:cNvGrpSpPr/>
            <p:nvPr/>
          </p:nvGrpSpPr>
          <p:grpSpPr>
            <a:xfrm>
              <a:off x="327805" y="1914472"/>
              <a:ext cx="4297035" cy="1082038"/>
              <a:chOff x="-6225461" y="27433"/>
              <a:chExt cx="4405599" cy="1089384"/>
            </a:xfrm>
          </p:grpSpPr>
          <p:sp>
            <p:nvSpPr>
              <p:cNvPr id="24" name="四角形: 角を丸くする 23">
                <a:extLst>
                  <a:ext uri="{FF2B5EF4-FFF2-40B4-BE49-F238E27FC236}">
                    <a16:creationId xmlns:a16="http://schemas.microsoft.com/office/drawing/2014/main" id="{749AC5B8-C0E9-4DB7-9532-FCB4FB7A5C06}"/>
                  </a:ext>
                </a:extLst>
              </p:cNvPr>
              <p:cNvSpPr/>
              <p:nvPr/>
            </p:nvSpPr>
            <p:spPr>
              <a:xfrm>
                <a:off x="-6225461" y="27433"/>
                <a:ext cx="4405597" cy="1089384"/>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4DAA47B7-483E-4115-8D07-05B1DAB38CC8}"/>
                  </a:ext>
                </a:extLst>
              </p:cNvPr>
              <p:cNvSpPr txBox="1"/>
              <p:nvPr/>
            </p:nvSpPr>
            <p:spPr>
              <a:xfrm>
                <a:off x="-6225460" y="297295"/>
                <a:ext cx="4405598" cy="807337"/>
              </a:xfrm>
              <a:prstGeom prst="rect">
                <a:avLst/>
              </a:prstGeom>
              <a:noFill/>
            </p:spPr>
            <p:txBody>
              <a:bodyPr wrap="square" rtlCol="0">
                <a:spAutoFit/>
              </a:bodyPr>
              <a:lstStyle/>
              <a:p>
                <a:pPr marL="665480" indent="-453390" algn="just">
                  <a:lnSpc>
                    <a:spcPts val="1900"/>
                  </a:lnSpc>
                </a:pP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大阪市大正区</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淀川区</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東住吉区</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都島区</a:t>
                </a:r>
                <a:r>
                  <a:rPr lang="ja-JP" altLang="en-US"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665480" indent="-453390" algn="just">
                  <a:lnSpc>
                    <a:spcPts val="1900"/>
                  </a:lnSpc>
                </a:pP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貝塚市</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河内長野市</a:t>
                </a:r>
                <a:r>
                  <a:rPr lang="ja-JP" altLang="en-US"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大東市</a:t>
                </a:r>
                <a:r>
                  <a:rPr lang="ja-JP" altLang="en-US"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泉南市</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665480" indent="-453390" algn="just">
                  <a:lnSpc>
                    <a:spcPts val="1900"/>
                  </a:lnSpc>
                </a:pP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四條畷市</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島本町</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忠岡町</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太子町</a:t>
                </a:r>
                <a:endParaRPr kumimoji="1" lang="ja-JP" altLang="en-US" sz="1400" b="1" dirty="0"/>
              </a:p>
            </p:txBody>
          </p:sp>
        </p:grpSp>
        <p:sp>
          <p:nvSpPr>
            <p:cNvPr id="31" name="テキスト ボックス 30">
              <a:extLst>
                <a:ext uri="{FF2B5EF4-FFF2-40B4-BE49-F238E27FC236}">
                  <a16:creationId xmlns:a16="http://schemas.microsoft.com/office/drawing/2014/main" id="{D15DB0C4-8505-4287-9BD3-BF33029D6DC9}"/>
                </a:ext>
              </a:extLst>
            </p:cNvPr>
            <p:cNvSpPr txBox="1"/>
            <p:nvPr/>
          </p:nvSpPr>
          <p:spPr>
            <a:xfrm>
              <a:off x="386421" y="1934821"/>
              <a:ext cx="4077984" cy="335989"/>
            </a:xfrm>
            <a:prstGeom prst="rect">
              <a:avLst/>
            </a:prstGeom>
            <a:noFill/>
          </p:spPr>
          <p:txBody>
            <a:bodyPr wrap="square" rtlCol="0">
              <a:spAutoFit/>
            </a:bodyPr>
            <a:lstStyle/>
            <a:p>
              <a:pPr marL="665480" indent="-453390" algn="just">
                <a:lnSpc>
                  <a:spcPts val="19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府内</a:t>
              </a:r>
              <a:r>
                <a:rPr kumimoji="1" lang="en-US" altLang="ja-JP" sz="1600" b="1" dirty="0">
                  <a:latin typeface="Meiryo UI" panose="020B0604030504040204" pitchFamily="50" charset="-128"/>
                  <a:ea typeface="Meiryo UI" panose="020B0604030504040204" pitchFamily="50" charset="-128"/>
                </a:rPr>
                <a:t>13</a:t>
              </a:r>
              <a:r>
                <a:rPr kumimoji="1" lang="ja-JP" altLang="en-US" sz="1600" b="1" dirty="0">
                  <a:latin typeface="Meiryo UI" panose="020B0604030504040204" pitchFamily="50" charset="-128"/>
                  <a:ea typeface="Meiryo UI" panose="020B0604030504040204" pitchFamily="50" charset="-128"/>
                </a:rPr>
                <a:t>市区町</a:t>
              </a:r>
              <a:r>
                <a:rPr kumimoji="1" lang="en-US" altLang="ja-JP" sz="16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（のべ</a:t>
              </a:r>
              <a:r>
                <a:rPr kumimoji="1" lang="en-US" altLang="ja-JP" sz="1400" b="1" dirty="0">
                  <a:latin typeface="Meiryo UI" panose="020B0604030504040204" pitchFamily="50" charset="-128"/>
                  <a:ea typeface="Meiryo UI" panose="020B0604030504040204" pitchFamily="50" charset="-128"/>
                </a:rPr>
                <a:t>38,590</a:t>
              </a:r>
              <a:r>
                <a:rPr kumimoji="1" lang="ja-JP" altLang="en-US" sz="1400" b="1" dirty="0">
                  <a:latin typeface="Meiryo UI" panose="020B0604030504040204" pitchFamily="50" charset="-128"/>
                  <a:ea typeface="Meiryo UI" panose="020B0604030504040204" pitchFamily="50" charset="-128"/>
                </a:rPr>
                <a:t>通）</a:t>
              </a:r>
              <a:endParaRPr kumimoji="1" lang="en-US" altLang="ja-JP" sz="1400" b="1" dirty="0">
                <a:latin typeface="Meiryo UI" panose="020B0604030504040204" pitchFamily="50" charset="-128"/>
                <a:ea typeface="Meiryo UI" panose="020B0604030504040204" pitchFamily="50" charset="-128"/>
              </a:endParaRPr>
            </a:p>
          </p:txBody>
        </p:sp>
      </p:grpSp>
      <p:sp>
        <p:nvSpPr>
          <p:cNvPr id="42" name="正方形/長方形 41">
            <a:extLst>
              <a:ext uri="{FF2B5EF4-FFF2-40B4-BE49-F238E27FC236}">
                <a16:creationId xmlns:a16="http://schemas.microsoft.com/office/drawing/2014/main" id="{2F53A89E-563A-49ED-9884-55F1D6B30D0C}"/>
              </a:ext>
            </a:extLst>
          </p:cNvPr>
          <p:cNvSpPr/>
          <p:nvPr/>
        </p:nvSpPr>
        <p:spPr>
          <a:xfrm>
            <a:off x="5314532" y="5448243"/>
            <a:ext cx="1393612" cy="2863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その他の取組み</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37E7D266-09DB-469C-9689-D28F065F6EFB}"/>
              </a:ext>
            </a:extLst>
          </p:cNvPr>
          <p:cNvSpPr txBox="1"/>
          <p:nvPr/>
        </p:nvSpPr>
        <p:spPr>
          <a:xfrm>
            <a:off x="5126985" y="5712451"/>
            <a:ext cx="3685385" cy="1032783"/>
          </a:xfrm>
          <a:prstGeom prst="rect">
            <a:avLst/>
          </a:prstGeom>
          <a:noFill/>
        </p:spPr>
        <p:txBody>
          <a:bodyPr wrap="square" rtlCol="0">
            <a:spAutoFit/>
          </a:bodyPr>
          <a:lstStyle/>
          <a:p>
            <a:pPr marL="171450" indent="-171450">
              <a:lnSpc>
                <a:spcPts val="1500"/>
              </a:lnSpc>
              <a:buFont typeface="Wingdings" panose="05000000000000000000" pitchFamily="2" charset="2"/>
              <a:buChar char="l"/>
            </a:pPr>
            <a:r>
              <a:rPr kumimoji="1" lang="ja-JP" altLang="en-US" sz="1050" dirty="0">
                <a:latin typeface="Meiryo UI" panose="020B0604030504040204" pitchFamily="50" charset="-128"/>
                <a:ea typeface="Meiryo UI" panose="020B0604030504040204" pitchFamily="50" charset="-128"/>
              </a:rPr>
              <a:t>市町村主催のイベントに参加し、「ベジチェック」や</a:t>
            </a:r>
            <a:endParaRPr kumimoji="1" lang="en-US" altLang="ja-JP" sz="1050" dirty="0">
              <a:latin typeface="Meiryo UI" panose="020B0604030504040204" pitchFamily="50" charset="-128"/>
              <a:ea typeface="Meiryo UI" panose="020B0604030504040204" pitchFamily="50" charset="-128"/>
            </a:endParaRPr>
          </a:p>
          <a:p>
            <a:pPr>
              <a:lnSpc>
                <a:spcPts val="1500"/>
              </a:lnSpc>
            </a:pPr>
            <a:r>
              <a:rPr kumimoji="1" lang="ja-JP" altLang="en-US" sz="1050" dirty="0">
                <a:latin typeface="Meiryo UI" panose="020B0604030504040204" pitchFamily="50" charset="-128"/>
                <a:ea typeface="Meiryo UI" panose="020B0604030504040204" pitchFamily="50" charset="-128"/>
              </a:rPr>
              <a:t>　　「腸年齢チェックテスト」を通じ、「</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歳若返り」を</a:t>
            </a:r>
            <a:r>
              <a:rPr kumimoji="1" lang="en-US" altLang="ja-JP" sz="1050" dirty="0">
                <a:latin typeface="Meiryo UI" panose="020B0604030504040204" pitchFamily="50" charset="-128"/>
                <a:ea typeface="Meiryo UI" panose="020B0604030504040204" pitchFamily="50" charset="-128"/>
              </a:rPr>
              <a:t>PR</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l"/>
            </a:pPr>
            <a:r>
              <a:rPr kumimoji="1" lang="ja-JP" altLang="en-US" sz="1050" dirty="0">
                <a:latin typeface="Meiryo UI" panose="020B0604030504040204" pitchFamily="50" charset="-128"/>
                <a:ea typeface="Meiryo UI" panose="020B0604030504040204" pitchFamily="50" charset="-128"/>
              </a:rPr>
              <a:t>図書館における展示実施。</a:t>
            </a:r>
            <a:endParaRPr kumimoji="1" lang="en-US" altLang="ja-JP" sz="105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l"/>
            </a:pPr>
            <a:r>
              <a:rPr kumimoji="1" lang="ja-JP" altLang="en-US" sz="1050" dirty="0">
                <a:latin typeface="Meiryo UI" panose="020B0604030504040204" pitchFamily="50" charset="-128"/>
                <a:ea typeface="Meiryo UI" panose="020B0604030504040204" pitchFamily="50" charset="-128"/>
              </a:rPr>
              <a:t>市町村による、「</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歳若返り」をタイトルに付した</a:t>
            </a:r>
            <a:endParaRPr kumimoji="1" lang="en-US" altLang="ja-JP" sz="1050" dirty="0">
              <a:latin typeface="Meiryo UI" panose="020B0604030504040204" pitchFamily="50" charset="-128"/>
              <a:ea typeface="Meiryo UI" panose="020B0604030504040204" pitchFamily="50" charset="-128"/>
            </a:endParaRPr>
          </a:p>
          <a:p>
            <a:pPr>
              <a:lnSpc>
                <a:spcPts val="1500"/>
              </a:lnSpc>
            </a:pPr>
            <a:r>
              <a:rPr kumimoji="1" lang="ja-JP" altLang="en-US" sz="1050" dirty="0">
                <a:latin typeface="Meiryo UI" panose="020B0604030504040204" pitchFamily="50" charset="-128"/>
                <a:ea typeface="Meiryo UI" panose="020B0604030504040204" pitchFamily="50" charset="-128"/>
              </a:rPr>
              <a:t>　　イベント実施やポスター掲示　など。</a:t>
            </a:r>
            <a:endParaRPr kumimoji="1" lang="en-US" altLang="ja-JP" sz="1050" dirty="0">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E6C0F016-3FB6-498C-9330-14ADA496AD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72156" y="5641991"/>
            <a:ext cx="1394336" cy="1056266"/>
          </a:xfrm>
          <a:prstGeom prst="rect">
            <a:avLst/>
          </a:prstGeom>
        </p:spPr>
      </p:pic>
      <p:cxnSp>
        <p:nvCxnSpPr>
          <p:cNvPr id="8" name="直線コネクタ 7">
            <a:extLst>
              <a:ext uri="{FF2B5EF4-FFF2-40B4-BE49-F238E27FC236}">
                <a16:creationId xmlns:a16="http://schemas.microsoft.com/office/drawing/2014/main" id="{FCC9A4F4-DF7B-18F7-4D4A-5A07244B31BA}"/>
              </a:ext>
            </a:extLst>
          </p:cNvPr>
          <p:cNvCxnSpPr>
            <a:cxnSpLocks/>
          </p:cNvCxnSpPr>
          <p:nvPr/>
        </p:nvCxnSpPr>
        <p:spPr>
          <a:xfrm>
            <a:off x="206693" y="1103421"/>
            <a:ext cx="0" cy="564181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3A0C7EBF-FA51-B719-2F64-B4BA447C7699}"/>
              </a:ext>
            </a:extLst>
          </p:cNvPr>
          <p:cNvCxnSpPr>
            <a:cxnSpLocks/>
          </p:cNvCxnSpPr>
          <p:nvPr/>
        </p:nvCxnSpPr>
        <p:spPr>
          <a:xfrm flipH="1">
            <a:off x="4992755" y="1103421"/>
            <a:ext cx="724" cy="564181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24184A18-428C-5B8B-4A0E-EF94ABFEE8DE}"/>
              </a:ext>
            </a:extLst>
          </p:cNvPr>
          <p:cNvCxnSpPr>
            <a:cxnSpLocks/>
          </p:cNvCxnSpPr>
          <p:nvPr/>
        </p:nvCxnSpPr>
        <p:spPr>
          <a:xfrm>
            <a:off x="5126985" y="1103421"/>
            <a:ext cx="11393" cy="4309818"/>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A4BDBD9-A020-23EC-9C42-C347183CE5EF}"/>
              </a:ext>
            </a:extLst>
          </p:cNvPr>
          <p:cNvCxnSpPr>
            <a:cxnSpLocks/>
          </p:cNvCxnSpPr>
          <p:nvPr/>
        </p:nvCxnSpPr>
        <p:spPr>
          <a:xfrm>
            <a:off x="9730830" y="1103421"/>
            <a:ext cx="0" cy="4309818"/>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D2BA3757-FC87-E345-E0DF-0419E0972289}"/>
              </a:ext>
            </a:extLst>
          </p:cNvPr>
          <p:cNvCxnSpPr>
            <a:cxnSpLocks/>
          </p:cNvCxnSpPr>
          <p:nvPr/>
        </p:nvCxnSpPr>
        <p:spPr>
          <a:xfrm>
            <a:off x="5138378" y="5413239"/>
            <a:ext cx="459245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287E3A0E-88CE-45ED-7C02-45DE28DD271B}"/>
              </a:ext>
            </a:extLst>
          </p:cNvPr>
          <p:cNvCxnSpPr>
            <a:cxnSpLocks/>
          </p:cNvCxnSpPr>
          <p:nvPr/>
        </p:nvCxnSpPr>
        <p:spPr>
          <a:xfrm>
            <a:off x="206693" y="6745234"/>
            <a:ext cx="4786062" cy="66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8BEE50ED-32B1-98B8-0CF0-5E4C92EB32BF}"/>
              </a:ext>
            </a:extLst>
          </p:cNvPr>
          <p:cNvCxnSpPr>
            <a:cxnSpLocks/>
          </p:cNvCxnSpPr>
          <p:nvPr/>
        </p:nvCxnSpPr>
        <p:spPr>
          <a:xfrm>
            <a:off x="5126985" y="1103421"/>
            <a:ext cx="460384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5" name="図 4">
            <a:extLst>
              <a:ext uri="{FF2B5EF4-FFF2-40B4-BE49-F238E27FC236}">
                <a16:creationId xmlns:a16="http://schemas.microsoft.com/office/drawing/2014/main" id="{F3DBAF3E-943E-4745-B602-D5F115AA4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39675" y="2681155"/>
            <a:ext cx="3801464" cy="3966532"/>
          </a:xfrm>
          <a:prstGeom prst="rect">
            <a:avLst/>
          </a:prstGeom>
        </p:spPr>
      </p:pic>
      <p:sp>
        <p:nvSpPr>
          <p:cNvPr id="16" name="正方形/長方形 15">
            <a:extLst>
              <a:ext uri="{FF2B5EF4-FFF2-40B4-BE49-F238E27FC236}">
                <a16:creationId xmlns:a16="http://schemas.microsoft.com/office/drawing/2014/main" id="{C01ADF3A-A12A-4A02-A983-BCFA90F1AEF7}"/>
              </a:ext>
            </a:extLst>
          </p:cNvPr>
          <p:cNvSpPr/>
          <p:nvPr/>
        </p:nvSpPr>
        <p:spPr>
          <a:xfrm>
            <a:off x="334077" y="2763688"/>
            <a:ext cx="4395135" cy="380146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58508074-15C2-4BEF-AA2F-5D22344232D4}"/>
              </a:ext>
            </a:extLst>
          </p:cNvPr>
          <p:cNvSpPr/>
          <p:nvPr/>
        </p:nvSpPr>
        <p:spPr>
          <a:xfrm>
            <a:off x="5540611" y="3897851"/>
            <a:ext cx="3781054" cy="132681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95DEB15F-2951-479F-A63A-131374F03D27}"/>
              </a:ext>
            </a:extLst>
          </p:cNvPr>
          <p:cNvSpPr/>
          <p:nvPr/>
        </p:nvSpPr>
        <p:spPr>
          <a:xfrm>
            <a:off x="1711653" y="4506356"/>
            <a:ext cx="2025460" cy="66011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895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168593" y="56733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 府民に身近な場での情報発信</a:t>
            </a:r>
          </a:p>
        </p:txBody>
      </p:sp>
      <p:sp>
        <p:nvSpPr>
          <p:cNvPr id="39" name="正方形/長方形 38">
            <a:extLst>
              <a:ext uri="{FF2B5EF4-FFF2-40B4-BE49-F238E27FC236}">
                <a16:creationId xmlns:a16="http://schemas.microsoft.com/office/drawing/2014/main" id="{3347EE3A-A5C1-4BFE-BE0D-B535106C96F6}"/>
              </a:ext>
            </a:extLst>
          </p:cNvPr>
          <p:cNvSpPr/>
          <p:nvPr/>
        </p:nvSpPr>
        <p:spPr>
          <a:xfrm>
            <a:off x="0" y="-33270"/>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a:t>
            </a:r>
            <a:r>
              <a:rPr lang="en-US" altLang="ja-JP" sz="2000" b="1" dirty="0">
                <a:solidFill>
                  <a:schemeClr val="bg1"/>
                </a:solidFill>
                <a:latin typeface="Meiryo UI" panose="020B0604030504040204" pitchFamily="50" charset="-128"/>
                <a:ea typeface="Meiryo UI" panose="020B0604030504040204" pitchFamily="50" charset="-128"/>
              </a:rPr>
              <a:t>6</a:t>
            </a:r>
            <a:r>
              <a:rPr lang="ja-JP" altLang="en-US" sz="2000" b="1" dirty="0">
                <a:solidFill>
                  <a:schemeClr val="bg1"/>
                </a:solidFill>
                <a:latin typeface="Meiryo UI" panose="020B0604030504040204" pitchFamily="50" charset="-128"/>
                <a:ea typeface="Meiryo UI" panose="020B0604030504040204" pitchFamily="50" charset="-128"/>
              </a:rPr>
              <a:t>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63960" y="3194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41" name="正方形/長方形 40">
            <a:extLst>
              <a:ext uri="{FF2B5EF4-FFF2-40B4-BE49-F238E27FC236}">
                <a16:creationId xmlns:a16="http://schemas.microsoft.com/office/drawing/2014/main" id="{308B8C94-0F78-404D-A15A-F29C2B90EC56}"/>
              </a:ext>
            </a:extLst>
          </p:cNvPr>
          <p:cNvSpPr/>
          <p:nvPr/>
        </p:nvSpPr>
        <p:spPr>
          <a:xfrm>
            <a:off x="3340788" y="567333"/>
            <a:ext cx="3179282" cy="35805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(2) </a:t>
            </a:r>
            <a:r>
              <a:rPr kumimoji="1" lang="ja-JP" altLang="en-US" sz="1600" b="1" dirty="0">
                <a:solidFill>
                  <a:schemeClr val="tx1"/>
                </a:solidFill>
                <a:latin typeface="Meiryo UI" panose="020B0604030504040204" pitchFamily="50" charset="-128"/>
                <a:ea typeface="Meiryo UI" panose="020B0604030504040204" pitchFamily="50" charset="-128"/>
              </a:rPr>
              <a:t>企業と連携したイベントの開催</a:t>
            </a:r>
          </a:p>
        </p:txBody>
      </p:sp>
      <p:sp>
        <p:nvSpPr>
          <p:cNvPr id="71" name="テキスト ボックス 70">
            <a:extLst>
              <a:ext uri="{FF2B5EF4-FFF2-40B4-BE49-F238E27FC236}">
                <a16:creationId xmlns:a16="http://schemas.microsoft.com/office/drawing/2014/main" id="{5431989C-0FCA-4B39-A721-FDB2EF05EF45}"/>
              </a:ext>
            </a:extLst>
          </p:cNvPr>
          <p:cNvSpPr txBox="1"/>
          <p:nvPr/>
        </p:nvSpPr>
        <p:spPr>
          <a:xfrm>
            <a:off x="205728" y="1592358"/>
            <a:ext cx="4667604" cy="957121"/>
          </a:xfrm>
          <a:prstGeom prst="rect">
            <a:avLst/>
          </a:prstGeom>
          <a:noFill/>
        </p:spPr>
        <p:txBody>
          <a:bodyPr wrap="square" rtlCol="0">
            <a:spAutoFit/>
          </a:bodyPr>
          <a:lstStyle/>
          <a:p>
            <a:pPr>
              <a:lnSpc>
                <a:spcPts val="1600"/>
              </a:lnSpc>
              <a:spcAft>
                <a:spcPts val="600"/>
              </a:spcAft>
            </a:pP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による歩行解析で歩行年齢や健脚度が分かる体験会を開催。</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併せて、インストラクターによるウォーキングレッスンも実施。</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府内の他の自治体での実施に向けた動きも。</a:t>
            </a:r>
            <a:endParaRPr kumimoji="1" lang="en-US" altLang="ja-JP" sz="1100" dirty="0">
              <a:latin typeface="Meiryo UI" panose="020B0604030504040204" pitchFamily="50" charset="-128"/>
              <a:ea typeface="Meiryo UI" panose="020B0604030504040204" pitchFamily="50" charset="-128"/>
            </a:endParaRPr>
          </a:p>
          <a:p>
            <a:pPr>
              <a:lnSpc>
                <a:spcPts val="1500"/>
              </a:lnSpc>
              <a:spcAft>
                <a:spcPts val="600"/>
              </a:spcAft>
            </a:pPr>
            <a:endParaRPr kumimoji="1" lang="en-US" altLang="ja-JP" sz="11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D3E5D42-FD03-4379-D423-B2BE90BEE836}"/>
              </a:ext>
            </a:extLst>
          </p:cNvPr>
          <p:cNvSpPr/>
          <p:nvPr/>
        </p:nvSpPr>
        <p:spPr>
          <a:xfrm>
            <a:off x="204246" y="1153975"/>
            <a:ext cx="4738085" cy="2623681"/>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457586E-0278-53CA-831E-957E7BFBB65E}"/>
              </a:ext>
            </a:extLst>
          </p:cNvPr>
          <p:cNvSpPr/>
          <p:nvPr/>
        </p:nvSpPr>
        <p:spPr>
          <a:xfrm>
            <a:off x="715990" y="1028699"/>
            <a:ext cx="3690379" cy="298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AI</a:t>
            </a:r>
            <a:r>
              <a:rPr kumimoji="1" lang="ja-JP" altLang="en-US" sz="1600" b="1" dirty="0">
                <a:solidFill>
                  <a:schemeClr val="tx1"/>
                </a:solidFill>
                <a:latin typeface="Meiryo UI" panose="020B0604030504040204" pitchFamily="50" charset="-128"/>
                <a:ea typeface="Meiryo UI" panose="020B0604030504040204" pitchFamily="50" charset="-128"/>
              </a:rPr>
              <a:t>歩行解析体験会</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ウォーキングレッスン</a:t>
            </a:r>
          </a:p>
        </p:txBody>
      </p:sp>
      <p:grpSp>
        <p:nvGrpSpPr>
          <p:cNvPr id="10" name="グループ化 9">
            <a:extLst>
              <a:ext uri="{FF2B5EF4-FFF2-40B4-BE49-F238E27FC236}">
                <a16:creationId xmlns:a16="http://schemas.microsoft.com/office/drawing/2014/main" id="{1CF336FC-4F7D-4C84-A31D-3ABB3B5DEFB5}"/>
              </a:ext>
            </a:extLst>
          </p:cNvPr>
          <p:cNvGrpSpPr/>
          <p:nvPr/>
        </p:nvGrpSpPr>
        <p:grpSpPr>
          <a:xfrm>
            <a:off x="2263134" y="2366191"/>
            <a:ext cx="2593634" cy="1324639"/>
            <a:chOff x="2239281" y="2366191"/>
            <a:chExt cx="2593634" cy="1324639"/>
          </a:xfrm>
        </p:grpSpPr>
        <p:pic>
          <p:nvPicPr>
            <p:cNvPr id="16" name="図 15">
              <a:extLst>
                <a:ext uri="{FF2B5EF4-FFF2-40B4-BE49-F238E27FC236}">
                  <a16:creationId xmlns:a16="http://schemas.microsoft.com/office/drawing/2014/main" id="{84DA5A1E-090B-4E03-8C5A-C3862F1D0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281" y="2824313"/>
              <a:ext cx="1540475" cy="866517"/>
            </a:xfrm>
            <a:prstGeom prst="rect">
              <a:avLst/>
            </a:prstGeom>
          </p:spPr>
        </p:pic>
        <p:pic>
          <p:nvPicPr>
            <p:cNvPr id="25" name="図 24">
              <a:extLst>
                <a:ext uri="{FF2B5EF4-FFF2-40B4-BE49-F238E27FC236}">
                  <a16:creationId xmlns:a16="http://schemas.microsoft.com/office/drawing/2014/main" id="{18A72F1B-70DB-49D0-A8BD-B0214998FB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690" y="2366191"/>
              <a:ext cx="1036225" cy="1324639"/>
            </a:xfrm>
            <a:prstGeom prst="rect">
              <a:avLst/>
            </a:prstGeom>
          </p:spPr>
        </p:pic>
      </p:grpSp>
      <p:sp>
        <p:nvSpPr>
          <p:cNvPr id="26" name="テキスト ボックス 25">
            <a:extLst>
              <a:ext uri="{FF2B5EF4-FFF2-40B4-BE49-F238E27FC236}">
                <a16:creationId xmlns:a16="http://schemas.microsoft.com/office/drawing/2014/main" id="{E7E6797F-A156-4FAE-92F5-55F28DB6778C}"/>
              </a:ext>
            </a:extLst>
          </p:cNvPr>
          <p:cNvSpPr txBox="1"/>
          <p:nvPr/>
        </p:nvSpPr>
        <p:spPr>
          <a:xfrm>
            <a:off x="6524588" y="520633"/>
            <a:ext cx="3248526" cy="481927"/>
          </a:xfrm>
          <a:prstGeom prst="rect">
            <a:avLst/>
          </a:prstGeom>
          <a:noFill/>
        </p:spPr>
        <p:txBody>
          <a:bodyPr wrap="square" rtlCol="0">
            <a:spAutoFit/>
          </a:bodyPr>
          <a:lstStyle/>
          <a:p>
            <a:pPr>
              <a:lnSpc>
                <a:spcPts val="1600"/>
              </a:lnSpc>
            </a:pPr>
            <a:r>
              <a:rPr kumimoji="1" lang="ja-JP" altLang="en-US" sz="1200" dirty="0">
                <a:latin typeface="Meiryo UI" panose="020B0604030504040204" pitchFamily="50" charset="-128"/>
                <a:ea typeface="Meiryo UI" panose="020B0604030504040204" pitchFamily="50" charset="-128"/>
              </a:rPr>
              <a:t>企業と連携して府民の</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歳若返りにつながる</a:t>
            </a:r>
            <a:endParaRPr kumimoji="1" lang="en-US" altLang="ja-JP" sz="1200" dirty="0">
              <a:latin typeface="Meiryo UI" panose="020B0604030504040204" pitchFamily="50" charset="-128"/>
              <a:ea typeface="Meiryo UI" panose="020B0604030504040204" pitchFamily="50" charset="-128"/>
            </a:endParaRPr>
          </a:p>
          <a:p>
            <a:pPr>
              <a:lnSpc>
                <a:spcPts val="1600"/>
              </a:lnSpc>
            </a:pPr>
            <a:r>
              <a:rPr kumimoji="1" lang="ja-JP" altLang="en-US" sz="1200" dirty="0">
                <a:latin typeface="Meiryo UI" panose="020B0604030504040204" pitchFamily="50" charset="-128"/>
                <a:ea typeface="Meiryo UI" panose="020B0604030504040204" pitchFamily="50" charset="-128"/>
              </a:rPr>
              <a:t>イベントを開催した。</a:t>
            </a:r>
            <a:endParaRPr kumimoji="1" lang="en-US" altLang="ja-JP" sz="1200" dirty="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9D171467-351E-4FFF-AB9D-9123DED37DD4}"/>
              </a:ext>
            </a:extLst>
          </p:cNvPr>
          <p:cNvSpPr txBox="1"/>
          <p:nvPr/>
        </p:nvSpPr>
        <p:spPr>
          <a:xfrm>
            <a:off x="4921454" y="1570017"/>
            <a:ext cx="4667605" cy="1735475"/>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バスケットボール・車いすバスケットボールの体験イベントを開催。</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　 体験会参加者をイベント当日の</a:t>
            </a:r>
            <a:r>
              <a:rPr kumimoji="1" lang="en-US" altLang="ja-JP" sz="1100" dirty="0">
                <a:latin typeface="Meiryo UI" panose="020B0604030504040204" pitchFamily="50" charset="-128"/>
                <a:ea typeface="Meiryo UI" panose="020B0604030504040204" pitchFamily="50" charset="-128"/>
              </a:rPr>
              <a:t>B</a:t>
            </a:r>
            <a:r>
              <a:rPr kumimoji="1" lang="ja-JP" altLang="en-US" sz="1100" dirty="0">
                <a:latin typeface="Meiryo UI" panose="020B0604030504040204" pitchFamily="50" charset="-128"/>
                <a:ea typeface="Meiryo UI" panose="020B0604030504040204" pitchFamily="50" charset="-128"/>
              </a:rPr>
              <a:t>リーグ試合観戦に招待。</a:t>
            </a:r>
            <a:br>
              <a:rPr kumimoji="1" lang="en-US" altLang="ja-JP" sz="1100" dirty="0">
                <a:latin typeface="Meiryo UI" panose="020B0604030504040204" pitchFamily="50" charset="-128"/>
                <a:ea typeface="Meiryo UI" panose="020B0604030504040204" pitchFamily="50" charset="-128"/>
              </a:rPr>
            </a:b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体を動かすきっかけづくり、スポーツ観戦を通じた生きがいづくりのきっかけとした。</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　 試合会場には</a:t>
            </a:r>
            <a:r>
              <a:rPr kumimoji="1" lang="en-US" altLang="ja-JP" sz="1100" dirty="0">
                <a:latin typeface="Meiryo UI" panose="020B0604030504040204" pitchFamily="50" charset="-128"/>
                <a:ea typeface="Meiryo UI" panose="020B0604030504040204" pitchFamily="50" charset="-128"/>
              </a:rPr>
              <a:t>PR</a:t>
            </a:r>
            <a:r>
              <a:rPr kumimoji="1" lang="ja-JP" altLang="en-US" sz="1100" dirty="0">
                <a:latin typeface="Meiryo UI" panose="020B0604030504040204" pitchFamily="50" charset="-128"/>
                <a:ea typeface="Meiryo UI" panose="020B0604030504040204" pitchFamily="50" charset="-128"/>
              </a:rPr>
              <a:t>ブースを設置し、各日約</a:t>
            </a:r>
            <a:r>
              <a:rPr kumimoji="1" lang="en-US" altLang="ja-JP" sz="1100" dirty="0">
                <a:latin typeface="Meiryo UI" panose="020B0604030504040204" pitchFamily="50" charset="-128"/>
                <a:ea typeface="Meiryo UI" panose="020B0604030504040204" pitchFamily="50" charset="-128"/>
              </a:rPr>
              <a:t>4000</a:t>
            </a:r>
            <a:r>
              <a:rPr kumimoji="1" lang="ja-JP" altLang="en-US" sz="1100" dirty="0">
                <a:latin typeface="Meiryo UI" panose="020B0604030504040204" pitchFamily="50" charset="-128"/>
                <a:ea typeface="Meiryo UI" panose="020B0604030504040204" pitchFamily="50" charset="-128"/>
              </a:rPr>
              <a:t>名の来場者への</a:t>
            </a:r>
            <a:r>
              <a:rPr kumimoji="1" lang="en-US" altLang="ja-JP" sz="1100" dirty="0">
                <a:latin typeface="Meiryo UI" panose="020B0604030504040204" pitchFamily="50" charset="-128"/>
                <a:ea typeface="Meiryo UI" panose="020B0604030504040204" pitchFamily="50" charset="-128"/>
              </a:rPr>
              <a:t>PR</a:t>
            </a:r>
            <a:r>
              <a:rPr kumimoji="1" lang="ja-JP" altLang="en-US" sz="1100" dirty="0">
                <a:latin typeface="Meiryo UI" panose="020B0604030504040204" pitchFamily="50" charset="-128"/>
                <a:ea typeface="Meiryo UI" panose="020B0604030504040204" pitchFamily="50" charset="-128"/>
              </a:rPr>
              <a:t>も実施。</a:t>
            </a:r>
            <a:endParaRPr kumimoji="1" lang="en-US" altLang="ja-JP" sz="1100" dirty="0">
              <a:latin typeface="Meiryo UI" panose="020B0604030504040204" pitchFamily="50" charset="-128"/>
              <a:ea typeface="Meiryo UI" panose="020B0604030504040204" pitchFamily="50" charset="-128"/>
            </a:endParaRPr>
          </a:p>
          <a:p>
            <a:pPr>
              <a:lnSpc>
                <a:spcPts val="1500"/>
              </a:lnSpc>
            </a:pPr>
            <a:endParaRPr kumimoji="1" lang="en-US" altLang="ja-JP" sz="1100" dirty="0">
              <a:latin typeface="Meiryo UI" panose="020B0604030504040204" pitchFamily="50" charset="-128"/>
              <a:ea typeface="Meiryo UI" panose="020B0604030504040204" pitchFamily="50" charset="-128"/>
            </a:endParaRPr>
          </a:p>
          <a:p>
            <a:pPr>
              <a:lnSpc>
                <a:spcPts val="1700"/>
              </a:lnSpc>
            </a:pP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日時・参加者</a:t>
            </a:r>
            <a:r>
              <a:rPr kumimoji="1" lang="en-US" altLang="ja-JP" sz="1200" b="1" dirty="0">
                <a:latin typeface="Meiryo UI" panose="020B0604030504040204" pitchFamily="50" charset="-128"/>
                <a:ea typeface="Meiryo UI" panose="020B0604030504040204" pitchFamily="50" charset="-128"/>
              </a:rPr>
              <a:t>】R7.2.8</a:t>
            </a:r>
            <a:r>
              <a:rPr kumimoji="1" lang="ja-JP" altLang="en-US" sz="1200" b="1" dirty="0">
                <a:latin typeface="Meiryo UI" panose="020B0604030504040204" pitchFamily="50" charset="-128"/>
                <a:ea typeface="Meiryo UI" panose="020B0604030504040204" pitchFamily="50" charset="-128"/>
              </a:rPr>
              <a:t>（土）参加者</a:t>
            </a:r>
            <a:r>
              <a:rPr kumimoji="1" lang="en-US" altLang="ja-JP" sz="1200" b="1" dirty="0">
                <a:latin typeface="Meiryo UI" panose="020B0604030504040204" pitchFamily="50" charset="-128"/>
                <a:ea typeface="Meiryo UI" panose="020B0604030504040204" pitchFamily="50" charset="-128"/>
              </a:rPr>
              <a:t>29</a:t>
            </a:r>
            <a:r>
              <a:rPr kumimoji="1" lang="ja-JP" altLang="en-US" sz="1200" b="1" dirty="0">
                <a:latin typeface="Meiryo UI" panose="020B0604030504040204" pitchFamily="50" charset="-128"/>
                <a:ea typeface="Meiryo UI" panose="020B0604030504040204" pitchFamily="50" charset="-128"/>
              </a:rPr>
              <a:t>名</a:t>
            </a:r>
            <a:endParaRPr kumimoji="1" lang="en-US" altLang="ja-JP" sz="1200" b="1" dirty="0">
              <a:latin typeface="Meiryo UI" panose="020B0604030504040204" pitchFamily="50" charset="-128"/>
              <a:ea typeface="Meiryo UI" panose="020B0604030504040204" pitchFamily="50" charset="-128"/>
            </a:endParaRPr>
          </a:p>
          <a:p>
            <a:pPr>
              <a:lnSpc>
                <a:spcPts val="1700"/>
              </a:lnSpc>
            </a:pPr>
            <a:r>
              <a:rPr kumimoji="1" lang="ja-JP" altLang="en-US" sz="1200" b="1" dirty="0">
                <a:latin typeface="Meiryo UI" panose="020B0604030504040204" pitchFamily="50" charset="-128"/>
                <a:ea typeface="Meiryo UI" panose="020B0604030504040204" pitchFamily="50" charset="-128"/>
              </a:rPr>
              <a:t>　　　　　　　　　　  </a:t>
            </a:r>
            <a:endParaRPr kumimoji="1" lang="en-US" altLang="ja-JP" sz="1200" b="1" dirty="0">
              <a:latin typeface="Meiryo UI" panose="020B0604030504040204" pitchFamily="50" charset="-128"/>
              <a:ea typeface="Meiryo UI" panose="020B0604030504040204" pitchFamily="50" charset="-128"/>
            </a:endParaRPr>
          </a:p>
          <a:p>
            <a:pPr>
              <a:lnSpc>
                <a:spcPts val="17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場所</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おおきにアリーナ舞洲</a:t>
            </a:r>
            <a:endParaRPr kumimoji="1" lang="en-US" altLang="ja-JP" sz="12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E5571D7-9B9E-42BA-A981-6DBF37F30759}"/>
              </a:ext>
            </a:extLst>
          </p:cNvPr>
          <p:cNvSpPr/>
          <p:nvPr/>
        </p:nvSpPr>
        <p:spPr>
          <a:xfrm>
            <a:off x="5031896" y="1153975"/>
            <a:ext cx="4667605" cy="562641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2759709-41D9-88CB-2A64-2E6F4F963304}"/>
              </a:ext>
            </a:extLst>
          </p:cNvPr>
          <p:cNvSpPr/>
          <p:nvPr/>
        </p:nvSpPr>
        <p:spPr>
          <a:xfrm>
            <a:off x="6197828" y="1020257"/>
            <a:ext cx="2513015" cy="298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バスケ・車いすバスケ体験会</a:t>
            </a:r>
          </a:p>
        </p:txBody>
      </p:sp>
      <p:pic>
        <p:nvPicPr>
          <p:cNvPr id="18" name="図 17">
            <a:extLst>
              <a:ext uri="{FF2B5EF4-FFF2-40B4-BE49-F238E27FC236}">
                <a16:creationId xmlns:a16="http://schemas.microsoft.com/office/drawing/2014/main" id="{12DEC5C1-4271-4457-9CAB-913218474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99590" y="4271668"/>
            <a:ext cx="4444690" cy="2439771"/>
          </a:xfrm>
          <a:prstGeom prst="rect">
            <a:avLst/>
          </a:prstGeom>
        </p:spPr>
      </p:pic>
      <p:sp>
        <p:nvSpPr>
          <p:cNvPr id="20" name="テキスト ボックス 19">
            <a:extLst>
              <a:ext uri="{FF2B5EF4-FFF2-40B4-BE49-F238E27FC236}">
                <a16:creationId xmlns:a16="http://schemas.microsoft.com/office/drawing/2014/main" id="{288E3572-4A46-49FD-84BC-A62392184FBE}"/>
              </a:ext>
            </a:extLst>
          </p:cNvPr>
          <p:cNvSpPr txBox="1"/>
          <p:nvPr/>
        </p:nvSpPr>
        <p:spPr>
          <a:xfrm>
            <a:off x="230667" y="4374937"/>
            <a:ext cx="4605538" cy="1094980"/>
          </a:xfrm>
          <a:prstGeom prst="rect">
            <a:avLst/>
          </a:prstGeom>
          <a:noFill/>
        </p:spPr>
        <p:txBody>
          <a:bodyPr wrap="square" rtlCol="0">
            <a:spAutoFit/>
          </a:bodyPr>
          <a:lstStyle/>
          <a:p>
            <a:pPr>
              <a:lnSpc>
                <a:spcPts val="1600"/>
              </a:lnSpc>
            </a:pPr>
            <a:r>
              <a:rPr kumimoji="1" lang="ja-JP" altLang="en-US" sz="1100" dirty="0">
                <a:latin typeface="Meiryo UI" panose="020B0604030504040204" pitchFamily="50" charset="-128"/>
                <a:ea typeface="Meiryo UI" panose="020B0604030504040204" pitchFamily="50" charset="-128"/>
              </a:rPr>
              <a:t>日本生命本店食堂で「</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歳若返り」をコンセプトとしたメニューの提供を通じ、</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従業員の皆さまに「</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歳若返り」プロジェクトの</a:t>
            </a:r>
            <a:r>
              <a:rPr kumimoji="1" lang="en-US" altLang="ja-JP" sz="1100" dirty="0">
                <a:latin typeface="Meiryo UI" panose="020B0604030504040204" pitchFamily="50" charset="-128"/>
                <a:ea typeface="Meiryo UI" panose="020B0604030504040204" pitchFamily="50" charset="-128"/>
              </a:rPr>
              <a:t>PR</a:t>
            </a:r>
            <a:r>
              <a:rPr kumimoji="1" lang="ja-JP" altLang="en-US" sz="1100" dirty="0">
                <a:latin typeface="Meiryo UI" panose="020B0604030504040204" pitchFamily="50" charset="-128"/>
                <a:ea typeface="Meiryo UI" panose="020B0604030504040204" pitchFamily="50" charset="-128"/>
              </a:rPr>
              <a:t>を行った。</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「あいがけカレー」については、参考にした府立環境農林</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水産総合研究所のレシピを</a:t>
            </a:r>
            <a:r>
              <a:rPr kumimoji="1" lang="en-US" altLang="ja-JP" sz="1100" dirty="0">
                <a:latin typeface="Meiryo UI" panose="020B0604030504040204" pitchFamily="50" charset="-128"/>
                <a:ea typeface="Meiryo UI" panose="020B0604030504040204" pitchFamily="50" charset="-128"/>
              </a:rPr>
              <a:t>SNS</a:t>
            </a:r>
            <a:r>
              <a:rPr kumimoji="1" lang="ja-JP" altLang="en-US" sz="1100" dirty="0">
                <a:latin typeface="Meiryo UI" panose="020B0604030504040204" pitchFamily="50" charset="-128"/>
                <a:ea typeface="Meiryo UI" panose="020B0604030504040204" pitchFamily="50" charset="-128"/>
              </a:rPr>
              <a:t>で発信。</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また、営業職員による府民への周知に向けて協力体制を構築。</a:t>
            </a:r>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AB7F2CE-D62B-42FD-9B8C-6B7615812256}"/>
              </a:ext>
            </a:extLst>
          </p:cNvPr>
          <p:cNvSpPr txBox="1"/>
          <p:nvPr/>
        </p:nvSpPr>
        <p:spPr>
          <a:xfrm>
            <a:off x="227377" y="2387620"/>
            <a:ext cx="3275827" cy="757643"/>
          </a:xfrm>
          <a:prstGeom prst="rect">
            <a:avLst/>
          </a:prstGeom>
          <a:noFill/>
        </p:spPr>
        <p:txBody>
          <a:bodyPr wrap="square" rtlCol="0">
            <a:spAutoFit/>
          </a:bodyPr>
          <a:lstStyle/>
          <a:p>
            <a:pPr>
              <a:lnSpc>
                <a:spcPts val="18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日　時</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R6.11.22</a:t>
            </a:r>
            <a:r>
              <a:rPr kumimoji="1" lang="ja-JP" altLang="en-US" sz="1200" b="1" dirty="0">
                <a:latin typeface="Meiryo UI" panose="020B0604030504040204" pitchFamily="50" charset="-128"/>
                <a:ea typeface="Meiryo UI" panose="020B0604030504040204" pitchFamily="50" charset="-128"/>
              </a:rPr>
              <a:t>（金）</a:t>
            </a:r>
            <a:r>
              <a:rPr kumimoji="1" lang="en-US" altLang="ja-JP" sz="1200" b="1" dirty="0">
                <a:latin typeface="Meiryo UI" panose="020B0604030504040204" pitchFamily="50" charset="-128"/>
                <a:ea typeface="Meiryo UI" panose="020B0604030504040204" pitchFamily="50" charset="-128"/>
              </a:rPr>
              <a:t>13</a:t>
            </a:r>
            <a:r>
              <a:rPr kumimoji="1" lang="ja-JP" altLang="en-US" sz="1200" b="1" dirty="0">
                <a:latin typeface="Meiryo UI" panose="020B0604030504040204" pitchFamily="50" charset="-128"/>
                <a:ea typeface="Meiryo UI" panose="020B0604030504040204" pitchFamily="50" charset="-128"/>
              </a:rPr>
              <a:t>時</a:t>
            </a:r>
            <a:r>
              <a:rPr kumimoji="1" lang="en-US" altLang="ja-JP" sz="1200" b="1" dirty="0">
                <a:latin typeface="Meiryo UI" panose="020B0604030504040204" pitchFamily="50" charset="-128"/>
                <a:ea typeface="Meiryo UI" panose="020B0604030504040204" pitchFamily="50" charset="-128"/>
              </a:rPr>
              <a:t>30</a:t>
            </a:r>
            <a:r>
              <a:rPr kumimoji="1" lang="ja-JP" altLang="en-US" sz="1200" b="1" dirty="0">
                <a:latin typeface="Meiryo UI" panose="020B0604030504040204" pitchFamily="50" charset="-128"/>
                <a:ea typeface="Meiryo UI" panose="020B0604030504040204" pitchFamily="50" charset="-128"/>
              </a:rPr>
              <a:t>分～</a:t>
            </a:r>
            <a:r>
              <a:rPr kumimoji="1" lang="en-US" altLang="ja-JP" sz="1200" b="1" dirty="0">
                <a:latin typeface="Meiryo UI" panose="020B0604030504040204" pitchFamily="50" charset="-128"/>
                <a:ea typeface="Meiryo UI" panose="020B0604030504040204" pitchFamily="50" charset="-128"/>
              </a:rPr>
              <a:t>16</a:t>
            </a:r>
            <a:r>
              <a:rPr kumimoji="1" lang="ja-JP" altLang="en-US" sz="1200" b="1" dirty="0">
                <a:latin typeface="Meiryo UI" panose="020B0604030504040204" pitchFamily="50" charset="-128"/>
                <a:ea typeface="Meiryo UI" panose="020B0604030504040204" pitchFamily="50" charset="-128"/>
              </a:rPr>
              <a:t>時</a:t>
            </a:r>
            <a:endParaRPr kumimoji="1" lang="en-US" altLang="ja-JP" sz="1200" b="1" dirty="0">
              <a:latin typeface="Meiryo UI" panose="020B0604030504040204" pitchFamily="50" charset="-128"/>
              <a:ea typeface="Meiryo UI" panose="020B0604030504040204" pitchFamily="50" charset="-128"/>
            </a:endParaRPr>
          </a:p>
          <a:p>
            <a:pPr>
              <a:lnSpc>
                <a:spcPts val="18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場　所</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忠岡町役場</a:t>
            </a:r>
            <a:endParaRPr kumimoji="1" lang="en-US" altLang="ja-JP" sz="1200" b="1" dirty="0">
              <a:latin typeface="Meiryo UI" panose="020B0604030504040204" pitchFamily="50" charset="-128"/>
              <a:ea typeface="Meiryo UI" panose="020B0604030504040204" pitchFamily="50" charset="-128"/>
            </a:endParaRPr>
          </a:p>
          <a:p>
            <a:pPr>
              <a:lnSpc>
                <a:spcPts val="1800"/>
              </a:lnSpc>
            </a:pPr>
            <a:r>
              <a:rPr kumimoji="1" lang="en-US" altLang="ja-JP" sz="12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参加者</a:t>
            </a: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住民　</a:t>
            </a:r>
            <a:r>
              <a:rPr kumimoji="1" lang="en-US" altLang="ja-JP" sz="1200" b="1" dirty="0">
                <a:latin typeface="Meiryo UI" panose="020B0604030504040204" pitchFamily="50" charset="-128"/>
                <a:ea typeface="Meiryo UI" panose="020B0604030504040204" pitchFamily="50" charset="-128"/>
              </a:rPr>
              <a:t>72</a:t>
            </a:r>
            <a:r>
              <a:rPr kumimoji="1" lang="ja-JP" altLang="en-US" sz="1200" b="1" dirty="0">
                <a:latin typeface="Meiryo UI" panose="020B0604030504040204" pitchFamily="50" charset="-128"/>
                <a:ea typeface="Meiryo UI" panose="020B0604030504040204" pitchFamily="50" charset="-128"/>
              </a:rPr>
              <a:t>名</a:t>
            </a:r>
            <a:endParaRPr kumimoji="1" lang="en-US" altLang="ja-JP" sz="12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1830872-2577-4A9D-862B-4BCE6730D559}"/>
              </a:ext>
            </a:extLst>
          </p:cNvPr>
          <p:cNvSpPr txBox="1"/>
          <p:nvPr/>
        </p:nvSpPr>
        <p:spPr>
          <a:xfrm>
            <a:off x="193778" y="5469917"/>
            <a:ext cx="3710604" cy="1097480"/>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実施日・メニュー</a:t>
            </a:r>
            <a:r>
              <a:rPr kumimoji="1" lang="en-US" altLang="ja-JP" sz="1200" b="1" dirty="0">
                <a:latin typeface="Meiryo UI" panose="020B0604030504040204" pitchFamily="50" charset="-128"/>
                <a:ea typeface="Meiryo UI" panose="020B0604030504040204" pitchFamily="50" charset="-128"/>
              </a:rPr>
              <a:t>】</a:t>
            </a:r>
          </a:p>
          <a:p>
            <a:pPr>
              <a:lnSpc>
                <a:spcPts val="16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R7.1.22</a:t>
            </a:r>
            <a:r>
              <a:rPr kumimoji="1" lang="ja-JP" altLang="en-US" sz="1200" b="1" dirty="0">
                <a:latin typeface="Meiryo UI" panose="020B0604030504040204" pitchFamily="50" charset="-128"/>
                <a:ea typeface="Meiryo UI" panose="020B0604030504040204" pitchFamily="50" charset="-128"/>
              </a:rPr>
              <a:t>（水）あいがけカレー</a:t>
            </a:r>
            <a:r>
              <a:rPr kumimoji="1" lang="ja-JP" altLang="en-US" sz="1000" b="1" dirty="0">
                <a:latin typeface="Meiryo UI" panose="020B0604030504040204" pitchFamily="50" charset="-128"/>
                <a:ea typeface="Meiryo UI" panose="020B0604030504040204" pitchFamily="50" charset="-128"/>
              </a:rPr>
              <a:t>（いわしの本格カレー</a:t>
            </a:r>
            <a:endParaRPr kumimoji="1" lang="en-US" altLang="ja-JP" sz="1000" b="1" dirty="0">
              <a:latin typeface="Meiryo UI" panose="020B0604030504040204" pitchFamily="50" charset="-128"/>
              <a:ea typeface="Meiryo UI" panose="020B0604030504040204" pitchFamily="50" charset="-128"/>
            </a:endParaRPr>
          </a:p>
          <a:p>
            <a:pPr>
              <a:lnSpc>
                <a:spcPts val="1600"/>
              </a:lnSpc>
            </a:pPr>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ココナッツチキンカレー）</a:t>
            </a:r>
            <a:endParaRPr kumimoji="1" lang="en-US" altLang="ja-JP" sz="1000" b="1" dirty="0">
              <a:latin typeface="Meiryo UI" panose="020B0604030504040204" pitchFamily="50" charset="-128"/>
              <a:ea typeface="Meiryo UI" panose="020B0604030504040204" pitchFamily="50" charset="-128"/>
            </a:endParaRPr>
          </a:p>
          <a:p>
            <a:pPr>
              <a:lnSpc>
                <a:spcPts val="1600"/>
              </a:lnSpc>
            </a:pPr>
            <a:r>
              <a:rPr kumimoji="1" lang="en-US" altLang="ja-JP" sz="1200" b="1" dirty="0">
                <a:latin typeface="Meiryo UI" panose="020B0604030504040204" pitchFamily="50" charset="-128"/>
                <a:ea typeface="Meiryo UI" panose="020B0604030504040204" pitchFamily="50" charset="-128"/>
              </a:rPr>
              <a:t> R7.1.23</a:t>
            </a:r>
            <a:r>
              <a:rPr kumimoji="1" lang="ja-JP" altLang="en-US" sz="1200" b="1" dirty="0">
                <a:latin typeface="Meiryo UI" panose="020B0604030504040204" pitchFamily="50" charset="-128"/>
                <a:ea typeface="Meiryo UI" panose="020B0604030504040204" pitchFamily="50" charset="-128"/>
              </a:rPr>
              <a:t>（木）キノコとナッツの豆乳クリームパスタ</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en-US" altLang="ja-JP" sz="1200" b="1" dirty="0">
                <a:latin typeface="Meiryo UI" panose="020B0604030504040204" pitchFamily="50" charset="-128"/>
                <a:ea typeface="Meiryo UI" panose="020B0604030504040204" pitchFamily="50" charset="-128"/>
              </a:rPr>
              <a:t> R7.1.24</a:t>
            </a:r>
            <a:r>
              <a:rPr kumimoji="1" lang="ja-JP" altLang="en-US" sz="1200" b="1" dirty="0">
                <a:latin typeface="Meiryo UI" panose="020B0604030504040204" pitchFamily="50" charset="-128"/>
                <a:ea typeface="Meiryo UI" panose="020B0604030504040204" pitchFamily="50" charset="-128"/>
              </a:rPr>
              <a:t>（金）大阪産（もん）トマトラーメン</a:t>
            </a:r>
            <a:endParaRPr kumimoji="1" lang="en-US" altLang="ja-JP" sz="1200" b="1"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AF9047E9-776B-4A80-A6E3-744FFB3AEA47}"/>
              </a:ext>
            </a:extLst>
          </p:cNvPr>
          <p:cNvGrpSpPr/>
          <p:nvPr/>
        </p:nvGrpSpPr>
        <p:grpSpPr>
          <a:xfrm>
            <a:off x="228613" y="3857228"/>
            <a:ext cx="4724387" cy="2923159"/>
            <a:chOff x="213239" y="3883466"/>
            <a:chExt cx="4688480" cy="2923159"/>
          </a:xfrm>
        </p:grpSpPr>
        <p:sp>
          <p:nvSpPr>
            <p:cNvPr id="17" name="正方形/長方形 16">
              <a:extLst>
                <a:ext uri="{FF2B5EF4-FFF2-40B4-BE49-F238E27FC236}">
                  <a16:creationId xmlns:a16="http://schemas.microsoft.com/office/drawing/2014/main" id="{5593577A-F5D6-4D18-933F-F8CD4D46C2DC}"/>
                </a:ext>
              </a:extLst>
            </p:cNvPr>
            <p:cNvSpPr/>
            <p:nvPr/>
          </p:nvSpPr>
          <p:spPr>
            <a:xfrm>
              <a:off x="213239" y="3984827"/>
              <a:ext cx="4688480" cy="282179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8D226D-D10B-4971-8C4D-E61DA96C8906}"/>
                </a:ext>
              </a:extLst>
            </p:cNvPr>
            <p:cNvSpPr/>
            <p:nvPr/>
          </p:nvSpPr>
          <p:spPr>
            <a:xfrm>
              <a:off x="773011" y="3883466"/>
              <a:ext cx="3434501" cy="298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b="1" dirty="0">
                  <a:solidFill>
                    <a:schemeClr val="tx1"/>
                  </a:solidFill>
                  <a:latin typeface="Meiryo UI" panose="020B0604030504040204" pitchFamily="50" charset="-128"/>
                  <a:ea typeface="Meiryo UI" panose="020B0604030504040204" pitchFamily="50" charset="-128"/>
                </a:rPr>
                <a:t>10</a:t>
              </a:r>
              <a:r>
                <a:rPr kumimoji="1" lang="ja-JP" altLang="en-US" sz="1600" b="1" dirty="0">
                  <a:solidFill>
                    <a:schemeClr val="tx1"/>
                  </a:solidFill>
                  <a:latin typeface="Meiryo UI" panose="020B0604030504040204" pitchFamily="50" charset="-128"/>
                  <a:ea typeface="Meiryo UI" panose="020B0604030504040204" pitchFamily="50" charset="-128"/>
                </a:rPr>
                <a:t>歳若返り」コンセプトメニューの提供</a:t>
              </a:r>
            </a:p>
          </p:txBody>
        </p:sp>
        <p:pic>
          <p:nvPicPr>
            <p:cNvPr id="8" name="図 7">
              <a:extLst>
                <a:ext uri="{FF2B5EF4-FFF2-40B4-BE49-F238E27FC236}">
                  <a16:creationId xmlns:a16="http://schemas.microsoft.com/office/drawing/2014/main" id="{8EA32525-9CD6-402F-A3C0-28EFFBC0E3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1610" y="5113362"/>
              <a:ext cx="1145218" cy="1630109"/>
            </a:xfrm>
            <a:prstGeom prst="rect">
              <a:avLst/>
            </a:prstGeom>
          </p:spPr>
        </p:pic>
      </p:grpSp>
      <p:pic>
        <p:nvPicPr>
          <p:cNvPr id="11" name="図 10">
            <a:extLst>
              <a:ext uri="{FF2B5EF4-FFF2-40B4-BE49-F238E27FC236}">
                <a16:creationId xmlns:a16="http://schemas.microsoft.com/office/drawing/2014/main" id="{4A8DC707-46BF-40CD-8550-B125004760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003" y="3028510"/>
            <a:ext cx="1900277" cy="1202181"/>
          </a:xfrm>
          <a:prstGeom prst="rect">
            <a:avLst/>
          </a:prstGeom>
        </p:spPr>
      </p:pic>
      <p:sp>
        <p:nvSpPr>
          <p:cNvPr id="12" name="テキスト ボックス 11">
            <a:extLst>
              <a:ext uri="{FF2B5EF4-FFF2-40B4-BE49-F238E27FC236}">
                <a16:creationId xmlns:a16="http://schemas.microsoft.com/office/drawing/2014/main" id="{EB00282D-358C-43B5-ADD9-42DE1463421D}"/>
              </a:ext>
            </a:extLst>
          </p:cNvPr>
          <p:cNvSpPr txBox="1"/>
          <p:nvPr/>
        </p:nvSpPr>
        <p:spPr>
          <a:xfrm>
            <a:off x="6020838" y="4035347"/>
            <a:ext cx="183505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三者連携キックオフミーティング→</a:t>
            </a:r>
          </a:p>
        </p:txBody>
      </p:sp>
      <p:sp>
        <p:nvSpPr>
          <p:cNvPr id="27" name="テキスト ボックス 26">
            <a:extLst>
              <a:ext uri="{FF2B5EF4-FFF2-40B4-BE49-F238E27FC236}">
                <a16:creationId xmlns:a16="http://schemas.microsoft.com/office/drawing/2014/main" id="{E7873CBC-86E2-4C30-BCF6-7FB28B3C197E}"/>
              </a:ext>
            </a:extLst>
          </p:cNvPr>
          <p:cNvSpPr txBox="1"/>
          <p:nvPr/>
        </p:nvSpPr>
        <p:spPr>
          <a:xfrm>
            <a:off x="5107252" y="4038707"/>
            <a:ext cx="159755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↓体験の様子</a:t>
            </a:r>
          </a:p>
        </p:txBody>
      </p:sp>
      <p:sp>
        <p:nvSpPr>
          <p:cNvPr id="13" name="テキスト ボックス 12">
            <a:extLst>
              <a:ext uri="{FF2B5EF4-FFF2-40B4-BE49-F238E27FC236}">
                <a16:creationId xmlns:a16="http://schemas.microsoft.com/office/drawing/2014/main" id="{AD042CC4-0C36-4252-97DB-26EDCD081D66}"/>
              </a:ext>
            </a:extLst>
          </p:cNvPr>
          <p:cNvSpPr txBox="1"/>
          <p:nvPr/>
        </p:nvSpPr>
        <p:spPr>
          <a:xfrm>
            <a:off x="168593" y="1366118"/>
            <a:ext cx="481584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（豊田合成（株）・（一社）日本</a:t>
            </a:r>
            <a:r>
              <a:rPr kumimoji="1" lang="en-US" altLang="ja-JP" sz="1400" b="1" dirty="0">
                <a:latin typeface="Meiryo UI" panose="020B0604030504040204" pitchFamily="50" charset="-128"/>
                <a:ea typeface="Meiryo UI" panose="020B0604030504040204" pitchFamily="50" charset="-128"/>
              </a:rPr>
              <a:t>DFWALK</a:t>
            </a:r>
            <a:r>
              <a:rPr kumimoji="1" lang="ja-JP" altLang="en-US" sz="1400" b="1" dirty="0">
                <a:latin typeface="Meiryo UI" panose="020B0604030504040204" pitchFamily="50" charset="-128"/>
                <a:ea typeface="Meiryo UI" panose="020B0604030504040204" pitchFamily="50" charset="-128"/>
              </a:rPr>
              <a:t>協会・忠岡町）</a:t>
            </a:r>
          </a:p>
        </p:txBody>
      </p:sp>
      <p:sp>
        <p:nvSpPr>
          <p:cNvPr id="28" name="テキスト ボックス 27">
            <a:extLst>
              <a:ext uri="{FF2B5EF4-FFF2-40B4-BE49-F238E27FC236}">
                <a16:creationId xmlns:a16="http://schemas.microsoft.com/office/drawing/2014/main" id="{67B448DA-8784-4147-BC07-CB041D7AF170}"/>
              </a:ext>
            </a:extLst>
          </p:cNvPr>
          <p:cNvSpPr txBox="1"/>
          <p:nvPr/>
        </p:nvSpPr>
        <p:spPr>
          <a:xfrm>
            <a:off x="1446778" y="4138981"/>
            <a:ext cx="2457604"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（日本生命保険相互会社）</a:t>
            </a:r>
          </a:p>
        </p:txBody>
      </p:sp>
      <p:sp>
        <p:nvSpPr>
          <p:cNvPr id="31" name="テキスト ボックス 30">
            <a:extLst>
              <a:ext uri="{FF2B5EF4-FFF2-40B4-BE49-F238E27FC236}">
                <a16:creationId xmlns:a16="http://schemas.microsoft.com/office/drawing/2014/main" id="{92B0C158-3F40-49D4-A0CC-A6199C95F012}"/>
              </a:ext>
            </a:extLst>
          </p:cNvPr>
          <p:cNvSpPr txBox="1"/>
          <p:nvPr/>
        </p:nvSpPr>
        <p:spPr>
          <a:xfrm>
            <a:off x="5701511" y="1355603"/>
            <a:ext cx="3977112"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（日本生命保険相互会社・大阪エヴェッサ）</a:t>
            </a:r>
          </a:p>
        </p:txBody>
      </p:sp>
      <p:sp>
        <p:nvSpPr>
          <p:cNvPr id="14" name="テキスト ボックス 13">
            <a:extLst>
              <a:ext uri="{FF2B5EF4-FFF2-40B4-BE49-F238E27FC236}">
                <a16:creationId xmlns:a16="http://schemas.microsoft.com/office/drawing/2014/main" id="{CC9D45E3-0A1C-41DD-9F05-17E84890E87E}"/>
              </a:ext>
            </a:extLst>
          </p:cNvPr>
          <p:cNvSpPr txBox="1"/>
          <p:nvPr/>
        </p:nvSpPr>
        <p:spPr>
          <a:xfrm>
            <a:off x="6017203" y="2760970"/>
            <a:ext cx="2091193" cy="286360"/>
          </a:xfrm>
          <a:prstGeom prst="rect">
            <a:avLst/>
          </a:prstGeom>
          <a:noFill/>
        </p:spPr>
        <p:txBody>
          <a:bodyPr wrap="square"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R7.3.1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（土）参加者</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145963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1525</Words>
  <Application>Microsoft Office PowerPoint</Application>
  <PresentationFormat>A4 210 x 297 mm</PresentationFormat>
  <Paragraphs>162</Paragraphs>
  <Slides>4</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Meiryo UI</vt:lpstr>
      <vt:lpstr>游ゴシック</vt:lpstr>
      <vt:lpstr>Arial</vt:lpstr>
      <vt:lpstr>Calibri</vt:lpstr>
      <vt:lpstr>Calibri Light</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2025-03-06T04:55:12Z</dcterms:created>
  <dcterms:modified xsi:type="dcterms:W3CDTF">2025-03-06T08:02:23Z</dcterms:modified>
</cp:coreProperties>
</file>