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
  </p:notesMasterIdLst>
  <p:sldIdLst>
    <p:sldId id="269" r:id="rId2"/>
    <p:sldId id="270" r:id="rId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62" autoAdjust="0"/>
    <p:restoredTop sz="94660"/>
  </p:normalViewPr>
  <p:slideViewPr>
    <p:cSldViewPr snapToGrid="0">
      <p:cViewPr varScale="1">
        <p:scale>
          <a:sx n="100" d="100"/>
          <a:sy n="100" d="100"/>
        </p:scale>
        <p:origin x="9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E65A69C-D6E3-41C7-8335-02E62EF340CF}" type="datetimeFigureOut">
              <a:rPr kumimoji="1" lang="ja-JP" altLang="en-US" smtClean="0"/>
              <a:t>2024/4/3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D94133-806D-4AAC-9801-FA20AE86F482}" type="slidenum">
              <a:rPr kumimoji="1" lang="ja-JP" altLang="en-US" smtClean="0"/>
              <a:t>‹#›</a:t>
            </a:fld>
            <a:endParaRPr kumimoji="1" lang="ja-JP" altLang="en-US"/>
          </a:p>
        </p:txBody>
      </p:sp>
    </p:spTree>
    <p:extLst>
      <p:ext uri="{BB962C8B-B14F-4D97-AF65-F5344CB8AC3E}">
        <p14:creationId xmlns:p14="http://schemas.microsoft.com/office/powerpoint/2010/main" val="23005843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DDEF189-A4DC-4ACE-850D-E992ACD643A0}" type="slidenum">
              <a:rPr kumimoji="1" lang="ja-JP" altLang="en-US" smtClean="0"/>
              <a:t>2</a:t>
            </a:fld>
            <a:endParaRPr kumimoji="1" lang="ja-JP" altLang="en-US"/>
          </a:p>
        </p:txBody>
      </p:sp>
    </p:spTree>
    <p:extLst>
      <p:ext uri="{BB962C8B-B14F-4D97-AF65-F5344CB8AC3E}">
        <p14:creationId xmlns:p14="http://schemas.microsoft.com/office/powerpoint/2010/main" val="61883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27010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425685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213749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31948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1184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54754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21234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71506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42787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368635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65446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10290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4E05E7F-C983-432C-BE0B-6AD140FEDB85}"/>
              </a:ext>
            </a:extLst>
          </p:cNvPr>
          <p:cNvSpPr/>
          <p:nvPr/>
        </p:nvSpPr>
        <p:spPr>
          <a:xfrm>
            <a:off x="-32465" y="-8610"/>
            <a:ext cx="9951980" cy="4824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今後の「</a:t>
            </a:r>
            <a:r>
              <a:rPr kumimoji="1" lang="en-US" altLang="ja-JP" sz="2000" b="1" dirty="0">
                <a:solidFill>
                  <a:schemeClr val="tx1"/>
                </a:solidFill>
                <a:latin typeface="Meiryo UI" panose="020B0604030504040204" pitchFamily="50" charset="-128"/>
                <a:ea typeface="Meiryo UI" panose="020B0604030504040204" pitchFamily="50" charset="-128"/>
              </a:rPr>
              <a:t>10</a:t>
            </a:r>
            <a:r>
              <a:rPr kumimoji="1" lang="ja-JP" altLang="en-US" sz="2000" b="1" dirty="0">
                <a:solidFill>
                  <a:schemeClr val="tx1"/>
                </a:solidFill>
                <a:latin typeface="Meiryo UI" panose="020B0604030504040204" pitchFamily="50" charset="-128"/>
                <a:ea typeface="Meiryo UI" panose="020B0604030504040204" pitchFamily="50" charset="-128"/>
              </a:rPr>
              <a:t>歳若返り」プロジェクト推進事業について</a:t>
            </a:r>
          </a:p>
        </p:txBody>
      </p:sp>
      <p:sp>
        <p:nvSpPr>
          <p:cNvPr id="39" name="正方形/長方形 38">
            <a:extLst>
              <a:ext uri="{FF2B5EF4-FFF2-40B4-BE49-F238E27FC236}">
                <a16:creationId xmlns:a16="http://schemas.microsoft.com/office/drawing/2014/main" id="{F80E3359-682F-4E3D-A830-AAFA40618D30}"/>
              </a:ext>
            </a:extLst>
          </p:cNvPr>
          <p:cNvSpPr/>
          <p:nvPr/>
        </p:nvSpPr>
        <p:spPr>
          <a:xfrm>
            <a:off x="8728818" y="73229"/>
            <a:ext cx="1045483" cy="351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資料４</a:t>
            </a:r>
          </a:p>
        </p:txBody>
      </p:sp>
      <p:sp>
        <p:nvSpPr>
          <p:cNvPr id="26" name="正方形/長方形 25">
            <a:extLst>
              <a:ext uri="{FF2B5EF4-FFF2-40B4-BE49-F238E27FC236}">
                <a16:creationId xmlns:a16="http://schemas.microsoft.com/office/drawing/2014/main" id="{DAF011B9-6BF9-488F-9B03-87A3C2A67976}"/>
              </a:ext>
            </a:extLst>
          </p:cNvPr>
          <p:cNvSpPr/>
          <p:nvPr/>
        </p:nvSpPr>
        <p:spPr>
          <a:xfrm>
            <a:off x="49948" y="5089810"/>
            <a:ext cx="3493352" cy="294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令和６年度の方向性</a:t>
            </a:r>
            <a:endParaRPr kumimoji="1" lang="en-US" altLang="ja-JP" sz="13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1A2F119-CB39-45FC-BFBD-0B9F24EFED43}"/>
              </a:ext>
            </a:extLst>
          </p:cNvPr>
          <p:cNvSpPr/>
          <p:nvPr/>
        </p:nvSpPr>
        <p:spPr>
          <a:xfrm>
            <a:off x="151969" y="914649"/>
            <a:ext cx="4723244" cy="1337181"/>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ts val="1800"/>
              </a:lnSpc>
              <a:buFont typeface="Wingdings" panose="05000000000000000000" pitchFamily="2" charset="2"/>
              <a:buChar char="l"/>
            </a:pPr>
            <a:r>
              <a:rPr kumimoji="1" lang="ja-JP" altLang="en-US" sz="1200" dirty="0">
                <a:solidFill>
                  <a:schemeClr val="tx1"/>
                </a:solidFill>
                <a:latin typeface="Meiryo UI" panose="020B0604030504040204" pitchFamily="50" charset="-128"/>
                <a:ea typeface="Meiryo UI" panose="020B0604030504040204" pitchFamily="50" charset="-128"/>
              </a:rPr>
              <a:t>認知症予防が期待される</a:t>
            </a:r>
            <a:r>
              <a:rPr kumimoji="1" lang="en-US" altLang="ja-JP" sz="1200" dirty="0">
                <a:solidFill>
                  <a:schemeClr val="tx1"/>
                </a:solidFill>
                <a:latin typeface="Meiryo UI" panose="020B0604030504040204" pitchFamily="50" charset="-128"/>
                <a:ea typeface="Meiryo UI" panose="020B0604030504040204" pitchFamily="50" charset="-128"/>
              </a:rPr>
              <a:t>VR</a:t>
            </a:r>
            <a:r>
              <a:rPr kumimoji="1" lang="ja-JP" altLang="en-US" sz="1200" dirty="0">
                <a:solidFill>
                  <a:schemeClr val="tx1"/>
                </a:solidFill>
                <a:latin typeface="Meiryo UI" panose="020B0604030504040204" pitchFamily="50" charset="-128"/>
                <a:ea typeface="Meiryo UI" panose="020B0604030504040204" pitchFamily="50" charset="-128"/>
              </a:rPr>
              <a:t>体験ができるイベントや、ファミリー向けのスポーツ体験イベント等、府民の関心を惹く事業を実施できた。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l"/>
            </a:pPr>
            <a:r>
              <a:rPr kumimoji="1" lang="ja-JP" altLang="en-US" sz="1200" dirty="0">
                <a:solidFill>
                  <a:schemeClr val="tx1"/>
                </a:solidFill>
                <a:latin typeface="Meiryo UI" panose="020B0604030504040204" pitchFamily="50" charset="-128"/>
                <a:ea typeface="Meiryo UI" panose="020B0604030504040204" pitchFamily="50" charset="-128"/>
              </a:rPr>
              <a:t>シニア向けのダンス講座など、地域における健康増進につながる事業により、健康づくりや多様な活動に向けた府民の行動変容を促してきた。</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0CD41751-F5A4-47A1-B379-1580B97FBD23}"/>
              </a:ext>
            </a:extLst>
          </p:cNvPr>
          <p:cNvSpPr/>
          <p:nvPr/>
        </p:nvSpPr>
        <p:spPr>
          <a:xfrm>
            <a:off x="2011993" y="4169986"/>
            <a:ext cx="7670495" cy="75879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b="1" dirty="0">
                <a:solidFill>
                  <a:schemeClr val="tx1"/>
                </a:solidFill>
                <a:latin typeface="Meiryo UI" panose="020B0604030504040204" pitchFamily="50" charset="-128"/>
                <a:ea typeface="Meiryo UI" panose="020B0604030504040204" pitchFamily="50" charset="-128"/>
              </a:rPr>
              <a:t>令和６年度は、より万博のテーマ「いのち輝く未来社会のデザイン」を意識し、</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rgbClr val="00B050"/>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ヘルスケア関連の先端技術をメインに据えた事業を実施</a:t>
            </a:r>
            <a:r>
              <a:rPr kumimoji="1" lang="ja-JP" altLang="en-US" sz="1100" b="1" dirty="0">
                <a:solidFill>
                  <a:schemeClr val="tx1"/>
                </a:solidFill>
                <a:latin typeface="Meiryo UI" panose="020B0604030504040204" pitchFamily="50" charset="-128"/>
                <a:ea typeface="Meiryo UI" panose="020B0604030504040204" pitchFamily="50" charset="-128"/>
              </a:rPr>
              <a:t>（認知度向上は「発信事業」で強化）</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400" b="1" dirty="0">
                <a:solidFill>
                  <a:schemeClr val="tx1"/>
                </a:solidFill>
                <a:latin typeface="Meiryo UI" panose="020B0604030504040204" pitchFamily="50" charset="-128"/>
                <a:ea typeface="Meiryo UI" panose="020B0604030504040204" pitchFamily="50" charset="-128"/>
              </a:rPr>
              <a:t>　★　イベント等への参加が困難な方に向けた「</a:t>
            </a:r>
            <a:r>
              <a:rPr kumimoji="1" lang="en-US" altLang="ja-JP" sz="1400" b="1" dirty="0">
                <a:solidFill>
                  <a:schemeClr val="tx1"/>
                </a:solidFill>
                <a:latin typeface="Meiryo UI" panose="020B0604030504040204" pitchFamily="50" charset="-128"/>
                <a:ea typeface="Meiryo UI" panose="020B0604030504040204" pitchFamily="50" charset="-128"/>
              </a:rPr>
              <a:t>10</a:t>
            </a:r>
            <a:r>
              <a:rPr kumimoji="1" lang="ja-JP" altLang="en-US" sz="1400" b="1" dirty="0">
                <a:solidFill>
                  <a:schemeClr val="tx1"/>
                </a:solidFill>
                <a:latin typeface="Meiryo UI" panose="020B0604030504040204" pitchFamily="50" charset="-128"/>
                <a:ea typeface="Meiryo UI" panose="020B0604030504040204" pitchFamily="50" charset="-128"/>
              </a:rPr>
              <a:t>歳若返り」のプログラムを実施</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EFDCD3EF-7F18-4F08-8009-AF8F411815CC}"/>
              </a:ext>
            </a:extLst>
          </p:cNvPr>
          <p:cNvSpPr/>
          <p:nvPr/>
        </p:nvSpPr>
        <p:spPr>
          <a:xfrm>
            <a:off x="151968" y="2522182"/>
            <a:ext cx="9648875" cy="15645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「いのち輝く未来社会のデザイン」</a:t>
            </a:r>
            <a:r>
              <a:rPr kumimoji="1" lang="ja-JP" altLang="en-US" sz="1200" dirty="0">
                <a:solidFill>
                  <a:schemeClr val="tx1"/>
                </a:solidFill>
                <a:latin typeface="Meiryo UI" panose="020B0604030504040204" pitchFamily="50" charset="-128"/>
                <a:ea typeface="Meiryo UI" panose="020B0604030504040204" pitchFamily="50" charset="-128"/>
              </a:rPr>
              <a:t>という万博のテーマの理念を踏まえ開始したプロジェクトであることから、</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400" b="1" u="sng" dirty="0">
                <a:solidFill>
                  <a:srgbClr val="FF0000"/>
                </a:solidFill>
                <a:latin typeface="Meiryo UI" panose="020B0604030504040204" pitchFamily="50" charset="-128"/>
                <a:ea typeface="Meiryo UI" panose="020B0604030504040204" pitchFamily="50" charset="-128"/>
              </a:rPr>
              <a:t>　万博会場において、「</a:t>
            </a:r>
            <a:r>
              <a:rPr kumimoji="1" lang="en-US" altLang="ja-JP" sz="1400" b="1" u="sng" dirty="0">
                <a:solidFill>
                  <a:srgbClr val="FF0000"/>
                </a:solidFill>
                <a:latin typeface="Meiryo UI" panose="020B0604030504040204" pitchFamily="50" charset="-128"/>
                <a:ea typeface="Meiryo UI" panose="020B0604030504040204" pitchFamily="50" charset="-128"/>
              </a:rPr>
              <a:t>10</a:t>
            </a:r>
            <a:r>
              <a:rPr kumimoji="1" lang="ja-JP" altLang="en-US" sz="1400" b="1" u="sng" dirty="0">
                <a:solidFill>
                  <a:srgbClr val="FF0000"/>
                </a:solidFill>
                <a:latin typeface="Meiryo UI" panose="020B0604030504040204" pitchFamily="50" charset="-128"/>
                <a:ea typeface="Meiryo UI" panose="020B0604030504040204" pitchFamily="50" charset="-128"/>
              </a:rPr>
              <a:t>歳若返り」プロジェクトとして出展し、これまでの取組成果を発信。</a:t>
            </a:r>
            <a:endParaRPr kumimoji="1" lang="en-US" altLang="ja-JP" sz="1400" b="1" u="sng" dirty="0">
              <a:solidFill>
                <a:srgbClr val="FF0000"/>
              </a:solidFill>
              <a:latin typeface="Meiryo UI" panose="020B0604030504040204" pitchFamily="50" charset="-128"/>
              <a:ea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rPr>
              <a:t>　具体的には、これまで連携してきた企業・団体等による技術展示や発表を実施し、来場者に体験いただき、体験結果を踏まえたフィードバックを行うことなどを</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rPr>
              <a:t>　想定。</a:t>
            </a:r>
            <a:r>
              <a:rPr kumimoji="1" lang="ja-JP" altLang="en-US" sz="1200" b="1" u="sng" dirty="0">
                <a:solidFill>
                  <a:srgbClr val="FF0000"/>
                </a:solidFill>
                <a:latin typeface="Meiryo UI" panose="020B0604030504040204" pitchFamily="50" charset="-128"/>
                <a:ea typeface="Meiryo UI" panose="020B0604030504040204" pitchFamily="50" charset="-128"/>
              </a:rPr>
              <a:t>来場者に将来のヘルスケアを感じてもらえるコンテンツを提供。</a:t>
            </a:r>
            <a:endParaRPr kumimoji="1" lang="en-US" altLang="ja-JP" sz="1200" b="1" u="sng" dirty="0">
              <a:solidFill>
                <a:srgbClr val="FF0000"/>
              </a:solidFill>
              <a:latin typeface="Meiryo UI" panose="020B0604030504040204" pitchFamily="50" charset="-128"/>
              <a:ea typeface="Meiryo UI" panose="020B0604030504040204" pitchFamily="50" charset="-128"/>
            </a:endParaRPr>
          </a:p>
          <a:p>
            <a:pPr>
              <a:lnSpc>
                <a:spcPts val="1700"/>
              </a:lnSpc>
            </a:pPr>
            <a:r>
              <a:rPr kumimoji="1" lang="ja-JP" altLang="en-US" sz="1000" dirty="0">
                <a:solidFill>
                  <a:schemeClr val="tx1"/>
                </a:solidFill>
                <a:latin typeface="Meiryo UI" panose="020B0604030504040204" pitchFamily="50" charset="-128"/>
                <a:ea typeface="Meiryo UI" panose="020B0604030504040204" pitchFamily="50" charset="-128"/>
              </a:rPr>
              <a:t>（会場内で開催される府内自治体による催事「大阪ウィーク（仮称）」のプログラムの一つとして実施予定）</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他の参加国による催事との調整により今後変更の可能性あり</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CAFD5A9A-7115-45F0-8A6A-42FDD480DD22}"/>
              </a:ext>
            </a:extLst>
          </p:cNvPr>
          <p:cNvSpPr/>
          <p:nvPr/>
        </p:nvSpPr>
        <p:spPr>
          <a:xfrm>
            <a:off x="510720" y="5477592"/>
            <a:ext cx="4256860" cy="538342"/>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★あらゆる世代の府民がヘルスケア関連の先端技術を</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身近に体験できるイベントを実施</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81A61FD5-FCA7-44A1-A612-146992F4B61C}"/>
              </a:ext>
            </a:extLst>
          </p:cNvPr>
          <p:cNvSpPr/>
          <p:nvPr/>
        </p:nvSpPr>
        <p:spPr>
          <a:xfrm>
            <a:off x="4994699" y="5474608"/>
            <a:ext cx="4256860" cy="545172"/>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★イベントはハードルが高いが「</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歳若返り」を体験いただきたい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高齢者の方々を対象に先端技術を活用したプログラムを実施</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矢印: 右 9">
            <a:extLst>
              <a:ext uri="{FF2B5EF4-FFF2-40B4-BE49-F238E27FC236}">
                <a16:creationId xmlns:a16="http://schemas.microsoft.com/office/drawing/2014/main" id="{9C68EA89-3FEF-46A7-85AB-739B2BA455A9}"/>
              </a:ext>
            </a:extLst>
          </p:cNvPr>
          <p:cNvSpPr/>
          <p:nvPr/>
        </p:nvSpPr>
        <p:spPr>
          <a:xfrm>
            <a:off x="617400" y="4161625"/>
            <a:ext cx="1077084" cy="718006"/>
          </a:xfrm>
          <a:prstGeom prst="rightArrow">
            <a:avLst>
              <a:gd name="adj1" fmla="val 61847"/>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EB08F321-0483-4370-88AF-E7E7232A3CB9}"/>
              </a:ext>
            </a:extLst>
          </p:cNvPr>
          <p:cNvSpPr/>
          <p:nvPr/>
        </p:nvSpPr>
        <p:spPr>
          <a:xfrm>
            <a:off x="258648" y="4253387"/>
            <a:ext cx="1757683" cy="51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b="1" dirty="0">
                <a:solidFill>
                  <a:schemeClr val="tx1"/>
                </a:solidFill>
                <a:latin typeface="Meiryo UI" panose="020B0604030504040204" pitchFamily="50" charset="-128"/>
                <a:ea typeface="Meiryo UI" panose="020B0604030504040204" pitchFamily="50" charset="-128"/>
              </a:rPr>
              <a:t>課題認識と万博に向けた方向性を踏まえ</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2" name="加算記号 31">
            <a:extLst>
              <a:ext uri="{FF2B5EF4-FFF2-40B4-BE49-F238E27FC236}">
                <a16:creationId xmlns:a16="http://schemas.microsoft.com/office/drawing/2014/main" id="{49C474E0-B1FC-41D4-B1EA-0D99C9AE4531}"/>
              </a:ext>
            </a:extLst>
          </p:cNvPr>
          <p:cNvSpPr/>
          <p:nvPr/>
        </p:nvSpPr>
        <p:spPr>
          <a:xfrm>
            <a:off x="4695720" y="6010647"/>
            <a:ext cx="370839" cy="361038"/>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B1617E9-E7CF-470C-973C-FEA4C30BF617}"/>
              </a:ext>
            </a:extLst>
          </p:cNvPr>
          <p:cNvSpPr/>
          <p:nvPr/>
        </p:nvSpPr>
        <p:spPr>
          <a:xfrm>
            <a:off x="5066559" y="707327"/>
            <a:ext cx="4734285" cy="1713750"/>
          </a:xfrm>
          <a:prstGeom prst="rect">
            <a:avLst/>
          </a:prstGeom>
          <a:solidFill>
            <a:schemeClr val="bg1">
              <a:lumMod val="7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ts val="1800"/>
              </a:lnSpc>
              <a:buFont typeface="Wingdings" panose="05000000000000000000" pitchFamily="2" charset="2"/>
              <a:buChar char="l"/>
            </a:pPr>
            <a:r>
              <a:rPr kumimoji="1" lang="ja-JP" altLang="en-US" sz="1200" b="1" dirty="0">
                <a:solidFill>
                  <a:schemeClr val="tx1"/>
                </a:solidFill>
                <a:latin typeface="Meiryo UI" panose="020B0604030504040204" pitchFamily="50" charset="-128"/>
                <a:ea typeface="Meiryo UI" panose="020B0604030504040204" pitchFamily="50" charset="-128"/>
              </a:rPr>
              <a:t>万博への府民の期待感を高められる内容であったか。</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イベントや講座によりプロジェクトの</a:t>
            </a:r>
            <a:r>
              <a:rPr kumimoji="1" lang="en-US" altLang="ja-JP" sz="1200" dirty="0">
                <a:solidFill>
                  <a:schemeClr val="tx1"/>
                </a:solidFill>
                <a:latin typeface="Meiryo UI" panose="020B0604030504040204" pitchFamily="50" charset="-128"/>
                <a:ea typeface="Meiryo UI" panose="020B0604030504040204" pitchFamily="50" charset="-128"/>
              </a:rPr>
              <a:t>PR</a:t>
            </a:r>
            <a:r>
              <a:rPr kumimoji="1" lang="ja-JP" altLang="en-US" sz="1200" dirty="0">
                <a:solidFill>
                  <a:schemeClr val="tx1"/>
                </a:solidFill>
                <a:latin typeface="Meiryo UI" panose="020B0604030504040204" pitchFamily="50" charset="-128"/>
                <a:ea typeface="Meiryo UI" panose="020B0604030504040204" pitchFamily="50" charset="-128"/>
              </a:rPr>
              <a:t>効果は一定あったと考えられるが、革</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新的なヘルスケア技術の体験などが二の次に留まった。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l"/>
            </a:pPr>
            <a:r>
              <a:rPr kumimoji="1" lang="ja-JP" altLang="en-US" sz="1200" b="1" dirty="0">
                <a:solidFill>
                  <a:schemeClr val="tx1"/>
                </a:solidFill>
                <a:latin typeface="Meiryo UI" panose="020B0604030504040204" pitchFamily="50" charset="-128"/>
                <a:ea typeface="Meiryo UI" panose="020B0604030504040204" pitchFamily="50" charset="-128"/>
              </a:rPr>
              <a:t>イベント参加が困難な方</a:t>
            </a:r>
            <a:r>
              <a:rPr kumimoji="1" lang="ja-JP" altLang="en-US" sz="1200" dirty="0">
                <a:solidFill>
                  <a:schemeClr val="tx1"/>
                </a:solidFill>
                <a:latin typeface="Meiryo UI" panose="020B0604030504040204" pitchFamily="50" charset="-128"/>
                <a:ea typeface="Meiryo UI" panose="020B0604030504040204" pitchFamily="50" charset="-128"/>
              </a:rPr>
              <a:t>（日常生活や健康になんらかの影響がある方）</a:t>
            </a:r>
            <a:r>
              <a:rPr kumimoji="1" lang="ja-JP" altLang="en-US" sz="1200" b="1" dirty="0">
                <a:solidFill>
                  <a:schemeClr val="tx1"/>
                </a:solidFill>
                <a:latin typeface="Meiryo UI" panose="020B0604030504040204" pitchFamily="50" charset="-128"/>
                <a:ea typeface="Meiryo UI" panose="020B0604030504040204" pitchFamily="50" charset="-128"/>
              </a:rPr>
              <a:t>にこそ「</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歳若返り」を届けるべき</a:t>
            </a:r>
            <a:r>
              <a:rPr kumimoji="1" lang="ja-JP" altLang="en-US" sz="1200" dirty="0">
                <a:solidFill>
                  <a:schemeClr val="tx1"/>
                </a:solidFill>
                <a:latin typeface="Meiryo UI" panose="020B0604030504040204" pitchFamily="50" charset="-128"/>
                <a:ea typeface="Meiryo UI" panose="020B0604030504040204" pitchFamily="50" charset="-128"/>
              </a:rPr>
              <a:t>ではないか。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3C1FBD14-DFC4-4E34-A1D1-819DF1DD309E}"/>
              </a:ext>
            </a:extLst>
          </p:cNvPr>
          <p:cNvSpPr/>
          <p:nvPr/>
        </p:nvSpPr>
        <p:spPr>
          <a:xfrm>
            <a:off x="253997" y="825548"/>
            <a:ext cx="1339037" cy="2306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これまでの成果</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4AA21D91-4065-4DAF-99E6-DB9EDEF1C976}"/>
              </a:ext>
            </a:extLst>
          </p:cNvPr>
          <p:cNvSpPr/>
          <p:nvPr/>
        </p:nvSpPr>
        <p:spPr>
          <a:xfrm>
            <a:off x="5184982" y="590240"/>
            <a:ext cx="1339037" cy="2306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課題認識</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86AB1D38-5C14-41F6-B8F3-32FE8275987A}"/>
              </a:ext>
            </a:extLst>
          </p:cNvPr>
          <p:cNvSpPr/>
          <p:nvPr/>
        </p:nvSpPr>
        <p:spPr>
          <a:xfrm>
            <a:off x="57566" y="519192"/>
            <a:ext cx="3493353" cy="2473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推進事業の振り返り</a:t>
            </a:r>
            <a:endParaRPr kumimoji="1" lang="en-US" altLang="ja-JP" sz="13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C7F2588-FED2-4E8A-B21D-142FBD383959}"/>
              </a:ext>
            </a:extLst>
          </p:cNvPr>
          <p:cNvSpPr txBox="1"/>
          <p:nvPr/>
        </p:nvSpPr>
        <p:spPr>
          <a:xfrm>
            <a:off x="5120640" y="2104162"/>
            <a:ext cx="4636689" cy="276999"/>
          </a:xfrm>
          <a:prstGeom prst="rect">
            <a:avLst/>
          </a:prstGeom>
          <a:solidFill>
            <a:schemeClr val="bg1"/>
          </a:solidFill>
          <a:ln w="6350">
            <a:solidFill>
              <a:schemeClr val="tx1"/>
            </a:solidFill>
          </a:ln>
        </p:spPr>
        <p:txBody>
          <a:bodyPr wrap="square" rtlCol="0">
            <a:spAutoFit/>
          </a:bodyPr>
          <a:lstStyle/>
          <a:p>
            <a:pPr algn="ctr"/>
            <a:r>
              <a:rPr kumimoji="1" lang="ja-JP" altLang="en-US" sz="1200" b="1" u="sng" dirty="0">
                <a:solidFill>
                  <a:srgbClr val="FF0000"/>
                </a:solidFill>
                <a:latin typeface="Meiryo UI" panose="020B0604030504040204" pitchFamily="50" charset="-128"/>
                <a:ea typeface="Meiryo UI" panose="020B0604030504040204" pitchFamily="50" charset="-128"/>
              </a:rPr>
              <a:t>これまでの公募では、上記を十分に踏まえた事業が実施できていない。</a:t>
            </a:r>
          </a:p>
        </p:txBody>
      </p:sp>
      <p:sp>
        <p:nvSpPr>
          <p:cNvPr id="24" name="正方形/長方形 23">
            <a:extLst>
              <a:ext uri="{FF2B5EF4-FFF2-40B4-BE49-F238E27FC236}">
                <a16:creationId xmlns:a16="http://schemas.microsoft.com/office/drawing/2014/main" id="{1471B2F5-E354-4A3F-BF74-5CF97E8F02DA}"/>
              </a:ext>
            </a:extLst>
          </p:cNvPr>
          <p:cNvSpPr/>
          <p:nvPr/>
        </p:nvSpPr>
        <p:spPr>
          <a:xfrm>
            <a:off x="49947" y="2355526"/>
            <a:ext cx="3493353" cy="2473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2025</a:t>
            </a:r>
            <a:r>
              <a:rPr kumimoji="1" lang="ja-JP" altLang="en-US" sz="1300" b="1" dirty="0">
                <a:solidFill>
                  <a:schemeClr val="bg1"/>
                </a:solidFill>
                <a:latin typeface="Meiryo UI" panose="020B0604030504040204" pitchFamily="50" charset="-128"/>
                <a:ea typeface="Meiryo UI" panose="020B0604030504040204" pitchFamily="50" charset="-128"/>
              </a:rPr>
              <a:t>年大阪・関西万博に向けた方向性</a:t>
            </a:r>
            <a:endParaRPr kumimoji="1" lang="en-US" altLang="ja-JP" sz="1300" b="1" dirty="0">
              <a:solidFill>
                <a:schemeClr val="bg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F29BCE4-E506-4F61-A4BC-52E08C97C0C3}"/>
              </a:ext>
            </a:extLst>
          </p:cNvPr>
          <p:cNvSpPr/>
          <p:nvPr/>
        </p:nvSpPr>
        <p:spPr>
          <a:xfrm>
            <a:off x="4275308" y="6426343"/>
            <a:ext cx="1336433" cy="3610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発信事業</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0AB0B8C-7767-47C2-B37E-A14AA9F793E4}"/>
              </a:ext>
            </a:extLst>
          </p:cNvPr>
          <p:cNvSpPr txBox="1"/>
          <p:nvPr/>
        </p:nvSpPr>
        <p:spPr>
          <a:xfrm>
            <a:off x="5585476" y="6363638"/>
            <a:ext cx="3964067" cy="455702"/>
          </a:xfrm>
          <a:prstGeom prst="rect">
            <a:avLst/>
          </a:prstGeom>
          <a:noFill/>
        </p:spPr>
        <p:txBody>
          <a:bodyPr wrap="square" rtlCol="0">
            <a:spAutoFit/>
          </a:bodyPr>
          <a:lstStyle/>
          <a:p>
            <a:pPr>
              <a:lnSpc>
                <a:spcPts val="1500"/>
              </a:lnSpc>
            </a:pPr>
            <a:r>
              <a:rPr kumimoji="1" lang="ja-JP" altLang="en-US" sz="1050" dirty="0">
                <a:latin typeface="Meiryo UI" panose="020B0604030504040204" pitchFamily="50" charset="-128"/>
                <a:ea typeface="Meiryo UI" panose="020B0604030504040204" pitchFamily="50" charset="-128"/>
              </a:rPr>
              <a:t>・公募による取組みを</a:t>
            </a: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等で拡散</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・認知度向上と</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歳若返りに資する取組みの発信を継続</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72536DB1-C735-422F-8D38-11E1A327A2BF}"/>
              </a:ext>
            </a:extLst>
          </p:cNvPr>
          <p:cNvSpPr/>
          <p:nvPr/>
        </p:nvSpPr>
        <p:spPr>
          <a:xfrm>
            <a:off x="3580898" y="5117879"/>
            <a:ext cx="4414523" cy="173981"/>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800"/>
              </a:lnSpc>
            </a:pPr>
            <a:r>
              <a:rPr kumimoji="1" lang="ja-JP" altLang="en-US" sz="1050" dirty="0">
                <a:latin typeface="Meiryo UI" panose="020B0604030504040204" pitchFamily="50" charset="-128"/>
                <a:ea typeface="Meiryo UI" panose="020B0604030504040204" pitchFamily="50" charset="-128"/>
              </a:rPr>
              <a:t>２つの方向性を柱に公募を実施。加えて、発信事業により拡散していく。</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EB2634F8-078C-4A42-AC50-3B9EB502088A}"/>
              </a:ext>
            </a:extLst>
          </p:cNvPr>
          <p:cNvSpPr txBox="1"/>
          <p:nvPr/>
        </p:nvSpPr>
        <p:spPr>
          <a:xfrm>
            <a:off x="4875214" y="3769457"/>
            <a:ext cx="4882116" cy="276999"/>
          </a:xfrm>
          <a:prstGeom prst="rect">
            <a:avLst/>
          </a:prstGeom>
          <a:solidFill>
            <a:schemeClr val="bg1">
              <a:lumMod val="75000"/>
            </a:schemeClr>
          </a:solidFill>
          <a:ln w="6350">
            <a:solidFill>
              <a:schemeClr val="tx1"/>
            </a:solidFill>
          </a:ln>
        </p:spPr>
        <p:txBody>
          <a:bodyPr wrap="square" rtlCol="0">
            <a:spAutoFit/>
          </a:bodyPr>
          <a:lstStyle/>
          <a:p>
            <a:pPr algn="ctr"/>
            <a:r>
              <a:rPr kumimoji="1" lang="ja-JP" altLang="en-US" sz="1200" b="1" u="sng" dirty="0">
                <a:solidFill>
                  <a:srgbClr val="FF0000"/>
                </a:solidFill>
                <a:latin typeface="Meiryo UI" panose="020B0604030504040204" pitchFamily="50" charset="-128"/>
                <a:ea typeface="Meiryo UI" panose="020B0604030504040204" pitchFamily="50" charset="-128"/>
              </a:rPr>
              <a:t>コンテンツを充実させるため、万博に一緒に参加する企業等を発掘したい。</a:t>
            </a:r>
          </a:p>
        </p:txBody>
      </p:sp>
      <p:sp>
        <p:nvSpPr>
          <p:cNvPr id="33" name="大かっこ 32">
            <a:extLst>
              <a:ext uri="{FF2B5EF4-FFF2-40B4-BE49-F238E27FC236}">
                <a16:creationId xmlns:a16="http://schemas.microsoft.com/office/drawing/2014/main" id="{6AC8DA6B-15AD-4ED6-97F7-07CBC9633670}"/>
              </a:ext>
            </a:extLst>
          </p:cNvPr>
          <p:cNvSpPr/>
          <p:nvPr/>
        </p:nvSpPr>
        <p:spPr>
          <a:xfrm>
            <a:off x="5024648" y="5825296"/>
            <a:ext cx="4315215" cy="53834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500"/>
              </a:lnSpc>
            </a:pP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4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066C00E-180E-4C3C-8B67-8C676EBCA426}"/>
              </a:ext>
            </a:extLst>
          </p:cNvPr>
          <p:cNvSpPr/>
          <p:nvPr/>
        </p:nvSpPr>
        <p:spPr>
          <a:xfrm>
            <a:off x="0" y="1"/>
            <a:ext cx="9906000" cy="4637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令和６年度の「</a:t>
            </a:r>
            <a:r>
              <a:rPr kumimoji="1" lang="en-US" altLang="ja-JP" sz="2000" b="1" dirty="0">
                <a:solidFill>
                  <a:schemeClr val="tx1"/>
                </a:solidFill>
                <a:latin typeface="Meiryo UI" panose="020B0604030504040204" pitchFamily="50" charset="-128"/>
                <a:ea typeface="Meiryo UI" panose="020B0604030504040204" pitchFamily="50" charset="-128"/>
              </a:rPr>
              <a:t>10</a:t>
            </a:r>
            <a:r>
              <a:rPr kumimoji="1" lang="ja-JP" altLang="en-US" sz="2000" b="1" dirty="0">
                <a:solidFill>
                  <a:schemeClr val="tx1"/>
                </a:solidFill>
                <a:latin typeface="Meiryo UI" panose="020B0604030504040204" pitchFamily="50" charset="-128"/>
                <a:ea typeface="Meiryo UI" panose="020B0604030504040204" pitchFamily="50" charset="-128"/>
              </a:rPr>
              <a:t>歳若返り」プロジェクト推進事業の方向性</a:t>
            </a:r>
          </a:p>
        </p:txBody>
      </p:sp>
      <p:sp>
        <p:nvSpPr>
          <p:cNvPr id="26" name="正方形/長方形 25">
            <a:extLst>
              <a:ext uri="{FF2B5EF4-FFF2-40B4-BE49-F238E27FC236}">
                <a16:creationId xmlns:a16="http://schemas.microsoft.com/office/drawing/2014/main" id="{6BD7E925-8AC0-4EBB-872D-C419FEBBBE72}"/>
              </a:ext>
            </a:extLst>
          </p:cNvPr>
          <p:cNvSpPr/>
          <p:nvPr/>
        </p:nvSpPr>
        <p:spPr>
          <a:xfrm>
            <a:off x="139463" y="1239138"/>
            <a:ext cx="5095538" cy="683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u="sng" dirty="0">
                <a:solidFill>
                  <a:srgbClr val="002060"/>
                </a:solidFill>
                <a:latin typeface="Meiryo UI" panose="020B0604030504040204" pitchFamily="50" charset="-128"/>
                <a:ea typeface="Meiryo UI" panose="020B0604030504040204" pitchFamily="50" charset="-128"/>
              </a:rPr>
              <a:t>万博会場における出展（</a:t>
            </a:r>
            <a:r>
              <a:rPr kumimoji="1" lang="en-US" altLang="ja-JP" sz="1500" b="1" u="sng" dirty="0">
                <a:solidFill>
                  <a:srgbClr val="002060"/>
                </a:solidFill>
                <a:latin typeface="Meiryo UI" panose="020B0604030504040204" pitchFamily="50" charset="-128"/>
                <a:ea typeface="Meiryo UI" panose="020B0604030504040204" pitchFamily="50" charset="-128"/>
              </a:rPr>
              <a:t>2025</a:t>
            </a:r>
            <a:r>
              <a:rPr kumimoji="1" lang="ja-JP" altLang="en-US" sz="1500" b="1" u="sng" dirty="0">
                <a:solidFill>
                  <a:srgbClr val="002060"/>
                </a:solidFill>
                <a:latin typeface="Meiryo UI" panose="020B0604030504040204" pitchFamily="50" charset="-128"/>
                <a:ea typeface="Meiryo UI" panose="020B0604030504040204" pitchFamily="50" charset="-128"/>
              </a:rPr>
              <a:t>年）に向けたプレイベントとして、</a:t>
            </a:r>
            <a:endParaRPr kumimoji="1" lang="en-US" altLang="ja-JP" sz="1500" b="1" u="sng"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500" b="1" u="sng" dirty="0">
                <a:solidFill>
                  <a:srgbClr val="002060"/>
                </a:solidFill>
                <a:latin typeface="Meiryo UI" panose="020B0604030504040204" pitchFamily="50" charset="-128"/>
                <a:ea typeface="Meiryo UI" panose="020B0604030504040204" pitchFamily="50" charset="-128"/>
              </a:rPr>
              <a:t>様々なヘルスケア関連の先端技術を体験できるイベントを開催。</a:t>
            </a:r>
            <a:endParaRPr kumimoji="1" lang="en-US" altLang="ja-JP" sz="1500" b="1" u="sng" dirty="0">
              <a:solidFill>
                <a:srgbClr val="002060"/>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B04B5297-6FF2-45BF-B0E4-755FE0C2439B}"/>
              </a:ext>
            </a:extLst>
          </p:cNvPr>
          <p:cNvSpPr/>
          <p:nvPr/>
        </p:nvSpPr>
        <p:spPr>
          <a:xfrm>
            <a:off x="49785" y="1007986"/>
            <a:ext cx="5248655" cy="5774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749ABD4F-1335-4BD2-839E-8A0C7B0E7484}"/>
              </a:ext>
            </a:extLst>
          </p:cNvPr>
          <p:cNvSpPr/>
          <p:nvPr/>
        </p:nvSpPr>
        <p:spPr>
          <a:xfrm>
            <a:off x="49785" y="1018858"/>
            <a:ext cx="2769616" cy="2488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１　先端技術の体験イベント</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D503D4A2-13DE-4924-BC73-057D475B39D2}"/>
              </a:ext>
            </a:extLst>
          </p:cNvPr>
          <p:cNvSpPr/>
          <p:nvPr/>
        </p:nvSpPr>
        <p:spPr>
          <a:xfrm>
            <a:off x="8728818" y="73229"/>
            <a:ext cx="1045483" cy="351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資料４</a:t>
            </a:r>
          </a:p>
        </p:txBody>
      </p:sp>
      <p:sp>
        <p:nvSpPr>
          <p:cNvPr id="28" name="正方形/長方形 27">
            <a:extLst>
              <a:ext uri="{FF2B5EF4-FFF2-40B4-BE49-F238E27FC236}">
                <a16:creationId xmlns:a16="http://schemas.microsoft.com/office/drawing/2014/main" id="{280A1718-FAF8-43CC-9008-150941DB4D03}"/>
              </a:ext>
            </a:extLst>
          </p:cNvPr>
          <p:cNvSpPr/>
          <p:nvPr/>
        </p:nvSpPr>
        <p:spPr>
          <a:xfrm>
            <a:off x="212030" y="5276717"/>
            <a:ext cx="2445125" cy="1447539"/>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公募スケジュール（案）</a:t>
            </a:r>
            <a:r>
              <a:rPr kumimoji="1" lang="en-US" altLang="ja-JP" sz="1100" dirty="0">
                <a:solidFill>
                  <a:schemeClr val="tx1"/>
                </a:solidFill>
                <a:latin typeface="Meiryo UI" panose="020B0604030504040204" pitchFamily="50" charset="-128"/>
                <a:ea typeface="Meiryo UI" panose="020B0604030504040204" pitchFamily="50" charset="-128"/>
              </a:rPr>
              <a:t>】</a:t>
            </a: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　 ５月中旬：公募開始 </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6</a:t>
            </a:r>
            <a:r>
              <a:rPr kumimoji="1" lang="ja-JP" altLang="en-US" sz="1100" dirty="0">
                <a:solidFill>
                  <a:schemeClr val="tx1"/>
                </a:solidFill>
                <a:latin typeface="Meiryo UI" panose="020B0604030504040204" pitchFamily="50" charset="-128"/>
                <a:ea typeface="Meiryo UI" panose="020B0604030504040204" pitchFamily="50" charset="-128"/>
              </a:rPr>
              <a:t>月中旬：審査 </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7</a:t>
            </a:r>
            <a:r>
              <a:rPr kumimoji="1" lang="ja-JP" altLang="en-US" sz="1100" dirty="0">
                <a:solidFill>
                  <a:schemeClr val="tx1"/>
                </a:solidFill>
                <a:latin typeface="Meiryo UI" panose="020B0604030504040204" pitchFamily="50" charset="-128"/>
                <a:ea typeface="Meiryo UI" panose="020B0604030504040204" pitchFamily="50" charset="-128"/>
              </a:rPr>
              <a:t>月上旬：契約・業務開始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　　　　　　　　　出展者や会場調整</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　　　　　　　　　イベント告知等</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　　年内めど ：イベント開催</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AAD328D8-F544-4586-93CB-8B7DBD27881F}"/>
              </a:ext>
            </a:extLst>
          </p:cNvPr>
          <p:cNvSpPr/>
          <p:nvPr/>
        </p:nvSpPr>
        <p:spPr>
          <a:xfrm>
            <a:off x="247018" y="1904966"/>
            <a:ext cx="1454413" cy="29043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200" b="1" dirty="0">
                <a:solidFill>
                  <a:schemeClr val="tx1"/>
                </a:solidFill>
                <a:latin typeface="Meiryo UI" panose="020B0604030504040204" pitchFamily="50" charset="-128"/>
                <a:ea typeface="Meiryo UI" panose="020B0604030504040204" pitchFamily="50" charset="-128"/>
              </a:rPr>
              <a:t>実施イメージ</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84D512B6-99EF-47CC-8AF8-2A7755063FBA}"/>
              </a:ext>
            </a:extLst>
          </p:cNvPr>
          <p:cNvSpPr/>
          <p:nvPr/>
        </p:nvSpPr>
        <p:spPr>
          <a:xfrm>
            <a:off x="3226761" y="5268111"/>
            <a:ext cx="1963720" cy="59621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委託金額上限（案）</a:t>
            </a:r>
            <a:r>
              <a:rPr kumimoji="1" lang="en-US" altLang="ja-JP" sz="1100" dirty="0">
                <a:solidFill>
                  <a:schemeClr val="tx1"/>
                </a:solidFill>
                <a:latin typeface="Meiryo UI" panose="020B0604030504040204" pitchFamily="50" charset="-128"/>
                <a:ea typeface="Meiryo UI" panose="020B0604030504040204" pitchFamily="50" charset="-128"/>
              </a:rPr>
              <a:t>】</a:t>
            </a:r>
          </a:p>
          <a:p>
            <a:pPr>
              <a:lnSpc>
                <a:spcPts val="1700"/>
              </a:lnSpc>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 2,000</a:t>
            </a:r>
            <a:r>
              <a:rPr kumimoji="1" lang="ja-JP" altLang="en-US" sz="1100" dirty="0">
                <a:solidFill>
                  <a:schemeClr val="tx1"/>
                </a:solidFill>
                <a:latin typeface="Meiryo UI" panose="020B0604030504040204" pitchFamily="50" charset="-128"/>
                <a:ea typeface="Meiryo UI" panose="020B0604030504040204" pitchFamily="50" charset="-128"/>
              </a:rPr>
              <a:t>万円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7BBFE63C-7DE7-4F9C-8164-6F7BC7B196CE}"/>
              </a:ext>
            </a:extLst>
          </p:cNvPr>
          <p:cNvSpPr/>
          <p:nvPr/>
        </p:nvSpPr>
        <p:spPr>
          <a:xfrm>
            <a:off x="5470304" y="1007943"/>
            <a:ext cx="4273557" cy="5774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B1988859-239E-4067-8515-C6C244A5F1A3}"/>
              </a:ext>
            </a:extLst>
          </p:cNvPr>
          <p:cNvSpPr/>
          <p:nvPr/>
        </p:nvSpPr>
        <p:spPr>
          <a:xfrm>
            <a:off x="5475091" y="1020017"/>
            <a:ext cx="2718816" cy="259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２　高齢者を対象としたプログラム</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6BD7848-951E-4740-B440-1072B42A00B1}"/>
              </a:ext>
            </a:extLst>
          </p:cNvPr>
          <p:cNvSpPr/>
          <p:nvPr/>
        </p:nvSpPr>
        <p:spPr>
          <a:xfrm>
            <a:off x="5548216" y="1195665"/>
            <a:ext cx="4142533" cy="895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u="sng" dirty="0">
                <a:solidFill>
                  <a:schemeClr val="accent1">
                    <a:lumMod val="50000"/>
                  </a:schemeClr>
                </a:solidFill>
                <a:latin typeface="Meiryo UI" panose="020B0604030504040204" pitchFamily="50" charset="-128"/>
                <a:ea typeface="Meiryo UI" panose="020B0604030504040204" pitchFamily="50" charset="-128"/>
              </a:rPr>
              <a:t>高齢者施設等における、日常生活や健康に影響があっても「</a:t>
            </a:r>
            <a:r>
              <a:rPr kumimoji="1" lang="en-US" altLang="ja-JP" sz="1500" b="1" u="sng" dirty="0">
                <a:solidFill>
                  <a:schemeClr val="accent1">
                    <a:lumMod val="50000"/>
                  </a:schemeClr>
                </a:solidFill>
                <a:latin typeface="Meiryo UI" panose="020B0604030504040204" pitchFamily="50" charset="-128"/>
                <a:ea typeface="Meiryo UI" panose="020B0604030504040204" pitchFamily="50" charset="-128"/>
              </a:rPr>
              <a:t>10</a:t>
            </a:r>
            <a:r>
              <a:rPr kumimoji="1" lang="ja-JP" altLang="en-US" sz="1500" b="1" u="sng" dirty="0">
                <a:solidFill>
                  <a:schemeClr val="accent1">
                    <a:lumMod val="50000"/>
                  </a:schemeClr>
                </a:solidFill>
                <a:latin typeface="Meiryo UI" panose="020B0604030504040204" pitchFamily="50" charset="-128"/>
                <a:ea typeface="Meiryo UI" panose="020B0604030504040204" pitchFamily="50" charset="-128"/>
              </a:rPr>
              <a:t>歳若返り」を実感いただけるプログラムの実施。</a:t>
            </a:r>
            <a:endParaRPr kumimoji="1" lang="en-US" altLang="ja-JP" sz="1500" b="1" u="sng" dirty="0">
              <a:solidFill>
                <a:schemeClr val="accent1">
                  <a:lumMod val="50000"/>
                </a:schemeClr>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92179952-C4BE-4FAC-9D10-3F6371E278AE}"/>
              </a:ext>
            </a:extLst>
          </p:cNvPr>
          <p:cNvSpPr/>
          <p:nvPr/>
        </p:nvSpPr>
        <p:spPr>
          <a:xfrm>
            <a:off x="5617860" y="5373436"/>
            <a:ext cx="2383572" cy="469610"/>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公募スケジュール（案）</a:t>
            </a:r>
            <a:r>
              <a:rPr kumimoji="1" lang="en-US" altLang="ja-JP" sz="1100" dirty="0">
                <a:solidFill>
                  <a:schemeClr val="tx1"/>
                </a:solidFill>
                <a:latin typeface="Meiryo UI" panose="020B0604030504040204" pitchFamily="50" charset="-128"/>
                <a:ea typeface="Meiryo UI" panose="020B0604030504040204" pitchFamily="50" charset="-128"/>
              </a:rPr>
              <a:t>】</a:t>
            </a:r>
          </a:p>
          <a:p>
            <a:pPr>
              <a:lnSpc>
                <a:spcPts val="1700"/>
              </a:lnSpc>
            </a:pPr>
            <a:r>
              <a:rPr kumimoji="1" lang="ja-JP" altLang="en-US" sz="1100" dirty="0">
                <a:solidFill>
                  <a:schemeClr val="tx1"/>
                </a:solidFill>
                <a:latin typeface="Meiryo UI" panose="020B0604030504040204" pitchFamily="50" charset="-128"/>
                <a:ea typeface="Meiryo UI" panose="020B0604030504040204" pitchFamily="50" charset="-128"/>
              </a:rPr>
              <a:t>　 関係部局等と調整の上、公募開始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25F508B3-7863-46A3-A765-B4F80E945D7F}"/>
              </a:ext>
            </a:extLst>
          </p:cNvPr>
          <p:cNvCxnSpPr/>
          <p:nvPr/>
        </p:nvCxnSpPr>
        <p:spPr>
          <a:xfrm>
            <a:off x="247018" y="5287232"/>
            <a:ext cx="483550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671DE5F-897D-4FB9-A99B-89234026C433}"/>
              </a:ext>
            </a:extLst>
          </p:cNvPr>
          <p:cNvCxnSpPr>
            <a:cxnSpLocks/>
          </p:cNvCxnSpPr>
          <p:nvPr/>
        </p:nvCxnSpPr>
        <p:spPr>
          <a:xfrm>
            <a:off x="5630538" y="5287232"/>
            <a:ext cx="3946005"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EFE6683-A001-45E4-8A1D-66E0BEDA55EE}"/>
              </a:ext>
            </a:extLst>
          </p:cNvPr>
          <p:cNvSpPr txBox="1"/>
          <p:nvPr/>
        </p:nvSpPr>
        <p:spPr>
          <a:xfrm>
            <a:off x="115497" y="2214419"/>
            <a:ext cx="5117230" cy="1594411"/>
          </a:xfrm>
          <a:prstGeom prst="rect">
            <a:avLst/>
          </a:prstGeom>
          <a:noFill/>
        </p:spPr>
        <p:txBody>
          <a:bodyPr wrap="square" rtlCol="0">
            <a:spAutoFit/>
          </a:bodyPr>
          <a:lstStyle/>
          <a:p>
            <a:pPr marL="171450" indent="-171450">
              <a:lnSpc>
                <a:spcPts val="1700"/>
              </a:lnSpc>
              <a:buFont typeface="Wingdings" panose="05000000000000000000" pitchFamily="2" charset="2"/>
              <a:buChar char="n"/>
            </a:pPr>
            <a:r>
              <a:rPr kumimoji="1" lang="ja-JP" altLang="en-US" sz="1200" b="1" u="sng" dirty="0">
                <a:latin typeface="Meiryo UI" panose="020B0604030504040204" pitchFamily="50" charset="-128"/>
                <a:ea typeface="Meiryo UI" panose="020B0604030504040204" pitchFamily="50" charset="-128"/>
              </a:rPr>
              <a:t>様々なヘルスケア関連企業、大学等と連携し、</a:t>
            </a:r>
            <a:r>
              <a:rPr kumimoji="1" lang="ja-JP" altLang="en-US" sz="1200" dirty="0">
                <a:solidFill>
                  <a:schemeClr val="tx1"/>
                </a:solidFill>
                <a:latin typeface="Meiryo UI" panose="020B0604030504040204" pitchFamily="50" charset="-128"/>
                <a:ea typeface="Meiryo UI" panose="020B0604030504040204" pitchFamily="50" charset="-128"/>
              </a:rPr>
              <a:t>会場内に自身の健康状態の計測ができるエリアやバーチャルスポーツなどの運動が体験できるエリアを展開。</a:t>
            </a:r>
            <a:endParaRPr kumimoji="1" lang="en-US" altLang="ja-JP" sz="1200" dirty="0">
              <a:latin typeface="Meiryo UI" panose="020B0604030504040204" pitchFamily="50" charset="-128"/>
              <a:ea typeface="Meiryo UI" panose="020B0604030504040204" pitchFamily="50" charset="-128"/>
            </a:endParaRPr>
          </a:p>
          <a:p>
            <a:pPr marL="171450" indent="-171450">
              <a:lnSpc>
                <a:spcPts val="1700"/>
              </a:lnSpc>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参加者の行動変容のきっかけとなるコンテンツ、翌年の万博への期待感が高まるコンテンツなどを提供。</a:t>
            </a:r>
            <a:endParaRPr kumimoji="1" lang="en-US" altLang="ja-JP" sz="1200" dirty="0">
              <a:latin typeface="Meiryo UI" panose="020B0604030504040204" pitchFamily="50" charset="-128"/>
              <a:ea typeface="Meiryo UI" panose="020B0604030504040204" pitchFamily="50" charset="-128"/>
            </a:endParaRPr>
          </a:p>
          <a:p>
            <a:pPr marL="171450" indent="-171450">
              <a:lnSpc>
                <a:spcPts val="1700"/>
              </a:lnSpc>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万博に向け技術やサービスの向上を進め、事業拡大に意欲的な複数の企業と連携し、当イベントを実証の場として活用いただく。</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府は万博での出展に向けた連携企業の発掘をめざす。</a:t>
            </a:r>
          </a:p>
        </p:txBody>
      </p:sp>
      <p:sp>
        <p:nvSpPr>
          <p:cNvPr id="3" name="テキスト ボックス 2">
            <a:extLst>
              <a:ext uri="{FF2B5EF4-FFF2-40B4-BE49-F238E27FC236}">
                <a16:creationId xmlns:a16="http://schemas.microsoft.com/office/drawing/2014/main" id="{A16DB829-D63C-4D3D-A704-E573004BD2C5}"/>
              </a:ext>
            </a:extLst>
          </p:cNvPr>
          <p:cNvSpPr txBox="1"/>
          <p:nvPr/>
        </p:nvSpPr>
        <p:spPr>
          <a:xfrm>
            <a:off x="5517569" y="2304412"/>
            <a:ext cx="4203826" cy="1594411"/>
          </a:xfrm>
          <a:prstGeom prst="rect">
            <a:avLst/>
          </a:prstGeom>
          <a:noFill/>
        </p:spPr>
        <p:txBody>
          <a:bodyPr wrap="square" rtlCol="0">
            <a:spAutoFit/>
          </a:bodyPr>
          <a:lstStyle/>
          <a:p>
            <a:pPr marL="171450" indent="-171450">
              <a:lnSpc>
                <a:spcPts val="1700"/>
              </a:lnSpc>
              <a:buFont typeface="Wingdings" panose="05000000000000000000" pitchFamily="2" charset="2"/>
              <a:buChar char="n"/>
            </a:pPr>
            <a:r>
              <a:rPr kumimoji="1" lang="ja-JP" altLang="en-US" sz="1200" b="1" u="sng" dirty="0">
                <a:solidFill>
                  <a:schemeClr val="tx1"/>
                </a:solidFill>
                <a:latin typeface="Meiryo UI" panose="020B0604030504040204" pitchFamily="50" charset="-128"/>
                <a:ea typeface="Meiryo UI" panose="020B0604030504040204" pitchFamily="50" charset="-128"/>
              </a:rPr>
              <a:t>高齢者施設等と連携</a:t>
            </a:r>
            <a:r>
              <a:rPr kumimoji="1" lang="ja-JP" altLang="en-US" sz="1200" dirty="0">
                <a:solidFill>
                  <a:schemeClr val="tx1"/>
                </a:solidFill>
                <a:latin typeface="Meiryo UI" panose="020B0604030504040204" pitchFamily="50" charset="-128"/>
                <a:ea typeface="Meiryo UI" panose="020B0604030504040204" pitchFamily="50" charset="-128"/>
              </a:rPr>
              <a:t>した提案を求め、施設において参加者が楽しく取り組めるヘルスケア体験を提供。</a:t>
            </a:r>
            <a:endParaRPr kumimoji="1" lang="en-US" altLang="ja-JP" sz="1200" dirty="0">
              <a:latin typeface="Meiryo UI" panose="020B0604030504040204" pitchFamily="50" charset="-128"/>
              <a:ea typeface="Meiryo UI" panose="020B0604030504040204" pitchFamily="50" charset="-128"/>
            </a:endParaRPr>
          </a:p>
          <a:p>
            <a:pPr marL="171450" indent="-171450">
              <a:lnSpc>
                <a:spcPts val="1700"/>
              </a:lnSpc>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体験コンテンツは、</a:t>
            </a:r>
            <a:r>
              <a:rPr kumimoji="1" lang="ja-JP" altLang="en-US" sz="1200" dirty="0">
                <a:solidFill>
                  <a:schemeClr val="tx1"/>
                </a:solidFill>
                <a:latin typeface="Meiryo UI" panose="020B0604030504040204" pitchFamily="50" charset="-128"/>
                <a:ea typeface="Meiryo UI" panose="020B0604030504040204" pitchFamily="50" charset="-128"/>
              </a:rPr>
              <a:t>外出などに向けた意識・行動の変容、身体機能の改善、生きがい・やりがいの発見など、「</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歳若返り」を実感していただけけるものとする。</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700"/>
              </a:lnSpc>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高齢者を対象とした先端技術を活用した体験プログラムの好事例獲得により、様々な施設での横展開をめざす。</a:t>
            </a:r>
            <a:endParaRPr kumimoji="1" lang="en-US" altLang="ja-JP" sz="12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D9D0B47C-E3D5-4274-A06E-04F1E1FF4F56}"/>
              </a:ext>
            </a:extLst>
          </p:cNvPr>
          <p:cNvSpPr/>
          <p:nvPr/>
        </p:nvSpPr>
        <p:spPr>
          <a:xfrm>
            <a:off x="5642531" y="2044196"/>
            <a:ext cx="1454413" cy="26133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200" b="1" dirty="0">
                <a:solidFill>
                  <a:schemeClr val="tx1"/>
                </a:solidFill>
                <a:latin typeface="Meiryo UI" panose="020B0604030504040204" pitchFamily="50" charset="-128"/>
                <a:ea typeface="Meiryo UI" panose="020B0604030504040204" pitchFamily="50" charset="-128"/>
              </a:rPr>
              <a:t>実施イメージ</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050CC1F4-8F2A-4C92-94DB-FFCD674C1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705" y="3947870"/>
            <a:ext cx="1765218" cy="1239028"/>
          </a:xfrm>
          <a:prstGeom prst="rect">
            <a:avLst/>
          </a:prstGeom>
        </p:spPr>
      </p:pic>
      <p:sp>
        <p:nvSpPr>
          <p:cNvPr id="36" name="正方形/長方形 35">
            <a:extLst>
              <a:ext uri="{FF2B5EF4-FFF2-40B4-BE49-F238E27FC236}">
                <a16:creationId xmlns:a16="http://schemas.microsoft.com/office/drawing/2014/main" id="{F0DD8DC0-2567-45B2-9518-0F067A8A460F}"/>
              </a:ext>
            </a:extLst>
          </p:cNvPr>
          <p:cNvSpPr/>
          <p:nvPr/>
        </p:nvSpPr>
        <p:spPr>
          <a:xfrm>
            <a:off x="49785" y="539347"/>
            <a:ext cx="1606147" cy="3894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公募内容</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77DE2FFD-421B-4EBF-A83B-C8EE16494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736" y="3837326"/>
            <a:ext cx="1688539" cy="1272011"/>
          </a:xfrm>
          <a:prstGeom prst="rect">
            <a:avLst/>
          </a:prstGeom>
        </p:spPr>
      </p:pic>
      <p:pic>
        <p:nvPicPr>
          <p:cNvPr id="27" name="図 26" descr="人, 子供, 若い, グループ が含まれている画像&#10;&#10;自動的に生成された説明">
            <a:extLst>
              <a:ext uri="{FF2B5EF4-FFF2-40B4-BE49-F238E27FC236}">
                <a16:creationId xmlns:a16="http://schemas.microsoft.com/office/drawing/2014/main" id="{B2E6654F-4A18-42F7-BC56-031026C3D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39" y="3837326"/>
            <a:ext cx="1715729" cy="1272011"/>
          </a:xfrm>
          <a:prstGeom prst="rect">
            <a:avLst/>
          </a:prstGeom>
        </p:spPr>
      </p:pic>
      <p:pic>
        <p:nvPicPr>
          <p:cNvPr id="10" name="図 9">
            <a:extLst>
              <a:ext uri="{FF2B5EF4-FFF2-40B4-BE49-F238E27FC236}">
                <a16:creationId xmlns:a16="http://schemas.microsoft.com/office/drawing/2014/main" id="{E0F1AF5B-31F1-4057-A3C5-65B486F31A4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83289" y="3918655"/>
            <a:ext cx="1710940" cy="1239028"/>
          </a:xfrm>
          <a:prstGeom prst="rect">
            <a:avLst/>
          </a:prstGeom>
          <a:solidFill>
            <a:srgbClr val="FFFFFF">
              <a:shade val="85000"/>
            </a:srgbClr>
          </a:solidFill>
          <a:ln w="88900" cap="sq">
            <a:solidFill>
              <a:srgbClr val="FFFFFF"/>
            </a:solidFill>
            <a:miter lim="800000"/>
          </a:ln>
          <a:effectLst/>
        </p:spPr>
      </p:pic>
      <p:sp>
        <p:nvSpPr>
          <p:cNvPr id="29" name="正方形/長方形 28">
            <a:extLst>
              <a:ext uri="{FF2B5EF4-FFF2-40B4-BE49-F238E27FC236}">
                <a16:creationId xmlns:a16="http://schemas.microsoft.com/office/drawing/2014/main" id="{F94906D3-4671-473A-B855-2D032FEDA801}"/>
              </a:ext>
            </a:extLst>
          </p:cNvPr>
          <p:cNvSpPr/>
          <p:nvPr/>
        </p:nvSpPr>
        <p:spPr>
          <a:xfrm>
            <a:off x="5617860" y="6151684"/>
            <a:ext cx="1876369" cy="38416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委託金額上限（案）</a:t>
            </a:r>
            <a:r>
              <a:rPr kumimoji="1" lang="en-US" altLang="ja-JP" sz="1100" dirty="0">
                <a:solidFill>
                  <a:schemeClr val="tx1"/>
                </a:solidFill>
                <a:latin typeface="Meiryo UI" panose="020B0604030504040204" pitchFamily="50" charset="-128"/>
                <a:ea typeface="Meiryo UI" panose="020B0604030504040204" pitchFamily="50" charset="-128"/>
              </a:rPr>
              <a:t>】</a:t>
            </a:r>
          </a:p>
          <a:p>
            <a:pPr>
              <a:lnSpc>
                <a:spcPts val="1700"/>
              </a:lnSpc>
            </a:pP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400</a:t>
            </a:r>
            <a:r>
              <a:rPr kumimoji="1" lang="ja-JP" altLang="en-US" sz="1100" dirty="0">
                <a:solidFill>
                  <a:schemeClr val="tx1"/>
                </a:solidFill>
                <a:latin typeface="Meiryo UI" panose="020B0604030504040204" pitchFamily="50" charset="-128"/>
                <a:ea typeface="Meiryo UI" panose="020B0604030504040204" pitchFamily="50" charset="-128"/>
              </a:rPr>
              <a:t>万円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BA18C4C-B23C-42F6-8931-C5AAC75731C5}"/>
              </a:ext>
            </a:extLst>
          </p:cNvPr>
          <p:cNvSpPr txBox="1"/>
          <p:nvPr/>
        </p:nvSpPr>
        <p:spPr>
          <a:xfrm>
            <a:off x="1704826" y="483676"/>
            <a:ext cx="6768801" cy="504369"/>
          </a:xfrm>
          <a:prstGeom prst="rect">
            <a:avLst/>
          </a:prstGeom>
          <a:noFill/>
        </p:spPr>
        <p:txBody>
          <a:bodyPr wrap="square" rtlCol="0">
            <a:spAutoFit/>
          </a:bodyPr>
          <a:lstStyle/>
          <a:p>
            <a:pPr>
              <a:lnSpc>
                <a:spcPts val="1700"/>
              </a:lnSpc>
            </a:pPr>
            <a:r>
              <a:rPr kumimoji="1" lang="ja-JP" altLang="en-US" sz="1200" dirty="0">
                <a:latin typeface="Meiryo UI" panose="020B0604030504040204" pitchFamily="50" charset="-128"/>
                <a:ea typeface="Meiryo UI" panose="020B0604030504040204" pitchFamily="50" charset="-128"/>
              </a:rPr>
              <a:t>・以下の事業ごとに企画提案公募を実施。それぞれ１事業者を最優秀提案事業者として採択予定。</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・各事業とも、複数の企業、大学、施設等と連携しながら進めていく。</a:t>
            </a:r>
            <a:endParaRPr kumimoji="1" lang="en-US" altLang="ja-JP" sz="1200"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091D66CB-F56C-4AEB-88A7-C41AB54C72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143" y="3843236"/>
            <a:ext cx="1454685" cy="1266101"/>
          </a:xfrm>
          <a:prstGeom prst="rect">
            <a:avLst/>
          </a:prstGeom>
        </p:spPr>
      </p:pic>
    </p:spTree>
    <p:extLst>
      <p:ext uri="{BB962C8B-B14F-4D97-AF65-F5344CB8AC3E}">
        <p14:creationId xmlns:p14="http://schemas.microsoft.com/office/powerpoint/2010/main" val="24729061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977</Words>
  <Application>Microsoft Office PowerPoint</Application>
  <PresentationFormat>A4 210 x 297 mm</PresentationFormat>
  <Paragraphs>66</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2024-04-02T00:37:15Z</dcterms:created>
  <dcterms:modified xsi:type="dcterms:W3CDTF">2024-04-03T01:02:13Z</dcterms:modified>
</cp:coreProperties>
</file>