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4"/>
  </p:notesMasterIdLst>
  <p:sldIdLst>
    <p:sldId id="268" r:id="rId2"/>
    <p:sldId id="269" r:id="rId3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2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5A69C-D6E3-41C7-8335-02E62EF340CF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94133-806D-4AAC-9801-FA20AE86F4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584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C9E04-D605-43B1-B8A4-4BC741D3F5C3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4478-2957-4010-926E-F8895A527E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108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C9E04-D605-43B1-B8A4-4BC741D3F5C3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4478-2957-4010-926E-F8895A527E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6852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C9E04-D605-43B1-B8A4-4BC741D3F5C3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4478-2957-4010-926E-F8895A527E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7490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C9E04-D605-43B1-B8A4-4BC741D3F5C3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4478-2957-4010-926E-F8895A527E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485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C9E04-D605-43B1-B8A4-4BC741D3F5C3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4478-2957-4010-926E-F8895A527E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40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C9E04-D605-43B1-B8A4-4BC741D3F5C3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4478-2957-4010-926E-F8895A527E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544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C9E04-D605-43B1-B8A4-4BC741D3F5C3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4478-2957-4010-926E-F8895A527E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424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C9E04-D605-43B1-B8A4-4BC741D3F5C3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4478-2957-4010-926E-F8895A527E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068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C9E04-D605-43B1-B8A4-4BC741D3F5C3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4478-2957-4010-926E-F8895A527E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79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C9E04-D605-43B1-B8A4-4BC741D3F5C3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4478-2957-4010-926E-F8895A527E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356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C9E04-D605-43B1-B8A4-4BC741D3F5C3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4478-2957-4010-926E-F8895A527E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4469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C9E04-D605-43B1-B8A4-4BC741D3F5C3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34478-2957-4010-926E-F8895A527E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907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EC13BAF-30DE-4E8F-BED0-B4BD36ED121B}"/>
              </a:ext>
            </a:extLst>
          </p:cNvPr>
          <p:cNvSpPr/>
          <p:nvPr/>
        </p:nvSpPr>
        <p:spPr>
          <a:xfrm>
            <a:off x="-1" y="-5095"/>
            <a:ext cx="9906001" cy="51067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令和５年度インターネットアンケート結果について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8B93EB5-2B95-4261-B356-C52EAF807C2F}"/>
              </a:ext>
            </a:extLst>
          </p:cNvPr>
          <p:cNvSpPr/>
          <p:nvPr/>
        </p:nvSpPr>
        <p:spPr>
          <a:xfrm>
            <a:off x="8533309" y="57068"/>
            <a:ext cx="1294588" cy="3771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53FFAB5-CE45-4053-AC72-8B587B306882}"/>
              </a:ext>
            </a:extLst>
          </p:cNvPr>
          <p:cNvSpPr txBox="1"/>
          <p:nvPr/>
        </p:nvSpPr>
        <p:spPr>
          <a:xfrm>
            <a:off x="66672" y="506174"/>
            <a:ext cx="10000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■調査概要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・大阪府民１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０００人を対象に、「１０歳若返り」の認知度や、自身の健康、生きがいに関する意識等についてインターネットアンケート調査を実施（３月実施）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1C37BB0-2B4E-4049-964D-C3CFE14B23B3}"/>
              </a:ext>
            </a:extLst>
          </p:cNvPr>
          <p:cNvSpPr txBox="1"/>
          <p:nvPr/>
        </p:nvSpPr>
        <p:spPr>
          <a:xfrm>
            <a:off x="276869" y="1334438"/>
            <a:ext cx="4583889" cy="27699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Q1.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歳若返り」プロジェクトを知っていますか？</a:t>
            </a:r>
            <a:endParaRPr lang="en-US" altLang="ja-JP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2578B74-772E-49A0-989F-03DC6CDB526D}"/>
              </a:ext>
            </a:extLst>
          </p:cNvPr>
          <p:cNvSpPr txBox="1"/>
          <p:nvPr/>
        </p:nvSpPr>
        <p:spPr>
          <a:xfrm>
            <a:off x="276869" y="4015336"/>
            <a:ext cx="4583889" cy="43088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Q3.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歳若返り」プロジェクトの</a:t>
            </a:r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SNS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アカウントを知っていますか？</a:t>
            </a:r>
            <a:endParaRPr lang="en-US" altLang="ja-JP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Q1</a:t>
            </a:r>
            <a:r>
              <a:rPr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で①または②と回答した方を対象（複数回答））（</a:t>
            </a:r>
            <a:r>
              <a:rPr lang="en-US" altLang="ja-JP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n=165</a:t>
            </a:r>
            <a:r>
              <a:rPr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B04AC3B-8D76-47FF-962C-B471FB9A8AF1}"/>
              </a:ext>
            </a:extLst>
          </p:cNvPr>
          <p:cNvSpPr txBox="1"/>
          <p:nvPr/>
        </p:nvSpPr>
        <p:spPr>
          <a:xfrm>
            <a:off x="5163056" y="1158725"/>
            <a:ext cx="4357720" cy="43088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Q2.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歳若返り」プロジェクトに関心がある</a:t>
            </a:r>
            <a:endParaRPr lang="en-US" altLang="ja-JP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Q1</a:t>
            </a:r>
            <a:r>
              <a:rPr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で①または②と回答した方を対象）（</a:t>
            </a:r>
            <a:r>
              <a:rPr lang="en-US" altLang="ja-JP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n=165</a:t>
            </a:r>
            <a:r>
              <a:rPr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B2A635E-9BEF-45E4-AA9C-83FC89B6A4AE}"/>
              </a:ext>
            </a:extLst>
          </p:cNvPr>
          <p:cNvSpPr txBox="1"/>
          <p:nvPr/>
        </p:nvSpPr>
        <p:spPr>
          <a:xfrm>
            <a:off x="5170330" y="4002264"/>
            <a:ext cx="4422661" cy="61555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Q4.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歳若返り」プロジェクトの</a:t>
            </a:r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</a:t>
            </a:r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YouTube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を見て、</a:t>
            </a:r>
            <a:endParaRPr lang="en-US" altLang="ja-JP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実際に運動や趣味などの活動に取り入れている</a:t>
            </a:r>
            <a:endParaRPr lang="en-US" altLang="ja-JP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Q3</a:t>
            </a:r>
            <a:r>
              <a:rPr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で①～③と回答した方を対象）（</a:t>
            </a:r>
            <a:r>
              <a:rPr lang="en-US" altLang="ja-JP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n=96</a:t>
            </a:r>
            <a:r>
              <a:rPr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2E7D0241-7F6B-45E7-A3EF-32D9DFE96546}"/>
              </a:ext>
            </a:extLst>
          </p:cNvPr>
          <p:cNvSpPr/>
          <p:nvPr/>
        </p:nvSpPr>
        <p:spPr>
          <a:xfrm>
            <a:off x="276869" y="994473"/>
            <a:ext cx="2408579" cy="27699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en-US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歳若返り」認知度関連</a:t>
            </a: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603092AF-200B-4E86-9C8B-86E748D2E3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95" y="1736112"/>
            <a:ext cx="4455665" cy="2213978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A8945113-CB8D-4809-9810-190510D18E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154" y="1675395"/>
            <a:ext cx="4613608" cy="2416256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DD7A05DB-BECC-442E-8542-1465D950D4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69" y="4371000"/>
            <a:ext cx="4552648" cy="2493842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CE9C93E3-3369-459C-AF12-CDB6499C833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1265" y="4587337"/>
            <a:ext cx="5511392" cy="2161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205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EC13BAF-30DE-4E8F-BED0-B4BD36ED121B}"/>
              </a:ext>
            </a:extLst>
          </p:cNvPr>
          <p:cNvSpPr/>
          <p:nvPr/>
        </p:nvSpPr>
        <p:spPr>
          <a:xfrm>
            <a:off x="0" y="-2015"/>
            <a:ext cx="9906000" cy="56314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令和５年度インターネットアンケート結果について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8B93EB5-2B95-4261-B356-C52EAF807C2F}"/>
              </a:ext>
            </a:extLst>
          </p:cNvPr>
          <p:cNvSpPr/>
          <p:nvPr/>
        </p:nvSpPr>
        <p:spPr>
          <a:xfrm>
            <a:off x="8486073" y="78489"/>
            <a:ext cx="1294588" cy="3771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1C37BB0-2B4E-4049-964D-C3CFE14B23B3}"/>
              </a:ext>
            </a:extLst>
          </p:cNvPr>
          <p:cNvSpPr txBox="1"/>
          <p:nvPr/>
        </p:nvSpPr>
        <p:spPr>
          <a:xfrm>
            <a:off x="245126" y="1001850"/>
            <a:ext cx="4406489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Q5.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あなたは自分がどのくらい健康だと思いますか？</a:t>
            </a:r>
            <a:endParaRPr lang="en-US" altLang="ja-JP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2578B74-772E-49A0-989F-03DC6CDB526D}"/>
              </a:ext>
            </a:extLst>
          </p:cNvPr>
          <p:cNvSpPr txBox="1"/>
          <p:nvPr/>
        </p:nvSpPr>
        <p:spPr>
          <a:xfrm>
            <a:off x="5073788" y="984823"/>
            <a:ext cx="4587087" cy="27522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Q6.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健康上の問題で日常生活に影響がある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F9A3D3DB-FADE-44FE-93CA-B45D2C987D61}"/>
              </a:ext>
            </a:extLst>
          </p:cNvPr>
          <p:cNvSpPr/>
          <p:nvPr/>
        </p:nvSpPr>
        <p:spPr>
          <a:xfrm>
            <a:off x="253377" y="667421"/>
            <a:ext cx="2750773" cy="24421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その他（自身の健康、関心など）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41665B6-285E-4616-846C-B2E79CFB8298}"/>
              </a:ext>
            </a:extLst>
          </p:cNvPr>
          <p:cNvSpPr txBox="1"/>
          <p:nvPr/>
        </p:nvSpPr>
        <p:spPr>
          <a:xfrm>
            <a:off x="5073788" y="3798997"/>
            <a:ext cx="4578835" cy="46166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Q8.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自身の健康づくりに役立てたり、いきいきと暮らすために、</a:t>
            </a:r>
            <a:endParaRPr lang="en-US" altLang="ja-JP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どんな先端技術を体験したいですか？</a:t>
            </a:r>
            <a:r>
              <a:rPr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（自由記述のみ、</a:t>
            </a:r>
            <a:r>
              <a:rPr lang="en-US" altLang="ja-JP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n=103</a:t>
            </a:r>
            <a:r>
              <a:rPr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9" name="図 28">
            <a:extLst>
              <a:ext uri="{FF2B5EF4-FFF2-40B4-BE49-F238E27FC236}">
                <a16:creationId xmlns:a16="http://schemas.microsoft.com/office/drawing/2014/main" id="{51AE533E-4D49-4A29-8341-F3DCABE269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5037" y="4364814"/>
            <a:ext cx="3493044" cy="1776660"/>
          </a:xfrm>
          <a:prstGeom prst="rect">
            <a:avLst/>
          </a:prstGeom>
        </p:spPr>
      </p:pic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0F02CEB-A751-4D52-8B16-4228C1ADC82B}"/>
              </a:ext>
            </a:extLst>
          </p:cNvPr>
          <p:cNvSpPr txBox="1"/>
          <p:nvPr/>
        </p:nvSpPr>
        <p:spPr>
          <a:xfrm>
            <a:off x="4724379" y="6577116"/>
            <a:ext cx="595435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ユーザーローカル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AI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テキストマイニングによる分析（ 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https://textmining.userlocal.jp/ 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989BA43-C67D-4526-8C13-B41D0E8B8C96}"/>
              </a:ext>
            </a:extLst>
          </p:cNvPr>
          <p:cNvSpPr txBox="1"/>
          <p:nvPr/>
        </p:nvSpPr>
        <p:spPr>
          <a:xfrm>
            <a:off x="4998145" y="6254223"/>
            <a:ext cx="881249" cy="2769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回答の例</a:t>
            </a:r>
            <a:endParaRPr lang="en-US" altLang="ja-JP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221CDBEF-5A29-4EEC-8D76-34DE1C7843E1}"/>
              </a:ext>
            </a:extLst>
          </p:cNvPr>
          <p:cNvSpPr txBox="1"/>
          <p:nvPr/>
        </p:nvSpPr>
        <p:spPr>
          <a:xfrm>
            <a:off x="5879394" y="6182758"/>
            <a:ext cx="39901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AI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による検診、遺伝子検査で全部わかる、自宅で健康診断、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認知症の進行程度の測定、健康年齢や肌年齢を測定できる技術　など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8DB50D89-99B4-4319-B29C-CE3958BB535C}"/>
              </a:ext>
            </a:extLst>
          </p:cNvPr>
          <p:cNvSpPr txBox="1"/>
          <p:nvPr/>
        </p:nvSpPr>
        <p:spPr>
          <a:xfrm>
            <a:off x="245126" y="3813752"/>
            <a:ext cx="4406490" cy="46166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Q7.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どのようなことに、健康上の問題による日常生活の影響が</a:t>
            </a:r>
            <a:endParaRPr lang="en-US" altLang="ja-JP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ありますか？（</a:t>
            </a:r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Q6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で「はい」と回答した方を対象）（</a:t>
            </a:r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n=251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162AFCD6-9643-4373-9663-640CA5130D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7" y="1392727"/>
            <a:ext cx="4580357" cy="2463362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B71FEFB4-AA7C-44E5-AADD-FE80BC6C93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9724" y="1558729"/>
            <a:ext cx="5622229" cy="2216749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97B1EA8F-F6A2-47B4-90E0-CE3B074FC5B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57" y="4227587"/>
            <a:ext cx="4937808" cy="2449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779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349</Words>
  <Application>Microsoft Office PowerPoint</Application>
  <PresentationFormat>A4 210 x 297 mm</PresentationFormat>
  <Paragraphs>26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2024-04-02T00:36:35Z</dcterms:created>
  <dcterms:modified xsi:type="dcterms:W3CDTF">2024-04-03T00:44:26Z</dcterms:modified>
</cp:coreProperties>
</file>