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6"/>
  </p:notesMasterIdLst>
  <p:sldIdLst>
    <p:sldId id="266" r:id="rId2"/>
    <p:sldId id="267" r:id="rId3"/>
    <p:sldId id="264" r:id="rId4"/>
    <p:sldId id="265"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2" autoAdjust="0"/>
    <p:restoredTop sz="94557" autoAdjust="0"/>
  </p:normalViewPr>
  <p:slideViewPr>
    <p:cSldViewPr snapToGrid="0">
      <p:cViewPr varScale="1">
        <p:scale>
          <a:sx n="94" d="100"/>
          <a:sy n="94" d="100"/>
        </p:scale>
        <p:origin x="119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D4F05C2-06DB-4CE3-99ED-7612137D6578}" type="datetimeFigureOut">
              <a:rPr kumimoji="1" lang="ja-JP" altLang="en-US" smtClean="0"/>
              <a:t>2024/4/3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C359DEC-2399-4DDC-808D-C42849A11082}" type="slidenum">
              <a:rPr kumimoji="1" lang="ja-JP" altLang="en-US" smtClean="0"/>
              <a:t>‹#›</a:t>
            </a:fld>
            <a:endParaRPr kumimoji="1" lang="ja-JP" altLang="en-US"/>
          </a:p>
        </p:txBody>
      </p:sp>
    </p:spTree>
    <p:extLst>
      <p:ext uri="{BB962C8B-B14F-4D97-AF65-F5344CB8AC3E}">
        <p14:creationId xmlns:p14="http://schemas.microsoft.com/office/powerpoint/2010/main" val="3999103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0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50237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5076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37202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6561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04315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382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50803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73499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40229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1102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F0B8-10C7-49CC-AB57-107450B22F85}" type="datetimeFigureOut">
              <a:rPr kumimoji="1" lang="ja-JP" altLang="en-US" smtClean="0"/>
              <a:t>2024/4/3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76218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ADDD6-89B6-3DA6-98EC-BFFFE5D8A05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B08091-9F3C-003C-1079-68D8100F84AC}"/>
              </a:ext>
            </a:extLst>
          </p:cNvPr>
          <p:cNvSpPr/>
          <p:nvPr/>
        </p:nvSpPr>
        <p:spPr>
          <a:xfrm>
            <a:off x="0" y="3878"/>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D0D3EDD5-B135-5D38-295E-416A58EA4459}"/>
              </a:ext>
            </a:extLst>
          </p:cNvPr>
          <p:cNvSpPr txBox="1"/>
          <p:nvPr/>
        </p:nvSpPr>
        <p:spPr>
          <a:xfrm>
            <a:off x="4318839" y="674286"/>
            <a:ext cx="5359686" cy="295978"/>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府民に実践いただきやすい動画を公開するとともに、動画の視聴を促す取組みを行った。</a:t>
            </a:r>
            <a:endParaRPr kumimoji="1" lang="en-US" altLang="ja-JP" sz="12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A349FE59-45BE-A457-35BB-E40D55FE6436}"/>
              </a:ext>
            </a:extLst>
          </p:cNvPr>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79" name="正方形/長方形 78">
            <a:extLst>
              <a:ext uri="{FF2B5EF4-FFF2-40B4-BE49-F238E27FC236}">
                <a16:creationId xmlns:a16="http://schemas.microsoft.com/office/drawing/2014/main" id="{870620CD-A010-F5EA-53A4-E5B2C79DB841}"/>
              </a:ext>
            </a:extLst>
          </p:cNvPr>
          <p:cNvSpPr/>
          <p:nvPr/>
        </p:nvSpPr>
        <p:spPr>
          <a:xfrm>
            <a:off x="214313" y="665183"/>
            <a:ext cx="2628000"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１ </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を通じた情報発信</a:t>
            </a:r>
          </a:p>
        </p:txBody>
      </p:sp>
      <p:sp>
        <p:nvSpPr>
          <p:cNvPr id="50" name="正方形/長方形 49">
            <a:extLst>
              <a:ext uri="{FF2B5EF4-FFF2-40B4-BE49-F238E27FC236}">
                <a16:creationId xmlns:a16="http://schemas.microsoft.com/office/drawing/2014/main" id="{8EB4CC6C-C77A-F180-A69E-00213D752679}"/>
              </a:ext>
            </a:extLst>
          </p:cNvPr>
          <p:cNvSpPr/>
          <p:nvPr/>
        </p:nvSpPr>
        <p:spPr>
          <a:xfrm>
            <a:off x="206500" y="1723896"/>
            <a:ext cx="4112339" cy="495562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DBEF35-6899-DE0A-F2B4-215CC34E3C24}"/>
              </a:ext>
            </a:extLst>
          </p:cNvPr>
          <p:cNvSpPr txBox="1"/>
          <p:nvPr/>
        </p:nvSpPr>
        <p:spPr>
          <a:xfrm>
            <a:off x="318100" y="3804993"/>
            <a:ext cx="1956667" cy="1036566"/>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 生きがい</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アウトドア活動を促すため、初心者やシニアも手軽に楽しめるバーベキューや焚き火等について紹介</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月下旬公開）</a:t>
            </a:r>
          </a:p>
        </p:txBody>
      </p:sp>
      <p:sp>
        <p:nvSpPr>
          <p:cNvPr id="10" name="四角形: 角を丸くする 9">
            <a:extLst>
              <a:ext uri="{FF2B5EF4-FFF2-40B4-BE49-F238E27FC236}">
                <a16:creationId xmlns:a16="http://schemas.microsoft.com/office/drawing/2014/main" id="{63EA1C30-86C6-D26B-2635-43225427EF1C}"/>
              </a:ext>
            </a:extLst>
          </p:cNvPr>
          <p:cNvSpPr/>
          <p:nvPr/>
        </p:nvSpPr>
        <p:spPr>
          <a:xfrm>
            <a:off x="2959452" y="678482"/>
            <a:ext cx="1260000" cy="3067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YouTube</a:t>
            </a:r>
            <a:endParaRPr kumimoji="1" lang="ja-JP" altLang="en-US" b="1" dirty="0"/>
          </a:p>
        </p:txBody>
      </p:sp>
      <p:sp>
        <p:nvSpPr>
          <p:cNvPr id="17" name="テキスト ボックス 16">
            <a:extLst>
              <a:ext uri="{FF2B5EF4-FFF2-40B4-BE49-F238E27FC236}">
                <a16:creationId xmlns:a16="http://schemas.microsoft.com/office/drawing/2014/main" id="{DB145FFE-0C2D-4F63-A6EB-79BBA6E6DF8E}"/>
              </a:ext>
            </a:extLst>
          </p:cNvPr>
          <p:cNvSpPr txBox="1"/>
          <p:nvPr/>
        </p:nvSpPr>
        <p:spPr>
          <a:xfrm>
            <a:off x="338683" y="1851736"/>
            <a:ext cx="2083599" cy="1036566"/>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 運動</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大阪・関西万博の開幕まで毎日続けていただきたい短時間でできるトレーニングをレベル別に紹介</a:t>
            </a:r>
            <a:endParaRPr kumimoji="1" lang="en-US" altLang="ja-JP" sz="120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4A77B90F-280C-7EA2-C0A3-E5C3418EADE9}"/>
              </a:ext>
            </a:extLst>
          </p:cNvPr>
          <p:cNvGrpSpPr/>
          <p:nvPr/>
        </p:nvGrpSpPr>
        <p:grpSpPr>
          <a:xfrm>
            <a:off x="2411071" y="3868791"/>
            <a:ext cx="1791148" cy="1103995"/>
            <a:chOff x="571404" y="4078701"/>
            <a:chExt cx="1791148" cy="1103995"/>
          </a:xfrm>
        </p:grpSpPr>
        <p:pic>
          <p:nvPicPr>
            <p:cNvPr id="23" name="図 22">
              <a:extLst>
                <a:ext uri="{FF2B5EF4-FFF2-40B4-BE49-F238E27FC236}">
                  <a16:creationId xmlns:a16="http://schemas.microsoft.com/office/drawing/2014/main" id="{D9DF1BF8-9307-CC84-39A3-B550A1718B3D}"/>
                </a:ext>
              </a:extLst>
            </p:cNvPr>
            <p:cNvPicPr>
              <a:picLocks noChangeAspect="1"/>
            </p:cNvPicPr>
            <p:nvPr/>
          </p:nvPicPr>
          <p:blipFill rotWithShape="1">
            <a:blip r:embed="rId2"/>
            <a:srcRect l="6594" t="1209"/>
            <a:stretch/>
          </p:blipFill>
          <p:spPr>
            <a:xfrm>
              <a:off x="571404" y="4078701"/>
              <a:ext cx="1738052" cy="1103995"/>
            </a:xfrm>
            <a:prstGeom prst="rect">
              <a:avLst/>
            </a:prstGeom>
          </p:spPr>
        </p:pic>
        <p:sp>
          <p:nvSpPr>
            <p:cNvPr id="24" name="テキスト ボックス 23">
              <a:extLst>
                <a:ext uri="{FF2B5EF4-FFF2-40B4-BE49-F238E27FC236}">
                  <a16:creationId xmlns:a16="http://schemas.microsoft.com/office/drawing/2014/main" id="{41103FD1-1170-EF9E-6841-319A40B622AC}"/>
                </a:ext>
              </a:extLst>
            </p:cNvPr>
            <p:cNvSpPr txBox="1"/>
            <p:nvPr/>
          </p:nvSpPr>
          <p:spPr>
            <a:xfrm rot="21011674">
              <a:off x="614401" y="4290504"/>
              <a:ext cx="1748151" cy="523220"/>
            </a:xfrm>
            <a:prstGeom prst="rect">
              <a:avLst/>
            </a:prstGeom>
            <a:noFill/>
          </p:spPr>
          <p:txBody>
            <a:bodyPr wrap="square">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お手軽・あんぜん</a:t>
              </a:r>
              <a:endParaRPr kumimoji="1" lang="en-US" altLang="ja-JP" sz="1400" b="1" dirty="0">
                <a:solidFill>
                  <a:schemeClr val="bg1"/>
                </a:solidFill>
                <a:latin typeface="Meiryo UI" panose="020B0604030504040204" pitchFamily="50" charset="-128"/>
                <a:ea typeface="Meiryo UI" panose="020B0604030504040204" pitchFamily="50" charset="-128"/>
              </a:endParaRPr>
            </a:p>
            <a:p>
              <a:r>
                <a:rPr kumimoji="1" lang="en-US" altLang="ja-JP" sz="1400" b="1" dirty="0">
                  <a:solidFill>
                    <a:schemeClr val="bg1"/>
                  </a:solidFill>
                  <a:latin typeface="Meiryo UI" panose="020B0604030504040204" pitchFamily="50" charset="-128"/>
                  <a:ea typeface="Meiryo UI" panose="020B0604030504040204" pitchFamily="50" charset="-128"/>
                </a:rPr>
                <a:t>BBQ</a:t>
              </a:r>
              <a:r>
                <a:rPr kumimoji="1" lang="ja-JP" altLang="en-US" sz="1400" b="1" dirty="0">
                  <a:solidFill>
                    <a:schemeClr val="bg1"/>
                  </a:solidFill>
                  <a:latin typeface="Meiryo UI" panose="020B0604030504040204" pitchFamily="50" charset="-128"/>
                  <a:ea typeface="Meiryo UI" panose="020B0604030504040204" pitchFamily="50" charset="-128"/>
                </a:rPr>
                <a:t>で若返ろう！</a:t>
              </a:r>
              <a:endParaRPr lang="ja-JP" altLang="en-US" sz="1400" dirty="0">
                <a:solidFill>
                  <a:schemeClr val="bg1"/>
                </a:solidFill>
              </a:endParaRPr>
            </a:p>
          </p:txBody>
        </p:sp>
      </p:grpSp>
      <p:sp>
        <p:nvSpPr>
          <p:cNvPr id="11" name="テキスト ボックス 10">
            <a:extLst>
              <a:ext uri="{FF2B5EF4-FFF2-40B4-BE49-F238E27FC236}">
                <a16:creationId xmlns:a16="http://schemas.microsoft.com/office/drawing/2014/main" id="{D0695FF4-D89A-BE83-0AAD-9D084271546B}"/>
              </a:ext>
            </a:extLst>
          </p:cNvPr>
          <p:cNvSpPr txBox="1"/>
          <p:nvPr/>
        </p:nvSpPr>
        <p:spPr>
          <a:xfrm>
            <a:off x="329588" y="5172517"/>
            <a:ext cx="1956667" cy="1421287"/>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イベント関連</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イベント参加後も取組みを継続いただくため、また、イベントに参加できなかった方にも取組みの機会を提供できるよう、イベントでの実施内容に関連した動画を公開</a:t>
            </a:r>
          </a:p>
        </p:txBody>
      </p:sp>
      <p:sp>
        <p:nvSpPr>
          <p:cNvPr id="31" name="テキスト ボックス 30">
            <a:extLst>
              <a:ext uri="{FF2B5EF4-FFF2-40B4-BE49-F238E27FC236}">
                <a16:creationId xmlns:a16="http://schemas.microsoft.com/office/drawing/2014/main" id="{7C42BFD3-5B83-CCDE-229B-C88E392234C9}"/>
              </a:ext>
            </a:extLst>
          </p:cNvPr>
          <p:cNvSpPr txBox="1"/>
          <p:nvPr/>
        </p:nvSpPr>
        <p:spPr>
          <a:xfrm>
            <a:off x="4536094" y="2719550"/>
            <a:ext cx="2891749" cy="267124"/>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本編に加えてショート動画を制作・発信</a:t>
            </a:r>
            <a:endParaRPr kumimoji="1" lang="en-US" altLang="ja-JP" sz="12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FE84970-6A53-9708-C120-3BF3FF64DC73}"/>
              </a:ext>
            </a:extLst>
          </p:cNvPr>
          <p:cNvSpPr txBox="1"/>
          <p:nvPr/>
        </p:nvSpPr>
        <p:spPr>
          <a:xfrm>
            <a:off x="4536094" y="3094664"/>
            <a:ext cx="2971932" cy="651845"/>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en-US" altLang="ja-JP" sz="1200" b="1" dirty="0">
                <a:latin typeface="Meiryo UI" panose="020B0604030504040204" pitchFamily="50" charset="-128"/>
                <a:ea typeface="Meiryo UI" panose="020B0604030504040204" pitchFamily="50" charset="-128"/>
              </a:rPr>
              <a:t>X</a:t>
            </a:r>
            <a:r>
              <a:rPr kumimoji="1" lang="ja-JP" altLang="en-US" sz="1200" b="1" dirty="0">
                <a:latin typeface="Meiryo UI" panose="020B0604030504040204" pitchFamily="50" charset="-128"/>
                <a:ea typeface="Meiryo UI" panose="020B0604030504040204" pitchFamily="50" charset="-128"/>
              </a:rPr>
              <a:t>（旧</a:t>
            </a:r>
            <a:r>
              <a:rPr kumimoji="1" lang="en-US" altLang="ja-JP" sz="1200" b="1" dirty="0">
                <a:latin typeface="Meiryo UI" panose="020B0604030504040204" pitchFamily="50" charset="-128"/>
                <a:ea typeface="Meiryo UI" panose="020B0604030504040204" pitchFamily="50" charset="-128"/>
              </a:rPr>
              <a:t>Twitter</a:t>
            </a:r>
            <a:r>
              <a:rPr kumimoji="1" lang="ja-JP" altLang="en-US" sz="1200" b="1" dirty="0">
                <a:latin typeface="Meiryo UI" panose="020B0604030504040204" pitchFamily="50" charset="-128"/>
                <a:ea typeface="Meiryo UI" panose="020B0604030504040204" pitchFamily="50" charset="-128"/>
              </a:rPr>
              <a:t>）との連携</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a:t>
            </a:r>
            <a:r>
              <a:rPr kumimoji="1" lang="en-US" altLang="ja-JP" sz="1200" dirty="0">
                <a:latin typeface="Meiryo UI" panose="020B0604030504040204" pitchFamily="50" charset="-128"/>
                <a:ea typeface="Meiryo UI" panose="020B0604030504040204" pitchFamily="50" charset="-128"/>
              </a:rPr>
              <a:t>X</a:t>
            </a:r>
            <a:r>
              <a:rPr kumimoji="1" lang="ja-JP" altLang="en-US" sz="1200" dirty="0">
                <a:latin typeface="Meiryo UI" panose="020B0604030504040204" pitchFamily="50" charset="-128"/>
                <a:ea typeface="Meiryo UI" panose="020B0604030504040204" pitchFamily="50" charset="-128"/>
              </a:rPr>
              <a:t>において、公開した動画に関するクイズや大喜利の企画を実施。</a:t>
            </a:r>
            <a:endParaRPr kumimoji="1" lang="en-US" altLang="ja-JP" sz="12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4EAC61E4-CFBA-EA5B-947D-563E0AE61F74}"/>
              </a:ext>
            </a:extLst>
          </p:cNvPr>
          <p:cNvSpPr/>
          <p:nvPr/>
        </p:nvSpPr>
        <p:spPr>
          <a:xfrm>
            <a:off x="7703561" y="1705156"/>
            <a:ext cx="2037625" cy="495885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984F25F-4516-E524-1685-A59D025E45F3}"/>
              </a:ext>
            </a:extLst>
          </p:cNvPr>
          <p:cNvSpPr/>
          <p:nvPr/>
        </p:nvSpPr>
        <p:spPr>
          <a:xfrm>
            <a:off x="7936417" y="1206414"/>
            <a:ext cx="1656000" cy="4167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チャンネルの状況</a:t>
            </a:r>
          </a:p>
        </p:txBody>
      </p:sp>
      <p:sp>
        <p:nvSpPr>
          <p:cNvPr id="44" name="テキスト ボックス 43">
            <a:extLst>
              <a:ext uri="{FF2B5EF4-FFF2-40B4-BE49-F238E27FC236}">
                <a16:creationId xmlns:a16="http://schemas.microsoft.com/office/drawing/2014/main" id="{0E94F35E-5310-AD63-7C01-0A9BA8A6B344}"/>
              </a:ext>
            </a:extLst>
          </p:cNvPr>
          <p:cNvSpPr txBox="1"/>
          <p:nvPr/>
        </p:nvSpPr>
        <p:spPr>
          <a:xfrm>
            <a:off x="406013" y="2984804"/>
            <a:ext cx="3862767" cy="649345"/>
          </a:xfrm>
          <a:prstGeom prst="rect">
            <a:avLst/>
          </a:prstGeom>
          <a:noFill/>
        </p:spPr>
        <p:txBody>
          <a:bodyPr wrap="square" rtlCol="0">
            <a:spAutoFit/>
          </a:bodyPr>
          <a:lstStyle/>
          <a:p>
            <a:pPr>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b="1" u="sng" dirty="0">
                <a:latin typeface="Meiryo UI" panose="020B0604030504040204" pitchFamily="50" charset="-128"/>
                <a:ea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rPr>
              <a:t>初級編</a:t>
            </a:r>
            <a:r>
              <a:rPr kumimoji="1" lang="en-US" altLang="ja-JP" sz="1100" b="1" u="sng"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日常生活の中でできるトレーニングにミャクミャクが挑戦</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b="1" u="sng" dirty="0">
                <a:latin typeface="Meiryo UI" panose="020B0604030504040204" pitchFamily="50" charset="-128"/>
                <a:ea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rPr>
              <a:t>中級編</a:t>
            </a:r>
            <a:r>
              <a:rPr kumimoji="1" lang="en-US" altLang="ja-JP" sz="1100" b="1" u="sng"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高尾美穂さんによる</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日</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分のゆるらくヨガ</a:t>
            </a:r>
            <a:endParaRPr kumimoji="1" lang="en-US" altLang="ja-JP" sz="1100" dirty="0">
              <a:latin typeface="Meiryo UI" panose="020B0604030504040204" pitchFamily="50" charset="-128"/>
              <a:ea typeface="Meiryo UI" panose="020B0604030504040204" pitchFamily="50" charset="-128"/>
            </a:endParaRPr>
          </a:p>
          <a:p>
            <a:pPr>
              <a:lnSpc>
                <a:spcPts val="1500"/>
              </a:lnSpc>
            </a:pPr>
            <a:r>
              <a:rPr kumimoji="1" lang="ja-JP" altLang="en-US" sz="1100" dirty="0">
                <a:latin typeface="Meiryo UI" panose="020B0604030504040204" pitchFamily="50" charset="-128"/>
                <a:ea typeface="Meiryo UI" panose="020B0604030504040204" pitchFamily="50" charset="-128"/>
              </a:rPr>
              <a:t>・</a:t>
            </a:r>
            <a:r>
              <a:rPr kumimoji="1" lang="en-US" altLang="ja-JP" sz="1100" b="1" u="sng" dirty="0">
                <a:latin typeface="Meiryo UI" panose="020B0604030504040204" pitchFamily="50" charset="-128"/>
                <a:ea typeface="Meiryo UI" panose="020B0604030504040204" pitchFamily="50" charset="-128"/>
              </a:rPr>
              <a:t>【</a:t>
            </a:r>
            <a:r>
              <a:rPr kumimoji="1" lang="ja-JP" altLang="en-US" sz="1100" b="1" u="sng" dirty="0">
                <a:latin typeface="Meiryo UI" panose="020B0604030504040204" pitchFamily="50" charset="-128"/>
                <a:ea typeface="Meiryo UI" panose="020B0604030504040204" pitchFamily="50" charset="-128"/>
              </a:rPr>
              <a:t>上級編</a:t>
            </a:r>
            <a:r>
              <a:rPr kumimoji="1" lang="en-US" altLang="ja-JP" sz="1100" b="1" u="sng"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能見篤史さんによ</a:t>
            </a:r>
            <a:r>
              <a:rPr kumimoji="1" lang="en-US" altLang="ja-JP" sz="1100" dirty="0">
                <a:latin typeface="Meiryo UI" panose="020B0604030504040204" pitchFamily="50" charset="-128"/>
                <a:ea typeface="Meiryo UI" panose="020B0604030504040204" pitchFamily="50" charset="-128"/>
              </a:rPr>
              <a:t>HIIT</a:t>
            </a:r>
            <a:r>
              <a:rPr kumimoji="1" lang="ja-JP" altLang="en-US" sz="1100" dirty="0">
                <a:latin typeface="Meiryo UI" panose="020B0604030504040204" pitchFamily="50" charset="-128"/>
                <a:ea typeface="Meiryo UI" panose="020B0604030504040204" pitchFamily="50" charset="-128"/>
              </a:rPr>
              <a:t>トレーニング</a:t>
            </a:r>
            <a:endParaRPr kumimoji="1" lang="en-US" altLang="ja-JP" sz="1100"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40BB06C2-4FA4-3DEA-E916-6467D89D799E}"/>
              </a:ext>
            </a:extLst>
          </p:cNvPr>
          <p:cNvSpPr txBox="1"/>
          <p:nvPr/>
        </p:nvSpPr>
        <p:spPr>
          <a:xfrm>
            <a:off x="4567326" y="1822149"/>
            <a:ext cx="2971932" cy="844205"/>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出演者からの発信</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出演者の</a:t>
            </a:r>
            <a:r>
              <a:rPr kumimoji="1" lang="en-US" altLang="ja-JP" sz="1200" dirty="0">
                <a:latin typeface="Meiryo UI" panose="020B0604030504040204" pitchFamily="50" charset="-128"/>
                <a:ea typeface="Meiryo UI" panose="020B0604030504040204" pitchFamily="50" charset="-128"/>
              </a:rPr>
              <a:t>SNS</a:t>
            </a:r>
            <a:r>
              <a:rPr kumimoji="1" lang="ja-JP" altLang="en-US" sz="1200" dirty="0">
                <a:latin typeface="Meiryo UI" panose="020B0604030504040204" pitchFamily="50" charset="-128"/>
                <a:ea typeface="Meiryo UI" panose="020B0604030504040204" pitchFamily="50" charset="-128"/>
              </a:rPr>
              <a:t>において動画の公開を告知。</a:t>
            </a:r>
            <a:endParaRPr kumimoji="1" lang="en-US" altLang="ja-JP" sz="1200"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発信力を活用し、これまで「</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歳若返り」を知らなかった層への訴求を図った。</a:t>
            </a:r>
            <a:endParaRPr kumimoji="1" lang="en-US" altLang="ja-JP" sz="1200"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C42EB301-BE99-6F22-A59A-C1B4487677A7}"/>
              </a:ext>
            </a:extLst>
          </p:cNvPr>
          <p:cNvSpPr/>
          <p:nvPr/>
        </p:nvSpPr>
        <p:spPr>
          <a:xfrm>
            <a:off x="4472823" y="1711077"/>
            <a:ext cx="3095780" cy="496069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山形 58">
            <a:extLst>
              <a:ext uri="{FF2B5EF4-FFF2-40B4-BE49-F238E27FC236}">
                <a16:creationId xmlns:a16="http://schemas.microsoft.com/office/drawing/2014/main" id="{F987A0F6-CAC0-DF6D-551B-2896539977B6}"/>
              </a:ext>
            </a:extLst>
          </p:cNvPr>
          <p:cNvSpPr>
            <a:spLocks noChangeAspect="1"/>
          </p:cNvSpPr>
          <p:nvPr/>
        </p:nvSpPr>
        <p:spPr>
          <a:xfrm>
            <a:off x="4336508" y="1277576"/>
            <a:ext cx="379967" cy="324000"/>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29C125A9-DDA8-82FD-3AE7-701000BBB73A}"/>
              </a:ext>
            </a:extLst>
          </p:cNvPr>
          <p:cNvSpPr txBox="1"/>
          <p:nvPr/>
        </p:nvSpPr>
        <p:spPr>
          <a:xfrm>
            <a:off x="7733260" y="1790918"/>
            <a:ext cx="2007926" cy="5114605"/>
          </a:xfrm>
          <a:prstGeom prst="rect">
            <a:avLst/>
          </a:prstGeom>
          <a:noFill/>
        </p:spPr>
        <p:txBody>
          <a:bodyPr wrap="square" rtlCol="0">
            <a:spAutoFit/>
          </a:bodyPr>
          <a:lstStyle/>
          <a:p>
            <a:pPr marL="171450" indent="-171450">
              <a:lnSpc>
                <a:spcPts val="1500"/>
              </a:lnSpc>
              <a:spcAft>
                <a:spcPts val="300"/>
              </a:spcAft>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実績</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チャンネル登録者数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動画視聴回数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b="1" dirty="0">
              <a:latin typeface="Meiryo UI" panose="020B0604030504040204" pitchFamily="50" charset="-128"/>
              <a:ea typeface="Meiryo UI" panose="020B0604030504040204" pitchFamily="50" charset="-128"/>
            </a:endParaRPr>
          </a:p>
          <a:p>
            <a:pPr>
              <a:lnSpc>
                <a:spcPts val="1500"/>
              </a:lnSpc>
            </a:pPr>
            <a:endParaRPr kumimoji="1" lang="en-US" altLang="ja-JP" sz="12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登録者数、視聴回数はともに増加</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歳若返りダンス教室」、「スロージョギング</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500</a:t>
            </a:r>
            <a:r>
              <a:rPr kumimoji="1" lang="ja-JP" altLang="en-US" sz="1100" dirty="0">
                <a:latin typeface="Meiryo UI" panose="020B0604030504040204" pitchFamily="50" charset="-128"/>
                <a:ea typeface="Meiryo UI" panose="020B0604030504040204" pitchFamily="50" charset="-128"/>
              </a:rPr>
              <a:t>続けたら</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歳若返るかんたんトレーニング」、「本気の！ラジオ体操」などの視聴回数が多く、府民の実践につながっていることが期待される。</a:t>
            </a:r>
          </a:p>
          <a:p>
            <a:pPr marL="171450" indent="-171450">
              <a:lnSpc>
                <a:spcPts val="1500"/>
              </a:lnSpc>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視聴回数が数万単位の動画がなく、視聴を促すさらなる取組みが必要</a:t>
            </a:r>
          </a:p>
          <a:p>
            <a:pPr>
              <a:lnSpc>
                <a:spcPts val="1500"/>
              </a:lnSpc>
            </a:pPr>
            <a:endParaRPr kumimoji="1" lang="en-US" altLang="ja-JP" sz="1200" b="1" dirty="0">
              <a:latin typeface="Meiryo UI" panose="020B0604030504040204" pitchFamily="50" charset="-128"/>
              <a:ea typeface="Meiryo UI" panose="020B0604030504040204" pitchFamily="50" charset="-128"/>
            </a:endParaRPr>
          </a:p>
        </p:txBody>
      </p:sp>
      <p:graphicFrame>
        <p:nvGraphicFramePr>
          <p:cNvPr id="65" name="表 64">
            <a:extLst>
              <a:ext uri="{FF2B5EF4-FFF2-40B4-BE49-F238E27FC236}">
                <a16:creationId xmlns:a16="http://schemas.microsoft.com/office/drawing/2014/main" id="{F816B684-4086-6501-DFE3-16A2B379EBAD}"/>
              </a:ext>
            </a:extLst>
          </p:cNvPr>
          <p:cNvGraphicFramePr>
            <a:graphicFrameLocks noGrp="1"/>
          </p:cNvGraphicFramePr>
          <p:nvPr>
            <p:extLst>
              <p:ext uri="{D42A27DB-BD31-4B8C-83A1-F6EECF244321}">
                <p14:modId xmlns:p14="http://schemas.microsoft.com/office/powerpoint/2010/main" val="3138325565"/>
              </p:ext>
            </p:extLst>
          </p:nvPr>
        </p:nvGraphicFramePr>
        <p:xfrm>
          <a:off x="7903127" y="2260616"/>
          <a:ext cx="1720093" cy="552831"/>
        </p:xfrm>
        <a:graphic>
          <a:graphicData uri="http://schemas.openxmlformats.org/drawingml/2006/table">
            <a:tbl>
              <a:tblPr bandRow="1">
                <a:tableStyleId>{7DF18680-E054-41AD-8BC1-D1AEF772440D}</a:tableStyleId>
              </a:tblPr>
              <a:tblGrid>
                <a:gridCol w="989082">
                  <a:extLst>
                    <a:ext uri="{9D8B030D-6E8A-4147-A177-3AD203B41FA5}">
                      <a16:colId xmlns:a16="http://schemas.microsoft.com/office/drawing/2014/main" val="4162034211"/>
                    </a:ext>
                  </a:extLst>
                </a:gridCol>
                <a:gridCol w="731011">
                  <a:extLst>
                    <a:ext uri="{9D8B030D-6E8A-4147-A177-3AD203B41FA5}">
                      <a16:colId xmlns:a16="http://schemas.microsoft.com/office/drawing/2014/main" val="932383484"/>
                    </a:ext>
                  </a:extLst>
                </a:gridCol>
              </a:tblGrid>
              <a:tr h="270000">
                <a:tc>
                  <a:txBody>
                    <a:bodyPr/>
                    <a:lstStyle/>
                    <a:p>
                      <a:pPr>
                        <a:lnSpc>
                          <a:spcPts val="1500"/>
                        </a:lnSpc>
                      </a:pPr>
                      <a:r>
                        <a:rPr kumimoji="1" lang="en-US" altLang="ja-JP" sz="1200" dirty="0"/>
                        <a:t>R5.3</a:t>
                      </a:r>
                      <a:r>
                        <a:rPr kumimoji="1" lang="ja-JP" altLang="en-US" sz="1200" dirty="0"/>
                        <a:t>末時点　</a:t>
                      </a:r>
                    </a:p>
                  </a:txBody>
                  <a:tcPr/>
                </a:tc>
                <a:tc>
                  <a:txBody>
                    <a:bodyPr/>
                    <a:lstStyle/>
                    <a:p>
                      <a:pPr>
                        <a:lnSpc>
                          <a:spcPts val="1500"/>
                        </a:lnSpc>
                      </a:pPr>
                      <a:r>
                        <a:rPr kumimoji="1" lang="en-US" altLang="ja-JP" sz="1200" dirty="0"/>
                        <a:t>257</a:t>
                      </a:r>
                      <a:r>
                        <a:rPr kumimoji="1" lang="ja-JP" altLang="en-US" sz="1200" dirty="0"/>
                        <a:t>人</a:t>
                      </a:r>
                    </a:p>
                  </a:txBody>
                  <a:tcPr/>
                </a:tc>
                <a:extLst>
                  <a:ext uri="{0D108BD9-81ED-4DB2-BD59-A6C34878D82A}">
                    <a16:rowId xmlns:a16="http://schemas.microsoft.com/office/drawing/2014/main" val="1094176768"/>
                  </a:ext>
                </a:extLst>
              </a:tr>
              <a:tr h="270000">
                <a:tc>
                  <a:txBody>
                    <a:bodyPr/>
                    <a:lstStyle/>
                    <a:p>
                      <a:pPr>
                        <a:lnSpc>
                          <a:spcPts val="1500"/>
                        </a:lnSpc>
                      </a:pPr>
                      <a:r>
                        <a:rPr kumimoji="1" lang="en-US" altLang="ja-JP" sz="1200" b="1" u="none" dirty="0"/>
                        <a:t>R6.3.19</a:t>
                      </a:r>
                      <a:r>
                        <a:rPr kumimoji="1" lang="ja-JP" altLang="en-US" sz="1200" b="1" u="none" dirty="0"/>
                        <a:t>時点 </a:t>
                      </a:r>
                    </a:p>
                  </a:txBody>
                  <a:tcPr/>
                </a:tc>
                <a:tc>
                  <a:txBody>
                    <a:bodyPr/>
                    <a:lstStyle/>
                    <a:p>
                      <a:pPr>
                        <a:lnSpc>
                          <a:spcPts val="1500"/>
                        </a:lnSpc>
                      </a:pPr>
                      <a:r>
                        <a:rPr kumimoji="1" lang="en-US" altLang="ja-JP" sz="1200" b="1" dirty="0"/>
                        <a:t>812</a:t>
                      </a:r>
                      <a:r>
                        <a:rPr kumimoji="1" lang="ja-JP" altLang="en-US" sz="1200" b="1" dirty="0"/>
                        <a:t>人</a:t>
                      </a:r>
                    </a:p>
                  </a:txBody>
                  <a:tcPr/>
                </a:tc>
                <a:extLst>
                  <a:ext uri="{0D108BD9-81ED-4DB2-BD59-A6C34878D82A}">
                    <a16:rowId xmlns:a16="http://schemas.microsoft.com/office/drawing/2014/main" val="1602295073"/>
                  </a:ext>
                </a:extLst>
              </a:tr>
            </a:tbl>
          </a:graphicData>
        </a:graphic>
      </p:graphicFrame>
      <p:graphicFrame>
        <p:nvGraphicFramePr>
          <p:cNvPr id="66" name="表 65">
            <a:extLst>
              <a:ext uri="{FF2B5EF4-FFF2-40B4-BE49-F238E27FC236}">
                <a16:creationId xmlns:a16="http://schemas.microsoft.com/office/drawing/2014/main" id="{33618A97-7897-77AD-ACB8-18EB3DF0AFF9}"/>
              </a:ext>
            </a:extLst>
          </p:cNvPr>
          <p:cNvGraphicFramePr>
            <a:graphicFrameLocks noGrp="1"/>
          </p:cNvGraphicFramePr>
          <p:nvPr>
            <p:extLst>
              <p:ext uri="{D42A27DB-BD31-4B8C-83A1-F6EECF244321}">
                <p14:modId xmlns:p14="http://schemas.microsoft.com/office/powerpoint/2010/main" val="3267354660"/>
              </p:ext>
            </p:extLst>
          </p:nvPr>
        </p:nvGraphicFramePr>
        <p:xfrm>
          <a:off x="7914124" y="3219965"/>
          <a:ext cx="1720093" cy="552831"/>
        </p:xfrm>
        <a:graphic>
          <a:graphicData uri="http://schemas.openxmlformats.org/drawingml/2006/table">
            <a:tbl>
              <a:tblPr bandRow="1">
                <a:tableStyleId>{00A15C55-8517-42AA-B614-E9B94910E393}</a:tableStyleId>
              </a:tblPr>
              <a:tblGrid>
                <a:gridCol w="673285">
                  <a:extLst>
                    <a:ext uri="{9D8B030D-6E8A-4147-A177-3AD203B41FA5}">
                      <a16:colId xmlns:a16="http://schemas.microsoft.com/office/drawing/2014/main" val="4162034211"/>
                    </a:ext>
                  </a:extLst>
                </a:gridCol>
                <a:gridCol w="1046808">
                  <a:extLst>
                    <a:ext uri="{9D8B030D-6E8A-4147-A177-3AD203B41FA5}">
                      <a16:colId xmlns:a16="http://schemas.microsoft.com/office/drawing/2014/main" val="932383484"/>
                    </a:ext>
                  </a:extLst>
                </a:gridCol>
              </a:tblGrid>
              <a:tr h="270000">
                <a:tc>
                  <a:txBody>
                    <a:bodyPr/>
                    <a:lstStyle/>
                    <a:p>
                      <a:pPr>
                        <a:lnSpc>
                          <a:spcPts val="1500"/>
                        </a:lnSpc>
                      </a:pPr>
                      <a:r>
                        <a:rPr kumimoji="1" lang="en-US" altLang="ja-JP" sz="1200" dirty="0"/>
                        <a:t>R4</a:t>
                      </a:r>
                      <a:r>
                        <a:rPr kumimoji="1" lang="ja-JP" altLang="en-US" sz="1200" dirty="0"/>
                        <a:t>年度　</a:t>
                      </a:r>
                    </a:p>
                  </a:txBody>
                  <a:tcPr/>
                </a:tc>
                <a:tc>
                  <a:txBody>
                    <a:bodyPr/>
                    <a:lstStyle/>
                    <a:p>
                      <a:pPr>
                        <a:lnSpc>
                          <a:spcPts val="1500"/>
                        </a:lnSpc>
                      </a:pPr>
                      <a:r>
                        <a:rPr kumimoji="1" lang="en-US" altLang="ja-JP" sz="1200" dirty="0"/>
                        <a:t>17,287</a:t>
                      </a:r>
                      <a:r>
                        <a:rPr kumimoji="1" lang="ja-JP" altLang="en-US" sz="1200" dirty="0"/>
                        <a:t>回</a:t>
                      </a:r>
                    </a:p>
                  </a:txBody>
                  <a:tcPr/>
                </a:tc>
                <a:extLst>
                  <a:ext uri="{0D108BD9-81ED-4DB2-BD59-A6C34878D82A}">
                    <a16:rowId xmlns:a16="http://schemas.microsoft.com/office/drawing/2014/main" val="1094176768"/>
                  </a:ext>
                </a:extLst>
              </a:tr>
              <a:tr h="270000">
                <a:tc>
                  <a:txBody>
                    <a:bodyPr/>
                    <a:lstStyle/>
                    <a:p>
                      <a:pPr>
                        <a:lnSpc>
                          <a:spcPts val="1500"/>
                        </a:lnSpc>
                      </a:pPr>
                      <a:r>
                        <a:rPr kumimoji="1" lang="en-US" altLang="ja-JP" sz="1200" b="1" u="none" dirty="0"/>
                        <a:t>R5</a:t>
                      </a:r>
                      <a:r>
                        <a:rPr kumimoji="1" lang="ja-JP" altLang="en-US" sz="1200" b="1" u="none" dirty="0"/>
                        <a:t>年度 </a:t>
                      </a:r>
                    </a:p>
                  </a:txBody>
                  <a:tcPr/>
                </a:tc>
                <a:tc>
                  <a:txBody>
                    <a:bodyPr/>
                    <a:lstStyle/>
                    <a:p>
                      <a:pPr>
                        <a:lnSpc>
                          <a:spcPts val="1500"/>
                        </a:lnSpc>
                      </a:pPr>
                      <a:r>
                        <a:rPr kumimoji="1" lang="en-US" altLang="ja-JP" sz="1200" b="1" dirty="0"/>
                        <a:t>35,080</a:t>
                      </a:r>
                      <a:r>
                        <a:rPr kumimoji="1" lang="ja-JP" altLang="en-US" sz="1200" b="1" dirty="0"/>
                        <a:t>回</a:t>
                      </a:r>
                    </a:p>
                  </a:txBody>
                  <a:tcPr/>
                </a:tc>
                <a:extLst>
                  <a:ext uri="{0D108BD9-81ED-4DB2-BD59-A6C34878D82A}">
                    <a16:rowId xmlns:a16="http://schemas.microsoft.com/office/drawing/2014/main" val="1602295073"/>
                  </a:ext>
                </a:extLst>
              </a:tr>
            </a:tbl>
          </a:graphicData>
        </a:graphic>
      </p:graphicFrame>
      <p:sp>
        <p:nvSpPr>
          <p:cNvPr id="67" name="矢印: 五方向 66">
            <a:extLst>
              <a:ext uri="{FF2B5EF4-FFF2-40B4-BE49-F238E27FC236}">
                <a16:creationId xmlns:a16="http://schemas.microsoft.com/office/drawing/2014/main" id="{BF6AF75C-F2AD-0297-343F-5D46B3012261}"/>
              </a:ext>
            </a:extLst>
          </p:cNvPr>
          <p:cNvSpPr/>
          <p:nvPr/>
        </p:nvSpPr>
        <p:spPr>
          <a:xfrm>
            <a:off x="214313" y="1272623"/>
            <a:ext cx="4167187" cy="341075"/>
          </a:xfrm>
          <a:prstGeom prst="homePlate">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新たに公開した主な動画</a:t>
            </a:r>
          </a:p>
        </p:txBody>
      </p:sp>
      <p:sp>
        <p:nvSpPr>
          <p:cNvPr id="68" name="矢印: 五方向 67">
            <a:extLst>
              <a:ext uri="{FF2B5EF4-FFF2-40B4-BE49-F238E27FC236}">
                <a16:creationId xmlns:a16="http://schemas.microsoft.com/office/drawing/2014/main" id="{62F82F3B-1709-2C97-C838-C363B4379FC1}"/>
              </a:ext>
            </a:extLst>
          </p:cNvPr>
          <p:cNvSpPr/>
          <p:nvPr/>
        </p:nvSpPr>
        <p:spPr>
          <a:xfrm>
            <a:off x="4524110" y="1277712"/>
            <a:ext cx="3044493" cy="324000"/>
          </a:xfrm>
          <a:prstGeom prst="homePlate">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動画の視聴を促す取組み</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69" name="矢印: 山形 68">
            <a:extLst>
              <a:ext uri="{FF2B5EF4-FFF2-40B4-BE49-F238E27FC236}">
                <a16:creationId xmlns:a16="http://schemas.microsoft.com/office/drawing/2014/main" id="{E4C8487C-D02D-E445-41A5-2D94FD8FB4A1}"/>
              </a:ext>
            </a:extLst>
          </p:cNvPr>
          <p:cNvSpPr>
            <a:spLocks noChangeAspect="1"/>
          </p:cNvSpPr>
          <p:nvPr/>
        </p:nvSpPr>
        <p:spPr>
          <a:xfrm>
            <a:off x="7508026" y="1271791"/>
            <a:ext cx="379967" cy="324000"/>
          </a:xfrm>
          <a:prstGeom prst="chevr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a:extLst>
              <a:ext uri="{FF2B5EF4-FFF2-40B4-BE49-F238E27FC236}">
                <a16:creationId xmlns:a16="http://schemas.microsoft.com/office/drawing/2014/main" id="{39E5404E-B3C2-4892-AA1C-3C6052B57D7A}"/>
              </a:ext>
            </a:extLst>
          </p:cNvPr>
          <p:cNvSpPr txBox="1"/>
          <p:nvPr/>
        </p:nvSpPr>
        <p:spPr>
          <a:xfrm>
            <a:off x="8863960" y="2923987"/>
            <a:ext cx="1203232" cy="295978"/>
          </a:xfrm>
          <a:prstGeom prst="rect">
            <a:avLst/>
          </a:prstGeom>
          <a:noFill/>
        </p:spPr>
        <p:txBody>
          <a:bodyPr wrap="square" rtlCol="0">
            <a:spAutoFit/>
          </a:bodyPr>
          <a:lstStyle/>
          <a:p>
            <a:pPr>
              <a:lnSpc>
                <a:spcPts val="1800"/>
              </a:lnSpc>
            </a:pPr>
            <a:r>
              <a:rPr kumimoji="1" lang="en-US" altLang="ja-JP" sz="900" dirty="0">
                <a:latin typeface="Meiryo UI" panose="020B0604030504040204" pitchFamily="50" charset="-128"/>
                <a:ea typeface="Meiryo UI" panose="020B0604030504040204" pitchFamily="50" charset="-128"/>
              </a:rPr>
              <a:t>R6.3.19</a:t>
            </a:r>
            <a:r>
              <a:rPr kumimoji="1" lang="ja-JP" altLang="en-US" sz="900" dirty="0">
                <a:latin typeface="Meiryo UI" panose="020B0604030504040204" pitchFamily="50" charset="-128"/>
                <a:ea typeface="Meiryo UI" panose="020B0604030504040204" pitchFamily="50" charset="-128"/>
              </a:rPr>
              <a:t>時点</a:t>
            </a:r>
            <a:endParaRPr kumimoji="1" lang="en-US" altLang="ja-JP"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0E8EE5FF-D30A-4BD8-87B4-4308EF92730B}"/>
              </a:ext>
            </a:extLst>
          </p:cNvPr>
          <p:cNvPicPr>
            <a:picLocks noChangeAspect="1"/>
          </p:cNvPicPr>
          <p:nvPr/>
        </p:nvPicPr>
        <p:blipFill>
          <a:blip r:embed="rId3"/>
          <a:stretch>
            <a:fillRect/>
          </a:stretch>
        </p:blipFill>
        <p:spPr>
          <a:xfrm>
            <a:off x="2451981" y="1892111"/>
            <a:ext cx="1737511" cy="981541"/>
          </a:xfrm>
          <a:prstGeom prst="rect">
            <a:avLst/>
          </a:prstGeom>
        </p:spPr>
      </p:pic>
      <p:pic>
        <p:nvPicPr>
          <p:cNvPr id="3" name="図 2">
            <a:extLst>
              <a:ext uri="{FF2B5EF4-FFF2-40B4-BE49-F238E27FC236}">
                <a16:creationId xmlns:a16="http://schemas.microsoft.com/office/drawing/2014/main" id="{4804C05F-6A62-43C6-9946-07CA8F551969}"/>
              </a:ext>
            </a:extLst>
          </p:cNvPr>
          <p:cNvPicPr>
            <a:picLocks noChangeAspect="1"/>
          </p:cNvPicPr>
          <p:nvPr/>
        </p:nvPicPr>
        <p:blipFill>
          <a:blip r:embed="rId4"/>
          <a:stretch>
            <a:fillRect/>
          </a:stretch>
        </p:blipFill>
        <p:spPr>
          <a:xfrm>
            <a:off x="2383628" y="5221162"/>
            <a:ext cx="1511939" cy="859611"/>
          </a:xfrm>
          <a:prstGeom prst="rect">
            <a:avLst/>
          </a:prstGeom>
        </p:spPr>
      </p:pic>
      <p:pic>
        <p:nvPicPr>
          <p:cNvPr id="6" name="図 5">
            <a:extLst>
              <a:ext uri="{FF2B5EF4-FFF2-40B4-BE49-F238E27FC236}">
                <a16:creationId xmlns:a16="http://schemas.microsoft.com/office/drawing/2014/main" id="{645C9155-D387-4413-89A6-233910AE82A7}"/>
              </a:ext>
            </a:extLst>
          </p:cNvPr>
          <p:cNvPicPr>
            <a:picLocks noChangeAspect="1"/>
          </p:cNvPicPr>
          <p:nvPr/>
        </p:nvPicPr>
        <p:blipFill>
          <a:blip r:embed="rId5"/>
          <a:stretch>
            <a:fillRect/>
          </a:stretch>
        </p:blipFill>
        <p:spPr>
          <a:xfrm>
            <a:off x="2937123" y="5883538"/>
            <a:ext cx="1304657" cy="743776"/>
          </a:xfrm>
          <a:prstGeom prst="rect">
            <a:avLst/>
          </a:prstGeom>
        </p:spPr>
      </p:pic>
      <p:pic>
        <p:nvPicPr>
          <p:cNvPr id="7" name="図 6">
            <a:extLst>
              <a:ext uri="{FF2B5EF4-FFF2-40B4-BE49-F238E27FC236}">
                <a16:creationId xmlns:a16="http://schemas.microsoft.com/office/drawing/2014/main" id="{62FE8042-D0E2-46B8-8884-873B3B7E0DAE}"/>
              </a:ext>
            </a:extLst>
          </p:cNvPr>
          <p:cNvPicPr>
            <a:picLocks noChangeAspect="1"/>
          </p:cNvPicPr>
          <p:nvPr/>
        </p:nvPicPr>
        <p:blipFill>
          <a:blip r:embed="rId6"/>
          <a:stretch>
            <a:fillRect/>
          </a:stretch>
        </p:blipFill>
        <p:spPr>
          <a:xfrm>
            <a:off x="4600651" y="3808349"/>
            <a:ext cx="1969179" cy="2328874"/>
          </a:xfrm>
          <a:prstGeom prst="rect">
            <a:avLst/>
          </a:prstGeom>
        </p:spPr>
      </p:pic>
      <p:pic>
        <p:nvPicPr>
          <p:cNvPr id="8" name="図 7">
            <a:extLst>
              <a:ext uri="{FF2B5EF4-FFF2-40B4-BE49-F238E27FC236}">
                <a16:creationId xmlns:a16="http://schemas.microsoft.com/office/drawing/2014/main" id="{7ADB68E8-FD73-42A3-AB44-115A1743B33A}"/>
              </a:ext>
            </a:extLst>
          </p:cNvPr>
          <p:cNvPicPr>
            <a:picLocks noChangeAspect="1"/>
          </p:cNvPicPr>
          <p:nvPr/>
        </p:nvPicPr>
        <p:blipFill>
          <a:blip r:embed="rId7"/>
          <a:stretch>
            <a:fillRect/>
          </a:stretch>
        </p:blipFill>
        <p:spPr>
          <a:xfrm>
            <a:off x="5823031" y="5321941"/>
            <a:ext cx="1658256" cy="1298561"/>
          </a:xfrm>
          <a:prstGeom prst="rect">
            <a:avLst/>
          </a:prstGeom>
        </p:spPr>
      </p:pic>
    </p:spTree>
    <p:extLst>
      <p:ext uri="{BB962C8B-B14F-4D97-AF65-F5344CB8AC3E}">
        <p14:creationId xmlns:p14="http://schemas.microsoft.com/office/powerpoint/2010/main" val="101835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2D8E-A30E-3B8D-CAF6-83A798E7ADA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B7343F-1D53-90E6-BD00-FD0315358350}"/>
              </a:ext>
            </a:extLst>
          </p:cNvPr>
          <p:cNvSpPr/>
          <p:nvPr/>
        </p:nvSpPr>
        <p:spPr>
          <a:xfrm>
            <a:off x="0" y="3878"/>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963039FB-CC18-04B8-2FBC-1E0163CB9570}"/>
              </a:ext>
            </a:extLst>
          </p:cNvPr>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79" name="正方形/長方形 78">
            <a:extLst>
              <a:ext uri="{FF2B5EF4-FFF2-40B4-BE49-F238E27FC236}">
                <a16:creationId xmlns:a16="http://schemas.microsoft.com/office/drawing/2014/main" id="{6BD0CE6D-874E-3039-9210-DC70716597F7}"/>
              </a:ext>
            </a:extLst>
          </p:cNvPr>
          <p:cNvSpPr/>
          <p:nvPr/>
        </p:nvSpPr>
        <p:spPr>
          <a:xfrm>
            <a:off x="214313" y="665183"/>
            <a:ext cx="2628000"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１ </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を通じた情報発信</a:t>
            </a:r>
          </a:p>
        </p:txBody>
      </p:sp>
      <p:sp>
        <p:nvSpPr>
          <p:cNvPr id="50" name="正方形/長方形 49">
            <a:extLst>
              <a:ext uri="{FF2B5EF4-FFF2-40B4-BE49-F238E27FC236}">
                <a16:creationId xmlns:a16="http://schemas.microsoft.com/office/drawing/2014/main" id="{84B906BC-80F7-CFAC-17DA-79756520B7C5}"/>
              </a:ext>
            </a:extLst>
          </p:cNvPr>
          <p:cNvSpPr/>
          <p:nvPr/>
        </p:nvSpPr>
        <p:spPr>
          <a:xfrm>
            <a:off x="206501" y="1723896"/>
            <a:ext cx="2628000" cy="495562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EB3F939-1EF0-31D5-6242-A2E3198F4280}"/>
              </a:ext>
            </a:extLst>
          </p:cNvPr>
          <p:cNvSpPr txBox="1"/>
          <p:nvPr/>
        </p:nvSpPr>
        <p:spPr>
          <a:xfrm>
            <a:off x="217228" y="3890291"/>
            <a:ext cx="2606546" cy="844205"/>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 取組みの共有</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ブース出展時に伺っている「府民の皆さんが元気でいるために実践していること」を紹介</a:t>
            </a:r>
          </a:p>
        </p:txBody>
      </p:sp>
      <p:sp>
        <p:nvSpPr>
          <p:cNvPr id="17" name="テキスト ボックス 16">
            <a:extLst>
              <a:ext uri="{FF2B5EF4-FFF2-40B4-BE49-F238E27FC236}">
                <a16:creationId xmlns:a16="http://schemas.microsoft.com/office/drawing/2014/main" id="{4E7F8A0E-6DDF-D108-1B45-5C5FDF2B89CC}"/>
              </a:ext>
            </a:extLst>
          </p:cNvPr>
          <p:cNvSpPr txBox="1"/>
          <p:nvPr/>
        </p:nvSpPr>
        <p:spPr>
          <a:xfrm>
            <a:off x="214313" y="1819054"/>
            <a:ext cx="2620188" cy="651845"/>
          </a:xfrm>
          <a:prstGeom prst="rect">
            <a:avLst/>
          </a:prstGeom>
          <a:noFill/>
        </p:spPr>
        <p:txBody>
          <a:bodyPr wrap="square" rtlCol="0">
            <a:spAutoFit/>
          </a:bodyPr>
          <a:lstStyle/>
          <a:p>
            <a:pPr>
              <a:lnSpc>
                <a:spcPts val="1500"/>
              </a:lnSpc>
            </a:pPr>
            <a:r>
              <a:rPr kumimoji="1" lang="ja-JP" altLang="en-US" sz="1200" b="1" dirty="0">
                <a:latin typeface="Meiryo UI" panose="020B0604030504040204" pitchFamily="50" charset="-128"/>
                <a:ea typeface="Meiryo UI" panose="020B0604030504040204" pitchFamily="50" charset="-128"/>
              </a:rPr>
              <a:t>■ 市町村との連携</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市町村ホームページで紹介されているレシピや身近なウォーキングスポットを紹介</a:t>
            </a:r>
          </a:p>
        </p:txBody>
      </p:sp>
      <p:sp>
        <p:nvSpPr>
          <p:cNvPr id="11" name="テキスト ボックス 10">
            <a:extLst>
              <a:ext uri="{FF2B5EF4-FFF2-40B4-BE49-F238E27FC236}">
                <a16:creationId xmlns:a16="http://schemas.microsoft.com/office/drawing/2014/main" id="{7F1ACD04-839B-FDEA-BA86-6F5DF467C826}"/>
              </a:ext>
            </a:extLst>
          </p:cNvPr>
          <p:cNvSpPr txBox="1"/>
          <p:nvPr/>
        </p:nvSpPr>
        <p:spPr>
          <a:xfrm>
            <a:off x="220473" y="5726365"/>
            <a:ext cx="2628000" cy="844205"/>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健康行動の促し</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階段の利用や野菜摂取など、日常生活の中で実践しやすい「</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歳若返り」につながる行動を呼びかけ</a:t>
            </a:r>
          </a:p>
        </p:txBody>
      </p:sp>
      <p:sp>
        <p:nvSpPr>
          <p:cNvPr id="42" name="正方形/長方形 41">
            <a:extLst>
              <a:ext uri="{FF2B5EF4-FFF2-40B4-BE49-F238E27FC236}">
                <a16:creationId xmlns:a16="http://schemas.microsoft.com/office/drawing/2014/main" id="{94C4C7CC-CEE7-9C6B-47DF-1912DF6A6917}"/>
              </a:ext>
            </a:extLst>
          </p:cNvPr>
          <p:cNvSpPr/>
          <p:nvPr/>
        </p:nvSpPr>
        <p:spPr>
          <a:xfrm>
            <a:off x="7703561" y="1705155"/>
            <a:ext cx="2037625" cy="275506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B9F76A40-0902-32D0-9E2C-2DBFEC2D64D8}"/>
              </a:ext>
            </a:extLst>
          </p:cNvPr>
          <p:cNvSpPr/>
          <p:nvPr/>
        </p:nvSpPr>
        <p:spPr>
          <a:xfrm>
            <a:off x="7936417" y="1206414"/>
            <a:ext cx="1656000" cy="4167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フォローの状況</a:t>
            </a:r>
          </a:p>
        </p:txBody>
      </p:sp>
      <p:sp>
        <p:nvSpPr>
          <p:cNvPr id="53" name="正方形/長方形 52">
            <a:extLst>
              <a:ext uri="{FF2B5EF4-FFF2-40B4-BE49-F238E27FC236}">
                <a16:creationId xmlns:a16="http://schemas.microsoft.com/office/drawing/2014/main" id="{2E6DBC3D-C5D4-4F01-CDBD-A9F73F8DB837}"/>
              </a:ext>
            </a:extLst>
          </p:cNvPr>
          <p:cNvSpPr/>
          <p:nvPr/>
        </p:nvSpPr>
        <p:spPr>
          <a:xfrm>
            <a:off x="2969938" y="1711077"/>
            <a:ext cx="4598665" cy="496069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F9F48450-552B-9241-DD84-471099F3F09B}"/>
              </a:ext>
            </a:extLst>
          </p:cNvPr>
          <p:cNvSpPr txBox="1"/>
          <p:nvPr/>
        </p:nvSpPr>
        <p:spPr>
          <a:xfrm>
            <a:off x="7754064" y="1732580"/>
            <a:ext cx="2007926" cy="690317"/>
          </a:xfrm>
          <a:prstGeom prst="rect">
            <a:avLst/>
          </a:prstGeom>
          <a:noFill/>
        </p:spPr>
        <p:txBody>
          <a:bodyPr wrap="square" rtlCol="0">
            <a:spAutoFit/>
          </a:bodyPr>
          <a:lstStyle/>
          <a:p>
            <a:pPr marL="171450" indent="-171450">
              <a:lnSpc>
                <a:spcPts val="1500"/>
              </a:lnSpc>
              <a:spcAft>
                <a:spcPts val="300"/>
              </a:spcAft>
              <a:buFont typeface="Wingdings" panose="05000000000000000000" pitchFamily="2" charset="2"/>
              <a:buChar char="n"/>
            </a:pPr>
            <a:r>
              <a:rPr kumimoji="1" lang="ja-JP" altLang="en-US" sz="1200" b="1" dirty="0">
                <a:latin typeface="Meiryo UI" panose="020B0604030504040204" pitchFamily="50" charset="-128"/>
                <a:ea typeface="Meiryo UI" panose="020B0604030504040204" pitchFamily="50" charset="-128"/>
              </a:rPr>
              <a:t>実績</a:t>
            </a:r>
            <a:endParaRPr kumimoji="1" lang="en-US" altLang="ja-JP" sz="1200" b="1" dirty="0">
              <a:latin typeface="Meiryo UI" panose="020B0604030504040204" pitchFamily="50" charset="-128"/>
              <a:ea typeface="Meiryo UI" panose="020B0604030504040204" pitchFamily="50" charset="-128"/>
            </a:endParaRPr>
          </a:p>
          <a:p>
            <a:pPr>
              <a:lnSpc>
                <a:spcPts val="15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フォロワー数</a:t>
            </a:r>
            <a:r>
              <a:rPr kumimoji="1" lang="en-US" altLang="ja-JP" sz="1200" b="1" dirty="0">
                <a:latin typeface="Meiryo UI" panose="020B0604030504040204" pitchFamily="50" charset="-128"/>
                <a:ea typeface="Meiryo UI" panose="020B0604030504040204" pitchFamily="50" charset="-128"/>
              </a:rPr>
              <a:t>】</a:t>
            </a:r>
          </a:p>
          <a:p>
            <a:pPr>
              <a:lnSpc>
                <a:spcPts val="1500"/>
              </a:lnSpc>
            </a:pPr>
            <a:endParaRPr kumimoji="1" lang="en-US" altLang="ja-JP" sz="1200" b="1" dirty="0">
              <a:latin typeface="Meiryo UI" panose="020B0604030504040204" pitchFamily="50" charset="-128"/>
              <a:ea typeface="Meiryo UI" panose="020B0604030504040204" pitchFamily="50" charset="-128"/>
            </a:endParaRPr>
          </a:p>
        </p:txBody>
      </p:sp>
      <p:graphicFrame>
        <p:nvGraphicFramePr>
          <p:cNvPr id="65" name="表 64">
            <a:extLst>
              <a:ext uri="{FF2B5EF4-FFF2-40B4-BE49-F238E27FC236}">
                <a16:creationId xmlns:a16="http://schemas.microsoft.com/office/drawing/2014/main" id="{8C586772-2472-0B4A-2211-82C2B22D131D}"/>
              </a:ext>
            </a:extLst>
          </p:cNvPr>
          <p:cNvGraphicFramePr>
            <a:graphicFrameLocks noGrp="1"/>
          </p:cNvGraphicFramePr>
          <p:nvPr>
            <p:extLst>
              <p:ext uri="{D42A27DB-BD31-4B8C-83A1-F6EECF244321}">
                <p14:modId xmlns:p14="http://schemas.microsoft.com/office/powerpoint/2010/main" val="99798692"/>
              </p:ext>
            </p:extLst>
          </p:nvPr>
        </p:nvGraphicFramePr>
        <p:xfrm>
          <a:off x="7877277" y="2220547"/>
          <a:ext cx="1720093" cy="552831"/>
        </p:xfrm>
        <a:graphic>
          <a:graphicData uri="http://schemas.openxmlformats.org/drawingml/2006/table">
            <a:tbl>
              <a:tblPr bandRow="1">
                <a:tableStyleId>{7DF18680-E054-41AD-8BC1-D1AEF772440D}</a:tableStyleId>
              </a:tblPr>
              <a:tblGrid>
                <a:gridCol w="989082">
                  <a:extLst>
                    <a:ext uri="{9D8B030D-6E8A-4147-A177-3AD203B41FA5}">
                      <a16:colId xmlns:a16="http://schemas.microsoft.com/office/drawing/2014/main" val="4162034211"/>
                    </a:ext>
                  </a:extLst>
                </a:gridCol>
                <a:gridCol w="731011">
                  <a:extLst>
                    <a:ext uri="{9D8B030D-6E8A-4147-A177-3AD203B41FA5}">
                      <a16:colId xmlns:a16="http://schemas.microsoft.com/office/drawing/2014/main" val="932383484"/>
                    </a:ext>
                  </a:extLst>
                </a:gridCol>
              </a:tblGrid>
              <a:tr h="237582">
                <a:tc>
                  <a:txBody>
                    <a:bodyPr/>
                    <a:lstStyle/>
                    <a:p>
                      <a:pPr>
                        <a:lnSpc>
                          <a:spcPts val="1500"/>
                        </a:lnSpc>
                      </a:pPr>
                      <a:r>
                        <a:rPr kumimoji="1" lang="en-US" altLang="ja-JP" sz="1200" dirty="0"/>
                        <a:t>R5.3</a:t>
                      </a:r>
                      <a:r>
                        <a:rPr kumimoji="1" lang="ja-JP" altLang="en-US" sz="1200" dirty="0"/>
                        <a:t>末時点　</a:t>
                      </a:r>
                    </a:p>
                  </a:txBody>
                  <a:tcPr/>
                </a:tc>
                <a:tc>
                  <a:txBody>
                    <a:bodyPr/>
                    <a:lstStyle/>
                    <a:p>
                      <a:pPr>
                        <a:lnSpc>
                          <a:spcPts val="1500"/>
                        </a:lnSpc>
                      </a:pPr>
                      <a:r>
                        <a:rPr kumimoji="1" lang="en-US" altLang="ja-JP" sz="1200" dirty="0"/>
                        <a:t>2,504</a:t>
                      </a:r>
                      <a:r>
                        <a:rPr kumimoji="1" lang="ja-JP" altLang="en-US" sz="1200" dirty="0"/>
                        <a:t>人</a:t>
                      </a:r>
                    </a:p>
                  </a:txBody>
                  <a:tcPr/>
                </a:tc>
                <a:extLst>
                  <a:ext uri="{0D108BD9-81ED-4DB2-BD59-A6C34878D82A}">
                    <a16:rowId xmlns:a16="http://schemas.microsoft.com/office/drawing/2014/main" val="1094176768"/>
                  </a:ext>
                </a:extLst>
              </a:tr>
              <a:tr h="270000">
                <a:tc>
                  <a:txBody>
                    <a:bodyPr/>
                    <a:lstStyle/>
                    <a:p>
                      <a:pPr>
                        <a:lnSpc>
                          <a:spcPts val="1500"/>
                        </a:lnSpc>
                      </a:pPr>
                      <a:r>
                        <a:rPr kumimoji="1" lang="en-US" altLang="ja-JP" sz="1200" b="1" u="none" dirty="0"/>
                        <a:t>R6.3.19</a:t>
                      </a:r>
                      <a:r>
                        <a:rPr kumimoji="1" lang="ja-JP" altLang="en-US" sz="1200" b="1" u="none" dirty="0"/>
                        <a:t>時点 </a:t>
                      </a:r>
                    </a:p>
                  </a:txBody>
                  <a:tcPr/>
                </a:tc>
                <a:tc>
                  <a:txBody>
                    <a:bodyPr/>
                    <a:lstStyle/>
                    <a:p>
                      <a:pPr>
                        <a:lnSpc>
                          <a:spcPts val="1500"/>
                        </a:lnSpc>
                      </a:pPr>
                      <a:r>
                        <a:rPr kumimoji="1" lang="en-US" altLang="ja-JP" sz="1200" b="1" dirty="0"/>
                        <a:t>3,740</a:t>
                      </a:r>
                      <a:r>
                        <a:rPr kumimoji="1" lang="ja-JP" altLang="en-US" sz="1200" b="1" dirty="0"/>
                        <a:t>人</a:t>
                      </a:r>
                    </a:p>
                  </a:txBody>
                  <a:tcPr/>
                </a:tc>
                <a:extLst>
                  <a:ext uri="{0D108BD9-81ED-4DB2-BD59-A6C34878D82A}">
                    <a16:rowId xmlns:a16="http://schemas.microsoft.com/office/drawing/2014/main" val="1602295073"/>
                  </a:ext>
                </a:extLst>
              </a:tr>
            </a:tbl>
          </a:graphicData>
        </a:graphic>
      </p:graphicFrame>
      <p:sp>
        <p:nvSpPr>
          <p:cNvPr id="67" name="矢印: 五方向 66">
            <a:extLst>
              <a:ext uri="{FF2B5EF4-FFF2-40B4-BE49-F238E27FC236}">
                <a16:creationId xmlns:a16="http://schemas.microsoft.com/office/drawing/2014/main" id="{9CC8E67E-55AD-FCCD-2F8C-DE31A1FC5005}"/>
              </a:ext>
            </a:extLst>
          </p:cNvPr>
          <p:cNvSpPr/>
          <p:nvPr/>
        </p:nvSpPr>
        <p:spPr>
          <a:xfrm>
            <a:off x="214313" y="1272623"/>
            <a:ext cx="2811587" cy="341075"/>
          </a:xfrm>
          <a:prstGeom prst="homePlate">
            <a:avLst>
              <a:gd name="adj" fmla="val 50017"/>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spc="-120" dirty="0">
                <a:solidFill>
                  <a:schemeClr val="tx1"/>
                </a:solidFill>
                <a:latin typeface="Meiryo UI" panose="020B0604030504040204" pitchFamily="50" charset="-128"/>
                <a:ea typeface="Meiryo UI" panose="020B0604030504040204" pitchFamily="50" charset="-128"/>
              </a:rPr>
              <a:t>取組みのきっかけとなる日々の投稿</a:t>
            </a:r>
          </a:p>
        </p:txBody>
      </p:sp>
      <p:sp>
        <p:nvSpPr>
          <p:cNvPr id="68" name="矢印: 五方向 67">
            <a:extLst>
              <a:ext uri="{FF2B5EF4-FFF2-40B4-BE49-F238E27FC236}">
                <a16:creationId xmlns:a16="http://schemas.microsoft.com/office/drawing/2014/main" id="{E73680E5-E5B8-6760-FD18-F2E002FB8C9B}"/>
              </a:ext>
            </a:extLst>
          </p:cNvPr>
          <p:cNvSpPr/>
          <p:nvPr/>
        </p:nvSpPr>
        <p:spPr>
          <a:xfrm>
            <a:off x="3188306" y="1277712"/>
            <a:ext cx="4356000" cy="324000"/>
          </a:xfrm>
          <a:prstGeom prst="homePlate">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フォローのきっかけづくり</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69" name="矢印: 山形 68">
            <a:extLst>
              <a:ext uri="{FF2B5EF4-FFF2-40B4-BE49-F238E27FC236}">
                <a16:creationId xmlns:a16="http://schemas.microsoft.com/office/drawing/2014/main" id="{62E16A1A-8CCC-65E6-4C91-F0DD21E44FB6}"/>
              </a:ext>
            </a:extLst>
          </p:cNvPr>
          <p:cNvSpPr>
            <a:spLocks noChangeAspect="1"/>
          </p:cNvSpPr>
          <p:nvPr/>
        </p:nvSpPr>
        <p:spPr>
          <a:xfrm>
            <a:off x="7508026" y="1271791"/>
            <a:ext cx="379967" cy="324000"/>
          </a:xfrm>
          <a:prstGeom prst="chevr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7B8BF40D-876C-25C2-5988-4F9B00B692BC}"/>
              </a:ext>
            </a:extLst>
          </p:cNvPr>
          <p:cNvSpPr txBox="1"/>
          <p:nvPr/>
        </p:nvSpPr>
        <p:spPr>
          <a:xfrm>
            <a:off x="4524109" y="573999"/>
            <a:ext cx="5261335" cy="554383"/>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歳若返り」に資する日々の情報発信に加え、府民にフォロワーとなっていただくための企画を年間を通じて実施した。</a:t>
            </a:r>
            <a:endParaRPr kumimoji="1" lang="en-US" altLang="ja-JP" sz="12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1396FF0-3B13-2562-1C8D-DC8FE3576C3A}"/>
              </a:ext>
            </a:extLst>
          </p:cNvPr>
          <p:cNvSpPr/>
          <p:nvPr/>
        </p:nvSpPr>
        <p:spPr>
          <a:xfrm>
            <a:off x="2925947" y="681743"/>
            <a:ext cx="1546876" cy="30672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X</a:t>
            </a:r>
            <a:r>
              <a:rPr kumimoji="1" lang="ja-JP" altLang="en-US" sz="1600" b="1" dirty="0"/>
              <a:t>（</a:t>
            </a:r>
            <a:r>
              <a:rPr kumimoji="1" lang="ja-JP" altLang="en-US" sz="1400" b="1" dirty="0"/>
              <a:t>旧</a:t>
            </a:r>
            <a:r>
              <a:rPr kumimoji="1" lang="en-US" altLang="ja-JP" sz="1600" b="1" dirty="0"/>
              <a:t>Twitter</a:t>
            </a:r>
            <a:r>
              <a:rPr kumimoji="1" lang="ja-JP" altLang="en-US" sz="1600" b="1" dirty="0"/>
              <a:t>）</a:t>
            </a:r>
          </a:p>
        </p:txBody>
      </p:sp>
      <p:sp>
        <p:nvSpPr>
          <p:cNvPr id="19" name="テキスト ボックス 18">
            <a:extLst>
              <a:ext uri="{FF2B5EF4-FFF2-40B4-BE49-F238E27FC236}">
                <a16:creationId xmlns:a16="http://schemas.microsoft.com/office/drawing/2014/main" id="{50F4AF98-6D52-DC43-BD9A-69EA0B82CD34}"/>
              </a:ext>
            </a:extLst>
          </p:cNvPr>
          <p:cNvSpPr txBox="1"/>
          <p:nvPr/>
        </p:nvSpPr>
        <p:spPr>
          <a:xfrm>
            <a:off x="3039972" y="1832060"/>
            <a:ext cx="4458596" cy="4739759"/>
          </a:xfrm>
          <a:prstGeom prst="rect">
            <a:avLst/>
          </a:prstGeom>
          <a:noFill/>
        </p:spPr>
        <p:txBody>
          <a:bodyPr wrap="square" rtlCol="0">
            <a:spAutoFit/>
          </a:bodyPr>
          <a:lstStyle/>
          <a:p>
            <a:pPr>
              <a:lnSpc>
                <a:spcPts val="1400"/>
              </a:lnSpc>
              <a:spcAft>
                <a:spcPts val="300"/>
              </a:spcAft>
            </a:pPr>
            <a:r>
              <a:rPr kumimoji="1" lang="ja-JP" altLang="en-US" sz="1200" b="1" dirty="0">
                <a:solidFill>
                  <a:schemeClr val="tx1"/>
                </a:solidFill>
                <a:latin typeface="Meiryo UI" panose="020B0604030504040204" pitchFamily="50" charset="-128"/>
                <a:ea typeface="Meiryo UI" panose="020B0604030504040204" pitchFamily="50" charset="-128"/>
              </a:rPr>
              <a:t>■アース製薬との連携</a:t>
            </a:r>
          </a:p>
          <a:p>
            <a:pPr>
              <a:lnSpc>
                <a:spcPts val="1400"/>
              </a:lnSpc>
            </a:pPr>
            <a:r>
              <a:rPr kumimoji="1" lang="ja-JP" altLang="en-US" sz="1200" dirty="0">
                <a:latin typeface="Meiryo UI" panose="020B0604030504040204" pitchFamily="50" charset="-128"/>
                <a:ea typeface="Meiryo UI" panose="020B0604030504040204" pitchFamily="50" charset="-128"/>
              </a:rPr>
              <a:t>虫よけスプレー等が当たるキャン</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ペーンを実施。応募期間中、</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アウトドア活動を促すため、</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府内のアウトドアスポットを紹介。</a:t>
            </a: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spcAft>
                <a:spcPts val="300"/>
              </a:spcAft>
            </a:pPr>
            <a:r>
              <a:rPr kumimoji="1" lang="ja-JP" altLang="en-US" sz="1200" b="1" dirty="0">
                <a:solidFill>
                  <a:schemeClr val="tx1"/>
                </a:solidFill>
                <a:latin typeface="Meiryo UI" panose="020B0604030504040204" pitchFamily="50" charset="-128"/>
                <a:ea typeface="Meiryo UI" panose="020B0604030504040204" pitchFamily="50" charset="-128"/>
              </a:rPr>
              <a:t>■大阪モノレール、ぼんちとの連携</a:t>
            </a:r>
          </a:p>
          <a:p>
            <a:pPr>
              <a:lnSpc>
                <a:spcPts val="1400"/>
              </a:lnSpc>
            </a:pPr>
            <a:r>
              <a:rPr kumimoji="1" lang="ja-JP" altLang="en-US" sz="1200" dirty="0">
                <a:latin typeface="Meiryo UI" panose="020B0604030504040204" pitchFamily="50" charset="-128"/>
                <a:ea typeface="Meiryo UI" panose="020B0604030504040204" pitchFamily="50" charset="-128"/>
              </a:rPr>
              <a:t>骨伝導イヤホンや大阪産の鰻蒲焼等</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が当たるプレゼントキャンペーンを実施。一見「</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歳若返り」とは関連のない、手軽に参加できる内容とし、これまで</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歳若返りに関心のなかった方々へ訴求。</a:t>
            </a: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spcAft>
                <a:spcPts val="300"/>
              </a:spcAft>
            </a:pPr>
            <a:endParaRPr kumimoji="1" lang="en-US" altLang="ja-JP" sz="1200" b="1" dirty="0">
              <a:latin typeface="Meiryo UI" panose="020B0604030504040204" pitchFamily="50" charset="-128"/>
              <a:ea typeface="Meiryo UI" panose="020B0604030504040204" pitchFamily="50" charset="-128"/>
            </a:endParaRPr>
          </a:p>
          <a:p>
            <a:pPr>
              <a:lnSpc>
                <a:spcPts val="1400"/>
              </a:lnSpc>
              <a:spcAft>
                <a:spcPts val="300"/>
              </a:spcAft>
            </a:pPr>
            <a:r>
              <a:rPr kumimoji="1" lang="ja-JP" altLang="en-US" sz="1200" b="1" dirty="0">
                <a:latin typeface="Meiryo UI" panose="020B0604030504040204" pitchFamily="50" charset="-128"/>
                <a:ea typeface="Meiryo UI" panose="020B0604030504040204" pitchFamily="50" charset="-128"/>
              </a:rPr>
              <a:t>■アカカベとの連携</a:t>
            </a:r>
            <a:endParaRPr kumimoji="1" lang="en-US" altLang="ja-JP" sz="1200" b="1"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食事画像を投稿すると、抽選でアカカベの管理栄養士から自身の食事にアドバイスがもらえる企画を新たに実施</a:t>
            </a:r>
            <a:endParaRPr kumimoji="1" lang="en-US" altLang="ja-JP" sz="12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09270F8D-0DD7-B2E8-A4B8-5F5A468F17F7}"/>
              </a:ext>
            </a:extLst>
          </p:cNvPr>
          <p:cNvSpPr/>
          <p:nvPr/>
        </p:nvSpPr>
        <p:spPr>
          <a:xfrm>
            <a:off x="10029663" y="1678724"/>
            <a:ext cx="2675219" cy="286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8E79E43-E376-1135-64F6-3C36E9BEA15C}"/>
              </a:ext>
            </a:extLst>
          </p:cNvPr>
          <p:cNvSpPr txBox="1"/>
          <p:nvPr/>
        </p:nvSpPr>
        <p:spPr>
          <a:xfrm>
            <a:off x="7703560" y="2925831"/>
            <a:ext cx="2037625" cy="1409168"/>
          </a:xfrm>
          <a:prstGeom prst="rect">
            <a:avLst/>
          </a:prstGeom>
          <a:noFill/>
        </p:spPr>
        <p:txBody>
          <a:bodyPr wrap="square" rtlCol="0">
            <a:spAutoFit/>
          </a:bodyPr>
          <a:lstStyle/>
          <a:p>
            <a:pPr marL="171450" indent="-171450">
              <a:lnSpc>
                <a:spcPts val="1400"/>
              </a:lnSpc>
              <a:spcAft>
                <a:spcPts val="600"/>
              </a:spcAft>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企業の発信力を活用したキャンペーンを通じてフォロワー数が増加</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400"/>
              </a:lnSpc>
              <a:spcAft>
                <a:spcPts val="600"/>
              </a:spcAft>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日々の投稿の充実と併せて、フォロワーのさらなる増加に向け、発信に協力いただける新たな企業の発掘が必要</a:t>
            </a:r>
            <a:endParaRPr kumimoji="1" lang="en-US" altLang="ja-JP" sz="1100"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2B71F9A9-8E52-374F-AE09-D1CD262DA700}"/>
              </a:ext>
            </a:extLst>
          </p:cNvPr>
          <p:cNvSpPr/>
          <p:nvPr/>
        </p:nvSpPr>
        <p:spPr>
          <a:xfrm>
            <a:off x="7515749" y="4575509"/>
            <a:ext cx="2225438" cy="209625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DD08185B-83E7-4AD4-1490-0C0E51F93C79}"/>
              </a:ext>
            </a:extLst>
          </p:cNvPr>
          <p:cNvSpPr/>
          <p:nvPr/>
        </p:nvSpPr>
        <p:spPr>
          <a:xfrm>
            <a:off x="7508025" y="4586623"/>
            <a:ext cx="115150" cy="207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47BE83C-2747-8611-C4F0-47DA49D7C88D}"/>
              </a:ext>
            </a:extLst>
          </p:cNvPr>
          <p:cNvSpPr/>
          <p:nvPr/>
        </p:nvSpPr>
        <p:spPr>
          <a:xfrm>
            <a:off x="7484199" y="4490316"/>
            <a:ext cx="72834" cy="1822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山形 44">
            <a:extLst>
              <a:ext uri="{FF2B5EF4-FFF2-40B4-BE49-F238E27FC236}">
                <a16:creationId xmlns:a16="http://schemas.microsoft.com/office/drawing/2014/main" id="{129F334E-002D-3261-3866-E936AE44CDBE}"/>
              </a:ext>
            </a:extLst>
          </p:cNvPr>
          <p:cNvSpPr>
            <a:spLocks noChangeAspect="1"/>
          </p:cNvSpPr>
          <p:nvPr/>
        </p:nvSpPr>
        <p:spPr>
          <a:xfrm>
            <a:off x="3025901" y="1279286"/>
            <a:ext cx="379967" cy="324000"/>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a:extLst>
              <a:ext uri="{FF2B5EF4-FFF2-40B4-BE49-F238E27FC236}">
                <a16:creationId xmlns:a16="http://schemas.microsoft.com/office/drawing/2014/main" id="{43FE596A-DD24-4A3E-993E-0DD8A327BA3A}"/>
              </a:ext>
            </a:extLst>
          </p:cNvPr>
          <p:cNvPicPr>
            <a:picLocks noChangeAspect="1"/>
          </p:cNvPicPr>
          <p:nvPr/>
        </p:nvPicPr>
        <p:blipFill>
          <a:blip r:embed="rId2"/>
          <a:stretch>
            <a:fillRect/>
          </a:stretch>
        </p:blipFill>
        <p:spPr>
          <a:xfrm>
            <a:off x="308630" y="2516900"/>
            <a:ext cx="1383912" cy="938865"/>
          </a:xfrm>
          <a:prstGeom prst="rect">
            <a:avLst/>
          </a:prstGeom>
        </p:spPr>
      </p:pic>
      <p:pic>
        <p:nvPicPr>
          <p:cNvPr id="9" name="図 8">
            <a:extLst>
              <a:ext uri="{FF2B5EF4-FFF2-40B4-BE49-F238E27FC236}">
                <a16:creationId xmlns:a16="http://schemas.microsoft.com/office/drawing/2014/main" id="{BFC89D21-97C9-45EF-95DB-16318E04A712}"/>
              </a:ext>
            </a:extLst>
          </p:cNvPr>
          <p:cNvPicPr>
            <a:picLocks noChangeAspect="1"/>
          </p:cNvPicPr>
          <p:nvPr/>
        </p:nvPicPr>
        <p:blipFill>
          <a:blip r:embed="rId3"/>
          <a:stretch>
            <a:fillRect/>
          </a:stretch>
        </p:blipFill>
        <p:spPr>
          <a:xfrm>
            <a:off x="1483417" y="3041040"/>
            <a:ext cx="1268078" cy="804742"/>
          </a:xfrm>
          <a:prstGeom prst="rect">
            <a:avLst/>
          </a:prstGeom>
        </p:spPr>
      </p:pic>
      <p:pic>
        <p:nvPicPr>
          <p:cNvPr id="38" name="図 37">
            <a:extLst>
              <a:ext uri="{FF2B5EF4-FFF2-40B4-BE49-F238E27FC236}">
                <a16:creationId xmlns:a16="http://schemas.microsoft.com/office/drawing/2014/main" id="{D2A5BDE3-90A4-4952-92DE-C4FF25606017}"/>
              </a:ext>
            </a:extLst>
          </p:cNvPr>
          <p:cNvPicPr>
            <a:picLocks noChangeAspect="1"/>
          </p:cNvPicPr>
          <p:nvPr/>
        </p:nvPicPr>
        <p:blipFill rotWithShape="1">
          <a:blip r:embed="rId4"/>
          <a:srcRect r="2606" b="21936"/>
          <a:stretch/>
        </p:blipFill>
        <p:spPr>
          <a:xfrm>
            <a:off x="818079" y="4672543"/>
            <a:ext cx="865071" cy="927044"/>
          </a:xfrm>
          <a:prstGeom prst="rect">
            <a:avLst/>
          </a:prstGeom>
        </p:spPr>
      </p:pic>
      <p:pic>
        <p:nvPicPr>
          <p:cNvPr id="14" name="図 13">
            <a:extLst>
              <a:ext uri="{FF2B5EF4-FFF2-40B4-BE49-F238E27FC236}">
                <a16:creationId xmlns:a16="http://schemas.microsoft.com/office/drawing/2014/main" id="{2CDBCAE0-A63C-49AD-9AB8-852CF9FEF913}"/>
              </a:ext>
            </a:extLst>
          </p:cNvPr>
          <p:cNvPicPr>
            <a:picLocks noChangeAspect="1"/>
          </p:cNvPicPr>
          <p:nvPr/>
        </p:nvPicPr>
        <p:blipFill>
          <a:blip r:embed="rId5"/>
          <a:stretch>
            <a:fillRect/>
          </a:stretch>
        </p:blipFill>
        <p:spPr>
          <a:xfrm>
            <a:off x="1772376" y="4816089"/>
            <a:ext cx="963251" cy="810838"/>
          </a:xfrm>
          <a:prstGeom prst="rect">
            <a:avLst/>
          </a:prstGeom>
        </p:spPr>
      </p:pic>
      <p:pic>
        <p:nvPicPr>
          <p:cNvPr id="15" name="図 14">
            <a:extLst>
              <a:ext uri="{FF2B5EF4-FFF2-40B4-BE49-F238E27FC236}">
                <a16:creationId xmlns:a16="http://schemas.microsoft.com/office/drawing/2014/main" id="{5FB839F2-054E-45BB-AF81-FE6CC8A20CA1}"/>
              </a:ext>
            </a:extLst>
          </p:cNvPr>
          <p:cNvPicPr>
            <a:picLocks noChangeAspect="1"/>
          </p:cNvPicPr>
          <p:nvPr/>
        </p:nvPicPr>
        <p:blipFill>
          <a:blip r:embed="rId6"/>
          <a:stretch>
            <a:fillRect/>
          </a:stretch>
        </p:blipFill>
        <p:spPr>
          <a:xfrm>
            <a:off x="3129782" y="4122978"/>
            <a:ext cx="2298391" cy="1603387"/>
          </a:xfrm>
          <a:prstGeom prst="rect">
            <a:avLst/>
          </a:prstGeom>
        </p:spPr>
      </p:pic>
      <p:pic>
        <p:nvPicPr>
          <p:cNvPr id="16" name="図 15">
            <a:extLst>
              <a:ext uri="{FF2B5EF4-FFF2-40B4-BE49-F238E27FC236}">
                <a16:creationId xmlns:a16="http://schemas.microsoft.com/office/drawing/2014/main" id="{214B0A71-EFBB-472E-9EFB-D6AEE91C85EA}"/>
              </a:ext>
            </a:extLst>
          </p:cNvPr>
          <p:cNvPicPr>
            <a:picLocks noChangeAspect="1"/>
          </p:cNvPicPr>
          <p:nvPr/>
        </p:nvPicPr>
        <p:blipFill>
          <a:blip r:embed="rId7"/>
          <a:stretch>
            <a:fillRect/>
          </a:stretch>
        </p:blipFill>
        <p:spPr>
          <a:xfrm>
            <a:off x="5296386" y="3996816"/>
            <a:ext cx="2097206" cy="1475360"/>
          </a:xfrm>
          <a:prstGeom prst="rect">
            <a:avLst/>
          </a:prstGeom>
        </p:spPr>
      </p:pic>
      <p:pic>
        <p:nvPicPr>
          <p:cNvPr id="18" name="図 17">
            <a:extLst>
              <a:ext uri="{FF2B5EF4-FFF2-40B4-BE49-F238E27FC236}">
                <a16:creationId xmlns:a16="http://schemas.microsoft.com/office/drawing/2014/main" id="{FA69D1A4-5DEC-4817-BE4C-87C12AF65620}"/>
              </a:ext>
            </a:extLst>
          </p:cNvPr>
          <p:cNvPicPr>
            <a:picLocks noChangeAspect="1"/>
          </p:cNvPicPr>
          <p:nvPr/>
        </p:nvPicPr>
        <p:blipFill>
          <a:blip r:embed="rId8"/>
          <a:stretch>
            <a:fillRect/>
          </a:stretch>
        </p:blipFill>
        <p:spPr>
          <a:xfrm>
            <a:off x="5606217" y="1899274"/>
            <a:ext cx="1731414" cy="1487553"/>
          </a:xfrm>
          <a:prstGeom prst="rect">
            <a:avLst/>
          </a:prstGeom>
        </p:spPr>
      </p:pic>
      <p:pic>
        <p:nvPicPr>
          <p:cNvPr id="22" name="図 21">
            <a:extLst>
              <a:ext uri="{FF2B5EF4-FFF2-40B4-BE49-F238E27FC236}">
                <a16:creationId xmlns:a16="http://schemas.microsoft.com/office/drawing/2014/main" id="{4EBA2688-A683-4159-B728-79F9553BF89B}"/>
              </a:ext>
            </a:extLst>
          </p:cNvPr>
          <p:cNvPicPr>
            <a:picLocks noChangeAspect="1"/>
          </p:cNvPicPr>
          <p:nvPr/>
        </p:nvPicPr>
        <p:blipFill>
          <a:blip r:embed="rId9"/>
          <a:stretch>
            <a:fillRect/>
          </a:stretch>
        </p:blipFill>
        <p:spPr>
          <a:xfrm>
            <a:off x="7752667" y="4727962"/>
            <a:ext cx="1597290" cy="1847248"/>
          </a:xfrm>
          <a:prstGeom prst="rect">
            <a:avLst/>
          </a:prstGeom>
        </p:spPr>
      </p:pic>
    </p:spTree>
    <p:extLst>
      <p:ext uri="{BB962C8B-B14F-4D97-AF65-F5344CB8AC3E}">
        <p14:creationId xmlns:p14="http://schemas.microsoft.com/office/powerpoint/2010/main" val="131688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214313" y="62067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２ 府民に身近な場での情報発信</a:t>
            </a:r>
          </a:p>
        </p:txBody>
      </p:sp>
      <p:sp>
        <p:nvSpPr>
          <p:cNvPr id="39" name="正方形/長方形 38">
            <a:extLst>
              <a:ext uri="{FF2B5EF4-FFF2-40B4-BE49-F238E27FC236}">
                <a16:creationId xmlns:a16="http://schemas.microsoft.com/office/drawing/2014/main" id="{3347EE3A-A5C1-4BFE-BE0D-B535106C96F6}"/>
              </a:ext>
            </a:extLst>
          </p:cNvPr>
          <p:cNvSpPr/>
          <p:nvPr/>
        </p:nvSpPr>
        <p:spPr>
          <a:xfrm>
            <a:off x="0" y="-33270"/>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63960" y="3194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41" name="正方形/長方形 40">
            <a:extLst>
              <a:ext uri="{FF2B5EF4-FFF2-40B4-BE49-F238E27FC236}">
                <a16:creationId xmlns:a16="http://schemas.microsoft.com/office/drawing/2014/main" id="{308B8C94-0F78-404D-A15A-F29C2B90EC56}"/>
              </a:ext>
            </a:extLst>
          </p:cNvPr>
          <p:cNvSpPr/>
          <p:nvPr/>
        </p:nvSpPr>
        <p:spPr>
          <a:xfrm>
            <a:off x="3420799" y="633913"/>
            <a:ext cx="2821740" cy="30956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１</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 市町村と連携した取組み</a:t>
            </a:r>
          </a:p>
        </p:txBody>
      </p:sp>
      <p:sp>
        <p:nvSpPr>
          <p:cNvPr id="45" name="テキスト ボックス 44">
            <a:extLst>
              <a:ext uri="{FF2B5EF4-FFF2-40B4-BE49-F238E27FC236}">
                <a16:creationId xmlns:a16="http://schemas.microsoft.com/office/drawing/2014/main" id="{97032941-57CA-4B40-9967-2D2313F500FB}"/>
              </a:ext>
            </a:extLst>
          </p:cNvPr>
          <p:cNvSpPr txBox="1"/>
          <p:nvPr/>
        </p:nvSpPr>
        <p:spPr>
          <a:xfrm>
            <a:off x="6312876" y="564733"/>
            <a:ext cx="3419859" cy="531940"/>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府民へきめ細かに情報を届けるため、</a:t>
            </a:r>
            <a:r>
              <a:rPr kumimoji="1" lang="ja-JP" altLang="en-US" sz="1200" b="1" dirty="0">
                <a:latin typeface="Meiryo UI" panose="020B0604030504040204" pitchFamily="50" charset="-128"/>
                <a:ea typeface="Meiryo UI" panose="020B0604030504040204" pitchFamily="50" charset="-128"/>
              </a:rPr>
              <a:t>市町村との連携を通じた情報発信を強化</a:t>
            </a:r>
            <a:endParaRPr kumimoji="1" lang="en-US" altLang="ja-JP" sz="1200" b="1"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80A61B41-7DBA-44DF-BDB3-B90AB4CA948C}"/>
              </a:ext>
            </a:extLst>
          </p:cNvPr>
          <p:cNvPicPr>
            <a:picLocks noChangeAspect="1"/>
          </p:cNvPicPr>
          <p:nvPr/>
        </p:nvPicPr>
        <p:blipFill>
          <a:blip r:embed="rId2"/>
          <a:stretch>
            <a:fillRect/>
          </a:stretch>
        </p:blipFill>
        <p:spPr>
          <a:xfrm>
            <a:off x="260346" y="4910337"/>
            <a:ext cx="756867" cy="293479"/>
          </a:xfrm>
          <a:prstGeom prst="rect">
            <a:avLst/>
          </a:prstGeom>
        </p:spPr>
      </p:pic>
      <p:pic>
        <p:nvPicPr>
          <p:cNvPr id="21" name="図 20">
            <a:extLst>
              <a:ext uri="{FF2B5EF4-FFF2-40B4-BE49-F238E27FC236}">
                <a16:creationId xmlns:a16="http://schemas.microsoft.com/office/drawing/2014/main" id="{C44FC370-9EFB-4AF3-9CB0-CD384AE061DC}"/>
              </a:ext>
            </a:extLst>
          </p:cNvPr>
          <p:cNvPicPr>
            <a:picLocks noChangeAspect="1"/>
          </p:cNvPicPr>
          <p:nvPr/>
        </p:nvPicPr>
        <p:blipFill>
          <a:blip r:embed="rId3"/>
          <a:stretch>
            <a:fillRect/>
          </a:stretch>
        </p:blipFill>
        <p:spPr>
          <a:xfrm>
            <a:off x="2358078" y="4958996"/>
            <a:ext cx="864108" cy="246888"/>
          </a:xfrm>
          <a:prstGeom prst="rect">
            <a:avLst/>
          </a:prstGeom>
        </p:spPr>
      </p:pic>
      <p:cxnSp>
        <p:nvCxnSpPr>
          <p:cNvPr id="65" name="直線コネクタ 64">
            <a:extLst>
              <a:ext uri="{FF2B5EF4-FFF2-40B4-BE49-F238E27FC236}">
                <a16:creationId xmlns:a16="http://schemas.microsoft.com/office/drawing/2014/main" id="{53BB267B-BCB3-4151-BFA3-E91CE852978E}"/>
              </a:ext>
            </a:extLst>
          </p:cNvPr>
          <p:cNvCxnSpPr/>
          <p:nvPr/>
        </p:nvCxnSpPr>
        <p:spPr>
          <a:xfrm>
            <a:off x="544999" y="3947409"/>
            <a:ext cx="903600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8" name="直線コネクタ 67">
            <a:extLst>
              <a:ext uri="{FF2B5EF4-FFF2-40B4-BE49-F238E27FC236}">
                <a16:creationId xmlns:a16="http://schemas.microsoft.com/office/drawing/2014/main" id="{345F6464-8E23-42A1-ACB5-3D5F6A568D27}"/>
              </a:ext>
            </a:extLst>
          </p:cNvPr>
          <p:cNvCxnSpPr>
            <a:cxnSpLocks/>
          </p:cNvCxnSpPr>
          <p:nvPr/>
        </p:nvCxnSpPr>
        <p:spPr>
          <a:xfrm rot="16200000">
            <a:off x="2530517" y="3991681"/>
            <a:ext cx="493200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71" name="テキスト ボックス 70">
            <a:extLst>
              <a:ext uri="{FF2B5EF4-FFF2-40B4-BE49-F238E27FC236}">
                <a16:creationId xmlns:a16="http://schemas.microsoft.com/office/drawing/2014/main" id="{5431989C-0FCA-4B39-A721-FDB2EF05EF45}"/>
              </a:ext>
            </a:extLst>
          </p:cNvPr>
          <p:cNvSpPr txBox="1"/>
          <p:nvPr/>
        </p:nvSpPr>
        <p:spPr>
          <a:xfrm>
            <a:off x="240798" y="1602761"/>
            <a:ext cx="4594520" cy="937885"/>
          </a:xfrm>
          <a:prstGeom prst="rect">
            <a:avLst/>
          </a:prstGeom>
          <a:noFill/>
        </p:spPr>
        <p:txBody>
          <a:bodyPr wrap="square" rtlCol="0">
            <a:spAutoFit/>
          </a:bodyPr>
          <a:lstStyle/>
          <a:p>
            <a:pPr marL="171450" indent="-171450">
              <a:lnSpc>
                <a:spcPts val="17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市町村が主催するイベントへブース出展等を行い、「</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歳若返り」の取組やみイベント情報等を紹介</a:t>
            </a:r>
            <a:endParaRPr kumimoji="1" lang="en-US" altLang="ja-JP" sz="1200" dirty="0">
              <a:latin typeface="Meiryo UI" panose="020B0604030504040204" pitchFamily="50" charset="-128"/>
              <a:ea typeface="Meiryo UI" panose="020B0604030504040204" pitchFamily="50" charset="-128"/>
            </a:endParaRPr>
          </a:p>
          <a:p>
            <a:pPr marL="171450" indent="-171450">
              <a:lnSpc>
                <a:spcPts val="17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府民の関心を高めるため、推定野菜摂取量が測定できる機器「ベジチェック」を活用し、野菜摂取レベルの測定体験を多数実施</a:t>
            </a:r>
            <a:endParaRPr kumimoji="1" lang="en-US" altLang="ja-JP" sz="1200" dirty="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9D171467-351E-4FFF-AB9D-9123DED37DD4}"/>
              </a:ext>
            </a:extLst>
          </p:cNvPr>
          <p:cNvSpPr txBox="1"/>
          <p:nvPr/>
        </p:nvSpPr>
        <p:spPr>
          <a:xfrm>
            <a:off x="5146915" y="1621168"/>
            <a:ext cx="4585821" cy="940386"/>
          </a:xfrm>
          <a:prstGeom prst="rect">
            <a:avLst/>
          </a:prstGeom>
          <a:noFill/>
        </p:spPr>
        <p:txBody>
          <a:bodyPr wrap="square" rtlCol="0">
            <a:spAutoFit/>
          </a:bodyPr>
          <a:lstStyle/>
          <a:p>
            <a:pPr marL="171450" indent="-171450">
              <a:lnSpc>
                <a:spcPts val="17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図書館において、各館の司書が選定した「</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歳若返り」関連図書等を展示</a:t>
            </a:r>
          </a:p>
          <a:p>
            <a:pPr marL="171450" indent="-171450">
              <a:lnSpc>
                <a:spcPts val="17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年度は、新たに市内の図書館・図書室を数か月かけて巡回する展示スタイルもスタートし、より多くの府民にご覧いただく機会を設けた。</a:t>
            </a:r>
            <a:endParaRPr kumimoji="1" lang="en-US" altLang="ja-JP" sz="1200" dirty="0">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5482285F-093E-4037-9577-2FA1BF9186F1}"/>
              </a:ext>
            </a:extLst>
          </p:cNvPr>
          <p:cNvSpPr txBox="1"/>
          <p:nvPr/>
        </p:nvSpPr>
        <p:spPr>
          <a:xfrm>
            <a:off x="317385" y="4512902"/>
            <a:ext cx="4600079" cy="286360"/>
          </a:xfrm>
          <a:prstGeom prst="rect">
            <a:avLst/>
          </a:prstGeom>
          <a:noFill/>
        </p:spPr>
        <p:txBody>
          <a:bodyPr wrap="square" rtlCol="0">
            <a:spAutoFit/>
          </a:bodyPr>
          <a:lstStyle/>
          <a:p>
            <a:pPr marL="171450" indent="-171450">
              <a:lnSpc>
                <a:spcPts val="17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市町村の広報誌やホームページにおいて、「</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歳若返り」について紹介</a:t>
            </a:r>
            <a:endParaRPr kumimoji="1" lang="en-US" altLang="ja-JP" sz="1200" dirty="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F82F6E6C-546C-424B-AEA9-B1E6A4E5F71F}"/>
              </a:ext>
            </a:extLst>
          </p:cNvPr>
          <p:cNvSpPr txBox="1"/>
          <p:nvPr/>
        </p:nvSpPr>
        <p:spPr>
          <a:xfrm>
            <a:off x="5146915" y="4512922"/>
            <a:ext cx="4426557" cy="1341136"/>
          </a:xfrm>
          <a:prstGeom prst="rect">
            <a:avLst/>
          </a:prstGeom>
          <a:noFill/>
        </p:spPr>
        <p:txBody>
          <a:bodyPr wrap="square" rtlCol="0">
            <a:spAutoFit/>
          </a:bodyPr>
          <a:lstStyle/>
          <a:p>
            <a:pPr marL="171450" indent="-171450">
              <a:lnSpc>
                <a:spcPts val="20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認知症・フレイル予防 講演会・体験会の八尾市との共催</a:t>
            </a:r>
            <a:endParaRPr kumimoji="1" lang="en-US" altLang="ja-JP" sz="1200" dirty="0">
              <a:latin typeface="Meiryo UI" panose="020B0604030504040204" pitchFamily="50" charset="-128"/>
              <a:ea typeface="Meiryo UI" panose="020B0604030504040204" pitchFamily="50" charset="-128"/>
            </a:endParaRPr>
          </a:p>
          <a:p>
            <a:pPr marL="171450" indent="-171450">
              <a:lnSpc>
                <a:spcPts val="2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全市町村へのポスター配布</a:t>
            </a:r>
            <a:endParaRPr lang="en-US" altLang="ja-JP" sz="1200" dirty="0">
              <a:latin typeface="Meiryo UI" panose="020B0604030504040204" pitchFamily="50" charset="-128"/>
              <a:ea typeface="Meiryo UI" panose="020B0604030504040204" pitchFamily="50" charset="-128"/>
            </a:endParaRPr>
          </a:p>
          <a:p>
            <a:pPr marL="171450" indent="-171450">
              <a:lnSpc>
                <a:spcPts val="2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庁舎での</a:t>
            </a:r>
            <a:r>
              <a:rPr lang="en-US" altLang="ja-JP" sz="1200" dirty="0">
                <a:latin typeface="Meiryo UI" panose="020B0604030504040204" pitchFamily="50" charset="-128"/>
                <a:ea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rPr>
              <a:t>動画放映</a:t>
            </a:r>
            <a:endParaRPr lang="en-US" altLang="ja-JP" sz="1200" dirty="0">
              <a:latin typeface="Meiryo UI" panose="020B0604030504040204" pitchFamily="50" charset="-128"/>
              <a:ea typeface="Meiryo UI" panose="020B0604030504040204" pitchFamily="50" charset="-128"/>
            </a:endParaRPr>
          </a:p>
          <a:p>
            <a:pPr marL="171450" indent="-171450">
              <a:lnSpc>
                <a:spcPts val="20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歳若返り」をタイトルに付した</a:t>
            </a:r>
            <a:endParaRPr kumimoji="1" lang="en-US" altLang="ja-JP" sz="1200" dirty="0">
              <a:latin typeface="Meiryo UI" panose="020B0604030504040204" pitchFamily="50" charset="-128"/>
              <a:ea typeface="Meiryo UI" panose="020B0604030504040204" pitchFamily="50" charset="-128"/>
            </a:endParaRPr>
          </a:p>
          <a:p>
            <a:pPr>
              <a:lnSpc>
                <a:spcPts val="2000"/>
              </a:lnSpc>
            </a:pPr>
            <a:r>
              <a:rPr kumimoji="1" lang="ja-JP" altLang="en-US" sz="1200" dirty="0">
                <a:latin typeface="Meiryo UI" panose="020B0604030504040204" pitchFamily="50" charset="-128"/>
                <a:ea typeface="Meiryo UI" panose="020B0604030504040204" pitchFamily="50" charset="-128"/>
              </a:rPr>
              <a:t>　 イベントの開催</a:t>
            </a:r>
            <a:endParaRPr kumimoji="1" lang="en-US" altLang="ja-JP" sz="1200" dirty="0">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00AC90B6-29F3-451D-8BD6-4415AF9EDC38}"/>
              </a:ext>
            </a:extLst>
          </p:cNvPr>
          <p:cNvSpPr/>
          <p:nvPr/>
        </p:nvSpPr>
        <p:spPr>
          <a:xfrm>
            <a:off x="4888174" y="3856487"/>
            <a:ext cx="224172" cy="191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84789D5-F965-40A0-4CE0-2FACDD33784B}"/>
              </a:ext>
            </a:extLst>
          </p:cNvPr>
          <p:cNvSpPr/>
          <p:nvPr/>
        </p:nvSpPr>
        <p:spPr>
          <a:xfrm>
            <a:off x="303287" y="1214565"/>
            <a:ext cx="3636000" cy="347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イベントにおける</a:t>
            </a:r>
            <a:r>
              <a:rPr kumimoji="1" lang="en-US" altLang="ja-JP" sz="1400" b="1" dirty="0">
                <a:solidFill>
                  <a:schemeClr val="tx1"/>
                </a:solidFill>
                <a:latin typeface="Meiryo UI" panose="020B0604030504040204" pitchFamily="50" charset="-128"/>
                <a:ea typeface="Meiryo UI" panose="020B0604030504040204" pitchFamily="50" charset="-128"/>
              </a:rPr>
              <a:t>PR</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600" b="1" dirty="0">
                <a:solidFill>
                  <a:schemeClr val="tx1"/>
                </a:solidFill>
                <a:latin typeface="Meiryo UI" panose="020B0604030504040204" pitchFamily="50" charset="-128"/>
                <a:ea typeface="Meiryo UI" panose="020B0604030504040204" pitchFamily="50" charset="-128"/>
              </a:rPr>
              <a:t>15</a:t>
            </a: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団体 </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R4:</a:t>
            </a:r>
            <a:r>
              <a:rPr kumimoji="1" lang="ja-JP" altLang="en-US" sz="1100" b="1" dirty="0">
                <a:solidFill>
                  <a:schemeClr val="tx1"/>
                </a:solidFill>
                <a:latin typeface="Meiryo UI" panose="020B0604030504040204" pitchFamily="50" charset="-128"/>
                <a:ea typeface="Meiryo UI" panose="020B0604030504040204" pitchFamily="50" charset="-128"/>
              </a:rPr>
              <a:t>６団体）</a:t>
            </a:r>
          </a:p>
        </p:txBody>
      </p:sp>
      <p:sp>
        <p:nvSpPr>
          <p:cNvPr id="7" name="正方形/長方形 6">
            <a:extLst>
              <a:ext uri="{FF2B5EF4-FFF2-40B4-BE49-F238E27FC236}">
                <a16:creationId xmlns:a16="http://schemas.microsoft.com/office/drawing/2014/main" id="{E8CE4641-0B4F-73BE-080B-1D4DCE49B4BF}"/>
              </a:ext>
            </a:extLst>
          </p:cNvPr>
          <p:cNvSpPr/>
          <p:nvPr/>
        </p:nvSpPr>
        <p:spPr>
          <a:xfrm>
            <a:off x="5112346" y="1227980"/>
            <a:ext cx="3980754" cy="347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図書館における展示開催：</a:t>
            </a:r>
            <a:r>
              <a:rPr kumimoji="1" lang="ja-JP" altLang="en-US" sz="1600" b="1" dirty="0">
                <a:solidFill>
                  <a:prstClr val="black"/>
                </a:solidFill>
                <a:latin typeface="Meiryo UI" panose="020B0604030504040204" pitchFamily="50" charset="-128"/>
                <a:ea typeface="Meiryo UI" panose="020B0604030504040204" pitchFamily="50" charset="-128"/>
              </a:rPr>
              <a:t>６</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 </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R4:</a:t>
            </a:r>
            <a:r>
              <a:rPr kumimoji="1" lang="ja-JP" altLang="en-US" sz="1100" b="1" dirty="0">
                <a:solidFill>
                  <a:schemeClr val="tx1"/>
                </a:solidFill>
                <a:latin typeface="Meiryo UI" panose="020B0604030504040204" pitchFamily="50" charset="-128"/>
                <a:ea typeface="Meiryo UI" panose="020B0604030504040204" pitchFamily="50" charset="-128"/>
              </a:rPr>
              <a:t>２団体）</a:t>
            </a:r>
          </a:p>
        </p:txBody>
      </p:sp>
      <p:sp>
        <p:nvSpPr>
          <p:cNvPr id="10" name="正方形/長方形 9">
            <a:extLst>
              <a:ext uri="{FF2B5EF4-FFF2-40B4-BE49-F238E27FC236}">
                <a16:creationId xmlns:a16="http://schemas.microsoft.com/office/drawing/2014/main" id="{F4E85B8A-A1C7-345E-1D7E-C6F33ECA80BC}"/>
              </a:ext>
            </a:extLst>
          </p:cNvPr>
          <p:cNvSpPr/>
          <p:nvPr/>
        </p:nvSpPr>
        <p:spPr>
          <a:xfrm>
            <a:off x="376028" y="4103262"/>
            <a:ext cx="4033695" cy="347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広報誌等における取り上げ：</a:t>
            </a:r>
            <a:r>
              <a:rPr kumimoji="1" lang="ja-JP" altLang="en-US" sz="1600" b="1" dirty="0">
                <a:solidFill>
                  <a:schemeClr val="tx1"/>
                </a:solidFill>
                <a:latin typeface="Meiryo UI" panose="020B0604030504040204" pitchFamily="50" charset="-128"/>
                <a:ea typeface="Meiryo UI" panose="020B0604030504040204" pitchFamily="50" charset="-128"/>
              </a:rPr>
              <a:t>８</a:t>
            </a:r>
            <a:r>
              <a:rPr kumimoji="1" lang="ja-JP" altLang="en-US" sz="1400" b="1" dirty="0">
                <a:solidFill>
                  <a:schemeClr val="tx1"/>
                </a:solidFill>
                <a:latin typeface="Meiryo UI" panose="020B0604030504040204" pitchFamily="50" charset="-128"/>
                <a:ea typeface="Meiryo UI" panose="020B0604030504040204" pitchFamily="50" charset="-128"/>
              </a:rPr>
              <a:t>団体 </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R4:</a:t>
            </a:r>
            <a:r>
              <a:rPr kumimoji="1" lang="ja-JP" altLang="en-US" sz="1100" b="1" dirty="0">
                <a:solidFill>
                  <a:schemeClr val="tx1"/>
                </a:solidFill>
                <a:latin typeface="Meiryo UI" panose="020B0604030504040204" pitchFamily="50" charset="-128"/>
                <a:ea typeface="Meiryo UI" panose="020B0604030504040204" pitchFamily="50" charset="-128"/>
              </a:rPr>
              <a:t>２団体）</a:t>
            </a:r>
          </a:p>
        </p:txBody>
      </p:sp>
      <p:sp>
        <p:nvSpPr>
          <p:cNvPr id="12" name="正方形/長方形 11">
            <a:extLst>
              <a:ext uri="{FF2B5EF4-FFF2-40B4-BE49-F238E27FC236}">
                <a16:creationId xmlns:a16="http://schemas.microsoft.com/office/drawing/2014/main" id="{B54A00A7-0952-DD94-AAAE-324C3B9535FE}"/>
              </a:ext>
            </a:extLst>
          </p:cNvPr>
          <p:cNvSpPr/>
          <p:nvPr/>
        </p:nvSpPr>
        <p:spPr>
          <a:xfrm>
            <a:off x="5146915" y="4075682"/>
            <a:ext cx="1742159" cy="347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その他の取組み</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EA12BBC-7A83-4057-B56E-326B70C39286}"/>
              </a:ext>
            </a:extLst>
          </p:cNvPr>
          <p:cNvPicPr>
            <a:picLocks noChangeAspect="1"/>
          </p:cNvPicPr>
          <p:nvPr/>
        </p:nvPicPr>
        <p:blipFill>
          <a:blip r:embed="rId4"/>
          <a:stretch>
            <a:fillRect/>
          </a:stretch>
        </p:blipFill>
        <p:spPr>
          <a:xfrm>
            <a:off x="1070558" y="2639891"/>
            <a:ext cx="3255546" cy="1085182"/>
          </a:xfrm>
          <a:prstGeom prst="rect">
            <a:avLst/>
          </a:prstGeom>
        </p:spPr>
      </p:pic>
      <p:pic>
        <p:nvPicPr>
          <p:cNvPr id="4" name="図 3">
            <a:extLst>
              <a:ext uri="{FF2B5EF4-FFF2-40B4-BE49-F238E27FC236}">
                <a16:creationId xmlns:a16="http://schemas.microsoft.com/office/drawing/2014/main" id="{667D64DB-7031-4ED6-9749-20B6FAFEC159}"/>
              </a:ext>
            </a:extLst>
          </p:cNvPr>
          <p:cNvPicPr>
            <a:picLocks noChangeAspect="1"/>
          </p:cNvPicPr>
          <p:nvPr/>
        </p:nvPicPr>
        <p:blipFill>
          <a:blip r:embed="rId5"/>
          <a:stretch>
            <a:fillRect/>
          </a:stretch>
        </p:blipFill>
        <p:spPr>
          <a:xfrm>
            <a:off x="5983637" y="2718568"/>
            <a:ext cx="3011685" cy="1072989"/>
          </a:xfrm>
          <a:prstGeom prst="rect">
            <a:avLst/>
          </a:prstGeom>
        </p:spPr>
      </p:pic>
      <p:pic>
        <p:nvPicPr>
          <p:cNvPr id="13" name="図 12">
            <a:extLst>
              <a:ext uri="{FF2B5EF4-FFF2-40B4-BE49-F238E27FC236}">
                <a16:creationId xmlns:a16="http://schemas.microsoft.com/office/drawing/2014/main" id="{7BD848E9-F608-4D5B-8914-FC5DB254950B}"/>
              </a:ext>
            </a:extLst>
          </p:cNvPr>
          <p:cNvPicPr>
            <a:picLocks noChangeAspect="1"/>
          </p:cNvPicPr>
          <p:nvPr/>
        </p:nvPicPr>
        <p:blipFill>
          <a:blip r:embed="rId6"/>
          <a:stretch>
            <a:fillRect/>
          </a:stretch>
        </p:blipFill>
        <p:spPr>
          <a:xfrm>
            <a:off x="1017213" y="5030381"/>
            <a:ext cx="1335140" cy="1469263"/>
          </a:xfrm>
          <a:prstGeom prst="rect">
            <a:avLst/>
          </a:prstGeom>
        </p:spPr>
      </p:pic>
      <p:pic>
        <p:nvPicPr>
          <p:cNvPr id="14" name="図 13">
            <a:extLst>
              <a:ext uri="{FF2B5EF4-FFF2-40B4-BE49-F238E27FC236}">
                <a16:creationId xmlns:a16="http://schemas.microsoft.com/office/drawing/2014/main" id="{306226A7-C3FB-4644-91C2-F18995B29B19}"/>
              </a:ext>
            </a:extLst>
          </p:cNvPr>
          <p:cNvPicPr>
            <a:picLocks noChangeAspect="1"/>
          </p:cNvPicPr>
          <p:nvPr/>
        </p:nvPicPr>
        <p:blipFill>
          <a:blip r:embed="rId7"/>
          <a:stretch>
            <a:fillRect/>
          </a:stretch>
        </p:blipFill>
        <p:spPr>
          <a:xfrm>
            <a:off x="3237961" y="5058808"/>
            <a:ext cx="1511939" cy="1475360"/>
          </a:xfrm>
          <a:prstGeom prst="rect">
            <a:avLst/>
          </a:prstGeom>
        </p:spPr>
      </p:pic>
      <p:pic>
        <p:nvPicPr>
          <p:cNvPr id="16" name="図 15">
            <a:extLst>
              <a:ext uri="{FF2B5EF4-FFF2-40B4-BE49-F238E27FC236}">
                <a16:creationId xmlns:a16="http://schemas.microsoft.com/office/drawing/2014/main" id="{2A1CDBE9-A09F-499D-888F-05F93E100036}"/>
              </a:ext>
            </a:extLst>
          </p:cNvPr>
          <p:cNvPicPr>
            <a:picLocks noChangeAspect="1"/>
          </p:cNvPicPr>
          <p:nvPr/>
        </p:nvPicPr>
        <p:blipFill>
          <a:blip r:embed="rId8"/>
          <a:stretch>
            <a:fillRect/>
          </a:stretch>
        </p:blipFill>
        <p:spPr>
          <a:xfrm>
            <a:off x="7854801" y="5089557"/>
            <a:ext cx="1688738" cy="1261981"/>
          </a:xfrm>
          <a:prstGeom prst="rect">
            <a:avLst/>
          </a:prstGeom>
        </p:spPr>
      </p:pic>
      <p:sp>
        <p:nvSpPr>
          <p:cNvPr id="53" name="テキスト ボックス 52">
            <a:extLst>
              <a:ext uri="{FF2B5EF4-FFF2-40B4-BE49-F238E27FC236}">
                <a16:creationId xmlns:a16="http://schemas.microsoft.com/office/drawing/2014/main" id="{26759EAF-8D0F-46A7-8204-ED9487594954}"/>
              </a:ext>
            </a:extLst>
          </p:cNvPr>
          <p:cNvSpPr txBox="1"/>
          <p:nvPr/>
        </p:nvSpPr>
        <p:spPr>
          <a:xfrm>
            <a:off x="6409357" y="6384275"/>
            <a:ext cx="4958860" cy="291170"/>
          </a:xfrm>
          <a:prstGeom prst="rect">
            <a:avLst/>
          </a:prstGeom>
          <a:noFill/>
        </p:spPr>
        <p:txBody>
          <a:bodyPr wrap="square">
            <a:spAutoFit/>
          </a:bodyPr>
          <a:lstStyle/>
          <a:p>
            <a:pPr>
              <a:lnSpc>
                <a:spcPts val="1700"/>
              </a:lnSpc>
            </a:pPr>
            <a:r>
              <a:rPr kumimoji="1"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歳若返り」展示関連イベント  ヨガ体験でリフレッシュ</a:t>
            </a:r>
            <a:endParaRPr lang="ja-JP" altLang="en-US" sz="1100" dirty="0"/>
          </a:p>
        </p:txBody>
      </p:sp>
    </p:spTree>
    <p:extLst>
      <p:ext uri="{BB962C8B-B14F-4D97-AF65-F5344CB8AC3E}">
        <p14:creationId xmlns:p14="http://schemas.microsoft.com/office/powerpoint/2010/main" val="422895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168593" y="62067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２ 府民に身近な場での情報発信</a:t>
            </a:r>
          </a:p>
        </p:txBody>
      </p:sp>
      <p:sp>
        <p:nvSpPr>
          <p:cNvPr id="39" name="正方形/長方形 38">
            <a:extLst>
              <a:ext uri="{FF2B5EF4-FFF2-40B4-BE49-F238E27FC236}">
                <a16:creationId xmlns:a16="http://schemas.microsoft.com/office/drawing/2014/main" id="{3347EE3A-A5C1-4BFE-BE0D-B535106C96F6}"/>
              </a:ext>
            </a:extLst>
          </p:cNvPr>
          <p:cNvSpPr/>
          <p:nvPr/>
        </p:nvSpPr>
        <p:spPr>
          <a:xfrm>
            <a:off x="0" y="-33270"/>
            <a:ext cx="9906000" cy="502942"/>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63960" y="3194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41" name="正方形/長方形 40">
            <a:extLst>
              <a:ext uri="{FF2B5EF4-FFF2-40B4-BE49-F238E27FC236}">
                <a16:creationId xmlns:a16="http://schemas.microsoft.com/office/drawing/2014/main" id="{308B8C94-0F78-404D-A15A-F29C2B90EC56}"/>
              </a:ext>
            </a:extLst>
          </p:cNvPr>
          <p:cNvSpPr/>
          <p:nvPr/>
        </p:nvSpPr>
        <p:spPr>
          <a:xfrm>
            <a:off x="3340788" y="633913"/>
            <a:ext cx="2459884" cy="3448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b="1" dirty="0">
                <a:solidFill>
                  <a:schemeClr val="tx1"/>
                </a:solidFill>
                <a:latin typeface="Meiryo UI" panose="020B0604030504040204" pitchFamily="50" charset="-128"/>
                <a:ea typeface="Meiryo UI" panose="020B0604030504040204" pitchFamily="50" charset="-128"/>
              </a:rPr>
              <a:t>2</a:t>
            </a:r>
            <a:r>
              <a:rPr kumimoji="1" lang="ja-JP" altLang="en-US" sz="1600" b="1" dirty="0">
                <a:solidFill>
                  <a:schemeClr val="tx1"/>
                </a:solidFill>
                <a:latin typeface="Meiryo UI" panose="020B0604030504040204" pitchFamily="50" charset="-128"/>
                <a:ea typeface="Meiryo UI" panose="020B0604030504040204" pitchFamily="50" charset="-128"/>
              </a:rPr>
              <a:t>）主催イベントの開催</a:t>
            </a:r>
          </a:p>
        </p:txBody>
      </p:sp>
      <p:sp>
        <p:nvSpPr>
          <p:cNvPr id="71" name="テキスト ボックス 70">
            <a:extLst>
              <a:ext uri="{FF2B5EF4-FFF2-40B4-BE49-F238E27FC236}">
                <a16:creationId xmlns:a16="http://schemas.microsoft.com/office/drawing/2014/main" id="{5431989C-0FCA-4B39-A721-FDB2EF05EF45}"/>
              </a:ext>
            </a:extLst>
          </p:cNvPr>
          <p:cNvSpPr txBox="1"/>
          <p:nvPr/>
        </p:nvSpPr>
        <p:spPr>
          <a:xfrm>
            <a:off x="268568" y="1543536"/>
            <a:ext cx="4605538" cy="4941481"/>
          </a:xfrm>
          <a:prstGeom prst="rect">
            <a:avLst/>
          </a:prstGeom>
          <a:noFill/>
        </p:spPr>
        <p:txBody>
          <a:bodyPr wrap="square" rtlCol="0">
            <a:spAutoFit/>
          </a:bodyPr>
          <a:lstStyle/>
          <a:p>
            <a:pPr marL="171450" indent="-171450">
              <a:lnSpc>
                <a:spcPts val="1700"/>
              </a:lnSpc>
              <a:buFont typeface="Wingdings" panose="05000000000000000000" pitchFamily="2" charset="2"/>
              <a:buChar char="l"/>
            </a:pPr>
            <a:r>
              <a:rPr kumimoji="1" lang="ja-JP" altLang="en-US" sz="1200" b="1" dirty="0">
                <a:latin typeface="Meiryo UI" panose="020B0604030504040204" pitchFamily="50" charset="-128"/>
                <a:ea typeface="Meiryo UI" panose="020B0604030504040204" pitchFamily="50" charset="-128"/>
              </a:rPr>
              <a:t>概要</a:t>
            </a:r>
            <a:endParaRPr kumimoji="1" lang="en-US" altLang="ja-JP" sz="1200" b="1" dirty="0">
              <a:latin typeface="Meiryo UI" panose="020B0604030504040204" pitchFamily="50" charset="-128"/>
              <a:ea typeface="Meiryo UI" panose="020B0604030504040204" pitchFamily="50" charset="-128"/>
            </a:endParaRPr>
          </a:p>
          <a:p>
            <a:pPr>
              <a:lnSpc>
                <a:spcPts val="1700"/>
              </a:lnSpc>
              <a:spcAft>
                <a:spcPts val="600"/>
              </a:spcAft>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歳若返り」の認知度向上を目的に、</a:t>
            </a:r>
            <a:r>
              <a:rPr kumimoji="1" lang="en-US" altLang="ja-JP" sz="1200" dirty="0">
                <a:latin typeface="Meiryo UI" panose="020B0604030504040204" pitchFamily="50" charset="-128"/>
                <a:ea typeface="Meiryo UI" panose="020B0604030504040204" pitchFamily="50" charset="-128"/>
              </a:rPr>
              <a:t>TRF</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SAM</a:t>
            </a:r>
            <a:r>
              <a:rPr kumimoji="1" lang="ja-JP" altLang="en-US" sz="1200" i="1" dirty="0">
                <a:latin typeface="Meiryo UI" panose="020B0604030504040204" pitchFamily="50" charset="-128"/>
                <a:ea typeface="Meiryo UI" panose="020B0604030504040204" pitchFamily="50" charset="-128"/>
              </a:rPr>
              <a:t>さんによるトーク＆ダンスレッスン</a:t>
            </a:r>
            <a:r>
              <a:rPr kumimoji="1" lang="ja-JP" altLang="en-US" sz="1200" dirty="0">
                <a:latin typeface="Meiryo UI" panose="020B0604030504040204" pitchFamily="50" charset="-128"/>
                <a:ea typeface="Meiryo UI" panose="020B0604030504040204" pitchFamily="50" charset="-128"/>
              </a:rPr>
              <a:t>、元シルクドソレイユパフォーマーによるエクササイズ紹介を実施</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日時</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R5.11.5</a:t>
            </a:r>
            <a:r>
              <a:rPr kumimoji="1" lang="ja-JP" altLang="en-US" sz="1200" dirty="0">
                <a:latin typeface="Meiryo UI" panose="020B0604030504040204" pitchFamily="50" charset="-128"/>
                <a:ea typeface="Meiryo UI" panose="020B0604030504040204" pitchFamily="50" charset="-128"/>
              </a:rPr>
              <a:t>（日）　</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時</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場所</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ららぽーと門真　１階センターコート</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参加者</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若年層から中高年まで幅広い世代、約</a:t>
            </a:r>
            <a:r>
              <a:rPr kumimoji="1" lang="en-US" altLang="ja-JP" sz="1200" dirty="0">
                <a:latin typeface="Meiryo UI" panose="020B0604030504040204" pitchFamily="50" charset="-128"/>
                <a:ea typeface="Meiryo UI" panose="020B0604030504040204" pitchFamily="50" charset="-128"/>
              </a:rPr>
              <a:t>450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marL="171450" indent="-171450">
              <a:lnSpc>
                <a:spcPts val="1700"/>
              </a:lnSpc>
              <a:buFont typeface="Wingdings" panose="05000000000000000000" pitchFamily="2" charset="2"/>
              <a:buChar char="l"/>
            </a:pPr>
            <a:r>
              <a:rPr kumimoji="1" lang="ja-JP" altLang="en-US" sz="1200" b="1" dirty="0">
                <a:latin typeface="Meiryo UI" panose="020B0604030504040204" pitchFamily="50" charset="-128"/>
                <a:ea typeface="Meiryo UI" panose="020B0604030504040204" pitchFamily="50" charset="-128"/>
              </a:rPr>
              <a:t>参加者の声</a:t>
            </a:r>
            <a:endParaRPr kumimoji="1" lang="en-US" altLang="ja-JP" sz="1200" b="1"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「自宅でも動画を見てやってみる」、「ダンスは恥ずかしいと思ったが、やってみると楽しかった」、「もっと長くやってほしかった」等の前向き・好意的な声が多数を占めた。</a:t>
            </a:r>
          </a:p>
        </p:txBody>
      </p:sp>
      <p:sp>
        <p:nvSpPr>
          <p:cNvPr id="74" name="テキスト ボックス 73">
            <a:extLst>
              <a:ext uri="{FF2B5EF4-FFF2-40B4-BE49-F238E27FC236}">
                <a16:creationId xmlns:a16="http://schemas.microsoft.com/office/drawing/2014/main" id="{9D171467-351E-4FFF-AB9D-9123DED37DD4}"/>
              </a:ext>
            </a:extLst>
          </p:cNvPr>
          <p:cNvSpPr txBox="1"/>
          <p:nvPr/>
        </p:nvSpPr>
        <p:spPr>
          <a:xfrm>
            <a:off x="5066032" y="1558854"/>
            <a:ext cx="4667605" cy="5095369"/>
          </a:xfrm>
          <a:prstGeom prst="rect">
            <a:avLst/>
          </a:prstGeom>
          <a:noFill/>
        </p:spPr>
        <p:txBody>
          <a:bodyPr wrap="square" rtlCol="0">
            <a:spAutoFit/>
          </a:bodyPr>
          <a:lstStyle/>
          <a:p>
            <a:pPr marL="171450" indent="-171450">
              <a:lnSpc>
                <a:spcPts val="1700"/>
              </a:lnSpc>
              <a:buFont typeface="Wingdings" panose="05000000000000000000" pitchFamily="2" charset="2"/>
              <a:buChar char="l"/>
            </a:pPr>
            <a:r>
              <a:rPr kumimoji="1" lang="ja-JP" altLang="en-US" sz="1200" b="1" dirty="0">
                <a:latin typeface="Meiryo UI" panose="020B0604030504040204" pitchFamily="50" charset="-128"/>
                <a:ea typeface="Meiryo UI" panose="020B0604030504040204" pitchFamily="50" charset="-128"/>
              </a:rPr>
              <a:t>概要</a:t>
            </a:r>
            <a:endParaRPr kumimoji="1" lang="en-US" altLang="ja-JP" sz="1200" b="1"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月がフレイル予防月間の八尾市、脳トレと運動を組み合わせたドイツ　</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発祥のエクササイズ「ライフキネティック」を推進するダイドードリンコ株式会</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社との共催で認知症・フレイル予防をテーマとした講演会・体験会を開催。</a:t>
            </a:r>
            <a:endParaRPr kumimoji="1" lang="en-US" altLang="ja-JP" sz="1200" dirty="0">
              <a:latin typeface="Meiryo UI" panose="020B0604030504040204" pitchFamily="50" charset="-128"/>
              <a:ea typeface="Meiryo UI" panose="020B0604030504040204" pitchFamily="50" charset="-128"/>
            </a:endParaRPr>
          </a:p>
          <a:p>
            <a:pPr>
              <a:lnSpc>
                <a:spcPts val="1700"/>
              </a:lnSpc>
              <a:spcAft>
                <a:spcPts val="600"/>
              </a:spcAft>
            </a:pPr>
            <a:r>
              <a:rPr kumimoji="1" lang="ja-JP" altLang="en-US" sz="1200" dirty="0">
                <a:latin typeface="Meiryo UI" panose="020B0604030504040204" pitchFamily="50" charset="-128"/>
                <a:ea typeface="Meiryo UI" panose="020B0604030504040204" pitchFamily="50" charset="-128"/>
              </a:rPr>
              <a:t>・ 健康づくりや介護予防を担当する市町村職員も参加</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日時</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R6.2.29</a:t>
            </a:r>
            <a:r>
              <a:rPr kumimoji="1" lang="ja-JP" altLang="en-US" sz="1200" dirty="0">
                <a:latin typeface="Meiryo UI" panose="020B0604030504040204" pitchFamily="50" charset="-128"/>
                <a:ea typeface="Meiryo UI" panose="020B0604030504040204" pitchFamily="50" charset="-128"/>
              </a:rPr>
              <a:t>（木）　</a:t>
            </a: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時</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場所</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八尾商工会議所　大ホール</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参加者</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住民</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名、市町村職員</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pPr>
            <a:endParaRPr kumimoji="1" lang="en-US" altLang="ja-JP" sz="1200" dirty="0">
              <a:latin typeface="Meiryo UI" panose="020B0604030504040204" pitchFamily="50" charset="-128"/>
              <a:ea typeface="Meiryo UI" panose="020B0604030504040204" pitchFamily="50" charset="-128"/>
            </a:endParaRPr>
          </a:p>
          <a:p>
            <a:pPr>
              <a:lnSpc>
                <a:spcPts val="1700"/>
              </a:lnSpc>
              <a:spcBef>
                <a:spcPts val="600"/>
              </a:spcBef>
            </a:pPr>
            <a:endParaRPr kumimoji="1" lang="en-US" altLang="ja-JP" sz="1200" dirty="0">
              <a:latin typeface="Meiryo UI" panose="020B0604030504040204" pitchFamily="50" charset="-128"/>
              <a:ea typeface="Meiryo UI" panose="020B0604030504040204" pitchFamily="50" charset="-128"/>
            </a:endParaRPr>
          </a:p>
          <a:p>
            <a:pPr marL="171450" indent="-171450">
              <a:lnSpc>
                <a:spcPts val="1700"/>
              </a:lnSpc>
              <a:spcBef>
                <a:spcPts val="600"/>
              </a:spcBef>
              <a:buFont typeface="Wingdings" panose="05000000000000000000" pitchFamily="2" charset="2"/>
              <a:buChar char="l"/>
            </a:pPr>
            <a:r>
              <a:rPr kumimoji="1" lang="ja-JP" altLang="en-US" sz="1200" b="1" dirty="0">
                <a:latin typeface="Meiryo UI" panose="020B0604030504040204" pitchFamily="50" charset="-128"/>
                <a:ea typeface="Meiryo UI" panose="020B0604030504040204" pitchFamily="50" charset="-128"/>
              </a:rPr>
              <a:t>参加者の声</a:t>
            </a:r>
            <a:endParaRPr kumimoji="1" lang="en-US" altLang="ja-JP" sz="1200" b="1"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・市民アンケート：満足・まあまあ満足が</a:t>
            </a:r>
            <a:r>
              <a:rPr kumimoji="1" lang="en-US" altLang="ja-JP" sz="1200" dirty="0">
                <a:latin typeface="Meiryo UI" panose="020B0604030504040204" pitchFamily="50" charset="-128"/>
                <a:ea typeface="Meiryo UI" panose="020B0604030504040204" pitchFamily="50" charset="-128"/>
              </a:rPr>
              <a:t>80</a:t>
            </a:r>
            <a:r>
              <a:rPr kumimoji="1" lang="ja-JP" altLang="en-US" sz="1200" dirty="0">
                <a:latin typeface="Meiryo UI" panose="020B0604030504040204" pitchFamily="50" charset="-128"/>
                <a:ea typeface="Meiryo UI" panose="020B0604030504040204" pitchFamily="50" charset="-128"/>
              </a:rPr>
              <a:t>％超を占め、「上手にできな</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くても楽しかった」、「知らない人とも気軽に楽しめた」等の声が多数</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・職員アンケート：今後、ライフキネティックの実施に前向きな市もあり</a:t>
            </a:r>
            <a:endParaRPr kumimoji="1" lang="en-US" altLang="ja-JP"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D3E5D42-FD03-4379-D423-B2BE90BEE836}"/>
              </a:ext>
            </a:extLst>
          </p:cNvPr>
          <p:cNvSpPr/>
          <p:nvPr/>
        </p:nvSpPr>
        <p:spPr>
          <a:xfrm>
            <a:off x="206500" y="1359926"/>
            <a:ext cx="4667606" cy="53195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E5571D7-9B9E-42BA-A981-6DBF37F30759}"/>
              </a:ext>
            </a:extLst>
          </p:cNvPr>
          <p:cNvSpPr/>
          <p:nvPr/>
        </p:nvSpPr>
        <p:spPr>
          <a:xfrm>
            <a:off x="5031896" y="1359927"/>
            <a:ext cx="4667605" cy="53195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457586E-0278-53CA-831E-957E7BFBB65E}"/>
              </a:ext>
            </a:extLst>
          </p:cNvPr>
          <p:cNvSpPr/>
          <p:nvPr/>
        </p:nvSpPr>
        <p:spPr>
          <a:xfrm>
            <a:off x="1162629" y="1174073"/>
            <a:ext cx="2755345" cy="347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b="1" dirty="0">
                <a:solidFill>
                  <a:schemeClr val="tx1"/>
                </a:solidFill>
                <a:latin typeface="Meiryo UI" panose="020B0604030504040204" pitchFamily="50" charset="-128"/>
                <a:ea typeface="Meiryo UI" panose="020B0604030504040204" pitchFamily="50" charset="-128"/>
              </a:rPr>
              <a:t>10</a:t>
            </a:r>
            <a:r>
              <a:rPr kumimoji="1" lang="ja-JP" altLang="en-US" sz="1600" b="1" dirty="0">
                <a:solidFill>
                  <a:schemeClr val="tx1"/>
                </a:solidFill>
                <a:latin typeface="Meiryo UI" panose="020B0604030504040204" pitchFamily="50" charset="-128"/>
                <a:ea typeface="Meiryo UI" panose="020B0604030504040204" pitchFamily="50" charset="-128"/>
              </a:rPr>
              <a:t>歳若返り」</a:t>
            </a:r>
            <a:r>
              <a:rPr kumimoji="1" lang="en-US" altLang="ja-JP" sz="1600" b="1" dirty="0">
                <a:solidFill>
                  <a:schemeClr val="tx1"/>
                </a:solidFill>
                <a:latin typeface="Meiryo UI" panose="020B0604030504040204" pitchFamily="50" charset="-128"/>
                <a:ea typeface="Meiryo UI" panose="020B0604030504040204" pitchFamily="50" charset="-128"/>
              </a:rPr>
              <a:t>PR</a:t>
            </a:r>
            <a:r>
              <a:rPr kumimoji="1" lang="ja-JP" altLang="en-US" sz="1600" b="1" dirty="0">
                <a:solidFill>
                  <a:schemeClr val="tx1"/>
                </a:solidFill>
                <a:latin typeface="Meiryo UI" panose="020B0604030504040204" pitchFamily="50" charset="-128"/>
                <a:ea typeface="Meiryo UI" panose="020B0604030504040204" pitchFamily="50" charset="-128"/>
              </a:rPr>
              <a:t>イベント</a:t>
            </a:r>
          </a:p>
        </p:txBody>
      </p:sp>
      <p:sp>
        <p:nvSpPr>
          <p:cNvPr id="9" name="正方形/長方形 8">
            <a:extLst>
              <a:ext uri="{FF2B5EF4-FFF2-40B4-BE49-F238E27FC236}">
                <a16:creationId xmlns:a16="http://schemas.microsoft.com/office/drawing/2014/main" id="{22759709-41D9-88CB-2A64-2E6F4F963304}"/>
              </a:ext>
            </a:extLst>
          </p:cNvPr>
          <p:cNvSpPr/>
          <p:nvPr/>
        </p:nvSpPr>
        <p:spPr>
          <a:xfrm>
            <a:off x="5541656" y="1154155"/>
            <a:ext cx="3722872" cy="3477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講演会＆「ライフキネティック」体験会</a:t>
            </a:r>
          </a:p>
        </p:txBody>
      </p:sp>
      <p:sp>
        <p:nvSpPr>
          <p:cNvPr id="21" name="テキスト ボックス 20">
            <a:extLst>
              <a:ext uri="{FF2B5EF4-FFF2-40B4-BE49-F238E27FC236}">
                <a16:creationId xmlns:a16="http://schemas.microsoft.com/office/drawing/2014/main" id="{032431BF-88EF-9FF7-D172-7559A146462F}"/>
              </a:ext>
            </a:extLst>
          </p:cNvPr>
          <p:cNvSpPr txBox="1"/>
          <p:nvPr/>
        </p:nvSpPr>
        <p:spPr>
          <a:xfrm>
            <a:off x="5834962" y="553628"/>
            <a:ext cx="4097116" cy="481927"/>
          </a:xfrm>
          <a:prstGeom prst="rect">
            <a:avLst/>
          </a:prstGeom>
          <a:noFill/>
        </p:spPr>
        <p:txBody>
          <a:bodyPr wrap="square" rtlCol="0">
            <a:spAutoFit/>
          </a:bodyPr>
          <a:lstStyle/>
          <a:p>
            <a:pPr>
              <a:lnSpc>
                <a:spcPts val="1600"/>
              </a:lnSpc>
            </a:pPr>
            <a:r>
              <a:rPr kumimoji="1" lang="ja-JP" altLang="en-US" sz="1200" dirty="0">
                <a:latin typeface="Meiryo UI" panose="020B0604030504040204" pitchFamily="50" charset="-128"/>
                <a:ea typeface="Meiryo UI" panose="020B0604030504040204" pitchFamily="50" charset="-128"/>
              </a:rPr>
              <a:t>著名人を起用した府民の取組みを促すインパクトのあるイベントのほか、市町村における取組みの展開も意図したイベントを開催</a:t>
            </a:r>
            <a:endParaRPr kumimoji="1"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2360796-E254-4242-A971-8DC9389E3A2F}"/>
              </a:ext>
            </a:extLst>
          </p:cNvPr>
          <p:cNvPicPr>
            <a:picLocks noChangeAspect="1"/>
          </p:cNvPicPr>
          <p:nvPr/>
        </p:nvPicPr>
        <p:blipFill>
          <a:blip r:embed="rId2"/>
          <a:stretch>
            <a:fillRect/>
          </a:stretch>
        </p:blipFill>
        <p:spPr>
          <a:xfrm>
            <a:off x="725275" y="3127918"/>
            <a:ext cx="3426249" cy="2042337"/>
          </a:xfrm>
          <a:prstGeom prst="rect">
            <a:avLst/>
          </a:prstGeom>
        </p:spPr>
      </p:pic>
      <p:pic>
        <p:nvPicPr>
          <p:cNvPr id="7" name="図 6">
            <a:extLst>
              <a:ext uri="{FF2B5EF4-FFF2-40B4-BE49-F238E27FC236}">
                <a16:creationId xmlns:a16="http://schemas.microsoft.com/office/drawing/2014/main" id="{03585B18-635C-40B8-8C7E-7A79D452090F}"/>
              </a:ext>
            </a:extLst>
          </p:cNvPr>
          <p:cNvPicPr>
            <a:picLocks noChangeAspect="1"/>
          </p:cNvPicPr>
          <p:nvPr/>
        </p:nvPicPr>
        <p:blipFill>
          <a:blip r:embed="rId3"/>
          <a:stretch>
            <a:fillRect/>
          </a:stretch>
        </p:blipFill>
        <p:spPr>
          <a:xfrm>
            <a:off x="7833737" y="3504750"/>
            <a:ext cx="1676545" cy="2115495"/>
          </a:xfrm>
          <a:prstGeom prst="rect">
            <a:avLst/>
          </a:prstGeom>
        </p:spPr>
      </p:pic>
      <p:pic>
        <p:nvPicPr>
          <p:cNvPr id="10" name="図 9">
            <a:extLst>
              <a:ext uri="{FF2B5EF4-FFF2-40B4-BE49-F238E27FC236}">
                <a16:creationId xmlns:a16="http://schemas.microsoft.com/office/drawing/2014/main" id="{22D47853-2F1B-4367-B55C-9369C50C9D8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radius="2"/>
                    </a14:imgEffect>
                  </a14:imgLayer>
                </a14:imgProps>
              </a:ext>
              <a:ext uri="{28A0092B-C50C-407E-A947-70E740481C1C}">
                <a14:useLocalDpi xmlns:a14="http://schemas.microsoft.com/office/drawing/2010/main" val="0"/>
              </a:ext>
            </a:extLst>
          </a:blip>
          <a:srcRect/>
          <a:stretch/>
        </p:blipFill>
        <p:spPr>
          <a:xfrm>
            <a:off x="5194579" y="3504750"/>
            <a:ext cx="2027810" cy="1304014"/>
          </a:xfrm>
          <a:prstGeom prst="rect">
            <a:avLst/>
          </a:prstGeom>
        </p:spPr>
      </p:pic>
      <p:pic>
        <p:nvPicPr>
          <p:cNvPr id="13" name="図 12">
            <a:extLst>
              <a:ext uri="{FF2B5EF4-FFF2-40B4-BE49-F238E27FC236}">
                <a16:creationId xmlns:a16="http://schemas.microsoft.com/office/drawing/2014/main" id="{0885D1A6-97E9-49F8-8FA8-1C70B2C7BAE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radius="2"/>
                    </a14:imgEffect>
                  </a14:imgLayer>
                </a14:imgProps>
              </a:ext>
              <a:ext uri="{28A0092B-C50C-407E-A947-70E740481C1C}">
                <a14:useLocalDpi xmlns:a14="http://schemas.microsoft.com/office/drawing/2010/main" val="0"/>
              </a:ext>
            </a:extLst>
          </a:blip>
          <a:srcRect/>
          <a:stretch/>
        </p:blipFill>
        <p:spPr>
          <a:xfrm>
            <a:off x="5727032" y="4579620"/>
            <a:ext cx="2027810" cy="1076266"/>
          </a:xfrm>
          <a:prstGeom prst="rect">
            <a:avLst/>
          </a:prstGeom>
        </p:spPr>
      </p:pic>
    </p:spTree>
    <p:extLst>
      <p:ext uri="{BB962C8B-B14F-4D97-AF65-F5344CB8AC3E}">
        <p14:creationId xmlns:p14="http://schemas.microsoft.com/office/powerpoint/2010/main" val="20145963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1293</Words>
  <Application>Microsoft Office PowerPoint</Application>
  <PresentationFormat>A4 210 x 297 mm</PresentationFormat>
  <Paragraphs>161</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2024-04-02T00:35:14Z</dcterms:created>
  <dcterms:modified xsi:type="dcterms:W3CDTF">2024-04-03T00:43:20Z</dcterms:modified>
</cp:coreProperties>
</file>