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84" r:id="rId1"/>
  </p:sldMasterIdLst>
  <p:notesMasterIdLst>
    <p:notesMasterId r:id="rId4"/>
  </p:notesMasterIdLst>
  <p:sldIdLst>
    <p:sldId id="345" r:id="rId2"/>
    <p:sldId id="346" r:id="rId3"/>
  </p:sldIdLst>
  <p:sldSz cx="9906000" cy="6858000" type="A4"/>
  <p:notesSz cx="6807200" cy="9939338"/>
  <p:defaultTextStyle>
    <a:defPPr>
      <a:defRPr lang="ja-JP"/>
    </a:defPPr>
    <a:lvl1pPr marL="0" algn="l" defTabSz="913740" rtl="0" eaLnBrk="1" latinLnBrk="0" hangingPunct="1">
      <a:defRPr kumimoji="1" sz="1800" kern="1200">
        <a:solidFill>
          <a:schemeClr val="tx1"/>
        </a:solidFill>
        <a:latin typeface="+mn-lt"/>
        <a:ea typeface="+mn-ea"/>
        <a:cs typeface="+mn-cs"/>
      </a:defRPr>
    </a:lvl1pPr>
    <a:lvl2pPr marL="456870" algn="l" defTabSz="913740" rtl="0" eaLnBrk="1" latinLnBrk="0" hangingPunct="1">
      <a:defRPr kumimoji="1" sz="1800" kern="1200">
        <a:solidFill>
          <a:schemeClr val="tx1"/>
        </a:solidFill>
        <a:latin typeface="+mn-lt"/>
        <a:ea typeface="+mn-ea"/>
        <a:cs typeface="+mn-cs"/>
      </a:defRPr>
    </a:lvl2pPr>
    <a:lvl3pPr marL="913740" algn="l" defTabSz="913740" rtl="0" eaLnBrk="1" latinLnBrk="0" hangingPunct="1">
      <a:defRPr kumimoji="1" sz="1800" kern="1200">
        <a:solidFill>
          <a:schemeClr val="tx1"/>
        </a:solidFill>
        <a:latin typeface="+mn-lt"/>
        <a:ea typeface="+mn-ea"/>
        <a:cs typeface="+mn-cs"/>
      </a:defRPr>
    </a:lvl3pPr>
    <a:lvl4pPr marL="1370612" algn="l" defTabSz="913740" rtl="0" eaLnBrk="1" latinLnBrk="0" hangingPunct="1">
      <a:defRPr kumimoji="1" sz="1800" kern="1200">
        <a:solidFill>
          <a:schemeClr val="tx1"/>
        </a:solidFill>
        <a:latin typeface="+mn-lt"/>
        <a:ea typeface="+mn-ea"/>
        <a:cs typeface="+mn-cs"/>
      </a:defRPr>
    </a:lvl4pPr>
    <a:lvl5pPr marL="1827481" algn="l" defTabSz="913740" rtl="0" eaLnBrk="1" latinLnBrk="0" hangingPunct="1">
      <a:defRPr kumimoji="1" sz="1800" kern="1200">
        <a:solidFill>
          <a:schemeClr val="tx1"/>
        </a:solidFill>
        <a:latin typeface="+mn-lt"/>
        <a:ea typeface="+mn-ea"/>
        <a:cs typeface="+mn-cs"/>
      </a:defRPr>
    </a:lvl5pPr>
    <a:lvl6pPr marL="2284352" algn="l" defTabSz="913740" rtl="0" eaLnBrk="1" latinLnBrk="0" hangingPunct="1">
      <a:defRPr kumimoji="1" sz="1800" kern="1200">
        <a:solidFill>
          <a:schemeClr val="tx1"/>
        </a:solidFill>
        <a:latin typeface="+mn-lt"/>
        <a:ea typeface="+mn-ea"/>
        <a:cs typeface="+mn-cs"/>
      </a:defRPr>
    </a:lvl6pPr>
    <a:lvl7pPr marL="2741222" algn="l" defTabSz="913740" rtl="0" eaLnBrk="1" latinLnBrk="0" hangingPunct="1">
      <a:defRPr kumimoji="1" sz="1800" kern="1200">
        <a:solidFill>
          <a:schemeClr val="tx1"/>
        </a:solidFill>
        <a:latin typeface="+mn-lt"/>
        <a:ea typeface="+mn-ea"/>
        <a:cs typeface="+mn-cs"/>
      </a:defRPr>
    </a:lvl7pPr>
    <a:lvl8pPr marL="3198092" algn="l" defTabSz="913740" rtl="0" eaLnBrk="1" latinLnBrk="0" hangingPunct="1">
      <a:defRPr kumimoji="1" sz="1800" kern="1200">
        <a:solidFill>
          <a:schemeClr val="tx1"/>
        </a:solidFill>
        <a:latin typeface="+mn-lt"/>
        <a:ea typeface="+mn-ea"/>
        <a:cs typeface="+mn-cs"/>
      </a:defRPr>
    </a:lvl8pPr>
    <a:lvl9pPr marL="3654961" algn="l" defTabSz="91374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09" autoAdjust="0"/>
    <p:restoredTop sz="98587" autoAdjust="0"/>
  </p:normalViewPr>
  <p:slideViewPr>
    <p:cSldViewPr>
      <p:cViewPr varScale="1">
        <p:scale>
          <a:sx n="74" d="100"/>
          <a:sy n="74" d="100"/>
        </p:scale>
        <p:origin x="1182" y="96"/>
      </p:cViewPr>
      <p:guideLst>
        <p:guide orient="horz" pos="2160"/>
        <p:guide pos="3120"/>
      </p:guideLst>
    </p:cSldViewPr>
  </p:slideViewPr>
  <p:outlineViewPr>
    <p:cViewPr>
      <p:scale>
        <a:sx n="33" d="100"/>
        <a:sy n="33" d="100"/>
      </p:scale>
      <p:origin x="0" y="198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6"/>
            <a:ext cx="2949787" cy="496967"/>
          </a:xfrm>
          <a:prstGeom prst="rect">
            <a:avLst/>
          </a:prstGeom>
        </p:spPr>
        <p:txBody>
          <a:bodyPr vert="horz" lIns="91384" tIns="45691" rIns="91384" bIns="456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4" y="6"/>
            <a:ext cx="2949787" cy="496967"/>
          </a:xfrm>
          <a:prstGeom prst="rect">
            <a:avLst/>
          </a:prstGeom>
        </p:spPr>
        <p:txBody>
          <a:bodyPr vert="horz" lIns="91384" tIns="45691" rIns="91384" bIns="45691" rtlCol="0"/>
          <a:lstStyle>
            <a:lvl1pPr algn="r">
              <a:defRPr sz="1200"/>
            </a:lvl1pPr>
          </a:lstStyle>
          <a:p>
            <a:fld id="{FCE4DA3A-7A76-4959-9611-6E85BEA1B95B}" type="datetimeFigureOut">
              <a:rPr kumimoji="1" lang="ja-JP" altLang="en-US" smtClean="0"/>
              <a:t>2020/9/7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84" tIns="45691" rIns="91384" bIns="45691"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384" tIns="45691" rIns="91384" bIns="456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1"/>
            <a:ext cx="2949787" cy="496967"/>
          </a:xfrm>
          <a:prstGeom prst="rect">
            <a:avLst/>
          </a:prstGeom>
        </p:spPr>
        <p:txBody>
          <a:bodyPr vert="horz" lIns="91384" tIns="45691" rIns="91384" bIns="456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4" y="9440651"/>
            <a:ext cx="2949787" cy="496967"/>
          </a:xfrm>
          <a:prstGeom prst="rect">
            <a:avLst/>
          </a:prstGeom>
        </p:spPr>
        <p:txBody>
          <a:bodyPr vert="horz" lIns="91384" tIns="45691" rIns="91384" bIns="45691" rtlCol="0" anchor="b"/>
          <a:lstStyle>
            <a:lvl1pPr algn="r">
              <a:defRPr sz="1200"/>
            </a:lvl1pPr>
          </a:lstStyle>
          <a:p>
            <a:fld id="{5A490B90-9C5F-473C-A95A-A33CE7639369}" type="slidenum">
              <a:rPr kumimoji="1" lang="ja-JP" altLang="en-US" smtClean="0"/>
              <a:t>‹#›</a:t>
            </a:fld>
            <a:endParaRPr kumimoji="1" lang="ja-JP" altLang="en-US"/>
          </a:p>
        </p:txBody>
      </p:sp>
    </p:spTree>
    <p:extLst>
      <p:ext uri="{BB962C8B-B14F-4D97-AF65-F5344CB8AC3E}">
        <p14:creationId xmlns:p14="http://schemas.microsoft.com/office/powerpoint/2010/main" val="1858613875"/>
      </p:ext>
    </p:extLst>
  </p:cSld>
  <p:clrMap bg1="lt1" tx1="dk1" bg2="lt2" tx2="dk2" accent1="accent1" accent2="accent2" accent3="accent3" accent4="accent4" accent5="accent5" accent6="accent6" hlink="hlink" folHlink="folHlink"/>
  <p:notesStyle>
    <a:lvl1pPr marL="0" algn="l" defTabSz="913740" rtl="0" eaLnBrk="1" latinLnBrk="0" hangingPunct="1">
      <a:defRPr kumimoji="1" sz="1200" kern="1200">
        <a:solidFill>
          <a:schemeClr val="tx1"/>
        </a:solidFill>
        <a:latin typeface="+mn-lt"/>
        <a:ea typeface="+mn-ea"/>
        <a:cs typeface="+mn-cs"/>
      </a:defRPr>
    </a:lvl1pPr>
    <a:lvl2pPr marL="456870" algn="l" defTabSz="913740" rtl="0" eaLnBrk="1" latinLnBrk="0" hangingPunct="1">
      <a:defRPr kumimoji="1" sz="1200" kern="1200">
        <a:solidFill>
          <a:schemeClr val="tx1"/>
        </a:solidFill>
        <a:latin typeface="+mn-lt"/>
        <a:ea typeface="+mn-ea"/>
        <a:cs typeface="+mn-cs"/>
      </a:defRPr>
    </a:lvl2pPr>
    <a:lvl3pPr marL="913740" algn="l" defTabSz="913740" rtl="0" eaLnBrk="1" latinLnBrk="0" hangingPunct="1">
      <a:defRPr kumimoji="1" sz="1200" kern="1200">
        <a:solidFill>
          <a:schemeClr val="tx1"/>
        </a:solidFill>
        <a:latin typeface="+mn-lt"/>
        <a:ea typeface="+mn-ea"/>
        <a:cs typeface="+mn-cs"/>
      </a:defRPr>
    </a:lvl3pPr>
    <a:lvl4pPr marL="1370612" algn="l" defTabSz="913740" rtl="0" eaLnBrk="1" latinLnBrk="0" hangingPunct="1">
      <a:defRPr kumimoji="1" sz="1200" kern="1200">
        <a:solidFill>
          <a:schemeClr val="tx1"/>
        </a:solidFill>
        <a:latin typeface="+mn-lt"/>
        <a:ea typeface="+mn-ea"/>
        <a:cs typeface="+mn-cs"/>
      </a:defRPr>
    </a:lvl4pPr>
    <a:lvl5pPr marL="1827481" algn="l" defTabSz="913740" rtl="0" eaLnBrk="1" latinLnBrk="0" hangingPunct="1">
      <a:defRPr kumimoji="1" sz="1200" kern="1200">
        <a:solidFill>
          <a:schemeClr val="tx1"/>
        </a:solidFill>
        <a:latin typeface="+mn-lt"/>
        <a:ea typeface="+mn-ea"/>
        <a:cs typeface="+mn-cs"/>
      </a:defRPr>
    </a:lvl5pPr>
    <a:lvl6pPr marL="2284352" algn="l" defTabSz="913740" rtl="0" eaLnBrk="1" latinLnBrk="0" hangingPunct="1">
      <a:defRPr kumimoji="1" sz="1200" kern="1200">
        <a:solidFill>
          <a:schemeClr val="tx1"/>
        </a:solidFill>
        <a:latin typeface="+mn-lt"/>
        <a:ea typeface="+mn-ea"/>
        <a:cs typeface="+mn-cs"/>
      </a:defRPr>
    </a:lvl6pPr>
    <a:lvl7pPr marL="2741222" algn="l" defTabSz="913740" rtl="0" eaLnBrk="1" latinLnBrk="0" hangingPunct="1">
      <a:defRPr kumimoji="1" sz="1200" kern="1200">
        <a:solidFill>
          <a:schemeClr val="tx1"/>
        </a:solidFill>
        <a:latin typeface="+mn-lt"/>
        <a:ea typeface="+mn-ea"/>
        <a:cs typeface="+mn-cs"/>
      </a:defRPr>
    </a:lvl7pPr>
    <a:lvl8pPr marL="3198092" algn="l" defTabSz="913740" rtl="0" eaLnBrk="1" latinLnBrk="0" hangingPunct="1">
      <a:defRPr kumimoji="1" sz="1200" kern="1200">
        <a:solidFill>
          <a:schemeClr val="tx1"/>
        </a:solidFill>
        <a:latin typeface="+mn-lt"/>
        <a:ea typeface="+mn-ea"/>
        <a:cs typeface="+mn-cs"/>
      </a:defRPr>
    </a:lvl8pPr>
    <a:lvl9pPr marL="3654961" algn="l" defTabSz="91374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17" indent="0" algn="ctr">
              <a:buNone/>
              <a:defRPr>
                <a:solidFill>
                  <a:schemeClr val="tx1">
                    <a:tint val="75000"/>
                  </a:schemeClr>
                </a:solidFill>
              </a:defRPr>
            </a:lvl2pPr>
            <a:lvl3pPr marL="914235" indent="0" algn="ctr">
              <a:buNone/>
              <a:defRPr>
                <a:solidFill>
                  <a:schemeClr val="tx1">
                    <a:tint val="75000"/>
                  </a:schemeClr>
                </a:solidFill>
              </a:defRPr>
            </a:lvl3pPr>
            <a:lvl4pPr marL="1371353" indent="0" algn="ctr">
              <a:buNone/>
              <a:defRPr>
                <a:solidFill>
                  <a:schemeClr val="tx1">
                    <a:tint val="75000"/>
                  </a:schemeClr>
                </a:solidFill>
              </a:defRPr>
            </a:lvl4pPr>
            <a:lvl5pPr marL="1828470" indent="0" algn="ctr">
              <a:buNone/>
              <a:defRPr>
                <a:solidFill>
                  <a:schemeClr val="tx1">
                    <a:tint val="75000"/>
                  </a:schemeClr>
                </a:solidFill>
              </a:defRPr>
            </a:lvl5pPr>
            <a:lvl6pPr marL="2285588" indent="0" algn="ctr">
              <a:buNone/>
              <a:defRPr>
                <a:solidFill>
                  <a:schemeClr val="tx1">
                    <a:tint val="75000"/>
                  </a:schemeClr>
                </a:solidFill>
              </a:defRPr>
            </a:lvl6pPr>
            <a:lvl7pPr marL="2742705" indent="0" algn="ctr">
              <a:buNone/>
              <a:defRPr>
                <a:solidFill>
                  <a:schemeClr val="tx1">
                    <a:tint val="75000"/>
                  </a:schemeClr>
                </a:solidFill>
              </a:defRPr>
            </a:lvl7pPr>
            <a:lvl8pPr marL="3199823" indent="0" algn="ctr">
              <a:buNone/>
              <a:defRPr>
                <a:solidFill>
                  <a:schemeClr val="tx1">
                    <a:tint val="75000"/>
                  </a:schemeClr>
                </a:solidFill>
              </a:defRPr>
            </a:lvl8pPr>
            <a:lvl9pPr marL="36569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E06E14-5F90-49D9-9F3F-785CEAA402EA}" type="datetime1">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68985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C3D092B-91C1-4501-89B0-2C419716EE18}" type="datetime1">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383891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CE01D42-EE54-4736-957B-2A039CBD89C3}" type="datetime1">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73416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A3A181A-0D52-4797-9C6D-1BB2403CEF11}" type="datetime1">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CCCD13-D0AE-4FE9-8772-35F85946D699}" type="slidenum">
              <a:rPr lang="ja-JP" altLang="en-US" smtClean="0"/>
              <a:pPr/>
              <a:t>‹#›</a:t>
            </a:fld>
            <a:endParaRPr lang="ja-JP" altLang="en-US" dirty="0"/>
          </a:p>
        </p:txBody>
      </p:sp>
    </p:spTree>
    <p:extLst>
      <p:ext uri="{BB962C8B-B14F-4D97-AF65-F5344CB8AC3E}">
        <p14:creationId xmlns:p14="http://schemas.microsoft.com/office/powerpoint/2010/main" val="3837142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117" indent="0">
              <a:buNone/>
              <a:defRPr sz="1800">
                <a:solidFill>
                  <a:schemeClr val="tx1">
                    <a:tint val="75000"/>
                  </a:schemeClr>
                </a:solidFill>
              </a:defRPr>
            </a:lvl2pPr>
            <a:lvl3pPr marL="914235" indent="0">
              <a:buNone/>
              <a:defRPr sz="1600">
                <a:solidFill>
                  <a:schemeClr val="tx1">
                    <a:tint val="75000"/>
                  </a:schemeClr>
                </a:solidFill>
              </a:defRPr>
            </a:lvl3pPr>
            <a:lvl4pPr marL="1371353" indent="0">
              <a:buNone/>
              <a:defRPr sz="1400">
                <a:solidFill>
                  <a:schemeClr val="tx1">
                    <a:tint val="75000"/>
                  </a:schemeClr>
                </a:solidFill>
              </a:defRPr>
            </a:lvl4pPr>
            <a:lvl5pPr marL="1828470" indent="0">
              <a:buNone/>
              <a:defRPr sz="1400">
                <a:solidFill>
                  <a:schemeClr val="tx1">
                    <a:tint val="75000"/>
                  </a:schemeClr>
                </a:solidFill>
              </a:defRPr>
            </a:lvl5pPr>
            <a:lvl6pPr marL="2285588" indent="0">
              <a:buNone/>
              <a:defRPr sz="1400">
                <a:solidFill>
                  <a:schemeClr val="tx1">
                    <a:tint val="75000"/>
                  </a:schemeClr>
                </a:solidFill>
              </a:defRPr>
            </a:lvl6pPr>
            <a:lvl7pPr marL="2742705" indent="0">
              <a:buNone/>
              <a:defRPr sz="1400">
                <a:solidFill>
                  <a:schemeClr val="tx1">
                    <a:tint val="75000"/>
                  </a:schemeClr>
                </a:solidFill>
              </a:defRPr>
            </a:lvl7pPr>
            <a:lvl8pPr marL="3199823" indent="0">
              <a:buNone/>
              <a:defRPr sz="1400">
                <a:solidFill>
                  <a:schemeClr val="tx1">
                    <a:tint val="75000"/>
                  </a:schemeClr>
                </a:solidFill>
              </a:defRPr>
            </a:lvl8pPr>
            <a:lvl9pPr marL="365694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DAFC3E2-1570-4598-B60F-9F8892F512A3}" type="datetime1">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079103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883B29C-F102-41FD-816A-A97EAF781B7A}" type="datetime1">
              <a:rPr kumimoji="1" lang="ja-JP" altLang="en-US" smtClean="0"/>
              <a:t>2020/9/7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153242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6F983D7-5767-4207-951A-ABD45A918894}" type="datetime1">
              <a:rPr kumimoji="1" lang="ja-JP" altLang="en-US" smtClean="0"/>
              <a:t>2020/9/7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04922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76AFA6A-7AC7-4EB9-9107-C3F4467B30D6}" type="datetime1">
              <a:rPr kumimoji="1" lang="ja-JP" altLang="en-US" smtClean="0"/>
              <a:t>2020/9/7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4327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486EE7C-A1F7-4D55-B4DD-567536D39FB9}" type="datetime1">
              <a:rPr kumimoji="1" lang="ja-JP" altLang="en-US" smtClean="0"/>
              <a:t>2020/9/7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136273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322DB4-ADD0-4C31-B418-2E27E22865E3}" type="datetime1">
              <a:rPr kumimoji="1" lang="ja-JP" altLang="en-US" smtClean="0"/>
              <a:t>2020/9/7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3922709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17" indent="0">
              <a:buNone/>
              <a:defRPr sz="2800"/>
            </a:lvl2pPr>
            <a:lvl3pPr marL="914235" indent="0">
              <a:buNone/>
              <a:defRPr sz="2400"/>
            </a:lvl3pPr>
            <a:lvl4pPr marL="1371353" indent="0">
              <a:buNone/>
              <a:defRPr sz="2000"/>
            </a:lvl4pPr>
            <a:lvl5pPr marL="1828470" indent="0">
              <a:buNone/>
              <a:defRPr sz="2000"/>
            </a:lvl5pPr>
            <a:lvl6pPr marL="2285588" indent="0">
              <a:buNone/>
              <a:defRPr sz="2000"/>
            </a:lvl6pPr>
            <a:lvl7pPr marL="2742705" indent="0">
              <a:buNone/>
              <a:defRPr sz="2000"/>
            </a:lvl7pPr>
            <a:lvl8pPr marL="3199823" indent="0">
              <a:buNone/>
              <a:defRPr sz="2000"/>
            </a:lvl8pPr>
            <a:lvl9pPr marL="365694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4400C1-B40B-404E-809A-3FBFFC9BA224}" type="datetime1">
              <a:rPr kumimoji="1" lang="ja-JP" altLang="en-US" smtClean="0"/>
              <a:t>2020/9/7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359090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23" tIns="45712" rIns="91423" bIns="45712"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23" tIns="45712" rIns="91423" bIns="45712"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23" tIns="45712" rIns="91423" bIns="45712" rtlCol="0" anchor="ctr"/>
          <a:lstStyle>
            <a:lvl1pPr algn="l">
              <a:defRPr sz="1200">
                <a:solidFill>
                  <a:schemeClr val="tx1">
                    <a:tint val="75000"/>
                  </a:schemeClr>
                </a:solidFill>
              </a:defRPr>
            </a:lvl1pPr>
          </a:lstStyle>
          <a:p>
            <a:fld id="{683FBF18-D399-44D4-A1C3-C51B19BA01A8}" type="datetime1">
              <a:rPr kumimoji="1" lang="ja-JP" altLang="en-US" smtClean="0"/>
              <a:t>2020/9/7</a:t>
            </a:fld>
            <a:endParaRPr kumimoji="1"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23" tIns="45712" rIns="91423" bIns="457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23" tIns="45712" rIns="91423" bIns="45712" rtlCol="0" anchor="ctr"/>
          <a:lstStyle>
            <a:lvl1pPr algn="r">
              <a:defRPr sz="1200">
                <a:solidFill>
                  <a:schemeClr val="tx1">
                    <a:tint val="75000"/>
                  </a:schemeClr>
                </a:solidFill>
              </a:defRPr>
            </a:lvl1p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221574899"/>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235" rtl="0" eaLnBrk="1" latinLnBrk="0" hangingPunct="1">
        <a:spcBef>
          <a:spcPct val="0"/>
        </a:spcBef>
        <a:buNone/>
        <a:defRPr kumimoji="1" sz="4400" kern="1200">
          <a:solidFill>
            <a:schemeClr val="tx1"/>
          </a:solidFill>
          <a:latin typeface="+mj-lt"/>
          <a:ea typeface="+mj-ea"/>
          <a:cs typeface="+mj-cs"/>
        </a:defRPr>
      </a:lvl1pPr>
    </p:titleStyle>
    <p:bodyStyle>
      <a:lvl1pPr marL="342838" indent="-342838" algn="l" defTabSz="91423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16" indent="-285699" algn="l" defTabSz="91423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794" indent="-228559" algn="l" defTabSz="91423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9911"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029"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147"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264"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382"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499"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四角形吹き出し 63"/>
          <p:cNvSpPr/>
          <p:nvPr/>
        </p:nvSpPr>
        <p:spPr>
          <a:xfrm>
            <a:off x="279623" y="6241432"/>
            <a:ext cx="9569921" cy="503905"/>
          </a:xfrm>
          <a:prstGeom prst="wedgeRectCallout">
            <a:avLst>
              <a:gd name="adj1" fmla="val -26814"/>
              <a:gd name="adj2" fmla="val -43474"/>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lang="ja-JP" altLang="en-US">
              <a:solidFill>
                <a:schemeClr val="dk1"/>
              </a:solidFill>
            </a:endParaRPr>
          </a:p>
        </p:txBody>
      </p:sp>
      <p:sp>
        <p:nvSpPr>
          <p:cNvPr id="3" name="四角形吹き出し 2"/>
          <p:cNvSpPr/>
          <p:nvPr/>
        </p:nvSpPr>
        <p:spPr>
          <a:xfrm>
            <a:off x="279623" y="2189812"/>
            <a:ext cx="9569921" cy="3912521"/>
          </a:xfrm>
          <a:prstGeom prst="wedgeRectCallout">
            <a:avLst>
              <a:gd name="adj1" fmla="val -26814"/>
              <a:gd name="adj2" fmla="val -43474"/>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lang="ja-JP" altLang="en-US">
              <a:solidFill>
                <a:schemeClr val="dk1"/>
              </a:solidFill>
            </a:endParaRPr>
          </a:p>
        </p:txBody>
      </p:sp>
      <p:sp>
        <p:nvSpPr>
          <p:cNvPr id="37" name="正方形/長方形 36"/>
          <p:cNvSpPr/>
          <p:nvPr/>
        </p:nvSpPr>
        <p:spPr>
          <a:xfrm>
            <a:off x="266568" y="443874"/>
            <a:ext cx="9577383" cy="1583792"/>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38" name="角丸四角形 37"/>
          <p:cNvSpPr/>
          <p:nvPr/>
        </p:nvSpPr>
        <p:spPr>
          <a:xfrm>
            <a:off x="175560" y="365865"/>
            <a:ext cx="2075458" cy="188760"/>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ビジョンの策定</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88" name="Rectangle 6"/>
          <p:cNvSpPr/>
          <p:nvPr/>
        </p:nvSpPr>
        <p:spPr>
          <a:xfrm>
            <a:off x="0" y="-27384"/>
            <a:ext cx="9906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373" tIns="45688" rIns="91373" bIns="45688" rtlCol="0" anchor="ctr"/>
          <a:lstStyle/>
          <a:p>
            <a:pPr algn="ctr"/>
            <a:endParaRPr lang="en-US"/>
          </a:p>
        </p:txBody>
      </p:sp>
      <p:sp>
        <p:nvSpPr>
          <p:cNvPr id="5" name="タイトル 1"/>
          <p:cNvSpPr>
            <a:spLocks noGrp="1"/>
          </p:cNvSpPr>
          <p:nvPr>
            <p:ph type="title"/>
          </p:nvPr>
        </p:nvSpPr>
        <p:spPr>
          <a:xfrm>
            <a:off x="0" y="-6633"/>
            <a:ext cx="9906000" cy="311908"/>
          </a:xfrm>
        </p:spPr>
        <p:txBody>
          <a:bodyPr>
            <a:noAutofit/>
          </a:bodyPr>
          <a:lstStyle/>
          <a:p>
            <a:pPr algn="l"/>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いのち輝く未来社会」をめざすビジョン</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　－</a:t>
            </a:r>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歳若返りの取組み－</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7925149" y="164"/>
            <a:ext cx="828092" cy="338554"/>
          </a:xfrm>
          <a:prstGeom prst="rect">
            <a:avLst/>
          </a:prstGeom>
          <a:noFill/>
        </p:spPr>
        <p:txBody>
          <a:bodyPr wrap="square" rtlCol="0">
            <a:spAutoFit/>
          </a:bodyPr>
          <a:lstStyle/>
          <a:p>
            <a:pPr algn="dist"/>
            <a:r>
              <a:rPr lang="en-US" altLang="ja-JP"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a:t>
            </a:r>
            <a:endPar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p:cNvSpPr txBox="1"/>
          <p:nvPr/>
        </p:nvSpPr>
        <p:spPr>
          <a:xfrm>
            <a:off x="4927989" y="494343"/>
            <a:ext cx="4817348" cy="477054"/>
          </a:xfrm>
          <a:prstGeom prst="rect">
            <a:avLst/>
          </a:prstGeom>
          <a:noFill/>
        </p:spPr>
        <p:txBody>
          <a:bodyPr wrap="square" rtlCol="0">
            <a:spAutoFit/>
          </a:bodyPr>
          <a:lstStyle/>
          <a:p>
            <a:pPr marL="85725" indent="-85725"/>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３つのめざす姿</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目標</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の達成に向け万博のテーマを踏まえ、</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や超スマート社会などの世界的な潮流を考慮して、「①健康な生活」、「②活躍できる社会」とそれを支える「③産業・イノベーション」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いて、オール大阪で</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掲げている。</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95"/>
          <p:cNvSpPr txBox="1"/>
          <p:nvPr/>
        </p:nvSpPr>
        <p:spPr>
          <a:xfrm>
            <a:off x="213246" y="548680"/>
            <a:ext cx="4627724" cy="543739"/>
          </a:xfrm>
          <a:prstGeom prst="rect">
            <a:avLst/>
          </a:prstGeom>
          <a:noFill/>
        </p:spPr>
        <p:txBody>
          <a:bodyPr wrap="squar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　いのち輝く未来</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社会をめざすビジョン</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の策定（</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テーマ「</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いのち輝く未来</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社会のデザイン」</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の理念を先取りした施策の推進を図るため、オール大阪で</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進めるアクションプランとして、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年３月に「いのち輝く未来社会をめざすビジョン」を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策定。</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2">
            <a:extLst>
              <a:ext uri="{FF2B5EF4-FFF2-40B4-BE49-F238E27FC236}">
                <a16:creationId xmlns:a16="http://schemas.microsoft.com/office/drawing/2014/main" id="{51EDA537-6D6F-40A8-82DA-EF6DCD6E3F0C}"/>
              </a:ext>
            </a:extLst>
          </p:cNvPr>
          <p:cNvSpPr/>
          <p:nvPr/>
        </p:nvSpPr>
        <p:spPr>
          <a:xfrm>
            <a:off x="4880992" y="525750"/>
            <a:ext cx="4864345" cy="1456114"/>
          </a:xfrm>
          <a:prstGeom prst="roundRect">
            <a:avLst>
              <a:gd name="adj" fmla="val 3289"/>
            </a:avLst>
          </a:prstGeom>
          <a:noFill/>
          <a:ln w="6350"/>
        </p:spPr>
        <p:style>
          <a:lnRef idx="1">
            <a:schemeClr val="accent1"/>
          </a:lnRef>
          <a:fillRef idx="2">
            <a:schemeClr val="accent1"/>
          </a:fillRef>
          <a:effectRef idx="1">
            <a:schemeClr val="accent1"/>
          </a:effectRef>
          <a:fontRef idx="minor">
            <a:schemeClr val="dk1"/>
          </a:fontRef>
        </p:style>
        <p:txBody>
          <a:bodyPr lIns="46800" rIns="46800" rtlCol="0" anchor="t"/>
          <a:lstStyle/>
          <a:p>
            <a:pPr marL="180975" lvl="0" indent="-180975"/>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a:extLst>
              <a:ext uri="{FF2B5EF4-FFF2-40B4-BE49-F238E27FC236}">
                <a16:creationId xmlns:a16="http://schemas.microsoft.com/office/drawing/2014/main" id="{BECBA4AB-569B-4D6D-A354-51071E8FD23A}"/>
              </a:ext>
            </a:extLst>
          </p:cNvPr>
          <p:cNvSpPr/>
          <p:nvPr/>
        </p:nvSpPr>
        <p:spPr>
          <a:xfrm>
            <a:off x="5596620" y="1536551"/>
            <a:ext cx="3713013" cy="38028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801688"/>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a:extLst>
              <a:ext uri="{FF2B5EF4-FFF2-40B4-BE49-F238E27FC236}">
                <a16:creationId xmlns:a16="http://schemas.microsoft.com/office/drawing/2014/main" id="{C4D6B724-86B5-428B-B26E-3556C0DFFF90}"/>
              </a:ext>
            </a:extLst>
          </p:cNvPr>
          <p:cNvSpPr/>
          <p:nvPr/>
        </p:nvSpPr>
        <p:spPr>
          <a:xfrm>
            <a:off x="4953202" y="953815"/>
            <a:ext cx="2187154" cy="43004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801688"/>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C31E5DBD-6A27-4708-94E4-6B9801E88FF4}"/>
              </a:ext>
            </a:extLst>
          </p:cNvPr>
          <p:cNvSpPr/>
          <p:nvPr/>
        </p:nvSpPr>
        <p:spPr>
          <a:xfrm>
            <a:off x="7421228" y="961022"/>
            <a:ext cx="2232000" cy="42283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801688"/>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4984956" y="1004559"/>
            <a:ext cx="565701" cy="338554"/>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①健康な生活</a:t>
            </a:r>
            <a:endParaRPr kumimoji="1"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p:cNvSpPr/>
          <p:nvPr/>
        </p:nvSpPr>
        <p:spPr>
          <a:xfrm>
            <a:off x="5737308" y="1583625"/>
            <a:ext cx="1008112" cy="279465"/>
          </a:xfrm>
          <a:prstGeom prst="rect">
            <a:avLst/>
          </a:prstGeom>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kumimoji="1"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③未来を創る産業・</a:t>
            </a:r>
            <a:endParaRPr kumimoji="1"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イノベーション</a:t>
            </a:r>
          </a:p>
        </p:txBody>
      </p:sp>
      <p:sp>
        <p:nvSpPr>
          <p:cNvPr id="58" name="正方形/長方形 57"/>
          <p:cNvSpPr/>
          <p:nvPr/>
        </p:nvSpPr>
        <p:spPr>
          <a:xfrm>
            <a:off x="7453127" y="1012829"/>
            <a:ext cx="655836" cy="330283"/>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②活躍</a:t>
            </a:r>
          </a:p>
          <a:p>
            <a:pPr algn="ct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できる社会</a:t>
            </a:r>
          </a:p>
        </p:txBody>
      </p:sp>
      <p:sp>
        <p:nvSpPr>
          <p:cNvPr id="68" name="テキスト ボックス 67"/>
          <p:cNvSpPr txBox="1"/>
          <p:nvPr/>
        </p:nvSpPr>
        <p:spPr>
          <a:xfrm>
            <a:off x="6745420" y="1579250"/>
            <a:ext cx="2533946" cy="323165"/>
          </a:xfrm>
          <a:prstGeom prst="rect">
            <a:avLst/>
          </a:prstGeom>
          <a:noFill/>
        </p:spPr>
        <p:txBody>
          <a:bodyPr wrap="square" rtlCol="0">
            <a:spAutoFit/>
          </a:bodyPr>
          <a:lstStyle/>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ライフサイエンス関連産業等のイノベーション促進を通じて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世界の課題解決に貢献</a:t>
            </a:r>
          </a:p>
        </p:txBody>
      </p:sp>
      <p:sp>
        <p:nvSpPr>
          <p:cNvPr id="69" name="テキスト ボックス 68"/>
          <p:cNvSpPr txBox="1"/>
          <p:nvPr/>
        </p:nvSpPr>
        <p:spPr>
          <a:xfrm>
            <a:off x="8130355" y="1014946"/>
            <a:ext cx="1614983" cy="307777"/>
          </a:xfrm>
          <a:prstGeom prst="rect">
            <a:avLst/>
          </a:prstGeom>
          <a:noFill/>
        </p:spPr>
        <p:txBody>
          <a:bodyPr wrap="square" rtlCol="0">
            <a:spAutoFit/>
          </a:bodyP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一人ひとりのポテンシャルや個性を発揮し活躍できる社会の実現</a:t>
            </a:r>
          </a:p>
        </p:txBody>
      </p:sp>
      <p:sp>
        <p:nvSpPr>
          <p:cNvPr id="44" name="テキスト ボックス 43">
            <a:extLst>
              <a:ext uri="{FF2B5EF4-FFF2-40B4-BE49-F238E27FC236}">
                <a16:creationId xmlns:a16="http://schemas.microsoft.com/office/drawing/2014/main" id="{22DBE603-6F99-4DB8-9B91-5F222F440404}"/>
              </a:ext>
            </a:extLst>
          </p:cNvPr>
          <p:cNvSpPr txBox="1"/>
          <p:nvPr/>
        </p:nvSpPr>
        <p:spPr>
          <a:xfrm>
            <a:off x="5542398" y="1020847"/>
            <a:ext cx="1591938" cy="307777"/>
          </a:xfrm>
          <a:prstGeom prst="rect">
            <a:avLst/>
          </a:prstGeom>
          <a:noFill/>
        </p:spPr>
        <p:txBody>
          <a:bodyPr wrap="square" rtlCol="0">
            <a:spAutoFit/>
          </a:bodyP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誰もが生涯にわたって心身ともに健康で豊かな生活の実現</a:t>
            </a:r>
          </a:p>
        </p:txBody>
      </p:sp>
      <p:sp>
        <p:nvSpPr>
          <p:cNvPr id="48" name="円/楕円 58">
            <a:extLst>
              <a:ext uri="{FF2B5EF4-FFF2-40B4-BE49-F238E27FC236}">
                <a16:creationId xmlns:a16="http://schemas.microsoft.com/office/drawing/2014/main" id="{232D3BDE-04A6-494A-9787-EC91178592B1}"/>
              </a:ext>
            </a:extLst>
          </p:cNvPr>
          <p:cNvSpPr/>
          <p:nvPr/>
        </p:nvSpPr>
        <p:spPr>
          <a:xfrm>
            <a:off x="6547934" y="1268760"/>
            <a:ext cx="1410643" cy="293436"/>
          </a:xfrm>
          <a:prstGeom prst="ellipse">
            <a:avLst/>
          </a:prstGeom>
          <a:ln/>
        </p:spPr>
        <p:style>
          <a:lnRef idx="1">
            <a:schemeClr val="accent2"/>
          </a:lnRef>
          <a:fillRef idx="2">
            <a:schemeClr val="accent2"/>
          </a:fillRef>
          <a:effectRef idx="1">
            <a:schemeClr val="accent2"/>
          </a:effectRef>
          <a:fontRef idx="minor">
            <a:schemeClr val="dk1"/>
          </a:fontRef>
        </p:style>
        <p:txBody>
          <a:bodyPr lIns="36000" rIns="36000" rtlCol="0" anchor="ctr"/>
          <a:lstStyle/>
          <a:p>
            <a:pPr algn="ctr"/>
            <a:r>
              <a:rPr lang="en-US" altLang="ja-JP" sz="6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などの革新的技術を</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600" dirty="0">
                <a:latin typeface="Meiryo UI" panose="020B0604030504040204" pitchFamily="50" charset="-128"/>
                <a:ea typeface="Meiryo UI" panose="020B0604030504040204" pitchFamily="50" charset="-128"/>
                <a:cs typeface="Meiryo UI" panose="020B0604030504040204" pitchFamily="50" charset="-128"/>
              </a:rPr>
              <a:t>最大限活用しビジョンを実現</a:t>
            </a:r>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左右矢印 6">
            <a:extLst>
              <a:ext uri="{FF2B5EF4-FFF2-40B4-BE49-F238E27FC236}">
                <a16:creationId xmlns:a16="http://schemas.microsoft.com/office/drawing/2014/main" id="{335FA6FC-9B13-4A50-82FC-C69A520C8155}"/>
              </a:ext>
            </a:extLst>
          </p:cNvPr>
          <p:cNvSpPr/>
          <p:nvPr/>
        </p:nvSpPr>
        <p:spPr>
          <a:xfrm>
            <a:off x="7019447" y="1001416"/>
            <a:ext cx="468052" cy="338554"/>
          </a:xfrm>
          <a:prstGeom prst="lef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0" name="左右矢印 64">
            <a:extLst>
              <a:ext uri="{FF2B5EF4-FFF2-40B4-BE49-F238E27FC236}">
                <a16:creationId xmlns:a16="http://schemas.microsoft.com/office/drawing/2014/main" id="{3F57EE40-5B98-48A7-BBEC-44AE5D2DAF6E}"/>
              </a:ext>
            </a:extLst>
          </p:cNvPr>
          <p:cNvSpPr/>
          <p:nvPr/>
        </p:nvSpPr>
        <p:spPr>
          <a:xfrm rot="7657969">
            <a:off x="8939686" y="1335267"/>
            <a:ext cx="516280" cy="338554"/>
          </a:xfrm>
          <a:prstGeom prst="lef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2" name="左右矢印 65">
            <a:extLst>
              <a:ext uri="{FF2B5EF4-FFF2-40B4-BE49-F238E27FC236}">
                <a16:creationId xmlns:a16="http://schemas.microsoft.com/office/drawing/2014/main" id="{66599C34-2F5F-4A75-BA17-771CAEF76DF3}"/>
              </a:ext>
            </a:extLst>
          </p:cNvPr>
          <p:cNvSpPr/>
          <p:nvPr/>
        </p:nvSpPr>
        <p:spPr>
          <a:xfrm rot="3261879">
            <a:off x="5428661" y="1349516"/>
            <a:ext cx="499009" cy="338554"/>
          </a:xfrm>
          <a:prstGeom prst="lef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1" name="角丸四角形 10"/>
          <p:cNvSpPr/>
          <p:nvPr/>
        </p:nvSpPr>
        <p:spPr>
          <a:xfrm>
            <a:off x="452306" y="1124744"/>
            <a:ext cx="4213602" cy="783144"/>
          </a:xfrm>
          <a:prstGeom prst="roundRect">
            <a:avLst>
              <a:gd name="adj" fmla="val 7158"/>
            </a:avLst>
          </a:prstGeom>
        </p:spPr>
        <p:style>
          <a:lnRef idx="1">
            <a:schemeClr val="accent2"/>
          </a:lnRef>
          <a:fillRef idx="2">
            <a:schemeClr val="accent2"/>
          </a:fillRef>
          <a:effectRef idx="1">
            <a:schemeClr val="accent2"/>
          </a:effectRef>
          <a:fontRef idx="minor">
            <a:schemeClr val="dk1"/>
          </a:fontRef>
        </p:style>
        <p:txBody>
          <a:bodyPr rtlCol="0" anchor="ctr"/>
          <a:lstStyle/>
          <a:p>
            <a:pPr>
              <a:lnSpc>
                <a:spcPct val="150000"/>
              </a:lnSpc>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目標</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①　健康</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を重点ターゲットに「健康寿命の延伸</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179388"/>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②　地域</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の健康づくり活動に加え、革新技術</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を活用</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し、さらに</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年万博のインパクトを活かして、</a:t>
            </a:r>
            <a:r>
              <a:rPr lang="ja-JP" altLang="en-US" sz="900" u="sng" dirty="0">
                <a:latin typeface="Meiryo UI" panose="020B0604030504040204" pitchFamily="50" charset="-128"/>
                <a:ea typeface="Meiryo UI" panose="020B0604030504040204" pitchFamily="50" charset="-128"/>
                <a:cs typeface="Meiryo UI" panose="020B0604030504040204" pitchFamily="50" charset="-128"/>
              </a:rPr>
              <a:t>いきいきと長く活躍できる「</a:t>
            </a:r>
            <a:r>
              <a:rPr lang="en-US" altLang="ja-JP" sz="900" u="sng" dirty="0">
                <a:latin typeface="Meiryo UI" panose="020B0604030504040204" pitchFamily="50" charset="-128"/>
                <a:ea typeface="Meiryo UI" panose="020B0604030504040204" pitchFamily="50" charset="-128"/>
                <a:cs typeface="Meiryo UI" panose="020B0604030504040204" pitchFamily="50" charset="-128"/>
              </a:rPr>
              <a:t>10</a:t>
            </a:r>
            <a:r>
              <a:rPr lang="ja-JP" altLang="en-US" sz="900" u="sng" dirty="0">
                <a:latin typeface="Meiryo UI" panose="020B0604030504040204" pitchFamily="50" charset="-128"/>
                <a:ea typeface="Meiryo UI" panose="020B0604030504040204" pitchFamily="50" charset="-128"/>
                <a:cs typeface="Meiryo UI" panose="020B0604030504040204" pitchFamily="50" charset="-128"/>
              </a:rPr>
              <a:t>歳若返り</a:t>
            </a:r>
            <a:r>
              <a:rPr lang="ja-JP" altLang="en-US" sz="900" u="sng"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9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F69B48E1-C1E4-4456-8332-68BC556DEBCC}"/>
              </a:ext>
            </a:extLst>
          </p:cNvPr>
          <p:cNvSpPr/>
          <p:nvPr/>
        </p:nvSpPr>
        <p:spPr>
          <a:xfrm>
            <a:off x="273139" y="2593040"/>
            <a:ext cx="4711817" cy="1229648"/>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回　食やスポーツ・文化・エンターテイメントを通じた健康づくりについて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7/11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◆有識者：大阪大学</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磯</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教授　／　不二製油</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伊吹</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室長　／　がん</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循環器病</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予防センター</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岡田</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部長　／　</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福島</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県立医科大学　大平</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教授　／　ミズノ</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篠村</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部長　／　大阪ガス　朝原氏</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メダリスト</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ビデオ出演</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禁煙や減塩、脂質や体重のバランスが大切。」「栄養や運動の知識を得られる場が必要。」</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「笑顔の人や日々の生活を楽しんでいる人は長寿。」「コミュニケーションや生活習慣の向上、笑いの頻度を増加させることで、フレイル予防になり健康寿命が延びる。」</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「日常動作や外出をどれだけ続けられるかが大事。運動でなくても毎日外出できるような環境、コミュニティを地域で作る必要。」</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好きなことをきっかけに外に出てコミュニケーションをとることが大切。」「コミュニケーションと食と運動など、複数の方法を組み合わせることで効果が出る。」</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出不精でコミュニケーションが苦手でも、例えば音楽が好きなら苦手なことを補ってコミュニティを確立できる可能性。」</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子どものころからの運動習慣が大人になってからの運動実施率に影響。運動に取り組める経験、環境が必要。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正方形/長方形 91">
            <a:extLst>
              <a:ext uri="{FF2B5EF4-FFF2-40B4-BE49-F238E27FC236}">
                <a16:creationId xmlns:a16="http://schemas.microsoft.com/office/drawing/2014/main" id="{F69B48E1-C1E4-4456-8332-68BC556DEBCC}"/>
              </a:ext>
            </a:extLst>
          </p:cNvPr>
          <p:cNvSpPr/>
          <p:nvPr/>
        </p:nvSpPr>
        <p:spPr>
          <a:xfrm>
            <a:off x="4808984" y="3822579"/>
            <a:ext cx="4897362" cy="1171768"/>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marL="622300" indent="-622300"/>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回　誰もが多様に活躍できる社会・環境づくりについて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8/20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622300" indent="-622300"/>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◆有識者：</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大阪大学　磯</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教授　／　関西</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黒田教授　／　大阪</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佐藤教授　／　</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622300" indent="-622300"/>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積水ハウス</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田中部長　／　河内長野市　谷ノ上参事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健康寿命を考えるうえで、精神的健康と身体的健康は密接不可分。この点に留意し、精神的健康に関する指標化が必要。」</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健康づくりは、地域づくりの一環として行うべき。」「自立した生活に関して、「自立している」、「自立していない」の２分法で議論してはいけない。自身の能力や特徴、置かれた環境等に応じて、自立できる、活躍できるようにすることを考えることが必要。」</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「精神的、心理的サポートする体制づくりを社会全体で考えていくことが重要。」</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地域包括ケアシステムでは住まいが中心に描かれているが</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、住まい</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が医療と介護とどのように連携すればよいかは研究段階。」</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心の問題が体の問題とともに幸福感に関わっている。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身近な生活の中でどう地域に関わってもらうかが重要、きっかけが一番大切</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二等辺三角形 1"/>
          <p:cNvSpPr/>
          <p:nvPr/>
        </p:nvSpPr>
        <p:spPr>
          <a:xfrm rot="10800000">
            <a:off x="4183176" y="2088984"/>
            <a:ext cx="1367481" cy="141236"/>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4" name="正方形/長方形 93">
            <a:extLst>
              <a:ext uri="{FF2B5EF4-FFF2-40B4-BE49-F238E27FC236}">
                <a16:creationId xmlns:a16="http://schemas.microsoft.com/office/drawing/2014/main" id="{F69B48E1-C1E4-4456-8332-68BC556DEBCC}"/>
              </a:ext>
            </a:extLst>
          </p:cNvPr>
          <p:cNvSpPr/>
          <p:nvPr/>
        </p:nvSpPr>
        <p:spPr>
          <a:xfrm>
            <a:off x="4808984" y="2598873"/>
            <a:ext cx="5078568" cy="1298241"/>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2</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回　健康医療、予防医学について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7/25</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p>
          <a:p>
            <a:pPr marL="179388" indent="-179388"/>
            <a:r>
              <a:rPr lang="ja-JP" altLang="en-US" sz="700" dirty="0">
                <a:latin typeface="Meiryo UI" panose="020B0604030504040204" pitchFamily="50" charset="-128"/>
                <a:ea typeface="Meiryo UI" panose="020B0604030504040204" pitchFamily="50" charset="-128"/>
                <a:cs typeface="Meiryo UI" panose="020B0604030504040204" pitchFamily="50" charset="-128"/>
              </a:rPr>
              <a:t>◆有識者：大阪大学　磯教授　／　サンスター財団　佐藤道場長　／　大阪市立大学　斯波教授　／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79388" indent="-179388"/>
            <a:r>
              <a:rPr lang="ja-JP" altLang="en-US" sz="700" dirty="0">
                <a:latin typeface="Meiryo UI" panose="020B0604030504040204" pitchFamily="50" charset="-128"/>
                <a:ea typeface="Meiryo UI" panose="020B0604030504040204" pitchFamily="50" charset="-128"/>
                <a:cs typeface="Meiryo UI" panose="020B0604030504040204" pitchFamily="50" charset="-128"/>
              </a:rPr>
              <a:t>　　　　　　　高石市　中島部長　／　大阪大学　森下教授</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「歯周病と糖尿病との間には関連性があり、歯科と医科の連携がうまく取れるようになれば、早期発見につながる。」</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「ロボットや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を活用することにより、適時アドバイスするようなコーチングができる仕掛けが必要。」</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「役割を持って活躍してもらうことが長生きにつながる。地域のウォーキングのリーダーでも笑顔になり、若返っている人が多い。」</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「認知症のスクリーニングを目線の動きで判断するというシステムが出来上がっている。システムの小型化を検討している。」</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「筋年齢や血管年齢、骨年齢はバランスよく年を取るのがよい。アンチエイジングは、病気になる前に自分の状況を知ってもらうのによい。」</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受診率の低さへの対応について、オンラインを活用することも必要。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」「診断や予防においてデータの活用が重要。データの蓄積が必要。」</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「従来の検診は関心の高い人だけが受診する。アンチエイジングなど外観や運動、様々な入り口から引き込む仕掛けが必要。」</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辛い取組みは続かない。楽しく続けられる工夫が必要。」「日本人は資格好き、楽しみながら予防に</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取り組めるとよい</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93" name="図 92"/>
          <p:cNvPicPr/>
          <p:nvPr/>
        </p:nvPicPr>
        <p:blipFill>
          <a:blip r:embed="rId2" cstate="email">
            <a:extLst>
              <a:ext uri="{28A0092B-C50C-407E-A947-70E740481C1C}">
                <a14:useLocalDpi xmlns:a14="http://schemas.microsoft.com/office/drawing/2010/main"/>
              </a:ext>
            </a:extLst>
          </a:blip>
          <a:stretch>
            <a:fillRect/>
          </a:stretch>
        </p:blipFill>
        <p:spPr>
          <a:xfrm>
            <a:off x="8012393" y="4884310"/>
            <a:ext cx="1737427" cy="1150785"/>
          </a:xfrm>
          <a:prstGeom prst="rect">
            <a:avLst/>
          </a:prstGeom>
          <a:effectLst>
            <a:outerShdw blurRad="50800" dist="38100" dir="2700000" algn="tl" rotWithShape="0">
              <a:prstClr val="black">
                <a:alpha val="40000"/>
              </a:prstClr>
            </a:outerShdw>
          </a:effectLst>
        </p:spPr>
      </p:pic>
      <p:sp>
        <p:nvSpPr>
          <p:cNvPr id="51" name="正方形/長方形 50">
            <a:extLst>
              <a:ext uri="{FF2B5EF4-FFF2-40B4-BE49-F238E27FC236}">
                <a16:creationId xmlns:a16="http://schemas.microsoft.com/office/drawing/2014/main" id="{F69B48E1-C1E4-4456-8332-68BC556DEBCC}"/>
              </a:ext>
            </a:extLst>
          </p:cNvPr>
          <p:cNvSpPr/>
          <p:nvPr/>
        </p:nvSpPr>
        <p:spPr>
          <a:xfrm>
            <a:off x="270848" y="4907581"/>
            <a:ext cx="9314282" cy="1194752"/>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marL="622300" indent="-622300"/>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5</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回　健康づくりに関する先駆的な取組みについて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9/5</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622300" indent="-622300"/>
            <a:r>
              <a:rPr lang="ja-JP" altLang="en-US" sz="700" dirty="0">
                <a:latin typeface="Meiryo UI" panose="020B0604030504040204" pitchFamily="50" charset="-128"/>
                <a:ea typeface="Meiryo UI" panose="020B0604030504040204" pitchFamily="50" charset="-128"/>
                <a:cs typeface="Meiryo UI" panose="020B0604030504040204" pitchFamily="50" charset="-128"/>
              </a:rPr>
              <a:t>◆有識者</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：大阪ガス　朝原氏　／　大阪</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　天野教授　／　大阪大学　磯教授　／　がんこフード　志賀副会長　／　京都大学　積山教授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吉本</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興業　田中副社長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WHO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神戸　ローゼンバーグ</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氏</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への無関心層に対し、身近な人に言われたら踏み出すという特性を利用して、身近なところにアンバサダーを置き、健康に興味がある人や何か行動を起こそうとする人をアメーバ式に増やしていく必要がある。」</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口の健康を保つことで、若返りにも繋がり、年を取らない。」「少なくとも１週間に１度、家族で食卓を囲み会話しながら食べることが、健康に繋がるのではないか。献立を考えること自体が脳の活性化にもなる。」</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年超時代を迎え、これからの人生は後期高齢者の虚弱化を防ぎ、自立度を高めることが重要。」</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歳若返りに有効な訓練や趣味を考えたところ、一時的な記憶であるワーキングメモリーを使うもの、仲間と一緒に楽しめるもの、とりわけダンス運動や楽器演奏。」</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お年寄りにとっては自慢できるということも大事。テレビを見ただけでは自慢にならず、ライブを見ることが自慢になる。外出できる体力や時間の余裕があって、初めて自慢になる。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スポーツも音楽も笑いも、体も心も動かすという点では一緒。それらと一緒に専門家の健康に関し得する情報をもらえる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歳若返りイベントを開催してはどうか。」</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病気がない、障がいがないという意味ではなく、それぞれの人が福祉も含めて自立できている環境が大事。」　</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大阪はあらゆる健康指標が良いとは言えず、世界の大都市が抱える健康に関する問題が大阪に集約されていると考える。大阪でうまくいけば世界でうまくいく。」</a:t>
            </a:r>
          </a:p>
        </p:txBody>
      </p:sp>
      <p:sp>
        <p:nvSpPr>
          <p:cNvPr id="74" name="正方形/長方形 73">
            <a:extLst>
              <a:ext uri="{FF2B5EF4-FFF2-40B4-BE49-F238E27FC236}">
                <a16:creationId xmlns:a16="http://schemas.microsoft.com/office/drawing/2014/main" id="{F69B48E1-C1E4-4456-8332-68BC556DEBCC}"/>
              </a:ext>
            </a:extLst>
          </p:cNvPr>
          <p:cNvSpPr/>
          <p:nvPr/>
        </p:nvSpPr>
        <p:spPr>
          <a:xfrm>
            <a:off x="277244" y="3817734"/>
            <a:ext cx="4563726" cy="1159691"/>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marL="622300" indent="-622300"/>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回　先進医療、ロボット等革新技術について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8/9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◆有識者</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：大阪大学　磯</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教授　／　パナソニック</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木田氏　／　大阪</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徳増教授　／</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ATR</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萩田所長　／　国立</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循環器病研究センター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宮本部長</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「介護ロボットというと未来的な難しいイメージがあるが、身近な家電もロボットになる。」</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「情報バンクの時代が来ている。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ライフステージに沿って健康データを集積し、予防・福祉等に活かしていくべき。今あるデータを集積するのは法制上などの課題も大きいことから、これから若い人のデータを蓄積することや、研究の中でデータ蓄積をスタートすることも。」</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再生医療などで身体的な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歳若返りとあわせて、幾分身体的な支障があっても、ロボットや</a:t>
            </a:r>
            <a:r>
              <a:rPr lang="en-US" altLang="ja-JP" sz="700" dirty="0" err="1">
                <a:latin typeface="Meiryo UI" panose="020B0604030504040204" pitchFamily="50" charset="-128"/>
                <a:ea typeface="Meiryo UI" panose="020B0604030504040204" pitchFamily="50" charset="-128"/>
                <a:cs typeface="Meiryo UI" panose="020B0604030504040204" pitchFamily="50" charset="-128"/>
              </a:rPr>
              <a:t>IoT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技術で支えることによって、生きがいを持って社会生活ができ、人と人とのコミュニケーションも促進されていくのが「健康」とすることも。」</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年をとってもフィジカルな仕事以外に、サイバーの仕事を複数持って、いきいきと過ごせる社会にしていく必要がある。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175560" y="2088984"/>
            <a:ext cx="2075458" cy="188760"/>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ワークショップの開催</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42" name="テキスト ボックス 41"/>
          <p:cNvSpPr txBox="1"/>
          <p:nvPr/>
        </p:nvSpPr>
        <p:spPr>
          <a:xfrm>
            <a:off x="213247" y="2244420"/>
            <a:ext cx="9066120" cy="420628"/>
          </a:xfrm>
          <a:prstGeom prst="rect">
            <a:avLst/>
          </a:prstGeom>
          <a:noFill/>
        </p:spPr>
        <p:txBody>
          <a:bodyPr wrap="squar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歳若返りワークショップの開催（</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7</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9</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月（全</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歳若返り」の内容をわかりやすく示し、府民や各主体と広く共有することで府域全体での取組に繋げていくため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、幅広い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有識者の知見を結集するとともに、広く発信。</a:t>
            </a:r>
          </a:p>
        </p:txBody>
      </p:sp>
      <p:sp>
        <p:nvSpPr>
          <p:cNvPr id="55" name="角丸四角形 54"/>
          <p:cNvSpPr/>
          <p:nvPr/>
        </p:nvSpPr>
        <p:spPr>
          <a:xfrm>
            <a:off x="175560" y="6147797"/>
            <a:ext cx="2075458" cy="188760"/>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dirty="0" smtClean="0">
                <a:latin typeface="Meiryo UI" panose="020B0604030504040204" pitchFamily="50" charset="-128"/>
                <a:ea typeface="Meiryo UI" panose="020B0604030504040204" pitchFamily="50" charset="-128"/>
                <a:cs typeface="Microsoft Himalaya" panose="01010100010101010101" pitchFamily="2" charset="0"/>
              </a:rPr>
              <a:t>ワーキンググループでの議論</a:t>
            </a:r>
            <a:endParaRPr lang="ja-JP" altLang="en-US" sz="1000" b="1"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60" name="テキスト ボックス 59"/>
          <p:cNvSpPr txBox="1"/>
          <p:nvPr/>
        </p:nvSpPr>
        <p:spPr>
          <a:xfrm>
            <a:off x="207939" y="6309320"/>
            <a:ext cx="9281566" cy="436017"/>
          </a:xfrm>
          <a:prstGeom prst="rect">
            <a:avLst/>
          </a:prstGeom>
          <a:noFill/>
        </p:spPr>
        <p:txBody>
          <a:bodyPr wrap="squar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歳</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若返りワーキンググループでの議論（</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全</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有識者の意見をいただきながら「</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歳若返り」の内容の整理</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　具体的な取組み（モデル事業）への助言</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二等辺三角形 61"/>
          <p:cNvSpPr/>
          <p:nvPr/>
        </p:nvSpPr>
        <p:spPr>
          <a:xfrm rot="10800000">
            <a:off x="4183176" y="6152094"/>
            <a:ext cx="1367481" cy="141236"/>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8906147" y="15394"/>
            <a:ext cx="959877" cy="2890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参考資料３</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7073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66569" y="420420"/>
            <a:ext cx="9577380" cy="3110841"/>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2" name="角丸四角形 1"/>
          <p:cNvSpPr/>
          <p:nvPr/>
        </p:nvSpPr>
        <p:spPr>
          <a:xfrm>
            <a:off x="335541" y="926511"/>
            <a:ext cx="4617932" cy="978774"/>
          </a:xfrm>
          <a:prstGeom prst="roundRect">
            <a:avLst>
              <a:gd name="adj" fmla="val 3585"/>
            </a:avLst>
          </a:prstGeom>
          <a:noFill/>
          <a:ln w="12700" cap="flat" cmpd="sng" algn="ctr">
            <a:solidFill>
              <a:srgbClr val="A5A5A5"/>
            </a:solidFill>
            <a:prstDash val="solid"/>
            <a:miter lim="800000"/>
          </a:ln>
          <a:effectLst/>
        </p:spPr>
        <p:txBody>
          <a:bodyPr rtlCol="0" anchor="ctr"/>
          <a:lstStyle/>
          <a:p>
            <a:pPr algn="ctr" defTabSz="457200"/>
            <a:endParaRPr kumimoji="0" lang="ja-JP" altLang="en-US" sz="687" kern="0">
              <a:solidFill>
                <a:prstClr val="black"/>
              </a:solidFill>
              <a:latin typeface="Calibri" panose="020F0502020204030204"/>
              <a:ea typeface="游ゴシック" panose="020B0400000000000000" pitchFamily="50" charset="-128"/>
            </a:endParaRPr>
          </a:p>
        </p:txBody>
      </p:sp>
      <p:sp>
        <p:nvSpPr>
          <p:cNvPr id="91" name="正方形/長方形 90"/>
          <p:cNvSpPr/>
          <p:nvPr/>
        </p:nvSpPr>
        <p:spPr>
          <a:xfrm>
            <a:off x="266569" y="3661681"/>
            <a:ext cx="9577380" cy="3107853"/>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6" name="角丸四角形 5"/>
          <p:cNvSpPr/>
          <p:nvPr/>
        </p:nvSpPr>
        <p:spPr>
          <a:xfrm>
            <a:off x="175560" y="365865"/>
            <a:ext cx="2075458" cy="188760"/>
          </a:xfrm>
          <a:prstGeom prst="roundRect">
            <a:avLst/>
          </a:prstGeom>
          <a:ln/>
        </p:spPr>
        <p:style>
          <a:lnRef idx="1">
            <a:schemeClr val="accent1"/>
          </a:lnRef>
          <a:fillRef idx="3">
            <a:schemeClr val="accent1"/>
          </a:fillRef>
          <a:effectRef idx="2">
            <a:schemeClr val="accent1"/>
          </a:effectRef>
          <a:fontRef idx="minor">
            <a:schemeClr val="lt1"/>
          </a:fontRef>
        </p:style>
        <p:txBody>
          <a:bodyPr wrap="none" lIns="91423" tIns="45712" rIns="91423" bIns="45712" rtlCol="0" anchor="ctr"/>
          <a:lstStyle/>
          <a:p>
            <a:r>
              <a:rPr lang="en-US" altLang="ja-JP" sz="1000" b="1" spc="300" dirty="0" smtClean="0">
                <a:latin typeface="Meiryo UI" panose="020B0604030504040204" pitchFamily="50" charset="-128"/>
                <a:ea typeface="Meiryo UI" panose="020B0604030504040204" pitchFamily="50" charset="-128"/>
                <a:cs typeface="Microsoft Himalaya" panose="01010100010101010101" pitchFamily="2" charset="0"/>
              </a:rPr>
              <a:t>10</a:t>
            </a:r>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歳若返りとは</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117" name="二等辺三角形 116"/>
          <p:cNvSpPr/>
          <p:nvPr/>
        </p:nvSpPr>
        <p:spPr>
          <a:xfrm rot="10800000">
            <a:off x="2314010" y="5598005"/>
            <a:ext cx="768123" cy="162575"/>
          </a:xfrm>
          <a:prstGeom prst="triangle">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9" name="角丸四角形 118"/>
          <p:cNvSpPr/>
          <p:nvPr/>
        </p:nvSpPr>
        <p:spPr>
          <a:xfrm>
            <a:off x="329330" y="5319582"/>
            <a:ext cx="4620428" cy="1363136"/>
          </a:xfrm>
          <a:prstGeom prst="roundRect">
            <a:avLst>
              <a:gd name="adj" fmla="val 0"/>
            </a:avLst>
          </a:prstGeom>
          <a:solidFill>
            <a:sysClr val="window" lastClr="FFFFFF"/>
          </a:solidFill>
          <a:ln w="12700" cap="flat" cmpd="sng" algn="ctr">
            <a:solidFill>
              <a:srgbClr val="70AD47"/>
            </a:solidFill>
            <a:prstDash val="solid"/>
            <a:miter lim="800000"/>
          </a:ln>
          <a:effectLst/>
        </p:spPr>
        <p:txBody>
          <a:bodyPr rtlCol="0" anchor="t"/>
          <a:lstStyle/>
          <a:p>
            <a:pPr marL="0" marR="0" lvl="0" indent="0" defTabSz="457200" eaLnBrk="1" fontAlgn="auto" latinLnBrk="0" hangingPunct="1">
              <a:lnSpc>
                <a:spcPct val="150000"/>
              </a:lnSpc>
              <a:spcBef>
                <a:spcPts val="0"/>
              </a:spcBef>
              <a:spcAft>
                <a:spcPts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（１）運動</a:t>
            </a:r>
            <a:r>
              <a:rPr kumimoji="0" lang="ja-JP" altLang="en-US"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と</a:t>
            </a:r>
            <a:r>
              <a:rPr kumimoji="0" lang="ja-JP"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笑い、音楽</a:t>
            </a:r>
            <a:endParaRPr kumimoji="0" lang="ja-JP" altLang="ja-JP" sz="784" b="0" i="0" u="none" strike="noStrike" kern="0" cap="none" spc="0" normalizeH="0" baseline="0" noProof="0" dirty="0" smtClean="0">
              <a:ln>
                <a:noFill/>
              </a:ln>
              <a:solidFill>
                <a:prstClr val="black"/>
              </a:solidFill>
              <a:effectLst/>
              <a:uLnTx/>
              <a:uFillTx/>
              <a:latin typeface="Arial" panose="020B0604020202020204" pitchFamily="34" charset="0"/>
              <a:ea typeface="游ゴシック" panose="020B0400000000000000"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（２）口の健康、食</a:t>
            </a:r>
            <a:endParaRPr kumimoji="0" lang="ja-JP" altLang="ja-JP" sz="784" b="0" i="0" u="none" strike="noStrike" kern="0" cap="none" spc="0" normalizeH="0" baseline="0" noProof="0" dirty="0" smtClean="0">
              <a:ln>
                <a:noFill/>
              </a:ln>
              <a:solidFill>
                <a:prstClr val="black"/>
              </a:solidFill>
              <a:effectLst/>
              <a:uLnTx/>
              <a:uFillTx/>
              <a:latin typeface="Arial" panose="020B0604020202020204" pitchFamily="34" charset="0"/>
              <a:ea typeface="游ゴシック" panose="020B0400000000000000"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（３）認知症予防</a:t>
            </a:r>
            <a:endParaRPr kumimoji="0" lang="ja-JP" altLang="ja-JP" sz="784" b="0" i="0" u="none" strike="noStrike" kern="0" cap="none" spc="0" normalizeH="0" baseline="0" noProof="0" dirty="0" smtClean="0">
              <a:ln>
                <a:noFill/>
              </a:ln>
              <a:solidFill>
                <a:prstClr val="black"/>
              </a:solidFill>
              <a:effectLst/>
              <a:uLnTx/>
              <a:uFillTx/>
              <a:latin typeface="Arial" panose="020B0604020202020204" pitchFamily="34" charset="0"/>
              <a:ea typeface="游ゴシック" panose="020B0400000000000000"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en-US"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（４）アンチエイジング</a:t>
            </a:r>
            <a:endParaRPr kumimoji="0" lang="en-US"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en-US"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（５）企業の取組み促進</a:t>
            </a:r>
            <a:endParaRPr kumimoji="0" lang="en-US"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en-US"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（６）高齢社会のまちづくり　など</a:t>
            </a:r>
          </a:p>
        </p:txBody>
      </p:sp>
      <p:sp>
        <p:nvSpPr>
          <p:cNvPr id="120" name="テキスト ボックス 119"/>
          <p:cNvSpPr txBox="1"/>
          <p:nvPr/>
        </p:nvSpPr>
        <p:spPr>
          <a:xfrm>
            <a:off x="3547725" y="5631505"/>
            <a:ext cx="1457939" cy="949140"/>
          </a:xfrm>
          <a:prstGeom prst="rect">
            <a:avLst/>
          </a:prstGeom>
          <a:noFill/>
          <a:ln>
            <a:noFill/>
          </a:ln>
        </p:spPr>
        <p:txBody>
          <a:bodyPr wrap="square" rtlCol="0" anchor="ctr">
            <a:noAutofit/>
          </a:bodyPr>
          <a:lstStyle/>
          <a:p>
            <a:pPr defTabSz="457200"/>
            <a:r>
              <a:rPr lang="ja-JP" altLang="en-US" sz="784" dirty="0">
                <a:solidFill>
                  <a:prstClr val="black"/>
                </a:solidFill>
                <a:latin typeface="Meiryo UI" panose="020B0604030504040204" pitchFamily="50" charset="-128"/>
                <a:ea typeface="Meiryo UI" panose="020B0604030504040204" pitchFamily="50" charset="-128"/>
              </a:rPr>
              <a:t>①　連携の視点</a:t>
            </a:r>
            <a:endParaRPr lang="en-US" altLang="ja-JP" sz="784" dirty="0">
              <a:solidFill>
                <a:prstClr val="black"/>
              </a:solidFill>
              <a:latin typeface="Meiryo UI" panose="020B0604030504040204" pitchFamily="50" charset="-128"/>
              <a:ea typeface="Meiryo UI" panose="020B0604030504040204" pitchFamily="50" charset="-128"/>
            </a:endParaRPr>
          </a:p>
          <a:p>
            <a:pPr marL="99568" indent="-99568" defTabSz="457200"/>
            <a:r>
              <a:rPr lang="ja-JP" altLang="en-US" sz="672" dirty="0">
                <a:solidFill>
                  <a:prstClr val="black"/>
                </a:solidFill>
                <a:latin typeface="Meiryo UI" panose="020B0604030504040204" pitchFamily="50" charset="-128"/>
                <a:ea typeface="Meiryo UI" panose="020B0604030504040204" pitchFamily="50" charset="-128"/>
              </a:rPr>
              <a:t>　・　企業、地域や分野間の連携</a:t>
            </a:r>
            <a:endParaRPr lang="en-US" altLang="ja-JP" sz="672" dirty="0">
              <a:solidFill>
                <a:prstClr val="black"/>
              </a:solidFill>
              <a:latin typeface="Meiryo UI" panose="020B0604030504040204" pitchFamily="50" charset="-128"/>
              <a:ea typeface="Meiryo UI" panose="020B0604030504040204" pitchFamily="50" charset="-128"/>
            </a:endParaRPr>
          </a:p>
          <a:p>
            <a:pPr marL="99568" indent="-99568" defTabSz="457200"/>
            <a:r>
              <a:rPr lang="ja-JP" altLang="en-US" sz="672" dirty="0">
                <a:solidFill>
                  <a:prstClr val="black"/>
                </a:solidFill>
                <a:latin typeface="Meiryo UI" panose="020B0604030504040204" pitchFamily="50" charset="-128"/>
                <a:ea typeface="Meiryo UI" panose="020B0604030504040204" pitchFamily="50" charset="-128"/>
              </a:rPr>
              <a:t>　・　生きがい、楽しみやつながりなどの視点を</a:t>
            </a:r>
            <a:r>
              <a:rPr lang="ja-JP" altLang="en-US" sz="672" dirty="0" smtClean="0">
                <a:solidFill>
                  <a:prstClr val="black"/>
                </a:solidFill>
                <a:latin typeface="Meiryo UI" panose="020B0604030504040204" pitchFamily="50" charset="-128"/>
                <a:ea typeface="Meiryo UI" panose="020B0604030504040204" pitchFamily="50" charset="-128"/>
              </a:rPr>
              <a:t>加味</a:t>
            </a:r>
            <a:endParaRPr lang="en-US" altLang="ja-JP" sz="672" dirty="0" smtClean="0">
              <a:solidFill>
                <a:prstClr val="black"/>
              </a:solidFill>
              <a:latin typeface="Meiryo UI" panose="020B0604030504040204" pitchFamily="50" charset="-128"/>
              <a:ea typeface="Meiryo UI" panose="020B0604030504040204" pitchFamily="50" charset="-128"/>
            </a:endParaRPr>
          </a:p>
          <a:p>
            <a:pPr marL="99568" indent="-99568" defTabSz="457200"/>
            <a:endParaRPr lang="en-US" altLang="ja-JP" sz="672" dirty="0" smtClean="0">
              <a:solidFill>
                <a:prstClr val="black"/>
              </a:solidFill>
              <a:latin typeface="Meiryo UI" panose="020B0604030504040204" pitchFamily="50" charset="-128"/>
              <a:ea typeface="Meiryo UI" panose="020B0604030504040204" pitchFamily="50" charset="-128"/>
            </a:endParaRPr>
          </a:p>
          <a:p>
            <a:pPr defTabSz="457200"/>
            <a:r>
              <a:rPr lang="ja-JP" altLang="en-US" sz="784" dirty="0" smtClean="0">
                <a:solidFill>
                  <a:prstClr val="black"/>
                </a:solidFill>
                <a:latin typeface="Meiryo UI" panose="020B0604030504040204" pitchFamily="50" charset="-128"/>
                <a:ea typeface="Meiryo UI" panose="020B0604030504040204" pitchFamily="50" charset="-128"/>
              </a:rPr>
              <a:t>②</a:t>
            </a:r>
            <a:r>
              <a:rPr lang="ja-JP" altLang="en-US" sz="784" dirty="0">
                <a:solidFill>
                  <a:prstClr val="black"/>
                </a:solidFill>
                <a:latin typeface="Meiryo UI" panose="020B0604030504040204" pitchFamily="50" charset="-128"/>
                <a:ea typeface="Meiryo UI" panose="020B0604030504040204" pitchFamily="50" charset="-128"/>
              </a:rPr>
              <a:t>　先進技術の視点</a:t>
            </a:r>
            <a:endParaRPr lang="en-US" altLang="ja-JP" sz="784" dirty="0">
              <a:solidFill>
                <a:prstClr val="black"/>
              </a:solidFill>
              <a:latin typeface="Meiryo UI" panose="020B0604030504040204" pitchFamily="50" charset="-128"/>
              <a:ea typeface="Meiryo UI" panose="020B0604030504040204" pitchFamily="50" charset="-128"/>
            </a:endParaRPr>
          </a:p>
          <a:p>
            <a:pPr defTabSz="457200"/>
            <a:r>
              <a:rPr lang="ja-JP" altLang="en-US" sz="672" dirty="0">
                <a:solidFill>
                  <a:prstClr val="black"/>
                </a:solidFill>
                <a:latin typeface="Meiryo UI" panose="020B0604030504040204" pitchFamily="50" charset="-128"/>
                <a:ea typeface="Meiryo UI" panose="020B0604030504040204" pitchFamily="50" charset="-128"/>
              </a:rPr>
              <a:t>　・　先進技術や新たな手法を</a:t>
            </a:r>
            <a:r>
              <a:rPr lang="ja-JP" altLang="en-US" sz="672" dirty="0" smtClean="0">
                <a:solidFill>
                  <a:prstClr val="black"/>
                </a:solidFill>
                <a:latin typeface="Meiryo UI" panose="020B0604030504040204" pitchFamily="50" charset="-128"/>
                <a:ea typeface="Meiryo UI" panose="020B0604030504040204" pitchFamily="50" charset="-128"/>
              </a:rPr>
              <a:t>活用</a:t>
            </a:r>
            <a:endParaRPr lang="en-US" altLang="ja-JP" sz="672" dirty="0">
              <a:solidFill>
                <a:prstClr val="black"/>
              </a:solidFill>
              <a:latin typeface="Meiryo UI" panose="020B0604030504040204" pitchFamily="50" charset="-128"/>
              <a:ea typeface="Meiryo UI" panose="020B0604030504040204" pitchFamily="50" charset="-128"/>
            </a:endParaRPr>
          </a:p>
        </p:txBody>
      </p:sp>
      <p:sp>
        <p:nvSpPr>
          <p:cNvPr id="121" name="テキスト ボックス 120"/>
          <p:cNvSpPr txBox="1"/>
          <p:nvPr/>
        </p:nvSpPr>
        <p:spPr>
          <a:xfrm>
            <a:off x="1938282" y="6131769"/>
            <a:ext cx="1483114" cy="448876"/>
          </a:xfrm>
          <a:prstGeom prst="rect">
            <a:avLst/>
          </a:prstGeom>
          <a:noFill/>
          <a:ln w="38100">
            <a:solidFill>
              <a:sysClr val="window" lastClr="FFFFFF">
                <a:lumMod val="75000"/>
              </a:sysClr>
            </a:solidFill>
          </a:ln>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先進技術の活用</a:t>
            </a:r>
            <a:endPar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22" name="テキスト ボックス 121"/>
          <p:cNvSpPr txBox="1"/>
          <p:nvPr/>
        </p:nvSpPr>
        <p:spPr>
          <a:xfrm>
            <a:off x="1938282" y="5640799"/>
            <a:ext cx="719054" cy="448876"/>
          </a:xfrm>
          <a:prstGeom prst="rect">
            <a:avLst/>
          </a:prstGeom>
          <a:noFill/>
          <a:ln w="38100">
            <a:solidFill>
              <a:sysClr val="window" lastClr="FFFFFF">
                <a:lumMod val="75000"/>
              </a:sysClr>
            </a:solidFill>
          </a:ln>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健康づくり</a:t>
            </a:r>
            <a:endPar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23" name="テキスト ボックス 122"/>
          <p:cNvSpPr txBox="1"/>
          <p:nvPr/>
        </p:nvSpPr>
        <p:spPr>
          <a:xfrm>
            <a:off x="2702342" y="5640799"/>
            <a:ext cx="719054" cy="448876"/>
          </a:xfrm>
          <a:prstGeom prst="rect">
            <a:avLst/>
          </a:prstGeom>
          <a:noFill/>
          <a:ln w="38100">
            <a:solidFill>
              <a:sysClr val="window" lastClr="FFFFFF">
                <a:lumMod val="75000"/>
              </a:sysClr>
            </a:solidFill>
          </a:ln>
        </p:spPr>
        <p:txBody>
          <a:bodyPr wrap="non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多様な活動</a:t>
            </a:r>
            <a:endPar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25" name="テキスト ボックス 124"/>
          <p:cNvSpPr txBox="1"/>
          <p:nvPr/>
        </p:nvSpPr>
        <p:spPr>
          <a:xfrm>
            <a:off x="414169" y="5373906"/>
            <a:ext cx="1185831" cy="165699"/>
          </a:xfrm>
          <a:prstGeom prst="rect">
            <a:avLst/>
          </a:prstGeom>
          <a:noFill/>
          <a:ln>
            <a:solidFill>
              <a:sysClr val="window" lastClr="FFFFFF">
                <a:lumMod val="75000"/>
              </a:sysClr>
            </a:solidFill>
          </a:ln>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分野</a:t>
            </a:r>
            <a:r>
              <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p>
        </p:txBody>
      </p:sp>
      <p:sp>
        <p:nvSpPr>
          <p:cNvPr id="126" name="テキスト ボックス 125"/>
          <p:cNvSpPr txBox="1"/>
          <p:nvPr/>
        </p:nvSpPr>
        <p:spPr>
          <a:xfrm>
            <a:off x="1725786" y="5373907"/>
            <a:ext cx="3104752" cy="160658"/>
          </a:xfrm>
          <a:prstGeom prst="rect">
            <a:avLst/>
          </a:prstGeom>
          <a:noFill/>
          <a:ln>
            <a:solidFill>
              <a:sysClr val="window" lastClr="FFFFFF">
                <a:lumMod val="75000"/>
              </a:sysClr>
            </a:solidFill>
          </a:ln>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視点</a:t>
            </a:r>
            <a:r>
              <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p>
        </p:txBody>
      </p:sp>
      <p:sp>
        <p:nvSpPr>
          <p:cNvPr id="127" name="角丸四角形 126"/>
          <p:cNvSpPr/>
          <p:nvPr/>
        </p:nvSpPr>
        <p:spPr>
          <a:xfrm>
            <a:off x="1903557" y="6086218"/>
            <a:ext cx="1575753" cy="506834"/>
          </a:xfrm>
          <a:prstGeom prst="roundRect">
            <a:avLst/>
          </a:prstGeom>
          <a:noFill/>
          <a:ln w="19050" cap="flat" cmpd="sng" algn="ctr">
            <a:solidFill>
              <a:srgbClr val="70AD47"/>
            </a:solidFill>
            <a:prstDash val="dash"/>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8" name="角丸四角形 127"/>
          <p:cNvSpPr/>
          <p:nvPr/>
        </p:nvSpPr>
        <p:spPr>
          <a:xfrm>
            <a:off x="2692063" y="5625867"/>
            <a:ext cx="787247" cy="529507"/>
          </a:xfrm>
          <a:prstGeom prst="roundRect">
            <a:avLst/>
          </a:prstGeom>
          <a:noFill/>
          <a:ln w="19050" cap="flat" cmpd="sng" algn="ctr">
            <a:solidFill>
              <a:srgbClr val="70AD47"/>
            </a:solidFill>
            <a:prstDash val="sysDot"/>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3" name="角丸四角形 132"/>
          <p:cNvSpPr/>
          <p:nvPr/>
        </p:nvSpPr>
        <p:spPr>
          <a:xfrm>
            <a:off x="329330" y="4668798"/>
            <a:ext cx="4620427" cy="445223"/>
          </a:xfrm>
          <a:prstGeom prst="roundRect">
            <a:avLst>
              <a:gd name="adj" fmla="val 0"/>
            </a:avLst>
          </a:prstGeom>
          <a:solidFill>
            <a:sysClr val="window" lastClr="FFFFFF"/>
          </a:solidFill>
          <a:ln w="6350" cap="flat" cmpd="sng" algn="ctr">
            <a:solidFill>
              <a:srgbClr val="70AD47"/>
            </a:solidFill>
            <a:prstDash val="solid"/>
            <a:miter lim="800000"/>
          </a:ln>
          <a:effectLst/>
        </p:spPr>
        <p:txBody>
          <a:bodyPr wrap="none" rtlCol="0" anchor="ctr"/>
          <a:lstStyle/>
          <a:p>
            <a:pPr lvl="0" defTabSz="457200">
              <a:defRPr/>
            </a:pPr>
            <a:r>
              <a:rPr kumimoji="0" lang="en-US" altLang="ja-JP" sz="600" kern="0" dirty="0">
                <a:solidFill>
                  <a:prstClr val="black"/>
                </a:solidFill>
                <a:latin typeface="Meiryo UI" panose="020B0604030504040204" pitchFamily="50" charset="-128"/>
                <a:ea typeface="Meiryo UI" panose="020B0604030504040204" pitchFamily="50" charset="-128"/>
              </a:rPr>
              <a:t>10</a:t>
            </a:r>
            <a:r>
              <a:rPr kumimoji="0" lang="ja-JP" altLang="en-US" sz="600" kern="0" dirty="0">
                <a:solidFill>
                  <a:prstClr val="black"/>
                </a:solidFill>
                <a:latin typeface="Meiryo UI" panose="020B0604030504040204" pitchFamily="50" charset="-128"/>
                <a:ea typeface="Meiryo UI" panose="020B0604030504040204" pitchFamily="50" charset="-128"/>
              </a:rPr>
              <a:t>歳若返りワークショップの項目</a:t>
            </a:r>
          </a:p>
          <a:p>
            <a:pPr lvl="0" defTabSz="457200">
              <a:defRPr/>
            </a:pPr>
            <a:endParaRPr kumimoji="0" lang="ja-JP" altLang="en-US" sz="300" kern="0" dirty="0" smtClean="0">
              <a:solidFill>
                <a:prstClr val="black"/>
              </a:solidFill>
              <a:latin typeface="Meiryo UI" panose="020B0604030504040204" pitchFamily="50" charset="-128"/>
              <a:ea typeface="Meiryo UI" panose="020B0604030504040204" pitchFamily="50" charset="-128"/>
            </a:endParaRPr>
          </a:p>
          <a:p>
            <a:pPr lvl="0" defTabSz="457200">
              <a:defRPr/>
            </a:pPr>
            <a:r>
              <a:rPr kumimoji="0" lang="ja-JP" altLang="en-US" sz="600" kern="0" dirty="0" smtClean="0">
                <a:solidFill>
                  <a:prstClr val="black"/>
                </a:solidFill>
                <a:latin typeface="Meiryo UI" panose="020B0604030504040204" pitchFamily="50" charset="-128"/>
                <a:ea typeface="Meiryo UI" panose="020B0604030504040204" pitchFamily="50" charset="-128"/>
              </a:rPr>
              <a:t>　第１回</a:t>
            </a:r>
            <a:r>
              <a:rPr kumimoji="0" lang="ja-JP" altLang="en-US" sz="600" kern="0" dirty="0">
                <a:solidFill>
                  <a:prstClr val="black"/>
                </a:solidFill>
                <a:latin typeface="Meiryo UI" panose="020B0604030504040204" pitchFamily="50" charset="-128"/>
                <a:ea typeface="Meiryo UI" panose="020B0604030504040204" pitchFamily="50" charset="-128"/>
              </a:rPr>
              <a:t>　食、　笑いと健康、　運動		</a:t>
            </a:r>
            <a:r>
              <a:rPr kumimoji="0" lang="ja-JP" altLang="en-US" sz="600" kern="0" dirty="0" smtClean="0">
                <a:solidFill>
                  <a:prstClr val="black"/>
                </a:solidFill>
                <a:latin typeface="Meiryo UI" panose="020B0604030504040204" pitchFamily="50" charset="-128"/>
                <a:ea typeface="Meiryo UI" panose="020B0604030504040204" pitchFamily="50" charset="-128"/>
              </a:rPr>
              <a:t>　　　　　 第４回</a:t>
            </a:r>
            <a:r>
              <a:rPr kumimoji="0" lang="ja-JP" altLang="en-US" sz="600" kern="0" dirty="0">
                <a:solidFill>
                  <a:prstClr val="black"/>
                </a:solidFill>
                <a:latin typeface="Meiryo UI" panose="020B0604030504040204" pitchFamily="50" charset="-128"/>
                <a:ea typeface="Meiryo UI" panose="020B0604030504040204" pitchFamily="50" charset="-128"/>
              </a:rPr>
              <a:t>　こころの健康、生きがい、自立・介護支援、高齢社会のまちづくり</a:t>
            </a:r>
          </a:p>
          <a:p>
            <a:pPr lvl="0" defTabSz="457200">
              <a:defRPr/>
            </a:pPr>
            <a:r>
              <a:rPr kumimoji="0" lang="ja-JP" altLang="en-US" sz="600" kern="0" dirty="0" smtClean="0">
                <a:solidFill>
                  <a:prstClr val="black"/>
                </a:solidFill>
                <a:latin typeface="Meiryo UI" panose="020B0604030504040204" pitchFamily="50" charset="-128"/>
                <a:ea typeface="Meiryo UI" panose="020B0604030504040204" pitchFamily="50" charset="-128"/>
              </a:rPr>
              <a:t>　第２回</a:t>
            </a:r>
            <a:r>
              <a:rPr kumimoji="0" lang="ja-JP" altLang="en-US" sz="600" kern="0" dirty="0">
                <a:solidFill>
                  <a:prstClr val="black"/>
                </a:solidFill>
                <a:latin typeface="Meiryo UI" panose="020B0604030504040204" pitchFamily="50" charset="-128"/>
                <a:ea typeface="Meiryo UI" panose="020B0604030504040204" pitchFamily="50" charset="-128"/>
              </a:rPr>
              <a:t>　健康経営や企業連携、　認知症予防、　</a:t>
            </a:r>
            <a:r>
              <a:rPr kumimoji="0" lang="ja-JP" altLang="en-US" sz="600" kern="0" dirty="0" smtClean="0">
                <a:solidFill>
                  <a:prstClr val="black"/>
                </a:solidFill>
                <a:latin typeface="Meiryo UI" panose="020B0604030504040204" pitchFamily="50" charset="-128"/>
                <a:ea typeface="Meiryo UI" panose="020B0604030504040204" pitchFamily="50" charset="-128"/>
              </a:rPr>
              <a:t>アンチエイジング</a:t>
            </a:r>
            <a:r>
              <a:rPr kumimoji="0" lang="ja-JP" altLang="en-US" sz="600" kern="0" dirty="0">
                <a:solidFill>
                  <a:prstClr val="black"/>
                </a:solidFill>
                <a:latin typeface="Meiryo UI" panose="020B0604030504040204" pitchFamily="50" charset="-128"/>
                <a:ea typeface="Meiryo UI" panose="020B0604030504040204" pitchFamily="50" charset="-128"/>
              </a:rPr>
              <a:t>　</a:t>
            </a:r>
            <a:r>
              <a:rPr kumimoji="0" lang="ja-JP" altLang="en-US" sz="600" kern="0" dirty="0" smtClean="0">
                <a:solidFill>
                  <a:prstClr val="black"/>
                </a:solidFill>
                <a:latin typeface="Meiryo UI" panose="020B0604030504040204" pitchFamily="50" charset="-128"/>
                <a:ea typeface="Meiryo UI" panose="020B0604030504040204" pitchFamily="50" charset="-128"/>
              </a:rPr>
              <a:t>第５回</a:t>
            </a:r>
            <a:r>
              <a:rPr kumimoji="0" lang="ja-JP" altLang="en-US" sz="600" kern="0" dirty="0">
                <a:solidFill>
                  <a:prstClr val="black"/>
                </a:solidFill>
                <a:latin typeface="Meiryo UI" panose="020B0604030504040204" pitchFamily="50" charset="-128"/>
                <a:ea typeface="Meiryo UI" panose="020B0604030504040204" pitchFamily="50" charset="-128"/>
              </a:rPr>
              <a:t>　口の健康や食、笑いや音楽の習慣がもたらす効果、世界的な動向</a:t>
            </a:r>
          </a:p>
          <a:p>
            <a:pPr lvl="0" defTabSz="457200">
              <a:defRPr/>
            </a:pPr>
            <a:r>
              <a:rPr kumimoji="0" lang="ja-JP" altLang="en-US" sz="600" kern="0" dirty="0" smtClean="0">
                <a:solidFill>
                  <a:prstClr val="black"/>
                </a:solidFill>
                <a:latin typeface="Meiryo UI" panose="020B0604030504040204" pitchFamily="50" charset="-128"/>
                <a:ea typeface="Meiryo UI" panose="020B0604030504040204" pitchFamily="50" charset="-128"/>
              </a:rPr>
              <a:t>　第３回</a:t>
            </a:r>
            <a:r>
              <a:rPr kumimoji="0" lang="ja-JP" altLang="en-US" sz="600" kern="0" dirty="0">
                <a:solidFill>
                  <a:prstClr val="black"/>
                </a:solidFill>
                <a:latin typeface="Meiryo UI" panose="020B0604030504040204" pitchFamily="50" charset="-128"/>
                <a:ea typeface="Meiryo UI" panose="020B0604030504040204" pitchFamily="50" charset="-128"/>
              </a:rPr>
              <a:t>　再生医療、　ロボット、 </a:t>
            </a:r>
            <a:r>
              <a:rPr kumimoji="0" lang="en-US" altLang="ja-JP" sz="600" kern="0" dirty="0">
                <a:solidFill>
                  <a:prstClr val="black"/>
                </a:solidFill>
                <a:latin typeface="Meiryo UI" panose="020B0604030504040204" pitchFamily="50" charset="-128"/>
                <a:ea typeface="Meiryo UI" panose="020B0604030504040204" pitchFamily="50" charset="-128"/>
              </a:rPr>
              <a:t>AI</a:t>
            </a:r>
            <a:r>
              <a:rPr kumimoji="0" lang="ja-JP" altLang="en-US" sz="600" kern="0" dirty="0" err="1">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　</a:t>
            </a:r>
            <a:r>
              <a:rPr kumimoji="0" lang="en-US" altLang="ja-JP" sz="600" kern="0" dirty="0" err="1">
                <a:solidFill>
                  <a:prstClr val="black"/>
                </a:solidFill>
                <a:latin typeface="Meiryo UI" panose="020B0604030504040204" pitchFamily="50" charset="-128"/>
                <a:ea typeface="Meiryo UI" panose="020B0604030504040204" pitchFamily="50" charset="-128"/>
              </a:rPr>
              <a:t>IoT</a:t>
            </a:r>
            <a:r>
              <a:rPr kumimoji="0" lang="ja-JP" altLang="en-US" sz="600" kern="0" dirty="0" err="1">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　データの利活用　									</a:t>
            </a:r>
          </a:p>
        </p:txBody>
      </p:sp>
      <p:sp>
        <p:nvSpPr>
          <p:cNvPr id="142" name="テキスト ボックス 141"/>
          <p:cNvSpPr txBox="1"/>
          <p:nvPr/>
        </p:nvSpPr>
        <p:spPr>
          <a:xfrm>
            <a:off x="272480" y="575940"/>
            <a:ext cx="4750799" cy="307777"/>
          </a:xfrm>
          <a:prstGeom prst="rect">
            <a:avLst/>
          </a:prstGeom>
          <a:noFill/>
        </p:spPr>
        <p:txBody>
          <a:bodyPr wrap="square" rtlCol="0">
            <a:spAutoFit/>
          </a:bodyPr>
          <a:lstStyle/>
          <a:p>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健康</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寿命と平均寿命の間には約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歳の差があり、この間をいかに過ごすかに焦点を当て、有識者の知見を得ながら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歳若返りの内容等を検討、整理</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歳若返りには、「健康づくり」の取組みに加え、「健康寿命の定義を超えたアプローチ」が</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不可欠）</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上下矢印 86"/>
          <p:cNvSpPr/>
          <p:nvPr/>
        </p:nvSpPr>
        <p:spPr>
          <a:xfrm rot="5400000">
            <a:off x="2612935" y="5781838"/>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8" name="角丸四角形 87"/>
          <p:cNvSpPr/>
          <p:nvPr/>
        </p:nvSpPr>
        <p:spPr>
          <a:xfrm>
            <a:off x="329330" y="4232265"/>
            <a:ext cx="4620427" cy="379531"/>
          </a:xfrm>
          <a:prstGeom prst="roundRect">
            <a:avLst>
              <a:gd name="adj" fmla="val 10086"/>
            </a:avLst>
          </a:prstGeom>
          <a:solidFill>
            <a:sysClr val="window" lastClr="FFFFFF"/>
          </a:solidFill>
          <a:ln w="12700" cap="flat" cmpd="sng" algn="ctr">
            <a:solidFill>
              <a:srgbClr val="70AD47"/>
            </a:solidFill>
            <a:prstDash val="solid"/>
            <a:miter lim="800000"/>
          </a:ln>
          <a:effectLst/>
        </p:spPr>
        <p:txBody>
          <a:bodyPr wrap="none" rtlCol="0" anchor="ctr"/>
          <a:lstStyle/>
          <a:p>
            <a:pPr lvl="0" defTabSz="457200">
              <a:defRPr/>
            </a:pPr>
            <a:r>
              <a:rPr kumimoji="0" lang="en-US" altLang="ja-JP" sz="600" kern="0" dirty="0" smtClean="0">
                <a:solidFill>
                  <a:prstClr val="black"/>
                </a:solidFill>
                <a:latin typeface="Meiryo UI" panose="020B0604030504040204" pitchFamily="50" charset="-128"/>
                <a:ea typeface="Meiryo UI" panose="020B0604030504040204" pitchFamily="50" charset="-128"/>
              </a:rPr>
              <a:t>10</a:t>
            </a:r>
            <a:r>
              <a:rPr kumimoji="0" lang="ja-JP" altLang="en-US" sz="600" kern="0" dirty="0">
                <a:solidFill>
                  <a:prstClr val="black"/>
                </a:solidFill>
                <a:latin typeface="Meiryo UI" panose="020B0604030504040204" pitchFamily="50" charset="-128"/>
                <a:ea typeface="Meiryo UI" panose="020B0604030504040204" pitchFamily="50" charset="-128"/>
              </a:rPr>
              <a:t>歳若返り</a:t>
            </a:r>
            <a:r>
              <a:rPr kumimoji="0" lang="ja-JP" altLang="en-US" sz="600" kern="0" dirty="0" smtClean="0">
                <a:solidFill>
                  <a:prstClr val="black"/>
                </a:solidFill>
                <a:latin typeface="Meiryo UI" panose="020B0604030504040204" pitchFamily="50" charset="-128"/>
                <a:ea typeface="Meiryo UI" panose="020B0604030504040204" pitchFamily="50" charset="-128"/>
              </a:rPr>
              <a:t>プロジェクトアドバイザー会議</a:t>
            </a:r>
            <a:endParaRPr kumimoji="0" lang="en-US" altLang="ja-JP" sz="600" kern="0" dirty="0" smtClean="0">
              <a:solidFill>
                <a:prstClr val="black"/>
              </a:solidFill>
              <a:latin typeface="Meiryo UI" panose="020B0604030504040204" pitchFamily="50" charset="-128"/>
              <a:ea typeface="Meiryo UI" panose="020B0604030504040204" pitchFamily="50" charset="-128"/>
            </a:endParaRPr>
          </a:p>
          <a:p>
            <a:pPr lvl="0" defTabSz="457200">
              <a:defRPr/>
            </a:pPr>
            <a:endParaRPr kumimoji="0" lang="ja-JP" altLang="en-US" sz="300" kern="0" dirty="0">
              <a:solidFill>
                <a:prstClr val="black"/>
              </a:solidFill>
              <a:latin typeface="Meiryo UI" panose="020B0604030504040204" pitchFamily="50" charset="-128"/>
              <a:ea typeface="Meiryo UI" panose="020B0604030504040204" pitchFamily="50" charset="-128"/>
            </a:endParaRPr>
          </a:p>
          <a:p>
            <a:pPr lvl="0" defTabSz="457200">
              <a:defRPr/>
            </a:pPr>
            <a:r>
              <a:rPr kumimoji="0" lang="ja-JP" altLang="en-US" sz="600" kern="0" dirty="0" smtClean="0">
                <a:solidFill>
                  <a:prstClr val="black"/>
                </a:solidFill>
                <a:latin typeface="Meiryo UI" panose="020B0604030504040204" pitchFamily="50" charset="-128"/>
                <a:ea typeface="Meiryo UI" panose="020B0604030504040204" pitchFamily="50" charset="-128"/>
              </a:rPr>
              <a:t>　アドバイザー　磯</a:t>
            </a:r>
            <a:r>
              <a:rPr kumimoji="0" lang="ja-JP" altLang="en-US" sz="600" kern="0" dirty="0">
                <a:solidFill>
                  <a:prstClr val="black"/>
                </a:solidFill>
                <a:latin typeface="Meiryo UI" panose="020B0604030504040204" pitchFamily="50" charset="-128"/>
                <a:ea typeface="Meiryo UI" panose="020B0604030504040204" pitchFamily="50" charset="-128"/>
              </a:rPr>
              <a:t>教授</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阪大</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err="1">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大平教授</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福島県立医大</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err="1">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黒田教授</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関大</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err="1">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白井准教授</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阪大</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err="1" smtClean="0">
                <a:solidFill>
                  <a:prstClr val="black"/>
                </a:solidFill>
                <a:latin typeface="Meiryo UI" panose="020B0604030504040204" pitchFamily="50" charset="-128"/>
                <a:ea typeface="Meiryo UI" panose="020B0604030504040204" pitchFamily="50" charset="-128"/>
              </a:rPr>
              <a:t>、</a:t>
            </a:r>
            <a:r>
              <a:rPr kumimoji="0" lang="ja-JP" altLang="en-US" sz="600" kern="0" dirty="0" smtClean="0">
                <a:solidFill>
                  <a:prstClr val="black"/>
                </a:solidFill>
                <a:latin typeface="Meiryo UI" panose="020B0604030504040204" pitchFamily="50" charset="-128"/>
                <a:ea typeface="Meiryo UI" panose="020B0604030504040204" pitchFamily="50" charset="-128"/>
              </a:rPr>
              <a:t>本庄教授</a:t>
            </a:r>
            <a:r>
              <a:rPr kumimoji="0" lang="en-US" altLang="ja-JP" sz="600" kern="0" dirty="0" smtClean="0">
                <a:solidFill>
                  <a:prstClr val="black"/>
                </a:solidFill>
                <a:latin typeface="Meiryo UI" panose="020B0604030504040204" pitchFamily="50" charset="-128"/>
                <a:ea typeface="Meiryo UI" panose="020B0604030504040204" pitchFamily="50" charset="-128"/>
              </a:rPr>
              <a:t>(</a:t>
            </a:r>
            <a:r>
              <a:rPr kumimoji="0" lang="ja-JP" altLang="en-US" sz="600" kern="0" dirty="0" smtClean="0">
                <a:solidFill>
                  <a:prstClr val="black"/>
                </a:solidFill>
                <a:latin typeface="Meiryo UI" panose="020B0604030504040204" pitchFamily="50" charset="-128"/>
                <a:ea typeface="Meiryo UI" panose="020B0604030504040204" pitchFamily="50" charset="-128"/>
              </a:rPr>
              <a:t>大阪医科大</a:t>
            </a:r>
            <a:r>
              <a:rPr kumimoji="0" lang="en-US" altLang="ja-JP" sz="600" kern="0" dirty="0" smtClean="0">
                <a:solidFill>
                  <a:prstClr val="black"/>
                </a:solidFill>
                <a:latin typeface="Meiryo UI" panose="020B0604030504040204" pitchFamily="50" charset="-128"/>
                <a:ea typeface="Meiryo UI" panose="020B0604030504040204" pitchFamily="50" charset="-128"/>
              </a:rPr>
              <a:t>)</a:t>
            </a:r>
            <a:r>
              <a:rPr kumimoji="0" lang="ja-JP" altLang="en-US" sz="600" kern="0" dirty="0" err="1" smtClean="0">
                <a:solidFill>
                  <a:prstClr val="black"/>
                </a:solidFill>
                <a:latin typeface="Meiryo UI" panose="020B0604030504040204" pitchFamily="50" charset="-128"/>
                <a:ea typeface="Meiryo UI" panose="020B0604030504040204" pitchFamily="50" charset="-128"/>
              </a:rPr>
              <a:t>、</a:t>
            </a:r>
            <a:r>
              <a:rPr kumimoji="0" lang="ja-JP" altLang="en-US" sz="600" kern="0" dirty="0" smtClean="0">
                <a:solidFill>
                  <a:prstClr val="black"/>
                </a:solidFill>
                <a:latin typeface="Meiryo UI" panose="020B0604030504040204" pitchFamily="50" charset="-128"/>
                <a:ea typeface="Meiryo UI" panose="020B0604030504040204" pitchFamily="50" charset="-128"/>
              </a:rPr>
              <a:t>森下教授</a:t>
            </a:r>
            <a:r>
              <a:rPr kumimoji="0" lang="en-US" altLang="ja-JP" sz="600" kern="0" dirty="0" smtClean="0">
                <a:solidFill>
                  <a:prstClr val="black"/>
                </a:solidFill>
                <a:latin typeface="Meiryo UI" panose="020B0604030504040204" pitchFamily="50" charset="-128"/>
                <a:ea typeface="Meiryo UI" panose="020B0604030504040204" pitchFamily="50" charset="-128"/>
              </a:rPr>
              <a:t>(</a:t>
            </a:r>
            <a:r>
              <a:rPr kumimoji="0" lang="ja-JP" altLang="en-US" sz="600" kern="0" dirty="0" smtClean="0">
                <a:solidFill>
                  <a:prstClr val="black"/>
                </a:solidFill>
                <a:latin typeface="Meiryo UI" panose="020B0604030504040204" pitchFamily="50" charset="-128"/>
                <a:ea typeface="Meiryo UI" panose="020B0604030504040204" pitchFamily="50" charset="-128"/>
              </a:rPr>
              <a:t>阪大</a:t>
            </a:r>
            <a:r>
              <a:rPr kumimoji="0" lang="en-US" altLang="ja-JP" sz="600" kern="0" dirty="0" smtClean="0">
                <a:solidFill>
                  <a:prstClr val="black"/>
                </a:solidFill>
                <a:latin typeface="Meiryo UI" panose="020B0604030504040204" pitchFamily="50" charset="-128"/>
                <a:ea typeface="Meiryo UI" panose="020B0604030504040204" pitchFamily="50" charset="-128"/>
              </a:rPr>
              <a:t>)</a:t>
            </a:r>
            <a:r>
              <a:rPr kumimoji="0" lang="ja-JP" altLang="en-US" sz="600" kern="0" dirty="0" smtClean="0">
                <a:solidFill>
                  <a:prstClr val="black"/>
                </a:solidFill>
                <a:latin typeface="Meiryo UI" panose="020B0604030504040204" pitchFamily="50" charset="-128"/>
                <a:ea typeface="Meiryo UI" panose="020B0604030504040204" pitchFamily="50" charset="-128"/>
              </a:rPr>
              <a:t>等</a:t>
            </a:r>
          </a:p>
          <a:p>
            <a:pPr lvl="0" defTabSz="457200">
              <a:defRPr/>
            </a:pPr>
            <a:r>
              <a:rPr kumimoji="0" lang="ja-JP" altLang="en-US" sz="600" kern="0" dirty="0" smtClean="0">
                <a:solidFill>
                  <a:prstClr val="black"/>
                </a:solidFill>
                <a:latin typeface="Meiryo UI" panose="020B0604030504040204" pitchFamily="50" charset="-128"/>
                <a:ea typeface="Meiryo UI" panose="020B0604030504040204" pitchFamily="50" charset="-128"/>
              </a:rPr>
              <a:t>　役割　　　　　新た</a:t>
            </a:r>
            <a:r>
              <a:rPr kumimoji="0" lang="ja-JP" altLang="en-US" sz="600" kern="0" dirty="0">
                <a:solidFill>
                  <a:prstClr val="black"/>
                </a:solidFill>
                <a:latin typeface="Meiryo UI" panose="020B0604030504040204" pitchFamily="50" charset="-128"/>
                <a:ea typeface="Meiryo UI" panose="020B0604030504040204" pitchFamily="50" charset="-128"/>
              </a:rPr>
              <a:t>な取組みへの助言、モデル事業選定等への助言、効果分析等の知見導入、取組みを広めるための助言　等</a:t>
            </a:r>
          </a:p>
        </p:txBody>
      </p:sp>
      <p:sp>
        <p:nvSpPr>
          <p:cNvPr id="92" name="角丸四角形 91"/>
          <p:cNvSpPr/>
          <p:nvPr/>
        </p:nvSpPr>
        <p:spPr>
          <a:xfrm>
            <a:off x="175560" y="3607127"/>
            <a:ext cx="2075458" cy="188760"/>
          </a:xfrm>
          <a:prstGeom prst="roundRect">
            <a:avLst/>
          </a:prstGeom>
          <a:ln/>
        </p:spPr>
        <p:style>
          <a:lnRef idx="1">
            <a:schemeClr val="accent1"/>
          </a:lnRef>
          <a:fillRef idx="3">
            <a:schemeClr val="accent1"/>
          </a:fillRef>
          <a:effectRef idx="2">
            <a:schemeClr val="accent1"/>
          </a:effectRef>
          <a:fontRef idx="minor">
            <a:schemeClr val="lt1"/>
          </a:fontRef>
        </p:style>
        <p:txBody>
          <a:bodyPr wrap="none" lIns="91423" tIns="45712" rIns="91423" bIns="45712" rtlCol="0" anchor="ctr"/>
          <a:lstStyle/>
          <a:p>
            <a:r>
              <a:rPr lang="en-US" altLang="ja-JP" sz="1000" b="1" spc="300" dirty="0" smtClean="0">
                <a:latin typeface="Meiryo UI" panose="020B0604030504040204" pitchFamily="50" charset="-128"/>
                <a:ea typeface="Meiryo UI" panose="020B0604030504040204" pitchFamily="50" charset="-128"/>
                <a:cs typeface="Microsoft Himalaya" panose="01010100010101010101" pitchFamily="2" charset="0"/>
              </a:rPr>
              <a:t>10</a:t>
            </a:r>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歳若返りのモデル事業</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63" name="テキスト ボックス 62"/>
          <p:cNvSpPr txBox="1"/>
          <p:nvPr/>
        </p:nvSpPr>
        <p:spPr>
          <a:xfrm>
            <a:off x="329331" y="3861049"/>
            <a:ext cx="4620426" cy="307776"/>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ctr">
            <a:noAutofit/>
          </a:bodyPr>
          <a:lstStyle/>
          <a:p>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歳若返りワークショップの項目を踏まえ、有識者の助言も得ながらモデル事業のターゲットを整理。</a:t>
            </a:r>
          </a:p>
        </p:txBody>
      </p:sp>
      <p:sp>
        <p:nvSpPr>
          <p:cNvPr id="95" name="テキスト ボックス 94"/>
          <p:cNvSpPr txBox="1"/>
          <p:nvPr/>
        </p:nvSpPr>
        <p:spPr>
          <a:xfrm>
            <a:off x="5128280" y="3861048"/>
            <a:ext cx="4508379"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ja-JP"/>
            </a:defPPr>
            <a:lvl1pPr>
              <a:defRPr sz="700">
                <a:solidFill>
                  <a:schemeClr val="dk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ja-JP" altLang="en-US" dirty="0"/>
              <a:t>大学、市町村や医療・福祉関係機関、企業等と調整の上、有識者の協力のもとモデル事業を実施。</a:t>
            </a:r>
          </a:p>
          <a:p>
            <a:r>
              <a:rPr lang="ja-JP" altLang="en-US" dirty="0"/>
              <a:t>効果の検証、エビデンスの蓄積を図り、取組みを充実・拡大していく。</a:t>
            </a:r>
          </a:p>
        </p:txBody>
      </p:sp>
      <p:sp>
        <p:nvSpPr>
          <p:cNvPr id="272" name="角丸四角形 271"/>
          <p:cNvSpPr/>
          <p:nvPr/>
        </p:nvSpPr>
        <p:spPr>
          <a:xfrm>
            <a:off x="5116296" y="4766909"/>
            <a:ext cx="4520399" cy="1366320"/>
          </a:xfrm>
          <a:prstGeom prst="roundRect">
            <a:avLst>
              <a:gd name="adj" fmla="val 3526"/>
            </a:avLst>
          </a:prstGeom>
          <a:solidFill>
            <a:sysClr val="window" lastClr="FFFFFF"/>
          </a:solidFill>
          <a:ln w="12700" cap="flat" cmpd="sng" algn="ctr">
            <a:solidFill>
              <a:srgbClr val="70AD47"/>
            </a:solidFill>
            <a:prstDash val="solid"/>
            <a:miter lim="800000"/>
          </a:ln>
          <a:effectLst/>
        </p:spPr>
        <p:txBody>
          <a:bodyPr wrap="square"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12" b="1" i="0" u="none" strike="noStrike" kern="0" cap="none" spc="306"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大阪府</a:t>
            </a:r>
          </a:p>
        </p:txBody>
      </p:sp>
      <p:sp>
        <p:nvSpPr>
          <p:cNvPr id="273" name="角丸四角形 272"/>
          <p:cNvSpPr/>
          <p:nvPr/>
        </p:nvSpPr>
        <p:spPr>
          <a:xfrm>
            <a:off x="5128280" y="4224663"/>
            <a:ext cx="4508415" cy="262220"/>
          </a:xfrm>
          <a:prstGeom prst="roundRect">
            <a:avLst>
              <a:gd name="adj" fmla="val 13522"/>
            </a:avLst>
          </a:prstGeom>
          <a:solidFill>
            <a:sysClr val="window" lastClr="FFFFFF"/>
          </a:solidFill>
          <a:ln w="12700" cap="flat" cmpd="sng" algn="ctr">
            <a:solidFill>
              <a:srgbClr val="70AD47"/>
            </a:solidFill>
            <a:prstDash val="solid"/>
            <a:miter lim="800000"/>
          </a:ln>
          <a:effectLst/>
        </p:spPr>
        <p:txBody>
          <a:bodyPr wrap="square"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612"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0" lang="ja-JP" altLang="en-US" sz="612"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歳若返りプロジェクトアドバイザー会議</a:t>
            </a:r>
            <a:endParaRPr kumimoji="0" lang="en-US" altLang="ja-JP" sz="612"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4" name="角丸四角形 273"/>
          <p:cNvSpPr/>
          <p:nvPr/>
        </p:nvSpPr>
        <p:spPr>
          <a:xfrm>
            <a:off x="5116296" y="6418620"/>
            <a:ext cx="4525008" cy="262220"/>
          </a:xfrm>
          <a:prstGeom prst="roundRect">
            <a:avLst>
              <a:gd name="adj" fmla="val 18365"/>
            </a:avLst>
          </a:prstGeom>
          <a:solidFill>
            <a:sysClr val="window" lastClr="FFFFFF"/>
          </a:solidFill>
          <a:ln w="12700" cap="flat" cmpd="sng" algn="ctr">
            <a:solidFill>
              <a:srgbClr val="70AD47"/>
            </a:solidFill>
            <a:prstDash val="solid"/>
            <a:miter lim="800000"/>
          </a:ln>
          <a:effectLst/>
        </p:spPr>
        <p:txBody>
          <a:bodyPr wrap="square"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12"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大学、市町村、企業等</a:t>
            </a:r>
            <a:endParaRPr kumimoji="0" lang="en-US" altLang="ja-JP" sz="612"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5" name="右大かっこ 274"/>
          <p:cNvSpPr/>
          <p:nvPr/>
        </p:nvSpPr>
        <p:spPr>
          <a:xfrm rot="5400000">
            <a:off x="7139583" y="4798340"/>
            <a:ext cx="210692" cy="2306735"/>
          </a:xfrm>
          <a:prstGeom prst="rightBracket">
            <a:avLst>
              <a:gd name="adj" fmla="val 45805"/>
            </a:avLst>
          </a:prstGeom>
          <a:noFill/>
          <a:ln w="57150" cap="flat" cmpd="thickThin" algn="ctr">
            <a:solidFill>
              <a:sysClr val="window" lastClr="FFFFFF">
                <a:lumMod val="50000"/>
              </a:sysClr>
            </a:solidFill>
            <a:prstDash val="solid"/>
            <a:miter lim="800000"/>
            <a:tailEnd type="triangle"/>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276" name="直線矢印コネクタ 275"/>
          <p:cNvCxnSpPr>
            <a:stCxn id="278" idx="3"/>
            <a:endCxn id="279" idx="1"/>
          </p:cNvCxnSpPr>
          <p:nvPr/>
        </p:nvCxnSpPr>
        <p:spPr>
          <a:xfrm>
            <a:off x="6358943" y="5407114"/>
            <a:ext cx="366496" cy="0"/>
          </a:xfrm>
          <a:prstGeom prst="straightConnector1">
            <a:avLst/>
          </a:prstGeom>
          <a:noFill/>
          <a:ln w="57150" cap="flat" cmpd="thickThin" algn="ctr">
            <a:solidFill>
              <a:sysClr val="window" lastClr="FFFFFF">
                <a:lumMod val="50000"/>
              </a:sysClr>
            </a:solidFill>
            <a:prstDash val="solid"/>
            <a:miter lim="800000"/>
            <a:tailEnd type="triangle"/>
          </a:ln>
          <a:effectLst/>
        </p:spPr>
      </p:cxnSp>
      <p:cxnSp>
        <p:nvCxnSpPr>
          <p:cNvPr id="277" name="直線矢印コネクタ 276"/>
          <p:cNvCxnSpPr>
            <a:stCxn id="279" idx="3"/>
            <a:endCxn id="294" idx="1"/>
          </p:cNvCxnSpPr>
          <p:nvPr/>
        </p:nvCxnSpPr>
        <p:spPr>
          <a:xfrm>
            <a:off x="7838170" y="5407114"/>
            <a:ext cx="380875" cy="0"/>
          </a:xfrm>
          <a:prstGeom prst="straightConnector1">
            <a:avLst/>
          </a:prstGeom>
          <a:noFill/>
          <a:ln w="57150" cap="flat" cmpd="thickThin" algn="ctr">
            <a:solidFill>
              <a:sysClr val="window" lastClr="FFFFFF">
                <a:lumMod val="50000"/>
              </a:sysClr>
            </a:solidFill>
            <a:prstDash val="solid"/>
            <a:miter lim="800000"/>
            <a:tailEnd type="triangle"/>
          </a:ln>
          <a:effectLst/>
        </p:spPr>
      </p:cxnSp>
      <p:sp>
        <p:nvSpPr>
          <p:cNvPr id="278" name="ホームベース 277"/>
          <p:cNvSpPr/>
          <p:nvPr/>
        </p:nvSpPr>
        <p:spPr>
          <a:xfrm>
            <a:off x="5246212" y="4967868"/>
            <a:ext cx="1112730" cy="878493"/>
          </a:xfrm>
          <a:prstGeom prst="homePlate">
            <a:avLst>
              <a:gd name="adj" fmla="val 13819"/>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3810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モデル事業の企画</a:t>
            </a:r>
            <a:endParaRPr kumimoji="0" lang="en-US" altLang="ja-JP"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r>
              <a:rPr kumimoji="0" lang="ja-JP" altLang="en-US"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新たな取組みに向けた検討</a:t>
            </a: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9" name="ホームベース 278"/>
          <p:cNvSpPr/>
          <p:nvPr/>
        </p:nvSpPr>
        <p:spPr>
          <a:xfrm>
            <a:off x="6725439" y="4967868"/>
            <a:ext cx="1112730" cy="878493"/>
          </a:xfrm>
          <a:prstGeom prst="homePlate">
            <a:avLst>
              <a:gd name="adj" fmla="val 13819"/>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38100" cap="flat" cmpd="sng" algn="ctr">
            <a:solidFill>
              <a:srgbClr val="70AD47"/>
            </a:solidFill>
            <a:prstDash val="solid"/>
            <a:miter lim="800000"/>
          </a:ln>
          <a:effectLst/>
        </p:spPr>
        <p:txBody>
          <a:bodyPr rIns="36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モデル事業の実施</a:t>
            </a:r>
            <a:endParaRPr kumimoji="0" lang="en-US" altLang="ja-JP"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r>
              <a:rPr kumimoji="0" lang="ja-JP" altLang="en-US"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各分野の有識者等の協力のもと、モデル事業実施　⇒　効果分析</a:t>
            </a: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80" name="下矢印 279"/>
          <p:cNvSpPr/>
          <p:nvPr/>
        </p:nvSpPr>
        <p:spPr>
          <a:xfrm rot="20517285">
            <a:off x="5169636" y="4486805"/>
            <a:ext cx="141004" cy="476819"/>
          </a:xfrm>
          <a:prstGeom prst="downArrow">
            <a:avLst>
              <a:gd name="adj1" fmla="val 50000"/>
              <a:gd name="adj2" fmla="val 82159"/>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1" name="上下矢印 280"/>
          <p:cNvSpPr/>
          <p:nvPr/>
        </p:nvSpPr>
        <p:spPr>
          <a:xfrm>
            <a:off x="5762025" y="5859596"/>
            <a:ext cx="150652" cy="553659"/>
          </a:xfrm>
          <a:prstGeom prst="upDownArrow">
            <a:avLst>
              <a:gd name="adj1" fmla="val 50000"/>
              <a:gd name="adj2" fmla="val 74580"/>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2" name="テキスト ボックス 281"/>
          <p:cNvSpPr txBox="1"/>
          <p:nvPr/>
        </p:nvSpPr>
        <p:spPr>
          <a:xfrm>
            <a:off x="5119366" y="4491880"/>
            <a:ext cx="1398156" cy="270031"/>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①　新たな取組みへの助言、</a:t>
            </a:r>
            <a:endParaRPr lang="en-US" altLang="ja-JP" sz="612" dirty="0">
              <a:solidFill>
                <a:prstClr val="black"/>
              </a:solidFill>
              <a:latin typeface="Meiryo UI" panose="020B0604030504040204" pitchFamily="50" charset="-128"/>
              <a:ea typeface="Meiryo UI" panose="020B0604030504040204" pitchFamily="50" charset="-128"/>
            </a:endParaRPr>
          </a:p>
          <a:p>
            <a:pPr defTabSz="457200"/>
            <a:r>
              <a:rPr lang="ja-JP" altLang="en-US" sz="612" dirty="0">
                <a:solidFill>
                  <a:prstClr val="black"/>
                </a:solidFill>
                <a:latin typeface="Meiryo UI" panose="020B0604030504040204" pitchFamily="50" charset="-128"/>
                <a:ea typeface="Meiryo UI" panose="020B0604030504040204" pitchFamily="50" charset="-128"/>
              </a:rPr>
              <a:t>　　⇒　モデル事業選定等への助言</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283" name="テキスト ボックス 282"/>
          <p:cNvSpPr txBox="1"/>
          <p:nvPr/>
        </p:nvSpPr>
        <p:spPr>
          <a:xfrm>
            <a:off x="5745088" y="6143428"/>
            <a:ext cx="862331" cy="270784"/>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事業実施に向けた</a:t>
            </a:r>
            <a:endParaRPr lang="en-US" altLang="ja-JP" sz="612" dirty="0">
              <a:solidFill>
                <a:prstClr val="black"/>
              </a:solidFill>
              <a:latin typeface="Meiryo UI" panose="020B0604030504040204" pitchFamily="50" charset="-128"/>
              <a:ea typeface="Meiryo UI" panose="020B0604030504040204" pitchFamily="50" charset="-128"/>
            </a:endParaRPr>
          </a:p>
          <a:p>
            <a:pPr defTabSz="457200"/>
            <a:r>
              <a:rPr lang="ja-JP" altLang="en-US" sz="612" dirty="0">
                <a:solidFill>
                  <a:prstClr val="black"/>
                </a:solidFill>
                <a:latin typeface="Meiryo UI" panose="020B0604030504040204" pitchFamily="50" charset="-128"/>
                <a:ea typeface="Meiryo UI" panose="020B0604030504040204" pitchFamily="50" charset="-128"/>
              </a:rPr>
              <a:t>相談、調整</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284" name="上下矢印 283"/>
          <p:cNvSpPr/>
          <p:nvPr/>
        </p:nvSpPr>
        <p:spPr>
          <a:xfrm>
            <a:off x="7220195" y="5859596"/>
            <a:ext cx="150652" cy="553659"/>
          </a:xfrm>
          <a:prstGeom prst="upDownArrow">
            <a:avLst>
              <a:gd name="adj1" fmla="val 50000"/>
              <a:gd name="adj2" fmla="val 74580"/>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5" name="下矢印 284"/>
          <p:cNvSpPr/>
          <p:nvPr/>
        </p:nvSpPr>
        <p:spPr>
          <a:xfrm>
            <a:off x="8700216" y="5850604"/>
            <a:ext cx="161163" cy="561309"/>
          </a:xfrm>
          <a:prstGeom prst="downArrow">
            <a:avLst>
              <a:gd name="adj1" fmla="val 50000"/>
              <a:gd name="adj2" fmla="val 78712"/>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6" name="テキスト ボックス 285"/>
          <p:cNvSpPr txBox="1"/>
          <p:nvPr/>
        </p:nvSpPr>
        <p:spPr>
          <a:xfrm>
            <a:off x="8697416" y="6143428"/>
            <a:ext cx="995061" cy="270784"/>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関連の取組みも含めて、</a:t>
            </a:r>
          </a:p>
          <a:p>
            <a:pPr defTabSz="457200"/>
            <a:r>
              <a:rPr lang="ja-JP" altLang="en-US" sz="612" dirty="0">
                <a:solidFill>
                  <a:prstClr val="black"/>
                </a:solidFill>
                <a:latin typeface="Meiryo UI" panose="020B0604030504040204" pitchFamily="50" charset="-128"/>
                <a:ea typeface="Meiryo UI" panose="020B0604030504040204" pitchFamily="50" charset="-128"/>
              </a:rPr>
              <a:t>事例を共有化、広く発信</a:t>
            </a:r>
          </a:p>
        </p:txBody>
      </p:sp>
      <p:sp>
        <p:nvSpPr>
          <p:cNvPr id="287" name="テキスト ボックス 286"/>
          <p:cNvSpPr txBox="1"/>
          <p:nvPr/>
        </p:nvSpPr>
        <p:spPr>
          <a:xfrm>
            <a:off x="7185248" y="6143428"/>
            <a:ext cx="736693" cy="270784"/>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協力機関と連携</a:t>
            </a:r>
            <a:endParaRPr lang="en-US" altLang="ja-JP" sz="612" dirty="0">
              <a:solidFill>
                <a:prstClr val="black"/>
              </a:solidFill>
              <a:latin typeface="Meiryo UI" panose="020B0604030504040204" pitchFamily="50" charset="-128"/>
              <a:ea typeface="Meiryo UI" panose="020B0604030504040204" pitchFamily="50" charset="-128"/>
            </a:endParaRPr>
          </a:p>
        </p:txBody>
      </p:sp>
      <p:cxnSp>
        <p:nvCxnSpPr>
          <p:cNvPr id="288" name="直線矢印コネクタ 287"/>
          <p:cNvCxnSpPr/>
          <p:nvPr/>
        </p:nvCxnSpPr>
        <p:spPr>
          <a:xfrm>
            <a:off x="6460898" y="6278820"/>
            <a:ext cx="759297" cy="0"/>
          </a:xfrm>
          <a:prstGeom prst="straightConnector1">
            <a:avLst/>
          </a:prstGeom>
          <a:noFill/>
          <a:ln w="12700" cap="flat" cmpd="sng" algn="ctr">
            <a:solidFill>
              <a:srgbClr val="70AD47"/>
            </a:solidFill>
            <a:prstDash val="sysDot"/>
            <a:miter lim="800000"/>
            <a:tailEnd type="triangle"/>
          </a:ln>
          <a:effectLst/>
        </p:spPr>
      </p:cxnSp>
      <p:sp>
        <p:nvSpPr>
          <p:cNvPr id="289" name="下矢印 288"/>
          <p:cNvSpPr/>
          <p:nvPr/>
        </p:nvSpPr>
        <p:spPr>
          <a:xfrm rot="20517285">
            <a:off x="6581922" y="4486805"/>
            <a:ext cx="141004" cy="476819"/>
          </a:xfrm>
          <a:prstGeom prst="downArrow">
            <a:avLst>
              <a:gd name="adj1" fmla="val 50000"/>
              <a:gd name="adj2" fmla="val 82159"/>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0" name="テキスト ボックス 289"/>
          <p:cNvSpPr txBox="1"/>
          <p:nvPr/>
        </p:nvSpPr>
        <p:spPr>
          <a:xfrm>
            <a:off x="6542190" y="4495475"/>
            <a:ext cx="1217865" cy="266436"/>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②　効果分析等の知見導入</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291" name="下矢印 290"/>
          <p:cNvSpPr/>
          <p:nvPr/>
        </p:nvSpPr>
        <p:spPr>
          <a:xfrm rot="20517285">
            <a:off x="8074517" y="4486805"/>
            <a:ext cx="141004" cy="476819"/>
          </a:xfrm>
          <a:prstGeom prst="downArrow">
            <a:avLst>
              <a:gd name="adj1" fmla="val 50000"/>
              <a:gd name="adj2" fmla="val 82159"/>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2" name="テキスト ボックス 291"/>
          <p:cNvSpPr txBox="1"/>
          <p:nvPr/>
        </p:nvSpPr>
        <p:spPr>
          <a:xfrm>
            <a:off x="8037484" y="4491879"/>
            <a:ext cx="1340954" cy="270031"/>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③　取組みを広めるための助言　など</a:t>
            </a:r>
            <a:endParaRPr lang="en-US" altLang="ja-JP" sz="561" dirty="0">
              <a:solidFill>
                <a:prstClr val="black"/>
              </a:solidFill>
              <a:latin typeface="Meiryo UI" panose="020B0604030504040204" pitchFamily="50" charset="-128"/>
              <a:ea typeface="Meiryo UI" panose="020B0604030504040204" pitchFamily="50" charset="-128"/>
            </a:endParaRPr>
          </a:p>
        </p:txBody>
      </p:sp>
      <p:sp>
        <p:nvSpPr>
          <p:cNvPr id="293" name="テキスト ボックス 292"/>
          <p:cNvSpPr txBox="1"/>
          <p:nvPr/>
        </p:nvSpPr>
        <p:spPr>
          <a:xfrm>
            <a:off x="9276044" y="4764964"/>
            <a:ext cx="426124" cy="1368265"/>
          </a:xfrm>
          <a:prstGeom prst="rect">
            <a:avLst/>
          </a:prstGeom>
          <a:noFill/>
          <a:ln>
            <a:noFill/>
          </a:ln>
        </p:spPr>
        <p:txBody>
          <a:bodyPr vert="eaVert"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　　　　効果的な横展開につなげる</a:t>
            </a:r>
            <a:endParaRPr lang="en-US" altLang="ja-JP" sz="612" dirty="0">
              <a:solidFill>
                <a:prstClr val="black"/>
              </a:solidFill>
              <a:latin typeface="Meiryo UI" panose="020B0604030504040204" pitchFamily="50" charset="-128"/>
              <a:ea typeface="Meiryo UI" panose="020B0604030504040204" pitchFamily="50" charset="-128"/>
            </a:endParaRPr>
          </a:p>
          <a:p>
            <a:pPr defTabSz="457200"/>
            <a:r>
              <a:rPr lang="en-US" altLang="ja-JP" sz="612" dirty="0">
                <a:solidFill>
                  <a:prstClr val="black"/>
                </a:solidFill>
                <a:latin typeface="Meiryo UI" panose="020B0604030504040204" pitchFamily="50" charset="-128"/>
                <a:ea typeface="Meiryo UI" panose="020B0604030504040204" pitchFamily="50" charset="-128"/>
              </a:rPr>
              <a:t>10</a:t>
            </a:r>
            <a:r>
              <a:rPr lang="ja-JP" altLang="en-US" sz="612" dirty="0">
                <a:solidFill>
                  <a:prstClr val="black"/>
                </a:solidFill>
                <a:latin typeface="Meiryo UI" panose="020B0604030504040204" pitchFamily="50" charset="-128"/>
                <a:ea typeface="Meiryo UI" panose="020B0604030504040204" pitchFamily="50" charset="-128"/>
              </a:rPr>
              <a:t>歳若返りの取組みの充実・拡大、</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294" name="ホームベース 293"/>
          <p:cNvSpPr/>
          <p:nvPr/>
        </p:nvSpPr>
        <p:spPr>
          <a:xfrm>
            <a:off x="8219044" y="4967868"/>
            <a:ext cx="1112730" cy="878493"/>
          </a:xfrm>
          <a:prstGeom prst="homePlate">
            <a:avLst>
              <a:gd name="adj" fmla="val 13819"/>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38100" cap="flat" cmpd="sng" algn="ctr">
            <a:solidFill>
              <a:srgbClr val="70AD47"/>
            </a:solidFill>
            <a:prstDash val="solid"/>
            <a:miter lim="800000"/>
          </a:ln>
          <a:effectLst/>
        </p:spPr>
        <p:txBody>
          <a:bodyPr r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実施結果とりまとめ・発信</a:t>
            </a:r>
            <a:endParaRPr kumimoji="0" lang="en-US" altLang="ja-JP"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r>
              <a:rPr kumimoji="0" lang="ja-JP" altLang="en-US"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効果のある取組み成果を各主体に共有、取組みを促す</a:t>
            </a: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95" name="上下矢印 294"/>
          <p:cNvSpPr/>
          <p:nvPr/>
        </p:nvSpPr>
        <p:spPr>
          <a:xfrm>
            <a:off x="5313337" y="5859596"/>
            <a:ext cx="150652" cy="553659"/>
          </a:xfrm>
          <a:prstGeom prst="upDownArrow">
            <a:avLst>
              <a:gd name="adj1" fmla="val 50000"/>
              <a:gd name="adj2" fmla="val 74580"/>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6" name="テキスト ボックス 295"/>
          <p:cNvSpPr txBox="1"/>
          <p:nvPr/>
        </p:nvSpPr>
        <p:spPr>
          <a:xfrm>
            <a:off x="5041222" y="6135632"/>
            <a:ext cx="794442" cy="270784"/>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新たな取組み検討のためのヒアリング等</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297" name="二等辺三角形 296"/>
          <p:cNvSpPr/>
          <p:nvPr/>
        </p:nvSpPr>
        <p:spPr>
          <a:xfrm rot="5400000">
            <a:off x="9491652" y="5427493"/>
            <a:ext cx="320304" cy="85794"/>
          </a:xfrm>
          <a:prstGeom prst="triangle">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8" name="テキスト ボックス 297"/>
          <p:cNvSpPr txBox="1"/>
          <p:nvPr/>
        </p:nvSpPr>
        <p:spPr>
          <a:xfrm>
            <a:off x="9652100" y="4722950"/>
            <a:ext cx="197444" cy="1452291"/>
          </a:xfrm>
          <a:prstGeom prst="rect">
            <a:avLst/>
          </a:prstGeom>
          <a:noFill/>
          <a:ln>
            <a:noFill/>
          </a:ln>
        </p:spPr>
        <p:txBody>
          <a:bodyPr vert="eaVert" wrap="square" rtlCol="0" anchor="ctr">
            <a:noAutofit/>
          </a:bodyPr>
          <a:lstStyle/>
          <a:p>
            <a:pPr algn="ctr" defTabSz="457200"/>
            <a:r>
              <a:rPr lang="ja-JP" altLang="en-US" sz="714" spc="-76" dirty="0">
                <a:solidFill>
                  <a:prstClr val="black"/>
                </a:solidFill>
                <a:latin typeface="Meiryo UI" panose="020B0604030504040204" pitchFamily="50" charset="-128"/>
                <a:ea typeface="Meiryo UI" panose="020B0604030504040204" pitchFamily="50" charset="-128"/>
              </a:rPr>
              <a:t>万博開催時期に向けて、着実に推進</a:t>
            </a:r>
            <a:endParaRPr lang="en-US" altLang="ja-JP" sz="714" spc="-76" dirty="0">
              <a:solidFill>
                <a:prstClr val="black"/>
              </a:solidFill>
              <a:latin typeface="Meiryo UI" panose="020B0604030504040204" pitchFamily="50" charset="-128"/>
              <a:ea typeface="Meiryo UI" panose="020B0604030504040204" pitchFamily="50" charset="-128"/>
            </a:endParaRPr>
          </a:p>
        </p:txBody>
      </p:sp>
      <p:sp>
        <p:nvSpPr>
          <p:cNvPr id="124" name="上下矢印 123"/>
          <p:cNvSpPr/>
          <p:nvPr/>
        </p:nvSpPr>
        <p:spPr>
          <a:xfrm rot="1800000">
            <a:off x="2258784" y="5994956"/>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1" name="上下矢印 130"/>
          <p:cNvSpPr/>
          <p:nvPr/>
        </p:nvSpPr>
        <p:spPr>
          <a:xfrm rot="-1800000">
            <a:off x="2985455" y="5994956"/>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130" name="直線矢印コネクタ 129"/>
          <p:cNvCxnSpPr/>
          <p:nvPr/>
        </p:nvCxnSpPr>
        <p:spPr>
          <a:xfrm flipH="1" flipV="1">
            <a:off x="3254081" y="5791536"/>
            <a:ext cx="371524" cy="18571"/>
          </a:xfrm>
          <a:prstGeom prst="straightConnector1">
            <a:avLst/>
          </a:prstGeom>
          <a:noFill/>
          <a:ln w="6350" cap="flat" cmpd="sng" algn="ctr">
            <a:solidFill>
              <a:srgbClr val="70AD47"/>
            </a:solidFill>
            <a:prstDash val="solid"/>
            <a:miter lim="800000"/>
            <a:tailEnd type="triangle" w="lg" len="lg"/>
          </a:ln>
          <a:effectLst/>
        </p:spPr>
      </p:cxnSp>
      <p:cxnSp>
        <p:nvCxnSpPr>
          <p:cNvPr id="129" name="直線矢印コネクタ 128"/>
          <p:cNvCxnSpPr/>
          <p:nvPr/>
        </p:nvCxnSpPr>
        <p:spPr>
          <a:xfrm flipH="1">
            <a:off x="3198494" y="6339635"/>
            <a:ext cx="411078" cy="60929"/>
          </a:xfrm>
          <a:prstGeom prst="straightConnector1">
            <a:avLst/>
          </a:prstGeom>
          <a:noFill/>
          <a:ln w="6350" cap="flat" cmpd="sng" algn="ctr">
            <a:solidFill>
              <a:srgbClr val="70AD47"/>
            </a:solidFill>
            <a:prstDash val="solid"/>
            <a:miter lim="800000"/>
            <a:tailEnd type="triangle" w="lg" len="lg"/>
          </a:ln>
          <a:effectLst/>
        </p:spPr>
      </p:cxnSp>
      <p:sp>
        <p:nvSpPr>
          <p:cNvPr id="299" name="正方形/長方形 298"/>
          <p:cNvSpPr/>
          <p:nvPr/>
        </p:nvSpPr>
        <p:spPr>
          <a:xfrm>
            <a:off x="340849" y="1994554"/>
            <a:ext cx="4617694" cy="1434447"/>
          </a:xfrm>
          <a:prstGeom prst="rect">
            <a:avLst/>
          </a:prstGeom>
          <a:noFill/>
          <a:ln w="19050" cap="flat" cmpd="sng" algn="ctr">
            <a:solidFill>
              <a:srgbClr val="A5A5A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687"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0" name="正方形/長方形 299">
            <a:extLst>
              <a:ext uri="{FF2B5EF4-FFF2-40B4-BE49-F238E27FC236}">
                <a16:creationId xmlns:a16="http://schemas.microsoft.com/office/drawing/2014/main" id="{A748428E-6035-406A-B13C-502936585668}"/>
              </a:ext>
            </a:extLst>
          </p:cNvPr>
          <p:cNvSpPr/>
          <p:nvPr/>
        </p:nvSpPr>
        <p:spPr>
          <a:xfrm>
            <a:off x="598021" y="1029540"/>
            <a:ext cx="1057926" cy="146955"/>
          </a:xfrm>
          <a:prstGeom prst="rect">
            <a:avLst/>
          </a:prstGeom>
          <a:solidFill>
            <a:srgbClr val="9BBB59"/>
          </a:solidFill>
          <a:ln w="25400" cap="flat" cmpd="sng" algn="ctr">
            <a:noFill/>
            <a:prstDash val="solid"/>
          </a:ln>
          <a:effectLst/>
        </p:spPr>
        <p:txBody>
          <a:bodyPr wrap="none" rtlCol="0" anchor="ctr"/>
          <a:lstStyle/>
          <a:p>
            <a:pPr defTabSz="466549">
              <a:defRPr/>
            </a:pP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12"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健康</a:t>
            </a: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寿命　</a:t>
            </a:r>
            <a:r>
              <a:rPr lang="en-US" altLang="ja-JP"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71.50</a:t>
            </a: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歳</a:t>
            </a:r>
          </a:p>
        </p:txBody>
      </p:sp>
      <p:sp>
        <p:nvSpPr>
          <p:cNvPr id="301" name="正方形/長方形 300">
            <a:extLst>
              <a:ext uri="{FF2B5EF4-FFF2-40B4-BE49-F238E27FC236}">
                <a16:creationId xmlns:a16="http://schemas.microsoft.com/office/drawing/2014/main" id="{6AEB60BF-8A35-40CF-9E68-2B3456DBE34E}"/>
              </a:ext>
            </a:extLst>
          </p:cNvPr>
          <p:cNvSpPr/>
          <p:nvPr/>
        </p:nvSpPr>
        <p:spPr>
          <a:xfrm>
            <a:off x="598021" y="1209009"/>
            <a:ext cx="1552131" cy="146955"/>
          </a:xfrm>
          <a:prstGeom prst="rect">
            <a:avLst/>
          </a:prstGeom>
          <a:solidFill>
            <a:srgbClr val="9BBB59">
              <a:lumMod val="60000"/>
              <a:lumOff val="40000"/>
            </a:srgbClr>
          </a:solidFill>
          <a:ln w="25400" cap="flat" cmpd="sng" algn="ctr">
            <a:noFill/>
            <a:prstDash val="solid"/>
          </a:ln>
          <a:effectLst/>
        </p:spPr>
        <p:txBody>
          <a:bodyPr rtlCol="0" anchor="ctr"/>
          <a:lstStyle/>
          <a:p>
            <a:pPr defTabSz="466549">
              <a:defRPr/>
            </a:pP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12"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a:t>
            </a: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寿命　</a:t>
            </a:r>
            <a:r>
              <a:rPr lang="en-US" altLang="ja-JP"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80.23</a:t>
            </a: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p>
        </p:txBody>
      </p:sp>
      <p:sp>
        <p:nvSpPr>
          <p:cNvPr id="302" name="正方形/長方形 301">
            <a:extLst>
              <a:ext uri="{FF2B5EF4-FFF2-40B4-BE49-F238E27FC236}">
                <a16:creationId xmlns:a16="http://schemas.microsoft.com/office/drawing/2014/main" id="{4F6D62F9-C353-4F13-9C11-E8DF072E2ADA}"/>
              </a:ext>
            </a:extLst>
          </p:cNvPr>
          <p:cNvSpPr/>
          <p:nvPr/>
        </p:nvSpPr>
        <p:spPr>
          <a:xfrm>
            <a:off x="598021" y="1396928"/>
            <a:ext cx="1262854" cy="146955"/>
          </a:xfrm>
          <a:prstGeom prst="rect">
            <a:avLst/>
          </a:prstGeom>
          <a:solidFill>
            <a:srgbClr val="9BBB59"/>
          </a:solidFill>
          <a:ln w="25400" cap="flat" cmpd="sng" algn="ctr">
            <a:noFill/>
            <a:prstDash val="solid"/>
          </a:ln>
          <a:effectLst/>
        </p:spPr>
        <p:txBody>
          <a:bodyPr rtlCol="0" anchor="ctr"/>
          <a:lstStyle/>
          <a:p>
            <a:pPr defTabSz="466549">
              <a:defRPr/>
            </a:pP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12"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健康</a:t>
            </a: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寿命　</a:t>
            </a:r>
            <a:r>
              <a:rPr lang="en-US" altLang="ja-JP"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74.46</a:t>
            </a: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歳</a:t>
            </a:r>
          </a:p>
        </p:txBody>
      </p:sp>
      <p:sp>
        <p:nvSpPr>
          <p:cNvPr id="303" name="正方形/長方形 302">
            <a:extLst>
              <a:ext uri="{FF2B5EF4-FFF2-40B4-BE49-F238E27FC236}">
                <a16:creationId xmlns:a16="http://schemas.microsoft.com/office/drawing/2014/main" id="{B8FA6C44-F263-40A9-A86C-3AB4D50E2DC3}"/>
              </a:ext>
            </a:extLst>
          </p:cNvPr>
          <p:cNvSpPr/>
          <p:nvPr/>
        </p:nvSpPr>
        <p:spPr>
          <a:xfrm>
            <a:off x="598021" y="1580622"/>
            <a:ext cx="1862094" cy="146955"/>
          </a:xfrm>
          <a:prstGeom prst="rect">
            <a:avLst/>
          </a:prstGeom>
          <a:solidFill>
            <a:srgbClr val="9BBB59">
              <a:lumMod val="60000"/>
              <a:lumOff val="40000"/>
            </a:srgbClr>
          </a:solidFill>
          <a:ln w="25400" cap="flat" cmpd="sng" algn="ctr">
            <a:noFill/>
            <a:prstDash val="solid"/>
          </a:ln>
          <a:effectLst/>
        </p:spPr>
        <p:txBody>
          <a:bodyPr rtlCol="0" anchor="ctr"/>
          <a:lstStyle/>
          <a:p>
            <a:pPr defTabSz="466549">
              <a:defRPr/>
            </a:pP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12"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a:t>
            </a: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寿命　</a:t>
            </a:r>
            <a:r>
              <a:rPr lang="en-US" altLang="ja-JP"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86.73</a:t>
            </a: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p>
        </p:txBody>
      </p:sp>
      <p:sp>
        <p:nvSpPr>
          <p:cNvPr id="304" name="小波 303">
            <a:extLst>
              <a:ext uri="{FF2B5EF4-FFF2-40B4-BE49-F238E27FC236}">
                <a16:creationId xmlns:a16="http://schemas.microsoft.com/office/drawing/2014/main" id="{DE51B930-DC49-42ED-9B27-EB9C334B097B}"/>
              </a:ext>
            </a:extLst>
          </p:cNvPr>
          <p:cNvSpPr/>
          <p:nvPr/>
        </p:nvSpPr>
        <p:spPr>
          <a:xfrm rot="5400000">
            <a:off x="414327" y="1295896"/>
            <a:ext cx="771514" cy="165324"/>
          </a:xfrm>
          <a:prstGeom prst="doubleWave">
            <a:avLst>
              <a:gd name="adj1" fmla="val 12500"/>
              <a:gd name="adj2" fmla="val 0"/>
            </a:avLst>
          </a:prstGeom>
          <a:solidFill>
            <a:sysClr val="window" lastClr="FFFFFF"/>
          </a:solidFill>
          <a:ln w="25400" cap="flat" cmpd="sng" algn="ctr">
            <a:noFill/>
            <a:prstDash val="solid"/>
          </a:ln>
          <a:effectLst/>
        </p:spPr>
        <p:txBody>
          <a:bodyPr rtlCol="0" anchor="ctr"/>
          <a:lstStyle/>
          <a:p>
            <a:pPr marL="0" marR="0" lvl="0" indent="0" algn="ctr" defTabSz="466549" eaLnBrk="1" fontAlgn="auto" latinLnBrk="0" hangingPunct="1">
              <a:lnSpc>
                <a:spcPct val="100000"/>
              </a:lnSpc>
              <a:spcBef>
                <a:spcPts val="0"/>
              </a:spcBef>
              <a:spcAft>
                <a:spcPts val="0"/>
              </a:spcAft>
              <a:buClrTx/>
              <a:buSzTx/>
              <a:buFontTx/>
              <a:buNone/>
              <a:tabLst/>
              <a:defRPr/>
            </a:pPr>
            <a:endParaRPr kumimoji="0" lang="ja-JP" altLang="en-US" sz="919" b="0" i="0" u="none" strike="noStrike" kern="0" cap="none" spc="0" normalizeH="0" baseline="0" noProof="0">
              <a:ln>
                <a:noFill/>
              </a:ln>
              <a:solidFill>
                <a:prstClr val="white"/>
              </a:solidFill>
              <a:effectLst/>
              <a:uLnTx/>
              <a:uFillTx/>
            </a:endParaRPr>
          </a:p>
        </p:txBody>
      </p:sp>
      <p:cxnSp>
        <p:nvCxnSpPr>
          <p:cNvPr id="305" name="直線矢印コネクタ 304">
            <a:extLst>
              <a:ext uri="{FF2B5EF4-FFF2-40B4-BE49-F238E27FC236}">
                <a16:creationId xmlns:a16="http://schemas.microsoft.com/office/drawing/2014/main" id="{7379EAE4-B21D-4FAC-A76D-D046C39282C7}"/>
              </a:ext>
            </a:extLst>
          </p:cNvPr>
          <p:cNvCxnSpPr/>
          <p:nvPr/>
        </p:nvCxnSpPr>
        <p:spPr>
          <a:xfrm>
            <a:off x="598021" y="1764315"/>
            <a:ext cx="2498236" cy="0"/>
          </a:xfrm>
          <a:prstGeom prst="straightConnector1">
            <a:avLst/>
          </a:prstGeom>
          <a:noFill/>
          <a:ln w="25400" cap="flat" cmpd="sng" algn="ctr">
            <a:solidFill>
              <a:srgbClr val="9BBB59"/>
            </a:solidFill>
            <a:prstDash val="solid"/>
            <a:tailEnd type="arrow"/>
          </a:ln>
          <a:effectLst>
            <a:outerShdw blurRad="40000" dist="20000" dir="5400000" rotWithShape="0">
              <a:srgbClr val="000000">
                <a:alpha val="38000"/>
              </a:srgbClr>
            </a:outerShdw>
          </a:effectLst>
        </p:spPr>
      </p:cxnSp>
      <p:sp>
        <p:nvSpPr>
          <p:cNvPr id="306" name="テキスト ボックス 305">
            <a:extLst>
              <a:ext uri="{FF2B5EF4-FFF2-40B4-BE49-F238E27FC236}">
                <a16:creationId xmlns:a16="http://schemas.microsoft.com/office/drawing/2014/main" id="{DD5C40D2-CFD3-4CB2-89A3-A1C7D192F776}"/>
              </a:ext>
            </a:extLst>
          </p:cNvPr>
          <p:cNvSpPr txBox="1"/>
          <p:nvPr/>
        </p:nvSpPr>
        <p:spPr>
          <a:xfrm>
            <a:off x="340849" y="1047903"/>
            <a:ext cx="257171" cy="280718"/>
          </a:xfrm>
          <a:prstGeom prst="rect">
            <a:avLst/>
          </a:prstGeom>
          <a:noFill/>
        </p:spPr>
        <p:txBody>
          <a:bodyPr wrap="square" rtlCol="0">
            <a:spAutoFit/>
          </a:bodyPr>
          <a:lstStyle/>
          <a:p>
            <a:pPr algn="ctr" defTabSz="466549"/>
            <a:r>
              <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男性</a:t>
            </a:r>
          </a:p>
        </p:txBody>
      </p:sp>
      <p:sp>
        <p:nvSpPr>
          <p:cNvPr id="307" name="テキスト ボックス 306">
            <a:extLst>
              <a:ext uri="{FF2B5EF4-FFF2-40B4-BE49-F238E27FC236}">
                <a16:creationId xmlns:a16="http://schemas.microsoft.com/office/drawing/2014/main" id="{2A378B74-83E6-4762-9D17-962216BCF3B2}"/>
              </a:ext>
            </a:extLst>
          </p:cNvPr>
          <p:cNvSpPr txBox="1"/>
          <p:nvPr/>
        </p:nvSpPr>
        <p:spPr>
          <a:xfrm>
            <a:off x="340849" y="1423126"/>
            <a:ext cx="257171" cy="280718"/>
          </a:xfrm>
          <a:prstGeom prst="rect">
            <a:avLst/>
          </a:prstGeom>
          <a:noFill/>
        </p:spPr>
        <p:txBody>
          <a:bodyPr wrap="square" rtlCol="0">
            <a:spAutoFit/>
          </a:bodyPr>
          <a:lstStyle/>
          <a:p>
            <a:pPr algn="ctr" defTabSz="466549"/>
            <a:r>
              <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女性</a:t>
            </a:r>
          </a:p>
        </p:txBody>
      </p:sp>
      <p:cxnSp>
        <p:nvCxnSpPr>
          <p:cNvPr id="308" name="直線矢印コネクタ 307">
            <a:extLst>
              <a:ext uri="{FF2B5EF4-FFF2-40B4-BE49-F238E27FC236}">
                <a16:creationId xmlns:a16="http://schemas.microsoft.com/office/drawing/2014/main" id="{D95E462F-9954-4438-8631-1F66DF183486}"/>
              </a:ext>
            </a:extLst>
          </p:cNvPr>
          <p:cNvCxnSpPr/>
          <p:nvPr/>
        </p:nvCxnSpPr>
        <p:spPr>
          <a:xfrm>
            <a:off x="1655948" y="1278311"/>
            <a:ext cx="487328" cy="0"/>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309" name="正方形/長方形 308">
            <a:extLst>
              <a:ext uri="{FF2B5EF4-FFF2-40B4-BE49-F238E27FC236}">
                <a16:creationId xmlns:a16="http://schemas.microsoft.com/office/drawing/2014/main" id="{8F6B685E-CE50-46B8-AC2B-352B62650E06}"/>
              </a:ext>
            </a:extLst>
          </p:cNvPr>
          <p:cNvSpPr/>
          <p:nvPr/>
        </p:nvSpPr>
        <p:spPr>
          <a:xfrm>
            <a:off x="1658451" y="1029541"/>
            <a:ext cx="105416" cy="146954"/>
          </a:xfrm>
          <a:prstGeom prst="rect">
            <a:avLst/>
          </a:prstGeom>
          <a:solidFill>
            <a:sysClr val="window" lastClr="FFFFFF"/>
          </a:solidFill>
          <a:ln w="38100" cap="flat" cmpd="sng" algn="ctr">
            <a:solidFill>
              <a:srgbClr val="9BBB59"/>
            </a:solidFill>
            <a:prstDash val="sysDot"/>
          </a:ln>
          <a:effectLst/>
        </p:spPr>
        <p:txBody>
          <a:bodyPr rtlCol="0" anchor="ctr"/>
          <a:lstStyle/>
          <a:p>
            <a:pPr defTabSz="466549">
              <a:defRPr/>
            </a:pPr>
            <a:endParaRPr lang="ja-JP" altLang="en-US" sz="612"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0" name="直線コネクタ 309">
            <a:extLst>
              <a:ext uri="{FF2B5EF4-FFF2-40B4-BE49-F238E27FC236}">
                <a16:creationId xmlns:a16="http://schemas.microsoft.com/office/drawing/2014/main" id="{C970C139-962F-4D17-A6AA-815262C7228F}"/>
              </a:ext>
            </a:extLst>
          </p:cNvPr>
          <p:cNvCxnSpPr>
            <a:endCxn id="314" idx="1"/>
          </p:cNvCxnSpPr>
          <p:nvPr/>
        </p:nvCxnSpPr>
        <p:spPr>
          <a:xfrm>
            <a:off x="1767606" y="1081969"/>
            <a:ext cx="552060" cy="105127"/>
          </a:xfrm>
          <a:prstGeom prst="line">
            <a:avLst/>
          </a:prstGeom>
          <a:noFill/>
          <a:ln w="9525" cap="flat" cmpd="sng" algn="ctr">
            <a:solidFill>
              <a:srgbClr val="9BBB59">
                <a:shade val="95000"/>
                <a:satMod val="105000"/>
              </a:srgbClr>
            </a:solidFill>
            <a:prstDash val="dash"/>
          </a:ln>
          <a:effectLst/>
        </p:spPr>
      </p:cxnSp>
      <p:cxnSp>
        <p:nvCxnSpPr>
          <p:cNvPr id="311" name="直線コネクタ 310">
            <a:extLst>
              <a:ext uri="{FF2B5EF4-FFF2-40B4-BE49-F238E27FC236}">
                <a16:creationId xmlns:a16="http://schemas.microsoft.com/office/drawing/2014/main" id="{76A66FCD-90FD-4C50-A670-B08799B6D509}"/>
              </a:ext>
            </a:extLst>
          </p:cNvPr>
          <p:cNvCxnSpPr/>
          <p:nvPr/>
        </p:nvCxnSpPr>
        <p:spPr>
          <a:xfrm flipV="1">
            <a:off x="1988671" y="1187146"/>
            <a:ext cx="356025" cy="276458"/>
          </a:xfrm>
          <a:prstGeom prst="line">
            <a:avLst/>
          </a:prstGeom>
          <a:noFill/>
          <a:ln w="9525" cap="flat" cmpd="sng" algn="ctr">
            <a:solidFill>
              <a:srgbClr val="9BBB59">
                <a:shade val="95000"/>
                <a:satMod val="105000"/>
              </a:srgbClr>
            </a:solidFill>
            <a:prstDash val="dash"/>
          </a:ln>
          <a:effectLst/>
        </p:spPr>
      </p:cxnSp>
      <p:cxnSp>
        <p:nvCxnSpPr>
          <p:cNvPr id="312" name="直線コネクタ 311">
            <a:extLst>
              <a:ext uri="{FF2B5EF4-FFF2-40B4-BE49-F238E27FC236}">
                <a16:creationId xmlns:a16="http://schemas.microsoft.com/office/drawing/2014/main" id="{03FFE442-9056-43E3-B359-32788BF4C55B}"/>
              </a:ext>
            </a:extLst>
          </p:cNvPr>
          <p:cNvCxnSpPr/>
          <p:nvPr/>
        </p:nvCxnSpPr>
        <p:spPr>
          <a:xfrm flipV="1">
            <a:off x="2224383" y="1481056"/>
            <a:ext cx="254445" cy="173044"/>
          </a:xfrm>
          <a:prstGeom prst="line">
            <a:avLst/>
          </a:prstGeom>
          <a:noFill/>
          <a:ln w="9525" cap="flat" cmpd="sng" algn="ctr">
            <a:solidFill>
              <a:srgbClr val="C0504D">
                <a:shade val="95000"/>
                <a:satMod val="105000"/>
              </a:srgbClr>
            </a:solidFill>
            <a:prstDash val="solid"/>
          </a:ln>
          <a:effectLst/>
        </p:spPr>
      </p:cxnSp>
      <p:cxnSp>
        <p:nvCxnSpPr>
          <p:cNvPr id="313" name="直線コネクタ 312">
            <a:extLst>
              <a:ext uri="{FF2B5EF4-FFF2-40B4-BE49-F238E27FC236}">
                <a16:creationId xmlns:a16="http://schemas.microsoft.com/office/drawing/2014/main" id="{9AE3123D-A6E8-4E4A-91AE-8150416EB58D}"/>
              </a:ext>
            </a:extLst>
          </p:cNvPr>
          <p:cNvCxnSpPr/>
          <p:nvPr/>
        </p:nvCxnSpPr>
        <p:spPr>
          <a:xfrm>
            <a:off x="1906804" y="1278311"/>
            <a:ext cx="572024" cy="202744"/>
          </a:xfrm>
          <a:prstGeom prst="line">
            <a:avLst/>
          </a:prstGeom>
          <a:noFill/>
          <a:ln w="9525" cap="flat" cmpd="sng" algn="ctr">
            <a:solidFill>
              <a:srgbClr val="C0504D">
                <a:shade val="95000"/>
                <a:satMod val="105000"/>
              </a:srgbClr>
            </a:solidFill>
            <a:prstDash val="solid"/>
          </a:ln>
          <a:effectLst/>
        </p:spPr>
      </p:cxnSp>
      <p:sp>
        <p:nvSpPr>
          <p:cNvPr id="314" name="テキスト ボックス 313">
            <a:extLst>
              <a:ext uri="{FF2B5EF4-FFF2-40B4-BE49-F238E27FC236}">
                <a16:creationId xmlns:a16="http://schemas.microsoft.com/office/drawing/2014/main" id="{9866D30D-3C7E-4F66-9CF8-10C90E840260}"/>
              </a:ext>
            </a:extLst>
          </p:cNvPr>
          <p:cNvSpPr txBox="1"/>
          <p:nvPr/>
        </p:nvSpPr>
        <p:spPr>
          <a:xfrm>
            <a:off x="2319666" y="1058471"/>
            <a:ext cx="1067795" cy="257250"/>
          </a:xfrm>
          <a:prstGeom prst="rect">
            <a:avLst/>
          </a:prstGeom>
          <a:noFill/>
        </p:spPr>
        <p:txBody>
          <a:bodyPr wrap="square" rtlCol="0">
            <a:spAutoFit/>
          </a:bodyPr>
          <a:lstStyle/>
          <a:p>
            <a:pPr defTabSz="466549"/>
            <a:r>
              <a:rPr lang="ja-JP" altLang="en-US"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大阪府では、健康寿命</a:t>
            </a:r>
            <a:r>
              <a:rPr lang="en-US" altLang="ja-JP"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歳以上の延伸をめざしている</a:t>
            </a:r>
            <a:endParaRPr lang="en-US" altLang="ja-JP"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5" name="テキスト ボックス 314">
            <a:extLst>
              <a:ext uri="{FF2B5EF4-FFF2-40B4-BE49-F238E27FC236}">
                <a16:creationId xmlns:a16="http://schemas.microsoft.com/office/drawing/2014/main" id="{AA1991BB-D144-4DB5-9B73-D206ECB61795}"/>
              </a:ext>
            </a:extLst>
          </p:cNvPr>
          <p:cNvSpPr txBox="1"/>
          <p:nvPr/>
        </p:nvSpPr>
        <p:spPr>
          <a:xfrm>
            <a:off x="2441281" y="1414476"/>
            <a:ext cx="949683" cy="174791"/>
          </a:xfrm>
          <a:prstGeom prst="rect">
            <a:avLst/>
          </a:prstGeom>
          <a:noFill/>
        </p:spPr>
        <p:txBody>
          <a:bodyPr wrap="square" rtlCol="0">
            <a:spAutoFit/>
          </a:bodyPr>
          <a:lstStyle/>
          <a:p>
            <a:pPr defTabSz="466549"/>
            <a:r>
              <a:rPr lang="ja-JP" altLang="en-US"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平均寿命との差は約</a:t>
            </a:r>
            <a:r>
              <a:rPr lang="en-US" altLang="ja-JP"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endParaRPr lang="en-US" altLang="ja-JP"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6" name="直線コネクタ 315">
            <a:extLst>
              <a:ext uri="{FF2B5EF4-FFF2-40B4-BE49-F238E27FC236}">
                <a16:creationId xmlns:a16="http://schemas.microsoft.com/office/drawing/2014/main" id="{CD58820B-167C-42CC-BB8F-E731FB9D7CC4}"/>
              </a:ext>
            </a:extLst>
          </p:cNvPr>
          <p:cNvCxnSpPr/>
          <p:nvPr/>
        </p:nvCxnSpPr>
        <p:spPr>
          <a:xfrm flipV="1">
            <a:off x="598020" y="1029540"/>
            <a:ext cx="0" cy="734776"/>
          </a:xfrm>
          <a:prstGeom prst="line">
            <a:avLst/>
          </a:prstGeom>
          <a:noFill/>
          <a:ln w="25400" cap="flat" cmpd="sng" algn="ctr">
            <a:solidFill>
              <a:srgbClr val="9BBB59"/>
            </a:solidFill>
            <a:prstDash val="solid"/>
          </a:ln>
          <a:effectLst>
            <a:outerShdw blurRad="40000" dist="20000" dir="5400000" rotWithShape="0">
              <a:srgbClr val="000000">
                <a:alpha val="38000"/>
              </a:srgbClr>
            </a:outerShdw>
          </a:effectLst>
        </p:spPr>
      </p:cxnSp>
      <p:sp>
        <p:nvSpPr>
          <p:cNvPr id="317" name="テキスト ボックス 316">
            <a:extLst>
              <a:ext uri="{FF2B5EF4-FFF2-40B4-BE49-F238E27FC236}">
                <a16:creationId xmlns:a16="http://schemas.microsoft.com/office/drawing/2014/main" id="{CE8C83F9-E912-4F5F-8738-34D96104E33C}"/>
              </a:ext>
            </a:extLst>
          </p:cNvPr>
          <p:cNvSpPr txBox="1"/>
          <p:nvPr/>
        </p:nvSpPr>
        <p:spPr>
          <a:xfrm>
            <a:off x="1379217" y="1746330"/>
            <a:ext cx="280847" cy="186526"/>
          </a:xfrm>
          <a:prstGeom prst="rect">
            <a:avLst/>
          </a:prstGeom>
          <a:noFill/>
        </p:spPr>
        <p:txBody>
          <a:bodyPr wrap="none" rtlCol="0">
            <a:spAutoFit/>
          </a:bodyPr>
          <a:lstStyle/>
          <a:p>
            <a:pPr algn="ctr" defTabSz="466549"/>
            <a:r>
              <a:rPr lang="en-US" altLang="ja-JP"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70</a:t>
            </a:r>
            <a:endPar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8" name="テキスト ボックス 317">
            <a:extLst>
              <a:ext uri="{FF2B5EF4-FFF2-40B4-BE49-F238E27FC236}">
                <a16:creationId xmlns:a16="http://schemas.microsoft.com/office/drawing/2014/main" id="{9CADC167-ED31-4E53-A875-01A9A10C596F}"/>
              </a:ext>
            </a:extLst>
          </p:cNvPr>
          <p:cNvSpPr txBox="1"/>
          <p:nvPr/>
        </p:nvSpPr>
        <p:spPr>
          <a:xfrm>
            <a:off x="1992856" y="1746330"/>
            <a:ext cx="280847" cy="186526"/>
          </a:xfrm>
          <a:prstGeom prst="rect">
            <a:avLst/>
          </a:prstGeom>
          <a:noFill/>
        </p:spPr>
        <p:txBody>
          <a:bodyPr wrap="none" rtlCol="0">
            <a:spAutoFit/>
          </a:bodyPr>
          <a:lstStyle/>
          <a:p>
            <a:pPr algn="ctr" defTabSz="466549"/>
            <a:r>
              <a:rPr lang="en-US" altLang="ja-JP"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80</a:t>
            </a:r>
            <a:endPar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9" name="テキスト ボックス 318">
            <a:extLst>
              <a:ext uri="{FF2B5EF4-FFF2-40B4-BE49-F238E27FC236}">
                <a16:creationId xmlns:a16="http://schemas.microsoft.com/office/drawing/2014/main" id="{E50812F8-0341-4A57-A162-8204E208EE53}"/>
              </a:ext>
            </a:extLst>
          </p:cNvPr>
          <p:cNvSpPr txBox="1"/>
          <p:nvPr/>
        </p:nvSpPr>
        <p:spPr>
          <a:xfrm>
            <a:off x="2569788" y="1746330"/>
            <a:ext cx="280847" cy="186526"/>
          </a:xfrm>
          <a:prstGeom prst="rect">
            <a:avLst/>
          </a:prstGeom>
          <a:noFill/>
        </p:spPr>
        <p:txBody>
          <a:bodyPr wrap="none" rtlCol="0">
            <a:spAutoFit/>
          </a:bodyPr>
          <a:lstStyle/>
          <a:p>
            <a:pPr algn="ctr" defTabSz="466549"/>
            <a:r>
              <a:rPr lang="en-US" altLang="ja-JP"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90</a:t>
            </a:r>
            <a:endPar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0" name="テキスト ボックス 319"/>
          <p:cNvSpPr txBox="1"/>
          <p:nvPr/>
        </p:nvSpPr>
        <p:spPr>
          <a:xfrm>
            <a:off x="3494635" y="1700808"/>
            <a:ext cx="1636289" cy="217880"/>
          </a:xfrm>
          <a:prstGeom prst="rect">
            <a:avLst/>
          </a:prstGeom>
          <a:noFill/>
        </p:spPr>
        <p:txBody>
          <a:bodyPr wrap="square" rtlCol="0">
            <a:spAutoFit/>
          </a:bodyPr>
          <a:lstStyle/>
          <a:p>
            <a:pPr defTabSz="457200"/>
            <a:r>
              <a:rPr kumimoji="0"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健康寿命：厚生労働省「都道府県別健康寿命」</a:t>
            </a:r>
            <a:r>
              <a:rPr kumimoji="0" lang="en-US" altLang="ja-JP"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(H28</a:t>
            </a:r>
            <a:r>
              <a:rPr kumimoji="0"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kumimoji="0" lang="en-US" altLang="ja-JP"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457200"/>
            <a:r>
              <a:rPr kumimoji="0"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平均寿命：厚生労働省「都道府県別生命表の概況」</a:t>
            </a:r>
            <a:r>
              <a:rPr kumimoji="0" lang="en-US" altLang="ja-JP"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kumimoji="0"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kumimoji="0" lang="en-US" altLang="ja-JP"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1" name="テキスト ボックス 320">
            <a:extLst>
              <a:ext uri="{FF2B5EF4-FFF2-40B4-BE49-F238E27FC236}">
                <a16:creationId xmlns:a16="http://schemas.microsoft.com/office/drawing/2014/main" id="{CE8C83F9-E912-4F5F-8738-34D96104E33C}"/>
              </a:ext>
            </a:extLst>
          </p:cNvPr>
          <p:cNvSpPr txBox="1"/>
          <p:nvPr/>
        </p:nvSpPr>
        <p:spPr>
          <a:xfrm>
            <a:off x="814065" y="1746330"/>
            <a:ext cx="280847" cy="186526"/>
          </a:xfrm>
          <a:prstGeom prst="rect">
            <a:avLst/>
          </a:prstGeom>
          <a:noFill/>
        </p:spPr>
        <p:txBody>
          <a:bodyPr wrap="none" rtlCol="0">
            <a:spAutoFit/>
          </a:bodyPr>
          <a:lstStyle/>
          <a:p>
            <a:pPr algn="ctr" defTabSz="466549"/>
            <a:r>
              <a:rPr lang="en-US" altLang="ja-JP"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60</a:t>
            </a:r>
            <a:endPar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2" name="直線矢印コネクタ 321">
            <a:extLst>
              <a:ext uri="{FF2B5EF4-FFF2-40B4-BE49-F238E27FC236}">
                <a16:creationId xmlns:a16="http://schemas.microsoft.com/office/drawing/2014/main" id="{D95E462F-9954-4438-8631-1F66DF183486}"/>
              </a:ext>
            </a:extLst>
          </p:cNvPr>
          <p:cNvCxnSpPr>
            <a:endCxn id="303" idx="3"/>
          </p:cNvCxnSpPr>
          <p:nvPr/>
        </p:nvCxnSpPr>
        <p:spPr>
          <a:xfrm flipV="1">
            <a:off x="1865393" y="1654099"/>
            <a:ext cx="594722" cy="2112"/>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324" name="大かっこ 323"/>
          <p:cNvSpPr/>
          <p:nvPr/>
        </p:nvSpPr>
        <p:spPr>
          <a:xfrm>
            <a:off x="3334916" y="1052736"/>
            <a:ext cx="1584097" cy="646397"/>
          </a:xfrm>
          <a:prstGeom prst="bracketPair">
            <a:avLst>
              <a:gd name="adj" fmla="val 8224"/>
            </a:avLst>
          </a:prstGeom>
          <a:noFill/>
          <a:ln w="6350" cap="flat" cmpd="sng" algn="ctr">
            <a:solidFill>
              <a:srgbClr val="70AD47"/>
            </a:solidFill>
            <a:prstDash val="solid"/>
            <a:miter lim="800000"/>
          </a:ln>
          <a:effectLst/>
        </p:spPr>
        <p:txBody>
          <a:bodyPr lIns="36000" rIns="36000" rtlCol="0" anchor="ctr"/>
          <a:lstStyle/>
          <a:p>
            <a:pPr marL="48599" marR="0" lvl="0" indent="-48599" defTabSz="466549" eaLnBrk="1" fontAlgn="auto" latinLnBrk="0" hangingPunct="1">
              <a:lnSpc>
                <a:spcPct val="100000"/>
              </a:lnSpc>
              <a:spcBef>
                <a:spcPts val="0"/>
              </a:spcBef>
              <a:spcAft>
                <a:spcPts val="0"/>
              </a:spcAft>
              <a:buClrTx/>
              <a:buSzTx/>
              <a:buFontTx/>
              <a:buNone/>
              <a:tabLst/>
              <a:defRPr/>
            </a:pP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健康寿命の定義は、日常生活に制限のない期間の平均。</a:t>
            </a:r>
            <a:endPar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48599" marR="0" lvl="0" indent="-48599" defTabSz="466549" eaLnBrk="1" fontAlgn="auto" latinLnBrk="0" hangingPunct="1">
              <a:lnSpc>
                <a:spcPct val="100000"/>
              </a:lnSpc>
              <a:spcBef>
                <a:spcPts val="0"/>
              </a:spcBef>
              <a:spcAft>
                <a:spcPts val="0"/>
              </a:spcAft>
              <a:buClrTx/>
              <a:buSzTx/>
              <a:buFontTx/>
              <a:buNone/>
              <a:tabLst/>
              <a:defRPr/>
            </a:pP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国民生活基礎調査の「現在、健康上の問題で日常生活に何か影響がありますか」という質問に対し、「ある」の回答を不健康な状態として算出。</a:t>
            </a:r>
          </a:p>
          <a:p>
            <a:pPr marL="43739" marR="0" lvl="0" indent="-43739" defTabSz="466549" eaLnBrk="1" fontAlgn="auto" latinLnBrk="0" hangingPunct="1">
              <a:lnSpc>
                <a:spcPct val="100000"/>
              </a:lnSpc>
              <a:spcBef>
                <a:spcPts val="0"/>
              </a:spcBef>
              <a:spcAft>
                <a:spcPts val="0"/>
              </a:spcAft>
              <a:buClrTx/>
              <a:buSzTx/>
              <a:buFontTx/>
              <a:buNone/>
              <a:tabLst/>
              <a:defRPr/>
            </a:pP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大阪府の健康寿命は、全国（男性</a:t>
            </a:r>
            <a:r>
              <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72.14</a:t>
            </a: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歳、女性</a:t>
            </a:r>
            <a:r>
              <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74.49</a:t>
            </a: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歳）と比較して男女とも短い。</a:t>
            </a:r>
            <a:endPar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43739" marR="0" lvl="0" indent="-43739" defTabSz="466549" eaLnBrk="1" fontAlgn="auto" latinLnBrk="0" hangingPunct="1">
              <a:lnSpc>
                <a:spcPct val="100000"/>
              </a:lnSpc>
              <a:spcBef>
                <a:spcPts val="0"/>
              </a:spcBef>
              <a:spcAft>
                <a:spcPts val="0"/>
              </a:spcAft>
              <a:buClrTx/>
              <a:buSzTx/>
              <a:buFontTx/>
              <a:buNone/>
              <a:tabLst/>
              <a:defRPr/>
            </a:pP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（男性：</a:t>
            </a:r>
            <a:r>
              <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39</a:t>
            </a: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位、女性：</a:t>
            </a:r>
            <a:r>
              <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位）</a:t>
            </a:r>
          </a:p>
        </p:txBody>
      </p:sp>
      <p:sp>
        <p:nvSpPr>
          <p:cNvPr id="325" name="テキスト ボックス 324"/>
          <p:cNvSpPr txBox="1"/>
          <p:nvPr/>
        </p:nvSpPr>
        <p:spPr>
          <a:xfrm>
            <a:off x="3330162" y="1734754"/>
            <a:ext cx="290464" cy="155107"/>
          </a:xfrm>
          <a:prstGeom prst="rect">
            <a:avLst/>
          </a:prstGeom>
          <a:noFill/>
        </p:spPr>
        <p:txBody>
          <a:bodyPr wrap="none" rtlCol="0">
            <a:spAutoFit/>
          </a:bodyPr>
          <a:lstStyle/>
          <a:p>
            <a:pPr defTabSz="457200"/>
            <a:r>
              <a:rPr kumimoji="0"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a:t>
            </a:r>
            <a:endParaRPr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6" name="正方形/長方形 325">
            <a:extLst>
              <a:ext uri="{FF2B5EF4-FFF2-40B4-BE49-F238E27FC236}">
                <a16:creationId xmlns:a16="http://schemas.microsoft.com/office/drawing/2014/main" id="{8F6B685E-CE50-46B8-AC2B-352B62650E06}"/>
              </a:ext>
            </a:extLst>
          </p:cNvPr>
          <p:cNvSpPr/>
          <p:nvPr/>
        </p:nvSpPr>
        <p:spPr>
          <a:xfrm>
            <a:off x="1865393" y="1389076"/>
            <a:ext cx="105416" cy="146954"/>
          </a:xfrm>
          <a:prstGeom prst="rect">
            <a:avLst/>
          </a:prstGeom>
          <a:solidFill>
            <a:sysClr val="window" lastClr="FFFFFF"/>
          </a:solidFill>
          <a:ln w="38100" cap="flat" cmpd="sng" algn="ctr">
            <a:solidFill>
              <a:srgbClr val="9BBB59"/>
            </a:solidFill>
            <a:prstDash val="sysDot"/>
          </a:ln>
          <a:effectLst/>
        </p:spPr>
        <p:txBody>
          <a:bodyPr rtlCol="0" anchor="ctr"/>
          <a:lstStyle/>
          <a:p>
            <a:pPr defTabSz="466549">
              <a:defRPr/>
            </a:pPr>
            <a:endParaRPr lang="ja-JP" altLang="en-US" sz="612"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7" name="テキスト ボックス 326"/>
          <p:cNvSpPr txBox="1"/>
          <p:nvPr/>
        </p:nvSpPr>
        <p:spPr>
          <a:xfrm>
            <a:off x="339950" y="2002703"/>
            <a:ext cx="3081446" cy="738664"/>
          </a:xfrm>
          <a:prstGeom prst="rect">
            <a:avLst/>
          </a:prstGeom>
          <a:noFill/>
        </p:spPr>
        <p:txBody>
          <a:bodyPr wrap="square" rtlCol="0">
            <a:spAutoFit/>
          </a:bodyPr>
          <a:lstStyle/>
          <a:p>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歳若返りのためには</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、これ</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までの予防や医療の取組みにとどまらず、新たな知見・研究結果、広範なデータの収集・分析や先進技術も活用しながら</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①　健康上の問題で日常生活に影響のない期間を示す健康寿命を延伸すると</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ともに、</a:t>
            </a:r>
          </a:p>
          <a:p>
            <a:pPr marL="182563" indent="-182563"/>
            <a:r>
              <a:rPr lang="ja-JP" altLang="en-US" sz="700" dirty="0">
                <a:latin typeface="Meiryo UI" panose="020B0604030504040204" pitchFamily="50" charset="-128"/>
                <a:ea typeface="Meiryo UI" panose="020B0604030504040204" pitchFamily="50" charset="-128"/>
                <a:cs typeface="Meiryo UI" panose="020B0604030504040204" pitchFamily="50" charset="-128"/>
              </a:rPr>
              <a:t>　②　加齢等により健康に影響が生じても、生涯を通じて多様な活動を続けられるようにしていくことが重要。</a:t>
            </a:r>
          </a:p>
        </p:txBody>
      </p:sp>
      <p:sp>
        <p:nvSpPr>
          <p:cNvPr id="328" name="テキスト ボックス 327"/>
          <p:cNvSpPr txBox="1"/>
          <p:nvPr/>
        </p:nvSpPr>
        <p:spPr>
          <a:xfrm>
            <a:off x="284805" y="2784379"/>
            <a:ext cx="4653790" cy="630942"/>
          </a:xfrm>
          <a:prstGeom prst="rect">
            <a:avLst/>
          </a:prstGeom>
          <a:noFill/>
        </p:spPr>
        <p:txBody>
          <a:bodyPr wrap="square" rtlCol="0">
            <a:spAutoFit/>
          </a:bodyPr>
          <a:lstStyle/>
          <a:p>
            <a:pPr marL="268288" indent="-268288" algn="ctr">
              <a:lnSpc>
                <a:spcPct val="150000"/>
              </a:lnSpc>
            </a:pPr>
            <a:r>
              <a:rPr lang="ja-JP" altLang="en-US" sz="700" dirty="0">
                <a:latin typeface="Meiryo UI" panose="020B0604030504040204" pitchFamily="50" charset="-128"/>
                <a:ea typeface="Meiryo UI" panose="020B0604030504040204" pitchFamily="50" charset="-128"/>
              </a:rPr>
              <a:t>健康寿命の延伸に加え、</a:t>
            </a:r>
            <a:r>
              <a:rPr lang="ja-JP" altLang="en-US" sz="700" b="1" dirty="0">
                <a:latin typeface="Meiryo UI" panose="020B0604030504040204" pitchFamily="50" charset="-128"/>
                <a:ea typeface="Meiryo UI" panose="020B0604030504040204" pitchFamily="50" charset="-128"/>
              </a:rPr>
              <a:t>健康状態に応じて、誰もが生涯を通じ、自ら</a:t>
            </a:r>
            <a:r>
              <a:rPr lang="ja-JP" altLang="en-US" sz="700" b="1" dirty="0" smtClean="0">
                <a:latin typeface="Meiryo UI" panose="020B0604030504040204" pitchFamily="50" charset="-128"/>
                <a:ea typeface="Meiryo UI" panose="020B0604030504040204" pitchFamily="50" charset="-128"/>
              </a:rPr>
              <a:t>の意思に</a:t>
            </a:r>
            <a:r>
              <a:rPr lang="ja-JP" altLang="en-US" sz="700" b="1" dirty="0">
                <a:latin typeface="Meiryo UI" panose="020B0604030504040204" pitchFamily="50" charset="-128"/>
                <a:ea typeface="Meiryo UI" panose="020B0604030504040204" pitchFamily="50" charset="-128"/>
              </a:rPr>
              <a:t>基づき活動的に生活できる。</a:t>
            </a:r>
            <a:endParaRPr lang="en-US" altLang="ja-JP" sz="700" b="1" dirty="0">
              <a:latin typeface="Meiryo UI" panose="020B0604030504040204" pitchFamily="50" charset="-128"/>
              <a:ea typeface="Meiryo UI" panose="020B0604030504040204" pitchFamily="50" charset="-128"/>
            </a:endParaRPr>
          </a:p>
          <a:p>
            <a:pPr marL="268288" indent="-268288" algn="ctr">
              <a:lnSpc>
                <a:spcPct val="150000"/>
              </a:lnSpc>
            </a:pPr>
            <a:r>
              <a:rPr lang="ja-JP" altLang="en-US" sz="700" dirty="0">
                <a:latin typeface="Meiryo UI" panose="020B0604030504040204" pitchFamily="50" charset="-128"/>
                <a:ea typeface="Meiryo UI" panose="020B0604030504040204" pitchFamily="50" charset="-128"/>
              </a:rPr>
              <a:t>このことが</a:t>
            </a:r>
            <a:r>
              <a:rPr lang="en-US" altLang="ja-JP" sz="700" dirty="0">
                <a:latin typeface="Meiryo UI" panose="020B0604030504040204" pitchFamily="50" charset="-128"/>
                <a:ea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rPr>
              <a:t>歳若返りで</a:t>
            </a:r>
            <a:r>
              <a:rPr lang="ja-JP" altLang="en-US" sz="700" dirty="0" smtClean="0">
                <a:latin typeface="Meiryo UI" panose="020B0604030504040204" pitchFamily="50" charset="-128"/>
                <a:ea typeface="Meiryo UI" panose="020B0604030504040204" pitchFamily="50" charset="-128"/>
              </a:rPr>
              <a:t>ある。</a:t>
            </a:r>
            <a:endParaRPr lang="en-US" altLang="ja-JP" sz="700" dirty="0" smtClean="0">
              <a:latin typeface="Meiryo UI" panose="020B0604030504040204" pitchFamily="50" charset="-128"/>
              <a:ea typeface="Meiryo UI" panose="020B0604030504040204" pitchFamily="50" charset="-128"/>
            </a:endParaRPr>
          </a:p>
          <a:p>
            <a:pPr marL="268288" indent="-268288"/>
            <a:r>
              <a:rPr lang="ja-JP" altLang="en-US" sz="700" dirty="0" smtClean="0">
                <a:latin typeface="Meiryo UI" panose="020B0604030504040204" pitchFamily="50" charset="-128"/>
                <a:ea typeface="Meiryo UI" panose="020B0604030504040204" pitchFamily="50" charset="-128"/>
              </a:rPr>
              <a:t>　　　　　　</a:t>
            </a:r>
            <a:r>
              <a:rPr lang="ja-JP" altLang="en-US" sz="700" u="sng" dirty="0" smtClean="0">
                <a:latin typeface="Meiryo UI" panose="020B0604030504040204" pitchFamily="50" charset="-128"/>
                <a:ea typeface="Meiryo UI" panose="020B0604030504040204" pitchFamily="50" charset="-128"/>
              </a:rPr>
              <a:t>⇒　大阪・関西万博が開催される</a:t>
            </a:r>
            <a:r>
              <a:rPr lang="en-US" altLang="ja-JP" sz="700" u="sng" dirty="0" smtClean="0">
                <a:latin typeface="Meiryo UI" panose="020B0604030504040204" pitchFamily="50" charset="-128"/>
                <a:ea typeface="Meiryo UI" panose="020B0604030504040204" pitchFamily="50" charset="-128"/>
              </a:rPr>
              <a:t>2025</a:t>
            </a:r>
            <a:r>
              <a:rPr lang="ja-JP" altLang="en-US" sz="700" u="sng" dirty="0" smtClean="0">
                <a:latin typeface="Meiryo UI" panose="020B0604030504040204" pitchFamily="50" charset="-128"/>
                <a:ea typeface="Meiryo UI" panose="020B0604030504040204" pitchFamily="50" charset="-128"/>
              </a:rPr>
              <a:t>年に向けて、健康寿命を延ばすことに加え、</a:t>
            </a:r>
          </a:p>
          <a:p>
            <a:pPr marL="268288" indent="-268288"/>
            <a:r>
              <a:rPr lang="ja-JP" altLang="en-US" sz="700" dirty="0">
                <a:latin typeface="Meiryo UI" panose="020B0604030504040204" pitchFamily="50" charset="-128"/>
                <a:ea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　　　　　　　　　　　　　　　　　　</a:t>
            </a:r>
            <a:r>
              <a:rPr lang="ja-JP" altLang="en-US" sz="700" u="sng" dirty="0">
                <a:latin typeface="Meiryo UI" panose="020B0604030504040204" pitchFamily="50" charset="-128"/>
                <a:ea typeface="Meiryo UI" panose="020B0604030504040204" pitchFamily="50" charset="-128"/>
              </a:rPr>
              <a:t>健康に影響があってもいきいきと活動できるようにすることで、</a:t>
            </a:r>
            <a:r>
              <a:rPr lang="en-US" altLang="ja-JP" sz="700" u="sng" dirty="0">
                <a:latin typeface="Meiryo UI" panose="020B0604030504040204" pitchFamily="50" charset="-128"/>
                <a:ea typeface="Meiryo UI" panose="020B0604030504040204" pitchFamily="50" charset="-128"/>
              </a:rPr>
              <a:t>10</a:t>
            </a:r>
            <a:r>
              <a:rPr lang="ja-JP" altLang="en-US" sz="700" u="sng" dirty="0">
                <a:latin typeface="Meiryo UI" panose="020B0604030504040204" pitchFamily="50" charset="-128"/>
                <a:ea typeface="Meiryo UI" panose="020B0604030504040204" pitchFamily="50" charset="-128"/>
              </a:rPr>
              <a:t>歳の差を限りなく縮めていく。</a:t>
            </a:r>
          </a:p>
        </p:txBody>
      </p:sp>
      <p:sp>
        <p:nvSpPr>
          <p:cNvPr id="329" name="角丸四角形 328"/>
          <p:cNvSpPr/>
          <p:nvPr/>
        </p:nvSpPr>
        <p:spPr>
          <a:xfrm>
            <a:off x="5094617" y="797082"/>
            <a:ext cx="1668329" cy="1474380"/>
          </a:xfrm>
          <a:prstGeom prst="roundRect">
            <a:avLst>
              <a:gd name="adj" fmla="val 5964"/>
            </a:avLst>
          </a:prstGeom>
          <a:solidFill>
            <a:sysClr val="window" lastClr="FFFFFF"/>
          </a:solidFill>
          <a:ln w="19050" cap="flat" cmpd="sng" algn="ctr">
            <a:solidFill>
              <a:sysClr val="window" lastClr="FFFFFF">
                <a:lumMod val="50000"/>
              </a:sysClr>
            </a:solidFill>
            <a:prstDash val="solid"/>
            <a:miter lim="800000"/>
          </a:ln>
          <a:effectLst/>
        </p:spPr>
        <p:txBody>
          <a:bodyPr vert="horz" rtlCol="0" anchor="t"/>
          <a:lstStyle/>
          <a:p>
            <a:pPr marL="0" marR="0" lvl="0" indent="0" algn="ctr" defTabSz="457200" eaLnBrk="1" fontAlgn="auto" latinLnBrk="0" hangingPunct="1">
              <a:lnSpc>
                <a:spcPct val="150000"/>
              </a:lnSpc>
              <a:spcBef>
                <a:spcPts val="0"/>
              </a:spcBef>
              <a:spcAft>
                <a:spcPts val="0"/>
              </a:spcAft>
              <a:buClrTx/>
              <a:buSzTx/>
              <a:buFontTx/>
              <a:buNone/>
              <a:tabLst/>
              <a:defRPr/>
            </a:pPr>
            <a:r>
              <a:rPr kumimoji="0" lang="ja-JP" altLang="en-US" sz="800" b="1" i="0" u="none" strike="noStrike" kern="0" cap="none" spc="306"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健康づくり</a:t>
            </a:r>
            <a:endParaRPr kumimoji="0" lang="en-US" altLang="ja-JP" sz="800" b="0" i="0" u="none" strike="noStrike" kern="0" cap="none" spc="306"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30" name="角丸四角形 329"/>
          <p:cNvSpPr/>
          <p:nvPr/>
        </p:nvSpPr>
        <p:spPr>
          <a:xfrm>
            <a:off x="6915720" y="797082"/>
            <a:ext cx="2826775" cy="1474380"/>
          </a:xfrm>
          <a:prstGeom prst="roundRect">
            <a:avLst>
              <a:gd name="adj" fmla="val 4918"/>
            </a:avLst>
          </a:prstGeom>
          <a:solidFill>
            <a:sysClr val="window" lastClr="FFFFFF"/>
          </a:solidFill>
          <a:ln w="19050" cap="flat" cmpd="sng" algn="ctr">
            <a:solidFill>
              <a:sysClr val="window" lastClr="FFFFFF">
                <a:lumMod val="50000"/>
              </a:sysClr>
            </a:solidFill>
            <a:prstDash val="solid"/>
            <a:miter lim="800000"/>
          </a:ln>
          <a:effectLst/>
        </p:spPr>
        <p:txBody>
          <a:bodyPr vert="horz" rtlCol="0" anchor="t"/>
          <a:lstStyle/>
          <a:p>
            <a:pPr marL="0" marR="0" lvl="0" indent="0" algn="ctr" defTabSz="457200" eaLnBrk="1" fontAlgn="auto" latinLnBrk="0" hangingPunct="1">
              <a:lnSpc>
                <a:spcPct val="150000"/>
              </a:lnSpc>
              <a:spcBef>
                <a:spcPts val="0"/>
              </a:spcBef>
              <a:spcAft>
                <a:spcPts val="0"/>
              </a:spcAft>
              <a:buClrTx/>
              <a:buSzTx/>
              <a:buFontTx/>
              <a:buNone/>
              <a:tabLst/>
              <a:defRPr/>
            </a:pPr>
            <a:r>
              <a:rPr kumimoji="0" lang="ja-JP" altLang="en-US" sz="800"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多様な活動</a:t>
            </a:r>
            <a:endParaRPr kumimoji="0" lang="en-US" altLang="ja-JP" sz="800" b="0"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31" name="角丸四角形 330"/>
          <p:cNvSpPr/>
          <p:nvPr/>
        </p:nvSpPr>
        <p:spPr>
          <a:xfrm>
            <a:off x="7041489" y="1701052"/>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仕事</a:t>
            </a:r>
          </a:p>
        </p:txBody>
      </p:sp>
      <p:sp>
        <p:nvSpPr>
          <p:cNvPr id="332" name="角丸四角形 331"/>
          <p:cNvSpPr/>
          <p:nvPr/>
        </p:nvSpPr>
        <p:spPr>
          <a:xfrm>
            <a:off x="7411970"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社会貢献</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活動</a:t>
            </a:r>
          </a:p>
        </p:txBody>
      </p:sp>
      <p:sp>
        <p:nvSpPr>
          <p:cNvPr id="333" name="角丸四角形 332"/>
          <p:cNvSpPr/>
          <p:nvPr/>
        </p:nvSpPr>
        <p:spPr>
          <a:xfrm>
            <a:off x="7783349"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地域活動</a:t>
            </a:r>
          </a:p>
        </p:txBody>
      </p:sp>
      <p:sp>
        <p:nvSpPr>
          <p:cNvPr id="334" name="角丸四角形 333"/>
          <p:cNvSpPr/>
          <p:nvPr/>
        </p:nvSpPr>
        <p:spPr>
          <a:xfrm>
            <a:off x="8895152"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家族・</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友人との交流</a:t>
            </a:r>
          </a:p>
        </p:txBody>
      </p:sp>
      <p:sp>
        <p:nvSpPr>
          <p:cNvPr id="335" name="角丸四角形 334"/>
          <p:cNvSpPr/>
          <p:nvPr/>
        </p:nvSpPr>
        <p:spPr>
          <a:xfrm>
            <a:off x="8153687"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スポーツ</a:t>
            </a:r>
          </a:p>
        </p:txBody>
      </p:sp>
      <p:sp>
        <p:nvSpPr>
          <p:cNvPr id="336" name="角丸四角形 335"/>
          <p:cNvSpPr/>
          <p:nvPr/>
        </p:nvSpPr>
        <p:spPr>
          <a:xfrm>
            <a:off x="8524807"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趣味・</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娯楽</a:t>
            </a:r>
          </a:p>
        </p:txBody>
      </p:sp>
      <p:sp>
        <p:nvSpPr>
          <p:cNvPr id="337" name="正方形/長方形 336"/>
          <p:cNvSpPr/>
          <p:nvPr/>
        </p:nvSpPr>
        <p:spPr>
          <a:xfrm>
            <a:off x="5339906" y="1142307"/>
            <a:ext cx="1119593" cy="366717"/>
          </a:xfrm>
          <a:prstGeom prst="rect">
            <a:avLst/>
          </a:prstGeom>
          <a:noFill/>
          <a:ln w="12700" cap="flat" cmpd="sng" algn="ctr">
            <a:noFill/>
            <a:prstDash val="solid"/>
            <a:miter lim="800000"/>
          </a:ln>
          <a:effectLst/>
        </p:spPr>
        <p:txBody>
          <a:bodyPr rtlCol="0" anchor="ctr"/>
          <a:lstStyle/>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府民一人ひとりが健康への関心と理解を深め、</a:t>
            </a:r>
            <a:endParaRPr kumimoji="0" lang="en-US" altLang="ja-JP" sz="7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健康寿命の延伸をめざす</a:t>
            </a:r>
          </a:p>
        </p:txBody>
      </p:sp>
      <p:sp>
        <p:nvSpPr>
          <p:cNvPr id="338" name="楕円 337"/>
          <p:cNvSpPr/>
          <p:nvPr/>
        </p:nvSpPr>
        <p:spPr>
          <a:xfrm>
            <a:off x="7041488" y="1071493"/>
            <a:ext cx="2595171" cy="455565"/>
          </a:xfrm>
          <a:prstGeom prst="ellipse">
            <a:avLst/>
          </a:prstGeom>
          <a:noFill/>
          <a:ln w="19050" cap="flat" cmpd="sng" algn="ctr">
            <a:solidFill>
              <a:srgbClr val="ED7D31"/>
            </a:solidFill>
            <a:prstDash val="sysDash"/>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加齢等により健康に影響が生じても</a:t>
            </a:r>
            <a:endParaRPr kumimoji="0" lang="en-US" altLang="ja-JP" sz="700" b="0"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いつまでも活動できる環境</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先進技術でサポート</a:t>
            </a:r>
          </a:p>
        </p:txBody>
      </p:sp>
      <p:cxnSp>
        <p:nvCxnSpPr>
          <p:cNvPr id="339" name="直線矢印コネクタ 338"/>
          <p:cNvCxnSpPr/>
          <p:nvPr/>
        </p:nvCxnSpPr>
        <p:spPr>
          <a:xfrm flipV="1">
            <a:off x="6561980" y="1299013"/>
            <a:ext cx="610176" cy="72"/>
          </a:xfrm>
          <a:prstGeom prst="straightConnector1">
            <a:avLst/>
          </a:prstGeom>
          <a:noFill/>
          <a:ln w="57150" cap="flat" cmpd="sng" algn="ctr">
            <a:solidFill>
              <a:sysClr val="window" lastClr="FFFFFF">
                <a:lumMod val="50000"/>
              </a:sysClr>
            </a:solidFill>
            <a:prstDash val="sysDot"/>
            <a:miter lim="800000"/>
            <a:tailEnd type="triangle" w="med" len="sm"/>
          </a:ln>
          <a:effectLst/>
        </p:spPr>
      </p:cxnSp>
      <p:sp>
        <p:nvSpPr>
          <p:cNvPr id="340" name="ホームベース 339"/>
          <p:cNvSpPr/>
          <p:nvPr/>
        </p:nvSpPr>
        <p:spPr>
          <a:xfrm rot="16200000">
            <a:off x="6984523" y="673369"/>
            <a:ext cx="868065" cy="4647879"/>
          </a:xfrm>
          <a:prstGeom prst="homePlate">
            <a:avLst>
              <a:gd name="adj" fmla="val 0"/>
            </a:avLst>
          </a:prstGeom>
          <a:noFill/>
          <a:ln w="19050" cap="flat" cmpd="sng" algn="ctr">
            <a:solidFill>
              <a:sysClr val="window" lastClr="FFFFFF">
                <a:lumMod val="75000"/>
              </a:sys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687" b="0" i="0" u="none" strike="noStrike" kern="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42" name="円弧 341"/>
          <p:cNvSpPr/>
          <p:nvPr/>
        </p:nvSpPr>
        <p:spPr>
          <a:xfrm>
            <a:off x="6619835" y="634601"/>
            <a:ext cx="421654" cy="303406"/>
          </a:xfrm>
          <a:prstGeom prst="arc">
            <a:avLst>
              <a:gd name="adj1" fmla="val 10777143"/>
              <a:gd name="adj2" fmla="val 0"/>
            </a:avLst>
          </a:prstGeom>
          <a:noFill/>
          <a:ln w="38100" cap="flat" cmpd="sng" algn="ctr">
            <a:solidFill>
              <a:sysClr val="window" lastClr="FFFFFF">
                <a:lumMod val="50000"/>
              </a:sysClr>
            </a:solidFill>
            <a:prstDash val="solid"/>
            <a:miter lim="800000"/>
            <a:headEnd type="triangle" w="lg" len="med"/>
            <a:tailEnd type="triangle" w="lg" len="me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36"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43" name="角丸四角形 342"/>
          <p:cNvSpPr/>
          <p:nvPr/>
        </p:nvSpPr>
        <p:spPr>
          <a:xfrm>
            <a:off x="9266179"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その他の</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活動</a:t>
            </a:r>
          </a:p>
        </p:txBody>
      </p:sp>
      <p:sp>
        <p:nvSpPr>
          <p:cNvPr id="344" name="正方形/長方形 343"/>
          <p:cNvSpPr/>
          <p:nvPr/>
        </p:nvSpPr>
        <p:spPr>
          <a:xfrm>
            <a:off x="5172014" y="2836830"/>
            <a:ext cx="1787664" cy="448511"/>
          </a:xfrm>
          <a:prstGeom prst="rect">
            <a:avLst/>
          </a:prstGeom>
          <a:noFill/>
          <a:ln w="12700" cap="flat" cmpd="sng" algn="ctr">
            <a:noFill/>
            <a:prstDash val="solid"/>
            <a:miter lim="800000"/>
          </a:ln>
          <a:effectLst/>
        </p:spPr>
        <p:txBody>
          <a:bodyPr rtlCol="0" anchor="t"/>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再生医療</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a:t>
            </a:r>
            <a:r>
              <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6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などによる早期発見、診断精度向上</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医療技術や医療機器の進歩</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ロボットによるリハビリ支援</a:t>
            </a:r>
          </a:p>
        </p:txBody>
      </p:sp>
      <p:sp>
        <p:nvSpPr>
          <p:cNvPr id="345" name="正方形/長方形 344"/>
          <p:cNvSpPr/>
          <p:nvPr/>
        </p:nvSpPr>
        <p:spPr>
          <a:xfrm>
            <a:off x="7015835" y="2836830"/>
            <a:ext cx="2445270" cy="528994"/>
          </a:xfrm>
          <a:prstGeom prst="rect">
            <a:avLst/>
          </a:prstGeom>
          <a:noFill/>
          <a:ln w="12700" cap="flat" cmpd="sng" algn="ctr">
            <a:noFill/>
            <a:prstDash val="solid"/>
            <a:miter lim="800000"/>
          </a:ln>
          <a:effectLst/>
        </p:spPr>
        <p:txBody>
          <a:bodyPr rtlCol="0" anchor="t"/>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ロボットによる行動負荷の軽減</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a:t>
            </a:r>
            <a:r>
              <a:rPr kumimoji="0" lang="en-US" altLang="ja-JP" sz="6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によるコミュニケーションツールの充実、働く場所の柔軟化</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600" b="0" i="0" u="none"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6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などによるスマートホームの進展</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600" b="0" i="0" u="none"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VR</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AR</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によるスポーツ、旅行等の疑似体験</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600" b="0" i="0" u="none"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先進の通信技術や認識技術などによる自動運転等の実用化</a:t>
            </a:r>
          </a:p>
        </p:txBody>
      </p:sp>
      <p:sp>
        <p:nvSpPr>
          <p:cNvPr id="346" name="正方形/長方形 345"/>
          <p:cNvSpPr/>
          <p:nvPr/>
        </p:nvSpPr>
        <p:spPr>
          <a:xfrm>
            <a:off x="5066568" y="2617427"/>
            <a:ext cx="4710968" cy="163501"/>
          </a:xfrm>
          <a:prstGeom prst="rect">
            <a:avLst/>
          </a:prstGeom>
          <a:no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先進技術の活用</a:t>
            </a: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：再生医療、ロボット、</a:t>
            </a:r>
            <a:r>
              <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0" lang="ja-JP" altLang="en-US" sz="8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8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VR</a:t>
            </a: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AR</a:t>
            </a:r>
            <a:r>
              <a:rPr kumimoji="0" lang="ja-JP" altLang="en-US" sz="8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アンチエイジング</a:t>
            </a:r>
            <a:r>
              <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機能的な衰えの予防→心身に好影響</a:t>
            </a:r>
            <a:r>
              <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a:t>
            </a:r>
          </a:p>
        </p:txBody>
      </p:sp>
      <p:sp>
        <p:nvSpPr>
          <p:cNvPr id="347" name="角丸四角形 346"/>
          <p:cNvSpPr/>
          <p:nvPr/>
        </p:nvSpPr>
        <p:spPr>
          <a:xfrm>
            <a:off x="5174372" y="1701052"/>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生活習慣病の予防</a:t>
            </a:r>
          </a:p>
        </p:txBody>
      </p:sp>
      <p:sp>
        <p:nvSpPr>
          <p:cNvPr id="348" name="角丸四角形 347"/>
          <p:cNvSpPr/>
          <p:nvPr/>
        </p:nvSpPr>
        <p:spPr>
          <a:xfrm>
            <a:off x="5544854"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早期発見</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早期治療</a:t>
            </a:r>
          </a:p>
        </p:txBody>
      </p:sp>
      <p:sp>
        <p:nvSpPr>
          <p:cNvPr id="349" name="角丸四角形 348"/>
          <p:cNvSpPr/>
          <p:nvPr/>
        </p:nvSpPr>
        <p:spPr>
          <a:xfrm>
            <a:off x="5916232"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歯と口の健康づくり</a:t>
            </a:r>
          </a:p>
        </p:txBody>
      </p:sp>
      <p:sp>
        <p:nvSpPr>
          <p:cNvPr id="350" name="角丸四角形 349"/>
          <p:cNvSpPr/>
          <p:nvPr/>
        </p:nvSpPr>
        <p:spPr>
          <a:xfrm>
            <a:off x="6286569"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その他様々な</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健康づくり</a:t>
            </a:r>
          </a:p>
        </p:txBody>
      </p:sp>
      <p:sp>
        <p:nvSpPr>
          <p:cNvPr id="351" name="二等辺三角形 350"/>
          <p:cNvSpPr/>
          <p:nvPr/>
        </p:nvSpPr>
        <p:spPr>
          <a:xfrm>
            <a:off x="6945401" y="2336972"/>
            <a:ext cx="946309" cy="155838"/>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687"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52" name="テキスト ボックス 351">
            <a:extLst>
              <a:ext uri="{FF2B5EF4-FFF2-40B4-BE49-F238E27FC236}">
                <a16:creationId xmlns:a16="http://schemas.microsoft.com/office/drawing/2014/main" id="{2EC53338-F363-404D-8FA4-47C6A626F5DE}"/>
              </a:ext>
            </a:extLst>
          </p:cNvPr>
          <p:cNvSpPr txBox="1"/>
          <p:nvPr/>
        </p:nvSpPr>
        <p:spPr>
          <a:xfrm>
            <a:off x="5094617" y="2362669"/>
            <a:ext cx="4647878" cy="200055"/>
          </a:xfrm>
          <a:prstGeom prst="rect">
            <a:avLst/>
          </a:prstGeom>
          <a:noFill/>
        </p:spPr>
        <p:txBody>
          <a:bodyPr wrap="square" rIns="0" rtlCol="0">
            <a:spAutoFit/>
          </a:bodyPr>
          <a:lstStyle/>
          <a:p>
            <a:pPr algn="ctr" defTabSz="466549"/>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先進技術を活用して、健康づくりや多様な活動につながる取組みをさらに充実・拡大</a:t>
            </a:r>
          </a:p>
        </p:txBody>
      </p:sp>
      <p:sp>
        <p:nvSpPr>
          <p:cNvPr id="356" name="二等辺三角形 355"/>
          <p:cNvSpPr/>
          <p:nvPr/>
        </p:nvSpPr>
        <p:spPr>
          <a:xfrm rot="10800000">
            <a:off x="2609546" y="2771972"/>
            <a:ext cx="447953" cy="58222"/>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57" name="二等辺三角形 356"/>
          <p:cNvSpPr/>
          <p:nvPr/>
        </p:nvSpPr>
        <p:spPr>
          <a:xfrm rot="10800000">
            <a:off x="2640705" y="5189390"/>
            <a:ext cx="447953" cy="108238"/>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8" name="テキスト ボックス 117"/>
          <p:cNvSpPr txBox="1"/>
          <p:nvPr/>
        </p:nvSpPr>
        <p:spPr>
          <a:xfrm>
            <a:off x="304161" y="5111060"/>
            <a:ext cx="4774543" cy="200055"/>
          </a:xfrm>
          <a:prstGeom prst="rect">
            <a:avLst/>
          </a:prstGeom>
          <a:noFill/>
        </p:spPr>
        <p:txBody>
          <a:bodyPr wrap="square" rtlCol="0">
            <a:spAutoFit/>
          </a:bodyPr>
          <a:lstStyle/>
          <a:p>
            <a:pPr algn="ctr" defTabSz="457200"/>
            <a:r>
              <a:rPr lang="en-US" altLang="ja-JP" sz="700" spc="168" dirty="0">
                <a:solidFill>
                  <a:prstClr val="black"/>
                </a:solidFill>
                <a:latin typeface="Meiryo UI" panose="020B0604030504040204" pitchFamily="50" charset="-128"/>
                <a:ea typeface="Meiryo UI" panose="020B0604030504040204" pitchFamily="50" charset="-128"/>
              </a:rPr>
              <a:t>10</a:t>
            </a:r>
            <a:r>
              <a:rPr lang="ja-JP" altLang="en-US" sz="700" spc="168" dirty="0">
                <a:solidFill>
                  <a:prstClr val="black"/>
                </a:solidFill>
                <a:latin typeface="Meiryo UI" panose="020B0604030504040204" pitchFamily="50" charset="-128"/>
                <a:ea typeface="Meiryo UI" panose="020B0604030504040204" pitchFamily="50" charset="-128"/>
              </a:rPr>
              <a:t>歳若返りワークショップの項目を踏まえ、</a:t>
            </a:r>
            <a:r>
              <a:rPr lang="en-US" altLang="ja-JP" sz="700" spc="168" dirty="0">
                <a:solidFill>
                  <a:prstClr val="black"/>
                </a:solidFill>
                <a:latin typeface="Meiryo UI" panose="020B0604030504040204" pitchFamily="50" charset="-128"/>
                <a:ea typeface="Meiryo UI" panose="020B0604030504040204" pitchFamily="50" charset="-128"/>
              </a:rPr>
              <a:t>10</a:t>
            </a:r>
            <a:r>
              <a:rPr lang="ja-JP" altLang="en-US" sz="700" spc="168" dirty="0">
                <a:solidFill>
                  <a:prstClr val="black"/>
                </a:solidFill>
                <a:latin typeface="Meiryo UI" panose="020B0604030504040204" pitchFamily="50" charset="-128"/>
                <a:ea typeface="Meiryo UI" panose="020B0604030504040204" pitchFamily="50" charset="-128"/>
              </a:rPr>
              <a:t>歳若返りに向けたモデル事業のターゲットを整理</a:t>
            </a:r>
          </a:p>
        </p:txBody>
      </p:sp>
      <p:sp>
        <p:nvSpPr>
          <p:cNvPr id="341" name="正方形/長方形 340"/>
          <p:cNvSpPr/>
          <p:nvPr/>
        </p:nvSpPr>
        <p:spPr>
          <a:xfrm>
            <a:off x="6230347" y="548680"/>
            <a:ext cx="1242933" cy="133840"/>
          </a:xfrm>
          <a:prstGeom prst="rect">
            <a:avLst/>
          </a:prstGeom>
          <a:noFill/>
          <a:ln w="12700" cap="flat" cmpd="sng" algn="ctr">
            <a:noFill/>
            <a:prstDash val="solid"/>
            <a:miter lim="800000"/>
          </a:ln>
          <a:effectLst/>
        </p:spPr>
        <p:txBody>
          <a:bodyPr rtlCol="0" anchor="t"/>
          <a:lstStyle/>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61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多様な活動と健康には相乗効果</a:t>
            </a:r>
          </a:p>
        </p:txBody>
      </p:sp>
      <p:sp>
        <p:nvSpPr>
          <p:cNvPr id="174" name="大かっこ 173"/>
          <p:cNvSpPr/>
          <p:nvPr/>
        </p:nvSpPr>
        <p:spPr>
          <a:xfrm>
            <a:off x="3330163" y="2060848"/>
            <a:ext cx="1583631" cy="647665"/>
          </a:xfrm>
          <a:prstGeom prst="bracketPair">
            <a:avLst>
              <a:gd name="adj" fmla="val 7796"/>
            </a:avLst>
          </a:prstGeom>
          <a:noFill/>
          <a:ln w="6350" cap="flat" cmpd="sng" algn="ctr">
            <a:solidFill>
              <a:srgbClr val="70AD47"/>
            </a:solidFill>
            <a:prstDash val="solid"/>
            <a:miter lim="800000"/>
          </a:ln>
          <a:effectLst/>
        </p:spPr>
        <p:txBody>
          <a:bodyPr lIns="36000" rIns="36000" rtlCol="0" anchor="ctr"/>
          <a:lstStyle/>
          <a:p>
            <a:pPr marL="88900" lvl="0" indent="-88900" defTabSz="457200">
              <a:defRPr/>
            </a:pPr>
            <a:r>
              <a:rPr kumimoji="0" lang="ja-JP" altLang="en-US" sz="540" kern="0" dirty="0">
                <a:solidFill>
                  <a:prstClr val="black"/>
                </a:solidFill>
                <a:latin typeface="Meiryo UI" panose="020B0604030504040204" pitchFamily="50" charset="-128"/>
                <a:ea typeface="Meiryo UI" panose="020B0604030504040204" pitchFamily="50" charset="-128"/>
              </a:rPr>
              <a:t>・　多様な活動は健康によい影響を与える。</a:t>
            </a:r>
            <a:endParaRPr kumimoji="0" lang="en-US" altLang="ja-JP" sz="540" kern="0" dirty="0">
              <a:solidFill>
                <a:prstClr val="black"/>
              </a:solidFill>
              <a:latin typeface="Meiryo UI" panose="020B0604030504040204" pitchFamily="50" charset="-128"/>
              <a:ea typeface="Meiryo UI" panose="020B0604030504040204" pitchFamily="50" charset="-128"/>
            </a:endParaRPr>
          </a:p>
          <a:p>
            <a:pPr marL="88900" lvl="0" indent="-88900" defTabSz="457200">
              <a:defRPr/>
            </a:pPr>
            <a:r>
              <a:rPr kumimoji="0" lang="ja-JP" altLang="en-US" sz="540" kern="0" dirty="0">
                <a:solidFill>
                  <a:prstClr val="black"/>
                </a:solidFill>
                <a:latin typeface="Meiryo UI" panose="020B0604030504040204" pitchFamily="50" charset="-128"/>
                <a:ea typeface="Meiryo UI" panose="020B0604030504040204" pitchFamily="50" charset="-128"/>
              </a:rPr>
              <a:t>・　また、健康であることは長く活動できることにつながる。</a:t>
            </a:r>
            <a:endParaRPr kumimoji="0" lang="en-US" altLang="ja-JP" sz="540" kern="0" dirty="0">
              <a:solidFill>
                <a:prstClr val="black"/>
              </a:solidFill>
              <a:latin typeface="Meiryo UI" panose="020B0604030504040204" pitchFamily="50" charset="-128"/>
              <a:ea typeface="Meiryo UI" panose="020B0604030504040204" pitchFamily="50" charset="-128"/>
            </a:endParaRPr>
          </a:p>
          <a:p>
            <a:pPr marL="88900" lvl="0" indent="-88900" defTabSz="457200">
              <a:defRPr/>
            </a:pPr>
            <a:r>
              <a:rPr kumimoji="0" lang="ja-JP" altLang="en-US" sz="540" kern="0" dirty="0">
                <a:solidFill>
                  <a:prstClr val="black"/>
                </a:solidFill>
                <a:latin typeface="Meiryo UI" panose="020B0604030504040204" pitchFamily="50" charset="-128"/>
                <a:ea typeface="Meiryo UI" panose="020B0604030504040204" pitchFamily="50" charset="-128"/>
              </a:rPr>
              <a:t>・　このように、 「多様な活動」と「健康」は、相乗効果をもたらすもの。</a:t>
            </a:r>
          </a:p>
          <a:p>
            <a:pPr marL="88900" lvl="0" indent="-88900" defTabSz="457200">
              <a:defRPr/>
            </a:pPr>
            <a:r>
              <a:rPr kumimoji="0" lang="ja-JP" altLang="en-US" sz="540" kern="0" dirty="0">
                <a:solidFill>
                  <a:prstClr val="black"/>
                </a:solidFill>
                <a:latin typeface="Meiryo UI" panose="020B0604030504040204" pitchFamily="50" charset="-128"/>
                <a:ea typeface="Meiryo UI" panose="020B0604030504040204" pitchFamily="50" charset="-128"/>
              </a:rPr>
              <a:t>・　さらに、多様な活動は、社会での役割やつながり、達成感・幸福感を生じ、そのことがさらなる活動や健康に好影響を及ぼすことが学術的な研究を通じて明らかになってきている。</a:t>
            </a:r>
          </a:p>
        </p:txBody>
      </p:sp>
      <p:sp>
        <p:nvSpPr>
          <p:cNvPr id="323" name="テキスト ボックス 322"/>
          <p:cNvSpPr txBox="1"/>
          <p:nvPr/>
        </p:nvSpPr>
        <p:spPr>
          <a:xfrm>
            <a:off x="2111944" y="834795"/>
            <a:ext cx="1152400" cy="186526"/>
          </a:xfrm>
          <a:prstGeom prst="rect">
            <a:avLst/>
          </a:prstGeom>
          <a:solidFill>
            <a:schemeClr val="bg1"/>
          </a:solidFill>
        </p:spPr>
        <p:txBody>
          <a:bodyPr wrap="square" rtlCol="0">
            <a:spAutoFit/>
          </a:bodyPr>
          <a:lstStyle/>
          <a:p>
            <a:pPr algn="ctr" defTabSz="457200"/>
            <a:r>
              <a:rPr lang="ja-JP" altLang="en-US" sz="612" dirty="0">
                <a:solidFill>
                  <a:prstClr val="black"/>
                </a:solidFill>
                <a:latin typeface="Meiryo UI" panose="020B0604030504040204" pitchFamily="50" charset="-128"/>
                <a:ea typeface="Meiryo UI" panose="020B0604030504040204" pitchFamily="50" charset="-128"/>
              </a:rPr>
              <a:t>大阪府の健康寿命と平均寿命</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355" name="二等辺三角形 354"/>
          <p:cNvSpPr/>
          <p:nvPr/>
        </p:nvSpPr>
        <p:spPr>
          <a:xfrm rot="10800000">
            <a:off x="2602045" y="1930617"/>
            <a:ext cx="447953" cy="58222"/>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二等辺三角形 2"/>
          <p:cNvSpPr/>
          <p:nvPr/>
        </p:nvSpPr>
        <p:spPr>
          <a:xfrm rot="5400000">
            <a:off x="4939039" y="3976085"/>
            <a:ext cx="210331" cy="7770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08721536"/>
      </p:ext>
    </p:extLst>
  </p:cSld>
  <p:clrMapOvr>
    <a:masterClrMapping/>
  </p:clrMapOvr>
</p:sld>
</file>

<file path=ppt/theme/theme1.xml><?xml version="1.0" encoding="utf-8"?>
<a:theme xmlns:a="http://schemas.openxmlformats.org/drawingml/2006/main" name="Office ​​テーマ">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3310</Words>
  <Application>Microsoft Office PowerPoint</Application>
  <PresentationFormat>A4 210 x 297 mm</PresentationFormat>
  <Paragraphs>206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游ゴシック</vt:lpstr>
      <vt:lpstr>Arial</vt:lpstr>
      <vt:lpstr>Calibri</vt:lpstr>
      <vt:lpstr>Microsoft Himalaya</vt:lpstr>
      <vt:lpstr>Wingdings</vt:lpstr>
      <vt:lpstr>Office ​​テーマ</vt:lpstr>
      <vt:lpstr>　「いのち輝く未来社会」をめざすビジョンの推進　－10歳若返りの取組み－</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2020-09-07T07:32:16Z</dcterms:created>
  <dcterms:modified xsi:type="dcterms:W3CDTF">2020-09-07T07:32:22Z</dcterms:modified>
</cp:coreProperties>
</file>