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84" r:id="rId1"/>
  </p:sldMasterIdLst>
  <p:notesMasterIdLst>
    <p:notesMasterId r:id="rId4"/>
  </p:notesMasterIdLst>
  <p:sldIdLst>
    <p:sldId id="345" r:id="rId2"/>
    <p:sldId id="355" r:id="rId3"/>
  </p:sldIdLst>
  <p:sldSz cx="9906000" cy="6858000" type="A4"/>
  <p:notesSz cx="6807200" cy="9939338"/>
  <p:defaultTextStyle>
    <a:defPPr>
      <a:defRPr lang="ja-JP"/>
    </a:defPPr>
    <a:lvl1pPr marL="0" algn="l" defTabSz="913740" rtl="0" eaLnBrk="1" latinLnBrk="0" hangingPunct="1">
      <a:defRPr kumimoji="1" sz="1800" kern="1200">
        <a:solidFill>
          <a:schemeClr val="tx1"/>
        </a:solidFill>
        <a:latin typeface="+mn-lt"/>
        <a:ea typeface="+mn-ea"/>
        <a:cs typeface="+mn-cs"/>
      </a:defRPr>
    </a:lvl1pPr>
    <a:lvl2pPr marL="456870" algn="l" defTabSz="913740" rtl="0" eaLnBrk="1" latinLnBrk="0" hangingPunct="1">
      <a:defRPr kumimoji="1" sz="1800" kern="1200">
        <a:solidFill>
          <a:schemeClr val="tx1"/>
        </a:solidFill>
        <a:latin typeface="+mn-lt"/>
        <a:ea typeface="+mn-ea"/>
        <a:cs typeface="+mn-cs"/>
      </a:defRPr>
    </a:lvl2pPr>
    <a:lvl3pPr marL="913740" algn="l" defTabSz="913740" rtl="0" eaLnBrk="1" latinLnBrk="0" hangingPunct="1">
      <a:defRPr kumimoji="1" sz="1800" kern="1200">
        <a:solidFill>
          <a:schemeClr val="tx1"/>
        </a:solidFill>
        <a:latin typeface="+mn-lt"/>
        <a:ea typeface="+mn-ea"/>
        <a:cs typeface="+mn-cs"/>
      </a:defRPr>
    </a:lvl3pPr>
    <a:lvl4pPr marL="1370612" algn="l" defTabSz="913740" rtl="0" eaLnBrk="1" latinLnBrk="0" hangingPunct="1">
      <a:defRPr kumimoji="1" sz="1800" kern="1200">
        <a:solidFill>
          <a:schemeClr val="tx1"/>
        </a:solidFill>
        <a:latin typeface="+mn-lt"/>
        <a:ea typeface="+mn-ea"/>
        <a:cs typeface="+mn-cs"/>
      </a:defRPr>
    </a:lvl4pPr>
    <a:lvl5pPr marL="1827481" algn="l" defTabSz="913740" rtl="0" eaLnBrk="1" latinLnBrk="0" hangingPunct="1">
      <a:defRPr kumimoji="1" sz="1800" kern="1200">
        <a:solidFill>
          <a:schemeClr val="tx1"/>
        </a:solidFill>
        <a:latin typeface="+mn-lt"/>
        <a:ea typeface="+mn-ea"/>
        <a:cs typeface="+mn-cs"/>
      </a:defRPr>
    </a:lvl5pPr>
    <a:lvl6pPr marL="2284352" algn="l" defTabSz="913740" rtl="0" eaLnBrk="1" latinLnBrk="0" hangingPunct="1">
      <a:defRPr kumimoji="1" sz="1800" kern="1200">
        <a:solidFill>
          <a:schemeClr val="tx1"/>
        </a:solidFill>
        <a:latin typeface="+mn-lt"/>
        <a:ea typeface="+mn-ea"/>
        <a:cs typeface="+mn-cs"/>
      </a:defRPr>
    </a:lvl6pPr>
    <a:lvl7pPr marL="2741222" algn="l" defTabSz="913740" rtl="0" eaLnBrk="1" latinLnBrk="0" hangingPunct="1">
      <a:defRPr kumimoji="1" sz="1800" kern="1200">
        <a:solidFill>
          <a:schemeClr val="tx1"/>
        </a:solidFill>
        <a:latin typeface="+mn-lt"/>
        <a:ea typeface="+mn-ea"/>
        <a:cs typeface="+mn-cs"/>
      </a:defRPr>
    </a:lvl7pPr>
    <a:lvl8pPr marL="3198092" algn="l" defTabSz="913740" rtl="0" eaLnBrk="1" latinLnBrk="0" hangingPunct="1">
      <a:defRPr kumimoji="1" sz="1800" kern="1200">
        <a:solidFill>
          <a:schemeClr val="tx1"/>
        </a:solidFill>
        <a:latin typeface="+mn-lt"/>
        <a:ea typeface="+mn-ea"/>
        <a:cs typeface="+mn-cs"/>
      </a:defRPr>
    </a:lvl8pPr>
    <a:lvl9pPr marL="3654961" algn="l" defTabSz="91374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38" autoAdjust="0"/>
    <p:restoredTop sz="98763" autoAdjust="0"/>
  </p:normalViewPr>
  <p:slideViewPr>
    <p:cSldViewPr>
      <p:cViewPr varScale="1">
        <p:scale>
          <a:sx n="74" d="100"/>
          <a:sy n="74" d="100"/>
        </p:scale>
        <p:origin x="1242" y="102"/>
      </p:cViewPr>
      <p:guideLst>
        <p:guide orient="horz" pos="2160"/>
        <p:guide pos="3120"/>
      </p:guideLst>
    </p:cSldViewPr>
  </p:slideViewPr>
  <p:outlineViewPr>
    <p:cViewPr>
      <p:scale>
        <a:sx n="33" d="100"/>
        <a:sy n="33" d="100"/>
      </p:scale>
      <p:origin x="0" y="198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6"/>
            <a:ext cx="2949786" cy="496967"/>
          </a:xfrm>
          <a:prstGeom prst="rect">
            <a:avLst/>
          </a:prstGeom>
        </p:spPr>
        <p:txBody>
          <a:bodyPr vert="horz" lIns="91375" tIns="45686" rIns="91375" bIns="4568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5" y="6"/>
            <a:ext cx="2949786" cy="496967"/>
          </a:xfrm>
          <a:prstGeom prst="rect">
            <a:avLst/>
          </a:prstGeom>
        </p:spPr>
        <p:txBody>
          <a:bodyPr vert="horz" lIns="91375" tIns="45686" rIns="91375" bIns="45686" rtlCol="0"/>
          <a:lstStyle>
            <a:lvl1pPr algn="r">
              <a:defRPr sz="1200"/>
            </a:lvl1pPr>
          </a:lstStyle>
          <a:p>
            <a:fld id="{FCE4DA3A-7A76-4959-9611-6E85BEA1B95B}" type="datetimeFigureOut">
              <a:rPr kumimoji="1" lang="ja-JP" altLang="en-US" smtClean="0"/>
              <a:t>2020/9/7</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375" tIns="45686" rIns="91375" bIns="45686" rtlCol="0" anchor="ctr"/>
          <a:lstStyle/>
          <a:p>
            <a:endParaRPr lang="ja-JP" altLang="en-US"/>
          </a:p>
        </p:txBody>
      </p:sp>
      <p:sp>
        <p:nvSpPr>
          <p:cNvPr id="5" name="ノート プレースホルダー 4"/>
          <p:cNvSpPr>
            <a:spLocks noGrp="1"/>
          </p:cNvSpPr>
          <p:nvPr>
            <p:ph type="body" sz="quarter" idx="3"/>
          </p:nvPr>
        </p:nvSpPr>
        <p:spPr>
          <a:xfrm>
            <a:off x="680721" y="4721186"/>
            <a:ext cx="5445760" cy="4472702"/>
          </a:xfrm>
          <a:prstGeom prst="rect">
            <a:avLst/>
          </a:prstGeom>
        </p:spPr>
        <p:txBody>
          <a:bodyPr vert="horz" lIns="91375" tIns="45686" rIns="91375" bIns="4568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652"/>
            <a:ext cx="2949786" cy="496967"/>
          </a:xfrm>
          <a:prstGeom prst="rect">
            <a:avLst/>
          </a:prstGeom>
        </p:spPr>
        <p:txBody>
          <a:bodyPr vert="horz" lIns="91375" tIns="45686" rIns="91375" bIns="4568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5" y="9440652"/>
            <a:ext cx="2949786" cy="496967"/>
          </a:xfrm>
          <a:prstGeom prst="rect">
            <a:avLst/>
          </a:prstGeom>
        </p:spPr>
        <p:txBody>
          <a:bodyPr vert="horz" lIns="91375" tIns="45686" rIns="91375" bIns="45686" rtlCol="0" anchor="b"/>
          <a:lstStyle>
            <a:lvl1pPr algn="r">
              <a:defRPr sz="1200"/>
            </a:lvl1pPr>
          </a:lstStyle>
          <a:p>
            <a:fld id="{5A490B90-9C5F-473C-A95A-A33CE7639369}" type="slidenum">
              <a:rPr kumimoji="1" lang="ja-JP" altLang="en-US" smtClean="0"/>
              <a:t>‹#›</a:t>
            </a:fld>
            <a:endParaRPr kumimoji="1" lang="ja-JP" altLang="en-US"/>
          </a:p>
        </p:txBody>
      </p:sp>
    </p:spTree>
    <p:extLst>
      <p:ext uri="{BB962C8B-B14F-4D97-AF65-F5344CB8AC3E}">
        <p14:creationId xmlns:p14="http://schemas.microsoft.com/office/powerpoint/2010/main" val="1858613875"/>
      </p:ext>
    </p:extLst>
  </p:cSld>
  <p:clrMap bg1="lt1" tx1="dk1" bg2="lt2" tx2="dk2" accent1="accent1" accent2="accent2" accent3="accent3" accent4="accent4" accent5="accent5" accent6="accent6" hlink="hlink" folHlink="folHlink"/>
  <p:notesStyle>
    <a:lvl1pPr marL="0" algn="l" defTabSz="913740" rtl="0" eaLnBrk="1" latinLnBrk="0" hangingPunct="1">
      <a:defRPr kumimoji="1" sz="1200" kern="1200">
        <a:solidFill>
          <a:schemeClr val="tx1"/>
        </a:solidFill>
        <a:latin typeface="+mn-lt"/>
        <a:ea typeface="+mn-ea"/>
        <a:cs typeface="+mn-cs"/>
      </a:defRPr>
    </a:lvl1pPr>
    <a:lvl2pPr marL="456870" algn="l" defTabSz="913740" rtl="0" eaLnBrk="1" latinLnBrk="0" hangingPunct="1">
      <a:defRPr kumimoji="1" sz="1200" kern="1200">
        <a:solidFill>
          <a:schemeClr val="tx1"/>
        </a:solidFill>
        <a:latin typeface="+mn-lt"/>
        <a:ea typeface="+mn-ea"/>
        <a:cs typeface="+mn-cs"/>
      </a:defRPr>
    </a:lvl2pPr>
    <a:lvl3pPr marL="913740" algn="l" defTabSz="913740" rtl="0" eaLnBrk="1" latinLnBrk="0" hangingPunct="1">
      <a:defRPr kumimoji="1" sz="1200" kern="1200">
        <a:solidFill>
          <a:schemeClr val="tx1"/>
        </a:solidFill>
        <a:latin typeface="+mn-lt"/>
        <a:ea typeface="+mn-ea"/>
        <a:cs typeface="+mn-cs"/>
      </a:defRPr>
    </a:lvl3pPr>
    <a:lvl4pPr marL="1370612" algn="l" defTabSz="913740" rtl="0" eaLnBrk="1" latinLnBrk="0" hangingPunct="1">
      <a:defRPr kumimoji="1" sz="1200" kern="1200">
        <a:solidFill>
          <a:schemeClr val="tx1"/>
        </a:solidFill>
        <a:latin typeface="+mn-lt"/>
        <a:ea typeface="+mn-ea"/>
        <a:cs typeface="+mn-cs"/>
      </a:defRPr>
    </a:lvl4pPr>
    <a:lvl5pPr marL="1827481" algn="l" defTabSz="913740" rtl="0" eaLnBrk="1" latinLnBrk="0" hangingPunct="1">
      <a:defRPr kumimoji="1" sz="1200" kern="1200">
        <a:solidFill>
          <a:schemeClr val="tx1"/>
        </a:solidFill>
        <a:latin typeface="+mn-lt"/>
        <a:ea typeface="+mn-ea"/>
        <a:cs typeface="+mn-cs"/>
      </a:defRPr>
    </a:lvl5pPr>
    <a:lvl6pPr marL="2284352" algn="l" defTabSz="913740" rtl="0" eaLnBrk="1" latinLnBrk="0" hangingPunct="1">
      <a:defRPr kumimoji="1" sz="1200" kern="1200">
        <a:solidFill>
          <a:schemeClr val="tx1"/>
        </a:solidFill>
        <a:latin typeface="+mn-lt"/>
        <a:ea typeface="+mn-ea"/>
        <a:cs typeface="+mn-cs"/>
      </a:defRPr>
    </a:lvl6pPr>
    <a:lvl7pPr marL="2741222" algn="l" defTabSz="913740" rtl="0" eaLnBrk="1" latinLnBrk="0" hangingPunct="1">
      <a:defRPr kumimoji="1" sz="1200" kern="1200">
        <a:solidFill>
          <a:schemeClr val="tx1"/>
        </a:solidFill>
        <a:latin typeface="+mn-lt"/>
        <a:ea typeface="+mn-ea"/>
        <a:cs typeface="+mn-cs"/>
      </a:defRPr>
    </a:lvl7pPr>
    <a:lvl8pPr marL="3198092" algn="l" defTabSz="913740" rtl="0" eaLnBrk="1" latinLnBrk="0" hangingPunct="1">
      <a:defRPr kumimoji="1" sz="1200" kern="1200">
        <a:solidFill>
          <a:schemeClr val="tx1"/>
        </a:solidFill>
        <a:latin typeface="+mn-lt"/>
        <a:ea typeface="+mn-ea"/>
        <a:cs typeface="+mn-cs"/>
      </a:defRPr>
    </a:lvl8pPr>
    <a:lvl9pPr marL="3654961" algn="l" defTabSz="91374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7"/>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117" indent="0" algn="ctr">
              <a:buNone/>
              <a:defRPr>
                <a:solidFill>
                  <a:schemeClr val="tx1">
                    <a:tint val="75000"/>
                  </a:schemeClr>
                </a:solidFill>
              </a:defRPr>
            </a:lvl2pPr>
            <a:lvl3pPr marL="914235" indent="0" algn="ctr">
              <a:buNone/>
              <a:defRPr>
                <a:solidFill>
                  <a:schemeClr val="tx1">
                    <a:tint val="75000"/>
                  </a:schemeClr>
                </a:solidFill>
              </a:defRPr>
            </a:lvl3pPr>
            <a:lvl4pPr marL="1371353" indent="0" algn="ctr">
              <a:buNone/>
              <a:defRPr>
                <a:solidFill>
                  <a:schemeClr val="tx1">
                    <a:tint val="75000"/>
                  </a:schemeClr>
                </a:solidFill>
              </a:defRPr>
            </a:lvl4pPr>
            <a:lvl5pPr marL="1828470" indent="0" algn="ctr">
              <a:buNone/>
              <a:defRPr>
                <a:solidFill>
                  <a:schemeClr val="tx1">
                    <a:tint val="75000"/>
                  </a:schemeClr>
                </a:solidFill>
              </a:defRPr>
            </a:lvl5pPr>
            <a:lvl6pPr marL="2285588" indent="0" algn="ctr">
              <a:buNone/>
              <a:defRPr>
                <a:solidFill>
                  <a:schemeClr val="tx1">
                    <a:tint val="75000"/>
                  </a:schemeClr>
                </a:solidFill>
              </a:defRPr>
            </a:lvl6pPr>
            <a:lvl7pPr marL="2742705" indent="0" algn="ctr">
              <a:buNone/>
              <a:defRPr>
                <a:solidFill>
                  <a:schemeClr val="tx1">
                    <a:tint val="75000"/>
                  </a:schemeClr>
                </a:solidFill>
              </a:defRPr>
            </a:lvl7pPr>
            <a:lvl8pPr marL="3199823" indent="0" algn="ctr">
              <a:buNone/>
              <a:defRPr>
                <a:solidFill>
                  <a:schemeClr val="tx1">
                    <a:tint val="75000"/>
                  </a:schemeClr>
                </a:solidFill>
              </a:defRPr>
            </a:lvl8pPr>
            <a:lvl9pPr marL="36569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CE06E14-5F90-49D9-9F3F-785CEAA402EA}" type="datetime1">
              <a:rPr kumimoji="1" lang="ja-JP" altLang="en-US" smtClean="0"/>
              <a:t>2020/9/7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268985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3D092B-91C1-4501-89B0-2C419716EE18}" type="datetime1">
              <a:rPr kumimoji="1" lang="ja-JP" altLang="en-US" smtClean="0"/>
              <a:t>2020/9/7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3838917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0"/>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40"/>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E01D42-EE54-4736-957B-2A039CBD89C3}" type="datetime1">
              <a:rPr kumimoji="1" lang="ja-JP" altLang="en-US" smtClean="0"/>
              <a:t>2020/9/7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473416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A3A181A-0D52-4797-9C6D-1BB2403CEF11}" type="datetime1">
              <a:rPr kumimoji="1" lang="ja-JP" altLang="en-US" smtClean="0"/>
              <a:t>2020/9/7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9CCCD13-D0AE-4FE9-8772-35F85946D699}" type="slidenum">
              <a:rPr lang="ja-JP" altLang="en-US" smtClean="0"/>
              <a:pPr/>
              <a:t>‹#›</a:t>
            </a:fld>
            <a:endParaRPr lang="ja-JP" altLang="en-US" dirty="0"/>
          </a:p>
        </p:txBody>
      </p:sp>
    </p:spTree>
    <p:extLst>
      <p:ext uri="{BB962C8B-B14F-4D97-AF65-F5344CB8AC3E}">
        <p14:creationId xmlns:p14="http://schemas.microsoft.com/office/powerpoint/2010/main" val="3837142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2"/>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000">
                <a:solidFill>
                  <a:schemeClr val="tx1">
                    <a:tint val="75000"/>
                  </a:schemeClr>
                </a:solidFill>
              </a:defRPr>
            </a:lvl1pPr>
            <a:lvl2pPr marL="457117" indent="0">
              <a:buNone/>
              <a:defRPr sz="1800">
                <a:solidFill>
                  <a:schemeClr val="tx1">
                    <a:tint val="75000"/>
                  </a:schemeClr>
                </a:solidFill>
              </a:defRPr>
            </a:lvl2pPr>
            <a:lvl3pPr marL="914235" indent="0">
              <a:buNone/>
              <a:defRPr sz="1600">
                <a:solidFill>
                  <a:schemeClr val="tx1">
                    <a:tint val="75000"/>
                  </a:schemeClr>
                </a:solidFill>
              </a:defRPr>
            </a:lvl3pPr>
            <a:lvl4pPr marL="1371353" indent="0">
              <a:buNone/>
              <a:defRPr sz="1400">
                <a:solidFill>
                  <a:schemeClr val="tx1">
                    <a:tint val="75000"/>
                  </a:schemeClr>
                </a:solidFill>
              </a:defRPr>
            </a:lvl4pPr>
            <a:lvl5pPr marL="1828470" indent="0">
              <a:buNone/>
              <a:defRPr sz="1400">
                <a:solidFill>
                  <a:schemeClr val="tx1">
                    <a:tint val="75000"/>
                  </a:schemeClr>
                </a:solidFill>
              </a:defRPr>
            </a:lvl5pPr>
            <a:lvl6pPr marL="2285588" indent="0">
              <a:buNone/>
              <a:defRPr sz="1400">
                <a:solidFill>
                  <a:schemeClr val="tx1">
                    <a:tint val="75000"/>
                  </a:schemeClr>
                </a:solidFill>
              </a:defRPr>
            </a:lvl6pPr>
            <a:lvl7pPr marL="2742705" indent="0">
              <a:buNone/>
              <a:defRPr sz="1400">
                <a:solidFill>
                  <a:schemeClr val="tx1">
                    <a:tint val="75000"/>
                  </a:schemeClr>
                </a:solidFill>
              </a:defRPr>
            </a:lvl7pPr>
            <a:lvl8pPr marL="3199823" indent="0">
              <a:buNone/>
              <a:defRPr sz="1400">
                <a:solidFill>
                  <a:schemeClr val="tx1">
                    <a:tint val="75000"/>
                  </a:schemeClr>
                </a:solidFill>
              </a:defRPr>
            </a:lvl8pPr>
            <a:lvl9pPr marL="365694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DAFC3E2-1570-4598-B60F-9F8892F512A3}" type="datetime1">
              <a:rPr kumimoji="1" lang="ja-JP" altLang="en-US" smtClean="0"/>
              <a:t>2020/9/7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2079103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883B29C-F102-41FD-816A-A97EAF781B7A}" type="datetime1">
              <a:rPr kumimoji="1" lang="ja-JP" altLang="en-US" smtClean="0"/>
              <a:t>2020/9/7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1532429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117" indent="0">
              <a:buNone/>
              <a:defRPr sz="2000" b="1"/>
            </a:lvl2pPr>
            <a:lvl3pPr marL="914235" indent="0">
              <a:buNone/>
              <a:defRPr sz="1800" b="1"/>
            </a:lvl3pPr>
            <a:lvl4pPr marL="1371353" indent="0">
              <a:buNone/>
              <a:defRPr sz="1600" b="1"/>
            </a:lvl4pPr>
            <a:lvl5pPr marL="1828470" indent="0">
              <a:buNone/>
              <a:defRPr sz="1600" b="1"/>
            </a:lvl5pPr>
            <a:lvl6pPr marL="2285588" indent="0">
              <a:buNone/>
              <a:defRPr sz="1600" b="1"/>
            </a:lvl6pPr>
            <a:lvl7pPr marL="2742705" indent="0">
              <a:buNone/>
              <a:defRPr sz="1600" b="1"/>
            </a:lvl7pPr>
            <a:lvl8pPr marL="3199823" indent="0">
              <a:buNone/>
              <a:defRPr sz="1600" b="1"/>
            </a:lvl8pPr>
            <a:lvl9pPr marL="365694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117" indent="0">
              <a:buNone/>
              <a:defRPr sz="2000" b="1"/>
            </a:lvl2pPr>
            <a:lvl3pPr marL="914235" indent="0">
              <a:buNone/>
              <a:defRPr sz="1800" b="1"/>
            </a:lvl3pPr>
            <a:lvl4pPr marL="1371353" indent="0">
              <a:buNone/>
              <a:defRPr sz="1600" b="1"/>
            </a:lvl4pPr>
            <a:lvl5pPr marL="1828470" indent="0">
              <a:buNone/>
              <a:defRPr sz="1600" b="1"/>
            </a:lvl5pPr>
            <a:lvl6pPr marL="2285588" indent="0">
              <a:buNone/>
              <a:defRPr sz="1600" b="1"/>
            </a:lvl6pPr>
            <a:lvl7pPr marL="2742705" indent="0">
              <a:buNone/>
              <a:defRPr sz="1600" b="1"/>
            </a:lvl7pPr>
            <a:lvl8pPr marL="3199823" indent="0">
              <a:buNone/>
              <a:defRPr sz="1600" b="1"/>
            </a:lvl8pPr>
            <a:lvl9pPr marL="365694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6F983D7-5767-4207-951A-ABD45A918894}" type="datetime1">
              <a:rPr kumimoji="1" lang="ja-JP" altLang="en-US" smtClean="0"/>
              <a:t>2020/9/7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404922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76AFA6A-7AC7-4EB9-9107-C3F4467B30D6}" type="datetime1">
              <a:rPr kumimoji="1" lang="ja-JP" altLang="en-US" smtClean="0"/>
              <a:t>2020/9/7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44327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486EE7C-A1F7-4D55-B4DD-567536D39FB9}" type="datetime1">
              <a:rPr kumimoji="1" lang="ja-JP" altLang="en-US" smtClean="0"/>
              <a:t>2020/9/7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4136273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2"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400"/>
            </a:lvl1pPr>
            <a:lvl2pPr marL="457117" indent="0">
              <a:buNone/>
              <a:defRPr sz="1200"/>
            </a:lvl2pPr>
            <a:lvl3pPr marL="914235" indent="0">
              <a:buNone/>
              <a:defRPr sz="1000"/>
            </a:lvl3pPr>
            <a:lvl4pPr marL="1371353" indent="0">
              <a:buNone/>
              <a:defRPr sz="900"/>
            </a:lvl4pPr>
            <a:lvl5pPr marL="1828470" indent="0">
              <a:buNone/>
              <a:defRPr sz="900"/>
            </a:lvl5pPr>
            <a:lvl6pPr marL="2285588" indent="0">
              <a:buNone/>
              <a:defRPr sz="900"/>
            </a:lvl6pPr>
            <a:lvl7pPr marL="2742705" indent="0">
              <a:buNone/>
              <a:defRPr sz="900"/>
            </a:lvl7pPr>
            <a:lvl8pPr marL="3199823" indent="0">
              <a:buNone/>
              <a:defRPr sz="900"/>
            </a:lvl8pPr>
            <a:lvl9pPr marL="365694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C322DB4-ADD0-4C31-B418-2E27E22865E3}" type="datetime1">
              <a:rPr kumimoji="1" lang="ja-JP" altLang="en-US" smtClean="0"/>
              <a:t>2020/9/7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3922709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117" indent="0">
              <a:buNone/>
              <a:defRPr sz="2800"/>
            </a:lvl2pPr>
            <a:lvl3pPr marL="914235" indent="0">
              <a:buNone/>
              <a:defRPr sz="2400"/>
            </a:lvl3pPr>
            <a:lvl4pPr marL="1371353" indent="0">
              <a:buNone/>
              <a:defRPr sz="2000"/>
            </a:lvl4pPr>
            <a:lvl5pPr marL="1828470" indent="0">
              <a:buNone/>
              <a:defRPr sz="2000"/>
            </a:lvl5pPr>
            <a:lvl6pPr marL="2285588" indent="0">
              <a:buNone/>
              <a:defRPr sz="2000"/>
            </a:lvl6pPr>
            <a:lvl7pPr marL="2742705" indent="0">
              <a:buNone/>
              <a:defRPr sz="2000"/>
            </a:lvl7pPr>
            <a:lvl8pPr marL="3199823" indent="0">
              <a:buNone/>
              <a:defRPr sz="2000"/>
            </a:lvl8pPr>
            <a:lvl9pPr marL="365694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117" indent="0">
              <a:buNone/>
              <a:defRPr sz="1200"/>
            </a:lvl2pPr>
            <a:lvl3pPr marL="914235" indent="0">
              <a:buNone/>
              <a:defRPr sz="1000"/>
            </a:lvl3pPr>
            <a:lvl4pPr marL="1371353" indent="0">
              <a:buNone/>
              <a:defRPr sz="900"/>
            </a:lvl4pPr>
            <a:lvl5pPr marL="1828470" indent="0">
              <a:buNone/>
              <a:defRPr sz="900"/>
            </a:lvl5pPr>
            <a:lvl6pPr marL="2285588" indent="0">
              <a:buNone/>
              <a:defRPr sz="900"/>
            </a:lvl6pPr>
            <a:lvl7pPr marL="2742705" indent="0">
              <a:buNone/>
              <a:defRPr sz="900"/>
            </a:lvl7pPr>
            <a:lvl8pPr marL="3199823" indent="0">
              <a:buNone/>
              <a:defRPr sz="900"/>
            </a:lvl8pPr>
            <a:lvl9pPr marL="365694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A4400C1-B40B-404E-809A-3FBFFC9BA224}" type="datetime1">
              <a:rPr kumimoji="1" lang="ja-JP" altLang="en-US" smtClean="0"/>
              <a:t>2020/9/7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2359090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23" tIns="45712" rIns="91423" bIns="45712"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23" tIns="45712" rIns="91423" bIns="45712"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2"/>
            <a:ext cx="2311400" cy="365125"/>
          </a:xfrm>
          <a:prstGeom prst="rect">
            <a:avLst/>
          </a:prstGeom>
        </p:spPr>
        <p:txBody>
          <a:bodyPr vert="horz" lIns="91423" tIns="45712" rIns="91423" bIns="45712" rtlCol="0" anchor="ctr"/>
          <a:lstStyle>
            <a:lvl1pPr algn="l">
              <a:defRPr sz="1200">
                <a:solidFill>
                  <a:schemeClr val="tx1">
                    <a:tint val="75000"/>
                  </a:schemeClr>
                </a:solidFill>
              </a:defRPr>
            </a:lvl1pPr>
          </a:lstStyle>
          <a:p>
            <a:fld id="{683FBF18-D399-44D4-A1C3-C51B19BA01A8}" type="datetime1">
              <a:rPr kumimoji="1" lang="ja-JP" altLang="en-US" smtClean="0"/>
              <a:t>2020/9/7</a:t>
            </a:fld>
            <a:endParaRPr kumimoji="1" lang="ja-JP" altLang="en-US"/>
          </a:p>
        </p:txBody>
      </p:sp>
      <p:sp>
        <p:nvSpPr>
          <p:cNvPr id="5" name="フッター プレースホルダー 4"/>
          <p:cNvSpPr>
            <a:spLocks noGrp="1"/>
          </p:cNvSpPr>
          <p:nvPr>
            <p:ph type="ftr" sz="quarter" idx="3"/>
          </p:nvPr>
        </p:nvSpPr>
        <p:spPr>
          <a:xfrm>
            <a:off x="3384550" y="6356352"/>
            <a:ext cx="3136900" cy="365125"/>
          </a:xfrm>
          <a:prstGeom prst="rect">
            <a:avLst/>
          </a:prstGeom>
        </p:spPr>
        <p:txBody>
          <a:bodyPr vert="horz" lIns="91423" tIns="45712" rIns="91423" bIns="45712"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2"/>
            <a:ext cx="2311400" cy="365125"/>
          </a:xfrm>
          <a:prstGeom prst="rect">
            <a:avLst/>
          </a:prstGeom>
        </p:spPr>
        <p:txBody>
          <a:bodyPr vert="horz" lIns="91423" tIns="45712" rIns="91423" bIns="45712" rtlCol="0" anchor="ctr"/>
          <a:lstStyle>
            <a:lvl1pPr algn="r">
              <a:defRPr sz="1200">
                <a:solidFill>
                  <a:schemeClr val="tx1">
                    <a:tint val="75000"/>
                  </a:schemeClr>
                </a:solidFill>
              </a:defRPr>
            </a:lvl1p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4221574899"/>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hdr="0" ftr="0" dt="0"/>
  <p:txStyles>
    <p:titleStyle>
      <a:lvl1pPr algn="ctr" defTabSz="914235" rtl="0" eaLnBrk="1" latinLnBrk="0" hangingPunct="1">
        <a:spcBef>
          <a:spcPct val="0"/>
        </a:spcBef>
        <a:buNone/>
        <a:defRPr kumimoji="1" sz="4400" kern="1200">
          <a:solidFill>
            <a:schemeClr val="tx1"/>
          </a:solidFill>
          <a:latin typeface="+mj-lt"/>
          <a:ea typeface="+mj-ea"/>
          <a:cs typeface="+mj-cs"/>
        </a:defRPr>
      </a:lvl1pPr>
    </p:titleStyle>
    <p:bodyStyle>
      <a:lvl1pPr marL="342838" indent="-342838" algn="l" defTabSz="914235"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816" indent="-285699" algn="l" defTabSz="914235"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794" indent="-228559" algn="l" defTabSz="914235"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599911" indent="-228559" algn="l" defTabSz="91423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029" indent="-228559" algn="l" defTabSz="91423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147" indent="-228559" algn="l" defTabSz="91423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264" indent="-228559" algn="l" defTabSz="91423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382" indent="-228559" algn="l" defTabSz="91423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5499" indent="-228559" algn="l" defTabSz="91423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235" rtl="0" eaLnBrk="1" latinLnBrk="0" hangingPunct="1">
        <a:defRPr kumimoji="1" sz="1800" kern="1200">
          <a:solidFill>
            <a:schemeClr val="tx1"/>
          </a:solidFill>
          <a:latin typeface="+mn-lt"/>
          <a:ea typeface="+mn-ea"/>
          <a:cs typeface="+mn-cs"/>
        </a:defRPr>
      </a:lvl1pPr>
      <a:lvl2pPr marL="457117" algn="l" defTabSz="914235" rtl="0" eaLnBrk="1" latinLnBrk="0" hangingPunct="1">
        <a:defRPr kumimoji="1" sz="1800" kern="1200">
          <a:solidFill>
            <a:schemeClr val="tx1"/>
          </a:solidFill>
          <a:latin typeface="+mn-lt"/>
          <a:ea typeface="+mn-ea"/>
          <a:cs typeface="+mn-cs"/>
        </a:defRPr>
      </a:lvl2pPr>
      <a:lvl3pPr marL="914235" algn="l" defTabSz="914235" rtl="0" eaLnBrk="1" latinLnBrk="0" hangingPunct="1">
        <a:defRPr kumimoji="1" sz="1800" kern="1200">
          <a:solidFill>
            <a:schemeClr val="tx1"/>
          </a:solidFill>
          <a:latin typeface="+mn-lt"/>
          <a:ea typeface="+mn-ea"/>
          <a:cs typeface="+mn-cs"/>
        </a:defRPr>
      </a:lvl3pPr>
      <a:lvl4pPr marL="1371353" algn="l" defTabSz="914235" rtl="0" eaLnBrk="1" latinLnBrk="0" hangingPunct="1">
        <a:defRPr kumimoji="1" sz="1800" kern="1200">
          <a:solidFill>
            <a:schemeClr val="tx1"/>
          </a:solidFill>
          <a:latin typeface="+mn-lt"/>
          <a:ea typeface="+mn-ea"/>
          <a:cs typeface="+mn-cs"/>
        </a:defRPr>
      </a:lvl4pPr>
      <a:lvl5pPr marL="1828470" algn="l" defTabSz="914235" rtl="0" eaLnBrk="1" latinLnBrk="0" hangingPunct="1">
        <a:defRPr kumimoji="1" sz="1800" kern="1200">
          <a:solidFill>
            <a:schemeClr val="tx1"/>
          </a:solidFill>
          <a:latin typeface="+mn-lt"/>
          <a:ea typeface="+mn-ea"/>
          <a:cs typeface="+mn-cs"/>
        </a:defRPr>
      </a:lvl5pPr>
      <a:lvl6pPr marL="2285588" algn="l" defTabSz="914235" rtl="0" eaLnBrk="1" latinLnBrk="0" hangingPunct="1">
        <a:defRPr kumimoji="1" sz="1800" kern="1200">
          <a:solidFill>
            <a:schemeClr val="tx1"/>
          </a:solidFill>
          <a:latin typeface="+mn-lt"/>
          <a:ea typeface="+mn-ea"/>
          <a:cs typeface="+mn-cs"/>
        </a:defRPr>
      </a:lvl6pPr>
      <a:lvl7pPr marL="2742705" algn="l" defTabSz="914235" rtl="0" eaLnBrk="1" latinLnBrk="0" hangingPunct="1">
        <a:defRPr kumimoji="1" sz="1800" kern="1200">
          <a:solidFill>
            <a:schemeClr val="tx1"/>
          </a:solidFill>
          <a:latin typeface="+mn-lt"/>
          <a:ea typeface="+mn-ea"/>
          <a:cs typeface="+mn-cs"/>
        </a:defRPr>
      </a:lvl7pPr>
      <a:lvl8pPr marL="3199823" algn="l" defTabSz="914235" rtl="0" eaLnBrk="1" latinLnBrk="0" hangingPunct="1">
        <a:defRPr kumimoji="1" sz="1800" kern="1200">
          <a:solidFill>
            <a:schemeClr val="tx1"/>
          </a:solidFill>
          <a:latin typeface="+mn-lt"/>
          <a:ea typeface="+mn-ea"/>
          <a:cs typeface="+mn-cs"/>
        </a:defRPr>
      </a:lvl8pPr>
      <a:lvl9pPr marL="3656940" algn="l" defTabSz="91423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正方形/長方形 36"/>
          <p:cNvSpPr/>
          <p:nvPr/>
        </p:nvSpPr>
        <p:spPr>
          <a:xfrm>
            <a:off x="312228" y="476671"/>
            <a:ext cx="9537318" cy="2986888"/>
          </a:xfrm>
          <a:prstGeom prst="rect">
            <a:avLst/>
          </a:prstGeom>
          <a:solidFill>
            <a:schemeClr val="bg1"/>
          </a:solidFill>
          <a:ln w="9525"/>
        </p:spPr>
        <p:style>
          <a:lnRef idx="1">
            <a:schemeClr val="accent1"/>
          </a:lnRef>
          <a:fillRef idx="2">
            <a:schemeClr val="accent1"/>
          </a:fillRef>
          <a:effectRef idx="1">
            <a:schemeClr val="accent1"/>
          </a:effectRef>
          <a:fontRef idx="minor">
            <a:schemeClr val="dk1"/>
          </a:fontRef>
        </p:style>
        <p:txBody>
          <a:bodyPr lIns="91423" tIns="45712" rIns="91423" bIns="45712" rtlCol="0" anchor="ctr"/>
          <a:lstStyle/>
          <a:p>
            <a:pPr algn="ctr"/>
            <a:endParaRPr kumimoji="1" lang="ja-JP" altLang="en-US"/>
          </a:p>
        </p:txBody>
      </p:sp>
      <p:sp>
        <p:nvSpPr>
          <p:cNvPr id="3" name="角丸四角形 2"/>
          <p:cNvSpPr/>
          <p:nvPr/>
        </p:nvSpPr>
        <p:spPr>
          <a:xfrm>
            <a:off x="312226" y="3816877"/>
            <a:ext cx="4928806" cy="2969864"/>
          </a:xfrm>
          <a:prstGeom prst="roundRect">
            <a:avLst>
              <a:gd name="adj" fmla="val 3289"/>
            </a:avLst>
          </a:prstGeom>
          <a:ln w="6350"/>
        </p:spPr>
        <p:style>
          <a:lnRef idx="1">
            <a:schemeClr val="accent1"/>
          </a:lnRef>
          <a:fillRef idx="2">
            <a:schemeClr val="accent1"/>
          </a:fillRef>
          <a:effectRef idx="1">
            <a:schemeClr val="accent1"/>
          </a:effectRef>
          <a:fontRef idx="minor">
            <a:schemeClr val="dk1"/>
          </a:fontRef>
        </p:style>
        <p:txBody>
          <a:bodyPr lIns="46800" rIns="46800" rtlCol="0" anchor="t"/>
          <a:lstStyle/>
          <a:p>
            <a:pPr marL="180975" lvl="0" indent="-180975"/>
            <a:endPar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テキスト ボックス 94"/>
          <p:cNvSpPr txBox="1"/>
          <p:nvPr/>
        </p:nvSpPr>
        <p:spPr>
          <a:xfrm>
            <a:off x="3159292" y="4402909"/>
            <a:ext cx="1937723" cy="936104"/>
          </a:xfrm>
          <a:prstGeom prst="rect">
            <a:avLst/>
          </a:prstGeom>
          <a:noFill/>
          <a:ln w="6350"/>
        </p:spPr>
        <p:style>
          <a:lnRef idx="2">
            <a:schemeClr val="accent2"/>
          </a:lnRef>
          <a:fillRef idx="1">
            <a:schemeClr val="lt1"/>
          </a:fillRef>
          <a:effectRef idx="0">
            <a:schemeClr val="accent2"/>
          </a:effectRef>
          <a:fontRef idx="minor">
            <a:schemeClr val="dk1"/>
          </a:fontRef>
        </p:style>
        <p:txBody>
          <a:bodyPr wrap="square" lIns="36000" tIns="36000" rIns="0" bIns="36000" rtlCol="0">
            <a:noAutofit/>
          </a:bodyPr>
          <a:lstStyle/>
          <a:p>
            <a:pPr marL="180975" indent="-180975"/>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角丸四角形 3"/>
          <p:cNvSpPr/>
          <p:nvPr/>
        </p:nvSpPr>
        <p:spPr>
          <a:xfrm>
            <a:off x="3186770" y="5922458"/>
            <a:ext cx="1910245" cy="617934"/>
          </a:xfrm>
          <a:prstGeom prst="roundRect">
            <a:avLst>
              <a:gd name="adj" fmla="val 9341"/>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38" name="角丸四角形 37"/>
          <p:cNvSpPr/>
          <p:nvPr/>
        </p:nvSpPr>
        <p:spPr>
          <a:xfrm>
            <a:off x="244849" y="404664"/>
            <a:ext cx="2043855" cy="216024"/>
          </a:xfrm>
          <a:prstGeom prst="roundRect">
            <a:avLst/>
          </a:prstGeom>
          <a:ln/>
        </p:spPr>
        <p:style>
          <a:lnRef idx="1">
            <a:schemeClr val="accent1"/>
          </a:lnRef>
          <a:fillRef idx="3">
            <a:schemeClr val="accent1"/>
          </a:fillRef>
          <a:effectRef idx="2">
            <a:schemeClr val="accent1"/>
          </a:effectRef>
          <a:fontRef idx="minor">
            <a:schemeClr val="lt1"/>
          </a:fontRef>
        </p:style>
        <p:txBody>
          <a:bodyPr lIns="91423" tIns="45712" rIns="91423" bIns="45712" rtlCol="0" anchor="ctr"/>
          <a:lstStyle/>
          <a:p>
            <a:r>
              <a:rPr lang="ja-JP" altLang="en-US" sz="1000" b="1" spc="300" dirty="0" smtClean="0">
                <a:latin typeface="Meiryo UI" panose="020B0604030504040204" pitchFamily="50" charset="-128"/>
                <a:ea typeface="Meiryo UI" panose="020B0604030504040204" pitchFamily="50" charset="-128"/>
                <a:cs typeface="Microsoft Himalaya" panose="01010100010101010101" pitchFamily="2" charset="0"/>
              </a:rPr>
              <a:t>背景</a:t>
            </a:r>
            <a:endParaRPr lang="ja-JP" altLang="en-US" sz="1000" b="1" spc="300" dirty="0">
              <a:latin typeface="Meiryo UI" panose="020B0604030504040204" pitchFamily="50" charset="-128"/>
              <a:ea typeface="Meiryo UI" panose="020B0604030504040204" pitchFamily="50" charset="-128"/>
              <a:cs typeface="Microsoft Himalaya" panose="01010100010101010101" pitchFamily="2" charset="0"/>
            </a:endParaRPr>
          </a:p>
        </p:txBody>
      </p:sp>
      <p:sp>
        <p:nvSpPr>
          <p:cNvPr id="40" name="正方形/長方形 39"/>
          <p:cNvSpPr/>
          <p:nvPr/>
        </p:nvSpPr>
        <p:spPr>
          <a:xfrm>
            <a:off x="5529467" y="3816876"/>
            <a:ext cx="4334739" cy="2969865"/>
          </a:xfrm>
          <a:prstGeom prst="rect">
            <a:avLst/>
          </a:prstGeom>
          <a:solidFill>
            <a:schemeClr val="bg1"/>
          </a:solidFill>
          <a:ln w="9525"/>
        </p:spPr>
        <p:style>
          <a:lnRef idx="1">
            <a:schemeClr val="accent1"/>
          </a:lnRef>
          <a:fillRef idx="2">
            <a:schemeClr val="accent1"/>
          </a:fillRef>
          <a:effectRef idx="1">
            <a:schemeClr val="accent1"/>
          </a:effectRef>
          <a:fontRef idx="minor">
            <a:schemeClr val="dk1"/>
          </a:fontRef>
        </p:style>
        <p:txBody>
          <a:bodyPr lIns="91423" tIns="45712" rIns="91423" bIns="45712" rtlCol="0" anchor="ctr"/>
          <a:lstStyle/>
          <a:p>
            <a:pPr algn="ctr"/>
            <a:endParaRPr kumimoji="1" lang="ja-JP" altLang="en-US"/>
          </a:p>
        </p:txBody>
      </p:sp>
      <p:sp>
        <p:nvSpPr>
          <p:cNvPr id="88" name="Rectangle 6"/>
          <p:cNvSpPr/>
          <p:nvPr/>
        </p:nvSpPr>
        <p:spPr>
          <a:xfrm>
            <a:off x="0" y="-27384"/>
            <a:ext cx="9906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373" tIns="45688" rIns="91373" bIns="45688" rtlCol="0" anchor="ctr"/>
          <a:lstStyle/>
          <a:p>
            <a:pPr algn="ctr"/>
            <a:endParaRPr lang="en-US"/>
          </a:p>
        </p:txBody>
      </p:sp>
      <p:sp>
        <p:nvSpPr>
          <p:cNvPr id="5" name="タイトル 1"/>
          <p:cNvSpPr>
            <a:spLocks noGrp="1"/>
          </p:cNvSpPr>
          <p:nvPr>
            <p:ph type="title"/>
          </p:nvPr>
        </p:nvSpPr>
        <p:spPr>
          <a:xfrm>
            <a:off x="0" y="-6633"/>
            <a:ext cx="9906000" cy="311908"/>
          </a:xfrm>
        </p:spPr>
        <p:txBody>
          <a:bodyPr>
            <a:noAutofit/>
          </a:bodyPr>
          <a:lstStyle/>
          <a:p>
            <a:pPr algn="l"/>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いのち輝く未来社会」をめざす</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ビジョン</a:t>
            </a:r>
            <a:r>
              <a:rPr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概要版</a:t>
            </a:r>
            <a:r>
              <a:rPr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312226" y="658723"/>
            <a:ext cx="5864910" cy="648896"/>
          </a:xfrm>
          <a:prstGeom prst="rect">
            <a:avLst/>
          </a:prstGeom>
          <a:noFill/>
        </p:spPr>
        <p:txBody>
          <a:bodyPr wrap="square" rtlCol="0">
            <a:spAutoFit/>
          </a:bodyPr>
          <a:lstStyle/>
          <a:p>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　人口減少・少子高齢化などの社会の急激な変化</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（世界でも類を見ない超高齢化、</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大都市圏でもいち早く人口減少）</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500"/>
              </a:lnSpc>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　こうした変化に対して、大阪ではこれまでも様々な取組を積み重ねてきた。</a:t>
            </a: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　健康寿命は、依然として全国ワーストクラス、伸び悩みは大きな課題。</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　府、市町村だけでなく、民間企業・団体、大学・研究機関、住民など様々な主体の取組が必要。</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テキスト ボックス 54"/>
          <p:cNvSpPr txBox="1"/>
          <p:nvPr/>
        </p:nvSpPr>
        <p:spPr>
          <a:xfrm>
            <a:off x="5529468" y="3978429"/>
            <a:ext cx="4136716" cy="461665"/>
          </a:xfrm>
          <a:prstGeom prst="rect">
            <a:avLst/>
          </a:prstGeom>
          <a:noFill/>
        </p:spPr>
        <p:txBody>
          <a:bodyPr wrap="square" rtlCol="0">
            <a:spAutoFit/>
          </a:bodyPr>
          <a:lstStyle/>
          <a:p>
            <a:pPr marL="88900" indent="-88900"/>
            <a:r>
              <a:rPr lang="ja-JP" altLang="en-US" sz="800" b="1" dirty="0">
                <a:latin typeface="Meiryo UI" panose="020B0604030504040204" pitchFamily="50" charset="-128"/>
                <a:ea typeface="Meiryo UI" panose="020B0604030504040204" pitchFamily="50" charset="-128"/>
                <a:cs typeface="Meiryo UI" panose="020B0604030504040204" pitchFamily="50" charset="-128"/>
              </a:rPr>
              <a:t>◆　万博の</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テーマを踏まえ、</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SDGs</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や超スマート社会など</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の世界的</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な潮流を考慮して、</a:t>
            </a:r>
            <a:endParaRPr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r>
              <a:rPr lang="ja-JP" altLang="en-US" sz="8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「①健康な生活」</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「②活躍できる社会」</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とそれを支える</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「③産業</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・イノベーション」</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を切り口</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r>
              <a:rPr lang="ja-JP" altLang="en-US" sz="8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大阪の現状・課題</a:t>
            </a:r>
            <a:r>
              <a:rPr lang="en-US" altLang="ja-JP" sz="8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を整理</a:t>
            </a:r>
            <a:endParaRPr kumimoji="1" lang="ja-JP" altLang="en-US" sz="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テキスト ボックス 70"/>
          <p:cNvSpPr txBox="1"/>
          <p:nvPr/>
        </p:nvSpPr>
        <p:spPr>
          <a:xfrm>
            <a:off x="6177136" y="658723"/>
            <a:ext cx="3672410" cy="648896"/>
          </a:xfrm>
          <a:prstGeom prst="rect">
            <a:avLst/>
          </a:prstGeom>
          <a:noFill/>
        </p:spPr>
        <p:txBody>
          <a:bodyPr wrap="square" rtlCol="0">
            <a:spAutoFit/>
          </a:bodyPr>
          <a:lstStyle/>
          <a:p>
            <a:r>
              <a:rPr lang="ja-JP" altLang="en-US" sz="8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万博のインパクトを活かして、課題解決に向けた取組を加速化</a:t>
            </a:r>
            <a:endParaRPr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500"/>
              </a:lnSpc>
            </a:pP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90488" indent="-90488"/>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万博誘致が</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閣議了解されたことを踏まえ、万博誘致の実現をめざして、大阪府万博誘致推進本部を設置し、機運醸成の取組を展開するとともに、万博のテーマ「いのち輝く未来社会のデザイン」の理念を先取りした府施策の推進を</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図ることとした。</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2551384908"/>
              </p:ext>
            </p:extLst>
          </p:nvPr>
        </p:nvGraphicFramePr>
        <p:xfrm>
          <a:off x="5609764" y="4455296"/>
          <a:ext cx="4200436" cy="2259437"/>
        </p:xfrm>
        <a:graphic>
          <a:graphicData uri="http://schemas.openxmlformats.org/drawingml/2006/table">
            <a:tbl>
              <a:tblPr firstRow="1" bandRow="1">
                <a:tableStyleId>{5C22544A-7EE6-4342-B048-85BDC9FD1C3A}</a:tableStyleId>
              </a:tblPr>
              <a:tblGrid>
                <a:gridCol w="170424">
                  <a:extLst>
                    <a:ext uri="{9D8B030D-6E8A-4147-A177-3AD203B41FA5}">
                      <a16:colId xmlns:a16="http://schemas.microsoft.com/office/drawing/2014/main" val="20000"/>
                    </a:ext>
                  </a:extLst>
                </a:gridCol>
                <a:gridCol w="1293708">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gridCol w="1296144">
                  <a:extLst>
                    <a:ext uri="{9D8B030D-6E8A-4147-A177-3AD203B41FA5}">
                      <a16:colId xmlns:a16="http://schemas.microsoft.com/office/drawing/2014/main" val="20003"/>
                    </a:ext>
                  </a:extLst>
                </a:gridCol>
              </a:tblGrid>
              <a:tr h="256930">
                <a:tc>
                  <a:txBody>
                    <a:bodyPr/>
                    <a:lstStyle/>
                    <a:p>
                      <a:pPr algn="just">
                        <a:lnSpc>
                          <a:spcPts val="1200"/>
                        </a:lnSpc>
                        <a:spcAft>
                          <a:spcPts val="0"/>
                        </a:spcAft>
                      </a:pPr>
                      <a:r>
                        <a:rPr lang="en-US" sz="800" b="1"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B w="19050" cap="flat" cmpd="sng" algn="ctr">
                      <a:solidFill>
                        <a:schemeClr val="bg1"/>
                      </a:solidFill>
                      <a:prstDash val="solid"/>
                      <a:round/>
                      <a:headEnd type="none" w="med" len="med"/>
                      <a:tailEnd type="none" w="med" len="med"/>
                    </a:lnB>
                  </a:tcPr>
                </a:tc>
                <a:tc>
                  <a:txBody>
                    <a:bodyPr/>
                    <a:lstStyle/>
                    <a:p>
                      <a:pPr algn="ctr">
                        <a:lnSpc>
                          <a:spcPts val="800"/>
                        </a:lnSpc>
                        <a:spcAft>
                          <a:spcPts val="0"/>
                        </a:spcAft>
                      </a:pPr>
                      <a:r>
                        <a:rPr lang="ja-JP" altLang="en-US" sz="800" kern="100" spc="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①健康な生活</a:t>
                      </a:r>
                      <a:endParaRPr lang="en-US" altLang="ja-JP" sz="800" kern="100" spc="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lnSpc>
                          <a:spcPts val="800"/>
                        </a:lnSpc>
                        <a:spcAft>
                          <a:spcPts val="0"/>
                        </a:spcAft>
                      </a:pPr>
                      <a:r>
                        <a:rPr lang="ja-JP" altLang="en-US" sz="700" kern="100" spc="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（心身ともに健康）</a:t>
                      </a:r>
                      <a:endParaRPr lang="ja-JP" sz="700" kern="100" spc="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B w="19050" cap="flat" cmpd="sng" algn="ctr">
                      <a:solidFill>
                        <a:schemeClr val="bg1"/>
                      </a:solidFill>
                      <a:prstDash val="solid"/>
                      <a:round/>
                      <a:headEnd type="none" w="med" len="med"/>
                      <a:tailEnd type="none" w="med" len="med"/>
                    </a:lnB>
                  </a:tcPr>
                </a:tc>
                <a:tc>
                  <a:txBody>
                    <a:bodyPr/>
                    <a:lstStyle/>
                    <a:p>
                      <a:pPr algn="ctr">
                        <a:lnSpc>
                          <a:spcPts val="800"/>
                        </a:lnSpc>
                        <a:spcAft>
                          <a:spcPts val="0"/>
                        </a:spcAft>
                      </a:pPr>
                      <a:r>
                        <a:rPr lang="ja-JP" altLang="en-US" sz="800" kern="100" spc="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②活躍できる社会</a:t>
                      </a:r>
                      <a:endParaRPr lang="en-US" altLang="ja-JP" sz="800" kern="100" spc="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lnSpc>
                          <a:spcPts val="800"/>
                        </a:lnSpc>
                        <a:spcAft>
                          <a:spcPts val="0"/>
                        </a:spcAft>
                      </a:pPr>
                      <a:r>
                        <a:rPr lang="en-US" altLang="ja-JP" sz="700" kern="100" spc="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700" kern="100" spc="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多様な生き方、持続可能な社会</a:t>
                      </a:r>
                      <a:r>
                        <a:rPr lang="en-US" altLang="ja-JP" sz="700" kern="100" spc="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700" kern="100" spc="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B w="19050" cap="flat" cmpd="sng" algn="ctr">
                      <a:solidFill>
                        <a:schemeClr val="bg1"/>
                      </a:solidFill>
                      <a:prstDash val="solid"/>
                      <a:round/>
                      <a:headEnd type="none" w="med" len="med"/>
                      <a:tailEnd type="none" w="med" len="med"/>
                    </a:lnB>
                  </a:tcPr>
                </a:tc>
                <a:tc>
                  <a:txBody>
                    <a:bodyPr/>
                    <a:lstStyle/>
                    <a:p>
                      <a:pPr algn="ctr">
                        <a:lnSpc>
                          <a:spcPts val="800"/>
                        </a:lnSpc>
                        <a:spcAft>
                          <a:spcPts val="0"/>
                        </a:spcAft>
                      </a:pPr>
                      <a:r>
                        <a:rPr lang="ja-JP" altLang="en-US" sz="800" b="1" kern="100" spc="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③</a:t>
                      </a:r>
                      <a:r>
                        <a:rPr lang="ja-JP" sz="800" b="1" kern="100" spc="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産業</a:t>
                      </a:r>
                      <a:r>
                        <a:rPr lang="ja-JP" sz="800" b="1" kern="100" spc="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800" b="1" kern="100" spc="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イノベーション</a:t>
                      </a:r>
                      <a:endParaRPr lang="en-US" altLang="ja-JP" sz="800" b="1" kern="100" spc="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lnSpc>
                          <a:spcPts val="800"/>
                        </a:lnSpc>
                        <a:spcAft>
                          <a:spcPts val="0"/>
                        </a:spcAft>
                      </a:pPr>
                      <a:r>
                        <a:rPr lang="en-US" altLang="ja-JP" sz="700" b="1" kern="100" spc="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700" b="1" kern="100" spc="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健康を支える経済システム</a:t>
                      </a:r>
                      <a:r>
                        <a:rPr lang="en-US" altLang="ja-JP" sz="700" b="1" kern="100" spc="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700" kern="100" spc="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922387">
                <a:tc>
                  <a:txBody>
                    <a:bodyPr/>
                    <a:lstStyle/>
                    <a:p>
                      <a:pPr marL="71755" marR="71755" algn="ctr">
                        <a:lnSpc>
                          <a:spcPts val="1200"/>
                        </a:lnSpc>
                        <a:spcAft>
                          <a:spcPts val="0"/>
                        </a:spcAft>
                      </a:pPr>
                      <a:r>
                        <a:rPr lang="ja-JP" sz="700" kern="100" dirty="0" smtClean="0">
                          <a:effectLst/>
                          <a:latin typeface="Meiryo UI" panose="020B0604030504040204" pitchFamily="50" charset="-128"/>
                          <a:ea typeface="Meiryo UI" panose="020B0604030504040204" pitchFamily="50" charset="-128"/>
                          <a:cs typeface="Meiryo UI" panose="020B0604030504040204" pitchFamily="50" charset="-128"/>
                        </a:rPr>
                        <a:t>現状</a:t>
                      </a:r>
                      <a:endParaRPr lang="ja-JP" sz="7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T w="19050" cap="flat" cmpd="sng" algn="ctr">
                      <a:solidFill>
                        <a:schemeClr val="bg1"/>
                      </a:solidFill>
                      <a:prstDash val="solid"/>
                      <a:round/>
                      <a:headEnd type="none" w="med" len="med"/>
                      <a:tailEnd type="none" w="med" len="med"/>
                    </a:lnT>
                  </a:tcPr>
                </a:tc>
                <a:tc>
                  <a:txBody>
                    <a:bodyPr/>
                    <a:lstStyle/>
                    <a:p>
                      <a:pPr marL="139700" indent="-139700"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男女とも</a:t>
                      </a: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全国平均を下回る</a:t>
                      </a:r>
                      <a:endPar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9700" indent="-139700" algn="just">
                        <a:lnSpc>
                          <a:spcPts val="1000"/>
                        </a:lnSpc>
                        <a:spcAft>
                          <a:spcPts val="0"/>
                        </a:spcAft>
                      </a:pPr>
                      <a:r>
                        <a:rPr lang="ja-JP" altLang="en-US" sz="700" kern="10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健康</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寿命</a:t>
                      </a:r>
                    </a:p>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全国平均を上回る</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要介護</a:t>
                      </a:r>
                      <a:endPar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indent="-85725" algn="just">
                        <a:lnSpc>
                          <a:spcPts val="1000"/>
                        </a:lnSpc>
                        <a:spcAft>
                          <a:spcPts val="0"/>
                        </a:spcAft>
                      </a:pP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要支援</a:t>
                      </a:r>
                      <a:r>
                        <a:rPr lang="en-US"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認定者数</a:t>
                      </a:r>
                      <a:endPar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indent="-85725" algn="just">
                        <a:lnSpc>
                          <a:spcPts val="1000"/>
                        </a:lnSpc>
                        <a:spcAft>
                          <a:spcPts val="0"/>
                        </a:spcAft>
                      </a:pP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食・文化・スポーツ等の多彩な</a:t>
                      </a:r>
                    </a:p>
                    <a:p>
                      <a:pPr marL="85725" indent="-85725" algn="just">
                        <a:lnSpc>
                          <a:spcPts val="1000"/>
                        </a:lnSpc>
                        <a:spcAft>
                          <a:spcPts val="0"/>
                        </a:spcAft>
                      </a:pP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ラインナップ　等</a:t>
                      </a:r>
                      <a:endPar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T w="19050" cap="flat" cmpd="sng" algn="ctr">
                      <a:solidFill>
                        <a:schemeClr val="bg1"/>
                      </a:solidFill>
                      <a:prstDash val="solid"/>
                      <a:round/>
                      <a:headEnd type="none" w="med" len="med"/>
                      <a:tailEnd type="none" w="med" len="med"/>
                    </a:lnT>
                  </a:tcPr>
                </a:tc>
                <a:tc>
                  <a:txBody>
                    <a:bodyPr/>
                    <a:lstStyle/>
                    <a:p>
                      <a:pPr marL="90488" indent="-90488" algn="just">
                        <a:lnSpc>
                          <a:spcPts val="1000"/>
                        </a:lnSpc>
                        <a:spcAft>
                          <a:spcPts val="0"/>
                        </a:spcAft>
                      </a:pPr>
                      <a:r>
                        <a:rPr lang="ja-JP"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中堅世代の人口流出、</a:t>
                      </a:r>
                    </a:p>
                    <a:p>
                      <a:pPr marL="90488" indent="-90488" algn="just">
                        <a:lnSpc>
                          <a:spcPts val="1000"/>
                        </a:lnSpc>
                        <a:spcAft>
                          <a:spcPts val="0"/>
                        </a:spcAft>
                      </a:pP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女性の就業率の低さ</a:t>
                      </a:r>
                    </a:p>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高齢者</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の社会的</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孤立</a:t>
                      </a:r>
                      <a:endPar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0488" indent="-90488" algn="just">
                        <a:lnSpc>
                          <a:spcPts val="1000"/>
                        </a:lnSpc>
                        <a:spcAft>
                          <a:spcPts val="0"/>
                        </a:spcAft>
                      </a:pP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児童虐待などの深刻な状況</a:t>
                      </a:r>
                    </a:p>
                    <a:p>
                      <a:pPr marL="90488" indent="-90488" algn="just">
                        <a:lnSpc>
                          <a:spcPts val="1000"/>
                        </a:lnSpc>
                        <a:spcAft>
                          <a:spcPts val="0"/>
                        </a:spcAft>
                      </a:pP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生活環境（ヒートアイランド現象</a:t>
                      </a: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90488" indent="-90488" algn="just">
                        <a:lnSpc>
                          <a:spcPts val="1000"/>
                        </a:lnSpc>
                        <a:spcAft>
                          <a:spcPts val="0"/>
                        </a:spcAft>
                      </a:pP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増加傾向の温室効果ガス）　等</a:t>
                      </a:r>
                    </a:p>
                  </a:txBody>
                  <a:tcPr marL="68580" marR="0" marT="0" marB="0" anchor="ctr">
                    <a:lnT w="19050" cap="flat" cmpd="sng" algn="ctr">
                      <a:solidFill>
                        <a:schemeClr val="bg1"/>
                      </a:solidFill>
                      <a:prstDash val="solid"/>
                      <a:round/>
                      <a:headEnd type="none" w="med" len="med"/>
                      <a:tailEnd type="none" w="med" len="med"/>
                    </a:lnT>
                  </a:tcPr>
                </a:tc>
                <a:tc>
                  <a:txBody>
                    <a:bodyPr/>
                    <a:lstStyle/>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ライフサイエンス</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関連の企業</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indent="-85725" algn="just">
                        <a:lnSpc>
                          <a:spcPts val="1000"/>
                        </a:lnSpc>
                        <a:spcAft>
                          <a:spcPts val="0"/>
                        </a:spcAft>
                      </a:pP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大学</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等の集積</a:t>
                      </a:r>
                    </a:p>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幅広い</a:t>
                      </a: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健康</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関連</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産業の</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集積</a:t>
                      </a:r>
                      <a:endPar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環境</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関連産業の集積</a:t>
                      </a:r>
                    </a:p>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ものづくり企業</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集積</a:t>
                      </a: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等</a:t>
                      </a:r>
                      <a:endPar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T w="190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1"/>
                  </a:ext>
                </a:extLst>
              </a:tr>
              <a:tr h="1080120">
                <a:tc>
                  <a:txBody>
                    <a:bodyPr/>
                    <a:lstStyle/>
                    <a:p>
                      <a:pPr marL="71755" marR="71755" algn="ctr">
                        <a:lnSpc>
                          <a:spcPts val="1200"/>
                        </a:lnSpc>
                        <a:spcAft>
                          <a:spcPts val="0"/>
                        </a:spcAft>
                      </a:pPr>
                      <a:r>
                        <a:rPr lang="ja-JP" altLang="en-US" sz="700" kern="100" dirty="0" smtClean="0">
                          <a:effectLst/>
                          <a:latin typeface="Meiryo UI" panose="020B0604030504040204" pitchFamily="50" charset="-128"/>
                          <a:ea typeface="Meiryo UI" panose="020B0604030504040204" pitchFamily="50" charset="-128"/>
                          <a:cs typeface="Meiryo UI" panose="020B0604030504040204" pitchFamily="50" charset="-128"/>
                        </a:rPr>
                        <a:t>課題</a:t>
                      </a:r>
                      <a:endParaRPr lang="ja-JP" altLang="ja-JP" sz="7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幅広い年代の</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健康</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意識向上</a:t>
                      </a:r>
                      <a:endPar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indent="-85725" algn="just">
                        <a:lnSpc>
                          <a:spcPts val="1000"/>
                        </a:lnSpc>
                        <a:spcAft>
                          <a:spcPts val="0"/>
                        </a:spcAft>
                      </a:pP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7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での健康づくり活動</a:t>
                      </a:r>
                    </a:p>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ビッ</a:t>
                      </a: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グ</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データ</a:t>
                      </a: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活用による</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新た</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な健康関連サービスの展開</a:t>
                      </a:r>
                    </a:p>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7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革新的な</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先端</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医療の普及</a:t>
                      </a:r>
                    </a:p>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健康</a:t>
                      </a: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への</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効果</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の分析、</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普及</a:t>
                      </a:r>
                      <a:endPar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indent="-85725" algn="just">
                        <a:lnSpc>
                          <a:spcPts val="1000"/>
                        </a:lnSpc>
                        <a:spcAft>
                          <a:spcPts val="0"/>
                        </a:spcAft>
                      </a:pP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食、スポーツ、笑い等</a:t>
                      </a: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等</a:t>
                      </a:r>
                      <a:endPar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働きやすく</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魅力的な</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職場整備</a:t>
                      </a:r>
                      <a:endPar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indent="-85725" algn="just">
                        <a:lnSpc>
                          <a:spcPts val="1000"/>
                        </a:lnSpc>
                        <a:spcAft>
                          <a:spcPts val="0"/>
                        </a:spcAft>
                      </a:pPr>
                      <a:r>
                        <a:rPr lang="ja-JP"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女性</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等の活躍の場の拡大</a:t>
                      </a:r>
                    </a:p>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7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高齢者</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・子どもの見守り等</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indent="-85725" algn="just">
                        <a:lnSpc>
                          <a:spcPts val="1000"/>
                        </a:lnSpc>
                        <a:spcAft>
                          <a:spcPts val="0"/>
                        </a:spcAft>
                      </a:pP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で支える仕組みづくり</a:t>
                      </a:r>
                    </a:p>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快適</a:t>
                      </a: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住</a:t>
                      </a: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生活</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環境の実現</a:t>
                      </a:r>
                    </a:p>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まちの安全・安心の確保　等</a:t>
                      </a:r>
                      <a:endPar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医療</a:t>
                      </a:r>
                      <a:r>
                        <a:rPr lang="en-US" alt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健康</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関連の世界的</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a:t>
                      </a:r>
                      <a:endPar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indent="-85725" algn="just">
                        <a:lnSpc>
                          <a:spcPts val="1000"/>
                        </a:lnSpc>
                        <a:spcAft>
                          <a:spcPts val="0"/>
                        </a:spcAft>
                      </a:pP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産業</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クラスターの形成</a:t>
                      </a:r>
                    </a:p>
                    <a:p>
                      <a:pPr marL="85725" indent="-85725" algn="just">
                        <a:lnSpc>
                          <a:spcPts val="1000"/>
                        </a:lnSpc>
                        <a:spcAft>
                          <a:spcPts val="0"/>
                        </a:spcAft>
                      </a:pP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健康</a:t>
                      </a:r>
                      <a:r>
                        <a:rPr lang="en-US" alt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エネルギー</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関連</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endPar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indent="-85725" algn="just">
                        <a:lnSpc>
                          <a:spcPts val="1000"/>
                        </a:lnSpc>
                        <a:spcAft>
                          <a:spcPts val="0"/>
                        </a:spcAft>
                      </a:pP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技術</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革新・産業化</a:t>
                      </a:r>
                    </a:p>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AI</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a:t>
                      </a:r>
                      <a:r>
                        <a:rPr lang="en-US"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と、ものづくり</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endPar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indent="-85725" algn="just">
                        <a:lnSpc>
                          <a:spcPts val="1000"/>
                        </a:lnSpc>
                        <a:spcAft>
                          <a:spcPts val="0"/>
                        </a:spcAft>
                      </a:pP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融合</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による</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イノベーション</a:t>
                      </a: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等</a:t>
                      </a:r>
                      <a:endPar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extLst>
                  <a:ext uri="{0D108BD9-81ED-4DB2-BD59-A6C34878D82A}">
                    <a16:rowId xmlns:a16="http://schemas.microsoft.com/office/drawing/2014/main" val="10002"/>
                  </a:ext>
                </a:extLst>
              </a:tr>
            </a:tbl>
          </a:graphicData>
        </a:graphic>
      </p:graphicFrame>
      <p:sp>
        <p:nvSpPr>
          <p:cNvPr id="39" name="テキスト ボックス 38"/>
          <p:cNvSpPr txBox="1"/>
          <p:nvPr/>
        </p:nvSpPr>
        <p:spPr>
          <a:xfrm>
            <a:off x="8002288" y="0"/>
            <a:ext cx="828092" cy="338554"/>
          </a:xfrm>
          <a:prstGeom prst="rect">
            <a:avLst/>
          </a:prstGeom>
          <a:noFill/>
        </p:spPr>
        <p:txBody>
          <a:bodyPr wrap="square" rtlCol="0">
            <a:spAutoFit/>
          </a:bodyPr>
          <a:lstStyle/>
          <a:p>
            <a:pPr algn="dist"/>
            <a:r>
              <a:rPr lang="en-US" altLang="ja-JP"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a:t>
            </a:r>
            <a:r>
              <a:rPr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endParaRPr lang="en-US" altLang="ja-JP"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dist"/>
            <a:r>
              <a:rPr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二等辺三角形 69"/>
          <p:cNvSpPr/>
          <p:nvPr/>
        </p:nvSpPr>
        <p:spPr>
          <a:xfrm rot="10800000">
            <a:off x="4226468" y="3563442"/>
            <a:ext cx="1708838" cy="108012"/>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6" name="テキスト ボックス 95"/>
          <p:cNvSpPr txBox="1"/>
          <p:nvPr/>
        </p:nvSpPr>
        <p:spPr>
          <a:xfrm>
            <a:off x="312228" y="3948783"/>
            <a:ext cx="2847065" cy="2585323"/>
          </a:xfrm>
          <a:prstGeom prst="rect">
            <a:avLst/>
          </a:prstGeom>
          <a:noFill/>
        </p:spPr>
        <p:txBody>
          <a:bodyPr wrap="square" rtlCol="0">
            <a:spAutoFit/>
          </a:bodyPr>
          <a:lstStyle/>
          <a:p>
            <a:r>
              <a:rPr lang="ja-JP" altLang="en-US" sz="800" b="1" dirty="0">
                <a:latin typeface="Meiryo UI" panose="020B0604030504040204" pitchFamily="50" charset="-128"/>
                <a:ea typeface="Meiryo UI" panose="020B0604030504040204" pitchFamily="50" charset="-128"/>
                <a:cs typeface="Meiryo UI" panose="020B0604030504040204" pitchFamily="50" charset="-128"/>
              </a:rPr>
              <a:t>◆　ビジョンの策定（いのち輝く未来社会をオール大阪で実現</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400"/>
              </a:lnSpc>
            </a:pPr>
            <a:endParaRPr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目的</a:t>
            </a:r>
            <a:r>
              <a:rPr lang="en-US" altLang="ja-JP" sz="800" b="1" dirty="0">
                <a:latin typeface="Meiryo UI" panose="020B0604030504040204" pitchFamily="50" charset="-128"/>
                <a:ea typeface="Meiryo UI" panose="020B0604030504040204" pitchFamily="50" charset="-128"/>
                <a:cs typeface="Meiryo UI" panose="020B0604030504040204" pitchFamily="50" charset="-128"/>
              </a:rPr>
              <a:t>】</a:t>
            </a:r>
          </a:p>
          <a:p>
            <a:pPr marL="180975" lvl="0" indent="-180975"/>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生涯を通じて心身ともに健康で、それぞれの能力を活かして輝きながら暮らし続けることの</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できる「</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いのち輝く未来社会」の実現に向け、万博のインパクトを活かしてオール大阪で目標を</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定め、さらに</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強力に取組を進めるため、ビジョンを策定。</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400"/>
              </a:lnSpc>
            </a:pP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ビジョンの位置付け＞</a:t>
            </a:r>
            <a:endParaRPr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180975" indent="-180975"/>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180975" indent="-180975"/>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180975" indent="-180975"/>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180975" indent="-180975"/>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180975" indent="-180975"/>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400"/>
              </a:lnSpc>
            </a:pPr>
            <a:endParaRPr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目標</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　「健康」を重点ターゲットに健康寿命</a:t>
            </a:r>
            <a:r>
              <a:rPr lang="ja-JP" altLang="en-US" sz="800" smtClean="0">
                <a:latin typeface="Meiryo UI" panose="020B0604030504040204" pitchFamily="50" charset="-128"/>
                <a:ea typeface="Meiryo UI" panose="020B0604030504040204" pitchFamily="50" charset="-128"/>
                <a:cs typeface="Meiryo UI" panose="020B0604030504040204" pitchFamily="50" charset="-128"/>
              </a:rPr>
              <a:t>の延伸。</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　地域の健康づくり活動に加え、革新技術を最大限活用し、さらに</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2025</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年万博のインパクトを活かして、いきいきと長く活躍できる「</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歳若返り</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」を目標に掲げる。</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2" name="テキスト ボックス 101"/>
          <p:cNvSpPr txBox="1"/>
          <p:nvPr/>
        </p:nvSpPr>
        <p:spPr>
          <a:xfrm>
            <a:off x="6404893" y="2074141"/>
            <a:ext cx="3353837" cy="274739"/>
          </a:xfrm>
          <a:prstGeom prst="rect">
            <a:avLst/>
          </a:prstGeom>
          <a:noFill/>
          <a:ln>
            <a:solidFill>
              <a:schemeClr val="bg1">
                <a:lumMod val="50000"/>
              </a:schemeClr>
            </a:solidFill>
            <a:prstDash val="sysDot"/>
          </a:ln>
        </p:spPr>
        <p:txBody>
          <a:bodyPr wrap="square" rtlCol="0" anchor="ctr" anchorCtr="0">
            <a:noAutofit/>
          </a:bodyPr>
          <a:lstStyle/>
          <a:p>
            <a:pPr algn="ctr"/>
            <a:r>
              <a:rPr lang="ja-JP" altLang="en-US" sz="800" dirty="0">
                <a:latin typeface="Meiryo UI" panose="020B0604030504040204" pitchFamily="50" charset="-128"/>
                <a:ea typeface="Meiryo UI" panose="020B0604030504040204" pitchFamily="50" charset="-128"/>
                <a:cs typeface="Meiryo UI" panose="020B0604030504040204" pitchFamily="50" charset="-128"/>
              </a:rPr>
              <a:t>生涯を通じて心身ともに健康で、それぞれの能力を活かして輝きながら</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暮らし</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続ける</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ことのできる「いのち輝く未来社会」の実現</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は、全ての人々に共通</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の願い。</a:t>
            </a:r>
          </a:p>
        </p:txBody>
      </p:sp>
      <p:sp>
        <p:nvSpPr>
          <p:cNvPr id="125" name="角丸四角形 124"/>
          <p:cNvSpPr/>
          <p:nvPr/>
        </p:nvSpPr>
        <p:spPr>
          <a:xfrm>
            <a:off x="5462089" y="3762405"/>
            <a:ext cx="2043855" cy="215042"/>
          </a:xfrm>
          <a:prstGeom prst="roundRect">
            <a:avLst/>
          </a:prstGeom>
          <a:ln/>
        </p:spPr>
        <p:style>
          <a:lnRef idx="1">
            <a:schemeClr val="accent1"/>
          </a:lnRef>
          <a:fillRef idx="3">
            <a:schemeClr val="accent1"/>
          </a:fillRef>
          <a:effectRef idx="2">
            <a:schemeClr val="accent1"/>
          </a:effectRef>
          <a:fontRef idx="minor">
            <a:schemeClr val="lt1"/>
          </a:fontRef>
        </p:style>
        <p:txBody>
          <a:bodyPr lIns="91423" tIns="45712" rIns="91423" bIns="45712" rtlCol="0" anchor="ctr"/>
          <a:lstStyle/>
          <a:p>
            <a:r>
              <a:rPr lang="ja-JP" altLang="en-US" sz="1000" b="1" spc="300" dirty="0" smtClean="0">
                <a:latin typeface="Meiryo UI" panose="020B0604030504040204" pitchFamily="50" charset="-128"/>
                <a:ea typeface="Meiryo UI" panose="020B0604030504040204" pitchFamily="50" charset="-128"/>
                <a:cs typeface="Microsoft Himalaya" panose="01010100010101010101" pitchFamily="2" charset="0"/>
              </a:rPr>
              <a:t>大阪の現状・課題</a:t>
            </a:r>
            <a:endParaRPr lang="ja-JP" altLang="en-US" sz="1000" b="1" spc="300" dirty="0">
              <a:latin typeface="Meiryo UI" panose="020B0604030504040204" pitchFamily="50" charset="-128"/>
              <a:ea typeface="Meiryo UI" panose="020B0604030504040204" pitchFamily="50" charset="-128"/>
              <a:cs typeface="Microsoft Himalaya" panose="01010100010101010101" pitchFamily="2" charset="0"/>
            </a:endParaRPr>
          </a:p>
        </p:txBody>
      </p:sp>
      <p:sp>
        <p:nvSpPr>
          <p:cNvPr id="78" name="二等辺三角形 77"/>
          <p:cNvSpPr/>
          <p:nvPr/>
        </p:nvSpPr>
        <p:spPr>
          <a:xfrm rot="5400000">
            <a:off x="5051261" y="5407128"/>
            <a:ext cx="713644" cy="108012"/>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31" name="テキスト ボックス 130"/>
          <p:cNvSpPr txBox="1"/>
          <p:nvPr/>
        </p:nvSpPr>
        <p:spPr>
          <a:xfrm>
            <a:off x="3146885" y="5922458"/>
            <a:ext cx="1048000" cy="617934"/>
          </a:xfrm>
          <a:prstGeom prst="rect">
            <a:avLst/>
          </a:prstGeom>
          <a:noFill/>
        </p:spPr>
        <p:txBody>
          <a:bodyPr wrap="square" rtlCol="0" anchor="ctr">
            <a:noAutofit/>
          </a:bodyPr>
          <a:lstStyle/>
          <a:p>
            <a:pPr algn="ctr"/>
            <a:r>
              <a:rPr lang="en-US" altLang="ja-JP"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年万博の</a:t>
            </a:r>
            <a:endParaRPr lang="en-US" altLang="ja-JP"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インパクトを最大限活かして、オール</a:t>
            </a:r>
            <a:endParaRPr lang="en-US" altLang="ja-JP"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大阪で取組を進めて</a:t>
            </a:r>
            <a:endPar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4" name="二等辺三角形 123"/>
          <p:cNvSpPr/>
          <p:nvPr/>
        </p:nvSpPr>
        <p:spPr>
          <a:xfrm rot="5400000">
            <a:off x="4031099" y="6163744"/>
            <a:ext cx="403644" cy="144013"/>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1" name="テキスト ボックス 100"/>
          <p:cNvSpPr txBox="1"/>
          <p:nvPr/>
        </p:nvSpPr>
        <p:spPr>
          <a:xfrm>
            <a:off x="4269670" y="5922460"/>
            <a:ext cx="827346" cy="617932"/>
          </a:xfrm>
          <a:prstGeom prst="rect">
            <a:avLst/>
          </a:prstGeom>
          <a:noFill/>
        </p:spPr>
        <p:txBody>
          <a:bodyPr wrap="square" rtlCol="0" anchor="ctr">
            <a:noAutofit/>
          </a:bodyPr>
          <a:lstStyle/>
          <a:p>
            <a:pPr algn="ctr"/>
            <a:r>
              <a:rPr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いきいきと長く活躍できる</a:t>
            </a:r>
            <a:endParaRPr lang="en-US" altLang="ja-JP"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歳若返り」を実現</a:t>
            </a:r>
            <a:endPar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3" name="テキスト ボックス 92"/>
          <p:cNvSpPr txBox="1"/>
          <p:nvPr/>
        </p:nvSpPr>
        <p:spPr>
          <a:xfrm>
            <a:off x="4206157" y="4642281"/>
            <a:ext cx="890859" cy="461665"/>
          </a:xfrm>
          <a:prstGeom prst="rect">
            <a:avLst/>
          </a:prstGeom>
          <a:noFill/>
        </p:spPr>
        <p:txBody>
          <a:bodyPr wrap="square" lIns="0" rIns="0" rtlCol="0">
            <a:spAutoFit/>
          </a:bodyPr>
          <a:lstStyle/>
          <a:p>
            <a:pPr algn="ctr" defTabSz="914400"/>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ビジョンを旗印に</a:t>
            </a: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914400"/>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いのち輝く未来社会を</a:t>
            </a: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914400"/>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オール</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で実現</a:t>
            </a:r>
            <a:endPar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4" name="テキスト ボックス 93"/>
          <p:cNvSpPr txBox="1"/>
          <p:nvPr/>
        </p:nvSpPr>
        <p:spPr>
          <a:xfrm>
            <a:off x="526164" y="5100068"/>
            <a:ext cx="2482620" cy="565146"/>
          </a:xfrm>
          <a:prstGeom prst="rect">
            <a:avLst/>
          </a:prstGeom>
          <a:noFill/>
          <a:ln w="6350">
            <a:noFill/>
          </a:ln>
        </p:spPr>
        <p:style>
          <a:lnRef idx="2">
            <a:schemeClr val="accent2"/>
          </a:lnRef>
          <a:fillRef idx="1">
            <a:schemeClr val="lt1"/>
          </a:fillRef>
          <a:effectRef idx="0">
            <a:schemeClr val="accent2"/>
          </a:effectRef>
          <a:fontRef idx="minor">
            <a:schemeClr val="dk1"/>
          </a:fontRef>
        </p:style>
        <p:txBody>
          <a:bodyPr wrap="square" lIns="36000" tIns="36000" rIns="0" bIns="36000" rtlCol="0">
            <a:spAutoFit/>
          </a:bodyPr>
          <a:lstStyle/>
          <a:p>
            <a:pPr marL="85725" indent="-85725"/>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府、住民に身近なサービスを</a:t>
            </a:r>
            <a:r>
              <a:rPr lang="ja-JP" altLang="en-US" sz="800">
                <a:latin typeface="Meiryo UI" panose="020B0604030504040204" pitchFamily="50" charset="-128"/>
                <a:ea typeface="Meiryo UI" panose="020B0604030504040204" pitchFamily="50" charset="-128"/>
                <a:cs typeface="Meiryo UI" panose="020B0604030504040204" pitchFamily="50" charset="-128"/>
              </a:rPr>
              <a:t>担う</a:t>
            </a:r>
            <a:r>
              <a:rPr lang="ja-JP" altLang="en-US" sz="800" smtClean="0">
                <a:latin typeface="Meiryo UI" panose="020B0604030504040204" pitchFamily="50" charset="-128"/>
                <a:ea typeface="Meiryo UI" panose="020B0604030504040204" pitchFamily="50" charset="-128"/>
                <a:cs typeface="Meiryo UI" panose="020B0604030504040204" pitchFamily="50" charset="-128"/>
              </a:rPr>
              <a:t>市町村、産業</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振興等を担う民間企業・団体、高い専門性と知見</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を有する</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大学・研究機関、府民一人ひとりが共通の目標に向かって、取組の強化を進めて行く</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指針（</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アクションプラン）となるもの</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7" name="円/楕円 86"/>
          <p:cNvSpPr/>
          <p:nvPr/>
        </p:nvSpPr>
        <p:spPr>
          <a:xfrm>
            <a:off x="3532405" y="4455867"/>
            <a:ext cx="324495" cy="324495"/>
          </a:xfrm>
          <a:prstGeom prst="ellipse">
            <a:avLst/>
          </a:prstGeom>
          <a:gradFill flip="none" rotWithShape="1">
            <a:gsLst>
              <a:gs pos="0">
                <a:schemeClr val="accent1"/>
              </a:gs>
              <a:gs pos="67000">
                <a:schemeClr val="accent1">
                  <a:lumMod val="40000"/>
                  <a:lumOff val="60000"/>
                </a:schemeClr>
              </a:gs>
              <a:gs pos="100000">
                <a:srgbClr val="9BBB59">
                  <a:tint val="15000"/>
                  <a:satMod val="350000"/>
                  <a:alpha val="0"/>
                  <a:lumMod val="100000"/>
                </a:srgbClr>
              </a:gs>
            </a:gsLst>
            <a:path path="circle">
              <a:fillToRect l="50000" t="50000" r="50000" b="50000"/>
            </a:path>
            <a:tileRect/>
          </a:gradFill>
          <a:ln w="25400" cap="flat" cmpd="sng" algn="ctr">
            <a:noFill/>
            <a:prstDash val="solid"/>
          </a:ln>
          <a:effectLst/>
        </p:spPr>
        <p:txBody>
          <a:bodyPr wrap="none" rtlCol="0" anchor="ctr"/>
          <a:lstStyle/>
          <a:p>
            <a:pPr marL="182563" marR="0" lvl="0" indent="-182563"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府民</a:t>
            </a:r>
          </a:p>
        </p:txBody>
      </p:sp>
      <p:sp>
        <p:nvSpPr>
          <p:cNvPr id="89" name="円/楕円 88"/>
          <p:cNvSpPr/>
          <p:nvPr/>
        </p:nvSpPr>
        <p:spPr>
          <a:xfrm>
            <a:off x="3244373" y="4671891"/>
            <a:ext cx="324495" cy="324495"/>
          </a:xfrm>
          <a:prstGeom prst="ellipse">
            <a:avLst/>
          </a:prstGeom>
          <a:gradFill flip="none" rotWithShape="1">
            <a:gsLst>
              <a:gs pos="0">
                <a:schemeClr val="accent1"/>
              </a:gs>
              <a:gs pos="67000">
                <a:schemeClr val="accent1">
                  <a:lumMod val="40000"/>
                  <a:lumOff val="60000"/>
                </a:schemeClr>
              </a:gs>
              <a:gs pos="100000">
                <a:srgbClr val="9BBB59">
                  <a:tint val="15000"/>
                  <a:satMod val="350000"/>
                  <a:alpha val="0"/>
                  <a:lumMod val="100000"/>
                </a:srgbClr>
              </a:gs>
            </a:gsLst>
            <a:path path="circle">
              <a:fillToRect l="50000" t="50000" r="50000" b="50000"/>
            </a:path>
            <a:tileRect/>
          </a:gradFill>
          <a:ln w="25400" cap="flat" cmpd="sng" algn="ctr">
            <a:noFill/>
            <a:prstDash val="solid"/>
          </a:ln>
          <a:effectLst/>
        </p:spPr>
        <p:txBody>
          <a:bodyPr wrap="none" rtlCol="0" anchor="ctr"/>
          <a:lstStyle/>
          <a:p>
            <a:pPr marL="182563" marR="0" lvl="0" indent="-182563"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民間企業</a:t>
            </a:r>
            <a:endParaRPr kumimoji="0" lang="en-US" altLang="ja-JP"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・団体</a:t>
            </a:r>
          </a:p>
        </p:txBody>
      </p:sp>
      <p:sp>
        <p:nvSpPr>
          <p:cNvPr id="90" name="円/楕円 89"/>
          <p:cNvSpPr/>
          <p:nvPr/>
        </p:nvSpPr>
        <p:spPr>
          <a:xfrm>
            <a:off x="3784892" y="4671891"/>
            <a:ext cx="324495" cy="324495"/>
          </a:xfrm>
          <a:prstGeom prst="ellipse">
            <a:avLst/>
          </a:prstGeom>
          <a:gradFill flip="none" rotWithShape="1">
            <a:gsLst>
              <a:gs pos="0">
                <a:schemeClr val="accent1"/>
              </a:gs>
              <a:gs pos="67000">
                <a:schemeClr val="accent1">
                  <a:lumMod val="40000"/>
                  <a:lumOff val="60000"/>
                </a:schemeClr>
              </a:gs>
              <a:gs pos="100000">
                <a:srgbClr val="9BBB59">
                  <a:tint val="15000"/>
                  <a:satMod val="350000"/>
                  <a:alpha val="0"/>
                  <a:lumMod val="100000"/>
                </a:srgbClr>
              </a:gs>
            </a:gsLst>
            <a:path path="circle">
              <a:fillToRect l="50000" t="50000" r="50000" b="50000"/>
            </a:path>
            <a:tileRect/>
          </a:gradFill>
          <a:ln w="25400" cap="flat" cmpd="sng" algn="ctr">
            <a:noFill/>
            <a:prstDash val="solid"/>
          </a:ln>
          <a:effectLst/>
        </p:spPr>
        <p:txBody>
          <a:bodyPr wrap="none" rtlCol="0" anchor="ctr"/>
          <a:lstStyle/>
          <a:p>
            <a:pPr marL="182563" marR="0" lvl="0" indent="-182563"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大学・</a:t>
            </a:r>
            <a:endParaRPr kumimoji="0" lang="en-US" altLang="ja-JP"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研究機関</a:t>
            </a:r>
          </a:p>
        </p:txBody>
      </p:sp>
      <p:sp>
        <p:nvSpPr>
          <p:cNvPr id="91" name="円/楕円 90"/>
          <p:cNvSpPr/>
          <p:nvPr/>
        </p:nvSpPr>
        <p:spPr>
          <a:xfrm>
            <a:off x="3352844" y="4995468"/>
            <a:ext cx="324495" cy="324495"/>
          </a:xfrm>
          <a:prstGeom prst="ellipse">
            <a:avLst/>
          </a:prstGeom>
          <a:gradFill flip="none" rotWithShape="1">
            <a:gsLst>
              <a:gs pos="0">
                <a:schemeClr val="accent1"/>
              </a:gs>
              <a:gs pos="67000">
                <a:schemeClr val="accent1">
                  <a:lumMod val="40000"/>
                  <a:lumOff val="60000"/>
                </a:schemeClr>
              </a:gs>
              <a:gs pos="100000">
                <a:srgbClr val="9BBB59">
                  <a:tint val="15000"/>
                  <a:satMod val="350000"/>
                  <a:alpha val="0"/>
                  <a:lumMod val="100000"/>
                </a:srgbClr>
              </a:gs>
            </a:gsLst>
            <a:path path="circle">
              <a:fillToRect l="50000" t="50000" r="50000" b="50000"/>
            </a:path>
            <a:tileRect/>
          </a:gradFill>
          <a:ln w="25400" cap="flat" cmpd="sng" algn="ctr">
            <a:noFill/>
            <a:prstDash val="solid"/>
          </a:ln>
          <a:effectLst/>
        </p:spPr>
        <p:txBody>
          <a:bodyPr wrap="none" rtlCol="0" anchor="ctr"/>
          <a:lstStyle/>
          <a:p>
            <a:pPr marL="182563" marR="0" lvl="0" indent="-182563"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府</a:t>
            </a:r>
          </a:p>
        </p:txBody>
      </p:sp>
      <p:sp>
        <p:nvSpPr>
          <p:cNvPr id="92" name="円/楕円 91"/>
          <p:cNvSpPr/>
          <p:nvPr/>
        </p:nvSpPr>
        <p:spPr>
          <a:xfrm>
            <a:off x="3712884" y="4995468"/>
            <a:ext cx="324495" cy="324495"/>
          </a:xfrm>
          <a:prstGeom prst="ellipse">
            <a:avLst/>
          </a:prstGeom>
          <a:gradFill flip="none" rotWithShape="1">
            <a:gsLst>
              <a:gs pos="0">
                <a:schemeClr val="accent1"/>
              </a:gs>
              <a:gs pos="67000">
                <a:schemeClr val="accent1">
                  <a:lumMod val="40000"/>
                  <a:lumOff val="60000"/>
                </a:schemeClr>
              </a:gs>
              <a:gs pos="100000">
                <a:srgbClr val="9BBB59">
                  <a:tint val="15000"/>
                  <a:satMod val="350000"/>
                  <a:alpha val="0"/>
                  <a:lumMod val="100000"/>
                </a:srgbClr>
              </a:gs>
            </a:gsLst>
            <a:path path="circle">
              <a:fillToRect l="50000" t="50000" r="50000" b="50000"/>
            </a:path>
            <a:tileRect/>
          </a:gradFill>
          <a:ln w="25400" cap="flat" cmpd="sng" algn="ctr">
            <a:noFill/>
            <a:prstDash val="solid"/>
          </a:ln>
          <a:effectLst/>
        </p:spPr>
        <p:txBody>
          <a:bodyPr wrap="none" rtlCol="0" anchor="ctr"/>
          <a:lstStyle/>
          <a:p>
            <a:pPr marL="182563" marR="0" lvl="0" indent="-182563"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a:t>
            </a:r>
          </a:p>
        </p:txBody>
      </p:sp>
      <p:pic>
        <p:nvPicPr>
          <p:cNvPr id="61"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78217" y="1412776"/>
            <a:ext cx="2664296" cy="1820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2" name="テキスト ボックス 71"/>
          <p:cNvSpPr txBox="1"/>
          <p:nvPr/>
        </p:nvSpPr>
        <p:spPr>
          <a:xfrm>
            <a:off x="3716795" y="3140968"/>
            <a:ext cx="2370704" cy="307777"/>
          </a:xfrm>
          <a:prstGeom prst="rect">
            <a:avLst/>
          </a:prstGeom>
          <a:noFill/>
        </p:spPr>
        <p:txBody>
          <a:bodyPr wrap="square" rtlCol="0">
            <a:spAutoFit/>
          </a:bodyPr>
          <a:lstStyle/>
          <a:p>
            <a:pPr algn="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出典：健康</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寿命：厚生労働省</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「都道府県</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別健康寿命</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平均</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寿命：厚生労働省</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「都道府県</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別生命表の概況</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テキスト ボックス 81"/>
          <p:cNvSpPr txBox="1"/>
          <p:nvPr/>
        </p:nvSpPr>
        <p:spPr>
          <a:xfrm>
            <a:off x="1858660" y="3248690"/>
            <a:ext cx="1367457" cy="200055"/>
          </a:xfrm>
          <a:prstGeom prst="rect">
            <a:avLst/>
          </a:prstGeom>
          <a:noFill/>
        </p:spPr>
        <p:txBody>
          <a:bodyPr wrap="square" rtlCol="0">
            <a:spAutoFit/>
          </a:bodyPr>
          <a:lstStyle/>
          <a:p>
            <a:pPr algn="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出典：大阪府</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人口</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ビジョン</a:t>
            </a:r>
            <a:endPar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5" name="角丸四角形 104"/>
          <p:cNvSpPr/>
          <p:nvPr/>
        </p:nvSpPr>
        <p:spPr>
          <a:xfrm>
            <a:off x="6391226" y="1446984"/>
            <a:ext cx="2630975" cy="236783"/>
          </a:xfrm>
          <a:prstGeom prst="roundRect">
            <a:avLst/>
          </a:prstGeom>
          <a:noFill/>
          <a:ln>
            <a:solidFill>
              <a:schemeClr val="bg1">
                <a:lumMod val="75000"/>
              </a:schemeClr>
            </a:solidFill>
          </a:ln>
        </p:spPr>
        <p:style>
          <a:lnRef idx="1">
            <a:schemeClr val="accent1"/>
          </a:lnRef>
          <a:fillRef idx="2">
            <a:schemeClr val="accent1"/>
          </a:fillRef>
          <a:effectRef idx="1">
            <a:schemeClr val="accent1"/>
          </a:effectRef>
          <a:fontRef idx="minor">
            <a:schemeClr val="dk1"/>
          </a:fontRef>
        </p:style>
        <p:txBody>
          <a:bodyPr vert="horz" lIns="52249" tIns="20570" rIns="52249" bIns="20570" rtlCol="0" anchor="ctr"/>
          <a:lstStyle/>
          <a:p>
            <a:pPr algn="ct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万博</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メインテーマ</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いのち輝く未来社会のデザイン</a:t>
            </a:r>
          </a:p>
        </p:txBody>
      </p:sp>
      <p:sp>
        <p:nvSpPr>
          <p:cNvPr id="106" name="角丸四角形 105"/>
          <p:cNvSpPr/>
          <p:nvPr/>
        </p:nvSpPr>
        <p:spPr>
          <a:xfrm>
            <a:off x="6391226" y="1735015"/>
            <a:ext cx="1315487" cy="196366"/>
          </a:xfrm>
          <a:prstGeom prst="roundRect">
            <a:avLst>
              <a:gd name="adj" fmla="val 17585"/>
            </a:avLst>
          </a:prstGeom>
          <a:noFill/>
          <a:ln>
            <a:solidFill>
              <a:schemeClr val="bg1">
                <a:lumMod val="75000"/>
              </a:schemeClr>
            </a:solidFill>
          </a:ln>
        </p:spPr>
        <p:style>
          <a:lnRef idx="1">
            <a:schemeClr val="accent1"/>
          </a:lnRef>
          <a:fillRef idx="2">
            <a:schemeClr val="accent1"/>
          </a:fillRef>
          <a:effectRef idx="1">
            <a:schemeClr val="accent1"/>
          </a:effectRef>
          <a:fontRef idx="minor">
            <a:schemeClr val="dk1"/>
          </a:fontRef>
        </p:style>
        <p:txBody>
          <a:bodyPr vert="horz" lIns="20570" tIns="0" rIns="20570" bIns="0" rtlCol="0" anchor="ctr"/>
          <a:lstStyle/>
          <a:p>
            <a:pPr algn="ctr">
              <a:lnSpc>
                <a:spcPct val="150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多様で心身ともに健康</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な</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生き方</a:t>
            </a:r>
          </a:p>
        </p:txBody>
      </p:sp>
      <p:sp>
        <p:nvSpPr>
          <p:cNvPr id="107" name="角丸四角形 106"/>
          <p:cNvSpPr/>
          <p:nvPr/>
        </p:nvSpPr>
        <p:spPr>
          <a:xfrm>
            <a:off x="7712502" y="1735015"/>
            <a:ext cx="1309699" cy="196366"/>
          </a:xfrm>
          <a:prstGeom prst="roundRect">
            <a:avLst>
              <a:gd name="adj" fmla="val 18511"/>
            </a:avLst>
          </a:prstGeom>
          <a:noFill/>
          <a:ln>
            <a:solidFill>
              <a:schemeClr val="bg1">
                <a:lumMod val="75000"/>
              </a:schemeClr>
            </a:solidFill>
          </a:ln>
        </p:spPr>
        <p:style>
          <a:lnRef idx="1">
            <a:schemeClr val="accent1"/>
          </a:lnRef>
          <a:fillRef idx="2">
            <a:schemeClr val="accent1"/>
          </a:fillRef>
          <a:effectRef idx="1">
            <a:schemeClr val="accent1"/>
          </a:effectRef>
          <a:fontRef idx="minor">
            <a:schemeClr val="dk1"/>
          </a:fontRef>
        </p:style>
        <p:txBody>
          <a:bodyPr vert="horz" lIns="20570" tIns="0" rIns="20570" bIns="0" rtlCol="0" anchor="ctr"/>
          <a:lstStyle/>
          <a:p>
            <a:pPr algn="ctr">
              <a:lnSpc>
                <a:spcPct val="150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持続可能な社会・経済システム</a:t>
            </a:r>
          </a:p>
        </p:txBody>
      </p:sp>
      <p:pic>
        <p:nvPicPr>
          <p:cNvPr id="108" name="図 3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1600000">
            <a:off x="9140782" y="1300778"/>
            <a:ext cx="617948" cy="751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0" name="角丸四角形 109"/>
          <p:cNvSpPr/>
          <p:nvPr/>
        </p:nvSpPr>
        <p:spPr>
          <a:xfrm>
            <a:off x="244849" y="3708864"/>
            <a:ext cx="2043855" cy="216024"/>
          </a:xfrm>
          <a:prstGeom prst="roundRect">
            <a:avLst/>
          </a:prstGeom>
          <a:ln/>
        </p:spPr>
        <p:style>
          <a:lnRef idx="1">
            <a:schemeClr val="accent1"/>
          </a:lnRef>
          <a:fillRef idx="3">
            <a:schemeClr val="accent1"/>
          </a:fillRef>
          <a:effectRef idx="2">
            <a:schemeClr val="accent1"/>
          </a:effectRef>
          <a:fontRef idx="minor">
            <a:schemeClr val="lt1"/>
          </a:fontRef>
        </p:style>
        <p:txBody>
          <a:bodyPr lIns="91423" tIns="45712" rIns="91423" bIns="45712" rtlCol="0" anchor="ctr"/>
          <a:lstStyle/>
          <a:p>
            <a:r>
              <a:rPr lang="ja-JP" altLang="en-US" sz="1000" b="1" spc="300" dirty="0" smtClean="0">
                <a:latin typeface="Meiryo UI" panose="020B0604030504040204" pitchFamily="50" charset="-128"/>
                <a:ea typeface="Meiryo UI" panose="020B0604030504040204" pitchFamily="50" charset="-128"/>
                <a:cs typeface="Microsoft Himalaya" panose="01010100010101010101" pitchFamily="2" charset="0"/>
              </a:rPr>
              <a:t>ビジョン策定の趣旨</a:t>
            </a:r>
            <a:endParaRPr lang="ja-JP" altLang="en-US" sz="1000" b="1" spc="300" dirty="0">
              <a:latin typeface="Meiryo UI" panose="020B0604030504040204" pitchFamily="50" charset="-128"/>
              <a:ea typeface="Meiryo UI" panose="020B0604030504040204" pitchFamily="50" charset="-128"/>
              <a:cs typeface="Microsoft Himalaya" panose="01010100010101010101" pitchFamily="2" charset="0"/>
            </a:endParaRPr>
          </a:p>
        </p:txBody>
      </p:sp>
      <p:sp>
        <p:nvSpPr>
          <p:cNvPr id="60" name="テキスト ボックス 59"/>
          <p:cNvSpPr txBox="1"/>
          <p:nvPr/>
        </p:nvSpPr>
        <p:spPr>
          <a:xfrm>
            <a:off x="501322" y="1268760"/>
            <a:ext cx="2618086" cy="200055"/>
          </a:xfrm>
          <a:prstGeom prst="rect">
            <a:avLst/>
          </a:prstGeom>
          <a:noFill/>
        </p:spPr>
        <p:txBody>
          <a:bodyPr wrap="square" rtlCol="0">
            <a:spAutoFit/>
          </a:bodyPr>
          <a:lstStyle/>
          <a:p>
            <a:pPr algn="ctr"/>
            <a:r>
              <a:rPr kumimoji="1" lang="en-US" altLang="ja-JP" sz="7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7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生産年齢人口・高齢者人口</a:t>
            </a:r>
            <a:r>
              <a:rPr kumimoji="1" lang="en-US" altLang="ja-JP" sz="7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kumimoji="1" lang="ja-JP" altLang="en-US" sz="70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113" name="テキスト ボックス 112"/>
          <p:cNvSpPr txBox="1"/>
          <p:nvPr/>
        </p:nvSpPr>
        <p:spPr>
          <a:xfrm>
            <a:off x="6177136" y="2438077"/>
            <a:ext cx="3672409" cy="895117"/>
          </a:xfrm>
          <a:prstGeom prst="rect">
            <a:avLst/>
          </a:prstGeom>
          <a:noFill/>
        </p:spPr>
        <p:txBody>
          <a:bodyPr wrap="square" rtlCol="0">
            <a:spAutoFit/>
          </a:bodyPr>
          <a:lstStyle/>
          <a:p>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　考慮すべき世界の流れ</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500"/>
              </a:lnSpc>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　超スマート社会の到来</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（新たな技術が、人々の生活、社会・経済システムに多くの革新をもたらす視点）</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SDGs</a:t>
            </a:r>
          </a:p>
          <a:p>
            <a:pPr marL="273050" indent="-273050"/>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（貧困や環境、産業に関する取組を一歩一歩進め、世界をより良い方向に変えていく視点）</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テキスト ボックス 44"/>
          <p:cNvSpPr txBox="1"/>
          <p:nvPr/>
        </p:nvSpPr>
        <p:spPr>
          <a:xfrm>
            <a:off x="816181" y="3501008"/>
            <a:ext cx="8529411" cy="195814"/>
          </a:xfrm>
          <a:prstGeom prst="rect">
            <a:avLst/>
          </a:prstGeom>
          <a:noFill/>
          <a:ln w="6350">
            <a:noFill/>
          </a:ln>
        </p:spPr>
        <p:style>
          <a:lnRef idx="2">
            <a:schemeClr val="accent2"/>
          </a:lnRef>
          <a:fillRef idx="1">
            <a:schemeClr val="lt1"/>
          </a:fillRef>
          <a:effectRef idx="0">
            <a:schemeClr val="accent2"/>
          </a:effectRef>
          <a:fontRef idx="minor">
            <a:schemeClr val="dk1"/>
          </a:fontRef>
        </p:style>
        <p:txBody>
          <a:bodyPr wrap="square" lIns="36000" tIns="36000" rIns="0" bIns="36000" rtlCol="0">
            <a:spAutoFit/>
          </a:bodyPr>
          <a:lstStyle/>
          <a:p>
            <a:pPr marL="180975" indent="-180975" algn="ct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住民</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に身近なサービスを担う府内市町村、産業振興を担う経済団体、民間企業、有識者等と意見交換を</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行いながら検討。</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7481" y="1418630"/>
            <a:ext cx="3011663" cy="1722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2" name="テキスト ボックス 61"/>
          <p:cNvSpPr txBox="1"/>
          <p:nvPr/>
        </p:nvSpPr>
        <p:spPr>
          <a:xfrm>
            <a:off x="3244374" y="1268760"/>
            <a:ext cx="3002582" cy="200055"/>
          </a:xfrm>
          <a:prstGeom prst="rect">
            <a:avLst/>
          </a:prstGeom>
          <a:noFill/>
        </p:spPr>
        <p:txBody>
          <a:bodyPr wrap="square" rtlCol="0">
            <a:spAutoFit/>
          </a:bodyPr>
          <a:lstStyle/>
          <a:p>
            <a:pPr algn="ctr"/>
            <a:r>
              <a:rPr kumimoji="1" lang="en-US" altLang="ja-JP" sz="7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7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大阪府の健康寿命・平均寿命</a:t>
            </a:r>
            <a:r>
              <a:rPr kumimoji="1" lang="en-US" altLang="ja-JP" sz="7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kumimoji="1" lang="ja-JP" altLang="en-US" sz="70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6" name="正方形/長方形 5"/>
          <p:cNvSpPr/>
          <p:nvPr/>
        </p:nvSpPr>
        <p:spPr>
          <a:xfrm>
            <a:off x="8841431" y="0"/>
            <a:ext cx="1008113" cy="316341"/>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rPr>
              <a:t>参考資料２</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27073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11753" y="163699"/>
            <a:ext cx="9449759" cy="528152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50" name="テキスト ボックス 49"/>
          <p:cNvSpPr txBox="1"/>
          <p:nvPr/>
        </p:nvSpPr>
        <p:spPr>
          <a:xfrm>
            <a:off x="191569" y="929296"/>
            <a:ext cx="4401391" cy="2283680"/>
          </a:xfrm>
          <a:prstGeom prst="rect">
            <a:avLst/>
          </a:prstGeom>
          <a:noFill/>
          <a:ln w="12700">
            <a:solidFill>
              <a:schemeClr val="accent1"/>
            </a:solidFill>
          </a:ln>
        </p:spPr>
        <p:txBody>
          <a:bodyPr wrap="square" lIns="68403" tIns="34202" rIns="68388" bIns="34202" rtlCol="0">
            <a:noAutofit/>
          </a:bodyPr>
          <a:lstStyle/>
          <a:p>
            <a:pPr marL="541240" indent="-541240"/>
            <a:r>
              <a:rPr lang="ja-JP" altLang="en-US" sz="800" b="1" u="sng" dirty="0">
                <a:latin typeface="Meiryo UI" panose="020B0604030504040204" pitchFamily="50" charset="-128"/>
                <a:ea typeface="Meiryo UI" panose="020B0604030504040204" pitchFamily="50" charset="-128"/>
                <a:cs typeface="Meiryo UI" panose="020B0604030504040204" pitchFamily="50" charset="-128"/>
              </a:rPr>
              <a:t>誰もが生涯にわたって心身ともに健康で豊かな生活の実現</a:t>
            </a:r>
            <a:endParaRPr lang="en-US" altLang="ja-JP" sz="800" b="1" u="sng" dirty="0">
              <a:latin typeface="Meiryo UI" panose="020B0604030504040204" pitchFamily="50" charset="-128"/>
              <a:ea typeface="Meiryo UI" panose="020B0604030504040204" pitchFamily="50" charset="-128"/>
              <a:cs typeface="Meiryo UI" panose="020B0604030504040204" pitchFamily="50" charset="-128"/>
            </a:endParaRPr>
          </a:p>
          <a:p>
            <a:pPr marL="174625" indent="-88900">
              <a:lnSpc>
                <a:spcPts val="500"/>
              </a:lnSpc>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88900"/>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AI</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や</a:t>
            </a:r>
            <a:r>
              <a:rPr lang="en-US" altLang="ja-JP" sz="800" dirty="0" err="1">
                <a:latin typeface="Meiryo UI" panose="020B0604030504040204" pitchFamily="50" charset="-128"/>
                <a:ea typeface="Meiryo UI" panose="020B0604030504040204" pitchFamily="50" charset="-128"/>
                <a:cs typeface="Meiryo UI" panose="020B0604030504040204" pitchFamily="50" charset="-128"/>
              </a:rPr>
              <a:t>IoT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などの革新的な技術を活かして、健康づくり</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、医療</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、介護</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とライフステージ</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に応じた健康寿命延伸</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の取組が</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進められている。</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171419" indent="-171419">
              <a:buFont typeface="Wingdings" panose="05000000000000000000" pitchFamily="2" charset="2"/>
              <a:buChar char="Ø"/>
            </a:pP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a:p>
            <a:pPr marL="715834" indent="-715834"/>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51" name="テキスト ボックス 50"/>
          <p:cNvSpPr txBox="1"/>
          <p:nvPr/>
        </p:nvSpPr>
        <p:spPr>
          <a:xfrm>
            <a:off x="191569" y="627510"/>
            <a:ext cx="4401391" cy="301436"/>
          </a:xfrm>
          <a:prstGeom prst="rect">
            <a:avLst/>
          </a:prstGeom>
          <a:solidFill>
            <a:schemeClr val="accent1"/>
          </a:solidFill>
          <a:ln>
            <a:solidFill>
              <a:schemeClr val="accent1"/>
            </a:solidFill>
          </a:ln>
        </p:spPr>
        <p:txBody>
          <a:bodyPr vert="horz" wrap="square" lIns="68403" tIns="34202" rIns="68403" bIns="34202" rtlCol="0" anchor="ctr">
            <a:noAutofit/>
          </a:bodyPr>
          <a:lstStyle/>
          <a:p>
            <a:pPr algn="ctr"/>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①健康な生活</a:t>
            </a:r>
          </a:p>
        </p:txBody>
      </p:sp>
      <p:sp>
        <p:nvSpPr>
          <p:cNvPr id="52" name="テキスト ボックス 51"/>
          <p:cNvSpPr txBox="1"/>
          <p:nvPr/>
        </p:nvSpPr>
        <p:spPr>
          <a:xfrm>
            <a:off x="5012681" y="928946"/>
            <a:ext cx="4453145" cy="2283988"/>
          </a:xfrm>
          <a:prstGeom prst="rect">
            <a:avLst/>
          </a:prstGeom>
          <a:noFill/>
          <a:ln w="12700">
            <a:solidFill>
              <a:schemeClr val="accent1"/>
            </a:solidFill>
          </a:ln>
        </p:spPr>
        <p:txBody>
          <a:bodyPr wrap="square" lIns="68403" tIns="34202" rIns="68403" bIns="34202" rtlCol="0">
            <a:noAutofit/>
          </a:bodyPr>
          <a:lstStyle/>
          <a:p>
            <a:r>
              <a:rPr lang="ja-JP" altLang="en-US" sz="800" b="1" u="sng" dirty="0">
                <a:latin typeface="Meiryo UI" panose="020B0604030504040204" pitchFamily="50" charset="-128"/>
                <a:ea typeface="Meiryo UI" panose="020B0604030504040204" pitchFamily="50" charset="-128"/>
                <a:cs typeface="Meiryo UI" panose="020B0604030504040204" pitchFamily="50" charset="-128"/>
              </a:rPr>
              <a:t>一人ひとりのポテンシャルや個性を発揮し活躍できる社会の実現</a:t>
            </a:r>
          </a:p>
          <a:p>
            <a:pPr marL="87297">
              <a:lnSpc>
                <a:spcPts val="500"/>
              </a:lnSpc>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87297"/>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個々人</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がそれぞれの能力を活かして、自らの描くライフスタイルに沿って活躍できる社会が実現している。</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171419" indent="-171419">
              <a:buFont typeface="Wingdings" panose="05000000000000000000" pitchFamily="2" charset="2"/>
              <a:buChar char="Ø"/>
            </a:pP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テキスト ボックス 52"/>
          <p:cNvSpPr txBox="1"/>
          <p:nvPr/>
        </p:nvSpPr>
        <p:spPr>
          <a:xfrm>
            <a:off x="612462" y="3713492"/>
            <a:ext cx="8853364" cy="1435444"/>
          </a:xfrm>
          <a:prstGeom prst="rect">
            <a:avLst/>
          </a:prstGeom>
          <a:noFill/>
          <a:ln w="12700">
            <a:solidFill>
              <a:schemeClr val="accent1"/>
            </a:solidFill>
          </a:ln>
        </p:spPr>
        <p:txBody>
          <a:bodyPr wrap="square" lIns="68403" tIns="34202" rIns="68403" bIns="34202" rtlCol="0" anchor="t">
            <a:noAutofit/>
          </a:bodyPr>
          <a:lstStyle/>
          <a:p>
            <a:r>
              <a:rPr lang="ja-JP" altLang="en-US" sz="800" b="1" u="sng" dirty="0">
                <a:latin typeface="Meiryo UI" panose="020B0604030504040204" pitchFamily="50" charset="-128"/>
                <a:ea typeface="Meiryo UI" panose="020B0604030504040204" pitchFamily="50" charset="-128"/>
                <a:cs typeface="Meiryo UI" panose="020B0604030504040204" pitchFamily="50" charset="-128"/>
              </a:rPr>
              <a:t>ライフサイエンス関連産業等のイノベーション促進を通じて世界の課題解決に貢献</a:t>
            </a:r>
          </a:p>
          <a:p>
            <a:pPr marL="87297">
              <a:lnSpc>
                <a:spcPts val="500"/>
              </a:lnSpc>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87297"/>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AI</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IoT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なども活用してイノベーションが促進され、世界中の人々の健康や暮らしの向上に寄与している。</a:t>
            </a:r>
          </a:p>
          <a:p>
            <a:pPr marL="171419" indent="-171419">
              <a:buFont typeface="Wingdings" panose="05000000000000000000" pitchFamily="2" charset="2"/>
              <a:buChar char="Ø"/>
            </a:pP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54" name="テキスト ボックス 53"/>
          <p:cNvSpPr txBox="1"/>
          <p:nvPr/>
        </p:nvSpPr>
        <p:spPr>
          <a:xfrm>
            <a:off x="191568" y="3713491"/>
            <a:ext cx="420892" cy="1435445"/>
          </a:xfrm>
          <a:prstGeom prst="rect">
            <a:avLst/>
          </a:prstGeom>
          <a:solidFill>
            <a:schemeClr val="accent1"/>
          </a:solidFill>
          <a:ln>
            <a:solidFill>
              <a:schemeClr val="accent1"/>
            </a:solidFill>
          </a:ln>
        </p:spPr>
        <p:txBody>
          <a:bodyPr vert="eaVert" wrap="square" lIns="68403" tIns="0" rIns="68403" bIns="34202" rtlCol="0" anchor="ctr">
            <a:noAutofit/>
          </a:bodyPr>
          <a:lstStyle/>
          <a:p>
            <a:pPr algn="ctr"/>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・イノベーション</a:t>
            </a:r>
            <a:endParaRPr lang="en-US" altLang="ja-JP"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③未来</a:t>
            </a:r>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を創る産業</a:t>
            </a:r>
          </a:p>
        </p:txBody>
      </p:sp>
      <p:sp>
        <p:nvSpPr>
          <p:cNvPr id="55" name="テキスト ボックス 54"/>
          <p:cNvSpPr txBox="1"/>
          <p:nvPr/>
        </p:nvSpPr>
        <p:spPr>
          <a:xfrm>
            <a:off x="262407" y="1462979"/>
            <a:ext cx="4263289" cy="1605939"/>
          </a:xfrm>
          <a:prstGeom prst="rect">
            <a:avLst/>
          </a:prstGeom>
          <a:solidFill>
            <a:schemeClr val="bg1"/>
          </a:solidFill>
          <a:ln w="9525">
            <a:solidFill>
              <a:schemeClr val="accent1"/>
            </a:solidFill>
          </a:ln>
        </p:spPr>
        <p:txBody>
          <a:bodyPr wrap="square" lIns="91423" tIns="45712" rIns="91423" bIns="45712" rtlCol="0">
            <a:noAutofit/>
          </a:bodyPr>
          <a:lstStyle/>
          <a:p>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テキスト ボックス 55"/>
          <p:cNvSpPr txBox="1"/>
          <p:nvPr/>
        </p:nvSpPr>
        <p:spPr>
          <a:xfrm>
            <a:off x="5067978" y="1462977"/>
            <a:ext cx="4333039" cy="1605941"/>
          </a:xfrm>
          <a:prstGeom prst="rect">
            <a:avLst/>
          </a:prstGeom>
          <a:solidFill>
            <a:schemeClr val="bg1"/>
          </a:solidFill>
          <a:ln w="9525">
            <a:solidFill>
              <a:schemeClr val="accent1"/>
            </a:solidFill>
          </a:ln>
        </p:spPr>
        <p:txBody>
          <a:bodyPr wrap="square" lIns="91423" tIns="45712" rIns="0" bIns="45712" rtlCol="0">
            <a:noAutofit/>
          </a:bodyPr>
          <a:lstStyle/>
          <a:p>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テキスト ボックス 56"/>
          <p:cNvSpPr txBox="1"/>
          <p:nvPr/>
        </p:nvSpPr>
        <p:spPr>
          <a:xfrm>
            <a:off x="704527" y="4140823"/>
            <a:ext cx="8696489" cy="870455"/>
          </a:xfrm>
          <a:prstGeom prst="rect">
            <a:avLst/>
          </a:prstGeom>
          <a:solidFill>
            <a:schemeClr val="bg1"/>
          </a:solidFill>
          <a:ln w="9525">
            <a:solidFill>
              <a:schemeClr val="accent1"/>
            </a:solidFill>
          </a:ln>
        </p:spPr>
        <p:txBody>
          <a:bodyPr wrap="square" lIns="91423" tIns="45712" rIns="0" bIns="45712" rtlCol="0">
            <a:noAutofit/>
          </a:bodyPr>
          <a:lstStyle/>
          <a:p>
            <a:r>
              <a:rPr lang="ja-JP" altLang="en-US" sz="800" b="1" dirty="0">
                <a:latin typeface="Meiryo UI" panose="020B0604030504040204" pitchFamily="50" charset="-128"/>
                <a:ea typeface="Meiryo UI" panose="020B0604030504040204" pitchFamily="50" charset="-128"/>
                <a:cs typeface="Meiryo UI" panose="020B0604030504040204" pitchFamily="50" charset="-128"/>
              </a:rPr>
              <a:t>≪ライフサイエンス・健康関連産業</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健康</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・医療に関連するライフサイエンス分野の世界的な産業クラスターが形成</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。ヘルスケアから食</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、スポーツなどの裾野の広い</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分野でグローバル競争力のある新産業</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が創出。</a:t>
            </a:r>
          </a:p>
          <a:p>
            <a:r>
              <a:rPr lang="ja-JP" altLang="en-US" sz="800" b="1" dirty="0">
                <a:latin typeface="Meiryo UI" panose="020B0604030504040204" pitchFamily="50" charset="-128"/>
                <a:ea typeface="Meiryo UI" panose="020B0604030504040204" pitchFamily="50" charset="-128"/>
                <a:cs typeface="Meiryo UI" panose="020B0604030504040204" pitchFamily="50" charset="-128"/>
              </a:rPr>
              <a:t>≪新エネルギー産業</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蓄電池をはじめとする新エネルギー産業の集積が一層進み、持続</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可能な社会を支える新技術の</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開発や社会実装が</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推進される。</a:t>
            </a:r>
          </a:p>
          <a:p>
            <a:r>
              <a:rPr lang="ja-JP" altLang="en-US" sz="800" b="1" dirty="0">
                <a:latin typeface="Meiryo UI" panose="020B0604030504040204" pitchFamily="50" charset="-128"/>
                <a:ea typeface="Meiryo UI" panose="020B0604030504040204" pitchFamily="50" charset="-128"/>
                <a:cs typeface="Meiryo UI" panose="020B0604030504040204" pitchFamily="50" charset="-128"/>
              </a:rPr>
              <a:t>≪ものづくり産業等</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企業や事業承継をしやすいビジネス環境のもと、</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AI</a:t>
            </a:r>
            <a:r>
              <a:rPr lang="ja-JP" altLang="en-US" sz="8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IoT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などを活用</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して、世界に通用する革新的な製品</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サービスを創出</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。革新的技術を活用した省力化などが進展し、様々な産業分野に応用。</a:t>
            </a:r>
          </a:p>
        </p:txBody>
      </p:sp>
      <p:sp>
        <p:nvSpPr>
          <p:cNvPr id="59" name="上下矢印 58"/>
          <p:cNvSpPr/>
          <p:nvPr/>
        </p:nvSpPr>
        <p:spPr>
          <a:xfrm rot="16200000">
            <a:off x="4675231" y="2304344"/>
            <a:ext cx="280978" cy="504514"/>
          </a:xfrm>
          <a:prstGeom prst="upDownArrow">
            <a:avLst/>
          </a:prstGeom>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上下矢印 59"/>
          <p:cNvSpPr/>
          <p:nvPr/>
        </p:nvSpPr>
        <p:spPr>
          <a:xfrm rot="19441515">
            <a:off x="7293490" y="3179456"/>
            <a:ext cx="314181" cy="564085"/>
          </a:xfrm>
          <a:prstGeom prst="upDownArrow">
            <a:avLst/>
          </a:prstGeom>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上下矢印 60"/>
          <p:cNvSpPr/>
          <p:nvPr/>
        </p:nvSpPr>
        <p:spPr>
          <a:xfrm rot="2143750">
            <a:off x="2117469" y="3201929"/>
            <a:ext cx="283147" cy="535708"/>
          </a:xfrm>
          <a:prstGeom prst="upDownArrow">
            <a:avLst/>
          </a:prstGeom>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円/楕円 61"/>
          <p:cNvSpPr/>
          <p:nvPr/>
        </p:nvSpPr>
        <p:spPr>
          <a:xfrm>
            <a:off x="2521485" y="3348735"/>
            <a:ext cx="4630294" cy="314198"/>
          </a:xfrm>
          <a:prstGeom prst="ellipse">
            <a:avLst/>
          </a:prstGeom>
          <a:solidFill>
            <a:schemeClr val="bg1"/>
          </a:solidFill>
          <a:ln/>
        </p:spPr>
        <p:style>
          <a:lnRef idx="1">
            <a:schemeClr val="accent4"/>
          </a:lnRef>
          <a:fillRef idx="2">
            <a:schemeClr val="accent4"/>
          </a:fillRef>
          <a:effectRef idx="1">
            <a:schemeClr val="accent4"/>
          </a:effectRef>
          <a:fontRef idx="minor">
            <a:schemeClr val="dk1"/>
          </a:fontRef>
        </p:style>
        <p:txBody>
          <a:bodyPr lIns="91407" tIns="45704" rIns="91407" bIns="45704" rtlCol="0" anchor="ctr"/>
          <a:lstStyle/>
          <a:p>
            <a:pPr algn="ctr"/>
            <a:r>
              <a:rPr lang="en-US" altLang="ja-JP" sz="800" dirty="0">
                <a:latin typeface="Meiryo UI" panose="020B0604030504040204" pitchFamily="50" charset="-128"/>
                <a:ea typeface="Meiryo UI" panose="020B0604030504040204" pitchFamily="50" charset="-128"/>
                <a:cs typeface="Meiryo UI" panose="020B0604030504040204" pitchFamily="50" charset="-128"/>
              </a:rPr>
              <a:t>AI</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や</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IoT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などの革新的技術を最大限活用しビジョンを実現</a:t>
            </a:r>
          </a:p>
        </p:txBody>
      </p:sp>
      <p:sp>
        <p:nvSpPr>
          <p:cNvPr id="63" name="テキスト ボックス 62"/>
          <p:cNvSpPr txBox="1"/>
          <p:nvPr/>
        </p:nvSpPr>
        <p:spPr>
          <a:xfrm>
            <a:off x="5012681" y="620646"/>
            <a:ext cx="4453145" cy="311998"/>
          </a:xfrm>
          <a:prstGeom prst="rect">
            <a:avLst/>
          </a:prstGeom>
          <a:solidFill>
            <a:schemeClr val="accent1"/>
          </a:solidFill>
          <a:ln>
            <a:solidFill>
              <a:schemeClr val="accent1"/>
            </a:solidFill>
          </a:ln>
        </p:spPr>
        <p:txBody>
          <a:bodyPr vert="horz" wrap="square" lIns="68403" tIns="34202" rIns="68403" bIns="34202" rtlCol="0" anchor="ctr">
            <a:noAutofit/>
          </a:bodyPr>
          <a:lstStyle/>
          <a:p>
            <a:pPr algn="ctr"/>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②活躍できる社会</a:t>
            </a:r>
          </a:p>
        </p:txBody>
      </p:sp>
      <p:sp>
        <p:nvSpPr>
          <p:cNvPr id="64" name="テキスト ボックス 63"/>
          <p:cNvSpPr txBox="1"/>
          <p:nvPr/>
        </p:nvSpPr>
        <p:spPr>
          <a:xfrm>
            <a:off x="262408" y="1466009"/>
            <a:ext cx="4191546" cy="1569644"/>
          </a:xfrm>
          <a:prstGeom prst="rect">
            <a:avLst/>
          </a:prstGeom>
          <a:noFill/>
        </p:spPr>
        <p:txBody>
          <a:bodyPr wrap="square" lIns="91423" tIns="45712" rIns="0" bIns="45712" rtlCol="0">
            <a:spAutoFit/>
          </a:bodyPr>
          <a:lstStyle/>
          <a:p>
            <a:pPr marL="88884" indent="-88884"/>
            <a:r>
              <a:rPr lang="ja-JP" altLang="en-US" sz="800" b="1" dirty="0">
                <a:latin typeface="Meiryo UI" panose="020B0604030504040204" pitchFamily="50" charset="-128"/>
                <a:ea typeface="Meiryo UI" panose="020B0604030504040204" pitchFamily="50" charset="-128"/>
                <a:cs typeface="Meiryo UI" panose="020B0604030504040204" pitchFamily="50" charset="-128"/>
              </a:rPr>
              <a:t>≪健康づくり≫</a:t>
            </a:r>
          </a:p>
          <a:p>
            <a:pPr marL="88884" indent="-88884"/>
            <a:r>
              <a:rPr lang="ja-JP" altLang="en-US" sz="800" dirty="0">
                <a:latin typeface="Meiryo UI" panose="020B0604030504040204" pitchFamily="50" charset="-128"/>
                <a:ea typeface="Meiryo UI" panose="020B0604030504040204" pitchFamily="50" charset="-128"/>
                <a:cs typeface="Meiryo UI" panose="020B0604030504040204" pitchFamily="50" charset="-128"/>
              </a:rPr>
              <a:t>　ビッグデータに基づく分析結果などを活用する健康管理サービスが普及し、一人ひとりの健康状況をもとに、日常的に健康関連のアドバイスを受けられ、健康づくりに取り組めるようになっている。</a:t>
            </a:r>
          </a:p>
          <a:p>
            <a:pPr marL="88884" indent="-88884"/>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医療・介護≫</a:t>
            </a:r>
          </a:p>
          <a:p>
            <a:pPr marL="88884" indent="-88884"/>
            <a:r>
              <a:rPr lang="ja-JP" altLang="en-US" sz="800" dirty="0">
                <a:latin typeface="Meiryo UI" panose="020B0604030504040204" pitchFamily="50" charset="-128"/>
                <a:ea typeface="Meiryo UI" panose="020B0604030504040204" pitchFamily="50" charset="-128"/>
                <a:cs typeface="Meiryo UI" panose="020B0604030504040204" pitchFamily="50" charset="-128"/>
              </a:rPr>
              <a:t>　ゲノム解析による先制医療やオーダーメイド医療、再生医療など</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の</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88884" indent="-88884"/>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先端</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医療技術が確立している。</a:t>
            </a:r>
          </a:p>
          <a:p>
            <a:pPr marL="88884" indent="-88884"/>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AI</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によるケアプラン作成、リハビリ支援ロボットの進化等により、生活の質が</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向上。</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a:p>
            <a:pPr marL="88884" indent="-88884"/>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食≫</a:t>
            </a:r>
          </a:p>
          <a:p>
            <a:pPr marL="88884" indent="-88884"/>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AI</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の活用により、日本や大阪の食文化をもとに、一人ひとりの健康</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モニタリング</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88884" indent="-88884"/>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結果</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に応じた献立メニューの提案。</a:t>
            </a:r>
          </a:p>
          <a:p>
            <a:pPr marL="88884" indent="-88884"/>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スポーツ・文化・エンターテインメント≫</a:t>
            </a:r>
          </a:p>
          <a:p>
            <a:pPr marL="88884" indent="-88884"/>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笑い等と</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健康のメカニズムの解析が進み、知的刺激を楽しみながら健康な生活が実現。</a:t>
            </a:r>
          </a:p>
        </p:txBody>
      </p:sp>
      <p:sp>
        <p:nvSpPr>
          <p:cNvPr id="68" name="テキスト ボックス 67"/>
          <p:cNvSpPr txBox="1"/>
          <p:nvPr/>
        </p:nvSpPr>
        <p:spPr>
          <a:xfrm>
            <a:off x="5067977" y="1483328"/>
            <a:ext cx="4333039" cy="1569644"/>
          </a:xfrm>
          <a:prstGeom prst="rect">
            <a:avLst/>
          </a:prstGeom>
          <a:noFill/>
        </p:spPr>
        <p:txBody>
          <a:bodyPr wrap="square" lIns="91423" tIns="45712" rIns="91423" bIns="45712" rtlCol="0">
            <a:spAutoFit/>
          </a:bodyPr>
          <a:lstStyle/>
          <a:p>
            <a:r>
              <a:rPr lang="ja-JP" altLang="en-US" sz="800" b="1" dirty="0">
                <a:latin typeface="Meiryo UI" panose="020B0604030504040204" pitchFamily="50" charset="-128"/>
                <a:ea typeface="Meiryo UI" panose="020B0604030504040204" pitchFamily="50" charset="-128"/>
                <a:cs typeface="Meiryo UI" panose="020B0604030504040204" pitchFamily="50" charset="-128"/>
              </a:rPr>
              <a:t>≪多様な活躍≫</a:t>
            </a: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創造性をより発揮しやすい分野に時間を費やす働き方が主流</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に</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働きやすい</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環境が整備され、女性や高齢者、</a:t>
            </a:r>
            <a:r>
              <a:rPr lang="ja-JP" altLang="en-US" sz="8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者の活躍できる分野がさらに広がっている。</a:t>
            </a:r>
          </a:p>
          <a:p>
            <a:r>
              <a:rPr lang="ja-JP" altLang="en-US" sz="800" b="1" dirty="0">
                <a:latin typeface="Meiryo UI" panose="020B0604030504040204" pitchFamily="50" charset="-128"/>
                <a:ea typeface="Meiryo UI" panose="020B0604030504040204" pitchFamily="50" charset="-128"/>
                <a:cs typeface="Meiryo UI" panose="020B0604030504040204" pitchFamily="50" charset="-128"/>
              </a:rPr>
              <a:t>≪地域のつながり≫</a:t>
            </a: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離れた家族とは</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VR</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で時間を共有。地域全体で子どもを育てる社会が</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実現。</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b="1" dirty="0">
                <a:latin typeface="Meiryo UI" panose="020B0604030504040204" pitchFamily="50" charset="-128"/>
                <a:ea typeface="Meiryo UI" panose="020B0604030504040204" pitchFamily="50" charset="-128"/>
                <a:cs typeface="Meiryo UI" panose="020B0604030504040204" pitchFamily="50" charset="-128"/>
              </a:rPr>
              <a:t>≪住まい・移動≫</a:t>
            </a: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IoT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を活用した次世代住宅の普及により、病気の早期発見や家事負担</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の</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軽減</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など、誰もが安心して暮らせる環境が整っている。 </a:t>
            </a:r>
          </a:p>
          <a:p>
            <a:r>
              <a:rPr lang="ja-JP" altLang="en-US" sz="800" b="1" dirty="0">
                <a:latin typeface="Meiryo UI" panose="020B0604030504040204" pitchFamily="50" charset="-128"/>
                <a:ea typeface="Meiryo UI" panose="020B0604030504040204" pitchFamily="50" charset="-128"/>
                <a:cs typeface="Meiryo UI" panose="020B0604030504040204" pitchFamily="50" charset="-128"/>
              </a:rPr>
              <a:t>≪クリーンな生活環境≫</a:t>
            </a: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人々の活動を持続的に支えるクリーンな生活環境が維持されている。</a:t>
            </a:r>
          </a:p>
          <a:p>
            <a:r>
              <a:rPr lang="ja-JP" altLang="en-US" sz="800" b="1" dirty="0">
                <a:latin typeface="Meiryo UI" panose="020B0604030504040204" pitchFamily="50" charset="-128"/>
                <a:ea typeface="Meiryo UI" panose="020B0604030504040204" pitchFamily="50" charset="-128"/>
                <a:cs typeface="Meiryo UI" panose="020B0604030504040204" pitchFamily="50" charset="-128"/>
              </a:rPr>
              <a:t>≪災害や健康危機、犯罪等からいのちを守る≫</a:t>
            </a: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革新的な技術による防災対策等により、いのちを脅かす様々な脅威が</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軽減。</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2" name="正方形/長方形 71"/>
          <p:cNvSpPr/>
          <p:nvPr/>
        </p:nvSpPr>
        <p:spPr>
          <a:xfrm>
            <a:off x="111753" y="5652517"/>
            <a:ext cx="9449759" cy="1083420"/>
          </a:xfrm>
          <a:prstGeom prst="rect">
            <a:avLst/>
          </a:prstGeom>
          <a:solidFill>
            <a:schemeClr val="bg1"/>
          </a:solidFill>
          <a:ln w="9525"/>
        </p:spPr>
        <p:style>
          <a:lnRef idx="1">
            <a:schemeClr val="accent1"/>
          </a:lnRef>
          <a:fillRef idx="2">
            <a:schemeClr val="accent1"/>
          </a:fillRef>
          <a:effectRef idx="1">
            <a:schemeClr val="accent1"/>
          </a:effectRef>
          <a:fontRef idx="minor">
            <a:schemeClr val="dk1"/>
          </a:fontRef>
        </p:style>
        <p:txBody>
          <a:bodyPr lIns="91423" tIns="45712" rIns="91423" bIns="45712" rtlCol="0" anchor="ctr"/>
          <a:lstStyle/>
          <a:p>
            <a:pPr algn="ctr"/>
            <a:endParaRPr kumimoji="1" lang="ja-JP" altLang="en-US"/>
          </a:p>
        </p:txBody>
      </p:sp>
      <p:sp>
        <p:nvSpPr>
          <p:cNvPr id="73" name="テキスト ボックス 72"/>
          <p:cNvSpPr txBox="1"/>
          <p:nvPr/>
        </p:nvSpPr>
        <p:spPr>
          <a:xfrm>
            <a:off x="188846" y="5889466"/>
            <a:ext cx="7230427" cy="707886"/>
          </a:xfrm>
          <a:prstGeom prst="rect">
            <a:avLst/>
          </a:prstGeom>
          <a:noFill/>
        </p:spPr>
        <p:txBody>
          <a:bodyPr wrap="square" rtlCol="0">
            <a:spAutoFit/>
          </a:bodyPr>
          <a:lstStyle/>
          <a:p>
            <a:r>
              <a:rPr lang="ja-JP" altLang="en-US" sz="8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オール大阪で総合力を発揮するため、関係者が</a:t>
            </a:r>
            <a:r>
              <a:rPr lang="en-US" altLang="ja-JP" sz="8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目標</a:t>
            </a:r>
            <a:r>
              <a:rPr lang="en-US" altLang="ja-JP" sz="8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めざす姿</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err="1" smtClean="0">
                <a:latin typeface="Meiryo UI" panose="020B0604030504040204" pitchFamily="50" charset="-128"/>
                <a:ea typeface="Meiryo UI" panose="020B0604030504040204" pitchFamily="50" charset="-128"/>
                <a:cs typeface="Meiryo UI" panose="020B0604030504040204" pitchFamily="50" charset="-128"/>
              </a:rPr>
              <a:t>を共</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有</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し、取組を推進する体制を整備</a:t>
            </a:r>
          </a:p>
          <a:p>
            <a:pPr marL="85725" indent="-85725"/>
            <a:r>
              <a:rPr lang="ja-JP" altLang="en-US" sz="800" b="1" dirty="0">
                <a:latin typeface="Meiryo UI" panose="020B0604030504040204" pitchFamily="50" charset="-128"/>
                <a:ea typeface="Meiryo UI" panose="020B0604030504040204" pitchFamily="50" charset="-128"/>
                <a:cs typeface="Meiryo UI" panose="020B0604030504040204" pitchFamily="50" charset="-128"/>
              </a:rPr>
              <a:t>◆　ビジョンの共有・浸透と、施策推進⇒施策充実の検討⇒ビジョンの</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充実（バージョンアップ）と</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施策の深化のサイクル</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をたゆみなく</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進める</a:t>
            </a:r>
          </a:p>
          <a:p>
            <a:pPr marL="85725" indent="-85725"/>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有識者、研究機関などの協力を得て、取組の</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効果測定</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データ分析等</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を実施し、各主体の施策充実につなげる</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オール大阪の産学官で構成</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する会議体を</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設置</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角丸四角形 73"/>
          <p:cNvSpPr/>
          <p:nvPr/>
        </p:nvSpPr>
        <p:spPr>
          <a:xfrm>
            <a:off x="44375" y="5589240"/>
            <a:ext cx="2043855" cy="215042"/>
          </a:xfrm>
          <a:prstGeom prst="roundRect">
            <a:avLst/>
          </a:prstGeom>
          <a:ln/>
        </p:spPr>
        <p:style>
          <a:lnRef idx="1">
            <a:schemeClr val="accent1"/>
          </a:lnRef>
          <a:fillRef idx="3">
            <a:schemeClr val="accent1"/>
          </a:fillRef>
          <a:effectRef idx="2">
            <a:schemeClr val="accent1"/>
          </a:effectRef>
          <a:fontRef idx="minor">
            <a:schemeClr val="lt1"/>
          </a:fontRef>
        </p:style>
        <p:txBody>
          <a:bodyPr lIns="91423" tIns="45712" rIns="91423" bIns="45712" rtlCol="0" anchor="ctr"/>
          <a:lstStyle/>
          <a:p>
            <a:r>
              <a:rPr lang="ja-JP" altLang="en-US" sz="1000" b="1" dirty="0" smtClean="0">
                <a:solidFill>
                  <a:schemeClr val="bg1"/>
                </a:solidFill>
                <a:latin typeface="Meiryo UI" panose="020B0604030504040204" pitchFamily="50" charset="-128"/>
                <a:ea typeface="Meiryo UI" panose="020B0604030504040204" pitchFamily="50" charset="-128"/>
                <a:cs typeface="Microsoft Himalaya" panose="01010100010101010101" pitchFamily="2" charset="0"/>
              </a:rPr>
              <a:t>ビジョンに基づく取組の推進</a:t>
            </a:r>
            <a:endParaRPr lang="ja-JP" altLang="en-US" sz="1000" b="1" dirty="0">
              <a:solidFill>
                <a:schemeClr val="bg1"/>
              </a:solidFill>
              <a:latin typeface="Meiryo UI" panose="020B0604030504040204" pitchFamily="50" charset="-128"/>
              <a:ea typeface="Meiryo UI" panose="020B0604030504040204" pitchFamily="50" charset="-128"/>
              <a:cs typeface="Microsoft Himalaya" panose="01010100010101010101" pitchFamily="2" charset="0"/>
            </a:endParaRPr>
          </a:p>
        </p:txBody>
      </p:sp>
      <p:sp>
        <p:nvSpPr>
          <p:cNvPr id="83" name="テキスト ボックス 82"/>
          <p:cNvSpPr txBox="1"/>
          <p:nvPr/>
        </p:nvSpPr>
        <p:spPr>
          <a:xfrm>
            <a:off x="188845" y="333236"/>
            <a:ext cx="6953395" cy="215444"/>
          </a:xfrm>
          <a:prstGeom prst="rect">
            <a:avLst/>
          </a:prstGeom>
          <a:noFill/>
        </p:spPr>
        <p:txBody>
          <a:bodyPr wrap="square" rtlCol="0">
            <a:spAutoFit/>
          </a:bodyPr>
          <a:lstStyle/>
          <a:p>
            <a:pPr marL="85725" indent="-85725"/>
            <a:r>
              <a:rPr lang="ja-JP" altLang="en-US" sz="800" b="1" dirty="0">
                <a:latin typeface="Meiryo UI" panose="020B0604030504040204" pitchFamily="50" charset="-128"/>
                <a:ea typeface="Meiryo UI" panose="020B0604030504040204" pitchFamily="50" charset="-128"/>
                <a:cs typeface="Meiryo UI" panose="020B0604030504040204" pitchFamily="50" charset="-128"/>
              </a:rPr>
              <a:t>◆　大阪の現状・課題を踏まえ、「①健康な生活」、「②活躍できる社会」とそれを支える「③産業・イノベーション」 </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それぞれについて、オール</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大阪</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で</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めざす姿</a:t>
            </a:r>
            <a:r>
              <a:rPr lang="en-US" altLang="ja-JP" sz="8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を掲げる</a:t>
            </a:r>
            <a:endParaRPr kumimoji="1" lang="ja-JP" altLang="en-US" sz="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3" name="角丸四角形 92"/>
          <p:cNvSpPr/>
          <p:nvPr/>
        </p:nvSpPr>
        <p:spPr>
          <a:xfrm>
            <a:off x="49852" y="51698"/>
            <a:ext cx="2043855" cy="215042"/>
          </a:xfrm>
          <a:prstGeom prst="roundRect">
            <a:avLst/>
          </a:prstGeom>
          <a:ln/>
        </p:spPr>
        <p:style>
          <a:lnRef idx="1">
            <a:schemeClr val="accent1"/>
          </a:lnRef>
          <a:fillRef idx="3">
            <a:schemeClr val="accent1"/>
          </a:fillRef>
          <a:effectRef idx="2">
            <a:schemeClr val="accent1"/>
          </a:effectRef>
          <a:fontRef idx="minor">
            <a:schemeClr val="lt1"/>
          </a:fontRef>
        </p:style>
        <p:txBody>
          <a:bodyPr lIns="91423" tIns="45712" rIns="91423" bIns="45712" rtlCol="0" anchor="ctr"/>
          <a:lstStyle/>
          <a:p>
            <a:r>
              <a:rPr lang="ja-JP" altLang="en-US" sz="1000" b="1" spc="300" dirty="0" smtClean="0">
                <a:latin typeface="Meiryo UI" panose="020B0604030504040204" pitchFamily="50" charset="-128"/>
                <a:ea typeface="Meiryo UI" panose="020B0604030504040204" pitchFamily="50" charset="-128"/>
                <a:cs typeface="Microsoft Himalaya" panose="01010100010101010101" pitchFamily="2" charset="0"/>
              </a:rPr>
              <a:t>３つのめざす姿</a:t>
            </a:r>
            <a:endParaRPr lang="ja-JP" altLang="en-US" sz="1000" b="1" spc="300" dirty="0">
              <a:latin typeface="Meiryo UI" panose="020B0604030504040204" pitchFamily="50" charset="-128"/>
              <a:ea typeface="Meiryo UI" panose="020B0604030504040204" pitchFamily="50" charset="-128"/>
              <a:cs typeface="Microsoft Himalaya" panose="01010100010101010101" pitchFamily="2" charset="0"/>
            </a:endParaRPr>
          </a:p>
        </p:txBody>
      </p:sp>
      <p:sp>
        <p:nvSpPr>
          <p:cNvPr id="94" name="テキスト ボックス 93"/>
          <p:cNvSpPr txBox="1"/>
          <p:nvPr/>
        </p:nvSpPr>
        <p:spPr>
          <a:xfrm>
            <a:off x="200472" y="5229780"/>
            <a:ext cx="4995728" cy="215444"/>
          </a:xfrm>
          <a:prstGeom prst="rect">
            <a:avLst/>
          </a:prstGeom>
          <a:noFill/>
        </p:spPr>
        <p:txBody>
          <a:bodyPr wrap="square" rtlCol="0">
            <a:spAutoFit/>
          </a:bodyPr>
          <a:lstStyle/>
          <a:p>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　分野ごとに、</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めざす姿</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の実現に向けた</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取組</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方向性」と、各主体の</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具体的な取組</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を整理</a:t>
            </a:r>
            <a:endParaRPr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125" name="Picture 4" descr="Z:\10計画グループ（23.7.12～）\18_健康長寿プラン\01_検討経過\170804-_●MURC打合せ\180207_MURC資料（イラスト）\イラスト要素jpgデータ\01_h.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0382" y="1991218"/>
            <a:ext cx="941114" cy="824718"/>
          </a:xfrm>
          <a:prstGeom prst="rect">
            <a:avLst/>
          </a:prstGeom>
          <a:noFill/>
          <a:extLst>
            <a:ext uri="{909E8E84-426E-40DD-AFC4-6F175D3DCCD1}">
              <a14:hiddenFill xmlns:a14="http://schemas.microsoft.com/office/drawing/2010/main">
                <a:solidFill>
                  <a:srgbClr val="FFFFFF"/>
                </a:solidFill>
              </a14:hiddenFill>
            </a:ext>
          </a:extLst>
        </p:spPr>
      </p:pic>
      <p:pic>
        <p:nvPicPr>
          <p:cNvPr id="126" name="Picture 2" descr="Z:\10計画グループ（23.7.12～）\18_健康長寿プラン\01_検討経過\170804-_●MURC打合せ\180207_MURC資料（イラスト）\イラスト要素jpgデータ\02_e-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06284" y="1965872"/>
            <a:ext cx="939204" cy="850063"/>
          </a:xfrm>
          <a:prstGeom prst="rect">
            <a:avLst/>
          </a:prstGeom>
          <a:noFill/>
          <a:extLst>
            <a:ext uri="{909E8E84-426E-40DD-AFC4-6F175D3DCCD1}">
              <a14:hiddenFill xmlns:a14="http://schemas.microsoft.com/office/drawing/2010/main">
                <a:solidFill>
                  <a:srgbClr val="FFFFFF"/>
                </a:solidFill>
              </a14:hiddenFill>
            </a:ext>
          </a:extLst>
        </p:spPr>
      </p:pic>
      <p:pic>
        <p:nvPicPr>
          <p:cNvPr id="128" name="Picture 2" descr="Z:\10計画グループ（23.7.12～）\18_健康長寿プラン\01_検討経過\170804-_●MURC打合せ\180207_MURC資料（イラスト）\イラスト要素jpgデータ\03_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704944" y="4175147"/>
            <a:ext cx="568536" cy="756084"/>
          </a:xfrm>
          <a:prstGeom prst="rect">
            <a:avLst/>
          </a:prstGeom>
          <a:noFill/>
          <a:extLst>
            <a:ext uri="{909E8E84-426E-40DD-AFC4-6F175D3DCCD1}">
              <a14:hiddenFill xmlns:a14="http://schemas.microsoft.com/office/drawing/2010/main">
                <a:solidFill>
                  <a:srgbClr val="FFFFFF"/>
                </a:solidFill>
              </a14:hiddenFill>
            </a:ext>
          </a:extLst>
        </p:spPr>
      </p:pic>
      <p:sp>
        <p:nvSpPr>
          <p:cNvPr id="66" name="二等辺三角形 65"/>
          <p:cNvSpPr/>
          <p:nvPr/>
        </p:nvSpPr>
        <p:spPr>
          <a:xfrm rot="5400000">
            <a:off x="6061907" y="6140221"/>
            <a:ext cx="713644" cy="108012"/>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7" name="テキスト ボックス 66"/>
          <p:cNvSpPr txBox="1"/>
          <p:nvPr/>
        </p:nvSpPr>
        <p:spPr>
          <a:xfrm>
            <a:off x="6550073" y="5805844"/>
            <a:ext cx="1908351" cy="215444"/>
          </a:xfrm>
          <a:prstGeom prst="rect">
            <a:avLst/>
          </a:prstGeom>
          <a:noFill/>
        </p:spPr>
        <p:txBody>
          <a:bodyPr wrap="square" rtlCol="0">
            <a:spAutoFit/>
          </a:bodyPr>
          <a:lstStyle/>
          <a:p>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目標・めざす姿の達成へ</a:t>
            </a:r>
            <a:endParaRPr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大かっこ 2"/>
          <p:cNvSpPr/>
          <p:nvPr/>
        </p:nvSpPr>
        <p:spPr>
          <a:xfrm>
            <a:off x="6727476" y="6308740"/>
            <a:ext cx="2546004" cy="360620"/>
          </a:xfrm>
          <a:prstGeom prst="bracketPair">
            <a:avLst/>
          </a:prstGeom>
          <a:ln w="12700"/>
        </p:spPr>
        <p:style>
          <a:lnRef idx="1">
            <a:schemeClr val="accent1"/>
          </a:lnRef>
          <a:fillRef idx="0">
            <a:schemeClr val="accent1"/>
          </a:fillRef>
          <a:effectRef idx="0">
            <a:schemeClr val="accent1"/>
          </a:effectRef>
          <a:fontRef idx="minor">
            <a:schemeClr val="tx1"/>
          </a:fontRef>
        </p:style>
        <p:txBody>
          <a:bodyPr rtlCol="0" anchor="ctr"/>
          <a:lstStyle/>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健康</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な生活</a:t>
            </a: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活躍</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できる社会</a:t>
            </a: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未来</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を創る産業・イノベーション</a:t>
            </a:r>
          </a:p>
        </p:txBody>
      </p:sp>
      <p:sp>
        <p:nvSpPr>
          <p:cNvPr id="69" name="大かっこ 68"/>
          <p:cNvSpPr/>
          <p:nvPr/>
        </p:nvSpPr>
        <p:spPr>
          <a:xfrm>
            <a:off x="6727476" y="6008650"/>
            <a:ext cx="2546003" cy="269346"/>
          </a:xfrm>
          <a:prstGeom prst="bracketPair">
            <a:avLst/>
          </a:prstGeom>
          <a:ln w="12700"/>
        </p:spPr>
        <p:style>
          <a:lnRef idx="1">
            <a:schemeClr val="accent1"/>
          </a:lnRef>
          <a:fillRef idx="0">
            <a:schemeClr val="accent1"/>
          </a:fillRef>
          <a:effectRef idx="0">
            <a:schemeClr val="accent1"/>
          </a:effectRef>
          <a:fontRef idx="minor">
            <a:schemeClr val="tx1"/>
          </a:fontRef>
        </p:style>
        <p:txBody>
          <a:bodyPr rtlCol="0" anchor="ctr"/>
          <a:lstStyle/>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健康</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寿命の延伸</a:t>
            </a: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いきいき</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と長く活躍できる「</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歳若返り」</a:t>
            </a:r>
          </a:p>
        </p:txBody>
      </p:sp>
      <p:sp>
        <p:nvSpPr>
          <p:cNvPr id="70" name="テキスト ボックス 69"/>
          <p:cNvSpPr txBox="1"/>
          <p:nvPr/>
        </p:nvSpPr>
        <p:spPr>
          <a:xfrm>
            <a:off x="6681192" y="6381544"/>
            <a:ext cx="564365" cy="215444"/>
          </a:xfrm>
          <a:prstGeom prst="rect">
            <a:avLst/>
          </a:prstGeom>
          <a:noFill/>
        </p:spPr>
        <p:txBody>
          <a:bodyPr wrap="square" rtlCol="0">
            <a:spAutoFit/>
          </a:bodyPr>
          <a:lstStyle/>
          <a:p>
            <a:pPr algn="ct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めざす姿</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テキスト ボックス 70"/>
          <p:cNvSpPr txBox="1"/>
          <p:nvPr/>
        </p:nvSpPr>
        <p:spPr>
          <a:xfrm>
            <a:off x="6692891" y="6046025"/>
            <a:ext cx="564365" cy="215444"/>
          </a:xfrm>
          <a:prstGeom prst="rect">
            <a:avLst/>
          </a:prstGeom>
          <a:noFill/>
        </p:spPr>
        <p:txBody>
          <a:bodyPr wrap="square" rtlCol="0">
            <a:spAutoFit/>
          </a:bodyPr>
          <a:lstStyle/>
          <a:p>
            <a:pPr algn="ct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目標</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489312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エコロジー">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1893</Words>
  <Application>Microsoft Office PowerPoint</Application>
  <PresentationFormat>A4 210 x 297 mm</PresentationFormat>
  <Paragraphs>179</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HG丸ｺﾞｼｯｸM-PRO</vt:lpstr>
      <vt:lpstr>Meiryo UI</vt:lpstr>
      <vt:lpstr>ＭＳ Ｐゴシック</vt:lpstr>
      <vt:lpstr>Arial</vt:lpstr>
      <vt:lpstr>Calibri</vt:lpstr>
      <vt:lpstr>Microsoft Himalaya</vt:lpstr>
      <vt:lpstr>Wingdings</vt:lpstr>
      <vt:lpstr>Office ​​テーマ</vt:lpstr>
      <vt:lpstr>　「いのち輝く未来社会」をめざすビジョン【概要版】</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2020-09-07T07:30:44Z</dcterms:created>
  <dcterms:modified xsi:type="dcterms:W3CDTF">2020-09-07T08:33:53Z</dcterms:modified>
</cp:coreProperties>
</file>