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72" r:id="rId1"/>
  </p:sldMasterIdLst>
  <p:notesMasterIdLst>
    <p:notesMasterId r:id="rId49"/>
  </p:notesMasterIdLst>
  <p:handoutMasterIdLst>
    <p:handoutMasterId r:id="rId50"/>
  </p:handoutMasterIdLst>
  <p:sldIdLst>
    <p:sldId id="334" r:id="rId2"/>
    <p:sldId id="500" r:id="rId3"/>
    <p:sldId id="678" r:id="rId4"/>
    <p:sldId id="679" r:id="rId5"/>
    <p:sldId id="680" r:id="rId6"/>
    <p:sldId id="681" r:id="rId7"/>
    <p:sldId id="695" r:id="rId8"/>
    <p:sldId id="696" r:id="rId9"/>
    <p:sldId id="697" r:id="rId10"/>
    <p:sldId id="722" r:id="rId11"/>
    <p:sldId id="723" r:id="rId12"/>
    <p:sldId id="725" r:id="rId13"/>
    <p:sldId id="698" r:id="rId14"/>
    <p:sldId id="699" r:id="rId15"/>
    <p:sldId id="702" r:id="rId16"/>
    <p:sldId id="589" r:id="rId17"/>
    <p:sldId id="563" r:id="rId18"/>
    <p:sldId id="651" r:id="rId19"/>
    <p:sldId id="499" r:id="rId20"/>
    <p:sldId id="579" r:id="rId21"/>
    <p:sldId id="580" r:id="rId22"/>
    <p:sldId id="581" r:id="rId23"/>
    <p:sldId id="514" r:id="rId24"/>
    <p:sldId id="652" r:id="rId25"/>
    <p:sldId id="733" r:id="rId26"/>
    <p:sldId id="734" r:id="rId27"/>
    <p:sldId id="656" r:id="rId28"/>
    <p:sldId id="657" r:id="rId29"/>
    <p:sldId id="623" r:id="rId30"/>
    <p:sldId id="632" r:id="rId31"/>
    <p:sldId id="550" r:id="rId32"/>
    <p:sldId id="582" r:id="rId33"/>
    <p:sldId id="583" r:id="rId34"/>
    <p:sldId id="564" r:id="rId35"/>
    <p:sldId id="633" r:id="rId36"/>
    <p:sldId id="559" r:id="rId37"/>
    <p:sldId id="720" r:id="rId38"/>
    <p:sldId id="669" r:id="rId39"/>
    <p:sldId id="634" r:id="rId40"/>
    <p:sldId id="726" r:id="rId41"/>
    <p:sldId id="727" r:id="rId42"/>
    <p:sldId id="728" r:id="rId43"/>
    <p:sldId id="730" r:id="rId44"/>
    <p:sldId id="731" r:id="rId45"/>
    <p:sldId id="732" r:id="rId46"/>
    <p:sldId id="674" r:id="rId47"/>
    <p:sldId id="671" r:id="rId48"/>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1590" autoAdjust="0"/>
  </p:normalViewPr>
  <p:slideViewPr>
    <p:cSldViewPr snapToGrid="0" showGuides="1">
      <p:cViewPr>
        <p:scale>
          <a:sx n="66" d="100"/>
          <a:sy n="66" d="100"/>
        </p:scale>
        <p:origin x="654" y="138"/>
      </p:cViewPr>
      <p:guideLst>
        <p:guide orient="horz" pos="1905"/>
        <p:guide pos="314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70CDA5F5-8C95-489A-B407-8BDA774F36F0}" type="datetimeFigureOut">
              <a:rPr kumimoji="1" lang="ja-JP" altLang="en-US" smtClean="0"/>
              <a:t>2020/9/7</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3B6F54E9-9AB6-48CD-B33D-4178DC5B28DC}" type="datetimeFigureOut">
              <a:rPr kumimoji="1" lang="ja-JP" altLang="en-US" smtClean="0"/>
              <a:t>2020/9/7</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0</a:t>
            </a:fld>
            <a:endParaRPr kumimoji="1" lang="ja-JP" altLang="en-US"/>
          </a:p>
        </p:txBody>
      </p:sp>
    </p:spTree>
    <p:extLst>
      <p:ext uri="{BB962C8B-B14F-4D97-AF65-F5344CB8AC3E}">
        <p14:creationId xmlns:p14="http://schemas.microsoft.com/office/powerpoint/2010/main" val="128035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21</a:t>
            </a:fld>
            <a:endParaRPr kumimoji="1" lang="ja-JP" altLang="en-US"/>
          </a:p>
        </p:txBody>
      </p:sp>
    </p:spTree>
    <p:extLst>
      <p:ext uri="{BB962C8B-B14F-4D97-AF65-F5344CB8AC3E}">
        <p14:creationId xmlns:p14="http://schemas.microsoft.com/office/powerpoint/2010/main" val="54997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14430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24</a:t>
            </a:fld>
            <a:endParaRPr kumimoji="1" lang="ja-JP" altLang="en-US"/>
          </a:p>
        </p:txBody>
      </p:sp>
    </p:spTree>
    <p:extLst>
      <p:ext uri="{BB962C8B-B14F-4D97-AF65-F5344CB8AC3E}">
        <p14:creationId xmlns:p14="http://schemas.microsoft.com/office/powerpoint/2010/main" val="353718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64">
              <a:defRPr/>
            </a:pPr>
            <a:fld id="{59DF7B5F-848E-47E1-9557-369D1266A1AA}" type="slidenum">
              <a:rPr kumimoji="1" lang="ja-JP" altLang="en-US">
                <a:solidFill>
                  <a:prstClr val="black"/>
                </a:solidFill>
                <a:latin typeface="游ゴシック" panose="020F0502020204030204"/>
                <a:ea typeface="游ゴシック" panose="020B0400000000000000" pitchFamily="50" charset="-128"/>
              </a:rPr>
              <a:pPr defTabSz="457164">
                <a:defRPr/>
              </a:pPr>
              <a:t>25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967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27</a:t>
            </a:fld>
            <a:endParaRPr kumimoji="1" lang="ja-JP" altLang="en-US"/>
          </a:p>
        </p:txBody>
      </p:sp>
    </p:spTree>
    <p:extLst>
      <p:ext uri="{BB962C8B-B14F-4D97-AF65-F5344CB8AC3E}">
        <p14:creationId xmlns:p14="http://schemas.microsoft.com/office/powerpoint/2010/main" val="219452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54000" y="271463"/>
            <a:ext cx="7264400" cy="4487862"/>
          </a:xfrm>
        </p:spPr>
      </p:sp>
      <p:sp>
        <p:nvSpPr>
          <p:cNvPr id="3" name="ノート プレースホルダー 2"/>
          <p:cNvSpPr>
            <a:spLocks noGrp="1"/>
          </p:cNvSpPr>
          <p:nvPr>
            <p:ph type="body" idx="1"/>
          </p:nvPr>
        </p:nvSpPr>
        <p:spPr/>
        <p:txBody>
          <a:bodyPr/>
          <a:lstStyle/>
          <a:p>
            <a:pPr marL="180961" indent="-180961">
              <a:lnSpc>
                <a:spcPct val="150000"/>
              </a:lnSpc>
            </a:pP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2460054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217263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37</a:t>
            </a:fld>
            <a:endParaRPr kumimoji="1" lang="ja-JP" altLang="en-US"/>
          </a:p>
        </p:txBody>
      </p:sp>
    </p:spTree>
    <p:extLst>
      <p:ext uri="{BB962C8B-B14F-4D97-AF65-F5344CB8AC3E}">
        <p14:creationId xmlns:p14="http://schemas.microsoft.com/office/powerpoint/2010/main" val="360477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9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005DB-AF70-41D7-A185-2905A016DB4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9001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005DB-AF70-41D7-A185-2905A016DB4F}"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702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8</a:t>
            </a:fld>
            <a:endParaRPr kumimoji="1" lang="ja-JP" altLang="en-US"/>
          </a:p>
        </p:txBody>
      </p:sp>
    </p:spTree>
    <p:extLst>
      <p:ext uri="{BB962C8B-B14F-4D97-AF65-F5344CB8AC3E}">
        <p14:creationId xmlns:p14="http://schemas.microsoft.com/office/powerpoint/2010/main" val="261739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9</a:t>
            </a:fld>
            <a:endParaRPr kumimoji="1" lang="ja-JP" altLang="en-US"/>
          </a:p>
        </p:txBody>
      </p:sp>
    </p:spTree>
    <p:extLst>
      <p:ext uri="{BB962C8B-B14F-4D97-AF65-F5344CB8AC3E}">
        <p14:creationId xmlns:p14="http://schemas.microsoft.com/office/powerpoint/2010/main" val="89529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66666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9052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16</a:t>
            </a:fld>
            <a:endParaRPr kumimoji="1" lang="ja-JP" altLang="en-US" dirty="0"/>
          </a:p>
        </p:txBody>
      </p:sp>
    </p:spTree>
    <p:extLst>
      <p:ext uri="{BB962C8B-B14F-4D97-AF65-F5344CB8AC3E}">
        <p14:creationId xmlns:p14="http://schemas.microsoft.com/office/powerpoint/2010/main" val="318388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858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8CB0008-80E9-4D7C-9B79-4D2F6F1BD083}" type="datetime1">
              <a:rPr kumimoji="1" lang="ja-JP" altLang="en-US" smtClean="0"/>
              <a:t>2020/9/7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0EEC37-BF68-4CF4-8508-1E01DD2D5A7B}" type="datetime1">
              <a:rPr kumimoji="1" lang="ja-JP" altLang="en-US" smtClean="0"/>
              <a:t>2020/9/7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25823"/>
            <a:ext cx="2135981" cy="518625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7" y="325823"/>
            <a:ext cx="6284119" cy="518625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43BD5B9-0376-42D8-A1D7-D26E49B323E6}" type="datetime1">
              <a:rPr kumimoji="1" lang="ja-JP" altLang="en-US" smtClean="0"/>
              <a:t>2020/9/7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354461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7E0891F-980D-4D65-9990-1722DE6500FB}" type="datetime1">
              <a:rPr kumimoji="1" lang="ja-JP" altLang="en-US" smtClean="0"/>
              <a:t>2020/9/7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8" y="1525704"/>
            <a:ext cx="8543925" cy="2545672"/>
          </a:xfrm>
        </p:spPr>
        <p:txBody>
          <a:bodyPr anchor="b"/>
          <a:lstStyle>
            <a:lvl1pPr>
              <a:defRPr sz="4875"/>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8" y="4095459"/>
            <a:ext cx="8543925" cy="1338709"/>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21C93E-31C1-456E-BB0C-A9A3400E506F}" type="datetime1">
              <a:rPr kumimoji="1" lang="ja-JP" altLang="en-US" smtClean="0"/>
              <a:t>2020/9/7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18706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629117"/>
            <a:ext cx="4210050" cy="3882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629117"/>
            <a:ext cx="4210050" cy="3882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CCD91E0-3003-4E71-9216-A0DACF571C81}" type="datetime1">
              <a:rPr kumimoji="1" lang="ja-JP" altLang="en-US" smtClean="0"/>
              <a:t>2020/9/7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8139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25824"/>
            <a:ext cx="8543925" cy="118288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8" y="1500205"/>
            <a:ext cx="4190702" cy="735227"/>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8" y="2235432"/>
            <a:ext cx="4190702" cy="32879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500205"/>
            <a:ext cx="4211340" cy="735227"/>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235432"/>
            <a:ext cx="4211340" cy="32879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7EB960-B03F-41EC-B3F0-FE8A139910FE}" type="datetime1">
              <a:rPr kumimoji="1" lang="ja-JP" altLang="en-US" smtClean="0"/>
              <a:t>2020/9/7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97025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728800A-7486-4A83-9334-9BA5A48CFC45}" type="datetime1">
              <a:rPr kumimoji="1" lang="ja-JP" altLang="en-US" smtClean="0"/>
              <a:t>2020/9/7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E8173-8385-4847-A8BB-B1C8F258C545}" type="datetime1">
              <a:rPr kumimoji="1" lang="ja-JP" altLang="en-US" smtClean="0"/>
              <a:t>2020/9/7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995289" y="5691873"/>
            <a:ext cx="781198" cy="394246"/>
          </a:xfrm>
        </p:spPr>
        <p:style>
          <a:lnRef idx="2">
            <a:schemeClr val="accent1"/>
          </a:lnRef>
          <a:fillRef idx="1">
            <a:schemeClr val="lt1"/>
          </a:fillRef>
          <a:effectRef idx="0">
            <a:schemeClr val="accent1"/>
          </a:effectRef>
          <a:fontRef idx="none"/>
        </p:style>
        <p:txBody>
          <a:bodyPr/>
          <a:lstStyle>
            <a:lvl1pPr algn="ctr">
              <a:defRPr sz="1400" b="0"/>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07988"/>
            <a:ext cx="3194943" cy="1427956"/>
          </a:xfrm>
        </p:spPr>
        <p:txBody>
          <a:bodyPr anchor="b"/>
          <a:lstStyle>
            <a:lvl1pPr>
              <a:defRPr sz="2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881140"/>
            <a:ext cx="5014913" cy="4349034"/>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1835944"/>
            <a:ext cx="3194943" cy="340131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AD13EA9-94C2-4E61-8207-989EC0A45391}" type="datetime1">
              <a:rPr kumimoji="1" lang="ja-JP" altLang="en-US" smtClean="0"/>
              <a:t>2020/9/7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211432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07988"/>
            <a:ext cx="3194943" cy="1427956"/>
          </a:xfrm>
        </p:spPr>
        <p:txBody>
          <a:bodyPr anchor="b"/>
          <a:lstStyle>
            <a:lvl1pPr>
              <a:defRPr sz="2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881140"/>
            <a:ext cx="5014913" cy="4349034"/>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smtClean="0"/>
              <a:t>図を追加</a:t>
            </a:r>
            <a:endParaRPr lang="en-US" dirty="0"/>
          </a:p>
        </p:txBody>
      </p:sp>
      <p:sp>
        <p:nvSpPr>
          <p:cNvPr id="4" name="Text Placeholder 3"/>
          <p:cNvSpPr>
            <a:spLocks noGrp="1"/>
          </p:cNvSpPr>
          <p:nvPr>
            <p:ph type="body" sz="half" idx="2"/>
          </p:nvPr>
        </p:nvSpPr>
        <p:spPr>
          <a:xfrm>
            <a:off x="682328" y="1835944"/>
            <a:ext cx="3194943" cy="3401313"/>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1FE9B6-75CB-4604-8AEF-C7E69E5304BC}" type="datetime1">
              <a:rPr kumimoji="1" lang="ja-JP" altLang="en-US" smtClean="0"/>
              <a:t>2020/9/7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37174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5CDA40A3-B58D-4328-9A63-A10285F9795D}" type="datetime1">
              <a:rPr kumimoji="1" lang="ja-JP" altLang="en-US" smtClean="0"/>
              <a:t>2020/9/7</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5672161"/>
            <a:ext cx="2228850" cy="325823"/>
          </a:xfrm>
          <a:prstGeom prst="rect">
            <a:avLst/>
          </a:prstGeom>
        </p:spPr>
        <p:txBody>
          <a:bodyPr vert="horz" lIns="91440" tIns="45720" rIns="91440" bIns="45720" rtlCol="0" anchor="ctr"/>
          <a:lstStyle>
            <a:lvl1pPr algn="r">
              <a:defRPr sz="120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931831"/>
            <a:ext cx="9905999" cy="1427881"/>
          </a:xfrm>
        </p:spPr>
        <p:style>
          <a:lnRef idx="1">
            <a:schemeClr val="accent1"/>
          </a:lnRef>
          <a:fillRef idx="3">
            <a:schemeClr val="accent1"/>
          </a:fillRef>
          <a:effectRef idx="2">
            <a:schemeClr val="accent1"/>
          </a:effectRef>
          <a:fontRef idx="minor">
            <a:schemeClr val="lt1"/>
          </a:fontRef>
        </p:style>
        <p:txBody>
          <a:bodyPr anchor="ctr">
            <a:noAutofit/>
          </a:bodyPr>
          <a:lstStyle/>
          <a:p>
            <a:r>
              <a:rPr lang="ja-JP" altLang="en-US" sz="2800" dirty="0" smtClean="0"/>
              <a:t>新型コロナウイルスによる影響等に関する資料</a:t>
            </a:r>
            <a:endParaRPr kumimoji="1" lang="ja-JP" altLang="en-US" sz="2800" dirty="0"/>
          </a:p>
        </p:txBody>
      </p:sp>
      <p:sp>
        <p:nvSpPr>
          <p:cNvPr id="6" name="正方形/長方形 5"/>
          <p:cNvSpPr/>
          <p:nvPr/>
        </p:nvSpPr>
        <p:spPr>
          <a:xfrm>
            <a:off x="3149600" y="4863549"/>
            <a:ext cx="6584121" cy="1116533"/>
          </a:xfrm>
          <a:prstGeom prst="rect">
            <a:avLst/>
          </a:prstGeom>
          <a:no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latin typeface="ＭＳ ゴシック" panose="020B0609070205080204" pitchFamily="49" charset="-128"/>
                <a:ea typeface="ＭＳ ゴシック" panose="020B0609070205080204" pitchFamily="49" charset="-128"/>
              </a:rPr>
              <a:t>第</a:t>
            </a:r>
            <a:r>
              <a:rPr lang="en-US" altLang="ja-JP" sz="1600" dirty="0" smtClean="0">
                <a:latin typeface="ＭＳ ゴシック" panose="020B0609070205080204" pitchFamily="49" charset="-128"/>
                <a:ea typeface="ＭＳ ゴシック" panose="020B0609070205080204" pitchFamily="49" charset="-128"/>
              </a:rPr>
              <a:t>2</a:t>
            </a:r>
            <a:r>
              <a:rPr lang="ja-JP" altLang="en-US" sz="1600" dirty="0" smtClean="0">
                <a:latin typeface="ＭＳ ゴシック" panose="020B0609070205080204" pitchFamily="49" charset="-128"/>
                <a:ea typeface="ＭＳ ゴシック" panose="020B0609070205080204" pitchFamily="49" charset="-128"/>
              </a:rPr>
              <a:t>回新た</a:t>
            </a:r>
            <a:r>
              <a:rPr lang="ja-JP" altLang="en-US" sz="1600" dirty="0">
                <a:latin typeface="ＭＳ ゴシック" panose="020B0609070205080204" pitchFamily="49" charset="-128"/>
                <a:ea typeface="ＭＳ ゴシック" panose="020B0609070205080204" pitchFamily="49" charset="-128"/>
              </a:rPr>
              <a:t>な戦略策定に向けた有識者</a:t>
            </a:r>
            <a:r>
              <a:rPr lang="ja-JP" altLang="en-US" sz="1600" dirty="0" smtClean="0">
                <a:latin typeface="ＭＳ ゴシック" panose="020B0609070205080204" pitchFamily="49" charset="-128"/>
                <a:ea typeface="ＭＳ ゴシック" panose="020B0609070205080204" pitchFamily="49" charset="-128"/>
              </a:rPr>
              <a:t>懇話会</a:t>
            </a:r>
            <a:endParaRPr lang="en-US" altLang="ja-JP" sz="1600" dirty="0" smtClean="0">
              <a:latin typeface="ＭＳ ゴシック" panose="020B0609070205080204" pitchFamily="49" charset="-128"/>
              <a:ea typeface="ＭＳ ゴシック" panose="020B0609070205080204" pitchFamily="49" charset="-128"/>
            </a:endParaRPr>
          </a:p>
          <a:p>
            <a:pPr>
              <a:spcAft>
                <a:spcPts val="0"/>
              </a:spcAft>
            </a:pPr>
            <a:r>
              <a:rPr lang="ja-JP" sz="16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資料</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３「新型</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コロナウイルスによる大阪経済・社会への影響等に</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係るデータ集</a:t>
            </a:r>
            <a:r>
              <a:rPr lang="ja-JP" altLang="en-US" sz="16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大阪府政策企画部企画室計画課作成）」より一部抜粋</a:t>
            </a:r>
            <a:endParaRPr lang="en-US" altLang="ja-JP" sz="16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正方形/長方形 3"/>
          <p:cNvSpPr/>
          <p:nvPr/>
        </p:nvSpPr>
        <p:spPr>
          <a:xfrm>
            <a:off x="8343900" y="191751"/>
            <a:ext cx="1389821" cy="472486"/>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参考資料</a:t>
            </a:r>
            <a:r>
              <a:rPr kumimoji="1" lang="ja-JP" altLang="en-US" dirty="0">
                <a:latin typeface="Meiryo UI" panose="020B0604030504040204" pitchFamily="50" charset="-128"/>
                <a:ea typeface="Meiryo UI" panose="020B0604030504040204" pitchFamily="50" charset="-128"/>
              </a:rPr>
              <a:t>１</a:t>
            </a:r>
          </a:p>
        </p:txBody>
      </p:sp>
    </p:spTree>
    <p:extLst>
      <p:ext uri="{BB962C8B-B14F-4D97-AF65-F5344CB8AC3E}">
        <p14:creationId xmlns:p14="http://schemas.microsoft.com/office/powerpoint/2010/main" val="143195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03493" y="5667161"/>
            <a:ext cx="459494" cy="394246"/>
          </a:xfrm>
          <a:ln>
            <a:solidFill>
              <a:schemeClr val="accent1"/>
            </a:solidFill>
          </a:ln>
        </p:spPr>
        <p:txBody>
          <a:bodyPr/>
          <a:lstStyle/>
          <a:p>
            <a:pPr algn="ctr"/>
            <a:fld id="{9B28B6A2-4437-46C4-8AB6-08015A7ADF51}" type="slidenum">
              <a:rPr kumimoji="1" lang="ja-JP" altLang="en-US" sz="1600" smtClean="0"/>
              <a:pPr algn="ctr"/>
              <a:t>9</a:t>
            </a:fld>
            <a:endParaRPr kumimoji="1" lang="ja-JP" altLang="en-US" sz="1600" dirty="0"/>
          </a:p>
        </p:txBody>
      </p:sp>
      <p:sp>
        <p:nvSpPr>
          <p:cNvPr id="13" name="正方形/長方形 12"/>
          <p:cNvSpPr/>
          <p:nvPr/>
        </p:nvSpPr>
        <p:spPr>
          <a:xfrm>
            <a:off x="242390" y="499216"/>
            <a:ext cx="9421220" cy="7255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大阪府の要介護認定率は全国で最も高くなっている。</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2016</a:t>
            </a:r>
            <a:r>
              <a:rPr kumimoji="1" lang="ja-JP" altLang="en-US" sz="1400" dirty="0" smtClean="0">
                <a:solidFill>
                  <a:schemeClr val="tx1"/>
                </a:solidFill>
                <a:latin typeface="Meiryo UI" panose="020B0604030504040204" pitchFamily="50" charset="-128"/>
                <a:ea typeface="Meiryo UI" panose="020B0604030504040204" pitchFamily="50" charset="-128"/>
              </a:rPr>
              <a:t>年度　大阪</a:t>
            </a:r>
            <a:r>
              <a:rPr kumimoji="1" lang="en-US" altLang="ja-JP" sz="1400" dirty="0" smtClean="0">
                <a:solidFill>
                  <a:schemeClr val="tx1"/>
                </a:solidFill>
                <a:latin typeface="Meiryo UI" panose="020B0604030504040204" pitchFamily="50" charset="-128"/>
                <a:ea typeface="Meiryo UI" panose="020B0604030504040204" pitchFamily="50" charset="-128"/>
              </a:rPr>
              <a:t>:22.4</a:t>
            </a:r>
            <a:r>
              <a:rPr kumimoji="1" lang="ja-JP" altLang="en-US" sz="1400" dirty="0" smtClean="0">
                <a:solidFill>
                  <a:schemeClr val="tx1"/>
                </a:solidFill>
                <a:latin typeface="Meiryo UI" panose="020B0604030504040204" pitchFamily="50" charset="-128"/>
                <a:ea typeface="Meiryo UI" panose="020B0604030504040204" pitchFamily="50" charset="-128"/>
              </a:rPr>
              <a:t>％、全国</a:t>
            </a:r>
            <a:r>
              <a:rPr kumimoji="1" lang="en-US" altLang="ja-JP" sz="1400" dirty="0" smtClean="0">
                <a:solidFill>
                  <a:schemeClr val="tx1"/>
                </a:solidFill>
                <a:latin typeface="Meiryo UI" panose="020B0604030504040204" pitchFamily="50" charset="-128"/>
                <a:ea typeface="Meiryo UI" panose="020B0604030504040204" pitchFamily="50" charset="-128"/>
              </a:rPr>
              <a:t>:18.0</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●また、</a:t>
            </a:r>
            <a:r>
              <a:rPr kumimoji="1" lang="en-US" altLang="ja-JP" sz="1400" dirty="0" smtClean="0">
                <a:solidFill>
                  <a:schemeClr val="tx1"/>
                </a:solidFill>
                <a:latin typeface="Meiryo UI" panose="020B0604030504040204" pitchFamily="50" charset="-128"/>
                <a:ea typeface="Meiryo UI" panose="020B0604030504040204" pitchFamily="50" charset="-128"/>
              </a:rPr>
              <a:t>2000</a:t>
            </a:r>
            <a:r>
              <a:rPr kumimoji="1" lang="ja-JP" altLang="en-US" sz="1400" dirty="0" smtClean="0">
                <a:solidFill>
                  <a:schemeClr val="tx1"/>
                </a:solidFill>
                <a:latin typeface="Meiryo UI" panose="020B0604030504040204" pitchFamily="50" charset="-128"/>
                <a:ea typeface="Meiryo UI" panose="020B0604030504040204" pitchFamily="50" charset="-128"/>
              </a:rPr>
              <a:t>年以降の推移を見ても、</a:t>
            </a:r>
            <a:r>
              <a:rPr kumimoji="1" lang="ja-JP" altLang="en-US" sz="1400" b="1" u="sng" dirty="0" smtClean="0">
                <a:solidFill>
                  <a:schemeClr val="tx1"/>
                </a:solidFill>
                <a:latin typeface="Meiryo UI" panose="020B0604030504040204" pitchFamily="50" charset="-128"/>
                <a:ea typeface="Meiryo UI" panose="020B0604030504040204" pitchFamily="50" charset="-128"/>
              </a:rPr>
              <a:t>上昇して推移</a:t>
            </a:r>
            <a:r>
              <a:rPr kumimoji="1" lang="ja-JP" altLang="en-US" sz="1400" dirty="0" smtClean="0">
                <a:solidFill>
                  <a:schemeClr val="tx1"/>
                </a:solidFill>
                <a:latin typeface="Meiryo UI" panose="020B0604030504040204" pitchFamily="50" charset="-128"/>
                <a:ea typeface="Meiryo UI" panose="020B0604030504040204" pitchFamily="50" charset="-128"/>
              </a:rPr>
              <a:t>している。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産業</a:t>
            </a:r>
            <a:r>
              <a:rPr lang="ja-JP" altLang="en-US" sz="1800" b="1" dirty="0" smtClean="0">
                <a:solidFill>
                  <a:schemeClr val="bg1"/>
                </a:solidFill>
                <a:latin typeface="Meiryo UI" panose="020B0604030504040204" pitchFamily="50" charset="-128"/>
                <a:ea typeface="Meiryo UI" panose="020B0604030504040204" pitchFamily="50" charset="-128"/>
              </a:rPr>
              <a:t>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介護関連市場</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6877730" y="5288496"/>
            <a:ext cx="3344913" cy="338554"/>
          </a:xfrm>
          <a:prstGeom prst="rect">
            <a:avLst/>
          </a:prstGeom>
          <a:noFill/>
        </p:spPr>
        <p:txBody>
          <a:bodyPr wrap="square" rtlCol="0">
            <a:spAutoFit/>
          </a:bodyPr>
          <a:lstStyle/>
          <a:p>
            <a:pPr lvl="0">
              <a:defRPr/>
            </a:pP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大阪府 </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万博</a:t>
            </a:r>
            <a:r>
              <a:rPr kumimoji="1" lang="ja-JP" altLang="en-US" sz="800" dirty="0">
                <a:solidFill>
                  <a:prstClr val="black"/>
                </a:solidFill>
                <a:latin typeface="Meiryo UI" panose="020B0604030504040204" pitchFamily="50" charset="-128"/>
                <a:ea typeface="Meiryo UI" panose="020B0604030504040204" pitchFamily="50" charset="-128"/>
              </a:rPr>
              <a:t>のインパクトを</a:t>
            </a:r>
            <a:r>
              <a:rPr kumimoji="1" lang="ja-JP" altLang="en-US" sz="800" dirty="0" smtClean="0">
                <a:solidFill>
                  <a:prstClr val="black"/>
                </a:solidFill>
                <a:latin typeface="Meiryo UI" panose="020B0604030504040204" pitchFamily="50" charset="-128"/>
                <a:ea typeface="Meiryo UI" panose="020B0604030504040204" pitchFamily="50" charset="-128"/>
              </a:rPr>
              <a:t>活かした</a:t>
            </a:r>
            <a:endParaRPr kumimoji="1" lang="en-US" altLang="ja-JP" sz="800" dirty="0" smtClean="0">
              <a:solidFill>
                <a:prstClr val="black"/>
              </a:solidFill>
              <a:latin typeface="Meiryo UI" panose="020B0604030504040204" pitchFamily="50" charset="-128"/>
              <a:ea typeface="Meiryo UI" panose="020B0604030504040204" pitchFamily="50" charset="-128"/>
            </a:endParaRPr>
          </a:p>
          <a:p>
            <a:pPr lvl="0">
              <a:defRPr/>
            </a:pPr>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　　　　　　　　　　　　大阪</a:t>
            </a:r>
            <a:r>
              <a:rPr kumimoji="1" lang="ja-JP" altLang="en-US" sz="800" dirty="0">
                <a:solidFill>
                  <a:prstClr val="black"/>
                </a:solidFill>
                <a:latin typeface="Meiryo UI" panose="020B0604030504040204" pitchFamily="50" charset="-128"/>
                <a:ea typeface="Meiryo UI" panose="020B0604030504040204" pitchFamily="50" charset="-128"/>
              </a:rPr>
              <a:t>の将来に向けた</a:t>
            </a:r>
            <a:r>
              <a:rPr kumimoji="1" lang="ja-JP" altLang="en-US" sz="800" dirty="0" smtClean="0">
                <a:solidFill>
                  <a:prstClr val="black"/>
                </a:solidFill>
                <a:latin typeface="Meiryo UI" panose="020B0604030504040204" pitchFamily="50" charset="-128"/>
                <a:ea typeface="Meiryo UI" panose="020B0604030504040204" pitchFamily="50" charset="-128"/>
              </a:rPr>
              <a:t>ビジョン</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（資料編）より引用</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982" y="2101755"/>
            <a:ext cx="3445291" cy="287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7464707" y="4962054"/>
            <a:ext cx="2575215" cy="215444"/>
          </a:xfrm>
          <a:prstGeom prst="rect">
            <a:avLst/>
          </a:prstGeom>
          <a:noFill/>
        </p:spPr>
        <p:txBody>
          <a:bodyPr wrap="square" rtlCol="0">
            <a:spAutoFit/>
          </a:bodyPr>
          <a:lstStyle/>
          <a:p>
            <a:pPr algn="just"/>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出典：厚生労働省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介護</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保険事業状況</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報告</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523173" y="1587777"/>
            <a:ext cx="2880320"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a:t>
            </a:r>
            <a:r>
              <a:rPr lang="ja-JP" altLang="en-US" sz="1400" b="1" dirty="0" smtClean="0">
                <a:latin typeface="+mn-ea"/>
                <a:cs typeface="Meiryo UI" panose="020B0604030504040204" pitchFamily="50" charset="-128"/>
              </a:rPr>
              <a:t>要介護</a:t>
            </a:r>
            <a:r>
              <a:rPr lang="ja-JP" altLang="en-US" sz="1400" b="1" dirty="0">
                <a:latin typeface="+mn-ea"/>
                <a:cs typeface="Meiryo UI" panose="020B0604030504040204" pitchFamily="50" charset="-128"/>
              </a:rPr>
              <a:t>認定率の</a:t>
            </a:r>
            <a:r>
              <a:rPr lang="ja-JP" altLang="en-US" sz="1400" b="1" dirty="0" smtClean="0">
                <a:latin typeface="+mn-ea"/>
                <a:cs typeface="Meiryo UI" panose="020B0604030504040204" pitchFamily="50" charset="-128"/>
              </a:rPr>
              <a:t>推移</a:t>
            </a:r>
            <a:endParaRPr kumimoji="1" lang="ja-JP" altLang="en-US" sz="1400" b="1" dirty="0" smtClean="0">
              <a:latin typeface="+mn-ea"/>
              <a:cs typeface="Meiryo UI" panose="020B0604030504040204" pitchFamily="50" charset="-128"/>
            </a:endParaRPr>
          </a:p>
        </p:txBody>
      </p:sp>
      <p:pic>
        <p:nvPicPr>
          <p:cNvPr id="286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4" y="2101756"/>
            <a:ext cx="6575477" cy="3539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138755" y="2240674"/>
            <a:ext cx="3468136" cy="23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（厚生労働省「介護保険事業状況報告」月報　および総務省「住民基本台帳人口・世帯数」）</a:t>
            </a:r>
            <a:endParaRPr kumimoji="0" lang="ja-JP"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
        <p:nvSpPr>
          <p:cNvPr id="5" name="Rectangle 5"/>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テキスト ボックス 14"/>
          <p:cNvSpPr txBox="1"/>
          <p:nvPr/>
        </p:nvSpPr>
        <p:spPr>
          <a:xfrm>
            <a:off x="10024" y="1587777"/>
            <a:ext cx="4886369"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a:t>
            </a:r>
            <a:r>
              <a:rPr lang="ja-JP" altLang="en-US" sz="1400" b="1" dirty="0" smtClean="0">
                <a:latin typeface="+mn-ea"/>
                <a:cs typeface="Meiryo UI" panose="020B0604030504040204" pitchFamily="50" charset="-128"/>
              </a:rPr>
              <a:t>要介護</a:t>
            </a:r>
            <a:r>
              <a:rPr lang="ja-JP" altLang="en-US" sz="1400" b="1" dirty="0">
                <a:latin typeface="+mn-ea"/>
                <a:cs typeface="Meiryo UI" panose="020B0604030504040204" pitchFamily="50" charset="-128"/>
              </a:rPr>
              <a:t>認定率</a:t>
            </a:r>
            <a:r>
              <a:rPr lang="ja-JP" altLang="en-US" sz="1400" b="1" dirty="0" smtClean="0">
                <a:latin typeface="+mn-ea"/>
                <a:cs typeface="Meiryo UI" panose="020B0604030504040204" pitchFamily="50" charset="-128"/>
              </a:rPr>
              <a:t>の都道府県比較</a:t>
            </a:r>
            <a:r>
              <a:rPr lang="ja-JP" altLang="en-US" sz="1100" dirty="0" smtClean="0">
                <a:latin typeface="+mn-ea"/>
                <a:cs typeface="Meiryo UI" panose="020B0604030504040204" pitchFamily="50" charset="-128"/>
              </a:rPr>
              <a:t>（</a:t>
            </a:r>
            <a:r>
              <a:rPr lang="en-US" altLang="ja-JP" sz="1100" dirty="0" smtClean="0">
                <a:latin typeface="+mn-ea"/>
                <a:cs typeface="Meiryo UI" panose="020B0604030504040204" pitchFamily="50" charset="-128"/>
              </a:rPr>
              <a:t>2016</a:t>
            </a:r>
            <a:r>
              <a:rPr lang="ja-JP" altLang="en-US" sz="1100" dirty="0" smtClean="0">
                <a:latin typeface="+mn-ea"/>
                <a:cs typeface="Meiryo UI" panose="020B0604030504040204" pitchFamily="50" charset="-128"/>
              </a:rPr>
              <a:t>年度 </a:t>
            </a:r>
            <a:r>
              <a:rPr lang="en-US" altLang="ja-JP" sz="1100" dirty="0" smtClean="0">
                <a:latin typeface="+mn-ea"/>
                <a:cs typeface="Meiryo UI" panose="020B0604030504040204" pitchFamily="50" charset="-128"/>
              </a:rPr>
              <a:t>※</a:t>
            </a:r>
            <a:r>
              <a:rPr lang="ja-JP" altLang="en-US" sz="1100" dirty="0" smtClean="0">
                <a:latin typeface="+mn-ea"/>
                <a:cs typeface="Meiryo UI" panose="020B0604030504040204" pitchFamily="50" charset="-128"/>
              </a:rPr>
              <a:t>年齢調整後）</a:t>
            </a:r>
            <a:endParaRPr kumimoji="1" lang="ja-JP" altLang="en-US" sz="1400" dirty="0" smtClean="0">
              <a:latin typeface="+mn-ea"/>
              <a:cs typeface="Meiryo UI" panose="020B0604030504040204" pitchFamily="50" charset="-128"/>
            </a:endParaRPr>
          </a:p>
        </p:txBody>
      </p:sp>
      <p:sp>
        <p:nvSpPr>
          <p:cNvPr id="6" name="角丸四角形 5"/>
          <p:cNvSpPr/>
          <p:nvPr/>
        </p:nvSpPr>
        <p:spPr>
          <a:xfrm>
            <a:off x="6226629" y="2246514"/>
            <a:ext cx="177118" cy="3309555"/>
          </a:xfrm>
          <a:prstGeom prst="roundRect">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78AA22E-FCB1-45B3-87A6-15F3CBAFE844}"/>
              </a:ext>
            </a:extLst>
          </p:cNvPr>
          <p:cNvSpPr txBox="1"/>
          <p:nvPr/>
        </p:nvSpPr>
        <p:spPr>
          <a:xfrm>
            <a:off x="-88468" y="5599538"/>
            <a:ext cx="3118311" cy="215444"/>
          </a:xfrm>
          <a:prstGeom prst="rect">
            <a:avLst/>
          </a:prstGeom>
          <a:noFill/>
        </p:spPr>
        <p:txBody>
          <a:bodyPr wrap="square" rtlCol="0">
            <a:spAutoFit/>
          </a:bodyPr>
          <a:lstStyle/>
          <a:p>
            <a:pPr lvl="0">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800" dirty="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大阪府 </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a:solidFill>
                  <a:prstClr val="black"/>
                </a:solidFill>
                <a:latin typeface="Meiryo UI" panose="020B0604030504040204" pitchFamily="50" charset="-128"/>
                <a:ea typeface="Meiryo UI" panose="020B0604030504040204" pitchFamily="50" charset="-128"/>
              </a:rPr>
              <a:t>大阪府高齢者計画</a:t>
            </a:r>
            <a:r>
              <a:rPr kumimoji="1" lang="en-US" altLang="ja-JP" sz="800" dirty="0" smtClean="0">
                <a:solidFill>
                  <a:prstClr val="black"/>
                </a:solidFill>
                <a:latin typeface="Meiryo UI" panose="020B0604030504040204" pitchFamily="50" charset="-128"/>
                <a:ea typeface="Meiryo UI" panose="020B0604030504040204" pitchFamily="50" charset="-128"/>
              </a:rPr>
              <a:t>2018』</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1433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03493" y="5667161"/>
            <a:ext cx="459494" cy="394246"/>
          </a:xfrm>
          <a:ln>
            <a:solidFill>
              <a:schemeClr val="accent1"/>
            </a:solidFill>
          </a:ln>
        </p:spPr>
        <p:txBody>
          <a:bodyPr/>
          <a:lstStyle/>
          <a:p>
            <a:pPr algn="ctr"/>
            <a:fld id="{9B28B6A2-4437-46C4-8AB6-08015A7ADF51}" type="slidenum">
              <a:rPr kumimoji="1" lang="ja-JP" altLang="en-US" sz="1600" smtClean="0"/>
              <a:pPr algn="ctr"/>
              <a:t>10</a:t>
            </a:fld>
            <a:endParaRPr kumimoji="1" lang="ja-JP" altLang="en-US" sz="1600" dirty="0"/>
          </a:p>
        </p:txBody>
      </p:sp>
      <p:sp>
        <p:nvSpPr>
          <p:cNvPr id="13" name="正方形/長方形 12"/>
          <p:cNvSpPr/>
          <p:nvPr/>
        </p:nvSpPr>
        <p:spPr>
          <a:xfrm>
            <a:off x="318809" y="496407"/>
            <a:ext cx="9298389" cy="7266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●高齢化の進展に伴い、</a:t>
            </a:r>
            <a:r>
              <a:rPr kumimoji="1" lang="ja-JP" altLang="en-US" sz="1400" b="1" u="sng" dirty="0" smtClean="0">
                <a:solidFill>
                  <a:schemeClr val="tx1"/>
                </a:solidFill>
                <a:latin typeface="Meiryo UI" panose="020B0604030504040204" pitchFamily="50" charset="-128"/>
                <a:ea typeface="Meiryo UI" panose="020B0604030504040204" pitchFamily="50" charset="-128"/>
              </a:rPr>
              <a:t>要介護（要支援）認定者数は年々増加傾向にあり、</a:t>
            </a:r>
            <a:r>
              <a:rPr kumimoji="1" lang="en-US" altLang="ja-JP" sz="1400" b="1" u="sng" dirty="0" smtClean="0">
                <a:solidFill>
                  <a:schemeClr val="tx1"/>
                </a:solidFill>
                <a:latin typeface="Meiryo UI" panose="020B0604030504040204" pitchFamily="50" charset="-128"/>
                <a:ea typeface="Meiryo UI" panose="020B0604030504040204" pitchFamily="50" charset="-128"/>
              </a:rPr>
              <a:t>2040</a:t>
            </a:r>
            <a:r>
              <a:rPr kumimoji="1" lang="ja-JP" altLang="en-US" sz="1400" b="1" u="sng" dirty="0" smtClean="0">
                <a:solidFill>
                  <a:schemeClr val="tx1"/>
                </a:solidFill>
                <a:latin typeface="Meiryo UI" panose="020B0604030504040204" pitchFamily="50" charset="-128"/>
                <a:ea typeface="Meiryo UI" panose="020B0604030504040204" pitchFamily="50" charset="-128"/>
              </a:rPr>
              <a:t>年には約</a:t>
            </a:r>
            <a:r>
              <a:rPr kumimoji="1" lang="en-US" altLang="ja-JP" sz="1400" b="1" u="sng" dirty="0" smtClean="0">
                <a:solidFill>
                  <a:schemeClr val="tx1"/>
                </a:solidFill>
                <a:latin typeface="Meiryo UI" panose="020B0604030504040204" pitchFamily="50" charset="-128"/>
                <a:ea typeface="Meiryo UI" panose="020B0604030504040204" pitchFamily="50" charset="-128"/>
              </a:rPr>
              <a:t>100</a:t>
            </a:r>
            <a:r>
              <a:rPr kumimoji="1" lang="ja-JP" altLang="en-US" sz="1400" b="1" u="sng" dirty="0" smtClean="0">
                <a:solidFill>
                  <a:schemeClr val="tx1"/>
                </a:solidFill>
                <a:latin typeface="Meiryo UI" panose="020B0604030504040204" pitchFamily="50" charset="-128"/>
                <a:ea typeface="Meiryo UI" panose="020B0604030504040204" pitchFamily="50" charset="-128"/>
              </a:rPr>
              <a:t>万人に達する見込み。</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●日本全体で見ると、</a:t>
            </a:r>
            <a:r>
              <a:rPr kumimoji="1" lang="en-US" altLang="ja-JP" sz="1400" b="1" u="sng" dirty="0" smtClean="0">
                <a:solidFill>
                  <a:schemeClr val="tx1"/>
                </a:solidFill>
                <a:latin typeface="Meiryo UI" panose="020B0604030504040204" pitchFamily="50" charset="-128"/>
                <a:ea typeface="Meiryo UI" panose="020B0604030504040204" pitchFamily="50" charset="-128"/>
              </a:rPr>
              <a:t>2035</a:t>
            </a:r>
            <a:r>
              <a:rPr kumimoji="1" lang="ja-JP" altLang="en-US" sz="1400" b="1" u="sng" dirty="0" smtClean="0">
                <a:solidFill>
                  <a:schemeClr val="tx1"/>
                </a:solidFill>
                <a:latin typeface="Meiryo UI" panose="020B0604030504040204" pitchFamily="50" charset="-128"/>
                <a:ea typeface="Meiryo UI" panose="020B0604030504040204" pitchFamily="50" charset="-128"/>
              </a:rPr>
              <a:t>年頃まで、増加ペースは緩まない見込み。</a:t>
            </a:r>
            <a:endParaRPr kumimoji="1" lang="ja-JP" altLang="en-US" sz="1400" b="1" u="sng" dirty="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産業</a:t>
            </a:r>
            <a:r>
              <a:rPr lang="ja-JP" altLang="en-US" sz="1800" b="1" dirty="0" smtClean="0">
                <a:solidFill>
                  <a:schemeClr val="bg1"/>
                </a:solidFill>
                <a:latin typeface="Meiryo UI" panose="020B0604030504040204" pitchFamily="50" charset="-128"/>
                <a:ea typeface="Meiryo UI" panose="020B0604030504040204" pitchFamily="50" charset="-128"/>
              </a:rPr>
              <a:t>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介護関連市場</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861" y="1952092"/>
            <a:ext cx="5687739" cy="3526800"/>
          </a:xfrm>
          <a:prstGeom prst="rect">
            <a:avLst/>
          </a:prstGeom>
        </p:spPr>
      </p:pic>
      <p:sp>
        <p:nvSpPr>
          <p:cNvPr id="11" name="正方形/長方形 10"/>
          <p:cNvSpPr/>
          <p:nvPr/>
        </p:nvSpPr>
        <p:spPr>
          <a:xfrm>
            <a:off x="255861" y="5207023"/>
            <a:ext cx="4772025" cy="271869"/>
          </a:xfrm>
          <a:prstGeom prst="rect">
            <a:avLst/>
          </a:prstGeom>
          <a:solidFill>
            <a:schemeClr val="bg1"/>
          </a:solidFill>
        </p:spPr>
        <p:txBody>
          <a:bodyPr wrap="square">
            <a:spAutoFit/>
          </a:bodyPr>
          <a:lstStyle/>
          <a:p>
            <a:pPr marL="177800" lvl="0" indent="-177800">
              <a:lnSpc>
                <a:spcPts val="1400"/>
              </a:lnSpc>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出典：経済産業省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の介護需給に対する高齢者ケアシステムに関する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研究会報告書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stretch>
            <a:fillRect/>
          </a:stretch>
        </p:blipFill>
        <p:spPr>
          <a:xfrm>
            <a:off x="6022590" y="2124678"/>
            <a:ext cx="3883410" cy="3034720"/>
          </a:xfrm>
          <a:prstGeom prst="rect">
            <a:avLst/>
          </a:prstGeom>
        </p:spPr>
      </p:pic>
      <p:sp>
        <p:nvSpPr>
          <p:cNvPr id="15" name="正方形/長方形 14"/>
          <p:cNvSpPr/>
          <p:nvPr/>
        </p:nvSpPr>
        <p:spPr>
          <a:xfrm>
            <a:off x="6022590" y="5159398"/>
            <a:ext cx="3432452" cy="271869"/>
          </a:xfrm>
          <a:prstGeom prst="rect">
            <a:avLst/>
          </a:prstGeom>
        </p:spPr>
        <p:txBody>
          <a:bodyPr wrap="square">
            <a:spAutoFit/>
          </a:bodyPr>
          <a:lstStyle/>
          <a:p>
            <a:pPr marL="177800" lvl="0" indent="-177800">
              <a:lnSpc>
                <a:spcPts val="1400"/>
              </a:lnSpc>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 </a:t>
            </a:r>
            <a:r>
              <a:rPr kumimoji="1"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高齢者計画</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178AA22E-FCB1-45B3-87A6-15F3CBAFE844}"/>
              </a:ext>
            </a:extLst>
          </p:cNvPr>
          <p:cNvSpPr txBox="1"/>
          <p:nvPr/>
        </p:nvSpPr>
        <p:spPr>
          <a:xfrm>
            <a:off x="5638799" y="5864284"/>
            <a:ext cx="3909567" cy="215444"/>
          </a:xfrm>
          <a:prstGeom prst="rect">
            <a:avLst/>
          </a:prstGeom>
          <a:noFill/>
        </p:spPr>
        <p:txBody>
          <a:bodyPr wrap="square" rtlCol="0">
            <a:spAutoFit/>
          </a:bodyPr>
          <a:lstStyle/>
          <a:p>
            <a:pPr lvl="0">
              <a:defRPr/>
            </a:pPr>
            <a:r>
              <a:rPr kumimoji="1" lang="en-US" altLang="ja-JP" sz="800" dirty="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大阪府 </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万博</a:t>
            </a:r>
            <a:r>
              <a:rPr kumimoji="1" lang="ja-JP" altLang="en-US" sz="800" dirty="0">
                <a:solidFill>
                  <a:prstClr val="black"/>
                </a:solidFill>
                <a:latin typeface="Meiryo UI" panose="020B0604030504040204" pitchFamily="50" charset="-128"/>
                <a:ea typeface="Meiryo UI" panose="020B0604030504040204" pitchFamily="50" charset="-128"/>
              </a:rPr>
              <a:t>のインパクトを</a:t>
            </a:r>
            <a:r>
              <a:rPr kumimoji="1" lang="ja-JP" altLang="en-US" sz="800" dirty="0" smtClean="0">
                <a:solidFill>
                  <a:prstClr val="black"/>
                </a:solidFill>
                <a:latin typeface="Meiryo UI" panose="020B0604030504040204" pitchFamily="50" charset="-128"/>
                <a:ea typeface="Meiryo UI" panose="020B0604030504040204" pitchFamily="50" charset="-128"/>
              </a:rPr>
              <a:t>活かした大阪</a:t>
            </a:r>
            <a:r>
              <a:rPr kumimoji="1" lang="ja-JP" altLang="en-US" sz="800" dirty="0">
                <a:solidFill>
                  <a:prstClr val="black"/>
                </a:solidFill>
                <a:latin typeface="Meiryo UI" panose="020B0604030504040204" pitchFamily="50" charset="-128"/>
                <a:ea typeface="Meiryo UI" panose="020B0604030504040204" pitchFamily="50" charset="-128"/>
              </a:rPr>
              <a:t>の将来に向けた</a:t>
            </a:r>
            <a:r>
              <a:rPr kumimoji="1" lang="ja-JP" altLang="en-US" sz="800" dirty="0" smtClean="0">
                <a:solidFill>
                  <a:prstClr val="black"/>
                </a:solidFill>
                <a:latin typeface="Meiryo UI" panose="020B0604030504040204" pitchFamily="50" charset="-128"/>
                <a:ea typeface="Meiryo UI" panose="020B0604030504040204" pitchFamily="50" charset="-128"/>
              </a:rPr>
              <a:t>ビジョン</a:t>
            </a:r>
            <a:r>
              <a:rPr kumimoji="1" lang="en-US" altLang="ja-JP" sz="800" dirty="0" smtClean="0">
                <a:solidFill>
                  <a:prstClr val="black"/>
                </a:solidFill>
                <a:latin typeface="Meiryo UI" panose="020B0604030504040204" pitchFamily="50" charset="-128"/>
                <a:ea typeface="Meiryo UI" panose="020B0604030504040204" pitchFamily="50" charset="-128"/>
              </a:rPr>
              <a:t>』</a:t>
            </a:r>
            <a:r>
              <a:rPr kumimoji="1" lang="ja-JP" altLang="en-US" sz="800" dirty="0" smtClean="0">
                <a:solidFill>
                  <a:prstClr val="black"/>
                </a:solidFill>
                <a:latin typeface="Meiryo UI" panose="020B0604030504040204" pitchFamily="50" charset="-128"/>
                <a:ea typeface="Meiryo UI" panose="020B0604030504040204" pitchFamily="50" charset="-128"/>
              </a:rPr>
              <a:t>（資料編）より引用</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55861" y="1458978"/>
            <a:ext cx="4886369"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要介護（要支援）認定者数の将来予測 </a:t>
            </a:r>
            <a:r>
              <a:rPr kumimoji="1" lang="en-US" altLang="ja-JP" sz="1400" b="1" dirty="0" smtClean="0">
                <a:latin typeface="+mn-ea"/>
                <a:cs typeface="Meiryo UI" panose="020B0604030504040204" pitchFamily="50" charset="-128"/>
              </a:rPr>
              <a:t>《</a:t>
            </a:r>
            <a:r>
              <a:rPr kumimoji="1" lang="ja-JP" altLang="en-US" sz="1400" b="1" dirty="0" smtClean="0">
                <a:latin typeface="+mn-ea"/>
                <a:cs typeface="Meiryo UI" panose="020B0604030504040204" pitchFamily="50" charset="-128"/>
              </a:rPr>
              <a:t>全国</a:t>
            </a:r>
            <a:r>
              <a:rPr kumimoji="1" lang="en-US" altLang="ja-JP" sz="1400" b="1" dirty="0">
                <a:latin typeface="+mn-ea"/>
                <a:cs typeface="Meiryo UI" panose="020B0604030504040204" pitchFamily="50" charset="-128"/>
              </a:rPr>
              <a:t>》</a:t>
            </a:r>
            <a:endParaRPr kumimoji="1" lang="ja-JP" altLang="en-US" sz="1400" dirty="0" smtClean="0">
              <a:latin typeface="+mn-ea"/>
              <a:cs typeface="Meiryo UI" panose="020B0604030504040204" pitchFamily="50" charset="-128"/>
            </a:endParaRPr>
          </a:p>
        </p:txBody>
      </p:sp>
      <p:sp>
        <p:nvSpPr>
          <p:cNvPr id="18" name="テキスト ボックス 17"/>
          <p:cNvSpPr txBox="1"/>
          <p:nvPr/>
        </p:nvSpPr>
        <p:spPr>
          <a:xfrm>
            <a:off x="5869674" y="1451106"/>
            <a:ext cx="4886369" cy="215444"/>
          </a:xfrm>
          <a:prstGeom prst="rect">
            <a:avLst/>
          </a:prstGeom>
          <a:noFill/>
        </p:spPr>
        <p:txBody>
          <a:bodyPr wrap="square" lIns="0" tIns="0" rIns="0" bIns="0" rtlCol="0">
            <a:spAutoFit/>
          </a:bodyPr>
          <a:lstStyle/>
          <a:p>
            <a:r>
              <a:rPr kumimoji="1" lang="ja-JP" altLang="en-US" sz="1400" b="1" dirty="0" smtClean="0">
                <a:latin typeface="+mn-ea"/>
                <a:cs typeface="Meiryo UI" panose="020B0604030504040204" pitchFamily="50" charset="-128"/>
              </a:rPr>
              <a:t>■ 要介護（要支援）認定者数の将来予測 </a:t>
            </a:r>
            <a:r>
              <a:rPr kumimoji="1" lang="en-US" altLang="ja-JP" sz="1400" b="1" dirty="0" smtClean="0">
                <a:latin typeface="+mn-ea"/>
                <a:cs typeface="Meiryo UI" panose="020B0604030504040204" pitchFamily="50" charset="-128"/>
              </a:rPr>
              <a:t>《</a:t>
            </a:r>
            <a:r>
              <a:rPr kumimoji="1" lang="ja-JP" altLang="en-US" sz="1400" b="1" dirty="0" smtClean="0">
                <a:latin typeface="+mn-ea"/>
                <a:cs typeface="Meiryo UI" panose="020B0604030504040204" pitchFamily="50" charset="-128"/>
              </a:rPr>
              <a:t>大阪</a:t>
            </a:r>
            <a:r>
              <a:rPr kumimoji="1" lang="en-US" altLang="ja-JP" sz="1400" b="1" dirty="0">
                <a:latin typeface="+mn-ea"/>
                <a:cs typeface="Meiryo UI" panose="020B0604030504040204" pitchFamily="50" charset="-128"/>
              </a:rPr>
              <a:t>》</a:t>
            </a:r>
            <a:endParaRPr kumimoji="1" lang="ja-JP" altLang="en-US" sz="1400" dirty="0" smtClean="0">
              <a:latin typeface="+mn-ea"/>
              <a:cs typeface="Meiryo UI" panose="020B0604030504040204" pitchFamily="50" charset="-128"/>
            </a:endParaRPr>
          </a:p>
        </p:txBody>
      </p:sp>
      <p:cxnSp>
        <p:nvCxnSpPr>
          <p:cNvPr id="5" name="直線矢印コネクタ 4"/>
          <p:cNvCxnSpPr/>
          <p:nvPr/>
        </p:nvCxnSpPr>
        <p:spPr>
          <a:xfrm flipV="1">
            <a:off x="6816979" y="2326460"/>
            <a:ext cx="2471400" cy="443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45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03493" y="5667161"/>
            <a:ext cx="459494" cy="394246"/>
          </a:xfrm>
          <a:ln>
            <a:solidFill>
              <a:schemeClr val="accent1"/>
            </a:solidFill>
          </a:ln>
        </p:spPr>
        <p:txBody>
          <a:bodyPr/>
          <a:lstStyle/>
          <a:p>
            <a:pPr algn="ctr"/>
            <a:fld id="{9B28B6A2-4437-46C4-8AB6-08015A7ADF51}" type="slidenum">
              <a:rPr kumimoji="1" lang="ja-JP" altLang="en-US" sz="1600" smtClean="0"/>
              <a:pPr algn="ctr"/>
              <a:t>11</a:t>
            </a:fld>
            <a:endParaRPr kumimoji="1" lang="ja-JP" altLang="en-US" sz="1600" dirty="0"/>
          </a:p>
        </p:txBody>
      </p:sp>
      <p:sp>
        <p:nvSpPr>
          <p:cNvPr id="13" name="正方形/長方形 12"/>
          <p:cNvSpPr/>
          <p:nvPr/>
        </p:nvSpPr>
        <p:spPr>
          <a:xfrm>
            <a:off x="448532" y="523989"/>
            <a:ext cx="8954961" cy="7266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●高齢者人口の伸びが続く</a:t>
            </a:r>
            <a:r>
              <a:rPr kumimoji="1" lang="ja-JP" altLang="en-US" sz="1400" dirty="0" smtClean="0">
                <a:solidFill>
                  <a:schemeClr val="tx1"/>
                </a:solidFill>
                <a:latin typeface="Meiryo UI" panose="020B0604030504040204" pitchFamily="50" charset="-128"/>
                <a:ea typeface="Meiryo UI" panose="020B0604030504040204" pitchFamily="50" charset="-128"/>
              </a:rPr>
              <a:t>ため、</a:t>
            </a:r>
            <a:r>
              <a:rPr kumimoji="1" lang="ja-JP" altLang="en-US" sz="1400" b="1" u="sng" dirty="0" smtClean="0">
                <a:solidFill>
                  <a:schemeClr val="tx1"/>
                </a:solidFill>
                <a:latin typeface="Meiryo UI" panose="020B0604030504040204" pitchFamily="50" charset="-128"/>
                <a:ea typeface="Meiryo UI" panose="020B0604030504040204" pitchFamily="50" charset="-128"/>
              </a:rPr>
              <a:t>介護関連市場</a:t>
            </a:r>
            <a:r>
              <a:rPr kumimoji="1" lang="ja-JP" altLang="en-US" sz="1400" b="1" u="sng" dirty="0">
                <a:solidFill>
                  <a:schemeClr val="tx1"/>
                </a:solidFill>
                <a:latin typeface="Meiryo UI" panose="020B0604030504040204" pitchFamily="50" charset="-128"/>
                <a:ea typeface="Meiryo UI" panose="020B0604030504040204" pitchFamily="50" charset="-128"/>
              </a:rPr>
              <a:t>は増大傾向に</a:t>
            </a:r>
            <a:r>
              <a:rPr kumimoji="1" lang="ja-JP" altLang="en-US" sz="1400" b="1" u="sng" dirty="0" smtClean="0">
                <a:solidFill>
                  <a:schemeClr val="tx1"/>
                </a:solidFill>
                <a:latin typeface="Meiryo UI" panose="020B0604030504040204" pitchFamily="50" charset="-128"/>
                <a:ea typeface="Meiryo UI" panose="020B0604030504040204" pitchFamily="50" charset="-128"/>
              </a:rPr>
              <a:t>あり</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市場規模</a:t>
            </a:r>
            <a:r>
              <a:rPr kumimoji="1" lang="ja-JP" altLang="en-US" sz="1400" b="1" u="sng" dirty="0">
                <a:solidFill>
                  <a:schemeClr val="tx1"/>
                </a:solidFill>
                <a:latin typeface="Meiryo UI" panose="020B0604030504040204" pitchFamily="50" charset="-128"/>
                <a:ea typeface="Meiryo UI" panose="020B0604030504040204" pitchFamily="50" charset="-128"/>
              </a:rPr>
              <a:t>は</a:t>
            </a:r>
            <a:r>
              <a:rPr kumimoji="1" lang="en-US" altLang="ja-JP" sz="1400" b="1" u="sng" dirty="0">
                <a:solidFill>
                  <a:schemeClr val="tx1"/>
                </a:solidFill>
                <a:latin typeface="Meiryo UI" panose="020B0604030504040204" pitchFamily="50" charset="-128"/>
                <a:ea typeface="Meiryo UI" panose="020B0604030504040204" pitchFamily="50" charset="-128"/>
              </a:rPr>
              <a:t>2014 </a:t>
            </a:r>
            <a:r>
              <a:rPr kumimoji="1" lang="ja-JP" altLang="en-US" sz="1400" b="1" u="sng" dirty="0">
                <a:solidFill>
                  <a:schemeClr val="tx1"/>
                </a:solidFill>
                <a:latin typeface="Meiryo UI" panose="020B0604030504040204" pitchFamily="50" charset="-128"/>
                <a:ea typeface="Meiryo UI" panose="020B0604030504040204" pitchFamily="50" charset="-128"/>
              </a:rPr>
              <a:t>年の</a:t>
            </a:r>
            <a:r>
              <a:rPr kumimoji="1" lang="en-US" altLang="ja-JP" sz="1400" b="1" u="sng" dirty="0" smtClean="0">
                <a:solidFill>
                  <a:schemeClr val="tx1"/>
                </a:solidFill>
                <a:latin typeface="Meiryo UI" panose="020B0604030504040204" pitchFamily="50" charset="-128"/>
                <a:ea typeface="Meiryo UI" panose="020B0604030504040204" pitchFamily="50" charset="-128"/>
              </a:rPr>
              <a:t>8.6</a:t>
            </a:r>
            <a:r>
              <a:rPr kumimoji="1" lang="ja-JP" altLang="en-US" sz="1400" b="1" u="sng" dirty="0" smtClean="0">
                <a:solidFill>
                  <a:schemeClr val="tx1"/>
                </a:solidFill>
                <a:latin typeface="Meiryo UI" panose="020B0604030504040204" pitchFamily="50" charset="-128"/>
                <a:ea typeface="Meiryo UI" panose="020B0604030504040204" pitchFamily="50" charset="-128"/>
              </a:rPr>
              <a:t>兆</a:t>
            </a:r>
            <a:r>
              <a:rPr kumimoji="1" lang="ja-JP" altLang="en-US" sz="1400" b="1" u="sng" dirty="0">
                <a:solidFill>
                  <a:schemeClr val="tx1"/>
                </a:solidFill>
                <a:latin typeface="Meiryo UI" panose="020B0604030504040204" pitchFamily="50" charset="-128"/>
                <a:ea typeface="Meiryo UI" panose="020B0604030504040204" pitchFamily="50" charset="-128"/>
              </a:rPr>
              <a:t>円から</a:t>
            </a:r>
            <a:r>
              <a:rPr kumimoji="1" lang="en-US" altLang="ja-JP" sz="1400" b="1" u="sng" dirty="0">
                <a:solidFill>
                  <a:schemeClr val="tx1"/>
                </a:solidFill>
                <a:latin typeface="Meiryo UI" panose="020B0604030504040204" pitchFamily="50" charset="-128"/>
                <a:ea typeface="Meiryo UI" panose="020B0604030504040204" pitchFamily="50" charset="-128"/>
              </a:rPr>
              <a:t>2025 </a:t>
            </a:r>
            <a:r>
              <a:rPr kumimoji="1" lang="ja-JP" altLang="en-US" sz="1400" b="1" u="sng" dirty="0">
                <a:solidFill>
                  <a:schemeClr val="tx1"/>
                </a:solidFill>
                <a:latin typeface="Meiryo UI" panose="020B0604030504040204" pitchFamily="50" charset="-128"/>
                <a:ea typeface="Meiryo UI" panose="020B0604030504040204" pitchFamily="50" charset="-128"/>
              </a:rPr>
              <a:t>年に</a:t>
            </a:r>
            <a:r>
              <a:rPr kumimoji="1" lang="ja-JP" altLang="en-US" sz="1400" b="1" u="sng" dirty="0" smtClean="0">
                <a:solidFill>
                  <a:schemeClr val="tx1"/>
                </a:solidFill>
                <a:latin typeface="Meiryo UI" panose="020B0604030504040204" pitchFamily="50" charset="-128"/>
                <a:ea typeface="Meiryo UI" panose="020B0604030504040204" pitchFamily="50" charset="-128"/>
              </a:rPr>
              <a:t>は</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b="1" u="sng" dirty="0" smtClean="0">
                <a:solidFill>
                  <a:schemeClr val="tx1"/>
                </a:solidFill>
                <a:latin typeface="Meiryo UI" panose="020B0604030504040204" pitchFamily="50" charset="-128"/>
                <a:ea typeface="Meiryo UI" panose="020B0604030504040204" pitchFamily="50" charset="-128"/>
              </a:rPr>
              <a:t>18.7</a:t>
            </a:r>
            <a:r>
              <a:rPr kumimoji="1" lang="ja-JP" altLang="en-US" sz="1400" b="1" u="sng" dirty="0" smtClean="0">
                <a:solidFill>
                  <a:schemeClr val="tx1"/>
                </a:solidFill>
                <a:latin typeface="Meiryo UI" panose="020B0604030504040204" pitchFamily="50" charset="-128"/>
                <a:ea typeface="Meiryo UI" panose="020B0604030504040204" pitchFamily="50" charset="-128"/>
              </a:rPr>
              <a:t>兆</a:t>
            </a:r>
            <a:r>
              <a:rPr kumimoji="1" lang="ja-JP" altLang="en-US" sz="1400" b="1" u="sng" dirty="0">
                <a:solidFill>
                  <a:schemeClr val="tx1"/>
                </a:solidFill>
                <a:latin typeface="Meiryo UI" panose="020B0604030504040204" pitchFamily="50" charset="-128"/>
                <a:ea typeface="Meiryo UI" panose="020B0604030504040204" pitchFamily="50" charset="-128"/>
              </a:rPr>
              <a:t>円程度まで拡大すると予測</a:t>
            </a:r>
            <a:r>
              <a:rPr kumimoji="1" lang="ja-JP" altLang="en-US" sz="1400" dirty="0" smtClean="0">
                <a:solidFill>
                  <a:schemeClr val="tx1"/>
                </a:solidFill>
                <a:latin typeface="Meiryo UI" panose="020B0604030504040204" pitchFamily="50" charset="-128"/>
                <a:ea typeface="Meiryo UI" panose="020B0604030504040204" pitchFamily="50" charset="-128"/>
              </a:rPr>
              <a:t>される。</a:t>
            </a:r>
            <a:endParaRPr kumimoji="1" lang="ja-JP" altLang="en-US" sz="1400" b="1" u="sng" dirty="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a:solidFill>
                  <a:schemeClr val="bg1"/>
                </a:solidFill>
                <a:latin typeface="Meiryo UI" panose="020B0604030504040204" pitchFamily="50" charset="-128"/>
                <a:ea typeface="Meiryo UI" panose="020B0604030504040204" pitchFamily="50" charset="-128"/>
              </a:rPr>
              <a:t>産業</a:t>
            </a:r>
            <a:r>
              <a:rPr lang="ja-JP" altLang="en-US" sz="1800" b="1" dirty="0" smtClean="0">
                <a:solidFill>
                  <a:schemeClr val="bg1"/>
                </a:solidFill>
                <a:latin typeface="Meiryo UI" panose="020B0604030504040204" pitchFamily="50" charset="-128"/>
                <a:ea typeface="Meiryo UI" panose="020B0604030504040204" pitchFamily="50" charset="-128"/>
              </a:rPr>
              <a:t>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介護関連市場</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279901" y="5689407"/>
            <a:ext cx="4892270" cy="271869"/>
          </a:xfrm>
          <a:prstGeom prst="rect">
            <a:avLst/>
          </a:prstGeom>
          <a:noFill/>
        </p:spPr>
        <p:txBody>
          <a:bodyPr wrap="square">
            <a:spAutoFit/>
          </a:bodyPr>
          <a:lstStyle/>
          <a:p>
            <a:pPr marL="177800" lvl="0" indent="-177800">
              <a:lnSpc>
                <a:spcPts val="1400"/>
              </a:lnSpc>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：デロイト・</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トーマツ </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・ヘルスケア 第</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 国内介護市場の動向に</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kumimoji="1"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64777BA9-DF6A-4E95-BB5E-F2E5F69B73D6}"/>
              </a:ext>
            </a:extLst>
          </p:cNvPr>
          <p:cNvPicPr>
            <a:picLocks noChangeAspect="1"/>
          </p:cNvPicPr>
          <p:nvPr/>
        </p:nvPicPr>
        <p:blipFill>
          <a:blip r:embed="rId2"/>
          <a:stretch>
            <a:fillRect/>
          </a:stretch>
        </p:blipFill>
        <p:spPr>
          <a:xfrm>
            <a:off x="825501" y="1426925"/>
            <a:ext cx="8333970" cy="4234858"/>
          </a:xfrm>
          <a:prstGeom prst="rect">
            <a:avLst/>
          </a:prstGeom>
        </p:spPr>
      </p:pic>
      <p:sp>
        <p:nvSpPr>
          <p:cNvPr id="17" name="テキスト ボックス 16"/>
          <p:cNvSpPr txBox="1"/>
          <p:nvPr/>
        </p:nvSpPr>
        <p:spPr>
          <a:xfrm>
            <a:off x="932193" y="1520321"/>
            <a:ext cx="2582185" cy="230832"/>
          </a:xfrm>
          <a:prstGeom prst="rect">
            <a:avLst/>
          </a:prstGeom>
          <a:solidFill>
            <a:schemeClr val="bg1"/>
          </a:solidFill>
        </p:spPr>
        <p:txBody>
          <a:bodyPr wrap="square" lIns="0" tIns="0" rIns="0" bIns="0" rtlCol="0">
            <a:spAutoFit/>
          </a:bodyPr>
          <a:lstStyle/>
          <a:p>
            <a:r>
              <a:rPr kumimoji="1" lang="ja-JP" altLang="en-US" sz="1500" b="1" dirty="0" smtClean="0">
                <a:latin typeface="+mn-ea"/>
                <a:cs typeface="Meiryo UI" panose="020B0604030504040204" pitchFamily="50" charset="-128"/>
              </a:rPr>
              <a:t>■ 国内介護市場規模予測</a:t>
            </a:r>
            <a:endParaRPr kumimoji="1" lang="ja-JP" altLang="en-US" sz="1500" dirty="0" smtClean="0">
              <a:latin typeface="+mn-ea"/>
              <a:cs typeface="Meiryo UI" panose="020B0604030504040204" pitchFamily="50" charset="-128"/>
            </a:endParaRPr>
          </a:p>
        </p:txBody>
      </p:sp>
    </p:spTree>
    <p:extLst>
      <p:ext uri="{BB962C8B-B14F-4D97-AF65-F5344CB8AC3E}">
        <p14:creationId xmlns:p14="http://schemas.microsoft.com/office/powerpoint/2010/main" val="1023164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5253" y="576242"/>
            <a:ext cx="9445906" cy="628001"/>
          </a:xfrm>
          <a:prstGeom prst="rect">
            <a:avLst/>
          </a:prstGeom>
          <a:solidFill>
            <a:schemeClr val="accent5">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大阪健康医療都市（愛称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：健都）では、国立循環器病研究センターや、健都イノベーションパーク内に移転が決まった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栄養研究所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を中心とした、健康・医療のクラスター形成を推進。</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0"/>
          <p:cNvSpPr>
            <a:spLocks noChangeArrowheads="1"/>
          </p:cNvSpPr>
          <p:nvPr/>
        </p:nvSpPr>
        <p:spPr bwMode="auto">
          <a:xfrm>
            <a:off x="1362441" y="1476093"/>
            <a:ext cx="7079285"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4463" indent="-144463"/>
            <a:r>
              <a:rPr lang="ja-JP"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北</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大阪健康医療都市（愛称：健都）における健康・医療クラスターの形成状況</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44463" indent="-144463"/>
            <a:r>
              <a:rPr lang="ja-JP" altLang="en-US" sz="975" dirty="0">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smtClean="0">
                <a:latin typeface="Meiryo UI" panose="020B0604030504040204" pitchFamily="50" charset="-128"/>
                <a:ea typeface="Meiryo UI" panose="020B0604030504040204" pitchFamily="50" charset="-128"/>
                <a:cs typeface="Meiryo UI" panose="020B0604030504040204" pitchFamily="50" charset="-128"/>
              </a:rPr>
              <a:t>    出典</a:t>
            </a:r>
            <a:r>
              <a:rPr lang="ja-JP" altLang="en-US" sz="975" dirty="0">
                <a:latin typeface="Meiryo UI" panose="020B0604030504040204" pitchFamily="50" charset="-128"/>
                <a:ea typeface="Meiryo UI" panose="020B0604030504040204" pitchFamily="50" charset="-128"/>
                <a:cs typeface="Meiryo UI" panose="020B0604030504040204" pitchFamily="50" charset="-128"/>
              </a:rPr>
              <a:t>：北大阪健康医療都市（健都）</a:t>
            </a:r>
            <a:r>
              <a:rPr lang="en-US" altLang="ja-JP" sz="975" dirty="0">
                <a:latin typeface="Meiryo UI" panose="020B0604030504040204" pitchFamily="50" charset="-128"/>
                <a:ea typeface="Meiryo UI" panose="020B0604030504040204" pitchFamily="50" charset="-128"/>
                <a:cs typeface="Meiryo UI" panose="020B0604030504040204" pitchFamily="50" charset="-128"/>
              </a:rPr>
              <a:t>HP</a:t>
            </a:r>
            <a:r>
              <a:rPr lang="ja-JP" altLang="en-US" sz="975"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7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5"/>
          <p:cNvSpPr>
            <a:spLocks noChangeArrowheads="1"/>
          </p:cNvSpPr>
          <p:nvPr/>
        </p:nvSpPr>
        <p:spPr bwMode="auto">
          <a:xfrm>
            <a:off x="0" y="0"/>
            <a:ext cx="9906000" cy="347241"/>
          </a:xfrm>
          <a:prstGeom prst="rect">
            <a:avLst/>
          </a:prstGeom>
          <a:solidFill>
            <a:srgbClr val="002060"/>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741661">
              <a:buClr>
                <a:srgbClr val="000000"/>
              </a:buClr>
              <a:buSzPct val="100000"/>
              <a:defRPr/>
            </a:pPr>
            <a:r>
              <a:rPr kumimoji="0"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 </a:t>
            </a:r>
            <a:r>
              <a:rPr kumimoji="0"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健都</a:t>
            </a:r>
            <a:r>
              <a:rPr kumimoji="0"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1581962" y="1977435"/>
            <a:ext cx="6742082" cy="3916959"/>
          </a:xfrm>
          <a:prstGeom prst="rect">
            <a:avLst/>
          </a:prstGeom>
        </p:spPr>
      </p:pic>
      <p:sp>
        <p:nvSpPr>
          <p:cNvPr id="10" name="正方形/長方形 9"/>
          <p:cNvSpPr/>
          <p:nvPr/>
        </p:nvSpPr>
        <p:spPr>
          <a:xfrm>
            <a:off x="4953000" y="5873592"/>
            <a:ext cx="4088438" cy="246221"/>
          </a:xfrm>
          <a:prstGeom prst="rect">
            <a:avLst/>
          </a:prstGeom>
        </p:spPr>
        <p:txBody>
          <a:bodyPr wrap="square">
            <a:spAutoFit/>
          </a:bodyPr>
          <a:lstStyle/>
          <a:p>
            <a:pPr marL="144463" indent="-144463"/>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月版）より引用</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a:spLocks noGrp="1"/>
          </p:cNvSpPr>
          <p:nvPr>
            <p:ph type="sldNum" sz="quarter" idx="12"/>
          </p:nvPr>
        </p:nvSpPr>
        <p:spPr>
          <a:xfrm>
            <a:off x="9240254" y="5659699"/>
            <a:ext cx="540176" cy="358963"/>
          </a:xfrm>
          <a:ln>
            <a:solidFill>
              <a:schemeClr val="accent1"/>
            </a:solidFill>
          </a:ln>
        </p:spPr>
        <p:txBody>
          <a:bodyPr/>
          <a:lstStyle/>
          <a:p>
            <a:pPr algn="ctr"/>
            <a:fld id="{9B28B6A2-4437-46C4-8AB6-08015A7ADF51}" type="slidenum">
              <a:rPr kumimoji="1" lang="ja-JP" altLang="en-US" sz="1600" b="1"/>
              <a:pPr algn="ctr"/>
              <a:t>12</a:t>
            </a:fld>
            <a:endParaRPr kumimoji="1" lang="ja-JP" altLang="en-US" sz="1600" b="1" dirty="0"/>
          </a:p>
        </p:txBody>
      </p:sp>
    </p:spTree>
    <p:extLst>
      <p:ext uri="{BB962C8B-B14F-4D97-AF65-F5344CB8AC3E}">
        <p14:creationId xmlns:p14="http://schemas.microsoft.com/office/powerpoint/2010/main" val="81917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40871" y="716706"/>
            <a:ext cx="8910133" cy="1170000"/>
          </a:xfrm>
          <a:prstGeom prst="rect">
            <a:avLst/>
          </a:prstGeom>
          <a:solidFill>
            <a:schemeClr val="accent5">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月に、大阪府・市、経済界による中之島</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丁目再生医療国際拠点検討協議会にて、未来医療国際</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拠点基本</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案）を策定。（</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月変更）</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において、拠点運営の核となる「未来医療推進機構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において、未来医療国際拠点整備・運営事業に関する開発事業者募集プロポーザルを実施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優先交渉権者と基本合意）</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0"/>
          <p:cNvSpPr>
            <a:spLocks noChangeArrowheads="1"/>
          </p:cNvSpPr>
          <p:nvPr/>
        </p:nvSpPr>
        <p:spPr bwMode="auto">
          <a:xfrm>
            <a:off x="215746" y="416747"/>
            <a:ext cx="70792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4463" indent="-144463"/>
            <a:r>
              <a:rPr lang="ja-JP"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丁目における未来医療国際拠点の実現に向けた検討状況</a:t>
            </a:r>
            <a:endParaRPr lang="en-US" altLang="ja-JP"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直角三角形 41"/>
          <p:cNvSpPr/>
          <p:nvPr/>
        </p:nvSpPr>
        <p:spPr>
          <a:xfrm>
            <a:off x="4379934" y="4441101"/>
            <a:ext cx="631196" cy="1151369"/>
          </a:xfrm>
          <a:prstGeom prst="rtTriangle">
            <a:avLst/>
          </a:prstGeom>
        </p:spPr>
        <p:txBody>
          <a:bodyPr wrap="square" rtlCol="0" anchor="ctr">
            <a:spAutoFit/>
          </a:bodyPr>
          <a:lstStyle/>
          <a:p>
            <a:pPr algn="ctr">
              <a:lnSpc>
                <a:spcPts val="2275"/>
              </a:lnSpc>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直角三角形 43"/>
          <p:cNvSpPr/>
          <p:nvPr/>
        </p:nvSpPr>
        <p:spPr>
          <a:xfrm>
            <a:off x="4379934" y="4410152"/>
            <a:ext cx="631196" cy="1151369"/>
          </a:xfrm>
          <a:prstGeom prst="rtTriangle">
            <a:avLst/>
          </a:prstGeom>
        </p:spPr>
        <p:txBody>
          <a:bodyPr wrap="square" rtlCol="0" anchor="ctr">
            <a:spAutoFit/>
          </a:bodyPr>
          <a:lstStyle/>
          <a:p>
            <a:pPr algn="ctr">
              <a:lnSpc>
                <a:spcPts val="2275"/>
              </a:lnSpc>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281206" y="2132186"/>
            <a:ext cx="7093707" cy="1668342"/>
          </a:xfrm>
          <a:prstGeom prst="rect">
            <a:avLst/>
          </a:prstGeom>
          <a:noFill/>
        </p:spPr>
        <p:txBody>
          <a:bodyPr wrap="square" rtlCol="0">
            <a:spAutoFit/>
          </a:bodyPr>
          <a:lstStyle/>
          <a:p>
            <a:r>
              <a:rPr lang="ja-JP" altLang="en-US" sz="1138" b="1" u="sng" dirty="0" smtClean="0">
                <a:latin typeface="Meiryo UI" panose="020B0604030504040204" pitchFamily="50" charset="-128"/>
                <a:ea typeface="Meiryo UI" panose="020B0604030504040204" pitchFamily="50" charset="-128"/>
              </a:rPr>
              <a:t>■ 未来</a:t>
            </a:r>
            <a:r>
              <a:rPr lang="ja-JP" altLang="en-US" sz="1138" b="1" u="sng" dirty="0">
                <a:latin typeface="Meiryo UI" panose="020B0604030504040204" pitchFamily="50" charset="-128"/>
                <a:ea typeface="Meiryo UI" panose="020B0604030504040204" pitchFamily="50" charset="-128"/>
              </a:rPr>
              <a:t>医療国際拠点について</a:t>
            </a:r>
          </a:p>
          <a:p>
            <a:r>
              <a:rPr lang="ja-JP" altLang="en-US" sz="1138" dirty="0">
                <a:latin typeface="Meiryo UI" panose="020B0604030504040204" pitchFamily="50" charset="-128"/>
                <a:ea typeface="Meiryo UI" panose="020B0604030504040204" pitchFamily="50" charset="-128"/>
              </a:rPr>
              <a:t>中之島４丁目において、再生医療をベースに、次の時代に実現すべき新たな「未来医療」の実用化・産業化等を推進する世界に開かれた国際拠点の形成を進め、</a:t>
            </a:r>
            <a:r>
              <a:rPr lang="en-US" altLang="ja-JP" sz="1138" dirty="0">
                <a:latin typeface="Meiryo UI" panose="020B0604030504040204" pitchFamily="50" charset="-128"/>
                <a:ea typeface="Meiryo UI" panose="020B0604030504040204" pitchFamily="50" charset="-128"/>
              </a:rPr>
              <a:t>2023</a:t>
            </a:r>
            <a:r>
              <a:rPr lang="ja-JP" altLang="en-US" sz="1138" dirty="0">
                <a:latin typeface="Meiryo UI" panose="020B0604030504040204" pitchFamily="50" charset="-128"/>
                <a:ea typeface="Meiryo UI" panose="020B0604030504040204" pitchFamily="50" charset="-128"/>
              </a:rPr>
              <a:t>年度のオープンをめざす。</a:t>
            </a:r>
            <a:endParaRPr lang="en-US" altLang="ja-JP" sz="1138" dirty="0">
              <a:latin typeface="Meiryo UI" panose="020B0604030504040204" pitchFamily="50" charset="-128"/>
              <a:ea typeface="Meiryo UI" panose="020B0604030504040204" pitchFamily="50" charset="-128"/>
            </a:endParaRPr>
          </a:p>
          <a:p>
            <a:r>
              <a:rPr lang="ja-JP" altLang="en-US" sz="1138" dirty="0">
                <a:latin typeface="Meiryo UI" panose="020B0604030504040204" pitchFamily="50" charset="-128"/>
                <a:ea typeface="Meiryo UI" panose="020B0604030504040204" pitchFamily="50" charset="-128"/>
              </a:rPr>
              <a:t>＜コンセプト＞</a:t>
            </a:r>
          </a:p>
          <a:p>
            <a:r>
              <a:rPr lang="ja-JP" altLang="en-US" sz="1138" dirty="0">
                <a:latin typeface="Meiryo UI" panose="020B0604030504040204" pitchFamily="50" charset="-128"/>
                <a:ea typeface="Meiryo UI" panose="020B0604030504040204" pitchFamily="50" charset="-128"/>
              </a:rPr>
              <a:t>　・再生医療をベースに、ゲノム医療や人工知能、</a:t>
            </a:r>
            <a:r>
              <a:rPr lang="en-US" altLang="ja-JP" sz="1138" dirty="0" err="1">
                <a:latin typeface="Meiryo UI" panose="020B0604030504040204" pitchFamily="50" charset="-128"/>
                <a:ea typeface="Meiryo UI" panose="020B0604030504040204" pitchFamily="50" charset="-128"/>
              </a:rPr>
              <a:t>IoT</a:t>
            </a:r>
            <a:r>
              <a:rPr lang="ja-JP" altLang="en-US" sz="1138" dirty="0">
                <a:latin typeface="Meiryo UI" panose="020B0604030504040204" pitchFamily="50" charset="-128"/>
                <a:ea typeface="Meiryo UI" panose="020B0604030504040204" pitchFamily="50" charset="-128"/>
              </a:rPr>
              <a:t>の活用等、今後の医療技術の進歩に即応した最先端の</a:t>
            </a:r>
            <a:endParaRPr lang="en-US" altLang="ja-JP" sz="1138" dirty="0">
              <a:latin typeface="Meiryo UI" panose="020B0604030504040204" pitchFamily="50" charset="-128"/>
              <a:ea typeface="Meiryo UI" panose="020B0604030504040204" pitchFamily="50" charset="-128"/>
            </a:endParaRPr>
          </a:p>
          <a:p>
            <a:r>
              <a:rPr lang="ja-JP" altLang="en-US" sz="1138" dirty="0">
                <a:latin typeface="Meiryo UI" panose="020B0604030504040204" pitchFamily="50" charset="-128"/>
                <a:ea typeface="Meiryo UI" panose="020B0604030504040204" pitchFamily="50" charset="-128"/>
              </a:rPr>
              <a:t>　「未来医療」の産業化を推進</a:t>
            </a:r>
            <a:endParaRPr lang="en-US" altLang="ja-JP" sz="1138" dirty="0">
              <a:latin typeface="Meiryo UI" panose="020B0604030504040204" pitchFamily="50" charset="-128"/>
              <a:ea typeface="Meiryo UI" panose="020B0604030504040204" pitchFamily="50" charset="-128"/>
            </a:endParaRPr>
          </a:p>
          <a:p>
            <a:r>
              <a:rPr lang="ja-JP" altLang="en-US" sz="1138" dirty="0">
                <a:latin typeface="Meiryo UI" panose="020B0604030504040204" pitchFamily="50" charset="-128"/>
                <a:ea typeface="Meiryo UI" panose="020B0604030504040204" pitchFamily="50" charset="-128"/>
              </a:rPr>
              <a:t>　・国内外の患者への「未来医療」の提供により、国際貢献を推進</a:t>
            </a:r>
          </a:p>
          <a:p>
            <a:r>
              <a:rPr lang="ja-JP" altLang="en-US" sz="1138" dirty="0">
                <a:latin typeface="Meiryo UI" panose="020B0604030504040204" pitchFamily="50" charset="-128"/>
                <a:ea typeface="Meiryo UI" panose="020B0604030504040204" pitchFamily="50" charset="-128"/>
              </a:rPr>
              <a:t>＜ビジョン＞</a:t>
            </a:r>
          </a:p>
          <a:p>
            <a:r>
              <a:rPr lang="ja-JP" altLang="en-US" sz="1138" dirty="0">
                <a:latin typeface="Meiryo UI" panose="020B0604030504040204" pitchFamily="50" charset="-128"/>
                <a:ea typeface="Meiryo UI" panose="020B0604030504040204" pitchFamily="50" charset="-128"/>
              </a:rPr>
              <a:t>　・オールジャパン体制での未来医療技術の産業化とその提供による国際貢献を推進</a:t>
            </a:r>
          </a:p>
        </p:txBody>
      </p:sp>
      <p:grpSp>
        <p:nvGrpSpPr>
          <p:cNvPr id="19" name="グループ化 18"/>
          <p:cNvGrpSpPr/>
          <p:nvPr/>
        </p:nvGrpSpPr>
        <p:grpSpPr>
          <a:xfrm>
            <a:off x="5766930" y="3837795"/>
            <a:ext cx="1265034" cy="1980405"/>
            <a:chOff x="4009352" y="1274135"/>
            <a:chExt cx="3389854" cy="5176218"/>
          </a:xfrm>
        </p:grpSpPr>
        <p:pic>
          <p:nvPicPr>
            <p:cNvPr id="20" name="図 1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009352" y="1274135"/>
              <a:ext cx="3389854" cy="4993057"/>
            </a:xfrm>
            <a:prstGeom prst="rect">
              <a:avLst/>
            </a:prstGeom>
          </p:spPr>
        </p:pic>
        <p:cxnSp>
          <p:nvCxnSpPr>
            <p:cNvPr id="21" name="直線コネクタ 20"/>
            <p:cNvCxnSpPr>
              <a:stCxn id="30" idx="2"/>
            </p:cNvCxnSpPr>
            <p:nvPr/>
          </p:nvCxnSpPr>
          <p:spPr>
            <a:xfrm flipV="1">
              <a:off x="4463463" y="1313715"/>
              <a:ext cx="2057009" cy="817307"/>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5076791" y="3003063"/>
              <a:ext cx="162761" cy="173359"/>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54"/>
            <p:cNvSpPr txBox="1"/>
            <p:nvPr/>
          </p:nvSpPr>
          <p:spPr>
            <a:xfrm>
              <a:off x="4329485" y="3994649"/>
              <a:ext cx="995082" cy="247977"/>
            </a:xfrm>
            <a:prstGeom prst="rect">
              <a:avLst/>
            </a:prstGeom>
            <a:solidFill>
              <a:schemeClr val="bg1"/>
            </a:solidFill>
            <a:ln w="12700">
              <a:solidFill>
                <a:srgbClr val="FF00F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488" b="1" dirty="0">
                  <a:solidFill>
                    <a:srgbClr val="000000"/>
                  </a:solidFill>
                  <a:latin typeface="Meiryo UI" panose="020B0604030504040204" pitchFamily="50" charset="-128"/>
                  <a:ea typeface="Meiryo UI" panose="020B0604030504040204" pitchFamily="50" charset="-128"/>
                  <a:cs typeface="Times New Roman"/>
                </a:rPr>
                <a:t>＜中之島＞</a:t>
              </a:r>
              <a:endParaRPr lang="ja-JP" altLang="en-US" sz="488"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4" name="テキスト ボックス 54"/>
            <p:cNvSpPr txBox="1"/>
            <p:nvPr/>
          </p:nvSpPr>
          <p:spPr>
            <a:xfrm>
              <a:off x="5349288" y="3493768"/>
              <a:ext cx="675226"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北梅田駅</a:t>
              </a:r>
            </a:p>
          </p:txBody>
        </p:sp>
        <p:sp>
          <p:nvSpPr>
            <p:cNvPr id="25" name="テキスト ボックス 54"/>
            <p:cNvSpPr txBox="1"/>
            <p:nvPr/>
          </p:nvSpPr>
          <p:spPr>
            <a:xfrm>
              <a:off x="5655784" y="4136545"/>
              <a:ext cx="597747"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中之島駅</a:t>
              </a:r>
            </a:p>
          </p:txBody>
        </p:sp>
        <p:sp>
          <p:nvSpPr>
            <p:cNvPr id="26" name="テキスト ボックス 54"/>
            <p:cNvSpPr txBox="1"/>
            <p:nvPr/>
          </p:nvSpPr>
          <p:spPr>
            <a:xfrm>
              <a:off x="5858985" y="4801928"/>
              <a:ext cx="597747" cy="1571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西本町駅</a:t>
              </a:r>
            </a:p>
          </p:txBody>
        </p:sp>
        <p:sp>
          <p:nvSpPr>
            <p:cNvPr id="27" name="テキスト ボックス 54"/>
            <p:cNvSpPr txBox="1"/>
            <p:nvPr/>
          </p:nvSpPr>
          <p:spPr>
            <a:xfrm>
              <a:off x="6224598" y="5932559"/>
              <a:ext cx="843880"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南海新難波駅</a:t>
              </a:r>
            </a:p>
          </p:txBody>
        </p:sp>
        <p:sp>
          <p:nvSpPr>
            <p:cNvPr id="28" name="テキスト ボックス 54"/>
            <p:cNvSpPr txBox="1"/>
            <p:nvPr/>
          </p:nvSpPr>
          <p:spPr>
            <a:xfrm>
              <a:off x="5175510" y="5971041"/>
              <a:ext cx="632910" cy="138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en-US" altLang="ja-JP"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難波駅</a:t>
              </a:r>
            </a:p>
          </p:txBody>
        </p:sp>
        <p:sp>
          <p:nvSpPr>
            <p:cNvPr id="29" name="テキスト ボックス 54"/>
            <p:cNvSpPr txBox="1"/>
            <p:nvPr/>
          </p:nvSpPr>
          <p:spPr>
            <a:xfrm>
              <a:off x="5500518" y="6267645"/>
              <a:ext cx="1111085" cy="182708"/>
            </a:xfrm>
            <a:prstGeom prst="rect">
              <a:avLst/>
            </a:prstGeom>
            <a:solidFill>
              <a:schemeClr val="bg1"/>
            </a:solidFill>
            <a:ln w="2540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至 関西国際空港</a:t>
              </a:r>
            </a:p>
          </p:txBody>
        </p:sp>
        <p:sp>
          <p:nvSpPr>
            <p:cNvPr id="30" name="フリーフォーム 29"/>
            <p:cNvSpPr/>
            <p:nvPr/>
          </p:nvSpPr>
          <p:spPr>
            <a:xfrm>
              <a:off x="4044820" y="2078304"/>
              <a:ext cx="418643" cy="63172"/>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28" dirty="0">
                <a:solidFill>
                  <a:prstClr val="white"/>
                </a:solidFill>
                <a:latin typeface="Meiryo UI" panose="020B0604030504040204" pitchFamily="50" charset="-128"/>
                <a:ea typeface="Meiryo UI" panose="020B0604030504040204" pitchFamily="50" charset="-128"/>
              </a:endParaRPr>
            </a:p>
          </p:txBody>
        </p:sp>
        <p:sp>
          <p:nvSpPr>
            <p:cNvPr id="31" name="テキスト ボックス 54"/>
            <p:cNvSpPr txBox="1"/>
            <p:nvPr/>
          </p:nvSpPr>
          <p:spPr>
            <a:xfrm rot="20341222">
              <a:off x="4475935" y="1643283"/>
              <a:ext cx="1160335"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東海道・山陽新幹線</a:t>
              </a:r>
            </a:p>
          </p:txBody>
        </p:sp>
        <p:sp>
          <p:nvSpPr>
            <p:cNvPr id="32" name="フリーフォーム 31"/>
            <p:cNvSpPr/>
            <p:nvPr/>
          </p:nvSpPr>
          <p:spPr>
            <a:xfrm rot="21480000">
              <a:off x="4136264" y="2121955"/>
              <a:ext cx="316455" cy="17581"/>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476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28" dirty="0">
                <a:solidFill>
                  <a:prstClr val="white"/>
                </a:solidFill>
                <a:latin typeface="Meiryo UI" panose="020B0604030504040204" pitchFamily="50" charset="-128"/>
                <a:ea typeface="Meiryo UI" panose="020B0604030504040204" pitchFamily="50" charset="-128"/>
              </a:endParaRPr>
            </a:p>
          </p:txBody>
        </p:sp>
        <p:cxnSp>
          <p:nvCxnSpPr>
            <p:cNvPr id="33" name="直線コネクタ 32"/>
            <p:cNvCxnSpPr/>
            <p:nvPr/>
          </p:nvCxnSpPr>
          <p:spPr>
            <a:xfrm flipV="1">
              <a:off x="4432315" y="1336727"/>
              <a:ext cx="2057009" cy="81730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54"/>
            <p:cNvSpPr txBox="1"/>
            <p:nvPr/>
          </p:nvSpPr>
          <p:spPr>
            <a:xfrm>
              <a:off x="5997918" y="1369984"/>
              <a:ext cx="597748" cy="215347"/>
            </a:xfrm>
            <a:prstGeom prst="rect">
              <a:avLst/>
            </a:prstGeom>
            <a:solidFill>
              <a:schemeClr val="bg1"/>
            </a:solidFill>
            <a:ln w="254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28569" tIns="36282" rIns="28569" bIns="36282" numCol="1" spcCol="0" rtlCol="0" fromWordArt="0" anchor="ctr" anchorCtr="0" forceAA="0" compatLnSpc="1">
              <a:prstTxWarp prst="textNoShape">
                <a:avLst/>
              </a:prstTxWarp>
              <a:noAutofit/>
            </a:bodyPr>
            <a:lstStyle/>
            <a:p>
              <a:pPr algn="ctr"/>
              <a:r>
                <a:rPr lang="ja-JP" altLang="en-US" sz="325"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pic>
        <p:nvPicPr>
          <p:cNvPr id="7" name="図 6"/>
          <p:cNvPicPr>
            <a:picLocks noChangeAspect="1"/>
          </p:cNvPicPr>
          <p:nvPr/>
        </p:nvPicPr>
        <p:blipFill>
          <a:blip r:embed="rId5"/>
          <a:stretch>
            <a:fillRect/>
          </a:stretch>
        </p:blipFill>
        <p:spPr>
          <a:xfrm>
            <a:off x="2652971" y="3837795"/>
            <a:ext cx="2019513" cy="1904866"/>
          </a:xfrm>
          <a:prstGeom prst="rect">
            <a:avLst/>
          </a:prstGeom>
        </p:spPr>
      </p:pic>
      <p:sp>
        <p:nvSpPr>
          <p:cNvPr id="37" name="図形 36"/>
          <p:cNvSpPr/>
          <p:nvPr/>
        </p:nvSpPr>
        <p:spPr>
          <a:xfrm rot="12180000" flipH="1">
            <a:off x="4905521" y="4776582"/>
            <a:ext cx="1183079" cy="856413"/>
          </a:xfrm>
          <a:prstGeom prst="swooshArrow">
            <a:avLst>
              <a:gd name="adj1" fmla="val 10451"/>
              <a:gd name="adj2" fmla="val 24166"/>
            </a:avLst>
          </a:prstGeom>
          <a:scene3d>
            <a:camera prst="orthographicFront">
              <a:rot lat="10800000" lon="0" rev="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正方形/長方形 2"/>
          <p:cNvSpPr/>
          <p:nvPr/>
        </p:nvSpPr>
        <p:spPr>
          <a:xfrm>
            <a:off x="4762363" y="4650944"/>
            <a:ext cx="739304" cy="227711"/>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8" dirty="0">
                <a:solidFill>
                  <a:srgbClr val="FF0000"/>
                </a:solidFill>
              </a:rPr>
              <a:t>大阪中之島美術館</a:t>
            </a:r>
            <a:endParaRPr kumimoji="1" lang="en-US" altLang="ja-JP" sz="488" dirty="0">
              <a:solidFill>
                <a:srgbClr val="FF0000"/>
              </a:solidFill>
            </a:endParaRPr>
          </a:p>
          <a:p>
            <a:pPr algn="ctr"/>
            <a:r>
              <a:rPr lang="en-US" altLang="ja-JP" sz="488" dirty="0">
                <a:solidFill>
                  <a:srgbClr val="FF0000"/>
                </a:solidFill>
              </a:rPr>
              <a:t>2021</a:t>
            </a:r>
            <a:r>
              <a:rPr lang="ja-JP" altLang="en-US" sz="488" dirty="0">
                <a:solidFill>
                  <a:srgbClr val="FF0000"/>
                </a:solidFill>
              </a:rPr>
              <a:t>年度開館予定</a:t>
            </a:r>
            <a:endParaRPr kumimoji="1" lang="ja-JP" altLang="en-US" sz="488" dirty="0">
              <a:solidFill>
                <a:srgbClr val="FF0000"/>
              </a:solidFill>
            </a:endParaRPr>
          </a:p>
        </p:txBody>
      </p:sp>
      <p:sp>
        <p:nvSpPr>
          <p:cNvPr id="40" name="正方形/長方形 39"/>
          <p:cNvSpPr/>
          <p:nvPr/>
        </p:nvSpPr>
        <p:spPr>
          <a:xfrm>
            <a:off x="4181800" y="5891636"/>
            <a:ext cx="4088438" cy="246221"/>
          </a:xfrm>
          <a:prstGeom prst="rect">
            <a:avLst/>
          </a:prstGeom>
        </p:spPr>
        <p:txBody>
          <a:bodyPr wrap="square">
            <a:spAutoFit/>
          </a:bodyPr>
          <a:lstStyle/>
          <a:p>
            <a:pPr marL="144463" indent="-144463"/>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月版）より引用</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Rectangle 5"/>
          <p:cNvSpPr>
            <a:spLocks noChangeArrowheads="1"/>
          </p:cNvSpPr>
          <p:nvPr/>
        </p:nvSpPr>
        <p:spPr bwMode="auto">
          <a:xfrm>
            <a:off x="0" y="0"/>
            <a:ext cx="9906000" cy="347241"/>
          </a:xfrm>
          <a:prstGeom prst="rect">
            <a:avLst/>
          </a:prstGeom>
          <a:solidFill>
            <a:srgbClr val="002060"/>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741661">
              <a:buClr>
                <a:srgbClr val="000000"/>
              </a:buClr>
              <a:buSzPct val="100000"/>
              <a:defRPr/>
            </a:pPr>
            <a:r>
              <a:rPr kumimoji="0"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 </a:t>
            </a:r>
            <a:r>
              <a:rPr kumimoji="0"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中之島</a:t>
            </a:r>
            <a:r>
              <a:rPr kumimoji="0"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スライド番号プレースホルダー 3"/>
          <p:cNvSpPr>
            <a:spLocks noGrp="1"/>
          </p:cNvSpPr>
          <p:nvPr>
            <p:ph type="sldNum" sz="quarter" idx="12"/>
          </p:nvPr>
        </p:nvSpPr>
        <p:spPr>
          <a:xfrm>
            <a:off x="9264460" y="5592471"/>
            <a:ext cx="515969" cy="426192"/>
          </a:xfrm>
          <a:ln>
            <a:solidFill>
              <a:schemeClr val="accent1"/>
            </a:solidFill>
          </a:ln>
        </p:spPr>
        <p:txBody>
          <a:bodyPr/>
          <a:lstStyle/>
          <a:p>
            <a:pPr algn="ctr"/>
            <a:fld id="{9B28B6A2-4437-46C4-8AB6-08015A7ADF51}" type="slidenum">
              <a:rPr kumimoji="1" lang="ja-JP" altLang="en-US" sz="1600" b="1"/>
              <a:pPr algn="ctr"/>
              <a:t>13</a:t>
            </a:fld>
            <a:endParaRPr kumimoji="1" lang="ja-JP" altLang="en-US" sz="1600" b="1"/>
          </a:p>
        </p:txBody>
      </p:sp>
    </p:spTree>
    <p:extLst>
      <p:ext uri="{BB962C8B-B14F-4D97-AF65-F5344CB8AC3E}">
        <p14:creationId xmlns:p14="http://schemas.microsoft.com/office/powerpoint/2010/main" val="367957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3212" y="444331"/>
            <a:ext cx="9311426" cy="738664"/>
          </a:xfrm>
          <a:prstGeom prst="rect">
            <a:avLst/>
          </a:prstGeom>
          <a:solidFill>
            <a:schemeClr val="accent1">
              <a:lumMod val="20000"/>
              <a:lumOff val="80000"/>
            </a:schemeClr>
          </a:solidFill>
          <a:ln w="28575" cmpd="dbl">
            <a:noFill/>
          </a:ln>
        </p:spPr>
        <p:txBody>
          <a:bodyPr wrap="square" rtlCol="0">
            <a:spAutoFit/>
          </a:bodyPr>
          <a:lstStyle/>
          <a:p>
            <a:pPr marL="144463" indent="-144463">
              <a:defRPr/>
            </a:pPr>
            <a:r>
              <a:rPr lang="ja-JP" altLang="en-US" sz="1400" dirty="0" smtClean="0">
                <a:solidFill>
                  <a:prstClr val="black"/>
                </a:solidFill>
                <a:latin typeface="+mn-ea"/>
              </a:rPr>
              <a:t>●</a:t>
            </a:r>
            <a:r>
              <a:rPr lang="ja-JP" altLang="en-US" sz="1400" b="1" u="sng" dirty="0" smtClean="0">
                <a:solidFill>
                  <a:prstClr val="black"/>
                </a:solidFill>
                <a:latin typeface="+mn-ea"/>
              </a:rPr>
              <a:t>大阪</a:t>
            </a:r>
            <a:r>
              <a:rPr lang="ja-JP" altLang="en-US" sz="1400" b="1" u="sng" dirty="0">
                <a:solidFill>
                  <a:prstClr val="black"/>
                </a:solidFill>
                <a:latin typeface="+mn-ea"/>
              </a:rPr>
              <a:t>府内には数多くの大学機関が集積（東京に次いで２番目（</a:t>
            </a:r>
            <a:r>
              <a:rPr lang="en-US" altLang="ja-JP" sz="1400" b="1" u="sng" dirty="0">
                <a:solidFill>
                  <a:prstClr val="black"/>
                </a:solidFill>
                <a:latin typeface="+mn-ea"/>
              </a:rPr>
              <a:t>55</a:t>
            </a:r>
            <a:r>
              <a:rPr lang="ja-JP" altLang="en-US" sz="1400" b="1" u="sng" dirty="0">
                <a:solidFill>
                  <a:prstClr val="black"/>
                </a:solidFill>
                <a:latin typeface="+mn-ea"/>
              </a:rPr>
              <a:t>校）</a:t>
            </a:r>
            <a:r>
              <a:rPr lang="ja-JP" altLang="en-US" sz="1400" b="1" u="sng" dirty="0" smtClean="0">
                <a:solidFill>
                  <a:prstClr val="black"/>
                </a:solidFill>
                <a:latin typeface="+mn-ea"/>
              </a:rPr>
              <a:t>）</a:t>
            </a:r>
            <a:endParaRPr lang="en-US" altLang="ja-JP" sz="1400" b="1" u="sng" dirty="0" smtClean="0">
              <a:solidFill>
                <a:prstClr val="black"/>
              </a:solidFill>
              <a:latin typeface="+mn-ea"/>
            </a:endParaRPr>
          </a:p>
          <a:p>
            <a:pPr marL="144463" indent="-144463">
              <a:defRPr/>
            </a:pPr>
            <a:r>
              <a:rPr lang="ja-JP" altLang="en-US" sz="1400" dirty="0" smtClean="0">
                <a:solidFill>
                  <a:prstClr val="black"/>
                </a:solidFill>
                <a:latin typeface="+mn-ea"/>
              </a:rPr>
              <a:t>●一方で、工場</a:t>
            </a:r>
            <a:r>
              <a:rPr lang="ja-JP" altLang="en-US" sz="1400" dirty="0">
                <a:solidFill>
                  <a:prstClr val="black"/>
                </a:solidFill>
                <a:latin typeface="+mn-ea"/>
              </a:rPr>
              <a:t>等立地制限法の影響等により、郊外へ大学の移転が続き、大阪市は大学数や学生数が他都市に比べて極めて少ない</a:t>
            </a:r>
            <a:r>
              <a:rPr lang="ja-JP" altLang="en-US" sz="1400" dirty="0" smtClean="0">
                <a:solidFill>
                  <a:prstClr val="black"/>
                </a:solidFill>
                <a:latin typeface="+mn-ea"/>
              </a:rPr>
              <a:t>。</a:t>
            </a:r>
            <a:r>
              <a:rPr lang="ja-JP" altLang="en-US" sz="1200" dirty="0">
                <a:solidFill>
                  <a:prstClr val="black"/>
                </a:solidFill>
                <a:latin typeface="+mn-ea"/>
              </a:rPr>
              <a:t>　</a:t>
            </a:r>
            <a:r>
              <a:rPr lang="en-US" altLang="ja-JP" sz="1200" dirty="0">
                <a:solidFill>
                  <a:prstClr val="black"/>
                </a:solidFill>
                <a:latin typeface="+mn-ea"/>
              </a:rPr>
              <a:t>※</a:t>
            </a:r>
            <a:r>
              <a:rPr lang="ja-JP" altLang="en-US" sz="1200" dirty="0">
                <a:solidFill>
                  <a:prstClr val="black"/>
                </a:solidFill>
                <a:latin typeface="+mn-ea"/>
              </a:rPr>
              <a:t>大阪府内の大学数は</a:t>
            </a:r>
            <a:r>
              <a:rPr lang="ja-JP" altLang="en-US" sz="1200" dirty="0" smtClean="0">
                <a:solidFill>
                  <a:prstClr val="black"/>
                </a:solidFill>
                <a:latin typeface="+mn-ea"/>
              </a:rPr>
              <a:t>、</a:t>
            </a:r>
            <a:r>
              <a:rPr lang="en-US" altLang="ja-JP" sz="1200" dirty="0" smtClean="0">
                <a:solidFill>
                  <a:prstClr val="black"/>
                </a:solidFill>
                <a:latin typeface="+mn-ea"/>
              </a:rPr>
              <a:t>55</a:t>
            </a:r>
            <a:r>
              <a:rPr lang="ja-JP" altLang="en-US" sz="1200" dirty="0" smtClean="0">
                <a:solidFill>
                  <a:prstClr val="black"/>
                </a:solidFill>
                <a:latin typeface="+mn-ea"/>
              </a:rPr>
              <a:t>校</a:t>
            </a:r>
            <a:r>
              <a:rPr lang="ja-JP" altLang="en-US" sz="1200" dirty="0">
                <a:solidFill>
                  <a:prstClr val="black"/>
                </a:solidFill>
                <a:latin typeface="+mn-ea"/>
              </a:rPr>
              <a:t>（平成</a:t>
            </a:r>
            <a:r>
              <a:rPr lang="en-US" altLang="ja-JP" sz="1200" dirty="0">
                <a:solidFill>
                  <a:prstClr val="black"/>
                </a:solidFill>
                <a:latin typeface="+mn-ea"/>
              </a:rPr>
              <a:t>30</a:t>
            </a:r>
            <a:r>
              <a:rPr lang="ja-JP" altLang="en-US" sz="1200" dirty="0">
                <a:solidFill>
                  <a:prstClr val="black"/>
                </a:solidFill>
                <a:latin typeface="+mn-ea"/>
              </a:rPr>
              <a:t>年度学校基本調査。大学本部のある</a:t>
            </a:r>
            <a:r>
              <a:rPr lang="ja-JP" altLang="en-US" sz="1200" dirty="0" smtClean="0">
                <a:solidFill>
                  <a:prstClr val="black"/>
                </a:solidFill>
                <a:latin typeface="+mn-ea"/>
              </a:rPr>
              <a:t>学校数）</a:t>
            </a:r>
            <a:endParaRPr lang="en-US" altLang="ja-JP" sz="1200" dirty="0">
              <a:solidFill>
                <a:prstClr val="black"/>
              </a:solidFill>
              <a:latin typeface="+mn-ea"/>
            </a:endParaRPr>
          </a:p>
        </p:txBody>
      </p:sp>
      <p:grpSp>
        <p:nvGrpSpPr>
          <p:cNvPr id="83" name="グループ化 82"/>
          <p:cNvGrpSpPr/>
          <p:nvPr/>
        </p:nvGrpSpPr>
        <p:grpSpPr>
          <a:xfrm>
            <a:off x="1847678" y="1460345"/>
            <a:ext cx="5260899" cy="4385623"/>
            <a:chOff x="459115" y="990587"/>
            <a:chExt cx="7040127" cy="5736608"/>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990587"/>
              <a:ext cx="5736608" cy="5736608"/>
            </a:xfrm>
            <a:prstGeom prst="rect">
              <a:avLst/>
            </a:prstGeom>
          </p:spPr>
        </p:pic>
        <p:sp>
          <p:nvSpPr>
            <p:cNvPr id="11" name="円/楕円 270"/>
            <p:cNvSpPr/>
            <p:nvPr/>
          </p:nvSpPr>
          <p:spPr>
            <a:xfrm>
              <a:off x="4909986" y="263063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12" name="直線コネクタ 11"/>
            <p:cNvCxnSpPr/>
            <p:nvPr/>
          </p:nvCxnSpPr>
          <p:spPr>
            <a:xfrm flipH="1">
              <a:off x="4957912" y="1541862"/>
              <a:ext cx="21506" cy="108877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789745" y="1393336"/>
              <a:ext cx="617799"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a:t>
              </a:r>
            </a:p>
          </p:txBody>
        </p:sp>
        <p:sp>
          <p:nvSpPr>
            <p:cNvPr id="16" name="円/楕円 270"/>
            <p:cNvSpPr/>
            <p:nvPr/>
          </p:nvSpPr>
          <p:spPr>
            <a:xfrm>
              <a:off x="4823683" y="424080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17" name="直線コネクタ 16"/>
            <p:cNvCxnSpPr/>
            <p:nvPr/>
          </p:nvCxnSpPr>
          <p:spPr>
            <a:xfrm>
              <a:off x="3965402" y="4076544"/>
              <a:ext cx="858281" cy="19470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157195" y="3977870"/>
              <a:ext cx="905742" cy="359980"/>
            </a:xfrm>
            <a:prstGeom prst="rect">
              <a:avLst/>
            </a:prstGeom>
            <a:noFill/>
          </p:spPr>
          <p:txBody>
            <a:bodyPr wrap="squar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0" name="円/楕円 270"/>
            <p:cNvSpPr/>
            <p:nvPr/>
          </p:nvSpPr>
          <p:spPr>
            <a:xfrm>
              <a:off x="4823682" y="4615948"/>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22" name="直線コネクタ 21"/>
            <p:cNvCxnSpPr/>
            <p:nvPr/>
          </p:nvCxnSpPr>
          <p:spPr>
            <a:xfrm>
              <a:off x="3895078" y="4445255"/>
              <a:ext cx="928604" cy="20020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066921" y="4379893"/>
              <a:ext cx="914711" cy="359980"/>
            </a:xfrm>
            <a:prstGeom prst="rect">
              <a:avLst/>
            </a:prstGeom>
            <a:noFill/>
          </p:spPr>
          <p:txBody>
            <a:bodyPr wrap="squar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4" name="円/楕円 270"/>
            <p:cNvSpPr/>
            <p:nvPr/>
          </p:nvSpPr>
          <p:spPr>
            <a:xfrm>
              <a:off x="5515095" y="236393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25" name="直線コネクタ 24"/>
            <p:cNvCxnSpPr/>
            <p:nvPr/>
          </p:nvCxnSpPr>
          <p:spPr>
            <a:xfrm flipH="1">
              <a:off x="5574163" y="1947414"/>
              <a:ext cx="498271" cy="42516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090493" y="1834331"/>
              <a:ext cx="923831" cy="179990"/>
            </a:xfrm>
            <a:prstGeom prst="rect">
              <a:avLst/>
            </a:prstGeom>
            <a:noFill/>
          </p:spPr>
          <p:txBody>
            <a:bodyPr wrap="squar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28" name="円/楕円 270"/>
            <p:cNvSpPr/>
            <p:nvPr/>
          </p:nvSpPr>
          <p:spPr>
            <a:xfrm>
              <a:off x="5040375" y="325570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29" name="直線コネクタ 28"/>
            <p:cNvCxnSpPr>
              <a:stCxn id="32" idx="3"/>
            </p:cNvCxnSpPr>
            <p:nvPr/>
          </p:nvCxnSpPr>
          <p:spPr>
            <a:xfrm>
              <a:off x="4070967" y="3224295"/>
              <a:ext cx="969408" cy="5655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224581" y="3139656"/>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大阪工業大学</a:t>
              </a:r>
            </a:p>
          </p:txBody>
        </p:sp>
        <p:sp>
          <p:nvSpPr>
            <p:cNvPr id="33" name="円/楕円 270"/>
            <p:cNvSpPr/>
            <p:nvPr/>
          </p:nvSpPr>
          <p:spPr>
            <a:xfrm>
              <a:off x="5657384" y="341657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34" name="直線コネクタ 33"/>
            <p:cNvCxnSpPr/>
            <p:nvPr/>
          </p:nvCxnSpPr>
          <p:spPr>
            <a:xfrm flipH="1" flipV="1">
              <a:off x="5743411" y="3445934"/>
              <a:ext cx="436955" cy="6066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193606" y="3443410"/>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大阪産業大学</a:t>
              </a:r>
            </a:p>
          </p:txBody>
        </p:sp>
        <p:sp>
          <p:nvSpPr>
            <p:cNvPr id="38" name="円/楕円 270"/>
            <p:cNvSpPr/>
            <p:nvPr/>
          </p:nvSpPr>
          <p:spPr>
            <a:xfrm>
              <a:off x="5558108" y="3032997"/>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39" name="直線コネクタ 38"/>
            <p:cNvCxnSpPr>
              <a:stCxn id="41" idx="1"/>
            </p:cNvCxnSpPr>
            <p:nvPr/>
          </p:nvCxnSpPr>
          <p:spPr>
            <a:xfrm flipH="1" flipV="1">
              <a:off x="5647665" y="3092114"/>
              <a:ext cx="557364" cy="13972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205028" y="3147205"/>
              <a:ext cx="1235599"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大阪電気通信大学</a:t>
              </a:r>
            </a:p>
          </p:txBody>
        </p:sp>
        <p:sp>
          <p:nvSpPr>
            <p:cNvPr id="42" name="円/楕円 270"/>
            <p:cNvSpPr/>
            <p:nvPr/>
          </p:nvSpPr>
          <p:spPr>
            <a:xfrm>
              <a:off x="4866266" y="2952776"/>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44" name="直線コネクタ 43"/>
            <p:cNvCxnSpPr/>
            <p:nvPr/>
          </p:nvCxnSpPr>
          <p:spPr>
            <a:xfrm>
              <a:off x="4203762" y="2981426"/>
              <a:ext cx="662504" cy="1436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690801" y="2902764"/>
              <a:ext cx="617799"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関西大学</a:t>
              </a:r>
            </a:p>
          </p:txBody>
        </p:sp>
        <p:sp>
          <p:nvSpPr>
            <p:cNvPr id="47" name="円/楕円 270"/>
            <p:cNvSpPr/>
            <p:nvPr/>
          </p:nvSpPr>
          <p:spPr>
            <a:xfrm>
              <a:off x="5671507" y="2651973"/>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48" name="直線コネクタ 47"/>
            <p:cNvCxnSpPr/>
            <p:nvPr/>
          </p:nvCxnSpPr>
          <p:spPr>
            <a:xfrm flipH="1" flipV="1">
              <a:off x="5752058" y="2706987"/>
              <a:ext cx="647974" cy="12221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433028" y="2754081"/>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関西医科大学</a:t>
              </a:r>
            </a:p>
          </p:txBody>
        </p:sp>
        <p:sp>
          <p:nvSpPr>
            <p:cNvPr id="35" name="円/楕円 270"/>
            <p:cNvSpPr/>
            <p:nvPr/>
          </p:nvSpPr>
          <p:spPr>
            <a:xfrm>
              <a:off x="5285340" y="382516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36" name="直線コネクタ 35"/>
            <p:cNvCxnSpPr/>
            <p:nvPr/>
          </p:nvCxnSpPr>
          <p:spPr>
            <a:xfrm flipH="1" flipV="1">
              <a:off x="5371367" y="3858298"/>
              <a:ext cx="587725" cy="988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997903" y="3773816"/>
              <a:ext cx="617799"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近畿大学</a:t>
              </a:r>
            </a:p>
          </p:txBody>
        </p:sp>
        <p:sp>
          <p:nvSpPr>
            <p:cNvPr id="43" name="円/楕円 270"/>
            <p:cNvSpPr/>
            <p:nvPr/>
          </p:nvSpPr>
          <p:spPr>
            <a:xfrm>
              <a:off x="5429068" y="293293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45" name="直線コネクタ 44"/>
            <p:cNvCxnSpPr/>
            <p:nvPr/>
          </p:nvCxnSpPr>
          <p:spPr>
            <a:xfrm flipH="1" flipV="1">
              <a:off x="5498676" y="2965710"/>
              <a:ext cx="833657" cy="675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332332" y="2949748"/>
              <a:ext cx="617799"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摂南大学</a:t>
              </a:r>
            </a:p>
          </p:txBody>
        </p:sp>
        <p:sp>
          <p:nvSpPr>
            <p:cNvPr id="52" name="円/楕円 270"/>
            <p:cNvSpPr/>
            <p:nvPr/>
          </p:nvSpPr>
          <p:spPr>
            <a:xfrm>
              <a:off x="5671506" y="449269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53" name="直線コネクタ 52"/>
            <p:cNvCxnSpPr/>
            <p:nvPr/>
          </p:nvCxnSpPr>
          <p:spPr>
            <a:xfrm flipH="1">
              <a:off x="5743411" y="4524014"/>
              <a:ext cx="289962" cy="65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6033374" y="4453597"/>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大阪教育大学</a:t>
              </a:r>
            </a:p>
          </p:txBody>
        </p:sp>
        <p:sp>
          <p:nvSpPr>
            <p:cNvPr id="55" name="円/楕円 270"/>
            <p:cNvSpPr/>
            <p:nvPr/>
          </p:nvSpPr>
          <p:spPr>
            <a:xfrm>
              <a:off x="5571357" y="489084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56" name="直線コネクタ 55"/>
            <p:cNvCxnSpPr/>
            <p:nvPr/>
          </p:nvCxnSpPr>
          <p:spPr>
            <a:xfrm flipH="1" flipV="1">
              <a:off x="5632856" y="4934427"/>
              <a:ext cx="365046" cy="5152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983862" y="4918030"/>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大阪芸術大学</a:t>
              </a:r>
            </a:p>
          </p:txBody>
        </p:sp>
        <p:sp>
          <p:nvSpPr>
            <p:cNvPr id="58" name="円/楕円 270"/>
            <p:cNvSpPr/>
            <p:nvPr/>
          </p:nvSpPr>
          <p:spPr>
            <a:xfrm>
              <a:off x="5772365" y="2542318"/>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59" name="直線コネクタ 58"/>
            <p:cNvCxnSpPr/>
            <p:nvPr/>
          </p:nvCxnSpPr>
          <p:spPr>
            <a:xfrm flipH="1" flipV="1">
              <a:off x="5844251" y="2592623"/>
              <a:ext cx="555781" cy="4382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6418094" y="2557306"/>
              <a:ext cx="108114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関西外国語大学</a:t>
              </a:r>
            </a:p>
          </p:txBody>
        </p:sp>
        <p:sp>
          <p:nvSpPr>
            <p:cNvPr id="63" name="円/楕円 270"/>
            <p:cNvSpPr/>
            <p:nvPr/>
          </p:nvSpPr>
          <p:spPr>
            <a:xfrm>
              <a:off x="5817426" y="2448925"/>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64" name="直線コネクタ 63"/>
            <p:cNvCxnSpPr/>
            <p:nvPr/>
          </p:nvCxnSpPr>
          <p:spPr>
            <a:xfrm flipH="1">
              <a:off x="5903567" y="2457181"/>
              <a:ext cx="455204" cy="2129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376832" y="2349375"/>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大阪歯科大学</a:t>
              </a:r>
            </a:p>
          </p:txBody>
        </p:sp>
        <p:sp>
          <p:nvSpPr>
            <p:cNvPr id="67" name="円/楕円 270"/>
            <p:cNvSpPr/>
            <p:nvPr/>
          </p:nvSpPr>
          <p:spPr>
            <a:xfrm>
              <a:off x="4016487" y="5792337"/>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68" name="直線コネクタ 67"/>
            <p:cNvCxnSpPr/>
            <p:nvPr/>
          </p:nvCxnSpPr>
          <p:spPr>
            <a:xfrm flipH="1" flipV="1">
              <a:off x="4081573" y="5845232"/>
              <a:ext cx="446739" cy="321318"/>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438961" y="6169767"/>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大阪体育大学</a:t>
              </a:r>
            </a:p>
          </p:txBody>
        </p:sp>
        <p:sp>
          <p:nvSpPr>
            <p:cNvPr id="60" name="円/楕円 270"/>
            <p:cNvSpPr/>
            <p:nvPr/>
          </p:nvSpPr>
          <p:spPr>
            <a:xfrm>
              <a:off x="3879375" y="5691922"/>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62" name="直線コネクタ 61"/>
            <p:cNvCxnSpPr/>
            <p:nvPr/>
          </p:nvCxnSpPr>
          <p:spPr>
            <a:xfrm flipH="1" flipV="1">
              <a:off x="3494655" y="5264090"/>
              <a:ext cx="400424" cy="439081"/>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001139" y="5111836"/>
              <a:ext cx="926698"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大阪観光大学</a:t>
              </a:r>
            </a:p>
          </p:txBody>
        </p:sp>
        <p:sp>
          <p:nvSpPr>
            <p:cNvPr id="69" name="円/楕円 270"/>
            <p:cNvSpPr/>
            <p:nvPr/>
          </p:nvSpPr>
          <p:spPr>
            <a:xfrm>
              <a:off x="4996013" y="4301710"/>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71" name="直線コネクタ 70"/>
            <p:cNvCxnSpPr/>
            <p:nvPr/>
          </p:nvCxnSpPr>
          <p:spPr>
            <a:xfrm flipH="1">
              <a:off x="5072330" y="4162212"/>
              <a:ext cx="850488" cy="14659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923887" y="4076544"/>
              <a:ext cx="617799" cy="179990"/>
            </a:xfrm>
            <a:prstGeom prst="rect">
              <a:avLst/>
            </a:prstGeom>
            <a:noFill/>
          </p:spPr>
          <p:txBody>
            <a:bodyPr wrap="non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阪南大学</a:t>
              </a:r>
            </a:p>
          </p:txBody>
        </p:sp>
        <p:sp>
          <p:nvSpPr>
            <p:cNvPr id="73" name="円/楕円 270"/>
            <p:cNvSpPr/>
            <p:nvPr/>
          </p:nvSpPr>
          <p:spPr>
            <a:xfrm>
              <a:off x="5265774" y="2242214"/>
              <a:ext cx="86027" cy="86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74" name="直線コネクタ 73"/>
            <p:cNvCxnSpPr/>
            <p:nvPr/>
          </p:nvCxnSpPr>
          <p:spPr>
            <a:xfrm flipH="1">
              <a:off x="5322221" y="1820585"/>
              <a:ext cx="498271" cy="425169"/>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754762" y="1673847"/>
              <a:ext cx="998540" cy="179990"/>
            </a:xfrm>
            <a:prstGeom prst="rect">
              <a:avLst/>
            </a:prstGeom>
            <a:noFill/>
          </p:spPr>
          <p:txBody>
            <a:bodyPr wrap="squar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大阪薬科大学</a:t>
              </a:r>
            </a:p>
          </p:txBody>
        </p:sp>
        <p:sp>
          <p:nvSpPr>
            <p:cNvPr id="8" name="正方形/長方形 7"/>
            <p:cNvSpPr/>
            <p:nvPr/>
          </p:nvSpPr>
          <p:spPr>
            <a:xfrm>
              <a:off x="4109777" y="3231842"/>
              <a:ext cx="1175563" cy="1087237"/>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ja-JP" altLang="en-US" sz="1463">
                <a:solidFill>
                  <a:prstClr val="black"/>
                </a:solidFill>
                <a:latin typeface="Calibri" panose="020F0502020204030204"/>
                <a:ea typeface="游ゴシック" panose="020B0400000000000000" pitchFamily="50" charset="-128"/>
              </a:endParaRPr>
            </a:p>
          </p:txBody>
        </p:sp>
        <p:cxnSp>
          <p:nvCxnSpPr>
            <p:cNvPr id="76" name="直線コネクタ 75"/>
            <p:cNvCxnSpPr/>
            <p:nvPr/>
          </p:nvCxnSpPr>
          <p:spPr>
            <a:xfrm>
              <a:off x="2878732" y="3317382"/>
              <a:ext cx="1211962" cy="33519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59115" y="1942014"/>
              <a:ext cx="2410971" cy="3605667"/>
            </a:xfrm>
            <a:prstGeom prst="rect">
              <a:avLst/>
            </a:prstGeom>
            <a:noFill/>
            <a:ln>
              <a:solidFill>
                <a:schemeClr val="tx1"/>
              </a:solidFill>
            </a:ln>
          </p:spPr>
          <p:txBody>
            <a:bodyPr wrap="square" rtlCol="0">
              <a:spAutoFit/>
            </a:bodyPr>
            <a:lstStyle/>
            <a:p>
              <a:pPr>
                <a:defRPr/>
              </a:pPr>
              <a:r>
                <a:rPr lang="ja-JP" altLang="en-US" sz="975" b="1" u="sng" dirty="0">
                  <a:solidFill>
                    <a:prstClr val="black"/>
                  </a:solidFill>
                  <a:latin typeface="Meiryo UI" panose="020B0604030504040204" pitchFamily="50" charset="-128"/>
                  <a:ea typeface="Meiryo UI" panose="020B0604030504040204" pitchFamily="50" charset="-128"/>
                </a:rPr>
                <a:t>大阪市内には、サテライトキャンパスは多数あるものの、</a:t>
              </a:r>
              <a:endParaRPr lang="en-US" altLang="ja-JP" sz="975" b="1" u="sng" dirty="0">
                <a:solidFill>
                  <a:prstClr val="black"/>
                </a:solidFill>
                <a:latin typeface="Meiryo UI" panose="020B0604030504040204" pitchFamily="50" charset="-128"/>
                <a:ea typeface="Meiryo UI" panose="020B0604030504040204" pitchFamily="50" charset="-128"/>
              </a:endParaRPr>
            </a:p>
            <a:p>
              <a:pPr>
                <a:defRPr/>
              </a:pPr>
              <a:r>
                <a:rPr lang="ja-JP" altLang="en-US" sz="975" b="1" u="sng" dirty="0">
                  <a:solidFill>
                    <a:prstClr val="black"/>
                  </a:solidFill>
                  <a:latin typeface="Meiryo UI" panose="020B0604030504040204" pitchFamily="50" charset="-128"/>
                  <a:ea typeface="Meiryo UI" panose="020B0604030504040204" pitchFamily="50" charset="-128"/>
                </a:rPr>
                <a:t>大学の本キャンパスは少ない。</a:t>
              </a:r>
              <a:endParaRPr lang="en-US" altLang="ja-JP" sz="975" b="1" u="sng" dirty="0">
                <a:solidFill>
                  <a:prstClr val="black"/>
                </a:solidFill>
                <a:latin typeface="Meiryo UI" panose="020B0604030504040204" pitchFamily="50" charset="-128"/>
                <a:ea typeface="Meiryo UI" panose="020B0604030504040204" pitchFamily="50" charset="-128"/>
              </a:endParaRPr>
            </a:p>
            <a:p>
              <a:pPr>
                <a:defRPr/>
              </a:pP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■サテライトキャンパス</a:t>
              </a:r>
              <a:r>
                <a:rPr lang="en-US" altLang="ja-JP" sz="894" dirty="0">
                  <a:solidFill>
                    <a:prstClr val="black"/>
                  </a:solidFill>
                  <a:latin typeface="Meiryo UI" panose="020B0604030504040204" pitchFamily="50" charset="-128"/>
                  <a:ea typeface="Meiryo UI" panose="020B0604030504040204" pitchFamily="50" charset="-128"/>
                </a:rPr>
                <a:t/>
              </a:r>
              <a:br>
                <a:rPr lang="en-US" altLang="ja-JP" sz="894" dirty="0">
                  <a:solidFill>
                    <a:prstClr val="black"/>
                  </a:solidFill>
                  <a:latin typeface="Meiryo UI" panose="020B0604030504040204" pitchFamily="50" charset="-128"/>
                  <a:ea typeface="Meiryo UI" panose="020B0604030504040204" pitchFamily="50" charset="-128"/>
                </a:rPr>
              </a:br>
              <a:r>
                <a:rPr lang="ja-JP" altLang="en-US" sz="894" dirty="0">
                  <a:solidFill>
                    <a:prstClr val="black"/>
                  </a:solidFill>
                  <a:latin typeface="Meiryo UI" panose="020B0604030504040204" pitchFamily="50" charset="-128"/>
                  <a:ea typeface="Meiryo UI" panose="020B0604030504040204" pitchFamily="50" charset="-128"/>
                </a:rPr>
                <a:t>　～大阪市内～</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・高知工科大学大学院</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・関西学院大学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・立命館大学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・奈良女子大学大学院</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・同志社大学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・名古屋商科大学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・徳島大学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・香川大学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・神戸大学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・上智大学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・龍谷大学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・神戸芸術工科大学</a:t>
              </a:r>
              <a:endParaRPr lang="en-US" altLang="ja-JP" sz="894" dirty="0">
                <a:solidFill>
                  <a:prstClr val="black"/>
                </a:solidFill>
                <a:latin typeface="Meiryo UI" panose="020B0604030504040204" pitchFamily="50" charset="-128"/>
                <a:ea typeface="Meiryo UI" panose="020B0604030504040204" pitchFamily="50" charset="-128"/>
              </a:endParaRPr>
            </a:p>
            <a:p>
              <a:pPr>
                <a:defRPr/>
              </a:pPr>
              <a:r>
                <a:rPr lang="ja-JP" altLang="en-US" sz="894" dirty="0">
                  <a:solidFill>
                    <a:prstClr val="black"/>
                  </a:solidFill>
                  <a:latin typeface="Meiryo UI" panose="020B0604030504040204" pitchFamily="50" charset="-128"/>
                  <a:ea typeface="Meiryo UI" panose="020B0604030504040204" pitchFamily="50" charset="-128"/>
                </a:rPr>
                <a:t>・京都造形芸術大学　　など</a:t>
              </a:r>
              <a:r>
                <a:rPr lang="ja-JP" altLang="en-US" sz="975" dirty="0">
                  <a:solidFill>
                    <a:prstClr val="black"/>
                  </a:solidFill>
                  <a:latin typeface="Meiryo UI" panose="020B0604030504040204" pitchFamily="50" charset="-128"/>
                  <a:ea typeface="Meiryo UI" panose="020B0604030504040204" pitchFamily="50" charset="-128"/>
                </a:rPr>
                <a:t>　</a:t>
              </a:r>
              <a:endParaRPr lang="en-US" altLang="ja-JP" sz="975" dirty="0">
                <a:solidFill>
                  <a:prstClr val="black"/>
                </a:solidFill>
                <a:latin typeface="Meiryo UI" panose="020B0604030504040204" pitchFamily="50" charset="-128"/>
                <a:ea typeface="Meiryo UI" panose="020B0604030504040204" pitchFamily="50" charset="-128"/>
              </a:endParaRPr>
            </a:p>
          </p:txBody>
        </p:sp>
      </p:grpSp>
      <p:sp>
        <p:nvSpPr>
          <p:cNvPr id="2" name="テキスト ボックス 1"/>
          <p:cNvSpPr txBox="1"/>
          <p:nvPr/>
        </p:nvSpPr>
        <p:spPr>
          <a:xfrm>
            <a:off x="1120463" y="1475967"/>
            <a:ext cx="3030838" cy="292388"/>
          </a:xfrm>
          <a:prstGeom prst="rect">
            <a:avLst/>
          </a:prstGeom>
          <a:noFill/>
        </p:spPr>
        <p:txBody>
          <a:bodyPr wrap="square" rtlCol="0">
            <a:spAutoFit/>
          </a:bodyPr>
          <a:lstStyle/>
          <a:p>
            <a:pPr>
              <a:defRPr/>
            </a:pPr>
            <a:r>
              <a:rPr lang="ja-JP" altLang="en-US" sz="1300" dirty="0">
                <a:solidFill>
                  <a:prstClr val="black"/>
                </a:solidFill>
                <a:latin typeface="Meiryo UI" panose="020B0604030504040204" pitchFamily="50" charset="-128"/>
                <a:ea typeface="Meiryo UI" panose="020B0604030504040204" pitchFamily="50" charset="-128"/>
              </a:rPr>
              <a:t>＜大阪府内大学所在地（一部）＞</a:t>
            </a:r>
          </a:p>
        </p:txBody>
      </p:sp>
      <p:sp>
        <p:nvSpPr>
          <p:cNvPr id="77" name="円/楕円 270"/>
          <p:cNvSpPr/>
          <p:nvPr/>
        </p:nvSpPr>
        <p:spPr>
          <a:xfrm>
            <a:off x="4525226" y="3583887"/>
            <a:ext cx="69897" cy="698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63">
              <a:solidFill>
                <a:prstClr val="white"/>
              </a:solidFill>
              <a:latin typeface="Calibri" panose="020F0502020204030204"/>
              <a:ea typeface="游ゴシック" panose="020B0400000000000000" pitchFamily="50" charset="-128"/>
            </a:endParaRPr>
          </a:p>
        </p:txBody>
      </p:sp>
      <p:cxnSp>
        <p:nvCxnSpPr>
          <p:cNvPr id="78" name="直線コネクタ 77"/>
          <p:cNvCxnSpPr/>
          <p:nvPr/>
        </p:nvCxnSpPr>
        <p:spPr>
          <a:xfrm>
            <a:off x="4245907" y="3520323"/>
            <a:ext cx="274971" cy="88547"/>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495408" y="3439087"/>
            <a:ext cx="823730" cy="137602"/>
          </a:xfrm>
          <a:prstGeom prst="rect">
            <a:avLst/>
          </a:prstGeom>
          <a:noFill/>
        </p:spPr>
        <p:txBody>
          <a:bodyPr wrap="square" lIns="0" tIns="0" rIns="0" bIns="0" rtlCol="0">
            <a:spAutoFit/>
          </a:bodyPr>
          <a:lstStyle/>
          <a:p>
            <a:pPr>
              <a:defRPr/>
            </a:pPr>
            <a:r>
              <a:rPr lang="ja-JP" altLang="en-US" sz="89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森ノ宮医療大学</a:t>
            </a:r>
          </a:p>
        </p:txBody>
      </p:sp>
      <p:sp>
        <p:nvSpPr>
          <p:cNvPr id="82" name="Rectangle 5"/>
          <p:cNvSpPr>
            <a:spLocks noChangeArrowheads="1"/>
          </p:cNvSpPr>
          <p:nvPr/>
        </p:nvSpPr>
        <p:spPr bwMode="auto">
          <a:xfrm>
            <a:off x="0" y="0"/>
            <a:ext cx="9906000" cy="347241"/>
          </a:xfrm>
          <a:prstGeom prst="rect">
            <a:avLst/>
          </a:prstGeom>
          <a:solidFill>
            <a:srgbClr val="002060"/>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741661">
              <a:buClr>
                <a:srgbClr val="000000"/>
              </a:buClr>
              <a:buSzPct val="100000"/>
              <a:defRPr/>
            </a:pPr>
            <a:r>
              <a:rPr kumimoji="0"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 </a:t>
            </a:r>
            <a:r>
              <a:rPr kumimoji="0"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大学の集積</a:t>
            </a:r>
            <a:r>
              <a:rPr kumimoji="0"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スライド番号プレースホルダー 1"/>
          <p:cNvSpPr>
            <a:spLocks noGrp="1"/>
          </p:cNvSpPr>
          <p:nvPr>
            <p:ph type="sldNum" sz="quarter" idx="12"/>
          </p:nvPr>
        </p:nvSpPr>
        <p:spPr>
          <a:xfrm>
            <a:off x="9252284" y="5654842"/>
            <a:ext cx="527574" cy="422957"/>
          </a:xfrm>
          <a:ln>
            <a:solidFill>
              <a:schemeClr val="accent1"/>
            </a:solidFill>
          </a:ln>
        </p:spPr>
        <p:txBody>
          <a:bodyPr/>
          <a:lstStyle/>
          <a:p>
            <a:pPr algn="ctr">
              <a:defRPr/>
            </a:pPr>
            <a:fld id="{4AC9B83D-17C3-4F2E-B0BA-D155CD364A7C}" type="slidenum">
              <a:rPr lang="ja-JP" altLang="en-US" sz="1600" b="1" smtClean="0"/>
              <a:pPr algn="ctr">
                <a:defRPr/>
              </a:pPr>
              <a:t>14</a:t>
            </a:fld>
            <a:endParaRPr lang="ja-JP" altLang="en-US" sz="1600" b="1" dirty="0"/>
          </a:p>
        </p:txBody>
      </p:sp>
      <p:sp>
        <p:nvSpPr>
          <p:cNvPr id="84" name="正方形/長方形 83"/>
          <p:cNvSpPr/>
          <p:nvPr/>
        </p:nvSpPr>
        <p:spPr>
          <a:xfrm>
            <a:off x="4212115" y="5848432"/>
            <a:ext cx="4088438" cy="246221"/>
          </a:xfrm>
          <a:prstGeom prst="rect">
            <a:avLst/>
          </a:prstGeom>
        </p:spPr>
        <p:txBody>
          <a:bodyPr wrap="square">
            <a:spAutoFit/>
          </a:bodyPr>
          <a:lstStyle/>
          <a:p>
            <a:pPr marL="144463" indent="-144463"/>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出典：大阪府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万博のインパクト活かした大阪の将来に向けたビジョン</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823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51162" y="1660970"/>
            <a:ext cx="8572500" cy="22190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4800" b="1" dirty="0" smtClean="0"/>
              <a:t>コロナが与えた影響</a:t>
            </a:r>
            <a:endParaRPr kumimoji="1" lang="en-US" altLang="ja-JP" sz="4800" b="1" dirty="0" smtClean="0"/>
          </a:p>
          <a:p>
            <a:pPr algn="ctr">
              <a:lnSpc>
                <a:spcPct val="150000"/>
              </a:lnSpc>
            </a:pPr>
            <a:r>
              <a:rPr kumimoji="1" lang="en-US" altLang="ja-JP" sz="4800" b="1" dirty="0" smtClean="0"/>
              <a:t>【</a:t>
            </a:r>
            <a:r>
              <a:rPr kumimoji="1" lang="ja-JP" altLang="en-US" sz="4800" b="1" dirty="0" smtClean="0"/>
              <a:t>経済への影響</a:t>
            </a:r>
            <a:r>
              <a:rPr kumimoji="1" lang="en-US" altLang="ja-JP" sz="4800" b="1" dirty="0" smtClean="0"/>
              <a:t>】</a:t>
            </a:r>
          </a:p>
        </p:txBody>
      </p:sp>
      <p:sp>
        <p:nvSpPr>
          <p:cNvPr id="4" name="スライド番号プレースホルダー 3"/>
          <p:cNvSpPr>
            <a:spLocks noGrp="1"/>
          </p:cNvSpPr>
          <p:nvPr>
            <p:ph type="sldNum" sz="quarter" idx="12"/>
          </p:nvPr>
        </p:nvSpPr>
        <p:spPr>
          <a:xfrm>
            <a:off x="9252284" y="5608753"/>
            <a:ext cx="528145" cy="423978"/>
          </a:xfrm>
        </p:spPr>
        <p:txBody>
          <a:bodyPr/>
          <a:lstStyle/>
          <a:p>
            <a:fld id="{9B28B6A2-4437-46C4-8AB6-08015A7ADF51}" type="slidenum">
              <a:rPr kumimoji="1" lang="ja-JP" altLang="en-US" sz="1600" b="1"/>
              <a:t>15</a:t>
            </a:fld>
            <a:endParaRPr kumimoji="1" lang="ja-JP" altLang="en-US" sz="1600" b="1"/>
          </a:p>
        </p:txBody>
      </p:sp>
    </p:spTree>
    <p:extLst>
      <p:ext uri="{BB962C8B-B14F-4D97-AF65-F5344CB8AC3E}">
        <p14:creationId xmlns:p14="http://schemas.microsoft.com/office/powerpoint/2010/main" val="278809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3440" y="438533"/>
            <a:ext cx="9579120" cy="9145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●新型コロナの影響の大きかった５月は、家計消費のうち、特に、</a:t>
            </a:r>
            <a:r>
              <a:rPr kumimoji="1" lang="ja-JP" altLang="en-US" sz="1400" b="1" u="sng" dirty="0" smtClean="0">
                <a:solidFill>
                  <a:schemeClr val="tx1"/>
                </a:solidFill>
                <a:latin typeface="Meiryo UI" panose="020B0604030504040204" pitchFamily="50" charset="-128"/>
                <a:ea typeface="Meiryo UI" panose="020B0604030504040204" pitchFamily="50" charset="-128"/>
              </a:rPr>
              <a:t>「被服・履物」、「教養・娯楽」に係る支出が大きく減少。</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　●大阪の家計調査（</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月）では、前年同月比で、</a:t>
            </a:r>
            <a:r>
              <a:rPr kumimoji="1" lang="ja-JP" altLang="en-US" sz="1400" b="1" dirty="0" smtClean="0">
                <a:solidFill>
                  <a:schemeClr val="tx1"/>
                </a:solidFill>
                <a:latin typeface="Meiryo UI" panose="020B0604030504040204" pitchFamily="50" charset="-128"/>
                <a:ea typeface="Meiryo UI" panose="020B0604030504040204" pitchFamily="50" charset="-128"/>
              </a:rPr>
              <a:t>「交通通信」：▲</a:t>
            </a:r>
            <a:r>
              <a:rPr kumimoji="1" lang="en-US" altLang="ja-JP" sz="1400" dirty="0" smtClean="0">
                <a:solidFill>
                  <a:schemeClr val="tx1"/>
                </a:solidFill>
                <a:latin typeface="Meiryo UI" panose="020B0604030504040204" pitchFamily="50" charset="-128"/>
                <a:ea typeface="Meiryo UI" panose="020B0604030504040204" pitchFamily="50" charset="-128"/>
              </a:rPr>
              <a:t>28.0%</a:t>
            </a:r>
            <a:r>
              <a:rPr kumimoji="1" lang="ja-JP" altLang="en-US" sz="1400" b="1" dirty="0" err="1"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「被服・履物」</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45.8%</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「教養娯楽」</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52.5%</a:t>
            </a: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●一方、</a:t>
            </a:r>
            <a:r>
              <a:rPr kumimoji="1" lang="ja-JP" altLang="en-US" sz="1400" b="1" u="sng" dirty="0" smtClean="0">
                <a:solidFill>
                  <a:schemeClr val="tx1"/>
                </a:solidFill>
                <a:latin typeface="Meiryo UI" panose="020B0604030504040204" pitchFamily="50" charset="-128"/>
                <a:ea typeface="Meiryo UI" panose="020B0604030504040204" pitchFamily="50" charset="-128"/>
              </a:rPr>
              <a:t>「保険医療」</a:t>
            </a:r>
            <a:r>
              <a:rPr kumimoji="1" lang="ja-JP" altLang="en-US" sz="1400" dirty="0" smtClean="0">
                <a:solidFill>
                  <a:schemeClr val="tx1"/>
                </a:solidFill>
                <a:latin typeface="Meiryo UI" panose="020B0604030504040204" pitchFamily="50" charset="-128"/>
                <a:ea typeface="Meiryo UI" panose="020B0604030504040204" pitchFamily="50" charset="-128"/>
              </a:rPr>
              <a:t>は、</a:t>
            </a:r>
            <a:r>
              <a:rPr kumimoji="1" lang="en-US" altLang="ja-JP" sz="1400" b="1" u="sng" dirty="0" smtClean="0">
                <a:solidFill>
                  <a:schemeClr val="tx1"/>
                </a:solidFill>
                <a:latin typeface="Meiryo UI" panose="020B0604030504040204" pitchFamily="50" charset="-128"/>
                <a:ea typeface="Meiryo UI" panose="020B0604030504040204" pitchFamily="50" charset="-128"/>
              </a:rPr>
              <a:t>6</a:t>
            </a:r>
            <a:r>
              <a:rPr kumimoji="1" lang="ja-JP" altLang="en-US" sz="1400" b="1" u="sng" dirty="0" smtClean="0">
                <a:solidFill>
                  <a:schemeClr val="tx1"/>
                </a:solidFill>
                <a:latin typeface="Meiryo UI" panose="020B0604030504040204" pitchFamily="50" charset="-128"/>
                <a:ea typeface="Meiryo UI" panose="020B0604030504040204" pitchFamily="50" charset="-128"/>
              </a:rPr>
              <a:t>月に入り、全国、大阪ともプラスに転じている。</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250178" y="5858203"/>
            <a:ext cx="2652699" cy="261610"/>
          </a:xfrm>
          <a:prstGeom prst="rect">
            <a:avLst/>
          </a:prstGeom>
          <a:noFill/>
        </p:spPr>
        <p:txBody>
          <a:bodyPr wrap="square" rtlCol="0">
            <a:spAutoFit/>
          </a:bodyPr>
          <a:lstStyle/>
          <a:p>
            <a:pPr algn="ctr"/>
            <a:r>
              <a:rPr kumimoji="1" lang="ja-JP" altLang="en-US" sz="1100" dirty="0" smtClean="0"/>
              <a:t>出典：総務省 </a:t>
            </a:r>
            <a:r>
              <a:rPr kumimoji="1" lang="en-US" altLang="ja-JP" sz="1100" dirty="0" smtClean="0"/>
              <a:t>『</a:t>
            </a:r>
            <a:r>
              <a:rPr kumimoji="1" lang="ja-JP" altLang="en-US" sz="1100" dirty="0" smtClean="0"/>
              <a:t>家計調査</a:t>
            </a:r>
            <a:r>
              <a:rPr kumimoji="1" lang="en-US" altLang="ja-JP" sz="1100" dirty="0" smtClean="0"/>
              <a:t>』</a:t>
            </a:r>
          </a:p>
        </p:txBody>
      </p:sp>
      <p:sp>
        <p:nvSpPr>
          <p:cNvPr id="3" name="スライド番号プレースホルダー 2"/>
          <p:cNvSpPr>
            <a:spLocks noGrp="1"/>
          </p:cNvSpPr>
          <p:nvPr>
            <p:ph type="sldNum" sz="quarter" idx="12"/>
          </p:nvPr>
        </p:nvSpPr>
        <p:spPr>
          <a:xfrm>
            <a:off x="9428206" y="5683007"/>
            <a:ext cx="438902" cy="394246"/>
          </a:xfrm>
        </p:spPr>
        <p:txBody>
          <a:bodyPr/>
          <a:lstStyle/>
          <a:p>
            <a:fld id="{9B28B6A2-4437-46C4-8AB6-08015A7ADF51}" type="slidenum">
              <a:rPr kumimoji="1" lang="ja-JP" altLang="en-US" sz="1600" b="1" smtClean="0"/>
              <a:pPr/>
              <a:t>16</a:t>
            </a:fld>
            <a:endParaRPr kumimoji="1" lang="ja-JP" altLang="en-US" sz="1600" b="1" dirty="0"/>
          </a:p>
        </p:txBody>
      </p:sp>
      <p:sp>
        <p:nvSpPr>
          <p:cNvPr id="17" name="タイトル 3"/>
          <p:cNvSpPr txBox="1">
            <a:spLocks/>
          </p:cNvSpPr>
          <p:nvPr/>
        </p:nvSpPr>
        <p:spPr>
          <a:xfrm>
            <a:off x="0" y="1"/>
            <a:ext cx="9906000" cy="403512"/>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785" b="1" dirty="0">
                <a:solidFill>
                  <a:schemeClr val="bg1"/>
                </a:solidFill>
                <a:latin typeface="Meiryo UI" panose="020B0604030504040204" pitchFamily="50" charset="-128"/>
                <a:ea typeface="Meiryo UI" panose="020B0604030504040204" pitchFamily="50" charset="-128"/>
              </a:rPr>
              <a:t>不要不急の消費の減少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消費支出額の減少</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30" name="四角形吹き出し 29"/>
          <p:cNvSpPr/>
          <p:nvPr/>
        </p:nvSpPr>
        <p:spPr>
          <a:xfrm>
            <a:off x="7488116" y="4030772"/>
            <a:ext cx="1068493" cy="149263"/>
          </a:xfrm>
          <a:prstGeom prst="wedgeRectCallout">
            <a:avLst>
              <a:gd name="adj1" fmla="val -674"/>
              <a:gd name="adj2" fmla="val -1471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消費支出全体</a:t>
            </a:r>
          </a:p>
        </p:txBody>
      </p:sp>
      <p:sp>
        <p:nvSpPr>
          <p:cNvPr id="31" name="四角形吹き出し 30"/>
          <p:cNvSpPr/>
          <p:nvPr/>
        </p:nvSpPr>
        <p:spPr>
          <a:xfrm>
            <a:off x="6969287" y="3067187"/>
            <a:ext cx="721085" cy="262604"/>
          </a:xfrm>
          <a:prstGeom prst="wedgeRectCallout">
            <a:avLst>
              <a:gd name="adj1" fmla="val 63885"/>
              <a:gd name="adj2" fmla="val 1624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食料</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95417" y="1435761"/>
            <a:ext cx="5151566" cy="4444369"/>
          </a:xfrm>
          <a:prstGeom prst="rect">
            <a:avLst/>
          </a:prstGeom>
        </p:spPr>
      </p:pic>
      <p:pic>
        <p:nvPicPr>
          <p:cNvPr id="5" name="図 4"/>
          <p:cNvPicPr>
            <a:picLocks noChangeAspect="1"/>
          </p:cNvPicPr>
          <p:nvPr/>
        </p:nvPicPr>
        <p:blipFill>
          <a:blip r:embed="rId4"/>
          <a:stretch>
            <a:fillRect/>
          </a:stretch>
        </p:blipFill>
        <p:spPr>
          <a:xfrm>
            <a:off x="5288615" y="1371279"/>
            <a:ext cx="4578493" cy="4468755"/>
          </a:xfrm>
          <a:prstGeom prst="rect">
            <a:avLst/>
          </a:prstGeom>
        </p:spPr>
      </p:pic>
    </p:spTree>
    <p:extLst>
      <p:ext uri="{BB962C8B-B14F-4D97-AF65-F5344CB8AC3E}">
        <p14:creationId xmlns:p14="http://schemas.microsoft.com/office/powerpoint/2010/main" val="3025629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19918" y="503648"/>
            <a:ext cx="9513107" cy="6996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r>
              <a:rPr kumimoji="1" lang="ja-JP" altLang="en-US" sz="1400" dirty="0" smtClean="0">
                <a:solidFill>
                  <a:schemeClr val="tx1"/>
                </a:solidFill>
                <a:latin typeface="Meiryo UI" panose="020B0604030504040204" pitchFamily="50" charset="-128"/>
                <a:ea typeface="Meiryo UI" panose="020B0604030504040204" pitchFamily="50" charset="-128"/>
              </a:rPr>
              <a:t> ●昨年の同月比で近畿の家計消費の動向をみると、緊急事態宣言が発せられた４月の消費行動では</a:t>
            </a:r>
            <a:r>
              <a:rPr kumimoji="1" lang="ja-JP" altLang="en-US" sz="1400" b="1" u="sng" dirty="0" smtClean="0">
                <a:solidFill>
                  <a:schemeClr val="tx1"/>
                </a:solidFill>
                <a:latin typeface="Meiryo UI" panose="020B0604030504040204" pitchFamily="50" charset="-128"/>
                <a:ea typeface="Meiryo UI" panose="020B0604030504040204" pitchFamily="50" charset="-128"/>
              </a:rPr>
              <a:t>「外食」、「被服及び履物」、 </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61502" indent="-161502"/>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「交通」、外出が必要な「教養娯楽（宿泊等）」</a:t>
            </a:r>
            <a:r>
              <a:rPr kumimoji="1" lang="ja-JP" altLang="en-US" sz="1400" dirty="0" smtClean="0">
                <a:solidFill>
                  <a:schemeClr val="tx1"/>
                </a:solidFill>
                <a:latin typeface="Meiryo UI" panose="020B0604030504040204" pitchFamily="50" charset="-128"/>
                <a:ea typeface="Meiryo UI" panose="020B0604030504040204" pitchFamily="50" charset="-128"/>
              </a:rPr>
              <a:t>への支出が大きく減少。</a:t>
            </a:r>
          </a:p>
          <a:p>
            <a:pPr marL="161502" indent="-161502"/>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「食料」、「家具・家事用品」、外出が不要な「教養娯楽（ゲーム等）」</a:t>
            </a:r>
            <a:r>
              <a:rPr kumimoji="1" lang="ja-JP" altLang="en-US" sz="1400" dirty="0" smtClean="0">
                <a:solidFill>
                  <a:schemeClr val="tx1"/>
                </a:solidFill>
                <a:latin typeface="Meiryo UI" panose="020B0604030504040204" pitchFamily="50" charset="-128"/>
                <a:ea typeface="Meiryo UI" panose="020B0604030504040204" pitchFamily="50" charset="-128"/>
              </a:rPr>
              <a:t>の巣ごもり消費の支出は大きく増加。</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04367" y="1635887"/>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36288" y="5799523"/>
            <a:ext cx="1175657" cy="246221"/>
          </a:xfrm>
          <a:prstGeom prst="rect">
            <a:avLst/>
          </a:prstGeom>
          <a:ln w="3175"/>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sz="1000" b="1" dirty="0" smtClean="0"/>
              <a:t>食料</a:t>
            </a:r>
            <a:endParaRPr kumimoji="1" lang="ja-JP" altLang="en-US" sz="1000" b="1" dirty="0"/>
          </a:p>
        </p:txBody>
      </p:sp>
      <p:sp>
        <p:nvSpPr>
          <p:cNvPr id="26" name="テキスト ボックス 25"/>
          <p:cNvSpPr txBox="1"/>
          <p:nvPr/>
        </p:nvSpPr>
        <p:spPr>
          <a:xfrm>
            <a:off x="2585084" y="5596312"/>
            <a:ext cx="338554" cy="462002"/>
          </a:xfrm>
          <a:prstGeom prst="rect">
            <a:avLst/>
          </a:prstGeom>
          <a:ln w="3175"/>
        </p:spPr>
        <p:style>
          <a:lnRef idx="2">
            <a:schemeClr val="dk1"/>
          </a:lnRef>
          <a:fillRef idx="1">
            <a:schemeClr val="lt1"/>
          </a:fillRef>
          <a:effectRef idx="0">
            <a:schemeClr val="dk1"/>
          </a:effectRef>
          <a:fontRef idx="minor">
            <a:schemeClr val="dk1"/>
          </a:fontRef>
        </p:style>
        <p:txBody>
          <a:bodyPr vert="eaVert" wrap="square" rtlCol="0" anchor="ctr">
            <a:spAutoFit/>
          </a:bodyPr>
          <a:lstStyle/>
          <a:p>
            <a:pPr algn="ctr"/>
            <a:r>
              <a:rPr kumimoji="1" lang="ja-JP" altLang="en-US" sz="1000" b="1" dirty="0"/>
              <a:t>外食</a:t>
            </a:r>
          </a:p>
        </p:txBody>
      </p:sp>
      <p:sp>
        <p:nvSpPr>
          <p:cNvPr id="27" name="テキスト ボックス 26"/>
          <p:cNvSpPr txBox="1"/>
          <p:nvPr/>
        </p:nvSpPr>
        <p:spPr>
          <a:xfrm>
            <a:off x="3020713" y="5531404"/>
            <a:ext cx="430887" cy="525780"/>
          </a:xfrm>
          <a:prstGeom prst="rect">
            <a:avLst/>
          </a:prstGeom>
          <a:ln w="3175"/>
        </p:spPr>
        <p:style>
          <a:lnRef idx="2">
            <a:schemeClr val="dk1"/>
          </a:lnRef>
          <a:fillRef idx="1">
            <a:schemeClr val="lt1"/>
          </a:fillRef>
          <a:effectRef idx="0">
            <a:schemeClr val="dk1"/>
          </a:effectRef>
          <a:fontRef idx="minor">
            <a:schemeClr val="dk1"/>
          </a:fontRef>
        </p:style>
        <p:txBody>
          <a:bodyPr vert="eaVert" wrap="square" rtlCol="0" anchor="ctr">
            <a:spAutoFit/>
          </a:bodyPr>
          <a:lstStyle/>
          <a:p>
            <a:pPr algn="ctr"/>
            <a:r>
              <a:rPr kumimoji="1" lang="ja-JP" altLang="en-US" sz="800" b="1" dirty="0" smtClean="0"/>
              <a:t>家具・</a:t>
            </a:r>
            <a:endParaRPr kumimoji="1" lang="en-US" altLang="ja-JP" sz="800" b="1" dirty="0" smtClean="0"/>
          </a:p>
          <a:p>
            <a:pPr algn="ctr"/>
            <a:r>
              <a:rPr kumimoji="1" lang="ja-JP" altLang="en-US" sz="800" b="1" dirty="0" smtClean="0"/>
              <a:t>家事用品</a:t>
            </a:r>
            <a:endParaRPr kumimoji="1" lang="ja-JP" altLang="en-US" sz="800" b="1" dirty="0"/>
          </a:p>
        </p:txBody>
      </p:sp>
      <p:sp>
        <p:nvSpPr>
          <p:cNvPr id="30" name="テキスト ボックス 29"/>
          <p:cNvSpPr txBox="1"/>
          <p:nvPr/>
        </p:nvSpPr>
        <p:spPr>
          <a:xfrm>
            <a:off x="3565758" y="5064861"/>
            <a:ext cx="338554" cy="993093"/>
          </a:xfrm>
          <a:prstGeom prst="rect">
            <a:avLst/>
          </a:prstGeom>
          <a:ln w="3175"/>
        </p:spPr>
        <p:style>
          <a:lnRef idx="2">
            <a:schemeClr val="dk1"/>
          </a:lnRef>
          <a:fillRef idx="1">
            <a:schemeClr val="lt1"/>
          </a:fillRef>
          <a:effectRef idx="0">
            <a:schemeClr val="dk1"/>
          </a:effectRef>
          <a:fontRef idx="minor">
            <a:schemeClr val="dk1"/>
          </a:fontRef>
        </p:style>
        <p:txBody>
          <a:bodyPr vert="eaVert" wrap="square" rtlCol="0" anchor="ctr">
            <a:spAutoFit/>
          </a:bodyPr>
          <a:lstStyle/>
          <a:p>
            <a:pPr algn="ctr"/>
            <a:r>
              <a:rPr kumimoji="1" lang="ja-JP" altLang="en-US" sz="1000" b="1" dirty="0" smtClean="0"/>
              <a:t>被服及び履物</a:t>
            </a:r>
            <a:endParaRPr kumimoji="1" lang="ja-JP" altLang="en-US" sz="1000" b="1" dirty="0"/>
          </a:p>
        </p:txBody>
      </p:sp>
      <p:sp>
        <p:nvSpPr>
          <p:cNvPr id="31" name="テキスト ボックス 30"/>
          <p:cNvSpPr txBox="1"/>
          <p:nvPr/>
        </p:nvSpPr>
        <p:spPr>
          <a:xfrm>
            <a:off x="4059230" y="5448822"/>
            <a:ext cx="338554" cy="599830"/>
          </a:xfrm>
          <a:prstGeom prst="rect">
            <a:avLst/>
          </a:prstGeom>
          <a:ln w="3175"/>
        </p:spPr>
        <p:style>
          <a:lnRef idx="2">
            <a:schemeClr val="dk1"/>
          </a:lnRef>
          <a:fillRef idx="1">
            <a:schemeClr val="lt1"/>
          </a:fillRef>
          <a:effectRef idx="0">
            <a:schemeClr val="dk1"/>
          </a:effectRef>
          <a:fontRef idx="minor">
            <a:schemeClr val="dk1"/>
          </a:fontRef>
        </p:style>
        <p:txBody>
          <a:bodyPr vert="eaVert" wrap="square" rtlCol="0" anchor="ctr">
            <a:spAutoFit/>
          </a:bodyPr>
          <a:lstStyle/>
          <a:p>
            <a:pPr algn="ctr"/>
            <a:r>
              <a:rPr kumimoji="1" lang="ja-JP" altLang="en-US" sz="1000" b="1" dirty="0" smtClean="0"/>
              <a:t>保健医療</a:t>
            </a:r>
            <a:endParaRPr kumimoji="1" lang="ja-JP" altLang="en-US" sz="1000" b="1" dirty="0"/>
          </a:p>
        </p:txBody>
      </p:sp>
      <p:sp>
        <p:nvSpPr>
          <p:cNvPr id="32" name="テキスト ボックス 29"/>
          <p:cNvSpPr txBox="1"/>
          <p:nvPr/>
        </p:nvSpPr>
        <p:spPr>
          <a:xfrm>
            <a:off x="8733316" y="5648592"/>
            <a:ext cx="809339" cy="400110"/>
          </a:xfrm>
          <a:prstGeom prst="rect">
            <a:avLst/>
          </a:prstGeom>
          <a:ln w="3175"/>
        </p:spPr>
        <p:style>
          <a:lnRef idx="2">
            <a:schemeClr val="dk1"/>
          </a:lnRef>
          <a:fillRef idx="1">
            <a:schemeClr val="lt1"/>
          </a:fillRef>
          <a:effectRef idx="0">
            <a:schemeClr val="dk1"/>
          </a:effectRef>
          <a:fontRef idx="minor">
            <a:schemeClr val="dk1"/>
          </a:fontRef>
        </p:style>
        <p:txBody>
          <a:bodyPr vert="horz"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000" b="1" dirty="0" smtClean="0"/>
              <a:t>その他の</a:t>
            </a:r>
            <a:endParaRPr kumimoji="1" lang="en-US" altLang="ja-JP" sz="1000" b="1" dirty="0" smtClean="0"/>
          </a:p>
          <a:p>
            <a:pPr algn="ctr"/>
            <a:r>
              <a:rPr kumimoji="1" lang="ja-JP" altLang="en-US" sz="1000" b="1" dirty="0" smtClean="0"/>
              <a:t>消費支出</a:t>
            </a:r>
            <a:endParaRPr kumimoji="1" lang="ja-JP" altLang="en-US" sz="1000" b="1" dirty="0"/>
          </a:p>
        </p:txBody>
      </p:sp>
      <p:sp>
        <p:nvSpPr>
          <p:cNvPr id="33" name="テキスト ボックス 29"/>
          <p:cNvSpPr txBox="1"/>
          <p:nvPr/>
        </p:nvSpPr>
        <p:spPr>
          <a:xfrm>
            <a:off x="7026012" y="5799524"/>
            <a:ext cx="1281750" cy="246221"/>
          </a:xfrm>
          <a:prstGeom prst="rect">
            <a:avLst/>
          </a:prstGeom>
          <a:ln w="3175"/>
        </p:spPr>
        <p:style>
          <a:lnRef idx="2">
            <a:schemeClr val="dk1"/>
          </a:lnRef>
          <a:fillRef idx="1">
            <a:schemeClr val="lt1"/>
          </a:fillRef>
          <a:effectRef idx="0">
            <a:schemeClr val="dk1"/>
          </a:effectRef>
          <a:fontRef idx="minor">
            <a:schemeClr val="dk1"/>
          </a:fontRef>
        </p:style>
        <p:txBody>
          <a:bodyPr vert="horz"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000" b="1" dirty="0" smtClean="0"/>
              <a:t>教養娯楽</a:t>
            </a:r>
            <a:endParaRPr kumimoji="1" lang="ja-JP" altLang="en-US" sz="1000" b="1" dirty="0"/>
          </a:p>
        </p:txBody>
      </p:sp>
      <p:sp>
        <p:nvSpPr>
          <p:cNvPr id="34" name="テキスト ボックス 33"/>
          <p:cNvSpPr txBox="1"/>
          <p:nvPr/>
        </p:nvSpPr>
        <p:spPr>
          <a:xfrm>
            <a:off x="4875947" y="5802431"/>
            <a:ext cx="1328725" cy="246221"/>
          </a:xfrm>
          <a:prstGeom prst="rect">
            <a:avLst/>
          </a:prstGeom>
          <a:ln w="3175"/>
        </p:spPr>
        <p:style>
          <a:lnRef idx="2">
            <a:schemeClr val="dk1"/>
          </a:lnRef>
          <a:fillRef idx="1">
            <a:schemeClr val="lt1"/>
          </a:fillRef>
          <a:effectRef idx="0">
            <a:schemeClr val="dk1"/>
          </a:effectRef>
          <a:fontRef idx="minor">
            <a:schemeClr val="dk1"/>
          </a:fontRef>
        </p:style>
        <p:txBody>
          <a:bodyPr vert="horz" wrap="square" rtlCol="0" anchor="ctr">
            <a:spAutoFit/>
          </a:bodyPr>
          <a:lstStyle/>
          <a:p>
            <a:pPr algn="ctr"/>
            <a:r>
              <a:rPr kumimoji="1" lang="ja-JP" altLang="en-US" sz="1000" b="1" dirty="0" smtClean="0"/>
              <a:t>交通・通信</a:t>
            </a:r>
            <a:endParaRPr kumimoji="1" lang="ja-JP" altLang="en-US" sz="1000" b="1" dirty="0"/>
          </a:p>
        </p:txBody>
      </p:sp>
      <p:cxnSp>
        <p:nvCxnSpPr>
          <p:cNvPr id="22" name="直線コネクタ 21"/>
          <p:cNvCxnSpPr/>
          <p:nvPr/>
        </p:nvCxnSpPr>
        <p:spPr>
          <a:xfrm>
            <a:off x="2986223" y="1635887"/>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477692" y="1635887"/>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979303" y="1635887"/>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472193" y="1643323"/>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697092" y="1648463"/>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8681638" y="1635258"/>
            <a:ext cx="1" cy="4392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7" name="テキスト ボックス 1"/>
          <p:cNvSpPr txBox="1"/>
          <p:nvPr/>
        </p:nvSpPr>
        <p:spPr>
          <a:xfrm>
            <a:off x="4545783" y="1306659"/>
            <a:ext cx="914400" cy="6590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ja-JP" altLang="en-US" sz="1400" b="1" dirty="0" smtClean="0">
                <a:solidFill>
                  <a:srgbClr val="595959"/>
                </a:solidFill>
              </a:rPr>
              <a:t>新型コロナウイルス感染拡大により、４月の消費行動に影響がみられた主な品目（</a:t>
            </a:r>
            <a:r>
              <a:rPr lang="ja-JP" altLang="en-US" sz="1400" b="1" dirty="0">
                <a:solidFill>
                  <a:srgbClr val="595959"/>
                </a:solidFill>
              </a:rPr>
              <a:t>近畿</a:t>
            </a:r>
            <a:r>
              <a:rPr lang="ja-JP" altLang="en-US" sz="1400" b="1" dirty="0" smtClean="0">
                <a:solidFill>
                  <a:srgbClr val="595959"/>
                </a:solidFill>
              </a:rPr>
              <a:t>）</a:t>
            </a:r>
            <a:endParaRPr lang="ja-JP" altLang="en-US" sz="1400" dirty="0">
              <a:solidFill>
                <a:srgbClr val="595959"/>
              </a:solidFill>
            </a:endParaRPr>
          </a:p>
        </p:txBody>
      </p:sp>
      <p:sp>
        <p:nvSpPr>
          <p:cNvPr id="38" name="タイトル 3"/>
          <p:cNvSpPr txBox="1">
            <a:spLocks/>
          </p:cNvSpPr>
          <p:nvPr/>
        </p:nvSpPr>
        <p:spPr>
          <a:xfrm>
            <a:off x="0" y="1"/>
            <a:ext cx="9906000" cy="403512"/>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785" b="1" dirty="0">
                <a:solidFill>
                  <a:schemeClr val="bg1"/>
                </a:solidFill>
                <a:latin typeface="Meiryo UI" panose="020B0604030504040204" pitchFamily="50" charset="-128"/>
                <a:ea typeface="Meiryo UI" panose="020B0604030504040204" pitchFamily="50" charset="-128"/>
              </a:rPr>
              <a:t>不要不急の消費の減少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消費支出額の減少</a:t>
            </a:r>
            <a:r>
              <a:rPr lang="en-US" altLang="ja-JP" sz="1785" b="1" dirty="0" smtClean="0">
                <a:solidFill>
                  <a:schemeClr val="bg1"/>
                </a:solidFill>
                <a:latin typeface="Meiryo UI" panose="020B0604030504040204" pitchFamily="50" charset="-128"/>
                <a:ea typeface="Meiryo UI" panose="020B0604030504040204" pitchFamily="50" charset="-128"/>
              </a:rPr>
              <a:t>】</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693402" y="1371829"/>
            <a:ext cx="2652699" cy="246221"/>
          </a:xfrm>
          <a:prstGeom prst="rect">
            <a:avLst/>
          </a:prstGeom>
          <a:noFill/>
        </p:spPr>
        <p:txBody>
          <a:bodyPr wrap="square" rtlCol="0">
            <a:spAutoFit/>
          </a:bodyPr>
          <a:lstStyle/>
          <a:p>
            <a:pPr algn="ctr"/>
            <a:r>
              <a:rPr kumimoji="1" lang="ja-JP" altLang="en-US" sz="1000" dirty="0" smtClean="0"/>
              <a:t>出典：総務省 </a:t>
            </a:r>
            <a:r>
              <a:rPr kumimoji="1" lang="en-US" altLang="ja-JP" sz="1000" dirty="0" smtClean="0"/>
              <a:t>『</a:t>
            </a:r>
            <a:r>
              <a:rPr kumimoji="1" lang="ja-JP" altLang="en-US" sz="1000" dirty="0" smtClean="0"/>
              <a:t>家計調査</a:t>
            </a:r>
            <a:r>
              <a:rPr kumimoji="1" lang="en-US" altLang="ja-JP" sz="1000" dirty="0" smtClean="0"/>
              <a:t>』</a:t>
            </a:r>
          </a:p>
        </p:txBody>
      </p:sp>
      <p:sp>
        <p:nvSpPr>
          <p:cNvPr id="39" name="スライド番号プレースホルダー 2"/>
          <p:cNvSpPr>
            <a:spLocks noGrp="1"/>
          </p:cNvSpPr>
          <p:nvPr>
            <p:ph type="sldNum" sz="quarter" idx="12"/>
          </p:nvPr>
        </p:nvSpPr>
        <p:spPr>
          <a:xfrm>
            <a:off x="9426127" y="5683007"/>
            <a:ext cx="440980" cy="394246"/>
          </a:xfrm>
          <a:ln>
            <a:solidFill>
              <a:schemeClr val="accent1"/>
            </a:solidFill>
          </a:ln>
        </p:spPr>
        <p:txBody>
          <a:bodyPr/>
          <a:lstStyle/>
          <a:p>
            <a:fld id="{9B28B6A2-4437-46C4-8AB6-08015A7ADF51}" type="slidenum">
              <a:rPr kumimoji="1" lang="ja-JP" altLang="en-US" sz="1600" b="1" smtClean="0"/>
              <a:pPr/>
              <a:t>17</a:t>
            </a:fld>
            <a:endParaRPr kumimoji="1" lang="ja-JP" altLang="en-US" sz="1600" b="1" dirty="0"/>
          </a:p>
        </p:txBody>
      </p:sp>
      <p:pic>
        <p:nvPicPr>
          <p:cNvPr id="6" name="図 5"/>
          <p:cNvPicPr>
            <a:picLocks noChangeAspect="1"/>
          </p:cNvPicPr>
          <p:nvPr/>
        </p:nvPicPr>
        <p:blipFill>
          <a:blip r:embed="rId3"/>
          <a:stretch>
            <a:fillRect/>
          </a:stretch>
        </p:blipFill>
        <p:spPr>
          <a:xfrm>
            <a:off x="313542" y="1619364"/>
            <a:ext cx="9278916" cy="3883489"/>
          </a:xfrm>
          <a:prstGeom prst="rect">
            <a:avLst/>
          </a:prstGeom>
        </p:spPr>
      </p:pic>
      <p:grpSp>
        <p:nvGrpSpPr>
          <p:cNvPr id="4" name="グループ化 3"/>
          <p:cNvGrpSpPr/>
          <p:nvPr/>
        </p:nvGrpSpPr>
        <p:grpSpPr>
          <a:xfrm>
            <a:off x="2811214" y="1685790"/>
            <a:ext cx="611523" cy="559915"/>
            <a:chOff x="2814293" y="1303834"/>
            <a:chExt cx="611523" cy="559915"/>
          </a:xfrm>
        </p:grpSpPr>
        <p:grpSp>
          <p:nvGrpSpPr>
            <p:cNvPr id="43" name="グループ化 42"/>
            <p:cNvGrpSpPr/>
            <p:nvPr/>
          </p:nvGrpSpPr>
          <p:grpSpPr>
            <a:xfrm>
              <a:off x="2987882" y="1746145"/>
              <a:ext cx="250625" cy="117604"/>
              <a:chOff x="0" y="0"/>
              <a:chExt cx="795338" cy="325696"/>
            </a:xfrm>
          </p:grpSpPr>
          <p:grpSp>
            <p:nvGrpSpPr>
              <p:cNvPr id="44" name="グループ化 43"/>
              <p:cNvGrpSpPr/>
              <p:nvPr/>
            </p:nvGrpSpPr>
            <p:grpSpPr>
              <a:xfrm>
                <a:off x="0" y="0"/>
                <a:ext cx="795338" cy="220923"/>
                <a:chOff x="0" y="0"/>
                <a:chExt cx="1905000" cy="326135"/>
              </a:xfrm>
            </p:grpSpPr>
            <p:sp>
              <p:nvSpPr>
                <p:cNvPr id="46" name="フリーフォーム 45"/>
                <p:cNvSpPr/>
                <p:nvPr/>
              </p:nvSpPr>
              <p:spPr>
                <a:xfrm>
                  <a:off x="0" y="0"/>
                  <a:ext cx="1905000" cy="171461"/>
                </a:xfrm>
                <a:custGeom>
                  <a:avLst/>
                  <a:gdLst>
                    <a:gd name="connsiteX0" fmla="*/ 0 w 1905000"/>
                    <a:gd name="connsiteY0" fmla="*/ 171450 h 171461"/>
                    <a:gd name="connsiteX1" fmla="*/ 638175 w 1905000"/>
                    <a:gd name="connsiteY1" fmla="*/ 9525 h 171461"/>
                    <a:gd name="connsiteX2" fmla="*/ 1266825 w 1905000"/>
                    <a:gd name="connsiteY2" fmla="*/ 171450 h 171461"/>
                    <a:gd name="connsiteX3" fmla="*/ 1905000 w 1905000"/>
                    <a:gd name="connsiteY3" fmla="*/ 0 h 171461"/>
                    <a:gd name="connsiteX4" fmla="*/ 1905000 w 1905000"/>
                    <a:gd name="connsiteY4" fmla="*/ 0 h 17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71461">
                      <a:moveTo>
                        <a:pt x="0" y="171450"/>
                      </a:moveTo>
                      <a:cubicBezTo>
                        <a:pt x="213519" y="90487"/>
                        <a:pt x="427038" y="9525"/>
                        <a:pt x="638175" y="9525"/>
                      </a:cubicBezTo>
                      <a:cubicBezTo>
                        <a:pt x="849312" y="9525"/>
                        <a:pt x="1055688" y="173038"/>
                        <a:pt x="1266825" y="171450"/>
                      </a:cubicBezTo>
                      <a:cubicBezTo>
                        <a:pt x="1477963" y="169862"/>
                        <a:pt x="1905000" y="0"/>
                        <a:pt x="1905000" y="0"/>
                      </a:cubicBezTo>
                      <a:lnTo>
                        <a:pt x="19050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7" name="フリーフォーム 46"/>
                <p:cNvSpPr/>
                <p:nvPr/>
              </p:nvSpPr>
              <p:spPr>
                <a:xfrm>
                  <a:off x="0" y="154674"/>
                  <a:ext cx="1905000" cy="171461"/>
                </a:xfrm>
                <a:custGeom>
                  <a:avLst/>
                  <a:gdLst>
                    <a:gd name="connsiteX0" fmla="*/ 0 w 1905000"/>
                    <a:gd name="connsiteY0" fmla="*/ 171450 h 171461"/>
                    <a:gd name="connsiteX1" fmla="*/ 638175 w 1905000"/>
                    <a:gd name="connsiteY1" fmla="*/ 9525 h 171461"/>
                    <a:gd name="connsiteX2" fmla="*/ 1266825 w 1905000"/>
                    <a:gd name="connsiteY2" fmla="*/ 171450 h 171461"/>
                    <a:gd name="connsiteX3" fmla="*/ 1905000 w 1905000"/>
                    <a:gd name="connsiteY3" fmla="*/ 0 h 171461"/>
                    <a:gd name="connsiteX4" fmla="*/ 1905000 w 1905000"/>
                    <a:gd name="connsiteY4" fmla="*/ 0 h 17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71461">
                      <a:moveTo>
                        <a:pt x="0" y="171450"/>
                      </a:moveTo>
                      <a:cubicBezTo>
                        <a:pt x="213519" y="90487"/>
                        <a:pt x="427038" y="9525"/>
                        <a:pt x="638175" y="9525"/>
                      </a:cubicBezTo>
                      <a:cubicBezTo>
                        <a:pt x="849312" y="9525"/>
                        <a:pt x="1055688" y="173038"/>
                        <a:pt x="1266825" y="171450"/>
                      </a:cubicBezTo>
                      <a:cubicBezTo>
                        <a:pt x="1477963" y="169862"/>
                        <a:pt x="1905000" y="0"/>
                        <a:pt x="1905000" y="0"/>
                      </a:cubicBezTo>
                      <a:lnTo>
                        <a:pt x="190500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5" name="フリーフォーム 44"/>
              <p:cNvSpPr/>
              <p:nvPr/>
            </p:nvSpPr>
            <p:spPr>
              <a:xfrm>
                <a:off x="0" y="209549"/>
                <a:ext cx="795338" cy="116147"/>
              </a:xfrm>
              <a:custGeom>
                <a:avLst/>
                <a:gdLst>
                  <a:gd name="connsiteX0" fmla="*/ 0 w 1905000"/>
                  <a:gd name="connsiteY0" fmla="*/ 171450 h 171461"/>
                  <a:gd name="connsiteX1" fmla="*/ 638175 w 1905000"/>
                  <a:gd name="connsiteY1" fmla="*/ 9525 h 171461"/>
                  <a:gd name="connsiteX2" fmla="*/ 1266825 w 1905000"/>
                  <a:gd name="connsiteY2" fmla="*/ 171450 h 171461"/>
                  <a:gd name="connsiteX3" fmla="*/ 1905000 w 1905000"/>
                  <a:gd name="connsiteY3" fmla="*/ 0 h 171461"/>
                  <a:gd name="connsiteX4" fmla="*/ 1905000 w 1905000"/>
                  <a:gd name="connsiteY4" fmla="*/ 0 h 17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171461">
                    <a:moveTo>
                      <a:pt x="0" y="171450"/>
                    </a:moveTo>
                    <a:cubicBezTo>
                      <a:pt x="213519" y="90487"/>
                      <a:pt x="427038" y="9525"/>
                      <a:pt x="638175" y="9525"/>
                    </a:cubicBezTo>
                    <a:cubicBezTo>
                      <a:pt x="849312" y="9525"/>
                      <a:pt x="1055688" y="173038"/>
                      <a:pt x="1266825" y="171450"/>
                    </a:cubicBezTo>
                    <a:cubicBezTo>
                      <a:pt x="1477963" y="169862"/>
                      <a:pt x="1905000" y="0"/>
                      <a:pt x="1905000" y="0"/>
                    </a:cubicBezTo>
                    <a:lnTo>
                      <a:pt x="1905000"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 name="テキスト ボックス 1"/>
            <p:cNvSpPr txBox="1"/>
            <p:nvPr/>
          </p:nvSpPr>
          <p:spPr>
            <a:xfrm>
              <a:off x="2814293" y="1303834"/>
              <a:ext cx="611523" cy="230832"/>
            </a:xfrm>
            <a:prstGeom prst="rect">
              <a:avLst/>
            </a:prstGeom>
            <a:noFill/>
          </p:spPr>
          <p:txBody>
            <a:bodyPr wrap="square" rtlCol="0">
              <a:spAutoFit/>
            </a:bodyPr>
            <a:lstStyle/>
            <a:p>
              <a:r>
                <a:rPr lang="ja-JP" altLang="en-US" sz="900" dirty="0">
                  <a:solidFill>
                    <a:prstClr val="black">
                      <a:lumMod val="75000"/>
                      <a:lumOff val="25000"/>
                    </a:prstClr>
                  </a:solidFill>
                </a:rPr>
                <a:t>＋</a:t>
              </a:r>
              <a:r>
                <a:rPr lang="en-US" altLang="ja-JP" sz="900" dirty="0">
                  <a:solidFill>
                    <a:prstClr val="black">
                      <a:lumMod val="75000"/>
                      <a:lumOff val="25000"/>
                    </a:prstClr>
                  </a:solidFill>
                </a:rPr>
                <a:t>300.0</a:t>
              </a:r>
              <a:endParaRPr lang="ja-JP" altLang="en-US" sz="900" dirty="0">
                <a:solidFill>
                  <a:prstClr val="black">
                    <a:lumMod val="75000"/>
                    <a:lumOff val="25000"/>
                  </a:prstClr>
                </a:solidFill>
              </a:endParaRPr>
            </a:p>
          </p:txBody>
        </p:sp>
      </p:grpSp>
    </p:spTree>
    <p:extLst>
      <p:ext uri="{BB962C8B-B14F-4D97-AF65-F5344CB8AC3E}">
        <p14:creationId xmlns:p14="http://schemas.microsoft.com/office/powerpoint/2010/main" val="1950383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362690" y="547801"/>
            <a:ext cx="9200494" cy="542584"/>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63" dirty="0" smtClean="0"/>
              <a:t>●</a:t>
            </a:r>
            <a:r>
              <a:rPr lang="ja-JP" altLang="en-US" sz="1463" dirty="0"/>
              <a:t>ＩＭＦ</a:t>
            </a:r>
            <a:r>
              <a:rPr lang="ja-JP" altLang="en-US" sz="1463" dirty="0" smtClean="0"/>
              <a:t>は、「世界経済は大封鎖に陥り、</a:t>
            </a:r>
            <a:r>
              <a:rPr lang="ja-JP" altLang="en-US" sz="1463" b="1" u="sng" dirty="0" smtClean="0"/>
              <a:t>大恐慌以来で最悪の景気後退</a:t>
            </a:r>
            <a:r>
              <a:rPr lang="ja-JP" altLang="en-US" sz="1463" dirty="0" smtClean="0"/>
              <a:t>」と分析。</a:t>
            </a:r>
            <a:endParaRPr lang="en-US" altLang="ja-JP" sz="1463" dirty="0" smtClean="0"/>
          </a:p>
          <a:p>
            <a:pPr marL="217984" indent="-217984"/>
            <a:r>
              <a:rPr lang="ja-JP" altLang="en-US" sz="1463" dirty="0" smtClean="0"/>
              <a:t>●感染第</a:t>
            </a:r>
            <a:r>
              <a:rPr lang="en-US" altLang="ja-JP" sz="1463" dirty="0" smtClean="0"/>
              <a:t>2</a:t>
            </a:r>
            <a:r>
              <a:rPr lang="ja-JP" altLang="en-US" sz="1463" dirty="0" smtClean="0"/>
              <a:t>波が避けられれば、</a:t>
            </a:r>
            <a:r>
              <a:rPr lang="en-US" altLang="ja-JP" sz="1463" dirty="0" smtClean="0"/>
              <a:t>2021</a:t>
            </a:r>
            <a:r>
              <a:rPr lang="ja-JP" altLang="en-US" sz="1463" dirty="0" smtClean="0"/>
              <a:t>年には世界全体で＋</a:t>
            </a:r>
            <a:r>
              <a:rPr lang="en-US" altLang="ja-JP" sz="1463" dirty="0" smtClean="0"/>
              <a:t>5.4</a:t>
            </a:r>
            <a:r>
              <a:rPr lang="ja-JP" altLang="en-US" sz="1463" dirty="0" smtClean="0"/>
              <a:t>％成長に回復すると予測。</a:t>
            </a:r>
            <a:endParaRPr lang="en-US" altLang="ja-JP" sz="1463" dirty="0" smtClean="0"/>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4545180" y="5785155"/>
            <a:ext cx="4230213" cy="267446"/>
          </a:xfrm>
          <a:prstGeom prst="rect">
            <a:avLst/>
          </a:prstGeom>
          <a:noFill/>
          <a:ln>
            <a:noFill/>
          </a:ln>
        </p:spPr>
        <p:txBody>
          <a:bodyPr wrap="square" rtlCol="0">
            <a:spAutoFit/>
          </a:bodyPr>
          <a:lstStyle/>
          <a:p>
            <a:pPr marL="217984" indent="-217984"/>
            <a:r>
              <a:rPr lang="ja-JP" altLang="en-US" sz="1138" dirty="0"/>
              <a:t>出典</a:t>
            </a:r>
            <a:r>
              <a:rPr lang="ja-JP" altLang="en-US" sz="1138" dirty="0" smtClean="0"/>
              <a:t>：国際通貨</a:t>
            </a:r>
            <a:r>
              <a:rPr lang="ja-JP" altLang="en-US" sz="1138" dirty="0"/>
              <a:t>基金</a:t>
            </a:r>
            <a:r>
              <a:rPr lang="ja-JP" altLang="en-US" sz="1138" dirty="0" smtClean="0"/>
              <a:t> 世界</a:t>
            </a:r>
            <a:r>
              <a:rPr lang="ja-JP" altLang="en-US" sz="1138" dirty="0"/>
              <a:t>経済</a:t>
            </a:r>
            <a:r>
              <a:rPr lang="ja-JP" altLang="en-US" sz="1138" dirty="0" smtClean="0"/>
              <a:t>見通し［改定］（</a:t>
            </a:r>
            <a:r>
              <a:rPr lang="en-US" altLang="ja-JP" sz="1138" dirty="0" smtClean="0"/>
              <a:t>2020/6/24</a:t>
            </a:r>
            <a:r>
              <a:rPr lang="ja-JP" altLang="en-US" sz="1138" dirty="0" smtClean="0"/>
              <a:t>）</a:t>
            </a:r>
            <a:endParaRPr lang="en-US" altLang="ja-JP" sz="1138"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1396313" y="1385121"/>
            <a:ext cx="635341" cy="253916"/>
          </a:xfrm>
          <a:prstGeom prst="rect">
            <a:avLst/>
          </a:prstGeom>
          <a:noFill/>
          <a:ln>
            <a:noFill/>
          </a:ln>
        </p:spPr>
        <p:txBody>
          <a:bodyPr wrap="square" rtlCol="0">
            <a:spAutoFit/>
          </a:bodyPr>
          <a:lstStyle/>
          <a:p>
            <a:pPr marL="217984" indent="-217984"/>
            <a:r>
              <a:rPr lang="ja-JP" altLang="en-US" sz="1050" dirty="0" smtClean="0"/>
              <a:t>（％）</a:t>
            </a:r>
            <a:endParaRPr lang="en-US" altLang="ja-JP" sz="1050" dirty="0"/>
          </a:p>
        </p:txBody>
      </p:sp>
      <p:sp>
        <p:nvSpPr>
          <p:cNvPr id="7" name="スライド番号プレースホルダー 1"/>
          <p:cNvSpPr>
            <a:spLocks noGrp="1"/>
          </p:cNvSpPr>
          <p:nvPr>
            <p:ph type="sldNum" sz="quarter" idx="12"/>
          </p:nvPr>
        </p:nvSpPr>
        <p:spPr>
          <a:xfrm>
            <a:off x="9349881" y="5691873"/>
            <a:ext cx="426606" cy="394246"/>
          </a:xfrm>
          <a:ln>
            <a:solidFill>
              <a:schemeClr val="accent1"/>
            </a:solidFill>
          </a:ln>
        </p:spPr>
        <p:txBody>
          <a:bodyPr/>
          <a:lstStyle/>
          <a:p>
            <a:pPr algn="ctr"/>
            <a:fld id="{9B28B6A2-4437-46C4-8AB6-08015A7ADF51}" type="slidenum">
              <a:rPr kumimoji="1" lang="ja-JP" altLang="en-US" sz="1600" smtClean="0"/>
              <a:pPr algn="ctr"/>
              <a:t>18</a:t>
            </a:fld>
            <a:endParaRPr kumimoji="1" lang="ja-JP" altLang="en-US" sz="1600" dirty="0"/>
          </a:p>
        </p:txBody>
      </p:sp>
      <p:sp>
        <p:nvSpPr>
          <p:cNvPr id="11"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0"/>
            <a:ext cx="9906000" cy="428364"/>
          </a:xfrm>
          <a:solidFill>
            <a:srgbClr val="002060"/>
          </a:solidFill>
        </p:spPr>
        <p:txBody>
          <a:bodyPr anchor="ctr">
            <a:noAutofit/>
          </a:bodyPr>
          <a:lstStyle/>
          <a:p>
            <a:r>
              <a:rPr lang="ja-JP" altLang="en-US" sz="1800" b="1" dirty="0">
                <a:solidFill>
                  <a:schemeClr val="bg1"/>
                </a:solidFill>
                <a:latin typeface="Meiryo UI" panose="020B0604030504040204" pitchFamily="50" charset="-128"/>
                <a:ea typeface="Meiryo UI" panose="020B0604030504040204" pitchFamily="50" charset="-128"/>
              </a:rPr>
              <a:t>企業業績の悪化・倒産の増加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経済</a:t>
            </a:r>
            <a:r>
              <a:rPr lang="ja-JP" altLang="en-US" sz="1800" b="1" dirty="0">
                <a:solidFill>
                  <a:schemeClr val="bg1"/>
                </a:solidFill>
                <a:latin typeface="Meiryo UI" panose="020B0604030504040204" pitchFamily="50" charset="-128"/>
                <a:ea typeface="Meiryo UI" panose="020B0604030504040204" pitchFamily="50" charset="-128"/>
              </a:rPr>
              <a:t>への影響</a:t>
            </a:r>
            <a:r>
              <a:rPr lang="en-US" altLang="ja-JP" sz="1800" b="1" dirty="0">
                <a:solidFill>
                  <a:schemeClr val="bg1"/>
                </a:solidFill>
                <a:latin typeface="Meiryo UI" panose="020B0604030504040204" pitchFamily="50" charset="-128"/>
                <a:ea typeface="Meiryo UI" panose="020B0604030504040204" pitchFamily="50" charset="-128"/>
              </a:rPr>
              <a:t>】</a:t>
            </a:r>
            <a:endParaRPr lang="ja-JP" altLang="en-US" sz="1600" b="1" dirty="0">
              <a:solidFill>
                <a:schemeClr val="bg1"/>
              </a:solidFill>
              <a:latin typeface="+mn-ea"/>
              <a:ea typeface="+mn-ea"/>
            </a:endParaRPr>
          </a:p>
        </p:txBody>
      </p:sp>
      <p:pic>
        <p:nvPicPr>
          <p:cNvPr id="2" name="図 1"/>
          <p:cNvPicPr>
            <a:picLocks noChangeAspect="1"/>
          </p:cNvPicPr>
          <p:nvPr/>
        </p:nvPicPr>
        <p:blipFill>
          <a:blip r:embed="rId2"/>
          <a:stretch>
            <a:fillRect/>
          </a:stretch>
        </p:blipFill>
        <p:spPr>
          <a:xfrm>
            <a:off x="1313372" y="1255178"/>
            <a:ext cx="7279255" cy="4505334"/>
          </a:xfrm>
          <a:prstGeom prst="rect">
            <a:avLst/>
          </a:prstGeom>
        </p:spPr>
      </p:pic>
    </p:spTree>
    <p:extLst>
      <p:ext uri="{BB962C8B-B14F-4D97-AF65-F5344CB8AC3E}">
        <p14:creationId xmlns:p14="http://schemas.microsoft.com/office/powerpoint/2010/main" val="1202158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19916" y="98856"/>
            <a:ext cx="7688554" cy="400110"/>
          </a:xfrm>
          <a:prstGeom prst="rect">
            <a:avLst/>
          </a:prstGeom>
          <a:noFill/>
        </p:spPr>
        <p:txBody>
          <a:bodyPr wrap="square" rtlCol="0">
            <a:spAutoFit/>
          </a:bodyPr>
          <a:lstStyle/>
          <a:p>
            <a:pPr defTabSz="408005">
              <a:defRPr/>
            </a:pPr>
            <a:r>
              <a:rPr kumimoji="1" lang="ja-JP" altLang="en-US" sz="2000" b="1" dirty="0">
                <a:solidFill>
                  <a:prstClr val="black"/>
                </a:solidFill>
                <a:latin typeface="Meiryo UI" panose="020B0604030504040204" pitchFamily="50" charset="-128"/>
                <a:ea typeface="Meiryo UI" panose="020B0604030504040204" pitchFamily="50" charset="-128"/>
              </a:rPr>
              <a:t>目　　次</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731409" y="504858"/>
            <a:ext cx="8560872" cy="184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a:xfrm>
            <a:off x="9397217" y="5691873"/>
            <a:ext cx="379269" cy="394246"/>
          </a:xfrm>
        </p:spPr>
        <p:txBody>
          <a:bodyPr/>
          <a:lstStyle/>
          <a:p>
            <a:fld id="{48CC1641-A557-4CE5-8C8D-A8271667C983}" type="slidenum">
              <a:rPr kumimoji="1" lang="ja-JP" altLang="en-US" sz="1600" b="1" smtClean="0"/>
              <a:pPr/>
              <a:t>1</a:t>
            </a:fld>
            <a:endParaRPr kumimoji="1" lang="ja-JP" altLang="en-US" sz="1600" b="1" dirty="0"/>
          </a:p>
        </p:txBody>
      </p:sp>
      <p:sp>
        <p:nvSpPr>
          <p:cNvPr id="2" name="テキスト ボックス 1"/>
          <p:cNvSpPr txBox="1"/>
          <p:nvPr/>
        </p:nvSpPr>
        <p:spPr>
          <a:xfrm>
            <a:off x="691341" y="978318"/>
            <a:ext cx="8600940" cy="3798476"/>
          </a:xfrm>
          <a:prstGeom prst="rect">
            <a:avLst/>
          </a:prstGeom>
          <a:noFill/>
        </p:spPr>
        <p:txBody>
          <a:bodyPr wrap="square" rtlCol="0">
            <a:spAutoFit/>
          </a:bodyPr>
          <a:lstStyle/>
          <a:p>
            <a:pPr lvl="0" algn="dist">
              <a:lnSpc>
                <a:spcPts val="1700"/>
              </a:lnSpc>
            </a:pPr>
            <a:r>
              <a:rPr kumimoji="1" lang="en-US" altLang="ja-JP" sz="1600" b="1" dirty="0">
                <a:solidFill>
                  <a:prstClr val="black"/>
                </a:solidFill>
              </a:rPr>
              <a:t>■ </a:t>
            </a:r>
            <a:r>
              <a:rPr kumimoji="1" lang="ja-JP" altLang="en-US" sz="1600" b="1" dirty="0">
                <a:solidFill>
                  <a:prstClr val="black"/>
                </a:solidFill>
              </a:rPr>
              <a:t>コロナ以前の大阪・・・・・・・・・・・・・・・・・・・・・・・・・・・・・・・・・・・・・・・・・・・</a:t>
            </a:r>
            <a:r>
              <a:rPr kumimoji="1" lang="ja-JP" altLang="en-US" sz="1600" b="1" dirty="0" smtClean="0">
                <a:solidFill>
                  <a:prstClr val="black"/>
                </a:solidFill>
              </a:rPr>
              <a:t>・</a:t>
            </a:r>
            <a:r>
              <a:rPr kumimoji="1" lang="en-US" altLang="ja-JP" sz="1600" b="1" dirty="0" smtClean="0">
                <a:solidFill>
                  <a:prstClr val="black"/>
                </a:solidFill>
              </a:rPr>
              <a:t>2</a:t>
            </a:r>
            <a:endParaRPr kumimoji="1" lang="en-US" altLang="ja-JP" sz="1600" b="1" dirty="0">
              <a:solidFill>
                <a:prstClr val="black"/>
              </a:solidFill>
            </a:endParaRPr>
          </a:p>
          <a:p>
            <a:pPr lvl="0" algn="dist">
              <a:lnSpc>
                <a:spcPts val="1700"/>
              </a:lnSpc>
            </a:pPr>
            <a:r>
              <a:rPr kumimoji="1" lang="ja-JP" altLang="en-US" sz="1600" dirty="0" smtClean="0">
                <a:solidFill>
                  <a:prstClr val="black"/>
                </a:solidFill>
              </a:rPr>
              <a:t>　　＊人口動態・・・・・・・・・・・・・・・・・・・・・・・・・・・・・・・・・・・・・・・・・・・・・・・・・・・・・・・</a:t>
            </a:r>
            <a:r>
              <a:rPr kumimoji="1" lang="en-US" altLang="ja-JP" sz="1600" dirty="0" smtClean="0">
                <a:solidFill>
                  <a:prstClr val="black"/>
                </a:solidFill>
              </a:rPr>
              <a:t>3 </a:t>
            </a:r>
          </a:p>
          <a:p>
            <a:pPr lvl="0" algn="dist">
              <a:lnSpc>
                <a:spcPts val="1700"/>
              </a:lnSpc>
            </a:pPr>
            <a:r>
              <a:rPr kumimoji="1" lang="ja-JP" altLang="en-US" sz="1600" dirty="0" smtClean="0">
                <a:solidFill>
                  <a:prstClr val="black"/>
                </a:solidFill>
              </a:rPr>
              <a:t>　　＊産業・・・・・・・・・・・・・・・・・・・・・・・・・・・・・・・・・・・・・・・・・・・・・・・・・・・・・・・・・・</a:t>
            </a:r>
            <a:r>
              <a:rPr kumimoji="1" lang="en-US" altLang="ja-JP" sz="1600" dirty="0" smtClean="0">
                <a:solidFill>
                  <a:prstClr val="black"/>
                </a:solidFill>
              </a:rPr>
              <a:t>6</a:t>
            </a:r>
          </a:p>
          <a:p>
            <a:pPr lvl="0" algn="dist">
              <a:lnSpc>
                <a:spcPts val="1700"/>
              </a:lnSpc>
            </a:pPr>
            <a:r>
              <a:rPr kumimoji="1" lang="ja-JP" altLang="en-US" sz="1600" dirty="0">
                <a:solidFill>
                  <a:prstClr val="black"/>
                </a:solidFill>
              </a:rPr>
              <a:t>　　</a:t>
            </a:r>
            <a:endParaRPr kumimoji="1" lang="en-US" altLang="ja-JP" sz="1600" dirty="0" smtClean="0">
              <a:solidFill>
                <a:prstClr val="black"/>
              </a:solidFill>
            </a:endParaRPr>
          </a:p>
          <a:p>
            <a:pPr lvl="0" algn="dist">
              <a:lnSpc>
                <a:spcPts val="1700"/>
              </a:lnSpc>
            </a:pPr>
            <a:r>
              <a:rPr kumimoji="1" lang="ja-JP" altLang="en-US" sz="1600" b="1" dirty="0" smtClean="0"/>
              <a:t>■ </a:t>
            </a:r>
            <a:r>
              <a:rPr kumimoji="1" lang="ja-JP" altLang="en-US" sz="1600" b="1" dirty="0"/>
              <a:t>コロナが与えた影響・・・・・・・・・・・・・・・・・・・・・・・・・・・・・・・・・・・・・・・</a:t>
            </a:r>
            <a:r>
              <a:rPr kumimoji="1" lang="ja-JP" altLang="en-US" sz="1600" b="1" dirty="0" smtClean="0"/>
              <a:t>・</a:t>
            </a:r>
            <a:r>
              <a:rPr kumimoji="1" lang="en-US" altLang="ja-JP" sz="1600" b="1" dirty="0" smtClean="0"/>
              <a:t>15</a:t>
            </a:r>
            <a:endParaRPr kumimoji="1" lang="en-US" altLang="ja-JP" sz="1600" b="1" dirty="0"/>
          </a:p>
          <a:p>
            <a:pPr algn="dist">
              <a:lnSpc>
                <a:spcPts val="1700"/>
              </a:lnSpc>
            </a:pPr>
            <a:r>
              <a:rPr kumimoji="1" lang="en-US" altLang="ja-JP" sz="1600" b="1" dirty="0"/>
              <a:t> </a:t>
            </a:r>
            <a:r>
              <a:rPr kumimoji="1" lang="en-US" altLang="ja-JP" sz="1600" b="1" dirty="0" smtClean="0"/>
              <a:t> ◇ </a:t>
            </a:r>
            <a:r>
              <a:rPr kumimoji="1" lang="ja-JP" altLang="en-US" sz="1600" b="1" dirty="0"/>
              <a:t>経済への影響・・・・・・・・・・・・・・・・・・・・・・・・・・・・・・・・・・・・・・・・・・・</a:t>
            </a:r>
            <a:r>
              <a:rPr kumimoji="1" lang="ja-JP" altLang="en-US" sz="1600" b="1" dirty="0" smtClean="0"/>
              <a:t>・</a:t>
            </a:r>
            <a:r>
              <a:rPr kumimoji="1" lang="en-US" altLang="ja-JP" sz="1600" b="1" dirty="0" smtClean="0"/>
              <a:t>15</a:t>
            </a:r>
            <a:endParaRPr kumimoji="1" lang="en-US" altLang="ja-JP" sz="1600" b="1" dirty="0"/>
          </a:p>
          <a:p>
            <a:pPr algn="dist">
              <a:lnSpc>
                <a:spcPts val="1700"/>
              </a:lnSpc>
            </a:pPr>
            <a:r>
              <a:rPr kumimoji="1" lang="ja-JP" altLang="en-US" sz="1600" dirty="0"/>
              <a:t>　　＊不要不急の消費の減少・・・・・</a:t>
            </a:r>
            <a:r>
              <a:rPr kumimoji="1" lang="ja-JP" altLang="en-US" sz="1600" dirty="0" smtClean="0"/>
              <a:t>・・・・</a:t>
            </a:r>
            <a:r>
              <a:rPr kumimoji="1" lang="ja-JP" altLang="en-US" sz="1600" dirty="0"/>
              <a:t>・・・・・・・・・・・・・・・・・・・・・・・・・・・・・・・・・</a:t>
            </a:r>
            <a:r>
              <a:rPr kumimoji="1" lang="ja-JP" altLang="en-US" sz="1600" dirty="0" smtClean="0"/>
              <a:t>・</a:t>
            </a:r>
            <a:r>
              <a:rPr kumimoji="1" lang="en-US" altLang="ja-JP" sz="1600" dirty="0" smtClean="0"/>
              <a:t>16 </a:t>
            </a:r>
            <a:r>
              <a:rPr kumimoji="1" lang="ja-JP" altLang="en-US" sz="1600" dirty="0"/>
              <a:t>　　</a:t>
            </a:r>
            <a:endParaRPr kumimoji="1" lang="en-US" altLang="ja-JP" sz="1600" dirty="0"/>
          </a:p>
          <a:p>
            <a:pPr algn="dist">
              <a:lnSpc>
                <a:spcPts val="1700"/>
              </a:lnSpc>
            </a:pPr>
            <a:r>
              <a:rPr kumimoji="1" lang="ja-JP" altLang="en-US" sz="1600" dirty="0"/>
              <a:t>　　＊企業業績の悪化・倒産の増加・・・・・・・・・・・・・・・・・・・・・・・・・・・・・・・・・・・・・・</a:t>
            </a:r>
            <a:r>
              <a:rPr kumimoji="1" lang="ja-JP" altLang="en-US" sz="1600" dirty="0" smtClean="0"/>
              <a:t>・</a:t>
            </a:r>
            <a:r>
              <a:rPr kumimoji="1" lang="en-US" altLang="ja-JP" sz="1600" dirty="0" smtClean="0"/>
              <a:t>18</a:t>
            </a:r>
            <a:endParaRPr kumimoji="1" lang="en-US" altLang="ja-JP" sz="1600" dirty="0"/>
          </a:p>
          <a:p>
            <a:pPr algn="dist">
              <a:lnSpc>
                <a:spcPts val="1700"/>
              </a:lnSpc>
            </a:pPr>
            <a:r>
              <a:rPr kumimoji="1" lang="ja-JP" altLang="en-US" sz="1600" dirty="0"/>
              <a:t>　　＊雇用情勢の悪化・・・・・・・・・・・・・・・・・・・・・・・・・・・・・・・・・・・・・・・・・・・・・・・・</a:t>
            </a:r>
            <a:r>
              <a:rPr kumimoji="1" lang="ja-JP" altLang="en-US" sz="1600" dirty="0" smtClean="0"/>
              <a:t>・</a:t>
            </a:r>
            <a:r>
              <a:rPr kumimoji="1" lang="en-US" altLang="ja-JP" sz="1600" dirty="0" smtClean="0"/>
              <a:t>24</a:t>
            </a:r>
            <a:endParaRPr kumimoji="1" lang="en-US" altLang="ja-JP" sz="1600" dirty="0"/>
          </a:p>
          <a:p>
            <a:pPr algn="dist">
              <a:lnSpc>
                <a:spcPts val="1700"/>
              </a:lnSpc>
            </a:pPr>
            <a:r>
              <a:rPr kumimoji="1" lang="ja-JP" altLang="en-US" sz="1600" dirty="0"/>
              <a:t>　　＊所得の減少・・・・・・・・・・・・・・・・・・・・・・・・・・・・・・・・・・・・・・・・・・・・・・・・・・・・</a:t>
            </a:r>
            <a:r>
              <a:rPr kumimoji="1" lang="ja-JP" altLang="en-US" sz="1600" dirty="0" smtClean="0"/>
              <a:t>・</a:t>
            </a:r>
            <a:r>
              <a:rPr kumimoji="1" lang="en-US" altLang="ja-JP" sz="1600" dirty="0" smtClean="0"/>
              <a:t>26</a:t>
            </a:r>
            <a:endParaRPr kumimoji="1" lang="en-US" altLang="ja-JP" sz="1600" dirty="0"/>
          </a:p>
          <a:p>
            <a:pPr algn="dist">
              <a:lnSpc>
                <a:spcPts val="1700"/>
              </a:lnSpc>
            </a:pPr>
            <a:r>
              <a:rPr kumimoji="1" lang="en-US" altLang="ja-JP" sz="1600" dirty="0"/>
              <a:t> </a:t>
            </a:r>
            <a:endParaRPr kumimoji="1" lang="en-US" altLang="ja-JP" sz="1600" dirty="0" smtClean="0"/>
          </a:p>
          <a:p>
            <a:pPr algn="dist">
              <a:lnSpc>
                <a:spcPts val="1700"/>
              </a:lnSpc>
            </a:pPr>
            <a:r>
              <a:rPr kumimoji="1" lang="en-US" altLang="ja-JP" sz="1600" dirty="0"/>
              <a:t> </a:t>
            </a:r>
            <a:r>
              <a:rPr kumimoji="1" lang="en-US" altLang="ja-JP" sz="1600" dirty="0" smtClean="0"/>
              <a:t> </a:t>
            </a:r>
            <a:r>
              <a:rPr kumimoji="1" lang="en-US" altLang="ja-JP" sz="1600" b="1" dirty="0" smtClean="0"/>
              <a:t>◇ </a:t>
            </a:r>
            <a:r>
              <a:rPr kumimoji="1" lang="ja-JP" altLang="en-US" sz="1600" b="1" dirty="0" smtClean="0"/>
              <a:t>社会への影響・変容・・・・・・・・・・・・・・・・・・・・・・・・・・・・・・・・・・・・・・・・・</a:t>
            </a:r>
            <a:r>
              <a:rPr kumimoji="1" lang="en-US" altLang="ja-JP" sz="1600" b="1" dirty="0" smtClean="0"/>
              <a:t>28</a:t>
            </a:r>
          </a:p>
          <a:p>
            <a:pPr algn="dist">
              <a:lnSpc>
                <a:spcPts val="1700"/>
              </a:lnSpc>
            </a:pPr>
            <a:r>
              <a:rPr kumimoji="1" lang="ja-JP" altLang="en-US" sz="1600" dirty="0"/>
              <a:t>　　＊働き方の変化・・・・・・・・・・・・・・・・・・・・・・・・・・・・・・・・・・・・・・・・・・・・・・・・・・・</a:t>
            </a:r>
            <a:r>
              <a:rPr kumimoji="1" lang="ja-JP" altLang="en-US" sz="1600" dirty="0" smtClean="0"/>
              <a:t>・</a:t>
            </a:r>
            <a:r>
              <a:rPr kumimoji="1" lang="en-US" altLang="ja-JP" sz="1600" dirty="0" smtClean="0"/>
              <a:t>29 </a:t>
            </a:r>
            <a:endParaRPr kumimoji="1" lang="en-US" altLang="ja-JP" sz="1600" dirty="0"/>
          </a:p>
          <a:p>
            <a:pPr algn="dist">
              <a:lnSpc>
                <a:spcPts val="1700"/>
              </a:lnSpc>
            </a:pPr>
            <a:r>
              <a:rPr kumimoji="1" lang="ja-JP" altLang="en-US" sz="1600" dirty="0"/>
              <a:t>　　＊非接触型サービスの増加・・・・・・・・・・・・・・・・・・・・・・・・・・・・・・・・・・・・・・・・・・・</a:t>
            </a:r>
            <a:r>
              <a:rPr kumimoji="1" lang="ja-JP" altLang="en-US" sz="1600" dirty="0" smtClean="0"/>
              <a:t>・</a:t>
            </a:r>
            <a:r>
              <a:rPr kumimoji="1" lang="en-US" altLang="ja-JP" sz="1600" dirty="0" smtClean="0"/>
              <a:t>30</a:t>
            </a:r>
            <a:r>
              <a:rPr kumimoji="1" lang="ja-JP" altLang="en-US" sz="1600" dirty="0"/>
              <a:t>　</a:t>
            </a:r>
          </a:p>
          <a:p>
            <a:pPr algn="dist">
              <a:lnSpc>
                <a:spcPts val="1700"/>
              </a:lnSpc>
            </a:pPr>
            <a:r>
              <a:rPr kumimoji="1" lang="ja-JP" altLang="en-US" sz="1600" dirty="0"/>
              <a:t>　　</a:t>
            </a:r>
            <a:r>
              <a:rPr kumimoji="1" lang="ja-JP" altLang="en-US" sz="1600" dirty="0" smtClean="0"/>
              <a:t>＊生活習慣への影響等・</a:t>
            </a:r>
            <a:r>
              <a:rPr kumimoji="1" lang="ja-JP" altLang="en-US" sz="1600" dirty="0"/>
              <a:t>・・・・・・・・・・・・・・・・・・・・・・・・・・・・・・・・・・・・・・・・・・・・</a:t>
            </a:r>
            <a:r>
              <a:rPr kumimoji="1" lang="ja-JP" altLang="en-US" sz="1600" dirty="0" smtClean="0"/>
              <a:t>・</a:t>
            </a:r>
            <a:r>
              <a:rPr kumimoji="1" lang="en-US" altLang="ja-JP" sz="1600" dirty="0" smtClean="0"/>
              <a:t>33</a:t>
            </a:r>
          </a:p>
          <a:p>
            <a:pPr lvl="0" algn="dist">
              <a:lnSpc>
                <a:spcPts val="1700"/>
              </a:lnSpc>
            </a:pPr>
            <a:r>
              <a:rPr kumimoji="1" lang="ja-JP" altLang="en-US" sz="1600" dirty="0" smtClean="0">
                <a:solidFill>
                  <a:prstClr val="black"/>
                </a:solidFill>
              </a:rPr>
              <a:t>　　＊地域社会へ</a:t>
            </a:r>
            <a:r>
              <a:rPr kumimoji="1" lang="ja-JP" altLang="en-US" sz="1600" dirty="0">
                <a:solidFill>
                  <a:prstClr val="black"/>
                </a:solidFill>
              </a:rPr>
              <a:t>の影響等・・・・・・・・・・・・・・・・・・・・・・・・・・・・・・・・・・・・・・・・・・・・・</a:t>
            </a:r>
            <a:r>
              <a:rPr kumimoji="1" lang="ja-JP" altLang="en-US" sz="1600" dirty="0" smtClean="0">
                <a:solidFill>
                  <a:prstClr val="black"/>
                </a:solidFill>
              </a:rPr>
              <a:t>・</a:t>
            </a:r>
            <a:r>
              <a:rPr kumimoji="1" lang="en-US" altLang="ja-JP" sz="1600" dirty="0" smtClean="0">
                <a:solidFill>
                  <a:prstClr val="black"/>
                </a:solidFill>
              </a:rPr>
              <a:t>36</a:t>
            </a:r>
            <a:r>
              <a:rPr kumimoji="1" lang="ja-JP" altLang="en-US" sz="1600" dirty="0"/>
              <a:t>　</a:t>
            </a:r>
            <a:r>
              <a:rPr kumimoji="1" lang="ja-JP" altLang="en-US" sz="1600" dirty="0" smtClean="0"/>
              <a:t>　　　</a:t>
            </a:r>
            <a:endParaRPr kumimoji="1" lang="en-US" altLang="ja-JP" sz="1600" dirty="0" smtClean="0"/>
          </a:p>
          <a:p>
            <a:pPr algn="dist">
              <a:lnSpc>
                <a:spcPts val="1700"/>
              </a:lnSpc>
            </a:pPr>
            <a:r>
              <a:rPr kumimoji="1" lang="ja-JP" altLang="en-US" sz="1600" dirty="0" smtClean="0"/>
              <a:t>　　＊オンラインファースト・・・・・・・・・・・・・・・・・・・・・・・・・・・・・・・・・・・・・・・・・・・・・・・・・・・・・</a:t>
            </a:r>
            <a:r>
              <a:rPr kumimoji="1" lang="en-US" altLang="ja-JP" sz="1600" dirty="0" smtClean="0"/>
              <a:t>45</a:t>
            </a:r>
            <a:r>
              <a:rPr kumimoji="1" lang="ja-JP" altLang="en-US" sz="1600" dirty="0" smtClean="0"/>
              <a:t>　</a:t>
            </a:r>
            <a:endParaRPr kumimoji="1" lang="en-US" altLang="ja-JP" sz="1600" dirty="0"/>
          </a:p>
        </p:txBody>
      </p:sp>
    </p:spTree>
    <p:extLst>
      <p:ext uri="{BB962C8B-B14F-4D97-AF65-F5344CB8AC3E}">
        <p14:creationId xmlns:p14="http://schemas.microsoft.com/office/powerpoint/2010/main" val="4125933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785" b="1" dirty="0">
                <a:solidFill>
                  <a:schemeClr val="bg1"/>
                </a:solidFill>
                <a:latin typeface="Meiryo UI" panose="020B0604030504040204" pitchFamily="50" charset="-128"/>
                <a:ea typeface="Meiryo UI" panose="020B0604030504040204" pitchFamily="50" charset="-128"/>
              </a:rPr>
              <a:t>企業業績の悪化・倒産の増加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景気</a:t>
            </a:r>
            <a:r>
              <a:rPr lang="en-US" altLang="ja-JP" sz="1785" b="1" dirty="0" smtClean="0">
                <a:solidFill>
                  <a:schemeClr val="bg1"/>
                </a:solidFill>
                <a:latin typeface="Meiryo UI" panose="020B0604030504040204" pitchFamily="50" charset="-128"/>
                <a:ea typeface="Meiryo UI" panose="020B0604030504040204" pitchFamily="50" charset="-128"/>
              </a:rPr>
              <a:t>DI</a:t>
            </a:r>
            <a:r>
              <a:rPr lang="ja-JP" altLang="en-US" sz="1600" b="1" dirty="0" smtClean="0">
                <a:solidFill>
                  <a:schemeClr val="bg1"/>
                </a:solidFill>
                <a:latin typeface="Meiryo UI" panose="020B0604030504040204" pitchFamily="50" charset="-128"/>
                <a:ea typeface="Meiryo UI" panose="020B0604030504040204" pitchFamily="50" charset="-128"/>
              </a:rPr>
              <a:t>（大阪）</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800829" y="411150"/>
            <a:ext cx="8304342" cy="5950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249" b="1" dirty="0">
                <a:solidFill>
                  <a:schemeClr val="tx1"/>
                </a:solidFill>
                <a:latin typeface="Meiryo UI" panose="020B0604030504040204" pitchFamily="50" charset="-128"/>
                <a:ea typeface="Meiryo UI" panose="020B0604030504040204" pitchFamily="50" charset="-128"/>
              </a:rPr>
              <a:t> </a:t>
            </a:r>
            <a:r>
              <a:rPr kumimoji="1" lang="ja-JP" altLang="en-US" sz="1249" dirty="0" smtClean="0">
                <a:solidFill>
                  <a:schemeClr val="tx1"/>
                </a:solidFill>
                <a:latin typeface="Meiryo UI" panose="020B0604030504040204" pitchFamily="50" charset="-128"/>
                <a:ea typeface="Meiryo UI" panose="020B0604030504040204" pitchFamily="50" charset="-128"/>
              </a:rPr>
              <a:t>●</a:t>
            </a:r>
            <a:r>
              <a:rPr kumimoji="1" lang="en-US" altLang="ja-JP" sz="1249" dirty="0">
                <a:solidFill>
                  <a:schemeClr val="tx1"/>
                </a:solidFill>
                <a:latin typeface="Meiryo UI" panose="020B0604030504040204" pitchFamily="50" charset="-128"/>
                <a:ea typeface="Meiryo UI" panose="020B0604030504040204" pitchFamily="50" charset="-128"/>
              </a:rPr>
              <a:t>6</a:t>
            </a:r>
            <a:r>
              <a:rPr kumimoji="1" lang="ja-JP" altLang="en-US" sz="1249" dirty="0" smtClean="0">
                <a:solidFill>
                  <a:schemeClr val="tx1"/>
                </a:solidFill>
                <a:latin typeface="Meiryo UI" panose="020B0604030504040204" pitchFamily="50" charset="-128"/>
                <a:ea typeface="Meiryo UI" panose="020B0604030504040204" pitchFamily="50" charset="-128"/>
              </a:rPr>
              <a:t>月</a:t>
            </a:r>
            <a:r>
              <a:rPr kumimoji="1" lang="ja-JP" altLang="en-US" sz="1249" dirty="0">
                <a:solidFill>
                  <a:schemeClr val="tx1"/>
                </a:solidFill>
                <a:latin typeface="Meiryo UI" panose="020B0604030504040204" pitchFamily="50" charset="-128"/>
                <a:ea typeface="Meiryo UI" panose="020B0604030504040204" pitchFamily="50" charset="-128"/>
              </a:rPr>
              <a:t>の業種別景気</a:t>
            </a:r>
            <a:r>
              <a:rPr kumimoji="1" lang="en-US" altLang="ja-JP" sz="1249" dirty="0">
                <a:solidFill>
                  <a:schemeClr val="tx1"/>
                </a:solidFill>
                <a:latin typeface="Meiryo UI" panose="020B0604030504040204" pitchFamily="50" charset="-128"/>
                <a:ea typeface="Meiryo UI" panose="020B0604030504040204" pitchFamily="50" charset="-128"/>
              </a:rPr>
              <a:t>DI</a:t>
            </a:r>
            <a:r>
              <a:rPr kumimoji="1" lang="ja-JP" altLang="en-US" sz="1249" dirty="0">
                <a:solidFill>
                  <a:schemeClr val="tx1"/>
                </a:solidFill>
                <a:latin typeface="Meiryo UI" panose="020B0604030504040204" pitchFamily="50" charset="-128"/>
                <a:ea typeface="Meiryo UI" panose="020B0604030504040204" pitchFamily="50" charset="-128"/>
              </a:rPr>
              <a:t>では</a:t>
            </a:r>
            <a:r>
              <a:rPr kumimoji="1" lang="ja-JP" altLang="en-US" sz="1249" dirty="0" smtClean="0">
                <a:solidFill>
                  <a:schemeClr val="tx1"/>
                </a:solidFill>
                <a:latin typeface="Meiryo UI" panose="020B0604030504040204" pitchFamily="50" charset="-128"/>
                <a:ea typeface="Meiryo UI" panose="020B0604030504040204" pitchFamily="50" charset="-128"/>
              </a:rPr>
              <a:t>、</a:t>
            </a:r>
            <a:r>
              <a:rPr kumimoji="1" lang="ja-JP" altLang="en-US" sz="1249" b="1" u="sng" dirty="0" smtClean="0">
                <a:solidFill>
                  <a:schemeClr val="tx1"/>
                </a:solidFill>
                <a:latin typeface="Meiryo UI" panose="020B0604030504040204" pitchFamily="50" charset="-128"/>
                <a:ea typeface="Meiryo UI" panose="020B0604030504040204" pitchFamily="50" charset="-128"/>
              </a:rPr>
              <a:t>「製造業」「運輸・倉庫」以外の業種では</a:t>
            </a:r>
            <a:r>
              <a:rPr kumimoji="1" lang="ja-JP" altLang="en-US" sz="1249" b="1" u="sng" dirty="0">
                <a:solidFill>
                  <a:schemeClr val="tx1"/>
                </a:solidFill>
                <a:latin typeface="Meiryo UI" panose="020B0604030504040204" pitchFamily="50" charset="-128"/>
                <a:ea typeface="Meiryo UI" panose="020B0604030504040204" pitchFamily="50" charset="-128"/>
              </a:rPr>
              <a:t>前月から改善し、底打ち</a:t>
            </a:r>
            <a:r>
              <a:rPr kumimoji="1" lang="ja-JP" altLang="en-US" sz="1249" b="1" u="sng" dirty="0" smtClean="0">
                <a:solidFill>
                  <a:schemeClr val="tx1"/>
                </a:solidFill>
                <a:latin typeface="Meiryo UI" panose="020B0604030504040204" pitchFamily="50" charset="-128"/>
                <a:ea typeface="Meiryo UI" panose="020B0604030504040204" pitchFamily="50" charset="-128"/>
              </a:rPr>
              <a:t>感が見られる。</a:t>
            </a:r>
            <a:endParaRPr kumimoji="1" lang="en-US" altLang="ja-JP" sz="1249" b="1" u="sng" dirty="0" smtClean="0">
              <a:solidFill>
                <a:schemeClr val="tx1"/>
              </a:solidFill>
              <a:latin typeface="Meiryo UI" panose="020B0604030504040204" pitchFamily="50" charset="-128"/>
              <a:ea typeface="Meiryo UI" panose="020B0604030504040204" pitchFamily="50" charset="-128"/>
            </a:endParaRPr>
          </a:p>
          <a:p>
            <a:pPr marL="161502" indent="-161502">
              <a:lnSpc>
                <a:spcPct val="150000"/>
              </a:lnSpc>
            </a:pPr>
            <a:r>
              <a:rPr kumimoji="1" lang="en-US" altLang="ja-JP" sz="1249" dirty="0">
                <a:solidFill>
                  <a:schemeClr val="tx1"/>
                </a:solidFill>
                <a:latin typeface="Meiryo UI" panose="020B0604030504040204" pitchFamily="50" charset="-128"/>
                <a:ea typeface="Meiryo UI" panose="020B0604030504040204" pitchFamily="50" charset="-128"/>
              </a:rPr>
              <a:t> </a:t>
            </a:r>
            <a:r>
              <a:rPr kumimoji="1" lang="ja-JP" altLang="en-US" sz="1249" dirty="0" smtClean="0">
                <a:solidFill>
                  <a:schemeClr val="tx1"/>
                </a:solidFill>
                <a:latin typeface="Meiryo UI" panose="020B0604030504040204" pitchFamily="50" charset="-128"/>
                <a:ea typeface="Meiryo UI" panose="020B0604030504040204" pitchFamily="50" charset="-128"/>
              </a:rPr>
              <a:t>●特に</a:t>
            </a:r>
            <a:r>
              <a:rPr kumimoji="1" lang="ja-JP" altLang="en-US" sz="1249" b="1" u="sng" dirty="0" smtClean="0">
                <a:solidFill>
                  <a:schemeClr val="tx1"/>
                </a:solidFill>
                <a:latin typeface="Meiryo UI" panose="020B0604030504040204" pitchFamily="50" charset="-128"/>
                <a:ea typeface="Meiryo UI" panose="020B0604030504040204" pitchFamily="50" charset="-128"/>
              </a:rPr>
              <a:t>「小売業」は前月から大幅に改善。</a:t>
            </a:r>
            <a:r>
              <a:rPr kumimoji="1" lang="ja-JP" altLang="en-US" sz="1249" b="1" dirty="0" smtClean="0">
                <a:solidFill>
                  <a:schemeClr val="tx1"/>
                </a:solidFill>
                <a:latin typeface="Meiryo UI" panose="020B0604030504040204" pitchFamily="50" charset="-128"/>
                <a:ea typeface="Meiryo UI" panose="020B0604030504040204" pitchFamily="50" charset="-128"/>
              </a:rPr>
              <a:t>（</a:t>
            </a:r>
            <a:r>
              <a:rPr kumimoji="1" lang="en-US" altLang="ja-JP" sz="1249" b="1" dirty="0" smtClean="0">
                <a:solidFill>
                  <a:schemeClr val="tx1"/>
                </a:solidFill>
                <a:latin typeface="Meiryo UI" panose="020B0604030504040204" pitchFamily="50" charset="-128"/>
                <a:ea typeface="Meiryo UI" panose="020B0604030504040204" pitchFamily="50" charset="-128"/>
              </a:rPr>
              <a:t>5</a:t>
            </a:r>
            <a:r>
              <a:rPr kumimoji="1" lang="ja-JP" altLang="en-US" sz="1249" b="1" dirty="0" smtClean="0">
                <a:solidFill>
                  <a:schemeClr val="tx1"/>
                </a:solidFill>
                <a:latin typeface="Meiryo UI" panose="020B0604030504040204" pitchFamily="50" charset="-128"/>
                <a:ea typeface="Meiryo UI" panose="020B0604030504040204" pitchFamily="50" charset="-128"/>
              </a:rPr>
              <a:t>月</a:t>
            </a:r>
            <a:r>
              <a:rPr kumimoji="1" lang="ja-JP" altLang="en-US" sz="1249" b="1" dirty="0">
                <a:solidFill>
                  <a:schemeClr val="tx1"/>
                </a:solidFill>
                <a:latin typeface="Meiryo UI" panose="020B0604030504040204" pitchFamily="50" charset="-128"/>
                <a:ea typeface="Meiryo UI" panose="020B0604030504040204" pitchFamily="50" charset="-128"/>
              </a:rPr>
              <a:t>：</a:t>
            </a:r>
            <a:r>
              <a:rPr kumimoji="1" lang="en-US" altLang="ja-JP" sz="1249" b="1" dirty="0" smtClean="0">
                <a:solidFill>
                  <a:schemeClr val="tx1"/>
                </a:solidFill>
                <a:latin typeface="Meiryo UI" panose="020B0604030504040204" pitchFamily="50" charset="-128"/>
                <a:ea typeface="Meiryo UI" panose="020B0604030504040204" pitchFamily="50" charset="-128"/>
              </a:rPr>
              <a:t>15.6 </a:t>
            </a:r>
            <a:r>
              <a:rPr kumimoji="1" lang="ja-JP" altLang="en-US" sz="1249" b="1" dirty="0" smtClean="0">
                <a:solidFill>
                  <a:schemeClr val="tx1"/>
                </a:solidFill>
                <a:latin typeface="Meiryo UI" panose="020B0604030504040204" pitchFamily="50" charset="-128"/>
                <a:ea typeface="Meiryo UI" panose="020B0604030504040204" pitchFamily="50" charset="-128"/>
              </a:rPr>
              <a:t>➔ </a:t>
            </a:r>
            <a:r>
              <a:rPr kumimoji="1" lang="en-US" altLang="ja-JP" sz="1249" b="1" dirty="0" smtClean="0">
                <a:solidFill>
                  <a:schemeClr val="tx1"/>
                </a:solidFill>
                <a:latin typeface="Meiryo UI" panose="020B0604030504040204" pitchFamily="50" charset="-128"/>
                <a:ea typeface="Meiryo UI" panose="020B0604030504040204" pitchFamily="50" charset="-128"/>
              </a:rPr>
              <a:t>6</a:t>
            </a:r>
            <a:r>
              <a:rPr kumimoji="1" lang="ja-JP" altLang="en-US" sz="1249" b="1" dirty="0" smtClean="0">
                <a:solidFill>
                  <a:schemeClr val="tx1"/>
                </a:solidFill>
                <a:latin typeface="Meiryo UI" panose="020B0604030504040204" pitchFamily="50" charset="-128"/>
                <a:ea typeface="Meiryo UI" panose="020B0604030504040204" pitchFamily="50" charset="-128"/>
              </a:rPr>
              <a:t>月：</a:t>
            </a:r>
            <a:r>
              <a:rPr kumimoji="1" lang="en-US" altLang="ja-JP" sz="1249" b="1" dirty="0" smtClean="0">
                <a:solidFill>
                  <a:schemeClr val="tx1"/>
                </a:solidFill>
                <a:latin typeface="Meiryo UI" panose="020B0604030504040204" pitchFamily="50" charset="-128"/>
                <a:ea typeface="Meiryo UI" panose="020B0604030504040204" pitchFamily="50" charset="-128"/>
              </a:rPr>
              <a:t>25.6</a:t>
            </a:r>
            <a:r>
              <a:rPr kumimoji="1" lang="ja-JP" altLang="en-US" sz="1249" b="1" dirty="0" smtClean="0">
                <a:solidFill>
                  <a:schemeClr val="tx1"/>
                </a:solidFill>
                <a:latin typeface="Meiryo UI" panose="020B0604030504040204" pitchFamily="50" charset="-128"/>
                <a:ea typeface="Meiryo UI" panose="020B0604030504040204" pitchFamily="50" charset="-128"/>
              </a:rPr>
              <a:t>）</a:t>
            </a:r>
            <a:endParaRPr kumimoji="1" lang="ja-JP" altLang="en-US" sz="1249"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222068" y="5926738"/>
            <a:ext cx="3554414"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景気動向調査（大阪府）</a:t>
            </a:r>
            <a:r>
              <a:rPr lang="en-US" altLang="ja-JP" sz="1000" dirty="0" smtClean="0"/>
              <a:t>』</a:t>
            </a:r>
            <a:endParaRPr lang="en-US" altLang="ja-JP" sz="1000" dirty="0"/>
          </a:p>
        </p:txBody>
      </p:sp>
      <p:sp>
        <p:nvSpPr>
          <p:cNvPr id="8" name="スライド番号プレースホルダー 3"/>
          <p:cNvSpPr>
            <a:spLocks noGrp="1"/>
          </p:cNvSpPr>
          <p:nvPr>
            <p:ph type="sldNum" sz="quarter" idx="12"/>
          </p:nvPr>
        </p:nvSpPr>
        <p:spPr>
          <a:xfrm>
            <a:off x="9467557" y="5691873"/>
            <a:ext cx="420142" cy="394246"/>
          </a:xfrm>
          <a:ln>
            <a:solidFill>
              <a:schemeClr val="accent1"/>
            </a:solidFill>
          </a:ln>
        </p:spPr>
        <p:txBody>
          <a:bodyPr/>
          <a:lstStyle/>
          <a:p>
            <a:pPr algn="ctr"/>
            <a:fld id="{9B28B6A2-4437-46C4-8AB6-08015A7ADF51}" type="slidenum">
              <a:rPr kumimoji="1" lang="ja-JP" altLang="en-US" sz="1600" smtClean="0"/>
              <a:pPr algn="ctr"/>
              <a:t>19</a:t>
            </a:fld>
            <a:endParaRPr kumimoji="1" lang="ja-JP" altLang="en-US" sz="1600"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7609298" y="5155757"/>
            <a:ext cx="456135" cy="215444"/>
          </a:xfrm>
          <a:prstGeom prst="rect">
            <a:avLst/>
          </a:prstGeom>
          <a:noFill/>
          <a:ln>
            <a:noFill/>
          </a:ln>
        </p:spPr>
        <p:txBody>
          <a:bodyPr wrap="square" rtlCol="0">
            <a:spAutoFit/>
          </a:bodyPr>
          <a:lstStyle/>
          <a:p>
            <a:pPr marL="217984" indent="-217984"/>
            <a:r>
              <a:rPr lang="en-US" altLang="ja-JP" sz="800" dirty="0" smtClean="0">
                <a:latin typeface="+mn-ea"/>
              </a:rPr>
              <a:t>15.6</a:t>
            </a:r>
            <a:endParaRPr lang="en-US" altLang="ja-JP" sz="800" dirty="0">
              <a:latin typeface="+mn-ea"/>
            </a:endParaRPr>
          </a:p>
        </p:txBody>
      </p:sp>
      <p:pic>
        <p:nvPicPr>
          <p:cNvPr id="2" name="図 1"/>
          <p:cNvPicPr>
            <a:picLocks noChangeAspect="1"/>
          </p:cNvPicPr>
          <p:nvPr/>
        </p:nvPicPr>
        <p:blipFill>
          <a:blip r:embed="rId2"/>
          <a:stretch>
            <a:fillRect/>
          </a:stretch>
        </p:blipFill>
        <p:spPr>
          <a:xfrm>
            <a:off x="800829" y="969939"/>
            <a:ext cx="8333954" cy="4993057"/>
          </a:xfrm>
          <a:prstGeom prst="rect">
            <a:avLst/>
          </a:prstGeom>
        </p:spPr>
      </p:pic>
    </p:spTree>
    <p:extLst>
      <p:ext uri="{BB962C8B-B14F-4D97-AF65-F5344CB8AC3E}">
        <p14:creationId xmlns:p14="http://schemas.microsoft.com/office/powerpoint/2010/main" val="1759465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73862" y="532351"/>
            <a:ext cx="8424698" cy="3978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r>
              <a:rPr kumimoji="1" lang="ja-JP" altLang="en-US" sz="1249" dirty="0">
                <a:solidFill>
                  <a:schemeClr val="tx1"/>
                </a:solidFill>
                <a:latin typeface="Meiryo UI" panose="020B0604030504040204" pitchFamily="50" charset="-128"/>
                <a:ea typeface="Meiryo UI" panose="020B0604030504040204" pitchFamily="50" charset="-128"/>
              </a:rPr>
              <a:t> ●製造業</a:t>
            </a:r>
            <a:r>
              <a:rPr kumimoji="1" lang="ja-JP" altLang="en-US" sz="1249" dirty="0" smtClean="0">
                <a:solidFill>
                  <a:schemeClr val="tx1"/>
                </a:solidFill>
                <a:latin typeface="Meiryo UI" panose="020B0604030504040204" pitchFamily="50" charset="-128"/>
                <a:ea typeface="Meiryo UI" panose="020B0604030504040204" pitchFamily="50" charset="-128"/>
              </a:rPr>
              <a:t>の</a:t>
            </a:r>
            <a:r>
              <a:rPr kumimoji="1" lang="en-US" altLang="ja-JP" sz="1249" dirty="0">
                <a:solidFill>
                  <a:schemeClr val="tx1"/>
                </a:solidFill>
                <a:latin typeface="Meiryo UI" panose="020B0604030504040204" pitchFamily="50" charset="-128"/>
                <a:ea typeface="Meiryo UI" panose="020B0604030504040204" pitchFamily="50" charset="-128"/>
              </a:rPr>
              <a:t>6</a:t>
            </a:r>
            <a:r>
              <a:rPr kumimoji="1" lang="ja-JP" altLang="en-US" sz="1249" dirty="0" smtClean="0">
                <a:solidFill>
                  <a:schemeClr val="tx1"/>
                </a:solidFill>
                <a:latin typeface="Meiryo UI" panose="020B0604030504040204" pitchFamily="50" charset="-128"/>
                <a:ea typeface="Meiryo UI" panose="020B0604030504040204" pitchFamily="50" charset="-128"/>
              </a:rPr>
              <a:t>月</a:t>
            </a:r>
            <a:r>
              <a:rPr kumimoji="1" lang="ja-JP" altLang="en-US" sz="1249" dirty="0">
                <a:solidFill>
                  <a:schemeClr val="tx1"/>
                </a:solidFill>
                <a:latin typeface="Meiryo UI" panose="020B0604030504040204" pitchFamily="50" charset="-128"/>
                <a:ea typeface="Meiryo UI" panose="020B0604030504040204" pitchFamily="50" charset="-128"/>
              </a:rPr>
              <a:t>の業種別景気</a:t>
            </a:r>
            <a:r>
              <a:rPr kumimoji="1" lang="en-US" altLang="ja-JP" sz="1249" dirty="0">
                <a:solidFill>
                  <a:schemeClr val="tx1"/>
                </a:solidFill>
                <a:latin typeface="Meiryo UI" panose="020B0604030504040204" pitchFamily="50" charset="-128"/>
                <a:ea typeface="Meiryo UI" panose="020B0604030504040204" pitchFamily="50" charset="-128"/>
              </a:rPr>
              <a:t>DI</a:t>
            </a:r>
            <a:r>
              <a:rPr kumimoji="1" lang="ja-JP" altLang="en-US" sz="1249" dirty="0">
                <a:solidFill>
                  <a:schemeClr val="tx1"/>
                </a:solidFill>
                <a:latin typeface="Meiryo UI" panose="020B0604030504040204" pitchFamily="50" charset="-128"/>
                <a:ea typeface="Meiryo UI" panose="020B0604030504040204" pitchFamily="50" charset="-128"/>
              </a:rPr>
              <a:t>をさらに詳しくみると</a:t>
            </a:r>
            <a:r>
              <a:rPr kumimoji="1" lang="ja-JP" altLang="en-US" sz="1249" dirty="0" smtClean="0">
                <a:solidFill>
                  <a:schemeClr val="tx1"/>
                </a:solidFill>
                <a:latin typeface="Meiryo UI" panose="020B0604030504040204" pitchFamily="50" charset="-128"/>
                <a:ea typeface="Meiryo UI" panose="020B0604030504040204" pitchFamily="50" charset="-128"/>
              </a:rPr>
              <a:t>、</a:t>
            </a:r>
            <a:r>
              <a:rPr kumimoji="1" lang="ja-JP" altLang="en-US" sz="1249" b="1" u="sng" dirty="0" smtClean="0">
                <a:solidFill>
                  <a:schemeClr val="tx1"/>
                </a:solidFill>
                <a:latin typeface="Meiryo UI" panose="020B0604030504040204" pitchFamily="50" charset="-128"/>
                <a:ea typeface="Meiryo UI" panose="020B0604030504040204" pitchFamily="50" charset="-128"/>
              </a:rPr>
              <a:t>「繊維」「化学」「鉄鋼」が前月</a:t>
            </a:r>
            <a:r>
              <a:rPr kumimoji="1" lang="ja-JP" altLang="en-US" sz="1249" b="1" u="sng" dirty="0">
                <a:solidFill>
                  <a:schemeClr val="tx1"/>
                </a:solidFill>
                <a:latin typeface="Meiryo UI" panose="020B0604030504040204" pitchFamily="50" charset="-128"/>
                <a:ea typeface="Meiryo UI" panose="020B0604030504040204" pitchFamily="50" charset="-128"/>
              </a:rPr>
              <a:t>からさらに悪化</a:t>
            </a:r>
            <a:r>
              <a:rPr kumimoji="1" lang="ja-JP" altLang="en-US" sz="1249" dirty="0">
                <a:solidFill>
                  <a:schemeClr val="tx1"/>
                </a:solidFill>
                <a:latin typeface="Meiryo UI" panose="020B0604030504040204" pitchFamily="50" charset="-128"/>
                <a:ea typeface="Meiryo UI" panose="020B0604030504040204" pitchFamily="50" charset="-128"/>
              </a:rPr>
              <a:t>。</a:t>
            </a:r>
            <a:endParaRPr kumimoji="1" lang="en-US" altLang="ja-JP" sz="1249" dirty="0">
              <a:solidFill>
                <a:schemeClr val="tx1"/>
              </a:solidFill>
              <a:latin typeface="Meiryo UI" panose="020B0604030504040204" pitchFamily="50" charset="-128"/>
              <a:ea typeface="Meiryo UI" panose="020B0604030504040204" pitchFamily="50" charset="-128"/>
            </a:endParaRPr>
          </a:p>
          <a:p>
            <a:pPr marL="161502" indent="-161502"/>
            <a:r>
              <a:rPr kumimoji="1" lang="ja-JP" altLang="en-US" sz="1249" dirty="0">
                <a:solidFill>
                  <a:schemeClr val="tx1"/>
                </a:solidFill>
                <a:latin typeface="Meiryo UI" panose="020B0604030504040204" pitchFamily="50" charset="-128"/>
                <a:ea typeface="Meiryo UI" panose="020B0604030504040204" pitchFamily="50" charset="-128"/>
              </a:rPr>
              <a:t> </a:t>
            </a:r>
            <a:r>
              <a:rPr kumimoji="1" lang="ja-JP" altLang="en-US" sz="1249" dirty="0" smtClean="0">
                <a:solidFill>
                  <a:schemeClr val="tx1"/>
                </a:solidFill>
                <a:latin typeface="Meiryo UI" panose="020B0604030504040204" pitchFamily="50" charset="-128"/>
                <a:ea typeface="Meiryo UI" panose="020B0604030504040204" pitchFamily="50" charset="-128"/>
              </a:rPr>
              <a:t>●「電気機械」「輸送用機械」は底打ち感が</a:t>
            </a:r>
            <a:r>
              <a:rPr kumimoji="1" lang="ja-JP" altLang="en-US" sz="1249" dirty="0">
                <a:solidFill>
                  <a:schemeClr val="tx1"/>
                </a:solidFill>
                <a:latin typeface="Meiryo UI" panose="020B0604030504040204" pitchFamily="50" charset="-128"/>
                <a:ea typeface="Meiryo UI" panose="020B0604030504040204" pitchFamily="50" charset="-128"/>
              </a:rPr>
              <a:t>見</a:t>
            </a:r>
            <a:r>
              <a:rPr kumimoji="1" lang="ja-JP" altLang="en-US" sz="1249" dirty="0" smtClean="0">
                <a:solidFill>
                  <a:schemeClr val="tx1"/>
                </a:solidFill>
                <a:latin typeface="Meiryo UI" panose="020B0604030504040204" pitchFamily="50" charset="-128"/>
                <a:ea typeface="Meiryo UI" panose="020B0604030504040204" pitchFamily="50" charset="-128"/>
              </a:rPr>
              <a:t>られる。</a:t>
            </a:r>
            <a:endParaRPr kumimoji="1" lang="en-US" altLang="ja-JP" sz="1249" dirty="0">
              <a:solidFill>
                <a:schemeClr val="tx1"/>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203284" y="5873592"/>
            <a:ext cx="3632316"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景気動向調査（大阪府）</a:t>
            </a:r>
            <a:r>
              <a:rPr lang="en-US" altLang="ja-JP" sz="1000" dirty="0" smtClean="0"/>
              <a:t>』</a:t>
            </a:r>
            <a:endParaRPr lang="en-US" altLang="ja-JP" sz="1000" dirty="0"/>
          </a:p>
        </p:txBody>
      </p:sp>
      <p:sp>
        <p:nvSpPr>
          <p:cNvPr id="8"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785" b="1" dirty="0">
                <a:solidFill>
                  <a:schemeClr val="bg1"/>
                </a:solidFill>
                <a:latin typeface="Meiryo UI" panose="020B0604030504040204" pitchFamily="50" charset="-128"/>
                <a:ea typeface="Meiryo UI" panose="020B0604030504040204" pitchFamily="50" charset="-128"/>
              </a:rPr>
              <a:t>企業業績の悪化・倒産の</a:t>
            </a:r>
            <a:r>
              <a:rPr lang="ja-JP" altLang="en-US" sz="1785" b="1" dirty="0" smtClean="0">
                <a:solidFill>
                  <a:schemeClr val="bg1"/>
                </a:solidFill>
                <a:latin typeface="Meiryo UI" panose="020B0604030504040204" pitchFamily="50" charset="-128"/>
                <a:ea typeface="Meiryo UI" panose="020B0604030504040204" pitchFamily="50" charset="-128"/>
              </a:rPr>
              <a:t>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景気</a:t>
            </a:r>
            <a:r>
              <a:rPr lang="en-US" altLang="ja-JP" sz="1785" b="1" dirty="0" smtClean="0">
                <a:solidFill>
                  <a:schemeClr val="bg1"/>
                </a:solidFill>
                <a:latin typeface="Meiryo UI" panose="020B0604030504040204" pitchFamily="50" charset="-128"/>
                <a:ea typeface="Meiryo UI" panose="020B0604030504040204" pitchFamily="50" charset="-128"/>
              </a:rPr>
              <a:t>DI</a:t>
            </a:r>
            <a:r>
              <a:rPr lang="ja-JP" altLang="en-US" sz="1600" b="1" dirty="0" smtClean="0">
                <a:solidFill>
                  <a:schemeClr val="bg1"/>
                </a:solidFill>
                <a:latin typeface="Meiryo UI" panose="020B0604030504040204" pitchFamily="50" charset="-128"/>
                <a:ea typeface="Meiryo UI" panose="020B0604030504040204" pitchFamily="50" charset="-128"/>
              </a:rPr>
              <a:t>（大阪）</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3"/>
          <p:cNvSpPr>
            <a:spLocks noGrp="1"/>
          </p:cNvSpPr>
          <p:nvPr>
            <p:ph type="sldNum" sz="quarter" idx="12"/>
          </p:nvPr>
        </p:nvSpPr>
        <p:spPr>
          <a:xfrm>
            <a:off x="9467557" y="5691873"/>
            <a:ext cx="420142" cy="394246"/>
          </a:xfrm>
          <a:ln>
            <a:solidFill>
              <a:schemeClr val="accent1"/>
            </a:solidFill>
          </a:ln>
        </p:spPr>
        <p:txBody>
          <a:bodyPr/>
          <a:lstStyle/>
          <a:p>
            <a:pPr algn="ctr"/>
            <a:fld id="{9B28B6A2-4437-46C4-8AB6-08015A7ADF51}" type="slidenum">
              <a:rPr kumimoji="1" lang="ja-JP" altLang="en-US" sz="1600" smtClean="0"/>
              <a:pPr algn="ctr"/>
              <a:t>20</a:t>
            </a:fld>
            <a:endParaRPr kumimoji="1" lang="ja-JP" altLang="en-US" sz="1600" dirty="0"/>
          </a:p>
        </p:txBody>
      </p:sp>
      <p:pic>
        <p:nvPicPr>
          <p:cNvPr id="2" name="図 1"/>
          <p:cNvPicPr>
            <a:picLocks noChangeAspect="1"/>
          </p:cNvPicPr>
          <p:nvPr/>
        </p:nvPicPr>
        <p:blipFill>
          <a:blip r:embed="rId2"/>
          <a:stretch>
            <a:fillRect/>
          </a:stretch>
        </p:blipFill>
        <p:spPr>
          <a:xfrm>
            <a:off x="773862" y="944711"/>
            <a:ext cx="8425402" cy="4944285"/>
          </a:xfrm>
          <a:prstGeom prst="rect">
            <a:avLst/>
          </a:prstGeom>
        </p:spPr>
      </p:pic>
    </p:spTree>
    <p:extLst>
      <p:ext uri="{BB962C8B-B14F-4D97-AF65-F5344CB8AC3E}">
        <p14:creationId xmlns:p14="http://schemas.microsoft.com/office/powerpoint/2010/main" val="2184766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73862" y="473872"/>
            <a:ext cx="8424698" cy="6258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r>
              <a:rPr kumimoji="1" lang="ja-JP" altLang="en-US" sz="1249" dirty="0">
                <a:solidFill>
                  <a:schemeClr val="tx1"/>
                </a:solidFill>
                <a:latin typeface="Meiryo UI" panose="020B0604030504040204" pitchFamily="50" charset="-128"/>
                <a:ea typeface="Meiryo UI" panose="020B0604030504040204" pitchFamily="50" charset="-128"/>
              </a:rPr>
              <a:t> ●サービス業</a:t>
            </a:r>
            <a:r>
              <a:rPr kumimoji="1" lang="ja-JP" altLang="en-US" sz="1249" dirty="0" smtClean="0">
                <a:solidFill>
                  <a:schemeClr val="tx1"/>
                </a:solidFill>
                <a:latin typeface="Meiryo UI" panose="020B0604030504040204" pitchFamily="50" charset="-128"/>
                <a:ea typeface="Meiryo UI" panose="020B0604030504040204" pitchFamily="50" charset="-128"/>
              </a:rPr>
              <a:t>の</a:t>
            </a:r>
            <a:r>
              <a:rPr kumimoji="1" lang="en-US" altLang="ja-JP" sz="1249" dirty="0">
                <a:solidFill>
                  <a:schemeClr val="tx1"/>
                </a:solidFill>
                <a:latin typeface="Meiryo UI" panose="020B0604030504040204" pitchFamily="50" charset="-128"/>
                <a:ea typeface="Meiryo UI" panose="020B0604030504040204" pitchFamily="50" charset="-128"/>
              </a:rPr>
              <a:t>6</a:t>
            </a:r>
            <a:r>
              <a:rPr kumimoji="1" lang="ja-JP" altLang="en-US" sz="1249" dirty="0" smtClean="0">
                <a:solidFill>
                  <a:schemeClr val="tx1"/>
                </a:solidFill>
                <a:latin typeface="Meiryo UI" panose="020B0604030504040204" pitchFamily="50" charset="-128"/>
                <a:ea typeface="Meiryo UI" panose="020B0604030504040204" pitchFamily="50" charset="-128"/>
              </a:rPr>
              <a:t>月</a:t>
            </a:r>
            <a:r>
              <a:rPr kumimoji="1" lang="ja-JP" altLang="en-US" sz="1249" dirty="0">
                <a:solidFill>
                  <a:schemeClr val="tx1"/>
                </a:solidFill>
                <a:latin typeface="Meiryo UI" panose="020B0604030504040204" pitchFamily="50" charset="-128"/>
                <a:ea typeface="Meiryo UI" panose="020B0604030504040204" pitchFamily="50" charset="-128"/>
              </a:rPr>
              <a:t>の業種別景気</a:t>
            </a:r>
            <a:r>
              <a:rPr kumimoji="1" lang="en-US" altLang="ja-JP" sz="1249" dirty="0">
                <a:solidFill>
                  <a:schemeClr val="tx1"/>
                </a:solidFill>
                <a:latin typeface="Meiryo UI" panose="020B0604030504040204" pitchFamily="50" charset="-128"/>
                <a:ea typeface="Meiryo UI" panose="020B0604030504040204" pitchFamily="50" charset="-128"/>
              </a:rPr>
              <a:t>DI</a:t>
            </a:r>
            <a:r>
              <a:rPr kumimoji="1" lang="ja-JP" altLang="en-US" sz="1249" dirty="0">
                <a:solidFill>
                  <a:schemeClr val="tx1"/>
                </a:solidFill>
                <a:latin typeface="Meiryo UI" panose="020B0604030504040204" pitchFamily="50" charset="-128"/>
                <a:ea typeface="Meiryo UI" panose="020B0604030504040204" pitchFamily="50" charset="-128"/>
              </a:rPr>
              <a:t>をさらに詳しくみると</a:t>
            </a:r>
            <a:r>
              <a:rPr kumimoji="1" lang="ja-JP" altLang="en-US" sz="1249" dirty="0" smtClean="0">
                <a:solidFill>
                  <a:schemeClr val="tx1"/>
                </a:solidFill>
                <a:latin typeface="Meiryo UI" panose="020B0604030504040204" pitchFamily="50" charset="-128"/>
                <a:ea typeface="Meiryo UI" panose="020B0604030504040204" pitchFamily="50" charset="-128"/>
              </a:rPr>
              <a:t>、</a:t>
            </a:r>
            <a:r>
              <a:rPr kumimoji="1" lang="ja-JP" altLang="en-US" sz="1249" b="1" u="sng" dirty="0" smtClean="0">
                <a:solidFill>
                  <a:schemeClr val="tx1"/>
                </a:solidFill>
                <a:latin typeface="Meiryo UI" panose="020B0604030504040204" pitchFamily="50" charset="-128"/>
                <a:ea typeface="Meiryo UI" panose="020B0604030504040204" pitchFamily="50" charset="-128"/>
              </a:rPr>
              <a:t>「娯楽・サービス」「旅館・ホテル」以外の業種で</a:t>
            </a:r>
            <a:r>
              <a:rPr kumimoji="1" lang="ja-JP" altLang="en-US" sz="1249" b="1" u="sng" dirty="0">
                <a:solidFill>
                  <a:schemeClr val="tx1"/>
                </a:solidFill>
                <a:latin typeface="Meiryo UI" panose="020B0604030504040204" pitchFamily="50" charset="-128"/>
                <a:ea typeface="Meiryo UI" panose="020B0604030504040204" pitchFamily="50" charset="-128"/>
              </a:rPr>
              <a:t>前月から改善</a:t>
            </a:r>
            <a:r>
              <a:rPr kumimoji="1" lang="ja-JP" altLang="en-US" sz="1249" dirty="0">
                <a:solidFill>
                  <a:schemeClr val="tx1"/>
                </a:solidFill>
                <a:latin typeface="Meiryo UI" panose="020B0604030504040204" pitchFamily="50" charset="-128"/>
                <a:ea typeface="Meiryo UI" panose="020B0604030504040204" pitchFamily="50" charset="-128"/>
              </a:rPr>
              <a:t>し、</a:t>
            </a:r>
            <a:r>
              <a:rPr kumimoji="1" lang="ja-JP" altLang="en-US" sz="1249" dirty="0" smtClean="0">
                <a:solidFill>
                  <a:schemeClr val="tx1"/>
                </a:solidFill>
                <a:latin typeface="Meiryo UI" panose="020B0604030504040204" pitchFamily="50" charset="-128"/>
                <a:ea typeface="Meiryo UI" panose="020B0604030504040204" pitchFamily="50" charset="-128"/>
              </a:rPr>
              <a:t>底打ち感</a:t>
            </a:r>
            <a:endParaRPr kumimoji="1" lang="en-US" altLang="ja-JP" sz="1249" dirty="0" smtClean="0">
              <a:solidFill>
                <a:schemeClr val="tx1"/>
              </a:solidFill>
              <a:latin typeface="Meiryo UI" panose="020B0604030504040204" pitchFamily="50" charset="-128"/>
              <a:ea typeface="Meiryo UI" panose="020B0604030504040204" pitchFamily="50" charset="-128"/>
            </a:endParaRPr>
          </a:p>
          <a:p>
            <a:pPr marL="161502" indent="-161502"/>
            <a:r>
              <a:rPr kumimoji="1" lang="en-US" altLang="ja-JP" sz="1249" dirty="0">
                <a:solidFill>
                  <a:schemeClr val="tx1"/>
                </a:solidFill>
                <a:latin typeface="Meiryo UI" panose="020B0604030504040204" pitchFamily="50" charset="-128"/>
                <a:ea typeface="Meiryo UI" panose="020B0604030504040204" pitchFamily="50" charset="-128"/>
              </a:rPr>
              <a:t> </a:t>
            </a:r>
            <a:r>
              <a:rPr kumimoji="1" lang="en-US" altLang="ja-JP" sz="1249" dirty="0" smtClean="0">
                <a:solidFill>
                  <a:schemeClr val="tx1"/>
                </a:solidFill>
                <a:latin typeface="Meiryo UI" panose="020B0604030504040204" pitchFamily="50" charset="-128"/>
                <a:ea typeface="Meiryo UI" panose="020B0604030504040204" pitchFamily="50" charset="-128"/>
              </a:rPr>
              <a:t>   </a:t>
            </a:r>
            <a:r>
              <a:rPr kumimoji="1" lang="ja-JP" altLang="en-US" sz="1249" dirty="0" smtClean="0">
                <a:solidFill>
                  <a:schemeClr val="tx1"/>
                </a:solidFill>
                <a:latin typeface="Meiryo UI" panose="020B0604030504040204" pitchFamily="50" charset="-128"/>
                <a:ea typeface="Meiryo UI" panose="020B0604030504040204" pitchFamily="50" charset="-128"/>
              </a:rPr>
              <a:t>が</a:t>
            </a:r>
            <a:r>
              <a:rPr kumimoji="1" lang="ja-JP" altLang="en-US" sz="1249" dirty="0">
                <a:solidFill>
                  <a:schemeClr val="tx1"/>
                </a:solidFill>
                <a:latin typeface="Meiryo UI" panose="020B0604030504040204" pitchFamily="50" charset="-128"/>
                <a:ea typeface="Meiryo UI" panose="020B0604030504040204" pitchFamily="50" charset="-128"/>
              </a:rPr>
              <a:t>見</a:t>
            </a:r>
            <a:r>
              <a:rPr kumimoji="1" lang="ja-JP" altLang="en-US" sz="1249" dirty="0" smtClean="0">
                <a:solidFill>
                  <a:schemeClr val="tx1"/>
                </a:solidFill>
                <a:latin typeface="Meiryo UI" panose="020B0604030504040204" pitchFamily="50" charset="-128"/>
                <a:ea typeface="Meiryo UI" panose="020B0604030504040204" pitchFamily="50" charset="-128"/>
              </a:rPr>
              <a:t>られる</a:t>
            </a:r>
            <a:r>
              <a:rPr kumimoji="1" lang="ja-JP" altLang="en-US" sz="1249" dirty="0">
                <a:solidFill>
                  <a:schemeClr val="tx1"/>
                </a:solidFill>
                <a:latin typeface="Meiryo UI" panose="020B0604030504040204" pitchFamily="50" charset="-128"/>
                <a:ea typeface="Meiryo UI" panose="020B0604030504040204" pitchFamily="50" charset="-128"/>
              </a:rPr>
              <a:t>。</a:t>
            </a:r>
            <a:endParaRPr kumimoji="1" lang="en-US" altLang="ja-JP" sz="1249" dirty="0">
              <a:solidFill>
                <a:schemeClr val="tx1"/>
              </a:solidFill>
              <a:latin typeface="Meiryo UI" panose="020B0604030504040204" pitchFamily="50" charset="-128"/>
              <a:ea typeface="Meiryo UI" panose="020B0604030504040204" pitchFamily="50" charset="-128"/>
            </a:endParaRPr>
          </a:p>
          <a:p>
            <a:pPr marL="161502" indent="-161502"/>
            <a:r>
              <a:rPr kumimoji="1" lang="ja-JP" altLang="en-US" sz="1249" dirty="0">
                <a:solidFill>
                  <a:schemeClr val="tx1"/>
                </a:solidFill>
                <a:latin typeface="Meiryo UI" panose="020B0604030504040204" pitchFamily="50" charset="-128"/>
                <a:ea typeface="Meiryo UI" panose="020B0604030504040204" pitchFamily="50" charset="-128"/>
              </a:rPr>
              <a:t> ●</a:t>
            </a:r>
            <a:r>
              <a:rPr kumimoji="1" lang="ja-JP" altLang="en-US" sz="1249" b="1" u="sng" dirty="0">
                <a:solidFill>
                  <a:schemeClr val="tx1"/>
                </a:solidFill>
                <a:latin typeface="Meiryo UI" panose="020B0604030504040204" pitchFamily="50" charset="-128"/>
                <a:ea typeface="Meiryo UI" panose="020B0604030504040204" pitchFamily="50" charset="-128"/>
              </a:rPr>
              <a:t>「旅館・ホテル</a:t>
            </a:r>
            <a:r>
              <a:rPr kumimoji="1" lang="ja-JP" altLang="en-US" sz="1249" b="1" u="sng" dirty="0" smtClean="0">
                <a:solidFill>
                  <a:schemeClr val="tx1"/>
                </a:solidFill>
                <a:latin typeface="Meiryo UI" panose="020B0604030504040204" pitchFamily="50" charset="-128"/>
                <a:ea typeface="Meiryo UI" panose="020B0604030504040204" pitchFamily="50" charset="-128"/>
              </a:rPr>
              <a:t>」「</a:t>
            </a:r>
            <a:r>
              <a:rPr kumimoji="1" lang="ja-JP" altLang="en-US" sz="1249" b="1" u="sng" dirty="0">
                <a:solidFill>
                  <a:schemeClr val="tx1"/>
                </a:solidFill>
                <a:latin typeface="Meiryo UI" panose="020B0604030504040204" pitchFamily="50" charset="-128"/>
                <a:ea typeface="Meiryo UI" panose="020B0604030504040204" pitchFamily="50" charset="-128"/>
              </a:rPr>
              <a:t>娯楽サービス」</a:t>
            </a:r>
            <a:r>
              <a:rPr kumimoji="1" lang="ja-JP" altLang="en-US" sz="1249" b="1" u="sng" dirty="0" smtClean="0">
                <a:solidFill>
                  <a:schemeClr val="tx1"/>
                </a:solidFill>
                <a:latin typeface="Meiryo UI" panose="020B0604030504040204" pitchFamily="50" charset="-128"/>
                <a:ea typeface="Meiryo UI" panose="020B0604030504040204" pitchFamily="50" charset="-128"/>
              </a:rPr>
              <a:t>は</a:t>
            </a:r>
            <a:r>
              <a:rPr kumimoji="1" lang="ja-JP" altLang="en-US" sz="1249" b="1" u="sng" dirty="0">
                <a:solidFill>
                  <a:schemeClr val="tx1"/>
                </a:solidFill>
                <a:latin typeface="Meiryo UI" panose="020B0604030504040204" pitchFamily="50" charset="-128"/>
                <a:ea typeface="Meiryo UI" panose="020B0604030504040204" pitchFamily="50" charset="-128"/>
              </a:rPr>
              <a:t>、</a:t>
            </a:r>
            <a:r>
              <a:rPr kumimoji="1" lang="ja-JP" altLang="en-US" sz="1249" b="1" u="sng" dirty="0" smtClean="0">
                <a:solidFill>
                  <a:schemeClr val="tx1"/>
                </a:solidFill>
                <a:latin typeface="Meiryo UI" panose="020B0604030504040204" pitchFamily="50" charset="-128"/>
                <a:ea typeface="Meiryo UI" panose="020B0604030504040204" pitchFamily="50" charset="-128"/>
              </a:rPr>
              <a:t>依然、ゼロ～一桁台の低い水準となっており、</a:t>
            </a:r>
            <a:r>
              <a:rPr kumimoji="1" lang="ja-JP" altLang="en-US" sz="1249" dirty="0">
                <a:solidFill>
                  <a:schemeClr val="tx1"/>
                </a:solidFill>
                <a:latin typeface="Meiryo UI" panose="020B0604030504040204" pitchFamily="50" charset="-128"/>
                <a:ea typeface="Meiryo UI" panose="020B0604030504040204" pitchFamily="50" charset="-128"/>
              </a:rPr>
              <a:t>極めて厳しい状況</a:t>
            </a:r>
            <a:r>
              <a:rPr kumimoji="1" lang="ja-JP" altLang="en-US" sz="1249" dirty="0" smtClean="0">
                <a:solidFill>
                  <a:schemeClr val="tx1"/>
                </a:solidFill>
                <a:latin typeface="Meiryo UI" panose="020B0604030504040204" pitchFamily="50" charset="-128"/>
                <a:ea typeface="Meiryo UI" panose="020B0604030504040204" pitchFamily="50" charset="-128"/>
              </a:rPr>
              <a:t>。</a:t>
            </a:r>
            <a:endParaRPr kumimoji="1" lang="en-US" altLang="ja-JP" sz="1249"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273684" y="5897787"/>
            <a:ext cx="3632316"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smtClean="0"/>
              <a:t>『</a:t>
            </a:r>
            <a:r>
              <a:rPr lang="ja-JP" altLang="en-US" sz="1000" dirty="0" smtClean="0"/>
              <a:t>景気動向調査（大阪府）</a:t>
            </a:r>
            <a:r>
              <a:rPr lang="en-US" altLang="ja-JP" sz="1000" dirty="0" smtClean="0"/>
              <a:t>』</a:t>
            </a:r>
            <a:endParaRPr lang="en-US" altLang="ja-JP" sz="1000" dirty="0"/>
          </a:p>
        </p:txBody>
      </p:sp>
      <p:sp>
        <p:nvSpPr>
          <p:cNvPr id="8"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a:t>
            </a:r>
            <a:r>
              <a:rPr lang="ja-JP" altLang="en-US" sz="1785" b="1" dirty="0">
                <a:solidFill>
                  <a:schemeClr val="bg1"/>
                </a:solidFill>
                <a:latin typeface="Meiryo UI" panose="020B0604030504040204" pitchFamily="50" charset="-128"/>
                <a:ea typeface="Meiryo UI" panose="020B0604030504040204" pitchFamily="50" charset="-128"/>
              </a:rPr>
              <a:t>企業業績の悪化・倒産の</a:t>
            </a:r>
            <a:r>
              <a:rPr lang="ja-JP" altLang="en-US" sz="1785" b="1" dirty="0" smtClean="0">
                <a:solidFill>
                  <a:schemeClr val="bg1"/>
                </a:solidFill>
                <a:latin typeface="Meiryo UI" panose="020B0604030504040204" pitchFamily="50" charset="-128"/>
                <a:ea typeface="Meiryo UI" panose="020B0604030504040204" pitchFamily="50" charset="-128"/>
              </a:rPr>
              <a:t>増加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景気</a:t>
            </a:r>
            <a:r>
              <a:rPr lang="en-US" altLang="ja-JP" sz="1785" b="1" dirty="0" smtClean="0">
                <a:solidFill>
                  <a:schemeClr val="bg1"/>
                </a:solidFill>
                <a:latin typeface="Meiryo UI" panose="020B0604030504040204" pitchFamily="50" charset="-128"/>
                <a:ea typeface="Meiryo UI" panose="020B0604030504040204" pitchFamily="50" charset="-128"/>
              </a:rPr>
              <a:t>DI</a:t>
            </a:r>
            <a:r>
              <a:rPr lang="ja-JP" altLang="en-US" sz="1600" b="1" dirty="0" smtClean="0">
                <a:solidFill>
                  <a:schemeClr val="bg1"/>
                </a:solidFill>
                <a:latin typeface="Meiryo UI" panose="020B0604030504040204" pitchFamily="50" charset="-128"/>
                <a:ea typeface="Meiryo UI" panose="020B0604030504040204" pitchFamily="50" charset="-128"/>
              </a:rPr>
              <a:t>（大阪）</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7" name="スライド番号プレースホルダー 3"/>
          <p:cNvSpPr>
            <a:spLocks noGrp="1"/>
          </p:cNvSpPr>
          <p:nvPr>
            <p:ph type="sldNum" sz="quarter" idx="12"/>
          </p:nvPr>
        </p:nvSpPr>
        <p:spPr>
          <a:xfrm>
            <a:off x="9467557" y="5691873"/>
            <a:ext cx="420142" cy="394246"/>
          </a:xfrm>
          <a:ln>
            <a:solidFill>
              <a:schemeClr val="accent1"/>
            </a:solidFill>
          </a:ln>
        </p:spPr>
        <p:txBody>
          <a:bodyPr/>
          <a:lstStyle/>
          <a:p>
            <a:pPr algn="ctr"/>
            <a:fld id="{9B28B6A2-4437-46C4-8AB6-08015A7ADF51}" type="slidenum">
              <a:rPr kumimoji="1" lang="ja-JP" altLang="en-US" sz="1600" smtClean="0"/>
              <a:pPr algn="ctr"/>
              <a:t>21</a:t>
            </a:fld>
            <a:endParaRPr kumimoji="1" lang="ja-JP" altLang="en-US" sz="1600" dirty="0"/>
          </a:p>
        </p:txBody>
      </p:sp>
      <p:pic>
        <p:nvPicPr>
          <p:cNvPr id="2" name="図 1"/>
          <p:cNvPicPr>
            <a:picLocks noChangeAspect="1"/>
          </p:cNvPicPr>
          <p:nvPr/>
        </p:nvPicPr>
        <p:blipFill>
          <a:blip r:embed="rId3"/>
          <a:stretch>
            <a:fillRect/>
          </a:stretch>
        </p:blipFill>
        <p:spPr>
          <a:xfrm>
            <a:off x="1023854" y="1099738"/>
            <a:ext cx="8425402" cy="4816257"/>
          </a:xfrm>
          <a:prstGeom prst="rect">
            <a:avLst/>
          </a:prstGeom>
        </p:spPr>
      </p:pic>
    </p:spTree>
    <p:extLst>
      <p:ext uri="{BB962C8B-B14F-4D97-AF65-F5344CB8AC3E}">
        <p14:creationId xmlns:p14="http://schemas.microsoft.com/office/powerpoint/2010/main" val="1389664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591900"/>
            <a:ext cx="9306033" cy="680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b="1"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2020</a:t>
            </a:r>
            <a:r>
              <a:rPr kumimoji="1" lang="ja-JP" altLang="en-US" sz="1400" dirty="0" smtClean="0">
                <a:solidFill>
                  <a:schemeClr val="tx1"/>
                </a:solidFill>
                <a:latin typeface="Meiryo UI" panose="020B0604030504040204" pitchFamily="50" charset="-128"/>
                <a:ea typeface="Meiryo UI" panose="020B0604030504040204" pitchFamily="50" charset="-128"/>
              </a:rPr>
              <a:t>年度の業績に関する企業アンケート調査結果によれば、ほとんどの業種で半数以上の企業が減収を見込んでいる状況。</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●全国との比較においては、</a:t>
            </a:r>
            <a:r>
              <a:rPr kumimoji="1" lang="ja-JP" altLang="en-US" sz="1400" b="1" u="sng" dirty="0" smtClean="0">
                <a:solidFill>
                  <a:schemeClr val="tx1"/>
                </a:solidFill>
                <a:latin typeface="Meiryo UI" panose="020B0604030504040204" pitchFamily="50" charset="-128"/>
                <a:ea typeface="Meiryo UI" panose="020B0604030504040204" pitchFamily="50" charset="-128"/>
              </a:rPr>
              <a:t>特に小売業において、大阪の企業の業績見通しが悪い</a:t>
            </a:r>
            <a:r>
              <a:rPr kumimoji="1" lang="ja-JP" altLang="en-US" sz="1400" dirty="0" smtClean="0">
                <a:solidFill>
                  <a:schemeClr val="tx1"/>
                </a:solidFill>
                <a:latin typeface="Meiryo UI" panose="020B0604030504040204" pitchFamily="50" charset="-128"/>
                <a:ea typeface="Meiryo UI" panose="020B0604030504040204" pitchFamily="50" charset="-128"/>
              </a:rPr>
              <a:t>状況。</a:t>
            </a:r>
            <a:endParaRPr kumimoji="1" lang="en-US" altLang="ja-JP" sz="1400" b="1" dirty="0">
              <a:solidFill>
                <a:schemeClr val="tx1"/>
              </a:solidFill>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pPr algn="ctr"/>
            <a:fld id="{9B28B6A2-4437-46C4-8AB6-08015A7ADF51}" type="slidenum">
              <a:rPr kumimoji="1" lang="ja-JP" altLang="en-US" sz="1600" smtClean="0"/>
              <a:pPr algn="ctr"/>
              <a:t>22</a:t>
            </a:fld>
            <a:endParaRPr kumimoji="1" lang="ja-JP" altLang="en-US" sz="1600" dirty="0"/>
          </a:p>
        </p:txBody>
      </p:sp>
      <p:sp>
        <p:nvSpPr>
          <p:cNvPr id="2" name="正方形/長方形 1"/>
          <p:cNvSpPr/>
          <p:nvPr/>
        </p:nvSpPr>
        <p:spPr>
          <a:xfrm>
            <a:off x="1398967" y="5728228"/>
            <a:ext cx="6632620" cy="400110"/>
          </a:xfrm>
          <a:prstGeom prst="rect">
            <a:avLst/>
          </a:prstGeom>
        </p:spPr>
        <p:txBody>
          <a:bodyPr wrap="square">
            <a:spAutoFit/>
          </a:bodyPr>
          <a:lstStyle/>
          <a:p>
            <a:r>
              <a:rPr lang="ja-JP" altLang="en-US" sz="1000" dirty="0"/>
              <a:t>※調査期間は2020 年3 月17 日～3 月31 </a:t>
            </a:r>
            <a:r>
              <a:rPr lang="ja-JP" altLang="en-US" sz="1000" dirty="0" smtClean="0"/>
              <a:t>日</a:t>
            </a:r>
            <a:endParaRPr lang="en-US" altLang="ja-JP" sz="1000" dirty="0" smtClean="0"/>
          </a:p>
          <a:p>
            <a:r>
              <a:rPr lang="en-US" altLang="ja-JP" sz="1000" dirty="0"/>
              <a:t>※</a:t>
            </a:r>
            <a:r>
              <a:rPr lang="ja-JP" altLang="en-US" sz="1000" dirty="0" smtClean="0"/>
              <a:t>調査</a:t>
            </a:r>
            <a:r>
              <a:rPr lang="ja-JP" altLang="en-US" sz="1000" dirty="0"/>
              <a:t>対象は全国2 万3,676 社</a:t>
            </a:r>
            <a:r>
              <a:rPr lang="ja-JP" altLang="en-US" sz="1000" dirty="0" smtClean="0"/>
              <a:t>、有効</a:t>
            </a:r>
            <a:r>
              <a:rPr lang="ja-JP" altLang="en-US" sz="1000" dirty="0"/>
              <a:t>回答企業数</a:t>
            </a:r>
            <a:r>
              <a:rPr lang="ja-JP" altLang="en-US" sz="1000" dirty="0" smtClean="0"/>
              <a:t>は1 </a:t>
            </a:r>
            <a:r>
              <a:rPr lang="ja-JP" altLang="en-US" sz="1000" dirty="0"/>
              <a:t>万1,330 </a:t>
            </a:r>
            <a:r>
              <a:rPr lang="ja-JP" altLang="en-US" sz="1000" dirty="0" smtClean="0"/>
              <a:t>社（</a:t>
            </a:r>
            <a:r>
              <a:rPr lang="ja-JP" altLang="en-US" sz="1000" dirty="0"/>
              <a:t>回答率47.9％</a:t>
            </a:r>
            <a:r>
              <a:rPr lang="ja-JP" altLang="en-US" sz="1000" dirty="0" smtClean="0"/>
              <a:t>）　</a:t>
            </a:r>
            <a:r>
              <a:rPr lang="en-US" altLang="ja-JP" sz="1000" dirty="0" smtClean="0"/>
              <a:t>※</a:t>
            </a:r>
            <a:r>
              <a:rPr lang="ja-JP" altLang="en-US" sz="1000" dirty="0" smtClean="0"/>
              <a:t>大阪の回答企業は</a:t>
            </a:r>
            <a:r>
              <a:rPr lang="en-US" altLang="ja-JP" sz="1000" dirty="0" smtClean="0"/>
              <a:t>1,062</a:t>
            </a:r>
            <a:r>
              <a:rPr lang="ja-JP" altLang="en-US" sz="1000" dirty="0" smtClean="0"/>
              <a:t>社</a:t>
            </a:r>
            <a:endParaRPr lang="en-US" altLang="ja-JP" sz="1000" dirty="0" smtClean="0"/>
          </a:p>
        </p:txBody>
      </p:sp>
      <p:sp>
        <p:nvSpPr>
          <p:cNvPr id="9"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業種</a:t>
            </a:r>
            <a:r>
              <a:rPr lang="ja-JP" altLang="en-US" sz="1800" b="1" dirty="0" smtClean="0">
                <a:solidFill>
                  <a:schemeClr val="bg1"/>
                </a:solidFill>
                <a:latin typeface="Meiryo UI" panose="020B0604030504040204" pitchFamily="50" charset="-128"/>
                <a:ea typeface="Meiryo UI" panose="020B0604030504040204" pitchFamily="50" charset="-128"/>
              </a:rPr>
              <a:t>別の状況</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5542671" y="1409127"/>
            <a:ext cx="4634257" cy="246221"/>
          </a:xfrm>
          <a:prstGeom prst="rect">
            <a:avLst/>
          </a:prstGeom>
          <a:noFill/>
          <a:ln>
            <a:noFill/>
          </a:ln>
        </p:spPr>
        <p:txBody>
          <a:bodyPr wrap="square" rtlCol="0">
            <a:spAutoFit/>
          </a:bodyPr>
          <a:lstStyle/>
          <a:p>
            <a:pPr marL="217984" indent="-217984"/>
            <a:r>
              <a:rPr lang="ja-JP" altLang="en-US" sz="1000" dirty="0"/>
              <a:t>出典</a:t>
            </a:r>
            <a:r>
              <a:rPr lang="ja-JP" altLang="en-US" sz="1000" dirty="0" smtClean="0"/>
              <a:t>：帝国データバンク </a:t>
            </a:r>
            <a:r>
              <a:rPr lang="en-US" altLang="ja-JP" sz="1000" dirty="0"/>
              <a:t>『2020 </a:t>
            </a:r>
            <a:r>
              <a:rPr lang="ja-JP" altLang="en-US" sz="1000" dirty="0"/>
              <a:t>年度の業績見通しに関する企業の意識調査</a:t>
            </a:r>
            <a:r>
              <a:rPr lang="en-US" altLang="ja-JP" sz="1000" dirty="0" smtClean="0"/>
              <a:t>』</a:t>
            </a:r>
            <a:endParaRPr lang="en-US" altLang="ja-JP" sz="1000" dirty="0"/>
          </a:p>
        </p:txBody>
      </p:sp>
      <p:sp>
        <p:nvSpPr>
          <p:cNvPr id="10" name="角丸四角形 9"/>
          <p:cNvSpPr/>
          <p:nvPr/>
        </p:nvSpPr>
        <p:spPr>
          <a:xfrm>
            <a:off x="6051884" y="2127891"/>
            <a:ext cx="665760" cy="3370541"/>
          </a:xfrm>
          <a:prstGeom prst="roundRect">
            <a:avLst>
              <a:gd name="adj" fmla="val 5062"/>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3" name="図 2"/>
          <p:cNvPicPr>
            <a:picLocks noChangeAspect="1"/>
          </p:cNvPicPr>
          <p:nvPr/>
        </p:nvPicPr>
        <p:blipFill>
          <a:blip r:embed="rId2"/>
          <a:stretch>
            <a:fillRect/>
          </a:stretch>
        </p:blipFill>
        <p:spPr>
          <a:xfrm>
            <a:off x="1398967" y="1616163"/>
            <a:ext cx="7114649" cy="4163929"/>
          </a:xfrm>
          <a:prstGeom prst="rect">
            <a:avLst/>
          </a:prstGeom>
        </p:spPr>
      </p:pic>
    </p:spTree>
    <p:extLst>
      <p:ext uri="{BB962C8B-B14F-4D97-AF65-F5344CB8AC3E}">
        <p14:creationId xmlns:p14="http://schemas.microsoft.com/office/powerpoint/2010/main" val="265916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59967" y="459233"/>
            <a:ext cx="8786066" cy="6386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ct val="150000"/>
              </a:lnSpc>
            </a:pPr>
            <a:r>
              <a:rPr kumimoji="1" lang="ja-JP" altLang="en-US" sz="1249" b="1" dirty="0">
                <a:solidFill>
                  <a:schemeClr val="tx1"/>
                </a:solidFill>
                <a:latin typeface="Meiryo UI" panose="020B0604030504040204" pitchFamily="50" charset="-128"/>
                <a:ea typeface="Meiryo UI" panose="020B0604030504040204" pitchFamily="50" charset="-128"/>
              </a:rPr>
              <a:t> </a:t>
            </a:r>
            <a:r>
              <a:rPr kumimoji="1" lang="ja-JP" altLang="en-US" sz="1249" dirty="0" smtClean="0">
                <a:solidFill>
                  <a:schemeClr val="tx1"/>
                </a:solidFill>
                <a:latin typeface="Meiryo UI" panose="020B0604030504040204" pitchFamily="50" charset="-128"/>
                <a:ea typeface="Meiryo UI" panose="020B0604030504040204" pitchFamily="50" charset="-128"/>
              </a:rPr>
              <a:t>●府内中小企業へのアンケートでは、</a:t>
            </a:r>
            <a:r>
              <a:rPr kumimoji="1" lang="ja-JP" altLang="en-US" sz="1249" b="1" u="sng" dirty="0" smtClean="0">
                <a:solidFill>
                  <a:schemeClr val="tx1"/>
                </a:solidFill>
                <a:latin typeface="Meiryo UI" panose="020B0604030504040204" pitchFamily="50" charset="-128"/>
                <a:ea typeface="Meiryo UI" panose="020B0604030504040204" pitchFamily="50" charset="-128"/>
              </a:rPr>
              <a:t>８割超の企業が「７月～９月の売上が前年同月比減少する見込み」</a:t>
            </a:r>
            <a:r>
              <a:rPr kumimoji="1" lang="ja-JP" altLang="en-US" sz="1249" dirty="0" smtClean="0">
                <a:solidFill>
                  <a:schemeClr val="tx1"/>
                </a:solidFill>
                <a:latin typeface="Meiryo UI" panose="020B0604030504040204" pitchFamily="50" charset="-128"/>
                <a:ea typeface="Meiryo UI" panose="020B0604030504040204" pitchFamily="50" charset="-128"/>
              </a:rPr>
              <a:t>であると回答した。</a:t>
            </a:r>
            <a:endParaRPr kumimoji="1" lang="en-US" altLang="ja-JP" sz="1249" dirty="0" smtClean="0">
              <a:solidFill>
                <a:schemeClr val="tx1"/>
              </a:solidFill>
              <a:latin typeface="Meiryo UI" panose="020B0604030504040204" pitchFamily="50" charset="-128"/>
              <a:ea typeface="Meiryo UI" panose="020B0604030504040204" pitchFamily="50" charset="-128"/>
            </a:endParaRPr>
          </a:p>
          <a:p>
            <a:pPr marL="161502" indent="-161502">
              <a:lnSpc>
                <a:spcPct val="150000"/>
              </a:lnSpc>
            </a:pPr>
            <a:r>
              <a:rPr kumimoji="1" lang="ja-JP" altLang="en-US" sz="1249" dirty="0">
                <a:solidFill>
                  <a:schemeClr val="tx1"/>
                </a:solidFill>
                <a:latin typeface="Meiryo UI" panose="020B0604030504040204" pitchFamily="50" charset="-128"/>
                <a:ea typeface="Meiryo UI" panose="020B0604030504040204" pitchFamily="50" charset="-128"/>
              </a:rPr>
              <a:t> </a:t>
            </a:r>
            <a:r>
              <a:rPr kumimoji="1" lang="ja-JP" altLang="en-US" sz="1249" dirty="0" smtClean="0">
                <a:solidFill>
                  <a:schemeClr val="tx1"/>
                </a:solidFill>
                <a:latin typeface="Meiryo UI" panose="020B0604030504040204" pitchFamily="50" charset="-128"/>
                <a:ea typeface="Meiryo UI" panose="020B0604030504040204" pitchFamily="50" charset="-128"/>
              </a:rPr>
              <a:t>●売上減少の要因としては、</a:t>
            </a:r>
            <a:r>
              <a:rPr kumimoji="1" lang="ja-JP" altLang="en-US" sz="1249" b="1" u="sng" dirty="0" smtClean="0">
                <a:solidFill>
                  <a:schemeClr val="tx1"/>
                </a:solidFill>
                <a:latin typeface="Meiryo UI" panose="020B0604030504040204" pitchFamily="50" charset="-128"/>
                <a:ea typeface="Meiryo UI" panose="020B0604030504040204" pitchFamily="50" charset="-128"/>
              </a:rPr>
              <a:t>製造業では「国内での減産・出荷調整」、非製造業では「自社製品・サービスの受注減少」</a:t>
            </a:r>
            <a:r>
              <a:rPr kumimoji="1" lang="ja-JP" altLang="en-US" sz="1249" dirty="0" smtClean="0">
                <a:solidFill>
                  <a:schemeClr val="tx1"/>
                </a:solidFill>
                <a:latin typeface="Meiryo UI" panose="020B0604030504040204" pitchFamily="50" charset="-128"/>
                <a:ea typeface="Meiryo UI" panose="020B0604030504040204" pitchFamily="50" charset="-128"/>
              </a:rPr>
              <a:t>が最も多かった。</a:t>
            </a:r>
            <a:endParaRPr kumimoji="1" lang="en-US" altLang="ja-JP" sz="1249"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5311032" y="5943704"/>
            <a:ext cx="4594968" cy="230832"/>
          </a:xfrm>
          <a:prstGeom prst="rect">
            <a:avLst/>
          </a:prstGeom>
          <a:noFill/>
          <a:ln>
            <a:noFill/>
          </a:ln>
        </p:spPr>
        <p:txBody>
          <a:bodyPr wrap="square" rtlCol="0">
            <a:spAutoFit/>
          </a:bodyPr>
          <a:lstStyle/>
          <a:p>
            <a:pPr marL="217984" indent="-217984"/>
            <a:r>
              <a:rPr lang="ja-JP" altLang="en-US" sz="900" dirty="0">
                <a:latin typeface="+mn-ea"/>
              </a:rPr>
              <a:t>出典</a:t>
            </a:r>
            <a:r>
              <a:rPr lang="ja-JP" altLang="en-US" sz="900" dirty="0" smtClean="0">
                <a:latin typeface="+mn-ea"/>
              </a:rPr>
              <a:t>：大阪商工会議所 </a:t>
            </a:r>
            <a:r>
              <a:rPr lang="en-US" altLang="ja-JP" sz="900" dirty="0" smtClean="0">
                <a:latin typeface="+mn-ea"/>
              </a:rPr>
              <a:t>『</a:t>
            </a:r>
            <a:r>
              <a:rPr lang="ja-JP" altLang="en-US" sz="900" dirty="0" smtClean="0">
                <a:latin typeface="+mn-ea"/>
              </a:rPr>
              <a:t>中堅・中小企業の経営状況・課題に関するアンケート調査</a:t>
            </a:r>
            <a:r>
              <a:rPr lang="en-US" altLang="ja-JP" sz="900" dirty="0" smtClean="0">
                <a:latin typeface="+mn-ea"/>
              </a:rPr>
              <a:t>』</a:t>
            </a:r>
            <a:endParaRPr lang="en-US" altLang="ja-JP" sz="900" dirty="0">
              <a:latin typeface="+mn-ea"/>
            </a:endParaRPr>
          </a:p>
        </p:txBody>
      </p:sp>
      <p:sp>
        <p:nvSpPr>
          <p:cNvPr id="17" name="スライド番号プレースホルダー 2"/>
          <p:cNvSpPr txBox="1">
            <a:spLocks/>
          </p:cNvSpPr>
          <p:nvPr/>
        </p:nvSpPr>
        <p:spPr>
          <a:xfrm>
            <a:off x="9346033" y="5717030"/>
            <a:ext cx="488333" cy="32582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600" b="1" smtClean="0"/>
              <a:pPr algn="ctr"/>
              <a:t>23</a:t>
            </a:fld>
            <a:endParaRPr kumimoji="1" lang="ja-JP" altLang="en-US" sz="1600" b="1" dirty="0"/>
          </a:p>
        </p:txBody>
      </p:sp>
      <p:sp>
        <p:nvSpPr>
          <p:cNvPr id="6" name="右矢印 5"/>
          <p:cNvSpPr/>
          <p:nvPr/>
        </p:nvSpPr>
        <p:spPr>
          <a:xfrm rot="19570163">
            <a:off x="4117600" y="1802488"/>
            <a:ext cx="1506074" cy="638076"/>
          </a:xfrm>
          <a:custGeom>
            <a:avLst/>
            <a:gdLst>
              <a:gd name="connsiteX0" fmla="*/ 0 w 995839"/>
              <a:gd name="connsiteY0" fmla="*/ 137426 h 549703"/>
              <a:gd name="connsiteX1" fmla="*/ 720988 w 995839"/>
              <a:gd name="connsiteY1" fmla="*/ 137426 h 549703"/>
              <a:gd name="connsiteX2" fmla="*/ 720988 w 995839"/>
              <a:gd name="connsiteY2" fmla="*/ 0 h 549703"/>
              <a:gd name="connsiteX3" fmla="*/ 995839 w 995839"/>
              <a:gd name="connsiteY3" fmla="*/ 274852 h 549703"/>
              <a:gd name="connsiteX4" fmla="*/ 720988 w 995839"/>
              <a:gd name="connsiteY4" fmla="*/ 549703 h 549703"/>
              <a:gd name="connsiteX5" fmla="*/ 720988 w 995839"/>
              <a:gd name="connsiteY5" fmla="*/ 412277 h 549703"/>
              <a:gd name="connsiteX6" fmla="*/ 0 w 995839"/>
              <a:gd name="connsiteY6" fmla="*/ 412277 h 549703"/>
              <a:gd name="connsiteX7" fmla="*/ 0 w 995839"/>
              <a:gd name="connsiteY7" fmla="*/ 137426 h 549703"/>
              <a:gd name="connsiteX0" fmla="*/ 0 w 1007119"/>
              <a:gd name="connsiteY0" fmla="*/ 427993 h 549703"/>
              <a:gd name="connsiteX1" fmla="*/ 732268 w 1007119"/>
              <a:gd name="connsiteY1" fmla="*/ 137426 h 549703"/>
              <a:gd name="connsiteX2" fmla="*/ 732268 w 1007119"/>
              <a:gd name="connsiteY2" fmla="*/ 0 h 549703"/>
              <a:gd name="connsiteX3" fmla="*/ 1007119 w 1007119"/>
              <a:gd name="connsiteY3" fmla="*/ 274852 h 549703"/>
              <a:gd name="connsiteX4" fmla="*/ 732268 w 1007119"/>
              <a:gd name="connsiteY4" fmla="*/ 549703 h 549703"/>
              <a:gd name="connsiteX5" fmla="*/ 732268 w 1007119"/>
              <a:gd name="connsiteY5" fmla="*/ 412277 h 549703"/>
              <a:gd name="connsiteX6" fmla="*/ 11280 w 1007119"/>
              <a:gd name="connsiteY6" fmla="*/ 412277 h 549703"/>
              <a:gd name="connsiteX7" fmla="*/ 0 w 1007119"/>
              <a:gd name="connsiteY7" fmla="*/ 427993 h 549703"/>
              <a:gd name="connsiteX0" fmla="*/ 0 w 1004481"/>
              <a:gd name="connsiteY0" fmla="*/ 429761 h 549703"/>
              <a:gd name="connsiteX1" fmla="*/ 729630 w 1004481"/>
              <a:gd name="connsiteY1" fmla="*/ 137426 h 549703"/>
              <a:gd name="connsiteX2" fmla="*/ 729630 w 1004481"/>
              <a:gd name="connsiteY2" fmla="*/ 0 h 549703"/>
              <a:gd name="connsiteX3" fmla="*/ 1004481 w 1004481"/>
              <a:gd name="connsiteY3" fmla="*/ 274852 h 549703"/>
              <a:gd name="connsiteX4" fmla="*/ 729630 w 1004481"/>
              <a:gd name="connsiteY4" fmla="*/ 549703 h 549703"/>
              <a:gd name="connsiteX5" fmla="*/ 729630 w 1004481"/>
              <a:gd name="connsiteY5" fmla="*/ 412277 h 549703"/>
              <a:gd name="connsiteX6" fmla="*/ 8642 w 1004481"/>
              <a:gd name="connsiteY6" fmla="*/ 412277 h 549703"/>
              <a:gd name="connsiteX7" fmla="*/ 0 w 1004481"/>
              <a:gd name="connsiteY7" fmla="*/ 429761 h 549703"/>
              <a:gd name="connsiteX0" fmla="*/ 5471 w 995839"/>
              <a:gd name="connsiteY0" fmla="*/ 420109 h 549703"/>
              <a:gd name="connsiteX1" fmla="*/ 720988 w 995839"/>
              <a:gd name="connsiteY1" fmla="*/ 137426 h 549703"/>
              <a:gd name="connsiteX2" fmla="*/ 720988 w 995839"/>
              <a:gd name="connsiteY2" fmla="*/ 0 h 549703"/>
              <a:gd name="connsiteX3" fmla="*/ 995839 w 995839"/>
              <a:gd name="connsiteY3" fmla="*/ 274852 h 549703"/>
              <a:gd name="connsiteX4" fmla="*/ 720988 w 995839"/>
              <a:gd name="connsiteY4" fmla="*/ 549703 h 549703"/>
              <a:gd name="connsiteX5" fmla="*/ 720988 w 995839"/>
              <a:gd name="connsiteY5" fmla="*/ 412277 h 549703"/>
              <a:gd name="connsiteX6" fmla="*/ 0 w 995839"/>
              <a:gd name="connsiteY6" fmla="*/ 412277 h 549703"/>
              <a:gd name="connsiteX7" fmla="*/ 5471 w 995839"/>
              <a:gd name="connsiteY7" fmla="*/ 420109 h 54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839" h="549703">
                <a:moveTo>
                  <a:pt x="5471" y="420109"/>
                </a:moveTo>
                <a:lnTo>
                  <a:pt x="720988" y="137426"/>
                </a:lnTo>
                <a:lnTo>
                  <a:pt x="720988" y="0"/>
                </a:lnTo>
                <a:lnTo>
                  <a:pt x="995839" y="274852"/>
                </a:lnTo>
                <a:lnTo>
                  <a:pt x="720988" y="549703"/>
                </a:lnTo>
                <a:lnTo>
                  <a:pt x="720988" y="412277"/>
                </a:lnTo>
                <a:lnTo>
                  <a:pt x="0" y="412277"/>
                </a:lnTo>
                <a:lnTo>
                  <a:pt x="5471" y="420109"/>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5"/>
          <p:cNvSpPr/>
          <p:nvPr/>
        </p:nvSpPr>
        <p:spPr>
          <a:xfrm rot="19570163">
            <a:off x="4068346" y="3948303"/>
            <a:ext cx="1506074" cy="638076"/>
          </a:xfrm>
          <a:custGeom>
            <a:avLst/>
            <a:gdLst>
              <a:gd name="connsiteX0" fmla="*/ 0 w 995839"/>
              <a:gd name="connsiteY0" fmla="*/ 137426 h 549703"/>
              <a:gd name="connsiteX1" fmla="*/ 720988 w 995839"/>
              <a:gd name="connsiteY1" fmla="*/ 137426 h 549703"/>
              <a:gd name="connsiteX2" fmla="*/ 720988 w 995839"/>
              <a:gd name="connsiteY2" fmla="*/ 0 h 549703"/>
              <a:gd name="connsiteX3" fmla="*/ 995839 w 995839"/>
              <a:gd name="connsiteY3" fmla="*/ 274852 h 549703"/>
              <a:gd name="connsiteX4" fmla="*/ 720988 w 995839"/>
              <a:gd name="connsiteY4" fmla="*/ 549703 h 549703"/>
              <a:gd name="connsiteX5" fmla="*/ 720988 w 995839"/>
              <a:gd name="connsiteY5" fmla="*/ 412277 h 549703"/>
              <a:gd name="connsiteX6" fmla="*/ 0 w 995839"/>
              <a:gd name="connsiteY6" fmla="*/ 412277 h 549703"/>
              <a:gd name="connsiteX7" fmla="*/ 0 w 995839"/>
              <a:gd name="connsiteY7" fmla="*/ 137426 h 549703"/>
              <a:gd name="connsiteX0" fmla="*/ 0 w 1007119"/>
              <a:gd name="connsiteY0" fmla="*/ 427993 h 549703"/>
              <a:gd name="connsiteX1" fmla="*/ 732268 w 1007119"/>
              <a:gd name="connsiteY1" fmla="*/ 137426 h 549703"/>
              <a:gd name="connsiteX2" fmla="*/ 732268 w 1007119"/>
              <a:gd name="connsiteY2" fmla="*/ 0 h 549703"/>
              <a:gd name="connsiteX3" fmla="*/ 1007119 w 1007119"/>
              <a:gd name="connsiteY3" fmla="*/ 274852 h 549703"/>
              <a:gd name="connsiteX4" fmla="*/ 732268 w 1007119"/>
              <a:gd name="connsiteY4" fmla="*/ 549703 h 549703"/>
              <a:gd name="connsiteX5" fmla="*/ 732268 w 1007119"/>
              <a:gd name="connsiteY5" fmla="*/ 412277 h 549703"/>
              <a:gd name="connsiteX6" fmla="*/ 11280 w 1007119"/>
              <a:gd name="connsiteY6" fmla="*/ 412277 h 549703"/>
              <a:gd name="connsiteX7" fmla="*/ 0 w 1007119"/>
              <a:gd name="connsiteY7" fmla="*/ 427993 h 549703"/>
              <a:gd name="connsiteX0" fmla="*/ 0 w 1004481"/>
              <a:gd name="connsiteY0" fmla="*/ 429761 h 549703"/>
              <a:gd name="connsiteX1" fmla="*/ 729630 w 1004481"/>
              <a:gd name="connsiteY1" fmla="*/ 137426 h 549703"/>
              <a:gd name="connsiteX2" fmla="*/ 729630 w 1004481"/>
              <a:gd name="connsiteY2" fmla="*/ 0 h 549703"/>
              <a:gd name="connsiteX3" fmla="*/ 1004481 w 1004481"/>
              <a:gd name="connsiteY3" fmla="*/ 274852 h 549703"/>
              <a:gd name="connsiteX4" fmla="*/ 729630 w 1004481"/>
              <a:gd name="connsiteY4" fmla="*/ 549703 h 549703"/>
              <a:gd name="connsiteX5" fmla="*/ 729630 w 1004481"/>
              <a:gd name="connsiteY5" fmla="*/ 412277 h 549703"/>
              <a:gd name="connsiteX6" fmla="*/ 8642 w 1004481"/>
              <a:gd name="connsiteY6" fmla="*/ 412277 h 549703"/>
              <a:gd name="connsiteX7" fmla="*/ 0 w 1004481"/>
              <a:gd name="connsiteY7" fmla="*/ 429761 h 549703"/>
              <a:gd name="connsiteX0" fmla="*/ 5471 w 995839"/>
              <a:gd name="connsiteY0" fmla="*/ 420109 h 549703"/>
              <a:gd name="connsiteX1" fmla="*/ 720988 w 995839"/>
              <a:gd name="connsiteY1" fmla="*/ 137426 h 549703"/>
              <a:gd name="connsiteX2" fmla="*/ 720988 w 995839"/>
              <a:gd name="connsiteY2" fmla="*/ 0 h 549703"/>
              <a:gd name="connsiteX3" fmla="*/ 995839 w 995839"/>
              <a:gd name="connsiteY3" fmla="*/ 274852 h 549703"/>
              <a:gd name="connsiteX4" fmla="*/ 720988 w 995839"/>
              <a:gd name="connsiteY4" fmla="*/ 549703 h 549703"/>
              <a:gd name="connsiteX5" fmla="*/ 720988 w 995839"/>
              <a:gd name="connsiteY5" fmla="*/ 412277 h 549703"/>
              <a:gd name="connsiteX6" fmla="*/ 0 w 995839"/>
              <a:gd name="connsiteY6" fmla="*/ 412277 h 549703"/>
              <a:gd name="connsiteX7" fmla="*/ 5471 w 995839"/>
              <a:gd name="connsiteY7" fmla="*/ 420109 h 54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839" h="549703">
                <a:moveTo>
                  <a:pt x="5471" y="420109"/>
                </a:moveTo>
                <a:lnTo>
                  <a:pt x="720988" y="137426"/>
                </a:lnTo>
                <a:lnTo>
                  <a:pt x="720988" y="0"/>
                </a:lnTo>
                <a:lnTo>
                  <a:pt x="995839" y="274852"/>
                </a:lnTo>
                <a:lnTo>
                  <a:pt x="720988" y="549703"/>
                </a:lnTo>
                <a:lnTo>
                  <a:pt x="720988" y="412277"/>
                </a:lnTo>
                <a:lnTo>
                  <a:pt x="0" y="412277"/>
                </a:lnTo>
                <a:lnTo>
                  <a:pt x="5471" y="420109"/>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0" y="3601062"/>
            <a:ext cx="9906000" cy="0"/>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8849286" y="3001364"/>
            <a:ext cx="993494" cy="400110"/>
          </a:xfrm>
          <a:prstGeom prst="rect">
            <a:avLst/>
          </a:prstGeom>
          <a:noFill/>
        </p:spPr>
        <p:txBody>
          <a:bodyPr wrap="square" rtlCol="0">
            <a:spAutoFit/>
          </a:bodyPr>
          <a:lstStyle/>
          <a:p>
            <a:pPr algn="ctr"/>
            <a:r>
              <a:rPr kumimoji="1" lang="ja-JP" altLang="en-US" sz="1000" dirty="0" smtClean="0"/>
              <a:t>複数回答</a:t>
            </a:r>
            <a:endParaRPr kumimoji="1" lang="en-US" altLang="ja-JP" sz="1000" dirty="0" smtClean="0"/>
          </a:p>
          <a:p>
            <a:pPr algn="ctr"/>
            <a:r>
              <a:rPr kumimoji="1" lang="ja-JP" altLang="en-US" sz="1000" dirty="0" smtClean="0"/>
              <a:t>（％</a:t>
            </a:r>
            <a:r>
              <a:rPr kumimoji="1" lang="ja-JP" altLang="en-US" sz="1000" dirty="0"/>
              <a:t>）</a:t>
            </a:r>
          </a:p>
        </p:txBody>
      </p:sp>
      <p:sp>
        <p:nvSpPr>
          <p:cNvPr id="34" name="テキスト ボックス 33"/>
          <p:cNvSpPr txBox="1"/>
          <p:nvPr/>
        </p:nvSpPr>
        <p:spPr>
          <a:xfrm>
            <a:off x="8849286" y="5247601"/>
            <a:ext cx="993494" cy="400110"/>
          </a:xfrm>
          <a:prstGeom prst="rect">
            <a:avLst/>
          </a:prstGeom>
          <a:noFill/>
        </p:spPr>
        <p:txBody>
          <a:bodyPr wrap="square" rtlCol="0">
            <a:spAutoFit/>
          </a:bodyPr>
          <a:lstStyle/>
          <a:p>
            <a:pPr algn="ctr"/>
            <a:r>
              <a:rPr kumimoji="1" lang="ja-JP" altLang="en-US" sz="1000" dirty="0" smtClean="0"/>
              <a:t>複数回答</a:t>
            </a:r>
            <a:endParaRPr kumimoji="1" lang="en-US" altLang="ja-JP" sz="1000" dirty="0" smtClean="0"/>
          </a:p>
          <a:p>
            <a:pPr algn="ctr"/>
            <a:r>
              <a:rPr kumimoji="1" lang="ja-JP" altLang="en-US" sz="1000" dirty="0" smtClean="0"/>
              <a:t>（％</a:t>
            </a:r>
            <a:r>
              <a:rPr kumimoji="1" lang="ja-JP" altLang="en-US" sz="1000" dirty="0"/>
              <a:t>）</a:t>
            </a:r>
          </a:p>
        </p:txBody>
      </p:sp>
      <p:sp>
        <p:nvSpPr>
          <p:cNvPr id="25"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rPr>
              <a:t>　　　企業業績の悪化・倒産の増加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府内企業の業績見通し</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100" b="1"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57982" y="976638"/>
            <a:ext cx="9900762" cy="5066215"/>
          </a:xfrm>
          <a:prstGeom prst="rect">
            <a:avLst/>
          </a:prstGeom>
        </p:spPr>
      </p:pic>
    </p:spTree>
    <p:extLst>
      <p:ext uri="{BB962C8B-B14F-4D97-AF65-F5344CB8AC3E}">
        <p14:creationId xmlns:p14="http://schemas.microsoft.com/office/powerpoint/2010/main" val="2785702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6272" y="553257"/>
            <a:ext cx="9673456"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ja-JP" altLang="en-US" sz="1400" dirty="0" smtClean="0">
                <a:solidFill>
                  <a:schemeClr val="tx1"/>
                </a:solidFill>
              </a:rPr>
              <a:t>全国の有効求人倍率は、</a:t>
            </a:r>
            <a:r>
              <a:rPr kumimoji="1" lang="en-US" altLang="ja-JP" sz="1400" dirty="0" smtClean="0">
                <a:solidFill>
                  <a:schemeClr val="tx1"/>
                </a:solidFill>
              </a:rPr>
              <a:t>1.08</a:t>
            </a:r>
            <a:r>
              <a:rPr kumimoji="1" lang="ja-JP" altLang="en-US" sz="1400" dirty="0" smtClean="0">
                <a:solidFill>
                  <a:schemeClr val="tx1"/>
                </a:solidFill>
              </a:rPr>
              <a:t>倍まで低下。（対前年比：▲</a:t>
            </a:r>
            <a:r>
              <a:rPr kumimoji="1" lang="en-US" altLang="ja-JP" sz="1400" dirty="0" smtClean="0">
                <a:solidFill>
                  <a:schemeClr val="tx1"/>
                </a:solidFill>
              </a:rPr>
              <a:t>0.51</a:t>
            </a:r>
            <a:r>
              <a:rPr kumimoji="1" lang="ja-JP" altLang="en-US" sz="1400" dirty="0" smtClean="0">
                <a:solidFill>
                  <a:schemeClr val="tx1"/>
                </a:solidFill>
              </a:rPr>
              <a:t>倍）</a:t>
            </a:r>
            <a:endParaRPr kumimoji="1" lang="en-US" altLang="ja-JP" sz="1400" dirty="0" smtClean="0">
              <a:solidFill>
                <a:schemeClr val="tx1"/>
              </a:solidFill>
            </a:endParaRPr>
          </a:p>
          <a:p>
            <a:r>
              <a:rPr kumimoji="1" lang="ja-JP" altLang="en-US" sz="1400" dirty="0">
                <a:solidFill>
                  <a:schemeClr val="tx1"/>
                </a:solidFill>
              </a:rPr>
              <a:t>●</a:t>
            </a:r>
            <a:r>
              <a:rPr kumimoji="1" lang="ja-JP" altLang="en-US" sz="1400" dirty="0" smtClean="0">
                <a:solidFill>
                  <a:schemeClr val="tx1"/>
                </a:solidFill>
              </a:rPr>
              <a:t>大阪の有効求人倍率は、</a:t>
            </a:r>
            <a:r>
              <a:rPr kumimoji="1" lang="en-US" altLang="ja-JP" sz="1400" dirty="0" smtClean="0">
                <a:solidFill>
                  <a:schemeClr val="tx1"/>
                </a:solidFill>
              </a:rPr>
              <a:t>1.17</a:t>
            </a:r>
            <a:r>
              <a:rPr kumimoji="1" lang="ja-JP" altLang="en-US" sz="1400" dirty="0" smtClean="0">
                <a:solidFill>
                  <a:schemeClr val="tx1"/>
                </a:solidFill>
              </a:rPr>
              <a:t>倍まで低下。（対前年比：▲</a:t>
            </a:r>
            <a:r>
              <a:rPr kumimoji="1" lang="en-US" altLang="ja-JP" sz="1400" dirty="0" smtClean="0">
                <a:solidFill>
                  <a:schemeClr val="tx1"/>
                </a:solidFill>
              </a:rPr>
              <a:t>0.61</a:t>
            </a:r>
            <a:r>
              <a:rPr kumimoji="1" lang="ja-JP" altLang="en-US" sz="1400" dirty="0" smtClean="0">
                <a:solidFill>
                  <a:schemeClr val="tx1"/>
                </a:solidFill>
              </a:rPr>
              <a:t>倍）</a:t>
            </a:r>
            <a:endParaRPr kumimoji="1" lang="en-US" altLang="ja-JP" sz="1400" dirty="0" smtClean="0">
              <a:solidFill>
                <a:schemeClr val="tx1"/>
              </a:solidFill>
            </a:endParaRPr>
          </a:p>
          <a:p>
            <a:r>
              <a:rPr kumimoji="1" lang="ja-JP" altLang="en-US" sz="1400" dirty="0" smtClean="0">
                <a:solidFill>
                  <a:schemeClr val="tx1"/>
                </a:solidFill>
              </a:rPr>
              <a:t>●</a:t>
            </a:r>
            <a:r>
              <a:rPr kumimoji="1" lang="en-US" altLang="ja-JP" sz="1400" b="1" u="sng" dirty="0" smtClean="0">
                <a:solidFill>
                  <a:schemeClr val="tx1"/>
                </a:solidFill>
              </a:rPr>
              <a:t>7</a:t>
            </a:r>
            <a:r>
              <a:rPr kumimoji="1" lang="ja-JP" altLang="en-US" sz="1400" b="1" u="sng" dirty="0" smtClean="0">
                <a:solidFill>
                  <a:schemeClr val="tx1"/>
                </a:solidFill>
              </a:rPr>
              <a:t>か月連続の低下</a:t>
            </a:r>
            <a:r>
              <a:rPr kumimoji="1" lang="ja-JP" altLang="en-US" sz="1400" dirty="0" smtClean="0">
                <a:solidFill>
                  <a:schemeClr val="tx1"/>
                </a:solidFill>
              </a:rPr>
              <a:t>であり、今後、さらに新型コロナウイルスの影響が出てくることが予想。</a:t>
            </a:r>
            <a:endParaRPr kumimoji="1" lang="ja-JP" altLang="en-US" sz="1400" dirty="0">
              <a:solidFill>
                <a:schemeClr val="tx1"/>
              </a:solidFill>
            </a:endParaRPr>
          </a:p>
        </p:txBody>
      </p:sp>
      <p:sp>
        <p:nvSpPr>
          <p:cNvPr id="6" name="正方形/長方形 5"/>
          <p:cNvSpPr/>
          <p:nvPr/>
        </p:nvSpPr>
        <p:spPr>
          <a:xfrm>
            <a:off x="6052408" y="5691873"/>
            <a:ext cx="3044242" cy="279548"/>
          </a:xfrm>
          <a:prstGeom prst="rect">
            <a:avLst/>
          </a:prstGeom>
        </p:spPr>
        <p:txBody>
          <a:bodyPr wrap="square">
            <a:spAutoFit/>
          </a:bodyPr>
          <a:lstStyle/>
          <a:p>
            <a:r>
              <a:rPr lang="ja-JP" altLang="en-US" sz="1200" dirty="0" smtClean="0"/>
              <a:t>出典：厚生労働省 </a:t>
            </a:r>
            <a:r>
              <a:rPr lang="en-US" altLang="ja-JP" sz="1200" dirty="0" smtClean="0"/>
              <a:t>『</a:t>
            </a:r>
            <a:r>
              <a:rPr lang="ja-JP" altLang="en-US" sz="1200" dirty="0" smtClean="0"/>
              <a:t>一般職業紹介状況</a:t>
            </a:r>
            <a:r>
              <a:rPr lang="en-US" altLang="ja-JP" sz="1200" dirty="0" smtClean="0"/>
              <a:t>』</a:t>
            </a:r>
            <a:endParaRPr lang="ja-JP" altLang="en-US" sz="1200" dirty="0"/>
          </a:p>
        </p:txBody>
      </p:sp>
      <p:sp>
        <p:nvSpPr>
          <p:cNvPr id="4" name="四角形吹き出し 3"/>
          <p:cNvSpPr/>
          <p:nvPr/>
        </p:nvSpPr>
        <p:spPr>
          <a:xfrm>
            <a:off x="5960482" y="2176650"/>
            <a:ext cx="682581" cy="237060"/>
          </a:xfrm>
          <a:prstGeom prst="wedgeRectCallout">
            <a:avLst>
              <a:gd name="adj1" fmla="val -44826"/>
              <a:gd name="adj2" fmla="val 88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東京</a:t>
            </a:r>
            <a:endParaRPr kumimoji="1" lang="ja-JP" altLang="en-US" sz="1100" dirty="0">
              <a:solidFill>
                <a:schemeClr val="tx1"/>
              </a:solidFill>
            </a:endParaRPr>
          </a:p>
        </p:txBody>
      </p:sp>
      <p:sp>
        <p:nvSpPr>
          <p:cNvPr id="11" name="四角形吹き出し 10"/>
          <p:cNvSpPr/>
          <p:nvPr/>
        </p:nvSpPr>
        <p:spPr>
          <a:xfrm>
            <a:off x="6188290" y="2989537"/>
            <a:ext cx="682581" cy="285451"/>
          </a:xfrm>
          <a:prstGeom prst="wedgeRectCallout">
            <a:avLst>
              <a:gd name="adj1" fmla="val -46636"/>
              <a:gd name="adj2" fmla="val 871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12" name="四角形吹き出し 11"/>
          <p:cNvSpPr/>
          <p:nvPr/>
        </p:nvSpPr>
        <p:spPr>
          <a:xfrm>
            <a:off x="4515698" y="3353895"/>
            <a:ext cx="850006" cy="226393"/>
          </a:xfrm>
          <a:prstGeom prst="wedgeRectCallout">
            <a:avLst>
              <a:gd name="adj1" fmla="val -48145"/>
              <a:gd name="adj2" fmla="val 999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全国平均</a:t>
            </a:r>
            <a:endParaRPr kumimoji="1" lang="ja-JP" altLang="en-US" sz="1100" dirty="0">
              <a:solidFill>
                <a:schemeClr val="tx1"/>
              </a:solidFill>
            </a:endParaRPr>
          </a:p>
        </p:txBody>
      </p:sp>
      <p:sp>
        <p:nvSpPr>
          <p:cNvPr id="20" name="スライド番号プレースホルダー 3"/>
          <p:cNvSpPr>
            <a:spLocks noGrp="1"/>
          </p:cNvSpPr>
          <p:nvPr>
            <p:ph type="sldNum" sz="quarter" idx="12"/>
          </p:nvPr>
        </p:nvSpPr>
        <p:spPr>
          <a:xfrm>
            <a:off x="9350061" y="5691873"/>
            <a:ext cx="426425" cy="394246"/>
          </a:xfrm>
        </p:spPr>
        <p:txBody>
          <a:bodyPr/>
          <a:lstStyle/>
          <a:p>
            <a:fld id="{9B28B6A2-4437-46C4-8AB6-08015A7ADF51}" type="slidenum">
              <a:rPr kumimoji="1" lang="ja-JP" altLang="en-US" sz="1600" b="1" smtClean="0"/>
              <a:t>24</a:t>
            </a:fld>
            <a:endParaRPr kumimoji="1" lang="ja-JP" altLang="en-US" sz="1600" b="1"/>
          </a:p>
        </p:txBody>
      </p:sp>
      <p:sp>
        <p:nvSpPr>
          <p:cNvPr id="18" name="テキスト ボックス 17"/>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雇用情勢の悪化 </a:t>
            </a:r>
            <a:r>
              <a:rPr kumimoji="1" lang="en-US" altLang="ja-JP" b="1" dirty="0" smtClean="0"/>
              <a:t>【</a:t>
            </a:r>
            <a:r>
              <a:rPr kumimoji="1" lang="ja-JP" altLang="en-US" b="1" dirty="0" smtClean="0"/>
              <a:t>有効求人倍率</a:t>
            </a:r>
            <a:r>
              <a:rPr kumimoji="1" lang="en-US" altLang="ja-JP" b="1" dirty="0" smtClean="0"/>
              <a:t>】</a:t>
            </a:r>
            <a:endParaRPr kumimoji="1" lang="ja-JP" altLang="en-US" b="1" dirty="0"/>
          </a:p>
        </p:txBody>
      </p:sp>
      <p:pic>
        <p:nvPicPr>
          <p:cNvPr id="5" name="図 4"/>
          <p:cNvPicPr>
            <a:picLocks noChangeAspect="1"/>
          </p:cNvPicPr>
          <p:nvPr/>
        </p:nvPicPr>
        <p:blipFill>
          <a:blip r:embed="rId3"/>
          <a:stretch>
            <a:fillRect/>
          </a:stretch>
        </p:blipFill>
        <p:spPr>
          <a:xfrm>
            <a:off x="432424" y="1366057"/>
            <a:ext cx="9041152" cy="4401693"/>
          </a:xfrm>
          <a:prstGeom prst="rect">
            <a:avLst/>
          </a:prstGeom>
        </p:spPr>
      </p:pic>
    </p:spTree>
    <p:extLst>
      <p:ext uri="{BB962C8B-B14F-4D97-AF65-F5344CB8AC3E}">
        <p14:creationId xmlns:p14="http://schemas.microsoft.com/office/powerpoint/2010/main" val="1717668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70796" y="493326"/>
            <a:ext cx="8755984" cy="9022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9013"/>
            <a:r>
              <a:rPr lang="ja-JP" altLang="en-US" sz="1327" dirty="0">
                <a:solidFill>
                  <a:prstClr val="black"/>
                </a:solidFill>
                <a:latin typeface="Arial"/>
                <a:ea typeface="Meiryo UI"/>
              </a:rPr>
              <a:t>●職種別</a:t>
            </a:r>
            <a:r>
              <a:rPr lang="ja-JP" altLang="en-US" sz="1327" dirty="0" smtClean="0">
                <a:solidFill>
                  <a:prstClr val="black"/>
                </a:solidFill>
                <a:latin typeface="Arial"/>
                <a:ea typeface="Meiryo UI"/>
              </a:rPr>
              <a:t>の有効求人</a:t>
            </a:r>
            <a:r>
              <a:rPr lang="ja-JP" altLang="en-US" sz="1327" dirty="0">
                <a:solidFill>
                  <a:prstClr val="black"/>
                </a:solidFill>
                <a:latin typeface="Arial"/>
                <a:ea typeface="Meiryo UI"/>
              </a:rPr>
              <a:t>倍率の直</a:t>
            </a:r>
            <a:r>
              <a:rPr lang="ja-JP" altLang="en-US" sz="1327" dirty="0" smtClean="0">
                <a:solidFill>
                  <a:prstClr val="black"/>
                </a:solidFill>
                <a:latin typeface="Arial"/>
                <a:ea typeface="Meiryo UI"/>
              </a:rPr>
              <a:t>近</a:t>
            </a:r>
            <a:r>
              <a:rPr lang="en-US" altLang="ja-JP" sz="1327" dirty="0" smtClean="0">
                <a:solidFill>
                  <a:prstClr val="black"/>
                </a:solidFill>
                <a:latin typeface="Arial"/>
                <a:ea typeface="Meiryo UI"/>
              </a:rPr>
              <a:t>5</a:t>
            </a:r>
            <a:r>
              <a:rPr lang="ja-JP" altLang="en-US" sz="1327" dirty="0" smtClean="0">
                <a:solidFill>
                  <a:prstClr val="black"/>
                </a:solidFill>
                <a:latin typeface="Arial"/>
                <a:ea typeface="Meiryo UI"/>
              </a:rPr>
              <a:t>か月</a:t>
            </a:r>
            <a:r>
              <a:rPr lang="ja-JP" altLang="en-US" sz="1327" dirty="0">
                <a:solidFill>
                  <a:prstClr val="black"/>
                </a:solidFill>
                <a:latin typeface="Arial"/>
                <a:ea typeface="Meiryo UI"/>
              </a:rPr>
              <a:t>の推移を見ると</a:t>
            </a:r>
            <a:r>
              <a:rPr lang="ja-JP" altLang="en-US" sz="1327" dirty="0" smtClean="0">
                <a:solidFill>
                  <a:prstClr val="black"/>
                </a:solidFill>
                <a:latin typeface="Arial"/>
                <a:ea typeface="Meiryo UI"/>
              </a:rPr>
              <a:t>、</a:t>
            </a:r>
            <a:r>
              <a:rPr lang="en-US" altLang="ja-JP" sz="1327" dirty="0" smtClean="0">
                <a:solidFill>
                  <a:prstClr val="black"/>
                </a:solidFill>
                <a:latin typeface="Arial"/>
                <a:ea typeface="Meiryo UI"/>
              </a:rPr>
              <a:t>7</a:t>
            </a:r>
            <a:r>
              <a:rPr lang="ja-JP" altLang="en-US" sz="1327" dirty="0" smtClean="0">
                <a:solidFill>
                  <a:prstClr val="black"/>
                </a:solidFill>
                <a:latin typeface="Arial"/>
                <a:ea typeface="Meiryo UI"/>
              </a:rPr>
              <a:t>月においては、一部の業種で回復が見られるが、全体としては月</a:t>
            </a:r>
            <a:r>
              <a:rPr lang="ja-JP" altLang="en-US" sz="1327" dirty="0">
                <a:solidFill>
                  <a:prstClr val="black"/>
                </a:solidFill>
                <a:latin typeface="Arial"/>
                <a:ea typeface="Meiryo UI"/>
              </a:rPr>
              <a:t>を追うごとに低下している</a:t>
            </a:r>
            <a:r>
              <a:rPr lang="ja-JP" altLang="en-US" sz="1327" dirty="0" smtClean="0">
                <a:solidFill>
                  <a:prstClr val="black"/>
                </a:solidFill>
                <a:latin typeface="Arial"/>
                <a:ea typeface="Meiryo UI"/>
              </a:rPr>
              <a:t>。</a:t>
            </a:r>
            <a:endParaRPr lang="en-US" altLang="ja-JP" sz="1327" dirty="0" smtClean="0">
              <a:solidFill>
                <a:prstClr val="black"/>
              </a:solidFill>
              <a:latin typeface="Arial"/>
              <a:ea typeface="Meiryo UI"/>
            </a:endParaRPr>
          </a:p>
          <a:p>
            <a:pPr defTabSz="379013"/>
            <a:r>
              <a:rPr lang="ja-JP" altLang="en-US" sz="1327" dirty="0" smtClean="0">
                <a:solidFill>
                  <a:prstClr val="black"/>
                </a:solidFill>
                <a:latin typeface="Arial"/>
                <a:ea typeface="Meiryo UI"/>
              </a:rPr>
              <a:t>●</a:t>
            </a:r>
            <a:r>
              <a:rPr lang="ja-JP" altLang="en-US" sz="1327" b="1" u="sng" dirty="0" smtClean="0">
                <a:solidFill>
                  <a:prstClr val="black"/>
                </a:solidFill>
                <a:latin typeface="Arial"/>
                <a:ea typeface="Meiryo UI"/>
              </a:rPr>
              <a:t>「介護サービス職」「建設・採掘職」は依然として人手不足の状況である一方、「一般事務員」「</a:t>
            </a:r>
            <a:r>
              <a:rPr lang="ja-JP" altLang="en-US" sz="1327" b="1" u="sng" dirty="0">
                <a:solidFill>
                  <a:prstClr val="black"/>
                </a:solidFill>
                <a:latin typeface="Arial"/>
                <a:ea typeface="Meiryo UI"/>
              </a:rPr>
              <a:t>運搬</a:t>
            </a:r>
            <a:r>
              <a:rPr lang="ja-JP" altLang="en-US" sz="1327" b="1" u="sng" dirty="0" smtClean="0">
                <a:solidFill>
                  <a:prstClr val="black"/>
                </a:solidFill>
                <a:latin typeface="Arial"/>
                <a:ea typeface="Meiryo UI"/>
              </a:rPr>
              <a:t>・清掃等職」等は人手</a:t>
            </a:r>
            <a:endParaRPr lang="en-US" altLang="ja-JP" sz="1327" b="1" u="sng" dirty="0" smtClean="0">
              <a:solidFill>
                <a:prstClr val="black"/>
              </a:solidFill>
              <a:latin typeface="Arial"/>
              <a:ea typeface="Meiryo UI"/>
            </a:endParaRPr>
          </a:p>
          <a:p>
            <a:pPr defTabSz="379013"/>
            <a:r>
              <a:rPr lang="ja-JP" altLang="en-US" sz="1327" dirty="0">
                <a:solidFill>
                  <a:prstClr val="black"/>
                </a:solidFill>
                <a:latin typeface="Arial"/>
                <a:ea typeface="Meiryo UI"/>
              </a:rPr>
              <a:t>　</a:t>
            </a:r>
            <a:r>
              <a:rPr lang="ja-JP" altLang="en-US" sz="1327" dirty="0" smtClean="0">
                <a:solidFill>
                  <a:prstClr val="black"/>
                </a:solidFill>
                <a:latin typeface="Arial"/>
                <a:ea typeface="Meiryo UI"/>
              </a:rPr>
              <a:t> </a:t>
            </a:r>
            <a:r>
              <a:rPr lang="ja-JP" altLang="en-US" sz="1327" b="1" u="sng" dirty="0" smtClean="0">
                <a:solidFill>
                  <a:prstClr val="black"/>
                </a:solidFill>
                <a:latin typeface="Arial"/>
                <a:ea typeface="Meiryo UI"/>
              </a:rPr>
              <a:t>過剰な状況で、雇用のミスマッチが起きている様子がうかがえる。</a:t>
            </a:r>
            <a:endParaRPr lang="en-US" altLang="ja-JP" sz="1327" b="1" u="sng" dirty="0">
              <a:solidFill>
                <a:prstClr val="black"/>
              </a:solidFill>
              <a:latin typeface="Arial"/>
              <a:ea typeface="Meiryo UI"/>
            </a:endParaRPr>
          </a:p>
        </p:txBody>
      </p:sp>
      <p:sp>
        <p:nvSpPr>
          <p:cNvPr id="6" name="正方形/長方形 5"/>
          <p:cNvSpPr/>
          <p:nvPr/>
        </p:nvSpPr>
        <p:spPr>
          <a:xfrm>
            <a:off x="6336315" y="5711850"/>
            <a:ext cx="2523740" cy="246221"/>
          </a:xfrm>
          <a:prstGeom prst="rect">
            <a:avLst/>
          </a:prstGeom>
        </p:spPr>
        <p:txBody>
          <a:bodyPr wrap="square">
            <a:spAutoFit/>
          </a:bodyPr>
          <a:lstStyle/>
          <a:p>
            <a:pPr defTabSz="379013"/>
            <a:r>
              <a:rPr lang="ja-JP" altLang="en-US" sz="1000" dirty="0">
                <a:solidFill>
                  <a:prstClr val="black"/>
                </a:solidFill>
                <a:latin typeface="Arial"/>
                <a:ea typeface="Meiryo UI"/>
              </a:rPr>
              <a:t>出典：大阪労働局 </a:t>
            </a:r>
            <a:r>
              <a:rPr lang="en-US" altLang="ja-JP" sz="1000" dirty="0">
                <a:solidFill>
                  <a:prstClr val="black"/>
                </a:solidFill>
                <a:latin typeface="Arial"/>
                <a:ea typeface="Meiryo UI"/>
              </a:rPr>
              <a:t>『</a:t>
            </a:r>
            <a:r>
              <a:rPr lang="ja-JP" altLang="en-US" sz="1000" dirty="0">
                <a:solidFill>
                  <a:prstClr val="black"/>
                </a:solidFill>
                <a:latin typeface="Arial"/>
                <a:ea typeface="Meiryo UI"/>
              </a:rPr>
              <a:t>職種別有効求人倍率</a:t>
            </a:r>
            <a:r>
              <a:rPr lang="en-US" altLang="ja-JP" sz="1000" dirty="0">
                <a:solidFill>
                  <a:prstClr val="black"/>
                </a:solidFill>
                <a:latin typeface="Arial"/>
                <a:ea typeface="Meiryo UI"/>
              </a:rPr>
              <a:t>』</a:t>
            </a:r>
            <a:endParaRPr lang="ja-JP" altLang="en-US" sz="1000" dirty="0">
              <a:solidFill>
                <a:prstClr val="black"/>
              </a:solidFill>
              <a:latin typeface="Arial"/>
              <a:ea typeface="Meiryo UI"/>
            </a:endParaRPr>
          </a:p>
        </p:txBody>
      </p:sp>
      <p:sp>
        <p:nvSpPr>
          <p:cNvPr id="20" name="スライド番号プレースホルダー 3"/>
          <p:cNvSpPr>
            <a:spLocks noGrp="1"/>
          </p:cNvSpPr>
          <p:nvPr>
            <p:ph type="sldNum" sz="quarter" idx="12"/>
          </p:nvPr>
        </p:nvSpPr>
        <p:spPr>
          <a:xfrm>
            <a:off x="9326781" y="5634681"/>
            <a:ext cx="539578" cy="436070"/>
          </a:xfrm>
        </p:spPr>
        <p:txBody>
          <a:bodyPr/>
          <a:lstStyle/>
          <a:p>
            <a:pPr defTabSz="379013"/>
            <a:fld id="{9B28B6A2-4437-46C4-8AB6-08015A7ADF51}" type="slidenum">
              <a:rPr lang="ja-JP" altLang="en-US" sz="1600" b="1">
                <a:solidFill>
                  <a:prstClr val="black">
                    <a:tint val="75000"/>
                  </a:prstClr>
                </a:solidFill>
                <a:latin typeface="Arial"/>
                <a:ea typeface="Meiryo UI"/>
              </a:rPr>
              <a:pPr defTabSz="379013"/>
              <a:t>25</a:t>
            </a:fld>
            <a:endParaRPr lang="ja-JP" altLang="en-US" sz="1600" b="1" dirty="0">
              <a:solidFill>
                <a:prstClr val="black">
                  <a:tint val="75000"/>
                </a:prstClr>
              </a:solidFill>
              <a:latin typeface="Arial"/>
              <a:ea typeface="Meiryo UI"/>
            </a:endParaRPr>
          </a:p>
        </p:txBody>
      </p:sp>
      <p:sp>
        <p:nvSpPr>
          <p:cNvPr id="27" name="テキスト ボックス 26"/>
          <p:cNvSpPr txBox="1"/>
          <p:nvPr/>
        </p:nvSpPr>
        <p:spPr>
          <a:xfrm>
            <a:off x="1" y="-3954"/>
            <a:ext cx="9905999"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31113" rtlCol="0">
            <a:spAutoFit/>
          </a:bodyPr>
          <a:lstStyle/>
          <a:p>
            <a:pPr algn="ctr"/>
            <a:r>
              <a:rPr kumimoji="1" lang="ja-JP" altLang="en-US" b="1" dirty="0"/>
              <a:t>　</a:t>
            </a:r>
            <a:r>
              <a:rPr kumimoji="1" lang="ja-JP" altLang="en-US" b="1" dirty="0" smtClean="0"/>
              <a:t>雇用・人材 </a:t>
            </a:r>
            <a:r>
              <a:rPr kumimoji="1" lang="en-US" altLang="ja-JP" b="1" dirty="0" smtClean="0"/>
              <a:t>【</a:t>
            </a:r>
            <a:r>
              <a:rPr kumimoji="1" lang="ja-JP" altLang="en-US" b="1" dirty="0" smtClean="0"/>
              <a:t>職種別有効求人</a:t>
            </a:r>
            <a:r>
              <a:rPr kumimoji="1" lang="ja-JP" altLang="en-US" b="1" dirty="0"/>
              <a:t>倍率</a:t>
            </a:r>
            <a:r>
              <a:rPr kumimoji="1" lang="en-US" altLang="ja-JP" b="1" dirty="0" smtClean="0"/>
              <a:t>】</a:t>
            </a:r>
            <a:endParaRPr kumimoji="1" lang="ja-JP" altLang="en-US" b="1" dirty="0"/>
          </a:p>
        </p:txBody>
      </p:sp>
      <p:sp>
        <p:nvSpPr>
          <p:cNvPr id="14" name="テキスト ボックス 2"/>
          <p:cNvSpPr txBox="1"/>
          <p:nvPr/>
        </p:nvSpPr>
        <p:spPr>
          <a:xfrm>
            <a:off x="1326511" y="1697598"/>
            <a:ext cx="620472" cy="22897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379013"/>
            <a:r>
              <a:rPr lang="ja-JP" altLang="en-US" sz="888" dirty="0">
                <a:solidFill>
                  <a:prstClr val="black"/>
                </a:solidFill>
                <a:latin typeface="Meiryo UI" panose="020B0604030504040204" pitchFamily="50" charset="-128"/>
                <a:ea typeface="Meiryo UI" panose="020B0604030504040204" pitchFamily="50" charset="-128"/>
              </a:rPr>
              <a:t>（倍）</a:t>
            </a:r>
          </a:p>
        </p:txBody>
      </p:sp>
      <p:pic>
        <p:nvPicPr>
          <p:cNvPr id="2" name="図 1"/>
          <p:cNvPicPr>
            <a:picLocks noChangeAspect="1"/>
          </p:cNvPicPr>
          <p:nvPr/>
        </p:nvPicPr>
        <p:blipFill>
          <a:blip r:embed="rId3"/>
          <a:stretch>
            <a:fillRect/>
          </a:stretch>
        </p:blipFill>
        <p:spPr>
          <a:xfrm>
            <a:off x="712385" y="1395594"/>
            <a:ext cx="8614395" cy="4407790"/>
          </a:xfrm>
          <a:prstGeom prst="rect">
            <a:avLst/>
          </a:prstGeom>
        </p:spPr>
      </p:pic>
    </p:spTree>
    <p:extLst>
      <p:ext uri="{BB962C8B-B14F-4D97-AF65-F5344CB8AC3E}">
        <p14:creationId xmlns:p14="http://schemas.microsoft.com/office/powerpoint/2010/main" val="4249442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p:cNvSpPr txBox="1">
            <a:spLocks noGrp="1"/>
          </p:cNvSpPr>
          <p:nvPr>
            <p:ph type="title"/>
          </p:nvPr>
        </p:nvSpPr>
        <p:spPr>
          <a:xfrm>
            <a:off x="0" y="0"/>
            <a:ext cx="9906000" cy="327600"/>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所得の減少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府民の収入に関する影響①</a:t>
            </a:r>
            <a:r>
              <a:rPr lang="en-US" altLang="ja-JP" sz="1785" b="1" dirty="0" smtClean="0">
                <a:solidFill>
                  <a:schemeClr val="bg1"/>
                </a:solidFill>
                <a:latin typeface="Meiryo UI" panose="020B0604030504040204" pitchFamily="50" charset="-128"/>
                <a:ea typeface="Meiryo UI" panose="020B0604030504040204" pitchFamily="50" charset="-128"/>
              </a:rPr>
              <a:t>】 </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20569" y="459335"/>
            <a:ext cx="9600947" cy="10157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502" indent="-161502">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府民</a:t>
            </a:r>
            <a:r>
              <a:rPr kumimoji="1" lang="ja-JP" altLang="en-US" sz="1400" dirty="0">
                <a:solidFill>
                  <a:schemeClr val="tx1"/>
                </a:solidFill>
                <a:latin typeface="Meiryo UI" panose="020B0604030504040204" pitchFamily="50" charset="-128"/>
                <a:ea typeface="Meiryo UI" panose="020B0604030504040204" pitchFamily="50" charset="-128"/>
              </a:rPr>
              <a:t>アンケートでは、</a:t>
            </a:r>
            <a:r>
              <a:rPr kumimoji="1" lang="ja-JP" altLang="en-US" sz="1400" b="1" u="sng" dirty="0">
                <a:solidFill>
                  <a:schemeClr val="tx1"/>
                </a:solidFill>
                <a:latin typeface="Meiryo UI" panose="020B0604030504040204" pitchFamily="50" charset="-128"/>
                <a:ea typeface="Meiryo UI" panose="020B0604030504040204" pitchFamily="50" charset="-128"/>
              </a:rPr>
              <a:t>感染拡大後（３月～６月）から収入が減っている</a:t>
            </a:r>
            <a:r>
              <a:rPr kumimoji="1" lang="ja-JP" altLang="en-US" sz="1400" dirty="0">
                <a:solidFill>
                  <a:schemeClr val="tx1"/>
                </a:solidFill>
                <a:latin typeface="Meiryo UI" panose="020B0604030504040204" pitchFamily="50" charset="-128"/>
                <a:ea typeface="Meiryo UI" panose="020B0604030504040204" pitchFamily="50" charset="-128"/>
              </a:rPr>
              <a:t>と回答した割合が高くなっている。</a:t>
            </a:r>
          </a:p>
          <a:p>
            <a:pPr marL="161502" indent="-161502">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特に</a:t>
            </a:r>
            <a:r>
              <a:rPr kumimoji="1" lang="ja-JP" altLang="en-US" sz="1400" b="1" u="sng" dirty="0">
                <a:solidFill>
                  <a:schemeClr val="tx1"/>
                </a:solidFill>
                <a:latin typeface="Meiryo UI" panose="020B0604030504040204" pitchFamily="50" charset="-128"/>
                <a:ea typeface="Meiryo UI" panose="020B0604030504040204" pitchFamily="50" charset="-128"/>
              </a:rPr>
              <a:t>非正規雇用の収入が減っている割合が高い</a:t>
            </a:r>
            <a:r>
              <a:rPr kumimoji="1" lang="ja-JP" altLang="en-US" sz="1400" dirty="0">
                <a:solidFill>
                  <a:schemeClr val="tx1"/>
                </a:solidFill>
                <a:latin typeface="Meiryo UI" panose="020B0604030504040204" pitchFamily="50" charset="-128"/>
                <a:ea typeface="Meiryo UI" panose="020B0604030504040204" pitchFamily="50" charset="-128"/>
              </a:rPr>
              <a:t>が、</a:t>
            </a:r>
            <a:r>
              <a:rPr kumimoji="1" lang="ja-JP" altLang="en-US" sz="1400" b="1" u="sng" dirty="0">
                <a:solidFill>
                  <a:schemeClr val="tx1"/>
                </a:solidFill>
                <a:latin typeface="Meiryo UI" panose="020B0604030504040204" pitchFamily="50" charset="-128"/>
                <a:ea typeface="Meiryo UI" panose="020B0604030504040204" pitchFamily="50" charset="-128"/>
              </a:rPr>
              <a:t>正規雇用でも今後半年間</a:t>
            </a:r>
            <a:r>
              <a:rPr kumimoji="1" lang="ja-JP" altLang="en-US" sz="1400" b="1" u="sng" dirty="0" smtClean="0">
                <a:solidFill>
                  <a:schemeClr val="tx1"/>
                </a:solidFill>
                <a:latin typeface="Meiryo UI" panose="020B0604030504040204" pitchFamily="50" charset="-128"/>
                <a:ea typeface="Meiryo UI" panose="020B0604030504040204" pitchFamily="50" charset="-128"/>
              </a:rPr>
              <a:t>は収入</a:t>
            </a:r>
            <a:r>
              <a:rPr kumimoji="1" lang="ja-JP" altLang="en-US" sz="1400" b="1" u="sng" dirty="0">
                <a:solidFill>
                  <a:schemeClr val="tx1"/>
                </a:solidFill>
                <a:latin typeface="Meiryo UI" panose="020B0604030504040204" pitchFamily="50" charset="-128"/>
                <a:ea typeface="Meiryo UI" panose="020B0604030504040204" pitchFamily="50" charset="-128"/>
              </a:rPr>
              <a:t>減少を見込んでいる人が約３割</a:t>
            </a:r>
            <a:r>
              <a:rPr kumimoji="1" lang="ja-JP" altLang="en-US" sz="1400" dirty="0">
                <a:solidFill>
                  <a:schemeClr val="tx1"/>
                </a:solidFill>
                <a:latin typeface="Meiryo UI" panose="020B0604030504040204" pitchFamily="50" charset="-128"/>
                <a:ea typeface="Meiryo UI" panose="020B0604030504040204" pitchFamily="50" charset="-128"/>
              </a:rPr>
              <a:t>に達する。</a:t>
            </a:r>
          </a:p>
          <a:p>
            <a:pPr marL="161502" indent="-161502">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en-US" altLang="ja-JP" sz="1400" b="1" dirty="0">
                <a:solidFill>
                  <a:schemeClr val="tx1"/>
                </a:solidFill>
                <a:latin typeface="Meiryo UI" panose="020B0604030504040204" pitchFamily="50" charset="-128"/>
                <a:ea typeface="Meiryo UI" panose="020B0604030504040204" pitchFamily="50" charset="-128"/>
              </a:rPr>
              <a:t>10</a:t>
            </a:r>
            <a:r>
              <a:rPr kumimoji="1" lang="ja-JP" altLang="en-US" sz="1400" b="1" dirty="0">
                <a:solidFill>
                  <a:schemeClr val="tx1"/>
                </a:solidFill>
                <a:latin typeface="Meiryo UI" panose="020B0604030504040204" pitchFamily="50" charset="-128"/>
                <a:ea typeface="Meiryo UI" panose="020B0604030504040204" pitchFamily="50" charset="-128"/>
              </a:rPr>
              <a:t>万円の特別定額給付金</a:t>
            </a:r>
            <a:r>
              <a:rPr kumimoji="1" lang="ja-JP" altLang="en-US" sz="1400" dirty="0">
                <a:solidFill>
                  <a:schemeClr val="tx1"/>
                </a:solidFill>
                <a:latin typeface="Meiryo UI" panose="020B0604030504040204" pitchFamily="50" charset="-128"/>
                <a:ea typeface="Meiryo UI" panose="020B0604030504040204" pitchFamily="50" charset="-128"/>
              </a:rPr>
              <a:t>の使途は、</a:t>
            </a:r>
            <a:r>
              <a:rPr kumimoji="1" lang="en-US" altLang="ja-JP" sz="1400" b="1" u="sng" dirty="0">
                <a:solidFill>
                  <a:schemeClr val="tx1"/>
                </a:solidFill>
                <a:latin typeface="Meiryo UI" panose="020B0604030504040204" pitchFamily="50" charset="-128"/>
                <a:ea typeface="Meiryo UI" panose="020B0604030504040204" pitchFamily="50" charset="-128"/>
              </a:rPr>
              <a:t>4</a:t>
            </a:r>
            <a:r>
              <a:rPr kumimoji="1" lang="ja-JP" altLang="en-US" sz="1400" b="1" u="sng" dirty="0">
                <a:solidFill>
                  <a:schemeClr val="tx1"/>
                </a:solidFill>
                <a:latin typeface="Meiryo UI" panose="020B0604030504040204" pitchFamily="50" charset="-128"/>
                <a:ea typeface="Meiryo UI" panose="020B0604030504040204" pitchFamily="50" charset="-128"/>
              </a:rPr>
              <a:t>割以上が生活費</a:t>
            </a:r>
            <a:r>
              <a:rPr kumimoji="1" lang="ja-JP" altLang="en-US" sz="1400" dirty="0">
                <a:solidFill>
                  <a:schemeClr val="tx1"/>
                </a:solidFill>
                <a:latin typeface="Meiryo UI" panose="020B0604030504040204" pitchFamily="50" charset="-128"/>
                <a:ea typeface="Meiryo UI" panose="020B0604030504040204" pitchFamily="50" charset="-128"/>
              </a:rPr>
              <a:t>に</a:t>
            </a:r>
            <a:r>
              <a:rPr kumimoji="1" lang="ja-JP" altLang="en-US" sz="1400" dirty="0" smtClean="0">
                <a:solidFill>
                  <a:schemeClr val="tx1"/>
                </a:solidFill>
                <a:latin typeface="Meiryo UI" panose="020B0604030504040204" pitchFamily="50" charset="-128"/>
                <a:ea typeface="Meiryo UI" panose="020B0604030504040204" pitchFamily="50" charset="-128"/>
              </a:rPr>
              <a:t>充てており、</a:t>
            </a:r>
            <a:r>
              <a:rPr kumimoji="1" lang="ja-JP" altLang="en-US" sz="1400" dirty="0">
                <a:solidFill>
                  <a:schemeClr val="tx1"/>
                </a:solidFill>
                <a:latin typeface="Meiryo UI" panose="020B0604030504040204" pitchFamily="50" charset="-128"/>
                <a:ea typeface="Meiryo UI" panose="020B0604030504040204" pitchFamily="50" charset="-128"/>
              </a:rPr>
              <a:t>一定、</a:t>
            </a:r>
            <a:r>
              <a:rPr kumimoji="1" lang="ja-JP" altLang="en-US" sz="1400" b="1" dirty="0">
                <a:solidFill>
                  <a:schemeClr val="tx1"/>
                </a:solidFill>
                <a:latin typeface="Meiryo UI" panose="020B0604030504040204" pitchFamily="50" charset="-128"/>
                <a:ea typeface="Meiryo UI" panose="020B0604030504040204" pitchFamily="50" charset="-128"/>
              </a:rPr>
              <a:t>生活支援</a:t>
            </a:r>
            <a:r>
              <a:rPr kumimoji="1" lang="ja-JP" altLang="en-US" sz="1400" dirty="0">
                <a:solidFill>
                  <a:schemeClr val="tx1"/>
                </a:solidFill>
                <a:latin typeface="Meiryo UI" panose="020B0604030504040204" pitchFamily="50" charset="-128"/>
                <a:ea typeface="Meiryo UI" panose="020B0604030504040204" pitchFamily="50" charset="-128"/>
              </a:rPr>
              <a:t>になっているが、</a:t>
            </a:r>
            <a:r>
              <a:rPr kumimoji="1" lang="ja-JP" altLang="en-US" sz="1400" b="1" u="sng" dirty="0">
                <a:solidFill>
                  <a:schemeClr val="tx1"/>
                </a:solidFill>
                <a:latin typeface="Meiryo UI" panose="020B0604030504040204" pitchFamily="50" charset="-128"/>
                <a:ea typeface="Meiryo UI" panose="020B0604030504040204" pitchFamily="50" charset="-128"/>
              </a:rPr>
              <a:t>貯金の回答も</a:t>
            </a:r>
            <a:r>
              <a:rPr kumimoji="1" lang="en-US" altLang="ja-JP" sz="1400" b="1" u="sng" dirty="0">
                <a:solidFill>
                  <a:schemeClr val="tx1"/>
                </a:solidFill>
                <a:latin typeface="Meiryo UI" panose="020B0604030504040204" pitchFamily="50" charset="-128"/>
                <a:ea typeface="Meiryo UI" panose="020B0604030504040204" pitchFamily="50" charset="-128"/>
              </a:rPr>
              <a:t>3</a:t>
            </a:r>
            <a:r>
              <a:rPr kumimoji="1" lang="ja-JP" altLang="en-US" sz="1400" b="1" u="sng" dirty="0">
                <a:solidFill>
                  <a:schemeClr val="tx1"/>
                </a:solidFill>
                <a:latin typeface="Meiryo UI" panose="020B0604030504040204" pitchFamily="50" charset="-128"/>
                <a:ea typeface="Meiryo UI" panose="020B0604030504040204" pitchFamily="50" charset="-128"/>
              </a:rPr>
              <a:t>割</a:t>
            </a:r>
            <a:r>
              <a:rPr kumimoji="1" lang="ja-JP" altLang="en-US" sz="1400" dirty="0">
                <a:solidFill>
                  <a:schemeClr val="tx1"/>
                </a:solidFill>
                <a:latin typeface="Meiryo UI" panose="020B0604030504040204" pitchFamily="50" charset="-128"/>
                <a:ea typeface="Meiryo UI" panose="020B0604030504040204" pitchFamily="50" charset="-128"/>
              </a:rPr>
              <a:t>あり</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　消費喚起の</a:t>
            </a:r>
            <a:r>
              <a:rPr kumimoji="1" lang="ja-JP" altLang="en-US" sz="1400" b="1" dirty="0">
                <a:solidFill>
                  <a:schemeClr val="tx1"/>
                </a:solidFill>
                <a:latin typeface="Meiryo UI" panose="020B0604030504040204" pitchFamily="50" charset="-128"/>
                <a:ea typeface="Meiryo UI" panose="020B0604030504040204" pitchFamily="50" charset="-128"/>
              </a:rPr>
              <a:t>観点では給付金は限界がある</a:t>
            </a:r>
            <a:r>
              <a:rPr kumimoji="1" lang="ja-JP" altLang="en-US" sz="1400" dirty="0">
                <a:solidFill>
                  <a:schemeClr val="tx1"/>
                </a:solidFill>
                <a:latin typeface="Meiryo UI" panose="020B0604030504040204" pitchFamily="50" charset="-128"/>
                <a:ea typeface="Meiryo UI" panose="020B0604030504040204" pitchFamily="50" charset="-128"/>
              </a:rPr>
              <a:t>こともうかがえる。</a:t>
            </a:r>
          </a:p>
        </p:txBody>
      </p:sp>
      <p:sp>
        <p:nvSpPr>
          <p:cNvPr id="15" name="スライド番号プレースホルダー 2"/>
          <p:cNvSpPr txBox="1">
            <a:spLocks/>
          </p:cNvSpPr>
          <p:nvPr/>
        </p:nvSpPr>
        <p:spPr>
          <a:xfrm>
            <a:off x="9396663" y="5710679"/>
            <a:ext cx="411886" cy="32582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600" b="1" smtClean="0"/>
              <a:pPr algn="ctr"/>
              <a:t>26</a:t>
            </a:fld>
            <a:endParaRPr kumimoji="1" lang="ja-JP" altLang="en-US" sz="1600" b="1" dirty="0"/>
          </a:p>
        </p:txBody>
      </p:sp>
      <p:sp>
        <p:nvSpPr>
          <p:cNvPr id="17" name="テキスト ボックス 1"/>
          <p:cNvSpPr txBox="1"/>
          <p:nvPr/>
        </p:nvSpPr>
        <p:spPr>
          <a:xfrm>
            <a:off x="7282839" y="1727081"/>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ja-JP" altLang="en-US" sz="1400" b="1" dirty="0" smtClean="0">
                <a:solidFill>
                  <a:srgbClr val="595959"/>
                </a:solidFill>
              </a:rPr>
              <a:t>特別定額</a:t>
            </a:r>
            <a:r>
              <a:rPr lang="ja-JP" altLang="en-US" sz="1400" b="1" dirty="0">
                <a:solidFill>
                  <a:srgbClr val="595959"/>
                </a:solidFill>
              </a:rPr>
              <a:t>給付</a:t>
            </a:r>
            <a:r>
              <a:rPr lang="ja-JP" altLang="en-US" sz="1400" b="1" dirty="0" smtClean="0">
                <a:solidFill>
                  <a:srgbClr val="595959"/>
                </a:solidFill>
              </a:rPr>
              <a:t>金の使途（予定含む）（大阪府）</a:t>
            </a:r>
            <a:endParaRPr lang="ja-JP" altLang="en-US" sz="1400" b="1" dirty="0">
              <a:solidFill>
                <a:srgbClr val="595959"/>
              </a:solidFill>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5856605" y="5825316"/>
            <a:ext cx="3668394" cy="230832"/>
          </a:xfrm>
          <a:prstGeom prst="rect">
            <a:avLst/>
          </a:prstGeom>
          <a:noFill/>
          <a:ln>
            <a:noFill/>
          </a:ln>
        </p:spPr>
        <p:txBody>
          <a:bodyPr wrap="square" rtlCol="0">
            <a:spAutoFit/>
          </a:bodyPr>
          <a:lstStyle/>
          <a:p>
            <a:pPr marL="217984" indent="-217984"/>
            <a:r>
              <a:rPr lang="ja-JP" altLang="en-US" sz="900" dirty="0">
                <a:latin typeface="+mn-ea"/>
              </a:rPr>
              <a:t>出典</a:t>
            </a:r>
            <a:r>
              <a:rPr lang="ja-JP" altLang="en-US" sz="900" dirty="0" smtClean="0">
                <a:latin typeface="+mn-ea"/>
              </a:rPr>
              <a:t>：大阪府 </a:t>
            </a:r>
            <a:r>
              <a:rPr lang="en-US" altLang="ja-JP" sz="900" dirty="0" smtClean="0">
                <a:latin typeface="+mn-ea"/>
              </a:rPr>
              <a:t>『</a:t>
            </a:r>
            <a:r>
              <a:rPr lang="ja-JP" altLang="en-US" sz="900" dirty="0" smtClean="0">
                <a:latin typeface="+mn-ea"/>
              </a:rPr>
              <a:t>新型コロナウイルス感染症の影響に関する府民アンケート</a:t>
            </a:r>
            <a:r>
              <a:rPr lang="en-US" altLang="ja-JP" sz="900" dirty="0" smtClean="0">
                <a:latin typeface="+mn-ea"/>
              </a:rPr>
              <a:t>』</a:t>
            </a:r>
            <a:endParaRPr lang="en-US" altLang="ja-JP" sz="900" dirty="0">
              <a:latin typeface="+mn-ea"/>
            </a:endParaRPr>
          </a:p>
        </p:txBody>
      </p:sp>
      <p:sp>
        <p:nvSpPr>
          <p:cNvPr id="2" name="四角形吹き出し 1"/>
          <p:cNvSpPr/>
          <p:nvPr/>
        </p:nvSpPr>
        <p:spPr>
          <a:xfrm>
            <a:off x="1777385" y="3663815"/>
            <a:ext cx="598066" cy="205740"/>
          </a:xfrm>
          <a:prstGeom prst="wedgeRectCallout">
            <a:avLst>
              <a:gd name="adj1" fmla="val 41890"/>
              <a:gd name="adj2" fmla="val 130068"/>
            </a:avLst>
          </a:prstGeom>
          <a:noFill/>
          <a:ln w="19050" cmpd="dbl">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2">
                    <a:lumMod val="50000"/>
                  </a:schemeClr>
                </a:solidFill>
              </a:rPr>
              <a:t>派遣社員</a:t>
            </a:r>
            <a:endParaRPr kumimoji="1" lang="ja-JP" altLang="en-US" sz="800" dirty="0">
              <a:solidFill>
                <a:schemeClr val="bg2">
                  <a:lumMod val="50000"/>
                </a:schemeClr>
              </a:solidFill>
            </a:endParaRPr>
          </a:p>
        </p:txBody>
      </p:sp>
      <p:sp>
        <p:nvSpPr>
          <p:cNvPr id="22" name="四角形吹き出し 21"/>
          <p:cNvSpPr/>
          <p:nvPr/>
        </p:nvSpPr>
        <p:spPr>
          <a:xfrm>
            <a:off x="3549886" y="2964953"/>
            <a:ext cx="907485" cy="205740"/>
          </a:xfrm>
          <a:prstGeom prst="wedgeRectCallout">
            <a:avLst>
              <a:gd name="adj1" fmla="val -76927"/>
              <a:gd name="adj2" fmla="val 240278"/>
            </a:avLst>
          </a:prstGeom>
          <a:noFill/>
          <a:ln w="19050">
            <a:solidFill>
              <a:srgbClr val="4BACC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2">
                    <a:lumMod val="50000"/>
                  </a:schemeClr>
                </a:solidFill>
              </a:rPr>
              <a:t>パート・アルバイト</a:t>
            </a:r>
            <a:endParaRPr kumimoji="1" lang="ja-JP" altLang="en-US" sz="800" dirty="0">
              <a:solidFill>
                <a:schemeClr val="bg2">
                  <a:lumMod val="50000"/>
                </a:schemeClr>
              </a:solidFill>
            </a:endParaRPr>
          </a:p>
        </p:txBody>
      </p:sp>
      <p:sp>
        <p:nvSpPr>
          <p:cNvPr id="23" name="四角形吹き出し 22"/>
          <p:cNvSpPr/>
          <p:nvPr/>
        </p:nvSpPr>
        <p:spPr>
          <a:xfrm>
            <a:off x="3385419" y="3725630"/>
            <a:ext cx="392897" cy="205740"/>
          </a:xfrm>
          <a:prstGeom prst="wedgeRectCallout">
            <a:avLst>
              <a:gd name="adj1" fmla="val -82745"/>
              <a:gd name="adj2" fmla="val 74011"/>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2">
                    <a:lumMod val="50000"/>
                  </a:schemeClr>
                </a:solidFill>
              </a:rPr>
              <a:t>全体</a:t>
            </a:r>
            <a:endParaRPr kumimoji="1" lang="ja-JP" altLang="en-US" sz="800" dirty="0">
              <a:solidFill>
                <a:schemeClr val="bg2">
                  <a:lumMod val="50000"/>
                </a:schemeClr>
              </a:solidFill>
            </a:endParaRPr>
          </a:p>
        </p:txBody>
      </p:sp>
      <p:sp>
        <p:nvSpPr>
          <p:cNvPr id="24" name="四角形吹き出し 23"/>
          <p:cNvSpPr/>
          <p:nvPr/>
        </p:nvSpPr>
        <p:spPr>
          <a:xfrm>
            <a:off x="2392409" y="5060827"/>
            <a:ext cx="659026" cy="205740"/>
          </a:xfrm>
          <a:prstGeom prst="wedgeRectCallout">
            <a:avLst>
              <a:gd name="adj1" fmla="val 2929"/>
              <a:gd name="adj2" fmla="val -234497"/>
            </a:avLst>
          </a:prstGeom>
          <a:noFill/>
          <a:ln w="19050">
            <a:solidFill>
              <a:srgbClr val="C0504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2">
                    <a:lumMod val="50000"/>
                  </a:schemeClr>
                </a:solidFill>
              </a:rPr>
              <a:t>正規</a:t>
            </a:r>
            <a:r>
              <a:rPr kumimoji="1" lang="ja-JP" altLang="en-US" sz="800" dirty="0">
                <a:solidFill>
                  <a:schemeClr val="bg2">
                    <a:lumMod val="50000"/>
                  </a:schemeClr>
                </a:solidFill>
              </a:rPr>
              <a:t>雇用</a:t>
            </a:r>
          </a:p>
        </p:txBody>
      </p:sp>
      <p:sp>
        <p:nvSpPr>
          <p:cNvPr id="25" name="四角形吹き出し 24"/>
          <p:cNvSpPr/>
          <p:nvPr/>
        </p:nvSpPr>
        <p:spPr>
          <a:xfrm>
            <a:off x="3847111" y="4511605"/>
            <a:ext cx="659026" cy="205740"/>
          </a:xfrm>
          <a:prstGeom prst="wedgeRectCallout">
            <a:avLst>
              <a:gd name="adj1" fmla="val -70790"/>
              <a:gd name="adj2" fmla="val -222686"/>
            </a:avLst>
          </a:prstGeom>
          <a:noFill/>
          <a:ln w="19050">
            <a:solidFill>
              <a:srgbClr val="8064A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2">
                    <a:lumMod val="50000"/>
                  </a:schemeClr>
                </a:solidFill>
              </a:rPr>
              <a:t>契約社員</a:t>
            </a:r>
            <a:endParaRPr kumimoji="1" lang="ja-JP" altLang="en-US" sz="800" dirty="0">
              <a:solidFill>
                <a:schemeClr val="bg2">
                  <a:lumMod val="50000"/>
                </a:schemeClr>
              </a:solidFill>
            </a:endParaRPr>
          </a:p>
        </p:txBody>
      </p:sp>
      <p:pic>
        <p:nvPicPr>
          <p:cNvPr id="3" name="図 2"/>
          <p:cNvPicPr>
            <a:picLocks noChangeAspect="1"/>
          </p:cNvPicPr>
          <p:nvPr/>
        </p:nvPicPr>
        <p:blipFill>
          <a:blip r:embed="rId2"/>
          <a:stretch>
            <a:fillRect/>
          </a:stretch>
        </p:blipFill>
        <p:spPr>
          <a:xfrm>
            <a:off x="65296" y="1645543"/>
            <a:ext cx="5499069" cy="4371211"/>
          </a:xfrm>
          <a:prstGeom prst="rect">
            <a:avLst/>
          </a:prstGeom>
        </p:spPr>
      </p:pic>
      <p:pic>
        <p:nvPicPr>
          <p:cNvPr id="4" name="図 3"/>
          <p:cNvPicPr>
            <a:picLocks noChangeAspect="1"/>
          </p:cNvPicPr>
          <p:nvPr/>
        </p:nvPicPr>
        <p:blipFill>
          <a:blip r:embed="rId3"/>
          <a:stretch>
            <a:fillRect/>
          </a:stretch>
        </p:blipFill>
        <p:spPr>
          <a:xfrm>
            <a:off x="5378548" y="2071188"/>
            <a:ext cx="4334632" cy="3554276"/>
          </a:xfrm>
          <a:prstGeom prst="rect">
            <a:avLst/>
          </a:prstGeom>
        </p:spPr>
      </p:pic>
    </p:spTree>
    <p:extLst>
      <p:ext uri="{BB962C8B-B14F-4D97-AF65-F5344CB8AC3E}">
        <p14:creationId xmlns:p14="http://schemas.microsoft.com/office/powerpoint/2010/main" val="102780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94862" y="451915"/>
            <a:ext cx="9306033" cy="7287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●感染拡大後の３月～６月において、世帯年収が低いほど、収入が減った割合が高かった</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u="sng" dirty="0">
                <a:solidFill>
                  <a:schemeClr val="tx1"/>
                </a:solidFill>
                <a:latin typeface="Meiryo UI" panose="020B0604030504040204" pitchFamily="50" charset="-128"/>
                <a:ea typeface="Meiryo UI" panose="020B0604030504040204" pitchFamily="50" charset="-128"/>
              </a:rPr>
              <a:t>特</a:t>
            </a:r>
            <a:r>
              <a:rPr kumimoji="1" lang="ja-JP" altLang="en-US" sz="1400" b="1" u="sng" dirty="0" smtClean="0">
                <a:solidFill>
                  <a:schemeClr val="tx1"/>
                </a:solidFill>
                <a:latin typeface="Meiryo UI" panose="020B0604030504040204" pitchFamily="50" charset="-128"/>
                <a:ea typeface="Meiryo UI" panose="020B0604030504040204" pitchFamily="50" charset="-128"/>
              </a:rPr>
              <a:t>に</a:t>
            </a:r>
            <a:r>
              <a:rPr kumimoji="1" lang="ja-JP" altLang="en-US" sz="1400" b="1" u="sng" dirty="0">
                <a:solidFill>
                  <a:schemeClr val="tx1"/>
                </a:solidFill>
                <a:latin typeface="Meiryo UI" panose="020B0604030504040204" pitchFamily="50" charset="-128"/>
                <a:ea typeface="Meiryo UI" panose="020B0604030504040204" pitchFamily="50" charset="-128"/>
              </a:rPr>
              <a:t>低所得層により強くコロナの影響が出ている可能性がある。</a:t>
            </a:r>
            <a:endParaRPr kumimoji="1" lang="en-US" altLang="ja-JP" sz="1400" b="1" u="sng" dirty="0">
              <a:solidFill>
                <a:schemeClr val="tx1"/>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191026" y="5897656"/>
            <a:ext cx="4482061" cy="246221"/>
          </a:xfrm>
          <a:prstGeom prst="rect">
            <a:avLst/>
          </a:prstGeom>
          <a:noFill/>
          <a:ln>
            <a:noFill/>
          </a:ln>
        </p:spPr>
        <p:txBody>
          <a:bodyPr wrap="square" rtlCol="0">
            <a:spAutoFit/>
          </a:bodyPr>
          <a:lstStyle/>
          <a:p>
            <a:pPr marL="217984" indent="-217984"/>
            <a:r>
              <a:rPr lang="ja-JP" altLang="en-US" sz="1000" dirty="0">
                <a:latin typeface="+mn-ea"/>
              </a:rPr>
              <a:t>出典</a:t>
            </a:r>
            <a:r>
              <a:rPr lang="ja-JP" altLang="en-US" sz="1000" dirty="0" smtClean="0">
                <a:latin typeface="+mn-ea"/>
              </a:rPr>
              <a:t>：大阪府 </a:t>
            </a:r>
            <a:r>
              <a:rPr lang="en-US" altLang="ja-JP" sz="1000" dirty="0" smtClean="0">
                <a:latin typeface="+mn-ea"/>
              </a:rPr>
              <a:t>『</a:t>
            </a:r>
            <a:r>
              <a:rPr lang="ja-JP" altLang="en-US" sz="1000" dirty="0" smtClean="0">
                <a:latin typeface="+mn-ea"/>
              </a:rPr>
              <a:t>新型コロナウイルス感染症の影響に関する府民アンケート</a:t>
            </a:r>
            <a:r>
              <a:rPr lang="en-US" altLang="ja-JP" sz="1000" dirty="0" smtClean="0">
                <a:latin typeface="+mn-ea"/>
              </a:rPr>
              <a:t>』</a:t>
            </a:r>
            <a:endParaRPr lang="en-US" altLang="ja-JP" sz="1000" dirty="0">
              <a:latin typeface="+mn-ea"/>
            </a:endParaRPr>
          </a:p>
        </p:txBody>
      </p:sp>
      <p:sp>
        <p:nvSpPr>
          <p:cNvPr id="13" name="テキスト ボックス 12"/>
          <p:cNvSpPr txBox="1"/>
          <p:nvPr/>
        </p:nvSpPr>
        <p:spPr>
          <a:xfrm>
            <a:off x="380013" y="1180618"/>
            <a:ext cx="9135730" cy="307777"/>
          </a:xfrm>
          <a:prstGeom prst="rect">
            <a:avLst/>
          </a:prstGeom>
          <a:noFill/>
        </p:spPr>
        <p:txBody>
          <a:bodyPr wrap="square" rtlCol="0">
            <a:spAutoFit/>
          </a:bodyPr>
          <a:lstStyle/>
          <a:p>
            <a:pPr algn="ctr"/>
            <a:r>
              <a:rPr kumimoji="1" lang="ja-JP" altLang="en-US" sz="1400" b="1" dirty="0">
                <a:solidFill>
                  <a:srgbClr val="595959"/>
                </a:solidFill>
              </a:rPr>
              <a:t>　</a:t>
            </a:r>
            <a:r>
              <a:rPr kumimoji="1" lang="ja-JP" altLang="en-US" sz="1400" b="1" dirty="0" smtClean="0">
                <a:solidFill>
                  <a:srgbClr val="595959"/>
                </a:solidFill>
              </a:rPr>
              <a:t>世帯年収と３月～６月における収入の増減との関係（大阪府）</a:t>
            </a:r>
            <a:endParaRPr kumimoji="1" lang="ja-JP" altLang="en-US" sz="1400" b="1" dirty="0">
              <a:solidFill>
                <a:srgbClr val="595959"/>
              </a:solidFill>
            </a:endParaRPr>
          </a:p>
        </p:txBody>
      </p:sp>
      <p:sp>
        <p:nvSpPr>
          <p:cNvPr id="3" name="スライド番号プレースホルダー 2"/>
          <p:cNvSpPr>
            <a:spLocks noGrp="1"/>
          </p:cNvSpPr>
          <p:nvPr>
            <p:ph type="sldNum" sz="quarter" idx="12"/>
          </p:nvPr>
        </p:nvSpPr>
        <p:spPr>
          <a:xfrm>
            <a:off x="9360568" y="5727033"/>
            <a:ext cx="425418" cy="374430"/>
          </a:xfrm>
          <a:ln>
            <a:solidFill>
              <a:schemeClr val="accent1"/>
            </a:solidFill>
          </a:ln>
        </p:spPr>
        <p:txBody>
          <a:bodyPr/>
          <a:lstStyle/>
          <a:p>
            <a:fld id="{9B28B6A2-4437-46C4-8AB6-08015A7ADF51}" type="slidenum">
              <a:rPr kumimoji="1" lang="ja-JP" altLang="en-US" sz="1600" smtClean="0"/>
              <a:t>27</a:t>
            </a:fld>
            <a:endParaRPr kumimoji="1" lang="ja-JP" altLang="en-US" sz="1600" dirty="0"/>
          </a:p>
        </p:txBody>
      </p:sp>
      <p:sp>
        <p:nvSpPr>
          <p:cNvPr id="9" name="タイトル 3"/>
          <p:cNvSpPr txBox="1">
            <a:spLocks noGrp="1"/>
          </p:cNvSpPr>
          <p:nvPr>
            <p:ph type="title"/>
          </p:nvPr>
        </p:nvSpPr>
        <p:spPr>
          <a:xfrm>
            <a:off x="0" y="0"/>
            <a:ext cx="9906000" cy="327600"/>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所得の減少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府民の収入に関する影響②</a:t>
            </a:r>
            <a:r>
              <a:rPr lang="en-US" altLang="ja-JP" sz="1785" b="1" dirty="0" smtClean="0">
                <a:solidFill>
                  <a:schemeClr val="bg1"/>
                </a:solidFill>
                <a:latin typeface="Meiryo UI" panose="020B0604030504040204" pitchFamily="50" charset="-128"/>
                <a:ea typeface="Meiryo UI" panose="020B0604030504040204" pitchFamily="50" charset="-128"/>
              </a:rPr>
              <a:t>】 </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841031" y="1508420"/>
            <a:ext cx="8213693" cy="4405828"/>
          </a:xfrm>
          <a:prstGeom prst="rect">
            <a:avLst/>
          </a:prstGeom>
        </p:spPr>
      </p:pic>
    </p:spTree>
    <p:extLst>
      <p:ext uri="{BB962C8B-B14F-4D97-AF65-F5344CB8AC3E}">
        <p14:creationId xmlns:p14="http://schemas.microsoft.com/office/powerpoint/2010/main" val="1436427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51162" y="1660970"/>
            <a:ext cx="8572500" cy="22190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4800" b="1" dirty="0" smtClean="0"/>
              <a:t>コロナが与えた影響</a:t>
            </a:r>
            <a:endParaRPr kumimoji="1" lang="en-US" altLang="ja-JP" sz="4800" b="1" dirty="0" smtClean="0"/>
          </a:p>
          <a:p>
            <a:pPr algn="ctr">
              <a:lnSpc>
                <a:spcPct val="150000"/>
              </a:lnSpc>
            </a:pPr>
            <a:r>
              <a:rPr kumimoji="1" lang="en-US" altLang="ja-JP" sz="4800" b="1" dirty="0" smtClean="0"/>
              <a:t>【</a:t>
            </a:r>
            <a:r>
              <a:rPr kumimoji="1" lang="ja-JP" altLang="en-US" sz="4800" b="1" dirty="0"/>
              <a:t>社会</a:t>
            </a:r>
            <a:r>
              <a:rPr kumimoji="1" lang="ja-JP" altLang="en-US" sz="4800" b="1" dirty="0" smtClean="0"/>
              <a:t>への影響・変容</a:t>
            </a:r>
            <a:r>
              <a:rPr kumimoji="1" lang="en-US" altLang="ja-JP" sz="4800" b="1" dirty="0" smtClean="0"/>
              <a:t>】</a:t>
            </a:r>
          </a:p>
        </p:txBody>
      </p:sp>
      <p:sp>
        <p:nvSpPr>
          <p:cNvPr id="4" name="スライド番号プレースホルダー 3"/>
          <p:cNvSpPr>
            <a:spLocks noGrp="1"/>
          </p:cNvSpPr>
          <p:nvPr>
            <p:ph type="sldNum" sz="quarter" idx="12"/>
          </p:nvPr>
        </p:nvSpPr>
        <p:spPr>
          <a:xfrm>
            <a:off x="9421361" y="5650838"/>
            <a:ext cx="410066" cy="398635"/>
          </a:xfrm>
          <a:ln>
            <a:solidFill>
              <a:schemeClr val="accent1"/>
            </a:solidFill>
          </a:ln>
        </p:spPr>
        <p:txBody>
          <a:bodyPr/>
          <a:lstStyle/>
          <a:p>
            <a:fld id="{9B28B6A2-4437-46C4-8AB6-08015A7ADF51}" type="slidenum">
              <a:rPr kumimoji="1" lang="ja-JP" altLang="en-US" sz="1600" b="1" smtClean="0"/>
              <a:t>28</a:t>
            </a:fld>
            <a:endParaRPr kumimoji="1" lang="ja-JP" altLang="en-US" sz="1600" b="1" dirty="0"/>
          </a:p>
        </p:txBody>
      </p:sp>
    </p:spTree>
    <p:extLst>
      <p:ext uri="{BB962C8B-B14F-4D97-AF65-F5344CB8AC3E}">
        <p14:creationId xmlns:p14="http://schemas.microsoft.com/office/powerpoint/2010/main" val="3640013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51162" y="1660970"/>
            <a:ext cx="8572500" cy="22190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4800" b="1" dirty="0" smtClean="0"/>
              <a:t>コロナ以前の大阪</a:t>
            </a:r>
            <a:endParaRPr kumimoji="1" lang="en-US" altLang="ja-JP" sz="4800" b="1" dirty="0" smtClean="0"/>
          </a:p>
        </p:txBody>
      </p:sp>
      <p:sp>
        <p:nvSpPr>
          <p:cNvPr id="4" name="スライド番号プレースホルダー 3"/>
          <p:cNvSpPr>
            <a:spLocks noGrp="1"/>
          </p:cNvSpPr>
          <p:nvPr>
            <p:ph type="sldNum" sz="quarter" idx="12"/>
          </p:nvPr>
        </p:nvSpPr>
        <p:spPr>
          <a:xfrm>
            <a:off x="9329351" y="5597611"/>
            <a:ext cx="451078" cy="435120"/>
          </a:xfrm>
        </p:spPr>
        <p:txBody>
          <a:bodyPr/>
          <a:lstStyle/>
          <a:p>
            <a:fld id="{9B28B6A2-4437-46C4-8AB6-08015A7ADF51}" type="slidenum">
              <a:rPr kumimoji="1" lang="ja-JP" altLang="en-US" sz="1600" b="1"/>
              <a:t>2</a:t>
            </a:fld>
            <a:endParaRPr kumimoji="1" lang="ja-JP" altLang="en-US" sz="1600" b="1"/>
          </a:p>
        </p:txBody>
      </p:sp>
    </p:spTree>
    <p:extLst>
      <p:ext uri="{BB962C8B-B14F-4D97-AF65-F5344CB8AC3E}">
        <p14:creationId xmlns:p14="http://schemas.microsoft.com/office/powerpoint/2010/main" val="3168487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7105" y="659867"/>
            <a:ext cx="9395222" cy="767711"/>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大企業</a:t>
            </a:r>
            <a:r>
              <a:rPr lang="ja-JP" altLang="en-US" sz="1400" dirty="0"/>
              <a:t>では、緊急事態宣言後、休業・休店</a:t>
            </a:r>
            <a:r>
              <a:rPr lang="en-US" altLang="ja-JP" sz="1400" dirty="0"/>
              <a:t>/</a:t>
            </a:r>
            <a:r>
              <a:rPr lang="ja-JP" altLang="en-US" sz="1400" dirty="0"/>
              <a:t>テレワーク</a:t>
            </a:r>
            <a:r>
              <a:rPr lang="en-US" altLang="ja-JP" sz="1400" dirty="0"/>
              <a:t>/</a:t>
            </a:r>
            <a:r>
              <a:rPr lang="ja-JP" altLang="en-US" sz="1400" dirty="0"/>
              <a:t>時差出勤のすべてで、取り組む事業者が大きく増加している。また、中小企業でも約</a:t>
            </a:r>
            <a:r>
              <a:rPr lang="en-US" altLang="ja-JP" sz="1400" dirty="0"/>
              <a:t>5</a:t>
            </a:r>
            <a:r>
              <a:rPr lang="ja-JP" altLang="en-US" sz="1400" dirty="0"/>
              <a:t>割が時差出勤に取組み、テレワークの実施率も</a:t>
            </a:r>
            <a:r>
              <a:rPr lang="en-US" altLang="ja-JP" sz="1400" dirty="0"/>
              <a:t>5</a:t>
            </a:r>
            <a:r>
              <a:rPr lang="ja-JP" altLang="en-US" sz="1400" dirty="0"/>
              <a:t>割に近づいた。</a:t>
            </a:r>
          </a:p>
          <a:p>
            <a:pPr marL="217984" indent="-217984"/>
            <a:r>
              <a:rPr lang="ja-JP" altLang="en-US" sz="1400" dirty="0" smtClean="0"/>
              <a:t>●</a:t>
            </a:r>
            <a:r>
              <a:rPr lang="ja-JP" altLang="en-US" sz="1400" b="1" dirty="0" smtClean="0"/>
              <a:t>小規模事</a:t>
            </a:r>
            <a:r>
              <a:rPr lang="ja-JP" altLang="en-US" sz="1400" b="1" dirty="0"/>
              <a:t>業者でも取組みは増加傾向にあるが、</a:t>
            </a:r>
            <a:r>
              <a:rPr lang="ja-JP" altLang="en-US" sz="1400" b="1" u="sng" dirty="0"/>
              <a:t>大企業、中小企業に比べて、テレワークや時差出勤の実施割合は低い</a:t>
            </a:r>
            <a:r>
              <a:rPr lang="ja-JP" altLang="en-US" sz="1400" u="sng" dirty="0"/>
              <a:t>。</a:t>
            </a:r>
            <a:endParaRPr kumimoji="1" lang="ja-JP" altLang="en-US" sz="1400" u="sng" dirty="0"/>
          </a:p>
        </p:txBody>
      </p:sp>
      <p:pic>
        <p:nvPicPr>
          <p:cNvPr id="3" name="図 2"/>
          <p:cNvPicPr>
            <a:picLocks noChangeAspect="1"/>
          </p:cNvPicPr>
          <p:nvPr/>
        </p:nvPicPr>
        <p:blipFill>
          <a:blip r:embed="rId2"/>
          <a:stretch>
            <a:fillRect/>
          </a:stretch>
        </p:blipFill>
        <p:spPr>
          <a:xfrm>
            <a:off x="673308" y="1861310"/>
            <a:ext cx="8559384" cy="3663202"/>
          </a:xfrm>
          <a:prstGeom prst="rect">
            <a:avLst/>
          </a:prstGeom>
        </p:spPr>
      </p:pic>
      <p:sp>
        <p:nvSpPr>
          <p:cNvPr id="18" name="正方形/長方形 17">
            <a:extLst>
              <a:ext uri="{FF2B5EF4-FFF2-40B4-BE49-F238E27FC236}">
                <a16:creationId xmlns:a16="http://schemas.microsoft.com/office/drawing/2014/main" id="{5AC187B8-671A-4A53-BA6C-D91DE6BABB20}"/>
              </a:ext>
            </a:extLst>
          </p:cNvPr>
          <p:cNvSpPr/>
          <p:nvPr/>
        </p:nvSpPr>
        <p:spPr>
          <a:xfrm>
            <a:off x="673309" y="5465436"/>
            <a:ext cx="5161034" cy="492807"/>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853" dirty="0" smtClean="0">
                <a:solidFill>
                  <a:schemeClr val="tx1"/>
                </a:solidFill>
                <a:latin typeface="+mn-ea"/>
              </a:rPr>
              <a:t>出典：新型</a:t>
            </a:r>
            <a:r>
              <a:rPr kumimoji="1" lang="ja-JP" altLang="en-US" sz="853" dirty="0">
                <a:solidFill>
                  <a:schemeClr val="tx1"/>
                </a:solidFill>
                <a:latin typeface="+mn-ea"/>
              </a:rPr>
              <a:t>コロナウイルス感染症による経済等への影響調査　（</a:t>
            </a:r>
            <a:r>
              <a:rPr kumimoji="1" lang="en-US" altLang="ja-JP" sz="853" dirty="0">
                <a:solidFill>
                  <a:schemeClr val="tx1"/>
                </a:solidFill>
                <a:latin typeface="+mn-ea"/>
              </a:rPr>
              <a:t>4/15</a:t>
            </a:r>
            <a:r>
              <a:rPr kumimoji="1" lang="ja-JP" altLang="en-US" sz="853" dirty="0">
                <a:solidFill>
                  <a:schemeClr val="tx1"/>
                </a:solidFill>
                <a:latin typeface="+mn-ea"/>
              </a:rPr>
              <a:t>～</a:t>
            </a:r>
            <a:r>
              <a:rPr kumimoji="1" lang="en-US" altLang="ja-JP" sz="853" dirty="0">
                <a:solidFill>
                  <a:schemeClr val="tx1"/>
                </a:solidFill>
                <a:latin typeface="+mn-ea"/>
              </a:rPr>
              <a:t>4/21</a:t>
            </a:r>
            <a:r>
              <a:rPr kumimoji="1" lang="ja-JP" altLang="en-US" sz="853" dirty="0">
                <a:solidFill>
                  <a:schemeClr val="tx1"/>
                </a:solidFill>
                <a:latin typeface="+mn-ea"/>
              </a:rPr>
              <a:t>中間集計値、</a:t>
            </a:r>
            <a:r>
              <a:rPr kumimoji="1" lang="en-US" altLang="ja-JP" sz="853" dirty="0">
                <a:solidFill>
                  <a:schemeClr val="tx1"/>
                </a:solidFill>
                <a:latin typeface="+mn-ea"/>
              </a:rPr>
              <a:t>N=1,267</a:t>
            </a:r>
            <a:r>
              <a:rPr kumimoji="1" lang="ja-JP" altLang="en-US" sz="853" dirty="0">
                <a:solidFill>
                  <a:schemeClr val="tx1"/>
                </a:solidFill>
                <a:latin typeface="+mn-ea"/>
              </a:rPr>
              <a:t>）</a:t>
            </a:r>
            <a:endParaRPr kumimoji="1" lang="en-US" altLang="ja-JP" sz="853" dirty="0">
              <a:solidFill>
                <a:schemeClr val="tx1"/>
              </a:solidFill>
              <a:latin typeface="+mn-ea"/>
            </a:endParaRPr>
          </a:p>
          <a:p>
            <a:r>
              <a:rPr kumimoji="1" lang="ja-JP" altLang="en-US" sz="853" dirty="0" smtClean="0">
                <a:solidFill>
                  <a:schemeClr val="tx1"/>
                </a:solidFill>
                <a:latin typeface="+mn-ea"/>
              </a:rPr>
              <a:t>対象：大阪府</a:t>
            </a:r>
            <a:r>
              <a:rPr kumimoji="1" lang="ja-JP" altLang="en-US" sz="853" dirty="0">
                <a:solidFill>
                  <a:schemeClr val="tx1"/>
                </a:solidFill>
                <a:latin typeface="+mn-ea"/>
              </a:rPr>
              <a:t>の支援先の事業者 等　約２万者</a:t>
            </a:r>
            <a:r>
              <a:rPr kumimoji="1" lang="en-US" altLang="ja-JP" sz="853" dirty="0">
                <a:solidFill>
                  <a:schemeClr val="tx1"/>
                </a:solidFill>
                <a:latin typeface="+mn-ea"/>
              </a:rPr>
              <a:t> </a:t>
            </a:r>
            <a:endParaRPr kumimoji="1" lang="en-US" altLang="ja-JP" sz="853" dirty="0" smtClean="0">
              <a:solidFill>
                <a:schemeClr val="tx1"/>
              </a:solidFill>
              <a:latin typeface="+mn-ea"/>
            </a:endParaRPr>
          </a:p>
          <a:p>
            <a:r>
              <a:rPr kumimoji="1" lang="ja-JP" altLang="en-US" sz="853" dirty="0" smtClean="0">
                <a:solidFill>
                  <a:schemeClr val="tx1"/>
                </a:solidFill>
                <a:latin typeface="+mn-ea"/>
              </a:rPr>
              <a:t>手法：インターネット</a:t>
            </a:r>
            <a:r>
              <a:rPr kumimoji="1" lang="ja-JP" altLang="en-US" sz="853" dirty="0">
                <a:solidFill>
                  <a:schemeClr val="tx1"/>
                </a:solidFill>
                <a:latin typeface="+mn-ea"/>
              </a:rPr>
              <a:t>調査　＜匿名回答＞　</a:t>
            </a:r>
            <a:endParaRPr kumimoji="1" lang="en-US" altLang="ja-JP" sz="853" dirty="0">
              <a:solidFill>
                <a:schemeClr val="tx1"/>
              </a:solidFill>
              <a:latin typeface="+mn-ea"/>
            </a:endParaRPr>
          </a:p>
        </p:txBody>
      </p:sp>
      <p:sp>
        <p:nvSpPr>
          <p:cNvPr id="7"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82137"/>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働き方の変化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テレワーク</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8" name="スライド番号プレースホルダー 3"/>
          <p:cNvSpPr>
            <a:spLocks noGrp="1"/>
          </p:cNvSpPr>
          <p:nvPr>
            <p:ph type="sldNum" sz="quarter" idx="12"/>
          </p:nvPr>
        </p:nvSpPr>
        <p:spPr>
          <a:xfrm>
            <a:off x="9467557" y="5691873"/>
            <a:ext cx="420142" cy="394246"/>
          </a:xfrm>
          <a:ln>
            <a:solidFill>
              <a:schemeClr val="accent1"/>
            </a:solidFill>
          </a:ln>
        </p:spPr>
        <p:txBody>
          <a:bodyPr/>
          <a:lstStyle/>
          <a:p>
            <a:fld id="{9B28B6A2-4437-46C4-8AB6-08015A7ADF51}" type="slidenum">
              <a:rPr kumimoji="1" lang="ja-JP" altLang="en-US" sz="1600" smtClean="0"/>
              <a:t>29</a:t>
            </a:fld>
            <a:endParaRPr kumimoji="1" lang="ja-JP" altLang="en-US" sz="1600" dirty="0"/>
          </a:p>
        </p:txBody>
      </p:sp>
    </p:spTree>
    <p:extLst>
      <p:ext uri="{BB962C8B-B14F-4D97-AF65-F5344CB8AC3E}">
        <p14:creationId xmlns:p14="http://schemas.microsoft.com/office/powerpoint/2010/main" val="2155766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132"/>
            <a:ext cx="9906000" cy="409565"/>
          </a:xfrm>
          <a:solidFill>
            <a:srgbClr val="002060"/>
          </a:solidFill>
        </p:spPr>
        <p:txBody>
          <a:bodyPr anchor="ctr">
            <a:noAutofit/>
          </a:bodyPr>
          <a:lstStyle/>
          <a:p>
            <a:r>
              <a:rPr lang="ja-JP" altLang="en-US" sz="1800" b="1" dirty="0" smtClean="0">
                <a:solidFill>
                  <a:schemeClr val="bg1"/>
                </a:solidFill>
                <a:latin typeface="+mn-ea"/>
                <a:ea typeface="+mn-ea"/>
              </a:rPr>
              <a:t>非接触型サービスの増加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巣ごもり消費・</a:t>
            </a:r>
            <a:r>
              <a:rPr lang="en-US" altLang="ja-JP" sz="1800" b="1" dirty="0" smtClean="0">
                <a:solidFill>
                  <a:schemeClr val="bg1"/>
                </a:solidFill>
                <a:latin typeface="+mn-ea"/>
                <a:ea typeface="+mn-ea"/>
              </a:rPr>
              <a:t>EC</a:t>
            </a:r>
            <a:r>
              <a:rPr lang="ja-JP" altLang="en-US" sz="1800" b="1" dirty="0" smtClean="0">
                <a:solidFill>
                  <a:schemeClr val="bg1"/>
                </a:solidFill>
                <a:latin typeface="+mn-ea"/>
                <a:ea typeface="+mn-ea"/>
              </a:rPr>
              <a:t>取引</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9" name="図 8"/>
          <p:cNvPicPr>
            <a:picLocks noChangeAspect="1"/>
          </p:cNvPicPr>
          <p:nvPr/>
        </p:nvPicPr>
        <p:blipFill>
          <a:blip r:embed="rId2"/>
          <a:stretch>
            <a:fillRect/>
          </a:stretch>
        </p:blipFill>
        <p:spPr>
          <a:xfrm>
            <a:off x="1243371" y="1759636"/>
            <a:ext cx="7419258" cy="3852118"/>
          </a:xfrm>
          <a:prstGeom prst="rect">
            <a:avLst/>
          </a:prstGeom>
        </p:spPr>
      </p:pic>
      <p:sp>
        <p:nvSpPr>
          <p:cNvPr id="10" name="テキスト ボックス 9">
            <a:extLst>
              <a:ext uri="{FF2B5EF4-FFF2-40B4-BE49-F238E27FC236}">
                <a16:creationId xmlns:a16="http://schemas.microsoft.com/office/drawing/2014/main" id="{34CF59F8-A367-4EC1-83BF-5D400B8A4CCC}"/>
              </a:ext>
            </a:extLst>
          </p:cNvPr>
          <p:cNvSpPr txBox="1"/>
          <p:nvPr/>
        </p:nvSpPr>
        <p:spPr>
          <a:xfrm>
            <a:off x="241742" y="604723"/>
            <a:ext cx="9395222" cy="542584"/>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日本</a:t>
            </a:r>
            <a:r>
              <a:rPr lang="ja-JP" altLang="en-US" sz="1400" dirty="0"/>
              <a:t>のクレジットカード購買額を見ると、</a:t>
            </a:r>
            <a:r>
              <a:rPr lang="en-US" altLang="ja-JP" sz="1400" dirty="0"/>
              <a:t>2020</a:t>
            </a:r>
            <a:r>
              <a:rPr lang="ja-JP" altLang="en-US" sz="1400" dirty="0"/>
              <a:t>年１月後半から４月前半にかけて、旅行（▲</a:t>
            </a:r>
            <a:r>
              <a:rPr lang="en-US" altLang="ja-JP" sz="1400" dirty="0"/>
              <a:t>92</a:t>
            </a:r>
            <a:r>
              <a:rPr lang="ja-JP" altLang="en-US" sz="1400" dirty="0"/>
              <a:t>％）、宿泊（▲</a:t>
            </a:r>
            <a:r>
              <a:rPr lang="en-US" altLang="ja-JP" sz="1400" dirty="0"/>
              <a:t>75</a:t>
            </a:r>
            <a:r>
              <a:rPr lang="ja-JP" altLang="en-US" sz="1400" dirty="0"/>
              <a:t>％）、</a:t>
            </a:r>
            <a:r>
              <a:rPr lang="ja-JP" altLang="en-US" sz="1400" dirty="0" smtClean="0"/>
              <a:t>外食</a:t>
            </a:r>
            <a:endParaRPr lang="en-US" altLang="ja-JP" sz="1400" dirty="0" smtClean="0"/>
          </a:p>
          <a:p>
            <a:pPr marL="217984" indent="-217984"/>
            <a:r>
              <a:rPr lang="ja-JP" altLang="en-US" sz="1400" dirty="0"/>
              <a:t>　</a:t>
            </a:r>
            <a:r>
              <a:rPr lang="ja-JP" altLang="en-US" sz="1400" dirty="0" smtClean="0"/>
              <a:t>（</a:t>
            </a:r>
            <a:r>
              <a:rPr lang="ja-JP" altLang="en-US" sz="1400" dirty="0"/>
              <a:t>▲</a:t>
            </a:r>
            <a:r>
              <a:rPr lang="en-US" altLang="ja-JP" sz="1400" dirty="0"/>
              <a:t>61%</a:t>
            </a:r>
            <a:r>
              <a:rPr lang="ja-JP" altLang="en-US" sz="1400" dirty="0"/>
              <a:t>）などで大きく減少したのに対し、</a:t>
            </a:r>
            <a:r>
              <a:rPr lang="ja-JP" altLang="en-US" sz="1400" b="1" u="sng" dirty="0"/>
              <a:t>ネットショッピング（＋</a:t>
            </a:r>
            <a:r>
              <a:rPr lang="en-US" altLang="ja-JP" sz="1400" b="1" u="sng" dirty="0"/>
              <a:t>12</a:t>
            </a:r>
            <a:r>
              <a:rPr lang="ja-JP" altLang="en-US" sz="1400" b="1" u="sng" dirty="0"/>
              <a:t>％）、コンテンツ配信（＋</a:t>
            </a:r>
            <a:r>
              <a:rPr lang="en-US" altLang="ja-JP" sz="1400" b="1" u="sng" dirty="0"/>
              <a:t>13</a:t>
            </a:r>
            <a:r>
              <a:rPr lang="ja-JP" altLang="en-US" sz="1400" b="1" u="sng" dirty="0"/>
              <a:t>％）が増加。</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出典：産業構造審議会成長戦略部会資料</a:t>
            </a:r>
            <a:endParaRPr lang="en-US" altLang="ja-JP" sz="1138" dirty="0"/>
          </a:p>
        </p:txBody>
      </p:sp>
      <p:sp>
        <p:nvSpPr>
          <p:cNvPr id="7" name="スライド番号プレースホルダー 3"/>
          <p:cNvSpPr>
            <a:spLocks noGrp="1"/>
          </p:cNvSpPr>
          <p:nvPr>
            <p:ph type="sldNum" sz="quarter" idx="12"/>
          </p:nvPr>
        </p:nvSpPr>
        <p:spPr>
          <a:xfrm>
            <a:off x="9452919" y="5745891"/>
            <a:ext cx="434780" cy="340227"/>
          </a:xfrm>
          <a:ln>
            <a:solidFill>
              <a:schemeClr val="accent1"/>
            </a:solidFill>
          </a:ln>
        </p:spPr>
        <p:txBody>
          <a:bodyPr/>
          <a:lstStyle/>
          <a:p>
            <a:fld id="{9B28B6A2-4437-46C4-8AB6-08015A7ADF51}" type="slidenum">
              <a:rPr kumimoji="1" lang="ja-JP" altLang="en-US" sz="1600" smtClean="0"/>
              <a:t>30</a:t>
            </a:fld>
            <a:endParaRPr kumimoji="1" lang="ja-JP" altLang="en-US" sz="1600" dirty="0"/>
          </a:p>
        </p:txBody>
      </p:sp>
    </p:spTree>
    <p:extLst>
      <p:ext uri="{BB962C8B-B14F-4D97-AF65-F5344CB8AC3E}">
        <p14:creationId xmlns:p14="http://schemas.microsoft.com/office/powerpoint/2010/main" val="1159152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5389" y="757084"/>
            <a:ext cx="9395222" cy="767711"/>
          </a:xfrm>
          <a:prstGeom prst="rect">
            <a:avLst/>
          </a:prstGeom>
          <a:solidFill>
            <a:schemeClr val="accent1">
              <a:lumMod val="20000"/>
              <a:lumOff val="80000"/>
            </a:schemeClr>
          </a:solidFill>
          <a:ln>
            <a:noFill/>
          </a:ln>
        </p:spPr>
        <p:txBody>
          <a:bodyPr wrap="square" rtlCol="0">
            <a:spAutoFit/>
          </a:bodyPr>
          <a:lstStyle/>
          <a:p>
            <a:pPr marL="217984" indent="-217984"/>
            <a:r>
              <a:rPr lang="ja-JP" altLang="en-US" sz="1400" dirty="0"/>
              <a:t>●</a:t>
            </a:r>
            <a:r>
              <a:rPr lang="ja-JP" altLang="en-US" sz="1400" dirty="0" smtClean="0"/>
              <a:t>オンライン</a:t>
            </a:r>
            <a:r>
              <a:rPr lang="ja-JP" altLang="en-US" sz="1400" dirty="0"/>
              <a:t>診療を「実施する」と答えたのは、</a:t>
            </a:r>
            <a:r>
              <a:rPr lang="en-US" altLang="ja-JP" sz="1400" dirty="0"/>
              <a:t>38</a:t>
            </a:r>
            <a:r>
              <a:rPr lang="ja-JP" altLang="en-US" sz="1400" dirty="0"/>
              <a:t>病院（</a:t>
            </a:r>
            <a:r>
              <a:rPr lang="en-US" altLang="ja-JP" sz="1400" dirty="0"/>
              <a:t>15.2</a:t>
            </a:r>
            <a:r>
              <a:rPr lang="ja-JP" altLang="en-US" sz="1400" dirty="0"/>
              <a:t>％）だったのに対して、「実施しない」は</a:t>
            </a:r>
            <a:r>
              <a:rPr lang="en-US" altLang="ja-JP" sz="1400" dirty="0"/>
              <a:t>103</a:t>
            </a:r>
            <a:r>
              <a:rPr lang="ja-JP" altLang="en-US" sz="1400" dirty="0"/>
              <a:t>病院（</a:t>
            </a:r>
            <a:r>
              <a:rPr lang="en-US" altLang="ja-JP" sz="1400" dirty="0"/>
              <a:t>41.2</a:t>
            </a:r>
            <a:r>
              <a:rPr lang="ja-JP" altLang="en-US" sz="1400" dirty="0"/>
              <a:t>％</a:t>
            </a:r>
            <a:r>
              <a:rPr lang="ja-JP" altLang="en-US" sz="1400" dirty="0" smtClean="0"/>
              <a:t>）。</a:t>
            </a:r>
            <a:endParaRPr lang="en-US" altLang="ja-JP" sz="1400" dirty="0" smtClean="0"/>
          </a:p>
          <a:p>
            <a:pPr marL="217984" indent="-217984"/>
            <a:r>
              <a:rPr lang="en-US" altLang="ja-JP" sz="1400" dirty="0"/>
              <a:t> </a:t>
            </a:r>
            <a:r>
              <a:rPr lang="en-US" altLang="ja-JP" sz="1400" dirty="0" smtClean="0"/>
              <a:t>  </a:t>
            </a:r>
            <a:r>
              <a:rPr lang="ja-JP" altLang="en-US" sz="1400" dirty="0" smtClean="0"/>
              <a:t>「</a:t>
            </a:r>
            <a:r>
              <a:rPr lang="ja-JP" altLang="en-US" sz="1400" dirty="0"/>
              <a:t>分からない」は</a:t>
            </a:r>
            <a:r>
              <a:rPr lang="en-US" altLang="ja-JP" sz="1400" dirty="0"/>
              <a:t>109</a:t>
            </a:r>
            <a:r>
              <a:rPr lang="ja-JP" altLang="en-US" sz="1400" dirty="0"/>
              <a:t>病院（</a:t>
            </a:r>
            <a:r>
              <a:rPr lang="en-US" altLang="ja-JP" sz="1400" dirty="0"/>
              <a:t>43.6</a:t>
            </a:r>
            <a:r>
              <a:rPr lang="ja-JP" altLang="en-US" sz="1400" dirty="0"/>
              <a:t>％</a:t>
            </a:r>
            <a:r>
              <a:rPr lang="ja-JP" altLang="en-US" sz="1400" dirty="0" smtClean="0"/>
              <a:t>）。</a:t>
            </a:r>
            <a:r>
              <a:rPr lang="en-US" altLang="ja-JP" sz="1200" dirty="0" smtClean="0">
                <a:solidFill>
                  <a:srgbClr val="FF0000"/>
                </a:solidFill>
              </a:rPr>
              <a:t>※</a:t>
            </a:r>
            <a:r>
              <a:rPr lang="ja-JP" altLang="en-US" sz="1200" dirty="0" smtClean="0">
                <a:solidFill>
                  <a:srgbClr val="FF0000"/>
                </a:solidFill>
              </a:rPr>
              <a:t>有効回答数は</a:t>
            </a:r>
            <a:r>
              <a:rPr lang="en-US" altLang="ja-JP" sz="1200" dirty="0" smtClean="0">
                <a:solidFill>
                  <a:srgbClr val="FF0000"/>
                </a:solidFill>
              </a:rPr>
              <a:t>250</a:t>
            </a:r>
            <a:endParaRPr lang="en-US" altLang="ja-JP" sz="1400" dirty="0" smtClean="0">
              <a:solidFill>
                <a:srgbClr val="FF0000"/>
              </a:solidFill>
            </a:endParaRPr>
          </a:p>
          <a:p>
            <a:pPr marL="217984" indent="-217984"/>
            <a:r>
              <a:rPr lang="ja-JP" altLang="en-US" sz="1400" dirty="0"/>
              <a:t>●</a:t>
            </a:r>
            <a:r>
              <a:rPr lang="ja-JP" altLang="en-US" sz="1400" dirty="0" smtClean="0"/>
              <a:t>オンライン</a:t>
            </a:r>
            <a:r>
              <a:rPr lang="ja-JP" altLang="en-US" sz="1400" dirty="0"/>
              <a:t>診療を実施する</a:t>
            </a:r>
            <a:r>
              <a:rPr lang="en-US" altLang="ja-JP" sz="1400" dirty="0"/>
              <a:t>38</a:t>
            </a:r>
            <a:r>
              <a:rPr lang="ja-JP" altLang="en-US" sz="1400" dirty="0"/>
              <a:t>病院のうち、環境が整っているのは</a:t>
            </a:r>
            <a:r>
              <a:rPr lang="en-US" altLang="ja-JP" sz="1400" dirty="0"/>
              <a:t>20</a:t>
            </a:r>
            <a:r>
              <a:rPr lang="ja-JP" altLang="en-US" sz="1400" dirty="0"/>
              <a:t>病院で、</a:t>
            </a:r>
            <a:r>
              <a:rPr lang="en-US" altLang="ja-JP" sz="1400" dirty="0" smtClean="0"/>
              <a:t>18</a:t>
            </a:r>
            <a:r>
              <a:rPr lang="ja-JP" altLang="en-US" sz="1400" dirty="0" smtClean="0"/>
              <a:t>病院</a:t>
            </a:r>
            <a:r>
              <a:rPr lang="ja-JP" altLang="en-US" sz="1400" dirty="0"/>
              <a:t>はこれから環境を整備。</a:t>
            </a:r>
            <a:endParaRPr kumimoji="1" lang="ja-JP" altLang="en-US" sz="1400" dirty="0"/>
          </a:p>
        </p:txBody>
      </p:sp>
      <p:sp>
        <p:nvSpPr>
          <p:cNvPr id="9"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70703"/>
          </a:xfrm>
          <a:prstGeom prst="rect">
            <a:avLst/>
          </a:prstGeom>
          <a:solidFill>
            <a:srgbClr val="002060"/>
          </a:solidFill>
        </p:spPr>
        <p:txBody>
          <a:bodyPr vert="horz" lIns="74295" tIns="37148" rIns="74295"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rPr>
              <a:t>非接触型サービスの</a:t>
            </a:r>
            <a:r>
              <a:rPr lang="ja-JP" altLang="en-US" sz="1800" b="1" dirty="0" smtClean="0">
                <a:solidFill>
                  <a:schemeClr val="bg1"/>
                </a:solidFill>
                <a:latin typeface="+mn-ea"/>
              </a:rPr>
              <a:t>増加 </a:t>
            </a:r>
            <a:r>
              <a:rPr lang="en-US" altLang="ja-JP" sz="1800" b="1" dirty="0" smtClean="0">
                <a:solidFill>
                  <a:schemeClr val="bg1"/>
                </a:solidFill>
                <a:latin typeface="+mn-ea"/>
              </a:rPr>
              <a:t>【</a:t>
            </a:r>
            <a:r>
              <a:rPr lang="ja-JP" altLang="en-US" sz="1800" b="1" dirty="0">
                <a:solidFill>
                  <a:schemeClr val="bg1"/>
                </a:solidFill>
                <a:latin typeface="+mn-ea"/>
              </a:rPr>
              <a:t>オンライン診療</a:t>
            </a:r>
            <a:r>
              <a:rPr lang="ja-JP" altLang="en-US" sz="1800" b="1" dirty="0" smtClean="0">
                <a:solidFill>
                  <a:schemeClr val="bg1"/>
                </a:solidFill>
                <a:latin typeface="+mn-ea"/>
              </a:rPr>
              <a:t>の規制緩和</a:t>
            </a:r>
            <a:r>
              <a:rPr lang="en-US" altLang="ja-JP" sz="1800" b="1" dirty="0" smtClean="0">
                <a:solidFill>
                  <a:schemeClr val="bg1"/>
                </a:solidFill>
                <a:latin typeface="+mn-ea"/>
              </a:rPr>
              <a:t>】</a:t>
            </a:r>
            <a:endParaRPr lang="ja-JP" altLang="en-US" sz="1800" b="1" dirty="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980129" y="5433963"/>
            <a:ext cx="7531019" cy="617670"/>
          </a:xfrm>
          <a:prstGeom prst="rect">
            <a:avLst/>
          </a:prstGeom>
          <a:noFill/>
          <a:ln>
            <a:noFill/>
          </a:ln>
        </p:spPr>
        <p:txBody>
          <a:bodyPr wrap="square" rtlCol="0">
            <a:spAutoFit/>
          </a:bodyPr>
          <a:lstStyle/>
          <a:p>
            <a:pPr marL="217984" indent="-217984"/>
            <a:r>
              <a:rPr lang="ja-JP" altLang="en-US" sz="1138" dirty="0"/>
              <a:t>出典：メディカル・データ・ビジョン株式会社調査</a:t>
            </a:r>
            <a:endParaRPr lang="en-US" altLang="ja-JP" sz="1138" dirty="0"/>
          </a:p>
          <a:p>
            <a:pPr marL="217984" indent="-217984"/>
            <a:r>
              <a:rPr lang="ja-JP" altLang="en-US" sz="1138" dirty="0" smtClean="0"/>
              <a:t>期間：</a:t>
            </a:r>
            <a:r>
              <a:rPr lang="en-US" altLang="ja-JP" sz="1138" dirty="0" smtClean="0"/>
              <a:t>4/7〜4/11</a:t>
            </a:r>
            <a:endParaRPr lang="en-US" altLang="ja-JP" sz="1138" dirty="0"/>
          </a:p>
          <a:p>
            <a:pPr marL="217984" indent="-217984"/>
            <a:r>
              <a:rPr lang="ja-JP" altLang="en-US" sz="1138" dirty="0" smtClean="0"/>
              <a:t>対象：約</a:t>
            </a:r>
            <a:r>
              <a:rPr lang="en-US" altLang="ja-JP" sz="1138" dirty="0" smtClean="0"/>
              <a:t>900</a:t>
            </a:r>
            <a:r>
              <a:rPr lang="ja-JP" altLang="en-US" sz="1138" dirty="0" smtClean="0"/>
              <a:t>の病院（有効</a:t>
            </a:r>
            <a:r>
              <a:rPr lang="ja-JP" altLang="en-US" sz="1138" dirty="0"/>
              <a:t>回答数は</a:t>
            </a:r>
            <a:r>
              <a:rPr lang="en-US" altLang="ja-JP" sz="1138" dirty="0" smtClean="0"/>
              <a:t>250</a:t>
            </a:r>
            <a:r>
              <a:rPr lang="ja-JP" altLang="en-US" sz="1138" dirty="0" smtClean="0"/>
              <a:t>）</a:t>
            </a:r>
            <a:endParaRPr lang="en-US" altLang="ja-JP" sz="1138" dirty="0"/>
          </a:p>
        </p:txBody>
      </p:sp>
      <p:pic>
        <p:nvPicPr>
          <p:cNvPr id="3" name="図 2"/>
          <p:cNvPicPr>
            <a:picLocks noChangeAspect="1"/>
          </p:cNvPicPr>
          <p:nvPr/>
        </p:nvPicPr>
        <p:blipFill>
          <a:blip r:embed="rId2"/>
          <a:stretch>
            <a:fillRect/>
          </a:stretch>
        </p:blipFill>
        <p:spPr>
          <a:xfrm>
            <a:off x="1446750" y="1809797"/>
            <a:ext cx="6714775" cy="3432740"/>
          </a:xfrm>
          <a:prstGeom prst="rect">
            <a:avLst/>
          </a:prstGeom>
        </p:spPr>
      </p:pic>
      <p:sp>
        <p:nvSpPr>
          <p:cNvPr id="7" name="スライド番号プレースホルダー 3"/>
          <p:cNvSpPr>
            <a:spLocks noGrp="1"/>
          </p:cNvSpPr>
          <p:nvPr>
            <p:ph type="sldNum" sz="quarter" idx="12"/>
          </p:nvPr>
        </p:nvSpPr>
        <p:spPr>
          <a:xfrm>
            <a:off x="9416955" y="5691873"/>
            <a:ext cx="470744" cy="394246"/>
          </a:xfrm>
          <a:ln>
            <a:solidFill>
              <a:schemeClr val="accent1"/>
            </a:solidFill>
          </a:ln>
        </p:spPr>
        <p:txBody>
          <a:bodyPr/>
          <a:lstStyle/>
          <a:p>
            <a:pPr algn="ctr"/>
            <a:fld id="{9B28B6A2-4437-46C4-8AB6-08015A7ADF51}" type="slidenum">
              <a:rPr kumimoji="1" lang="ja-JP" altLang="en-US" sz="1600" smtClean="0"/>
              <a:pPr algn="ctr"/>
              <a:t>31</a:t>
            </a:fld>
            <a:endParaRPr kumimoji="1" lang="ja-JP" altLang="en-US" sz="1600" dirty="0"/>
          </a:p>
        </p:txBody>
      </p:sp>
    </p:spTree>
    <p:extLst>
      <p:ext uri="{BB962C8B-B14F-4D97-AF65-F5344CB8AC3E}">
        <p14:creationId xmlns:p14="http://schemas.microsoft.com/office/powerpoint/2010/main" val="3686386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a:solidFill>
                  <a:schemeClr val="bg1"/>
                </a:solidFill>
                <a:latin typeface="+mn-ea"/>
              </a:rPr>
              <a:t>非接触型サービスの</a:t>
            </a:r>
            <a:r>
              <a:rPr lang="ja-JP" altLang="en-US" sz="1800" b="1" dirty="0" smtClean="0">
                <a:solidFill>
                  <a:schemeClr val="bg1"/>
                </a:solidFill>
                <a:latin typeface="+mn-ea"/>
              </a:rPr>
              <a:t>増加 </a:t>
            </a:r>
            <a:r>
              <a:rPr lang="en-US" altLang="ja-JP" sz="1800" b="1" dirty="0" smtClean="0">
                <a:solidFill>
                  <a:schemeClr val="bg1"/>
                </a:solidFill>
                <a:latin typeface="+mn-ea"/>
              </a:rPr>
              <a:t>【</a:t>
            </a:r>
            <a:r>
              <a:rPr lang="ja-JP" altLang="en-US" sz="1800" b="1" dirty="0" smtClean="0">
                <a:solidFill>
                  <a:schemeClr val="bg1"/>
                </a:solidFill>
                <a:latin typeface="+mn-ea"/>
                <a:ea typeface="+mn-ea"/>
              </a:rPr>
              <a:t>オンライン診療の規制緩和</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9" name="スライド番号プレースホルダー 3"/>
          <p:cNvSpPr>
            <a:spLocks noGrp="1"/>
          </p:cNvSpPr>
          <p:nvPr>
            <p:ph type="sldNum" sz="quarter" idx="12"/>
          </p:nvPr>
        </p:nvSpPr>
        <p:spPr>
          <a:xfrm>
            <a:off x="9352547" y="5630779"/>
            <a:ext cx="535152" cy="455340"/>
          </a:xfrm>
          <a:ln>
            <a:solidFill>
              <a:schemeClr val="accent1"/>
            </a:solidFill>
          </a:ln>
        </p:spPr>
        <p:txBody>
          <a:bodyPr/>
          <a:lstStyle/>
          <a:p>
            <a:pPr algn="ctr"/>
            <a:fld id="{9B28B6A2-4437-46C4-8AB6-08015A7ADF51}" type="slidenum">
              <a:rPr kumimoji="1" lang="ja-JP" altLang="en-US" sz="1600" smtClean="0"/>
              <a:pPr algn="ctr"/>
              <a:t>32</a:t>
            </a:fld>
            <a:endParaRPr kumimoji="1" lang="ja-JP" altLang="en-US" sz="1600" dirty="0"/>
          </a:p>
        </p:txBody>
      </p:sp>
      <p:sp>
        <p:nvSpPr>
          <p:cNvPr id="13" name="正方形/長方形 12"/>
          <p:cNvSpPr/>
          <p:nvPr/>
        </p:nvSpPr>
        <p:spPr>
          <a:xfrm>
            <a:off x="114630" y="474235"/>
            <a:ext cx="9676739" cy="831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どのような診療体制を希望するかを回答者全員に尋ねたところ</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状況（緊急事態宣言下の外出自粛等）によって対面診療もしく</a:t>
            </a:r>
            <a:r>
              <a:rPr kumimoji="1" lang="ja-JP" altLang="en-US" sz="1400" dirty="0" smtClean="0">
                <a:solidFill>
                  <a:schemeClr val="tx1"/>
                </a:solidFill>
                <a:latin typeface="Meiryo UI" panose="020B0604030504040204" pitchFamily="50" charset="-128"/>
                <a:ea typeface="Meiryo UI" panose="020B0604030504040204" pitchFamily="50" charset="-128"/>
              </a:rPr>
              <a:t>は</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オンライン</a:t>
            </a:r>
            <a:r>
              <a:rPr kumimoji="1" lang="ja-JP" altLang="en-US" sz="1400" dirty="0">
                <a:solidFill>
                  <a:schemeClr val="tx1"/>
                </a:solidFill>
                <a:latin typeface="Meiryo UI" panose="020B0604030504040204" pitchFamily="50" charset="-128"/>
                <a:ea typeface="Meiryo UI" panose="020B0604030504040204" pitchFamily="50" charset="-128"/>
              </a:rPr>
              <a:t>診療を選択したい</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状況に関わらず、軽い症状であればオンライン診療を選択したい」と回答した</a:t>
            </a:r>
            <a:r>
              <a:rPr kumimoji="1" lang="ja-JP" altLang="en-US" sz="1400" dirty="0" smtClean="0">
                <a:solidFill>
                  <a:schemeClr val="tx1"/>
                </a:solidFill>
                <a:latin typeface="Meiryo UI" panose="020B0604030504040204" pitchFamily="50" charset="-128"/>
                <a:ea typeface="Meiryo UI" panose="020B0604030504040204" pitchFamily="50" charset="-128"/>
              </a:rPr>
              <a:t>人を合わせて</a:t>
            </a:r>
            <a:r>
              <a:rPr kumimoji="1" lang="ja-JP" altLang="en-US" sz="1400" b="1" u="sng" dirty="0" smtClean="0">
                <a:solidFill>
                  <a:schemeClr val="tx1"/>
                </a:solidFill>
                <a:latin typeface="Meiryo UI" panose="020B0604030504040204" pitchFamily="50" charset="-128"/>
                <a:ea typeface="Meiryo UI" panose="020B0604030504040204" pitchFamily="50" charset="-128"/>
              </a:rPr>
              <a:t>約６割はオン</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ライン</a:t>
            </a:r>
            <a:r>
              <a:rPr kumimoji="1" lang="ja-JP" altLang="en-US" sz="1400" b="1" u="sng" dirty="0">
                <a:solidFill>
                  <a:schemeClr val="tx1"/>
                </a:solidFill>
                <a:latin typeface="Meiryo UI" panose="020B0604030504040204" pitchFamily="50" charset="-128"/>
                <a:ea typeface="Meiryo UI" panose="020B0604030504040204" pitchFamily="50" charset="-128"/>
              </a:rPr>
              <a:t>診療の選択を希望している</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また、年齢</a:t>
            </a:r>
            <a:r>
              <a:rPr kumimoji="1" lang="ja-JP" altLang="en-US" sz="1400" dirty="0">
                <a:solidFill>
                  <a:schemeClr val="tx1"/>
                </a:solidFill>
                <a:latin typeface="Meiryo UI" panose="020B0604030504040204" pitchFamily="50" charset="-128"/>
                <a:ea typeface="Meiryo UI" panose="020B0604030504040204" pitchFamily="50" charset="-128"/>
              </a:rPr>
              <a:t>による</a:t>
            </a:r>
            <a:r>
              <a:rPr kumimoji="1" lang="ja-JP" altLang="en-US" sz="1400" dirty="0" smtClean="0">
                <a:solidFill>
                  <a:schemeClr val="tx1"/>
                </a:solidFill>
                <a:latin typeface="Meiryo UI" panose="020B0604030504040204" pitchFamily="50" charset="-128"/>
                <a:ea typeface="Meiryo UI" panose="020B0604030504040204" pitchFamily="50" charset="-128"/>
              </a:rPr>
              <a:t>差異も少ない。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795210" y="5810691"/>
            <a:ext cx="5857117" cy="261610"/>
          </a:xfrm>
          <a:prstGeom prst="rect">
            <a:avLst/>
          </a:prstGeom>
          <a:noFill/>
        </p:spPr>
        <p:txBody>
          <a:bodyPr wrap="square" rtlCol="0">
            <a:spAutoFit/>
          </a:bodyPr>
          <a:lstStyle/>
          <a:p>
            <a:r>
              <a:rPr kumimoji="1" lang="ja-JP" altLang="en-US" sz="1100" dirty="0" smtClean="0">
                <a:latin typeface="+mn-ea"/>
              </a:rPr>
              <a:t>出典：株式会社三菱総合研究所 </a:t>
            </a:r>
            <a:r>
              <a:rPr kumimoji="1" lang="en-US" altLang="ja-JP" sz="1100" dirty="0" smtClean="0">
                <a:latin typeface="+mn-ea"/>
              </a:rPr>
              <a:t>『</a:t>
            </a:r>
            <a:r>
              <a:rPr kumimoji="1" lang="ja-JP" altLang="en-US" sz="1100" dirty="0" smtClean="0">
                <a:latin typeface="+mn-ea"/>
              </a:rPr>
              <a:t>個人の健康管理や医療機関の受信に関する意識調査</a:t>
            </a:r>
            <a:r>
              <a:rPr kumimoji="1" lang="en-US" altLang="ja-JP" sz="1100" dirty="0">
                <a:latin typeface="+mn-ea"/>
              </a:rPr>
              <a:t>』</a:t>
            </a:r>
            <a:endParaRPr kumimoji="1" lang="en-US" altLang="ja-JP" sz="1100" dirty="0" smtClean="0">
              <a:latin typeface="+mn-ea"/>
            </a:endParaRPr>
          </a:p>
        </p:txBody>
      </p:sp>
      <p:sp>
        <p:nvSpPr>
          <p:cNvPr id="11" name="テキスト ボックス 10"/>
          <p:cNvSpPr txBox="1"/>
          <p:nvPr/>
        </p:nvSpPr>
        <p:spPr>
          <a:xfrm>
            <a:off x="157675" y="1443474"/>
            <a:ext cx="3150972" cy="307777"/>
          </a:xfrm>
          <a:prstGeom prst="rect">
            <a:avLst/>
          </a:prstGeom>
          <a:noFill/>
        </p:spPr>
        <p:txBody>
          <a:bodyPr wrap="square" rtlCol="0">
            <a:spAutoFit/>
          </a:bodyPr>
          <a:lstStyle/>
          <a:p>
            <a:r>
              <a:rPr kumimoji="1" lang="ja-JP" altLang="en-US" sz="1400" dirty="0">
                <a:latin typeface="+mn-ea"/>
              </a:rPr>
              <a:t>■</a:t>
            </a:r>
            <a:r>
              <a:rPr kumimoji="1" lang="ja-JP" altLang="en-US" sz="1400" dirty="0" smtClean="0">
                <a:latin typeface="+mn-ea"/>
              </a:rPr>
              <a:t>希望する医療体制・年齢別</a:t>
            </a:r>
            <a:endParaRPr kumimoji="1" lang="en-US" altLang="ja-JP" sz="1400" dirty="0" smtClean="0">
              <a:latin typeface="+mn-ea"/>
            </a:endParaRPr>
          </a:p>
        </p:txBody>
      </p:sp>
      <p:pic>
        <p:nvPicPr>
          <p:cNvPr id="4" name="図 3"/>
          <p:cNvPicPr>
            <a:picLocks noChangeAspect="1"/>
          </p:cNvPicPr>
          <p:nvPr/>
        </p:nvPicPr>
        <p:blipFill>
          <a:blip r:embed="rId2"/>
          <a:stretch>
            <a:fillRect/>
          </a:stretch>
        </p:blipFill>
        <p:spPr>
          <a:xfrm>
            <a:off x="83533" y="1767015"/>
            <a:ext cx="6077632" cy="3258286"/>
          </a:xfrm>
          <a:prstGeom prst="rect">
            <a:avLst/>
          </a:prstGeom>
        </p:spPr>
      </p:pic>
      <p:pic>
        <p:nvPicPr>
          <p:cNvPr id="7" name="図 6"/>
          <p:cNvPicPr>
            <a:picLocks noChangeAspect="1"/>
          </p:cNvPicPr>
          <p:nvPr/>
        </p:nvPicPr>
        <p:blipFill>
          <a:blip r:embed="rId3"/>
          <a:stretch>
            <a:fillRect/>
          </a:stretch>
        </p:blipFill>
        <p:spPr>
          <a:xfrm>
            <a:off x="6051845" y="1967300"/>
            <a:ext cx="3810000" cy="2867025"/>
          </a:xfrm>
          <a:prstGeom prst="rect">
            <a:avLst/>
          </a:prstGeom>
        </p:spPr>
      </p:pic>
    </p:spTree>
    <p:extLst>
      <p:ext uri="{BB962C8B-B14F-4D97-AF65-F5344CB8AC3E}">
        <p14:creationId xmlns:p14="http://schemas.microsoft.com/office/powerpoint/2010/main" val="3909597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smtClean="0">
                <a:solidFill>
                  <a:schemeClr val="bg1"/>
                </a:solidFill>
                <a:latin typeface="+mn-ea"/>
                <a:ea typeface="+mn-ea"/>
              </a:rPr>
              <a:t>生活習慣への影響等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感染</a:t>
            </a:r>
            <a:r>
              <a:rPr lang="ja-JP" altLang="en-US" sz="1800" b="1" dirty="0">
                <a:solidFill>
                  <a:schemeClr val="bg1"/>
                </a:solidFill>
                <a:latin typeface="+mn-ea"/>
                <a:ea typeface="+mn-ea"/>
              </a:rPr>
              <a:t>予防</a:t>
            </a:r>
            <a:r>
              <a:rPr lang="ja-JP" altLang="en-US" sz="1800" b="1" dirty="0" smtClean="0">
                <a:solidFill>
                  <a:schemeClr val="bg1"/>
                </a:solidFill>
                <a:latin typeface="+mn-ea"/>
                <a:ea typeface="+mn-ea"/>
              </a:rPr>
              <a:t>活動の習慣化</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9" name="スライド番号プレースホルダー 3"/>
          <p:cNvSpPr>
            <a:spLocks noGrp="1"/>
          </p:cNvSpPr>
          <p:nvPr>
            <p:ph type="sldNum" sz="quarter" idx="12"/>
          </p:nvPr>
        </p:nvSpPr>
        <p:spPr>
          <a:xfrm>
            <a:off x="9336505" y="5630779"/>
            <a:ext cx="551194" cy="455340"/>
          </a:xfrm>
          <a:ln>
            <a:solidFill>
              <a:schemeClr val="accent1"/>
            </a:solidFill>
          </a:ln>
        </p:spPr>
        <p:txBody>
          <a:bodyPr/>
          <a:lstStyle/>
          <a:p>
            <a:fld id="{9B28B6A2-4437-46C4-8AB6-08015A7ADF51}" type="slidenum">
              <a:rPr kumimoji="1" lang="ja-JP" altLang="en-US" sz="1600" smtClean="0"/>
              <a:t>33</a:t>
            </a:fld>
            <a:endParaRPr kumimoji="1" lang="ja-JP" altLang="en-US" sz="16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20" y="1414324"/>
            <a:ext cx="8262379" cy="4671795"/>
          </a:xfrm>
          <a:prstGeom prst="rect">
            <a:avLst/>
          </a:prstGeom>
        </p:spPr>
      </p:pic>
      <p:sp>
        <p:nvSpPr>
          <p:cNvPr id="7" name="テキスト ボックス 6"/>
          <p:cNvSpPr txBox="1"/>
          <p:nvPr/>
        </p:nvSpPr>
        <p:spPr>
          <a:xfrm>
            <a:off x="877329" y="5832203"/>
            <a:ext cx="4275438" cy="253916"/>
          </a:xfrm>
          <a:prstGeom prst="rect">
            <a:avLst/>
          </a:prstGeom>
          <a:noFill/>
        </p:spPr>
        <p:txBody>
          <a:bodyPr wrap="square" rtlCol="0">
            <a:spAutoFit/>
          </a:bodyPr>
          <a:lstStyle/>
          <a:p>
            <a:r>
              <a:rPr lang="ja-JP" altLang="en-US" sz="1050" dirty="0" smtClean="0"/>
              <a:t>出典：花王株式会社 </a:t>
            </a:r>
            <a:r>
              <a:rPr lang="en-US" altLang="ja-JP" sz="1050" dirty="0"/>
              <a:t>『</a:t>
            </a:r>
            <a:r>
              <a:rPr lang="ja-JP" altLang="en-US" sz="1050" dirty="0" smtClean="0"/>
              <a:t>冬</a:t>
            </a:r>
            <a:r>
              <a:rPr lang="ja-JP" altLang="en-US" sz="1050" dirty="0"/>
              <a:t>のウイルス・感染症に関する</a:t>
            </a:r>
            <a:r>
              <a:rPr lang="ja-JP" altLang="en-US" sz="1050" dirty="0" smtClean="0"/>
              <a:t>調査</a:t>
            </a:r>
            <a:r>
              <a:rPr lang="en-US" altLang="ja-JP" sz="1050" dirty="0" smtClean="0"/>
              <a:t>』</a:t>
            </a:r>
            <a:endParaRPr kumimoji="1" lang="ja-JP" altLang="en-US" sz="1050" dirty="0"/>
          </a:p>
        </p:txBody>
      </p:sp>
      <p:sp>
        <p:nvSpPr>
          <p:cNvPr id="13" name="正方形/長方形 12"/>
          <p:cNvSpPr/>
          <p:nvPr/>
        </p:nvSpPr>
        <p:spPr>
          <a:xfrm>
            <a:off x="114630" y="452032"/>
            <a:ext cx="9676739" cy="10268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最も多かったウイルス・感染症への対策は、「手洗い</a:t>
            </a:r>
            <a:r>
              <a:rPr kumimoji="1" lang="en-US" altLang="ja-JP" sz="1400" dirty="0" smtClean="0">
                <a:solidFill>
                  <a:schemeClr val="tx1"/>
                </a:solidFill>
                <a:latin typeface="Meiryo UI" panose="020B0604030504040204" pitchFamily="50" charset="-128"/>
                <a:ea typeface="Meiryo UI" panose="020B0604030504040204" pitchFamily="50" charset="-128"/>
              </a:rPr>
              <a:t>(94</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」、「マスク</a:t>
            </a:r>
            <a:r>
              <a:rPr kumimoji="1" lang="en-US" altLang="ja-JP" sz="1400" dirty="0" smtClean="0">
                <a:solidFill>
                  <a:schemeClr val="tx1"/>
                </a:solidFill>
                <a:latin typeface="Meiryo UI" panose="020B0604030504040204" pitchFamily="50" charset="-128"/>
                <a:ea typeface="Meiryo UI" panose="020B0604030504040204" pitchFamily="50" charset="-128"/>
              </a:rPr>
              <a:t>(89</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」、「うがい</a:t>
            </a:r>
            <a:r>
              <a:rPr kumimoji="1" lang="en-US" altLang="ja-JP" sz="1400" dirty="0" smtClean="0">
                <a:solidFill>
                  <a:schemeClr val="tx1"/>
                </a:solidFill>
                <a:latin typeface="Meiryo UI" panose="020B0604030504040204" pitchFamily="50" charset="-128"/>
                <a:ea typeface="Meiryo UI" panose="020B0604030504040204" pitchFamily="50" charset="-128"/>
              </a:rPr>
              <a:t>(77</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」、「手指用の除菌・消毒商品の使用</a:t>
            </a:r>
            <a:r>
              <a:rPr kumimoji="1" lang="en-US" altLang="ja-JP" sz="1400" dirty="0" smtClean="0">
                <a:solidFill>
                  <a:schemeClr val="tx1"/>
                </a:solidFill>
                <a:latin typeface="Meiryo UI" panose="020B0604030504040204" pitchFamily="50" charset="-128"/>
                <a:ea typeface="Meiryo UI" panose="020B0604030504040204" pitchFamily="50" charset="-128"/>
              </a:rPr>
              <a:t>(70</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ja-JP" altLang="en-US" sz="1400" dirty="0" smtClean="0">
                <a:solidFill>
                  <a:schemeClr val="tx1"/>
                </a:solidFill>
                <a:latin typeface="Meiryo UI" panose="020B0604030504040204" pitchFamily="50" charset="-128"/>
                <a:ea typeface="Meiryo UI" panose="020B0604030504040204" pitchFamily="50" charset="-128"/>
              </a:rPr>
              <a:t>の比較</a:t>
            </a:r>
            <a:r>
              <a:rPr kumimoji="1" lang="ja-JP" altLang="en-US" sz="1400" dirty="0">
                <a:solidFill>
                  <a:schemeClr val="tx1"/>
                </a:solidFill>
                <a:latin typeface="Meiryo UI" panose="020B0604030504040204" pitchFamily="50" charset="-128"/>
                <a:ea typeface="Meiryo UI" panose="020B0604030504040204" pitchFamily="50" charset="-128"/>
              </a:rPr>
              <a:t>すると、</a:t>
            </a:r>
            <a:r>
              <a:rPr kumimoji="1" lang="ja-JP" altLang="en-US" sz="1400" b="1" u="sng" dirty="0">
                <a:solidFill>
                  <a:schemeClr val="tx1"/>
                </a:solidFill>
                <a:latin typeface="Meiryo UI" panose="020B0604030504040204" pitchFamily="50" charset="-128"/>
                <a:ea typeface="Meiryo UI" panose="020B0604030504040204" pitchFamily="50" charset="-128"/>
              </a:rPr>
              <a:t>「手指用の除菌・消毒</a:t>
            </a:r>
            <a:r>
              <a:rPr kumimoji="1" lang="ja-JP" altLang="en-US" sz="1400" b="1" u="sng" dirty="0" smtClean="0">
                <a:solidFill>
                  <a:schemeClr val="tx1"/>
                </a:solidFill>
                <a:latin typeface="Meiryo UI" panose="020B0604030504040204" pitchFamily="50" charset="-128"/>
                <a:ea typeface="Meiryo UI" panose="020B0604030504040204" pitchFamily="50" charset="-128"/>
              </a:rPr>
              <a:t>商品の使用</a:t>
            </a:r>
            <a:r>
              <a:rPr kumimoji="1" lang="en-US" altLang="ja-JP"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44</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マスク</a:t>
            </a:r>
            <a:r>
              <a:rPr kumimoji="1" lang="en-US" altLang="ja-JP"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21%)</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人混みの回避</a:t>
            </a:r>
            <a:r>
              <a:rPr kumimoji="1" lang="en-US" altLang="ja-JP"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27%)</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「換気 </a:t>
            </a:r>
            <a:r>
              <a:rPr kumimoji="1" lang="en-US" altLang="ja-JP"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a:solidFill>
                  <a:schemeClr val="tx1"/>
                </a:solidFill>
                <a:latin typeface="Meiryo UI" panose="020B0604030504040204" pitchFamily="50" charset="-128"/>
                <a:ea typeface="Meiryo UI" panose="020B0604030504040204" pitchFamily="50" charset="-128"/>
              </a:rPr>
              <a:t>23%)</a:t>
            </a:r>
            <a:r>
              <a:rPr kumimoji="1" lang="ja-JP" altLang="en-US" sz="1400" b="1" u="sng" dirty="0" smtClean="0">
                <a:solidFill>
                  <a:schemeClr val="tx1"/>
                </a:solidFill>
                <a:latin typeface="Meiryo UI" panose="020B0604030504040204" pitchFamily="50" charset="-128"/>
                <a:ea typeface="Meiryo UI" panose="020B0604030504040204" pitchFamily="50" charset="-128"/>
              </a:rPr>
              <a:t>」が大きく増加。</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3720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54996" y="551590"/>
            <a:ext cx="8796010" cy="378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776" indent="-164776"/>
            <a:r>
              <a:rPr kumimoji="1" lang="ja-JP" altLang="en-US" sz="1275" dirty="0">
                <a:solidFill>
                  <a:schemeClr val="tx1"/>
                </a:solidFill>
              </a:rPr>
              <a:t>●コロナ感染拡大前から府民の健康への関心は高かったが、</a:t>
            </a:r>
            <a:r>
              <a:rPr kumimoji="1" lang="ja-JP" altLang="en-US" sz="1275" b="1" u="sng" dirty="0">
                <a:solidFill>
                  <a:schemeClr val="tx1"/>
                </a:solidFill>
              </a:rPr>
              <a:t>感染拡大後、さらに健康意識への高まりが見られる</a:t>
            </a:r>
            <a:r>
              <a:rPr kumimoji="1" lang="ja-JP" altLang="en-US" sz="1275" u="sng" dirty="0">
                <a:solidFill>
                  <a:schemeClr val="tx1"/>
                </a:solidFill>
              </a:rPr>
              <a:t>。</a:t>
            </a:r>
          </a:p>
        </p:txBody>
      </p:sp>
      <p:sp>
        <p:nvSpPr>
          <p:cNvPr id="10" name="スライド番号プレースホルダー 3"/>
          <p:cNvSpPr>
            <a:spLocks noGrp="1"/>
          </p:cNvSpPr>
          <p:nvPr>
            <p:ph type="sldNum" sz="quarter" idx="12"/>
          </p:nvPr>
        </p:nvSpPr>
        <p:spPr>
          <a:xfrm>
            <a:off x="9291312" y="5575673"/>
            <a:ext cx="537955" cy="484136"/>
          </a:xfrm>
        </p:spPr>
        <p:txBody>
          <a:bodyPr/>
          <a:lstStyle/>
          <a:p>
            <a:fld id="{9B28B6A2-4437-46C4-8AB6-08015A7ADF51}" type="slidenum">
              <a:rPr kumimoji="1" lang="ja-JP" altLang="en-US" sz="1600" b="1"/>
              <a:t>34</a:t>
            </a:fld>
            <a:endParaRPr kumimoji="1" lang="ja-JP" altLang="en-US" sz="1600" b="1" dirty="0"/>
          </a:p>
        </p:txBody>
      </p:sp>
      <p:sp>
        <p:nvSpPr>
          <p:cNvPr id="17" name="テキスト ボックス 16"/>
          <p:cNvSpPr txBox="1"/>
          <p:nvPr/>
        </p:nvSpPr>
        <p:spPr>
          <a:xfrm>
            <a:off x="4092953" y="5659699"/>
            <a:ext cx="4744908"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出典：大阪府</a:t>
            </a:r>
            <a:r>
              <a:rPr kumimoji="1" lang="zh-TW"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新型コロナウイルス感染症の影響に関する府民アンケート（速報値）</a:t>
            </a:r>
            <a:r>
              <a:rPr kumimoji="1" lang="en-US" altLang="ja-JP" sz="1000" dirty="0">
                <a:latin typeface="Meiryo UI" panose="020B0604030504040204" pitchFamily="50" charset="-128"/>
                <a:ea typeface="Meiryo UI" panose="020B0604030504040204" pitchFamily="50" charset="-128"/>
              </a:rPr>
              <a:t>』</a:t>
            </a:r>
          </a:p>
          <a:p>
            <a:endParaRPr kumimoji="1" lang="en-US" altLang="ja-JP" sz="1000" dirty="0">
              <a:latin typeface="Meiryo UI" panose="020B0604030504040204" pitchFamily="50" charset="-128"/>
              <a:ea typeface="Meiryo UI" panose="020B0604030504040204" pitchFamily="50" charset="-128"/>
            </a:endParaRPr>
          </a:p>
        </p:txBody>
      </p:sp>
      <p:sp>
        <p:nvSpPr>
          <p:cNvPr id="6" name="タイトル 3"/>
          <p:cNvSpPr txBox="1">
            <a:spLocks/>
          </p:cNvSpPr>
          <p:nvPr/>
        </p:nvSpPr>
        <p:spPr>
          <a:xfrm>
            <a:off x="3423" y="0"/>
            <a:ext cx="9902577" cy="396327"/>
          </a:xfrm>
          <a:prstGeom prst="rect">
            <a:avLst/>
          </a:prstGeom>
          <a:solidFill>
            <a:srgbClr val="002060"/>
          </a:solidFill>
        </p:spPr>
        <p:txBody>
          <a:bodyPr vert="horz" lIns="74296" tIns="37148" rIns="74296"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rPr>
              <a:t>生活習慣への影響等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健康意識の高まり</a:t>
            </a:r>
            <a:r>
              <a:rPr lang="en-US" altLang="ja-JP" sz="1800" b="1" dirty="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9" name="角丸四角形 8"/>
          <p:cNvSpPr/>
          <p:nvPr/>
        </p:nvSpPr>
        <p:spPr>
          <a:xfrm>
            <a:off x="3798246" y="1419602"/>
            <a:ext cx="2897976" cy="296656"/>
          </a:xfrm>
          <a:prstGeom prst="roundRect">
            <a:avLst>
              <a:gd name="adj" fmla="val 8939"/>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pic>
        <p:nvPicPr>
          <p:cNvPr id="2" name="図 1"/>
          <p:cNvPicPr>
            <a:picLocks noChangeAspect="1"/>
          </p:cNvPicPr>
          <p:nvPr/>
        </p:nvPicPr>
        <p:blipFill>
          <a:blip r:embed="rId3"/>
          <a:stretch>
            <a:fillRect/>
          </a:stretch>
        </p:blipFill>
        <p:spPr>
          <a:xfrm>
            <a:off x="2067213" y="934890"/>
            <a:ext cx="5529551" cy="4724809"/>
          </a:xfrm>
          <a:prstGeom prst="rect">
            <a:avLst/>
          </a:prstGeom>
        </p:spPr>
      </p:pic>
    </p:spTree>
    <p:extLst>
      <p:ext uri="{BB962C8B-B14F-4D97-AF65-F5344CB8AC3E}">
        <p14:creationId xmlns:p14="http://schemas.microsoft.com/office/powerpoint/2010/main" val="3621991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41708" y="5566611"/>
            <a:ext cx="545991" cy="519508"/>
          </a:xfrm>
          <a:ln>
            <a:solidFill>
              <a:schemeClr val="accent1"/>
            </a:solidFill>
          </a:ln>
        </p:spPr>
        <p:txBody>
          <a:bodyPr/>
          <a:lstStyle/>
          <a:p>
            <a:fld id="{9B28B6A2-4437-46C4-8AB6-08015A7ADF51}" type="slidenum">
              <a:rPr kumimoji="1" lang="ja-JP" altLang="en-US" sz="1600" smtClean="0"/>
              <a:t>35</a:t>
            </a:fld>
            <a:endParaRPr kumimoji="1" lang="ja-JP" altLang="en-US" sz="1600" dirty="0"/>
          </a:p>
        </p:txBody>
      </p:sp>
      <p:sp>
        <p:nvSpPr>
          <p:cNvPr id="13" name="正方形/長方形 12"/>
          <p:cNvSpPr/>
          <p:nvPr/>
        </p:nvSpPr>
        <p:spPr>
          <a:xfrm>
            <a:off x="222423" y="668996"/>
            <a:ext cx="9428205" cy="8014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●外出自粛の影響により、</a:t>
            </a:r>
            <a:r>
              <a:rPr kumimoji="1" lang="ja-JP" altLang="en-US" sz="1400" b="1" u="sng" dirty="0" smtClean="0">
                <a:solidFill>
                  <a:schemeClr val="tx1"/>
                </a:solidFill>
                <a:latin typeface="Meiryo UI" panose="020B0604030504040204" pitchFamily="50" charset="-128"/>
                <a:ea typeface="Meiryo UI" panose="020B0604030504040204" pitchFamily="50" charset="-128"/>
              </a:rPr>
              <a:t>自宅以外の屋内や屋外で</a:t>
            </a:r>
            <a:r>
              <a:rPr kumimoji="1" lang="ja-JP" altLang="en-US" sz="1400" b="1" u="sng" dirty="0">
                <a:solidFill>
                  <a:schemeClr val="tx1"/>
                </a:solidFill>
                <a:latin typeface="Meiryo UI" panose="020B0604030504040204" pitchFamily="50" charset="-128"/>
                <a:ea typeface="Meiryo UI" panose="020B0604030504040204" pitchFamily="50" charset="-128"/>
              </a:rPr>
              <a:t>運動</a:t>
            </a:r>
            <a:r>
              <a:rPr kumimoji="1" lang="ja-JP" altLang="en-US" sz="1400" b="1" u="sng" dirty="0" smtClean="0">
                <a:solidFill>
                  <a:schemeClr val="tx1"/>
                </a:solidFill>
                <a:latin typeface="Meiryo UI" panose="020B0604030504040204" pitchFamily="50" charset="-128"/>
                <a:ea typeface="Meiryo UI" panose="020B0604030504040204" pitchFamily="50" charset="-128"/>
              </a:rPr>
              <a:t>することが減った人は</a:t>
            </a:r>
            <a:r>
              <a:rPr kumimoji="1" lang="en-US" altLang="ja-JP" sz="1400" b="1" u="sng" dirty="0" smtClean="0">
                <a:solidFill>
                  <a:schemeClr val="tx1"/>
                </a:solidFill>
                <a:latin typeface="Meiryo UI" panose="020B0604030504040204" pitchFamily="50" charset="-128"/>
                <a:ea typeface="Meiryo UI" panose="020B0604030504040204" pitchFamily="50" charset="-128"/>
              </a:rPr>
              <a:t>2</a:t>
            </a:r>
            <a:r>
              <a:rPr kumimoji="1" lang="ja-JP" altLang="en-US" sz="1400" b="1" u="sng" dirty="0" smtClean="0">
                <a:solidFill>
                  <a:schemeClr val="tx1"/>
                </a:solidFill>
                <a:latin typeface="Meiryo UI" panose="020B0604030504040204" pitchFamily="50" charset="-128"/>
                <a:ea typeface="Meiryo UI" panose="020B0604030504040204" pitchFamily="50" charset="-128"/>
              </a:rPr>
              <a:t>割前後。</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一方、自宅で運動することが減った人は</a:t>
            </a:r>
            <a:r>
              <a:rPr kumimoji="1" lang="en-US" altLang="ja-JP" sz="1400" b="1" u="sng" dirty="0" smtClean="0">
                <a:solidFill>
                  <a:schemeClr val="tx1"/>
                </a:solidFill>
                <a:latin typeface="Meiryo UI" panose="020B0604030504040204" pitchFamily="50" charset="-128"/>
                <a:ea typeface="Meiryo UI" panose="020B0604030504040204" pitchFamily="50" charset="-128"/>
              </a:rPr>
              <a:t>8.6</a:t>
            </a:r>
            <a:r>
              <a:rPr kumimoji="1" lang="ja-JP" altLang="en-US" sz="1400" b="1" u="sng" dirty="0" smtClean="0">
                <a:solidFill>
                  <a:schemeClr val="tx1"/>
                </a:solidFill>
                <a:latin typeface="Meiryo UI" panose="020B0604030504040204" pitchFamily="50" charset="-128"/>
                <a:ea typeface="Meiryo UI" panose="020B0604030504040204" pitchFamily="50" charset="-128"/>
              </a:rPr>
              <a:t>％のみであるが、増えた人も</a:t>
            </a:r>
            <a:r>
              <a:rPr kumimoji="1" lang="en-US" altLang="ja-JP" sz="1400" b="1" u="sng" dirty="0" smtClean="0">
                <a:solidFill>
                  <a:schemeClr val="tx1"/>
                </a:solidFill>
                <a:latin typeface="Meiryo UI" panose="020B0604030504040204" pitchFamily="50" charset="-128"/>
                <a:ea typeface="Meiryo UI" panose="020B0604030504040204" pitchFamily="50" charset="-128"/>
              </a:rPr>
              <a:t>11.2</a:t>
            </a:r>
            <a:r>
              <a:rPr kumimoji="1" lang="ja-JP" altLang="en-US" sz="1400" b="1" u="sng" dirty="0" smtClean="0">
                <a:solidFill>
                  <a:schemeClr val="tx1"/>
                </a:solidFill>
                <a:latin typeface="Meiryo UI" panose="020B0604030504040204" pitchFamily="50" charset="-128"/>
                <a:ea typeface="Meiryo UI" panose="020B0604030504040204" pitchFamily="50" charset="-128"/>
              </a:rPr>
              <a:t>％とさほど多くなく、運動不足の人の割合は</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増えているものと考えられる。</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132"/>
            <a:ext cx="9906000" cy="409565"/>
          </a:xfrm>
          <a:prstGeom prst="rect">
            <a:avLst/>
          </a:prstGeom>
          <a:solidFill>
            <a:srgbClr val="002060"/>
          </a:solidFill>
        </p:spPr>
        <p:txBody>
          <a:bodyPr vert="horz" lIns="91440" tIns="45720" rIns="91440" bIns="45720" rtlCol="0" anchor="ctr">
            <a:noAutofit/>
          </a:bodyPr>
          <a:lstStyle>
            <a:lvl1pPr algn="ctr" defTabSz="742950" rtl="0" eaLnBrk="1" latinLnBrk="0" hangingPunct="1">
              <a:lnSpc>
                <a:spcPct val="90000"/>
              </a:lnSpc>
              <a:spcBef>
                <a:spcPct val="0"/>
              </a:spcBef>
              <a:buNone/>
              <a:defRPr kumimoji="1" sz="4875" kern="1200">
                <a:solidFill>
                  <a:schemeClr val="tx1"/>
                </a:solidFill>
                <a:latin typeface="+mj-lt"/>
                <a:ea typeface="+mj-ea"/>
                <a:cs typeface="+mj-cs"/>
              </a:defRPr>
            </a:lvl1pPr>
          </a:lstStyle>
          <a:p>
            <a:r>
              <a:rPr lang="ja-JP" altLang="en-US" sz="1800" b="1" dirty="0" smtClean="0">
                <a:solidFill>
                  <a:schemeClr val="bg1"/>
                </a:solidFill>
                <a:latin typeface="+mn-ea"/>
                <a:ea typeface="+mn-ea"/>
              </a:rPr>
              <a:t>生活習慣への影響等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外出自粛による運動不足</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2" name="図 1"/>
          <p:cNvPicPr>
            <a:picLocks noChangeAspect="1"/>
          </p:cNvPicPr>
          <p:nvPr/>
        </p:nvPicPr>
        <p:blipFill>
          <a:blip r:embed="rId2"/>
          <a:stretch>
            <a:fillRect/>
          </a:stretch>
        </p:blipFill>
        <p:spPr>
          <a:xfrm>
            <a:off x="1154036" y="2224216"/>
            <a:ext cx="7627873" cy="2721708"/>
          </a:xfrm>
          <a:prstGeom prst="rect">
            <a:avLst/>
          </a:prstGeom>
        </p:spPr>
      </p:pic>
      <p:sp>
        <p:nvSpPr>
          <p:cNvPr id="7" name="テキスト ボックス 6"/>
          <p:cNvSpPr txBox="1"/>
          <p:nvPr/>
        </p:nvSpPr>
        <p:spPr>
          <a:xfrm>
            <a:off x="3109746" y="5309740"/>
            <a:ext cx="6822702" cy="261610"/>
          </a:xfrm>
          <a:prstGeom prst="rect">
            <a:avLst/>
          </a:prstGeom>
          <a:noFill/>
        </p:spPr>
        <p:txBody>
          <a:bodyPr wrap="square" rtlCol="0">
            <a:spAutoFit/>
          </a:bodyPr>
          <a:lstStyle/>
          <a:p>
            <a:r>
              <a:rPr kumimoji="1" lang="ja-JP" altLang="en-US" sz="1100" dirty="0" smtClean="0"/>
              <a:t>出典：第一生命経済研究所 </a:t>
            </a:r>
            <a:r>
              <a:rPr kumimoji="1" lang="en-US" altLang="ja-JP" sz="1100" dirty="0" smtClean="0"/>
              <a:t>『</a:t>
            </a:r>
            <a:r>
              <a:rPr kumimoji="1" lang="ja-JP" altLang="en-US" sz="1100" dirty="0" smtClean="0"/>
              <a:t>“コロナ禍”としての運動不足 </a:t>
            </a:r>
            <a:r>
              <a:rPr kumimoji="1" lang="en-US" altLang="ja-JP" sz="1100" dirty="0" smtClean="0"/>
              <a:t>–</a:t>
            </a:r>
            <a:r>
              <a:rPr kumimoji="1" lang="ja-JP" altLang="en-US" sz="1100" dirty="0" smtClean="0"/>
              <a:t>新型コロナウイルス意識調査</a:t>
            </a:r>
            <a:r>
              <a:rPr kumimoji="1" lang="en-US" altLang="ja-JP" sz="1100" dirty="0" smtClean="0"/>
              <a:t>(2020</a:t>
            </a:r>
            <a:r>
              <a:rPr kumimoji="1" lang="ja-JP" altLang="en-US" sz="1100" dirty="0" smtClean="0"/>
              <a:t>年</a:t>
            </a:r>
            <a:r>
              <a:rPr kumimoji="1" lang="en-US" altLang="ja-JP" sz="1100" dirty="0" smtClean="0"/>
              <a:t>5</a:t>
            </a:r>
            <a:r>
              <a:rPr kumimoji="1" lang="ja-JP" altLang="en-US" sz="1100" dirty="0" smtClean="0"/>
              <a:t>月</a:t>
            </a:r>
            <a:r>
              <a:rPr kumimoji="1" lang="en-US" altLang="ja-JP" sz="1100" dirty="0" smtClean="0"/>
              <a:t>)</a:t>
            </a:r>
            <a:r>
              <a:rPr kumimoji="1" lang="ja-JP" altLang="en-US" sz="1100" dirty="0" smtClean="0"/>
              <a:t>より</a:t>
            </a:r>
            <a:r>
              <a:rPr kumimoji="1" lang="en-US" altLang="ja-JP" sz="1100" dirty="0" smtClean="0"/>
              <a:t>- 』</a:t>
            </a:r>
            <a:endParaRPr kumimoji="1" lang="ja-JP" altLang="en-US" sz="1200" dirty="0"/>
          </a:p>
        </p:txBody>
      </p:sp>
    </p:spTree>
    <p:extLst>
      <p:ext uri="{BB962C8B-B14F-4D97-AF65-F5344CB8AC3E}">
        <p14:creationId xmlns:p14="http://schemas.microsoft.com/office/powerpoint/2010/main" val="440670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35069" y="5614969"/>
            <a:ext cx="527918" cy="446438"/>
          </a:xfrm>
          <a:ln>
            <a:solidFill>
              <a:schemeClr val="accent1"/>
            </a:solidFill>
          </a:ln>
        </p:spPr>
        <p:txBody>
          <a:bodyPr/>
          <a:lstStyle/>
          <a:p>
            <a:pPr algn="ctr"/>
            <a:fld id="{9B28B6A2-4437-46C4-8AB6-08015A7ADF51}" type="slidenum">
              <a:rPr kumimoji="1" lang="ja-JP" altLang="en-US" sz="1600" smtClean="0"/>
              <a:pPr algn="ctr"/>
              <a:t>36</a:t>
            </a:fld>
            <a:endParaRPr kumimoji="1" lang="ja-JP" altLang="en-US" sz="1600" dirty="0"/>
          </a:p>
        </p:txBody>
      </p:sp>
      <p:sp>
        <p:nvSpPr>
          <p:cNvPr id="13" name="正方形/長方形 12"/>
          <p:cNvSpPr/>
          <p:nvPr/>
        </p:nvSpPr>
        <p:spPr>
          <a:xfrm>
            <a:off x="199871" y="496701"/>
            <a:ext cx="9528136" cy="8110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●コロナの影響により、</a:t>
            </a:r>
            <a:r>
              <a:rPr kumimoji="1" lang="ja-JP" altLang="en-US" sz="1400" b="1" u="sng" dirty="0" smtClean="0">
                <a:solidFill>
                  <a:schemeClr val="tx1"/>
                </a:solidFill>
                <a:latin typeface="Meiryo UI" panose="020B0604030504040204" pitchFamily="50" charset="-128"/>
                <a:ea typeface="Meiryo UI" panose="020B0604030504040204" pitchFamily="50" charset="-128"/>
              </a:rPr>
              <a:t>約６割の介護事業者が影響を受けている</a:t>
            </a:r>
            <a:r>
              <a:rPr kumimoji="1" lang="ja-JP" altLang="en-US" sz="1400" dirty="0" smtClean="0">
                <a:solidFill>
                  <a:schemeClr val="tx1"/>
                </a:solidFill>
                <a:latin typeface="Meiryo UI" panose="020B0604030504040204" pitchFamily="50" charset="-128"/>
                <a:ea typeface="Meiryo UI" panose="020B0604030504040204" pitchFamily="50" charset="-128"/>
              </a:rPr>
              <a:t>と回答し、残りの事業者の多くが今後影響を受ける可能性がある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　と回答。</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b="1"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特</a:t>
            </a:r>
            <a:r>
              <a:rPr kumimoji="1" lang="ja-JP" altLang="en-US" sz="1400" dirty="0" smtClean="0">
                <a:solidFill>
                  <a:schemeClr val="tx1"/>
                </a:solidFill>
                <a:latin typeface="Meiryo UI" panose="020B0604030504040204" pitchFamily="50" charset="-128"/>
                <a:ea typeface="Meiryo UI" panose="020B0604030504040204" pitchFamily="50" charset="-128"/>
              </a:rPr>
              <a:t>に</a:t>
            </a:r>
            <a:r>
              <a:rPr kumimoji="1" lang="ja-JP" altLang="en-US" sz="1400" b="1" dirty="0" smtClean="0">
                <a:solidFill>
                  <a:schemeClr val="tx1"/>
                </a:solidFill>
                <a:latin typeface="Meiryo UI" panose="020B0604030504040204" pitchFamily="50" charset="-128"/>
                <a:ea typeface="Meiryo UI" panose="020B0604030504040204" pitchFamily="50" charset="-128"/>
              </a:rPr>
              <a:t>通所介護サービス</a:t>
            </a:r>
            <a:r>
              <a:rPr kumimoji="1" lang="ja-JP" altLang="en-US" sz="1400" dirty="0" smtClean="0">
                <a:solidFill>
                  <a:schemeClr val="tx1"/>
                </a:solidFill>
                <a:latin typeface="Meiryo UI" panose="020B0604030504040204" pitchFamily="50" charset="-128"/>
                <a:ea typeface="Meiryo UI" panose="020B0604030504040204" pitchFamily="50" charset="-128"/>
              </a:rPr>
              <a:t>においては、</a:t>
            </a:r>
            <a:r>
              <a:rPr kumimoji="1" lang="ja-JP" altLang="en-US" sz="1400" b="1" dirty="0" smtClean="0">
                <a:solidFill>
                  <a:schemeClr val="tx1"/>
                </a:solidFill>
                <a:latin typeface="Meiryo UI" panose="020B0604030504040204" pitchFamily="50" charset="-128"/>
                <a:ea typeface="Meiryo UI" panose="020B0604030504040204" pitchFamily="50" charset="-128"/>
              </a:rPr>
              <a:t>約９割が影響を受けている</a:t>
            </a:r>
            <a:r>
              <a:rPr kumimoji="1" lang="ja-JP" altLang="en-US" sz="1400" dirty="0" smtClean="0">
                <a:solidFill>
                  <a:schemeClr val="tx1"/>
                </a:solidFill>
                <a:latin typeface="Meiryo UI" panose="020B0604030504040204" pitchFamily="50" charset="-128"/>
                <a:ea typeface="Meiryo UI" panose="020B0604030504040204" pitchFamily="50" charset="-128"/>
              </a:rPr>
              <a:t>と回答。</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1962046" y="5725092"/>
            <a:ext cx="7765961" cy="246221"/>
          </a:xfrm>
          <a:prstGeom prst="rect">
            <a:avLst/>
          </a:prstGeom>
          <a:noFill/>
        </p:spPr>
        <p:txBody>
          <a:bodyPr wrap="square" rtlCol="0">
            <a:spAutoFit/>
          </a:bodyPr>
          <a:lstStyle/>
          <a:p>
            <a:pPr lvl="0">
              <a:defRPr/>
            </a:pPr>
            <a:r>
              <a:rPr kumimoji="1" lang="ja-JP" altLang="en-US" sz="1000" dirty="0" smtClean="0">
                <a:solidFill>
                  <a:prstClr val="black"/>
                </a:solidFill>
                <a:latin typeface="Meiryo UI" panose="020B0604030504040204" pitchFamily="50" charset="-128"/>
                <a:ea typeface="Meiryo UI" panose="020B0604030504040204" pitchFamily="50" charset="-128"/>
              </a:rPr>
              <a:t>出典：</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zh-TW" altLang="en-US" sz="1000" dirty="0" smtClean="0">
                <a:solidFill>
                  <a:prstClr val="black"/>
                </a:solidFill>
                <a:latin typeface="Meiryo UI" panose="020B0604030504040204" pitchFamily="50" charset="-128"/>
                <a:ea typeface="Meiryo UI" panose="020B0604030504040204" pitchFamily="50" charset="-128"/>
              </a:rPr>
              <a:t>一社</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zh-TW" altLang="en-US" sz="1000" dirty="0" smtClean="0">
                <a:solidFill>
                  <a:prstClr val="black"/>
                </a:solidFill>
                <a:latin typeface="Meiryo UI" panose="020B0604030504040204" pitchFamily="50" charset="-128"/>
                <a:ea typeface="Meiryo UI" panose="020B0604030504040204" pitchFamily="50" charset="-128"/>
              </a:rPr>
              <a:t>全国</a:t>
            </a:r>
            <a:r>
              <a:rPr kumimoji="1" lang="zh-TW" altLang="en-US" sz="1000" dirty="0">
                <a:solidFill>
                  <a:prstClr val="black"/>
                </a:solidFill>
                <a:latin typeface="Meiryo UI" panose="020B0604030504040204" pitchFamily="50" charset="-128"/>
                <a:ea typeface="Meiryo UI" panose="020B0604030504040204" pitchFamily="50" charset="-128"/>
              </a:rPr>
              <a:t>介護事業者</a:t>
            </a:r>
            <a:r>
              <a:rPr kumimoji="1" lang="zh-TW" altLang="en-US" sz="1000" dirty="0" smtClean="0">
                <a:solidFill>
                  <a:prstClr val="black"/>
                </a:solidFill>
                <a:latin typeface="Meiryo UI" panose="020B0604030504040204" pitchFamily="50" charset="-128"/>
                <a:ea typeface="Meiryo UI" panose="020B0604030504040204" pitchFamily="50" charset="-128"/>
              </a:rPr>
              <a:t>連盟 </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新型</a:t>
            </a:r>
            <a:r>
              <a:rPr kumimoji="1" lang="ja-JP" altLang="en-US" sz="1000" dirty="0">
                <a:solidFill>
                  <a:prstClr val="black"/>
                </a:solidFill>
                <a:latin typeface="Meiryo UI" panose="020B0604030504040204" pitchFamily="50" charset="-128"/>
                <a:ea typeface="Meiryo UI" panose="020B0604030504040204" pitchFamily="50" charset="-128"/>
              </a:rPr>
              <a:t>コロナウイルス感染症に</a:t>
            </a:r>
            <a:r>
              <a:rPr kumimoji="1" lang="ja-JP" altLang="en-US" sz="1000" dirty="0" smtClean="0">
                <a:solidFill>
                  <a:prstClr val="black"/>
                </a:solidFill>
                <a:latin typeface="Meiryo UI" panose="020B0604030504040204" pitchFamily="50" charset="-128"/>
                <a:ea typeface="Meiryo UI" panose="020B0604030504040204" pitchFamily="50" charset="-128"/>
              </a:rPr>
              <a:t>係る経営</a:t>
            </a:r>
            <a:r>
              <a:rPr kumimoji="1" lang="ja-JP" altLang="en-US" sz="1000" dirty="0">
                <a:solidFill>
                  <a:prstClr val="black"/>
                </a:solidFill>
                <a:latin typeface="Meiryo UI" panose="020B0604030504040204" pitchFamily="50" charset="-128"/>
                <a:ea typeface="Meiryo UI" panose="020B0604030504040204" pitchFamily="50" charset="-128"/>
              </a:rPr>
              <a:t>状況への影響に</a:t>
            </a:r>
            <a:r>
              <a:rPr kumimoji="1" lang="ja-JP" altLang="en-US" sz="1000" dirty="0" smtClean="0">
                <a:solidFill>
                  <a:prstClr val="black"/>
                </a:solidFill>
                <a:latin typeface="Meiryo UI" panose="020B0604030504040204" pitchFamily="50" charset="-128"/>
                <a:ea typeface="Meiryo UI" panose="020B0604030504040204" pitchFamily="50" charset="-128"/>
              </a:rPr>
              <a:t>ついて</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緊急</a:t>
            </a:r>
            <a:r>
              <a:rPr kumimoji="1" lang="ja-JP" altLang="en-US" sz="1000" dirty="0">
                <a:solidFill>
                  <a:prstClr val="black"/>
                </a:solidFill>
                <a:latin typeface="Meiryo UI" panose="020B0604030504040204" pitchFamily="50" charset="-128"/>
                <a:ea typeface="Meiryo UI" panose="020B0604030504040204" pitchFamily="50" charset="-128"/>
              </a:rPr>
              <a:t>調査 </a:t>
            </a:r>
            <a:r>
              <a:rPr kumimoji="1" lang="ja-JP" altLang="en-US" sz="1000" dirty="0" smtClean="0">
                <a:solidFill>
                  <a:prstClr val="black"/>
                </a:solidFill>
                <a:latin typeface="Meiryo UI" panose="020B0604030504040204" pitchFamily="50" charset="-128"/>
                <a:ea typeface="Meiryo UI" panose="020B0604030504040204" pitchFamily="50" charset="-128"/>
              </a:rPr>
              <a:t>第二次分</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en-US" altLang="ja-JP" sz="1000" dirty="0" smtClean="0">
                <a:solidFill>
                  <a:prstClr val="black"/>
                </a:solidFill>
                <a:latin typeface="Meiryo UI" panose="020B0604030504040204" pitchFamily="50" charset="-128"/>
                <a:ea typeface="Meiryo UI" panose="020B0604030504040204" pitchFamily="50" charset="-128"/>
              </a:rPr>
              <a:t>2020</a:t>
            </a:r>
            <a:r>
              <a:rPr kumimoji="1" lang="ja-JP" altLang="en-US" sz="1000" dirty="0" smtClean="0">
                <a:solidFill>
                  <a:prstClr val="black"/>
                </a:solidFill>
                <a:latin typeface="Meiryo UI" panose="020B0604030504040204" pitchFamily="50" charset="-128"/>
                <a:ea typeface="Meiryo UI" panose="020B0604030504040204" pitchFamily="50" charset="-128"/>
              </a:rPr>
              <a:t>年４月）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p:cNvPicPr>
            <a:picLocks noChangeAspect="1"/>
          </p:cNvPicPr>
          <p:nvPr/>
        </p:nvPicPr>
        <p:blipFill>
          <a:blip r:embed="rId3"/>
          <a:stretch>
            <a:fillRect/>
          </a:stretch>
        </p:blipFill>
        <p:spPr>
          <a:xfrm>
            <a:off x="505294" y="1584934"/>
            <a:ext cx="4619625" cy="3752850"/>
          </a:xfrm>
          <a:prstGeom prst="rect">
            <a:avLst/>
          </a:prstGeom>
        </p:spPr>
      </p:pic>
      <p:pic>
        <p:nvPicPr>
          <p:cNvPr id="5" name="図 4"/>
          <p:cNvPicPr>
            <a:picLocks noChangeAspect="1"/>
          </p:cNvPicPr>
          <p:nvPr/>
        </p:nvPicPr>
        <p:blipFill>
          <a:blip r:embed="rId4"/>
          <a:stretch>
            <a:fillRect/>
          </a:stretch>
        </p:blipFill>
        <p:spPr>
          <a:xfrm>
            <a:off x="5472931" y="1800320"/>
            <a:ext cx="4173188" cy="3322077"/>
          </a:xfrm>
          <a:prstGeom prst="rect">
            <a:avLst/>
          </a:prstGeom>
        </p:spPr>
      </p:pic>
      <p:sp>
        <p:nvSpPr>
          <p:cNvPr id="18" name="テキスト ボックス 17">
            <a:extLst>
              <a:ext uri="{FF2B5EF4-FFF2-40B4-BE49-F238E27FC236}">
                <a16:creationId xmlns:a16="http://schemas.microsoft.com/office/drawing/2014/main" id="{178AA22E-FCB1-45B3-87A6-15F3CBAFE844}"/>
              </a:ext>
            </a:extLst>
          </p:cNvPr>
          <p:cNvSpPr txBox="1"/>
          <p:nvPr/>
        </p:nvSpPr>
        <p:spPr>
          <a:xfrm>
            <a:off x="5124919" y="4827078"/>
            <a:ext cx="876253" cy="246221"/>
          </a:xfrm>
          <a:prstGeom prst="rect">
            <a:avLst/>
          </a:prstGeom>
          <a:solidFill>
            <a:schemeClr val="bg1"/>
          </a:solidFill>
        </p:spPr>
        <p:txBody>
          <a:bodyPr wrap="square" rtlCol="0">
            <a:spAutoFit/>
          </a:bodyPr>
          <a:lstStyle/>
          <a:p>
            <a:pPr lvl="0">
              <a:defRPr/>
            </a:pP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p:cNvPicPr>
            <a:picLocks noChangeAspect="1"/>
          </p:cNvPicPr>
          <p:nvPr/>
        </p:nvPicPr>
        <p:blipFill>
          <a:blip r:embed="rId5"/>
          <a:stretch>
            <a:fillRect/>
          </a:stretch>
        </p:blipFill>
        <p:spPr>
          <a:xfrm>
            <a:off x="334851" y="1584934"/>
            <a:ext cx="1907951" cy="675486"/>
          </a:xfrm>
          <a:prstGeom prst="rect">
            <a:avLst/>
          </a:prstGeom>
        </p:spPr>
      </p:pic>
      <p:sp>
        <p:nvSpPr>
          <p:cNvPr id="11" name="タイトル 1">
            <a:extLst>
              <a:ext uri="{FF2B5EF4-FFF2-40B4-BE49-F238E27FC236}">
                <a16:creationId xmlns:a16="http://schemas.microsoft.com/office/drawing/2014/main" id="{1C5D5C96-FB63-4406-8B75-45E774D0FBBE}"/>
              </a:ext>
            </a:extLst>
          </p:cNvPr>
          <p:cNvSpPr>
            <a:spLocks noGrp="1"/>
          </p:cNvSpPr>
          <p:nvPr>
            <p:ph type="ctrTitle"/>
          </p:nvPr>
        </p:nvSpPr>
        <p:spPr>
          <a:xfrm>
            <a:off x="0" y="-4125"/>
            <a:ext cx="9906000" cy="402784"/>
          </a:xfrm>
          <a:solidFill>
            <a:srgbClr val="002060"/>
          </a:solidFill>
        </p:spPr>
        <p:txBody>
          <a:bodyPr>
            <a:noAutofit/>
          </a:bodyPr>
          <a:lstStyle/>
          <a:p>
            <a:r>
              <a:rPr lang="ja-JP" altLang="en-US" sz="1800" b="1" dirty="0" smtClean="0">
                <a:solidFill>
                  <a:schemeClr val="bg1"/>
                </a:solidFill>
                <a:latin typeface="+mn-ea"/>
              </a:rPr>
              <a:t>地域社会への影響等 </a:t>
            </a:r>
            <a:r>
              <a:rPr lang="en-US" altLang="ja-JP" sz="1800" b="1" dirty="0" smtClean="0">
                <a:solidFill>
                  <a:schemeClr val="bg1"/>
                </a:solidFill>
                <a:latin typeface="+mn-ea"/>
              </a:rPr>
              <a:t>【</a:t>
            </a:r>
            <a:r>
              <a:rPr lang="ja-JP" altLang="en-US" sz="1800" b="1" dirty="0" smtClean="0">
                <a:solidFill>
                  <a:schemeClr val="bg1"/>
                </a:solidFill>
                <a:latin typeface="+mn-ea"/>
              </a:rPr>
              <a:t>介護サービスへの影響</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Tree>
    <p:extLst>
      <p:ext uri="{BB962C8B-B14F-4D97-AF65-F5344CB8AC3E}">
        <p14:creationId xmlns:p14="http://schemas.microsoft.com/office/powerpoint/2010/main" val="2251797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29351" y="5566611"/>
            <a:ext cx="533636" cy="494796"/>
          </a:xfrm>
          <a:ln>
            <a:solidFill>
              <a:schemeClr val="accent1"/>
            </a:solidFill>
          </a:ln>
        </p:spPr>
        <p:txBody>
          <a:bodyPr/>
          <a:lstStyle/>
          <a:p>
            <a:pPr algn="ctr"/>
            <a:fld id="{9B28B6A2-4437-46C4-8AB6-08015A7ADF51}" type="slidenum">
              <a:rPr kumimoji="1" lang="ja-JP" altLang="en-US" sz="1600" smtClean="0"/>
              <a:pPr algn="ctr"/>
              <a:t>37</a:t>
            </a:fld>
            <a:endParaRPr kumimoji="1" lang="ja-JP" altLang="en-US" sz="1600" dirty="0"/>
          </a:p>
        </p:txBody>
      </p:sp>
      <p:sp>
        <p:nvSpPr>
          <p:cNvPr id="13" name="正方形/長方形 12"/>
          <p:cNvSpPr/>
          <p:nvPr/>
        </p:nvSpPr>
        <p:spPr>
          <a:xfrm>
            <a:off x="334851" y="495754"/>
            <a:ext cx="9298389" cy="6117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ctr"/>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●大阪府が行った地域団体への調査結果では、コロナの影響により、</a:t>
            </a:r>
            <a:r>
              <a:rPr kumimoji="1" lang="ja-JP" altLang="en-US" sz="1400" b="1" u="sng" dirty="0" smtClean="0">
                <a:solidFill>
                  <a:schemeClr val="tx1"/>
                </a:solidFill>
                <a:latin typeface="Meiryo UI" panose="020B0604030504040204" pitchFamily="50" charset="-128"/>
                <a:ea typeface="Meiryo UI" panose="020B0604030504040204" pitchFamily="50" charset="-128"/>
              </a:rPr>
              <a:t>全体の９割以上の団体が、活動は休止・停止などの影響</a:t>
            </a:r>
            <a:r>
              <a:rPr kumimoji="1" lang="ja-JP" altLang="en-US" sz="1400" u="sng" dirty="0" smtClean="0">
                <a:solidFill>
                  <a:schemeClr val="tx1"/>
                </a:solidFill>
                <a:latin typeface="Meiryo UI" panose="020B0604030504040204" pitchFamily="50" charset="-128"/>
                <a:ea typeface="Meiryo UI" panose="020B0604030504040204" pitchFamily="50" charset="-128"/>
              </a:rPr>
              <a:t>。</a:t>
            </a:r>
            <a:endParaRPr kumimoji="1" lang="en-US" altLang="ja-JP" sz="1400" u="sng" dirty="0" smtClean="0">
              <a:solidFill>
                <a:schemeClr val="tx1"/>
              </a:solidFill>
              <a:latin typeface="Meiryo UI" panose="020B0604030504040204" pitchFamily="50" charset="-128"/>
              <a:ea typeface="Meiryo UI" panose="020B0604030504040204" pitchFamily="50" charset="-128"/>
            </a:endParaRPr>
          </a:p>
          <a:p>
            <a:pPr marL="180975" indent="-180975"/>
            <a:r>
              <a:rPr kumimoji="1" lang="en-US" altLang="ja-JP" sz="1400" b="1"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団体内での</a:t>
            </a:r>
            <a:r>
              <a:rPr kumimoji="1" lang="ja-JP" altLang="en-US" sz="1400" b="1" dirty="0" smtClean="0">
                <a:solidFill>
                  <a:schemeClr val="tx1"/>
                </a:solidFill>
                <a:latin typeface="Meiryo UI" panose="020B0604030504040204" pitchFamily="50" charset="-128"/>
                <a:ea typeface="Meiryo UI" panose="020B0604030504040204" pitchFamily="50" charset="-128"/>
              </a:rPr>
              <a:t>オンライン活用、導入についての支援ニーズあり</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地域社会への影響等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大阪府内の地域団体の活動状況</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437882" y="4740521"/>
            <a:ext cx="6194738" cy="246221"/>
          </a:xfrm>
          <a:prstGeom prst="rect">
            <a:avLst/>
          </a:prstGeom>
          <a:noFill/>
        </p:spPr>
        <p:txBody>
          <a:bodyPr wrap="square" rtlCol="0">
            <a:spAutoFit/>
          </a:bodyPr>
          <a:lstStyle/>
          <a:p>
            <a:pPr lvl="0">
              <a:defRPr/>
            </a:pPr>
            <a:r>
              <a:rPr kumimoji="1" lang="ja-JP" altLang="en-US" sz="1000" dirty="0">
                <a:solidFill>
                  <a:prstClr val="black"/>
                </a:solidFill>
                <a:latin typeface="Meiryo UI" panose="020B0604030504040204" pitchFamily="50" charset="-128"/>
                <a:ea typeface="Meiryo UI" panose="020B0604030504040204" pitchFamily="50" charset="-128"/>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：大阪府 </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大阪ええまちプロジェクト調査</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en-US" altLang="ja-JP" sz="1000" dirty="0" smtClean="0">
                <a:solidFill>
                  <a:prstClr val="black"/>
                </a:solidFill>
                <a:latin typeface="Meiryo UI" panose="020B0604030504040204" pitchFamily="50" charset="-128"/>
                <a:ea typeface="Meiryo UI" panose="020B0604030504040204" pitchFamily="50" charset="-128"/>
              </a:rPr>
              <a:t>2020</a:t>
            </a:r>
            <a:r>
              <a:rPr kumimoji="1" lang="ja-JP" altLang="en-US" sz="1000" dirty="0" smtClean="0">
                <a:solidFill>
                  <a:prstClr val="black"/>
                </a:solidFill>
                <a:latin typeface="Meiryo UI" panose="020B0604030504040204" pitchFamily="50" charset="-128"/>
                <a:ea typeface="Meiryo UI" panose="020B0604030504040204" pitchFamily="50" charset="-128"/>
              </a:rPr>
              <a:t>年５月）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3"/>
          <a:stretch>
            <a:fillRect/>
          </a:stretch>
        </p:blipFill>
        <p:spPr>
          <a:xfrm>
            <a:off x="4394228" y="1536145"/>
            <a:ext cx="5511772" cy="2979716"/>
          </a:xfrm>
          <a:prstGeom prst="rect">
            <a:avLst/>
          </a:prstGeom>
        </p:spPr>
      </p:pic>
      <p:pic>
        <p:nvPicPr>
          <p:cNvPr id="2" name="図 1"/>
          <p:cNvPicPr>
            <a:picLocks noChangeAspect="1"/>
          </p:cNvPicPr>
          <p:nvPr/>
        </p:nvPicPr>
        <p:blipFill>
          <a:blip r:embed="rId4"/>
          <a:stretch>
            <a:fillRect/>
          </a:stretch>
        </p:blipFill>
        <p:spPr>
          <a:xfrm>
            <a:off x="167810" y="1803073"/>
            <a:ext cx="4426332" cy="2017247"/>
          </a:xfrm>
          <a:prstGeom prst="rect">
            <a:avLst/>
          </a:prstGeom>
        </p:spPr>
      </p:pic>
      <p:sp>
        <p:nvSpPr>
          <p:cNvPr id="15" name="角丸四角形 14"/>
          <p:cNvSpPr/>
          <p:nvPr/>
        </p:nvSpPr>
        <p:spPr>
          <a:xfrm>
            <a:off x="4805021" y="2176529"/>
            <a:ext cx="4828219" cy="643943"/>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6312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38</a:t>
            </a:fld>
            <a:endParaRPr kumimoji="1" lang="ja-JP" altLang="en-US" sz="1600" dirty="0"/>
          </a:p>
        </p:txBody>
      </p:sp>
      <p:sp>
        <p:nvSpPr>
          <p:cNvPr id="13" name="正方形/長方形 12"/>
          <p:cNvSpPr/>
          <p:nvPr/>
        </p:nvSpPr>
        <p:spPr>
          <a:xfrm>
            <a:off x="180320" y="400319"/>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●家族やコミュニティに対する意識の変化を見ると、感染拡大前に比べ、</a:t>
            </a:r>
            <a:r>
              <a:rPr kumimoji="1" lang="ja-JP" altLang="en-US" sz="1400" b="1" u="sng" dirty="0" smtClean="0">
                <a:solidFill>
                  <a:schemeClr val="tx1"/>
                </a:solidFill>
                <a:latin typeface="Meiryo UI" panose="020B0604030504040204" pitchFamily="50" charset="-128"/>
                <a:ea typeface="Meiryo UI" panose="020B0604030504040204" pitchFamily="50" charset="-128"/>
              </a:rPr>
              <a:t>“家族の重要性”、“仕事以外の重要性”、“社会とのつながりの重要性”をより意識するようになった</a:t>
            </a:r>
            <a:r>
              <a:rPr kumimoji="1" lang="ja-JP" altLang="en-US" sz="1400" dirty="0" smtClean="0">
                <a:solidFill>
                  <a:schemeClr val="tx1"/>
                </a:solidFill>
                <a:latin typeface="Meiryo UI" panose="020B0604030504040204" pitchFamily="50" charset="-128"/>
                <a:ea typeface="Meiryo UI" panose="020B0604030504040204" pitchFamily="50" charset="-128"/>
              </a:rPr>
              <a:t>と回答する割合が高くなっている。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smtClean="0">
                <a:solidFill>
                  <a:schemeClr val="bg1"/>
                </a:solidFill>
                <a:latin typeface="+mn-ea"/>
                <a:ea typeface="+mn-ea"/>
              </a:rPr>
              <a:t>地域社会への影響等 </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家族・生活を重要視する意識の高まり</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3" name="図 2"/>
          <p:cNvPicPr>
            <a:picLocks noChangeAspect="1"/>
          </p:cNvPicPr>
          <p:nvPr/>
        </p:nvPicPr>
        <p:blipFill>
          <a:blip r:embed="rId2"/>
          <a:stretch>
            <a:fillRect/>
          </a:stretch>
        </p:blipFill>
        <p:spPr>
          <a:xfrm>
            <a:off x="1582260" y="998704"/>
            <a:ext cx="6698465" cy="4749353"/>
          </a:xfrm>
          <a:prstGeom prst="rect">
            <a:avLst/>
          </a:prstGeom>
        </p:spPr>
      </p:pic>
    </p:spTree>
    <p:extLst>
      <p:ext uri="{BB962C8B-B14F-4D97-AF65-F5344CB8AC3E}">
        <p14:creationId xmlns:p14="http://schemas.microsoft.com/office/powerpoint/2010/main" val="104845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03493" y="5667161"/>
            <a:ext cx="459494" cy="394246"/>
          </a:xfrm>
          <a:ln>
            <a:solidFill>
              <a:schemeClr val="accent1"/>
            </a:solidFill>
          </a:ln>
        </p:spPr>
        <p:txBody>
          <a:bodyPr/>
          <a:lstStyle/>
          <a:p>
            <a:pPr algn="ctr"/>
            <a:fld id="{9B28B6A2-4437-46C4-8AB6-08015A7ADF51}" type="slidenum">
              <a:rPr kumimoji="1" lang="ja-JP" altLang="en-US" sz="1600" smtClean="0"/>
              <a:pPr algn="ctr"/>
              <a:t>3</a:t>
            </a:fld>
            <a:endParaRPr kumimoji="1" lang="ja-JP" altLang="en-US" sz="1600" dirty="0"/>
          </a:p>
        </p:txBody>
      </p:sp>
      <p:sp>
        <p:nvSpPr>
          <p:cNvPr id="13" name="正方形/長方形 12"/>
          <p:cNvSpPr/>
          <p:nvPr/>
        </p:nvSpPr>
        <p:spPr>
          <a:xfrm>
            <a:off x="505500" y="451934"/>
            <a:ext cx="9127740" cy="767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高齢者</a:t>
            </a:r>
            <a:r>
              <a:rPr kumimoji="1" lang="ja-JP" altLang="en-US" sz="1400" b="1" dirty="0">
                <a:solidFill>
                  <a:schemeClr val="tx1"/>
                </a:solidFill>
                <a:latin typeface="Meiryo UI" panose="020B0604030504040204" pitchFamily="50" charset="-128"/>
                <a:ea typeface="Meiryo UI" panose="020B0604030504040204" pitchFamily="50" charset="-128"/>
              </a:rPr>
              <a:t>人口</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232</a:t>
            </a:r>
            <a:r>
              <a:rPr kumimoji="1" lang="ja-JP" altLang="en-US" sz="1400" dirty="0">
                <a:solidFill>
                  <a:schemeClr val="tx1"/>
                </a:solidFill>
                <a:latin typeface="Meiryo UI" panose="020B0604030504040204" pitchFamily="50" charset="-128"/>
                <a:ea typeface="Meiryo UI" panose="020B0604030504040204" pitchFamily="50" charset="-128"/>
              </a:rPr>
              <a:t>万人（</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　</a:t>
            </a:r>
            <a:r>
              <a:rPr kumimoji="1" lang="en-US" altLang="ja-JP" sz="1400" dirty="0">
                <a:solidFill>
                  <a:schemeClr val="tx1"/>
                </a:solidFill>
                <a:latin typeface="Meiryo UI" panose="020B0604030504040204" pitchFamily="50" charset="-128"/>
                <a:ea typeface="Meiryo UI" panose="020B0604030504040204" pitchFamily="50" charset="-128"/>
              </a:rPr>
              <a:t>271</a:t>
            </a:r>
            <a:r>
              <a:rPr kumimoji="1" lang="ja-JP" altLang="en-US" sz="1400" dirty="0">
                <a:solidFill>
                  <a:schemeClr val="tx1"/>
                </a:solidFill>
                <a:latin typeface="Meiryo UI" panose="020B0604030504040204" pitchFamily="50" charset="-128"/>
                <a:ea typeface="Meiryo UI" panose="020B0604030504040204" pitchFamily="50" charset="-128"/>
              </a:rPr>
              <a:t>万人（</a:t>
            </a:r>
            <a:r>
              <a:rPr kumimoji="1" lang="en-US" altLang="ja-JP" sz="1400" dirty="0">
                <a:solidFill>
                  <a:schemeClr val="tx1"/>
                </a:solidFill>
                <a:latin typeface="Meiryo UI" panose="020B0604030504040204" pitchFamily="50" charset="-128"/>
                <a:ea typeface="Meiryo UI" panose="020B0604030504040204" pitchFamily="50" charset="-128"/>
              </a:rPr>
              <a:t>2045</a:t>
            </a:r>
            <a:r>
              <a:rPr kumimoji="1" lang="ja-JP" altLang="en-US" sz="1400" dirty="0">
                <a:solidFill>
                  <a:schemeClr val="tx1"/>
                </a:solidFill>
                <a:latin typeface="Meiryo UI" panose="020B0604030504040204" pitchFamily="50" charset="-128"/>
                <a:ea typeface="Meiryo UI" panose="020B0604030504040204" pitchFamily="50" charset="-128"/>
              </a:rPr>
              <a:t>年）　</a:t>
            </a: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16</a:t>
            </a:r>
            <a:r>
              <a:rPr kumimoji="1" lang="ja-JP" altLang="en-US" sz="1400" b="1" dirty="0">
                <a:solidFill>
                  <a:schemeClr val="tx1"/>
                </a:solidFill>
                <a:latin typeface="Meiryo UI" panose="020B0604030504040204" pitchFamily="50" charset="-128"/>
                <a:ea typeface="Meiryo UI" panose="020B0604030504040204" pitchFamily="50" charset="-128"/>
              </a:rPr>
              <a:t>％増加</a:t>
            </a:r>
            <a:r>
              <a:rPr kumimoji="1" lang="ja-JP" altLang="en-US" sz="1400" dirty="0">
                <a:solidFill>
                  <a:schemeClr val="tx1"/>
                </a:solidFill>
                <a:latin typeface="Meiryo UI" panose="020B0604030504040204" pitchFamily="50" charset="-128"/>
                <a:ea typeface="Meiryo UI" panose="020B0604030504040204" pitchFamily="50" charset="-128"/>
              </a:rPr>
              <a:t>の見込み。</a:t>
            </a: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生産年齢人口</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542</a:t>
            </a:r>
            <a:r>
              <a:rPr kumimoji="1" lang="ja-JP" altLang="en-US" sz="1400" dirty="0">
                <a:solidFill>
                  <a:schemeClr val="tx1"/>
                </a:solidFill>
                <a:latin typeface="Meiryo UI" panose="020B0604030504040204" pitchFamily="50" charset="-128"/>
                <a:ea typeface="Meiryo UI" panose="020B0604030504040204" pitchFamily="50" charset="-128"/>
              </a:rPr>
              <a:t>万人（</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　</a:t>
            </a:r>
            <a:r>
              <a:rPr kumimoji="1" lang="en-US" altLang="ja-JP" sz="1400" dirty="0">
                <a:solidFill>
                  <a:schemeClr val="tx1"/>
                </a:solidFill>
                <a:latin typeface="Meiryo UI" panose="020B0604030504040204" pitchFamily="50" charset="-128"/>
                <a:ea typeface="Meiryo UI" panose="020B0604030504040204" pitchFamily="50" charset="-128"/>
              </a:rPr>
              <a:t>400</a:t>
            </a:r>
            <a:r>
              <a:rPr kumimoji="1" lang="ja-JP" altLang="en-US" sz="1400" dirty="0">
                <a:solidFill>
                  <a:schemeClr val="tx1"/>
                </a:solidFill>
                <a:latin typeface="Meiryo UI" panose="020B0604030504040204" pitchFamily="50" charset="-128"/>
                <a:ea typeface="Meiryo UI" panose="020B0604030504040204" pitchFamily="50" charset="-128"/>
              </a:rPr>
              <a:t>万人（</a:t>
            </a:r>
            <a:r>
              <a:rPr kumimoji="1" lang="en-US" altLang="ja-JP" sz="1400" dirty="0">
                <a:solidFill>
                  <a:schemeClr val="tx1"/>
                </a:solidFill>
                <a:latin typeface="Meiryo UI" panose="020B0604030504040204" pitchFamily="50" charset="-128"/>
                <a:ea typeface="Meiryo UI" panose="020B0604030504040204" pitchFamily="50" charset="-128"/>
              </a:rPr>
              <a:t>2045</a:t>
            </a:r>
            <a:r>
              <a:rPr kumimoji="1" lang="ja-JP" altLang="en-US" sz="1400" dirty="0">
                <a:solidFill>
                  <a:schemeClr val="tx1"/>
                </a:solidFill>
                <a:latin typeface="Meiryo UI" panose="020B0604030504040204" pitchFamily="50" charset="-128"/>
                <a:ea typeface="Meiryo UI" panose="020B0604030504040204" pitchFamily="50" charset="-128"/>
              </a:rPr>
              <a:t>年）　</a:t>
            </a: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26</a:t>
            </a:r>
            <a:r>
              <a:rPr kumimoji="1" lang="ja-JP" altLang="en-US" sz="1400" b="1" dirty="0">
                <a:solidFill>
                  <a:schemeClr val="tx1"/>
                </a:solidFill>
                <a:latin typeface="Meiryo UI" panose="020B0604030504040204" pitchFamily="50" charset="-128"/>
                <a:ea typeface="Meiryo UI" panose="020B0604030504040204" pitchFamily="50" charset="-128"/>
              </a:rPr>
              <a:t>％減少</a:t>
            </a:r>
            <a:r>
              <a:rPr kumimoji="1" lang="ja-JP" altLang="en-US" sz="1400" dirty="0">
                <a:solidFill>
                  <a:schemeClr val="tx1"/>
                </a:solidFill>
                <a:latin typeface="Meiryo UI" panose="020B0604030504040204" pitchFamily="50" charset="-128"/>
                <a:ea typeface="Meiryo UI" panose="020B0604030504040204" pitchFamily="50" charset="-128"/>
              </a:rPr>
              <a:t>の見込み。</a:t>
            </a: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rPr>
              <a:t>年少</a:t>
            </a:r>
            <a:r>
              <a:rPr kumimoji="1" lang="ja-JP" altLang="en-US" sz="1400" b="1" dirty="0">
                <a:solidFill>
                  <a:schemeClr val="tx1"/>
                </a:solidFill>
                <a:latin typeface="Meiryo UI" panose="020B0604030504040204" pitchFamily="50" charset="-128"/>
                <a:ea typeface="Meiryo UI" panose="020B0604030504040204" pitchFamily="50" charset="-128"/>
              </a:rPr>
              <a:t>人口</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110</a:t>
            </a:r>
            <a:r>
              <a:rPr kumimoji="1" lang="ja-JP" altLang="en-US" sz="1400" dirty="0">
                <a:solidFill>
                  <a:schemeClr val="tx1"/>
                </a:solidFill>
                <a:latin typeface="Meiryo UI" panose="020B0604030504040204" pitchFamily="50" charset="-128"/>
                <a:ea typeface="Meiryo UI" panose="020B0604030504040204" pitchFamily="50" charset="-128"/>
              </a:rPr>
              <a:t>万人（</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　　</a:t>
            </a:r>
            <a:r>
              <a:rPr kumimoji="1" lang="en-US" altLang="ja-JP" sz="1400" dirty="0">
                <a:solidFill>
                  <a:schemeClr val="tx1"/>
                </a:solidFill>
                <a:latin typeface="Meiryo UI" panose="020B0604030504040204" pitchFamily="50" charset="-128"/>
                <a:ea typeface="Meiryo UI" panose="020B0604030504040204" pitchFamily="50" charset="-128"/>
              </a:rPr>
              <a:t>77</a:t>
            </a:r>
            <a:r>
              <a:rPr kumimoji="1" lang="ja-JP" altLang="en-US" sz="1400" dirty="0">
                <a:solidFill>
                  <a:schemeClr val="tx1"/>
                </a:solidFill>
                <a:latin typeface="Meiryo UI" panose="020B0604030504040204" pitchFamily="50" charset="-128"/>
                <a:ea typeface="Meiryo UI" panose="020B0604030504040204" pitchFamily="50" charset="-128"/>
              </a:rPr>
              <a:t>万人（</a:t>
            </a:r>
            <a:r>
              <a:rPr kumimoji="1" lang="en-US" altLang="ja-JP" sz="1400" dirty="0">
                <a:solidFill>
                  <a:schemeClr val="tx1"/>
                </a:solidFill>
                <a:latin typeface="Meiryo UI" panose="020B0604030504040204" pitchFamily="50" charset="-128"/>
                <a:ea typeface="Meiryo UI" panose="020B0604030504040204" pitchFamily="50" charset="-128"/>
              </a:rPr>
              <a:t>2045</a:t>
            </a:r>
            <a:r>
              <a:rPr kumimoji="1" lang="ja-JP" altLang="en-US" sz="1400" dirty="0">
                <a:solidFill>
                  <a:schemeClr val="tx1"/>
                </a:solidFill>
                <a:latin typeface="Meiryo UI" panose="020B0604030504040204" pitchFamily="50" charset="-128"/>
                <a:ea typeface="Meiryo UI" panose="020B0604030504040204" pitchFamily="50" charset="-128"/>
              </a:rPr>
              <a:t>年）　</a:t>
            </a:r>
            <a:r>
              <a:rPr kumimoji="1" lang="ja-JP" altLang="en-US" sz="1400" b="1" dirty="0">
                <a:solidFill>
                  <a:schemeClr val="tx1"/>
                </a:solidFill>
                <a:latin typeface="Meiryo UI" panose="020B0604030504040204" pitchFamily="50" charset="-128"/>
                <a:ea typeface="Meiryo UI" panose="020B0604030504040204" pitchFamily="50" charset="-128"/>
              </a:rPr>
              <a:t>約</a:t>
            </a:r>
            <a:r>
              <a:rPr kumimoji="1" lang="en-US" altLang="ja-JP" sz="1400" b="1" dirty="0">
                <a:solidFill>
                  <a:schemeClr val="tx1"/>
                </a:solidFill>
                <a:latin typeface="Meiryo UI" panose="020B0604030504040204" pitchFamily="50" charset="-128"/>
                <a:ea typeface="Meiryo UI" panose="020B0604030504040204" pitchFamily="50" charset="-128"/>
              </a:rPr>
              <a:t>30</a:t>
            </a:r>
            <a:r>
              <a:rPr kumimoji="1" lang="ja-JP" altLang="en-US" sz="1400" b="1" dirty="0">
                <a:solidFill>
                  <a:schemeClr val="tx1"/>
                </a:solidFill>
                <a:latin typeface="Meiryo UI" panose="020B0604030504040204" pitchFamily="50" charset="-128"/>
                <a:ea typeface="Meiryo UI" panose="020B0604030504040204" pitchFamily="50" charset="-128"/>
              </a:rPr>
              <a:t>％減少</a:t>
            </a:r>
            <a:r>
              <a:rPr kumimoji="1" lang="ja-JP" altLang="en-US" sz="1400" dirty="0">
                <a:solidFill>
                  <a:schemeClr val="tx1"/>
                </a:solidFill>
                <a:latin typeface="Meiryo UI" panose="020B0604030504040204" pitchFamily="50" charset="-128"/>
                <a:ea typeface="Meiryo UI" panose="020B0604030504040204" pitchFamily="50" charset="-128"/>
              </a:rPr>
              <a:t>の見込み</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人口動態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人口推計</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935444" y="1337431"/>
            <a:ext cx="8172402" cy="4111780"/>
          </a:xfrm>
          <a:prstGeom prst="rect">
            <a:avLst/>
          </a:prstGeom>
        </p:spPr>
      </p:pic>
      <p:sp>
        <p:nvSpPr>
          <p:cNvPr id="12" name="テキスト ボックス 11">
            <a:extLst>
              <a:ext uri="{FF2B5EF4-FFF2-40B4-BE49-F238E27FC236}">
                <a16:creationId xmlns:a16="http://schemas.microsoft.com/office/drawing/2014/main" id="{C39F4C17-DC0F-4657-91B7-3169EADB24E4}"/>
              </a:ext>
            </a:extLst>
          </p:cNvPr>
          <p:cNvSpPr txBox="1"/>
          <p:nvPr/>
        </p:nvSpPr>
        <p:spPr>
          <a:xfrm>
            <a:off x="3482420" y="5350414"/>
            <a:ext cx="5921073" cy="369332"/>
          </a:xfrm>
          <a:prstGeom prst="rect">
            <a:avLst/>
          </a:prstGeom>
          <a:noFill/>
        </p:spPr>
        <p:txBody>
          <a:bodyPr wrap="square" rtlCol="0">
            <a:spAutoFit/>
          </a:bodyPr>
          <a:lstStyle/>
          <a:p>
            <a:r>
              <a:rPr lang="en-US" altLang="ja-JP" sz="900" dirty="0">
                <a:solidFill>
                  <a:prstClr val="black"/>
                </a:solidFill>
                <a:latin typeface="Meiryo UI"/>
                <a:ea typeface="Meiryo UI"/>
                <a:cs typeface="Meiryo UI" panose="020B0604030504040204" pitchFamily="50" charset="-128"/>
              </a:rPr>
              <a:t>※</a:t>
            </a:r>
            <a:r>
              <a:rPr lang="ja-JP" altLang="en-US" sz="900" dirty="0">
                <a:solidFill>
                  <a:prstClr val="black"/>
                </a:solidFill>
                <a:latin typeface="Meiryo UI"/>
                <a:ea typeface="Meiryo UI"/>
                <a:cs typeface="Meiryo UI" panose="020B0604030504040204" pitchFamily="50" charset="-128"/>
              </a:rPr>
              <a:t>　年少人口：</a:t>
            </a:r>
            <a:r>
              <a:rPr lang="en-US" altLang="ja-JP" sz="900" dirty="0">
                <a:solidFill>
                  <a:prstClr val="black"/>
                </a:solidFill>
                <a:latin typeface="Meiryo UI"/>
                <a:ea typeface="Meiryo UI"/>
                <a:cs typeface="Meiryo UI" panose="020B0604030504040204" pitchFamily="50" charset="-128"/>
              </a:rPr>
              <a:t>0</a:t>
            </a:r>
            <a:r>
              <a:rPr lang="ja-JP" altLang="en-US" sz="900" dirty="0">
                <a:solidFill>
                  <a:prstClr val="black"/>
                </a:solidFill>
                <a:latin typeface="Meiryo UI"/>
                <a:ea typeface="Meiryo UI"/>
                <a:cs typeface="Meiryo UI" panose="020B0604030504040204" pitchFamily="50" charset="-128"/>
              </a:rPr>
              <a:t>歳～</a:t>
            </a:r>
            <a:r>
              <a:rPr lang="en-US" altLang="ja-JP" sz="900" dirty="0">
                <a:solidFill>
                  <a:prstClr val="black"/>
                </a:solidFill>
                <a:latin typeface="Meiryo UI"/>
                <a:ea typeface="Meiryo UI"/>
                <a:cs typeface="Meiryo UI" panose="020B0604030504040204" pitchFamily="50" charset="-128"/>
              </a:rPr>
              <a:t>14</a:t>
            </a:r>
            <a:r>
              <a:rPr lang="ja-JP" altLang="en-US" sz="900" dirty="0">
                <a:solidFill>
                  <a:prstClr val="black"/>
                </a:solidFill>
                <a:latin typeface="Meiryo UI"/>
                <a:ea typeface="Meiryo UI"/>
                <a:cs typeface="Meiryo UI" panose="020B0604030504040204" pitchFamily="50" charset="-128"/>
              </a:rPr>
              <a:t>歳、生産年齢人口：生産活動の中心となる</a:t>
            </a:r>
            <a:r>
              <a:rPr lang="en-US" altLang="ja-JP" sz="900" dirty="0">
                <a:solidFill>
                  <a:prstClr val="black"/>
                </a:solidFill>
                <a:latin typeface="Meiryo UI"/>
                <a:ea typeface="Meiryo UI"/>
                <a:cs typeface="Meiryo UI" panose="020B0604030504040204" pitchFamily="50" charset="-128"/>
              </a:rPr>
              <a:t>15</a:t>
            </a:r>
            <a:r>
              <a:rPr lang="ja-JP" altLang="en-US" sz="900" dirty="0">
                <a:solidFill>
                  <a:prstClr val="black"/>
                </a:solidFill>
                <a:latin typeface="Meiryo UI"/>
                <a:ea typeface="Meiryo UI"/>
                <a:cs typeface="Meiryo UI" panose="020B0604030504040204" pitchFamily="50" charset="-128"/>
              </a:rPr>
              <a:t>歳～</a:t>
            </a:r>
            <a:r>
              <a:rPr lang="en-US" altLang="ja-JP" sz="900" dirty="0">
                <a:solidFill>
                  <a:prstClr val="black"/>
                </a:solidFill>
                <a:latin typeface="Meiryo UI"/>
                <a:ea typeface="Meiryo UI"/>
                <a:cs typeface="Meiryo UI" panose="020B0604030504040204" pitchFamily="50" charset="-128"/>
              </a:rPr>
              <a:t>64</a:t>
            </a:r>
            <a:r>
              <a:rPr lang="ja-JP" altLang="en-US" sz="900" dirty="0">
                <a:solidFill>
                  <a:prstClr val="black"/>
                </a:solidFill>
                <a:latin typeface="Meiryo UI"/>
                <a:ea typeface="Meiryo UI"/>
                <a:cs typeface="Meiryo UI" panose="020B0604030504040204" pitchFamily="50" charset="-128"/>
              </a:rPr>
              <a:t>歳、高齢者人口：</a:t>
            </a:r>
            <a:r>
              <a:rPr lang="en-US" altLang="ja-JP" sz="900" dirty="0">
                <a:solidFill>
                  <a:prstClr val="black"/>
                </a:solidFill>
                <a:latin typeface="Meiryo UI"/>
                <a:ea typeface="Meiryo UI"/>
                <a:cs typeface="Meiryo UI" panose="020B0604030504040204" pitchFamily="50" charset="-128"/>
              </a:rPr>
              <a:t>65</a:t>
            </a:r>
            <a:r>
              <a:rPr lang="ja-JP" altLang="en-US" sz="900" dirty="0">
                <a:solidFill>
                  <a:prstClr val="black"/>
                </a:solidFill>
                <a:latin typeface="Meiryo UI"/>
                <a:ea typeface="Meiryo UI"/>
                <a:cs typeface="Meiryo UI" panose="020B0604030504040204" pitchFamily="50" charset="-128"/>
              </a:rPr>
              <a:t>歳以上</a:t>
            </a:r>
            <a:endParaRPr lang="en-US" altLang="ja-JP" sz="900" dirty="0">
              <a:solidFill>
                <a:prstClr val="black"/>
              </a:solidFill>
              <a:latin typeface="Meiryo UI"/>
              <a:ea typeface="Meiryo UI"/>
              <a:cs typeface="Meiryo UI" panose="020B0604030504040204" pitchFamily="50" charset="-128"/>
            </a:endParaRPr>
          </a:p>
          <a:p>
            <a:r>
              <a:rPr lang="en-US" altLang="ja-JP" sz="900" dirty="0">
                <a:solidFill>
                  <a:prstClr val="black"/>
                </a:solidFill>
                <a:latin typeface="Meiryo UI"/>
                <a:ea typeface="Meiryo UI"/>
                <a:cs typeface="Meiryo UI" panose="020B0604030504040204" pitchFamily="50" charset="-128"/>
              </a:rPr>
              <a:t>※</a:t>
            </a:r>
            <a:r>
              <a:rPr lang="ja-JP" altLang="en-US" sz="900" dirty="0">
                <a:solidFill>
                  <a:prstClr val="black"/>
                </a:solidFill>
                <a:latin typeface="Meiryo UI"/>
                <a:ea typeface="Meiryo UI"/>
                <a:cs typeface="Meiryo UI" panose="020B0604030504040204" pitchFamily="50" charset="-128"/>
              </a:rPr>
              <a:t>　国勢調査の年齢不詳分は各年齢区分に按分</a:t>
            </a:r>
            <a:endParaRPr lang="en-US" altLang="ja-JP" sz="900" dirty="0">
              <a:solidFill>
                <a:prstClr val="black"/>
              </a:solidFill>
              <a:latin typeface="Meiryo UI"/>
              <a:ea typeface="Meiryo UI"/>
              <a:cs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10096" y="5701016"/>
            <a:ext cx="8640961" cy="400110"/>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総務省</a:t>
            </a:r>
            <a:r>
              <a:rPr kumimoji="1" lang="ja-JP" altLang="en-US"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a:t>
            </a:r>
            <a:r>
              <a:rPr lang="ja-JP" altLang="en-US" sz="1000" dirty="0" smtClean="0">
                <a:solidFill>
                  <a:prstClr val="black"/>
                </a:solidFill>
                <a:latin typeface="Meiryo UI" panose="020B0604030504040204" pitchFamily="50" charset="-128"/>
                <a:ea typeface="Meiryo UI" panose="020B0604030504040204" pitchFamily="50" charset="-128"/>
              </a:rPr>
              <a:t>は</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大阪府</a:t>
            </a:r>
            <a:r>
              <a:rPr lang="ja-JP" altLang="en-US" sz="1000" dirty="0">
                <a:solidFill>
                  <a:prstClr val="black"/>
                </a:solidFill>
                <a:latin typeface="Meiryo UI" panose="020B0604030504040204" pitchFamily="50" charset="-128"/>
                <a:ea typeface="Meiryo UI" panose="020B0604030504040204" pitchFamily="50" charset="-128"/>
              </a:rPr>
              <a:t>の将来推計</a:t>
            </a:r>
            <a:r>
              <a:rPr lang="ja-JP" altLang="en-US" sz="1000" dirty="0" smtClean="0">
                <a:solidFill>
                  <a:prstClr val="black"/>
                </a:solidFill>
                <a:latin typeface="Meiryo UI" panose="020B0604030504040204" pitchFamily="50" charset="-128"/>
                <a:ea typeface="Meiryo UI" panose="020B0604030504040204" pitchFamily="50" charset="-128"/>
              </a:rPr>
              <a:t>人口について（</a:t>
            </a:r>
            <a:r>
              <a:rPr lang="en-US" altLang="ja-JP" sz="1000" dirty="0" smtClean="0">
                <a:solidFill>
                  <a:prstClr val="black"/>
                </a:solidFill>
                <a:latin typeface="Meiryo UI" panose="020B0604030504040204" pitchFamily="50" charset="-128"/>
                <a:ea typeface="Meiryo UI" panose="020B0604030504040204" pitchFamily="50" charset="-128"/>
              </a:rPr>
              <a:t>2018</a:t>
            </a:r>
            <a:r>
              <a:rPr lang="ja-JP" altLang="en-US" sz="1000" dirty="0" smtClean="0">
                <a:solidFill>
                  <a:prstClr val="black"/>
                </a:solidFill>
                <a:latin typeface="Meiryo UI" panose="020B0604030504040204" pitchFamily="50" charset="-128"/>
                <a:ea typeface="Meiryo UI" panose="020B0604030504040204" pitchFamily="50" charset="-128"/>
              </a:rPr>
              <a:t>年</a:t>
            </a:r>
            <a:r>
              <a:rPr lang="en-US" altLang="ja-JP" sz="1000" dirty="0" smtClean="0">
                <a:solidFill>
                  <a:prstClr val="black"/>
                </a:solidFill>
                <a:latin typeface="Meiryo UI" panose="020B0604030504040204" pitchFamily="50" charset="-128"/>
                <a:ea typeface="Meiryo UI" panose="020B0604030504040204" pitchFamily="50" charset="-128"/>
              </a:rPr>
              <a:t>8</a:t>
            </a:r>
            <a:r>
              <a:rPr lang="ja-JP" altLang="en-US" sz="1000" dirty="0" smtClean="0">
                <a:solidFill>
                  <a:prstClr val="black"/>
                </a:solidFill>
                <a:latin typeface="Meiryo UI" panose="020B0604030504040204" pitchFamily="50" charset="-128"/>
                <a:ea typeface="Meiryo UI" panose="020B0604030504040204" pitchFamily="50" charset="-128"/>
              </a:rPr>
              <a:t>月）</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に</a:t>
            </a:r>
            <a:r>
              <a:rPr lang="ja-JP" altLang="en-US" sz="1000" dirty="0">
                <a:solidFill>
                  <a:prstClr val="black"/>
                </a:solidFill>
                <a:latin typeface="Meiryo UI" panose="020B0604030504040204" pitchFamily="50" charset="-128"/>
                <a:ea typeface="Meiryo UI" panose="020B0604030504040204" pitchFamily="50" charset="-128"/>
              </a:rPr>
              <a:t>おける大阪府の人口推計（ケース２</a:t>
            </a:r>
            <a:r>
              <a:rPr lang="ja-JP" altLang="en-US" sz="1000" dirty="0" smtClean="0">
                <a:solidFill>
                  <a:prstClr val="black"/>
                </a:solidFill>
                <a:latin typeface="Meiryo UI" panose="020B0604030504040204" pitchFamily="50" charset="-128"/>
                <a:ea typeface="Meiryo UI" panose="020B0604030504040204" pitchFamily="50" charset="-128"/>
              </a:rPr>
              <a:t>）に基づく</a:t>
            </a:r>
            <a:endParaRPr lang="en-US" altLang="ja-JP" sz="1000" dirty="0" smtClean="0">
              <a:solidFill>
                <a:prstClr val="black"/>
              </a:solidFill>
              <a:latin typeface="Meiryo UI" panose="020B0604030504040204" pitchFamily="50" charset="-128"/>
              <a:ea typeface="Meiryo UI" panose="020B0604030504040204" pitchFamily="50" charset="-128"/>
            </a:endParaRPr>
          </a:p>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大阪府政策企画部推計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3416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39</a:t>
            </a:fld>
            <a:endParaRPr kumimoji="1" lang="ja-JP" altLang="en-US" sz="1600" dirty="0"/>
          </a:p>
        </p:txBody>
      </p:sp>
      <p:sp>
        <p:nvSpPr>
          <p:cNvPr id="13" name="正方形/長方形 12"/>
          <p:cNvSpPr/>
          <p:nvPr/>
        </p:nvSpPr>
        <p:spPr>
          <a:xfrm>
            <a:off x="152323" y="387146"/>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●新型コロナ感染症の影響下における、新たなことへの挑戦についてみると、年齢によって差はあるが、</a:t>
            </a:r>
            <a:r>
              <a:rPr kumimoji="1" lang="ja-JP" altLang="en-US" sz="1400" b="1" u="sng" dirty="0" smtClean="0">
                <a:solidFill>
                  <a:schemeClr val="tx1"/>
                </a:solidFill>
                <a:latin typeface="Meiryo UI" panose="020B0604030504040204" pitchFamily="50" charset="-128"/>
                <a:ea typeface="Meiryo UI" panose="020B0604030504040204" pitchFamily="50" charset="-128"/>
              </a:rPr>
              <a:t>約半数</a:t>
            </a:r>
            <a:r>
              <a:rPr kumimoji="1" lang="ja-JP" altLang="en-US" sz="1400" u="sng" dirty="0" smtClean="0">
                <a:solidFill>
                  <a:schemeClr val="tx1"/>
                </a:solidFill>
                <a:latin typeface="Meiryo UI" panose="020B0604030504040204" pitchFamily="50" charset="-128"/>
                <a:ea typeface="Meiryo UI" panose="020B0604030504040204" pitchFamily="50" charset="-128"/>
              </a:rPr>
              <a:t>の人が新たなことに取り組んでいる</a:t>
            </a:r>
            <a:r>
              <a:rPr kumimoji="1" lang="ja-JP" altLang="en-US" sz="1400" dirty="0" smtClean="0">
                <a:solidFill>
                  <a:schemeClr val="tx1"/>
                </a:solidFill>
                <a:latin typeface="Meiryo UI" panose="020B0604030504040204" pitchFamily="50" charset="-128"/>
                <a:ea typeface="Meiryo UI" panose="020B0604030504040204" pitchFamily="50" charset="-128"/>
              </a:rPr>
              <a:t>。若い人ほどその傾向は強いが高齢者層も一定新たなことに取り組んでいる。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ea typeface="+mn-ea"/>
              </a:rPr>
              <a:t>地域社会への影響等</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新しいことへのチャレンジ</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4" name="図 3"/>
          <p:cNvPicPr>
            <a:picLocks noChangeAspect="1"/>
          </p:cNvPicPr>
          <p:nvPr/>
        </p:nvPicPr>
        <p:blipFill rotWithShape="1">
          <a:blip r:embed="rId2"/>
          <a:srcRect l="11118" t="22663" r="31437" b="8496"/>
          <a:stretch/>
        </p:blipFill>
        <p:spPr>
          <a:xfrm>
            <a:off x="1060173" y="967409"/>
            <a:ext cx="7474226" cy="4780648"/>
          </a:xfrm>
          <a:prstGeom prst="rect">
            <a:avLst/>
          </a:prstGeom>
        </p:spPr>
      </p:pic>
    </p:spTree>
    <p:extLst>
      <p:ext uri="{BB962C8B-B14F-4D97-AF65-F5344CB8AC3E}">
        <p14:creationId xmlns:p14="http://schemas.microsoft.com/office/powerpoint/2010/main" val="645807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40</a:t>
            </a:fld>
            <a:endParaRPr kumimoji="1" lang="ja-JP" altLang="en-US" sz="1600" dirty="0"/>
          </a:p>
        </p:txBody>
      </p:sp>
      <p:sp>
        <p:nvSpPr>
          <p:cNvPr id="13" name="正方形/長方形 12"/>
          <p:cNvSpPr/>
          <p:nvPr/>
        </p:nvSpPr>
        <p:spPr>
          <a:xfrm>
            <a:off x="152323" y="517012"/>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●新型コロナ感染症の影響下における年齢別の取組み割合を見ると、どの世代でも</a:t>
            </a:r>
            <a:r>
              <a:rPr kumimoji="1" lang="ja-JP" altLang="en-US" sz="1400" b="1" u="sng" dirty="0" smtClean="0">
                <a:solidFill>
                  <a:schemeClr val="tx1"/>
                </a:solidFill>
                <a:latin typeface="Meiryo UI" panose="020B0604030504040204" pitchFamily="50" charset="-128"/>
                <a:ea typeface="Meiryo UI" panose="020B0604030504040204" pitchFamily="50" charset="-128"/>
              </a:rPr>
              <a:t>日常生活に関わること</a:t>
            </a:r>
            <a:r>
              <a:rPr kumimoji="1" lang="ja-JP" altLang="en-US" sz="1400" u="sng" dirty="0" smtClean="0">
                <a:solidFill>
                  <a:schemeClr val="tx1"/>
                </a:solidFill>
                <a:latin typeface="Meiryo UI" panose="020B0604030504040204" pitchFamily="50" charset="-128"/>
                <a:ea typeface="Meiryo UI" panose="020B0604030504040204" pitchFamily="50" charset="-128"/>
              </a:rPr>
              <a:t>への取組みが最も多い</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本格的な趣味、オンラインでの発信・交流、教育・学習</a:t>
            </a:r>
            <a:r>
              <a:rPr kumimoji="1" lang="ja-JP" altLang="en-US" sz="1400" dirty="0" smtClean="0">
                <a:solidFill>
                  <a:schemeClr val="tx1"/>
                </a:solidFill>
                <a:latin typeface="Meiryo UI" panose="020B0604030504040204" pitchFamily="50" charset="-128"/>
                <a:ea typeface="Meiryo UI" panose="020B0604030504040204" pitchFamily="50" charset="-128"/>
              </a:rPr>
              <a:t>等もどの世代においても一定数取り組んでいる人がいる。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ea typeface="+mn-ea"/>
              </a:rPr>
              <a:t>地域社会への影響等</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新しいことへのチャレンジ</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3" name="図 2"/>
          <p:cNvPicPr>
            <a:picLocks noChangeAspect="1"/>
          </p:cNvPicPr>
          <p:nvPr/>
        </p:nvPicPr>
        <p:blipFill rotWithShape="1">
          <a:blip r:embed="rId2"/>
          <a:srcRect l="9998" t="32494" r="32150" b="8315"/>
          <a:stretch/>
        </p:blipFill>
        <p:spPr>
          <a:xfrm>
            <a:off x="516834" y="1236683"/>
            <a:ext cx="8441636" cy="4329928"/>
          </a:xfrm>
          <a:prstGeom prst="rect">
            <a:avLst/>
          </a:prstGeom>
        </p:spPr>
      </p:pic>
    </p:spTree>
    <p:extLst>
      <p:ext uri="{BB962C8B-B14F-4D97-AF65-F5344CB8AC3E}">
        <p14:creationId xmlns:p14="http://schemas.microsoft.com/office/powerpoint/2010/main" val="1770405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41</a:t>
            </a:fld>
            <a:endParaRPr kumimoji="1" lang="ja-JP" altLang="en-US" sz="1600" dirty="0"/>
          </a:p>
        </p:txBody>
      </p:sp>
      <p:sp>
        <p:nvSpPr>
          <p:cNvPr id="13" name="正方形/長方形 12"/>
          <p:cNvSpPr/>
          <p:nvPr/>
        </p:nvSpPr>
        <p:spPr>
          <a:xfrm>
            <a:off x="152323" y="452734"/>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●生活全体の満足度について、感染症拡大前後を比較すると、</a:t>
            </a:r>
            <a:r>
              <a:rPr kumimoji="1" lang="ja-JP" altLang="en-US" sz="1400" u="sng" dirty="0" smtClean="0">
                <a:solidFill>
                  <a:schemeClr val="tx1"/>
                </a:solidFill>
                <a:latin typeface="Meiryo UI" panose="020B0604030504040204" pitchFamily="50" charset="-128"/>
                <a:ea typeface="Meiryo UI" panose="020B0604030504040204" pitchFamily="50" charset="-128"/>
              </a:rPr>
              <a:t>小学生の子を持つ</a:t>
            </a:r>
            <a:r>
              <a:rPr kumimoji="1" lang="ja-JP" altLang="en-US" sz="1400" b="1" u="sng" dirty="0" smtClean="0">
                <a:solidFill>
                  <a:schemeClr val="tx1"/>
                </a:solidFill>
                <a:latin typeface="Meiryo UI" panose="020B0604030504040204" pitchFamily="50" charset="-128"/>
                <a:ea typeface="Meiryo UI" panose="020B0604030504040204" pitchFamily="50" charset="-128"/>
              </a:rPr>
              <a:t>専業主婦</a:t>
            </a:r>
            <a:r>
              <a:rPr kumimoji="1" lang="ja-JP" altLang="en-US" sz="1400" u="sng" dirty="0" smtClean="0">
                <a:solidFill>
                  <a:schemeClr val="tx1"/>
                </a:solidFill>
                <a:latin typeface="Meiryo UI" panose="020B0604030504040204" pitchFamily="50" charset="-128"/>
                <a:ea typeface="Meiryo UI" panose="020B0604030504040204" pitchFamily="50" charset="-128"/>
              </a:rPr>
              <a:t>や</a:t>
            </a:r>
            <a:r>
              <a:rPr kumimoji="1" lang="en-US" altLang="ja-JP" sz="1400" b="1" u="sng" dirty="0" smtClean="0">
                <a:solidFill>
                  <a:schemeClr val="tx1"/>
                </a:solidFill>
                <a:latin typeface="Meiryo UI" panose="020B0604030504040204" pitchFamily="50" charset="-128"/>
                <a:ea typeface="Meiryo UI" panose="020B0604030504040204" pitchFamily="50" charset="-128"/>
              </a:rPr>
              <a:t>60</a:t>
            </a:r>
            <a:r>
              <a:rPr kumimoji="1" lang="ja-JP" altLang="en-US" sz="1400" b="1" u="sng" dirty="0" smtClean="0">
                <a:solidFill>
                  <a:schemeClr val="tx1"/>
                </a:solidFill>
                <a:latin typeface="Meiryo UI" panose="020B0604030504040204" pitchFamily="50" charset="-128"/>
                <a:ea typeface="Meiryo UI" panose="020B0604030504040204" pitchFamily="50" charset="-128"/>
              </a:rPr>
              <a:t>歳以上の女性</a:t>
            </a:r>
            <a:r>
              <a:rPr kumimoji="1" lang="ja-JP" altLang="en-US" sz="1400" u="sng" dirty="0" smtClean="0">
                <a:solidFill>
                  <a:schemeClr val="tx1"/>
                </a:solidFill>
                <a:latin typeface="Meiryo UI" panose="020B0604030504040204" pitchFamily="50" charset="-128"/>
                <a:ea typeface="Meiryo UI" panose="020B0604030504040204" pitchFamily="50" charset="-128"/>
              </a:rPr>
              <a:t>が特に影響を受けている</a:t>
            </a:r>
            <a:r>
              <a:rPr kumimoji="1" lang="ja-JP" altLang="en-US" sz="1400" dirty="0" smtClean="0">
                <a:solidFill>
                  <a:schemeClr val="tx1"/>
                </a:solidFill>
                <a:latin typeface="Meiryo UI" panose="020B0604030504040204" pitchFamily="50" charset="-128"/>
                <a:ea typeface="Meiryo UI" panose="020B0604030504040204" pitchFamily="50" charset="-128"/>
              </a:rPr>
              <a:t>他、生活の楽しさや社会とのつながり分野での満足度の低下幅が大きい。</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ea typeface="+mn-ea"/>
              </a:rPr>
              <a:t>地域社会への影響等</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満足度の変化</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pic>
        <p:nvPicPr>
          <p:cNvPr id="4" name="図 3"/>
          <p:cNvPicPr>
            <a:picLocks noChangeAspect="1"/>
          </p:cNvPicPr>
          <p:nvPr/>
        </p:nvPicPr>
        <p:blipFill rotWithShape="1">
          <a:blip r:embed="rId2"/>
          <a:srcRect l="10303" t="28099" r="29298" b="9583"/>
          <a:stretch/>
        </p:blipFill>
        <p:spPr>
          <a:xfrm>
            <a:off x="874644" y="1098586"/>
            <a:ext cx="7858539" cy="4558748"/>
          </a:xfrm>
          <a:prstGeom prst="rect">
            <a:avLst/>
          </a:prstGeom>
        </p:spPr>
      </p:pic>
    </p:spTree>
    <p:extLst>
      <p:ext uri="{BB962C8B-B14F-4D97-AF65-F5344CB8AC3E}">
        <p14:creationId xmlns:p14="http://schemas.microsoft.com/office/powerpoint/2010/main" val="795103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42</a:t>
            </a:fld>
            <a:endParaRPr kumimoji="1" lang="ja-JP" altLang="en-US" sz="1600" dirty="0"/>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ea typeface="+mn-ea"/>
              </a:rPr>
              <a:t>地域社会への影響等</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働き方と家族との時間</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3" name="正方形/長方形 12"/>
          <p:cNvSpPr/>
          <p:nvPr/>
        </p:nvSpPr>
        <p:spPr>
          <a:xfrm>
            <a:off x="152323" y="393807"/>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●新型コロナ感染症の影響下において、</a:t>
            </a:r>
            <a:r>
              <a:rPr kumimoji="1" lang="ja-JP" altLang="en-US" sz="1400" b="1" u="sng" dirty="0" smtClean="0">
                <a:solidFill>
                  <a:schemeClr val="tx1"/>
                </a:solidFill>
                <a:latin typeface="Meiryo UI" panose="020B0604030504040204" pitchFamily="50" charset="-128"/>
                <a:ea typeface="Meiryo UI" panose="020B0604030504040204" pitchFamily="50" charset="-128"/>
              </a:rPr>
              <a:t>家族と過ごす時間は、増加傾向</a:t>
            </a:r>
            <a:r>
              <a:rPr kumimoji="1" lang="ja-JP" altLang="en-US" sz="1400" dirty="0" smtClean="0">
                <a:solidFill>
                  <a:schemeClr val="tx1"/>
                </a:solidFill>
                <a:latin typeface="Meiryo UI" panose="020B0604030504040204" pitchFamily="50" charset="-128"/>
                <a:ea typeface="Meiryo UI" panose="020B0604030504040204" pitchFamily="50" charset="-128"/>
              </a:rPr>
              <a:t>にあった。中でもテレワーク等の経験者は、その割合が高く、通勤時間や勤務時間の短縮により、創出した時間を家族との交流の時間に充てていると思われる。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a:srcRect l="11152" t="27268" r="30186" b="5612"/>
          <a:stretch/>
        </p:blipFill>
        <p:spPr>
          <a:xfrm>
            <a:off x="1041399" y="932031"/>
            <a:ext cx="7632701" cy="4816025"/>
          </a:xfrm>
          <a:prstGeom prst="rect">
            <a:avLst/>
          </a:prstGeom>
        </p:spPr>
      </p:pic>
      <p:sp>
        <p:nvSpPr>
          <p:cNvPr id="4" name="正方形/長方形 3"/>
          <p:cNvSpPr/>
          <p:nvPr/>
        </p:nvSpPr>
        <p:spPr>
          <a:xfrm>
            <a:off x="8445500" y="5566611"/>
            <a:ext cx="177800" cy="181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1041398" y="980731"/>
            <a:ext cx="7632701" cy="4816025"/>
            <a:chOff x="1066799" y="932031"/>
            <a:chExt cx="7632701" cy="4816025"/>
          </a:xfrm>
        </p:grpSpPr>
        <p:pic>
          <p:nvPicPr>
            <p:cNvPr id="10" name="図 9"/>
            <p:cNvPicPr>
              <a:picLocks noChangeAspect="1"/>
            </p:cNvPicPr>
            <p:nvPr/>
          </p:nvPicPr>
          <p:blipFill rotWithShape="1">
            <a:blip r:embed="rId2"/>
            <a:srcRect l="11152" t="27268" r="30186" b="5612"/>
            <a:stretch/>
          </p:blipFill>
          <p:spPr>
            <a:xfrm>
              <a:off x="1066799" y="932031"/>
              <a:ext cx="7632701" cy="4816025"/>
            </a:xfrm>
            <a:prstGeom prst="rect">
              <a:avLst/>
            </a:prstGeom>
          </p:spPr>
        </p:pic>
        <p:sp>
          <p:nvSpPr>
            <p:cNvPr id="11" name="正方形/長方形 10"/>
            <p:cNvSpPr/>
            <p:nvPr/>
          </p:nvSpPr>
          <p:spPr>
            <a:xfrm>
              <a:off x="8470900" y="5566611"/>
              <a:ext cx="177800" cy="181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58512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43</a:t>
            </a:fld>
            <a:endParaRPr kumimoji="1" lang="ja-JP" altLang="en-US" sz="1600" dirty="0"/>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ea typeface="+mn-ea"/>
              </a:rPr>
              <a:t>地域社会への影響等</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高齢者の人との交流</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3" name="正方形/長方形 12"/>
          <p:cNvSpPr/>
          <p:nvPr/>
        </p:nvSpPr>
        <p:spPr>
          <a:xfrm>
            <a:off x="152323" y="393807"/>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●新型コロナ感染症の影響下において、</a:t>
            </a:r>
            <a:r>
              <a:rPr kumimoji="1" lang="ja-JP" altLang="en-US" sz="1400" b="1" u="sng" dirty="0" smtClean="0">
                <a:solidFill>
                  <a:schemeClr val="tx1"/>
                </a:solidFill>
                <a:latin typeface="Meiryo UI" panose="020B0604030504040204" pitchFamily="50" charset="-128"/>
                <a:ea typeface="Meiryo UI" panose="020B0604030504040204" pitchFamily="50" charset="-128"/>
              </a:rPr>
              <a:t>高齢者の、人との交流の機会が減少</a:t>
            </a:r>
            <a:r>
              <a:rPr kumimoji="1" lang="ja-JP" altLang="en-US" sz="1400" dirty="0" smtClean="0">
                <a:solidFill>
                  <a:schemeClr val="tx1"/>
                </a:solidFill>
                <a:latin typeface="Meiryo UI" panose="020B0604030504040204" pitchFamily="50" charset="-128"/>
                <a:ea typeface="Meiryo UI" panose="020B0604030504040204" pitchFamily="50" charset="-128"/>
              </a:rPr>
              <a:t>している。外出自粛による影響が大きいものと思われる。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1054" t="30393" r="30967" b="9017"/>
          <a:stretch/>
        </p:blipFill>
        <p:spPr>
          <a:xfrm>
            <a:off x="952499" y="1113478"/>
            <a:ext cx="7543801" cy="4432300"/>
          </a:xfrm>
          <a:prstGeom prst="rect">
            <a:avLst/>
          </a:prstGeom>
        </p:spPr>
      </p:pic>
    </p:spTree>
    <p:extLst>
      <p:ext uri="{BB962C8B-B14F-4D97-AF65-F5344CB8AC3E}">
        <p14:creationId xmlns:p14="http://schemas.microsoft.com/office/powerpoint/2010/main" val="1143684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354066" y="5566611"/>
            <a:ext cx="533634" cy="519508"/>
          </a:xfrm>
          <a:ln>
            <a:solidFill>
              <a:schemeClr val="accent1"/>
            </a:solidFill>
          </a:ln>
        </p:spPr>
        <p:txBody>
          <a:bodyPr/>
          <a:lstStyle/>
          <a:p>
            <a:fld id="{9B28B6A2-4437-46C4-8AB6-08015A7ADF51}" type="slidenum">
              <a:rPr kumimoji="1" lang="ja-JP" altLang="en-US" sz="1600" smtClean="0"/>
              <a:t>44</a:t>
            </a:fld>
            <a:endParaRPr kumimoji="1" lang="ja-JP" altLang="en-US" sz="1600" dirty="0"/>
          </a:p>
        </p:txBody>
      </p:sp>
      <p:sp>
        <p:nvSpPr>
          <p:cNvPr id="7" name="テキスト ボックス 6"/>
          <p:cNvSpPr txBox="1"/>
          <p:nvPr/>
        </p:nvSpPr>
        <p:spPr>
          <a:xfrm>
            <a:off x="5945487" y="5748057"/>
            <a:ext cx="3532146" cy="415498"/>
          </a:xfrm>
          <a:prstGeom prst="rect">
            <a:avLst/>
          </a:prstGeom>
          <a:noFill/>
        </p:spPr>
        <p:txBody>
          <a:bodyPr wrap="square" rtlCol="0">
            <a:spAutoFit/>
          </a:bodyPr>
          <a:lstStyle/>
          <a:p>
            <a:r>
              <a:rPr lang="ja-JP" altLang="en-US" sz="1050" dirty="0" smtClean="0"/>
              <a:t>出典：内閣府 </a:t>
            </a:r>
            <a:r>
              <a:rPr lang="en-US" altLang="ja-JP" sz="1050" dirty="0" smtClean="0"/>
              <a:t>『</a:t>
            </a:r>
            <a:r>
              <a:rPr lang="ja-JP" altLang="en-US" sz="1050" dirty="0" smtClean="0"/>
              <a:t>新型コロナウイルス感染症の影響下における</a:t>
            </a:r>
            <a:endParaRPr lang="en-US" altLang="ja-JP" sz="1050" dirty="0" smtClean="0"/>
          </a:p>
          <a:p>
            <a:r>
              <a:rPr lang="ja-JP" altLang="en-US" sz="1050" dirty="0"/>
              <a:t>　</a:t>
            </a:r>
            <a:r>
              <a:rPr lang="ja-JP" altLang="en-US" sz="1050" dirty="0" smtClean="0"/>
              <a:t>　　　 生活意識・行動の変化に関する調査</a:t>
            </a:r>
            <a:r>
              <a:rPr lang="en-US" altLang="ja-JP" sz="1050" dirty="0" smtClean="0"/>
              <a:t>』</a:t>
            </a:r>
            <a:endParaRPr kumimoji="1" lang="ja-JP" altLang="en-US" sz="1050" dirty="0"/>
          </a:p>
        </p:txBody>
      </p:sp>
      <p:sp>
        <p:nvSpPr>
          <p:cNvPr id="8" name="タイトル 1">
            <a:extLst>
              <a:ext uri="{FF2B5EF4-FFF2-40B4-BE49-F238E27FC236}">
                <a16:creationId xmlns:a16="http://schemas.microsoft.com/office/drawing/2014/main" id="{1C5D5C96-FB63-4406-8B75-45E774D0FBBE}"/>
              </a:ext>
            </a:extLst>
          </p:cNvPr>
          <p:cNvSpPr txBox="1">
            <a:spLocks/>
          </p:cNvSpPr>
          <p:nvPr/>
        </p:nvSpPr>
        <p:spPr>
          <a:xfrm>
            <a:off x="0" y="0"/>
            <a:ext cx="9906000" cy="345108"/>
          </a:xfrm>
          <a:prstGeom prst="rect">
            <a:avLst/>
          </a:prstGeom>
          <a:solidFill>
            <a:srgbClr val="002060"/>
          </a:solidFill>
        </p:spPr>
        <p:txBody>
          <a:bodyPr vert="horz" lIns="74295" tIns="37148" rIns="74295" bIns="37148"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n-ea"/>
                <a:ea typeface="+mn-ea"/>
              </a:rPr>
              <a:t>地域社会への影響等</a:t>
            </a:r>
            <a:r>
              <a:rPr lang="en-US" altLang="ja-JP" sz="1800" b="1" dirty="0" smtClean="0">
                <a:solidFill>
                  <a:schemeClr val="bg1"/>
                </a:solidFill>
                <a:latin typeface="+mn-ea"/>
                <a:ea typeface="+mn-ea"/>
              </a:rPr>
              <a:t>【</a:t>
            </a:r>
            <a:r>
              <a:rPr lang="ja-JP" altLang="en-US" sz="1800" b="1" dirty="0" smtClean="0">
                <a:solidFill>
                  <a:schemeClr val="bg1"/>
                </a:solidFill>
                <a:latin typeface="+mn-ea"/>
                <a:ea typeface="+mn-ea"/>
              </a:rPr>
              <a:t>高齢者のビデオ通話利用</a:t>
            </a:r>
            <a:r>
              <a:rPr lang="en-US" altLang="ja-JP" sz="1800" b="1" dirty="0" smtClean="0">
                <a:solidFill>
                  <a:schemeClr val="bg1"/>
                </a:solidFill>
                <a:latin typeface="+mn-ea"/>
                <a:ea typeface="+mn-ea"/>
              </a:rPr>
              <a:t>】</a:t>
            </a:r>
            <a:endParaRPr lang="ja-JP" altLang="en-US" sz="1800" b="1" dirty="0">
              <a:solidFill>
                <a:schemeClr val="bg1"/>
              </a:solidFill>
              <a:latin typeface="+mn-ea"/>
              <a:ea typeface="+mn-ea"/>
            </a:endParaRPr>
          </a:p>
        </p:txBody>
      </p:sp>
      <p:sp>
        <p:nvSpPr>
          <p:cNvPr id="13" name="正方形/長方形 12"/>
          <p:cNvSpPr/>
          <p:nvPr/>
        </p:nvSpPr>
        <p:spPr>
          <a:xfrm>
            <a:off x="152323" y="393807"/>
            <a:ext cx="9601354" cy="538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nchorCtr="0"/>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高齢者の約</a:t>
            </a:r>
            <a:r>
              <a:rPr kumimoji="1" lang="en-US" altLang="ja-JP" sz="1400" b="1" u="sng" dirty="0" smtClean="0">
                <a:solidFill>
                  <a:schemeClr val="tx1"/>
                </a:solidFill>
                <a:latin typeface="Meiryo UI" panose="020B0604030504040204" pitchFamily="50" charset="-128"/>
                <a:ea typeface="Meiryo UI" panose="020B0604030504040204" pitchFamily="50" charset="-128"/>
              </a:rPr>
              <a:t>5</a:t>
            </a:r>
            <a:r>
              <a:rPr kumimoji="1" lang="ja-JP" altLang="en-US" sz="1400" b="1" u="sng" dirty="0" smtClean="0">
                <a:solidFill>
                  <a:schemeClr val="tx1"/>
                </a:solidFill>
                <a:latin typeface="Meiryo UI" panose="020B0604030504040204" pitchFamily="50" charset="-128"/>
                <a:ea typeface="Meiryo UI" panose="020B0604030504040204" pitchFamily="50" charset="-128"/>
              </a:rPr>
              <a:t>割</a:t>
            </a:r>
            <a:r>
              <a:rPr kumimoji="1" lang="ja-JP" altLang="en-US" sz="1400" u="sng" dirty="0" smtClean="0">
                <a:solidFill>
                  <a:schemeClr val="tx1"/>
                </a:solidFill>
                <a:latin typeface="Meiryo UI" panose="020B0604030504040204" pitchFamily="50" charset="-128"/>
                <a:ea typeface="Meiryo UI" panose="020B0604030504040204" pitchFamily="50" charset="-128"/>
              </a:rPr>
              <a:t>がビデオ通話を利用したことがある</a:t>
            </a:r>
            <a:r>
              <a:rPr kumimoji="1" lang="ja-JP" altLang="en-US" sz="1400" dirty="0" smtClean="0">
                <a:solidFill>
                  <a:schemeClr val="tx1"/>
                </a:solidFill>
                <a:latin typeface="Meiryo UI" panose="020B0604030504040204" pitchFamily="50" charset="-128"/>
                <a:ea typeface="Meiryo UI" panose="020B0604030504040204" pitchFamily="50" charset="-128"/>
              </a:rPr>
              <a:t>との回答で、また、使い方がわからず、ビデオ通話を利用したことのない人も</a:t>
            </a:r>
            <a:r>
              <a:rPr kumimoji="1" lang="en-US" altLang="ja-JP" sz="1400" b="1" u="sng" dirty="0" smtClean="0">
                <a:solidFill>
                  <a:schemeClr val="tx1"/>
                </a:solidFill>
                <a:latin typeface="Meiryo UI" panose="020B0604030504040204" pitchFamily="50" charset="-128"/>
                <a:ea typeface="Meiryo UI" panose="020B0604030504040204" pitchFamily="50" charset="-128"/>
              </a:rPr>
              <a:t>6</a:t>
            </a:r>
            <a:r>
              <a:rPr kumimoji="1" lang="ja-JP" altLang="en-US" sz="1400" b="1" u="sng" dirty="0" smtClean="0">
                <a:solidFill>
                  <a:schemeClr val="tx1"/>
                </a:solidFill>
                <a:latin typeface="Meiryo UI" panose="020B0604030504040204" pitchFamily="50" charset="-128"/>
                <a:ea typeface="Meiryo UI" panose="020B0604030504040204" pitchFamily="50" charset="-128"/>
              </a:rPr>
              <a:t>割以上の人が今後は利用したい</a:t>
            </a:r>
            <a:r>
              <a:rPr kumimoji="1" lang="ja-JP" altLang="en-US" sz="1400" dirty="0" smtClean="0">
                <a:solidFill>
                  <a:schemeClr val="tx1"/>
                </a:solidFill>
                <a:latin typeface="Meiryo UI" panose="020B0604030504040204" pitchFamily="50" charset="-128"/>
                <a:ea typeface="Meiryo UI" panose="020B0604030504040204" pitchFamily="50" charset="-128"/>
              </a:rPr>
              <a:t>との回答をしており、オンラインの利用にも関心が高いことが伺える。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a:srcRect l="10077" t="32129" r="32558" b="5793"/>
          <a:stretch/>
        </p:blipFill>
        <p:spPr>
          <a:xfrm>
            <a:off x="977900" y="1025495"/>
            <a:ext cx="7463735" cy="4541116"/>
          </a:xfrm>
          <a:prstGeom prst="rect">
            <a:avLst/>
          </a:prstGeom>
        </p:spPr>
      </p:pic>
    </p:spTree>
    <p:extLst>
      <p:ext uri="{BB962C8B-B14F-4D97-AF65-F5344CB8AC3E}">
        <p14:creationId xmlns:p14="http://schemas.microsoft.com/office/powerpoint/2010/main" val="3853830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0"/>
            <a:ext cx="9906000" cy="347730"/>
          </a:xfrm>
          <a:solidFill>
            <a:srgbClr val="002060"/>
          </a:solidFill>
        </p:spPr>
        <p:txBody>
          <a:bodyP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オンラインファースト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今後新規事業開発が増加する領域</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35843" y="516739"/>
            <a:ext cx="9424297" cy="706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lnSpc>
                <a:spcPts val="1700"/>
              </a:lnSpc>
              <a:spcAft>
                <a:spcPts val="600"/>
              </a:spcAft>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OVID-19</a:t>
            </a:r>
            <a:r>
              <a:rPr kumimoji="1" lang="ja-JP" altLang="en-US" sz="1400" dirty="0">
                <a:solidFill>
                  <a:schemeClr val="tx1"/>
                </a:solidFill>
                <a:latin typeface="Meiryo UI" panose="020B0604030504040204" pitchFamily="50" charset="-128"/>
                <a:ea typeface="Meiryo UI" panose="020B0604030504040204" pitchFamily="50" charset="-128"/>
              </a:rPr>
              <a:t>環境下では、遠隔対応、非接触対応のデジタル化での新規事業開発に期待が</a:t>
            </a:r>
            <a:r>
              <a:rPr kumimoji="1" lang="ja-JP" altLang="en-US" sz="1400" dirty="0" err="1">
                <a:solidFill>
                  <a:schemeClr val="tx1"/>
                </a:solidFill>
                <a:latin typeface="Meiryo UI" panose="020B0604030504040204" pitchFamily="50" charset="-128"/>
                <a:ea typeface="Meiryo UI" panose="020B0604030504040204" pitchFamily="50" charset="-128"/>
              </a:rPr>
              <a:t>寄せらて</a:t>
            </a:r>
            <a:r>
              <a:rPr kumimoji="1" lang="ja-JP" altLang="en-US" sz="1400" dirty="0" smtClean="0">
                <a:solidFill>
                  <a:schemeClr val="tx1"/>
                </a:solidFill>
                <a:latin typeface="Meiryo UI" panose="020B0604030504040204" pitchFamily="50" charset="-128"/>
                <a:ea typeface="Meiryo UI" panose="020B0604030504040204" pitchFamily="50" charset="-128"/>
              </a:rPr>
              <a:t>いる</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80</a:t>
            </a:r>
            <a:r>
              <a:rPr kumimoji="1" lang="ja-JP" altLang="en-US" sz="1400" dirty="0">
                <a:solidFill>
                  <a:schemeClr val="tx1"/>
                </a:solidFill>
                <a:latin typeface="Meiryo UI" panose="020B0604030504040204" pitchFamily="50" charset="-128"/>
                <a:ea typeface="Meiryo UI" panose="020B0604030504040204" pitchFamily="50" charset="-128"/>
              </a:rPr>
              <a:t>％超の企業が、</a:t>
            </a:r>
            <a:r>
              <a:rPr kumimoji="1" lang="en-US" altLang="ja-JP" sz="1400" dirty="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による人の価値観、ワークスタイルの変化に、</a:t>
            </a:r>
            <a:r>
              <a:rPr kumimoji="1" lang="en-US" altLang="ja-JP" sz="1400" b="1" u="sng" dirty="0">
                <a:solidFill>
                  <a:schemeClr val="tx1"/>
                </a:solidFill>
                <a:latin typeface="Meiryo UI" panose="020B0604030504040204" pitchFamily="50" charset="-128"/>
                <a:ea typeface="Meiryo UI" panose="020B0604030504040204" pitchFamily="50" charset="-128"/>
              </a:rPr>
              <a:t>50</a:t>
            </a:r>
            <a:r>
              <a:rPr kumimoji="1" lang="ja-JP" altLang="en-US" sz="1400" b="1" u="sng" dirty="0">
                <a:solidFill>
                  <a:schemeClr val="tx1"/>
                </a:solidFill>
                <a:latin typeface="Meiryo UI" panose="020B0604030504040204" pitchFamily="50" charset="-128"/>
                <a:ea typeface="Meiryo UI" panose="020B0604030504040204" pitchFamily="50" charset="-128"/>
              </a:rPr>
              <a:t>％超の企業が</a:t>
            </a:r>
            <a:r>
              <a:rPr kumimoji="1" lang="en-US" altLang="ja-JP" sz="1400" b="1" u="sng" dirty="0">
                <a:solidFill>
                  <a:schemeClr val="tx1"/>
                </a:solidFill>
                <a:latin typeface="Meiryo UI" panose="020B0604030504040204" pitchFamily="50" charset="-128"/>
                <a:ea typeface="Meiryo UI" panose="020B0604030504040204" pitchFamily="50" charset="-128"/>
              </a:rPr>
              <a:t>DX</a:t>
            </a:r>
            <a:r>
              <a:rPr kumimoji="1" lang="ja-JP" altLang="en-US" sz="1400" b="1" u="sng" dirty="0">
                <a:solidFill>
                  <a:schemeClr val="tx1"/>
                </a:solidFill>
                <a:latin typeface="Meiryo UI" panose="020B0604030504040204" pitchFamily="50" charset="-128"/>
                <a:ea typeface="Meiryo UI" panose="020B0604030504040204" pitchFamily="50" charset="-128"/>
              </a:rPr>
              <a:t>に事業機会を見出している。</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a:p>
            <a:pPr marL="180975" indent="-180975">
              <a:lnSpc>
                <a:spcPts val="1700"/>
              </a:lnSpc>
            </a:pP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3"/>
          <p:cNvSpPr>
            <a:spLocks noGrp="1"/>
          </p:cNvSpPr>
          <p:nvPr>
            <p:ph type="sldNum" sz="quarter" idx="12"/>
          </p:nvPr>
        </p:nvSpPr>
        <p:spPr>
          <a:xfrm>
            <a:off x="9368589" y="5598695"/>
            <a:ext cx="526923" cy="487424"/>
          </a:xfrm>
          <a:ln>
            <a:solidFill>
              <a:schemeClr val="accent1"/>
            </a:solidFill>
          </a:ln>
        </p:spPr>
        <p:txBody>
          <a:bodyPr/>
          <a:lstStyle/>
          <a:p>
            <a:fld id="{9B28B6A2-4437-46C4-8AB6-08015A7ADF51}" type="slidenum">
              <a:rPr kumimoji="1" lang="ja-JP" altLang="en-US" sz="1600" smtClean="0"/>
              <a:t>45</a:t>
            </a:fld>
            <a:endParaRPr kumimoji="1" lang="ja-JP" altLang="en-US" sz="1600" dirty="0"/>
          </a:p>
        </p:txBody>
      </p:sp>
      <p:sp>
        <p:nvSpPr>
          <p:cNvPr id="16" name="テキスト ボックス 15"/>
          <p:cNvSpPr txBox="1"/>
          <p:nvPr/>
        </p:nvSpPr>
        <p:spPr>
          <a:xfrm>
            <a:off x="731520" y="5758191"/>
            <a:ext cx="8786953" cy="261610"/>
          </a:xfrm>
          <a:prstGeom prst="rect">
            <a:avLst/>
          </a:prstGeom>
          <a:noFill/>
        </p:spPr>
        <p:txBody>
          <a:bodyPr wrap="square" rtlCol="0">
            <a:spAutoFit/>
          </a:bodyPr>
          <a:lstStyle/>
          <a:p>
            <a:r>
              <a:rPr kumimoji="1" lang="ja-JP" altLang="en-US" sz="1100" dirty="0" smtClean="0">
                <a:latin typeface="+mn-ea"/>
              </a:rPr>
              <a:t>出典</a:t>
            </a:r>
            <a:r>
              <a:rPr kumimoji="1" lang="ja-JP" altLang="en-US" sz="1100" dirty="0">
                <a:latin typeface="+mn-ea"/>
              </a:rPr>
              <a:t>：デロイト トーマツ ベンチャーサポート株式</a:t>
            </a:r>
            <a:r>
              <a:rPr kumimoji="1" lang="ja-JP" altLang="en-US" sz="1100" dirty="0" smtClean="0">
                <a:latin typeface="+mn-ea"/>
              </a:rPr>
              <a:t>会社 </a:t>
            </a:r>
            <a:r>
              <a:rPr kumimoji="1" lang="en-US" altLang="ja-JP" sz="1100" dirty="0" smtClean="0">
                <a:latin typeface="+mn-ea"/>
              </a:rPr>
              <a:t>『</a:t>
            </a:r>
            <a:r>
              <a:rPr lang="en-US" altLang="ja-JP" sz="1100" dirty="0" smtClean="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r>
              <a:rPr lang="ja-JP" altLang="en-US" sz="1100" dirty="0" smtClean="0">
                <a:latin typeface="+mn-ea"/>
              </a:rPr>
              <a:t>～</a:t>
            </a:r>
            <a:r>
              <a:rPr lang="en-US" altLang="ja-JP" sz="1100" dirty="0" smtClean="0">
                <a:latin typeface="+mn-ea"/>
              </a:rPr>
              <a:t>』</a:t>
            </a:r>
            <a:endParaRPr kumimoji="1" lang="en-US" altLang="ja-JP" sz="1100" dirty="0" smtClean="0">
              <a:latin typeface="+mn-ea"/>
            </a:endParaRPr>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09380" y="2386086"/>
            <a:ext cx="4598489" cy="2621822"/>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340365"/>
            <a:ext cx="5129883" cy="2704613"/>
          </a:xfrm>
          <a:prstGeom prst="rect">
            <a:avLst/>
          </a:prstGeom>
        </p:spPr>
      </p:pic>
      <p:sp>
        <p:nvSpPr>
          <p:cNvPr id="9" name="正方形/長方形 8"/>
          <p:cNvSpPr/>
          <p:nvPr/>
        </p:nvSpPr>
        <p:spPr>
          <a:xfrm>
            <a:off x="8873209" y="4822902"/>
            <a:ext cx="315241" cy="172305"/>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en-US" altLang="ja-JP" sz="900" b="1" dirty="0" smtClean="0">
                <a:solidFill>
                  <a:srgbClr val="FF0000"/>
                </a:solidFill>
                <a:latin typeface="Meiryo UI" panose="020B0604030504040204" pitchFamily="50" charset="-128"/>
                <a:ea typeface="Meiryo UI" panose="020B0604030504040204" pitchFamily="50" charset="-128"/>
              </a:rPr>
              <a:t>80%</a:t>
            </a: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7838549" y="4822902"/>
            <a:ext cx="315241" cy="172305"/>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en-US" altLang="ja-JP" sz="900" b="1" dirty="0" smtClean="0">
                <a:solidFill>
                  <a:srgbClr val="0070C0"/>
                </a:solidFill>
                <a:latin typeface="Meiryo UI" panose="020B0604030504040204" pitchFamily="50" charset="-128"/>
                <a:ea typeface="Meiryo UI" panose="020B0604030504040204" pitchFamily="50" charset="-128"/>
              </a:rPr>
              <a:t>50%</a:t>
            </a:r>
            <a:endParaRPr kumimoji="1" lang="en-US" altLang="ja-JP" sz="900" b="1" u="sng" dirty="0">
              <a:solidFill>
                <a:srgbClr val="0070C0"/>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49427" y="2583262"/>
            <a:ext cx="4683211" cy="3882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019800" y="2004095"/>
            <a:ext cx="2831723"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100" b="1" dirty="0">
                <a:solidFill>
                  <a:schemeClr val="tx1"/>
                </a:solidFill>
                <a:latin typeface="Meiryo UI" panose="020B0604030504040204" pitchFamily="50" charset="-128"/>
                <a:ea typeface="Meiryo UI" panose="020B0604030504040204" pitchFamily="50" charset="-128"/>
              </a:rPr>
              <a:t>新規事業を構想する上で機会ととらえている領域</a:t>
            </a:r>
            <a:endParaRPr kumimoji="1" lang="en-US" altLang="ja-JP" sz="1100" b="1" u="sng"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318020" y="2004095"/>
            <a:ext cx="2257199"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1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100" b="1" u="sng"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3693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1">
            <a:extLst>
              <a:ext uri="{FF2B5EF4-FFF2-40B4-BE49-F238E27FC236}">
                <a16:creationId xmlns:a16="http://schemas.microsoft.com/office/drawing/2014/main" id="{1C5D5C96-FB63-4406-8B75-45E774D0FBBE}"/>
              </a:ext>
            </a:extLst>
          </p:cNvPr>
          <p:cNvSpPr txBox="1">
            <a:spLocks/>
          </p:cNvSpPr>
          <p:nvPr/>
        </p:nvSpPr>
        <p:spPr>
          <a:xfrm>
            <a:off x="1" y="-3953"/>
            <a:ext cx="9906000" cy="353950"/>
          </a:xfrm>
          <a:prstGeom prst="rect">
            <a:avLst/>
          </a:prstGeom>
          <a:solidFill>
            <a:srgbClr val="002060"/>
          </a:solidFill>
        </p:spPr>
        <p:txBody>
          <a:bodyPr vert="horz" lIns="67646" tIns="33824" rIns="67646" bIns="33824"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defTabSz="832550"/>
            <a:r>
              <a:rPr lang="ja-JP" altLang="en-US" sz="1800" b="1" dirty="0" smtClean="0">
                <a:solidFill>
                  <a:prstClr val="white"/>
                </a:solidFill>
                <a:latin typeface="+mn-ea"/>
                <a:ea typeface="+mn-ea"/>
              </a:rPr>
              <a:t>オンラインファースト </a:t>
            </a:r>
            <a:r>
              <a:rPr lang="en-US" altLang="ja-JP" sz="1800" b="1" dirty="0" smtClean="0">
                <a:solidFill>
                  <a:prstClr val="white"/>
                </a:solidFill>
                <a:latin typeface="+mn-ea"/>
                <a:ea typeface="+mn-ea"/>
              </a:rPr>
              <a:t>【</a:t>
            </a:r>
            <a:r>
              <a:rPr lang="ja-JP" altLang="en-US" sz="1800" b="1" dirty="0" smtClean="0">
                <a:solidFill>
                  <a:prstClr val="white"/>
                </a:solidFill>
                <a:latin typeface="+mn-ea"/>
                <a:ea typeface="+mn-ea"/>
              </a:rPr>
              <a:t>位置情報利用の許容度</a:t>
            </a:r>
            <a:r>
              <a:rPr lang="en-US" altLang="ja-JP" sz="1800" b="1" dirty="0" smtClean="0">
                <a:solidFill>
                  <a:prstClr val="white"/>
                </a:solidFill>
                <a:latin typeface="+mn-ea"/>
                <a:ea typeface="+mn-ea"/>
              </a:rPr>
              <a:t>】</a:t>
            </a:r>
            <a:endParaRPr lang="ja-JP" altLang="en-US" sz="1800" b="1" dirty="0">
              <a:solidFill>
                <a:prstClr val="white"/>
              </a:solidFill>
              <a:latin typeface="+mn-ea"/>
              <a:ea typeface="+mn-ea"/>
            </a:endParaRPr>
          </a:p>
        </p:txBody>
      </p:sp>
      <p:sp>
        <p:nvSpPr>
          <p:cNvPr id="29" name="スライド番号プレースホルダー 3"/>
          <p:cNvSpPr>
            <a:spLocks noGrp="1"/>
          </p:cNvSpPr>
          <p:nvPr>
            <p:ph type="sldNum" sz="quarter" idx="12"/>
          </p:nvPr>
        </p:nvSpPr>
        <p:spPr>
          <a:xfrm>
            <a:off x="9279924" y="5534526"/>
            <a:ext cx="552948" cy="498723"/>
          </a:xfrm>
          <a:ln>
            <a:solidFill>
              <a:schemeClr val="accent1"/>
            </a:solidFill>
          </a:ln>
        </p:spPr>
        <p:txBody>
          <a:bodyPr/>
          <a:lstStyle/>
          <a:p>
            <a:pPr defTabSz="416275"/>
            <a:fld id="{9B28B6A2-4437-46C4-8AB6-08015A7ADF51}" type="slidenum">
              <a:rPr lang="ja-JP" altLang="en-US" sz="1600">
                <a:solidFill>
                  <a:prstClr val="black">
                    <a:tint val="75000"/>
                  </a:prstClr>
                </a:solidFill>
                <a:latin typeface="Arial"/>
                <a:ea typeface="Meiryo UI"/>
              </a:rPr>
              <a:pPr defTabSz="416275"/>
              <a:t>46</a:t>
            </a:fld>
            <a:endParaRPr lang="ja-JP" altLang="en-US" sz="1600" dirty="0">
              <a:solidFill>
                <a:prstClr val="black">
                  <a:tint val="75000"/>
                </a:prstClr>
              </a:solidFill>
              <a:latin typeface="Arial"/>
              <a:ea typeface="Meiryo UI"/>
            </a:endParaRPr>
          </a:p>
        </p:txBody>
      </p:sp>
      <p:sp>
        <p:nvSpPr>
          <p:cNvPr id="17" name="正方形/長方形 16"/>
          <p:cNvSpPr/>
          <p:nvPr/>
        </p:nvSpPr>
        <p:spPr>
          <a:xfrm>
            <a:off x="276829" y="471305"/>
            <a:ext cx="9352343" cy="3795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92795" indent="-292795"/>
            <a:r>
              <a:rPr lang="ja-JP" altLang="en-US" sz="1400" dirty="0">
                <a:solidFill>
                  <a:schemeClr val="tx1"/>
                </a:solidFill>
                <a:latin typeface="Meiryo UI" panose="020B0604030504040204" pitchFamily="50" charset="-128"/>
                <a:ea typeface="Meiryo UI" panose="020B0604030504040204" pitchFamily="50" charset="-128"/>
              </a:rPr>
              <a:t>　●諸外国と比較して、</a:t>
            </a:r>
            <a:r>
              <a:rPr lang="ja-JP" altLang="en-US" sz="1400" b="1" u="sng" dirty="0">
                <a:solidFill>
                  <a:schemeClr val="tx1"/>
                </a:solidFill>
                <a:latin typeface="Meiryo UI" panose="020B0604030504040204" pitchFamily="50" charset="-128"/>
                <a:ea typeface="Meiryo UI" panose="020B0604030504040204" pitchFamily="50" charset="-128"/>
              </a:rPr>
              <a:t>パーソナルデータの提供に対する許容度は、公共目的、商業目的のいずれの場合も低い</a:t>
            </a:r>
            <a:r>
              <a:rPr lang="ja-JP" altLang="en-US" sz="1400" b="1" u="sng" dirty="0" smtClean="0">
                <a:solidFill>
                  <a:schemeClr val="tx1"/>
                </a:solidFill>
                <a:latin typeface="Meiryo UI" panose="020B0604030504040204" pitchFamily="50" charset="-128"/>
                <a:ea typeface="Meiryo UI" panose="020B0604030504040204" pitchFamily="50" charset="-128"/>
              </a:rPr>
              <a:t>。</a:t>
            </a:r>
            <a:endParaRPr lang="en-US" altLang="ja-JP" sz="1400" b="1" u="sng"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914870" y="972171"/>
            <a:ext cx="5884033" cy="3222026"/>
          </a:xfrm>
          <a:prstGeom prst="rect">
            <a:avLst/>
          </a:prstGeom>
        </p:spPr>
      </p:pic>
      <p:pic>
        <p:nvPicPr>
          <p:cNvPr id="4" name="図 3"/>
          <p:cNvPicPr>
            <a:picLocks noChangeAspect="1"/>
          </p:cNvPicPr>
          <p:nvPr/>
        </p:nvPicPr>
        <p:blipFill>
          <a:blip r:embed="rId4"/>
          <a:stretch>
            <a:fillRect/>
          </a:stretch>
        </p:blipFill>
        <p:spPr>
          <a:xfrm>
            <a:off x="2615300" y="4195281"/>
            <a:ext cx="4483174" cy="1749675"/>
          </a:xfrm>
          <a:prstGeom prst="rect">
            <a:avLst/>
          </a:prstGeom>
        </p:spPr>
      </p:pic>
      <p:sp>
        <p:nvSpPr>
          <p:cNvPr id="19" name="テキスト ボックス 18"/>
          <p:cNvSpPr txBox="1"/>
          <p:nvPr/>
        </p:nvSpPr>
        <p:spPr>
          <a:xfrm>
            <a:off x="4093700" y="5917833"/>
            <a:ext cx="5099542" cy="230832"/>
          </a:xfrm>
          <a:prstGeom prst="rect">
            <a:avLst/>
          </a:prstGeom>
          <a:noFill/>
        </p:spPr>
        <p:txBody>
          <a:bodyPr wrap="square" rtlCol="0">
            <a:spAutoFit/>
          </a:bodyPr>
          <a:lstStyle/>
          <a:p>
            <a:r>
              <a:rPr lang="ja-JP" altLang="en-US" sz="900" dirty="0"/>
              <a:t>出典</a:t>
            </a:r>
            <a:r>
              <a:rPr lang="ja-JP" altLang="en-US" sz="900" dirty="0" smtClean="0"/>
              <a:t>：</a:t>
            </a:r>
            <a:r>
              <a:rPr lang="zh-CN" altLang="en-US" sz="900" dirty="0"/>
              <a:t>株式会社野村総合</a:t>
            </a:r>
            <a:r>
              <a:rPr lang="zh-CN" altLang="en-US" sz="900" dirty="0" smtClean="0"/>
              <a:t>研究所 </a:t>
            </a:r>
            <a:r>
              <a:rPr lang="en-US" altLang="ja-JP" sz="900" dirty="0"/>
              <a:t>『</a:t>
            </a:r>
            <a:r>
              <a:rPr lang="ja-JP" altLang="en-US" sz="900" dirty="0" smtClean="0"/>
              <a:t>コロナ</a:t>
            </a:r>
            <a:r>
              <a:rPr lang="ja-JP" altLang="en-US" sz="900" dirty="0"/>
              <a:t>禍におけるパーソナルデータ活用の</a:t>
            </a:r>
            <a:r>
              <a:rPr lang="ja-JP" altLang="en-US" sz="900" dirty="0" smtClean="0"/>
              <a:t>在り方</a:t>
            </a:r>
            <a:r>
              <a:rPr lang="en-US" altLang="ja-JP" sz="900" dirty="0"/>
              <a:t>』</a:t>
            </a:r>
            <a:r>
              <a:rPr lang="ja-JP" altLang="en-US" sz="900" dirty="0" smtClean="0"/>
              <a:t>（</a:t>
            </a:r>
            <a:r>
              <a:rPr lang="en-US" altLang="ja-JP" sz="900" dirty="0"/>
              <a:t>2020</a:t>
            </a:r>
            <a:r>
              <a:rPr lang="ja-JP" altLang="en-US" sz="900" dirty="0"/>
              <a:t>年</a:t>
            </a:r>
            <a:r>
              <a:rPr lang="en-US" altLang="ja-JP" sz="900" dirty="0"/>
              <a:t>6</a:t>
            </a:r>
            <a:r>
              <a:rPr lang="ja-JP" altLang="en-US" sz="900" dirty="0"/>
              <a:t>月）</a:t>
            </a:r>
            <a:endParaRPr lang="en-US" altLang="ja-JP" sz="900" dirty="0"/>
          </a:p>
        </p:txBody>
      </p:sp>
    </p:spTree>
    <p:extLst>
      <p:ext uri="{BB962C8B-B14F-4D97-AF65-F5344CB8AC3E}">
        <p14:creationId xmlns:p14="http://schemas.microsoft.com/office/powerpoint/2010/main" val="4137086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03493" y="5667161"/>
            <a:ext cx="459494" cy="394246"/>
          </a:xfrm>
          <a:ln>
            <a:solidFill>
              <a:schemeClr val="accent1"/>
            </a:solidFill>
          </a:ln>
        </p:spPr>
        <p:txBody>
          <a:bodyPr/>
          <a:lstStyle/>
          <a:p>
            <a:pPr algn="ctr"/>
            <a:fld id="{9B28B6A2-4437-46C4-8AB6-08015A7ADF51}" type="slidenum">
              <a:rPr kumimoji="1" lang="ja-JP" altLang="en-US" sz="1600" smtClean="0"/>
              <a:pPr algn="ctr"/>
              <a:t>4</a:t>
            </a:fld>
            <a:endParaRPr kumimoji="1" lang="ja-JP" altLang="en-US" sz="1600" dirty="0"/>
          </a:p>
        </p:txBody>
      </p:sp>
      <p:sp>
        <p:nvSpPr>
          <p:cNvPr id="13" name="正方形/長方形 12"/>
          <p:cNvSpPr/>
          <p:nvPr/>
        </p:nvSpPr>
        <p:spPr>
          <a:xfrm>
            <a:off x="165195" y="417883"/>
            <a:ext cx="9682683" cy="523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rPr>
              <a:t>すべて</a:t>
            </a:r>
            <a:r>
              <a:rPr kumimoji="1" lang="ja-JP" altLang="en-US" sz="1400" b="1" u="sng" dirty="0">
                <a:solidFill>
                  <a:schemeClr val="tx1"/>
                </a:solidFill>
                <a:latin typeface="Meiryo UI" panose="020B0604030504040204" pitchFamily="50" charset="-128"/>
                <a:ea typeface="Meiryo UI" panose="020B0604030504040204" pitchFamily="50" charset="-128"/>
              </a:rPr>
              <a:t>の地域で、高齢者人口の割合が増加</a:t>
            </a:r>
            <a:r>
              <a:rPr kumimoji="1" lang="ja-JP" altLang="en-US" sz="1400" u="sng" dirty="0">
                <a:solidFill>
                  <a:schemeClr val="tx1"/>
                </a:solidFill>
                <a:latin typeface="Meiryo UI" panose="020B0604030504040204" pitchFamily="50" charset="-128"/>
                <a:ea typeface="Meiryo UI" panose="020B0604030504040204" pitchFamily="50" charset="-128"/>
              </a:rPr>
              <a:t>し、</a:t>
            </a:r>
            <a:r>
              <a:rPr kumimoji="1" lang="ja-JP" altLang="en-US" sz="1400" b="1" u="sng" dirty="0">
                <a:solidFill>
                  <a:schemeClr val="tx1"/>
                </a:solidFill>
                <a:latin typeface="Meiryo UI" panose="020B0604030504040204" pitchFamily="50" charset="-128"/>
                <a:ea typeface="Meiryo UI" panose="020B0604030504040204" pitchFamily="50" charset="-128"/>
              </a:rPr>
              <a:t>生産年齢人口及び年少人口の割合が減少</a:t>
            </a:r>
            <a:r>
              <a:rPr kumimoji="1" lang="ja-JP" altLang="en-US" sz="1400" dirty="0">
                <a:solidFill>
                  <a:schemeClr val="tx1"/>
                </a:solidFill>
                <a:latin typeface="Meiryo UI" panose="020B0604030504040204" pitchFamily="50" charset="-128"/>
                <a:ea typeface="Meiryo UI" panose="020B0604030504040204" pitchFamily="50" charset="-128"/>
              </a:rPr>
              <a:t>すると</a:t>
            </a:r>
            <a:r>
              <a:rPr kumimoji="1" lang="ja-JP" altLang="en-US" sz="1400" dirty="0" smtClean="0">
                <a:solidFill>
                  <a:schemeClr val="tx1"/>
                </a:solidFill>
                <a:latin typeface="Meiryo UI" panose="020B0604030504040204" pitchFamily="50" charset="-128"/>
                <a:ea typeface="Meiryo UI" panose="020B0604030504040204" pitchFamily="50" charset="-128"/>
              </a:rPr>
              <a:t>見込まれる</a:t>
            </a:r>
            <a:r>
              <a:rPr kumimoji="1" lang="ja-JP" altLang="en-US" sz="1400" dirty="0">
                <a:solidFill>
                  <a:schemeClr val="tx1"/>
                </a:solidFill>
                <a:latin typeface="Meiryo UI" panose="020B0604030504040204" pitchFamily="50" charset="-128"/>
                <a:ea typeface="Meiryo UI" panose="020B0604030504040204" pitchFamily="50" charset="-128"/>
              </a:rPr>
              <a:t>。</a:t>
            </a:r>
          </a:p>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●特</a:t>
            </a:r>
            <a:r>
              <a:rPr kumimoji="1" lang="ja-JP" altLang="en-US" sz="1400" dirty="0">
                <a:solidFill>
                  <a:schemeClr val="tx1"/>
                </a:solidFill>
                <a:latin typeface="Meiryo UI" panose="020B0604030504040204" pitchFamily="50" charset="-128"/>
                <a:ea typeface="Meiryo UI" panose="020B0604030504040204" pitchFamily="50" charset="-128"/>
              </a:rPr>
              <a:t>に、</a:t>
            </a:r>
            <a:r>
              <a:rPr kumimoji="1" lang="ja-JP" altLang="en-US" sz="1400" b="1" dirty="0">
                <a:solidFill>
                  <a:schemeClr val="tx1"/>
                </a:solidFill>
                <a:latin typeface="Meiryo UI" panose="020B0604030504040204" pitchFamily="50" charset="-128"/>
                <a:ea typeface="Meiryo UI" panose="020B0604030504040204" pitchFamily="50" charset="-128"/>
              </a:rPr>
              <a:t>南河内地域では、</a:t>
            </a:r>
            <a:r>
              <a:rPr kumimoji="1" lang="en-US" altLang="ja-JP" sz="1400" b="1" dirty="0">
                <a:solidFill>
                  <a:schemeClr val="tx1"/>
                </a:solidFill>
                <a:latin typeface="Meiryo UI" panose="020B0604030504040204" pitchFamily="50" charset="-128"/>
                <a:ea typeface="Meiryo UI" panose="020B0604030504040204" pitchFamily="50" charset="-128"/>
              </a:rPr>
              <a:t>2045</a:t>
            </a:r>
            <a:r>
              <a:rPr kumimoji="1" lang="ja-JP" altLang="en-US" sz="1400" b="1" dirty="0">
                <a:solidFill>
                  <a:schemeClr val="tx1"/>
                </a:solidFill>
                <a:latin typeface="Meiryo UI" panose="020B0604030504040204" pitchFamily="50" charset="-128"/>
                <a:ea typeface="Meiryo UI" panose="020B0604030504040204" pitchFamily="50" charset="-128"/>
              </a:rPr>
              <a:t>年に高齢者人口が</a:t>
            </a:r>
            <a:r>
              <a:rPr kumimoji="1" lang="en-US" altLang="ja-JP" sz="1400" b="1" dirty="0">
                <a:solidFill>
                  <a:schemeClr val="tx1"/>
                </a:solidFill>
                <a:latin typeface="Meiryo UI" panose="020B0604030504040204" pitchFamily="50" charset="-128"/>
                <a:ea typeface="Meiryo UI" panose="020B0604030504040204" pitchFamily="50" charset="-128"/>
              </a:rPr>
              <a:t>4</a:t>
            </a:r>
            <a:r>
              <a:rPr kumimoji="1" lang="ja-JP" altLang="en-US" sz="1400" b="1" dirty="0">
                <a:solidFill>
                  <a:schemeClr val="tx1"/>
                </a:solidFill>
                <a:latin typeface="Meiryo UI" panose="020B0604030504040204" pitchFamily="50" charset="-128"/>
                <a:ea typeface="Meiryo UI" panose="020B0604030504040204" pitchFamily="50" charset="-128"/>
              </a:rPr>
              <a:t>割を超える</a:t>
            </a:r>
            <a:r>
              <a:rPr kumimoji="1" lang="ja-JP" altLang="en-US" sz="1400" dirty="0">
                <a:solidFill>
                  <a:schemeClr val="tx1"/>
                </a:solidFill>
                <a:latin typeface="Meiryo UI" panose="020B0604030504040204" pitchFamily="50" charset="-128"/>
                <a:ea typeface="Meiryo UI" panose="020B0604030504040204" pitchFamily="50" charset="-128"/>
              </a:rPr>
              <a:t>とともに、生産年齢人口が</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割を切り</a:t>
            </a:r>
            <a:r>
              <a:rPr kumimoji="1" lang="ja-JP" altLang="en-US" sz="1400" dirty="0" smtClean="0">
                <a:solidFill>
                  <a:schemeClr val="tx1"/>
                </a:solidFill>
                <a:latin typeface="Meiryo UI" panose="020B0604030504040204" pitchFamily="50" charset="-128"/>
                <a:ea typeface="Meiryo UI" panose="020B0604030504040204" pitchFamily="50" charset="-128"/>
              </a:rPr>
              <a:t>、高齢化</a:t>
            </a:r>
            <a:r>
              <a:rPr kumimoji="1" lang="ja-JP" altLang="en-US" sz="1400" dirty="0">
                <a:solidFill>
                  <a:schemeClr val="tx1"/>
                </a:solidFill>
                <a:latin typeface="Meiryo UI" panose="020B0604030504040204" pitchFamily="50" charset="-128"/>
                <a:ea typeface="Meiryo UI" panose="020B0604030504040204" pitchFamily="50" charset="-128"/>
              </a:rPr>
              <a:t>の進展が見込まれる。</a:t>
            </a:r>
          </a:p>
          <a:p>
            <a:pPr marL="180975" indent="-180975"/>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a:stretch>
            <a:fillRect/>
          </a:stretch>
        </p:blipFill>
        <p:spPr>
          <a:xfrm>
            <a:off x="694135" y="969759"/>
            <a:ext cx="2776177" cy="1982984"/>
          </a:xfrm>
          <a:prstGeom prst="rect">
            <a:avLst/>
          </a:prstGeom>
        </p:spPr>
      </p:pic>
      <p:pic>
        <p:nvPicPr>
          <p:cNvPr id="11" name="図 10"/>
          <p:cNvPicPr>
            <a:picLocks noChangeAspect="1"/>
          </p:cNvPicPr>
          <p:nvPr/>
        </p:nvPicPr>
        <p:blipFill>
          <a:blip r:embed="rId3"/>
          <a:stretch>
            <a:fillRect/>
          </a:stretch>
        </p:blipFill>
        <p:spPr>
          <a:xfrm>
            <a:off x="6546328" y="1172722"/>
            <a:ext cx="2762310" cy="1978770"/>
          </a:xfrm>
          <a:prstGeom prst="rect">
            <a:avLst/>
          </a:prstGeom>
        </p:spPr>
      </p:pic>
      <p:pic>
        <p:nvPicPr>
          <p:cNvPr id="12" name="図 11"/>
          <p:cNvPicPr>
            <a:picLocks noChangeAspect="1"/>
          </p:cNvPicPr>
          <p:nvPr/>
        </p:nvPicPr>
        <p:blipFill>
          <a:blip r:embed="rId4"/>
          <a:stretch>
            <a:fillRect/>
          </a:stretch>
        </p:blipFill>
        <p:spPr>
          <a:xfrm>
            <a:off x="6553658" y="3460367"/>
            <a:ext cx="2747651" cy="1968269"/>
          </a:xfrm>
          <a:prstGeom prst="rect">
            <a:avLst/>
          </a:prstGeom>
        </p:spPr>
      </p:pic>
      <p:pic>
        <p:nvPicPr>
          <p:cNvPr id="14" name="図 13"/>
          <p:cNvPicPr>
            <a:picLocks noChangeAspect="1"/>
          </p:cNvPicPr>
          <p:nvPr/>
        </p:nvPicPr>
        <p:blipFill>
          <a:blip r:embed="rId5"/>
          <a:stretch>
            <a:fillRect/>
          </a:stretch>
        </p:blipFill>
        <p:spPr>
          <a:xfrm>
            <a:off x="3669174" y="3839364"/>
            <a:ext cx="2768206" cy="2053086"/>
          </a:xfrm>
          <a:prstGeom prst="rect">
            <a:avLst/>
          </a:prstGeom>
        </p:spPr>
      </p:pic>
      <p:pic>
        <p:nvPicPr>
          <p:cNvPr id="15" name="図 14"/>
          <p:cNvPicPr>
            <a:picLocks noChangeAspect="1"/>
          </p:cNvPicPr>
          <p:nvPr/>
        </p:nvPicPr>
        <p:blipFill>
          <a:blip r:embed="rId6"/>
          <a:stretch>
            <a:fillRect/>
          </a:stretch>
        </p:blipFill>
        <p:spPr>
          <a:xfrm>
            <a:off x="690845" y="3267599"/>
            <a:ext cx="2771566" cy="1980959"/>
          </a:xfrm>
          <a:prstGeom prst="rect">
            <a:avLst/>
          </a:prstGeom>
        </p:spPr>
      </p:pic>
      <p:grpSp>
        <p:nvGrpSpPr>
          <p:cNvPr id="16" name="Group 2"/>
          <p:cNvGrpSpPr>
            <a:grpSpLocks/>
          </p:cNvGrpSpPr>
          <p:nvPr/>
        </p:nvGrpSpPr>
        <p:grpSpPr bwMode="auto">
          <a:xfrm>
            <a:off x="3988895" y="1275893"/>
            <a:ext cx="1553531" cy="2395709"/>
            <a:chOff x="8824" y="8248"/>
            <a:chExt cx="1467" cy="2141"/>
          </a:xfrm>
        </p:grpSpPr>
        <p:sp>
          <p:nvSpPr>
            <p:cNvPr id="1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18"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19"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20"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21"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22" name="Text Box 26"/>
          <p:cNvSpPr txBox="1">
            <a:spLocks noChangeArrowheads="1"/>
          </p:cNvSpPr>
          <p:nvPr/>
        </p:nvSpPr>
        <p:spPr bwMode="auto">
          <a:xfrm>
            <a:off x="2594225" y="3022545"/>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400" dirty="0" smtClean="0">
              <a:solidFill>
                <a:prstClr val="black"/>
              </a:solidFill>
              <a:latin typeface="Arial" pitchFamily="34" charset="0"/>
              <a:cs typeface="ＭＳ Ｐゴシック" pitchFamily="50" charset="-128"/>
            </a:endParaRPr>
          </a:p>
        </p:txBody>
      </p:sp>
      <p:sp>
        <p:nvSpPr>
          <p:cNvPr id="23" name="Text Box 27"/>
          <p:cNvSpPr txBox="1">
            <a:spLocks noChangeArrowheads="1"/>
          </p:cNvSpPr>
          <p:nvPr/>
        </p:nvSpPr>
        <p:spPr bwMode="auto">
          <a:xfrm>
            <a:off x="5351371" y="3622565"/>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400" dirty="0" smtClean="0">
              <a:solidFill>
                <a:prstClr val="black"/>
              </a:solidFill>
              <a:latin typeface="Arial" pitchFamily="34" charset="0"/>
              <a:cs typeface="ＭＳ Ｐゴシック" pitchFamily="50" charset="-128"/>
            </a:endParaRPr>
          </a:p>
        </p:txBody>
      </p:sp>
      <p:sp>
        <p:nvSpPr>
          <p:cNvPr id="24" name="Text Box 28"/>
          <p:cNvSpPr txBox="1">
            <a:spLocks noChangeArrowheads="1"/>
          </p:cNvSpPr>
          <p:nvPr/>
        </p:nvSpPr>
        <p:spPr bwMode="auto">
          <a:xfrm>
            <a:off x="6647180" y="3189433"/>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400" dirty="0" smtClean="0">
              <a:solidFill>
                <a:prstClr val="black"/>
              </a:solidFill>
              <a:latin typeface="Arial" pitchFamily="34" charset="0"/>
              <a:cs typeface="ＭＳ Ｐゴシック" pitchFamily="50" charset="-128"/>
            </a:endParaRPr>
          </a:p>
        </p:txBody>
      </p:sp>
      <p:sp>
        <p:nvSpPr>
          <p:cNvPr id="25" name="Text Box 29"/>
          <p:cNvSpPr txBox="1">
            <a:spLocks noChangeArrowheads="1"/>
          </p:cNvSpPr>
          <p:nvPr/>
        </p:nvSpPr>
        <p:spPr bwMode="auto">
          <a:xfrm>
            <a:off x="6548021" y="933870"/>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400" dirty="0" smtClean="0">
              <a:solidFill>
                <a:prstClr val="black"/>
              </a:solidFill>
              <a:latin typeface="Arial" pitchFamily="34" charset="0"/>
              <a:cs typeface="ＭＳ Ｐゴシック" pitchFamily="50" charset="-128"/>
            </a:endParaRPr>
          </a:p>
        </p:txBody>
      </p:sp>
      <p:cxnSp>
        <p:nvCxnSpPr>
          <p:cNvPr id="26" name="直線矢印コネクタ 25"/>
          <p:cNvCxnSpPr/>
          <p:nvPr/>
        </p:nvCxnSpPr>
        <p:spPr>
          <a:xfrm flipH="1">
            <a:off x="3464239" y="2429074"/>
            <a:ext cx="1253551"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214050" y="3165404"/>
            <a:ext cx="0" cy="673960"/>
          </a:xfrm>
          <a:prstGeom prst="straightConnector1">
            <a:avLst/>
          </a:prstGeom>
          <a:ln w="5715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452285" y="3400234"/>
            <a:ext cx="1005172" cy="1"/>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78AA22E-FCB1-45B3-87A6-15F3CBAFE844}"/>
              </a:ext>
            </a:extLst>
          </p:cNvPr>
          <p:cNvSpPr txBox="1"/>
          <p:nvPr/>
        </p:nvSpPr>
        <p:spPr>
          <a:xfrm>
            <a:off x="440657" y="5780393"/>
            <a:ext cx="7230869" cy="369332"/>
          </a:xfrm>
          <a:prstGeom prst="rect">
            <a:avLst/>
          </a:prstGeom>
          <a:noFill/>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2015</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年までは</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総務省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国勢調査</a:t>
            </a:r>
            <a:r>
              <a:rPr kumimoji="1" lang="en-US" altLang="ja-JP"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年以降</a:t>
            </a:r>
            <a:r>
              <a:rPr lang="ja-JP" altLang="en-US" sz="900" dirty="0" smtClean="0">
                <a:solidFill>
                  <a:prstClr val="black"/>
                </a:solidFill>
                <a:latin typeface="Meiryo UI" panose="020B0604030504040204" pitchFamily="50" charset="-128"/>
                <a:ea typeface="Meiryo UI" panose="020B0604030504040204" pitchFamily="50" charset="-128"/>
              </a:rPr>
              <a:t>は</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大阪府</a:t>
            </a:r>
            <a:r>
              <a:rPr lang="ja-JP" altLang="en-US" sz="900" dirty="0">
                <a:solidFill>
                  <a:prstClr val="black"/>
                </a:solidFill>
                <a:latin typeface="Meiryo UI" panose="020B0604030504040204" pitchFamily="50" charset="-128"/>
                <a:ea typeface="Meiryo UI" panose="020B0604030504040204" pitchFamily="50" charset="-128"/>
              </a:rPr>
              <a:t>の将来推計</a:t>
            </a:r>
            <a:r>
              <a:rPr lang="ja-JP" altLang="en-US" sz="900" dirty="0" smtClean="0">
                <a:solidFill>
                  <a:prstClr val="black"/>
                </a:solidFill>
                <a:latin typeface="Meiryo UI" panose="020B0604030504040204" pitchFamily="50" charset="-128"/>
                <a:ea typeface="Meiryo UI" panose="020B0604030504040204" pitchFamily="50" charset="-128"/>
              </a:rPr>
              <a:t>人口について（</a:t>
            </a:r>
            <a:r>
              <a:rPr lang="en-US" altLang="ja-JP" sz="900" dirty="0" smtClean="0">
                <a:solidFill>
                  <a:prstClr val="black"/>
                </a:solidFill>
                <a:latin typeface="Meiryo UI" panose="020B0604030504040204" pitchFamily="50" charset="-128"/>
                <a:ea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rPr>
              <a:t>8</a:t>
            </a:r>
            <a:r>
              <a:rPr lang="ja-JP" altLang="en-US" sz="900" dirty="0" smtClean="0">
                <a:solidFill>
                  <a:prstClr val="black"/>
                </a:solidFill>
                <a:latin typeface="Meiryo UI" panose="020B0604030504040204" pitchFamily="50" charset="-128"/>
                <a:ea typeface="Meiryo UI" panose="020B0604030504040204" pitchFamily="50" charset="-128"/>
              </a:rPr>
              <a:t>月）</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に</a:t>
            </a:r>
            <a:r>
              <a:rPr lang="ja-JP" altLang="en-US" sz="900" dirty="0">
                <a:solidFill>
                  <a:prstClr val="black"/>
                </a:solidFill>
                <a:latin typeface="Meiryo UI" panose="020B0604030504040204" pitchFamily="50" charset="-128"/>
                <a:ea typeface="Meiryo UI" panose="020B0604030504040204" pitchFamily="50" charset="-128"/>
              </a:rPr>
              <a:t>おける大阪府の人口推計</a:t>
            </a:r>
            <a:r>
              <a:rPr lang="ja-JP" altLang="en-US" sz="900" dirty="0" smtClean="0">
                <a:solidFill>
                  <a:prstClr val="black"/>
                </a:solidFill>
                <a:latin typeface="Meiryo UI" panose="020B0604030504040204" pitchFamily="50" charset="-128"/>
                <a:ea typeface="Meiryo UI" panose="020B0604030504040204" pitchFamily="50" charset="-128"/>
              </a:rPr>
              <a:t>（ケース</a:t>
            </a:r>
            <a:r>
              <a:rPr lang="ja-JP" altLang="en-US" sz="900" dirty="0">
                <a:solidFill>
                  <a:prstClr val="black"/>
                </a:solidFill>
                <a:latin typeface="Meiryo UI" panose="020B0604030504040204" pitchFamily="50" charset="-128"/>
                <a:ea typeface="Meiryo UI" panose="020B0604030504040204" pitchFamily="50" charset="-128"/>
              </a:rPr>
              <a:t>２</a:t>
            </a:r>
            <a:r>
              <a:rPr lang="ja-JP" altLang="en-US" sz="900" dirty="0" smtClean="0">
                <a:solidFill>
                  <a:prstClr val="black"/>
                </a:solidFill>
                <a:latin typeface="Meiryo UI" panose="020B0604030504040204" pitchFamily="50" charset="-128"/>
                <a:ea typeface="Meiryo UI" panose="020B0604030504040204" pitchFamily="50" charset="-128"/>
              </a:rPr>
              <a:t>）に基づき大阪府政策企画部推計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0" name="AutoShape 13"/>
          <p:cNvSpPr>
            <a:spLocks noChangeArrowheads="1"/>
          </p:cNvSpPr>
          <p:nvPr/>
        </p:nvSpPr>
        <p:spPr bwMode="auto">
          <a:xfrm>
            <a:off x="502442" y="5176550"/>
            <a:ext cx="1691270" cy="594493"/>
          </a:xfrm>
          <a:prstGeom prst="wedgeEllipseCallout">
            <a:avLst>
              <a:gd name="adj1" fmla="val -33987"/>
              <a:gd name="adj2" fmla="val -72678"/>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高齢者は　</a:t>
            </a:r>
            <a:r>
              <a:rPr lang="en-US" altLang="ja-JP" sz="1000" b="1" dirty="0" smtClean="0">
                <a:solidFill>
                  <a:prstClr val="black"/>
                </a:solidFill>
                <a:latin typeface="HG丸ｺﾞｼｯｸM-PRO" pitchFamily="50" charset="-128"/>
                <a:ea typeface="HG丸ｺﾞｼｯｸM-PRO" pitchFamily="50" charset="-128"/>
                <a:cs typeface="ＭＳ Ｐゴシック" pitchFamily="50" charset="-128"/>
              </a:rPr>
              <a:t>10.4</a:t>
            </a:r>
            <a:r>
              <a:rPr lang="en-US" altLang="ja-JP" sz="1000" b="1" dirty="0" smtClean="0">
                <a:solidFill>
                  <a:prstClr val="black"/>
                </a:solidFill>
                <a:latin typeface="ＭＳ 明朝" pitchFamily="17" charset="-128"/>
                <a:ea typeface="ＭＳ 明朝" pitchFamily="17" charset="-128"/>
                <a:cs typeface="ＭＳ Ｐゴシック" pitchFamily="50" charset="-128"/>
              </a:rPr>
              <a:t>㌽</a:t>
            </a:r>
            <a:r>
              <a:rPr lang="ja-JP" altLang="en-US" sz="1000" b="1" dirty="0" smtClean="0">
                <a:solidFill>
                  <a:srgbClr val="FF0000"/>
                </a:solidFill>
                <a:latin typeface="HG丸ｺﾞｼｯｸM-PRO" pitchFamily="50" charset="-128"/>
                <a:ea typeface="HG丸ｺﾞｼｯｸM-PRO" pitchFamily="50" charset="-128"/>
                <a:cs typeface="ＭＳ Ｐゴシック" pitchFamily="50" charset="-128"/>
              </a:rPr>
              <a:t>増加</a:t>
            </a:r>
            <a:endParaRPr lang="ja-JP" altLang="en-US" sz="800" dirty="0" smtClean="0">
              <a:solidFill>
                <a:prstClr val="black"/>
              </a:solidFill>
              <a:latin typeface="ＭＳ ゴシック" pitchFamily="49" charset="-128"/>
              <a:ea typeface="ＭＳ ゴシック" pitchFamily="49" charset="-128"/>
              <a:cs typeface="ＭＳ Ｐゴシック" pitchFamily="50" charset="-128"/>
            </a:endParaRP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年少者は　</a:t>
            </a:r>
            <a:r>
              <a:rPr lang="en-US" altLang="ja-JP" sz="1000" b="1" dirty="0" smtClean="0">
                <a:solidFill>
                  <a:prstClr val="black"/>
                </a:solidFill>
                <a:latin typeface="HG丸ｺﾞｼｯｸM-PRO" pitchFamily="50" charset="-128"/>
                <a:ea typeface="HG丸ｺﾞｼｯｸM-PRO" pitchFamily="50" charset="-128"/>
                <a:cs typeface="ＭＳ Ｐゴシック" pitchFamily="50" charset="-128"/>
              </a:rPr>
              <a:t>2.</a:t>
            </a:r>
            <a:r>
              <a:rPr lang="ja-JP" altLang="en-US" sz="1000" b="1" dirty="0" smtClean="0">
                <a:solidFill>
                  <a:prstClr val="black"/>
                </a:solidFill>
                <a:latin typeface="HG丸ｺﾞｼｯｸM-PRO" pitchFamily="50" charset="-128"/>
                <a:ea typeface="HG丸ｺﾞｼｯｸM-PRO" pitchFamily="50" charset="-128"/>
                <a:cs typeface="ＭＳ Ｐゴシック" pitchFamily="50" charset="-128"/>
              </a:rPr>
              <a:t>５</a:t>
            </a:r>
            <a:r>
              <a:rPr lang="en-US" altLang="ja-JP" sz="1000" b="1" dirty="0" smtClean="0">
                <a:solidFill>
                  <a:prstClr val="black"/>
                </a:solidFill>
                <a:latin typeface="ＭＳ 明朝" pitchFamily="17" charset="-128"/>
                <a:ea typeface="ＭＳ 明朝" pitchFamily="17" charset="-128"/>
                <a:cs typeface="ＭＳ Ｐゴシック" pitchFamily="50" charset="-128"/>
              </a:rPr>
              <a:t>㌽</a:t>
            </a:r>
            <a:r>
              <a:rPr lang="ja-JP" altLang="en-US" sz="1000" b="1" dirty="0" smtClean="0">
                <a:solidFill>
                  <a:srgbClr val="0000FF"/>
                </a:solidFill>
                <a:latin typeface="HG丸ｺﾞｼｯｸM-PRO" pitchFamily="50" charset="-128"/>
                <a:ea typeface="HG丸ｺﾞｼｯｸM-PRO" pitchFamily="50" charset="-128"/>
                <a:cs typeface="ＭＳ Ｐゴシック" pitchFamily="50" charset="-128"/>
              </a:rPr>
              <a:t>減少</a:t>
            </a:r>
            <a:endParaRPr lang="en-US" altLang="ja-JP" sz="1000" b="1" dirty="0" smtClean="0">
              <a:solidFill>
                <a:srgbClr val="0000FF"/>
              </a:solidFill>
              <a:latin typeface="HG丸ｺﾞｼｯｸM-PRO" pitchFamily="50" charset="-128"/>
              <a:ea typeface="HG丸ｺﾞｼｯｸM-PRO" pitchFamily="50" charset="-128"/>
              <a:cs typeface="ＭＳ Ｐゴシック" pitchFamily="50" charset="-128"/>
            </a:endParaRPr>
          </a:p>
        </p:txBody>
      </p:sp>
      <p:cxnSp>
        <p:nvCxnSpPr>
          <p:cNvPr id="31" name="直線矢印コネクタ 30"/>
          <p:cNvCxnSpPr/>
          <p:nvPr/>
        </p:nvCxnSpPr>
        <p:spPr>
          <a:xfrm>
            <a:off x="5186607" y="1732268"/>
            <a:ext cx="1412277" cy="0"/>
          </a:xfrm>
          <a:prstGeom prst="straightConnector1">
            <a:avLst/>
          </a:prstGeom>
          <a:ln w="571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1" idx="16"/>
          </p:cNvCxnSpPr>
          <p:nvPr/>
        </p:nvCxnSpPr>
        <p:spPr>
          <a:xfrm>
            <a:off x="5369072" y="2331576"/>
            <a:ext cx="1278108" cy="9663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AutoShape 11"/>
          <p:cNvSpPr>
            <a:spLocks noChangeArrowheads="1"/>
          </p:cNvSpPr>
          <p:nvPr/>
        </p:nvSpPr>
        <p:spPr bwMode="auto">
          <a:xfrm>
            <a:off x="7422756" y="5434854"/>
            <a:ext cx="1766634" cy="605313"/>
          </a:xfrm>
          <a:prstGeom prst="wedgeEllipseCallout">
            <a:avLst>
              <a:gd name="adj1" fmla="val 47996"/>
              <a:gd name="adj2" fmla="val -76780"/>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高齢者は　</a:t>
            </a:r>
            <a:r>
              <a:rPr lang="en-US" altLang="ja-JP" sz="900" b="1" dirty="0" smtClean="0">
                <a:solidFill>
                  <a:prstClr val="black"/>
                </a:solidFill>
                <a:latin typeface="HG丸ｺﾞｼｯｸM-PRO" pitchFamily="50" charset="-128"/>
                <a:ea typeface="HG丸ｺﾞｼｯｸM-PRO" pitchFamily="50" charset="-128"/>
                <a:cs typeface="ＭＳ Ｐゴシック" pitchFamily="50" charset="-128"/>
              </a:rPr>
              <a:t>1</a:t>
            </a:r>
            <a:r>
              <a:rPr lang="en-US" altLang="ja-JP" sz="900" b="1" dirty="0" smtClean="0">
                <a:solidFill>
                  <a:prstClr val="black"/>
                </a:solidFill>
                <a:latin typeface="HG丸ｺﾞｼｯｸM-PRO" pitchFamily="50" charset="-128"/>
                <a:ea typeface="ＭＳ 明朝" pitchFamily="17" charset="-128"/>
                <a:cs typeface="ＭＳ Ｐゴシック" pitchFamily="50" charset="-128"/>
              </a:rPr>
              <a:t>1</a:t>
            </a:r>
            <a:r>
              <a:rPr lang="en-US" altLang="ja-JP" sz="900" b="1" dirty="0" smtClean="0">
                <a:solidFill>
                  <a:prstClr val="black"/>
                </a:solidFill>
                <a:latin typeface="HG丸ｺﾞｼｯｸM-PRO" pitchFamily="50" charset="-128"/>
                <a:ea typeface="HG丸ｺﾞｼｯｸM-PRO" pitchFamily="50" charset="-128"/>
                <a:cs typeface="ＭＳ Ｐゴシック" pitchFamily="50" charset="-128"/>
              </a:rPr>
              <a:t>.</a:t>
            </a:r>
            <a:r>
              <a:rPr lang="ja-JP" altLang="en-US" sz="900" b="1" dirty="0" smtClean="0">
                <a:solidFill>
                  <a:prstClr val="black"/>
                </a:solidFill>
                <a:latin typeface="HG丸ｺﾞｼｯｸM-PRO" pitchFamily="50" charset="-128"/>
                <a:ea typeface="HG丸ｺﾞｼｯｸM-PRO" pitchFamily="50" charset="-128"/>
                <a:cs typeface="ＭＳ Ｐゴシック" pitchFamily="50" charset="-128"/>
              </a:rPr>
              <a:t>９</a:t>
            </a:r>
            <a:r>
              <a:rPr lang="en-US" altLang="ja-JP" sz="900" b="1" dirty="0" smtClean="0">
                <a:solidFill>
                  <a:prstClr val="black"/>
                </a:solidFill>
                <a:latin typeface="ＭＳ 明朝" pitchFamily="17" charset="-128"/>
                <a:ea typeface="ＭＳ 明朝" pitchFamily="17" charset="-128"/>
                <a:cs typeface="ＭＳ Ｐゴシック" pitchFamily="50" charset="-128"/>
              </a:rPr>
              <a:t>㌽</a:t>
            </a:r>
            <a:r>
              <a:rPr lang="ja-JP" altLang="en-US" sz="1050" b="1" dirty="0" smtClean="0">
                <a:solidFill>
                  <a:srgbClr val="FF0000"/>
                </a:solidFill>
                <a:latin typeface="HG丸ｺﾞｼｯｸM-PRO" pitchFamily="50" charset="-128"/>
                <a:ea typeface="HG丸ｺﾞｼｯｸM-PRO" pitchFamily="50" charset="-128"/>
                <a:cs typeface="ＭＳ Ｐゴシック" pitchFamily="50" charset="-128"/>
              </a:rPr>
              <a:t>増加</a:t>
            </a:r>
            <a:endParaRPr lang="ja-JP" altLang="en-US" sz="700" dirty="0" smtClean="0">
              <a:solidFill>
                <a:prstClr val="black"/>
              </a:solidFill>
              <a:latin typeface="ＭＳ ゴシック" pitchFamily="49" charset="-128"/>
              <a:ea typeface="ＭＳ ゴシック" pitchFamily="49" charset="-128"/>
              <a:cs typeface="ＭＳ Ｐゴシック" pitchFamily="50" charset="-128"/>
            </a:endParaRP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年少者は　</a:t>
            </a:r>
            <a:r>
              <a:rPr lang="en-US" altLang="ja-JP" sz="900" b="1" dirty="0" smtClean="0">
                <a:solidFill>
                  <a:prstClr val="black"/>
                </a:solidFill>
                <a:latin typeface="HG丸ｺﾞｼｯｸM-PRO" pitchFamily="50" charset="-128"/>
                <a:ea typeface="Malgun Gothic" pitchFamily="34" charset="-127"/>
                <a:cs typeface="ＭＳ Ｐゴシック" pitchFamily="50" charset="-128"/>
              </a:rPr>
              <a:t>2</a:t>
            </a:r>
            <a:r>
              <a:rPr lang="en-US" altLang="ja-JP" sz="900" b="1" dirty="0" smtClean="0">
                <a:solidFill>
                  <a:prstClr val="black"/>
                </a:solidFill>
                <a:latin typeface="HG丸ｺﾞｼｯｸM-PRO" pitchFamily="50" charset="-128"/>
                <a:ea typeface="HG丸ｺﾞｼｯｸM-PRO" pitchFamily="50" charset="-128"/>
                <a:cs typeface="ＭＳ Ｐゴシック" pitchFamily="50" charset="-128"/>
              </a:rPr>
              <a:t>.3</a:t>
            </a:r>
            <a:r>
              <a:rPr lang="en-US" altLang="ja-JP" sz="900" b="1" dirty="0" smtClean="0">
                <a:solidFill>
                  <a:prstClr val="black"/>
                </a:solidFill>
                <a:latin typeface="ＭＳ 明朝" pitchFamily="17" charset="-128"/>
                <a:ea typeface="ＭＳ 明朝" pitchFamily="17" charset="-128"/>
                <a:cs typeface="ＭＳ Ｐゴシック" pitchFamily="50" charset="-128"/>
              </a:rPr>
              <a:t>㌽</a:t>
            </a:r>
            <a:r>
              <a:rPr lang="ja-JP" altLang="en-US" sz="900" b="1" dirty="0" smtClean="0">
                <a:solidFill>
                  <a:srgbClr val="0000FF"/>
                </a:solidFill>
                <a:latin typeface="HG丸ｺﾞｼｯｸM-PRO" pitchFamily="50" charset="-128"/>
                <a:ea typeface="HG丸ｺﾞｼｯｸM-PRO" pitchFamily="50" charset="-128"/>
                <a:cs typeface="ＭＳ Ｐゴシック" pitchFamily="50" charset="-128"/>
              </a:rPr>
              <a:t>減少</a:t>
            </a:r>
            <a:endParaRPr lang="en-US" altLang="ja-JP" sz="900" b="1" dirty="0" smtClean="0">
              <a:solidFill>
                <a:srgbClr val="0000FF"/>
              </a:solidFill>
              <a:latin typeface="HG丸ｺﾞｼｯｸM-PRO" pitchFamily="50" charset="-128"/>
              <a:ea typeface="HG丸ｺﾞｼｯｸM-PRO" pitchFamily="50" charset="-128"/>
              <a:cs typeface="ＭＳ Ｐゴシック" pitchFamily="50" charset="-128"/>
            </a:endParaRPr>
          </a:p>
        </p:txBody>
      </p:sp>
      <p:sp>
        <p:nvSpPr>
          <p:cNvPr id="34" name="AutoShape 12"/>
          <p:cNvSpPr>
            <a:spLocks noChangeArrowheads="1"/>
          </p:cNvSpPr>
          <p:nvPr/>
        </p:nvSpPr>
        <p:spPr bwMode="auto">
          <a:xfrm>
            <a:off x="2213095" y="5341316"/>
            <a:ext cx="1673582" cy="579456"/>
          </a:xfrm>
          <a:prstGeom prst="wedgeEllipseCallout">
            <a:avLst>
              <a:gd name="adj1" fmla="val 47736"/>
              <a:gd name="adj2" fmla="val -62708"/>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algn="ctr" fontAlgn="base">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高齢者は　</a:t>
            </a:r>
            <a:r>
              <a:rPr lang="en-US" altLang="ja-JP" sz="1000" b="1" dirty="0" smtClean="0">
                <a:solidFill>
                  <a:prstClr val="black"/>
                </a:solidFill>
                <a:latin typeface="HG丸ｺﾞｼｯｸM-PRO" pitchFamily="50" charset="-128"/>
                <a:ea typeface="HG丸ｺﾞｼｯｸM-PRO" pitchFamily="50" charset="-128"/>
                <a:cs typeface="ＭＳ Ｐゴシック" pitchFamily="50" charset="-128"/>
              </a:rPr>
              <a:t>15.3</a:t>
            </a:r>
            <a:r>
              <a:rPr lang="en-US" altLang="ja-JP" sz="1000" b="1" dirty="0" smtClean="0">
                <a:solidFill>
                  <a:prstClr val="black"/>
                </a:solidFill>
                <a:latin typeface="ＭＳ 明朝" pitchFamily="17" charset="-128"/>
                <a:ea typeface="ＭＳ 明朝" pitchFamily="17" charset="-128"/>
                <a:cs typeface="ＭＳ Ｐゴシック" pitchFamily="50" charset="-128"/>
              </a:rPr>
              <a:t>㌽</a:t>
            </a:r>
            <a:r>
              <a:rPr lang="ja-JP" altLang="en-US" sz="1000" b="1" dirty="0" smtClean="0">
                <a:solidFill>
                  <a:srgbClr val="FF0000"/>
                </a:solidFill>
                <a:latin typeface="HG丸ｺﾞｼｯｸM-PRO" pitchFamily="50" charset="-128"/>
                <a:ea typeface="HG丸ｺﾞｼｯｸM-PRO" pitchFamily="50" charset="-128"/>
                <a:cs typeface="ＭＳ Ｐゴシック" pitchFamily="50" charset="-128"/>
              </a:rPr>
              <a:t>増加</a:t>
            </a:r>
            <a:endParaRPr lang="ja-JP" altLang="en-US" sz="800" dirty="0" smtClean="0">
              <a:solidFill>
                <a:prstClr val="black"/>
              </a:solidFill>
              <a:latin typeface="ＭＳ ゴシック" pitchFamily="49" charset="-128"/>
              <a:ea typeface="ＭＳ ゴシック" pitchFamily="49" charset="-128"/>
              <a:cs typeface="ＭＳ Ｐゴシック" pitchFamily="50" charset="-128"/>
            </a:endParaRP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年少者は　</a:t>
            </a:r>
            <a:r>
              <a:rPr lang="en-US" altLang="ja-JP" sz="1000" b="1" dirty="0" smtClean="0">
                <a:solidFill>
                  <a:prstClr val="black"/>
                </a:solidFill>
                <a:latin typeface="HG丸ｺﾞｼｯｸM-PRO" pitchFamily="50" charset="-128"/>
                <a:ea typeface="HG丸ｺﾞｼｯｸM-PRO" pitchFamily="50" charset="-128"/>
                <a:cs typeface="ＭＳ Ｐゴシック" pitchFamily="50" charset="-128"/>
              </a:rPr>
              <a:t>3.0</a:t>
            </a:r>
            <a:r>
              <a:rPr lang="en-US" altLang="ja-JP" sz="1000" b="1" dirty="0" smtClean="0">
                <a:solidFill>
                  <a:prstClr val="black"/>
                </a:solidFill>
                <a:latin typeface="ＭＳ 明朝" pitchFamily="17" charset="-128"/>
                <a:ea typeface="ＭＳ 明朝" pitchFamily="17" charset="-128"/>
                <a:cs typeface="ＭＳ Ｐゴシック" pitchFamily="50" charset="-128"/>
              </a:rPr>
              <a:t>㌽</a:t>
            </a:r>
            <a:r>
              <a:rPr lang="ja-JP" altLang="en-US" sz="1000" b="1" dirty="0" smtClean="0">
                <a:solidFill>
                  <a:srgbClr val="0000FF"/>
                </a:solidFill>
                <a:latin typeface="HG丸ｺﾞｼｯｸM-PRO" pitchFamily="50" charset="-128"/>
                <a:ea typeface="HG丸ｺﾞｼｯｸM-PRO" pitchFamily="50" charset="-128"/>
                <a:cs typeface="ＭＳ Ｐゴシック" pitchFamily="50" charset="-128"/>
              </a:rPr>
              <a:t>減少</a:t>
            </a:r>
          </a:p>
        </p:txBody>
      </p:sp>
      <p:sp>
        <p:nvSpPr>
          <p:cNvPr id="35" name="Text Box 30"/>
          <p:cNvSpPr txBox="1">
            <a:spLocks noChangeArrowheads="1"/>
          </p:cNvSpPr>
          <p:nvPr/>
        </p:nvSpPr>
        <p:spPr bwMode="auto">
          <a:xfrm>
            <a:off x="694135" y="2932270"/>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400" dirty="0" smtClean="0">
              <a:solidFill>
                <a:prstClr val="black"/>
              </a:solidFill>
              <a:latin typeface="Arial" pitchFamily="34" charset="0"/>
              <a:cs typeface="ＭＳ Ｐゴシック" pitchFamily="50" charset="-128"/>
            </a:endParaRPr>
          </a:p>
        </p:txBody>
      </p:sp>
      <p:sp>
        <p:nvSpPr>
          <p:cNvPr id="36" name="AutoShape 9"/>
          <p:cNvSpPr>
            <a:spLocks noChangeArrowheads="1"/>
          </p:cNvSpPr>
          <p:nvPr/>
        </p:nvSpPr>
        <p:spPr bwMode="auto">
          <a:xfrm>
            <a:off x="3105585" y="1427849"/>
            <a:ext cx="1445791" cy="573450"/>
          </a:xfrm>
          <a:prstGeom prst="wedgeEllipseCallout">
            <a:avLst>
              <a:gd name="adj1" fmla="val -73302"/>
              <a:gd name="adj2" fmla="val 33094"/>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高齢者</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は　</a:t>
            </a:r>
            <a:r>
              <a:rPr lang="en-US" altLang="ja-JP" sz="900" b="1" dirty="0" smtClean="0">
                <a:solidFill>
                  <a:prstClr val="black"/>
                </a:solidFill>
                <a:latin typeface="HG丸ｺﾞｼｯｸM-PRO" pitchFamily="50" charset="-128"/>
                <a:ea typeface="HG丸ｺﾞｼｯｸM-PRO" pitchFamily="50" charset="-128"/>
                <a:cs typeface="ＭＳ Ｐゴシック" pitchFamily="50" charset="-128"/>
              </a:rPr>
              <a:t>8.1</a:t>
            </a:r>
            <a:r>
              <a:rPr lang="en-US" altLang="ja-JP" sz="900" b="1" dirty="0" smtClean="0">
                <a:solidFill>
                  <a:prstClr val="black"/>
                </a:solidFill>
                <a:latin typeface="ＭＳ 明朝" pitchFamily="17" charset="-128"/>
                <a:ea typeface="ＭＳ 明朝" pitchFamily="17" charset="-128"/>
                <a:cs typeface="ＭＳ Ｐゴシック" pitchFamily="50" charset="-128"/>
              </a:rPr>
              <a:t>㌽</a:t>
            </a:r>
            <a:r>
              <a:rPr lang="ja-JP" altLang="en-US" sz="1050" b="1" dirty="0" smtClean="0">
                <a:solidFill>
                  <a:srgbClr val="FF0000"/>
                </a:solidFill>
                <a:latin typeface="HG丸ｺﾞｼｯｸM-PRO" pitchFamily="50" charset="-128"/>
                <a:ea typeface="HG丸ｺﾞｼｯｸM-PRO" pitchFamily="50" charset="-128"/>
                <a:cs typeface="ＭＳ Ｐゴシック" pitchFamily="50" charset="-128"/>
              </a:rPr>
              <a:t>増加</a:t>
            </a:r>
            <a:endParaRPr lang="ja-JP" altLang="en-US" sz="700" dirty="0" smtClean="0">
              <a:solidFill>
                <a:prstClr val="black"/>
              </a:solidFill>
              <a:latin typeface="ＭＳ ゴシック" pitchFamily="49" charset="-128"/>
              <a:ea typeface="ＭＳ ゴシック" pitchFamily="49" charset="-128"/>
              <a:cs typeface="ＭＳ Ｐゴシック" pitchFamily="50" charset="-128"/>
            </a:endParaRP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年少者</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は　</a:t>
            </a:r>
            <a:r>
              <a:rPr lang="en-US" altLang="ja-JP" sz="900" b="1" dirty="0" smtClean="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1.4</a:t>
            </a:r>
            <a:r>
              <a:rPr lang="en-US" altLang="ja-JP" sz="900" b="1" dirty="0" smtClean="0">
                <a:solidFill>
                  <a:prstClr val="black"/>
                </a:solidFill>
                <a:latin typeface="ＭＳ 明朝" pitchFamily="17" charset="-128"/>
                <a:ea typeface="ＭＳ 明朝" pitchFamily="17" charset="-128"/>
                <a:cs typeface="ＭＳ Ｐゴシック" pitchFamily="50" charset="-128"/>
              </a:rPr>
              <a:t>㌽</a:t>
            </a:r>
            <a:r>
              <a:rPr lang="ja-JP" altLang="en-US" sz="900" b="1" dirty="0" smtClean="0">
                <a:solidFill>
                  <a:srgbClr val="0000FF"/>
                </a:solidFill>
                <a:latin typeface="HG丸ｺﾞｼｯｸM-PRO" pitchFamily="50" charset="-128"/>
                <a:ea typeface="HG丸ｺﾞｼｯｸM-PRO" pitchFamily="50" charset="-128"/>
                <a:cs typeface="ＭＳ Ｐゴシック" pitchFamily="50" charset="-128"/>
              </a:rPr>
              <a:t>減少</a:t>
            </a:r>
            <a:endParaRPr lang="ja-JP" altLang="ja-JP" sz="1600" dirty="0" smtClean="0">
              <a:solidFill>
                <a:prstClr val="black"/>
              </a:solidFill>
              <a:latin typeface="Arial" pitchFamily="34" charset="0"/>
              <a:ea typeface="ＭＳ Ｐゴシック" pitchFamily="50" charset="-128"/>
              <a:cs typeface="ＭＳ Ｐゴシック" pitchFamily="50" charset="-128"/>
            </a:endParaRPr>
          </a:p>
        </p:txBody>
      </p:sp>
      <p:sp>
        <p:nvSpPr>
          <p:cNvPr id="3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人口動態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府内各地域の状況</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38" name="AutoShape 10"/>
          <p:cNvSpPr>
            <a:spLocks noChangeArrowheads="1"/>
          </p:cNvSpPr>
          <p:nvPr/>
        </p:nvSpPr>
        <p:spPr bwMode="auto">
          <a:xfrm>
            <a:off x="8267436" y="951599"/>
            <a:ext cx="1656184" cy="578561"/>
          </a:xfrm>
          <a:prstGeom prst="wedgeEllipseCallout">
            <a:avLst>
              <a:gd name="adj1" fmla="val 3504"/>
              <a:gd name="adj2" fmla="val 68509"/>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algn="ctr" fontAlgn="base">
              <a:spcBef>
                <a:spcPct val="0"/>
              </a:spcBef>
              <a:spcAft>
                <a:spcPct val="0"/>
              </a:spcAft>
            </a:pP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2045</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高齢者</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は　</a:t>
            </a:r>
            <a:r>
              <a:rPr lang="en-US" altLang="ja-JP" sz="900" b="1" dirty="0" smtClean="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9.8</a:t>
            </a:r>
            <a:r>
              <a:rPr lang="en-US" altLang="ja-JP" sz="900" b="1" dirty="0" smtClean="0">
                <a:solidFill>
                  <a:prstClr val="black"/>
                </a:solidFill>
                <a:latin typeface="ＭＳ 明朝" pitchFamily="17" charset="-128"/>
                <a:ea typeface="ＭＳ 明朝" pitchFamily="17" charset="-128"/>
                <a:cs typeface="ＭＳ Ｐゴシック" pitchFamily="50" charset="-128"/>
              </a:rPr>
              <a:t>㌽</a:t>
            </a:r>
            <a:r>
              <a:rPr lang="ja-JP" altLang="en-US" sz="1050" b="1" dirty="0" smtClean="0">
                <a:solidFill>
                  <a:srgbClr val="FF0000"/>
                </a:solidFill>
                <a:latin typeface="HG丸ｺﾞｼｯｸM-PRO" pitchFamily="50" charset="-128"/>
                <a:ea typeface="HG丸ｺﾞｼｯｸM-PRO" pitchFamily="50" charset="-128"/>
                <a:cs typeface="ＭＳ Ｐゴシック" pitchFamily="50" charset="-128"/>
              </a:rPr>
              <a:t>増加</a:t>
            </a:r>
            <a:endParaRPr lang="ja-JP" altLang="en-US" sz="700" dirty="0" smtClean="0">
              <a:solidFill>
                <a:prstClr val="black"/>
              </a:solidFill>
              <a:latin typeface="ＭＳ ゴシック" pitchFamily="49" charset="-128"/>
              <a:ea typeface="ＭＳ ゴシック" pitchFamily="49" charset="-128"/>
              <a:cs typeface="ＭＳ Ｐゴシック" pitchFamily="50" charset="-128"/>
            </a:endParaRPr>
          </a:p>
          <a:p>
            <a:pPr algn="ctr" fontAlgn="base">
              <a:spcBef>
                <a:spcPct val="0"/>
              </a:spcBef>
              <a:spcAft>
                <a:spcPct val="0"/>
              </a:spcAft>
            </a:pPr>
            <a:r>
              <a:rPr lang="ja-JP" altLang="en-US" sz="700" b="1" dirty="0" smtClean="0">
                <a:solidFill>
                  <a:prstClr val="black"/>
                </a:solidFill>
                <a:latin typeface="ＭＳ ゴシック" pitchFamily="49" charset="-128"/>
                <a:ea typeface="ＭＳ ゴシック" pitchFamily="49" charset="-128"/>
                <a:cs typeface="ＭＳ Ｐゴシック" pitchFamily="50" charset="-128"/>
              </a:rPr>
              <a:t>年少者</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は　</a:t>
            </a:r>
            <a:r>
              <a:rPr lang="en-US" altLang="ja-JP" sz="900" b="1" dirty="0" smtClean="0">
                <a:solidFill>
                  <a:prstClr val="black"/>
                </a:solidFill>
                <a:latin typeface="HG丸ｺﾞｼｯｸM-PRO" pitchFamily="50" charset="-128"/>
                <a:ea typeface="ＭＳ 明朝" pitchFamily="17" charset="-128"/>
                <a:cs typeface="ＭＳ Ｐゴシック" pitchFamily="50" charset="-128"/>
              </a:rPr>
              <a:t>1</a:t>
            </a:r>
            <a:r>
              <a:rPr lang="en-US" altLang="ja-JP" sz="900" b="1" dirty="0" smtClean="0">
                <a:solidFill>
                  <a:prstClr val="black"/>
                </a:solidFill>
                <a:latin typeface="HG丸ｺﾞｼｯｸM-PRO" pitchFamily="50" charset="-128"/>
                <a:ea typeface="HG丸ｺﾞｼｯｸM-PRO" pitchFamily="50" charset="-128"/>
                <a:cs typeface="ＭＳ Ｐゴシック" pitchFamily="50" charset="-128"/>
              </a:rPr>
              <a:t>.</a:t>
            </a:r>
            <a:r>
              <a:rPr lang="en-US" altLang="ja-JP" sz="900" b="1" dirty="0">
                <a:solidFill>
                  <a:prstClr val="black"/>
                </a:solidFill>
                <a:latin typeface="HG丸ｺﾞｼｯｸM-PRO" pitchFamily="50" charset="-128"/>
                <a:ea typeface="HG丸ｺﾞｼｯｸM-PRO" pitchFamily="50" charset="-128"/>
                <a:cs typeface="ＭＳ Ｐゴシック" pitchFamily="50" charset="-128"/>
              </a:rPr>
              <a:t>6</a:t>
            </a:r>
            <a:r>
              <a:rPr lang="ja-JP" altLang="en-US" sz="900" b="1" dirty="0" smtClean="0">
                <a:solidFill>
                  <a:prstClr val="black"/>
                </a:solidFill>
                <a:latin typeface="ＭＳ 明朝" pitchFamily="17" charset="-128"/>
                <a:ea typeface="ＭＳ 明朝" pitchFamily="17" charset="-128"/>
                <a:cs typeface="ＭＳ Ｐゴシック" pitchFamily="50" charset="-128"/>
              </a:rPr>
              <a:t>㌽</a:t>
            </a:r>
            <a:r>
              <a:rPr lang="ja-JP" altLang="en-US" sz="900" b="1" dirty="0" smtClean="0">
                <a:solidFill>
                  <a:srgbClr val="0000FF"/>
                </a:solidFill>
                <a:latin typeface="HG丸ｺﾞｼｯｸM-PRO" pitchFamily="50" charset="-128"/>
                <a:ea typeface="HG丸ｺﾞｼｯｸM-PRO" pitchFamily="50" charset="-128"/>
                <a:cs typeface="ＭＳ Ｐゴシック" pitchFamily="50" charset="-128"/>
              </a:rPr>
              <a:t>減少</a:t>
            </a:r>
            <a:endParaRPr lang="en-US" altLang="ja-JP" sz="900" b="1" dirty="0" smtClean="0">
              <a:solidFill>
                <a:srgbClr val="0000FF"/>
              </a:solidFill>
              <a:latin typeface="HG丸ｺﾞｼｯｸM-PRO" pitchFamily="50" charset="-128"/>
              <a:ea typeface="HG丸ｺﾞｼｯｸM-PRO" pitchFamily="50" charset="-128"/>
              <a:cs typeface="ＭＳ Ｐゴシック" pitchFamily="50" charset="-128"/>
            </a:endParaRPr>
          </a:p>
        </p:txBody>
      </p:sp>
    </p:spTree>
    <p:extLst>
      <p:ext uri="{BB962C8B-B14F-4D97-AF65-F5344CB8AC3E}">
        <p14:creationId xmlns:p14="http://schemas.microsoft.com/office/powerpoint/2010/main" val="1024017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9403493" y="5667161"/>
            <a:ext cx="459494" cy="394246"/>
          </a:xfrm>
          <a:ln>
            <a:solidFill>
              <a:schemeClr val="accent1"/>
            </a:solidFill>
          </a:ln>
        </p:spPr>
        <p:txBody>
          <a:bodyPr/>
          <a:lstStyle/>
          <a:p>
            <a:pPr algn="ctr"/>
            <a:fld id="{9B28B6A2-4437-46C4-8AB6-08015A7ADF51}" type="slidenum">
              <a:rPr kumimoji="1" lang="ja-JP" altLang="en-US" sz="1600" smtClean="0"/>
              <a:pPr algn="ctr"/>
              <a:t>5</a:t>
            </a:fld>
            <a:endParaRPr kumimoji="1" lang="ja-JP" altLang="en-US" sz="1600" dirty="0"/>
          </a:p>
        </p:txBody>
      </p:sp>
      <p:sp>
        <p:nvSpPr>
          <p:cNvPr id="13" name="正方形/長方形 12"/>
          <p:cNvSpPr/>
          <p:nvPr/>
        </p:nvSpPr>
        <p:spPr>
          <a:xfrm>
            <a:off x="334851" y="528491"/>
            <a:ext cx="9298389" cy="4109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0" rtlCol="0" anchor="t"/>
          <a:lstStyle/>
          <a:p>
            <a:pPr marL="180975" indent="-180975"/>
            <a:r>
              <a:rPr kumimoji="1" lang="ja-JP" altLang="en-US" sz="1400" dirty="0" smtClean="0">
                <a:solidFill>
                  <a:schemeClr val="tx1"/>
                </a:solidFill>
                <a:latin typeface="Meiryo UI" panose="020B0604030504040204" pitchFamily="50" charset="-128"/>
                <a:ea typeface="Meiryo UI" panose="020B0604030504040204" pitchFamily="50" charset="-128"/>
              </a:rPr>
              <a:t> ●大阪府では、全国や他の都市（神奈川、愛知）に比べ</a:t>
            </a:r>
            <a:r>
              <a:rPr kumimoji="1" lang="en-US" altLang="ja-JP" sz="1400" b="1" u="sng" dirty="0" smtClean="0">
                <a:solidFill>
                  <a:schemeClr val="tx1"/>
                </a:solidFill>
                <a:latin typeface="Meiryo UI" panose="020B0604030504040204" pitchFamily="50" charset="-128"/>
                <a:ea typeface="Meiryo UI" panose="020B0604030504040204" pitchFamily="50" charset="-128"/>
              </a:rPr>
              <a:t>65</a:t>
            </a:r>
            <a:r>
              <a:rPr kumimoji="1" lang="ja-JP" altLang="en-US" sz="1400" b="1" u="sng" dirty="0" smtClean="0">
                <a:solidFill>
                  <a:schemeClr val="tx1"/>
                </a:solidFill>
                <a:latin typeface="Meiryo UI" panose="020B0604030504040204" pitchFamily="50" charset="-128"/>
                <a:ea typeface="Meiryo UI" panose="020B0604030504040204" pitchFamily="50" charset="-128"/>
              </a:rPr>
              <a:t>歳以上の高齢者の単独世帯が多い。</a:t>
            </a:r>
            <a:endParaRPr kumimoji="1" lang="ja-JP" altLang="en-US" sz="1400" b="1" u="sng" dirty="0">
              <a:solidFill>
                <a:schemeClr val="tx1"/>
              </a:solidFill>
              <a:latin typeface="Meiryo UI" panose="020B0604030504040204" pitchFamily="50" charset="-128"/>
              <a:ea typeface="Meiryo UI" panose="020B0604030504040204" pitchFamily="50" charset="-128"/>
            </a:endParaRPr>
          </a:p>
          <a:p>
            <a:pPr marL="180975" indent="-180975"/>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 name="タイトル 3"/>
          <p:cNvSpPr txBox="1">
            <a:spLocks/>
          </p:cNvSpPr>
          <p:nvPr/>
        </p:nvSpPr>
        <p:spPr>
          <a:xfrm>
            <a:off x="0" y="0"/>
            <a:ext cx="9906000" cy="347730"/>
          </a:xfrm>
          <a:prstGeom prst="rect">
            <a:avLst/>
          </a:prstGeom>
          <a:solidFill>
            <a:srgbClr val="002060"/>
          </a:solidFill>
        </p:spPr>
        <p:txBody>
          <a:bodyP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人口動態 </a:t>
            </a:r>
            <a:r>
              <a:rPr lang="en-US" altLang="ja-JP" sz="1800" b="1" dirty="0" smtClean="0">
                <a:solidFill>
                  <a:schemeClr val="bg1"/>
                </a:solidFill>
                <a:latin typeface="Meiryo UI" panose="020B0604030504040204" pitchFamily="50" charset="-128"/>
                <a:ea typeface="Meiryo UI" panose="020B0604030504040204" pitchFamily="50" charset="-128"/>
              </a:rPr>
              <a:t>【</a:t>
            </a:r>
            <a:r>
              <a:rPr lang="ja-JP" altLang="en-US" sz="1800" b="1" dirty="0" smtClean="0">
                <a:solidFill>
                  <a:schemeClr val="bg1"/>
                </a:solidFill>
                <a:latin typeface="Meiryo UI" panose="020B0604030504040204" pitchFamily="50" charset="-128"/>
                <a:ea typeface="Meiryo UI" panose="020B0604030504040204" pitchFamily="50" charset="-128"/>
              </a:rPr>
              <a:t>独居老人世帯の比較</a:t>
            </a:r>
            <a:r>
              <a:rPr lang="en-US" altLang="ja-JP"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67161"/>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en-US" altLang="ja-JP" sz="1000" dirty="0" smtClean="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国勢</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 name="表 1"/>
          <p:cNvGraphicFramePr>
            <a:graphicFrameLocks noGrp="1"/>
          </p:cNvGraphicFramePr>
          <p:nvPr>
            <p:extLst/>
          </p:nvPr>
        </p:nvGraphicFramePr>
        <p:xfrm>
          <a:off x="774685" y="1518597"/>
          <a:ext cx="8356630" cy="384435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640725">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640725">
                <a:tc>
                  <a:txBody>
                    <a:bodyPr/>
                    <a:lstStyle/>
                    <a:p>
                      <a:pPr algn="ctr">
                        <a:spcAft>
                          <a:spcPts val="0"/>
                        </a:spcAft>
                      </a:pPr>
                      <a:r>
                        <a:rPr lang="ja-JP" sz="1800" kern="100">
                          <a:effectLst/>
                          <a:latin typeface="+mn-ea"/>
                          <a:ea typeface="+mn-ea"/>
                        </a:rPr>
                        <a:t>全国</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640725">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640725">
                <a:tc>
                  <a:txBody>
                    <a:bodyPr/>
                    <a:lstStyle/>
                    <a:p>
                      <a:pPr algn="ctr">
                        <a:spcAft>
                          <a:spcPts val="0"/>
                        </a:spcAft>
                      </a:pPr>
                      <a:r>
                        <a:rPr lang="ja-JP" altLang="en-US" sz="1800" kern="100" dirty="0" smtClean="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640725">
                <a:tc>
                  <a:txBody>
                    <a:bodyPr/>
                    <a:lstStyle/>
                    <a:p>
                      <a:pPr algn="ctr">
                        <a:spcAft>
                          <a:spcPts val="0"/>
                        </a:spcAft>
                      </a:pPr>
                      <a:r>
                        <a:rPr lang="ja-JP" altLang="en-US" sz="1800" kern="100" dirty="0" smtClean="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640725">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684533" y="4662152"/>
            <a:ext cx="2886570" cy="824248"/>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29600" y="1265183"/>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（単位：％）</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35398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0"/>
          <p:cNvSpPr>
            <a:spLocks noChangeArrowheads="1"/>
          </p:cNvSpPr>
          <p:nvPr/>
        </p:nvSpPr>
        <p:spPr bwMode="auto">
          <a:xfrm>
            <a:off x="219286" y="466423"/>
            <a:ext cx="70792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4463" indent="-144463"/>
            <a:r>
              <a:rPr lang="ja-JP"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の医薬品産業</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出典：厚生</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労働省 </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工業生産動態統計</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81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96214" y="808383"/>
            <a:ext cx="9337183" cy="819091"/>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年の大阪府の医薬品生産額は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5,302</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億円と、昨年から減少したものの、成長戦略策</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定時（</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比較すると増加。</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製造所数をみると、大阪府は</a:t>
            </a:r>
            <a:r>
              <a:rPr lang="en-US" altLang="ja-JP"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143</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事業所と、東京都に次ぐ</a:t>
            </a:r>
            <a:r>
              <a:rPr lang="en-US" altLang="ja-JP"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番目の集積状況</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となっている。</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事業所あたりの従業者数は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埼玉県</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や富山県、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静岡県に比べ小さく、中小規模の製造所が多い。</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835988" y="1800421"/>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医薬品生産額・全国シェア　ランキング</a:t>
            </a:r>
          </a:p>
        </p:txBody>
      </p:sp>
      <p:sp>
        <p:nvSpPr>
          <p:cNvPr id="7" name="テキスト ボックス 6"/>
          <p:cNvSpPr txBox="1"/>
          <p:nvPr/>
        </p:nvSpPr>
        <p:spPr>
          <a:xfrm>
            <a:off x="414151" y="2306444"/>
            <a:ext cx="994611" cy="223587"/>
          </a:xfrm>
          <a:prstGeom prst="rect">
            <a:avLst/>
          </a:prstGeom>
          <a:noFill/>
        </p:spPr>
        <p:txBody>
          <a:bodyPr wrap="square" rtlCol="0">
            <a:spAutoFit/>
          </a:bodyPr>
          <a:lstStyle/>
          <a:p>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p:txBody>
      </p:sp>
      <p:graphicFrame>
        <p:nvGraphicFramePr>
          <p:cNvPr id="11" name="表 2"/>
          <p:cNvGraphicFramePr>
            <a:graphicFrameLocks noGrp="1"/>
          </p:cNvGraphicFramePr>
          <p:nvPr>
            <p:extLst/>
          </p:nvPr>
        </p:nvGraphicFramePr>
        <p:xfrm>
          <a:off x="5150617" y="2060423"/>
          <a:ext cx="3538512" cy="1178298"/>
        </p:xfrm>
        <a:graphic>
          <a:graphicData uri="http://schemas.openxmlformats.org/drawingml/2006/table">
            <a:tbl>
              <a:tblPr>
                <a:tableStyleId>{BC89EF96-8CEA-46FF-86C4-4CE0E7609802}</a:tableStyleId>
              </a:tblPr>
              <a:tblGrid>
                <a:gridCol w="394711">
                  <a:extLst>
                    <a:ext uri="{9D8B030D-6E8A-4147-A177-3AD203B41FA5}">
                      <a16:colId xmlns:a16="http://schemas.microsoft.com/office/drawing/2014/main" val="20000"/>
                    </a:ext>
                  </a:extLst>
                </a:gridCol>
                <a:gridCol w="883414">
                  <a:extLst>
                    <a:ext uri="{9D8B030D-6E8A-4147-A177-3AD203B41FA5}">
                      <a16:colId xmlns:a16="http://schemas.microsoft.com/office/drawing/2014/main" val="20001"/>
                    </a:ext>
                  </a:extLst>
                </a:gridCol>
                <a:gridCol w="1154236">
                  <a:extLst>
                    <a:ext uri="{9D8B030D-6E8A-4147-A177-3AD203B41FA5}">
                      <a16:colId xmlns:a16="http://schemas.microsoft.com/office/drawing/2014/main" val="20002"/>
                    </a:ext>
                  </a:extLst>
                </a:gridCol>
                <a:gridCol w="1106151">
                  <a:extLst>
                    <a:ext uri="{9D8B030D-6E8A-4147-A177-3AD203B41FA5}">
                      <a16:colId xmlns:a16="http://schemas.microsoft.com/office/drawing/2014/main" val="20003"/>
                    </a:ext>
                  </a:extLst>
                </a:gridCol>
              </a:tblGrid>
              <a:tr h="196383">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金額（億円）</a:t>
                      </a:r>
                      <a:endParaRPr lang="zh-TW"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全国シェア</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196383">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6,820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196383">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6,540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2"/>
                  </a:ext>
                </a:extLst>
              </a:tr>
              <a:tr h="196383">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5,302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3"/>
                  </a:ext>
                </a:extLst>
              </a:tr>
              <a:tr h="196383">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extLst>
                  <a:ext uri="{0D108BD9-81ED-4DB2-BD59-A6C34878D82A}">
                    <a16:rowId xmlns:a16="http://schemas.microsoft.com/office/drawing/2014/main" val="10004"/>
                  </a:ext>
                </a:extLst>
              </a:tr>
              <a:tr h="196383">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4,076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bl>
          </a:graphicData>
        </a:graphic>
      </p:graphicFrame>
      <p:sp>
        <p:nvSpPr>
          <p:cNvPr id="22" name="テキスト ボックス 21"/>
          <p:cNvSpPr txBox="1"/>
          <p:nvPr/>
        </p:nvSpPr>
        <p:spPr>
          <a:xfrm>
            <a:off x="296214" y="1784759"/>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の医薬品生産額・全国シェアの推移</a:t>
            </a:r>
          </a:p>
        </p:txBody>
      </p:sp>
      <p:sp>
        <p:nvSpPr>
          <p:cNvPr id="23" name="テキスト ボックス 22"/>
          <p:cNvSpPr txBox="1"/>
          <p:nvPr/>
        </p:nvSpPr>
        <p:spPr>
          <a:xfrm>
            <a:off x="4835988" y="3434759"/>
            <a:ext cx="3906640"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医薬品製造所数・従業者数（人）</a:t>
            </a:r>
            <a:endParaRPr lang="en-US" altLang="ja-JP"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0"/>
          <p:cNvGraphicFramePr>
            <a:graphicFrameLocks noGrp="1"/>
          </p:cNvGraphicFramePr>
          <p:nvPr>
            <p:extLst/>
          </p:nvPr>
        </p:nvGraphicFramePr>
        <p:xfrm>
          <a:off x="5062290" y="3698742"/>
          <a:ext cx="3715166" cy="2118179"/>
        </p:xfrm>
        <a:graphic>
          <a:graphicData uri="http://schemas.openxmlformats.org/drawingml/2006/table">
            <a:tbl>
              <a:tblPr>
                <a:tableStyleId>{BC89EF96-8CEA-46FF-86C4-4CE0E7609802}</a:tableStyleId>
              </a:tblPr>
              <a:tblGrid>
                <a:gridCol w="300216">
                  <a:extLst>
                    <a:ext uri="{9D8B030D-6E8A-4147-A177-3AD203B41FA5}">
                      <a16:colId xmlns:a16="http://schemas.microsoft.com/office/drawing/2014/main" val="20000"/>
                    </a:ext>
                  </a:extLst>
                </a:gridCol>
                <a:gridCol w="726741">
                  <a:extLst>
                    <a:ext uri="{9D8B030D-6E8A-4147-A177-3AD203B41FA5}">
                      <a16:colId xmlns:a16="http://schemas.microsoft.com/office/drawing/2014/main" val="20001"/>
                    </a:ext>
                  </a:extLst>
                </a:gridCol>
                <a:gridCol w="724910">
                  <a:extLst>
                    <a:ext uri="{9D8B030D-6E8A-4147-A177-3AD203B41FA5}">
                      <a16:colId xmlns:a16="http://schemas.microsoft.com/office/drawing/2014/main" val="20002"/>
                    </a:ext>
                  </a:extLst>
                </a:gridCol>
                <a:gridCol w="906137">
                  <a:extLst>
                    <a:ext uri="{9D8B030D-6E8A-4147-A177-3AD203B41FA5}">
                      <a16:colId xmlns:a16="http://schemas.microsoft.com/office/drawing/2014/main" val="20003"/>
                    </a:ext>
                  </a:extLst>
                </a:gridCol>
                <a:gridCol w="1057162">
                  <a:extLst>
                    <a:ext uri="{9D8B030D-6E8A-4147-A177-3AD203B41FA5}">
                      <a16:colId xmlns:a16="http://schemas.microsoft.com/office/drawing/2014/main" val="20004"/>
                    </a:ext>
                  </a:extLst>
                </a:gridCol>
              </a:tblGrid>
              <a:tr h="304919">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製造所数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業者数（人）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製造所</a:t>
                      </a: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あたりの</a:t>
                      </a:r>
                      <a:b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従業者数（人）</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32.22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6,397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44.64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2"/>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3,935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39.91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3"/>
                  </a:ext>
                </a:extLst>
              </a:tr>
              <a:tr h="180564">
                <a:tc>
                  <a:txBody>
                    <a:bodyPr/>
                    <a:lstStyle/>
                    <a:p>
                      <a:pPr algn="ctr" fontAlgn="ctr"/>
                      <a:r>
                        <a:rPr lang="en-US" altLang="ja-JP" sz="10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9,855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113.53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4"/>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6,947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3,699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46.18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6"/>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8,558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131.86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7"/>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43.28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8"/>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2,908</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46.01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9"/>
                  </a:ext>
                </a:extLst>
              </a:tr>
              <a:tr h="180564">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2,976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65.27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10"/>
                  </a:ext>
                </a:extLst>
              </a:tr>
            </a:tbl>
          </a:graphicData>
        </a:graphic>
      </p:graphicFrame>
      <p:sp>
        <p:nvSpPr>
          <p:cNvPr id="17" name="タイトル 3"/>
          <p:cNvSpPr txBox="1">
            <a:spLocks/>
          </p:cNvSpPr>
          <p:nvPr/>
        </p:nvSpPr>
        <p:spPr>
          <a:xfrm>
            <a:off x="1" y="-20998"/>
            <a:ext cx="9905999" cy="404842"/>
          </a:xfrm>
          <a:prstGeom prst="rect">
            <a:avLst/>
          </a:prstGeom>
          <a:solidFill>
            <a:srgbClr val="002060"/>
          </a:solidFill>
        </p:spPr>
        <p:txBody>
          <a:bodyPr vert="horz" lIns="74296" tIns="37148" rIns="74296"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rPr>
              <a:t>産業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健康医療関連産業</a:t>
            </a:r>
            <a:r>
              <a:rPr lang="en-US" altLang="ja-JP" sz="1800" b="1" dirty="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3" name="スライド番号プレースホルダー 2"/>
          <p:cNvSpPr>
            <a:spLocks noGrp="1"/>
          </p:cNvSpPr>
          <p:nvPr>
            <p:ph type="sldNum" sz="quarter" idx="12"/>
          </p:nvPr>
        </p:nvSpPr>
        <p:spPr>
          <a:xfrm>
            <a:off x="9383151" y="5696262"/>
            <a:ext cx="462070" cy="394246"/>
          </a:xfrm>
        </p:spPr>
        <p:txBody>
          <a:bodyPr/>
          <a:lstStyle/>
          <a:p>
            <a:pPr>
              <a:defRPr/>
            </a:pPr>
            <a:fld id="{4AC9B83D-17C3-4F2E-B0BA-D155CD364A7C}" type="slidenum">
              <a:rPr lang="ja-JP" altLang="en-US" sz="1600" b="1" smtClean="0"/>
              <a:pPr>
                <a:defRPr/>
              </a:pPr>
              <a:t>6</a:t>
            </a:fld>
            <a:endParaRPr lang="ja-JP" altLang="en-US" sz="1600" b="1" dirty="0"/>
          </a:p>
        </p:txBody>
      </p:sp>
      <p:sp>
        <p:nvSpPr>
          <p:cNvPr id="14" name="正方形/長方形 13"/>
          <p:cNvSpPr/>
          <p:nvPr/>
        </p:nvSpPr>
        <p:spPr>
          <a:xfrm>
            <a:off x="5452111" y="5872439"/>
            <a:ext cx="4088438" cy="246221"/>
          </a:xfrm>
          <a:prstGeom prst="rect">
            <a:avLst/>
          </a:prstGeom>
        </p:spPr>
        <p:txBody>
          <a:bodyPr wrap="square">
            <a:spAutoFit/>
          </a:bodyPr>
          <a:lstStyle/>
          <a:p>
            <a:pPr marL="144463" indent="-144463"/>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月版）より引用</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600096" y="2513252"/>
            <a:ext cx="4078577" cy="3359187"/>
          </a:xfrm>
          <a:prstGeom prst="rect">
            <a:avLst/>
          </a:prstGeom>
        </p:spPr>
      </p:pic>
    </p:spTree>
    <p:extLst>
      <p:ext uri="{BB962C8B-B14F-4D97-AF65-F5344CB8AC3E}">
        <p14:creationId xmlns:p14="http://schemas.microsoft.com/office/powerpoint/2010/main" val="777350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0"/>
          <p:cNvSpPr>
            <a:spLocks noChangeArrowheads="1"/>
          </p:cNvSpPr>
          <p:nvPr/>
        </p:nvSpPr>
        <p:spPr bwMode="auto">
          <a:xfrm>
            <a:off x="151391" y="418243"/>
            <a:ext cx="70792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44463" indent="-144463"/>
            <a:r>
              <a:rPr lang="ja-JP"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の医療機器製造業</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出典：厚生</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労働省 </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薬事</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工業生産動態統計</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en-US" altLang="ja-JP"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a:t>
            </a:r>
            <a:endParaRPr lang="ja-JP" altLang="en-US" sz="81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56611" y="745030"/>
            <a:ext cx="9275764" cy="656286"/>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年の大阪府の医療機器生産額は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億円、全国に占めるシェアは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と、成長戦略策定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大きく増加。</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人以上の医療用機器・医療用品製造業の事業所数は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と、全国</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番目となっている。</a:t>
            </a:r>
          </a:p>
        </p:txBody>
      </p:sp>
      <p:sp>
        <p:nvSpPr>
          <p:cNvPr id="11" name="テキスト ボックス 10"/>
          <p:cNvSpPr txBox="1"/>
          <p:nvPr/>
        </p:nvSpPr>
        <p:spPr>
          <a:xfrm>
            <a:off x="315879" y="1925843"/>
            <a:ext cx="994611" cy="223587"/>
          </a:xfrm>
          <a:prstGeom prst="rect">
            <a:avLst/>
          </a:prstGeom>
          <a:noFill/>
        </p:spPr>
        <p:txBody>
          <a:bodyPr wrap="square" rtlCol="0">
            <a:spAutoFit/>
          </a:bodyPr>
          <a:lstStyle/>
          <a:p>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13" name="テキスト ボックス 12"/>
          <p:cNvSpPr txBox="1"/>
          <p:nvPr/>
        </p:nvSpPr>
        <p:spPr>
          <a:xfrm>
            <a:off x="4801318" y="1599911"/>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医療機器生産額・全国シェア　ランキング</a:t>
            </a:r>
          </a:p>
        </p:txBody>
      </p:sp>
      <p:graphicFrame>
        <p:nvGraphicFramePr>
          <p:cNvPr id="3" name="表 2"/>
          <p:cNvGraphicFramePr>
            <a:graphicFrameLocks noGrp="1"/>
          </p:cNvGraphicFramePr>
          <p:nvPr>
            <p:extLst>
              <p:ext uri="{D42A27DB-BD31-4B8C-83A1-F6EECF244321}">
                <p14:modId xmlns:p14="http://schemas.microsoft.com/office/powerpoint/2010/main" val="1162778690"/>
              </p:ext>
            </p:extLst>
          </p:nvPr>
        </p:nvGraphicFramePr>
        <p:xfrm>
          <a:off x="5035343" y="1878008"/>
          <a:ext cx="3606892" cy="1612170"/>
        </p:xfrm>
        <a:graphic>
          <a:graphicData uri="http://schemas.openxmlformats.org/drawingml/2006/table">
            <a:tbl>
              <a:tblPr>
                <a:tableStyleId>{BC89EF96-8CEA-46FF-86C4-4CE0E7609802}</a:tableStyleId>
              </a:tblPr>
              <a:tblGrid>
                <a:gridCol w="469620">
                  <a:extLst>
                    <a:ext uri="{9D8B030D-6E8A-4147-A177-3AD203B41FA5}">
                      <a16:colId xmlns:a16="http://schemas.microsoft.com/office/drawing/2014/main" val="20000"/>
                    </a:ext>
                  </a:extLst>
                </a:gridCol>
                <a:gridCol w="833204">
                  <a:extLst>
                    <a:ext uri="{9D8B030D-6E8A-4147-A177-3AD203B41FA5}">
                      <a16:colId xmlns:a16="http://schemas.microsoft.com/office/drawing/2014/main" val="20001"/>
                    </a:ext>
                  </a:extLst>
                </a:gridCol>
                <a:gridCol w="1339014">
                  <a:extLst>
                    <a:ext uri="{9D8B030D-6E8A-4147-A177-3AD203B41FA5}">
                      <a16:colId xmlns:a16="http://schemas.microsoft.com/office/drawing/2014/main" val="20002"/>
                    </a:ext>
                  </a:extLst>
                </a:gridCol>
                <a:gridCol w="965054">
                  <a:extLst>
                    <a:ext uri="{9D8B030D-6E8A-4147-A177-3AD203B41FA5}">
                      <a16:colId xmlns:a16="http://schemas.microsoft.com/office/drawing/2014/main" val="20003"/>
                    </a:ext>
                  </a:extLst>
                </a:gridCol>
              </a:tblGrid>
              <a:tr h="230310">
                <a:tc>
                  <a:txBody>
                    <a:bodyPr/>
                    <a:lstStyle/>
                    <a:p>
                      <a:pPr algn="l"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金額（億円）</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全国シェア</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静岡県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3,513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栃木県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2"/>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3"/>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4"/>
                  </a:ext>
                </a:extLst>
              </a:tr>
              <a:tr h="230310">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茨城県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1,249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r h="230310">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6"/>
                  </a:ext>
                </a:extLst>
              </a:tr>
            </a:tbl>
          </a:graphicData>
        </a:graphic>
      </p:graphicFrame>
      <p:sp>
        <p:nvSpPr>
          <p:cNvPr id="17" name="テキスト ボックス 16"/>
          <p:cNvSpPr txBox="1"/>
          <p:nvPr/>
        </p:nvSpPr>
        <p:spPr>
          <a:xfrm>
            <a:off x="256611" y="1599911"/>
            <a:ext cx="3462715"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の医療機器生産額・全国シェアの推移</a:t>
            </a:r>
          </a:p>
        </p:txBody>
      </p:sp>
      <p:sp>
        <p:nvSpPr>
          <p:cNvPr id="20" name="テキスト ボックス 19"/>
          <p:cNvSpPr txBox="1"/>
          <p:nvPr/>
        </p:nvSpPr>
        <p:spPr>
          <a:xfrm>
            <a:off x="4894493" y="3597556"/>
            <a:ext cx="4764662" cy="267446"/>
          </a:xfrm>
          <a:prstGeom prst="rect">
            <a:avLst/>
          </a:prstGeom>
          <a:noFill/>
        </p:spPr>
        <p:txBody>
          <a:bodyPr wrap="square" rtlCol="0">
            <a:spAutoFit/>
          </a:bodyPr>
          <a:lstStyle/>
          <a:p>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3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医療用機器・医療用品製造業の</a:t>
            </a:r>
            <a:r>
              <a:rPr lang="ja-JP" altLang="en-US" sz="1138"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事業所数</a:t>
            </a:r>
            <a:r>
              <a:rPr lang="ja-JP" altLang="en-US" sz="975"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従業員</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p:cNvGraphicFramePr>
            <a:graphicFrameLocks noGrp="1"/>
          </p:cNvGraphicFramePr>
          <p:nvPr>
            <p:extLst/>
          </p:nvPr>
        </p:nvGraphicFramePr>
        <p:xfrm>
          <a:off x="5035343" y="3865002"/>
          <a:ext cx="3135515" cy="1584306"/>
        </p:xfrm>
        <a:graphic>
          <a:graphicData uri="http://schemas.openxmlformats.org/drawingml/2006/table">
            <a:tbl>
              <a:tblPr>
                <a:tableStyleId>{BC89EF96-8CEA-46FF-86C4-4CE0E7609802}</a:tableStyleId>
              </a:tblPr>
              <a:tblGrid>
                <a:gridCol w="477143">
                  <a:extLst>
                    <a:ext uri="{9D8B030D-6E8A-4147-A177-3AD203B41FA5}">
                      <a16:colId xmlns:a16="http://schemas.microsoft.com/office/drawing/2014/main" val="20000"/>
                    </a:ext>
                  </a:extLst>
                </a:gridCol>
                <a:gridCol w="1221261">
                  <a:extLst>
                    <a:ext uri="{9D8B030D-6E8A-4147-A177-3AD203B41FA5}">
                      <a16:colId xmlns:a16="http://schemas.microsoft.com/office/drawing/2014/main" val="20001"/>
                    </a:ext>
                  </a:extLst>
                </a:gridCol>
                <a:gridCol w="1437111">
                  <a:extLst>
                    <a:ext uri="{9D8B030D-6E8A-4147-A177-3AD203B41FA5}">
                      <a16:colId xmlns:a16="http://schemas.microsoft.com/office/drawing/2014/main" val="20002"/>
                    </a:ext>
                  </a:extLst>
                </a:gridCol>
              </a:tblGrid>
              <a:tr h="264051">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都道府県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chemeClr val="tx2">
                        <a:lumMod val="20000"/>
                        <a:lumOff val="80000"/>
                      </a:schemeClr>
                    </a:solidFill>
                  </a:tcPr>
                </a:tc>
                <a:extLst>
                  <a:ext uri="{0D108BD9-81ED-4DB2-BD59-A6C34878D82A}">
                    <a16:rowId xmlns:a16="http://schemas.microsoft.com/office/drawing/2014/main" val="10000"/>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141</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1"/>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2"/>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長野県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noFill/>
                  </a:tcPr>
                </a:tc>
                <a:extLst>
                  <a:ext uri="{0D108BD9-81ED-4DB2-BD59-A6C34878D82A}">
                    <a16:rowId xmlns:a16="http://schemas.microsoft.com/office/drawing/2014/main" val="10003"/>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solidFill>
                      <a:srgbClr val="F68222"/>
                    </a:solidFill>
                  </a:tcPr>
                </a:tc>
                <a:extLst>
                  <a:ext uri="{0D108BD9-81ED-4DB2-BD59-A6C34878D82A}">
                    <a16:rowId xmlns:a16="http://schemas.microsoft.com/office/drawing/2014/main" val="10004"/>
                  </a:ext>
                </a:extLst>
              </a:tr>
              <a:tr h="264051">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ctr"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tc>
                  <a:txBody>
                    <a:bodyPr/>
                    <a:lstStyle/>
                    <a:p>
                      <a:pPr algn="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39" marR="7739" marT="7739" marB="0" anchor="ctr"/>
                </a:tc>
                <a:extLst>
                  <a:ext uri="{0D108BD9-81ED-4DB2-BD59-A6C34878D82A}">
                    <a16:rowId xmlns:a16="http://schemas.microsoft.com/office/drawing/2014/main" val="10005"/>
                  </a:ext>
                </a:extLst>
              </a:tr>
            </a:tbl>
          </a:graphicData>
        </a:graphic>
      </p:graphicFrame>
      <p:sp>
        <p:nvSpPr>
          <p:cNvPr id="4" name="正方形/長方形 3"/>
          <p:cNvSpPr/>
          <p:nvPr/>
        </p:nvSpPr>
        <p:spPr>
          <a:xfrm>
            <a:off x="4910458" y="5508651"/>
            <a:ext cx="3714750" cy="542200"/>
          </a:xfrm>
          <a:prstGeom prst="rect">
            <a:avLst/>
          </a:prstGeom>
        </p:spPr>
        <p:txBody>
          <a:bodyPr>
            <a:spAutoFit/>
          </a:bodyPr>
          <a:lstStyle/>
          <a:p>
            <a:r>
              <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「薬事工業生産動態統計調査」では医療機器製造所数は公表されていないため、　</a:t>
            </a:r>
            <a:endPar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経済産業省「</a:t>
            </a:r>
            <a:r>
              <a:rPr lang="zh-TW"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工業統計表</a:t>
            </a:r>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「医療用機械器具製造業」「医療用計測器製造業」「医療用電子応用装置製造業」</a:t>
            </a:r>
            <a:endParaRPr lang="en-US" altLang="ja-JP"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7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「医療用品製造業」「医療・衛星用ゴム製品製造業」の事業所数を合算。</a:t>
            </a:r>
          </a:p>
        </p:txBody>
      </p:sp>
      <p:sp>
        <p:nvSpPr>
          <p:cNvPr id="21" name="タイトル 3"/>
          <p:cNvSpPr txBox="1">
            <a:spLocks/>
          </p:cNvSpPr>
          <p:nvPr/>
        </p:nvSpPr>
        <p:spPr>
          <a:xfrm>
            <a:off x="1" y="-20998"/>
            <a:ext cx="9905999" cy="404842"/>
          </a:xfrm>
          <a:prstGeom prst="rect">
            <a:avLst/>
          </a:prstGeom>
          <a:solidFill>
            <a:srgbClr val="002060"/>
          </a:solidFill>
        </p:spPr>
        <p:txBody>
          <a:bodyPr vert="horz" lIns="74296" tIns="37148" rIns="74296"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rPr>
              <a:t>産業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健康医療関連産業</a:t>
            </a:r>
            <a:r>
              <a:rPr lang="en-US" altLang="ja-JP" sz="1800" b="1" dirty="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4" name="スライド番号プレースホルダー 2"/>
          <p:cNvSpPr txBox="1">
            <a:spLocks/>
          </p:cNvSpPr>
          <p:nvPr/>
        </p:nvSpPr>
        <p:spPr>
          <a:xfrm>
            <a:off x="9316995" y="5684629"/>
            <a:ext cx="529025" cy="394246"/>
          </a:xfrm>
          <a:prstGeom prst="rect">
            <a:avLst/>
          </a:prstGeom>
          <a:solidFill>
            <a:schemeClr val="lt1"/>
          </a:solidFill>
          <a:ln w="12700" cap="flat" cmpd="sng" algn="ctr">
            <a:solidFill>
              <a:schemeClr val="accent1"/>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400" b="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AC9B83D-17C3-4F2E-B0BA-D155CD364A7C}" type="slidenum">
              <a:rPr lang="ja-JP" altLang="en-US" sz="1600" b="1" smtClean="0"/>
              <a:pPr>
                <a:defRPr/>
              </a:pPr>
              <a:t>7</a:t>
            </a:fld>
            <a:endParaRPr lang="ja-JP" altLang="en-US" sz="1600" b="1" dirty="0"/>
          </a:p>
        </p:txBody>
      </p:sp>
      <p:sp>
        <p:nvSpPr>
          <p:cNvPr id="16" name="正方形/長方形 15"/>
          <p:cNvSpPr/>
          <p:nvPr/>
        </p:nvSpPr>
        <p:spPr>
          <a:xfrm>
            <a:off x="6178065" y="1376500"/>
            <a:ext cx="3882683" cy="246221"/>
          </a:xfrm>
          <a:prstGeom prst="rect">
            <a:avLst/>
          </a:prstGeom>
        </p:spPr>
        <p:txBody>
          <a:bodyPr wrap="square">
            <a:spAutoFit/>
          </a:bodyPr>
          <a:lstStyle/>
          <a:p>
            <a:pPr marL="144463" indent="-144463"/>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月版）より引用</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537714" y="2149430"/>
            <a:ext cx="4151736" cy="3828620"/>
          </a:xfrm>
          <a:prstGeom prst="rect">
            <a:avLst/>
          </a:prstGeom>
        </p:spPr>
      </p:pic>
    </p:spTree>
    <p:extLst>
      <p:ext uri="{BB962C8B-B14F-4D97-AF65-F5344CB8AC3E}">
        <p14:creationId xmlns:p14="http://schemas.microsoft.com/office/powerpoint/2010/main" val="8372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57486" y="502532"/>
            <a:ext cx="8964464" cy="12054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kumimoji="1" lang="ja-JP" altLang="en-US" sz="1275" b="1" dirty="0">
                <a:solidFill>
                  <a:schemeClr val="tx1"/>
                </a:solidFill>
                <a:latin typeface="Meiryo UI" panose="020B0604030504040204" pitchFamily="50" charset="-128"/>
                <a:ea typeface="Meiryo UI" panose="020B0604030504040204" pitchFamily="50" charset="-128"/>
              </a:rPr>
              <a:t> </a:t>
            </a:r>
            <a:r>
              <a:rPr kumimoji="1" lang="ja-JP" altLang="en-US" sz="1275" dirty="0">
                <a:solidFill>
                  <a:schemeClr val="tx1"/>
                </a:solidFill>
                <a:latin typeface="Meiryo UI" panose="020B0604030504040204" pitchFamily="50" charset="-128"/>
                <a:ea typeface="Meiryo UI" panose="020B0604030504040204" pitchFamily="50" charset="-128"/>
              </a:rPr>
              <a:t>●</a:t>
            </a:r>
            <a:r>
              <a:rPr kumimoji="1" lang="en-US" altLang="ja-JP" sz="1275" dirty="0">
                <a:solidFill>
                  <a:schemeClr val="tx1"/>
                </a:solidFill>
                <a:latin typeface="Meiryo UI" panose="020B0604030504040204" pitchFamily="50" charset="-128"/>
                <a:ea typeface="Meiryo UI" panose="020B0604030504040204" pitchFamily="50" charset="-128"/>
              </a:rPr>
              <a:t>2020</a:t>
            </a:r>
            <a:r>
              <a:rPr kumimoji="1" lang="ja-JP" altLang="en-US" sz="1275" dirty="0">
                <a:solidFill>
                  <a:schemeClr val="tx1"/>
                </a:solidFill>
                <a:latin typeface="Meiryo UI" panose="020B0604030504040204" pitchFamily="50" charset="-128"/>
                <a:ea typeface="Meiryo UI" panose="020B0604030504040204" pitchFamily="50" charset="-128"/>
              </a:rPr>
              <a:t>年</a:t>
            </a:r>
            <a:r>
              <a:rPr kumimoji="1" lang="en-US" altLang="ja-JP" sz="1275" dirty="0">
                <a:solidFill>
                  <a:schemeClr val="tx1"/>
                </a:solidFill>
                <a:latin typeface="Meiryo UI" panose="020B0604030504040204" pitchFamily="50" charset="-128"/>
                <a:ea typeface="Meiryo UI" panose="020B0604030504040204" pitchFamily="50" charset="-128"/>
              </a:rPr>
              <a:t>4</a:t>
            </a:r>
            <a:r>
              <a:rPr kumimoji="1" lang="ja-JP" altLang="en-US" sz="1275" dirty="0">
                <a:solidFill>
                  <a:schemeClr val="tx1"/>
                </a:solidFill>
                <a:latin typeface="Meiryo UI" panose="020B0604030504040204" pitchFamily="50" charset="-128"/>
                <a:ea typeface="Meiryo UI" panose="020B0604030504040204" pitchFamily="50" charset="-128"/>
              </a:rPr>
              <a:t>月の第</a:t>
            </a:r>
            <a:r>
              <a:rPr kumimoji="1" lang="en-US" altLang="ja-JP" sz="1275" dirty="0">
                <a:solidFill>
                  <a:schemeClr val="tx1"/>
                </a:solidFill>
                <a:latin typeface="Meiryo UI" panose="020B0604030504040204" pitchFamily="50" charset="-128"/>
                <a:ea typeface="Meiryo UI" panose="020B0604030504040204" pitchFamily="50" charset="-128"/>
              </a:rPr>
              <a:t>3</a:t>
            </a:r>
            <a:r>
              <a:rPr kumimoji="1" lang="ja-JP" altLang="en-US" sz="1275" dirty="0">
                <a:solidFill>
                  <a:schemeClr val="tx1"/>
                </a:solidFill>
                <a:latin typeface="Meiryo UI" panose="020B0604030504040204" pitchFamily="50" charset="-128"/>
                <a:ea typeface="Meiryo UI" panose="020B0604030504040204" pitchFamily="50" charset="-128"/>
              </a:rPr>
              <a:t>次産業活動指数は、「生活娯楽関連サービス」等が大きく低下したため、</a:t>
            </a:r>
            <a:r>
              <a:rPr kumimoji="1" lang="en-US" altLang="ja-JP" sz="1275" dirty="0">
                <a:solidFill>
                  <a:schemeClr val="tx1"/>
                </a:solidFill>
                <a:latin typeface="Meiryo UI" panose="020B0604030504040204" pitchFamily="50" charset="-128"/>
                <a:ea typeface="Meiryo UI" panose="020B0604030504040204" pitchFamily="50" charset="-128"/>
              </a:rPr>
              <a:t>3</a:t>
            </a:r>
            <a:r>
              <a:rPr kumimoji="1" lang="ja-JP" altLang="en-US" sz="1275" dirty="0">
                <a:solidFill>
                  <a:schemeClr val="tx1"/>
                </a:solidFill>
                <a:latin typeface="Meiryo UI" panose="020B0604030504040204" pitchFamily="50" charset="-128"/>
                <a:ea typeface="Meiryo UI" panose="020B0604030504040204" pitchFamily="50" charset="-128"/>
              </a:rPr>
              <a:t>カ月連続で低下し、</a:t>
            </a:r>
            <a:r>
              <a:rPr kumimoji="1" lang="ja-JP" altLang="en-US" sz="1275" dirty="0" smtClean="0">
                <a:solidFill>
                  <a:schemeClr val="tx1"/>
                </a:solidFill>
                <a:latin typeface="Meiryo UI" panose="020B0604030504040204" pitchFamily="50" charset="-128"/>
                <a:ea typeface="Meiryo UI" panose="020B0604030504040204" pitchFamily="50" charset="-128"/>
              </a:rPr>
              <a:t>前月比▲</a:t>
            </a:r>
            <a:r>
              <a:rPr kumimoji="1" lang="en-US" altLang="ja-JP" sz="1275" dirty="0">
                <a:solidFill>
                  <a:schemeClr val="tx1"/>
                </a:solidFill>
                <a:latin typeface="Meiryo UI" panose="020B0604030504040204" pitchFamily="50" charset="-128"/>
                <a:ea typeface="Meiryo UI" panose="020B0604030504040204" pitchFamily="50" charset="-128"/>
              </a:rPr>
              <a:t>6.0</a:t>
            </a:r>
            <a:r>
              <a:rPr kumimoji="1" lang="ja-JP" altLang="en-US" sz="1275" dirty="0">
                <a:solidFill>
                  <a:schemeClr val="tx1"/>
                </a:solidFill>
                <a:latin typeface="Meiryo UI" panose="020B0604030504040204" pitchFamily="50" charset="-128"/>
                <a:ea typeface="Meiryo UI" panose="020B0604030504040204" pitchFamily="50" charset="-128"/>
              </a:rPr>
              <a:t>％</a:t>
            </a:r>
            <a:r>
              <a:rPr kumimoji="1" lang="ja-JP" altLang="en-US" sz="1275" dirty="0" smtClean="0">
                <a:solidFill>
                  <a:schemeClr val="tx1"/>
                </a:solidFill>
                <a:latin typeface="Meiryo UI" panose="020B0604030504040204" pitchFamily="50" charset="-128"/>
                <a:ea typeface="Meiryo UI" panose="020B0604030504040204" pitchFamily="50" charset="-128"/>
              </a:rPr>
              <a:t>の</a:t>
            </a:r>
            <a:endParaRPr kumimoji="1" lang="en-US" altLang="ja-JP" sz="1275" dirty="0" smtClean="0">
              <a:solidFill>
                <a:schemeClr val="tx1"/>
              </a:solidFill>
              <a:latin typeface="Meiryo UI" panose="020B0604030504040204" pitchFamily="50" charset="-128"/>
              <a:ea typeface="Meiryo UI" panose="020B0604030504040204" pitchFamily="50" charset="-128"/>
            </a:endParaRPr>
          </a:p>
          <a:p>
            <a:r>
              <a:rPr kumimoji="1" lang="en-US" altLang="ja-JP" sz="1275" dirty="0">
                <a:solidFill>
                  <a:schemeClr val="tx1"/>
                </a:solidFill>
                <a:latin typeface="Meiryo UI" panose="020B0604030504040204" pitchFamily="50" charset="-128"/>
                <a:ea typeface="Meiryo UI" panose="020B0604030504040204" pitchFamily="50" charset="-128"/>
              </a:rPr>
              <a:t> </a:t>
            </a:r>
            <a:r>
              <a:rPr kumimoji="1" lang="en-US" altLang="ja-JP" sz="1275" dirty="0" smtClean="0">
                <a:solidFill>
                  <a:schemeClr val="tx1"/>
                </a:solidFill>
                <a:latin typeface="Meiryo UI" panose="020B0604030504040204" pitchFamily="50" charset="-128"/>
                <a:ea typeface="Meiryo UI" panose="020B0604030504040204" pitchFamily="50" charset="-128"/>
              </a:rPr>
              <a:t>   91.6</a:t>
            </a:r>
            <a:r>
              <a:rPr kumimoji="1" lang="ja-JP" altLang="en-US" sz="1275" dirty="0">
                <a:solidFill>
                  <a:schemeClr val="tx1"/>
                </a:solidFill>
                <a:latin typeface="Meiryo UI" panose="020B0604030504040204" pitchFamily="50" charset="-128"/>
                <a:ea typeface="Meiryo UI" panose="020B0604030504040204" pitchFamily="50" charset="-128"/>
              </a:rPr>
              <a:t>となった。</a:t>
            </a:r>
            <a:r>
              <a:rPr kumimoji="1" lang="ja-JP" altLang="en-US" sz="1093" dirty="0">
                <a:solidFill>
                  <a:schemeClr val="tx1"/>
                </a:solidFill>
                <a:latin typeface="Meiryo UI" panose="020B0604030504040204" pitchFamily="50" charset="-128"/>
                <a:ea typeface="Meiryo UI" panose="020B0604030504040204" pitchFamily="50" charset="-128"/>
              </a:rPr>
              <a:t>（</a:t>
            </a:r>
            <a:r>
              <a:rPr kumimoji="1" lang="en-US" altLang="ja-JP" sz="1093" dirty="0">
                <a:solidFill>
                  <a:schemeClr val="tx1"/>
                </a:solidFill>
                <a:latin typeface="Meiryo UI" panose="020B0604030504040204" pitchFamily="50" charset="-128"/>
                <a:ea typeface="Meiryo UI" panose="020B0604030504040204" pitchFamily="50" charset="-128"/>
              </a:rPr>
              <a:t>2015</a:t>
            </a:r>
            <a:r>
              <a:rPr kumimoji="1" lang="ja-JP" altLang="en-US" sz="1093" dirty="0">
                <a:solidFill>
                  <a:schemeClr val="tx1"/>
                </a:solidFill>
                <a:latin typeface="Meiryo UI" panose="020B0604030504040204" pitchFamily="50" charset="-128"/>
                <a:ea typeface="Meiryo UI" panose="020B0604030504040204" pitchFamily="50" charset="-128"/>
              </a:rPr>
              <a:t>年＝</a:t>
            </a:r>
            <a:r>
              <a:rPr kumimoji="1" lang="en-US" altLang="ja-JP" sz="1093" dirty="0">
                <a:solidFill>
                  <a:schemeClr val="tx1"/>
                </a:solidFill>
                <a:latin typeface="Meiryo UI" panose="020B0604030504040204" pitchFamily="50" charset="-128"/>
                <a:ea typeface="Meiryo UI" panose="020B0604030504040204" pitchFamily="50" charset="-128"/>
              </a:rPr>
              <a:t>100</a:t>
            </a:r>
            <a:r>
              <a:rPr kumimoji="1" lang="ja-JP" altLang="en-US" sz="1093" dirty="0">
                <a:solidFill>
                  <a:schemeClr val="tx1"/>
                </a:solidFill>
                <a:latin typeface="Meiryo UI" panose="020B0604030504040204" pitchFamily="50" charset="-128"/>
                <a:ea typeface="Meiryo UI" panose="020B0604030504040204" pitchFamily="50" charset="-128"/>
              </a:rPr>
              <a:t>とする現基準内で最低の水準）</a:t>
            </a:r>
            <a:endParaRPr kumimoji="1" lang="en-US" altLang="ja-JP" sz="1002" dirty="0">
              <a:solidFill>
                <a:schemeClr val="tx1"/>
              </a:solidFill>
              <a:latin typeface="Meiryo UI" panose="020B0604030504040204" pitchFamily="50" charset="-128"/>
              <a:ea typeface="Meiryo UI" panose="020B0604030504040204" pitchFamily="50" charset="-128"/>
            </a:endParaRPr>
          </a:p>
          <a:p>
            <a:r>
              <a:rPr kumimoji="1" lang="ja-JP" altLang="en-US" sz="1275" dirty="0">
                <a:solidFill>
                  <a:schemeClr val="tx1"/>
                </a:solidFill>
                <a:latin typeface="Meiryo UI" panose="020B0604030504040204" pitchFamily="50" charset="-128"/>
                <a:ea typeface="Meiryo UI" panose="020B0604030504040204" pitchFamily="50" charset="-128"/>
              </a:rPr>
              <a:t> ●特に低下寄与の大きかった業種は</a:t>
            </a:r>
            <a:r>
              <a:rPr kumimoji="1" lang="ja-JP" altLang="en-US" sz="1275" b="1" u="sng" dirty="0">
                <a:solidFill>
                  <a:schemeClr val="tx1"/>
                </a:solidFill>
                <a:latin typeface="Meiryo UI" panose="020B0604030504040204" pitchFamily="50" charset="-128"/>
                <a:ea typeface="Meiryo UI" panose="020B0604030504040204" pitchFamily="50" charset="-128"/>
              </a:rPr>
              <a:t>「生活娯楽関連サービス」「運輸業・郵便業」「小売業」</a:t>
            </a:r>
            <a:r>
              <a:rPr kumimoji="1" lang="ja-JP" altLang="en-US" sz="1275" dirty="0">
                <a:solidFill>
                  <a:schemeClr val="tx1"/>
                </a:solidFill>
                <a:latin typeface="Meiryo UI" panose="020B0604030504040204" pitchFamily="50" charset="-128"/>
                <a:ea typeface="Meiryo UI" panose="020B0604030504040204" pitchFamily="50" charset="-128"/>
              </a:rPr>
              <a:t>。</a:t>
            </a:r>
            <a:endParaRPr kumimoji="1" lang="en-US" altLang="ja-JP" sz="1275" dirty="0">
              <a:solidFill>
                <a:schemeClr val="tx1"/>
              </a:solidFill>
              <a:latin typeface="Meiryo UI" panose="020B0604030504040204" pitchFamily="50" charset="-128"/>
              <a:ea typeface="Meiryo UI" panose="020B0604030504040204" pitchFamily="50" charset="-128"/>
            </a:endParaRPr>
          </a:p>
          <a:p>
            <a:r>
              <a:rPr kumimoji="1" lang="ja-JP" altLang="en-US" sz="1275" dirty="0">
                <a:solidFill>
                  <a:schemeClr val="tx1"/>
                </a:solidFill>
                <a:latin typeface="Meiryo UI" panose="020B0604030504040204" pitchFamily="50" charset="-128"/>
                <a:ea typeface="Meiryo UI" panose="020B0604030504040204" pitchFamily="50" charset="-128"/>
              </a:rPr>
              <a:t> ●「生活娯楽関連サービス」では、特にレストラン等の</a:t>
            </a:r>
            <a:r>
              <a:rPr kumimoji="1" lang="ja-JP" altLang="en-US" sz="1275" b="1" u="sng" dirty="0">
                <a:solidFill>
                  <a:schemeClr val="tx1"/>
                </a:solidFill>
                <a:latin typeface="Meiryo UI" panose="020B0604030504040204" pitchFamily="50" charset="-128"/>
                <a:ea typeface="Meiryo UI" panose="020B0604030504040204" pitchFamily="50" charset="-128"/>
              </a:rPr>
              <a:t>「飲食店・飲食サービス業」</a:t>
            </a:r>
            <a:r>
              <a:rPr kumimoji="1" lang="ja-JP" altLang="en-US" sz="1275" dirty="0">
                <a:solidFill>
                  <a:schemeClr val="tx1"/>
                </a:solidFill>
                <a:latin typeface="Meiryo UI" panose="020B0604030504040204" pitchFamily="50" charset="-128"/>
                <a:ea typeface="Meiryo UI" panose="020B0604030504040204" pitchFamily="50" charset="-128"/>
              </a:rPr>
              <a:t>、パチンコホール等の</a:t>
            </a:r>
            <a:r>
              <a:rPr kumimoji="1" lang="ja-JP" altLang="en-US" sz="1275" b="1" u="sng" dirty="0">
                <a:solidFill>
                  <a:schemeClr val="tx1"/>
                </a:solidFill>
                <a:latin typeface="Meiryo UI" panose="020B0604030504040204" pitchFamily="50" charset="-128"/>
                <a:ea typeface="Meiryo UI" panose="020B0604030504040204" pitchFamily="50" charset="-128"/>
              </a:rPr>
              <a:t>「娯楽業」</a:t>
            </a:r>
            <a:r>
              <a:rPr kumimoji="1" lang="ja-JP" altLang="en-US" sz="1275" dirty="0">
                <a:solidFill>
                  <a:schemeClr val="tx1"/>
                </a:solidFill>
                <a:latin typeface="Meiryo UI" panose="020B0604030504040204" pitchFamily="50" charset="-128"/>
                <a:ea typeface="Meiryo UI" panose="020B0604030504040204" pitchFamily="50" charset="-128"/>
              </a:rPr>
              <a:t>の低下が大きく</a:t>
            </a:r>
            <a:r>
              <a:rPr kumimoji="1" lang="ja-JP" altLang="en-US" sz="1275" dirty="0" smtClean="0">
                <a:solidFill>
                  <a:schemeClr val="tx1"/>
                </a:solidFill>
                <a:latin typeface="Meiryo UI" panose="020B0604030504040204" pitchFamily="50" charset="-128"/>
                <a:ea typeface="Meiryo UI" panose="020B0604030504040204" pitchFamily="50" charset="-128"/>
              </a:rPr>
              <a:t>、緊急事態</a:t>
            </a:r>
            <a:endParaRPr kumimoji="1" lang="en-US" altLang="ja-JP" sz="1275" dirty="0" smtClean="0">
              <a:solidFill>
                <a:schemeClr val="tx1"/>
              </a:solidFill>
              <a:latin typeface="Meiryo UI" panose="020B0604030504040204" pitchFamily="50" charset="-128"/>
              <a:ea typeface="Meiryo UI" panose="020B0604030504040204" pitchFamily="50" charset="-128"/>
            </a:endParaRPr>
          </a:p>
          <a:p>
            <a:r>
              <a:rPr kumimoji="1" lang="en-US" altLang="ja-JP" sz="1275" dirty="0">
                <a:solidFill>
                  <a:schemeClr val="tx1"/>
                </a:solidFill>
                <a:latin typeface="Meiryo UI" panose="020B0604030504040204" pitchFamily="50" charset="-128"/>
                <a:ea typeface="Meiryo UI" panose="020B0604030504040204" pitchFamily="50" charset="-128"/>
              </a:rPr>
              <a:t> </a:t>
            </a:r>
            <a:r>
              <a:rPr kumimoji="1" lang="en-US" altLang="ja-JP" sz="1275" dirty="0" smtClean="0">
                <a:solidFill>
                  <a:schemeClr val="tx1"/>
                </a:solidFill>
                <a:latin typeface="Meiryo UI" panose="020B0604030504040204" pitchFamily="50" charset="-128"/>
                <a:ea typeface="Meiryo UI" panose="020B0604030504040204" pitchFamily="50" charset="-128"/>
              </a:rPr>
              <a:t>   </a:t>
            </a:r>
            <a:r>
              <a:rPr kumimoji="1" lang="ja-JP" altLang="en-US" sz="1275" dirty="0" smtClean="0">
                <a:solidFill>
                  <a:schemeClr val="tx1"/>
                </a:solidFill>
                <a:latin typeface="Meiryo UI" panose="020B0604030504040204" pitchFamily="50" charset="-128"/>
                <a:ea typeface="Meiryo UI" panose="020B0604030504040204" pitchFamily="50" charset="-128"/>
              </a:rPr>
              <a:t>宣言</a:t>
            </a:r>
            <a:r>
              <a:rPr kumimoji="1" lang="ja-JP" altLang="en-US" sz="1275" dirty="0">
                <a:solidFill>
                  <a:schemeClr val="tx1"/>
                </a:solidFill>
                <a:latin typeface="Meiryo UI" panose="020B0604030504040204" pitchFamily="50" charset="-128"/>
                <a:ea typeface="Meiryo UI" panose="020B0604030504040204" pitchFamily="50" charset="-128"/>
              </a:rPr>
              <a:t>発令による外出自粛の</a:t>
            </a:r>
            <a:r>
              <a:rPr kumimoji="1" lang="ja-JP" altLang="en-US" sz="1275" dirty="0" smtClean="0">
                <a:solidFill>
                  <a:schemeClr val="tx1"/>
                </a:solidFill>
                <a:latin typeface="Meiryo UI" panose="020B0604030504040204" pitchFamily="50" charset="-128"/>
                <a:ea typeface="Meiryo UI" panose="020B0604030504040204" pitchFamily="50" charset="-128"/>
              </a:rPr>
              <a:t>影響が</a:t>
            </a:r>
            <a:r>
              <a:rPr kumimoji="1" lang="ja-JP" altLang="en-US" sz="1275" dirty="0">
                <a:solidFill>
                  <a:schemeClr val="tx1"/>
                </a:solidFill>
                <a:latin typeface="Meiryo UI" panose="020B0604030504040204" pitchFamily="50" charset="-128"/>
                <a:ea typeface="Meiryo UI" panose="020B0604030504040204" pitchFamily="50" charset="-128"/>
              </a:rPr>
              <a:t>大きく表れている。　</a:t>
            </a:r>
            <a:endParaRPr kumimoji="1" lang="en-US" altLang="ja-JP" sz="1275" dirty="0">
              <a:solidFill>
                <a:schemeClr val="tx1"/>
              </a:solidFill>
              <a:latin typeface="Meiryo UI" panose="020B0604030504040204" pitchFamily="50" charset="-128"/>
              <a:ea typeface="Meiryo UI" panose="020B0604030504040204" pitchFamily="50" charset="-128"/>
            </a:endParaRPr>
          </a:p>
          <a:p>
            <a:r>
              <a:rPr kumimoji="1" lang="en-US" altLang="ja-JP" sz="1275" dirty="0">
                <a:solidFill>
                  <a:schemeClr val="tx1"/>
                </a:solidFill>
                <a:latin typeface="Meiryo UI" panose="020B0604030504040204" pitchFamily="50" charset="-128"/>
                <a:ea typeface="Meiryo UI" panose="020B0604030504040204" pitchFamily="50" charset="-128"/>
              </a:rPr>
              <a:t> </a:t>
            </a:r>
            <a:r>
              <a:rPr kumimoji="1" lang="ja-JP" altLang="en-US" sz="1275" dirty="0">
                <a:solidFill>
                  <a:schemeClr val="tx1"/>
                </a:solidFill>
                <a:latin typeface="Meiryo UI" panose="020B0604030504040204" pitchFamily="50" charset="-128"/>
                <a:ea typeface="Meiryo UI" panose="020B0604030504040204" pitchFamily="50" charset="-128"/>
              </a:rPr>
              <a:t>●一方、コロナ禍においても、</a:t>
            </a:r>
            <a:r>
              <a:rPr kumimoji="1" lang="ja-JP" altLang="en-US" sz="1275" b="1" u="sng" dirty="0">
                <a:solidFill>
                  <a:schemeClr val="tx1"/>
                </a:solidFill>
                <a:latin typeface="Meiryo UI" panose="020B0604030504040204" pitchFamily="50" charset="-128"/>
                <a:ea typeface="Meiryo UI" panose="020B0604030504040204" pitchFamily="50" charset="-128"/>
              </a:rPr>
              <a:t>「医療業」や「ソフトウエア業」は、上昇寄与が大きく</a:t>
            </a:r>
            <a:r>
              <a:rPr kumimoji="1" lang="ja-JP" altLang="en-US" sz="1275" dirty="0">
                <a:solidFill>
                  <a:schemeClr val="tx1"/>
                </a:solidFill>
                <a:latin typeface="Meiryo UI" panose="020B0604030504040204" pitchFamily="50" charset="-128"/>
                <a:ea typeface="Meiryo UI" panose="020B0604030504040204" pitchFamily="50" charset="-128"/>
              </a:rPr>
              <a:t>なっている。</a:t>
            </a:r>
            <a:endParaRPr kumimoji="1" lang="en-US" altLang="ja-JP" sz="1002" dirty="0">
              <a:solidFill>
                <a:schemeClr val="tx1"/>
              </a:solidFill>
              <a:latin typeface="ＭＳ 明朝" panose="02020609040205080304" pitchFamily="17" charset="-128"/>
              <a:ea typeface="ＭＳ 明朝" panose="02020609040205080304" pitchFamily="17" charset="-128"/>
            </a:endParaRPr>
          </a:p>
        </p:txBody>
      </p:sp>
      <p:sp>
        <p:nvSpPr>
          <p:cNvPr id="9" name="テキスト ボックス 8"/>
          <p:cNvSpPr txBox="1"/>
          <p:nvPr/>
        </p:nvSpPr>
        <p:spPr>
          <a:xfrm>
            <a:off x="776738" y="2115738"/>
            <a:ext cx="4501610" cy="400751"/>
          </a:xfrm>
          <a:prstGeom prst="rect">
            <a:avLst/>
          </a:prstGeom>
          <a:noFill/>
        </p:spPr>
        <p:txBody>
          <a:bodyPr wrap="square" rtlCol="0">
            <a:spAutoFit/>
          </a:bodyPr>
          <a:lstStyle/>
          <a:p>
            <a:endParaRPr kumimoji="1" lang="en-US" altLang="ja-JP" sz="1002" b="1" dirty="0"/>
          </a:p>
          <a:p>
            <a:r>
              <a:rPr kumimoji="1" lang="ja-JP" altLang="en-US" sz="1002" b="1" dirty="0" smtClean="0"/>
              <a:t>■ 第</a:t>
            </a:r>
            <a:r>
              <a:rPr kumimoji="1" lang="en-US" altLang="ja-JP" sz="1002" b="1" dirty="0" smtClean="0"/>
              <a:t>3</a:t>
            </a:r>
            <a:r>
              <a:rPr kumimoji="1" lang="ja-JP" altLang="en-US" sz="1002" b="1" dirty="0"/>
              <a:t>次産業活動指数</a:t>
            </a:r>
            <a:r>
              <a:rPr kumimoji="1" lang="ja-JP" altLang="en-US" sz="911" b="1" dirty="0"/>
              <a:t>（季節調整済指数）</a:t>
            </a:r>
            <a:r>
              <a:rPr kumimoji="1" lang="ja-JP" altLang="en-US" sz="1002" b="1" dirty="0"/>
              <a:t>の推移</a:t>
            </a:r>
            <a:endParaRPr kumimoji="1" lang="ja-JP" altLang="en-US" sz="1002" dirty="0"/>
          </a:p>
        </p:txBody>
      </p:sp>
      <p:sp>
        <p:nvSpPr>
          <p:cNvPr id="19" name="テキスト ボックス 18"/>
          <p:cNvSpPr txBox="1"/>
          <p:nvPr/>
        </p:nvSpPr>
        <p:spPr>
          <a:xfrm>
            <a:off x="4876221" y="2131544"/>
            <a:ext cx="4622094" cy="400751"/>
          </a:xfrm>
          <a:prstGeom prst="rect">
            <a:avLst/>
          </a:prstGeom>
          <a:noFill/>
        </p:spPr>
        <p:txBody>
          <a:bodyPr wrap="square" rtlCol="0">
            <a:spAutoFit/>
          </a:bodyPr>
          <a:lstStyle/>
          <a:p>
            <a:endParaRPr kumimoji="1" lang="en-US" altLang="ja-JP" sz="1002" b="1" dirty="0"/>
          </a:p>
          <a:p>
            <a:r>
              <a:rPr kumimoji="1" lang="ja-JP" altLang="en-US" sz="1002" b="1" dirty="0" smtClean="0"/>
              <a:t>■ 第</a:t>
            </a:r>
            <a:r>
              <a:rPr kumimoji="1" lang="en-US" altLang="ja-JP" sz="1002" b="1" dirty="0" smtClean="0"/>
              <a:t>3</a:t>
            </a:r>
            <a:r>
              <a:rPr kumimoji="1" lang="ja-JP" altLang="en-US" sz="1002" b="1" dirty="0"/>
              <a:t>次産業活動指数</a:t>
            </a:r>
            <a:r>
              <a:rPr kumimoji="1" lang="en-US" altLang="ja-JP" sz="911" b="1" dirty="0">
                <a:latin typeface="+mn-ea"/>
              </a:rPr>
              <a:t>(2020</a:t>
            </a:r>
            <a:r>
              <a:rPr kumimoji="1" lang="ja-JP" altLang="en-US" sz="911" b="1" dirty="0">
                <a:latin typeface="+mn-ea"/>
              </a:rPr>
              <a:t>年</a:t>
            </a:r>
            <a:r>
              <a:rPr kumimoji="1" lang="en-US" altLang="ja-JP" sz="911" b="1" dirty="0">
                <a:latin typeface="+mn-ea"/>
              </a:rPr>
              <a:t>4</a:t>
            </a:r>
            <a:r>
              <a:rPr kumimoji="1" lang="ja-JP" altLang="en-US" sz="911" b="1" dirty="0">
                <a:latin typeface="+mn-ea"/>
              </a:rPr>
              <a:t>月値</a:t>
            </a:r>
            <a:r>
              <a:rPr kumimoji="1" lang="en-US" altLang="ja-JP" sz="911" b="1" dirty="0">
                <a:latin typeface="+mn-ea"/>
              </a:rPr>
              <a:t>)</a:t>
            </a:r>
            <a:r>
              <a:rPr kumimoji="1" lang="ja-JP" altLang="en-US" sz="1002" b="1" dirty="0" err="1"/>
              <a:t>への</a:t>
            </a:r>
            <a:r>
              <a:rPr kumimoji="1" lang="ja-JP" altLang="en-US" sz="1002" b="1" dirty="0"/>
              <a:t>影響度が大きい業種</a:t>
            </a:r>
            <a:endParaRPr kumimoji="1" lang="ja-JP" altLang="en-US" sz="1002" dirty="0"/>
          </a:p>
        </p:txBody>
      </p:sp>
      <p:sp>
        <p:nvSpPr>
          <p:cNvPr id="20" name="テキスト ボックス 19"/>
          <p:cNvSpPr txBox="1"/>
          <p:nvPr/>
        </p:nvSpPr>
        <p:spPr>
          <a:xfrm>
            <a:off x="457486" y="1707981"/>
            <a:ext cx="8780491" cy="372666"/>
          </a:xfrm>
          <a:prstGeom prst="rect">
            <a:avLst/>
          </a:prstGeom>
          <a:noFill/>
        </p:spPr>
        <p:txBody>
          <a:bodyPr wrap="square" rtlCol="0">
            <a:spAutoFit/>
          </a:bodyPr>
          <a:lstStyle/>
          <a:p>
            <a:r>
              <a:rPr kumimoji="1" lang="en-US" altLang="ja-JP" sz="911" dirty="0"/>
              <a:t>※</a:t>
            </a:r>
            <a:r>
              <a:rPr kumimoji="1" lang="ja-JP" altLang="en-US" sz="911" dirty="0"/>
              <a:t>第</a:t>
            </a:r>
            <a:r>
              <a:rPr kumimoji="1" lang="en-US" altLang="ja-JP" sz="911" dirty="0"/>
              <a:t>3</a:t>
            </a:r>
            <a:r>
              <a:rPr kumimoji="1" lang="ja-JP" altLang="en-US" sz="911" dirty="0"/>
              <a:t>次産業活動指数・・・第３次産業に属する業種の生産活動を総合的に捉えることを目的とした指数のことで、経済産業省の特定サービス産業動態統計調査、商業動態統計</a:t>
            </a:r>
            <a:r>
              <a:rPr kumimoji="1" lang="ja-JP" altLang="en-US" sz="911" dirty="0" smtClean="0"/>
              <a:t>調査</a:t>
            </a:r>
            <a:endParaRPr kumimoji="1" lang="en-US" altLang="ja-JP" sz="911" dirty="0" smtClean="0"/>
          </a:p>
          <a:p>
            <a:r>
              <a:rPr kumimoji="1" lang="ja-JP" altLang="en-US" sz="911" dirty="0"/>
              <a:t>　</a:t>
            </a:r>
            <a:r>
              <a:rPr kumimoji="1" lang="ja-JP" altLang="en-US" sz="911" dirty="0" smtClean="0"/>
              <a:t>　　　　　　　　　　　　　　　  や他</a:t>
            </a:r>
            <a:r>
              <a:rPr kumimoji="1" lang="ja-JP" altLang="en-US" sz="911" dirty="0"/>
              <a:t>省庁所管の第３次産業の活動に関する調査等を月次指数化したもの。</a:t>
            </a:r>
            <a:endParaRPr kumimoji="1" lang="en-US" altLang="ja-JP" sz="911" dirty="0"/>
          </a:p>
        </p:txBody>
      </p:sp>
      <p:sp>
        <p:nvSpPr>
          <p:cNvPr id="12" name="スライド番号プレースホルダー 3"/>
          <p:cNvSpPr>
            <a:spLocks noGrp="1"/>
          </p:cNvSpPr>
          <p:nvPr>
            <p:ph type="sldNum" sz="quarter" idx="12"/>
          </p:nvPr>
        </p:nvSpPr>
        <p:spPr>
          <a:xfrm>
            <a:off x="9405757" y="5697415"/>
            <a:ext cx="448013" cy="350802"/>
          </a:xfrm>
          <a:ln>
            <a:solidFill>
              <a:schemeClr val="accent1"/>
            </a:solidFill>
          </a:ln>
        </p:spPr>
        <p:txBody>
          <a:bodyPr/>
          <a:lstStyle/>
          <a:p>
            <a:pPr algn="ctr"/>
            <a:fld id="{9B28B6A2-4437-46C4-8AB6-08015A7ADF51}" type="slidenum">
              <a:rPr kumimoji="1" lang="ja-JP" altLang="en-US" sz="1600"/>
              <a:pPr algn="ctr"/>
              <a:t>8</a:t>
            </a:fld>
            <a:endParaRPr kumimoji="1" lang="ja-JP" altLang="en-US" sz="1600" dirty="0"/>
          </a:p>
        </p:txBody>
      </p:sp>
      <p:graphicFrame>
        <p:nvGraphicFramePr>
          <p:cNvPr id="5" name="オブジェクト 4"/>
          <p:cNvGraphicFramePr>
            <a:graphicFrameLocks noChangeAspect="1"/>
          </p:cNvGraphicFramePr>
          <p:nvPr>
            <p:extLst/>
          </p:nvPr>
        </p:nvGraphicFramePr>
        <p:xfrm>
          <a:off x="5090107" y="2494005"/>
          <a:ext cx="3939777" cy="3321288"/>
        </p:xfrm>
        <a:graphic>
          <a:graphicData uri="http://schemas.openxmlformats.org/presentationml/2006/ole">
            <mc:AlternateContent xmlns:mc="http://schemas.openxmlformats.org/markup-compatibility/2006">
              <mc:Choice xmlns:v="urn:schemas-microsoft-com:vml" Requires="v">
                <p:oleObj spid="_x0000_s27810" name="ワークシート" r:id="rId4" imgW="6067583" imgH="5114955" progId="Excel.Sheet.12">
                  <p:embed/>
                </p:oleObj>
              </mc:Choice>
              <mc:Fallback>
                <p:oleObj name="ワークシート" r:id="rId4" imgW="6067583" imgH="5114955" progId="Excel.Sheet.12">
                  <p:embed/>
                  <p:pic>
                    <p:nvPicPr>
                      <p:cNvPr id="5" name="オブジェクト 4"/>
                      <p:cNvPicPr/>
                      <p:nvPr/>
                    </p:nvPicPr>
                    <p:blipFill>
                      <a:blip r:embed="rId5"/>
                      <a:stretch>
                        <a:fillRect/>
                      </a:stretch>
                    </p:blipFill>
                    <p:spPr>
                      <a:xfrm>
                        <a:off x="5090107" y="2494005"/>
                        <a:ext cx="3939777" cy="3321288"/>
                      </a:xfrm>
                      <a:prstGeom prst="rect">
                        <a:avLst/>
                      </a:prstGeom>
                    </p:spPr>
                  </p:pic>
                </p:oleObj>
              </mc:Fallback>
            </mc:AlternateContent>
          </a:graphicData>
        </a:graphic>
      </p:graphicFrame>
      <p:sp>
        <p:nvSpPr>
          <p:cNvPr id="11" name="テキスト ボックス 10"/>
          <p:cNvSpPr txBox="1"/>
          <p:nvPr/>
        </p:nvSpPr>
        <p:spPr>
          <a:xfrm>
            <a:off x="6188024" y="5875278"/>
            <a:ext cx="3112579" cy="230832"/>
          </a:xfrm>
          <a:prstGeom prst="rect">
            <a:avLst/>
          </a:prstGeom>
          <a:noFill/>
        </p:spPr>
        <p:txBody>
          <a:bodyPr wrap="square" rtlCol="0">
            <a:spAutoFit/>
          </a:bodyPr>
          <a:lstStyle/>
          <a:p>
            <a:r>
              <a:rPr kumimoji="1" lang="ja-JP" altLang="en-US" sz="900" dirty="0">
                <a:latin typeface="+mj-ea"/>
                <a:ea typeface="+mj-ea"/>
              </a:rPr>
              <a:t>出典：経済産業省 </a:t>
            </a:r>
            <a:r>
              <a:rPr kumimoji="1" lang="en-US" altLang="ja-JP" sz="900" dirty="0">
                <a:latin typeface="+mj-ea"/>
                <a:ea typeface="+mj-ea"/>
              </a:rPr>
              <a:t>『</a:t>
            </a:r>
            <a:r>
              <a:rPr kumimoji="1" lang="ja-JP" altLang="en-US" sz="900" dirty="0">
                <a:latin typeface="+mj-ea"/>
                <a:ea typeface="+mj-ea"/>
              </a:rPr>
              <a:t>第</a:t>
            </a:r>
            <a:r>
              <a:rPr kumimoji="1" lang="en-US" altLang="ja-JP" sz="900" dirty="0">
                <a:latin typeface="+mj-ea"/>
                <a:ea typeface="+mj-ea"/>
              </a:rPr>
              <a:t>3</a:t>
            </a:r>
            <a:r>
              <a:rPr kumimoji="1" lang="ja-JP" altLang="en-US" sz="900" dirty="0">
                <a:latin typeface="+mj-ea"/>
                <a:ea typeface="+mj-ea"/>
              </a:rPr>
              <a:t>次産業活動指数</a:t>
            </a:r>
            <a:r>
              <a:rPr kumimoji="1" lang="en-US" altLang="ja-JP" sz="900" dirty="0">
                <a:latin typeface="+mj-ea"/>
                <a:ea typeface="+mj-ea"/>
              </a:rPr>
              <a:t>(2020</a:t>
            </a:r>
            <a:r>
              <a:rPr kumimoji="1" lang="ja-JP" altLang="en-US" sz="900" dirty="0">
                <a:latin typeface="+mj-ea"/>
                <a:ea typeface="+mj-ea"/>
              </a:rPr>
              <a:t>年</a:t>
            </a:r>
            <a:r>
              <a:rPr kumimoji="1" lang="en-US" altLang="ja-JP" sz="900" dirty="0">
                <a:latin typeface="+mj-ea"/>
                <a:ea typeface="+mj-ea"/>
              </a:rPr>
              <a:t>4</a:t>
            </a:r>
            <a:r>
              <a:rPr kumimoji="1" lang="ja-JP" altLang="en-US" sz="900" dirty="0">
                <a:latin typeface="+mj-ea"/>
                <a:ea typeface="+mj-ea"/>
              </a:rPr>
              <a:t>月分</a:t>
            </a:r>
            <a:r>
              <a:rPr kumimoji="1" lang="en-US" altLang="ja-JP" sz="900" dirty="0">
                <a:latin typeface="+mj-ea"/>
                <a:ea typeface="+mj-ea"/>
              </a:rPr>
              <a:t>)』</a:t>
            </a:r>
            <a:endParaRPr kumimoji="1" lang="ja-JP" altLang="en-US" sz="900" dirty="0">
              <a:latin typeface="+mj-ea"/>
              <a:ea typeface="+mj-ea"/>
            </a:endParaRPr>
          </a:p>
        </p:txBody>
      </p:sp>
      <p:sp>
        <p:nvSpPr>
          <p:cNvPr id="13" name="タイトル 3"/>
          <p:cNvSpPr txBox="1">
            <a:spLocks/>
          </p:cNvSpPr>
          <p:nvPr/>
        </p:nvSpPr>
        <p:spPr>
          <a:xfrm>
            <a:off x="1" y="-20998"/>
            <a:ext cx="9905999" cy="404842"/>
          </a:xfrm>
          <a:prstGeom prst="rect">
            <a:avLst/>
          </a:prstGeom>
          <a:solidFill>
            <a:srgbClr val="002060"/>
          </a:solidFill>
        </p:spPr>
        <p:txBody>
          <a:bodyPr vert="horz" lIns="74296" tIns="37148" rIns="74296" bIns="37148"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chemeClr val="bg1"/>
                </a:solidFill>
                <a:latin typeface="Meiryo UI" panose="020B0604030504040204" pitchFamily="50" charset="-128"/>
                <a:ea typeface="Meiryo UI" panose="020B0604030504040204" pitchFamily="50" charset="-128"/>
              </a:rPr>
              <a:t>　　　</a:t>
            </a:r>
            <a:r>
              <a:rPr lang="ja-JP" altLang="en-US" sz="1800" b="1" dirty="0" smtClean="0">
                <a:solidFill>
                  <a:schemeClr val="bg1"/>
                </a:solidFill>
                <a:latin typeface="Meiryo UI" panose="020B0604030504040204" pitchFamily="50" charset="-128"/>
                <a:ea typeface="Meiryo UI" panose="020B0604030504040204" pitchFamily="50" charset="-128"/>
              </a:rPr>
              <a:t>産業 </a:t>
            </a:r>
            <a:r>
              <a:rPr lang="en-US" altLang="ja-JP" sz="1800" b="1" dirty="0">
                <a:solidFill>
                  <a:schemeClr val="bg1"/>
                </a:solidFill>
                <a:latin typeface="Meiryo UI" panose="020B0604030504040204" pitchFamily="50" charset="-128"/>
                <a:ea typeface="Meiryo UI" panose="020B0604030504040204" pitchFamily="50" charset="-128"/>
              </a:rPr>
              <a:t>【</a:t>
            </a:r>
            <a:r>
              <a:rPr lang="ja-JP" altLang="en-US" sz="1800" b="1" dirty="0">
                <a:solidFill>
                  <a:schemeClr val="bg1"/>
                </a:solidFill>
                <a:latin typeface="Meiryo UI" panose="020B0604030504040204" pitchFamily="50" charset="-128"/>
                <a:ea typeface="Meiryo UI" panose="020B0604030504040204" pitchFamily="50" charset="-128"/>
              </a:rPr>
              <a:t>健康医療関連産業</a:t>
            </a:r>
            <a:r>
              <a:rPr lang="en-US" altLang="ja-JP" sz="1800" b="1" dirty="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2" name="角丸四角形 1"/>
          <p:cNvSpPr/>
          <p:nvPr/>
        </p:nvSpPr>
        <p:spPr>
          <a:xfrm>
            <a:off x="6121341" y="4907963"/>
            <a:ext cx="2886043" cy="548364"/>
          </a:xfrm>
          <a:prstGeom prst="roundRect">
            <a:avLst>
              <a:gd name="adj" fmla="val 7292"/>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9"/>
          </a:p>
        </p:txBody>
      </p:sp>
      <p:pic>
        <p:nvPicPr>
          <p:cNvPr id="3" name="図 2"/>
          <p:cNvPicPr>
            <a:picLocks noChangeAspect="1"/>
          </p:cNvPicPr>
          <p:nvPr/>
        </p:nvPicPr>
        <p:blipFill>
          <a:blip r:embed="rId6"/>
          <a:stretch>
            <a:fillRect/>
          </a:stretch>
        </p:blipFill>
        <p:spPr>
          <a:xfrm>
            <a:off x="591363" y="2532295"/>
            <a:ext cx="3816427" cy="3298222"/>
          </a:xfrm>
          <a:prstGeom prst="rect">
            <a:avLst/>
          </a:prstGeom>
        </p:spPr>
      </p:pic>
    </p:spTree>
    <p:extLst>
      <p:ext uri="{BB962C8B-B14F-4D97-AF65-F5344CB8AC3E}">
        <p14:creationId xmlns:p14="http://schemas.microsoft.com/office/powerpoint/2010/main" val="511027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6568</Words>
  <Application>Microsoft Office PowerPoint</Application>
  <PresentationFormat>ユーザー設定</PresentationFormat>
  <Paragraphs>592</Paragraphs>
  <Slides>47</Slides>
  <Notes>18</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9" baseType="lpstr">
      <vt:lpstr>HG丸ｺﾞｼｯｸM-PRO</vt:lpstr>
      <vt:lpstr>Malgun Gothic</vt:lpstr>
      <vt:lpstr>Meiryo UI</vt:lpstr>
      <vt:lpstr>ＭＳ Ｐゴシック</vt:lpstr>
      <vt:lpstr>ＭＳ ゴシック</vt:lpstr>
      <vt:lpstr>ＭＳ 明朝</vt:lpstr>
      <vt:lpstr>游ゴシック</vt:lpstr>
      <vt:lpstr>Arial</vt:lpstr>
      <vt:lpstr>Calibri</vt:lpstr>
      <vt:lpstr>Times New Roman</vt:lpstr>
      <vt:lpstr>Office テーマ</vt:lpstr>
      <vt:lpstr>ワークシート</vt:lpstr>
      <vt:lpstr>新型コロナウイルスによる影響等に関する資料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企業業績の悪化・倒産の増加 【経済への影響】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所得の減少 【府民の収入に関する影響①】 　    　　　　</vt:lpstr>
      <vt:lpstr>　　　　所得の減少 【府民の収入に関する影響②】 　    　　　　</vt:lpstr>
      <vt:lpstr>PowerPoint プレゼンテーション</vt:lpstr>
      <vt:lpstr>PowerPoint プレゼンテーション</vt:lpstr>
      <vt:lpstr>非接触型サービスの増加 【巣ごもり消費・EC取引】</vt:lpstr>
      <vt:lpstr>PowerPoint プレゼンテーション</vt:lpstr>
      <vt:lpstr>非接触型サービスの増加 【オンライン診療の規制緩和】</vt:lpstr>
      <vt:lpstr>生活習慣への影響等 【感染予防活動の習慣化】</vt:lpstr>
      <vt:lpstr>PowerPoint プレゼンテーション</vt:lpstr>
      <vt:lpstr>PowerPoint プレゼンテーション</vt:lpstr>
      <vt:lpstr>地域社会への影響等 【介護サービスへの影響】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オンラインファースト 【今後新規事業開発が増加する領域】</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2020-09-07T07:01:46Z</dcterms:created>
  <dcterms:modified xsi:type="dcterms:W3CDTF">2020-09-07T07:29:22Z</dcterms:modified>
</cp:coreProperties>
</file>