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 id="257" r:id="rId3"/>
    <p:sldId id="258" r:id="rId4"/>
    <p:sldId id="259" r:id="rId5"/>
    <p:sldId id="260" r:id="rId6"/>
    <p:sldId id="261" r:id="rId7"/>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12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F73AC4F-CEE4-4F2C-B900-BAB8F9DBC5F8}" type="datetimeFigureOut">
              <a:rPr kumimoji="1" lang="ja-JP" altLang="en-US" smtClean="0"/>
              <a:t>2020/9/7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704EA66-43E1-4693-A2D6-D0D361C7C8A8}" type="slidenum">
              <a:rPr kumimoji="1" lang="ja-JP" altLang="en-US" smtClean="0"/>
              <a:t>‹#›</a:t>
            </a:fld>
            <a:endParaRPr kumimoji="1" lang="ja-JP" altLang="en-US"/>
          </a:p>
        </p:txBody>
      </p:sp>
    </p:spTree>
    <p:extLst>
      <p:ext uri="{BB962C8B-B14F-4D97-AF65-F5344CB8AC3E}">
        <p14:creationId xmlns:p14="http://schemas.microsoft.com/office/powerpoint/2010/main" val="2479882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F73AC4F-CEE4-4F2C-B900-BAB8F9DBC5F8}" type="datetimeFigureOut">
              <a:rPr kumimoji="1" lang="ja-JP" altLang="en-US" smtClean="0"/>
              <a:t>2020/9/7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704EA66-43E1-4693-A2D6-D0D361C7C8A8}" type="slidenum">
              <a:rPr kumimoji="1" lang="ja-JP" altLang="en-US" smtClean="0"/>
              <a:t>‹#›</a:t>
            </a:fld>
            <a:endParaRPr kumimoji="1" lang="ja-JP" altLang="en-US"/>
          </a:p>
        </p:txBody>
      </p:sp>
    </p:spTree>
    <p:extLst>
      <p:ext uri="{BB962C8B-B14F-4D97-AF65-F5344CB8AC3E}">
        <p14:creationId xmlns:p14="http://schemas.microsoft.com/office/powerpoint/2010/main" val="2377902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F73AC4F-CEE4-4F2C-B900-BAB8F9DBC5F8}" type="datetimeFigureOut">
              <a:rPr kumimoji="1" lang="ja-JP" altLang="en-US" smtClean="0"/>
              <a:t>2020/9/7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704EA66-43E1-4693-A2D6-D0D361C7C8A8}" type="slidenum">
              <a:rPr kumimoji="1" lang="ja-JP" altLang="en-US" smtClean="0"/>
              <a:t>‹#›</a:t>
            </a:fld>
            <a:endParaRPr kumimoji="1" lang="ja-JP" altLang="en-US"/>
          </a:p>
        </p:txBody>
      </p:sp>
    </p:spTree>
    <p:extLst>
      <p:ext uri="{BB962C8B-B14F-4D97-AF65-F5344CB8AC3E}">
        <p14:creationId xmlns:p14="http://schemas.microsoft.com/office/powerpoint/2010/main" val="1815994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F73AC4F-CEE4-4F2C-B900-BAB8F9DBC5F8}" type="datetimeFigureOut">
              <a:rPr kumimoji="1" lang="ja-JP" altLang="en-US" smtClean="0"/>
              <a:t>2020/9/7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704EA66-43E1-4693-A2D6-D0D361C7C8A8}" type="slidenum">
              <a:rPr kumimoji="1" lang="ja-JP" altLang="en-US" smtClean="0"/>
              <a:t>‹#›</a:t>
            </a:fld>
            <a:endParaRPr kumimoji="1" lang="ja-JP" altLang="en-US"/>
          </a:p>
        </p:txBody>
      </p:sp>
    </p:spTree>
    <p:extLst>
      <p:ext uri="{BB962C8B-B14F-4D97-AF65-F5344CB8AC3E}">
        <p14:creationId xmlns:p14="http://schemas.microsoft.com/office/powerpoint/2010/main" val="2819180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F73AC4F-CEE4-4F2C-B900-BAB8F9DBC5F8}" type="datetimeFigureOut">
              <a:rPr kumimoji="1" lang="ja-JP" altLang="en-US" smtClean="0"/>
              <a:t>2020/9/7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704EA66-43E1-4693-A2D6-D0D361C7C8A8}" type="slidenum">
              <a:rPr kumimoji="1" lang="ja-JP" altLang="en-US" smtClean="0"/>
              <a:t>‹#›</a:t>
            </a:fld>
            <a:endParaRPr kumimoji="1" lang="ja-JP" altLang="en-US"/>
          </a:p>
        </p:txBody>
      </p:sp>
    </p:spTree>
    <p:extLst>
      <p:ext uri="{BB962C8B-B14F-4D97-AF65-F5344CB8AC3E}">
        <p14:creationId xmlns:p14="http://schemas.microsoft.com/office/powerpoint/2010/main" val="4103801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F73AC4F-CEE4-4F2C-B900-BAB8F9DBC5F8}" type="datetimeFigureOut">
              <a:rPr kumimoji="1" lang="ja-JP" altLang="en-US" smtClean="0"/>
              <a:t>2020/9/7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704EA66-43E1-4693-A2D6-D0D361C7C8A8}" type="slidenum">
              <a:rPr kumimoji="1" lang="ja-JP" altLang="en-US" smtClean="0"/>
              <a:t>‹#›</a:t>
            </a:fld>
            <a:endParaRPr kumimoji="1" lang="ja-JP" altLang="en-US"/>
          </a:p>
        </p:txBody>
      </p:sp>
    </p:spTree>
    <p:extLst>
      <p:ext uri="{BB962C8B-B14F-4D97-AF65-F5344CB8AC3E}">
        <p14:creationId xmlns:p14="http://schemas.microsoft.com/office/powerpoint/2010/main" val="2585718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F73AC4F-CEE4-4F2C-B900-BAB8F9DBC5F8}" type="datetimeFigureOut">
              <a:rPr kumimoji="1" lang="ja-JP" altLang="en-US" smtClean="0"/>
              <a:t>2020/9/7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704EA66-43E1-4693-A2D6-D0D361C7C8A8}" type="slidenum">
              <a:rPr kumimoji="1" lang="ja-JP" altLang="en-US" smtClean="0"/>
              <a:t>‹#›</a:t>
            </a:fld>
            <a:endParaRPr kumimoji="1" lang="ja-JP" altLang="en-US"/>
          </a:p>
        </p:txBody>
      </p:sp>
    </p:spTree>
    <p:extLst>
      <p:ext uri="{BB962C8B-B14F-4D97-AF65-F5344CB8AC3E}">
        <p14:creationId xmlns:p14="http://schemas.microsoft.com/office/powerpoint/2010/main" val="384477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F73AC4F-CEE4-4F2C-B900-BAB8F9DBC5F8}" type="datetimeFigureOut">
              <a:rPr kumimoji="1" lang="ja-JP" altLang="en-US" smtClean="0"/>
              <a:t>2020/9/7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704EA66-43E1-4693-A2D6-D0D361C7C8A8}" type="slidenum">
              <a:rPr kumimoji="1" lang="ja-JP" altLang="en-US" smtClean="0"/>
              <a:t>‹#›</a:t>
            </a:fld>
            <a:endParaRPr kumimoji="1" lang="ja-JP" altLang="en-US"/>
          </a:p>
        </p:txBody>
      </p:sp>
    </p:spTree>
    <p:extLst>
      <p:ext uri="{BB962C8B-B14F-4D97-AF65-F5344CB8AC3E}">
        <p14:creationId xmlns:p14="http://schemas.microsoft.com/office/powerpoint/2010/main" val="39042790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73AC4F-CEE4-4F2C-B900-BAB8F9DBC5F8}" type="datetimeFigureOut">
              <a:rPr kumimoji="1" lang="ja-JP" altLang="en-US" smtClean="0"/>
              <a:t>2020/9/7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704EA66-43E1-4693-A2D6-D0D361C7C8A8}" type="slidenum">
              <a:rPr kumimoji="1" lang="ja-JP" altLang="en-US" smtClean="0"/>
              <a:t>‹#›</a:t>
            </a:fld>
            <a:endParaRPr kumimoji="1" lang="ja-JP" altLang="en-US"/>
          </a:p>
        </p:txBody>
      </p:sp>
    </p:spTree>
    <p:extLst>
      <p:ext uri="{BB962C8B-B14F-4D97-AF65-F5344CB8AC3E}">
        <p14:creationId xmlns:p14="http://schemas.microsoft.com/office/powerpoint/2010/main" val="1479741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F73AC4F-CEE4-4F2C-B900-BAB8F9DBC5F8}" type="datetimeFigureOut">
              <a:rPr kumimoji="1" lang="ja-JP" altLang="en-US" smtClean="0"/>
              <a:t>2020/9/7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704EA66-43E1-4693-A2D6-D0D361C7C8A8}" type="slidenum">
              <a:rPr kumimoji="1" lang="ja-JP" altLang="en-US" smtClean="0"/>
              <a:t>‹#›</a:t>
            </a:fld>
            <a:endParaRPr kumimoji="1" lang="ja-JP" altLang="en-US"/>
          </a:p>
        </p:txBody>
      </p:sp>
    </p:spTree>
    <p:extLst>
      <p:ext uri="{BB962C8B-B14F-4D97-AF65-F5344CB8AC3E}">
        <p14:creationId xmlns:p14="http://schemas.microsoft.com/office/powerpoint/2010/main" val="2430550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F73AC4F-CEE4-4F2C-B900-BAB8F9DBC5F8}" type="datetimeFigureOut">
              <a:rPr kumimoji="1" lang="ja-JP" altLang="en-US" smtClean="0"/>
              <a:t>2020/9/7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704EA66-43E1-4693-A2D6-D0D361C7C8A8}" type="slidenum">
              <a:rPr kumimoji="1" lang="ja-JP" altLang="en-US" smtClean="0"/>
              <a:t>‹#›</a:t>
            </a:fld>
            <a:endParaRPr kumimoji="1" lang="ja-JP" altLang="en-US"/>
          </a:p>
        </p:txBody>
      </p:sp>
    </p:spTree>
    <p:extLst>
      <p:ext uri="{BB962C8B-B14F-4D97-AF65-F5344CB8AC3E}">
        <p14:creationId xmlns:p14="http://schemas.microsoft.com/office/powerpoint/2010/main" val="12476169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73AC4F-CEE4-4F2C-B900-BAB8F9DBC5F8}" type="datetimeFigureOut">
              <a:rPr kumimoji="1" lang="ja-JP" altLang="en-US" smtClean="0"/>
              <a:t>2020/9/7</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04EA66-43E1-4693-A2D6-D0D361C7C8A8}" type="slidenum">
              <a:rPr kumimoji="1" lang="ja-JP" altLang="en-US" smtClean="0"/>
              <a:t>‹#›</a:t>
            </a:fld>
            <a:endParaRPr kumimoji="1" lang="ja-JP" altLang="en-US"/>
          </a:p>
        </p:txBody>
      </p:sp>
    </p:spTree>
    <p:extLst>
      <p:ext uri="{BB962C8B-B14F-4D97-AF65-F5344CB8AC3E}">
        <p14:creationId xmlns:p14="http://schemas.microsoft.com/office/powerpoint/2010/main" val="6922635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1801091"/>
            <a:ext cx="9906000" cy="2452254"/>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kumimoji="1" lang="en-US" altLang="ja-JP" sz="2000" b="1" dirty="0">
                <a:latin typeface="Meiryo UI" panose="020B0604030504040204" pitchFamily="50" charset="-128"/>
                <a:ea typeface="Meiryo UI" panose="020B0604030504040204" pitchFamily="50" charset="-128"/>
              </a:rPr>
              <a:t>With</a:t>
            </a:r>
            <a:r>
              <a:rPr kumimoji="1" lang="ja-JP" altLang="en-US" sz="2000" b="1" dirty="0" smtClean="0">
                <a:latin typeface="Meiryo UI" panose="020B0604030504040204" pitchFamily="50" charset="-128"/>
                <a:ea typeface="Meiryo UI" panose="020B0604030504040204" pitchFamily="50" charset="-128"/>
              </a:rPr>
              <a:t>コロナにおける</a:t>
            </a:r>
            <a:endParaRPr kumimoji="1" lang="en-US" altLang="ja-JP" sz="2000" b="1" dirty="0">
              <a:latin typeface="Meiryo UI" panose="020B0604030504040204" pitchFamily="50" charset="-128"/>
              <a:ea typeface="Meiryo UI" panose="020B0604030504040204" pitchFamily="50" charset="-128"/>
            </a:endParaRPr>
          </a:p>
          <a:p>
            <a:pPr algn="ctr"/>
            <a:r>
              <a:rPr kumimoji="1" lang="ja-JP" altLang="en-US" sz="2000" b="1" dirty="0">
                <a:latin typeface="Meiryo UI" panose="020B0604030504040204" pitchFamily="50" charset="-128"/>
                <a:ea typeface="Meiryo UI" panose="020B0604030504040204" pitchFamily="50" charset="-128"/>
              </a:rPr>
              <a:t>「いのち輝く未来社会」をめざすビジョンー</a:t>
            </a:r>
            <a:r>
              <a:rPr kumimoji="1" lang="en-US" altLang="ja-JP" sz="2000" b="1" dirty="0">
                <a:latin typeface="Meiryo UI" panose="020B0604030504040204" pitchFamily="50" charset="-128"/>
                <a:ea typeface="Meiryo UI" panose="020B0604030504040204" pitchFamily="50" charset="-128"/>
              </a:rPr>
              <a:t>10</a:t>
            </a:r>
            <a:r>
              <a:rPr kumimoji="1" lang="ja-JP" altLang="en-US" sz="2000" b="1" dirty="0">
                <a:latin typeface="Meiryo UI" panose="020B0604030504040204" pitchFamily="50" charset="-128"/>
                <a:ea typeface="Meiryo UI" panose="020B0604030504040204" pitchFamily="50" charset="-128"/>
              </a:rPr>
              <a:t>歳若返りの取組推進</a:t>
            </a:r>
            <a:r>
              <a:rPr kumimoji="1" lang="ja-JP" altLang="en-US" sz="2000" b="1" dirty="0" err="1">
                <a:latin typeface="Meiryo UI" panose="020B0604030504040204" pitchFamily="50" charset="-128"/>
                <a:ea typeface="Meiryo UI" panose="020B0604030504040204" pitchFamily="50" charset="-128"/>
              </a:rPr>
              <a:t>ー</a:t>
            </a:r>
            <a:r>
              <a:rPr kumimoji="1" lang="ja-JP" altLang="en-US" sz="2000" b="1" dirty="0">
                <a:latin typeface="Meiryo UI" panose="020B0604030504040204" pitchFamily="50" charset="-128"/>
                <a:ea typeface="Meiryo UI" panose="020B0604030504040204" pitchFamily="50" charset="-128"/>
              </a:rPr>
              <a:t>（案）</a:t>
            </a:r>
          </a:p>
        </p:txBody>
      </p:sp>
      <p:sp>
        <p:nvSpPr>
          <p:cNvPr id="3" name="テキスト ボックス 2"/>
          <p:cNvSpPr txBox="1"/>
          <p:nvPr/>
        </p:nvSpPr>
        <p:spPr>
          <a:xfrm>
            <a:off x="2715491" y="4987636"/>
            <a:ext cx="4668983" cy="646331"/>
          </a:xfrm>
          <a:prstGeom prst="rect">
            <a:avLst/>
          </a:prstGeom>
          <a:noFill/>
        </p:spPr>
        <p:txBody>
          <a:bodyPr wrap="square" rtlCol="0">
            <a:spAutoFit/>
          </a:bodyPr>
          <a:lstStyle/>
          <a:p>
            <a:pPr algn="ctr"/>
            <a:r>
              <a:rPr kumimoji="1" lang="ja-JP" altLang="en-US" dirty="0"/>
              <a:t>令和２年９月４日（金）</a:t>
            </a:r>
            <a:endParaRPr kumimoji="1" lang="en-US" altLang="ja-JP" dirty="0"/>
          </a:p>
          <a:p>
            <a:pPr algn="ctr"/>
            <a:r>
              <a:rPr kumimoji="1" lang="ja-JP" altLang="en-US" dirty="0"/>
              <a:t>大阪府政策</a:t>
            </a:r>
            <a:r>
              <a:rPr kumimoji="1" lang="ja-JP" altLang="en-US" dirty="0" smtClean="0"/>
              <a:t>企画部 広域調整室 事業</a:t>
            </a:r>
            <a:r>
              <a:rPr kumimoji="1" lang="ja-JP" altLang="en-US" dirty="0"/>
              <a:t>推進課</a:t>
            </a:r>
          </a:p>
        </p:txBody>
      </p:sp>
      <p:sp>
        <p:nvSpPr>
          <p:cNvPr id="5" name="正方形/長方形 4"/>
          <p:cNvSpPr/>
          <p:nvPr/>
        </p:nvSpPr>
        <p:spPr>
          <a:xfrm>
            <a:off x="8712996" y="137908"/>
            <a:ext cx="987874" cy="354776"/>
          </a:xfrm>
          <a:prstGeom prst="rect">
            <a:avLst/>
          </a:prstGeom>
          <a:ln w="6350"/>
        </p:spPr>
        <p:style>
          <a:lnRef idx="2">
            <a:schemeClr val="dk1"/>
          </a:lnRef>
          <a:fillRef idx="1">
            <a:schemeClr val="lt1"/>
          </a:fillRef>
          <a:effectRef idx="0">
            <a:schemeClr val="dk1"/>
          </a:effectRef>
          <a:fontRef idx="minor">
            <a:schemeClr val="dk1"/>
          </a:fontRef>
        </p:style>
        <p:txBody>
          <a:bodyPr anchor="ctr"/>
          <a:lstStyle/>
          <a:p>
            <a:pPr algn="ctr">
              <a:defRPr/>
            </a:pPr>
            <a:r>
              <a:rPr kumimoji="1" lang="ja-JP" altLang="en-US" sz="1400" dirty="0" smtClean="0">
                <a:latin typeface="Meiryo UI" panose="020B0604030504040204" pitchFamily="50" charset="-128"/>
                <a:ea typeface="Meiryo UI" panose="020B0604030504040204" pitchFamily="50" charset="-128"/>
              </a:rPr>
              <a:t>資料</a:t>
            </a:r>
            <a:r>
              <a:rPr kumimoji="1" lang="en-US" altLang="ja-JP" sz="1400" dirty="0" smtClean="0">
                <a:latin typeface="Meiryo UI" panose="020B0604030504040204" pitchFamily="50" charset="-128"/>
                <a:ea typeface="Meiryo UI" panose="020B0604030504040204" pitchFamily="50" charset="-128"/>
              </a:rPr>
              <a:t>7</a:t>
            </a:r>
            <a:r>
              <a:rPr kumimoji="1" lang="ja-JP" altLang="en-US" sz="1400" dirty="0" smtClean="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2</a:t>
            </a:r>
            <a:endParaRPr kumimoji="1"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04493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9906000" cy="484909"/>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kumimoji="1" lang="en-US" altLang="ja-JP" sz="2000" b="1" dirty="0">
                <a:latin typeface="Meiryo UI" panose="020B0604030504040204" pitchFamily="50" charset="-128"/>
                <a:ea typeface="Meiryo UI" panose="020B0604030504040204" pitchFamily="50" charset="-128"/>
              </a:rPr>
              <a:t>10</a:t>
            </a:r>
            <a:r>
              <a:rPr kumimoji="1" lang="ja-JP" altLang="en-US" sz="2000" b="1" dirty="0">
                <a:latin typeface="Meiryo UI" panose="020B0604030504040204" pitchFamily="50" charset="-128"/>
                <a:ea typeface="Meiryo UI" panose="020B0604030504040204" pitchFamily="50" charset="-128"/>
              </a:rPr>
              <a:t>歳若返りの概要</a:t>
            </a:r>
          </a:p>
        </p:txBody>
      </p:sp>
      <p:sp>
        <p:nvSpPr>
          <p:cNvPr id="3" name="テキスト ボックス 2"/>
          <p:cNvSpPr txBox="1"/>
          <p:nvPr/>
        </p:nvSpPr>
        <p:spPr>
          <a:xfrm>
            <a:off x="1377244" y="2670163"/>
            <a:ext cx="8291201" cy="938719"/>
          </a:xfrm>
          <a:prstGeom prst="rect">
            <a:avLst/>
          </a:prstGeom>
          <a:noFill/>
        </p:spPr>
        <p:txBody>
          <a:bodyPr wrap="square" rtlCol="0">
            <a:spAutoFit/>
          </a:bodyPr>
          <a:lstStyle/>
          <a:p>
            <a:pPr marL="268288" lvl="0" indent="-268288" defTabSz="913740">
              <a:lnSpc>
                <a:spcPct val="150000"/>
              </a:lnSpc>
              <a:defRPr/>
            </a:pPr>
            <a:r>
              <a:rPr kumimoji="1" lang="ja-JP" altLang="en-US" sz="1100" kern="0" dirty="0">
                <a:solidFill>
                  <a:prstClr val="black"/>
                </a:solidFill>
                <a:latin typeface="Meiryo UI" panose="020B0604030504040204" pitchFamily="50" charset="-128"/>
                <a:ea typeface="Meiryo UI" panose="020B0604030504040204" pitchFamily="50" charset="-128"/>
              </a:rPr>
              <a:t>　</a:t>
            </a:r>
            <a:r>
              <a:rPr kumimoji="1" lang="en-US" altLang="ja-JP" sz="1100" b="1" u="sng" kern="0" dirty="0">
                <a:solidFill>
                  <a:prstClr val="black"/>
                </a:solidFill>
                <a:latin typeface="Meiryo UI" panose="020B0604030504040204" pitchFamily="50" charset="-128"/>
                <a:ea typeface="Meiryo UI" panose="020B0604030504040204" pitchFamily="50" charset="-128"/>
              </a:rPr>
              <a:t>10</a:t>
            </a:r>
            <a:r>
              <a:rPr kumimoji="1" lang="ja-JP" altLang="en-US" sz="1100" b="1" u="sng" kern="0" dirty="0">
                <a:solidFill>
                  <a:prstClr val="black"/>
                </a:solidFill>
                <a:latin typeface="Meiryo UI" panose="020B0604030504040204" pitchFamily="50" charset="-128"/>
                <a:ea typeface="Meiryo UI" panose="020B0604030504040204" pitchFamily="50" charset="-128"/>
              </a:rPr>
              <a:t>歳若返り</a:t>
            </a:r>
            <a:r>
              <a:rPr kumimoji="1" lang="ja-JP" altLang="en-US" sz="1100" kern="0" dirty="0">
                <a:solidFill>
                  <a:prstClr val="black"/>
                </a:solidFill>
                <a:latin typeface="Meiryo UI" panose="020B0604030504040204" pitchFamily="50" charset="-128"/>
                <a:ea typeface="Meiryo UI" panose="020B0604030504040204" pitchFamily="50" charset="-128"/>
              </a:rPr>
              <a:t>とは、</a:t>
            </a:r>
            <a:endParaRPr kumimoji="1"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268288" marR="0" lvl="0" indent="-268288" algn="ctr" defTabSz="913740" eaLnBrk="1" fontAlgn="auto" latinLnBrk="0" hangingPunct="1">
              <a:lnSpc>
                <a:spcPct val="150000"/>
              </a:lnSpc>
              <a:spcBef>
                <a:spcPts val="0"/>
              </a:spcBef>
              <a:spcAft>
                <a:spcPts val="0"/>
              </a:spcAft>
              <a:buClrTx/>
              <a:buSzTx/>
              <a:buFontTx/>
              <a:buNone/>
              <a:tabLst/>
              <a:defRPr/>
            </a:pP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健康寿命の延伸に加え、</a:t>
            </a:r>
            <a:r>
              <a:rPr kumimoji="1" lang="ja-JP" altLang="en-US"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健康状態に応じて、誰もが生涯を通じ、自らの意思に基づき活動的に生活できる　</a:t>
            </a: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ことである。</a:t>
            </a:r>
            <a:endParaRPr kumimoji="1"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268288" marR="0" lvl="0" indent="-268288" defTabSz="913740" eaLnBrk="1" fontAlgn="auto" latinLnBrk="0" hangingPunct="1">
              <a:lnSpc>
                <a:spcPct val="100000"/>
              </a:lnSpc>
              <a:spcBef>
                <a:spcPts val="0"/>
              </a:spcBef>
              <a:spcAft>
                <a:spcPts val="0"/>
              </a:spcAft>
              <a:buClrTx/>
              <a:buSzTx/>
              <a:buFontTx/>
              <a:buNone/>
              <a:tabLst/>
              <a:defRPr/>
            </a:pP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kumimoji="1" lang="ja-JP" altLang="en-US" sz="11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大阪・関西万博が開催される</a:t>
            </a:r>
            <a:r>
              <a:rPr kumimoji="1" lang="en-US" altLang="ja-JP" sz="11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2025</a:t>
            </a:r>
            <a:r>
              <a:rPr kumimoji="1" lang="ja-JP" altLang="en-US" sz="11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年に向けて、健康寿命を延ばすことに加え、</a:t>
            </a:r>
          </a:p>
          <a:p>
            <a:pPr marL="268288" marR="0" lvl="0" indent="-268288" defTabSz="913740" eaLnBrk="1" fontAlgn="auto" latinLnBrk="0" hangingPunct="1">
              <a:lnSpc>
                <a:spcPct val="100000"/>
              </a:lnSpc>
              <a:spcBef>
                <a:spcPts val="0"/>
              </a:spcBef>
              <a:spcAft>
                <a:spcPts val="0"/>
              </a:spcAft>
              <a:buClrTx/>
              <a:buSzTx/>
              <a:buFontTx/>
              <a:buNone/>
              <a:tabLst/>
              <a:defRPr/>
            </a:pP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kumimoji="1" lang="ja-JP" altLang="en-US" sz="11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健康に影響があってもいきいきと活動できるようにすることで、</a:t>
            </a:r>
            <a:r>
              <a:rPr kumimoji="1" lang="en-US" altLang="ja-JP" sz="11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10</a:t>
            </a:r>
            <a:r>
              <a:rPr kumimoji="1" lang="ja-JP" altLang="en-US" sz="11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歳の差を限りなく縮めていく。</a:t>
            </a:r>
          </a:p>
        </p:txBody>
      </p:sp>
      <p:sp>
        <p:nvSpPr>
          <p:cNvPr id="4" name="角丸四角形 3"/>
          <p:cNvSpPr/>
          <p:nvPr/>
        </p:nvSpPr>
        <p:spPr>
          <a:xfrm>
            <a:off x="196607" y="3675006"/>
            <a:ext cx="9487720" cy="3060000"/>
          </a:xfrm>
          <a:prstGeom prst="roundRect">
            <a:avLst>
              <a:gd name="adj" fmla="val 4333"/>
            </a:avLst>
          </a:prstGeom>
          <a:solidFill>
            <a:schemeClr val="accent6">
              <a:lumMod val="20000"/>
              <a:lumOff val="80000"/>
            </a:schemeClr>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5" name="二等辺三角形 4"/>
          <p:cNvSpPr/>
          <p:nvPr/>
        </p:nvSpPr>
        <p:spPr>
          <a:xfrm rot="10800000">
            <a:off x="4384915" y="6275566"/>
            <a:ext cx="1200766" cy="205405"/>
          </a:xfrm>
          <a:prstGeom prst="triangle">
            <a:avLst/>
          </a:prstGeom>
          <a:gradFill rotWithShape="1">
            <a:gsLst>
              <a:gs pos="0">
                <a:srgbClr val="A5A5A5">
                  <a:lumMod val="110000"/>
                  <a:satMod val="105000"/>
                  <a:tint val="67000"/>
                </a:srgbClr>
              </a:gs>
              <a:gs pos="50000">
                <a:srgbClr val="A5A5A5">
                  <a:lumMod val="105000"/>
                  <a:satMod val="103000"/>
                  <a:tint val="73000"/>
                </a:srgbClr>
              </a:gs>
              <a:gs pos="100000">
                <a:srgbClr val="A5A5A5">
                  <a:lumMod val="105000"/>
                  <a:satMod val="109000"/>
                  <a:tint val="81000"/>
                </a:srgbClr>
              </a:gs>
            </a:gsLst>
            <a:lin ang="5400000" scaled="0"/>
          </a:gradFill>
          <a:ln w="6350" cap="flat" cmpd="sng" algn="ctr">
            <a:solidFill>
              <a:srgbClr val="A5A5A5"/>
            </a:solidFill>
            <a:prstDash val="solid"/>
            <a:miter lim="800000"/>
          </a:ln>
          <a:effectLst/>
        </p:spPr>
        <p:txBody>
          <a:bodyPr rtlCol="0" anchor="ctr"/>
          <a:lstStyle/>
          <a:p>
            <a:pPr algn="ctr">
              <a:defRPr/>
            </a:pPr>
            <a:endParaRPr lang="ja-JP" altLang="en-US" sz="2400" kern="0">
              <a:solidFill>
                <a:prstClr val="black"/>
              </a:solidFill>
              <a:latin typeface="Calibri" panose="020F0502020204030204"/>
              <a:ea typeface="游ゴシック" panose="020B0400000000000000" pitchFamily="50" charset="-128"/>
            </a:endParaRPr>
          </a:p>
        </p:txBody>
      </p:sp>
      <p:sp>
        <p:nvSpPr>
          <p:cNvPr id="6" name="テキスト ボックス 5"/>
          <p:cNvSpPr txBox="1"/>
          <p:nvPr/>
        </p:nvSpPr>
        <p:spPr>
          <a:xfrm>
            <a:off x="2383111" y="6529010"/>
            <a:ext cx="5182511" cy="307777"/>
          </a:xfrm>
          <a:prstGeom prst="rect">
            <a:avLst/>
          </a:prstGeom>
          <a:solidFill>
            <a:schemeClr val="bg1"/>
          </a:solidFill>
          <a:ln w="19050">
            <a:solidFill>
              <a:srgbClr val="92D050"/>
            </a:solidFill>
          </a:ln>
        </p:spPr>
        <p:txBody>
          <a:bodyPr wrap="square" rtlCol="0">
            <a:spAutoFit/>
          </a:bodyPr>
          <a:lstStyle/>
          <a:p>
            <a:pPr algn="ctr"/>
            <a:r>
              <a:rPr kumimoji="1" lang="ja-JP" altLang="en-US" sz="1400" b="1" dirty="0"/>
              <a:t>いきいきと長く活躍できる「</a:t>
            </a:r>
            <a:r>
              <a:rPr kumimoji="1" lang="en-US" altLang="ja-JP" sz="1400" b="1" dirty="0"/>
              <a:t>10</a:t>
            </a:r>
            <a:r>
              <a:rPr kumimoji="1" lang="ja-JP" altLang="en-US" sz="1400" b="1" dirty="0"/>
              <a:t>歳若返り」の実現</a:t>
            </a:r>
            <a:endParaRPr kumimoji="1" lang="en-US" altLang="ja-JP" sz="1400" b="1" dirty="0"/>
          </a:p>
        </p:txBody>
      </p:sp>
      <p:sp>
        <p:nvSpPr>
          <p:cNvPr id="32" name="テキスト ボックス 31"/>
          <p:cNvSpPr txBox="1"/>
          <p:nvPr/>
        </p:nvSpPr>
        <p:spPr>
          <a:xfrm>
            <a:off x="6590317" y="4325425"/>
            <a:ext cx="2529206" cy="1446550"/>
          </a:xfrm>
          <a:prstGeom prst="rect">
            <a:avLst/>
          </a:prstGeom>
          <a:noFill/>
        </p:spPr>
        <p:txBody>
          <a:bodyPr wrap="square" rtlCol="0">
            <a:spAutoFit/>
          </a:bodyPr>
          <a:lstStyle/>
          <a:p>
            <a:pPr marL="180975" indent="-180975" defTabSz="913740"/>
            <a:r>
              <a:rPr kumimoji="1"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①　健康上の問題で日常生活に影響のない期間を示す健康寿命を延伸するとともに、</a:t>
            </a:r>
            <a:endParaRPr kumimoji="1"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defTabSz="913740"/>
            <a:endParaRPr kumimoji="1"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defTabSz="913740"/>
            <a:endParaRPr kumimoji="1"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defTabSz="913740"/>
            <a:r>
              <a:rPr kumimoji="1"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②　加齢等により健康に影響が生じても、生涯を通じて多様な活動を続けられるようにしていくことが重要。</a:t>
            </a:r>
          </a:p>
        </p:txBody>
      </p:sp>
      <p:sp>
        <p:nvSpPr>
          <p:cNvPr id="33" name="二等辺三角形 32"/>
          <p:cNvSpPr/>
          <p:nvPr/>
        </p:nvSpPr>
        <p:spPr>
          <a:xfrm rot="5400000">
            <a:off x="5615622" y="4987964"/>
            <a:ext cx="865772" cy="310073"/>
          </a:xfrm>
          <a:prstGeom prst="triangle">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kumimoji="1" lang="ja-JP" altLang="en-US"/>
          </a:p>
        </p:txBody>
      </p:sp>
      <p:grpSp>
        <p:nvGrpSpPr>
          <p:cNvPr id="40" name="グループ化 39">
            <a:extLst>
              <a:ext uri="{FF2B5EF4-FFF2-40B4-BE49-F238E27FC236}">
                <a16:creationId xmlns:a16="http://schemas.microsoft.com/office/drawing/2014/main" id="{22FB3EC6-042F-477F-96D4-A43F8E972820}"/>
              </a:ext>
            </a:extLst>
          </p:cNvPr>
          <p:cNvGrpSpPr/>
          <p:nvPr/>
        </p:nvGrpSpPr>
        <p:grpSpPr>
          <a:xfrm>
            <a:off x="285720" y="3711358"/>
            <a:ext cx="5278899" cy="2466990"/>
            <a:chOff x="208746" y="3665986"/>
            <a:chExt cx="5090677" cy="2466990"/>
          </a:xfrm>
        </p:grpSpPr>
        <p:sp>
          <p:nvSpPr>
            <p:cNvPr id="7" name="角丸四角形 6"/>
            <p:cNvSpPr/>
            <p:nvPr/>
          </p:nvSpPr>
          <p:spPr>
            <a:xfrm>
              <a:off x="228174" y="3690621"/>
              <a:ext cx="5034829" cy="2442355"/>
            </a:xfrm>
            <a:prstGeom prst="roundRect">
              <a:avLst>
                <a:gd name="adj" fmla="val 3585"/>
              </a:avLst>
            </a:prstGeom>
            <a:solidFill>
              <a:schemeClr val="bg1"/>
            </a:solidFill>
            <a:ln w="12700" cap="flat" cmpd="sng" algn="ctr">
              <a:solidFill>
                <a:schemeClr val="accent6"/>
              </a:solidFill>
              <a:prstDash val="solid"/>
              <a:miter lim="800000"/>
            </a:ln>
            <a:effectLst/>
          </p:spPr>
          <p:txBody>
            <a:bodyPr rtlCol="0" anchor="ctr"/>
            <a:lstStyle/>
            <a:p>
              <a:pPr algn="ctr"/>
              <a:endParaRPr lang="ja-JP" altLang="en-US" sz="900" kern="0">
                <a:solidFill>
                  <a:prstClr val="black"/>
                </a:solidFill>
                <a:latin typeface="Calibri" panose="020F0502020204030204"/>
                <a:ea typeface="游ゴシック" panose="020B0400000000000000" pitchFamily="50" charset="-128"/>
              </a:endParaRPr>
            </a:p>
          </p:txBody>
        </p:sp>
        <p:sp>
          <p:nvSpPr>
            <p:cNvPr id="8" name="正方形/長方形 7">
              <a:extLst>
                <a:ext uri="{FF2B5EF4-FFF2-40B4-BE49-F238E27FC236}">
                  <a16:creationId xmlns:a16="http://schemas.microsoft.com/office/drawing/2014/main" id="{A748428E-6035-406A-B13C-502936585668}"/>
                </a:ext>
              </a:extLst>
            </p:cNvPr>
            <p:cNvSpPr/>
            <p:nvPr/>
          </p:nvSpPr>
          <p:spPr>
            <a:xfrm>
              <a:off x="538533" y="3906532"/>
              <a:ext cx="1356644" cy="220054"/>
            </a:xfrm>
            <a:prstGeom prst="rect">
              <a:avLst/>
            </a:prstGeom>
            <a:solidFill>
              <a:srgbClr val="9BBB59"/>
            </a:solidFill>
            <a:ln w="25400" cap="flat" cmpd="sng" algn="ctr">
              <a:noFill/>
              <a:prstDash val="solid"/>
            </a:ln>
            <a:effectLst/>
          </p:spPr>
          <p:txBody>
            <a:bodyPr wrap="none" rtlCol="0" anchor="ctr"/>
            <a:lstStyle/>
            <a:p>
              <a:pPr defTabSz="466549">
                <a:defRPr/>
              </a:pPr>
              <a:r>
                <a:rPr kumimoji="1" lang="ja-JP" altLang="en-US" sz="800" b="1" kern="0" dirty="0">
                  <a:solidFill>
                    <a:prstClr val="white"/>
                  </a:solidFill>
                  <a:cs typeface="Meiryo UI" panose="020B0604030504040204" pitchFamily="50" charset="-128"/>
                </a:rPr>
                <a:t>　　　　　健康寿命　</a:t>
              </a:r>
              <a:r>
                <a:rPr kumimoji="1" lang="en-US" altLang="ja-JP" sz="800" b="1" kern="0" dirty="0">
                  <a:solidFill>
                    <a:prstClr val="white"/>
                  </a:solidFill>
                  <a:cs typeface="Meiryo UI" panose="020B0604030504040204" pitchFamily="50" charset="-128"/>
                </a:rPr>
                <a:t>71.50</a:t>
              </a:r>
              <a:r>
                <a:rPr kumimoji="1" lang="ja-JP" altLang="en-US" sz="800" b="1" kern="0" dirty="0">
                  <a:solidFill>
                    <a:prstClr val="white"/>
                  </a:solidFill>
                  <a:cs typeface="Meiryo UI" panose="020B0604030504040204" pitchFamily="50" charset="-128"/>
                </a:rPr>
                <a:t>歳</a:t>
              </a:r>
            </a:p>
          </p:txBody>
        </p:sp>
        <p:sp>
          <p:nvSpPr>
            <p:cNvPr id="9" name="正方形/長方形 8">
              <a:extLst>
                <a:ext uri="{FF2B5EF4-FFF2-40B4-BE49-F238E27FC236}">
                  <a16:creationId xmlns:a16="http://schemas.microsoft.com/office/drawing/2014/main" id="{6AEB60BF-8A35-40CF-9E68-2B3456DBE34E}"/>
                </a:ext>
              </a:extLst>
            </p:cNvPr>
            <p:cNvSpPr/>
            <p:nvPr/>
          </p:nvSpPr>
          <p:spPr>
            <a:xfrm>
              <a:off x="538533" y="4175272"/>
              <a:ext cx="1990393" cy="220054"/>
            </a:xfrm>
            <a:prstGeom prst="rect">
              <a:avLst/>
            </a:prstGeom>
            <a:solidFill>
              <a:srgbClr val="9BBB59">
                <a:lumMod val="60000"/>
                <a:lumOff val="40000"/>
              </a:srgbClr>
            </a:solidFill>
            <a:ln w="25400" cap="flat" cmpd="sng" algn="ctr">
              <a:noFill/>
              <a:prstDash val="solid"/>
            </a:ln>
            <a:effectLst/>
          </p:spPr>
          <p:txBody>
            <a:bodyPr rtlCol="0" anchor="ctr"/>
            <a:lstStyle/>
            <a:p>
              <a:pPr defTabSz="466549">
                <a:defRPr/>
              </a:pPr>
              <a:r>
                <a:rPr kumimoji="1" lang="ja-JP" altLang="en-US" sz="800" kern="0" dirty="0">
                  <a:solidFill>
                    <a:prstClr val="black"/>
                  </a:solidFill>
                  <a:cs typeface="Meiryo UI" panose="020B0604030504040204" pitchFamily="50" charset="-128"/>
                </a:rPr>
                <a:t>　　　　　平均寿命　</a:t>
              </a:r>
              <a:r>
                <a:rPr kumimoji="1" lang="en-US" altLang="ja-JP" sz="800" kern="0" dirty="0">
                  <a:solidFill>
                    <a:prstClr val="black"/>
                  </a:solidFill>
                  <a:cs typeface="Meiryo UI" panose="020B0604030504040204" pitchFamily="50" charset="-128"/>
                </a:rPr>
                <a:t>80.23</a:t>
              </a:r>
              <a:r>
                <a:rPr kumimoji="1" lang="ja-JP" altLang="en-US" sz="800" kern="0" dirty="0">
                  <a:solidFill>
                    <a:prstClr val="black"/>
                  </a:solidFill>
                  <a:cs typeface="Meiryo UI" panose="020B0604030504040204" pitchFamily="50" charset="-128"/>
                </a:rPr>
                <a:t>歳</a:t>
              </a:r>
            </a:p>
          </p:txBody>
        </p:sp>
        <p:sp>
          <p:nvSpPr>
            <p:cNvPr id="10" name="正方形/長方形 9">
              <a:extLst>
                <a:ext uri="{FF2B5EF4-FFF2-40B4-BE49-F238E27FC236}">
                  <a16:creationId xmlns:a16="http://schemas.microsoft.com/office/drawing/2014/main" id="{4F6D62F9-C353-4F13-9C11-E8DF072E2ADA}"/>
                </a:ext>
              </a:extLst>
            </p:cNvPr>
            <p:cNvSpPr/>
            <p:nvPr/>
          </p:nvSpPr>
          <p:spPr>
            <a:xfrm>
              <a:off x="538533" y="4456666"/>
              <a:ext cx="1619435" cy="220054"/>
            </a:xfrm>
            <a:prstGeom prst="rect">
              <a:avLst/>
            </a:prstGeom>
            <a:solidFill>
              <a:srgbClr val="9BBB59"/>
            </a:solidFill>
            <a:ln w="25400" cap="flat" cmpd="sng" algn="ctr">
              <a:noFill/>
              <a:prstDash val="solid"/>
            </a:ln>
            <a:effectLst/>
          </p:spPr>
          <p:txBody>
            <a:bodyPr rtlCol="0" anchor="ctr"/>
            <a:lstStyle/>
            <a:p>
              <a:pPr defTabSz="466549">
                <a:defRPr/>
              </a:pPr>
              <a:r>
                <a:rPr kumimoji="1" lang="ja-JP" altLang="en-US" sz="800" b="1" kern="0" dirty="0">
                  <a:solidFill>
                    <a:prstClr val="white"/>
                  </a:solidFill>
                  <a:cs typeface="Meiryo UI" panose="020B0604030504040204" pitchFamily="50" charset="-128"/>
                </a:rPr>
                <a:t>　　　　　健康寿命　</a:t>
              </a:r>
              <a:r>
                <a:rPr kumimoji="1" lang="en-US" altLang="ja-JP" sz="800" b="1" kern="0" dirty="0">
                  <a:solidFill>
                    <a:prstClr val="white"/>
                  </a:solidFill>
                  <a:cs typeface="Meiryo UI" panose="020B0604030504040204" pitchFamily="50" charset="-128"/>
                </a:rPr>
                <a:t>74.46</a:t>
              </a:r>
              <a:r>
                <a:rPr kumimoji="1" lang="ja-JP" altLang="en-US" sz="800" b="1" kern="0" dirty="0">
                  <a:solidFill>
                    <a:prstClr val="white"/>
                  </a:solidFill>
                  <a:cs typeface="Meiryo UI" panose="020B0604030504040204" pitchFamily="50" charset="-128"/>
                </a:rPr>
                <a:t>歳</a:t>
              </a:r>
            </a:p>
          </p:txBody>
        </p:sp>
        <p:sp>
          <p:nvSpPr>
            <p:cNvPr id="11" name="正方形/長方形 10">
              <a:extLst>
                <a:ext uri="{FF2B5EF4-FFF2-40B4-BE49-F238E27FC236}">
                  <a16:creationId xmlns:a16="http://schemas.microsoft.com/office/drawing/2014/main" id="{B8FA6C44-F263-40A9-A86C-3AB4D50E2DC3}"/>
                </a:ext>
              </a:extLst>
            </p:cNvPr>
            <p:cNvSpPr/>
            <p:nvPr/>
          </p:nvSpPr>
          <p:spPr>
            <a:xfrm>
              <a:off x="538533" y="4731734"/>
              <a:ext cx="2387878" cy="220054"/>
            </a:xfrm>
            <a:prstGeom prst="rect">
              <a:avLst/>
            </a:prstGeom>
            <a:solidFill>
              <a:srgbClr val="9BBB59">
                <a:lumMod val="60000"/>
                <a:lumOff val="40000"/>
              </a:srgbClr>
            </a:solidFill>
            <a:ln w="25400" cap="flat" cmpd="sng" algn="ctr">
              <a:noFill/>
              <a:prstDash val="solid"/>
            </a:ln>
            <a:effectLst/>
          </p:spPr>
          <p:txBody>
            <a:bodyPr rtlCol="0" anchor="ctr"/>
            <a:lstStyle/>
            <a:p>
              <a:pPr defTabSz="466549">
                <a:defRPr/>
              </a:pPr>
              <a:r>
                <a:rPr kumimoji="1" lang="ja-JP" altLang="en-US" sz="800" kern="0" dirty="0">
                  <a:solidFill>
                    <a:prstClr val="black"/>
                  </a:solidFill>
                  <a:cs typeface="Meiryo UI" panose="020B0604030504040204" pitchFamily="50" charset="-128"/>
                </a:rPr>
                <a:t>　　　　　平均寿命　</a:t>
              </a:r>
              <a:r>
                <a:rPr kumimoji="1" lang="en-US" altLang="ja-JP" sz="800" kern="0" dirty="0">
                  <a:solidFill>
                    <a:prstClr val="black"/>
                  </a:solidFill>
                  <a:cs typeface="Meiryo UI" panose="020B0604030504040204" pitchFamily="50" charset="-128"/>
                </a:rPr>
                <a:t>86.73</a:t>
              </a:r>
              <a:r>
                <a:rPr kumimoji="1" lang="ja-JP" altLang="en-US" sz="800" kern="0" dirty="0">
                  <a:solidFill>
                    <a:prstClr val="black"/>
                  </a:solidFill>
                  <a:cs typeface="Meiryo UI" panose="020B0604030504040204" pitchFamily="50" charset="-128"/>
                </a:rPr>
                <a:t>歳</a:t>
              </a:r>
            </a:p>
          </p:txBody>
        </p:sp>
        <p:sp>
          <p:nvSpPr>
            <p:cNvPr id="12" name="小波 11">
              <a:extLst>
                <a:ext uri="{FF2B5EF4-FFF2-40B4-BE49-F238E27FC236}">
                  <a16:creationId xmlns:a16="http://schemas.microsoft.com/office/drawing/2014/main" id="{DE51B930-DC49-42ED-9B27-EB9C334B097B}"/>
                </a:ext>
              </a:extLst>
            </p:cNvPr>
            <p:cNvSpPr/>
            <p:nvPr/>
          </p:nvSpPr>
          <p:spPr>
            <a:xfrm rot="5400000">
              <a:off x="220010" y="4323156"/>
              <a:ext cx="1155282" cy="212005"/>
            </a:xfrm>
            <a:prstGeom prst="doubleWave">
              <a:avLst>
                <a:gd name="adj1" fmla="val 12500"/>
                <a:gd name="adj2" fmla="val 0"/>
              </a:avLst>
            </a:prstGeom>
            <a:solidFill>
              <a:sysClr val="window" lastClr="FFFFFF"/>
            </a:solidFill>
            <a:ln w="25400" cap="flat" cmpd="sng" algn="ctr">
              <a:noFill/>
              <a:prstDash val="solid"/>
            </a:ln>
            <a:effectLst/>
          </p:spPr>
          <p:txBody>
            <a:bodyPr rtlCol="0" anchor="ctr"/>
            <a:lstStyle/>
            <a:p>
              <a:pPr algn="ctr" defTabSz="466549">
                <a:defRPr/>
              </a:pPr>
              <a:endParaRPr lang="ja-JP" altLang="en-US" sz="1050" kern="0">
                <a:solidFill>
                  <a:prstClr val="white"/>
                </a:solidFill>
                <a:latin typeface="Calibri"/>
                <a:ea typeface="ＭＳ Ｐゴシック" panose="020B0600070205080204" pitchFamily="50" charset="-128"/>
              </a:endParaRPr>
            </a:p>
          </p:txBody>
        </p:sp>
        <p:cxnSp>
          <p:nvCxnSpPr>
            <p:cNvPr id="13" name="直線矢印コネクタ 12">
              <a:extLst>
                <a:ext uri="{FF2B5EF4-FFF2-40B4-BE49-F238E27FC236}">
                  <a16:creationId xmlns:a16="http://schemas.microsoft.com/office/drawing/2014/main" id="{7379EAE4-B21D-4FAC-A76D-D046C39282C7}"/>
                </a:ext>
              </a:extLst>
            </p:cNvPr>
            <p:cNvCxnSpPr/>
            <p:nvPr/>
          </p:nvCxnSpPr>
          <p:spPr>
            <a:xfrm>
              <a:off x="538533" y="5006799"/>
              <a:ext cx="3203642" cy="0"/>
            </a:xfrm>
            <a:prstGeom prst="straightConnector1">
              <a:avLst/>
            </a:prstGeom>
            <a:noFill/>
            <a:ln w="25400" cap="flat" cmpd="sng" algn="ctr">
              <a:solidFill>
                <a:srgbClr val="9BBB59"/>
              </a:solidFill>
              <a:prstDash val="solid"/>
              <a:tailEnd type="arrow"/>
            </a:ln>
            <a:effectLst>
              <a:outerShdw blurRad="40000" dist="20000" dir="5400000" rotWithShape="0">
                <a:srgbClr val="000000">
                  <a:alpha val="38000"/>
                </a:srgbClr>
              </a:outerShdw>
            </a:effectLst>
          </p:spPr>
        </p:cxnSp>
        <p:sp>
          <p:nvSpPr>
            <p:cNvPr id="14" name="テキスト ボックス 13">
              <a:extLst>
                <a:ext uri="{FF2B5EF4-FFF2-40B4-BE49-F238E27FC236}">
                  <a16:creationId xmlns:a16="http://schemas.microsoft.com/office/drawing/2014/main" id="{DD5C40D2-CFD3-4CB2-89A3-A1C7D192F776}"/>
                </a:ext>
              </a:extLst>
            </p:cNvPr>
            <p:cNvSpPr txBox="1"/>
            <p:nvPr/>
          </p:nvSpPr>
          <p:spPr>
            <a:xfrm>
              <a:off x="208746" y="3934029"/>
              <a:ext cx="329786" cy="287632"/>
            </a:xfrm>
            <a:prstGeom prst="rect">
              <a:avLst/>
            </a:prstGeom>
            <a:noFill/>
          </p:spPr>
          <p:txBody>
            <a:bodyPr wrap="square" rtlCol="0">
              <a:spAutoFit/>
            </a:bodyPr>
            <a:lstStyle/>
            <a:p>
              <a:pPr algn="ctr" defTabSz="466549"/>
              <a:r>
                <a:rPr kumimoji="1" lang="ja-JP" altLang="en-US" sz="800" dirty="0">
                  <a:solidFill>
                    <a:prstClr val="black"/>
                  </a:solidFill>
                  <a:cs typeface="Meiryo UI" panose="020B0604030504040204" pitchFamily="50" charset="-128"/>
                </a:rPr>
                <a:t>男性</a:t>
              </a:r>
            </a:p>
          </p:txBody>
        </p:sp>
        <p:sp>
          <p:nvSpPr>
            <p:cNvPr id="15" name="テキスト ボックス 14">
              <a:extLst>
                <a:ext uri="{FF2B5EF4-FFF2-40B4-BE49-F238E27FC236}">
                  <a16:creationId xmlns:a16="http://schemas.microsoft.com/office/drawing/2014/main" id="{2A378B74-83E6-4762-9D17-962216BCF3B2}"/>
                </a:ext>
              </a:extLst>
            </p:cNvPr>
            <p:cNvSpPr txBox="1"/>
            <p:nvPr/>
          </p:nvSpPr>
          <p:spPr>
            <a:xfrm>
              <a:off x="208746" y="4495896"/>
              <a:ext cx="329786" cy="287632"/>
            </a:xfrm>
            <a:prstGeom prst="rect">
              <a:avLst/>
            </a:prstGeom>
            <a:noFill/>
          </p:spPr>
          <p:txBody>
            <a:bodyPr wrap="square" rtlCol="0">
              <a:spAutoFit/>
            </a:bodyPr>
            <a:lstStyle/>
            <a:p>
              <a:pPr algn="ctr" defTabSz="466549"/>
              <a:r>
                <a:rPr kumimoji="1" lang="ja-JP" altLang="en-US" sz="800" dirty="0">
                  <a:solidFill>
                    <a:prstClr val="black"/>
                  </a:solidFill>
                  <a:cs typeface="Meiryo UI" panose="020B0604030504040204" pitchFamily="50" charset="-128"/>
                </a:rPr>
                <a:t>女性</a:t>
              </a:r>
            </a:p>
          </p:txBody>
        </p:sp>
        <p:cxnSp>
          <p:nvCxnSpPr>
            <p:cNvPr id="16" name="直線矢印コネクタ 15">
              <a:extLst>
                <a:ext uri="{FF2B5EF4-FFF2-40B4-BE49-F238E27FC236}">
                  <a16:creationId xmlns:a16="http://schemas.microsoft.com/office/drawing/2014/main" id="{D95E462F-9954-4438-8631-1F66DF183486}"/>
                </a:ext>
              </a:extLst>
            </p:cNvPr>
            <p:cNvCxnSpPr/>
            <p:nvPr/>
          </p:nvCxnSpPr>
          <p:spPr>
            <a:xfrm>
              <a:off x="1895178" y="4279046"/>
              <a:ext cx="624930" cy="0"/>
            </a:xfrm>
            <a:prstGeom prst="straightConnector1">
              <a:avLst/>
            </a:prstGeom>
            <a:noFill/>
            <a:ln w="25400" cap="flat" cmpd="sng" algn="ctr">
              <a:solidFill>
                <a:srgbClr val="C0504D"/>
              </a:solidFill>
              <a:prstDash val="solid"/>
              <a:headEnd type="arrow"/>
              <a:tailEnd type="arrow"/>
            </a:ln>
            <a:effectLst>
              <a:outerShdw blurRad="40000" dist="20000" dir="5400000" rotWithShape="0">
                <a:srgbClr val="000000">
                  <a:alpha val="38000"/>
                </a:srgbClr>
              </a:outerShdw>
            </a:effectLst>
          </p:spPr>
        </p:cxnSp>
        <p:sp>
          <p:nvSpPr>
            <p:cNvPr id="17" name="正方形/長方形 16">
              <a:extLst>
                <a:ext uri="{FF2B5EF4-FFF2-40B4-BE49-F238E27FC236}">
                  <a16:creationId xmlns:a16="http://schemas.microsoft.com/office/drawing/2014/main" id="{8F6B685E-CE50-46B8-AC2B-352B62650E06}"/>
                </a:ext>
              </a:extLst>
            </p:cNvPr>
            <p:cNvSpPr/>
            <p:nvPr/>
          </p:nvSpPr>
          <p:spPr>
            <a:xfrm>
              <a:off x="1898388" y="3906533"/>
              <a:ext cx="135181" cy="220052"/>
            </a:xfrm>
            <a:prstGeom prst="rect">
              <a:avLst/>
            </a:prstGeom>
            <a:solidFill>
              <a:sysClr val="window" lastClr="FFFFFF"/>
            </a:solidFill>
            <a:ln w="38100" cap="flat" cmpd="sng" algn="ctr">
              <a:solidFill>
                <a:srgbClr val="9BBB59"/>
              </a:solidFill>
              <a:prstDash val="sysDot"/>
            </a:ln>
            <a:effectLst/>
          </p:spPr>
          <p:txBody>
            <a:bodyPr rtlCol="0" anchor="ctr"/>
            <a:lstStyle/>
            <a:p>
              <a:pPr defTabSz="466549">
                <a:defRPr/>
              </a:pPr>
              <a:endParaRPr kumimoji="1" lang="ja-JP" altLang="en-US" sz="800" kern="0" dirty="0">
                <a:solidFill>
                  <a:prstClr val="white"/>
                </a:solidFill>
                <a:cs typeface="Meiryo UI" panose="020B0604030504040204" pitchFamily="50" charset="-128"/>
              </a:endParaRPr>
            </a:p>
          </p:txBody>
        </p:sp>
        <p:cxnSp>
          <p:nvCxnSpPr>
            <p:cNvPr id="18" name="直線コネクタ 17">
              <a:extLst>
                <a:ext uri="{FF2B5EF4-FFF2-40B4-BE49-F238E27FC236}">
                  <a16:creationId xmlns:a16="http://schemas.microsoft.com/office/drawing/2014/main" id="{C970C139-962F-4D17-A6AA-815262C7228F}"/>
                </a:ext>
              </a:extLst>
            </p:cNvPr>
            <p:cNvCxnSpPr>
              <a:endCxn id="22" idx="1"/>
            </p:cNvCxnSpPr>
            <p:nvPr/>
          </p:nvCxnSpPr>
          <p:spPr>
            <a:xfrm>
              <a:off x="2038365" y="3985040"/>
              <a:ext cx="707939" cy="241812"/>
            </a:xfrm>
            <a:prstGeom prst="line">
              <a:avLst/>
            </a:prstGeom>
            <a:noFill/>
            <a:ln w="9525" cap="flat" cmpd="sng" algn="ctr">
              <a:solidFill>
                <a:srgbClr val="9BBB59">
                  <a:shade val="95000"/>
                  <a:satMod val="105000"/>
                </a:srgbClr>
              </a:solidFill>
              <a:prstDash val="dash"/>
            </a:ln>
            <a:effectLst/>
          </p:spPr>
        </p:cxnSp>
        <p:cxnSp>
          <p:nvCxnSpPr>
            <p:cNvPr id="19" name="直線コネクタ 18">
              <a:extLst>
                <a:ext uri="{FF2B5EF4-FFF2-40B4-BE49-F238E27FC236}">
                  <a16:creationId xmlns:a16="http://schemas.microsoft.com/office/drawing/2014/main" id="{76A66FCD-90FD-4C50-A670-B08799B6D509}"/>
                </a:ext>
              </a:extLst>
            </p:cNvPr>
            <p:cNvCxnSpPr/>
            <p:nvPr/>
          </p:nvCxnSpPr>
          <p:spPr>
            <a:xfrm flipV="1">
              <a:off x="2321849" y="4142534"/>
              <a:ext cx="456553" cy="413974"/>
            </a:xfrm>
            <a:prstGeom prst="line">
              <a:avLst/>
            </a:prstGeom>
            <a:noFill/>
            <a:ln w="9525" cap="flat" cmpd="sng" algn="ctr">
              <a:solidFill>
                <a:srgbClr val="9BBB59">
                  <a:shade val="95000"/>
                  <a:satMod val="105000"/>
                </a:srgbClr>
              </a:solidFill>
              <a:prstDash val="dash"/>
            </a:ln>
            <a:effectLst/>
          </p:spPr>
        </p:cxnSp>
        <p:cxnSp>
          <p:nvCxnSpPr>
            <p:cNvPr id="20" name="直線コネクタ 19">
              <a:extLst>
                <a:ext uri="{FF2B5EF4-FFF2-40B4-BE49-F238E27FC236}">
                  <a16:creationId xmlns:a16="http://schemas.microsoft.com/office/drawing/2014/main" id="{03FFE442-9056-43E3-B359-32788BF4C55B}"/>
                </a:ext>
              </a:extLst>
            </p:cNvPr>
            <p:cNvCxnSpPr/>
            <p:nvPr/>
          </p:nvCxnSpPr>
          <p:spPr>
            <a:xfrm flipV="1">
              <a:off x="2624117" y="4582641"/>
              <a:ext cx="326291" cy="259120"/>
            </a:xfrm>
            <a:prstGeom prst="line">
              <a:avLst/>
            </a:prstGeom>
            <a:noFill/>
            <a:ln w="9525" cap="flat" cmpd="sng" algn="ctr">
              <a:solidFill>
                <a:srgbClr val="C0504D">
                  <a:shade val="95000"/>
                  <a:satMod val="105000"/>
                </a:srgbClr>
              </a:solidFill>
              <a:prstDash val="solid"/>
            </a:ln>
            <a:effectLst/>
          </p:spPr>
        </p:cxnSp>
        <p:cxnSp>
          <p:nvCxnSpPr>
            <p:cNvPr id="21" name="直線コネクタ 20">
              <a:extLst>
                <a:ext uri="{FF2B5EF4-FFF2-40B4-BE49-F238E27FC236}">
                  <a16:creationId xmlns:a16="http://schemas.microsoft.com/office/drawing/2014/main" id="{9AE3123D-A6E8-4E4A-91AE-8150416EB58D}"/>
                </a:ext>
              </a:extLst>
            </p:cNvPr>
            <p:cNvCxnSpPr/>
            <p:nvPr/>
          </p:nvCxnSpPr>
          <p:spPr>
            <a:xfrm>
              <a:off x="2216866" y="4279046"/>
              <a:ext cx="733542" cy="303593"/>
            </a:xfrm>
            <a:prstGeom prst="line">
              <a:avLst/>
            </a:prstGeom>
            <a:noFill/>
            <a:ln w="9525" cap="flat" cmpd="sng" algn="ctr">
              <a:solidFill>
                <a:srgbClr val="C0504D">
                  <a:shade val="95000"/>
                  <a:satMod val="105000"/>
                </a:srgbClr>
              </a:solidFill>
              <a:prstDash val="solid"/>
            </a:ln>
            <a:effectLst/>
          </p:spPr>
        </p:cxnSp>
        <p:sp>
          <p:nvSpPr>
            <p:cNvPr id="22" name="テキスト ボックス 21">
              <a:extLst>
                <a:ext uri="{FF2B5EF4-FFF2-40B4-BE49-F238E27FC236}">
                  <a16:creationId xmlns:a16="http://schemas.microsoft.com/office/drawing/2014/main" id="{9866D30D-3C7E-4F66-9CF8-10C90E840260}"/>
                </a:ext>
              </a:extLst>
            </p:cNvPr>
            <p:cNvSpPr txBox="1"/>
            <p:nvPr/>
          </p:nvSpPr>
          <p:spPr>
            <a:xfrm>
              <a:off x="2746304" y="3949853"/>
              <a:ext cx="1517316" cy="553998"/>
            </a:xfrm>
            <a:prstGeom prst="rect">
              <a:avLst/>
            </a:prstGeom>
            <a:noFill/>
          </p:spPr>
          <p:txBody>
            <a:bodyPr wrap="square" rtlCol="0">
              <a:spAutoFit/>
            </a:bodyPr>
            <a:lstStyle/>
            <a:p>
              <a:pPr defTabSz="466549"/>
              <a:r>
                <a:rPr kumimoji="1"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大阪府では、健康寿命</a:t>
              </a:r>
              <a:r>
                <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歳以上の延伸をめざしている</a:t>
              </a:r>
              <a:endPar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テキスト ボックス 22">
              <a:extLst>
                <a:ext uri="{FF2B5EF4-FFF2-40B4-BE49-F238E27FC236}">
                  <a16:creationId xmlns:a16="http://schemas.microsoft.com/office/drawing/2014/main" id="{AA1991BB-D144-4DB5-9B73-D206ECB61795}"/>
                </a:ext>
              </a:extLst>
            </p:cNvPr>
            <p:cNvSpPr txBox="1"/>
            <p:nvPr/>
          </p:nvSpPr>
          <p:spPr>
            <a:xfrm>
              <a:off x="2966041" y="4451828"/>
              <a:ext cx="1230555" cy="400110"/>
            </a:xfrm>
            <a:prstGeom prst="rect">
              <a:avLst/>
            </a:prstGeom>
            <a:noFill/>
          </p:spPr>
          <p:txBody>
            <a:bodyPr wrap="square" rtlCol="0">
              <a:spAutoFit/>
            </a:bodyPr>
            <a:lstStyle/>
            <a:p>
              <a:pPr defTabSz="466549"/>
              <a:r>
                <a:rPr kumimoji="1"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平均寿命との差は</a:t>
              </a:r>
              <a:endPar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66549"/>
              <a:r>
                <a:rPr kumimoji="1"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約</a:t>
              </a:r>
              <a:r>
                <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歳</a:t>
              </a:r>
              <a:endPar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4" name="直線コネクタ 23">
              <a:extLst>
                <a:ext uri="{FF2B5EF4-FFF2-40B4-BE49-F238E27FC236}">
                  <a16:creationId xmlns:a16="http://schemas.microsoft.com/office/drawing/2014/main" id="{CD58820B-167C-42CC-BB8F-E731FB9D7CC4}"/>
                </a:ext>
              </a:extLst>
            </p:cNvPr>
            <p:cNvCxnSpPr/>
            <p:nvPr/>
          </p:nvCxnSpPr>
          <p:spPr>
            <a:xfrm flipV="1">
              <a:off x="538532" y="3906532"/>
              <a:ext cx="0" cy="1100270"/>
            </a:xfrm>
            <a:prstGeom prst="line">
              <a:avLst/>
            </a:prstGeom>
            <a:noFill/>
            <a:ln w="25400" cap="flat" cmpd="sng" algn="ctr">
              <a:solidFill>
                <a:srgbClr val="9BBB59"/>
              </a:solidFill>
              <a:prstDash val="solid"/>
            </a:ln>
            <a:effectLst>
              <a:outerShdw blurRad="40000" dist="20000" dir="5400000" rotWithShape="0">
                <a:srgbClr val="000000">
                  <a:alpha val="38000"/>
                </a:srgbClr>
              </a:outerShdw>
            </a:effectLst>
          </p:spPr>
        </p:cxnSp>
        <p:sp>
          <p:nvSpPr>
            <p:cNvPr id="25" name="テキスト ボックス 24">
              <a:extLst>
                <a:ext uri="{FF2B5EF4-FFF2-40B4-BE49-F238E27FC236}">
                  <a16:creationId xmlns:a16="http://schemas.microsoft.com/office/drawing/2014/main" id="{CE8C83F9-E912-4F5F-8738-34D96104E33C}"/>
                </a:ext>
              </a:extLst>
            </p:cNvPr>
            <p:cNvSpPr txBox="1"/>
            <p:nvPr/>
          </p:nvSpPr>
          <p:spPr>
            <a:xfrm>
              <a:off x="1558018" y="4979869"/>
              <a:ext cx="324732" cy="183039"/>
            </a:xfrm>
            <a:prstGeom prst="rect">
              <a:avLst/>
            </a:prstGeom>
            <a:noFill/>
          </p:spPr>
          <p:txBody>
            <a:bodyPr wrap="none" rtlCol="0">
              <a:spAutoFit/>
            </a:bodyPr>
            <a:lstStyle/>
            <a:p>
              <a:pPr algn="ctr" defTabSz="466549"/>
              <a:r>
                <a:rPr kumimoji="1" lang="en-US" altLang="ja-JP" sz="800" dirty="0">
                  <a:solidFill>
                    <a:prstClr val="black"/>
                  </a:solidFill>
                  <a:cs typeface="Meiryo UI" panose="020B0604030504040204" pitchFamily="50" charset="-128"/>
                </a:rPr>
                <a:t>70</a:t>
              </a:r>
              <a:endParaRPr kumimoji="1" lang="ja-JP" altLang="en-US" sz="800" dirty="0">
                <a:solidFill>
                  <a:prstClr val="black"/>
                </a:solidFill>
                <a:cs typeface="Meiryo UI" panose="020B0604030504040204" pitchFamily="50" charset="-128"/>
              </a:endParaRPr>
            </a:p>
          </p:txBody>
        </p:sp>
        <p:sp>
          <p:nvSpPr>
            <p:cNvPr id="26" name="テキスト ボックス 25">
              <a:extLst>
                <a:ext uri="{FF2B5EF4-FFF2-40B4-BE49-F238E27FC236}">
                  <a16:creationId xmlns:a16="http://schemas.microsoft.com/office/drawing/2014/main" id="{9CADC167-ED31-4E53-A875-01A9A10C596F}"/>
                </a:ext>
              </a:extLst>
            </p:cNvPr>
            <p:cNvSpPr txBox="1"/>
            <p:nvPr/>
          </p:nvSpPr>
          <p:spPr>
            <a:xfrm>
              <a:off x="2344925" y="4979869"/>
              <a:ext cx="324732" cy="183039"/>
            </a:xfrm>
            <a:prstGeom prst="rect">
              <a:avLst/>
            </a:prstGeom>
            <a:noFill/>
          </p:spPr>
          <p:txBody>
            <a:bodyPr wrap="none" rtlCol="0">
              <a:spAutoFit/>
            </a:bodyPr>
            <a:lstStyle/>
            <a:p>
              <a:pPr algn="ctr" defTabSz="466549"/>
              <a:r>
                <a:rPr kumimoji="1" lang="en-US" altLang="ja-JP" sz="800" dirty="0">
                  <a:solidFill>
                    <a:prstClr val="black"/>
                  </a:solidFill>
                  <a:cs typeface="Meiryo UI" panose="020B0604030504040204" pitchFamily="50" charset="-128"/>
                </a:rPr>
                <a:t>80</a:t>
              </a:r>
              <a:endParaRPr kumimoji="1" lang="ja-JP" altLang="en-US" sz="800" dirty="0">
                <a:solidFill>
                  <a:prstClr val="black"/>
                </a:solidFill>
                <a:cs typeface="Meiryo UI" panose="020B0604030504040204" pitchFamily="50" charset="-128"/>
              </a:endParaRPr>
            </a:p>
          </p:txBody>
        </p:sp>
        <p:sp>
          <p:nvSpPr>
            <p:cNvPr id="27" name="テキスト ボックス 26">
              <a:extLst>
                <a:ext uri="{FF2B5EF4-FFF2-40B4-BE49-F238E27FC236}">
                  <a16:creationId xmlns:a16="http://schemas.microsoft.com/office/drawing/2014/main" id="{E50812F8-0341-4A57-A162-8204E208EE53}"/>
                </a:ext>
              </a:extLst>
            </p:cNvPr>
            <p:cNvSpPr txBox="1"/>
            <p:nvPr/>
          </p:nvSpPr>
          <p:spPr>
            <a:xfrm>
              <a:off x="3084761" y="4979869"/>
              <a:ext cx="324732" cy="183039"/>
            </a:xfrm>
            <a:prstGeom prst="rect">
              <a:avLst/>
            </a:prstGeom>
            <a:noFill/>
          </p:spPr>
          <p:txBody>
            <a:bodyPr wrap="none" rtlCol="0">
              <a:spAutoFit/>
            </a:bodyPr>
            <a:lstStyle/>
            <a:p>
              <a:pPr algn="ctr" defTabSz="466549"/>
              <a:r>
                <a:rPr kumimoji="1" lang="en-US" altLang="ja-JP" sz="800" dirty="0">
                  <a:solidFill>
                    <a:prstClr val="black"/>
                  </a:solidFill>
                  <a:cs typeface="Meiryo UI" panose="020B0604030504040204" pitchFamily="50" charset="-128"/>
                </a:rPr>
                <a:t>90</a:t>
              </a:r>
              <a:endParaRPr kumimoji="1" lang="ja-JP" altLang="en-US" sz="800" dirty="0">
                <a:solidFill>
                  <a:prstClr val="black"/>
                </a:solidFill>
                <a:cs typeface="Meiryo UI" panose="020B0604030504040204" pitchFamily="50" charset="-128"/>
              </a:endParaRPr>
            </a:p>
          </p:txBody>
        </p:sp>
        <p:sp>
          <p:nvSpPr>
            <p:cNvPr id="28" name="テキスト ボックス 27">
              <a:extLst>
                <a:ext uri="{FF2B5EF4-FFF2-40B4-BE49-F238E27FC236}">
                  <a16:creationId xmlns:a16="http://schemas.microsoft.com/office/drawing/2014/main" id="{CE8C83F9-E912-4F5F-8738-34D96104E33C}"/>
                </a:ext>
              </a:extLst>
            </p:cNvPr>
            <p:cNvSpPr txBox="1"/>
            <p:nvPr/>
          </p:nvSpPr>
          <p:spPr>
            <a:xfrm>
              <a:off x="833288" y="4979869"/>
              <a:ext cx="324732" cy="183039"/>
            </a:xfrm>
            <a:prstGeom prst="rect">
              <a:avLst/>
            </a:prstGeom>
            <a:noFill/>
          </p:spPr>
          <p:txBody>
            <a:bodyPr wrap="none" rtlCol="0">
              <a:spAutoFit/>
            </a:bodyPr>
            <a:lstStyle/>
            <a:p>
              <a:pPr algn="ctr" defTabSz="466549"/>
              <a:r>
                <a:rPr kumimoji="1" lang="en-US" altLang="ja-JP" sz="800" dirty="0">
                  <a:solidFill>
                    <a:prstClr val="black"/>
                  </a:solidFill>
                  <a:cs typeface="Meiryo UI" panose="020B0604030504040204" pitchFamily="50" charset="-128"/>
                </a:rPr>
                <a:t>60</a:t>
              </a:r>
              <a:endParaRPr kumimoji="1" lang="ja-JP" altLang="en-US" sz="800" dirty="0">
                <a:solidFill>
                  <a:prstClr val="black"/>
                </a:solidFill>
                <a:cs typeface="Meiryo UI" panose="020B0604030504040204" pitchFamily="50" charset="-128"/>
              </a:endParaRPr>
            </a:p>
          </p:txBody>
        </p:sp>
        <p:cxnSp>
          <p:nvCxnSpPr>
            <p:cNvPr id="29" name="直線矢印コネクタ 28">
              <a:extLst>
                <a:ext uri="{FF2B5EF4-FFF2-40B4-BE49-F238E27FC236}">
                  <a16:creationId xmlns:a16="http://schemas.microsoft.com/office/drawing/2014/main" id="{D95E462F-9954-4438-8631-1F66DF183486}"/>
                </a:ext>
              </a:extLst>
            </p:cNvPr>
            <p:cNvCxnSpPr>
              <a:endCxn id="11" idx="3"/>
            </p:cNvCxnSpPr>
            <p:nvPr/>
          </p:nvCxnSpPr>
          <p:spPr>
            <a:xfrm flipV="1">
              <a:off x="2163763" y="4841760"/>
              <a:ext cx="762649" cy="3162"/>
            </a:xfrm>
            <a:prstGeom prst="straightConnector1">
              <a:avLst/>
            </a:prstGeom>
            <a:noFill/>
            <a:ln w="25400" cap="flat" cmpd="sng" algn="ctr">
              <a:solidFill>
                <a:srgbClr val="C0504D"/>
              </a:solidFill>
              <a:prstDash val="solid"/>
              <a:headEnd type="arrow"/>
              <a:tailEnd type="arrow"/>
            </a:ln>
            <a:effectLst>
              <a:outerShdw blurRad="40000" dist="20000" dir="5400000" rotWithShape="0">
                <a:srgbClr val="000000">
                  <a:alpha val="38000"/>
                </a:srgbClr>
              </a:outerShdw>
            </a:effectLst>
          </p:spPr>
        </p:cxnSp>
        <p:sp>
          <p:nvSpPr>
            <p:cNvPr id="30" name="正方形/長方形 29">
              <a:extLst>
                <a:ext uri="{FF2B5EF4-FFF2-40B4-BE49-F238E27FC236}">
                  <a16:creationId xmlns:a16="http://schemas.microsoft.com/office/drawing/2014/main" id="{8F6B685E-CE50-46B8-AC2B-352B62650E06}"/>
                </a:ext>
              </a:extLst>
            </p:cNvPr>
            <p:cNvSpPr/>
            <p:nvPr/>
          </p:nvSpPr>
          <p:spPr>
            <a:xfrm>
              <a:off x="2163763" y="4444909"/>
              <a:ext cx="135181" cy="220052"/>
            </a:xfrm>
            <a:prstGeom prst="rect">
              <a:avLst/>
            </a:prstGeom>
            <a:solidFill>
              <a:sysClr val="window" lastClr="FFFFFF"/>
            </a:solidFill>
            <a:ln w="38100" cap="flat" cmpd="sng" algn="ctr">
              <a:solidFill>
                <a:srgbClr val="9BBB59"/>
              </a:solidFill>
              <a:prstDash val="sysDot"/>
            </a:ln>
            <a:effectLst/>
          </p:spPr>
          <p:txBody>
            <a:bodyPr rtlCol="0" anchor="ctr"/>
            <a:lstStyle/>
            <a:p>
              <a:pPr defTabSz="466549">
                <a:defRPr/>
              </a:pPr>
              <a:endParaRPr kumimoji="1" lang="ja-JP" altLang="en-US" sz="800" kern="0" dirty="0">
                <a:solidFill>
                  <a:prstClr val="white"/>
                </a:solidFill>
                <a:cs typeface="Meiryo UI" panose="020B0604030504040204" pitchFamily="50" charset="-128"/>
              </a:endParaRPr>
            </a:p>
          </p:txBody>
        </p:sp>
        <p:sp>
          <p:nvSpPr>
            <p:cNvPr id="31" name="テキスト ボックス 30"/>
            <p:cNvSpPr txBox="1"/>
            <p:nvPr/>
          </p:nvSpPr>
          <p:spPr>
            <a:xfrm>
              <a:off x="318068" y="3665986"/>
              <a:ext cx="2118093" cy="261610"/>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10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大阪府の健康寿命と平均寿命</a:t>
              </a:r>
              <a:endParaRPr kumimoji="1" lang="en-US" altLang="ja-JP" sz="110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34" name="大かっこ 33"/>
            <p:cNvSpPr/>
            <p:nvPr/>
          </p:nvSpPr>
          <p:spPr>
            <a:xfrm>
              <a:off x="334876" y="5380698"/>
              <a:ext cx="4687279" cy="662650"/>
            </a:xfrm>
            <a:prstGeom prst="bracketPair">
              <a:avLst>
                <a:gd name="adj" fmla="val 8224"/>
              </a:avLst>
            </a:prstGeom>
            <a:noFill/>
            <a:ln w="6350" cap="flat" cmpd="sng" algn="ctr">
              <a:solidFill>
                <a:srgbClr val="70AD47"/>
              </a:solidFill>
              <a:prstDash val="solid"/>
              <a:miter lim="800000"/>
            </a:ln>
            <a:effectLst/>
          </p:spPr>
          <p:txBody>
            <a:bodyPr lIns="36000" rIns="36000" rtlCol="0" anchor="ctr"/>
            <a:lstStyle/>
            <a:p>
              <a:pPr marL="48599" indent="-48599" defTabSz="466549">
                <a:defRPr/>
              </a:pPr>
              <a:r>
                <a:rPr lang="ja-JP" altLang="en-US" sz="9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健康寿命</a:t>
              </a:r>
              <a:r>
                <a:rPr lang="ja-JP" altLang="en-US" sz="9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の定義は、</a:t>
              </a:r>
              <a:r>
                <a:rPr lang="ja-JP" altLang="en-US" sz="9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日常生活に制限のない期間の平均。</a:t>
              </a:r>
              <a:endParaRPr lang="en-US" altLang="ja-JP" sz="9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48599" indent="-48599" defTabSz="466549">
                <a:defRPr/>
              </a:pPr>
              <a:r>
                <a:rPr lang="ja-JP" altLang="en-US" sz="9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国民生活基礎調査の「現在、健康上の問題で日常生活に何か影響がありますか」という質問に対し、「ある」の回答を不健康な状態として算出。</a:t>
              </a:r>
            </a:p>
            <a:p>
              <a:pPr marL="43739" indent="-43739" defTabSz="466549">
                <a:defRPr/>
              </a:pPr>
              <a:r>
                <a:rPr lang="ja-JP" altLang="en-US" sz="9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大阪府の健康寿命は、全国（男性</a:t>
              </a:r>
              <a:r>
                <a:rPr lang="en-US" altLang="ja-JP" sz="9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72.14</a:t>
              </a:r>
              <a:r>
                <a:rPr lang="ja-JP" altLang="en-US" sz="9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歳、女性</a:t>
              </a:r>
              <a:r>
                <a:rPr lang="en-US" altLang="ja-JP" sz="9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74.49</a:t>
              </a:r>
              <a:r>
                <a:rPr lang="ja-JP" altLang="en-US" sz="9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歳）と比較して男女とも短い。　（男性：</a:t>
              </a:r>
              <a:r>
                <a:rPr lang="en-US" altLang="ja-JP" sz="9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39</a:t>
              </a:r>
              <a:r>
                <a:rPr lang="ja-JP" altLang="en-US" sz="9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位、女性：</a:t>
              </a:r>
              <a:r>
                <a:rPr lang="en-US" altLang="ja-JP" sz="9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34</a:t>
              </a:r>
              <a:r>
                <a:rPr lang="ja-JP" altLang="en-US" sz="9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位）</a:t>
              </a:r>
            </a:p>
          </p:txBody>
        </p:sp>
        <p:sp>
          <p:nvSpPr>
            <p:cNvPr id="35" name="テキスト ボックス 34"/>
            <p:cNvSpPr txBox="1"/>
            <p:nvPr/>
          </p:nvSpPr>
          <p:spPr>
            <a:xfrm>
              <a:off x="2891276" y="5105352"/>
              <a:ext cx="2408147" cy="276999"/>
            </a:xfrm>
            <a:prstGeom prst="rect">
              <a:avLst/>
            </a:prstGeom>
            <a:noFill/>
          </p:spPr>
          <p:txBody>
            <a:bodyPr wrap="square" rtlCol="0">
              <a:spAutoFit/>
            </a:bodyPr>
            <a:lstStyle/>
            <a:p>
              <a:r>
                <a:rPr lang="ja-JP" altLang="en-US" sz="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健康寿命：厚生労働省「都道府県別健康寿命」</a:t>
              </a:r>
              <a:r>
                <a:rPr lang="en-US" altLang="ja-JP" sz="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(H28</a:t>
              </a:r>
              <a:r>
                <a:rPr lang="ja-JP" altLang="en-US" sz="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平均寿命：厚生労働省「都道府県別生命表の概況」</a:t>
              </a:r>
              <a:r>
                <a:rPr lang="en-US" altLang="ja-JP" sz="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テキスト ボックス 35"/>
            <p:cNvSpPr txBox="1"/>
            <p:nvPr/>
          </p:nvSpPr>
          <p:spPr>
            <a:xfrm>
              <a:off x="2624117" y="5181422"/>
              <a:ext cx="351349" cy="156891"/>
            </a:xfrm>
            <a:prstGeom prst="rect">
              <a:avLst/>
            </a:prstGeom>
            <a:noFill/>
          </p:spPr>
          <p:txBody>
            <a:bodyPr wrap="none" rtlCol="0">
              <a:spAutoFit/>
            </a:bodyPr>
            <a:lstStyle/>
            <a:p>
              <a:r>
                <a:rPr lang="ja-JP" altLang="en-US" sz="600" dirty="0">
                  <a:solidFill>
                    <a:prstClr val="black"/>
                  </a:solidFill>
                  <a:cs typeface="Meiryo UI" panose="020B0604030504040204" pitchFamily="50" charset="-128"/>
                </a:rPr>
                <a:t>出典</a:t>
              </a:r>
              <a:endParaRPr kumimoji="1" lang="ja-JP" altLang="en-US" sz="600" dirty="0">
                <a:solidFill>
                  <a:prstClr val="black"/>
                </a:solidFill>
                <a:cs typeface="Meiryo UI" panose="020B0604030504040204" pitchFamily="50" charset="-128"/>
              </a:endParaRPr>
            </a:p>
          </p:txBody>
        </p:sp>
      </p:grpSp>
      <p:sp>
        <p:nvSpPr>
          <p:cNvPr id="37" name="テキスト ボックス 36"/>
          <p:cNvSpPr txBox="1"/>
          <p:nvPr/>
        </p:nvSpPr>
        <p:spPr>
          <a:xfrm>
            <a:off x="1659693" y="6244472"/>
            <a:ext cx="7516869" cy="261610"/>
          </a:xfrm>
          <a:prstGeom prst="rect">
            <a:avLst/>
          </a:prstGeom>
          <a:noFill/>
        </p:spPr>
        <p:txBody>
          <a:bodyPr wrap="square" rtlCol="0">
            <a:spAutoFit/>
          </a:bodyPr>
          <a:lstStyle/>
          <a:p>
            <a:pPr lvl="0" defTabSz="913740"/>
            <a:r>
              <a:rPr kumimoji="1" lang="ja-JP" altLang="en-US" sz="1100" dirty="0">
                <a:solidFill>
                  <a:prstClr val="black"/>
                </a:solidFill>
                <a:cs typeface="Meiryo UI" panose="020B0604030504040204" pitchFamily="50" charset="-128"/>
              </a:rPr>
              <a:t>これまでの予防や医療の取組みにとどまらず、新たな知見・研究結果、広範なデータの収集・分析や先進技術も活用</a:t>
            </a:r>
            <a:endParaRPr kumimoji="1" lang="en-US" altLang="ja-JP" sz="1100" dirty="0">
              <a:solidFill>
                <a:prstClr val="black"/>
              </a:solidFill>
              <a:cs typeface="Meiryo UI" panose="020B0604030504040204" pitchFamily="50" charset="-128"/>
            </a:endParaRPr>
          </a:p>
        </p:txBody>
      </p:sp>
      <p:sp>
        <p:nvSpPr>
          <p:cNvPr id="38" name="正方形/長方形 37"/>
          <p:cNvSpPr/>
          <p:nvPr/>
        </p:nvSpPr>
        <p:spPr>
          <a:xfrm>
            <a:off x="6555928" y="5050843"/>
            <a:ext cx="2772791" cy="83334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p:cNvSpPr txBox="1"/>
          <p:nvPr/>
        </p:nvSpPr>
        <p:spPr>
          <a:xfrm>
            <a:off x="5773601" y="3899603"/>
            <a:ext cx="2869656" cy="261610"/>
          </a:xfrm>
          <a:prstGeom prst="rect">
            <a:avLst/>
          </a:prstGeom>
          <a:noFill/>
        </p:spPr>
        <p:txBody>
          <a:bodyPr wrap="square" rtlCol="0">
            <a:spAutoFit/>
          </a:bodyPr>
          <a:lstStyle/>
          <a:p>
            <a:r>
              <a:rPr kumimoji="1" lang="en-US" altLang="ja-JP" sz="1100" dirty="0">
                <a:latin typeface="Meiryo UI" panose="020B0604030504040204" pitchFamily="50" charset="-128"/>
                <a:ea typeface="Meiryo UI" panose="020B0604030504040204" pitchFamily="50" charset="-128"/>
              </a:rPr>
              <a:t>10</a:t>
            </a:r>
            <a:r>
              <a:rPr kumimoji="1" lang="ja-JP" altLang="en-US" sz="1100" dirty="0">
                <a:latin typeface="Meiryo UI" panose="020B0604030504040204" pitchFamily="50" charset="-128"/>
                <a:ea typeface="Meiryo UI" panose="020B0604030504040204" pitchFamily="50" charset="-128"/>
              </a:rPr>
              <a:t>歳若返りの実現に向けては・・・</a:t>
            </a:r>
          </a:p>
        </p:txBody>
      </p:sp>
      <p:sp>
        <p:nvSpPr>
          <p:cNvPr id="77" name="正方形/長方形 76"/>
          <p:cNvSpPr/>
          <p:nvPr/>
        </p:nvSpPr>
        <p:spPr>
          <a:xfrm>
            <a:off x="196607" y="550309"/>
            <a:ext cx="9577383" cy="2071449"/>
          </a:xfrm>
          <a:prstGeom prst="rect">
            <a:avLst/>
          </a:prstGeom>
          <a:solidFill>
            <a:sysClr val="window" lastClr="FFFFFF"/>
          </a:solidFill>
          <a:ln w="9525" cap="flat" cmpd="sng" algn="ctr">
            <a:solidFill>
              <a:srgbClr val="72A376">
                <a:shade val="95000"/>
                <a:satMod val="105000"/>
              </a:srgbClr>
            </a:solidFill>
            <a:prstDash val="solid"/>
          </a:ln>
          <a:effectLst>
            <a:outerShdw blurRad="40000" dist="20000" dir="5400000" rotWithShape="0">
              <a:srgbClr val="000000">
                <a:alpha val="38000"/>
              </a:srgbClr>
            </a:outerShdw>
          </a:effectLst>
        </p:spPr>
        <p:txBody>
          <a:bodyPr lIns="91423" tIns="45712" rIns="91423" bIns="45712" rtlCol="0" anchor="ctr"/>
          <a:lstStyle/>
          <a:p>
            <a:pPr marL="0" marR="0" lvl="0" indent="0" algn="ctr" defTabSz="91374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78" name="角丸四角形 77"/>
          <p:cNvSpPr/>
          <p:nvPr/>
        </p:nvSpPr>
        <p:spPr>
          <a:xfrm>
            <a:off x="105934" y="531093"/>
            <a:ext cx="2075458" cy="188760"/>
          </a:xfrm>
          <a:prstGeom prst="roundRect">
            <a:avLst/>
          </a:prstGeom>
          <a:gradFill rotWithShape="1">
            <a:gsLst>
              <a:gs pos="0">
                <a:srgbClr val="72A376">
                  <a:shade val="51000"/>
                  <a:satMod val="130000"/>
                </a:srgbClr>
              </a:gs>
              <a:gs pos="80000">
                <a:srgbClr val="72A376">
                  <a:shade val="93000"/>
                  <a:satMod val="130000"/>
                </a:srgbClr>
              </a:gs>
              <a:gs pos="100000">
                <a:srgbClr val="72A376">
                  <a:shade val="94000"/>
                  <a:satMod val="135000"/>
                </a:srgbClr>
              </a:gs>
            </a:gsLst>
            <a:lin ang="16200000" scaled="0"/>
          </a:gradFill>
          <a:ln w="9525" cap="flat" cmpd="sng" algn="ctr">
            <a:solidFill>
              <a:srgbClr val="72A376">
                <a:shade val="95000"/>
                <a:satMod val="105000"/>
              </a:srgbClr>
            </a:solidFill>
            <a:prstDash val="solid"/>
          </a:ln>
          <a:effectLst>
            <a:outerShdw blurRad="40000" dist="23000" dir="5400000" rotWithShape="0">
              <a:srgbClr val="000000">
                <a:alpha val="35000"/>
              </a:srgbClr>
            </a:outerShdw>
          </a:effectLst>
        </p:spPr>
        <p:txBody>
          <a:bodyPr lIns="91423" tIns="45712" rIns="91423" bIns="45712" rtlCol="0" anchor="ctr"/>
          <a:lstStyle/>
          <a:p>
            <a:pPr marL="0" marR="0" lvl="0" indent="0" defTabSz="913740" eaLnBrk="1" fontAlgn="auto" latinLnBrk="0" hangingPunct="1">
              <a:lnSpc>
                <a:spcPct val="100000"/>
              </a:lnSpc>
              <a:spcBef>
                <a:spcPts val="0"/>
              </a:spcBef>
              <a:spcAft>
                <a:spcPts val="0"/>
              </a:spcAft>
              <a:buClrTx/>
              <a:buSzTx/>
              <a:buFontTx/>
              <a:buNone/>
              <a:tabLst/>
              <a:defRPr/>
            </a:pPr>
            <a:r>
              <a:rPr kumimoji="1" lang="ja-JP" altLang="en-US" sz="1050" b="1" i="0" u="none" strike="noStrike" kern="0" cap="none" spc="30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icrosoft Himalaya" panose="01010100010101010101" pitchFamily="2" charset="0"/>
              </a:rPr>
              <a:t>ビジョンの策定</a:t>
            </a:r>
          </a:p>
        </p:txBody>
      </p:sp>
      <p:sp>
        <p:nvSpPr>
          <p:cNvPr id="79" name="テキスト ボックス 78"/>
          <p:cNvSpPr txBox="1"/>
          <p:nvPr/>
        </p:nvSpPr>
        <p:spPr>
          <a:xfrm>
            <a:off x="4858028" y="646610"/>
            <a:ext cx="4817348" cy="769441"/>
          </a:xfrm>
          <a:prstGeom prst="rect">
            <a:avLst/>
          </a:prstGeom>
          <a:noFill/>
        </p:spPr>
        <p:txBody>
          <a:bodyPr wrap="square" rtlCol="0">
            <a:spAutoFit/>
          </a:bodyPr>
          <a:lstStyle/>
          <a:p>
            <a:pPr marL="85725" indent="-85725" defTabSz="913740"/>
            <a:r>
              <a:rPr kumimoji="1" lang="en-US" altLang="ja-JP"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３つのめざす姿</a:t>
            </a:r>
            <a:r>
              <a:rPr kumimoji="1" lang="en-US" altLang="ja-JP"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defTabSz="913740"/>
            <a:r>
              <a:rPr kumimoji="1"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目標の達成に向け万博のテーマを踏まえ、</a:t>
            </a:r>
            <a:r>
              <a:rPr kumimoji="1"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SDGs</a:t>
            </a:r>
            <a:r>
              <a:rPr kumimoji="1"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や超スマート社会などの世界的な潮流を考慮して、「①健康な生活」、「②活躍できる社会」とそれを支える「③産業・イノベーション」 について、オール大阪で</a:t>
            </a:r>
            <a:r>
              <a:rPr kumimoji="1"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めざす姿</a:t>
            </a:r>
            <a:r>
              <a:rPr kumimoji="1"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を掲げている。</a:t>
            </a:r>
          </a:p>
        </p:txBody>
      </p:sp>
      <p:sp>
        <p:nvSpPr>
          <p:cNvPr id="80" name="テキスト ボックス 79"/>
          <p:cNvSpPr txBox="1"/>
          <p:nvPr/>
        </p:nvSpPr>
        <p:spPr>
          <a:xfrm>
            <a:off x="143285" y="741752"/>
            <a:ext cx="4661726" cy="805349"/>
          </a:xfrm>
          <a:prstGeom prst="rect">
            <a:avLst/>
          </a:prstGeom>
          <a:noFill/>
        </p:spPr>
        <p:txBody>
          <a:bodyPr wrap="square" rtlCol="0">
            <a:spAutoFit/>
          </a:bodyPr>
          <a:lstStyle/>
          <a:p>
            <a:pPr defTabSz="913740"/>
            <a:r>
              <a:rPr kumimoji="1" lang="ja-JP" altLang="en-US" sz="10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いのち輝く未来社会をめざすビジョンの策定（</a:t>
            </a:r>
            <a:r>
              <a:rPr kumimoji="1" lang="en-US" altLang="ja-JP" sz="10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2018</a:t>
            </a:r>
            <a:r>
              <a:rPr kumimoji="1" lang="ja-JP" altLang="en-US" sz="10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a:t>
            </a:r>
            <a:endParaRPr kumimoji="1" lang="en-US" altLang="ja-JP" sz="105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3740">
              <a:lnSpc>
                <a:spcPts val="400"/>
              </a:lnSpc>
            </a:pPr>
            <a:endParaRPr kumimoji="1" lang="en-US" altLang="ja-JP"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defTabSz="913740"/>
            <a:r>
              <a:rPr kumimoji="1"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万博のテーマ「いのち輝く未来社会のデザイン」の理念を先取りした施策の推進を図るため、オール大阪で取組みを進めるアクションプランとして、</a:t>
            </a:r>
            <a:r>
              <a:rPr kumimoji="1"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2018</a:t>
            </a:r>
            <a:r>
              <a:rPr kumimoji="1"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年３月に「いのち輝く未来社会をめざすビジョン」を策定。</a:t>
            </a:r>
          </a:p>
        </p:txBody>
      </p:sp>
      <p:sp>
        <p:nvSpPr>
          <p:cNvPr id="81" name="角丸四角形 2">
            <a:extLst>
              <a:ext uri="{FF2B5EF4-FFF2-40B4-BE49-F238E27FC236}">
                <a16:creationId xmlns:a16="http://schemas.microsoft.com/office/drawing/2014/main" id="{51EDA537-6D6F-40A8-82DA-EF6DCD6E3F0C}"/>
              </a:ext>
            </a:extLst>
          </p:cNvPr>
          <p:cNvSpPr/>
          <p:nvPr/>
        </p:nvSpPr>
        <p:spPr>
          <a:xfrm>
            <a:off x="4811031" y="630405"/>
            <a:ext cx="4864345" cy="1840836"/>
          </a:xfrm>
          <a:prstGeom prst="roundRect">
            <a:avLst>
              <a:gd name="adj" fmla="val 3289"/>
            </a:avLst>
          </a:prstGeom>
          <a:noFill/>
          <a:ln w="6350" cap="flat" cmpd="sng" algn="ctr">
            <a:solidFill>
              <a:srgbClr val="72A376">
                <a:shade val="95000"/>
                <a:satMod val="105000"/>
              </a:srgbClr>
            </a:solidFill>
            <a:prstDash val="solid"/>
          </a:ln>
          <a:effectLst>
            <a:outerShdw blurRad="40000" dist="20000" dir="5400000" rotWithShape="0">
              <a:srgbClr val="000000">
                <a:alpha val="38000"/>
              </a:srgbClr>
            </a:outerShdw>
          </a:effectLst>
        </p:spPr>
        <p:txBody>
          <a:bodyPr lIns="46800" rIns="46800" rtlCol="0" anchor="t"/>
          <a:lstStyle/>
          <a:p>
            <a:pPr marL="180975" marR="0" lvl="0" indent="-180975" defTabSz="913740" eaLnBrk="1" fontAlgn="auto" latinLnBrk="0" hangingPunct="1">
              <a:lnSpc>
                <a:spcPct val="100000"/>
              </a:lnSpc>
              <a:spcBef>
                <a:spcPts val="0"/>
              </a:spcBef>
              <a:spcAft>
                <a:spcPts val="0"/>
              </a:spcAft>
              <a:buClrTx/>
              <a:buSzTx/>
              <a:buFontTx/>
              <a:buNone/>
              <a:tabLst/>
              <a:defRPr/>
            </a:pPr>
            <a:endParaRPr kumimoji="1" lang="en-US" altLang="ja-JP" sz="7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1" name="グループ化 40">
            <a:extLst>
              <a:ext uri="{FF2B5EF4-FFF2-40B4-BE49-F238E27FC236}">
                <a16:creationId xmlns:a16="http://schemas.microsoft.com/office/drawing/2014/main" id="{C5DDC850-C048-4EE6-A9B1-B55B30D6DFBA}"/>
              </a:ext>
            </a:extLst>
          </p:cNvPr>
          <p:cNvGrpSpPr/>
          <p:nvPr/>
        </p:nvGrpSpPr>
        <p:grpSpPr>
          <a:xfrm>
            <a:off x="4885343" y="1389386"/>
            <a:ext cx="4824050" cy="1028499"/>
            <a:chOff x="4883241" y="1230017"/>
            <a:chExt cx="4824050" cy="1028499"/>
          </a:xfrm>
        </p:grpSpPr>
        <p:sp>
          <p:nvSpPr>
            <p:cNvPr id="82" name="正方形/長方形 81">
              <a:extLst>
                <a:ext uri="{FF2B5EF4-FFF2-40B4-BE49-F238E27FC236}">
                  <a16:creationId xmlns:a16="http://schemas.microsoft.com/office/drawing/2014/main" id="{BECBA4AB-569B-4D6D-A354-51071E8FD23A}"/>
                </a:ext>
              </a:extLst>
            </p:cNvPr>
            <p:cNvSpPr/>
            <p:nvPr/>
          </p:nvSpPr>
          <p:spPr>
            <a:xfrm>
              <a:off x="5472437" y="1840390"/>
              <a:ext cx="3907923" cy="418126"/>
            </a:xfrm>
            <a:prstGeom prst="rect">
              <a:avLst/>
            </a:prstGeom>
            <a:gradFill rotWithShape="1">
              <a:gsLst>
                <a:gs pos="0">
                  <a:srgbClr val="B0CCB0">
                    <a:tint val="50000"/>
                    <a:satMod val="300000"/>
                  </a:srgbClr>
                </a:gs>
                <a:gs pos="35000">
                  <a:srgbClr val="B0CCB0">
                    <a:tint val="37000"/>
                    <a:satMod val="300000"/>
                  </a:srgbClr>
                </a:gs>
                <a:gs pos="100000">
                  <a:srgbClr val="B0CCB0">
                    <a:tint val="15000"/>
                    <a:satMod val="350000"/>
                  </a:srgbClr>
                </a:gs>
              </a:gsLst>
              <a:lin ang="16200000" scaled="1"/>
            </a:gradFill>
            <a:ln w="9525" cap="flat" cmpd="sng" algn="ctr">
              <a:solidFill>
                <a:srgbClr val="B0CCB0">
                  <a:shade val="95000"/>
                  <a:satMod val="105000"/>
                </a:srgbClr>
              </a:solidFill>
              <a:prstDash val="solid"/>
            </a:ln>
            <a:effectLst>
              <a:outerShdw blurRad="40000" dist="20000" dir="5400000" rotWithShape="0">
                <a:srgbClr val="000000">
                  <a:alpha val="38000"/>
                </a:srgbClr>
              </a:outerShdw>
            </a:effectLst>
          </p:spPr>
          <p:txBody>
            <a:bodyPr rtlCol="0" anchor="ctr"/>
            <a:lstStyle/>
            <a:p>
              <a:pPr marL="801688" marR="0" lvl="0" indent="0" defTabSz="913740" eaLnBrk="1" fontAlgn="auto" latinLnBrk="0" hangingPunct="1">
                <a:lnSpc>
                  <a:spcPct val="100000"/>
                </a:lnSpc>
                <a:spcBef>
                  <a:spcPts val="0"/>
                </a:spcBef>
                <a:spcAft>
                  <a:spcPts val="0"/>
                </a:spcAft>
                <a:buClrTx/>
                <a:buSzTx/>
                <a:buFontTx/>
                <a:buNone/>
                <a:tabLst/>
                <a:defRPr/>
              </a:pPr>
              <a:endParaRPr kumimoji="1" lang="ja-JP" altLang="en-US" sz="7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83" name="正方形/長方形 82">
              <a:extLst>
                <a:ext uri="{FF2B5EF4-FFF2-40B4-BE49-F238E27FC236}">
                  <a16:creationId xmlns:a16="http://schemas.microsoft.com/office/drawing/2014/main" id="{C4D6B724-86B5-428B-B26E-3556C0DFFF90}"/>
                </a:ext>
              </a:extLst>
            </p:cNvPr>
            <p:cNvSpPr/>
            <p:nvPr/>
          </p:nvSpPr>
          <p:spPr>
            <a:xfrm>
              <a:off x="4883241" y="1230017"/>
              <a:ext cx="2187154" cy="472838"/>
            </a:xfrm>
            <a:prstGeom prst="rect">
              <a:avLst/>
            </a:prstGeom>
            <a:gradFill rotWithShape="1">
              <a:gsLst>
                <a:gs pos="0">
                  <a:srgbClr val="B0CCB0">
                    <a:tint val="50000"/>
                    <a:satMod val="300000"/>
                  </a:srgbClr>
                </a:gs>
                <a:gs pos="35000">
                  <a:srgbClr val="B0CCB0">
                    <a:tint val="37000"/>
                    <a:satMod val="300000"/>
                  </a:srgbClr>
                </a:gs>
                <a:gs pos="100000">
                  <a:srgbClr val="B0CCB0">
                    <a:tint val="15000"/>
                    <a:satMod val="350000"/>
                  </a:srgbClr>
                </a:gs>
              </a:gsLst>
              <a:lin ang="16200000" scaled="1"/>
            </a:gradFill>
            <a:ln w="9525" cap="flat" cmpd="sng" algn="ctr">
              <a:solidFill>
                <a:srgbClr val="B0CCB0">
                  <a:shade val="95000"/>
                  <a:satMod val="105000"/>
                </a:srgbClr>
              </a:solidFill>
              <a:prstDash val="solid"/>
            </a:ln>
            <a:effectLst>
              <a:outerShdw blurRad="40000" dist="20000" dir="5400000" rotWithShape="0">
                <a:srgbClr val="000000">
                  <a:alpha val="38000"/>
                </a:srgbClr>
              </a:outerShdw>
            </a:effectLst>
          </p:spPr>
          <p:txBody>
            <a:bodyPr rtlCol="0" anchor="ctr"/>
            <a:lstStyle/>
            <a:p>
              <a:pPr marL="801688" marR="0" lvl="0" indent="0" defTabSz="913740" eaLnBrk="1" fontAlgn="auto" latinLnBrk="0" hangingPunct="1">
                <a:lnSpc>
                  <a:spcPct val="100000"/>
                </a:lnSpc>
                <a:spcBef>
                  <a:spcPts val="0"/>
                </a:spcBef>
                <a:spcAft>
                  <a:spcPts val="0"/>
                </a:spcAft>
                <a:buClrTx/>
                <a:buSzTx/>
                <a:buFontTx/>
                <a:buNone/>
                <a:tabLst/>
                <a:defRPr/>
              </a:pPr>
              <a:endParaRPr kumimoji="1" lang="ja-JP" altLang="en-US" sz="7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84" name="正方形/長方形 83">
              <a:extLst>
                <a:ext uri="{FF2B5EF4-FFF2-40B4-BE49-F238E27FC236}">
                  <a16:creationId xmlns:a16="http://schemas.microsoft.com/office/drawing/2014/main" id="{C31E5DBD-6A27-4708-94E4-6B9801E88FF4}"/>
                </a:ext>
              </a:extLst>
            </p:cNvPr>
            <p:cNvSpPr/>
            <p:nvPr/>
          </p:nvSpPr>
          <p:spPr>
            <a:xfrm>
              <a:off x="7351267" y="1237224"/>
              <a:ext cx="2232000" cy="464914"/>
            </a:xfrm>
            <a:prstGeom prst="rect">
              <a:avLst/>
            </a:prstGeom>
            <a:gradFill rotWithShape="1">
              <a:gsLst>
                <a:gs pos="0">
                  <a:srgbClr val="B0CCB0">
                    <a:tint val="50000"/>
                    <a:satMod val="300000"/>
                  </a:srgbClr>
                </a:gs>
                <a:gs pos="35000">
                  <a:srgbClr val="B0CCB0">
                    <a:tint val="37000"/>
                    <a:satMod val="300000"/>
                  </a:srgbClr>
                </a:gs>
                <a:gs pos="100000">
                  <a:srgbClr val="B0CCB0">
                    <a:tint val="15000"/>
                    <a:satMod val="350000"/>
                  </a:srgbClr>
                </a:gs>
              </a:gsLst>
              <a:lin ang="16200000" scaled="1"/>
            </a:gradFill>
            <a:ln w="9525" cap="flat" cmpd="sng" algn="ctr">
              <a:solidFill>
                <a:srgbClr val="B0CCB0">
                  <a:shade val="95000"/>
                  <a:satMod val="105000"/>
                </a:srgbClr>
              </a:solidFill>
              <a:prstDash val="solid"/>
            </a:ln>
            <a:effectLst>
              <a:outerShdw blurRad="40000" dist="20000" dir="5400000" rotWithShape="0">
                <a:srgbClr val="000000">
                  <a:alpha val="38000"/>
                </a:srgbClr>
              </a:outerShdw>
            </a:effectLst>
          </p:spPr>
          <p:txBody>
            <a:bodyPr rtlCol="0" anchor="ctr"/>
            <a:lstStyle/>
            <a:p>
              <a:pPr marL="801688" marR="0" lvl="0" indent="0" defTabSz="913740" eaLnBrk="1" fontAlgn="auto" latinLnBrk="0" hangingPunct="1">
                <a:lnSpc>
                  <a:spcPct val="100000"/>
                </a:lnSpc>
                <a:spcBef>
                  <a:spcPts val="0"/>
                </a:spcBef>
                <a:spcAft>
                  <a:spcPts val="0"/>
                </a:spcAft>
                <a:buClrTx/>
                <a:buSzTx/>
                <a:buFontTx/>
                <a:buNone/>
                <a:tabLst/>
                <a:defRPr/>
              </a:pPr>
              <a:endParaRPr kumimoji="1" lang="ja-JP" altLang="en-US" sz="9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85" name="正方形/長方形 84"/>
            <p:cNvSpPr/>
            <p:nvPr/>
          </p:nvSpPr>
          <p:spPr>
            <a:xfrm>
              <a:off x="4914995" y="1280761"/>
              <a:ext cx="565701" cy="372246"/>
            </a:xfrm>
            <a:prstGeom prst="rect">
              <a:avLst/>
            </a:prstGeom>
            <a:gradFill rotWithShape="1">
              <a:gsLst>
                <a:gs pos="0">
                  <a:srgbClr val="B0CCB0">
                    <a:shade val="51000"/>
                    <a:satMod val="130000"/>
                  </a:srgbClr>
                </a:gs>
                <a:gs pos="80000">
                  <a:srgbClr val="B0CCB0">
                    <a:shade val="93000"/>
                    <a:satMod val="130000"/>
                  </a:srgbClr>
                </a:gs>
                <a:gs pos="100000">
                  <a:srgbClr val="B0CCB0">
                    <a:shade val="94000"/>
                    <a:satMod val="135000"/>
                  </a:srgbClr>
                </a:gs>
              </a:gsLst>
              <a:lin ang="16200000" scaled="0"/>
            </a:gradFill>
            <a:ln w="9525" cap="flat" cmpd="sng" algn="ctr">
              <a:solidFill>
                <a:srgbClr val="B0CCB0">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3740" eaLnBrk="1" fontAlgn="auto" latinLnBrk="0" hangingPunct="1">
                <a:lnSpc>
                  <a:spcPct val="100000"/>
                </a:lnSpc>
                <a:spcBef>
                  <a:spcPts val="0"/>
                </a:spcBef>
                <a:spcAft>
                  <a:spcPts val="0"/>
                </a:spcAft>
                <a:buClrTx/>
                <a:buSzTx/>
                <a:buFontTx/>
                <a:buNone/>
                <a:tabLst/>
                <a:defRPr/>
              </a:pPr>
              <a:r>
                <a:rPr kumimoji="1" lang="ja-JP" altLang="en-US" sz="7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①健康な生活</a:t>
              </a:r>
            </a:p>
          </p:txBody>
        </p:sp>
        <p:sp>
          <p:nvSpPr>
            <p:cNvPr id="86" name="正方形/長方形 85"/>
            <p:cNvSpPr/>
            <p:nvPr/>
          </p:nvSpPr>
          <p:spPr>
            <a:xfrm>
              <a:off x="5573997" y="1901713"/>
              <a:ext cx="1008112" cy="307277"/>
            </a:xfrm>
            <a:prstGeom prst="rect">
              <a:avLst/>
            </a:prstGeom>
            <a:gradFill rotWithShape="1">
              <a:gsLst>
                <a:gs pos="0">
                  <a:srgbClr val="B0CCB0">
                    <a:shade val="51000"/>
                    <a:satMod val="130000"/>
                  </a:srgbClr>
                </a:gs>
                <a:gs pos="80000">
                  <a:srgbClr val="B0CCB0">
                    <a:shade val="93000"/>
                    <a:satMod val="130000"/>
                  </a:srgbClr>
                </a:gs>
                <a:gs pos="100000">
                  <a:srgbClr val="B0CCB0">
                    <a:shade val="94000"/>
                    <a:satMod val="135000"/>
                  </a:srgbClr>
                </a:gs>
              </a:gsLst>
              <a:lin ang="16200000" scaled="0"/>
            </a:gradFill>
            <a:ln w="9525" cap="flat" cmpd="sng" algn="ctr">
              <a:solidFill>
                <a:srgbClr val="B0CCB0">
                  <a:shade val="95000"/>
                  <a:satMod val="105000"/>
                </a:srgbClr>
              </a:solidFill>
              <a:prstDash val="solid"/>
            </a:ln>
            <a:effectLst>
              <a:outerShdw blurRad="40000" dist="23000" dir="5400000" rotWithShape="0">
                <a:srgbClr val="000000">
                  <a:alpha val="35000"/>
                </a:srgbClr>
              </a:outerShdw>
            </a:effectLst>
          </p:spPr>
          <p:txBody>
            <a:bodyPr lIns="0" rIns="0" rtlCol="0" anchor="ctr"/>
            <a:lstStyle/>
            <a:p>
              <a:pPr marL="0" marR="0" lvl="0" indent="0" algn="ctr" defTabSz="913740" eaLnBrk="1" fontAlgn="auto" latinLnBrk="0" hangingPunct="1">
                <a:lnSpc>
                  <a:spcPct val="100000"/>
                </a:lnSpc>
                <a:spcBef>
                  <a:spcPts val="0"/>
                </a:spcBef>
                <a:spcAft>
                  <a:spcPts val="0"/>
                </a:spcAft>
                <a:buClrTx/>
                <a:buSzTx/>
                <a:buFontTx/>
                <a:buNone/>
                <a:tabLst/>
                <a:defRPr/>
              </a:pPr>
              <a:r>
                <a:rPr kumimoji="1" lang="ja-JP" altLang="en-US" sz="7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③未来を創る産業・</a:t>
              </a:r>
              <a:endParaRPr kumimoji="1" lang="en-US" altLang="ja-JP" sz="7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3740" eaLnBrk="1" fontAlgn="auto" latinLnBrk="0" hangingPunct="1">
                <a:lnSpc>
                  <a:spcPct val="100000"/>
                </a:lnSpc>
                <a:spcBef>
                  <a:spcPts val="0"/>
                </a:spcBef>
                <a:spcAft>
                  <a:spcPts val="0"/>
                </a:spcAft>
                <a:buClrTx/>
                <a:buSzTx/>
                <a:buFontTx/>
                <a:buNone/>
                <a:tabLst/>
                <a:defRPr/>
              </a:pPr>
              <a:r>
                <a:rPr kumimoji="1" lang="ja-JP" altLang="en-US" sz="7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イノベーション</a:t>
              </a:r>
            </a:p>
          </p:txBody>
        </p:sp>
        <p:sp>
          <p:nvSpPr>
            <p:cNvPr id="87" name="正方形/長方形 86"/>
            <p:cNvSpPr/>
            <p:nvPr/>
          </p:nvSpPr>
          <p:spPr>
            <a:xfrm>
              <a:off x="7411451" y="1274096"/>
              <a:ext cx="655836" cy="363152"/>
            </a:xfrm>
            <a:prstGeom prst="rect">
              <a:avLst/>
            </a:prstGeom>
            <a:gradFill rotWithShape="1">
              <a:gsLst>
                <a:gs pos="0">
                  <a:srgbClr val="B0CCB0">
                    <a:shade val="51000"/>
                    <a:satMod val="130000"/>
                  </a:srgbClr>
                </a:gs>
                <a:gs pos="80000">
                  <a:srgbClr val="B0CCB0">
                    <a:shade val="93000"/>
                    <a:satMod val="130000"/>
                  </a:srgbClr>
                </a:gs>
                <a:gs pos="100000">
                  <a:srgbClr val="B0CCB0">
                    <a:shade val="94000"/>
                    <a:satMod val="135000"/>
                  </a:srgbClr>
                </a:gs>
              </a:gsLst>
              <a:lin ang="16200000" scaled="0"/>
            </a:gradFill>
            <a:ln w="9525" cap="flat" cmpd="sng" algn="ctr">
              <a:solidFill>
                <a:srgbClr val="B0CCB0">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3740" eaLnBrk="1" fontAlgn="auto" latinLnBrk="0" hangingPunct="1">
                <a:lnSpc>
                  <a:spcPct val="100000"/>
                </a:lnSpc>
                <a:spcBef>
                  <a:spcPts val="0"/>
                </a:spcBef>
                <a:spcAft>
                  <a:spcPts val="0"/>
                </a:spcAft>
                <a:buClrTx/>
                <a:buSzTx/>
                <a:buFontTx/>
                <a:buNone/>
                <a:tabLst/>
                <a:defRPr/>
              </a:pPr>
              <a:r>
                <a:rPr kumimoji="1" lang="ja-JP" altLang="en-US" sz="7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②活躍</a:t>
              </a:r>
            </a:p>
            <a:p>
              <a:pPr marL="0" marR="0" lvl="0" indent="0" algn="ctr" defTabSz="913740" eaLnBrk="1" fontAlgn="auto" latinLnBrk="0" hangingPunct="1">
                <a:lnSpc>
                  <a:spcPct val="100000"/>
                </a:lnSpc>
                <a:spcBef>
                  <a:spcPts val="0"/>
                </a:spcBef>
                <a:spcAft>
                  <a:spcPts val="0"/>
                </a:spcAft>
                <a:buClrTx/>
                <a:buSzTx/>
                <a:buFontTx/>
                <a:buNone/>
                <a:tabLst/>
                <a:defRPr/>
              </a:pPr>
              <a:r>
                <a:rPr kumimoji="1" lang="ja-JP" altLang="en-US" sz="7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できる社会</a:t>
              </a:r>
            </a:p>
          </p:txBody>
        </p:sp>
        <p:sp>
          <p:nvSpPr>
            <p:cNvPr id="88" name="テキスト ボックス 87"/>
            <p:cNvSpPr txBox="1"/>
            <p:nvPr/>
          </p:nvSpPr>
          <p:spPr>
            <a:xfrm>
              <a:off x="6670212" y="1898090"/>
              <a:ext cx="2710148" cy="323165"/>
            </a:xfrm>
            <a:prstGeom prst="rect">
              <a:avLst/>
            </a:prstGeom>
            <a:noFill/>
          </p:spPr>
          <p:txBody>
            <a:bodyPr wrap="square" rtlCol="0">
              <a:spAutoFit/>
            </a:bodyPr>
            <a:lstStyle/>
            <a:p>
              <a:pPr defTabSz="913740">
                <a:lnSpc>
                  <a:spcPts val="900"/>
                </a:lnSpc>
              </a:pPr>
              <a:r>
                <a:rPr kumimoji="1"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ライフサイエンス関連産業等のイノベーション促進を通じて</a:t>
              </a:r>
              <a:endParaRPr kumimoji="1"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3740">
                <a:lnSpc>
                  <a:spcPts val="900"/>
                </a:lnSpc>
              </a:pPr>
              <a:r>
                <a:rPr kumimoji="1"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世界の課題解決に貢献</a:t>
              </a:r>
            </a:p>
          </p:txBody>
        </p:sp>
        <p:sp>
          <p:nvSpPr>
            <p:cNvPr id="89" name="テキスト ボックス 88"/>
            <p:cNvSpPr txBox="1"/>
            <p:nvPr/>
          </p:nvSpPr>
          <p:spPr>
            <a:xfrm>
              <a:off x="8032125" y="1276784"/>
              <a:ext cx="1675166" cy="369332"/>
            </a:xfrm>
            <a:prstGeom prst="rect">
              <a:avLst/>
            </a:prstGeom>
            <a:noFill/>
          </p:spPr>
          <p:txBody>
            <a:bodyPr wrap="square" rtlCol="0">
              <a:spAutoFit/>
            </a:bodyPr>
            <a:lstStyle/>
            <a:p>
              <a:pPr defTabSz="913740"/>
              <a:r>
                <a:rPr kumimoji="1"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一人ひとりのポテンシャルや個性を発揮し活躍できる社会の実現</a:t>
              </a:r>
            </a:p>
          </p:txBody>
        </p:sp>
        <p:sp>
          <p:nvSpPr>
            <p:cNvPr id="90" name="テキスト ボックス 89">
              <a:extLst>
                <a:ext uri="{FF2B5EF4-FFF2-40B4-BE49-F238E27FC236}">
                  <a16:creationId xmlns:a16="http://schemas.microsoft.com/office/drawing/2014/main" id="{22DBE603-6F99-4DB8-9B91-5F222F440404}"/>
                </a:ext>
              </a:extLst>
            </p:cNvPr>
            <p:cNvSpPr txBox="1"/>
            <p:nvPr/>
          </p:nvSpPr>
          <p:spPr>
            <a:xfrm>
              <a:off x="5472437" y="1257534"/>
              <a:ext cx="1591938" cy="369332"/>
            </a:xfrm>
            <a:prstGeom prst="rect">
              <a:avLst/>
            </a:prstGeom>
            <a:noFill/>
          </p:spPr>
          <p:txBody>
            <a:bodyPr wrap="square" rtlCol="0">
              <a:spAutoFit/>
            </a:bodyPr>
            <a:lstStyle/>
            <a:p>
              <a:pPr defTabSz="913740"/>
              <a:r>
                <a:rPr kumimoji="1"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誰もが生涯にわたって心身ともに健康で豊かな生活の実現</a:t>
              </a:r>
            </a:p>
          </p:txBody>
        </p:sp>
        <p:sp>
          <p:nvSpPr>
            <p:cNvPr id="91" name="円/楕円 58">
              <a:extLst>
                <a:ext uri="{FF2B5EF4-FFF2-40B4-BE49-F238E27FC236}">
                  <a16:creationId xmlns:a16="http://schemas.microsoft.com/office/drawing/2014/main" id="{232D3BDE-04A6-494A-9787-EC91178592B1}"/>
                </a:ext>
              </a:extLst>
            </p:cNvPr>
            <p:cNvSpPr/>
            <p:nvPr/>
          </p:nvSpPr>
          <p:spPr>
            <a:xfrm>
              <a:off x="6477551" y="1589961"/>
              <a:ext cx="1419118" cy="280687"/>
            </a:xfrm>
            <a:prstGeom prst="ellipse">
              <a:avLst/>
            </a:prstGeom>
            <a:gradFill rotWithShape="1">
              <a:gsLst>
                <a:gs pos="0">
                  <a:srgbClr val="B0CCB0">
                    <a:tint val="50000"/>
                    <a:satMod val="300000"/>
                  </a:srgbClr>
                </a:gs>
                <a:gs pos="35000">
                  <a:srgbClr val="B0CCB0">
                    <a:tint val="37000"/>
                    <a:satMod val="300000"/>
                  </a:srgbClr>
                </a:gs>
                <a:gs pos="100000">
                  <a:srgbClr val="B0CCB0">
                    <a:tint val="15000"/>
                    <a:satMod val="350000"/>
                  </a:srgbClr>
                </a:gs>
              </a:gsLst>
              <a:lin ang="16200000" scaled="1"/>
            </a:gradFill>
            <a:ln w="9525" cap="flat" cmpd="sng" algn="ctr">
              <a:solidFill>
                <a:srgbClr val="B0CCB0">
                  <a:shade val="95000"/>
                  <a:satMod val="105000"/>
                </a:srgbClr>
              </a:solidFill>
              <a:prstDash val="solid"/>
            </a:ln>
            <a:effectLst>
              <a:outerShdw blurRad="40000" dist="20000" dir="5400000" rotWithShape="0">
                <a:srgbClr val="000000">
                  <a:alpha val="38000"/>
                </a:srgbClr>
              </a:outerShdw>
            </a:effectLst>
          </p:spPr>
          <p:txBody>
            <a:bodyPr lIns="36000" rIns="36000" rtlCol="0" anchor="ctr"/>
            <a:lstStyle/>
            <a:p>
              <a:pPr marL="0" marR="0" lvl="0" indent="0" algn="ctr" defTabSz="913740" eaLnBrk="1" fontAlgn="auto" latinLnBrk="0" hangingPunct="1">
                <a:lnSpc>
                  <a:spcPct val="100000"/>
                </a:lnSpc>
                <a:spcBef>
                  <a:spcPts val="0"/>
                </a:spcBef>
                <a:spcAft>
                  <a:spcPts val="0"/>
                </a:spcAft>
                <a:buClrTx/>
                <a:buSzTx/>
                <a:buFontTx/>
                <a:buNone/>
                <a:tabLst/>
                <a:defRPr/>
              </a:pPr>
              <a:r>
                <a:rPr kumimoji="1" lang="en-US" altLang="ja-JP" sz="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AI</a:t>
              </a:r>
              <a:r>
                <a:rPr kumimoji="1" lang="ja-JP" altLang="en-US" sz="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や</a:t>
              </a:r>
              <a:r>
                <a:rPr kumimoji="1" lang="en-US" altLang="ja-JP" sz="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などの革新的技術を</a:t>
              </a:r>
              <a:endParaRPr kumimoji="1" lang="en-US" altLang="ja-JP" sz="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3740" eaLnBrk="1" fontAlgn="auto" latinLnBrk="0" hangingPunct="1">
                <a:lnSpc>
                  <a:spcPct val="100000"/>
                </a:lnSpc>
                <a:spcBef>
                  <a:spcPts val="0"/>
                </a:spcBef>
                <a:spcAft>
                  <a:spcPts val="0"/>
                </a:spcAft>
                <a:buClrTx/>
                <a:buSzTx/>
                <a:buFontTx/>
                <a:buNone/>
                <a:tabLst/>
                <a:defRPr/>
              </a:pPr>
              <a:r>
                <a:rPr kumimoji="1" lang="ja-JP" altLang="en-US" sz="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最大限活用しビジョンを実現</a:t>
              </a:r>
            </a:p>
          </p:txBody>
        </p:sp>
        <p:sp>
          <p:nvSpPr>
            <p:cNvPr id="92" name="左右矢印 6">
              <a:extLst>
                <a:ext uri="{FF2B5EF4-FFF2-40B4-BE49-F238E27FC236}">
                  <a16:creationId xmlns:a16="http://schemas.microsoft.com/office/drawing/2014/main" id="{335FA6FC-9B13-4A50-82FC-C69A520C8155}"/>
                </a:ext>
              </a:extLst>
            </p:cNvPr>
            <p:cNvSpPr/>
            <p:nvPr/>
          </p:nvSpPr>
          <p:spPr>
            <a:xfrm>
              <a:off x="6965456" y="1249384"/>
              <a:ext cx="468052" cy="372246"/>
            </a:xfrm>
            <a:prstGeom prst="leftRightArrow">
              <a:avLst/>
            </a:prstGeom>
            <a:solidFill>
              <a:srgbClr val="72A376"/>
            </a:solidFill>
            <a:ln w="25400" cap="flat" cmpd="sng" algn="ctr">
              <a:noFill/>
              <a:prstDash val="solid"/>
            </a:ln>
            <a:effectLst/>
          </p:spPr>
          <p:txBody>
            <a:bodyPr rtlCol="0" anchor="ctr"/>
            <a:lstStyle/>
            <a:p>
              <a:pPr marL="0" marR="0" lvl="0" indent="0" algn="ctr" defTabSz="91374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93" name="左右矢印 64">
              <a:extLst>
                <a:ext uri="{FF2B5EF4-FFF2-40B4-BE49-F238E27FC236}">
                  <a16:creationId xmlns:a16="http://schemas.microsoft.com/office/drawing/2014/main" id="{3F57EE40-5B98-48A7-BBEC-44AE5D2DAF6E}"/>
                </a:ext>
              </a:extLst>
            </p:cNvPr>
            <p:cNvSpPr/>
            <p:nvPr/>
          </p:nvSpPr>
          <p:spPr>
            <a:xfrm rot="7657969">
              <a:off x="9123189" y="1582497"/>
              <a:ext cx="440451" cy="338554"/>
            </a:xfrm>
            <a:prstGeom prst="leftRightArrow">
              <a:avLst>
                <a:gd name="adj1" fmla="val 44063"/>
                <a:gd name="adj2" fmla="val 50000"/>
              </a:avLst>
            </a:prstGeom>
            <a:solidFill>
              <a:srgbClr val="72A376"/>
            </a:solidFill>
            <a:ln w="25400" cap="flat" cmpd="sng" algn="ctr">
              <a:noFill/>
              <a:prstDash val="solid"/>
            </a:ln>
            <a:effectLst/>
          </p:spPr>
          <p:txBody>
            <a:bodyPr rtlCol="0" anchor="ctr"/>
            <a:lstStyle/>
            <a:p>
              <a:pPr marL="0" marR="0" lvl="0" indent="0" algn="ctr" defTabSz="91374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94" name="左右矢印 65">
              <a:extLst>
                <a:ext uri="{FF2B5EF4-FFF2-40B4-BE49-F238E27FC236}">
                  <a16:creationId xmlns:a16="http://schemas.microsoft.com/office/drawing/2014/main" id="{66599C34-2F5F-4A75-BA17-771CAEF76DF3}"/>
                </a:ext>
              </a:extLst>
            </p:cNvPr>
            <p:cNvSpPr/>
            <p:nvPr/>
          </p:nvSpPr>
          <p:spPr>
            <a:xfrm rot="3261879">
              <a:off x="5251261" y="1632600"/>
              <a:ext cx="548670" cy="338554"/>
            </a:xfrm>
            <a:prstGeom prst="leftRightArrow">
              <a:avLst/>
            </a:prstGeom>
            <a:solidFill>
              <a:srgbClr val="72A376"/>
            </a:solidFill>
            <a:ln w="25400" cap="flat" cmpd="sng" algn="ctr">
              <a:noFill/>
              <a:prstDash val="solid"/>
            </a:ln>
            <a:effectLst/>
          </p:spPr>
          <p:txBody>
            <a:bodyPr rtlCol="0" anchor="ctr"/>
            <a:lstStyle/>
            <a:p>
              <a:pPr marL="0" marR="0" lvl="0" indent="0" algn="ctr" defTabSz="91374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sp>
        <p:nvSpPr>
          <p:cNvPr id="95" name="角丸四角形 94"/>
          <p:cNvSpPr/>
          <p:nvPr/>
        </p:nvSpPr>
        <p:spPr>
          <a:xfrm>
            <a:off x="255095" y="1581727"/>
            <a:ext cx="4455800" cy="814983"/>
          </a:xfrm>
          <a:prstGeom prst="roundRect">
            <a:avLst>
              <a:gd name="adj" fmla="val 7158"/>
            </a:avLst>
          </a:prstGeom>
          <a:gradFill rotWithShape="1">
            <a:gsLst>
              <a:gs pos="0">
                <a:srgbClr val="B0CCB0">
                  <a:tint val="50000"/>
                  <a:satMod val="300000"/>
                </a:srgbClr>
              </a:gs>
              <a:gs pos="35000">
                <a:srgbClr val="B0CCB0">
                  <a:tint val="37000"/>
                  <a:satMod val="300000"/>
                </a:srgbClr>
              </a:gs>
              <a:gs pos="100000">
                <a:srgbClr val="B0CCB0">
                  <a:tint val="15000"/>
                  <a:satMod val="350000"/>
                </a:srgbClr>
              </a:gs>
            </a:gsLst>
            <a:lin ang="16200000" scaled="1"/>
          </a:gradFill>
          <a:ln w="9525" cap="flat" cmpd="sng" algn="ctr">
            <a:solidFill>
              <a:srgbClr val="B0CCB0">
                <a:shade val="95000"/>
                <a:satMod val="105000"/>
              </a:srgbClr>
            </a:solidFill>
            <a:prstDash val="solid"/>
          </a:ln>
          <a:effectLst>
            <a:outerShdw blurRad="40000" dist="20000" dir="5400000" rotWithShape="0">
              <a:srgbClr val="000000">
                <a:alpha val="38000"/>
              </a:srgbClr>
            </a:outerShdw>
          </a:effectLst>
        </p:spPr>
        <p:txBody>
          <a:bodyPr tIns="0" rtlCol="0" anchor="ctr"/>
          <a:lstStyle/>
          <a:p>
            <a:pPr marL="0" marR="0" lvl="0" indent="0" defTabSz="913740" eaLnBrk="1" fontAlgn="auto" latinLnBrk="0" hangingPunct="1">
              <a:spcBef>
                <a:spcPts val="0"/>
              </a:spcBef>
              <a:spcAft>
                <a:spcPts val="0"/>
              </a:spcAft>
              <a:buClrTx/>
              <a:buSzTx/>
              <a:buFontTx/>
              <a:buNone/>
              <a:tabLst/>
              <a:defRPr/>
            </a:pPr>
            <a:r>
              <a:rPr kumimoji="1"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目標</a:t>
            </a:r>
            <a:r>
              <a:rPr kumimoji="1" lang="en-US" altLang="ja-JP"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defTabSz="913740" eaLnBrk="1" fontAlgn="auto" latinLnBrk="0" hangingPunct="1">
              <a:lnSpc>
                <a:spcPct val="150000"/>
              </a:lnSpc>
              <a:spcBef>
                <a:spcPts val="0"/>
              </a:spcBef>
              <a:spcAft>
                <a:spcPts val="0"/>
              </a:spcAft>
              <a:buClrTx/>
              <a:buSzTx/>
              <a:buFontTx/>
              <a:buNone/>
              <a:tabLst/>
              <a:defRPr/>
            </a:pP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①　健康を重点ターゲットに「健康寿命の延伸」</a:t>
            </a:r>
            <a:endParaRPr kumimoji="1"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9388" marR="0" lvl="0" indent="-179388" defTabSz="913740" eaLnBrk="1" fontAlgn="auto" latinLnBrk="0" hangingPunct="1">
              <a:lnSpc>
                <a:spcPct val="100000"/>
              </a:lnSpc>
              <a:spcBef>
                <a:spcPts val="0"/>
              </a:spcBef>
              <a:spcAft>
                <a:spcPts val="0"/>
              </a:spcAft>
              <a:buClrTx/>
              <a:buSzTx/>
              <a:buFontTx/>
              <a:buNone/>
              <a:tabLst/>
              <a:defRPr/>
            </a:pP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②　地域の健康づくり活動に加え、革新技術を活用し、さらに</a:t>
            </a:r>
            <a:r>
              <a:rPr kumimoji="1"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年万博のインパクトを活かして、</a:t>
            </a:r>
            <a:r>
              <a:rPr kumimoji="1" lang="ja-JP" altLang="en-US" sz="11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いきいきと長く活躍できる「</a:t>
            </a:r>
            <a:r>
              <a:rPr kumimoji="1" lang="en-US" altLang="ja-JP" sz="11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歳若返り」</a:t>
            </a:r>
          </a:p>
        </p:txBody>
      </p:sp>
      <p:sp>
        <p:nvSpPr>
          <p:cNvPr id="96" name="下矢印 95"/>
          <p:cNvSpPr/>
          <p:nvPr/>
        </p:nvSpPr>
        <p:spPr>
          <a:xfrm>
            <a:off x="1579718" y="2505511"/>
            <a:ext cx="1217936" cy="236299"/>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62" name="スライド番号プレースホルダー 3"/>
          <p:cNvSpPr>
            <a:spLocks noGrp="1"/>
          </p:cNvSpPr>
          <p:nvPr>
            <p:ph type="sldNum" sz="quarter" idx="12"/>
          </p:nvPr>
        </p:nvSpPr>
        <p:spPr>
          <a:xfrm>
            <a:off x="9339555" y="6378694"/>
            <a:ext cx="459494" cy="394246"/>
          </a:xfrm>
          <a:ln>
            <a:solidFill>
              <a:schemeClr val="accent1"/>
            </a:solidFill>
          </a:ln>
        </p:spPr>
        <p:txBody>
          <a:bodyPr/>
          <a:lstStyle/>
          <a:p>
            <a:pPr algn="ctr"/>
            <a:r>
              <a:rPr kumimoji="1" lang="en-US" altLang="ja-JP" sz="1600" b="1" dirty="0" smtClean="0">
                <a:solidFill>
                  <a:schemeClr val="tx1"/>
                </a:solidFill>
              </a:rPr>
              <a:t>1</a:t>
            </a:r>
            <a:endParaRPr kumimoji="1" lang="ja-JP" altLang="en-US" sz="1600" b="1" dirty="0">
              <a:solidFill>
                <a:schemeClr val="tx1"/>
              </a:solidFill>
            </a:endParaRPr>
          </a:p>
        </p:txBody>
      </p:sp>
    </p:spTree>
    <p:extLst>
      <p:ext uri="{BB962C8B-B14F-4D97-AF65-F5344CB8AC3E}">
        <p14:creationId xmlns:p14="http://schemas.microsoft.com/office/powerpoint/2010/main" val="82826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グループ化 25"/>
          <p:cNvGrpSpPr/>
          <p:nvPr/>
        </p:nvGrpSpPr>
        <p:grpSpPr>
          <a:xfrm>
            <a:off x="336196" y="494195"/>
            <a:ext cx="5295679" cy="2786319"/>
            <a:chOff x="356022" y="485144"/>
            <a:chExt cx="4720578" cy="3001615"/>
          </a:xfrm>
        </p:grpSpPr>
        <p:sp>
          <p:nvSpPr>
            <p:cNvPr id="2" name="角丸四角形 1"/>
            <p:cNvSpPr/>
            <p:nvPr/>
          </p:nvSpPr>
          <p:spPr>
            <a:xfrm>
              <a:off x="384071" y="852500"/>
              <a:ext cx="1668329" cy="1474380"/>
            </a:xfrm>
            <a:prstGeom prst="roundRect">
              <a:avLst>
                <a:gd name="adj" fmla="val 5964"/>
              </a:avLst>
            </a:prstGeom>
            <a:solidFill>
              <a:sysClr val="window" lastClr="FFFFFF"/>
            </a:solidFill>
            <a:ln w="19050" cap="flat" cmpd="sng" algn="ctr">
              <a:solidFill>
                <a:sysClr val="window" lastClr="FFFFFF">
                  <a:lumMod val="50000"/>
                </a:sysClr>
              </a:solidFill>
              <a:prstDash val="solid"/>
              <a:miter lim="800000"/>
            </a:ln>
            <a:effectLst/>
          </p:spPr>
          <p:txBody>
            <a:bodyPr vert="horz" rtlCol="0" anchor="t"/>
            <a:lstStyle/>
            <a:p>
              <a:pPr marL="0" marR="0" lvl="0" indent="0" algn="ctr" defTabSz="457200" eaLnBrk="1" fontAlgn="auto" latinLnBrk="0" hangingPunct="1">
                <a:lnSpc>
                  <a:spcPct val="150000"/>
                </a:lnSpc>
                <a:spcBef>
                  <a:spcPts val="0"/>
                </a:spcBef>
                <a:spcAft>
                  <a:spcPts val="0"/>
                </a:spcAft>
                <a:buClrTx/>
                <a:buSzTx/>
                <a:buFontTx/>
                <a:buNone/>
                <a:tabLst/>
                <a:defRPr/>
              </a:pPr>
              <a:r>
                <a:rPr kumimoji="0" lang="ja-JP" altLang="en-US" sz="900" b="1" i="0" u="none" strike="noStrike" kern="0" cap="none" spc="306"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健康づくり</a:t>
              </a:r>
              <a:endParaRPr kumimoji="0" lang="en-US" altLang="ja-JP" sz="900" b="0" i="0" u="none" strike="noStrike" kern="0" cap="none" spc="306"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 name="角丸四角形 2"/>
            <p:cNvSpPr/>
            <p:nvPr/>
          </p:nvSpPr>
          <p:spPr>
            <a:xfrm>
              <a:off x="2205174" y="852500"/>
              <a:ext cx="2826775" cy="1474380"/>
            </a:xfrm>
            <a:prstGeom prst="roundRect">
              <a:avLst>
                <a:gd name="adj" fmla="val 4918"/>
              </a:avLst>
            </a:prstGeom>
            <a:solidFill>
              <a:sysClr val="window" lastClr="FFFFFF"/>
            </a:solidFill>
            <a:ln w="19050" cap="flat" cmpd="sng" algn="ctr">
              <a:solidFill>
                <a:sysClr val="window" lastClr="FFFFFF">
                  <a:lumMod val="50000"/>
                </a:sysClr>
              </a:solidFill>
              <a:prstDash val="solid"/>
              <a:miter lim="800000"/>
            </a:ln>
            <a:effectLst/>
          </p:spPr>
          <p:txBody>
            <a:bodyPr vert="horz" rtlCol="0" anchor="t"/>
            <a:lstStyle/>
            <a:p>
              <a:pPr marL="0" marR="0" lvl="0" indent="0" algn="ctr" defTabSz="457200" eaLnBrk="1" fontAlgn="auto" latinLnBrk="0" hangingPunct="1">
                <a:lnSpc>
                  <a:spcPct val="150000"/>
                </a:lnSpc>
                <a:spcBef>
                  <a:spcPts val="0"/>
                </a:spcBef>
                <a:spcAft>
                  <a:spcPts val="0"/>
                </a:spcAft>
                <a:buClrTx/>
                <a:buSzTx/>
                <a:buFontTx/>
                <a:buNone/>
                <a:tabLst/>
                <a:defRPr/>
              </a:pPr>
              <a:r>
                <a:rPr kumimoji="0" lang="ja-JP" altLang="en-US" sz="900" b="1" i="0" u="none" strike="noStrike" kern="0" cap="none" spc="153"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多様な活動</a:t>
              </a:r>
              <a:endParaRPr kumimoji="0" lang="en-US" altLang="ja-JP" sz="900" b="0" i="0" u="none" strike="noStrike" kern="0" cap="none" spc="153"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4" name="角丸四角形 3"/>
            <p:cNvSpPr/>
            <p:nvPr/>
          </p:nvSpPr>
          <p:spPr>
            <a:xfrm>
              <a:off x="2330943" y="1756470"/>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仕事</a:t>
              </a:r>
            </a:p>
          </p:txBody>
        </p:sp>
        <p:sp>
          <p:nvSpPr>
            <p:cNvPr id="5" name="角丸四角形 4"/>
            <p:cNvSpPr/>
            <p:nvPr/>
          </p:nvSpPr>
          <p:spPr>
            <a:xfrm>
              <a:off x="2701424" y="1755199"/>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社会貢献</a:t>
              </a:r>
              <a:endParaRPr kumimoji="0" lang="en-US" altLang="ja-JP" sz="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活動</a:t>
              </a:r>
            </a:p>
          </p:txBody>
        </p:sp>
        <p:sp>
          <p:nvSpPr>
            <p:cNvPr id="6" name="角丸四角形 5"/>
            <p:cNvSpPr/>
            <p:nvPr/>
          </p:nvSpPr>
          <p:spPr>
            <a:xfrm>
              <a:off x="3072803" y="1755199"/>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地域活動</a:t>
              </a:r>
            </a:p>
          </p:txBody>
        </p:sp>
        <p:sp>
          <p:nvSpPr>
            <p:cNvPr id="7" name="角丸四角形 6"/>
            <p:cNvSpPr/>
            <p:nvPr/>
          </p:nvSpPr>
          <p:spPr>
            <a:xfrm>
              <a:off x="4184606" y="1755199"/>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家族・</a:t>
              </a:r>
              <a:endParaRPr kumimoji="0" lang="en-US" altLang="ja-JP" sz="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友人との交流</a:t>
              </a:r>
            </a:p>
          </p:txBody>
        </p:sp>
        <p:sp>
          <p:nvSpPr>
            <p:cNvPr id="8" name="角丸四角形 7"/>
            <p:cNvSpPr/>
            <p:nvPr/>
          </p:nvSpPr>
          <p:spPr>
            <a:xfrm>
              <a:off x="3443141" y="1755199"/>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スポーツ</a:t>
              </a:r>
            </a:p>
          </p:txBody>
        </p:sp>
        <p:sp>
          <p:nvSpPr>
            <p:cNvPr id="9" name="角丸四角形 8"/>
            <p:cNvSpPr/>
            <p:nvPr/>
          </p:nvSpPr>
          <p:spPr>
            <a:xfrm>
              <a:off x="3814261" y="1755199"/>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趣味・</a:t>
              </a:r>
              <a:endParaRPr kumimoji="0" lang="en-US" altLang="ja-JP" sz="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娯楽</a:t>
              </a:r>
            </a:p>
          </p:txBody>
        </p:sp>
        <p:sp>
          <p:nvSpPr>
            <p:cNvPr id="10" name="正方形/長方形 9"/>
            <p:cNvSpPr/>
            <p:nvPr/>
          </p:nvSpPr>
          <p:spPr>
            <a:xfrm>
              <a:off x="629360" y="1197725"/>
              <a:ext cx="1119593" cy="366717"/>
            </a:xfrm>
            <a:prstGeom prst="rect">
              <a:avLst/>
            </a:prstGeom>
            <a:noFill/>
            <a:ln w="12700" cap="flat" cmpd="sng" algn="ctr">
              <a:noFill/>
              <a:prstDash val="solid"/>
              <a:miter lim="800000"/>
            </a:ln>
            <a:effectLst/>
          </p:spPr>
          <p:txBody>
            <a:bodyPr rtlCol="0" anchor="ctr"/>
            <a:lstStyle/>
            <a:p>
              <a:pPr marL="47789" marR="0" lvl="0" indent="-47789" algn="ctr" defTabSz="457200" eaLnBrk="1" fontAlgn="auto" latinLnBrk="0" hangingPunct="1">
                <a:lnSpc>
                  <a:spcPct val="100000"/>
                </a:lnSpc>
                <a:spcBef>
                  <a:spcPts val="0"/>
                </a:spcBef>
                <a:spcAft>
                  <a:spcPts val="0"/>
                </a:spcAft>
                <a:buClrTx/>
                <a:buSzTx/>
                <a:buFontTx/>
                <a:buNone/>
                <a:tabLst/>
                <a:defRPr/>
              </a:pPr>
              <a:r>
                <a:rPr kumimoji="0" lang="ja-JP" altLang="en-US" sz="8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府民一人ひとりが健康への関心と理解を深め、</a:t>
              </a:r>
              <a:endParaRPr kumimoji="0" lang="en-US" altLang="ja-JP" sz="8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47789" marR="0" lvl="0" indent="-47789" algn="ctr" defTabSz="457200" eaLnBrk="1" fontAlgn="auto" latinLnBrk="0" hangingPunct="1">
                <a:lnSpc>
                  <a:spcPct val="100000"/>
                </a:lnSpc>
                <a:spcBef>
                  <a:spcPts val="0"/>
                </a:spcBef>
                <a:spcAft>
                  <a:spcPts val="0"/>
                </a:spcAft>
                <a:buClrTx/>
                <a:buSzTx/>
                <a:buFontTx/>
                <a:buNone/>
                <a:tabLst/>
                <a:defRPr/>
              </a:pPr>
              <a:r>
                <a:rPr kumimoji="0" lang="ja-JP" altLang="en-US" sz="8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健康寿命の延伸をめざす</a:t>
              </a:r>
            </a:p>
          </p:txBody>
        </p:sp>
        <p:sp>
          <p:nvSpPr>
            <p:cNvPr id="11" name="楕円 10"/>
            <p:cNvSpPr/>
            <p:nvPr/>
          </p:nvSpPr>
          <p:spPr>
            <a:xfrm>
              <a:off x="2330942" y="1126911"/>
              <a:ext cx="2595171" cy="455565"/>
            </a:xfrm>
            <a:prstGeom prst="ellipse">
              <a:avLst/>
            </a:prstGeom>
            <a:noFill/>
            <a:ln w="19050" cap="flat" cmpd="sng" algn="ctr">
              <a:solidFill>
                <a:srgbClr val="ED7D31"/>
              </a:solidFill>
              <a:prstDash val="sysDash"/>
              <a:miter lim="800000"/>
            </a:ln>
            <a:effectLst/>
          </p:spPr>
          <p:txBody>
            <a:bodyPr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800" b="0" i="0" u="none" strike="noStrike" kern="0" cap="none" spc="153"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加齢等により健康に影響が生じても</a:t>
              </a:r>
              <a:endParaRPr kumimoji="0" lang="en-US" altLang="ja-JP" sz="800" b="0" i="0" u="none" strike="noStrike" kern="0" cap="none" spc="153"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800" b="0" i="0" u="none" strike="noStrike" kern="0" cap="none" spc="153"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いつまでも活動できる環境</a:t>
              </a:r>
            </a:p>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800" b="0" i="0" u="none" strike="noStrike" kern="0" cap="none" spc="153"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先進技術でサポート</a:t>
              </a:r>
            </a:p>
          </p:txBody>
        </p:sp>
        <p:cxnSp>
          <p:nvCxnSpPr>
            <p:cNvPr id="12" name="直線矢印コネクタ 11"/>
            <p:cNvCxnSpPr/>
            <p:nvPr/>
          </p:nvCxnSpPr>
          <p:spPr>
            <a:xfrm flipV="1">
              <a:off x="1851434" y="1354431"/>
              <a:ext cx="610176" cy="72"/>
            </a:xfrm>
            <a:prstGeom prst="straightConnector1">
              <a:avLst/>
            </a:prstGeom>
            <a:noFill/>
            <a:ln w="57150" cap="flat" cmpd="sng" algn="ctr">
              <a:solidFill>
                <a:sysClr val="window" lastClr="FFFFFF">
                  <a:lumMod val="50000"/>
                </a:sysClr>
              </a:solidFill>
              <a:prstDash val="sysDot"/>
              <a:miter lim="800000"/>
              <a:tailEnd type="triangle" w="med" len="sm"/>
            </a:ln>
            <a:effectLst/>
          </p:spPr>
        </p:cxnSp>
        <p:sp>
          <p:nvSpPr>
            <p:cNvPr id="13" name="ホームベース 12"/>
            <p:cNvSpPr/>
            <p:nvPr/>
          </p:nvSpPr>
          <p:spPr>
            <a:xfrm rot="16200000">
              <a:off x="2273977" y="728787"/>
              <a:ext cx="868065" cy="4647879"/>
            </a:xfrm>
            <a:prstGeom prst="homePlate">
              <a:avLst>
                <a:gd name="adj" fmla="val 0"/>
              </a:avLst>
            </a:prstGeom>
            <a:noFill/>
            <a:ln w="19050" cap="flat" cmpd="sng" algn="ctr">
              <a:solidFill>
                <a:sysClr val="window" lastClr="FFFFFF">
                  <a:lumMod val="75000"/>
                </a:sys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687" b="0" i="0" u="none" strike="noStrike" kern="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4" name="円弧 13"/>
            <p:cNvSpPr/>
            <p:nvPr/>
          </p:nvSpPr>
          <p:spPr>
            <a:xfrm>
              <a:off x="1909289" y="690019"/>
              <a:ext cx="421654" cy="303406"/>
            </a:xfrm>
            <a:prstGeom prst="arc">
              <a:avLst>
                <a:gd name="adj1" fmla="val 10777143"/>
                <a:gd name="adj2" fmla="val 0"/>
              </a:avLst>
            </a:prstGeom>
            <a:noFill/>
            <a:ln w="38100" cap="flat" cmpd="sng" algn="ctr">
              <a:solidFill>
                <a:sysClr val="window" lastClr="FFFFFF">
                  <a:lumMod val="50000"/>
                </a:sysClr>
              </a:solidFill>
              <a:prstDash val="solid"/>
              <a:miter lim="800000"/>
              <a:headEnd type="triangle" w="lg" len="med"/>
              <a:tailEnd type="triangle" w="lg" len="me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536" b="0" i="0" u="none" strike="noStrike" kern="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4555633" y="1755199"/>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その他の</a:t>
              </a:r>
              <a:endParaRPr kumimoji="0" lang="en-US" altLang="ja-JP" sz="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活動</a:t>
              </a:r>
            </a:p>
          </p:txBody>
        </p:sp>
        <p:sp>
          <p:nvSpPr>
            <p:cNvPr id="16" name="正方形/長方形 15"/>
            <p:cNvSpPr/>
            <p:nvPr/>
          </p:nvSpPr>
          <p:spPr>
            <a:xfrm>
              <a:off x="461468" y="2892248"/>
              <a:ext cx="1787664" cy="448511"/>
            </a:xfrm>
            <a:prstGeom prst="rect">
              <a:avLst/>
            </a:prstGeom>
            <a:noFill/>
            <a:ln w="12700" cap="flat" cmpd="sng" algn="ctr">
              <a:noFill/>
              <a:prstDash val="solid"/>
              <a:miter lim="800000"/>
            </a:ln>
            <a:effectLst/>
          </p:spPr>
          <p:txBody>
            <a:bodyPr rtlCol="0" anchor="t"/>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　再生医療</a:t>
              </a:r>
            </a:p>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　</a:t>
              </a:r>
              <a:r>
                <a:rPr kumimoji="0" lang="en-US" altLang="ja-JP" sz="7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AI</a:t>
              </a:r>
              <a:r>
                <a:rPr kumimoji="0" lang="ja-JP" altLang="en-US" sz="7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en-US" altLang="ja-JP" sz="700" b="0" i="0" u="none" strike="noStrike" kern="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IoT</a:t>
              </a:r>
              <a:r>
                <a:rPr kumimoji="0" lang="ja-JP" altLang="en-US" sz="7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などによる早期発見、診断精度向上</a:t>
              </a:r>
            </a:p>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　医療技術や医療機器の進歩</a:t>
              </a:r>
            </a:p>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　ロボットによるリハビリ支援</a:t>
              </a:r>
            </a:p>
          </p:txBody>
        </p:sp>
        <p:sp>
          <p:nvSpPr>
            <p:cNvPr id="17" name="正方形/長方形 16"/>
            <p:cNvSpPr/>
            <p:nvPr/>
          </p:nvSpPr>
          <p:spPr>
            <a:xfrm>
              <a:off x="2305214" y="2847350"/>
              <a:ext cx="2771386" cy="625561"/>
            </a:xfrm>
            <a:prstGeom prst="rect">
              <a:avLst/>
            </a:prstGeom>
            <a:noFill/>
            <a:ln w="12700" cap="flat" cmpd="sng" algn="ctr">
              <a:noFill/>
              <a:prstDash val="solid"/>
              <a:miter lim="800000"/>
            </a:ln>
            <a:effectLst/>
          </p:spPr>
          <p:txBody>
            <a:bodyPr rtlCol="0" anchor="t"/>
            <a:lstStyle/>
            <a:p>
              <a:pPr marL="0" marR="0" lvl="0" indent="0" defTabSz="457200" eaLnBrk="1" fontAlgn="auto" latinLnBrk="0" hangingPunct="1">
                <a:lnSpc>
                  <a:spcPts val="8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　ロボットによる行動負荷の軽減</a:t>
              </a:r>
            </a:p>
            <a:p>
              <a:pPr marL="0" marR="0" lvl="0" indent="0" defTabSz="457200" eaLnBrk="1" fontAlgn="auto" latinLnBrk="0" hangingPunct="1">
                <a:lnSpc>
                  <a:spcPts val="8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　</a:t>
              </a:r>
              <a:r>
                <a:rPr kumimoji="0" lang="en-US" altLang="ja-JP" sz="700" b="0" i="0" u="none" strike="noStrike" kern="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IoT</a:t>
              </a:r>
              <a:r>
                <a:rPr kumimoji="0" lang="ja-JP" altLang="en-US" sz="7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によるコミュニケーションツールの充実、働く場所の柔軟化</a:t>
              </a:r>
            </a:p>
            <a:p>
              <a:pPr marL="0" marR="0" lvl="0" indent="0" defTabSz="457200" eaLnBrk="1" fontAlgn="auto" latinLnBrk="0" hangingPunct="1">
                <a:lnSpc>
                  <a:spcPts val="8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ja-JP" altLang="en-US" sz="7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0" lang="ja-JP" altLang="en-US" sz="7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en-US" altLang="ja-JP" sz="700" b="0" i="0" u="none" strike="noStrike" kern="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IoT</a:t>
              </a:r>
              <a:r>
                <a:rPr kumimoji="0" lang="ja-JP" altLang="en-US" sz="7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などによるスマートホームの進展</a:t>
              </a:r>
            </a:p>
            <a:p>
              <a:pPr marL="0" marR="0" lvl="0" indent="0" defTabSz="457200" eaLnBrk="1" fontAlgn="auto" latinLnBrk="0" hangingPunct="1">
                <a:lnSpc>
                  <a:spcPts val="8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ja-JP" altLang="en-US" sz="7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0" lang="ja-JP" altLang="en-US" sz="7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en-US" altLang="ja-JP" sz="7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VR</a:t>
              </a:r>
              <a:r>
                <a:rPr kumimoji="0" lang="ja-JP" altLang="en-US" sz="7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en-US" altLang="ja-JP" sz="7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AR</a:t>
              </a:r>
              <a:r>
                <a:rPr kumimoji="0" lang="ja-JP" altLang="en-US" sz="7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によるスポーツ、旅行等の疑似体験</a:t>
              </a:r>
            </a:p>
            <a:p>
              <a:pPr marL="0" marR="0" lvl="0" indent="0" defTabSz="457200" eaLnBrk="1" fontAlgn="auto" latinLnBrk="0" hangingPunct="1">
                <a:lnSpc>
                  <a:spcPts val="8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ja-JP" altLang="en-US" sz="7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0" lang="ja-JP" altLang="en-US" sz="7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先進の通信技術や認識技術などによる自動運転等の実用化</a:t>
              </a:r>
            </a:p>
          </p:txBody>
        </p:sp>
        <p:sp>
          <p:nvSpPr>
            <p:cNvPr id="18" name="正方形/長方形 17"/>
            <p:cNvSpPr/>
            <p:nvPr/>
          </p:nvSpPr>
          <p:spPr>
            <a:xfrm>
              <a:off x="356022" y="2672845"/>
              <a:ext cx="4710968" cy="163501"/>
            </a:xfrm>
            <a:prstGeom prst="rect">
              <a:avLst/>
            </a:prstGeom>
            <a:no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9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先進技術の活用</a:t>
              </a:r>
              <a:r>
                <a:rPr kumimoji="0" lang="ja-JP" altLang="en-US" sz="8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：再生医療、ロボット、</a:t>
              </a:r>
              <a:r>
                <a:rPr kumimoji="0" lang="en-US" altLang="ja-JP" sz="8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AI</a:t>
              </a:r>
              <a:r>
                <a:rPr kumimoji="0" lang="ja-JP" altLang="en-US" sz="800" b="0" i="0" u="none" strike="noStrike" kern="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en-US" altLang="ja-JP" sz="800" b="0" i="0" u="none" strike="noStrike" kern="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IoT</a:t>
              </a:r>
              <a:r>
                <a:rPr kumimoji="0" lang="ja-JP" altLang="en-US" sz="800" b="0" i="0" u="none" strike="noStrike" kern="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en-US" altLang="ja-JP" sz="8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VR</a:t>
              </a:r>
              <a:r>
                <a:rPr kumimoji="0" lang="ja-JP" altLang="en-US" sz="8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en-US" altLang="ja-JP" sz="8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AR</a:t>
              </a:r>
              <a:r>
                <a:rPr kumimoji="0" lang="ja-JP" altLang="en-US" sz="800" b="0" i="0" u="none" strike="noStrike" kern="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8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アンチエイジング</a:t>
              </a:r>
              <a:r>
                <a:rPr kumimoji="0" lang="en-US" altLang="ja-JP" sz="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機能的な衰えの予防→心身に好影響</a:t>
              </a:r>
              <a:r>
                <a:rPr kumimoji="0" lang="en-US" altLang="ja-JP" sz="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8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など</a:t>
              </a:r>
            </a:p>
          </p:txBody>
        </p:sp>
        <p:sp>
          <p:nvSpPr>
            <p:cNvPr id="19" name="角丸四角形 18"/>
            <p:cNvSpPr/>
            <p:nvPr/>
          </p:nvSpPr>
          <p:spPr>
            <a:xfrm>
              <a:off x="463826" y="1756470"/>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生活習慣病の予防</a:t>
              </a:r>
            </a:p>
          </p:txBody>
        </p:sp>
        <p:sp>
          <p:nvSpPr>
            <p:cNvPr id="20" name="角丸四角形 19"/>
            <p:cNvSpPr/>
            <p:nvPr/>
          </p:nvSpPr>
          <p:spPr>
            <a:xfrm>
              <a:off x="834308" y="1755199"/>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早期発見</a:t>
              </a:r>
              <a:endParaRPr kumimoji="0" lang="en-US" altLang="ja-JP" sz="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早期治療</a:t>
              </a:r>
            </a:p>
          </p:txBody>
        </p:sp>
        <p:sp>
          <p:nvSpPr>
            <p:cNvPr id="21" name="角丸四角形 20"/>
            <p:cNvSpPr/>
            <p:nvPr/>
          </p:nvSpPr>
          <p:spPr>
            <a:xfrm>
              <a:off x="1205686" y="1755199"/>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歯と口の健康づくり</a:t>
              </a:r>
            </a:p>
          </p:txBody>
        </p:sp>
        <p:sp>
          <p:nvSpPr>
            <p:cNvPr id="22" name="角丸四角形 21"/>
            <p:cNvSpPr/>
            <p:nvPr/>
          </p:nvSpPr>
          <p:spPr>
            <a:xfrm>
              <a:off x="1576023" y="1755199"/>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その他様々な</a:t>
              </a:r>
              <a:endParaRPr kumimoji="0" lang="en-US" altLang="ja-JP" sz="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健康づくり</a:t>
              </a:r>
            </a:p>
          </p:txBody>
        </p:sp>
        <p:sp>
          <p:nvSpPr>
            <p:cNvPr id="23" name="二等辺三角形 22"/>
            <p:cNvSpPr/>
            <p:nvPr/>
          </p:nvSpPr>
          <p:spPr>
            <a:xfrm>
              <a:off x="2234855" y="2392390"/>
              <a:ext cx="946309" cy="155838"/>
            </a:xfrm>
            <a:prstGeom prst="triangle">
              <a:avLst/>
            </a:prstGeom>
            <a:gradFill rotWithShape="1">
              <a:gsLst>
                <a:gs pos="0">
                  <a:srgbClr val="A5A5A5">
                    <a:lumMod val="110000"/>
                    <a:satMod val="105000"/>
                    <a:tint val="67000"/>
                  </a:srgbClr>
                </a:gs>
                <a:gs pos="50000">
                  <a:srgbClr val="A5A5A5">
                    <a:lumMod val="105000"/>
                    <a:satMod val="103000"/>
                    <a:tint val="73000"/>
                  </a:srgbClr>
                </a:gs>
                <a:gs pos="100000">
                  <a:srgbClr val="A5A5A5">
                    <a:lumMod val="105000"/>
                    <a:satMod val="109000"/>
                    <a:tint val="81000"/>
                  </a:srgbClr>
                </a:gs>
              </a:gsLst>
              <a:lin ang="5400000" scaled="0"/>
            </a:gradFill>
            <a:ln w="6350" cap="flat" cmpd="sng" algn="ctr">
              <a:solidFill>
                <a:srgbClr val="A5A5A5"/>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687" b="0" i="0" u="none" strike="noStrike" kern="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4" name="テキスト ボックス 23">
              <a:extLst>
                <a:ext uri="{FF2B5EF4-FFF2-40B4-BE49-F238E27FC236}">
                  <a16:creationId xmlns:a16="http://schemas.microsoft.com/office/drawing/2014/main" id="{2EC53338-F363-404D-8FA4-47C6A626F5DE}"/>
                </a:ext>
              </a:extLst>
            </p:cNvPr>
            <p:cNvSpPr txBox="1"/>
            <p:nvPr/>
          </p:nvSpPr>
          <p:spPr>
            <a:xfrm>
              <a:off x="384071" y="2389725"/>
              <a:ext cx="4647878" cy="200055"/>
            </a:xfrm>
            <a:prstGeom prst="rect">
              <a:avLst/>
            </a:prstGeom>
            <a:noFill/>
          </p:spPr>
          <p:txBody>
            <a:bodyPr wrap="square" rIns="0" rtlCol="0">
              <a:spAutoFit/>
            </a:bodyPr>
            <a:lstStyle/>
            <a:p>
              <a:pPr algn="ctr" defTabSz="466549"/>
              <a:r>
                <a:rPr lang="ja-JP" altLang="en-US" sz="7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先進技術を活用して、健康づくりや多様な活動につながる取組みをさらに充実・拡大</a:t>
              </a:r>
            </a:p>
          </p:txBody>
        </p:sp>
        <p:sp>
          <p:nvSpPr>
            <p:cNvPr id="25" name="正方形/長方形 24"/>
            <p:cNvSpPr/>
            <p:nvPr/>
          </p:nvSpPr>
          <p:spPr>
            <a:xfrm>
              <a:off x="1247222" y="485144"/>
              <a:ext cx="1834331" cy="232607"/>
            </a:xfrm>
            <a:prstGeom prst="rect">
              <a:avLst/>
            </a:prstGeom>
            <a:noFill/>
            <a:ln w="12700" cap="flat" cmpd="sng" algn="ctr">
              <a:noFill/>
              <a:prstDash val="solid"/>
              <a:miter lim="800000"/>
            </a:ln>
            <a:effectLst/>
          </p:spPr>
          <p:txBody>
            <a:bodyPr rtlCol="0" anchor="t"/>
            <a:lstStyle/>
            <a:p>
              <a:pPr marL="47789" marR="0" lvl="0" indent="-47789" algn="ctr" defTabSz="457200" eaLnBrk="1" fontAlgn="auto" latinLnBrk="0" hangingPunct="1">
                <a:lnSpc>
                  <a:spcPct val="100000"/>
                </a:lnSpc>
                <a:spcBef>
                  <a:spcPts val="0"/>
                </a:spcBef>
                <a:spcAft>
                  <a:spcPts val="0"/>
                </a:spcAft>
                <a:buClrTx/>
                <a:buSzTx/>
                <a:buFontTx/>
                <a:buNone/>
                <a:tabLst/>
                <a:defRPr/>
              </a:pPr>
              <a:r>
                <a:rPr kumimoji="0" lang="ja-JP" altLang="en-US" sz="612"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多様な活動と</a:t>
              </a:r>
              <a:r>
                <a:rPr kumimoji="0" lang="ja-JP" altLang="en-US" sz="8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健康</a:t>
              </a:r>
              <a:r>
                <a:rPr kumimoji="0" lang="ja-JP" altLang="en-US" sz="612"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には相乗効果</a:t>
              </a:r>
            </a:p>
          </p:txBody>
        </p:sp>
      </p:grpSp>
      <p:sp>
        <p:nvSpPr>
          <p:cNvPr id="27" name="正方形/長方形 26"/>
          <p:cNvSpPr/>
          <p:nvPr/>
        </p:nvSpPr>
        <p:spPr>
          <a:xfrm>
            <a:off x="0" y="-28054"/>
            <a:ext cx="9906000" cy="399166"/>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kumimoji="1" lang="en-US" altLang="ja-JP" sz="2000" b="1" dirty="0">
                <a:solidFill>
                  <a:schemeClr val="tx1"/>
                </a:solidFill>
                <a:latin typeface="Meiryo UI" panose="020B0604030504040204" pitchFamily="50" charset="-128"/>
                <a:ea typeface="Meiryo UI" panose="020B0604030504040204" pitchFamily="50" charset="-128"/>
              </a:rPr>
              <a:t>10</a:t>
            </a:r>
            <a:r>
              <a:rPr kumimoji="1" lang="ja-JP" altLang="en-US" sz="2000" b="1" dirty="0">
                <a:solidFill>
                  <a:schemeClr val="tx1"/>
                </a:solidFill>
                <a:latin typeface="Meiryo UI" panose="020B0604030504040204" pitchFamily="50" charset="-128"/>
                <a:ea typeface="Meiryo UI" panose="020B0604030504040204" pitchFamily="50" charset="-128"/>
              </a:rPr>
              <a:t>歳若返りの</a:t>
            </a:r>
            <a:r>
              <a:rPr kumimoji="1" lang="ja-JP" altLang="en-US" sz="2000" b="1" dirty="0" smtClean="0">
                <a:solidFill>
                  <a:schemeClr val="tx1"/>
                </a:solidFill>
                <a:latin typeface="Meiryo UI" panose="020B0604030504040204" pitchFamily="50" charset="-128"/>
                <a:ea typeface="Meiryo UI" panose="020B0604030504040204" pitchFamily="50" charset="-128"/>
              </a:rPr>
              <a:t>概要</a:t>
            </a:r>
            <a:r>
              <a:rPr kumimoji="1" lang="en-US" altLang="ja-JP" sz="2000" b="1" dirty="0" smtClean="0">
                <a:solidFill>
                  <a:schemeClr val="tx1"/>
                </a:solidFill>
                <a:latin typeface="Meiryo UI" panose="020B0604030504040204" pitchFamily="50" charset="-128"/>
                <a:ea typeface="Meiryo UI" panose="020B0604030504040204" pitchFamily="50" charset="-128"/>
              </a:rPr>
              <a:t>(</a:t>
            </a:r>
            <a:r>
              <a:rPr kumimoji="1" lang="ja-JP" altLang="en-US" sz="2000" b="1" dirty="0" smtClean="0">
                <a:solidFill>
                  <a:schemeClr val="tx1"/>
                </a:solidFill>
                <a:latin typeface="Meiryo UI" panose="020B0604030504040204" pitchFamily="50" charset="-128"/>
                <a:ea typeface="Meiryo UI" panose="020B0604030504040204" pitchFamily="50" charset="-128"/>
              </a:rPr>
              <a:t>「</a:t>
            </a:r>
            <a:r>
              <a:rPr kumimoji="1" lang="en-US" altLang="ja-JP" sz="2000" b="1" dirty="0" smtClean="0">
                <a:solidFill>
                  <a:schemeClr val="tx1"/>
                </a:solidFill>
                <a:latin typeface="Meiryo UI" panose="020B0604030504040204" pitchFamily="50" charset="-128"/>
                <a:ea typeface="Meiryo UI" panose="020B0604030504040204" pitchFamily="50" charset="-128"/>
              </a:rPr>
              <a:t>10</a:t>
            </a:r>
            <a:r>
              <a:rPr kumimoji="1" lang="ja-JP" altLang="en-US" sz="2000" b="1" dirty="0" smtClean="0">
                <a:solidFill>
                  <a:schemeClr val="tx1"/>
                </a:solidFill>
                <a:latin typeface="Meiryo UI" panose="020B0604030504040204" pitchFamily="50" charset="-128"/>
                <a:ea typeface="Meiryo UI" panose="020B0604030504040204" pitchFamily="50" charset="-128"/>
              </a:rPr>
              <a:t>歳若返り」の実現に向けて</a:t>
            </a:r>
            <a:r>
              <a:rPr kumimoji="1" lang="en-US" altLang="ja-JP" sz="2000" b="1" dirty="0" smtClean="0">
                <a:solidFill>
                  <a:schemeClr val="tx1"/>
                </a:solidFill>
                <a:latin typeface="Meiryo UI" panose="020B0604030504040204" pitchFamily="50" charset="-128"/>
                <a:ea typeface="Meiryo UI" panose="020B0604030504040204" pitchFamily="50" charset="-128"/>
              </a:rPr>
              <a:t>)</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grpSp>
        <p:nvGrpSpPr>
          <p:cNvPr id="93" name="グループ化 92"/>
          <p:cNvGrpSpPr/>
          <p:nvPr/>
        </p:nvGrpSpPr>
        <p:grpSpPr>
          <a:xfrm>
            <a:off x="92438" y="3593922"/>
            <a:ext cx="5738332" cy="3135096"/>
            <a:chOff x="6560806" y="5028556"/>
            <a:chExt cx="6262458" cy="4249303"/>
          </a:xfrm>
        </p:grpSpPr>
        <p:sp>
          <p:nvSpPr>
            <p:cNvPr id="61" name="テキスト ボックス 60"/>
            <p:cNvSpPr txBox="1"/>
            <p:nvPr/>
          </p:nvSpPr>
          <p:spPr>
            <a:xfrm>
              <a:off x="8058854" y="5028556"/>
              <a:ext cx="3126559" cy="333727"/>
            </a:xfrm>
            <a:prstGeom prst="rect">
              <a:avLst/>
            </a:prstGeom>
            <a:solidFill>
              <a:sysClr val="window" lastClr="FFFFFF"/>
            </a:solidFill>
            <a:ln w="19050">
              <a:solidFill>
                <a:srgbClr val="92D05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1" i="0" u="none" strike="noStrike" kern="0" cap="none" spc="0" normalizeH="0" baseline="0" noProof="0" dirty="0">
                  <a:ln>
                    <a:noFill/>
                  </a:ln>
                  <a:solidFill>
                    <a:prstClr val="black"/>
                  </a:solidFill>
                  <a:effectLst/>
                  <a:uLnTx/>
                  <a:uFillTx/>
                  <a:latin typeface="Meiryo UI"/>
                  <a:ea typeface="Meiryo UI"/>
                </a:rPr>
                <a:t>いきいきと長く活躍できる「</a:t>
              </a:r>
              <a:r>
                <a:rPr kumimoji="1" lang="en-US" altLang="ja-JP" sz="1000" b="1" i="0" u="none" strike="noStrike" kern="0" cap="none" spc="0" normalizeH="0" baseline="0" noProof="0" dirty="0">
                  <a:ln>
                    <a:noFill/>
                  </a:ln>
                  <a:solidFill>
                    <a:prstClr val="black"/>
                  </a:solidFill>
                  <a:effectLst/>
                  <a:uLnTx/>
                  <a:uFillTx/>
                  <a:latin typeface="Meiryo UI"/>
                  <a:ea typeface="Meiryo UI"/>
                </a:rPr>
                <a:t>10</a:t>
              </a:r>
              <a:r>
                <a:rPr kumimoji="1" lang="ja-JP" altLang="en-US" sz="1000" b="1" i="0" u="none" strike="noStrike" kern="0" cap="none" spc="0" normalizeH="0" baseline="0" noProof="0" dirty="0">
                  <a:ln>
                    <a:noFill/>
                  </a:ln>
                  <a:solidFill>
                    <a:prstClr val="black"/>
                  </a:solidFill>
                  <a:effectLst/>
                  <a:uLnTx/>
                  <a:uFillTx/>
                  <a:latin typeface="Meiryo UI"/>
                  <a:ea typeface="Meiryo UI"/>
                </a:rPr>
                <a:t>歳若返り」の実現</a:t>
              </a:r>
              <a:endParaRPr kumimoji="1" lang="en-US" altLang="ja-JP" sz="1000" b="1" i="0" u="none" strike="noStrike" kern="0" cap="none" spc="0" normalizeH="0" baseline="0" noProof="0" dirty="0">
                <a:ln>
                  <a:noFill/>
                </a:ln>
                <a:solidFill>
                  <a:prstClr val="black"/>
                </a:solidFill>
                <a:effectLst/>
                <a:uLnTx/>
                <a:uFillTx/>
                <a:latin typeface="Meiryo UI"/>
                <a:ea typeface="Meiryo UI"/>
              </a:endParaRPr>
            </a:p>
          </p:txBody>
        </p:sp>
        <p:sp>
          <p:nvSpPr>
            <p:cNvPr id="62" name="二等辺三角形 61"/>
            <p:cNvSpPr/>
            <p:nvPr/>
          </p:nvSpPr>
          <p:spPr>
            <a:xfrm>
              <a:off x="7478374" y="5414678"/>
              <a:ext cx="4389279" cy="2781652"/>
            </a:xfrm>
            <a:prstGeom prst="triangle">
              <a:avLst>
                <a:gd name="adj" fmla="val 48990"/>
              </a:avLst>
            </a:prstGeom>
            <a:noFill/>
            <a:ln w="12700" cap="flat" cmpd="sng" algn="ctr">
              <a:solidFill>
                <a:srgbClr val="70AD47"/>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Meiryo UI"/>
                <a:ea typeface="Meiryo UI"/>
                <a:cs typeface="+mn-cs"/>
              </a:endParaRPr>
            </a:p>
          </p:txBody>
        </p:sp>
        <p:sp>
          <p:nvSpPr>
            <p:cNvPr id="63" name="台形 62"/>
            <p:cNvSpPr/>
            <p:nvPr/>
          </p:nvSpPr>
          <p:spPr>
            <a:xfrm>
              <a:off x="6786727" y="8203691"/>
              <a:ext cx="5777031" cy="1074168"/>
            </a:xfrm>
            <a:prstGeom prst="trapezoid">
              <a:avLst>
                <a:gd name="adj" fmla="val 80638"/>
              </a:avLst>
            </a:prstGeom>
            <a:solidFill>
              <a:sysClr val="window" lastClr="FFFFFF"/>
            </a:solidFill>
            <a:ln w="12700" cap="flat" cmpd="sng" algn="ctr">
              <a:solidFill>
                <a:srgbClr val="70AD47"/>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Meiryo UI"/>
                <a:ea typeface="Meiryo UI"/>
                <a:cs typeface="+mn-cs"/>
              </a:endParaRPr>
            </a:p>
          </p:txBody>
        </p:sp>
        <p:sp>
          <p:nvSpPr>
            <p:cNvPr id="64" name="上矢印 63"/>
            <p:cNvSpPr/>
            <p:nvPr/>
          </p:nvSpPr>
          <p:spPr>
            <a:xfrm>
              <a:off x="9477467" y="5474799"/>
              <a:ext cx="316163" cy="1004653"/>
            </a:xfrm>
            <a:prstGeom prst="up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Meiryo UI"/>
                <a:ea typeface="Meiryo UI"/>
                <a:cs typeface="+mn-cs"/>
              </a:endParaRPr>
            </a:p>
          </p:txBody>
        </p:sp>
        <p:sp>
          <p:nvSpPr>
            <p:cNvPr id="65" name="円弧 64"/>
            <p:cNvSpPr/>
            <p:nvPr/>
          </p:nvSpPr>
          <p:spPr>
            <a:xfrm>
              <a:off x="9227895" y="7076843"/>
              <a:ext cx="788479" cy="266361"/>
            </a:xfrm>
            <a:prstGeom prst="arc">
              <a:avLst>
                <a:gd name="adj1" fmla="val 10777143"/>
                <a:gd name="adj2" fmla="val 0"/>
              </a:avLst>
            </a:prstGeom>
            <a:noFill/>
            <a:ln w="38100" cap="flat" cmpd="sng" algn="ctr">
              <a:solidFill>
                <a:sysClr val="window" lastClr="FFFFFF">
                  <a:lumMod val="50000"/>
                </a:sysClr>
              </a:solidFill>
              <a:prstDash val="solid"/>
              <a:miter lim="800000"/>
              <a:headEnd type="triangle" w="lg" len="med"/>
              <a:tailEnd type="triangle" w="lg"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536" b="0" i="0" u="none" strike="noStrike" kern="0" cap="none" spc="0" normalizeH="0" baseline="0" noProof="0" dirty="0">
                <a:ln>
                  <a:noFill/>
                </a:ln>
                <a:solidFill>
                  <a:prstClr val="black"/>
                </a:solidFill>
                <a:effectLst/>
                <a:uLnTx/>
                <a:uFillTx/>
              </a:endParaRPr>
            </a:p>
          </p:txBody>
        </p:sp>
        <p:sp>
          <p:nvSpPr>
            <p:cNvPr id="66" name="テキスト ボックス 65"/>
            <p:cNvSpPr txBox="1"/>
            <p:nvPr/>
          </p:nvSpPr>
          <p:spPr>
            <a:xfrm>
              <a:off x="8961895" y="8619927"/>
              <a:ext cx="1217933" cy="292766"/>
            </a:xfrm>
            <a:prstGeom prst="rect">
              <a:avLst/>
            </a:prstGeom>
            <a:noFill/>
            <a:ln>
              <a:solidFill>
                <a:sysClr val="windowText" lastClr="000000"/>
              </a:solidFill>
              <a:prstDash val="solid"/>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prstClr val="black"/>
                  </a:solidFill>
                  <a:effectLst/>
                  <a:uLnTx/>
                  <a:uFillTx/>
                  <a:latin typeface="Meiryo UI"/>
                  <a:ea typeface="Meiryo UI"/>
                </a:rPr>
                <a:t>先進技術の活用</a:t>
              </a:r>
            </a:p>
          </p:txBody>
        </p:sp>
        <p:sp>
          <p:nvSpPr>
            <p:cNvPr id="67" name="テキスト ボックス 66"/>
            <p:cNvSpPr txBox="1"/>
            <p:nvPr/>
          </p:nvSpPr>
          <p:spPr>
            <a:xfrm>
              <a:off x="6605644" y="5663369"/>
              <a:ext cx="2156484" cy="625740"/>
            </a:xfrm>
            <a:prstGeom prst="rect">
              <a:avLst/>
            </a:prstGeom>
            <a:noFill/>
            <a:ln w="12700">
              <a:solidFill>
                <a:sysClr val="windowText" lastClr="000000"/>
              </a:solidFill>
              <a:prstDash val="sysDash"/>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prstClr val="black"/>
                  </a:solidFill>
                  <a:effectLst/>
                  <a:uLnTx/>
                  <a:uFillTx/>
                  <a:latin typeface="Meiryo UI"/>
                  <a:ea typeface="Meiryo UI"/>
                </a:rPr>
                <a:t>　健康づくりをすることは長く多様な活動ができることにつながり、多様な活動をすることは健康によい影響を与える。</a:t>
              </a:r>
            </a:p>
          </p:txBody>
        </p:sp>
        <p:sp>
          <p:nvSpPr>
            <p:cNvPr id="68" name="テキスト ボックス 67"/>
            <p:cNvSpPr txBox="1"/>
            <p:nvPr/>
          </p:nvSpPr>
          <p:spPr>
            <a:xfrm>
              <a:off x="10598202" y="5586919"/>
              <a:ext cx="2120866" cy="792603"/>
            </a:xfrm>
            <a:prstGeom prst="rect">
              <a:avLst/>
            </a:prstGeom>
            <a:noFill/>
            <a:ln w="12700">
              <a:solidFill>
                <a:sysClr val="windowText" lastClr="000000"/>
              </a:solidFill>
              <a:prstDash val="sysDash"/>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prstClr val="black"/>
                  </a:solidFill>
                  <a:effectLst/>
                  <a:uLnTx/>
                  <a:uFillTx/>
                  <a:latin typeface="Meiryo UI"/>
                  <a:ea typeface="Meiryo UI"/>
                </a:rPr>
                <a:t>　多様な活動は、社会での役割やつながり、達成感・幸福感を生じ、それがさらなる活動や健康に好影響を及ぼすことが学術的な研究を通じて明らかになってきている。</a:t>
              </a:r>
            </a:p>
          </p:txBody>
        </p:sp>
        <p:sp>
          <p:nvSpPr>
            <p:cNvPr id="69" name="角丸四角形 68"/>
            <p:cNvSpPr/>
            <p:nvPr/>
          </p:nvSpPr>
          <p:spPr>
            <a:xfrm>
              <a:off x="9873122" y="7454423"/>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algn="ctr" defTabSz="914400">
                <a:defRPr/>
              </a:pPr>
              <a:r>
                <a:rPr lang="ja-JP" altLang="en-US" sz="600" kern="0" dirty="0">
                  <a:solidFill>
                    <a:prstClr val="black"/>
                  </a:solidFill>
                  <a:latin typeface="Meiryo UI"/>
                  <a:ea typeface="Meiryo UI"/>
                </a:rPr>
                <a:t>仕事</a:t>
              </a:r>
            </a:p>
          </p:txBody>
        </p:sp>
        <p:sp>
          <p:nvSpPr>
            <p:cNvPr id="70" name="角丸四角形 69"/>
            <p:cNvSpPr/>
            <p:nvPr/>
          </p:nvSpPr>
          <p:spPr>
            <a:xfrm>
              <a:off x="10016477" y="7836873"/>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algn="ctr" defTabSz="914400">
                <a:defRPr/>
              </a:pPr>
              <a:r>
                <a:rPr lang="ja-JP" altLang="en-US" sz="600" kern="0" dirty="0">
                  <a:solidFill>
                    <a:prstClr val="black"/>
                  </a:solidFill>
                  <a:latin typeface="Meiryo UI"/>
                  <a:ea typeface="Meiryo UI"/>
                </a:rPr>
                <a:t>社会貢献</a:t>
              </a:r>
              <a:endParaRPr lang="en-US" altLang="ja-JP" sz="600" kern="0" dirty="0">
                <a:solidFill>
                  <a:prstClr val="black"/>
                </a:solidFill>
                <a:latin typeface="Meiryo UI"/>
                <a:ea typeface="Meiryo UI"/>
              </a:endParaRPr>
            </a:p>
            <a:p>
              <a:pPr algn="ctr" defTabSz="914400">
                <a:defRPr/>
              </a:pPr>
              <a:r>
                <a:rPr lang="ja-JP" altLang="en-US" sz="600" kern="0" dirty="0">
                  <a:solidFill>
                    <a:prstClr val="black"/>
                  </a:solidFill>
                  <a:latin typeface="Meiryo UI"/>
                  <a:ea typeface="Meiryo UI"/>
                </a:rPr>
                <a:t>活動</a:t>
              </a:r>
            </a:p>
          </p:txBody>
        </p:sp>
        <p:sp>
          <p:nvSpPr>
            <p:cNvPr id="71" name="角丸四角形 70"/>
            <p:cNvSpPr/>
            <p:nvPr/>
          </p:nvSpPr>
          <p:spPr>
            <a:xfrm>
              <a:off x="10619900" y="7454422"/>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algn="ctr" defTabSz="914400">
                <a:defRPr/>
              </a:pPr>
              <a:r>
                <a:rPr lang="ja-JP" altLang="en-US" sz="600" kern="0" dirty="0">
                  <a:solidFill>
                    <a:prstClr val="black"/>
                  </a:solidFill>
                  <a:latin typeface="Meiryo UI"/>
                  <a:ea typeface="Meiryo UI"/>
                </a:rPr>
                <a:t>地域活動</a:t>
              </a:r>
            </a:p>
          </p:txBody>
        </p:sp>
        <p:sp>
          <p:nvSpPr>
            <p:cNvPr id="72" name="角丸四角形 71"/>
            <p:cNvSpPr/>
            <p:nvPr/>
          </p:nvSpPr>
          <p:spPr>
            <a:xfrm>
              <a:off x="10755332" y="7848609"/>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algn="ctr" defTabSz="914400">
                <a:defRPr/>
              </a:pPr>
              <a:r>
                <a:rPr lang="ja-JP" altLang="en-US" sz="600" kern="0" dirty="0">
                  <a:solidFill>
                    <a:prstClr val="black"/>
                  </a:solidFill>
                  <a:latin typeface="Meiryo UI"/>
                  <a:ea typeface="Meiryo UI"/>
                </a:rPr>
                <a:t>家族・</a:t>
              </a:r>
              <a:endParaRPr lang="en-US" altLang="ja-JP" sz="600" kern="0" dirty="0">
                <a:solidFill>
                  <a:prstClr val="black"/>
                </a:solidFill>
                <a:latin typeface="Meiryo UI"/>
                <a:ea typeface="Meiryo UI"/>
              </a:endParaRPr>
            </a:p>
            <a:p>
              <a:pPr algn="ctr" defTabSz="914400">
                <a:defRPr/>
              </a:pPr>
              <a:r>
                <a:rPr lang="ja-JP" altLang="en-US" sz="600" kern="0" dirty="0">
                  <a:solidFill>
                    <a:prstClr val="black"/>
                  </a:solidFill>
                  <a:latin typeface="Meiryo UI"/>
                  <a:ea typeface="Meiryo UI"/>
                </a:rPr>
                <a:t>友人との交流</a:t>
              </a:r>
            </a:p>
          </p:txBody>
        </p:sp>
        <p:sp>
          <p:nvSpPr>
            <p:cNvPr id="73" name="角丸四角形 72"/>
            <p:cNvSpPr/>
            <p:nvPr/>
          </p:nvSpPr>
          <p:spPr>
            <a:xfrm>
              <a:off x="10254374" y="7454731"/>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algn="ctr" defTabSz="914400">
                <a:defRPr/>
              </a:pPr>
              <a:r>
                <a:rPr lang="ja-JP" altLang="en-US" sz="600" kern="0" dirty="0">
                  <a:solidFill>
                    <a:prstClr val="black"/>
                  </a:solidFill>
                  <a:latin typeface="Meiryo UI"/>
                  <a:ea typeface="Meiryo UI"/>
                </a:rPr>
                <a:t>スポーツ</a:t>
              </a:r>
            </a:p>
          </p:txBody>
        </p:sp>
        <p:sp>
          <p:nvSpPr>
            <p:cNvPr id="74" name="角丸四角形 73"/>
            <p:cNvSpPr/>
            <p:nvPr/>
          </p:nvSpPr>
          <p:spPr>
            <a:xfrm>
              <a:off x="10382255" y="7848609"/>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algn="ctr" defTabSz="914400">
                <a:defRPr/>
              </a:pPr>
              <a:r>
                <a:rPr lang="ja-JP" altLang="en-US" sz="600" kern="0" dirty="0">
                  <a:solidFill>
                    <a:prstClr val="black"/>
                  </a:solidFill>
                  <a:latin typeface="Meiryo UI"/>
                  <a:ea typeface="Meiryo UI"/>
                </a:rPr>
                <a:t>趣味・</a:t>
              </a:r>
              <a:endParaRPr lang="en-US" altLang="ja-JP" sz="600" kern="0" dirty="0">
                <a:solidFill>
                  <a:prstClr val="black"/>
                </a:solidFill>
                <a:latin typeface="Meiryo UI"/>
                <a:ea typeface="Meiryo UI"/>
              </a:endParaRPr>
            </a:p>
            <a:p>
              <a:pPr algn="ctr" defTabSz="914400">
                <a:defRPr/>
              </a:pPr>
              <a:r>
                <a:rPr lang="ja-JP" altLang="en-US" sz="600" kern="0" dirty="0">
                  <a:solidFill>
                    <a:prstClr val="black"/>
                  </a:solidFill>
                  <a:latin typeface="Meiryo UI"/>
                  <a:ea typeface="Meiryo UI"/>
                </a:rPr>
                <a:t>娯楽</a:t>
              </a:r>
            </a:p>
          </p:txBody>
        </p:sp>
        <p:sp>
          <p:nvSpPr>
            <p:cNvPr id="75" name="角丸四角形 74"/>
            <p:cNvSpPr/>
            <p:nvPr/>
          </p:nvSpPr>
          <p:spPr>
            <a:xfrm>
              <a:off x="11133060" y="7851498"/>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algn="ctr" defTabSz="914400">
                <a:defRPr/>
              </a:pPr>
              <a:r>
                <a:rPr lang="ja-JP" altLang="en-US" sz="600" kern="0" dirty="0">
                  <a:solidFill>
                    <a:prstClr val="black"/>
                  </a:solidFill>
                  <a:latin typeface="Meiryo UI"/>
                  <a:ea typeface="Meiryo UI"/>
                </a:rPr>
                <a:t>その他の</a:t>
              </a:r>
              <a:endParaRPr lang="en-US" altLang="ja-JP" sz="600" kern="0" dirty="0">
                <a:solidFill>
                  <a:prstClr val="black"/>
                </a:solidFill>
                <a:latin typeface="Meiryo UI"/>
                <a:ea typeface="Meiryo UI"/>
              </a:endParaRPr>
            </a:p>
            <a:p>
              <a:pPr algn="ctr" defTabSz="914400">
                <a:defRPr/>
              </a:pPr>
              <a:r>
                <a:rPr lang="ja-JP" altLang="en-US" sz="600" kern="0" dirty="0">
                  <a:solidFill>
                    <a:prstClr val="black"/>
                  </a:solidFill>
                  <a:latin typeface="Meiryo UI"/>
                  <a:ea typeface="Meiryo UI"/>
                </a:rPr>
                <a:t>活動</a:t>
              </a:r>
            </a:p>
          </p:txBody>
        </p:sp>
        <p:sp>
          <p:nvSpPr>
            <p:cNvPr id="76" name="角丸四角形 75"/>
            <p:cNvSpPr/>
            <p:nvPr/>
          </p:nvSpPr>
          <p:spPr>
            <a:xfrm>
              <a:off x="7898653" y="7630355"/>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algn="ctr" defTabSz="914400">
                <a:defRPr/>
              </a:pPr>
              <a:r>
                <a:rPr lang="ja-JP" altLang="en-US" sz="600" kern="0" dirty="0">
                  <a:solidFill>
                    <a:prstClr val="black"/>
                  </a:solidFill>
                  <a:latin typeface="Meiryo UI"/>
                  <a:ea typeface="Meiryo UI"/>
                </a:rPr>
                <a:t>生活習慣病の予防</a:t>
              </a:r>
            </a:p>
          </p:txBody>
        </p:sp>
        <p:sp>
          <p:nvSpPr>
            <p:cNvPr id="77" name="角丸四角形 76"/>
            <p:cNvSpPr/>
            <p:nvPr/>
          </p:nvSpPr>
          <p:spPr>
            <a:xfrm>
              <a:off x="8282552" y="7623394"/>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algn="ctr" defTabSz="914400">
                <a:defRPr/>
              </a:pPr>
              <a:r>
                <a:rPr lang="ja-JP" altLang="en-US" sz="600" kern="0" dirty="0">
                  <a:solidFill>
                    <a:prstClr val="black"/>
                  </a:solidFill>
                  <a:latin typeface="Meiryo UI"/>
                  <a:ea typeface="Meiryo UI"/>
                </a:rPr>
                <a:t>早期発見</a:t>
              </a:r>
              <a:endParaRPr lang="en-US" altLang="ja-JP" sz="600" kern="0" dirty="0">
                <a:solidFill>
                  <a:prstClr val="black"/>
                </a:solidFill>
                <a:latin typeface="Meiryo UI"/>
                <a:ea typeface="Meiryo UI"/>
              </a:endParaRPr>
            </a:p>
            <a:p>
              <a:pPr algn="ctr" defTabSz="914400">
                <a:defRPr/>
              </a:pPr>
              <a:r>
                <a:rPr lang="ja-JP" altLang="en-US" sz="600" kern="0" dirty="0">
                  <a:solidFill>
                    <a:prstClr val="black"/>
                  </a:solidFill>
                  <a:latin typeface="Meiryo UI"/>
                  <a:ea typeface="Meiryo UI"/>
                </a:rPr>
                <a:t>早期治療</a:t>
              </a:r>
            </a:p>
          </p:txBody>
        </p:sp>
        <p:sp>
          <p:nvSpPr>
            <p:cNvPr id="78" name="角丸四角形 77"/>
            <p:cNvSpPr/>
            <p:nvPr/>
          </p:nvSpPr>
          <p:spPr>
            <a:xfrm>
              <a:off x="8659973" y="7617477"/>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algn="ctr" defTabSz="914400">
                <a:defRPr/>
              </a:pPr>
              <a:r>
                <a:rPr lang="ja-JP" altLang="en-US" sz="600" kern="0" dirty="0">
                  <a:solidFill>
                    <a:prstClr val="black"/>
                  </a:solidFill>
                  <a:latin typeface="Meiryo UI"/>
                  <a:ea typeface="Meiryo UI"/>
                </a:rPr>
                <a:t>歯と口の健康づくり</a:t>
              </a:r>
            </a:p>
          </p:txBody>
        </p:sp>
        <p:sp>
          <p:nvSpPr>
            <p:cNvPr id="79" name="角丸四角形 78"/>
            <p:cNvSpPr/>
            <p:nvPr/>
          </p:nvSpPr>
          <p:spPr>
            <a:xfrm>
              <a:off x="9027971" y="7616053"/>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algn="ctr" defTabSz="914400">
                <a:defRPr/>
              </a:pPr>
              <a:r>
                <a:rPr lang="ja-JP" altLang="en-US" sz="600" kern="0" dirty="0">
                  <a:solidFill>
                    <a:prstClr val="black"/>
                  </a:solidFill>
                  <a:latin typeface="Meiryo UI"/>
                  <a:ea typeface="Meiryo UI"/>
                </a:rPr>
                <a:t>その他様々な</a:t>
              </a:r>
              <a:endParaRPr lang="en-US" altLang="ja-JP" sz="600" kern="0" dirty="0">
                <a:solidFill>
                  <a:prstClr val="black"/>
                </a:solidFill>
                <a:latin typeface="Meiryo UI"/>
                <a:ea typeface="Meiryo UI"/>
              </a:endParaRPr>
            </a:p>
            <a:p>
              <a:pPr algn="ctr" defTabSz="914400">
                <a:defRPr/>
              </a:pPr>
              <a:r>
                <a:rPr lang="ja-JP" altLang="en-US" sz="600" kern="0" dirty="0">
                  <a:solidFill>
                    <a:prstClr val="black"/>
                  </a:solidFill>
                  <a:latin typeface="Meiryo UI"/>
                  <a:ea typeface="Meiryo UI"/>
                </a:rPr>
                <a:t>健康づくり</a:t>
              </a:r>
            </a:p>
          </p:txBody>
        </p:sp>
        <p:sp>
          <p:nvSpPr>
            <p:cNvPr id="80" name="テキスト ボックス 79"/>
            <p:cNvSpPr txBox="1"/>
            <p:nvPr/>
          </p:nvSpPr>
          <p:spPr>
            <a:xfrm>
              <a:off x="10052482" y="7088143"/>
              <a:ext cx="934105" cy="337207"/>
            </a:xfrm>
            <a:prstGeom prst="rect">
              <a:avLst/>
            </a:prstGeom>
            <a:noFill/>
            <a:ln>
              <a:solidFill>
                <a:sysClr val="windowText" lastClr="000000"/>
              </a:solidFill>
              <a:prstDash val="solid"/>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prstClr val="black"/>
                  </a:solidFill>
                  <a:effectLst/>
                  <a:uLnTx/>
                  <a:uFillTx/>
                  <a:latin typeface="Meiryo UI"/>
                  <a:ea typeface="Meiryo UI"/>
                </a:rPr>
                <a:t>多様な活動</a:t>
              </a:r>
            </a:p>
          </p:txBody>
        </p:sp>
        <p:sp>
          <p:nvSpPr>
            <p:cNvPr id="81" name="テキスト ボックス 80"/>
            <p:cNvSpPr txBox="1"/>
            <p:nvPr/>
          </p:nvSpPr>
          <p:spPr>
            <a:xfrm>
              <a:off x="8259851" y="7157825"/>
              <a:ext cx="968044" cy="333727"/>
            </a:xfrm>
            <a:prstGeom prst="rect">
              <a:avLst/>
            </a:prstGeom>
            <a:noFill/>
            <a:ln>
              <a:solidFill>
                <a:sysClr val="windowText" lastClr="000000"/>
              </a:solidFill>
              <a:prstDash val="solid"/>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prstClr val="black"/>
                  </a:solidFill>
                  <a:effectLst/>
                  <a:uLnTx/>
                  <a:uFillTx/>
                  <a:latin typeface="Meiryo UI"/>
                  <a:ea typeface="Meiryo UI"/>
                </a:rPr>
                <a:t>  健康づくり</a:t>
              </a:r>
            </a:p>
          </p:txBody>
        </p:sp>
        <p:sp>
          <p:nvSpPr>
            <p:cNvPr id="82" name="テキスト ボックス 81"/>
            <p:cNvSpPr txBox="1"/>
            <p:nvPr/>
          </p:nvSpPr>
          <p:spPr>
            <a:xfrm>
              <a:off x="9259531" y="6786426"/>
              <a:ext cx="1545609" cy="354586"/>
            </a:xfrm>
            <a:prstGeom prst="rect">
              <a:avLst/>
            </a:prstGeom>
            <a:noFill/>
          </p:spPr>
          <p:txBody>
            <a:bodyPr wrap="square" rtlCol="0">
              <a:spAutoFit/>
            </a:bodyPr>
            <a:lstStyle/>
            <a:p>
              <a:r>
                <a:rPr kumimoji="1" lang="ja-JP" altLang="en-US" sz="1100" dirty="0">
                  <a:solidFill>
                    <a:srgbClr val="FF0000"/>
                  </a:solidFill>
                  <a:latin typeface="Meiryo UI"/>
                  <a:ea typeface="Meiryo UI"/>
                </a:rPr>
                <a:t>相乗効果</a:t>
              </a:r>
            </a:p>
          </p:txBody>
        </p:sp>
        <p:sp>
          <p:nvSpPr>
            <p:cNvPr id="83" name="二等辺三角形 82"/>
            <p:cNvSpPr/>
            <p:nvPr/>
          </p:nvSpPr>
          <p:spPr>
            <a:xfrm>
              <a:off x="8120207" y="8228580"/>
              <a:ext cx="602616" cy="167594"/>
            </a:xfrm>
            <a:prstGeom prst="triangl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Meiryo UI"/>
                <a:ea typeface="Meiryo UI"/>
                <a:cs typeface="+mn-cs"/>
              </a:endParaRPr>
            </a:p>
          </p:txBody>
        </p:sp>
        <p:sp>
          <p:nvSpPr>
            <p:cNvPr id="84" name="二等辺三角形 83"/>
            <p:cNvSpPr/>
            <p:nvPr/>
          </p:nvSpPr>
          <p:spPr>
            <a:xfrm>
              <a:off x="10666163" y="8237129"/>
              <a:ext cx="602616" cy="167594"/>
            </a:xfrm>
            <a:prstGeom prst="triangl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Meiryo UI"/>
                <a:ea typeface="Meiryo UI"/>
                <a:cs typeface="+mn-cs"/>
              </a:endParaRPr>
            </a:p>
          </p:txBody>
        </p:sp>
        <p:sp>
          <p:nvSpPr>
            <p:cNvPr id="85" name="正方形/長方形 84"/>
            <p:cNvSpPr/>
            <p:nvPr/>
          </p:nvSpPr>
          <p:spPr>
            <a:xfrm>
              <a:off x="7153308" y="8950599"/>
              <a:ext cx="5083205" cy="292734"/>
            </a:xfrm>
            <a:prstGeom prst="rect">
              <a:avLst/>
            </a:prstGeom>
            <a:no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800" b="0" i="0" u="none" strike="noStrike" kern="0" cap="none" spc="0" normalizeH="0" baseline="0" noProof="0" dirty="0">
                  <a:ln>
                    <a:noFill/>
                  </a:ln>
                  <a:solidFill>
                    <a:prstClr val="black"/>
                  </a:solidFill>
                  <a:effectLst/>
                  <a:uLnTx/>
                  <a:uFillTx/>
                  <a:latin typeface="Meiryo UI"/>
                  <a:ea typeface="Meiryo UI"/>
                </a:rPr>
                <a:t>再生医療、ロボット、</a:t>
              </a:r>
              <a:r>
                <a:rPr kumimoji="0" lang="en-US" altLang="ja-JP" sz="800" b="0" i="0" u="none" strike="noStrike" kern="0" cap="none" spc="0" normalizeH="0" baseline="0" noProof="0" dirty="0">
                  <a:ln>
                    <a:noFill/>
                  </a:ln>
                  <a:solidFill>
                    <a:prstClr val="black"/>
                  </a:solidFill>
                  <a:effectLst/>
                  <a:uLnTx/>
                  <a:uFillTx/>
                  <a:latin typeface="Meiryo UI"/>
                  <a:ea typeface="Meiryo UI"/>
                </a:rPr>
                <a:t>AI</a:t>
              </a:r>
              <a:r>
                <a:rPr kumimoji="0" lang="ja-JP" altLang="en-US" sz="800" b="0" i="0" u="none" strike="noStrike" kern="0" cap="none" spc="0" normalizeH="0" baseline="0" noProof="0" dirty="0" err="1">
                  <a:ln>
                    <a:noFill/>
                  </a:ln>
                  <a:solidFill>
                    <a:prstClr val="black"/>
                  </a:solidFill>
                  <a:effectLst/>
                  <a:uLnTx/>
                  <a:uFillTx/>
                  <a:latin typeface="Meiryo UI"/>
                  <a:ea typeface="Meiryo UI"/>
                </a:rPr>
                <a:t>、</a:t>
              </a:r>
              <a:r>
                <a:rPr kumimoji="0" lang="en-US" altLang="ja-JP" sz="800" b="0" i="0" u="none" strike="noStrike" kern="0" cap="none" spc="0" normalizeH="0" baseline="0" noProof="0" dirty="0" err="1">
                  <a:ln>
                    <a:noFill/>
                  </a:ln>
                  <a:solidFill>
                    <a:prstClr val="black"/>
                  </a:solidFill>
                  <a:effectLst/>
                  <a:uLnTx/>
                  <a:uFillTx/>
                  <a:latin typeface="Meiryo UI"/>
                  <a:ea typeface="Meiryo UI"/>
                </a:rPr>
                <a:t>IoT</a:t>
              </a:r>
              <a:r>
                <a:rPr kumimoji="0" lang="ja-JP" altLang="en-US" sz="800" b="0" i="0" u="none" strike="noStrike" kern="0" cap="none" spc="0" normalizeH="0" baseline="0" noProof="0" dirty="0" err="1">
                  <a:ln>
                    <a:noFill/>
                  </a:ln>
                  <a:solidFill>
                    <a:prstClr val="black"/>
                  </a:solidFill>
                  <a:effectLst/>
                  <a:uLnTx/>
                  <a:uFillTx/>
                  <a:latin typeface="Meiryo UI"/>
                  <a:ea typeface="Meiryo UI"/>
                </a:rPr>
                <a:t>、</a:t>
              </a:r>
              <a:r>
                <a:rPr kumimoji="0" lang="en-US" altLang="ja-JP" sz="800" b="0" i="0" u="none" strike="noStrike" kern="0" cap="none" spc="0" normalizeH="0" baseline="0" noProof="0" dirty="0">
                  <a:ln>
                    <a:noFill/>
                  </a:ln>
                  <a:solidFill>
                    <a:prstClr val="black"/>
                  </a:solidFill>
                  <a:effectLst/>
                  <a:uLnTx/>
                  <a:uFillTx/>
                  <a:latin typeface="Meiryo UI"/>
                  <a:ea typeface="Meiryo UI"/>
                </a:rPr>
                <a:t>VR</a:t>
              </a:r>
              <a:r>
                <a:rPr kumimoji="0" lang="ja-JP" altLang="en-US" sz="800" b="0" i="0" u="none" strike="noStrike" kern="0" cap="none" spc="0" normalizeH="0" baseline="0" noProof="0" dirty="0">
                  <a:ln>
                    <a:noFill/>
                  </a:ln>
                  <a:solidFill>
                    <a:prstClr val="black"/>
                  </a:solidFill>
                  <a:effectLst/>
                  <a:uLnTx/>
                  <a:uFillTx/>
                  <a:latin typeface="Meiryo UI"/>
                  <a:ea typeface="Meiryo UI"/>
                </a:rPr>
                <a:t>・</a:t>
              </a:r>
              <a:r>
                <a:rPr kumimoji="0" lang="en-US" altLang="ja-JP" sz="800" b="0" i="0" u="none" strike="noStrike" kern="0" cap="none" spc="0" normalizeH="0" baseline="0" noProof="0" dirty="0">
                  <a:ln>
                    <a:noFill/>
                  </a:ln>
                  <a:solidFill>
                    <a:prstClr val="black"/>
                  </a:solidFill>
                  <a:effectLst/>
                  <a:uLnTx/>
                  <a:uFillTx/>
                  <a:latin typeface="Meiryo UI"/>
                  <a:ea typeface="Meiryo UI"/>
                </a:rPr>
                <a:t>AR</a:t>
              </a:r>
              <a:r>
                <a:rPr kumimoji="0" lang="ja-JP" altLang="en-US" sz="800" b="0" i="0" u="none" strike="noStrike" kern="0" cap="none" spc="0" normalizeH="0" baseline="0" noProof="0" dirty="0" err="1">
                  <a:ln>
                    <a:noFill/>
                  </a:ln>
                  <a:solidFill>
                    <a:prstClr val="black"/>
                  </a:solidFill>
                  <a:effectLst/>
                  <a:uLnTx/>
                  <a:uFillTx/>
                  <a:latin typeface="Meiryo UI"/>
                  <a:ea typeface="Meiryo UI"/>
                </a:rPr>
                <a:t>、</a:t>
              </a:r>
              <a:r>
                <a:rPr kumimoji="0" lang="ja-JP" altLang="en-US" sz="800" b="0" i="0" u="none" strike="noStrike" kern="0" cap="none" spc="0" normalizeH="0" baseline="0" noProof="0" dirty="0">
                  <a:ln>
                    <a:noFill/>
                  </a:ln>
                  <a:solidFill>
                    <a:prstClr val="black"/>
                  </a:solidFill>
                  <a:effectLst/>
                  <a:uLnTx/>
                  <a:uFillTx/>
                  <a:latin typeface="Meiryo UI"/>
                  <a:ea typeface="Meiryo UI"/>
                </a:rPr>
                <a:t>アンチエイジング</a:t>
              </a:r>
              <a:r>
                <a:rPr kumimoji="0" lang="en-US" altLang="ja-JP" sz="800" b="0" i="0" u="none" strike="noStrike" kern="0" cap="none" spc="0" normalizeH="0" baseline="0" noProof="0" dirty="0">
                  <a:ln>
                    <a:noFill/>
                  </a:ln>
                  <a:solidFill>
                    <a:prstClr val="black"/>
                  </a:solidFill>
                  <a:effectLst/>
                  <a:uLnTx/>
                  <a:uFillTx/>
                  <a:latin typeface="Meiryo UI"/>
                  <a:ea typeface="Meiryo UI"/>
                </a:rPr>
                <a:t>(</a:t>
              </a:r>
              <a:r>
                <a:rPr kumimoji="0" lang="ja-JP" altLang="en-US" sz="800" b="0" i="0" u="none" strike="noStrike" kern="0" cap="none" spc="0" normalizeH="0" baseline="0" noProof="0" dirty="0">
                  <a:ln>
                    <a:noFill/>
                  </a:ln>
                  <a:solidFill>
                    <a:prstClr val="black"/>
                  </a:solidFill>
                  <a:effectLst/>
                  <a:uLnTx/>
                  <a:uFillTx/>
                  <a:latin typeface="Meiryo UI"/>
                  <a:ea typeface="Meiryo UI"/>
                </a:rPr>
                <a:t>機能的な衰えの予防→心身に好影響</a:t>
              </a:r>
              <a:r>
                <a:rPr kumimoji="0" lang="en-US" altLang="ja-JP" sz="800" b="0" i="0" u="none" strike="noStrike" kern="0" cap="none" spc="0" normalizeH="0" baseline="0" noProof="0" dirty="0">
                  <a:ln>
                    <a:noFill/>
                  </a:ln>
                  <a:solidFill>
                    <a:prstClr val="black"/>
                  </a:solidFill>
                  <a:effectLst/>
                  <a:uLnTx/>
                  <a:uFillTx/>
                  <a:latin typeface="Meiryo UI"/>
                  <a:ea typeface="Meiryo UI"/>
                </a:rPr>
                <a:t>)</a:t>
              </a:r>
              <a:r>
                <a:rPr kumimoji="0" lang="ja-JP" altLang="en-US" sz="800" b="0" i="0" u="none" strike="noStrike" kern="0" cap="none" spc="0" normalizeH="0" baseline="0" noProof="0" dirty="0">
                  <a:ln>
                    <a:noFill/>
                  </a:ln>
                  <a:solidFill>
                    <a:prstClr val="black"/>
                  </a:solidFill>
                  <a:effectLst/>
                  <a:uLnTx/>
                  <a:uFillTx/>
                  <a:latin typeface="Meiryo UI"/>
                  <a:ea typeface="Meiryo UI"/>
                </a:rPr>
                <a:t>など</a:t>
              </a:r>
            </a:p>
          </p:txBody>
        </p:sp>
        <p:sp>
          <p:nvSpPr>
            <p:cNvPr id="86" name="テキスト ボックス 85"/>
            <p:cNvSpPr txBox="1"/>
            <p:nvPr/>
          </p:nvSpPr>
          <p:spPr>
            <a:xfrm>
              <a:off x="7568336" y="6450310"/>
              <a:ext cx="4409870" cy="312869"/>
            </a:xfrm>
            <a:prstGeom prst="rect">
              <a:avLst/>
            </a:prstGeom>
            <a:noFill/>
          </p:spPr>
          <p:txBody>
            <a:bodyPr wrap="square" rtlCol="0">
              <a:spAutoFit/>
            </a:bodyPr>
            <a:lstStyle/>
            <a:p>
              <a:r>
                <a:rPr kumimoji="1" lang="ja-JP" altLang="en-US" sz="900" dirty="0">
                  <a:solidFill>
                    <a:prstClr val="black"/>
                  </a:solidFill>
                  <a:latin typeface="Meiryo UI"/>
                  <a:ea typeface="Meiryo UI"/>
                </a:rPr>
                <a:t>「健康づくり」と「多様な活動」を進めることで、「</a:t>
              </a:r>
              <a:r>
                <a:rPr kumimoji="1" lang="en-US" altLang="ja-JP" sz="900" dirty="0">
                  <a:solidFill>
                    <a:prstClr val="black"/>
                  </a:solidFill>
                  <a:latin typeface="Meiryo UI"/>
                  <a:ea typeface="Meiryo UI"/>
                </a:rPr>
                <a:t>10</a:t>
              </a:r>
              <a:r>
                <a:rPr kumimoji="1" lang="ja-JP" altLang="en-US" sz="900" dirty="0">
                  <a:solidFill>
                    <a:prstClr val="black"/>
                  </a:solidFill>
                  <a:latin typeface="Meiryo UI"/>
                  <a:ea typeface="Meiryo UI"/>
                </a:rPr>
                <a:t>歳若返り」の実現をめざす</a:t>
              </a:r>
            </a:p>
          </p:txBody>
        </p:sp>
        <p:sp>
          <p:nvSpPr>
            <p:cNvPr id="87" name="正方形/長方形 86"/>
            <p:cNvSpPr/>
            <p:nvPr/>
          </p:nvSpPr>
          <p:spPr>
            <a:xfrm>
              <a:off x="6560806" y="7124836"/>
              <a:ext cx="1711478" cy="366716"/>
            </a:xfrm>
            <a:prstGeom prst="rect">
              <a:avLst/>
            </a:prstGeom>
            <a:noFill/>
            <a:ln w="12700" cap="flat" cmpd="sng" algn="ctr">
              <a:noFill/>
              <a:prstDash val="solid"/>
              <a:miter lim="800000"/>
            </a:ln>
            <a:effectLst/>
          </p:spPr>
          <p:txBody>
            <a:bodyPr rtlCol="0" anchor="ctr"/>
            <a:lstStyle/>
            <a:p>
              <a:pPr marL="47789" indent="-47789" algn="ctr">
                <a:defRPr/>
              </a:pPr>
              <a:r>
                <a:rPr lang="ja-JP" altLang="en-US" sz="800" kern="0" dirty="0">
                  <a:solidFill>
                    <a:prstClr val="black"/>
                  </a:solidFill>
                  <a:latin typeface="Meiryo UI" panose="020B0604030504040204" pitchFamily="50" charset="-128"/>
                  <a:ea typeface="Meiryo UI" panose="020B0604030504040204" pitchFamily="50" charset="-128"/>
                </a:rPr>
                <a:t>府民一人ひとりが健康への関心と理解を深め、</a:t>
              </a:r>
              <a:endParaRPr lang="en-US" altLang="ja-JP" sz="800" kern="0" dirty="0">
                <a:solidFill>
                  <a:prstClr val="black"/>
                </a:solidFill>
                <a:latin typeface="Meiryo UI" panose="020B0604030504040204" pitchFamily="50" charset="-128"/>
                <a:ea typeface="Meiryo UI" panose="020B0604030504040204" pitchFamily="50" charset="-128"/>
              </a:endParaRPr>
            </a:p>
            <a:p>
              <a:pPr marL="47789" indent="-47789" algn="ctr">
                <a:defRPr/>
              </a:pPr>
              <a:r>
                <a:rPr lang="ja-JP" altLang="en-US" sz="800" kern="0" dirty="0">
                  <a:solidFill>
                    <a:prstClr val="black"/>
                  </a:solidFill>
                  <a:latin typeface="Meiryo UI" panose="020B0604030504040204" pitchFamily="50" charset="-128"/>
                  <a:ea typeface="Meiryo UI" panose="020B0604030504040204" pitchFamily="50" charset="-128"/>
                </a:rPr>
                <a:t>健康寿命の延伸をめざす</a:t>
              </a:r>
            </a:p>
          </p:txBody>
        </p:sp>
        <p:sp>
          <p:nvSpPr>
            <p:cNvPr id="88" name="正方形/長方形 87"/>
            <p:cNvSpPr/>
            <p:nvPr/>
          </p:nvSpPr>
          <p:spPr>
            <a:xfrm>
              <a:off x="10990220" y="7084742"/>
              <a:ext cx="1833044" cy="366716"/>
            </a:xfrm>
            <a:prstGeom prst="rect">
              <a:avLst/>
            </a:prstGeom>
            <a:noFill/>
            <a:ln w="12700" cap="flat" cmpd="sng" algn="ctr">
              <a:noFill/>
              <a:prstDash val="solid"/>
              <a:miter lim="800000"/>
            </a:ln>
            <a:effectLst/>
          </p:spPr>
          <p:txBody>
            <a:bodyPr rtlCol="0" anchor="ctr"/>
            <a:lstStyle/>
            <a:p>
              <a:pPr marL="47789" indent="-47789" algn="ctr">
                <a:defRPr/>
              </a:pPr>
              <a:r>
                <a:rPr lang="ja-JP" altLang="en-US" sz="800" kern="0" dirty="0">
                  <a:solidFill>
                    <a:prstClr val="black"/>
                  </a:solidFill>
                  <a:latin typeface="Meiryo UI" panose="020B0604030504040204" pitchFamily="50" charset="-128"/>
                  <a:ea typeface="Meiryo UI" panose="020B0604030504040204" pitchFamily="50" charset="-128"/>
                </a:rPr>
                <a:t>加齢等により健康に影響が生じても</a:t>
              </a:r>
            </a:p>
            <a:p>
              <a:pPr marL="47789" indent="-47789" algn="ctr">
                <a:defRPr/>
              </a:pPr>
              <a:r>
                <a:rPr lang="ja-JP" altLang="en-US" sz="800" kern="0" dirty="0">
                  <a:solidFill>
                    <a:prstClr val="black"/>
                  </a:solidFill>
                  <a:latin typeface="Meiryo UI" panose="020B0604030504040204" pitchFamily="50" charset="-128"/>
                  <a:ea typeface="Meiryo UI" panose="020B0604030504040204" pitchFamily="50" charset="-128"/>
                </a:rPr>
                <a:t>いつまでも活動できる環境をめざす</a:t>
              </a:r>
            </a:p>
          </p:txBody>
        </p:sp>
        <p:sp>
          <p:nvSpPr>
            <p:cNvPr id="89" name="テキスト ボックス 88"/>
            <p:cNvSpPr txBox="1"/>
            <p:nvPr/>
          </p:nvSpPr>
          <p:spPr>
            <a:xfrm>
              <a:off x="7457783" y="8370157"/>
              <a:ext cx="4506576" cy="312869"/>
            </a:xfrm>
            <a:prstGeom prst="rect">
              <a:avLst/>
            </a:prstGeom>
            <a:noFill/>
            <a:ln>
              <a:noFill/>
              <a:prstDash val="sysDash"/>
            </a:ln>
          </p:spPr>
          <p:txBody>
            <a:bodyPr wrap="square" rtlCol="0">
              <a:spAutoFit/>
            </a:bodyPr>
            <a:lstStyle/>
            <a:p>
              <a:r>
                <a:rPr kumimoji="1" lang="ja-JP" altLang="en-US" sz="900" dirty="0">
                  <a:solidFill>
                    <a:prstClr val="black"/>
                  </a:solidFill>
                  <a:latin typeface="Meiryo UI"/>
                  <a:ea typeface="Meiryo UI"/>
                </a:rPr>
                <a:t>先進技術を活用して、健康づくりや多様な活動につながる取組みをさらに充実・拡大</a:t>
              </a:r>
            </a:p>
          </p:txBody>
        </p:sp>
        <p:sp>
          <p:nvSpPr>
            <p:cNvPr id="90" name="二等辺三角形 89"/>
            <p:cNvSpPr/>
            <p:nvPr/>
          </p:nvSpPr>
          <p:spPr>
            <a:xfrm>
              <a:off x="8378390" y="6845035"/>
              <a:ext cx="602616" cy="167594"/>
            </a:xfrm>
            <a:prstGeom prst="triangl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Meiryo UI"/>
                <a:ea typeface="Meiryo UI"/>
                <a:cs typeface="+mn-cs"/>
              </a:endParaRPr>
            </a:p>
          </p:txBody>
        </p:sp>
        <p:sp>
          <p:nvSpPr>
            <p:cNvPr id="91" name="二等辺三角形 90"/>
            <p:cNvSpPr/>
            <p:nvPr/>
          </p:nvSpPr>
          <p:spPr>
            <a:xfrm>
              <a:off x="10174832" y="6875028"/>
              <a:ext cx="602616" cy="167594"/>
            </a:xfrm>
            <a:prstGeom prst="triangl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Meiryo UI"/>
                <a:ea typeface="Meiryo UI"/>
                <a:cs typeface="+mn-cs"/>
              </a:endParaRPr>
            </a:p>
          </p:txBody>
        </p:sp>
        <p:cxnSp>
          <p:nvCxnSpPr>
            <p:cNvPr id="92" name="直線コネクタ 91"/>
            <p:cNvCxnSpPr/>
            <p:nvPr/>
          </p:nvCxnSpPr>
          <p:spPr>
            <a:xfrm flipV="1">
              <a:off x="8548661" y="6799301"/>
              <a:ext cx="2200137" cy="9463"/>
            </a:xfrm>
            <a:prstGeom prst="line">
              <a:avLst/>
            </a:prstGeom>
            <a:noFill/>
            <a:ln w="28575" cap="flat" cmpd="sng" algn="ctr">
              <a:solidFill>
                <a:srgbClr val="92D050"/>
              </a:solidFill>
              <a:prstDash val="solid"/>
              <a:miter lim="800000"/>
            </a:ln>
            <a:effectLst/>
          </p:spPr>
        </p:cxnSp>
      </p:grpSp>
      <p:cxnSp>
        <p:nvCxnSpPr>
          <p:cNvPr id="97" name="直線コネクタ 96"/>
          <p:cNvCxnSpPr/>
          <p:nvPr/>
        </p:nvCxnSpPr>
        <p:spPr>
          <a:xfrm>
            <a:off x="0" y="3380888"/>
            <a:ext cx="9906000" cy="41563"/>
          </a:xfrm>
          <a:prstGeom prst="line">
            <a:avLst/>
          </a:prstGeom>
        </p:spPr>
        <p:style>
          <a:lnRef idx="1">
            <a:schemeClr val="accent3"/>
          </a:lnRef>
          <a:fillRef idx="0">
            <a:schemeClr val="accent3"/>
          </a:fillRef>
          <a:effectRef idx="0">
            <a:schemeClr val="accent3"/>
          </a:effectRef>
          <a:fontRef idx="minor">
            <a:schemeClr val="tx1"/>
          </a:fontRef>
        </p:style>
      </p:cxnSp>
      <p:sp>
        <p:nvSpPr>
          <p:cNvPr id="98" name="正方形/長方形 97"/>
          <p:cNvSpPr/>
          <p:nvPr/>
        </p:nvSpPr>
        <p:spPr>
          <a:xfrm>
            <a:off x="117488" y="420000"/>
            <a:ext cx="1100792" cy="3148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Meiryo UI" panose="020B0604030504040204" pitchFamily="50" charset="-128"/>
                <a:ea typeface="Meiryo UI" panose="020B0604030504040204" pitchFamily="50" charset="-128"/>
              </a:rPr>
              <a:t>修正前</a:t>
            </a:r>
          </a:p>
        </p:txBody>
      </p:sp>
      <p:sp>
        <p:nvSpPr>
          <p:cNvPr id="99" name="正方形/長方形 98"/>
          <p:cNvSpPr/>
          <p:nvPr/>
        </p:nvSpPr>
        <p:spPr>
          <a:xfrm>
            <a:off x="92438" y="3450000"/>
            <a:ext cx="1100792" cy="3148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Meiryo UI" panose="020B0604030504040204" pitchFamily="50" charset="-128"/>
                <a:ea typeface="Meiryo UI" panose="020B0604030504040204" pitchFamily="50" charset="-128"/>
              </a:rPr>
              <a:t>修正後</a:t>
            </a:r>
          </a:p>
        </p:txBody>
      </p:sp>
      <p:sp>
        <p:nvSpPr>
          <p:cNvPr id="101" name="テキスト ボックス 100"/>
          <p:cNvSpPr txBox="1"/>
          <p:nvPr/>
        </p:nvSpPr>
        <p:spPr>
          <a:xfrm>
            <a:off x="5856956" y="1137336"/>
            <a:ext cx="3941826" cy="1477328"/>
          </a:xfrm>
          <a:prstGeom prst="rect">
            <a:avLst/>
          </a:prstGeom>
          <a:noFill/>
        </p:spPr>
        <p:txBody>
          <a:bodyPr wrap="square" rtlCol="0">
            <a:spAutoFit/>
          </a:bodyPr>
          <a:lstStyle/>
          <a:p>
            <a:pPr marL="171450" lvl="1" indent="-171450">
              <a:lnSpc>
                <a:spcPct val="150000"/>
              </a:lnSpc>
              <a:buFont typeface="Wingdings" panose="05000000000000000000" pitchFamily="2" charset="2"/>
              <a:buChar char="l"/>
            </a:pPr>
            <a:r>
              <a:rPr kumimoji="1" lang="ja-JP" altLang="en-US" sz="1200" dirty="0"/>
              <a:t>「健康づくり」、「多様な活動」、「先進技術の活用」の関係のみの表現</a:t>
            </a:r>
            <a:endParaRPr kumimoji="1" lang="en-US" altLang="ja-JP" sz="1200" dirty="0"/>
          </a:p>
          <a:p>
            <a:pPr marL="171450" lvl="1" indent="-171450">
              <a:lnSpc>
                <a:spcPct val="150000"/>
              </a:lnSpc>
              <a:buFont typeface="Wingdings" panose="05000000000000000000" pitchFamily="2" charset="2"/>
              <a:buChar char="l"/>
            </a:pPr>
            <a:r>
              <a:rPr kumimoji="1" lang="ja-JP" altLang="en-US" sz="1200" dirty="0"/>
              <a:t>「多様な活動」の目的に先進技術のサポートを表現</a:t>
            </a:r>
            <a:endParaRPr kumimoji="1" lang="en-US" altLang="ja-JP" sz="1200" dirty="0"/>
          </a:p>
          <a:p>
            <a:pPr marL="171450" lvl="1" indent="-171450">
              <a:lnSpc>
                <a:spcPct val="150000"/>
              </a:lnSpc>
              <a:buFont typeface="Wingdings" panose="05000000000000000000" pitchFamily="2" charset="2"/>
              <a:buChar char="l"/>
            </a:pPr>
            <a:r>
              <a:rPr kumimoji="1" lang="ja-JP" altLang="en-US" sz="1200" dirty="0"/>
              <a:t>「健康づくり」の目的と「多様な活動」の目的の矢印の関係が不明瞭</a:t>
            </a:r>
            <a:endParaRPr kumimoji="1" lang="en-US" altLang="ja-JP" sz="1200" dirty="0"/>
          </a:p>
        </p:txBody>
      </p:sp>
      <p:sp>
        <p:nvSpPr>
          <p:cNvPr id="102" name="二等辺三角形 101"/>
          <p:cNvSpPr/>
          <p:nvPr/>
        </p:nvSpPr>
        <p:spPr>
          <a:xfrm flipV="1">
            <a:off x="6663068" y="3231998"/>
            <a:ext cx="2120900" cy="38090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 name="テキスト ボックス 102"/>
          <p:cNvSpPr txBox="1"/>
          <p:nvPr/>
        </p:nvSpPr>
        <p:spPr>
          <a:xfrm>
            <a:off x="5837450" y="3846822"/>
            <a:ext cx="3941826" cy="2862322"/>
          </a:xfrm>
          <a:prstGeom prst="rect">
            <a:avLst/>
          </a:prstGeom>
          <a:noFill/>
        </p:spPr>
        <p:txBody>
          <a:bodyPr wrap="square" rtlCol="0">
            <a:spAutoFit/>
          </a:bodyPr>
          <a:lstStyle/>
          <a:p>
            <a:pPr marL="171450" lvl="1" indent="-171450">
              <a:lnSpc>
                <a:spcPct val="150000"/>
              </a:lnSpc>
              <a:buFont typeface="Wingdings" panose="05000000000000000000" pitchFamily="2" charset="2"/>
              <a:buChar char="l"/>
            </a:pPr>
            <a:r>
              <a:rPr kumimoji="1" lang="ja-JP" altLang="en-US" sz="1200" dirty="0"/>
              <a:t>「健康づくり」、「多様な活動」、「先進技術の活用」の関係に加え、</a:t>
            </a:r>
            <a:r>
              <a:rPr kumimoji="1" lang="en-US" altLang="ja-JP" sz="1200" dirty="0"/>
              <a:t>10</a:t>
            </a:r>
            <a:r>
              <a:rPr kumimoji="1" lang="ja-JP" altLang="en-US" sz="1200" dirty="0"/>
              <a:t>歳</a:t>
            </a:r>
            <a:r>
              <a:rPr kumimoji="1" lang="ja-JP" altLang="en-US" sz="1200" dirty="0" smtClean="0"/>
              <a:t>若返りとの</a:t>
            </a:r>
            <a:r>
              <a:rPr kumimoji="1" lang="ja-JP" altLang="en-US" sz="1200" dirty="0"/>
              <a:t>関係を明記。</a:t>
            </a:r>
            <a:endParaRPr kumimoji="1" lang="en-US" altLang="ja-JP" sz="1200" dirty="0"/>
          </a:p>
          <a:p>
            <a:pPr marL="171450" lvl="1" indent="-171450">
              <a:lnSpc>
                <a:spcPct val="150000"/>
              </a:lnSpc>
              <a:buFont typeface="Wingdings" panose="05000000000000000000" pitchFamily="2" charset="2"/>
              <a:buChar char="l"/>
            </a:pPr>
            <a:r>
              <a:rPr kumimoji="1" lang="ja-JP" altLang="en-US" sz="1200" dirty="0" smtClean="0"/>
              <a:t>「</a:t>
            </a:r>
            <a:r>
              <a:rPr kumimoji="1" lang="ja-JP" altLang="en-US" sz="1200" dirty="0"/>
              <a:t>健康づくり</a:t>
            </a:r>
            <a:r>
              <a:rPr kumimoji="1" lang="ja-JP" altLang="en-US" sz="1200" dirty="0" smtClean="0"/>
              <a:t>」と相乗</a:t>
            </a:r>
            <a:r>
              <a:rPr kumimoji="1" lang="ja-JP" altLang="en-US" sz="1200" dirty="0"/>
              <a:t>効果の関係にある「多様</a:t>
            </a:r>
            <a:r>
              <a:rPr kumimoji="1" lang="ja-JP" altLang="en-US" sz="1200" dirty="0" smtClean="0"/>
              <a:t>な活動</a:t>
            </a:r>
            <a:r>
              <a:rPr kumimoji="1" lang="ja-JP" altLang="en-US" sz="1200" dirty="0"/>
              <a:t>」を</a:t>
            </a:r>
            <a:r>
              <a:rPr kumimoji="1" lang="ja-JP" altLang="en-US" sz="1200" dirty="0" smtClean="0"/>
              <a:t>進める</a:t>
            </a:r>
            <a:r>
              <a:rPr kumimoji="1" lang="ja-JP" altLang="en-US" sz="1200" dirty="0"/>
              <a:t>ことで「</a:t>
            </a:r>
            <a:r>
              <a:rPr kumimoji="1" lang="en-US" altLang="ja-JP" sz="1200" dirty="0"/>
              <a:t>10</a:t>
            </a:r>
            <a:r>
              <a:rPr kumimoji="1" lang="ja-JP" altLang="en-US" sz="1200" dirty="0"/>
              <a:t>歳若返り」の</a:t>
            </a:r>
            <a:r>
              <a:rPr kumimoji="1" lang="ja-JP" altLang="en-US" sz="1200" dirty="0" smtClean="0"/>
              <a:t>実現をして</a:t>
            </a:r>
            <a:r>
              <a:rPr kumimoji="1" lang="ja-JP" altLang="en-US" sz="1200" dirty="0"/>
              <a:t>いくことを表現</a:t>
            </a:r>
            <a:endParaRPr kumimoji="1" lang="en-US" altLang="ja-JP" sz="1200" dirty="0"/>
          </a:p>
          <a:p>
            <a:pPr marL="171450" lvl="1" indent="-171450">
              <a:lnSpc>
                <a:spcPct val="150000"/>
              </a:lnSpc>
              <a:buFont typeface="Wingdings" panose="05000000000000000000" pitchFamily="2" charset="2"/>
              <a:buChar char="l"/>
            </a:pPr>
            <a:r>
              <a:rPr kumimoji="1" lang="ja-JP" altLang="en-US" sz="1200" dirty="0"/>
              <a:t>「先進技術の活用」によるサポートを土台に「健康づくり」と「多様な活動</a:t>
            </a:r>
            <a:r>
              <a:rPr kumimoji="1" lang="ja-JP" altLang="en-US" sz="1200" dirty="0" smtClean="0"/>
              <a:t>」</a:t>
            </a:r>
            <a:r>
              <a:rPr kumimoji="1" lang="ja-JP" altLang="en-US" sz="1200" dirty="0"/>
              <a:t>進</a:t>
            </a:r>
            <a:r>
              <a:rPr kumimoji="1" lang="ja-JP" altLang="en-US" sz="1200" dirty="0" smtClean="0"/>
              <a:t>めることで「</a:t>
            </a:r>
            <a:r>
              <a:rPr kumimoji="1" lang="en-US" altLang="ja-JP" sz="1200" dirty="0" smtClean="0"/>
              <a:t>10</a:t>
            </a:r>
            <a:r>
              <a:rPr kumimoji="1" lang="ja-JP" altLang="en-US" sz="1200" dirty="0" smtClean="0"/>
              <a:t>歳若返り」につなげることを視覚的</a:t>
            </a:r>
            <a:r>
              <a:rPr kumimoji="1" lang="ja-JP" altLang="en-US" sz="1200" dirty="0"/>
              <a:t>に表現</a:t>
            </a:r>
            <a:endParaRPr kumimoji="1" lang="en-US" altLang="ja-JP" sz="1200" dirty="0"/>
          </a:p>
          <a:p>
            <a:pPr marL="171450" lvl="1" indent="-171450">
              <a:lnSpc>
                <a:spcPct val="150000"/>
              </a:lnSpc>
              <a:buFont typeface="Wingdings" panose="05000000000000000000" pitchFamily="2" charset="2"/>
              <a:buChar char="l"/>
            </a:pPr>
            <a:r>
              <a:rPr kumimoji="1" lang="ja-JP" altLang="en-US" sz="1200" dirty="0"/>
              <a:t>「健康づくり」と「多様な活動」の相乗効果の関係の説明を補足</a:t>
            </a:r>
            <a:endParaRPr kumimoji="1" lang="en-US" altLang="ja-JP" sz="1200" dirty="0"/>
          </a:p>
          <a:p>
            <a:pPr marL="171450" lvl="1" indent="-171450">
              <a:lnSpc>
                <a:spcPct val="150000"/>
              </a:lnSpc>
              <a:buFont typeface="Wingdings" panose="05000000000000000000" pitchFamily="2" charset="2"/>
              <a:buChar char="l"/>
            </a:pPr>
            <a:r>
              <a:rPr kumimoji="1" lang="ja-JP" altLang="en-US" sz="1200" dirty="0"/>
              <a:t>「多様な活動</a:t>
            </a:r>
            <a:r>
              <a:rPr kumimoji="1" lang="ja-JP" altLang="en-US" sz="1200" dirty="0" smtClean="0"/>
              <a:t>」</a:t>
            </a:r>
            <a:r>
              <a:rPr kumimoji="1" lang="ja-JP" altLang="en-US" sz="1200" dirty="0"/>
              <a:t>が</a:t>
            </a:r>
            <a:r>
              <a:rPr kumimoji="1" lang="ja-JP" altLang="en-US" sz="1200" dirty="0" smtClean="0"/>
              <a:t>健康に好影響及ぼすことを</a:t>
            </a:r>
            <a:r>
              <a:rPr kumimoji="1" lang="ja-JP" altLang="en-US" sz="1200" dirty="0"/>
              <a:t>補足</a:t>
            </a:r>
            <a:endParaRPr kumimoji="1" lang="en-US" altLang="ja-JP" sz="1200" dirty="0"/>
          </a:p>
        </p:txBody>
      </p:sp>
      <p:sp>
        <p:nvSpPr>
          <p:cNvPr id="94" name="スライド番号プレースホルダー 3"/>
          <p:cNvSpPr>
            <a:spLocks noGrp="1"/>
          </p:cNvSpPr>
          <p:nvPr>
            <p:ph type="sldNum" sz="quarter" idx="12"/>
          </p:nvPr>
        </p:nvSpPr>
        <p:spPr>
          <a:xfrm>
            <a:off x="9339555" y="6378694"/>
            <a:ext cx="459494" cy="394246"/>
          </a:xfrm>
          <a:ln>
            <a:solidFill>
              <a:schemeClr val="accent1"/>
            </a:solidFill>
          </a:ln>
        </p:spPr>
        <p:txBody>
          <a:bodyPr/>
          <a:lstStyle/>
          <a:p>
            <a:pPr algn="ctr"/>
            <a:r>
              <a:rPr kumimoji="1" lang="en-US" altLang="ja-JP" sz="1600" b="1" dirty="0">
                <a:solidFill>
                  <a:schemeClr val="tx1"/>
                </a:solidFill>
              </a:rPr>
              <a:t>2</a:t>
            </a:r>
            <a:endParaRPr kumimoji="1" lang="ja-JP" altLang="en-US" sz="1600" b="1" dirty="0">
              <a:solidFill>
                <a:schemeClr val="tx1"/>
              </a:solidFill>
            </a:endParaRPr>
          </a:p>
        </p:txBody>
      </p:sp>
    </p:spTree>
    <p:extLst>
      <p:ext uri="{BB962C8B-B14F-4D97-AF65-F5344CB8AC3E}">
        <p14:creationId xmlns:p14="http://schemas.microsoft.com/office/powerpoint/2010/main" val="8319974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1" name="直線コネクタ 20"/>
          <p:cNvCxnSpPr/>
          <p:nvPr/>
        </p:nvCxnSpPr>
        <p:spPr>
          <a:xfrm>
            <a:off x="-43277" y="3812017"/>
            <a:ext cx="6014175" cy="38288"/>
          </a:xfrm>
          <a:prstGeom prst="line">
            <a:avLst/>
          </a:prstGeom>
        </p:spPr>
        <p:style>
          <a:lnRef idx="1">
            <a:schemeClr val="accent3"/>
          </a:lnRef>
          <a:fillRef idx="0">
            <a:schemeClr val="accent3"/>
          </a:fillRef>
          <a:effectRef idx="0">
            <a:schemeClr val="accent3"/>
          </a:effectRef>
          <a:fontRef idx="minor">
            <a:schemeClr val="tx1"/>
          </a:fontRef>
        </p:style>
      </p:cxnSp>
      <p:sp>
        <p:nvSpPr>
          <p:cNvPr id="2" name="正方形/長方形 1"/>
          <p:cNvSpPr/>
          <p:nvPr/>
        </p:nvSpPr>
        <p:spPr>
          <a:xfrm>
            <a:off x="0" y="-28054"/>
            <a:ext cx="9906000" cy="399166"/>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kumimoji="1" lang="ja-JP" altLang="en-US" sz="2000" b="1" dirty="0" smtClean="0">
                <a:solidFill>
                  <a:schemeClr val="bg1"/>
                </a:solidFill>
                <a:latin typeface="Meiryo UI" panose="020B0604030504040204" pitchFamily="50" charset="-128"/>
                <a:ea typeface="Meiryo UI" panose="020B0604030504040204" pitchFamily="50" charset="-128"/>
              </a:rPr>
              <a:t>コロナ</a:t>
            </a:r>
            <a:r>
              <a:rPr kumimoji="1" lang="ja-JP" altLang="en-US" sz="2000" b="1" dirty="0">
                <a:solidFill>
                  <a:schemeClr val="bg1"/>
                </a:solidFill>
                <a:latin typeface="Meiryo UI" panose="020B0604030504040204" pitchFamily="50" charset="-128"/>
                <a:ea typeface="Meiryo UI" panose="020B0604030504040204" pitchFamily="50" charset="-128"/>
              </a:rPr>
              <a:t>を</a:t>
            </a:r>
            <a:r>
              <a:rPr kumimoji="1" lang="ja-JP" altLang="en-US" sz="2000" b="1" dirty="0" smtClean="0">
                <a:solidFill>
                  <a:schemeClr val="bg1"/>
                </a:solidFill>
                <a:latin typeface="Meiryo UI" panose="020B0604030504040204" pitchFamily="50" charset="-128"/>
                <a:ea typeface="Meiryo UI" panose="020B0604030504040204" pitchFamily="50" charset="-128"/>
              </a:rPr>
              <a:t>踏まえた現状・課題と今後</a:t>
            </a:r>
            <a:r>
              <a:rPr kumimoji="1" lang="ja-JP" altLang="en-US" sz="2000" b="1" dirty="0">
                <a:solidFill>
                  <a:schemeClr val="bg1"/>
                </a:solidFill>
                <a:latin typeface="Meiryo UI" panose="020B0604030504040204" pitchFamily="50" charset="-128"/>
                <a:ea typeface="Meiryo UI" panose="020B0604030504040204" pitchFamily="50" charset="-128"/>
              </a:rPr>
              <a:t>の取組みにあたって</a:t>
            </a:r>
            <a:r>
              <a:rPr kumimoji="1" lang="ja-JP" altLang="en-US" sz="2000" b="1" dirty="0" smtClean="0">
                <a:solidFill>
                  <a:schemeClr val="bg1"/>
                </a:solidFill>
                <a:latin typeface="Meiryo UI" panose="020B0604030504040204" pitchFamily="50" charset="-128"/>
                <a:ea typeface="Meiryo UI" panose="020B0604030504040204" pitchFamily="50" charset="-128"/>
              </a:rPr>
              <a:t>の方向性</a:t>
            </a:r>
            <a:r>
              <a:rPr kumimoji="1" lang="en-US" altLang="ja-JP" sz="2000" b="1" dirty="0" smtClean="0">
                <a:solidFill>
                  <a:schemeClr val="bg1"/>
                </a:solidFill>
                <a:latin typeface="Meiryo UI" panose="020B0604030504040204" pitchFamily="50" charset="-128"/>
                <a:ea typeface="Meiryo UI" panose="020B0604030504040204" pitchFamily="50" charset="-128"/>
              </a:rPr>
              <a:t>(</a:t>
            </a:r>
            <a:r>
              <a:rPr kumimoji="1" lang="ja-JP" altLang="en-US" sz="2000" b="1" dirty="0" smtClean="0">
                <a:solidFill>
                  <a:schemeClr val="bg1"/>
                </a:solidFill>
                <a:latin typeface="Meiryo UI" panose="020B0604030504040204" pitchFamily="50" charset="-128"/>
                <a:ea typeface="Meiryo UI" panose="020B0604030504040204" pitchFamily="50" charset="-128"/>
              </a:rPr>
              <a:t>取組みの分野と視点</a:t>
            </a:r>
            <a:r>
              <a:rPr kumimoji="1" lang="en-US" altLang="ja-JP" sz="2000" b="1" dirty="0" smtClean="0">
                <a:solidFill>
                  <a:schemeClr val="bg1"/>
                </a:solidFill>
                <a:latin typeface="Meiryo UI" panose="020B0604030504040204" pitchFamily="50" charset="-128"/>
                <a:ea typeface="Meiryo UI" panose="020B0604030504040204" pitchFamily="50" charset="-128"/>
              </a:rPr>
              <a:t>)</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grpSp>
        <p:nvGrpSpPr>
          <p:cNvPr id="19" name="グループ化 18"/>
          <p:cNvGrpSpPr/>
          <p:nvPr/>
        </p:nvGrpSpPr>
        <p:grpSpPr>
          <a:xfrm>
            <a:off x="313822" y="2176599"/>
            <a:ext cx="5506908" cy="1551498"/>
            <a:chOff x="357039" y="845903"/>
            <a:chExt cx="4701017" cy="1444925"/>
          </a:xfrm>
        </p:grpSpPr>
        <p:sp>
          <p:nvSpPr>
            <p:cNvPr id="3" name="二等辺三角形 2"/>
            <p:cNvSpPr/>
            <p:nvPr/>
          </p:nvSpPr>
          <p:spPr>
            <a:xfrm rot="10800000">
              <a:off x="2341719" y="1206115"/>
              <a:ext cx="768123" cy="162575"/>
            </a:xfrm>
            <a:prstGeom prst="triangle">
              <a:avLst/>
            </a:prstGeom>
            <a:gradFill rotWithShape="1">
              <a:gsLst>
                <a:gs pos="0">
                  <a:srgbClr val="70AD47">
                    <a:lumMod val="110000"/>
                    <a:satMod val="105000"/>
                    <a:tint val="67000"/>
                  </a:srgbClr>
                </a:gs>
                <a:gs pos="50000">
                  <a:srgbClr val="70AD47">
                    <a:lumMod val="105000"/>
                    <a:satMod val="103000"/>
                    <a:tint val="73000"/>
                  </a:srgbClr>
                </a:gs>
                <a:gs pos="100000">
                  <a:srgbClr val="70AD47">
                    <a:lumMod val="105000"/>
                    <a:satMod val="109000"/>
                    <a:tint val="81000"/>
                  </a:srgbClr>
                </a:gs>
              </a:gsLst>
              <a:lin ang="5400000" scaled="0"/>
            </a:gradFill>
            <a:ln w="6350" cap="flat" cmpd="sng" algn="ctr">
              <a:solidFill>
                <a:srgbClr val="70AD47"/>
              </a:solidFill>
              <a:prstDash val="solid"/>
              <a:miter lim="800000"/>
            </a:ln>
            <a:effectLst/>
          </p:spPr>
          <p:txBody>
            <a:bodyPr rtlCol="0" anchor="ctr"/>
            <a:lstStyle/>
            <a:p>
              <a:pPr algn="ctr">
                <a:defRPr/>
              </a:pPr>
              <a:endParaRPr lang="ja-JP" altLang="en-US" sz="564" kern="0">
                <a:solidFill>
                  <a:prstClr val="black"/>
                </a:solidFill>
                <a:latin typeface="Calibri" panose="020F0502020204030204"/>
                <a:ea typeface="游ゴシック" panose="020B0400000000000000" pitchFamily="50" charset="-128"/>
              </a:endParaRPr>
            </a:p>
          </p:txBody>
        </p:sp>
        <p:sp>
          <p:nvSpPr>
            <p:cNvPr id="4" name="角丸四角形 3"/>
            <p:cNvSpPr/>
            <p:nvPr/>
          </p:nvSpPr>
          <p:spPr>
            <a:xfrm>
              <a:off x="357039" y="845903"/>
              <a:ext cx="4701017" cy="1444925"/>
            </a:xfrm>
            <a:prstGeom prst="roundRect">
              <a:avLst>
                <a:gd name="adj" fmla="val 0"/>
              </a:avLst>
            </a:prstGeom>
            <a:solidFill>
              <a:sysClr val="window" lastClr="FFFFFF"/>
            </a:solidFill>
            <a:ln w="12700" cap="flat" cmpd="sng" algn="ctr">
              <a:solidFill>
                <a:srgbClr val="70AD47"/>
              </a:solidFill>
              <a:prstDash val="solid"/>
              <a:miter lim="800000"/>
            </a:ln>
            <a:effectLst/>
          </p:spPr>
          <p:txBody>
            <a:bodyPr rtlCol="0" anchor="t"/>
            <a:lstStyle/>
            <a:p>
              <a:pPr marL="0" marR="0" lvl="0" indent="0" defTabSz="914400" eaLnBrk="1" fontAlgn="auto" latinLnBrk="0" hangingPunct="1">
                <a:lnSpc>
                  <a:spcPct val="150000"/>
                </a:lnSpc>
                <a:spcBef>
                  <a:spcPts val="0"/>
                </a:spcBef>
                <a:spcAft>
                  <a:spcPts val="0"/>
                </a:spcAft>
                <a:buClrTx/>
                <a:buSzTx/>
                <a:buFontTx/>
                <a:buNone/>
                <a:tabLst/>
                <a:defRPr/>
              </a:pPr>
              <a:endParaRPr kumimoji="0" lang="en-US" altLang="ja-JP" sz="1000" b="0" i="0" u="none" strike="noStrike" kern="0" cap="none" spc="0" normalizeH="0" baseline="0" noProof="0" dirty="0">
                <a:ln>
                  <a:noFill/>
                </a:ln>
                <a:solidFill>
                  <a:prstClr val="black"/>
                </a:solidFill>
                <a:effectLst/>
                <a:uLnTx/>
                <a:uFillTx/>
              </a:endParaRPr>
            </a:p>
            <a:p>
              <a:pPr marL="0" marR="0" lvl="0" indent="0" defTabSz="914400" eaLnBrk="1" fontAlgn="auto" latinLnBrk="0" hangingPunct="1">
                <a:lnSpc>
                  <a:spcPct val="150000"/>
                </a:lnSpc>
                <a:spcBef>
                  <a:spcPts val="0"/>
                </a:spcBef>
                <a:spcAft>
                  <a:spcPts val="0"/>
                </a:spcAft>
                <a:buClrTx/>
                <a:buSzTx/>
                <a:buFontTx/>
                <a:buNone/>
                <a:tabLst/>
                <a:defRPr/>
              </a:pPr>
              <a:r>
                <a:rPr kumimoji="0" lang="ja-JP" altLang="ja-JP" sz="800" b="0" i="0" u="none" strike="noStrike" kern="0" cap="none" spc="0" normalizeH="0" baseline="0" noProof="0" dirty="0">
                  <a:ln>
                    <a:noFill/>
                  </a:ln>
                  <a:solidFill>
                    <a:prstClr val="black"/>
                  </a:solidFill>
                  <a:effectLst/>
                  <a:uLnTx/>
                  <a:uFillTx/>
                </a:rPr>
                <a:t>（１）運動</a:t>
              </a:r>
              <a:r>
                <a:rPr kumimoji="0" lang="ja-JP" altLang="en-US" sz="800" b="0" i="0" u="none" strike="noStrike" kern="0" cap="none" spc="0" normalizeH="0" baseline="0" noProof="0" dirty="0">
                  <a:ln>
                    <a:noFill/>
                  </a:ln>
                  <a:solidFill>
                    <a:prstClr val="black"/>
                  </a:solidFill>
                  <a:effectLst/>
                  <a:uLnTx/>
                  <a:uFillTx/>
                </a:rPr>
                <a:t>と</a:t>
              </a:r>
              <a:r>
                <a:rPr kumimoji="0" lang="ja-JP" altLang="ja-JP" sz="800" b="0" i="0" u="none" strike="noStrike" kern="0" cap="none" spc="0" normalizeH="0" baseline="0" noProof="0" dirty="0">
                  <a:ln>
                    <a:noFill/>
                  </a:ln>
                  <a:solidFill>
                    <a:prstClr val="black"/>
                  </a:solidFill>
                  <a:effectLst/>
                  <a:uLnTx/>
                  <a:uFillTx/>
                </a:rPr>
                <a:t>笑い、音楽</a:t>
              </a:r>
              <a:endParaRPr kumimoji="0" lang="ja-JP" altLang="ja-JP" sz="800" b="0" i="0" u="none" strike="noStrike" kern="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endParaRPr>
            </a:p>
            <a:p>
              <a:pPr marL="0" marR="0" lvl="0" indent="0" defTabSz="914400" eaLnBrk="1" fontAlgn="auto" latinLnBrk="0" hangingPunct="1">
                <a:lnSpc>
                  <a:spcPct val="150000"/>
                </a:lnSpc>
                <a:spcBef>
                  <a:spcPts val="0"/>
                </a:spcBef>
                <a:spcAft>
                  <a:spcPts val="0"/>
                </a:spcAft>
                <a:buClrTx/>
                <a:buSzTx/>
                <a:buFontTx/>
                <a:buNone/>
                <a:tabLst/>
                <a:defRPr/>
              </a:pPr>
              <a:r>
                <a:rPr kumimoji="0" lang="ja-JP" altLang="ja-JP" sz="800" b="0" i="0" u="none" strike="noStrike" kern="0" cap="none" spc="0" normalizeH="0" baseline="0" noProof="0" dirty="0">
                  <a:ln>
                    <a:noFill/>
                  </a:ln>
                  <a:solidFill>
                    <a:prstClr val="black"/>
                  </a:solidFill>
                  <a:effectLst/>
                  <a:uLnTx/>
                  <a:uFillTx/>
                </a:rPr>
                <a:t>（２）口の健康、食</a:t>
              </a:r>
              <a:endParaRPr kumimoji="0" lang="ja-JP" altLang="ja-JP" sz="800" b="0" i="0" u="none" strike="noStrike" kern="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endParaRPr>
            </a:p>
            <a:p>
              <a:pPr marL="0" marR="0" lvl="0" indent="0" defTabSz="914400" eaLnBrk="1" fontAlgn="auto" latinLnBrk="0" hangingPunct="1">
                <a:lnSpc>
                  <a:spcPct val="150000"/>
                </a:lnSpc>
                <a:spcBef>
                  <a:spcPts val="0"/>
                </a:spcBef>
                <a:spcAft>
                  <a:spcPts val="0"/>
                </a:spcAft>
                <a:buClrTx/>
                <a:buSzTx/>
                <a:buFontTx/>
                <a:buNone/>
                <a:tabLst/>
                <a:defRPr/>
              </a:pPr>
              <a:r>
                <a:rPr kumimoji="0" lang="ja-JP" altLang="ja-JP" sz="800" b="0" i="0" u="none" strike="noStrike" kern="0" cap="none" spc="0" normalizeH="0" baseline="0" noProof="0" dirty="0">
                  <a:ln>
                    <a:noFill/>
                  </a:ln>
                  <a:solidFill>
                    <a:prstClr val="black"/>
                  </a:solidFill>
                  <a:effectLst/>
                  <a:uLnTx/>
                  <a:uFillTx/>
                </a:rPr>
                <a:t>（３）認知症予防</a:t>
              </a:r>
              <a:endParaRPr kumimoji="0" lang="ja-JP" altLang="ja-JP" sz="800" b="0" i="0" u="none" strike="noStrike" kern="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endParaRPr>
            </a:p>
            <a:p>
              <a:pPr marL="0" marR="0" lvl="0" indent="0" defTabSz="914400" eaLnBrk="1" fontAlgn="auto" latinLnBrk="0" hangingPunct="1">
                <a:lnSpc>
                  <a:spcPct val="150000"/>
                </a:lnSpc>
                <a:spcBef>
                  <a:spcPts val="0"/>
                </a:spcBef>
                <a:spcAft>
                  <a:spcPts val="0"/>
                </a:spcAft>
                <a:buClrTx/>
                <a:buSzTx/>
                <a:buFontTx/>
                <a:buNone/>
                <a:tabLst/>
                <a:defRPr/>
              </a:pPr>
              <a:r>
                <a:rPr kumimoji="0" lang="ja-JP" altLang="en-US" sz="800" b="0" i="0" u="none" strike="noStrike" kern="0" cap="none" spc="0" normalizeH="0" baseline="0" noProof="0" dirty="0">
                  <a:ln>
                    <a:noFill/>
                  </a:ln>
                  <a:solidFill>
                    <a:prstClr val="black"/>
                  </a:solidFill>
                  <a:effectLst/>
                  <a:uLnTx/>
                  <a:uFillTx/>
                </a:rPr>
                <a:t>（４）アンチエイジング</a:t>
              </a:r>
              <a:endParaRPr kumimoji="0" lang="en-US" altLang="ja-JP" sz="800" b="0" i="0" u="none" strike="noStrike" kern="0" cap="none" spc="0" normalizeH="0" baseline="0" noProof="0" dirty="0">
                <a:ln>
                  <a:noFill/>
                </a:ln>
                <a:solidFill>
                  <a:prstClr val="black"/>
                </a:solidFill>
                <a:effectLst/>
                <a:uLnTx/>
                <a:uFillTx/>
              </a:endParaRPr>
            </a:p>
            <a:p>
              <a:pPr marL="0" marR="0" lvl="0" indent="0" defTabSz="914400" eaLnBrk="1" fontAlgn="auto" latinLnBrk="0" hangingPunct="1">
                <a:lnSpc>
                  <a:spcPct val="150000"/>
                </a:lnSpc>
                <a:spcBef>
                  <a:spcPts val="0"/>
                </a:spcBef>
                <a:spcAft>
                  <a:spcPts val="0"/>
                </a:spcAft>
                <a:buClrTx/>
                <a:buSzTx/>
                <a:buFontTx/>
                <a:buNone/>
                <a:tabLst/>
                <a:defRPr/>
              </a:pPr>
              <a:r>
                <a:rPr kumimoji="0" lang="ja-JP" altLang="en-US" sz="800" b="0" i="0" u="none" strike="noStrike" kern="0" cap="none" spc="0" normalizeH="0" baseline="0" noProof="0" dirty="0">
                  <a:ln>
                    <a:noFill/>
                  </a:ln>
                  <a:solidFill>
                    <a:prstClr val="black"/>
                  </a:solidFill>
                  <a:effectLst/>
                  <a:uLnTx/>
                  <a:uFillTx/>
                </a:rPr>
                <a:t>（５）企業の取組み促進</a:t>
              </a:r>
              <a:endParaRPr kumimoji="0" lang="en-US" altLang="ja-JP" sz="800" b="0" i="0" u="none" strike="noStrike" kern="0" cap="none" spc="0" normalizeH="0" baseline="0" noProof="0" dirty="0">
                <a:ln>
                  <a:noFill/>
                </a:ln>
                <a:solidFill>
                  <a:prstClr val="black"/>
                </a:solidFill>
                <a:effectLst/>
                <a:uLnTx/>
                <a:uFillTx/>
              </a:endParaRPr>
            </a:p>
            <a:p>
              <a:pPr marL="0" marR="0" lvl="0" indent="0" defTabSz="914400" eaLnBrk="1" fontAlgn="auto" latinLnBrk="0" hangingPunct="1">
                <a:lnSpc>
                  <a:spcPct val="150000"/>
                </a:lnSpc>
                <a:spcBef>
                  <a:spcPts val="0"/>
                </a:spcBef>
                <a:spcAft>
                  <a:spcPts val="0"/>
                </a:spcAft>
                <a:buClrTx/>
                <a:buSzTx/>
                <a:buFontTx/>
                <a:buNone/>
                <a:tabLst/>
                <a:defRPr/>
              </a:pPr>
              <a:r>
                <a:rPr kumimoji="0" lang="ja-JP" altLang="en-US" sz="800" b="0" i="0" u="none" strike="noStrike" kern="0" cap="none" spc="0" normalizeH="0" baseline="0" noProof="0" dirty="0">
                  <a:ln>
                    <a:noFill/>
                  </a:ln>
                  <a:solidFill>
                    <a:prstClr val="black"/>
                  </a:solidFill>
                  <a:effectLst/>
                  <a:uLnTx/>
                  <a:uFillTx/>
                </a:rPr>
                <a:t>（６）高齢社会のまちづくり　など</a:t>
              </a:r>
            </a:p>
          </p:txBody>
        </p:sp>
        <p:sp>
          <p:nvSpPr>
            <p:cNvPr id="5" name="テキスト ボックス 4"/>
            <p:cNvSpPr txBox="1"/>
            <p:nvPr/>
          </p:nvSpPr>
          <p:spPr>
            <a:xfrm>
              <a:off x="3575433" y="1239615"/>
              <a:ext cx="1482623" cy="949140"/>
            </a:xfrm>
            <a:prstGeom prst="rect">
              <a:avLst/>
            </a:prstGeom>
            <a:noFill/>
            <a:ln>
              <a:noFill/>
            </a:ln>
          </p:spPr>
          <p:txBody>
            <a:bodyPr wrap="square" rtlCol="0"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prstClr val="black"/>
                  </a:solidFill>
                  <a:effectLst/>
                  <a:uLnTx/>
                  <a:uFillTx/>
                </a:rPr>
                <a:t>①　連携の視点</a:t>
              </a:r>
              <a:endParaRPr kumimoji="1" lang="en-US" altLang="ja-JP" sz="800" b="0" i="0" u="none" strike="noStrike" kern="0" cap="none" spc="0" normalizeH="0" baseline="0" noProof="0" dirty="0">
                <a:ln>
                  <a:noFill/>
                </a:ln>
                <a:solidFill>
                  <a:prstClr val="black"/>
                </a:solidFill>
                <a:effectLst/>
                <a:uLnTx/>
                <a:uFillTx/>
              </a:endParaRPr>
            </a:p>
            <a:p>
              <a:pPr marL="99568" marR="0" lvl="0" indent="-99568" defTabSz="91440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prstClr val="black"/>
                  </a:solidFill>
                  <a:effectLst/>
                  <a:uLnTx/>
                  <a:uFillTx/>
                </a:rPr>
                <a:t>　・　企業、地域や分野間の連携</a:t>
              </a:r>
              <a:endParaRPr kumimoji="1" lang="en-US" altLang="ja-JP" sz="800" b="0" i="0" u="none" strike="noStrike" kern="0" cap="none" spc="0" normalizeH="0" baseline="0" noProof="0" dirty="0">
                <a:ln>
                  <a:noFill/>
                </a:ln>
                <a:solidFill>
                  <a:prstClr val="black"/>
                </a:solidFill>
                <a:effectLst/>
                <a:uLnTx/>
                <a:uFillTx/>
              </a:endParaRPr>
            </a:p>
            <a:p>
              <a:pPr marL="99568" marR="0" lvl="0" indent="-99568" defTabSz="91440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prstClr val="black"/>
                  </a:solidFill>
                  <a:effectLst/>
                  <a:uLnTx/>
                  <a:uFillTx/>
                </a:rPr>
                <a:t>　・　生きがい、楽しみやつながりなどの視点を加味</a:t>
              </a:r>
              <a:endParaRPr kumimoji="1" lang="en-US" altLang="ja-JP" sz="800" b="0" i="0" u="none" strike="noStrike" kern="0" cap="none" spc="0" normalizeH="0" baseline="0" noProof="0" dirty="0">
                <a:ln>
                  <a:noFill/>
                </a:ln>
                <a:solidFill>
                  <a:prstClr val="black"/>
                </a:solidFill>
                <a:effectLst/>
                <a:uLnTx/>
                <a:uFillTx/>
              </a:endParaRPr>
            </a:p>
            <a:p>
              <a:pPr marL="99568" marR="0" lvl="0" indent="-99568" defTabSz="914400" eaLnBrk="1" fontAlgn="auto" latinLnBrk="0" hangingPunct="1">
                <a:lnSpc>
                  <a:spcPct val="100000"/>
                </a:lnSpc>
                <a:spcBef>
                  <a:spcPts val="0"/>
                </a:spcBef>
                <a:spcAft>
                  <a:spcPts val="0"/>
                </a:spcAft>
                <a:buClrTx/>
                <a:buSzTx/>
                <a:buFontTx/>
                <a:buNone/>
                <a:tabLst/>
                <a:defRPr/>
              </a:pPr>
              <a:endParaRPr kumimoji="1" lang="en-US" altLang="ja-JP" sz="800" b="0" i="0" u="none" strike="noStrike" kern="0" cap="none" spc="0" normalizeH="0" baseline="0" noProof="0" dirty="0">
                <a:ln>
                  <a:noFill/>
                </a:ln>
                <a:solidFill>
                  <a:prstClr val="black"/>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prstClr val="black"/>
                  </a:solidFill>
                  <a:effectLst/>
                  <a:uLnTx/>
                  <a:uFillTx/>
                </a:rPr>
                <a:t>②　先進技術の視点</a:t>
              </a:r>
              <a:endParaRPr kumimoji="1" lang="en-US" altLang="ja-JP" sz="800" b="0" i="0" u="none" strike="noStrike" kern="0" cap="none" spc="0" normalizeH="0" baseline="0" noProof="0" dirty="0">
                <a:ln>
                  <a:noFill/>
                </a:ln>
                <a:solidFill>
                  <a:prstClr val="black"/>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prstClr val="black"/>
                  </a:solidFill>
                  <a:effectLst/>
                  <a:uLnTx/>
                  <a:uFillTx/>
                </a:rPr>
                <a:t>　・　先進技術や新たな手法を活用</a:t>
              </a:r>
              <a:endParaRPr kumimoji="1" lang="en-US" altLang="ja-JP" sz="800" b="0" i="0" u="none" strike="noStrike" kern="0" cap="none" spc="0" normalizeH="0" baseline="0" noProof="0" dirty="0">
                <a:ln>
                  <a:noFill/>
                </a:ln>
                <a:solidFill>
                  <a:prstClr val="black"/>
                </a:solidFill>
                <a:effectLst/>
                <a:uLnTx/>
                <a:uFillTx/>
              </a:endParaRPr>
            </a:p>
          </p:txBody>
        </p:sp>
        <p:sp>
          <p:nvSpPr>
            <p:cNvPr id="6" name="テキスト ボックス 5"/>
            <p:cNvSpPr txBox="1"/>
            <p:nvPr/>
          </p:nvSpPr>
          <p:spPr>
            <a:xfrm>
              <a:off x="1965991" y="1739879"/>
              <a:ext cx="1483114" cy="448876"/>
            </a:xfrm>
            <a:prstGeom prst="rect">
              <a:avLst/>
            </a:prstGeom>
            <a:noFill/>
            <a:ln w="38100">
              <a:solidFill>
                <a:sysClr val="window" lastClr="FFFFFF">
                  <a:lumMod val="75000"/>
                </a:sysClr>
              </a:solidFill>
            </a:ln>
          </p:spPr>
          <p:txBody>
            <a:bodyPr wrap="square"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800" b="0" i="0" u="none" strike="noStrike" kern="0" cap="none" spc="0" normalizeH="0" baseline="0" noProof="0" dirty="0">
                  <a:ln>
                    <a:noFill/>
                  </a:ln>
                  <a:solidFill>
                    <a:prstClr val="black"/>
                  </a:solidFill>
                  <a:effectLst/>
                  <a:uLnTx/>
                  <a:uFillTx/>
                </a:rPr>
                <a:t>先進技術の活用</a:t>
              </a:r>
              <a:endParaRPr kumimoji="0" lang="en-US" altLang="ja-JP" sz="800" b="0" i="0" u="none" strike="noStrike" kern="0" cap="none" spc="0" normalizeH="0" baseline="0" noProof="0" dirty="0">
                <a:ln>
                  <a:noFill/>
                </a:ln>
                <a:solidFill>
                  <a:prstClr val="black"/>
                </a:solidFill>
                <a:effectLst/>
                <a:uLnTx/>
                <a:uFillTx/>
              </a:endParaRPr>
            </a:p>
          </p:txBody>
        </p:sp>
        <p:sp>
          <p:nvSpPr>
            <p:cNvPr id="7" name="テキスト ボックス 6"/>
            <p:cNvSpPr txBox="1"/>
            <p:nvPr/>
          </p:nvSpPr>
          <p:spPr>
            <a:xfrm>
              <a:off x="1965991" y="1248909"/>
              <a:ext cx="719054" cy="448876"/>
            </a:xfrm>
            <a:prstGeom prst="rect">
              <a:avLst/>
            </a:prstGeom>
            <a:noFill/>
            <a:ln w="38100">
              <a:solidFill>
                <a:sysClr val="window" lastClr="FFFFFF">
                  <a:lumMod val="75000"/>
                </a:sysClr>
              </a:solidFill>
            </a:ln>
          </p:spPr>
          <p:txBody>
            <a:bodyPr wrap="square"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800" b="0" i="0" u="none" strike="noStrike" kern="0" cap="none" spc="0" normalizeH="0" baseline="0" noProof="0" dirty="0">
                  <a:ln>
                    <a:noFill/>
                  </a:ln>
                  <a:solidFill>
                    <a:prstClr val="black"/>
                  </a:solidFill>
                  <a:effectLst/>
                  <a:uLnTx/>
                  <a:uFillTx/>
                </a:rPr>
                <a:t>健康づくり</a:t>
              </a:r>
              <a:endParaRPr kumimoji="0" lang="en-US" altLang="ja-JP" sz="800" b="0" i="0" u="none" strike="noStrike" kern="0" cap="none" spc="0" normalizeH="0" baseline="0" noProof="0" dirty="0">
                <a:ln>
                  <a:noFill/>
                </a:ln>
                <a:solidFill>
                  <a:prstClr val="black"/>
                </a:solidFill>
                <a:effectLst/>
                <a:uLnTx/>
                <a:uFillTx/>
              </a:endParaRPr>
            </a:p>
          </p:txBody>
        </p:sp>
        <p:sp>
          <p:nvSpPr>
            <p:cNvPr id="8" name="テキスト ボックス 7"/>
            <p:cNvSpPr txBox="1"/>
            <p:nvPr/>
          </p:nvSpPr>
          <p:spPr>
            <a:xfrm>
              <a:off x="2730051" y="1248909"/>
              <a:ext cx="719054" cy="448876"/>
            </a:xfrm>
            <a:prstGeom prst="rect">
              <a:avLst/>
            </a:prstGeom>
            <a:noFill/>
            <a:ln w="38100">
              <a:solidFill>
                <a:sysClr val="window" lastClr="FFFFFF">
                  <a:lumMod val="75000"/>
                </a:sysClr>
              </a:solidFill>
            </a:ln>
          </p:spPr>
          <p:txBody>
            <a:bodyPr wrap="none"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800" b="0" i="0" u="none" strike="noStrike" kern="0" cap="none" spc="0" normalizeH="0" baseline="0" noProof="0" dirty="0">
                  <a:ln>
                    <a:noFill/>
                  </a:ln>
                  <a:solidFill>
                    <a:prstClr val="black"/>
                  </a:solidFill>
                  <a:effectLst/>
                  <a:uLnTx/>
                  <a:uFillTx/>
                </a:rPr>
                <a:t>多様な活動</a:t>
              </a:r>
              <a:endParaRPr kumimoji="0" lang="en-US" altLang="ja-JP" sz="800" b="0" i="0" u="none" strike="noStrike" kern="0" cap="none" spc="0" normalizeH="0" baseline="0" noProof="0" dirty="0">
                <a:ln>
                  <a:noFill/>
                </a:ln>
                <a:solidFill>
                  <a:prstClr val="black"/>
                </a:solidFill>
                <a:effectLst/>
                <a:uLnTx/>
                <a:uFillTx/>
              </a:endParaRPr>
            </a:p>
          </p:txBody>
        </p:sp>
        <p:sp>
          <p:nvSpPr>
            <p:cNvPr id="9" name="テキスト ボックス 8"/>
            <p:cNvSpPr txBox="1"/>
            <p:nvPr/>
          </p:nvSpPr>
          <p:spPr>
            <a:xfrm>
              <a:off x="483828" y="931743"/>
              <a:ext cx="1185831" cy="165699"/>
            </a:xfrm>
            <a:prstGeom prst="rect">
              <a:avLst/>
            </a:prstGeom>
            <a:noFill/>
            <a:ln>
              <a:solidFill>
                <a:sysClr val="window" lastClr="FFFFFF">
                  <a:lumMod val="75000"/>
                </a:sysClr>
              </a:solidFill>
            </a:ln>
          </p:spPr>
          <p:txBody>
            <a:bodyPr wrap="square"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900" b="0" i="0" u="none" strike="noStrike" kern="0" cap="none" spc="0" normalizeH="0" baseline="0" noProof="0" dirty="0">
                  <a:ln>
                    <a:noFill/>
                  </a:ln>
                  <a:solidFill>
                    <a:prstClr val="black"/>
                  </a:solidFill>
                  <a:effectLst/>
                  <a:uLnTx/>
                  <a:uFillTx/>
                </a:rPr>
                <a:t>【</a:t>
              </a:r>
              <a:r>
                <a:rPr kumimoji="0" lang="ja-JP" altLang="en-US" sz="900" b="0" i="0" u="none" strike="noStrike" kern="0" cap="none" spc="0" normalizeH="0" baseline="0" noProof="0" dirty="0">
                  <a:ln>
                    <a:noFill/>
                  </a:ln>
                  <a:solidFill>
                    <a:prstClr val="black"/>
                  </a:solidFill>
                  <a:effectLst/>
                  <a:uLnTx/>
                  <a:uFillTx/>
                </a:rPr>
                <a:t>分野</a:t>
              </a:r>
              <a:r>
                <a:rPr kumimoji="0" lang="en-US" altLang="ja-JP" sz="900" b="0" i="0" u="none" strike="noStrike" kern="0" cap="none" spc="0" normalizeH="0" baseline="0" noProof="0" dirty="0">
                  <a:ln>
                    <a:noFill/>
                  </a:ln>
                  <a:solidFill>
                    <a:prstClr val="black"/>
                  </a:solidFill>
                  <a:effectLst/>
                  <a:uLnTx/>
                  <a:uFillTx/>
                </a:rPr>
                <a:t>】</a:t>
              </a:r>
            </a:p>
          </p:txBody>
        </p:sp>
        <p:sp>
          <p:nvSpPr>
            <p:cNvPr id="10" name="テキスト ボックス 9"/>
            <p:cNvSpPr txBox="1"/>
            <p:nvPr/>
          </p:nvSpPr>
          <p:spPr>
            <a:xfrm>
              <a:off x="1778593" y="918020"/>
              <a:ext cx="3104752" cy="160658"/>
            </a:xfrm>
            <a:prstGeom prst="rect">
              <a:avLst/>
            </a:prstGeom>
            <a:noFill/>
            <a:ln>
              <a:solidFill>
                <a:sysClr val="window" lastClr="FFFFFF">
                  <a:lumMod val="75000"/>
                </a:sysClr>
              </a:solidFill>
            </a:ln>
          </p:spPr>
          <p:txBody>
            <a:bodyPr wrap="square"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900" b="0" i="0" u="none" strike="noStrike" kern="0" cap="none" spc="0" normalizeH="0" baseline="0" noProof="0" dirty="0">
                  <a:ln>
                    <a:noFill/>
                  </a:ln>
                  <a:solidFill>
                    <a:prstClr val="black"/>
                  </a:solidFill>
                  <a:effectLst/>
                  <a:uLnTx/>
                  <a:uFillTx/>
                </a:rPr>
                <a:t>【</a:t>
              </a:r>
              <a:r>
                <a:rPr kumimoji="0" lang="ja-JP" altLang="en-US" sz="900" b="0" i="0" u="none" strike="noStrike" kern="0" cap="none" spc="0" normalizeH="0" baseline="0" noProof="0" dirty="0">
                  <a:ln>
                    <a:noFill/>
                  </a:ln>
                  <a:solidFill>
                    <a:prstClr val="black"/>
                  </a:solidFill>
                  <a:effectLst/>
                  <a:uLnTx/>
                  <a:uFillTx/>
                </a:rPr>
                <a:t>視点</a:t>
              </a:r>
              <a:r>
                <a:rPr kumimoji="0" lang="en-US" altLang="ja-JP" sz="900" b="0" i="0" u="none" strike="noStrike" kern="0" cap="none" spc="0" normalizeH="0" baseline="0" noProof="0" dirty="0">
                  <a:ln>
                    <a:noFill/>
                  </a:ln>
                  <a:solidFill>
                    <a:prstClr val="black"/>
                  </a:solidFill>
                  <a:effectLst/>
                  <a:uLnTx/>
                  <a:uFillTx/>
                </a:rPr>
                <a:t>】</a:t>
              </a:r>
            </a:p>
          </p:txBody>
        </p:sp>
        <p:sp>
          <p:nvSpPr>
            <p:cNvPr id="11" name="角丸四角形 10"/>
            <p:cNvSpPr/>
            <p:nvPr/>
          </p:nvSpPr>
          <p:spPr>
            <a:xfrm>
              <a:off x="1931266" y="1694328"/>
              <a:ext cx="1575753" cy="506834"/>
            </a:xfrm>
            <a:prstGeom prst="roundRect">
              <a:avLst/>
            </a:prstGeom>
            <a:noFill/>
            <a:ln w="19050" cap="flat" cmpd="sng" algn="ctr">
              <a:solidFill>
                <a:srgbClr val="70AD47"/>
              </a:solidFill>
              <a:prstDash val="dash"/>
              <a:miter lim="800000"/>
            </a:ln>
            <a:effectLst/>
          </p:spPr>
          <p:txBody>
            <a:bodyPr rtlCol="0" anchor="ctr"/>
            <a:lstStyle/>
            <a:p>
              <a:pPr algn="ctr">
                <a:defRPr/>
              </a:pPr>
              <a:endParaRPr lang="ja-JP" altLang="en-US" sz="564" kern="0">
                <a:solidFill>
                  <a:prstClr val="white"/>
                </a:solidFill>
                <a:latin typeface="Calibri" panose="020F0502020204030204"/>
                <a:ea typeface="游ゴシック" panose="020B0400000000000000" pitchFamily="50" charset="-128"/>
              </a:endParaRPr>
            </a:p>
          </p:txBody>
        </p:sp>
        <p:sp>
          <p:nvSpPr>
            <p:cNvPr id="12" name="角丸四角形 11"/>
            <p:cNvSpPr/>
            <p:nvPr/>
          </p:nvSpPr>
          <p:spPr>
            <a:xfrm>
              <a:off x="2719772" y="1233977"/>
              <a:ext cx="787247" cy="529507"/>
            </a:xfrm>
            <a:prstGeom prst="roundRect">
              <a:avLst/>
            </a:prstGeom>
            <a:noFill/>
            <a:ln w="19050" cap="flat" cmpd="sng" algn="ctr">
              <a:solidFill>
                <a:srgbClr val="70AD47"/>
              </a:solidFill>
              <a:prstDash val="sysDot"/>
              <a:miter lim="800000"/>
            </a:ln>
            <a:effectLst/>
          </p:spPr>
          <p:txBody>
            <a:bodyPr rtlCol="0" anchor="ctr"/>
            <a:lstStyle/>
            <a:p>
              <a:pPr algn="ctr">
                <a:defRPr/>
              </a:pPr>
              <a:endParaRPr lang="ja-JP" altLang="en-US" sz="800" kern="0" dirty="0">
                <a:solidFill>
                  <a:prstClr val="white"/>
                </a:solidFill>
                <a:latin typeface="Calibri" panose="020F0502020204030204"/>
                <a:ea typeface="游ゴシック" panose="020B0400000000000000" pitchFamily="50" charset="-128"/>
              </a:endParaRPr>
            </a:p>
          </p:txBody>
        </p:sp>
        <p:sp>
          <p:nvSpPr>
            <p:cNvPr id="13" name="上下矢印 12"/>
            <p:cNvSpPr/>
            <p:nvPr/>
          </p:nvSpPr>
          <p:spPr>
            <a:xfrm rot="5400000">
              <a:off x="2640644" y="1389948"/>
              <a:ext cx="144088" cy="214640"/>
            </a:xfrm>
            <a:prstGeom prst="upDownArrow">
              <a:avLst/>
            </a:prstGeom>
            <a:solidFill>
              <a:srgbClr val="70AD47">
                <a:lumMod val="75000"/>
              </a:srgbClr>
            </a:solidFill>
            <a:ln w="12700" cap="flat" cmpd="sng" algn="ctr">
              <a:noFill/>
              <a:prstDash val="solid"/>
              <a:miter lim="800000"/>
            </a:ln>
            <a:effectLst/>
          </p:spPr>
          <p:txBody>
            <a:bodyPr rtlCol="0" anchor="ctr"/>
            <a:lstStyle/>
            <a:p>
              <a:pPr algn="ctr">
                <a:defRPr/>
              </a:pPr>
              <a:endParaRPr lang="ja-JP" altLang="en-US" sz="564" kern="0">
                <a:solidFill>
                  <a:prstClr val="white"/>
                </a:solidFill>
                <a:latin typeface="Calibri" panose="020F0502020204030204"/>
                <a:ea typeface="游ゴシック" panose="020B0400000000000000" pitchFamily="50" charset="-128"/>
              </a:endParaRPr>
            </a:p>
          </p:txBody>
        </p:sp>
        <p:sp>
          <p:nvSpPr>
            <p:cNvPr id="14" name="上下矢印 13"/>
            <p:cNvSpPr/>
            <p:nvPr/>
          </p:nvSpPr>
          <p:spPr>
            <a:xfrm rot="1800000">
              <a:off x="2286493" y="1603066"/>
              <a:ext cx="144088" cy="214640"/>
            </a:xfrm>
            <a:prstGeom prst="upDownArrow">
              <a:avLst/>
            </a:prstGeom>
            <a:solidFill>
              <a:srgbClr val="70AD47">
                <a:lumMod val="75000"/>
              </a:srgbClr>
            </a:solidFill>
            <a:ln w="12700" cap="flat" cmpd="sng" algn="ctr">
              <a:noFill/>
              <a:prstDash val="solid"/>
              <a:miter lim="800000"/>
            </a:ln>
            <a:effectLst/>
          </p:spPr>
          <p:txBody>
            <a:bodyPr rtlCol="0" anchor="ctr"/>
            <a:lstStyle/>
            <a:p>
              <a:pPr algn="ctr">
                <a:defRPr/>
              </a:pPr>
              <a:endParaRPr lang="ja-JP" altLang="en-US" sz="564" kern="0">
                <a:solidFill>
                  <a:prstClr val="white"/>
                </a:solidFill>
                <a:latin typeface="Calibri" panose="020F0502020204030204"/>
                <a:ea typeface="游ゴシック" panose="020B0400000000000000" pitchFamily="50" charset="-128"/>
              </a:endParaRPr>
            </a:p>
          </p:txBody>
        </p:sp>
        <p:sp>
          <p:nvSpPr>
            <p:cNvPr id="15" name="上下矢印 14"/>
            <p:cNvSpPr/>
            <p:nvPr/>
          </p:nvSpPr>
          <p:spPr>
            <a:xfrm rot="-1800000">
              <a:off x="3013164" y="1603066"/>
              <a:ext cx="144088" cy="214640"/>
            </a:xfrm>
            <a:prstGeom prst="upDownArrow">
              <a:avLst/>
            </a:prstGeom>
            <a:solidFill>
              <a:srgbClr val="70AD47">
                <a:lumMod val="75000"/>
              </a:srgbClr>
            </a:solidFill>
            <a:ln w="12700" cap="flat" cmpd="sng" algn="ctr">
              <a:noFill/>
              <a:prstDash val="solid"/>
              <a:miter lim="800000"/>
            </a:ln>
            <a:effectLst/>
          </p:spPr>
          <p:txBody>
            <a:bodyPr rtlCol="0" anchor="ctr"/>
            <a:lstStyle/>
            <a:p>
              <a:pPr algn="ctr">
                <a:defRPr/>
              </a:pPr>
              <a:endParaRPr lang="ja-JP" altLang="en-US" sz="564" kern="0">
                <a:solidFill>
                  <a:prstClr val="white"/>
                </a:solidFill>
                <a:latin typeface="Calibri" panose="020F0502020204030204"/>
                <a:ea typeface="游ゴシック" panose="020B0400000000000000" pitchFamily="50" charset="-128"/>
              </a:endParaRPr>
            </a:p>
          </p:txBody>
        </p:sp>
        <p:cxnSp>
          <p:nvCxnSpPr>
            <p:cNvPr id="16" name="直線矢印コネクタ 15"/>
            <p:cNvCxnSpPr/>
            <p:nvPr/>
          </p:nvCxnSpPr>
          <p:spPr>
            <a:xfrm flipH="1" flipV="1">
              <a:off x="3281790" y="1399646"/>
              <a:ext cx="371524" cy="18571"/>
            </a:xfrm>
            <a:prstGeom prst="straightConnector1">
              <a:avLst/>
            </a:prstGeom>
            <a:noFill/>
            <a:ln w="6350" cap="flat" cmpd="sng" algn="ctr">
              <a:solidFill>
                <a:srgbClr val="70AD47"/>
              </a:solidFill>
              <a:prstDash val="solid"/>
              <a:miter lim="800000"/>
              <a:tailEnd type="triangle" w="lg" len="lg"/>
            </a:ln>
            <a:effectLst/>
          </p:spPr>
        </p:cxnSp>
        <p:cxnSp>
          <p:nvCxnSpPr>
            <p:cNvPr id="17" name="直線矢印コネクタ 16"/>
            <p:cNvCxnSpPr/>
            <p:nvPr/>
          </p:nvCxnSpPr>
          <p:spPr>
            <a:xfrm flipH="1">
              <a:off x="3226203" y="1947745"/>
              <a:ext cx="411078" cy="60929"/>
            </a:xfrm>
            <a:prstGeom prst="straightConnector1">
              <a:avLst/>
            </a:prstGeom>
            <a:noFill/>
            <a:ln w="6350" cap="flat" cmpd="sng" algn="ctr">
              <a:solidFill>
                <a:srgbClr val="70AD47"/>
              </a:solidFill>
              <a:prstDash val="solid"/>
              <a:miter lim="800000"/>
              <a:tailEnd type="triangle" w="lg" len="lg"/>
            </a:ln>
            <a:effectLst/>
          </p:spPr>
        </p:cxnSp>
      </p:grpSp>
      <p:sp>
        <p:nvSpPr>
          <p:cNvPr id="39" name="テキスト ボックス 38"/>
          <p:cNvSpPr txBox="1"/>
          <p:nvPr/>
        </p:nvSpPr>
        <p:spPr>
          <a:xfrm>
            <a:off x="1880481" y="1794370"/>
            <a:ext cx="2373589" cy="268782"/>
          </a:xfrm>
          <a:prstGeom prst="rect">
            <a:avLst/>
          </a:prstGeom>
          <a:noFill/>
          <a:ln>
            <a:solidFill>
              <a:schemeClr val="accent3"/>
            </a:solidFill>
          </a:ln>
        </p:spPr>
        <p:txBody>
          <a:bodyPr wrap="square" rtlCol="0">
            <a:spAutoFit/>
          </a:bodyPr>
          <a:lstStyle/>
          <a:p>
            <a:r>
              <a:rPr kumimoji="1" lang="en-US" altLang="ja-JP" sz="1100" dirty="0"/>
              <a:t>【10</a:t>
            </a:r>
            <a:r>
              <a:rPr kumimoji="1" lang="ja-JP" altLang="en-US" sz="1100" dirty="0"/>
              <a:t>歳若返りの取組みの分野と視点</a:t>
            </a:r>
            <a:r>
              <a:rPr kumimoji="1" lang="en-US" altLang="ja-JP" sz="1100" dirty="0"/>
              <a:t>】</a:t>
            </a:r>
            <a:endParaRPr kumimoji="1" lang="ja-JP" altLang="en-US" sz="1100" dirty="0"/>
          </a:p>
        </p:txBody>
      </p:sp>
      <p:grpSp>
        <p:nvGrpSpPr>
          <p:cNvPr id="42" name="グループ化 41"/>
          <p:cNvGrpSpPr/>
          <p:nvPr/>
        </p:nvGrpSpPr>
        <p:grpSpPr>
          <a:xfrm>
            <a:off x="345274" y="4617328"/>
            <a:ext cx="5451350" cy="1908000"/>
            <a:chOff x="316275" y="4157939"/>
            <a:chExt cx="5145650" cy="1908000"/>
          </a:xfrm>
        </p:grpSpPr>
        <p:grpSp>
          <p:nvGrpSpPr>
            <p:cNvPr id="23" name="グループ化 22"/>
            <p:cNvGrpSpPr/>
            <p:nvPr/>
          </p:nvGrpSpPr>
          <p:grpSpPr>
            <a:xfrm>
              <a:off x="316275" y="4157939"/>
              <a:ext cx="5145650" cy="1908000"/>
              <a:chOff x="6164088" y="608986"/>
              <a:chExt cx="4783040" cy="1363136"/>
            </a:xfrm>
          </p:grpSpPr>
          <p:sp>
            <p:nvSpPr>
              <p:cNvPr id="24" name="二等辺三角形 23"/>
              <p:cNvSpPr/>
              <p:nvPr/>
            </p:nvSpPr>
            <p:spPr>
              <a:xfrm rot="10800000">
                <a:off x="8168324" y="928597"/>
                <a:ext cx="768123" cy="162575"/>
              </a:xfrm>
              <a:prstGeom prst="triangle">
                <a:avLst/>
              </a:prstGeom>
              <a:gradFill rotWithShape="1">
                <a:gsLst>
                  <a:gs pos="0">
                    <a:srgbClr val="70AD47">
                      <a:lumMod val="110000"/>
                      <a:satMod val="105000"/>
                      <a:tint val="67000"/>
                    </a:srgbClr>
                  </a:gs>
                  <a:gs pos="50000">
                    <a:srgbClr val="70AD47">
                      <a:lumMod val="105000"/>
                      <a:satMod val="103000"/>
                      <a:tint val="73000"/>
                    </a:srgbClr>
                  </a:gs>
                  <a:gs pos="100000">
                    <a:srgbClr val="70AD47">
                      <a:lumMod val="105000"/>
                      <a:satMod val="109000"/>
                      <a:tint val="81000"/>
                    </a:srgbClr>
                  </a:gs>
                </a:gsLst>
                <a:lin ang="5400000" scaled="0"/>
              </a:gradFill>
              <a:ln w="6350" cap="flat" cmpd="sng" algn="ctr">
                <a:solidFill>
                  <a:schemeClr val="accent3"/>
                </a:solidFill>
                <a:prstDash val="solid"/>
                <a:miter lim="800000"/>
              </a:ln>
              <a:effectLst/>
            </p:spPr>
            <p:txBody>
              <a:bodyPr rtlCol="0" anchor="ctr"/>
              <a:lstStyle/>
              <a:p>
                <a:pPr algn="ctr">
                  <a:defRPr/>
                </a:pPr>
                <a:endParaRPr lang="ja-JP" altLang="en-US" sz="564" kern="0">
                  <a:solidFill>
                    <a:prstClr val="black"/>
                  </a:solidFill>
                  <a:latin typeface="Calibri" panose="020F0502020204030204"/>
                  <a:ea typeface="游ゴシック" panose="020B0400000000000000" pitchFamily="50" charset="-128"/>
                </a:endParaRPr>
              </a:p>
            </p:txBody>
          </p:sp>
          <p:sp>
            <p:nvSpPr>
              <p:cNvPr id="25" name="角丸四角形 24"/>
              <p:cNvSpPr/>
              <p:nvPr/>
            </p:nvSpPr>
            <p:spPr>
              <a:xfrm>
                <a:off x="6164088" y="608986"/>
                <a:ext cx="4783039" cy="1363136"/>
              </a:xfrm>
              <a:prstGeom prst="roundRect">
                <a:avLst>
                  <a:gd name="adj" fmla="val 0"/>
                </a:avLst>
              </a:prstGeom>
              <a:solidFill>
                <a:sysClr val="window" lastClr="FFFFFF"/>
              </a:solidFill>
              <a:ln w="12700" cap="flat" cmpd="sng" algn="ctr">
                <a:solidFill>
                  <a:srgbClr val="92D050"/>
                </a:solidFill>
                <a:prstDash val="solid"/>
                <a:miter lim="800000"/>
              </a:ln>
              <a:effectLst/>
            </p:spPr>
            <p:txBody>
              <a:bodyPr rtlCol="0" anchor="t"/>
              <a:lstStyle/>
              <a:p>
                <a:pPr marL="0" marR="0" lvl="0" indent="0" defTabSz="914400" eaLnBrk="1" fontAlgn="auto" latinLnBrk="0" hangingPunct="1">
                  <a:lnSpc>
                    <a:spcPct val="150000"/>
                  </a:lnSpc>
                  <a:spcBef>
                    <a:spcPts val="0"/>
                  </a:spcBef>
                  <a:spcAft>
                    <a:spcPts val="0"/>
                  </a:spcAft>
                  <a:buClrTx/>
                  <a:buSzTx/>
                  <a:buFontTx/>
                  <a:buNone/>
                  <a:tabLst/>
                  <a:defRPr/>
                </a:pPr>
                <a:endParaRPr kumimoji="0" lang="en-US" altLang="ja-JP" sz="1000" b="0" i="0" u="none" strike="noStrike" kern="0" cap="none" spc="0" normalizeH="0" baseline="0" noProof="0" dirty="0">
                  <a:ln>
                    <a:noFill/>
                  </a:ln>
                  <a:solidFill>
                    <a:prstClr val="black"/>
                  </a:solidFill>
                  <a:effectLst/>
                  <a:uLnTx/>
                  <a:uFillTx/>
                </a:endParaRPr>
              </a:p>
              <a:p>
                <a:pPr marL="0" marR="0" lvl="0" indent="0" defTabSz="914400" eaLnBrk="1" fontAlgn="auto" latinLnBrk="0" hangingPunct="1">
                  <a:lnSpc>
                    <a:spcPct val="150000"/>
                  </a:lnSpc>
                  <a:spcBef>
                    <a:spcPts val="0"/>
                  </a:spcBef>
                  <a:spcAft>
                    <a:spcPts val="0"/>
                  </a:spcAft>
                  <a:buClrTx/>
                  <a:buSzTx/>
                  <a:buFontTx/>
                  <a:buNone/>
                  <a:tabLst/>
                  <a:defRPr/>
                </a:pPr>
                <a:endParaRPr lang="en-US" altLang="ja-JP" sz="784" kern="0" dirty="0">
                  <a:solidFill>
                    <a:prstClr val="black"/>
                  </a:solidFill>
                </a:endParaRPr>
              </a:p>
              <a:p>
                <a:pPr marL="0" marR="0" lvl="0" indent="0" defTabSz="914400" eaLnBrk="1" fontAlgn="auto" latinLnBrk="0" hangingPunct="1">
                  <a:lnSpc>
                    <a:spcPct val="150000"/>
                  </a:lnSpc>
                  <a:spcBef>
                    <a:spcPts val="0"/>
                  </a:spcBef>
                  <a:spcAft>
                    <a:spcPts val="0"/>
                  </a:spcAft>
                  <a:buClrTx/>
                  <a:buSzTx/>
                  <a:buFontTx/>
                  <a:buNone/>
                  <a:tabLst/>
                  <a:defRPr/>
                </a:pPr>
                <a:r>
                  <a:rPr kumimoji="0" lang="ja-JP" altLang="ja-JP" sz="800" b="0" i="0" u="none" strike="noStrike" kern="0" cap="none" spc="0" normalizeH="0" baseline="0" noProof="0" dirty="0">
                    <a:ln>
                      <a:noFill/>
                    </a:ln>
                    <a:solidFill>
                      <a:prstClr val="black"/>
                    </a:solidFill>
                    <a:effectLst/>
                    <a:uLnTx/>
                    <a:uFillTx/>
                  </a:rPr>
                  <a:t>（１）運動</a:t>
                </a:r>
                <a:r>
                  <a:rPr kumimoji="0" lang="ja-JP" altLang="en-US" sz="800" b="0" i="0" u="none" strike="noStrike" kern="0" cap="none" spc="0" normalizeH="0" baseline="0" noProof="0" dirty="0">
                    <a:ln>
                      <a:noFill/>
                    </a:ln>
                    <a:solidFill>
                      <a:prstClr val="black"/>
                    </a:solidFill>
                    <a:effectLst/>
                    <a:uLnTx/>
                    <a:uFillTx/>
                  </a:rPr>
                  <a:t>と</a:t>
                </a:r>
                <a:r>
                  <a:rPr kumimoji="0" lang="ja-JP" altLang="ja-JP" sz="800" b="0" i="0" u="none" strike="noStrike" kern="0" cap="none" spc="0" normalizeH="0" baseline="0" noProof="0" dirty="0">
                    <a:ln>
                      <a:noFill/>
                    </a:ln>
                    <a:solidFill>
                      <a:prstClr val="black"/>
                    </a:solidFill>
                    <a:effectLst/>
                    <a:uLnTx/>
                    <a:uFillTx/>
                  </a:rPr>
                  <a:t>笑い、音楽</a:t>
                </a:r>
                <a:endParaRPr kumimoji="0" lang="ja-JP" altLang="ja-JP" sz="800" b="0" i="0" u="none" strike="noStrike" kern="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endParaRPr>
              </a:p>
              <a:p>
                <a:pPr marL="0" marR="0" lvl="0" indent="0" defTabSz="914400" eaLnBrk="1" fontAlgn="auto" latinLnBrk="0" hangingPunct="1">
                  <a:lnSpc>
                    <a:spcPct val="150000"/>
                  </a:lnSpc>
                  <a:spcBef>
                    <a:spcPts val="0"/>
                  </a:spcBef>
                  <a:spcAft>
                    <a:spcPts val="0"/>
                  </a:spcAft>
                  <a:buClrTx/>
                  <a:buSzTx/>
                  <a:buFontTx/>
                  <a:buNone/>
                  <a:tabLst/>
                  <a:defRPr/>
                </a:pPr>
                <a:r>
                  <a:rPr kumimoji="0" lang="ja-JP" altLang="ja-JP" sz="800" b="0" i="0" u="none" strike="noStrike" kern="0" cap="none" spc="0" normalizeH="0" baseline="0" noProof="0" dirty="0">
                    <a:ln>
                      <a:noFill/>
                    </a:ln>
                    <a:solidFill>
                      <a:prstClr val="black"/>
                    </a:solidFill>
                    <a:effectLst/>
                    <a:uLnTx/>
                    <a:uFillTx/>
                  </a:rPr>
                  <a:t>（２）口の健康、食</a:t>
                </a:r>
                <a:endParaRPr kumimoji="0" lang="ja-JP" altLang="ja-JP" sz="800" b="0" i="0" u="none" strike="noStrike" kern="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endParaRPr>
              </a:p>
              <a:p>
                <a:pPr marL="0" marR="0" lvl="0" indent="0" defTabSz="914400" eaLnBrk="1" fontAlgn="auto" latinLnBrk="0" hangingPunct="1">
                  <a:lnSpc>
                    <a:spcPct val="150000"/>
                  </a:lnSpc>
                  <a:spcBef>
                    <a:spcPts val="0"/>
                  </a:spcBef>
                  <a:spcAft>
                    <a:spcPts val="0"/>
                  </a:spcAft>
                  <a:buClrTx/>
                  <a:buSzTx/>
                  <a:buFontTx/>
                  <a:buNone/>
                  <a:tabLst/>
                  <a:defRPr/>
                </a:pPr>
                <a:r>
                  <a:rPr kumimoji="0" lang="ja-JP" altLang="ja-JP" sz="800" b="0" i="0" u="none" strike="noStrike" kern="0" cap="none" spc="0" normalizeH="0" baseline="0" noProof="0" dirty="0">
                    <a:ln>
                      <a:noFill/>
                    </a:ln>
                    <a:solidFill>
                      <a:prstClr val="black"/>
                    </a:solidFill>
                    <a:effectLst/>
                    <a:uLnTx/>
                    <a:uFillTx/>
                  </a:rPr>
                  <a:t>（３）認知症予防</a:t>
                </a:r>
                <a:endParaRPr kumimoji="0" lang="ja-JP" altLang="ja-JP" sz="800" b="0" i="0" u="none" strike="noStrike" kern="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endParaRPr>
              </a:p>
              <a:p>
                <a:pPr marL="0" marR="0" lvl="0" indent="0" defTabSz="914400" eaLnBrk="1" fontAlgn="auto" latinLnBrk="0" hangingPunct="1">
                  <a:lnSpc>
                    <a:spcPct val="150000"/>
                  </a:lnSpc>
                  <a:spcBef>
                    <a:spcPts val="0"/>
                  </a:spcBef>
                  <a:spcAft>
                    <a:spcPts val="0"/>
                  </a:spcAft>
                  <a:buClrTx/>
                  <a:buSzTx/>
                  <a:buFontTx/>
                  <a:buNone/>
                  <a:tabLst/>
                  <a:defRPr/>
                </a:pPr>
                <a:r>
                  <a:rPr kumimoji="0" lang="ja-JP" altLang="en-US" sz="800" b="0" i="0" u="none" strike="noStrike" kern="0" cap="none" spc="0" normalizeH="0" baseline="0" noProof="0" dirty="0">
                    <a:ln>
                      <a:noFill/>
                    </a:ln>
                    <a:solidFill>
                      <a:prstClr val="black"/>
                    </a:solidFill>
                    <a:effectLst/>
                    <a:uLnTx/>
                    <a:uFillTx/>
                  </a:rPr>
                  <a:t>（４）アンチエイジング</a:t>
                </a:r>
                <a:endParaRPr kumimoji="0" lang="en-US" altLang="ja-JP" sz="800" b="0" i="0" u="none" strike="noStrike" kern="0" cap="none" spc="0" normalizeH="0" baseline="0" noProof="0" dirty="0">
                  <a:ln>
                    <a:noFill/>
                  </a:ln>
                  <a:solidFill>
                    <a:prstClr val="black"/>
                  </a:solidFill>
                  <a:effectLst/>
                  <a:uLnTx/>
                  <a:uFillTx/>
                </a:endParaRPr>
              </a:p>
              <a:p>
                <a:pPr marL="0" marR="0" lvl="0" indent="0" defTabSz="914400" eaLnBrk="1" fontAlgn="auto" latinLnBrk="0" hangingPunct="1">
                  <a:lnSpc>
                    <a:spcPct val="150000"/>
                  </a:lnSpc>
                  <a:spcBef>
                    <a:spcPts val="0"/>
                  </a:spcBef>
                  <a:spcAft>
                    <a:spcPts val="0"/>
                  </a:spcAft>
                  <a:buClrTx/>
                  <a:buSzTx/>
                  <a:buFontTx/>
                  <a:buNone/>
                  <a:tabLst/>
                  <a:defRPr/>
                </a:pPr>
                <a:r>
                  <a:rPr kumimoji="0" lang="ja-JP" altLang="en-US" sz="800" b="0" i="0" u="none" strike="noStrike" kern="0" cap="none" spc="0" normalizeH="0" baseline="0" noProof="0" dirty="0">
                    <a:ln>
                      <a:noFill/>
                    </a:ln>
                    <a:solidFill>
                      <a:prstClr val="black"/>
                    </a:solidFill>
                    <a:effectLst/>
                    <a:uLnTx/>
                    <a:uFillTx/>
                  </a:rPr>
                  <a:t>（５）企業の取組み促進</a:t>
                </a:r>
                <a:endParaRPr kumimoji="0" lang="en-US" altLang="ja-JP" sz="800" b="0" i="0" u="none" strike="noStrike" kern="0" cap="none" spc="0" normalizeH="0" baseline="0" noProof="0" dirty="0">
                  <a:ln>
                    <a:noFill/>
                  </a:ln>
                  <a:solidFill>
                    <a:prstClr val="black"/>
                  </a:solidFill>
                  <a:effectLst/>
                  <a:uLnTx/>
                  <a:uFillTx/>
                </a:endParaRPr>
              </a:p>
              <a:p>
                <a:pPr lvl="0" defTabSz="914400">
                  <a:lnSpc>
                    <a:spcPct val="150000"/>
                  </a:lnSpc>
                  <a:defRPr/>
                </a:pPr>
                <a:r>
                  <a:rPr kumimoji="0" lang="ja-JP" altLang="en-US" sz="800" b="1" i="0" u="none" strike="noStrike" kern="0" cap="none" spc="0" normalizeH="0" baseline="0" noProof="0" dirty="0">
                    <a:ln>
                      <a:noFill/>
                    </a:ln>
                    <a:solidFill>
                      <a:prstClr val="black"/>
                    </a:solidFill>
                    <a:effectLst/>
                    <a:uLnTx/>
                    <a:uFillTx/>
                  </a:rPr>
                  <a:t>（６）</a:t>
                </a:r>
                <a:r>
                  <a:rPr lang="ja-JP" altLang="en-US" sz="800" b="1" kern="0" dirty="0">
                    <a:solidFill>
                      <a:prstClr val="black"/>
                    </a:solidFill>
                  </a:rPr>
                  <a:t>生きがい、やりがい</a:t>
                </a:r>
                <a:r>
                  <a:rPr kumimoji="0" lang="ja-JP" altLang="en-US" sz="800" b="0" i="0" u="none" strike="noStrike" kern="0" cap="none" spc="0" normalizeH="0" baseline="0" noProof="0" dirty="0">
                    <a:ln>
                      <a:noFill/>
                    </a:ln>
                    <a:solidFill>
                      <a:prstClr val="black"/>
                    </a:solidFill>
                    <a:effectLst/>
                    <a:uLnTx/>
                    <a:uFillTx/>
                  </a:rPr>
                  <a:t>　</a:t>
                </a:r>
                <a:endParaRPr kumimoji="0" lang="en-US" altLang="ja-JP" sz="800" b="0" i="0" u="none" strike="noStrike" kern="0" cap="none" spc="0" normalizeH="0" baseline="0" noProof="0" dirty="0">
                  <a:ln>
                    <a:noFill/>
                  </a:ln>
                  <a:solidFill>
                    <a:prstClr val="black"/>
                  </a:solidFill>
                  <a:effectLst/>
                  <a:uLnTx/>
                  <a:uFillTx/>
                </a:endParaRPr>
              </a:p>
              <a:p>
                <a:pPr lvl="0" defTabSz="914400">
                  <a:lnSpc>
                    <a:spcPct val="150000"/>
                  </a:lnSpc>
                  <a:defRPr/>
                </a:pPr>
                <a:r>
                  <a:rPr lang="ja-JP" altLang="en-US" sz="800" b="1" kern="0" dirty="0">
                    <a:solidFill>
                      <a:prstClr val="black"/>
                    </a:solidFill>
                  </a:rPr>
                  <a:t>（７）いのち輝く未来のまちづくり</a:t>
                </a:r>
                <a:endParaRPr lang="en-US" altLang="ja-JP" sz="800" kern="0" dirty="0">
                  <a:solidFill>
                    <a:prstClr val="black"/>
                  </a:solidFill>
                </a:endParaRPr>
              </a:p>
              <a:p>
                <a:pPr marL="0" marR="0" lvl="0" indent="0" defTabSz="914400" eaLnBrk="1" fontAlgn="auto" latinLnBrk="0" hangingPunct="1">
                  <a:lnSpc>
                    <a:spcPct val="150000"/>
                  </a:lnSpc>
                  <a:spcBef>
                    <a:spcPts val="0"/>
                  </a:spcBef>
                  <a:spcAft>
                    <a:spcPts val="0"/>
                  </a:spcAft>
                  <a:buClrTx/>
                  <a:buSzTx/>
                  <a:buFontTx/>
                  <a:buNone/>
                  <a:tabLst/>
                  <a:defRPr/>
                </a:pPr>
                <a:r>
                  <a:rPr kumimoji="0" lang="en-US" altLang="ja-JP" sz="800" b="0" i="0" u="none" strike="noStrike" kern="0" cap="none" spc="0" normalizeH="0" baseline="0" noProof="0" dirty="0">
                    <a:ln>
                      <a:noFill/>
                    </a:ln>
                    <a:solidFill>
                      <a:prstClr val="black"/>
                    </a:solidFill>
                    <a:effectLst/>
                    <a:uLnTx/>
                    <a:uFillTx/>
                  </a:rPr>
                  <a:t>                                </a:t>
                </a:r>
                <a:r>
                  <a:rPr kumimoji="0" lang="ja-JP" altLang="en-US" sz="800" b="0" i="0" u="none" strike="noStrike" kern="0" cap="none" spc="0" normalizeH="0" baseline="0" noProof="0" dirty="0">
                    <a:ln>
                      <a:noFill/>
                    </a:ln>
                    <a:solidFill>
                      <a:prstClr val="black"/>
                    </a:solidFill>
                    <a:effectLst/>
                    <a:uLnTx/>
                    <a:uFillTx/>
                  </a:rPr>
                  <a:t>など</a:t>
                </a:r>
              </a:p>
            </p:txBody>
          </p:sp>
          <p:sp>
            <p:nvSpPr>
              <p:cNvPr id="26" name="テキスト ボックス 25"/>
              <p:cNvSpPr txBox="1"/>
              <p:nvPr/>
            </p:nvSpPr>
            <p:spPr>
              <a:xfrm>
                <a:off x="9175851" y="923473"/>
                <a:ext cx="1771277" cy="1005955"/>
              </a:xfrm>
              <a:prstGeom prst="rect">
                <a:avLst/>
              </a:prstGeom>
              <a:noFill/>
              <a:ln>
                <a:noFill/>
              </a:ln>
            </p:spPr>
            <p:txBody>
              <a:bodyPr wrap="square" rtlCol="0" anchor="ctr">
                <a:noAutofit/>
              </a:bodyPr>
              <a:lstStyle/>
              <a:p>
                <a:pPr marL="0" marR="0" lvl="0" indent="0" defTabSz="914400" eaLnBrk="1" fontAlgn="auto" latinLnBrk="0" hangingPunct="1">
                  <a:lnSpc>
                    <a:spcPts val="800"/>
                  </a:lnSpc>
                  <a:spcAft>
                    <a:spcPts val="0"/>
                  </a:spcAft>
                  <a:buClrTx/>
                  <a:buSzTx/>
                  <a:buFontTx/>
                  <a:buNone/>
                  <a:tabLst/>
                  <a:defRPr/>
                </a:pPr>
                <a:r>
                  <a:rPr kumimoji="1" lang="ja-JP" altLang="en-US" sz="850" b="0" i="0" u="none" strike="noStrike" kern="0" cap="none" spc="0" normalizeH="0" baseline="0" noProof="0" dirty="0">
                    <a:ln>
                      <a:noFill/>
                    </a:ln>
                    <a:solidFill>
                      <a:prstClr val="black"/>
                    </a:solidFill>
                    <a:effectLst/>
                    <a:uLnTx/>
                    <a:uFillTx/>
                  </a:rPr>
                  <a:t>①　</a:t>
                </a:r>
                <a:r>
                  <a:rPr kumimoji="1" lang="ja-JP" altLang="en-US" sz="850" b="0" i="0" u="none" strike="noStrike" kern="0" cap="none" spc="0" normalizeH="0" baseline="0" noProof="0" dirty="0" smtClean="0">
                    <a:ln>
                      <a:noFill/>
                    </a:ln>
                    <a:solidFill>
                      <a:prstClr val="black"/>
                    </a:solidFill>
                    <a:effectLst/>
                    <a:uLnTx/>
                    <a:uFillTx/>
                  </a:rPr>
                  <a:t>連携等の</a:t>
                </a:r>
                <a:r>
                  <a:rPr kumimoji="1" lang="ja-JP" altLang="en-US" sz="850" b="0" i="0" u="none" strike="noStrike" kern="0" cap="none" spc="0" normalizeH="0" baseline="0" noProof="0" dirty="0">
                    <a:ln>
                      <a:noFill/>
                    </a:ln>
                    <a:solidFill>
                      <a:prstClr val="black"/>
                    </a:solidFill>
                    <a:effectLst/>
                    <a:uLnTx/>
                    <a:uFillTx/>
                  </a:rPr>
                  <a:t>視点</a:t>
                </a:r>
                <a:endParaRPr kumimoji="1" lang="en-US" altLang="ja-JP" sz="850" b="0" i="0" u="none" strike="noStrike" kern="0" cap="none" spc="0" normalizeH="0" baseline="0" noProof="0" dirty="0">
                  <a:ln>
                    <a:noFill/>
                  </a:ln>
                  <a:solidFill>
                    <a:prstClr val="black"/>
                  </a:solidFill>
                  <a:effectLst/>
                  <a:uLnTx/>
                  <a:uFillTx/>
                </a:endParaRPr>
              </a:p>
              <a:p>
                <a:pPr marL="99568" marR="0" lvl="0" indent="-99568" defTabSz="914400" eaLnBrk="1" fontAlgn="auto" latinLnBrk="0" hangingPunct="1">
                  <a:lnSpc>
                    <a:spcPts val="800"/>
                  </a:lnSpc>
                  <a:spcAft>
                    <a:spcPts val="0"/>
                  </a:spcAft>
                  <a:buClrTx/>
                  <a:buSzTx/>
                  <a:buFontTx/>
                  <a:buNone/>
                  <a:tabLst/>
                  <a:defRPr/>
                </a:pPr>
                <a:r>
                  <a:rPr kumimoji="1" lang="ja-JP" altLang="en-US" sz="850" b="0" i="0" u="none" strike="noStrike" kern="0" cap="none" spc="0" normalizeH="0" baseline="0" noProof="0" dirty="0">
                    <a:ln>
                      <a:noFill/>
                    </a:ln>
                    <a:solidFill>
                      <a:prstClr val="black"/>
                    </a:solidFill>
                    <a:effectLst/>
                    <a:uLnTx/>
                    <a:uFillTx/>
                  </a:rPr>
                  <a:t>　・企業、地域や分野間の連携</a:t>
                </a:r>
                <a:endParaRPr kumimoji="1" lang="en-US" altLang="ja-JP" sz="850" b="0" i="0" u="none" strike="noStrike" kern="0" cap="none" spc="0" normalizeH="0" baseline="0" noProof="0" dirty="0">
                  <a:ln>
                    <a:noFill/>
                  </a:ln>
                  <a:solidFill>
                    <a:prstClr val="black"/>
                  </a:solidFill>
                  <a:effectLst/>
                  <a:uLnTx/>
                  <a:uFillTx/>
                </a:endParaRPr>
              </a:p>
              <a:p>
                <a:pPr marL="99568" marR="0" lvl="0" indent="-99568" defTabSz="914400" eaLnBrk="1" fontAlgn="auto" latinLnBrk="0" hangingPunct="1">
                  <a:lnSpc>
                    <a:spcPts val="800"/>
                  </a:lnSpc>
                  <a:spcAft>
                    <a:spcPts val="0"/>
                  </a:spcAft>
                  <a:buClrTx/>
                  <a:buSzTx/>
                  <a:buFontTx/>
                  <a:buNone/>
                  <a:tabLst/>
                  <a:defRPr/>
                </a:pPr>
                <a:r>
                  <a:rPr kumimoji="1" lang="ja-JP" altLang="en-US" sz="850" b="0" i="0" u="none" strike="noStrike" kern="0" cap="none" spc="0" normalizeH="0" baseline="0" noProof="0" dirty="0">
                    <a:ln>
                      <a:noFill/>
                    </a:ln>
                    <a:solidFill>
                      <a:prstClr val="black"/>
                    </a:solidFill>
                    <a:effectLst/>
                    <a:uLnTx/>
                    <a:uFillTx/>
                  </a:rPr>
                  <a:t>　・生きがい、楽しみやつながりなどの視点を加味</a:t>
                </a:r>
                <a:endParaRPr kumimoji="1" lang="en-US" altLang="ja-JP" sz="850" b="0" i="0" u="none" strike="noStrike" kern="0" cap="none" spc="0" normalizeH="0" baseline="0" noProof="0" dirty="0">
                  <a:ln>
                    <a:noFill/>
                  </a:ln>
                  <a:solidFill>
                    <a:prstClr val="black"/>
                  </a:solidFill>
                  <a:effectLst/>
                  <a:uLnTx/>
                  <a:uFillTx/>
                </a:endParaRPr>
              </a:p>
              <a:p>
                <a:pPr marL="99568" lvl="0" indent="-99568" defTabSz="914400">
                  <a:lnSpc>
                    <a:spcPts val="800"/>
                  </a:lnSpc>
                  <a:defRPr/>
                </a:pPr>
                <a:r>
                  <a:rPr kumimoji="1" lang="ja-JP" altLang="en-US" sz="850" kern="0" dirty="0">
                    <a:solidFill>
                      <a:prstClr val="black"/>
                    </a:solidFill>
                  </a:rPr>
                  <a:t>　</a:t>
                </a:r>
                <a:r>
                  <a:rPr kumimoji="1" lang="ja-JP" altLang="en-US" sz="850" b="1" kern="0" dirty="0">
                    <a:solidFill>
                      <a:prstClr val="black"/>
                    </a:solidFill>
                  </a:rPr>
                  <a:t>・</a:t>
                </a:r>
                <a:r>
                  <a:rPr kumimoji="1" lang="ja-JP" altLang="en-US" sz="850" b="1" u="sng" kern="0" dirty="0">
                    <a:solidFill>
                      <a:prstClr val="black"/>
                    </a:solidFill>
                  </a:rPr>
                  <a:t>「新しい生活様式」を踏まえた取組み</a:t>
                </a:r>
                <a:endParaRPr kumimoji="1" lang="en-US" altLang="ja-JP" sz="850" b="1" i="0" u="sng" strike="noStrike" kern="0" cap="none" spc="0" normalizeH="0" baseline="0" noProof="0" dirty="0">
                  <a:ln>
                    <a:noFill/>
                  </a:ln>
                  <a:solidFill>
                    <a:prstClr val="black"/>
                  </a:solidFill>
                  <a:effectLst/>
                  <a:uLnTx/>
                  <a:uFillTx/>
                </a:endParaRPr>
              </a:p>
              <a:p>
                <a:pPr marL="99568" marR="0" lvl="0" indent="-99568" defTabSz="914400" eaLnBrk="1" fontAlgn="auto" latinLnBrk="0" hangingPunct="1">
                  <a:lnSpc>
                    <a:spcPts val="800"/>
                  </a:lnSpc>
                  <a:spcAft>
                    <a:spcPts val="0"/>
                  </a:spcAft>
                  <a:buClrTx/>
                  <a:buSzTx/>
                  <a:buFontTx/>
                  <a:buNone/>
                  <a:tabLst/>
                  <a:defRPr/>
                </a:pPr>
                <a:endParaRPr kumimoji="1" lang="en-US" altLang="ja-JP" sz="850" b="0" i="0" u="none" strike="noStrike" kern="0" cap="none" spc="0" normalizeH="0" baseline="0" noProof="0" dirty="0">
                  <a:ln>
                    <a:noFill/>
                  </a:ln>
                  <a:solidFill>
                    <a:prstClr val="black"/>
                  </a:solidFill>
                  <a:effectLst/>
                  <a:uLnTx/>
                  <a:uFillTx/>
                </a:endParaRPr>
              </a:p>
              <a:p>
                <a:pPr marL="0" marR="0" lvl="0" indent="0" defTabSz="914400" eaLnBrk="1" fontAlgn="auto" latinLnBrk="0" hangingPunct="1">
                  <a:lnSpc>
                    <a:spcPts val="800"/>
                  </a:lnSpc>
                  <a:spcAft>
                    <a:spcPts val="0"/>
                  </a:spcAft>
                  <a:buClrTx/>
                  <a:buSzTx/>
                  <a:buFontTx/>
                  <a:buNone/>
                  <a:tabLst/>
                  <a:defRPr/>
                </a:pPr>
                <a:endParaRPr kumimoji="1" lang="en-US" altLang="ja-JP" sz="850" b="0" i="0" u="none" strike="noStrike" kern="0" cap="none" spc="0" normalizeH="0" baseline="0" noProof="0" dirty="0">
                  <a:ln>
                    <a:noFill/>
                  </a:ln>
                  <a:solidFill>
                    <a:prstClr val="black"/>
                  </a:solidFill>
                  <a:effectLst/>
                  <a:uLnTx/>
                  <a:uFillTx/>
                </a:endParaRPr>
              </a:p>
              <a:p>
                <a:pPr marL="0" marR="0" lvl="0" indent="0" defTabSz="914400" eaLnBrk="1" fontAlgn="auto" latinLnBrk="0" hangingPunct="1">
                  <a:lnSpc>
                    <a:spcPts val="800"/>
                  </a:lnSpc>
                  <a:spcAft>
                    <a:spcPts val="0"/>
                  </a:spcAft>
                  <a:buClrTx/>
                  <a:buSzTx/>
                  <a:buFontTx/>
                  <a:buNone/>
                  <a:tabLst/>
                  <a:defRPr/>
                </a:pPr>
                <a:r>
                  <a:rPr kumimoji="1" lang="ja-JP" altLang="en-US" sz="850" b="0" i="0" u="none" strike="noStrike" kern="0" cap="none" spc="0" normalizeH="0" baseline="0" noProof="0" dirty="0">
                    <a:ln>
                      <a:noFill/>
                    </a:ln>
                    <a:solidFill>
                      <a:prstClr val="black"/>
                    </a:solidFill>
                    <a:effectLst/>
                    <a:uLnTx/>
                    <a:uFillTx/>
                  </a:rPr>
                  <a:t>②　先進技術の視点</a:t>
                </a:r>
                <a:endParaRPr kumimoji="1" lang="en-US" altLang="ja-JP" sz="850" b="0" i="0" u="none" strike="noStrike" kern="0" cap="none" spc="0" normalizeH="0" baseline="0" noProof="0" dirty="0">
                  <a:ln>
                    <a:noFill/>
                  </a:ln>
                  <a:solidFill>
                    <a:prstClr val="black"/>
                  </a:solidFill>
                  <a:effectLst/>
                  <a:uLnTx/>
                  <a:uFillTx/>
                </a:endParaRPr>
              </a:p>
              <a:p>
                <a:pPr marL="0" marR="0" lvl="0" indent="0" defTabSz="914400" eaLnBrk="1" fontAlgn="auto" latinLnBrk="0" hangingPunct="1">
                  <a:lnSpc>
                    <a:spcPts val="800"/>
                  </a:lnSpc>
                  <a:spcAft>
                    <a:spcPts val="0"/>
                  </a:spcAft>
                  <a:buClrTx/>
                  <a:buSzTx/>
                  <a:buFontTx/>
                  <a:buNone/>
                  <a:tabLst/>
                  <a:defRPr/>
                </a:pPr>
                <a:r>
                  <a:rPr kumimoji="1" lang="ja-JP" altLang="en-US" sz="850" b="0" i="0" u="none" strike="noStrike" kern="0" cap="none" spc="0" normalizeH="0" baseline="0" noProof="0" dirty="0">
                    <a:ln>
                      <a:noFill/>
                    </a:ln>
                    <a:solidFill>
                      <a:prstClr val="black"/>
                    </a:solidFill>
                    <a:effectLst/>
                    <a:uLnTx/>
                    <a:uFillTx/>
                  </a:rPr>
                  <a:t>　・先進技術や新たな手法を活用</a:t>
                </a:r>
                <a:endParaRPr kumimoji="1" lang="en-US" altLang="ja-JP" sz="850" b="0" i="0" u="none" strike="noStrike" kern="0" cap="none" spc="0" normalizeH="0" baseline="0" noProof="0" dirty="0">
                  <a:ln>
                    <a:noFill/>
                  </a:ln>
                  <a:solidFill>
                    <a:prstClr val="black"/>
                  </a:solidFill>
                  <a:effectLst/>
                  <a:uLnTx/>
                  <a:uFillTx/>
                </a:endParaRPr>
              </a:p>
              <a:p>
                <a:pPr marL="108000" marR="0" lvl="0" indent="-108000" defTabSz="914400" eaLnBrk="1" fontAlgn="auto" latinLnBrk="0" hangingPunct="1">
                  <a:lnSpc>
                    <a:spcPts val="800"/>
                  </a:lnSpc>
                  <a:spcAft>
                    <a:spcPts val="0"/>
                  </a:spcAft>
                  <a:buClrTx/>
                  <a:buSzTx/>
                  <a:buFontTx/>
                  <a:buNone/>
                  <a:tabLst/>
                  <a:defRPr/>
                </a:pPr>
                <a:r>
                  <a:rPr kumimoji="1" lang="ja-JP" altLang="en-US" sz="850" kern="0" dirty="0">
                    <a:solidFill>
                      <a:prstClr val="black"/>
                    </a:solidFill>
                  </a:rPr>
                  <a:t>　</a:t>
                </a:r>
                <a:r>
                  <a:rPr kumimoji="1" lang="ja-JP" altLang="en-US" sz="850" b="1" kern="0" dirty="0">
                    <a:solidFill>
                      <a:prstClr val="black"/>
                    </a:solidFill>
                  </a:rPr>
                  <a:t>・</a:t>
                </a:r>
                <a:r>
                  <a:rPr kumimoji="1" lang="en-US" altLang="ja-JP" sz="850" b="1" u="sng" kern="0" dirty="0">
                    <a:solidFill>
                      <a:prstClr val="black"/>
                    </a:solidFill>
                  </a:rPr>
                  <a:t>DX</a:t>
                </a:r>
                <a:r>
                  <a:rPr kumimoji="1" lang="ja-JP" altLang="en-US" sz="850" b="1" u="sng" kern="0" dirty="0">
                    <a:solidFill>
                      <a:prstClr val="black"/>
                    </a:solidFill>
                  </a:rPr>
                  <a:t>（デジタル・トランスフォーメーション）の加速</a:t>
                </a:r>
                <a:endParaRPr kumimoji="1" lang="en-US" altLang="ja-JP" sz="850" b="1" i="0" u="sng" strike="noStrike" kern="0" cap="none" spc="0" normalizeH="0" baseline="0" noProof="0" dirty="0">
                  <a:ln>
                    <a:noFill/>
                  </a:ln>
                  <a:solidFill>
                    <a:prstClr val="black"/>
                  </a:solidFill>
                  <a:effectLst/>
                  <a:uLnTx/>
                  <a:uFillTx/>
                </a:endParaRPr>
              </a:p>
            </p:txBody>
          </p:sp>
          <p:sp>
            <p:nvSpPr>
              <p:cNvPr id="27" name="テキスト ボックス 26"/>
              <p:cNvSpPr txBox="1"/>
              <p:nvPr/>
            </p:nvSpPr>
            <p:spPr>
              <a:xfrm>
                <a:off x="7706576" y="1499394"/>
                <a:ext cx="1483114" cy="402931"/>
              </a:xfrm>
              <a:prstGeom prst="rect">
                <a:avLst/>
              </a:prstGeom>
              <a:noFill/>
              <a:ln w="38100">
                <a:solidFill>
                  <a:schemeClr val="accent3"/>
                </a:solidFill>
              </a:ln>
            </p:spPr>
            <p:txBody>
              <a:bodyPr wrap="square"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800" b="0" i="0" u="none" strike="noStrike" kern="0" cap="none" spc="0" normalizeH="0" baseline="0" noProof="0" dirty="0">
                    <a:ln>
                      <a:noFill/>
                    </a:ln>
                    <a:solidFill>
                      <a:prstClr val="black"/>
                    </a:solidFill>
                    <a:effectLst/>
                    <a:uLnTx/>
                    <a:uFillTx/>
                  </a:rPr>
                  <a:t>先進技術の活用</a:t>
                </a:r>
                <a:endParaRPr kumimoji="0" lang="en-US" altLang="ja-JP" sz="800" b="0" i="0" u="none" strike="noStrike" kern="0" cap="none" spc="0" normalizeH="0" baseline="0" noProof="0" dirty="0">
                  <a:ln>
                    <a:noFill/>
                  </a:ln>
                  <a:solidFill>
                    <a:prstClr val="black"/>
                  </a:solidFill>
                  <a:effectLst/>
                  <a:uLnTx/>
                  <a:uFillTx/>
                </a:endParaRPr>
              </a:p>
            </p:txBody>
          </p:sp>
          <p:sp>
            <p:nvSpPr>
              <p:cNvPr id="28" name="テキスト ボックス 27"/>
              <p:cNvSpPr txBox="1"/>
              <p:nvPr/>
            </p:nvSpPr>
            <p:spPr>
              <a:xfrm>
                <a:off x="7694847" y="941725"/>
                <a:ext cx="673369" cy="473277"/>
              </a:xfrm>
              <a:prstGeom prst="rect">
                <a:avLst/>
              </a:prstGeom>
              <a:noFill/>
              <a:ln w="38100">
                <a:solidFill>
                  <a:schemeClr val="accent3"/>
                </a:solidFill>
              </a:ln>
            </p:spPr>
            <p:txBody>
              <a:bodyPr wrap="square"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800" b="0" i="0" u="none" strike="noStrike" kern="0" cap="none" spc="0" normalizeH="0" baseline="0" noProof="0" dirty="0">
                    <a:ln>
                      <a:noFill/>
                    </a:ln>
                    <a:solidFill>
                      <a:prstClr val="black"/>
                    </a:solidFill>
                    <a:effectLst/>
                    <a:uLnTx/>
                    <a:uFillTx/>
                  </a:rPr>
                  <a:t>健康づくり</a:t>
                </a:r>
                <a:endParaRPr kumimoji="0" lang="en-US" altLang="ja-JP" sz="800" b="0" i="0" u="none" strike="noStrike" kern="0" cap="none" spc="0" normalizeH="0" baseline="0" noProof="0" dirty="0">
                  <a:ln>
                    <a:noFill/>
                  </a:ln>
                  <a:solidFill>
                    <a:prstClr val="black"/>
                  </a:solidFill>
                  <a:effectLst/>
                  <a:uLnTx/>
                  <a:uFillTx/>
                </a:endParaRPr>
              </a:p>
            </p:txBody>
          </p:sp>
          <p:sp>
            <p:nvSpPr>
              <p:cNvPr id="29" name="テキスト ボックス 28"/>
              <p:cNvSpPr txBox="1"/>
              <p:nvPr/>
            </p:nvSpPr>
            <p:spPr>
              <a:xfrm>
                <a:off x="8461605" y="959627"/>
                <a:ext cx="673369" cy="473277"/>
              </a:xfrm>
              <a:prstGeom prst="rect">
                <a:avLst/>
              </a:prstGeom>
              <a:noFill/>
              <a:ln w="38100">
                <a:solidFill>
                  <a:schemeClr val="accent3"/>
                </a:solidFill>
              </a:ln>
            </p:spPr>
            <p:txBody>
              <a:bodyPr wrap="none"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800" b="0" i="0" u="none" strike="noStrike" kern="0" cap="none" spc="0" normalizeH="0" baseline="0" noProof="0" dirty="0">
                    <a:ln>
                      <a:noFill/>
                    </a:ln>
                    <a:solidFill>
                      <a:prstClr val="black"/>
                    </a:solidFill>
                    <a:effectLst/>
                    <a:uLnTx/>
                    <a:uFillTx/>
                  </a:rPr>
                  <a:t>多様な活動</a:t>
                </a:r>
                <a:endParaRPr kumimoji="0" lang="en-US" altLang="ja-JP" sz="800" b="0" i="0" u="none" strike="noStrike" kern="0" cap="none" spc="0" normalizeH="0" baseline="0" noProof="0" dirty="0">
                  <a:ln>
                    <a:noFill/>
                  </a:ln>
                  <a:solidFill>
                    <a:prstClr val="black"/>
                  </a:solidFill>
                  <a:effectLst/>
                  <a:uLnTx/>
                  <a:uFillTx/>
                </a:endParaRPr>
              </a:p>
            </p:txBody>
          </p:sp>
          <p:sp>
            <p:nvSpPr>
              <p:cNvPr id="30" name="テキスト ボックス 29"/>
              <p:cNvSpPr txBox="1"/>
              <p:nvPr/>
            </p:nvSpPr>
            <p:spPr>
              <a:xfrm>
                <a:off x="6240542" y="715288"/>
                <a:ext cx="1185831" cy="128598"/>
              </a:xfrm>
              <a:prstGeom prst="rect">
                <a:avLst/>
              </a:prstGeom>
              <a:noFill/>
              <a:ln>
                <a:solidFill>
                  <a:schemeClr val="accent3"/>
                </a:solidFill>
              </a:ln>
            </p:spPr>
            <p:txBody>
              <a:bodyPr wrap="square"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900" b="0" i="0" u="none" strike="noStrike" kern="0" cap="none" spc="0" normalizeH="0" baseline="0" noProof="0" dirty="0">
                    <a:ln>
                      <a:noFill/>
                    </a:ln>
                    <a:solidFill>
                      <a:prstClr val="black"/>
                    </a:solidFill>
                    <a:effectLst/>
                    <a:uLnTx/>
                    <a:uFillTx/>
                  </a:rPr>
                  <a:t>【</a:t>
                </a:r>
                <a:r>
                  <a:rPr kumimoji="0" lang="ja-JP" altLang="en-US" sz="900" b="0" i="0" u="none" strike="noStrike" kern="0" cap="none" spc="0" normalizeH="0" baseline="0" noProof="0" dirty="0">
                    <a:ln>
                      <a:noFill/>
                    </a:ln>
                    <a:solidFill>
                      <a:prstClr val="black"/>
                    </a:solidFill>
                    <a:effectLst/>
                    <a:uLnTx/>
                    <a:uFillTx/>
                  </a:rPr>
                  <a:t>分野</a:t>
                </a:r>
                <a:r>
                  <a:rPr kumimoji="0" lang="en-US" altLang="ja-JP" sz="900" b="0" i="0" u="none" strike="noStrike" kern="0" cap="none" spc="0" normalizeH="0" baseline="0" noProof="0" dirty="0">
                    <a:ln>
                      <a:noFill/>
                    </a:ln>
                    <a:solidFill>
                      <a:prstClr val="black"/>
                    </a:solidFill>
                    <a:effectLst/>
                    <a:uLnTx/>
                    <a:uFillTx/>
                  </a:rPr>
                  <a:t>】</a:t>
                </a:r>
              </a:p>
            </p:txBody>
          </p:sp>
          <p:sp>
            <p:nvSpPr>
              <p:cNvPr id="31" name="テキスト ボックス 30"/>
              <p:cNvSpPr txBox="1"/>
              <p:nvPr/>
            </p:nvSpPr>
            <p:spPr>
              <a:xfrm>
                <a:off x="7582597" y="715288"/>
                <a:ext cx="3104752" cy="128598"/>
              </a:xfrm>
              <a:prstGeom prst="rect">
                <a:avLst/>
              </a:prstGeom>
              <a:noFill/>
              <a:ln>
                <a:solidFill>
                  <a:schemeClr val="accent3"/>
                </a:solidFill>
              </a:ln>
            </p:spPr>
            <p:txBody>
              <a:bodyPr wrap="square"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900" b="0" i="0" u="none" strike="noStrike" kern="0" cap="none" spc="0" normalizeH="0" baseline="0" noProof="0" dirty="0">
                    <a:ln>
                      <a:noFill/>
                    </a:ln>
                    <a:solidFill>
                      <a:prstClr val="black"/>
                    </a:solidFill>
                    <a:effectLst/>
                    <a:uLnTx/>
                    <a:uFillTx/>
                  </a:rPr>
                  <a:t>【</a:t>
                </a:r>
                <a:r>
                  <a:rPr kumimoji="0" lang="ja-JP" altLang="en-US" sz="900" b="0" i="0" u="none" strike="noStrike" kern="0" cap="none" spc="0" normalizeH="0" baseline="0" noProof="0" dirty="0">
                    <a:ln>
                      <a:noFill/>
                    </a:ln>
                    <a:solidFill>
                      <a:prstClr val="black"/>
                    </a:solidFill>
                    <a:effectLst/>
                    <a:uLnTx/>
                    <a:uFillTx/>
                  </a:rPr>
                  <a:t>視点</a:t>
                </a:r>
                <a:r>
                  <a:rPr kumimoji="0" lang="en-US" altLang="ja-JP" sz="900" b="0" i="0" u="none" strike="noStrike" kern="0" cap="none" spc="0" normalizeH="0" baseline="0" noProof="0" dirty="0">
                    <a:ln>
                      <a:noFill/>
                    </a:ln>
                    <a:solidFill>
                      <a:prstClr val="black"/>
                    </a:solidFill>
                    <a:effectLst/>
                    <a:uLnTx/>
                    <a:uFillTx/>
                  </a:rPr>
                  <a:t>】</a:t>
                </a:r>
              </a:p>
            </p:txBody>
          </p:sp>
          <p:sp>
            <p:nvSpPr>
              <p:cNvPr id="32" name="角丸四角形 31"/>
              <p:cNvSpPr/>
              <p:nvPr/>
            </p:nvSpPr>
            <p:spPr>
              <a:xfrm>
                <a:off x="7674881" y="1474957"/>
                <a:ext cx="1575753" cy="473193"/>
              </a:xfrm>
              <a:prstGeom prst="roundRect">
                <a:avLst/>
              </a:prstGeom>
              <a:noFill/>
              <a:ln w="19050" cap="flat" cmpd="sng" algn="ctr">
                <a:solidFill>
                  <a:schemeClr val="accent3"/>
                </a:solidFill>
                <a:prstDash val="dash"/>
                <a:miter lim="800000"/>
              </a:ln>
              <a:effectLst/>
            </p:spPr>
            <p:txBody>
              <a:bodyPr rtlCol="0" anchor="ctr"/>
              <a:lstStyle/>
              <a:p>
                <a:pPr algn="ctr">
                  <a:defRPr/>
                </a:pPr>
                <a:endParaRPr lang="ja-JP" altLang="en-US" sz="564" kern="0">
                  <a:solidFill>
                    <a:prstClr val="white"/>
                  </a:solidFill>
                  <a:latin typeface="Calibri" panose="020F0502020204030204"/>
                  <a:ea typeface="游ゴシック" panose="020B0400000000000000" pitchFamily="50" charset="-128"/>
                </a:endParaRPr>
              </a:p>
            </p:txBody>
          </p:sp>
          <p:sp>
            <p:nvSpPr>
              <p:cNvPr id="33" name="角丸四角形 32"/>
              <p:cNvSpPr/>
              <p:nvPr/>
            </p:nvSpPr>
            <p:spPr>
              <a:xfrm>
                <a:off x="8393931" y="926515"/>
                <a:ext cx="787247" cy="529507"/>
              </a:xfrm>
              <a:prstGeom prst="roundRect">
                <a:avLst/>
              </a:prstGeom>
              <a:noFill/>
              <a:ln w="19050" cap="flat" cmpd="sng" algn="ctr">
                <a:solidFill>
                  <a:schemeClr val="accent3"/>
                </a:solidFill>
                <a:prstDash val="sysDot"/>
                <a:miter lim="800000"/>
              </a:ln>
              <a:effectLst/>
            </p:spPr>
            <p:txBody>
              <a:bodyPr rtlCol="0" anchor="ctr"/>
              <a:lstStyle/>
              <a:p>
                <a:pPr algn="ctr">
                  <a:defRPr/>
                </a:pPr>
                <a:endParaRPr lang="ja-JP" altLang="en-US" sz="800" kern="0">
                  <a:solidFill>
                    <a:prstClr val="white"/>
                  </a:solidFill>
                  <a:latin typeface="Calibri" panose="020F0502020204030204"/>
                  <a:ea typeface="游ゴシック" panose="020B0400000000000000" pitchFamily="50" charset="-128"/>
                </a:endParaRPr>
              </a:p>
            </p:txBody>
          </p:sp>
          <p:sp>
            <p:nvSpPr>
              <p:cNvPr id="34" name="上下矢印 33"/>
              <p:cNvSpPr/>
              <p:nvPr/>
            </p:nvSpPr>
            <p:spPr>
              <a:xfrm rot="5400000">
                <a:off x="8362723" y="1112088"/>
                <a:ext cx="144088" cy="214640"/>
              </a:xfrm>
              <a:prstGeom prst="upDownArrow">
                <a:avLst/>
              </a:prstGeom>
              <a:solidFill>
                <a:srgbClr val="70AD47">
                  <a:lumMod val="75000"/>
                </a:srgbClr>
              </a:solidFill>
              <a:ln w="12700" cap="flat" cmpd="sng" algn="ctr">
                <a:solidFill>
                  <a:schemeClr val="accent3"/>
                </a:solidFill>
                <a:prstDash val="solid"/>
                <a:miter lim="800000"/>
              </a:ln>
              <a:effectLst/>
            </p:spPr>
            <p:txBody>
              <a:bodyPr rtlCol="0" anchor="ctr"/>
              <a:lstStyle/>
              <a:p>
                <a:pPr algn="ctr">
                  <a:defRPr/>
                </a:pPr>
                <a:endParaRPr lang="ja-JP" altLang="en-US" sz="564" kern="0">
                  <a:solidFill>
                    <a:prstClr val="white"/>
                  </a:solidFill>
                  <a:latin typeface="Calibri" panose="020F0502020204030204"/>
                  <a:ea typeface="游ゴシック" panose="020B0400000000000000" pitchFamily="50" charset="-128"/>
                </a:endParaRPr>
              </a:p>
            </p:txBody>
          </p:sp>
          <p:sp>
            <p:nvSpPr>
              <p:cNvPr id="35" name="上下矢印 34"/>
              <p:cNvSpPr/>
              <p:nvPr/>
            </p:nvSpPr>
            <p:spPr>
              <a:xfrm rot="1800000">
                <a:off x="7889416" y="1325548"/>
                <a:ext cx="144088" cy="214640"/>
              </a:xfrm>
              <a:prstGeom prst="upDownArrow">
                <a:avLst/>
              </a:prstGeom>
              <a:solidFill>
                <a:srgbClr val="70AD47">
                  <a:lumMod val="75000"/>
                </a:srgbClr>
              </a:solidFill>
              <a:ln w="12700" cap="flat" cmpd="sng" algn="ctr">
                <a:solidFill>
                  <a:schemeClr val="accent3"/>
                </a:solidFill>
                <a:prstDash val="solid"/>
                <a:miter lim="800000"/>
              </a:ln>
              <a:effectLst/>
            </p:spPr>
            <p:txBody>
              <a:bodyPr rtlCol="0" anchor="ctr"/>
              <a:lstStyle/>
              <a:p>
                <a:pPr algn="ctr">
                  <a:defRPr/>
                </a:pPr>
                <a:endParaRPr lang="ja-JP" altLang="en-US" sz="564" kern="0">
                  <a:solidFill>
                    <a:prstClr val="white"/>
                  </a:solidFill>
                  <a:latin typeface="Calibri" panose="020F0502020204030204"/>
                  <a:ea typeface="游ゴシック" panose="020B0400000000000000" pitchFamily="50" charset="-128"/>
                </a:endParaRPr>
              </a:p>
            </p:txBody>
          </p:sp>
          <p:sp>
            <p:nvSpPr>
              <p:cNvPr id="36" name="上下矢印 35"/>
              <p:cNvSpPr/>
              <p:nvPr/>
            </p:nvSpPr>
            <p:spPr>
              <a:xfrm rot="19800000">
                <a:off x="8616085" y="1325548"/>
                <a:ext cx="144088" cy="214640"/>
              </a:xfrm>
              <a:prstGeom prst="upDownArrow">
                <a:avLst/>
              </a:prstGeom>
              <a:solidFill>
                <a:srgbClr val="70AD47">
                  <a:lumMod val="75000"/>
                </a:srgbClr>
              </a:solidFill>
              <a:ln w="12700" cap="flat" cmpd="sng" algn="ctr">
                <a:solidFill>
                  <a:schemeClr val="accent3"/>
                </a:solidFill>
                <a:prstDash val="solid"/>
                <a:miter lim="800000"/>
              </a:ln>
              <a:effectLst/>
            </p:spPr>
            <p:txBody>
              <a:bodyPr rtlCol="0" anchor="ctr"/>
              <a:lstStyle/>
              <a:p>
                <a:pPr algn="ctr">
                  <a:defRPr/>
                </a:pPr>
                <a:endParaRPr lang="ja-JP" altLang="en-US" sz="564" kern="0">
                  <a:solidFill>
                    <a:prstClr val="white"/>
                  </a:solidFill>
                  <a:latin typeface="Calibri" panose="020F0502020204030204"/>
                  <a:ea typeface="游ゴシック" panose="020B0400000000000000" pitchFamily="50" charset="-128"/>
                </a:endParaRPr>
              </a:p>
            </p:txBody>
          </p:sp>
          <p:cxnSp>
            <p:nvCxnSpPr>
              <p:cNvPr id="37" name="直線矢印コネクタ 36"/>
              <p:cNvCxnSpPr/>
              <p:nvPr/>
            </p:nvCxnSpPr>
            <p:spPr>
              <a:xfrm flipH="1" flipV="1">
                <a:off x="8896371" y="1113663"/>
                <a:ext cx="371524" cy="18571"/>
              </a:xfrm>
              <a:prstGeom prst="straightConnector1">
                <a:avLst/>
              </a:prstGeom>
              <a:noFill/>
              <a:ln w="6350" cap="flat" cmpd="sng" algn="ctr">
                <a:solidFill>
                  <a:schemeClr val="accent3"/>
                </a:solidFill>
                <a:prstDash val="solid"/>
                <a:miter lim="800000"/>
                <a:tailEnd type="triangle" w="lg" len="lg"/>
              </a:ln>
              <a:effectLst/>
            </p:spPr>
          </p:cxnSp>
          <p:cxnSp>
            <p:nvCxnSpPr>
              <p:cNvPr id="38" name="直線矢印コネクタ 37"/>
              <p:cNvCxnSpPr/>
              <p:nvPr/>
            </p:nvCxnSpPr>
            <p:spPr>
              <a:xfrm flipH="1">
                <a:off x="8839556" y="1706362"/>
                <a:ext cx="411078" cy="60929"/>
              </a:xfrm>
              <a:prstGeom prst="straightConnector1">
                <a:avLst/>
              </a:prstGeom>
              <a:noFill/>
              <a:ln w="6350" cap="flat" cmpd="sng" algn="ctr">
                <a:solidFill>
                  <a:schemeClr val="accent3"/>
                </a:solidFill>
                <a:prstDash val="solid"/>
                <a:miter lim="800000"/>
                <a:tailEnd type="triangle" w="lg" len="lg"/>
              </a:ln>
              <a:effectLst/>
            </p:spPr>
          </p:cxnSp>
        </p:grpSp>
        <p:sp>
          <p:nvSpPr>
            <p:cNvPr id="40" name="テキスト ボックス 39"/>
            <p:cNvSpPr txBox="1"/>
            <p:nvPr/>
          </p:nvSpPr>
          <p:spPr>
            <a:xfrm>
              <a:off x="398526" y="5514826"/>
              <a:ext cx="1431221" cy="381496"/>
            </a:xfrm>
            <a:prstGeom prst="rect">
              <a:avLst/>
            </a:prstGeom>
            <a:noFill/>
            <a:ln w="12700">
              <a:solidFill>
                <a:schemeClr val="accent3"/>
              </a:solidFill>
              <a:prstDash val="sysDash"/>
            </a:ln>
          </p:spPr>
          <p:txBody>
            <a:bodyPr wrap="square" rtlCol="0">
              <a:spAutoFit/>
            </a:bodyPr>
            <a:lstStyle/>
            <a:p>
              <a:endParaRPr kumimoji="1" lang="ja-JP" altLang="en-US" sz="1000" dirty="0"/>
            </a:p>
          </p:txBody>
        </p:sp>
      </p:grpSp>
      <p:sp>
        <p:nvSpPr>
          <p:cNvPr id="43" name="正方形/長方形 42"/>
          <p:cNvSpPr/>
          <p:nvPr/>
        </p:nvSpPr>
        <p:spPr>
          <a:xfrm>
            <a:off x="158918" y="1811951"/>
            <a:ext cx="1100792" cy="2701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Meiryo UI" panose="020B0604030504040204" pitchFamily="50" charset="-128"/>
                <a:ea typeface="Meiryo UI" panose="020B0604030504040204" pitchFamily="50" charset="-128"/>
              </a:rPr>
              <a:t>修正前</a:t>
            </a:r>
          </a:p>
        </p:txBody>
      </p:sp>
      <p:sp>
        <p:nvSpPr>
          <p:cNvPr id="44" name="正方形/長方形 43"/>
          <p:cNvSpPr/>
          <p:nvPr/>
        </p:nvSpPr>
        <p:spPr>
          <a:xfrm>
            <a:off x="189220" y="4036805"/>
            <a:ext cx="1100792" cy="3148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Meiryo UI" panose="020B0604030504040204" pitchFamily="50" charset="-128"/>
                <a:ea typeface="Meiryo UI" panose="020B0604030504040204" pitchFamily="50" charset="-128"/>
              </a:rPr>
              <a:t>修正後</a:t>
            </a:r>
          </a:p>
        </p:txBody>
      </p:sp>
      <p:sp>
        <p:nvSpPr>
          <p:cNvPr id="45" name="テキスト ボックス 44"/>
          <p:cNvSpPr txBox="1"/>
          <p:nvPr/>
        </p:nvSpPr>
        <p:spPr>
          <a:xfrm>
            <a:off x="158918" y="676403"/>
            <a:ext cx="9631753" cy="938719"/>
          </a:xfrm>
          <a:prstGeom prst="rect">
            <a:avLst/>
          </a:prstGeom>
          <a:noFill/>
          <a:ln>
            <a:solidFill>
              <a:schemeClr val="tx1"/>
            </a:solidFill>
            <a:prstDash val="sysDash"/>
          </a:ln>
        </p:spPr>
        <p:txBody>
          <a:bodyPr wrap="square" rtlCol="0">
            <a:spAutoFit/>
          </a:bodyPr>
          <a:lstStyle/>
          <a:p>
            <a:r>
              <a:rPr kumimoji="1" lang="ja-JP" altLang="en-US" sz="1100" dirty="0"/>
              <a:t>・新型コロナウイルスの感染拡大防止のため、イベント自粛やテレワーク・オンライン会議の推奨など府民生活や企業活動に大きな影響が生じている。</a:t>
            </a:r>
          </a:p>
          <a:p>
            <a:r>
              <a:rPr kumimoji="1" lang="ja-JP" altLang="en-US" sz="1100" dirty="0"/>
              <a:t>・ワクチンや有効な治療薬が開発されるまでの間、影響は今後も続くと考えられることから、取組みの推進にあたっては、従前のような人を集めた取組みや効果検証の手法について見直しを行い、コロナとの共存を前提に、「新しい生活様式」を取り入れ、推進していくことが求められる。</a:t>
            </a:r>
          </a:p>
          <a:p>
            <a:r>
              <a:rPr kumimoji="1" lang="ja-JP" altLang="en-US" sz="1100" dirty="0"/>
              <a:t>・さらに、コロナ後の社会変容を見据え、「新しい生活様式」に加え、</a:t>
            </a:r>
            <a:r>
              <a:rPr kumimoji="1" lang="en-US" altLang="ja-JP" sz="1100" dirty="0"/>
              <a:t>DX</a:t>
            </a:r>
            <a:r>
              <a:rPr kumimoji="1" lang="ja-JP" altLang="en-US" sz="1100" dirty="0"/>
              <a:t>（デジタル・トランスフォーメーション）の加速など、戦略的に取組みを展開し、</a:t>
            </a:r>
            <a:r>
              <a:rPr kumimoji="1" lang="en-US" altLang="ja-JP" sz="1100" dirty="0"/>
              <a:t>2025</a:t>
            </a:r>
            <a:r>
              <a:rPr kumimoji="1" lang="ja-JP" altLang="en-US" sz="1100" dirty="0"/>
              <a:t>年の大阪・関西万博につなげていく必要がある。</a:t>
            </a:r>
          </a:p>
        </p:txBody>
      </p:sp>
      <p:sp>
        <p:nvSpPr>
          <p:cNvPr id="46" name="テキスト ボックス 45"/>
          <p:cNvSpPr txBox="1"/>
          <p:nvPr/>
        </p:nvSpPr>
        <p:spPr>
          <a:xfrm>
            <a:off x="1868745" y="4082850"/>
            <a:ext cx="2373589" cy="268782"/>
          </a:xfrm>
          <a:prstGeom prst="rect">
            <a:avLst/>
          </a:prstGeom>
          <a:noFill/>
          <a:ln>
            <a:solidFill>
              <a:schemeClr val="accent3"/>
            </a:solidFill>
          </a:ln>
        </p:spPr>
        <p:txBody>
          <a:bodyPr wrap="square" rtlCol="0">
            <a:spAutoFit/>
          </a:bodyPr>
          <a:lstStyle/>
          <a:p>
            <a:r>
              <a:rPr kumimoji="1" lang="en-US" altLang="ja-JP" sz="1100" dirty="0"/>
              <a:t>【10</a:t>
            </a:r>
            <a:r>
              <a:rPr kumimoji="1" lang="ja-JP" altLang="en-US" sz="1100" dirty="0"/>
              <a:t>歳若返りの取組みの分野と視点</a:t>
            </a:r>
            <a:r>
              <a:rPr kumimoji="1" lang="en-US" altLang="ja-JP" sz="1100" dirty="0"/>
              <a:t>】</a:t>
            </a:r>
            <a:endParaRPr kumimoji="1" lang="ja-JP" altLang="en-US" sz="1100" dirty="0"/>
          </a:p>
        </p:txBody>
      </p:sp>
      <p:sp>
        <p:nvSpPr>
          <p:cNvPr id="50" name="テキスト ボックス 49"/>
          <p:cNvSpPr txBox="1"/>
          <p:nvPr/>
        </p:nvSpPr>
        <p:spPr>
          <a:xfrm>
            <a:off x="6056207" y="2063152"/>
            <a:ext cx="3750510" cy="1754326"/>
          </a:xfrm>
          <a:prstGeom prst="rect">
            <a:avLst/>
          </a:prstGeom>
          <a:noFill/>
          <a:ln>
            <a:solidFill>
              <a:schemeClr val="bg2"/>
            </a:solidFill>
            <a:prstDash val="sysDash"/>
          </a:ln>
        </p:spPr>
        <p:txBody>
          <a:bodyPr wrap="square" rtlCol="0">
            <a:spAutoFit/>
          </a:bodyPr>
          <a:lstStyle/>
          <a:p>
            <a:r>
              <a:rPr kumimoji="1" lang="ja-JP" altLang="en-US" sz="1200" dirty="0" smtClean="0"/>
              <a:t>（分野について）</a:t>
            </a:r>
            <a:endParaRPr kumimoji="1" lang="en-US" altLang="ja-JP" sz="1200" dirty="0" smtClean="0"/>
          </a:p>
          <a:p>
            <a:pPr marL="171450" indent="-171450">
              <a:buFont typeface="Wingdings" panose="05000000000000000000" pitchFamily="2" charset="2"/>
              <a:buChar char="l"/>
            </a:pPr>
            <a:r>
              <a:rPr kumimoji="1" lang="en-US" altLang="ja-JP" sz="1200" dirty="0" smtClean="0"/>
              <a:t>10</a:t>
            </a:r>
            <a:r>
              <a:rPr kumimoji="1" lang="ja-JP" altLang="en-US" sz="1200" dirty="0"/>
              <a:t>歳</a:t>
            </a:r>
            <a:r>
              <a:rPr kumimoji="1" lang="ja-JP" altLang="en-US" sz="1200" dirty="0" smtClean="0"/>
              <a:t>若返りの「</a:t>
            </a:r>
            <a:r>
              <a:rPr kumimoji="1" lang="ja-JP" altLang="en-US" sz="1200" dirty="0"/>
              <a:t>多様な活動</a:t>
            </a:r>
            <a:r>
              <a:rPr kumimoji="1" lang="ja-JP" altLang="en-US" sz="1200" dirty="0" smtClean="0"/>
              <a:t>」に主軸をおいた取組みとして実施することがわかりにくい</a:t>
            </a:r>
            <a:endParaRPr kumimoji="1" lang="en-US" altLang="ja-JP" sz="1200" dirty="0" smtClean="0"/>
          </a:p>
          <a:p>
            <a:pPr marL="171450" indent="-171450">
              <a:buFont typeface="Wingdings" panose="05000000000000000000" pitchFamily="2" charset="2"/>
              <a:buChar char="l"/>
            </a:pPr>
            <a:r>
              <a:rPr kumimoji="1" lang="ja-JP" altLang="en-US" sz="1200" dirty="0" smtClean="0"/>
              <a:t>取組む分野の範囲が狭く、特定されている</a:t>
            </a:r>
            <a:endParaRPr kumimoji="1" lang="en-US" altLang="ja-JP" sz="1200" dirty="0" smtClean="0"/>
          </a:p>
          <a:p>
            <a:r>
              <a:rPr kumimoji="1" lang="ja-JP" altLang="en-US" sz="1200" dirty="0" smtClean="0"/>
              <a:t>（視点について）</a:t>
            </a:r>
            <a:endParaRPr kumimoji="1" lang="en-US" altLang="ja-JP" sz="1200" dirty="0"/>
          </a:p>
          <a:p>
            <a:pPr marL="171450" indent="-171450">
              <a:buFont typeface="Wingdings" panose="05000000000000000000" pitchFamily="2" charset="2"/>
              <a:buChar char="l"/>
            </a:pPr>
            <a:r>
              <a:rPr kumimoji="1" lang="en-US" altLang="ja-JP" sz="1200" dirty="0" smtClean="0"/>
              <a:t>With</a:t>
            </a:r>
            <a:r>
              <a:rPr kumimoji="1" lang="ja-JP" altLang="en-US" sz="1200" dirty="0" smtClean="0"/>
              <a:t>コロナの中で実施する際の視点不足</a:t>
            </a:r>
            <a:endParaRPr kumimoji="1" lang="en-US" altLang="ja-JP" sz="1200" dirty="0"/>
          </a:p>
          <a:p>
            <a:pPr marL="171450" indent="-171450">
              <a:buFont typeface="Wingdings" panose="05000000000000000000" pitchFamily="2" charset="2"/>
              <a:buChar char="l"/>
            </a:pPr>
            <a:r>
              <a:rPr kumimoji="1" lang="ja-JP" altLang="en-US" sz="1200" dirty="0" smtClean="0"/>
              <a:t>新型コロナの感染拡大による社会変容を受け、万博</a:t>
            </a:r>
            <a:r>
              <a:rPr kumimoji="1" lang="ja-JP" altLang="en-US" sz="1200" dirty="0"/>
              <a:t>に影響</a:t>
            </a:r>
            <a:r>
              <a:rPr kumimoji="1" lang="ja-JP" altLang="en-US" sz="1200" dirty="0" smtClean="0"/>
              <a:t>すると思われる</a:t>
            </a:r>
            <a:r>
              <a:rPr kumimoji="1" lang="en-US" altLang="ja-JP" sz="1200" dirty="0" smtClean="0"/>
              <a:t>DX</a:t>
            </a:r>
            <a:r>
              <a:rPr kumimoji="1" lang="ja-JP" altLang="en-US" sz="1200" dirty="0" smtClean="0"/>
              <a:t>（デジタル・トランスフォーメーション）の加速化など新たな技術視点の取り込みが必要</a:t>
            </a:r>
            <a:endParaRPr kumimoji="1" lang="ja-JP" altLang="en-US" sz="1200" dirty="0"/>
          </a:p>
        </p:txBody>
      </p:sp>
      <p:sp>
        <p:nvSpPr>
          <p:cNvPr id="51" name="二等辺三角形 50"/>
          <p:cNvSpPr/>
          <p:nvPr/>
        </p:nvSpPr>
        <p:spPr>
          <a:xfrm flipV="1">
            <a:off x="3915618" y="1527848"/>
            <a:ext cx="2041222" cy="22456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テキスト ボックス 46">
            <a:extLst>
              <a:ext uri="{FF2B5EF4-FFF2-40B4-BE49-F238E27FC236}">
                <a16:creationId xmlns:a16="http://schemas.microsoft.com/office/drawing/2014/main" id="{49DCA380-958E-47F5-AEBE-18C002AF97B4}"/>
              </a:ext>
            </a:extLst>
          </p:cNvPr>
          <p:cNvSpPr txBox="1"/>
          <p:nvPr/>
        </p:nvSpPr>
        <p:spPr>
          <a:xfrm>
            <a:off x="6061859" y="4102562"/>
            <a:ext cx="3728812" cy="2308324"/>
          </a:xfrm>
          <a:prstGeom prst="rect">
            <a:avLst/>
          </a:prstGeom>
          <a:noFill/>
          <a:ln>
            <a:solidFill>
              <a:schemeClr val="bg2"/>
            </a:solidFill>
            <a:prstDash val="sysDash"/>
          </a:ln>
        </p:spPr>
        <p:txBody>
          <a:bodyPr wrap="square" rtlCol="0">
            <a:spAutoFit/>
          </a:bodyPr>
          <a:lstStyle/>
          <a:p>
            <a:r>
              <a:rPr kumimoji="1" lang="ja-JP" altLang="en-US" sz="1200" dirty="0" smtClean="0"/>
              <a:t>（分野について）</a:t>
            </a:r>
            <a:endParaRPr kumimoji="1" lang="en-US" altLang="ja-JP" sz="1200" dirty="0" smtClean="0"/>
          </a:p>
          <a:p>
            <a:pPr marL="171450" indent="-171450">
              <a:buFont typeface="Wingdings" panose="05000000000000000000" pitchFamily="2" charset="2"/>
              <a:buChar char="l"/>
            </a:pPr>
            <a:r>
              <a:rPr kumimoji="1" lang="ja-JP" altLang="en-US" sz="1200" dirty="0" smtClean="0"/>
              <a:t>分野の項目に「多様な活動」の取組みを広げるため、「生きがい、やりがい」を追加するとともに、より幅広い世代で取組みを進めるために「高齢社会のまちづくり」を「いのち輝く未来のまちづくり」に修正</a:t>
            </a:r>
            <a:endParaRPr kumimoji="1" lang="en-US" altLang="ja-JP" sz="1200" dirty="0" smtClean="0"/>
          </a:p>
          <a:p>
            <a:r>
              <a:rPr kumimoji="1" lang="ja-JP" altLang="en-US" sz="1200" dirty="0" smtClean="0"/>
              <a:t>（視点について）</a:t>
            </a:r>
            <a:endParaRPr kumimoji="1" lang="en-US" altLang="ja-JP" sz="1200" dirty="0" smtClean="0"/>
          </a:p>
          <a:p>
            <a:pPr marL="171450" indent="-171450">
              <a:buFont typeface="Wingdings" panose="05000000000000000000" pitchFamily="2" charset="2"/>
              <a:buChar char="l"/>
            </a:pPr>
            <a:r>
              <a:rPr kumimoji="1" lang="ja-JP" altLang="en-US" sz="1200" dirty="0" smtClean="0"/>
              <a:t>連携</a:t>
            </a:r>
            <a:r>
              <a:rPr kumimoji="1" lang="ja-JP" altLang="en-US" sz="1200" dirty="0"/>
              <a:t>の</a:t>
            </a:r>
            <a:r>
              <a:rPr kumimoji="1" lang="ja-JP" altLang="en-US" sz="1200" dirty="0" smtClean="0"/>
              <a:t>視点に、新型コロナの感染拡大防止の観点から、「新しい生活様式」を踏まえて行うことを追加し、「連携等の視点」に修正</a:t>
            </a:r>
            <a:endParaRPr kumimoji="1" lang="en-US" altLang="ja-JP" sz="1200" dirty="0" smtClean="0"/>
          </a:p>
          <a:p>
            <a:pPr marL="171450" indent="-171450">
              <a:buFont typeface="Wingdings" panose="05000000000000000000" pitchFamily="2" charset="2"/>
              <a:buChar char="l"/>
            </a:pPr>
            <a:r>
              <a:rPr kumimoji="1" lang="ja-JP" altLang="en-US" sz="1200" dirty="0" smtClean="0"/>
              <a:t>先進</a:t>
            </a:r>
            <a:r>
              <a:rPr kumimoji="1" lang="ja-JP" altLang="en-US" sz="1200" dirty="0"/>
              <a:t>技術の</a:t>
            </a:r>
            <a:r>
              <a:rPr kumimoji="1" lang="ja-JP" altLang="en-US" sz="1200" dirty="0" smtClean="0"/>
              <a:t>視点に、新型</a:t>
            </a:r>
            <a:r>
              <a:rPr kumimoji="1" lang="ja-JP" altLang="en-US" sz="1200" dirty="0"/>
              <a:t>コロナ</a:t>
            </a:r>
            <a:r>
              <a:rPr kumimoji="1" lang="ja-JP" altLang="en-US" sz="1200" dirty="0" smtClean="0"/>
              <a:t>によって、進んでいる「</a:t>
            </a:r>
            <a:r>
              <a:rPr kumimoji="1" lang="en-US" altLang="ja-JP" sz="1200" dirty="0" smtClean="0"/>
              <a:t>DX</a:t>
            </a:r>
            <a:r>
              <a:rPr kumimoji="1" lang="ja-JP" altLang="en-US" sz="1200" dirty="0" smtClean="0"/>
              <a:t>（デジタル・トランスフォーメーション）の加速化」を見据えることを追加</a:t>
            </a:r>
            <a:endParaRPr kumimoji="1" lang="en-US" altLang="ja-JP" sz="1200" dirty="0" smtClean="0"/>
          </a:p>
        </p:txBody>
      </p:sp>
      <p:sp>
        <p:nvSpPr>
          <p:cNvPr id="20" name="テキスト ボックス 19"/>
          <p:cNvSpPr txBox="1"/>
          <p:nvPr/>
        </p:nvSpPr>
        <p:spPr>
          <a:xfrm>
            <a:off x="6005184" y="1755375"/>
            <a:ext cx="1377792" cy="307777"/>
          </a:xfrm>
          <a:prstGeom prst="rect">
            <a:avLst/>
          </a:prstGeom>
          <a:noFill/>
        </p:spPr>
        <p:txBody>
          <a:bodyPr wrap="square" rtlCol="0">
            <a:spAutoFit/>
          </a:bodyPr>
          <a:lstStyle/>
          <a:p>
            <a:r>
              <a:rPr kumimoji="1" lang="en-US" altLang="ja-JP" sz="1400" dirty="0" smtClean="0"/>
              <a:t>【</a:t>
            </a:r>
            <a:r>
              <a:rPr kumimoji="1" lang="ja-JP" altLang="en-US" sz="1400" dirty="0" smtClean="0"/>
              <a:t>図上の課題</a:t>
            </a:r>
            <a:r>
              <a:rPr kumimoji="1" lang="en-US" altLang="ja-JP" sz="1400" dirty="0" smtClean="0"/>
              <a:t>】</a:t>
            </a:r>
            <a:endParaRPr kumimoji="1" lang="ja-JP" altLang="en-US" sz="1400" dirty="0"/>
          </a:p>
        </p:txBody>
      </p:sp>
      <p:sp>
        <p:nvSpPr>
          <p:cNvPr id="48" name="テキスト ボックス 47"/>
          <p:cNvSpPr txBox="1"/>
          <p:nvPr/>
        </p:nvSpPr>
        <p:spPr>
          <a:xfrm>
            <a:off x="6005184" y="3800506"/>
            <a:ext cx="1377792" cy="307777"/>
          </a:xfrm>
          <a:prstGeom prst="rect">
            <a:avLst/>
          </a:prstGeom>
          <a:noFill/>
        </p:spPr>
        <p:txBody>
          <a:bodyPr wrap="square" rtlCol="0">
            <a:spAutoFit/>
          </a:bodyPr>
          <a:lstStyle/>
          <a:p>
            <a:r>
              <a:rPr kumimoji="1" lang="en-US" altLang="ja-JP" sz="1400" dirty="0" smtClean="0"/>
              <a:t>【</a:t>
            </a:r>
            <a:r>
              <a:rPr kumimoji="1" lang="ja-JP" altLang="en-US" sz="1400" dirty="0" smtClean="0"/>
              <a:t>修正点</a:t>
            </a:r>
            <a:r>
              <a:rPr kumimoji="1" lang="en-US" altLang="ja-JP" sz="1400" dirty="0" smtClean="0"/>
              <a:t>】</a:t>
            </a:r>
            <a:endParaRPr kumimoji="1" lang="ja-JP" altLang="en-US" sz="1400" dirty="0"/>
          </a:p>
        </p:txBody>
      </p:sp>
      <p:sp>
        <p:nvSpPr>
          <p:cNvPr id="49" name="スライド番号プレースホルダー 3"/>
          <p:cNvSpPr>
            <a:spLocks noGrp="1"/>
          </p:cNvSpPr>
          <p:nvPr>
            <p:ph type="sldNum" sz="quarter" idx="12"/>
          </p:nvPr>
        </p:nvSpPr>
        <p:spPr>
          <a:xfrm>
            <a:off x="9347223" y="6463754"/>
            <a:ext cx="459494" cy="394246"/>
          </a:xfrm>
          <a:ln>
            <a:solidFill>
              <a:schemeClr val="accent1"/>
            </a:solidFill>
          </a:ln>
        </p:spPr>
        <p:txBody>
          <a:bodyPr/>
          <a:lstStyle/>
          <a:p>
            <a:pPr algn="ctr"/>
            <a:r>
              <a:rPr kumimoji="1" lang="en-US" altLang="ja-JP" sz="1600" b="1" dirty="0">
                <a:solidFill>
                  <a:schemeClr val="tx1"/>
                </a:solidFill>
              </a:rPr>
              <a:t>3</a:t>
            </a:r>
            <a:endParaRPr kumimoji="1" lang="ja-JP" altLang="en-US" sz="1600" b="1" dirty="0">
              <a:solidFill>
                <a:schemeClr val="tx1"/>
              </a:solidFill>
            </a:endParaRPr>
          </a:p>
        </p:txBody>
      </p:sp>
      <p:sp>
        <p:nvSpPr>
          <p:cNvPr id="52" name="正方形/長方形 51"/>
          <p:cNvSpPr/>
          <p:nvPr/>
        </p:nvSpPr>
        <p:spPr>
          <a:xfrm>
            <a:off x="4352975" y="429575"/>
            <a:ext cx="1100792" cy="2701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latin typeface="Meiryo UI" panose="020B0604030504040204" pitchFamily="50" charset="-128"/>
                <a:ea typeface="Meiryo UI" panose="020B0604030504040204" pitchFamily="50" charset="-128"/>
              </a:rPr>
              <a:t>現状・課題</a:t>
            </a:r>
            <a:endParaRPr kumimoji="1" lang="ja-JP" altLang="en-US" sz="1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221531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グループ化 34">
            <a:extLst>
              <a:ext uri="{FF2B5EF4-FFF2-40B4-BE49-F238E27FC236}">
                <a16:creationId xmlns:a16="http://schemas.microsoft.com/office/drawing/2014/main" id="{472CDE70-5B47-4610-A550-E544A89F6CCA}"/>
              </a:ext>
            </a:extLst>
          </p:cNvPr>
          <p:cNvGrpSpPr/>
          <p:nvPr/>
        </p:nvGrpSpPr>
        <p:grpSpPr>
          <a:xfrm>
            <a:off x="147177" y="5496360"/>
            <a:ext cx="4944111" cy="1277480"/>
            <a:chOff x="502836" y="8087301"/>
            <a:chExt cx="12620547" cy="2025648"/>
          </a:xfrm>
        </p:grpSpPr>
        <p:grpSp>
          <p:nvGrpSpPr>
            <p:cNvPr id="30" name="グループ化 29">
              <a:extLst>
                <a:ext uri="{FF2B5EF4-FFF2-40B4-BE49-F238E27FC236}">
                  <a16:creationId xmlns:a16="http://schemas.microsoft.com/office/drawing/2014/main" id="{E961D5FB-B871-464F-A7F9-36E9328BEADD}"/>
                </a:ext>
              </a:extLst>
            </p:cNvPr>
            <p:cNvGrpSpPr/>
            <p:nvPr/>
          </p:nvGrpSpPr>
          <p:grpSpPr>
            <a:xfrm>
              <a:off x="2364614" y="8603589"/>
              <a:ext cx="10493269" cy="824305"/>
              <a:chOff x="2610141" y="8465785"/>
              <a:chExt cx="9810578" cy="1132193"/>
            </a:xfrm>
          </p:grpSpPr>
          <p:sp>
            <p:nvSpPr>
              <p:cNvPr id="31" name="角丸四角形 134">
                <a:extLst>
                  <a:ext uri="{FF2B5EF4-FFF2-40B4-BE49-F238E27FC236}">
                    <a16:creationId xmlns:a16="http://schemas.microsoft.com/office/drawing/2014/main" id="{EFEB623A-C522-4AF5-A6DE-8D5521FD4700}"/>
                  </a:ext>
                </a:extLst>
              </p:cNvPr>
              <p:cNvSpPr/>
              <p:nvPr/>
            </p:nvSpPr>
            <p:spPr>
              <a:xfrm>
                <a:off x="2610141" y="8465785"/>
                <a:ext cx="9217898" cy="1132193"/>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sz="1200"/>
              </a:p>
            </p:txBody>
          </p:sp>
          <p:sp>
            <p:nvSpPr>
              <p:cNvPr id="32" name="テキスト ボックス 31">
                <a:extLst>
                  <a:ext uri="{FF2B5EF4-FFF2-40B4-BE49-F238E27FC236}">
                    <a16:creationId xmlns:a16="http://schemas.microsoft.com/office/drawing/2014/main" id="{B0ED71B8-FC49-4BC3-8F3F-6DCC0DED2D82}"/>
                  </a:ext>
                </a:extLst>
              </p:cNvPr>
              <p:cNvSpPr txBox="1"/>
              <p:nvPr/>
            </p:nvSpPr>
            <p:spPr>
              <a:xfrm>
                <a:off x="2687726" y="8571499"/>
                <a:ext cx="9732993" cy="904922"/>
              </a:xfrm>
              <a:prstGeom prst="rect">
                <a:avLst/>
              </a:prstGeom>
              <a:noFill/>
            </p:spPr>
            <p:txBody>
              <a:bodyPr wrap="square" rtlCol="0">
                <a:spAutoFit/>
              </a:bodyPr>
              <a:lstStyle/>
              <a:p>
                <a:r>
                  <a:rPr kumimoji="1" lang="ja-JP" altLang="en-US" sz="1050" b="1" dirty="0"/>
                  <a:t>大阪府内で「</a:t>
                </a:r>
                <a:r>
                  <a:rPr kumimoji="1" lang="en-US" altLang="ja-JP" sz="1050" b="1" dirty="0"/>
                  <a:t>『10</a:t>
                </a:r>
                <a:r>
                  <a:rPr kumimoji="1" lang="ja-JP" altLang="en-US" sz="1050" b="1" dirty="0"/>
                  <a:t>歳若返り</a:t>
                </a:r>
                <a:r>
                  <a:rPr kumimoji="1" lang="en-US" altLang="ja-JP" sz="1050" b="1" dirty="0"/>
                  <a:t>』</a:t>
                </a:r>
                <a:r>
                  <a:rPr kumimoji="1" lang="ja-JP" altLang="en-US" sz="1050" b="1" dirty="0"/>
                  <a:t>の意識が府民一人一人に浸透」、</a:t>
                </a:r>
                <a:endParaRPr kumimoji="1" lang="en-US" altLang="ja-JP" sz="1050" b="1" dirty="0"/>
              </a:p>
              <a:p>
                <a:r>
                  <a:rPr kumimoji="1" lang="ja-JP" altLang="en-US" sz="1050" b="1" dirty="0"/>
                  <a:t>「</a:t>
                </a:r>
                <a:r>
                  <a:rPr kumimoji="1" lang="en-US" altLang="ja-JP" sz="1050" b="1" dirty="0"/>
                  <a:t>『10</a:t>
                </a:r>
                <a:r>
                  <a:rPr kumimoji="1" lang="ja-JP" altLang="en-US" sz="1050" b="1" dirty="0"/>
                  <a:t>歳若返り</a:t>
                </a:r>
                <a:r>
                  <a:rPr kumimoji="1" lang="en-US" altLang="ja-JP" sz="1050" b="1" dirty="0"/>
                  <a:t>』</a:t>
                </a:r>
                <a:r>
                  <a:rPr kumimoji="1" lang="ja-JP" altLang="en-US" sz="1050" b="1" dirty="0"/>
                  <a:t>のロールモデルとなる地域・企業が多数存在」</a:t>
                </a:r>
                <a:endParaRPr kumimoji="1" lang="en-US" altLang="ja-JP" sz="1050" b="1" dirty="0"/>
              </a:p>
            </p:txBody>
          </p:sp>
        </p:grpSp>
        <p:sp>
          <p:nvSpPr>
            <p:cNvPr id="33" name="円形吹き出し 148">
              <a:extLst>
                <a:ext uri="{FF2B5EF4-FFF2-40B4-BE49-F238E27FC236}">
                  <a16:creationId xmlns:a16="http://schemas.microsoft.com/office/drawing/2014/main" id="{935A4984-91C3-49AE-B642-B7B95C065D84}"/>
                </a:ext>
              </a:extLst>
            </p:cNvPr>
            <p:cNvSpPr/>
            <p:nvPr/>
          </p:nvSpPr>
          <p:spPr>
            <a:xfrm>
              <a:off x="502836" y="8087301"/>
              <a:ext cx="3508239" cy="631942"/>
            </a:xfrm>
            <a:prstGeom prst="wedgeEllipseCallout">
              <a:avLst>
                <a:gd name="adj1" fmla="val 53918"/>
                <a:gd name="adj2" fmla="val 40904"/>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050" dirty="0"/>
                <a:t>2025</a:t>
              </a:r>
              <a:r>
                <a:rPr kumimoji="1" lang="ja-JP" altLang="en-US" sz="1050" dirty="0"/>
                <a:t>年</a:t>
              </a:r>
              <a:endParaRPr kumimoji="1" lang="en-US" altLang="ja-JP" sz="1050" dirty="0"/>
            </a:p>
            <a:p>
              <a:pPr algn="ctr"/>
              <a:r>
                <a:rPr kumimoji="1" lang="ja-JP" altLang="en-US" sz="1050" dirty="0"/>
                <a:t>万博開催時</a:t>
              </a:r>
            </a:p>
          </p:txBody>
        </p:sp>
        <p:sp>
          <p:nvSpPr>
            <p:cNvPr id="34" name="テキスト ボックス 33">
              <a:extLst>
                <a:ext uri="{FF2B5EF4-FFF2-40B4-BE49-F238E27FC236}">
                  <a16:creationId xmlns:a16="http://schemas.microsoft.com/office/drawing/2014/main" id="{311303C9-565A-4B8C-9FC3-FFD22548F6A8}"/>
                </a:ext>
              </a:extLst>
            </p:cNvPr>
            <p:cNvSpPr txBox="1"/>
            <p:nvPr/>
          </p:nvSpPr>
          <p:spPr>
            <a:xfrm>
              <a:off x="1245026" y="9478511"/>
              <a:ext cx="11878357" cy="634438"/>
            </a:xfrm>
            <a:prstGeom prst="rect">
              <a:avLst/>
            </a:prstGeom>
            <a:noFill/>
          </p:spPr>
          <p:txBody>
            <a:bodyPr wrap="square" rtlCol="0">
              <a:spAutoFit/>
            </a:bodyPr>
            <a:lstStyle/>
            <a:p>
              <a:pPr lvl="0"/>
              <a:r>
                <a:rPr kumimoji="1" lang="ja-JP" altLang="en-US" sz="1000" b="1" dirty="0">
                  <a:solidFill>
                    <a:prstClr val="black"/>
                  </a:solidFill>
                </a:rPr>
                <a:t>⇒</a:t>
              </a:r>
              <a:r>
                <a:rPr kumimoji="1" lang="en-US" altLang="ja-JP" sz="1000" b="1" dirty="0">
                  <a:solidFill>
                    <a:prstClr val="black"/>
                  </a:solidFill>
                </a:rPr>
                <a:t>10</a:t>
              </a:r>
              <a:r>
                <a:rPr kumimoji="1" lang="ja-JP" altLang="en-US" sz="1000" b="1" dirty="0">
                  <a:solidFill>
                    <a:prstClr val="black"/>
                  </a:solidFill>
                </a:rPr>
                <a:t>歳若返り</a:t>
              </a:r>
              <a:r>
                <a:rPr kumimoji="1" lang="ja-JP" altLang="en-US" sz="1000" dirty="0">
                  <a:solidFill>
                    <a:prstClr val="black"/>
                  </a:solidFill>
                </a:rPr>
                <a:t>＝健康寿命の延伸に加え、</a:t>
              </a:r>
              <a:r>
                <a:rPr kumimoji="1" lang="ja-JP" altLang="en-US" sz="1000" u="sng" dirty="0">
                  <a:solidFill>
                    <a:prstClr val="black"/>
                  </a:solidFill>
                </a:rPr>
                <a:t>健康状態に応じて、誰もが生涯を通じ、自らの意思に基づき活動的に生活できる</a:t>
              </a:r>
              <a:r>
                <a:rPr kumimoji="1" lang="ja-JP" altLang="en-US" sz="1000" dirty="0">
                  <a:solidFill>
                    <a:prstClr val="black"/>
                  </a:solidFill>
                </a:rPr>
                <a:t>（社会）につなげる</a:t>
              </a:r>
            </a:p>
          </p:txBody>
        </p:sp>
      </p:grpSp>
      <p:sp>
        <p:nvSpPr>
          <p:cNvPr id="2" name="正方形/長方形 1"/>
          <p:cNvSpPr/>
          <p:nvPr/>
        </p:nvSpPr>
        <p:spPr>
          <a:xfrm>
            <a:off x="0" y="0"/>
            <a:ext cx="9906000" cy="399166"/>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kumimoji="1" lang="en-US" altLang="ja-JP" sz="2000" b="1" dirty="0">
                <a:latin typeface="Meiryo UI" panose="020B0604030504040204" pitchFamily="50" charset="-128"/>
                <a:ea typeface="Meiryo UI" panose="020B0604030504040204" pitchFamily="50" charset="-128"/>
              </a:rPr>
              <a:t>10</a:t>
            </a:r>
            <a:r>
              <a:rPr kumimoji="1" lang="ja-JP" altLang="en-US" sz="2000" b="1" dirty="0">
                <a:latin typeface="Meiryo UI" panose="020B0604030504040204" pitchFamily="50" charset="-128"/>
                <a:ea typeface="Meiryo UI" panose="020B0604030504040204" pitchFamily="50" charset="-128"/>
              </a:rPr>
              <a:t>歳若返りの取組み</a:t>
            </a:r>
            <a:r>
              <a:rPr kumimoji="1" lang="en-US" altLang="ja-JP" sz="2000" b="1" dirty="0">
                <a:latin typeface="Meiryo UI" panose="020B0604030504040204" pitchFamily="50" charset="-128"/>
                <a:ea typeface="Meiryo UI" panose="020B0604030504040204" pitchFamily="50" charset="-128"/>
              </a:rPr>
              <a:t>With</a:t>
            </a:r>
            <a:r>
              <a:rPr kumimoji="1" lang="ja-JP" altLang="en-US" sz="2000" b="1" dirty="0">
                <a:latin typeface="Meiryo UI" panose="020B0604030504040204" pitchFamily="50" charset="-128"/>
                <a:ea typeface="Meiryo UI" panose="020B0604030504040204" pitchFamily="50" charset="-128"/>
              </a:rPr>
              <a:t>コロナ（案</a:t>
            </a:r>
            <a:r>
              <a:rPr kumimoji="1" lang="ja-JP" altLang="en-US" sz="2000" b="1" dirty="0" smtClean="0">
                <a:latin typeface="Meiryo UI" panose="020B0604030504040204" pitchFamily="50" charset="-128"/>
                <a:ea typeface="Meiryo UI" panose="020B0604030504040204" pitchFamily="50" charset="-128"/>
              </a:rPr>
              <a:t>）</a:t>
            </a:r>
            <a:endParaRPr kumimoji="1" lang="ja-JP" altLang="en-US" sz="2000" b="1" dirty="0">
              <a:latin typeface="Meiryo UI" panose="020B0604030504040204" pitchFamily="50" charset="-128"/>
              <a:ea typeface="Meiryo UI" panose="020B0604030504040204" pitchFamily="50" charset="-128"/>
            </a:endParaRPr>
          </a:p>
        </p:txBody>
      </p:sp>
      <p:grpSp>
        <p:nvGrpSpPr>
          <p:cNvPr id="29" name="グループ化 28">
            <a:extLst>
              <a:ext uri="{FF2B5EF4-FFF2-40B4-BE49-F238E27FC236}">
                <a16:creationId xmlns:a16="http://schemas.microsoft.com/office/drawing/2014/main" id="{82B54855-0290-4224-8F9A-A8D91C1D6C95}"/>
              </a:ext>
            </a:extLst>
          </p:cNvPr>
          <p:cNvGrpSpPr/>
          <p:nvPr/>
        </p:nvGrpSpPr>
        <p:grpSpPr>
          <a:xfrm>
            <a:off x="234655" y="988057"/>
            <a:ext cx="4700235" cy="4882441"/>
            <a:chOff x="4332916" y="3087999"/>
            <a:chExt cx="4324714" cy="5574471"/>
          </a:xfrm>
        </p:grpSpPr>
        <p:sp>
          <p:nvSpPr>
            <p:cNvPr id="15" name="角丸四角形 123">
              <a:extLst>
                <a:ext uri="{FF2B5EF4-FFF2-40B4-BE49-F238E27FC236}">
                  <a16:creationId xmlns:a16="http://schemas.microsoft.com/office/drawing/2014/main" id="{40BA3CD9-BAFD-46B3-8BBE-D7D9D4A0402F}"/>
                </a:ext>
              </a:extLst>
            </p:cNvPr>
            <p:cNvSpPr/>
            <p:nvPr/>
          </p:nvSpPr>
          <p:spPr>
            <a:xfrm>
              <a:off x="4332916" y="3277290"/>
              <a:ext cx="4324714" cy="4855371"/>
            </a:xfrm>
            <a:prstGeom prst="roundRect">
              <a:avLst>
                <a:gd name="adj" fmla="val 14774"/>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F134B393-AAB0-458F-AB70-17BFE4064DAA}"/>
                </a:ext>
              </a:extLst>
            </p:cNvPr>
            <p:cNvSpPr txBox="1"/>
            <p:nvPr/>
          </p:nvSpPr>
          <p:spPr>
            <a:xfrm>
              <a:off x="6159076" y="3357178"/>
              <a:ext cx="1606661" cy="330603"/>
            </a:xfrm>
            <a:prstGeom prst="rect">
              <a:avLst/>
            </a:prstGeom>
            <a:noFill/>
          </p:spPr>
          <p:txBody>
            <a:bodyPr wrap="square" rtlCol="0">
              <a:spAutoFit/>
            </a:bodyPr>
            <a:lstStyle/>
            <a:p>
              <a:pPr>
                <a:lnSpc>
                  <a:spcPct val="150000"/>
                </a:lnSpc>
              </a:pPr>
              <a:r>
                <a:rPr kumimoji="1" lang="ja-JP" altLang="en-US" sz="1200" dirty="0"/>
                <a:t>大阪府</a:t>
              </a:r>
              <a:endParaRPr kumimoji="1" lang="ja-JP" altLang="en-US" sz="1100" dirty="0"/>
            </a:p>
          </p:txBody>
        </p:sp>
        <p:sp>
          <p:nvSpPr>
            <p:cNvPr id="17" name="下矢印 137">
              <a:extLst>
                <a:ext uri="{FF2B5EF4-FFF2-40B4-BE49-F238E27FC236}">
                  <a16:creationId xmlns:a16="http://schemas.microsoft.com/office/drawing/2014/main" id="{D02027FB-AC35-4F2D-9CA7-AAD158CCDB14}"/>
                </a:ext>
              </a:extLst>
            </p:cNvPr>
            <p:cNvSpPr/>
            <p:nvPr/>
          </p:nvSpPr>
          <p:spPr>
            <a:xfrm>
              <a:off x="5502685" y="4766947"/>
              <a:ext cx="2013266" cy="3895523"/>
            </a:xfrm>
            <a:custGeom>
              <a:avLst/>
              <a:gdLst>
                <a:gd name="connsiteX0" fmla="*/ 0 w 1700785"/>
                <a:gd name="connsiteY0" fmla="*/ 3136664 h 3600706"/>
                <a:gd name="connsiteX1" fmla="*/ 425196 w 1700785"/>
                <a:gd name="connsiteY1" fmla="*/ 3136664 h 3600706"/>
                <a:gd name="connsiteX2" fmla="*/ 425196 w 1700785"/>
                <a:gd name="connsiteY2" fmla="*/ 0 h 3600706"/>
                <a:gd name="connsiteX3" fmla="*/ 1275589 w 1700785"/>
                <a:gd name="connsiteY3" fmla="*/ 0 h 3600706"/>
                <a:gd name="connsiteX4" fmla="*/ 1275589 w 1700785"/>
                <a:gd name="connsiteY4" fmla="*/ 3136664 h 3600706"/>
                <a:gd name="connsiteX5" fmla="*/ 1700785 w 1700785"/>
                <a:gd name="connsiteY5" fmla="*/ 3136664 h 3600706"/>
                <a:gd name="connsiteX6" fmla="*/ 850393 w 1700785"/>
                <a:gd name="connsiteY6" fmla="*/ 3600706 h 3600706"/>
                <a:gd name="connsiteX7" fmla="*/ 0 w 1700785"/>
                <a:gd name="connsiteY7" fmla="*/ 3136664 h 3600706"/>
                <a:gd name="connsiteX0" fmla="*/ 0 w 1700785"/>
                <a:gd name="connsiteY0" fmla="*/ 3163959 h 3628001"/>
                <a:gd name="connsiteX1" fmla="*/ 425196 w 1700785"/>
                <a:gd name="connsiteY1" fmla="*/ 3163959 h 3628001"/>
                <a:gd name="connsiteX2" fmla="*/ 793685 w 1700785"/>
                <a:gd name="connsiteY2" fmla="*/ 0 h 3628001"/>
                <a:gd name="connsiteX3" fmla="*/ 1275589 w 1700785"/>
                <a:gd name="connsiteY3" fmla="*/ 27295 h 3628001"/>
                <a:gd name="connsiteX4" fmla="*/ 1275589 w 1700785"/>
                <a:gd name="connsiteY4" fmla="*/ 3163959 h 3628001"/>
                <a:gd name="connsiteX5" fmla="*/ 1700785 w 1700785"/>
                <a:gd name="connsiteY5" fmla="*/ 3163959 h 3628001"/>
                <a:gd name="connsiteX6" fmla="*/ 850393 w 1700785"/>
                <a:gd name="connsiteY6" fmla="*/ 3628001 h 3628001"/>
                <a:gd name="connsiteX7" fmla="*/ 0 w 1700785"/>
                <a:gd name="connsiteY7" fmla="*/ 3163959 h 3628001"/>
                <a:gd name="connsiteX0" fmla="*/ 0 w 1700785"/>
                <a:gd name="connsiteY0" fmla="*/ 3204903 h 3668945"/>
                <a:gd name="connsiteX1" fmla="*/ 425196 w 1700785"/>
                <a:gd name="connsiteY1" fmla="*/ 3204903 h 3668945"/>
                <a:gd name="connsiteX2" fmla="*/ 793685 w 1700785"/>
                <a:gd name="connsiteY2" fmla="*/ 40944 h 3668945"/>
                <a:gd name="connsiteX3" fmla="*/ 988987 w 1700785"/>
                <a:gd name="connsiteY3" fmla="*/ 0 h 3668945"/>
                <a:gd name="connsiteX4" fmla="*/ 1275589 w 1700785"/>
                <a:gd name="connsiteY4" fmla="*/ 3204903 h 3668945"/>
                <a:gd name="connsiteX5" fmla="*/ 1700785 w 1700785"/>
                <a:gd name="connsiteY5" fmla="*/ 3204903 h 3668945"/>
                <a:gd name="connsiteX6" fmla="*/ 850393 w 1700785"/>
                <a:gd name="connsiteY6" fmla="*/ 3668945 h 3668945"/>
                <a:gd name="connsiteX7" fmla="*/ 0 w 1700785"/>
                <a:gd name="connsiteY7" fmla="*/ 3204903 h 3668945"/>
                <a:gd name="connsiteX0" fmla="*/ 0 w 1700785"/>
                <a:gd name="connsiteY0" fmla="*/ 3204903 h 3668945"/>
                <a:gd name="connsiteX1" fmla="*/ 425196 w 1700785"/>
                <a:gd name="connsiteY1" fmla="*/ 3204903 h 3668945"/>
                <a:gd name="connsiteX2" fmla="*/ 916514 w 1700785"/>
                <a:gd name="connsiteY2" fmla="*/ 1 h 3668945"/>
                <a:gd name="connsiteX3" fmla="*/ 988987 w 1700785"/>
                <a:gd name="connsiteY3" fmla="*/ 0 h 3668945"/>
                <a:gd name="connsiteX4" fmla="*/ 1275589 w 1700785"/>
                <a:gd name="connsiteY4" fmla="*/ 3204903 h 3668945"/>
                <a:gd name="connsiteX5" fmla="*/ 1700785 w 1700785"/>
                <a:gd name="connsiteY5" fmla="*/ 3204903 h 3668945"/>
                <a:gd name="connsiteX6" fmla="*/ 850393 w 1700785"/>
                <a:gd name="connsiteY6" fmla="*/ 3668945 h 3668945"/>
                <a:gd name="connsiteX7" fmla="*/ 0 w 1700785"/>
                <a:gd name="connsiteY7" fmla="*/ 3204903 h 3668945"/>
                <a:gd name="connsiteX0" fmla="*/ 0 w 1700785"/>
                <a:gd name="connsiteY0" fmla="*/ 3204903 h 3668945"/>
                <a:gd name="connsiteX1" fmla="*/ 425196 w 1700785"/>
                <a:gd name="connsiteY1" fmla="*/ 3204903 h 3668945"/>
                <a:gd name="connsiteX2" fmla="*/ 916514 w 1700785"/>
                <a:gd name="connsiteY2" fmla="*/ 1 h 3668945"/>
                <a:gd name="connsiteX3" fmla="*/ 907100 w 1700785"/>
                <a:gd name="connsiteY3" fmla="*/ 0 h 3668945"/>
                <a:gd name="connsiteX4" fmla="*/ 1275589 w 1700785"/>
                <a:gd name="connsiteY4" fmla="*/ 3204903 h 3668945"/>
                <a:gd name="connsiteX5" fmla="*/ 1700785 w 1700785"/>
                <a:gd name="connsiteY5" fmla="*/ 3204903 h 3668945"/>
                <a:gd name="connsiteX6" fmla="*/ 850393 w 1700785"/>
                <a:gd name="connsiteY6" fmla="*/ 3668945 h 3668945"/>
                <a:gd name="connsiteX7" fmla="*/ 0 w 1700785"/>
                <a:gd name="connsiteY7" fmla="*/ 3204903 h 3668945"/>
                <a:gd name="connsiteX0" fmla="*/ 0 w 1700785"/>
                <a:gd name="connsiteY0" fmla="*/ 3204903 h 3668945"/>
                <a:gd name="connsiteX1" fmla="*/ 425196 w 1700785"/>
                <a:gd name="connsiteY1" fmla="*/ 3204903 h 3668945"/>
                <a:gd name="connsiteX2" fmla="*/ 916514 w 1700785"/>
                <a:gd name="connsiteY2" fmla="*/ 1 h 3668945"/>
                <a:gd name="connsiteX3" fmla="*/ 879804 w 1700785"/>
                <a:gd name="connsiteY3" fmla="*/ 0 h 3668945"/>
                <a:gd name="connsiteX4" fmla="*/ 1275589 w 1700785"/>
                <a:gd name="connsiteY4" fmla="*/ 3204903 h 3668945"/>
                <a:gd name="connsiteX5" fmla="*/ 1700785 w 1700785"/>
                <a:gd name="connsiteY5" fmla="*/ 3204903 h 3668945"/>
                <a:gd name="connsiteX6" fmla="*/ 850393 w 1700785"/>
                <a:gd name="connsiteY6" fmla="*/ 3668945 h 3668945"/>
                <a:gd name="connsiteX7" fmla="*/ 0 w 1700785"/>
                <a:gd name="connsiteY7" fmla="*/ 3204903 h 3668945"/>
                <a:gd name="connsiteX0" fmla="*/ 0 w 1700785"/>
                <a:gd name="connsiteY0" fmla="*/ 3245847 h 3709889"/>
                <a:gd name="connsiteX1" fmla="*/ 425196 w 1700785"/>
                <a:gd name="connsiteY1" fmla="*/ 3245847 h 3709889"/>
                <a:gd name="connsiteX2" fmla="*/ 916514 w 1700785"/>
                <a:gd name="connsiteY2" fmla="*/ 40945 h 3709889"/>
                <a:gd name="connsiteX3" fmla="*/ 1029930 w 1700785"/>
                <a:gd name="connsiteY3" fmla="*/ 0 h 3709889"/>
                <a:gd name="connsiteX4" fmla="*/ 1275589 w 1700785"/>
                <a:gd name="connsiteY4" fmla="*/ 3245847 h 3709889"/>
                <a:gd name="connsiteX5" fmla="*/ 1700785 w 1700785"/>
                <a:gd name="connsiteY5" fmla="*/ 3245847 h 3709889"/>
                <a:gd name="connsiteX6" fmla="*/ 850393 w 1700785"/>
                <a:gd name="connsiteY6" fmla="*/ 3709889 h 3709889"/>
                <a:gd name="connsiteX7" fmla="*/ 0 w 1700785"/>
                <a:gd name="connsiteY7" fmla="*/ 3245847 h 3709889"/>
                <a:gd name="connsiteX0" fmla="*/ 0 w 1700785"/>
                <a:gd name="connsiteY0" fmla="*/ 3300436 h 3764478"/>
                <a:gd name="connsiteX1" fmla="*/ 425196 w 1700785"/>
                <a:gd name="connsiteY1" fmla="*/ 3300436 h 3764478"/>
                <a:gd name="connsiteX2" fmla="*/ 861923 w 1700785"/>
                <a:gd name="connsiteY2" fmla="*/ 0 h 3764478"/>
                <a:gd name="connsiteX3" fmla="*/ 1029930 w 1700785"/>
                <a:gd name="connsiteY3" fmla="*/ 54589 h 3764478"/>
                <a:gd name="connsiteX4" fmla="*/ 1275589 w 1700785"/>
                <a:gd name="connsiteY4" fmla="*/ 3300436 h 3764478"/>
                <a:gd name="connsiteX5" fmla="*/ 1700785 w 1700785"/>
                <a:gd name="connsiteY5" fmla="*/ 3300436 h 3764478"/>
                <a:gd name="connsiteX6" fmla="*/ 850393 w 1700785"/>
                <a:gd name="connsiteY6" fmla="*/ 3764478 h 3764478"/>
                <a:gd name="connsiteX7" fmla="*/ 0 w 1700785"/>
                <a:gd name="connsiteY7" fmla="*/ 3300436 h 3764478"/>
                <a:gd name="connsiteX0" fmla="*/ 0 w 1700785"/>
                <a:gd name="connsiteY0" fmla="*/ 3300436 h 3764478"/>
                <a:gd name="connsiteX1" fmla="*/ 425196 w 1700785"/>
                <a:gd name="connsiteY1" fmla="*/ 3300436 h 3764478"/>
                <a:gd name="connsiteX2" fmla="*/ 861923 w 1700785"/>
                <a:gd name="connsiteY2" fmla="*/ 0 h 3764478"/>
                <a:gd name="connsiteX3" fmla="*/ 961691 w 1700785"/>
                <a:gd name="connsiteY3" fmla="*/ 27293 h 3764478"/>
                <a:gd name="connsiteX4" fmla="*/ 1275589 w 1700785"/>
                <a:gd name="connsiteY4" fmla="*/ 3300436 h 3764478"/>
                <a:gd name="connsiteX5" fmla="*/ 1700785 w 1700785"/>
                <a:gd name="connsiteY5" fmla="*/ 3300436 h 3764478"/>
                <a:gd name="connsiteX6" fmla="*/ 850393 w 1700785"/>
                <a:gd name="connsiteY6" fmla="*/ 3764478 h 3764478"/>
                <a:gd name="connsiteX7" fmla="*/ 0 w 1700785"/>
                <a:gd name="connsiteY7" fmla="*/ 3300436 h 3764478"/>
                <a:gd name="connsiteX0" fmla="*/ 0 w 1700785"/>
                <a:gd name="connsiteY0" fmla="*/ 3314084 h 3778126"/>
                <a:gd name="connsiteX1" fmla="*/ 425196 w 1700785"/>
                <a:gd name="connsiteY1" fmla="*/ 3314084 h 3778126"/>
                <a:gd name="connsiteX2" fmla="*/ 780037 w 1700785"/>
                <a:gd name="connsiteY2" fmla="*/ 0 h 3778126"/>
                <a:gd name="connsiteX3" fmla="*/ 961691 w 1700785"/>
                <a:gd name="connsiteY3" fmla="*/ 40941 h 3778126"/>
                <a:gd name="connsiteX4" fmla="*/ 1275589 w 1700785"/>
                <a:gd name="connsiteY4" fmla="*/ 3314084 h 3778126"/>
                <a:gd name="connsiteX5" fmla="*/ 1700785 w 1700785"/>
                <a:gd name="connsiteY5" fmla="*/ 3314084 h 3778126"/>
                <a:gd name="connsiteX6" fmla="*/ 850393 w 1700785"/>
                <a:gd name="connsiteY6" fmla="*/ 3778126 h 3778126"/>
                <a:gd name="connsiteX7" fmla="*/ 0 w 1700785"/>
                <a:gd name="connsiteY7" fmla="*/ 3314084 h 3778126"/>
                <a:gd name="connsiteX0" fmla="*/ 0 w 1700785"/>
                <a:gd name="connsiteY0" fmla="*/ 3355030 h 3819072"/>
                <a:gd name="connsiteX1" fmla="*/ 425196 w 1700785"/>
                <a:gd name="connsiteY1" fmla="*/ 3355030 h 3819072"/>
                <a:gd name="connsiteX2" fmla="*/ 780037 w 1700785"/>
                <a:gd name="connsiteY2" fmla="*/ 40946 h 3819072"/>
                <a:gd name="connsiteX3" fmla="*/ 838861 w 1700785"/>
                <a:gd name="connsiteY3" fmla="*/ 0 h 3819072"/>
                <a:gd name="connsiteX4" fmla="*/ 1275589 w 1700785"/>
                <a:gd name="connsiteY4" fmla="*/ 3355030 h 3819072"/>
                <a:gd name="connsiteX5" fmla="*/ 1700785 w 1700785"/>
                <a:gd name="connsiteY5" fmla="*/ 3355030 h 3819072"/>
                <a:gd name="connsiteX6" fmla="*/ 850393 w 1700785"/>
                <a:gd name="connsiteY6" fmla="*/ 3819072 h 3819072"/>
                <a:gd name="connsiteX7" fmla="*/ 0 w 1700785"/>
                <a:gd name="connsiteY7" fmla="*/ 3355030 h 3819072"/>
                <a:gd name="connsiteX0" fmla="*/ 0 w 1700785"/>
                <a:gd name="connsiteY0" fmla="*/ 3327734 h 3791776"/>
                <a:gd name="connsiteX1" fmla="*/ 425196 w 1700785"/>
                <a:gd name="connsiteY1" fmla="*/ 3327734 h 3791776"/>
                <a:gd name="connsiteX2" fmla="*/ 780037 w 1700785"/>
                <a:gd name="connsiteY2" fmla="*/ 13650 h 3791776"/>
                <a:gd name="connsiteX3" fmla="*/ 907100 w 1700785"/>
                <a:gd name="connsiteY3" fmla="*/ 0 h 3791776"/>
                <a:gd name="connsiteX4" fmla="*/ 1275589 w 1700785"/>
                <a:gd name="connsiteY4" fmla="*/ 3327734 h 3791776"/>
                <a:gd name="connsiteX5" fmla="*/ 1700785 w 1700785"/>
                <a:gd name="connsiteY5" fmla="*/ 3327734 h 3791776"/>
                <a:gd name="connsiteX6" fmla="*/ 850393 w 1700785"/>
                <a:gd name="connsiteY6" fmla="*/ 3791776 h 3791776"/>
                <a:gd name="connsiteX7" fmla="*/ 0 w 1700785"/>
                <a:gd name="connsiteY7" fmla="*/ 3327734 h 3791776"/>
                <a:gd name="connsiteX0" fmla="*/ 0 w 1700785"/>
                <a:gd name="connsiteY0" fmla="*/ 3327734 h 3791776"/>
                <a:gd name="connsiteX1" fmla="*/ 425196 w 1700785"/>
                <a:gd name="connsiteY1" fmla="*/ 3327734 h 3791776"/>
                <a:gd name="connsiteX2" fmla="*/ 834628 w 1700785"/>
                <a:gd name="connsiteY2" fmla="*/ 2 h 3791776"/>
                <a:gd name="connsiteX3" fmla="*/ 907100 w 1700785"/>
                <a:gd name="connsiteY3" fmla="*/ 0 h 3791776"/>
                <a:gd name="connsiteX4" fmla="*/ 1275589 w 1700785"/>
                <a:gd name="connsiteY4" fmla="*/ 3327734 h 3791776"/>
                <a:gd name="connsiteX5" fmla="*/ 1700785 w 1700785"/>
                <a:gd name="connsiteY5" fmla="*/ 3327734 h 3791776"/>
                <a:gd name="connsiteX6" fmla="*/ 850393 w 1700785"/>
                <a:gd name="connsiteY6" fmla="*/ 3791776 h 3791776"/>
                <a:gd name="connsiteX7" fmla="*/ 0 w 1700785"/>
                <a:gd name="connsiteY7" fmla="*/ 3327734 h 3791776"/>
                <a:gd name="connsiteX0" fmla="*/ 0 w 1700785"/>
                <a:gd name="connsiteY0" fmla="*/ 3341382 h 3805424"/>
                <a:gd name="connsiteX1" fmla="*/ 425196 w 1700785"/>
                <a:gd name="connsiteY1" fmla="*/ 3341382 h 3805424"/>
                <a:gd name="connsiteX2" fmla="*/ 834628 w 1700785"/>
                <a:gd name="connsiteY2" fmla="*/ 13650 h 3805424"/>
                <a:gd name="connsiteX3" fmla="*/ 866157 w 1700785"/>
                <a:gd name="connsiteY3" fmla="*/ 0 h 3805424"/>
                <a:gd name="connsiteX4" fmla="*/ 1275589 w 1700785"/>
                <a:gd name="connsiteY4" fmla="*/ 3341382 h 3805424"/>
                <a:gd name="connsiteX5" fmla="*/ 1700785 w 1700785"/>
                <a:gd name="connsiteY5" fmla="*/ 3341382 h 3805424"/>
                <a:gd name="connsiteX6" fmla="*/ 850393 w 1700785"/>
                <a:gd name="connsiteY6" fmla="*/ 3805424 h 3805424"/>
                <a:gd name="connsiteX7" fmla="*/ 0 w 1700785"/>
                <a:gd name="connsiteY7" fmla="*/ 3341382 h 3805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00785" h="3805424">
                  <a:moveTo>
                    <a:pt x="0" y="3341382"/>
                  </a:moveTo>
                  <a:lnTo>
                    <a:pt x="425196" y="3341382"/>
                  </a:lnTo>
                  <a:lnTo>
                    <a:pt x="834628" y="13650"/>
                  </a:lnTo>
                  <a:lnTo>
                    <a:pt x="866157" y="0"/>
                  </a:lnTo>
                  <a:lnTo>
                    <a:pt x="1275589" y="3341382"/>
                  </a:lnTo>
                  <a:lnTo>
                    <a:pt x="1700785" y="3341382"/>
                  </a:lnTo>
                  <a:lnTo>
                    <a:pt x="850393" y="3805424"/>
                  </a:lnTo>
                  <a:lnTo>
                    <a:pt x="0" y="3341382"/>
                  </a:lnTo>
                  <a:close/>
                </a:path>
              </a:pathLst>
            </a:custGeom>
            <a:solidFill>
              <a:srgbClr val="B07BD7"/>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ホームベース 138">
              <a:extLst>
                <a:ext uri="{FF2B5EF4-FFF2-40B4-BE49-F238E27FC236}">
                  <a16:creationId xmlns:a16="http://schemas.microsoft.com/office/drawing/2014/main" id="{7E53EF04-EECA-4C94-B6C1-B1A5F68A0CA0}"/>
                </a:ext>
              </a:extLst>
            </p:cNvPr>
            <p:cNvSpPr/>
            <p:nvPr/>
          </p:nvSpPr>
          <p:spPr>
            <a:xfrm rot="5400000">
              <a:off x="5806039" y="2649055"/>
              <a:ext cx="1418287" cy="3711249"/>
            </a:xfrm>
            <a:prstGeom prst="homePlate">
              <a:avLst>
                <a:gd name="adj" fmla="val 33854"/>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9" name="ホームベース 139">
              <a:extLst>
                <a:ext uri="{FF2B5EF4-FFF2-40B4-BE49-F238E27FC236}">
                  <a16:creationId xmlns:a16="http://schemas.microsoft.com/office/drawing/2014/main" id="{6A3CD307-9E05-472A-86E1-4671FD574719}"/>
                </a:ext>
              </a:extLst>
            </p:cNvPr>
            <p:cNvSpPr/>
            <p:nvPr/>
          </p:nvSpPr>
          <p:spPr>
            <a:xfrm rot="5400000">
              <a:off x="6072502" y="3966033"/>
              <a:ext cx="885363" cy="3711248"/>
            </a:xfrm>
            <a:prstGeom prst="homePlate">
              <a:avLst>
                <a:gd name="adj" fmla="val 33854"/>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20" name="ホームベース 140">
              <a:extLst>
                <a:ext uri="{FF2B5EF4-FFF2-40B4-BE49-F238E27FC236}">
                  <a16:creationId xmlns:a16="http://schemas.microsoft.com/office/drawing/2014/main" id="{E14C37A9-5E08-4A3B-94AE-4AEC4F2963BD}"/>
                </a:ext>
              </a:extLst>
            </p:cNvPr>
            <p:cNvSpPr/>
            <p:nvPr/>
          </p:nvSpPr>
          <p:spPr>
            <a:xfrm rot="5400000">
              <a:off x="5699965" y="5452631"/>
              <a:ext cx="1630438" cy="3711248"/>
            </a:xfrm>
            <a:prstGeom prst="homePlate">
              <a:avLst>
                <a:gd name="adj" fmla="val 18743"/>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solidFill>
                  <a:schemeClr val="tx1"/>
                </a:solidFill>
              </a:endParaRPr>
            </a:p>
          </p:txBody>
        </p:sp>
        <p:sp>
          <p:nvSpPr>
            <p:cNvPr id="21" name="テキスト ボックス 20">
              <a:extLst>
                <a:ext uri="{FF2B5EF4-FFF2-40B4-BE49-F238E27FC236}">
                  <a16:creationId xmlns:a16="http://schemas.microsoft.com/office/drawing/2014/main" id="{6DB4A365-2546-464C-8E28-B712D53A3417}"/>
                </a:ext>
              </a:extLst>
            </p:cNvPr>
            <p:cNvSpPr txBox="1"/>
            <p:nvPr/>
          </p:nvSpPr>
          <p:spPr>
            <a:xfrm>
              <a:off x="6231583" y="8217764"/>
              <a:ext cx="1173162" cy="307777"/>
            </a:xfrm>
            <a:prstGeom prst="rect">
              <a:avLst/>
            </a:prstGeom>
            <a:noFill/>
          </p:spPr>
          <p:txBody>
            <a:bodyPr wrap="square" rtlCol="0">
              <a:spAutoFit/>
            </a:bodyPr>
            <a:lstStyle/>
            <a:p>
              <a:r>
                <a:rPr kumimoji="1" lang="ja-JP" altLang="en-US" sz="1400" b="1" dirty="0"/>
                <a:t>拡大</a:t>
              </a:r>
            </a:p>
          </p:txBody>
        </p:sp>
        <p:sp>
          <p:nvSpPr>
            <p:cNvPr id="22" name="テキスト ボックス 21">
              <a:extLst>
                <a:ext uri="{FF2B5EF4-FFF2-40B4-BE49-F238E27FC236}">
                  <a16:creationId xmlns:a16="http://schemas.microsoft.com/office/drawing/2014/main" id="{50890846-6B70-418F-A5A1-52E6830C544F}"/>
                </a:ext>
              </a:extLst>
            </p:cNvPr>
            <p:cNvSpPr txBox="1"/>
            <p:nvPr/>
          </p:nvSpPr>
          <p:spPr>
            <a:xfrm>
              <a:off x="5435309" y="3087999"/>
              <a:ext cx="2025119" cy="323165"/>
            </a:xfrm>
            <a:prstGeom prst="rect">
              <a:avLst/>
            </a:prstGeom>
            <a:solidFill>
              <a:schemeClr val="bg1"/>
            </a:solidFill>
          </p:spPr>
          <p:txBody>
            <a:bodyPr wrap="square" rtlCol="0">
              <a:spAutoFit/>
            </a:bodyPr>
            <a:lstStyle/>
            <a:p>
              <a:r>
                <a:rPr kumimoji="1" lang="ja-JP" altLang="en-US" sz="1400" dirty="0"/>
                <a:t>　</a:t>
              </a:r>
              <a:r>
                <a:rPr kumimoji="1" lang="en-US" altLang="ja-JP" sz="1500" b="1" dirty="0"/>
                <a:t>10</a:t>
              </a:r>
              <a:r>
                <a:rPr kumimoji="1" lang="ja-JP" altLang="en-US" sz="1500" b="1" dirty="0"/>
                <a:t>歳若返りの取組み</a:t>
              </a:r>
            </a:p>
          </p:txBody>
        </p:sp>
        <p:sp>
          <p:nvSpPr>
            <p:cNvPr id="23" name="テキスト ボックス 22">
              <a:extLst>
                <a:ext uri="{FF2B5EF4-FFF2-40B4-BE49-F238E27FC236}">
                  <a16:creationId xmlns:a16="http://schemas.microsoft.com/office/drawing/2014/main" id="{6C0B3D39-9012-44A1-AFEE-53F6FFCD7E41}"/>
                </a:ext>
              </a:extLst>
            </p:cNvPr>
            <p:cNvSpPr txBox="1"/>
            <p:nvPr/>
          </p:nvSpPr>
          <p:spPr>
            <a:xfrm>
              <a:off x="5621372" y="3781346"/>
              <a:ext cx="2200438" cy="307777"/>
            </a:xfrm>
            <a:prstGeom prst="rect">
              <a:avLst/>
            </a:prstGeom>
            <a:noFill/>
          </p:spPr>
          <p:txBody>
            <a:bodyPr wrap="square" rtlCol="0">
              <a:spAutoFit/>
            </a:bodyPr>
            <a:lstStyle/>
            <a:p>
              <a:r>
                <a:rPr kumimoji="1" lang="ja-JP" altLang="en-US" sz="1400" b="1" dirty="0"/>
                <a:t>モデル事業・情報収集</a:t>
              </a:r>
              <a:endParaRPr kumimoji="1" lang="en-US" altLang="ja-JP" sz="1400" b="1" dirty="0"/>
            </a:p>
          </p:txBody>
        </p:sp>
        <p:sp>
          <p:nvSpPr>
            <p:cNvPr id="24" name="テキスト ボックス 23">
              <a:extLst>
                <a:ext uri="{FF2B5EF4-FFF2-40B4-BE49-F238E27FC236}">
                  <a16:creationId xmlns:a16="http://schemas.microsoft.com/office/drawing/2014/main" id="{522C6AC0-EB60-472D-8023-43309FB542CA}"/>
                </a:ext>
              </a:extLst>
            </p:cNvPr>
            <p:cNvSpPr txBox="1"/>
            <p:nvPr/>
          </p:nvSpPr>
          <p:spPr>
            <a:xfrm>
              <a:off x="6247047" y="5340302"/>
              <a:ext cx="653446" cy="307777"/>
            </a:xfrm>
            <a:prstGeom prst="rect">
              <a:avLst/>
            </a:prstGeom>
            <a:noFill/>
          </p:spPr>
          <p:txBody>
            <a:bodyPr wrap="square" rtlCol="0">
              <a:spAutoFit/>
            </a:bodyPr>
            <a:lstStyle/>
            <a:p>
              <a:r>
                <a:rPr kumimoji="1" lang="ja-JP" altLang="en-US" sz="1400" b="1" dirty="0"/>
                <a:t>検証</a:t>
              </a:r>
            </a:p>
          </p:txBody>
        </p:sp>
        <p:sp>
          <p:nvSpPr>
            <p:cNvPr id="25" name="テキスト ボックス 24">
              <a:extLst>
                <a:ext uri="{FF2B5EF4-FFF2-40B4-BE49-F238E27FC236}">
                  <a16:creationId xmlns:a16="http://schemas.microsoft.com/office/drawing/2014/main" id="{BAC06024-ABDA-464F-ACD8-BEFADE9A0817}"/>
                </a:ext>
              </a:extLst>
            </p:cNvPr>
            <p:cNvSpPr txBox="1"/>
            <p:nvPr/>
          </p:nvSpPr>
          <p:spPr>
            <a:xfrm>
              <a:off x="6207779" y="6425822"/>
              <a:ext cx="860354" cy="307777"/>
            </a:xfrm>
            <a:prstGeom prst="rect">
              <a:avLst/>
            </a:prstGeom>
            <a:noFill/>
          </p:spPr>
          <p:txBody>
            <a:bodyPr wrap="square" rtlCol="0">
              <a:spAutoFit/>
            </a:bodyPr>
            <a:lstStyle/>
            <a:p>
              <a:r>
                <a:rPr kumimoji="1" lang="ja-JP" altLang="en-US" sz="1400" b="1" dirty="0"/>
                <a:t>発信</a:t>
              </a:r>
            </a:p>
          </p:txBody>
        </p:sp>
        <p:sp>
          <p:nvSpPr>
            <p:cNvPr id="26" name="テキスト ボックス 25">
              <a:extLst>
                <a:ext uri="{FF2B5EF4-FFF2-40B4-BE49-F238E27FC236}">
                  <a16:creationId xmlns:a16="http://schemas.microsoft.com/office/drawing/2014/main" id="{C1402800-1F51-4219-9E7E-75B4688BEF94}"/>
                </a:ext>
              </a:extLst>
            </p:cNvPr>
            <p:cNvSpPr txBox="1"/>
            <p:nvPr/>
          </p:nvSpPr>
          <p:spPr>
            <a:xfrm>
              <a:off x="4647270" y="4085420"/>
              <a:ext cx="3812550" cy="685230"/>
            </a:xfrm>
            <a:prstGeom prst="rect">
              <a:avLst/>
            </a:prstGeom>
            <a:noFill/>
          </p:spPr>
          <p:txBody>
            <a:bodyPr wrap="square" rtlCol="0">
              <a:spAutoFit/>
            </a:bodyPr>
            <a:lstStyle/>
            <a:p>
              <a:r>
                <a:rPr kumimoji="1" lang="ja-JP" altLang="en-US" sz="1100" dirty="0"/>
                <a:t>◆モデル事業・実証事業等の連携実施</a:t>
              </a:r>
              <a:endParaRPr kumimoji="1" lang="en-US" altLang="ja-JP" sz="1100" dirty="0"/>
            </a:p>
            <a:p>
              <a:r>
                <a:rPr kumimoji="1" lang="ja-JP" altLang="en-US" sz="1100" dirty="0"/>
                <a:t>◆企業、地域、市町村等で取り組んでいる「</a:t>
              </a:r>
              <a:r>
                <a:rPr kumimoji="1" lang="en-US" altLang="ja-JP" sz="1100" dirty="0"/>
                <a:t>10</a:t>
              </a:r>
              <a:r>
                <a:rPr kumimoji="1" lang="ja-JP" altLang="en-US" sz="1100" dirty="0"/>
                <a:t>歳若返り」に資する取組みや新たな取組みを広く募集、あるいは調査を行う等による情報収集</a:t>
              </a:r>
            </a:p>
          </p:txBody>
        </p:sp>
        <p:sp>
          <p:nvSpPr>
            <p:cNvPr id="27" name="テキスト ボックス 26">
              <a:extLst>
                <a:ext uri="{FF2B5EF4-FFF2-40B4-BE49-F238E27FC236}">
                  <a16:creationId xmlns:a16="http://schemas.microsoft.com/office/drawing/2014/main" id="{A6C668C6-BEF2-4189-8A8B-4F6C6A016898}"/>
                </a:ext>
              </a:extLst>
            </p:cNvPr>
            <p:cNvSpPr txBox="1"/>
            <p:nvPr/>
          </p:nvSpPr>
          <p:spPr>
            <a:xfrm>
              <a:off x="4744510" y="6634105"/>
              <a:ext cx="3626298" cy="1265042"/>
            </a:xfrm>
            <a:prstGeom prst="rect">
              <a:avLst/>
            </a:prstGeom>
            <a:noFill/>
          </p:spPr>
          <p:txBody>
            <a:bodyPr wrap="square" rtlCol="0">
              <a:spAutoFit/>
            </a:bodyPr>
            <a:lstStyle/>
            <a:p>
              <a:r>
                <a:rPr kumimoji="1" lang="ja-JP" altLang="en-US" sz="1100" dirty="0"/>
                <a:t>◆効果的な取組みは、</a:t>
              </a:r>
              <a:r>
                <a:rPr kumimoji="1" lang="en-US" altLang="ja-JP" sz="1100" dirty="0"/>
                <a:t>HP</a:t>
              </a:r>
              <a:r>
                <a:rPr kumimoji="1" lang="ja-JP" altLang="en-US" sz="1100" dirty="0" err="1"/>
                <a:t>、</a:t>
              </a:r>
              <a:r>
                <a:rPr kumimoji="1" lang="en-US" altLang="ja-JP" sz="1100" dirty="0"/>
                <a:t>SNS</a:t>
              </a:r>
              <a:r>
                <a:rPr kumimoji="1" lang="ja-JP" altLang="en-US" sz="1100" dirty="0" err="1"/>
                <a:t>、</a:t>
              </a:r>
              <a:r>
                <a:rPr kumimoji="1" lang="ja-JP" altLang="en-US" sz="1100" dirty="0"/>
                <a:t>イベントへの出展等により広く発信</a:t>
              </a:r>
              <a:endParaRPr kumimoji="1" lang="en-US" altLang="ja-JP" sz="1100" dirty="0"/>
            </a:p>
            <a:p>
              <a:r>
                <a:rPr kumimoji="1" lang="ja-JP" altLang="en-US" sz="1100" dirty="0" smtClean="0"/>
                <a:t>◆</a:t>
              </a:r>
              <a:r>
                <a:rPr kumimoji="1" lang="ja-JP" altLang="en-US" sz="1100" dirty="0"/>
                <a:t>大学</a:t>
              </a:r>
              <a:r>
                <a:rPr kumimoji="1" lang="ja-JP" altLang="en-US" sz="1100" dirty="0" smtClean="0"/>
                <a:t>や</a:t>
              </a:r>
              <a:r>
                <a:rPr kumimoji="1" lang="ja-JP" altLang="en-US" sz="1100" dirty="0"/>
                <a:t>府との協定締結企業等と連携を進め、定期的かつ効果的に発信</a:t>
              </a:r>
              <a:endParaRPr kumimoji="1" lang="en-US" altLang="ja-JP" sz="1100" dirty="0"/>
            </a:p>
            <a:p>
              <a:r>
                <a:rPr kumimoji="1" lang="ja-JP" altLang="en-US" sz="1100" dirty="0"/>
                <a:t>◆</a:t>
              </a:r>
              <a:r>
                <a:rPr kumimoji="1" lang="ja-JP" altLang="en-US" sz="1100" dirty="0" smtClean="0"/>
                <a:t>万博開催に向けた取組みと連携し、</a:t>
              </a:r>
              <a:r>
                <a:rPr kumimoji="1" lang="ja-JP" altLang="en-US" sz="1100" dirty="0"/>
                <a:t>万博のインパクトも活かしつつ積極的に発信</a:t>
              </a:r>
            </a:p>
          </p:txBody>
        </p:sp>
        <p:sp>
          <p:nvSpPr>
            <p:cNvPr id="28" name="テキスト ボックス 27">
              <a:extLst>
                <a:ext uri="{FF2B5EF4-FFF2-40B4-BE49-F238E27FC236}">
                  <a16:creationId xmlns:a16="http://schemas.microsoft.com/office/drawing/2014/main" id="{9FA77355-603D-476D-80F1-E3348CF06F6E}"/>
                </a:ext>
              </a:extLst>
            </p:cNvPr>
            <p:cNvSpPr txBox="1"/>
            <p:nvPr/>
          </p:nvSpPr>
          <p:spPr>
            <a:xfrm>
              <a:off x="4670539" y="5633611"/>
              <a:ext cx="3790131" cy="298690"/>
            </a:xfrm>
            <a:prstGeom prst="rect">
              <a:avLst/>
            </a:prstGeom>
            <a:noFill/>
          </p:spPr>
          <p:txBody>
            <a:bodyPr wrap="square" rtlCol="0">
              <a:spAutoFit/>
            </a:bodyPr>
            <a:lstStyle/>
            <a:p>
              <a:r>
                <a:rPr kumimoji="1" lang="ja-JP" altLang="en-US" sz="1100" dirty="0"/>
                <a:t>◆事業で収集した</a:t>
              </a:r>
              <a:r>
                <a:rPr kumimoji="1" lang="ja-JP" altLang="en-US" sz="1100" dirty="0" smtClean="0"/>
                <a:t>データの</a:t>
              </a:r>
              <a:r>
                <a:rPr kumimoji="1" lang="ja-JP" altLang="en-US" sz="1100" dirty="0"/>
                <a:t>分析や学術的考察により、効果検証を実施</a:t>
              </a:r>
            </a:p>
          </p:txBody>
        </p:sp>
      </p:grpSp>
      <p:sp>
        <p:nvSpPr>
          <p:cNvPr id="37" name="テキスト ボックス 36"/>
          <p:cNvSpPr txBox="1"/>
          <p:nvPr/>
        </p:nvSpPr>
        <p:spPr>
          <a:xfrm>
            <a:off x="5220120" y="941474"/>
            <a:ext cx="4578929" cy="5447645"/>
          </a:xfrm>
          <a:prstGeom prst="rect">
            <a:avLst/>
          </a:prstGeom>
          <a:noFill/>
        </p:spPr>
        <p:txBody>
          <a:bodyPr wrap="square" rtlCol="0">
            <a:spAutoFit/>
          </a:bodyPr>
          <a:lstStyle/>
          <a:p>
            <a:r>
              <a:rPr kumimoji="1" lang="ja-JP" altLang="en-US" sz="1200" dirty="0" smtClean="0"/>
              <a:t>（大阪府が実施する「</a:t>
            </a:r>
            <a:r>
              <a:rPr kumimoji="1" lang="en-US" altLang="ja-JP" sz="1200" dirty="0" smtClean="0"/>
              <a:t>10</a:t>
            </a:r>
            <a:r>
              <a:rPr kumimoji="1" lang="ja-JP" altLang="en-US" sz="1200" dirty="0"/>
              <a:t>歳</a:t>
            </a:r>
            <a:r>
              <a:rPr kumimoji="1" lang="ja-JP" altLang="en-US" sz="1200" dirty="0" smtClean="0"/>
              <a:t>若返り」の取組みについて）</a:t>
            </a:r>
            <a:endParaRPr kumimoji="1" lang="en-US" altLang="ja-JP" sz="1200" dirty="0" smtClean="0"/>
          </a:p>
          <a:p>
            <a:pPr marL="171450" indent="-171450">
              <a:buFont typeface="Wingdings" panose="05000000000000000000" pitchFamily="2" charset="2"/>
              <a:buChar char="l"/>
            </a:pPr>
            <a:r>
              <a:rPr kumimoji="1" lang="ja-JP" altLang="en-US" sz="1200" dirty="0" smtClean="0"/>
              <a:t>従前は、モデル事業のみのスキームであったため、「</a:t>
            </a:r>
            <a:r>
              <a:rPr kumimoji="1" lang="en-US" altLang="ja-JP" sz="1200" dirty="0" smtClean="0"/>
              <a:t>10</a:t>
            </a:r>
            <a:r>
              <a:rPr kumimoji="1" lang="ja-JP" altLang="en-US" sz="1200" dirty="0" smtClean="0"/>
              <a:t>歳若返りの取組み」としてのスキーム図に修正。</a:t>
            </a:r>
            <a:endParaRPr kumimoji="1" lang="en-US" altLang="ja-JP" sz="1200" dirty="0" smtClean="0"/>
          </a:p>
          <a:p>
            <a:r>
              <a:rPr kumimoji="1" lang="ja-JP" altLang="en-US" sz="1200" dirty="0"/>
              <a:t>　</a:t>
            </a:r>
            <a:r>
              <a:rPr kumimoji="1" lang="ja-JP" altLang="en-US" sz="1200" dirty="0" smtClean="0"/>
              <a:t> 万博開催</a:t>
            </a:r>
            <a:r>
              <a:rPr kumimoji="1" lang="ja-JP" altLang="en-US" sz="1200" dirty="0"/>
              <a:t>時</a:t>
            </a:r>
            <a:r>
              <a:rPr kumimoji="1" lang="ja-JP" altLang="en-US" sz="1200" dirty="0" smtClean="0"/>
              <a:t>の「</a:t>
            </a:r>
            <a:r>
              <a:rPr kumimoji="1" lang="en-US" altLang="ja-JP" sz="1200" dirty="0" smtClean="0"/>
              <a:t>10</a:t>
            </a:r>
            <a:r>
              <a:rPr kumimoji="1" lang="ja-JP" altLang="en-US" sz="1200" dirty="0" smtClean="0"/>
              <a:t>歳若返り」の取組みの目標を大阪府内で「</a:t>
            </a:r>
            <a:r>
              <a:rPr kumimoji="1" lang="en-US" altLang="ja-JP" sz="1200" dirty="0" smtClean="0"/>
              <a:t>『10</a:t>
            </a:r>
            <a:r>
              <a:rPr kumimoji="1" lang="ja-JP" altLang="en-US" sz="1200" dirty="0" smtClean="0"/>
              <a:t>歳</a:t>
            </a:r>
            <a:endParaRPr kumimoji="1" lang="en-US" altLang="ja-JP" sz="1200" dirty="0" smtClean="0"/>
          </a:p>
          <a:p>
            <a:r>
              <a:rPr kumimoji="1" lang="en-US" altLang="ja-JP" sz="1200" dirty="0" smtClean="0"/>
              <a:t>   </a:t>
            </a:r>
            <a:r>
              <a:rPr kumimoji="1" lang="ja-JP" altLang="en-US" sz="1200" dirty="0" smtClean="0"/>
              <a:t>若返り</a:t>
            </a:r>
            <a:r>
              <a:rPr kumimoji="1" lang="en-US" altLang="ja-JP" sz="1200" dirty="0" smtClean="0"/>
              <a:t>』</a:t>
            </a:r>
            <a:r>
              <a:rPr kumimoji="1" lang="ja-JP" altLang="en-US" sz="1200" dirty="0" smtClean="0"/>
              <a:t>の意識が府民一人一人に浸透」していることと、「</a:t>
            </a:r>
            <a:r>
              <a:rPr kumimoji="1" lang="en-US" altLang="ja-JP" sz="1200" dirty="0" smtClean="0"/>
              <a:t>『10</a:t>
            </a:r>
            <a:r>
              <a:rPr kumimoji="1" lang="ja-JP" altLang="en-US" sz="1200" dirty="0" smtClean="0"/>
              <a:t>歳若返</a:t>
            </a:r>
            <a:endParaRPr kumimoji="1" lang="en-US" altLang="ja-JP" sz="1200" dirty="0" smtClean="0"/>
          </a:p>
          <a:p>
            <a:r>
              <a:rPr kumimoji="1" lang="en-US" altLang="ja-JP" sz="1200" dirty="0" smtClean="0"/>
              <a:t>   </a:t>
            </a:r>
            <a:r>
              <a:rPr kumimoji="1" lang="ja-JP" altLang="en-US" sz="1200" dirty="0" smtClean="0"/>
              <a:t>り</a:t>
            </a:r>
            <a:r>
              <a:rPr kumimoji="1" lang="en-US" altLang="ja-JP" sz="1200" dirty="0" smtClean="0"/>
              <a:t>』</a:t>
            </a:r>
            <a:r>
              <a:rPr kumimoji="1" lang="ja-JP" altLang="en-US" sz="1200" dirty="0" smtClean="0"/>
              <a:t>のロールモデルとなる地域・企業が多数存在」していることとし、その目</a:t>
            </a:r>
            <a:endParaRPr kumimoji="1" lang="en-US" altLang="ja-JP" sz="1200" dirty="0" smtClean="0"/>
          </a:p>
          <a:p>
            <a:r>
              <a:rPr kumimoji="1" lang="en-US" altLang="ja-JP" sz="1200" dirty="0" smtClean="0"/>
              <a:t>   </a:t>
            </a:r>
            <a:r>
              <a:rPr kumimoji="1" lang="ja-JP" altLang="en-US" sz="1200" dirty="0" smtClean="0"/>
              <a:t>標達成に向け、「モデル事業・情報収集」を実施し、学術的な「検証」</a:t>
            </a:r>
            <a:endParaRPr kumimoji="1" lang="en-US" altLang="ja-JP" sz="1200" dirty="0" smtClean="0"/>
          </a:p>
          <a:p>
            <a:r>
              <a:rPr kumimoji="1" lang="en-US" altLang="ja-JP" sz="1200" dirty="0" smtClean="0"/>
              <a:t>   </a:t>
            </a:r>
            <a:r>
              <a:rPr kumimoji="1" lang="ja-JP" altLang="en-US" sz="1200" dirty="0" smtClean="0"/>
              <a:t>を行い、事業や取組みの検証・考察結果をもって、広く発信し、取り組</a:t>
            </a:r>
            <a:endParaRPr kumimoji="1" lang="en-US" altLang="ja-JP" sz="1200" dirty="0" smtClean="0"/>
          </a:p>
          <a:p>
            <a:r>
              <a:rPr kumimoji="1" lang="en-US" altLang="ja-JP" sz="1200" dirty="0" smtClean="0"/>
              <a:t>   </a:t>
            </a:r>
            <a:r>
              <a:rPr kumimoji="1" lang="ja-JP" altLang="en-US" sz="1200" dirty="0" smtClean="0"/>
              <a:t>む企業や市町村、地域等を増やしていく。</a:t>
            </a:r>
            <a:endParaRPr kumimoji="1" lang="en-US" altLang="ja-JP" sz="1200" dirty="0" smtClean="0"/>
          </a:p>
          <a:p>
            <a:endParaRPr kumimoji="1" lang="en-US" altLang="ja-JP" sz="1200" dirty="0" smtClean="0"/>
          </a:p>
          <a:p>
            <a:pPr marL="171450" indent="-171450">
              <a:buFont typeface="Wingdings" panose="05000000000000000000" pitchFamily="2" charset="2"/>
              <a:buChar char="l"/>
            </a:pPr>
            <a:r>
              <a:rPr kumimoji="1" lang="ja-JP" altLang="en-US" sz="1200" dirty="0" smtClean="0"/>
              <a:t>「</a:t>
            </a:r>
            <a:r>
              <a:rPr kumimoji="1" lang="en-US" altLang="ja-JP" sz="1200" dirty="0" smtClean="0"/>
              <a:t>10</a:t>
            </a:r>
            <a:r>
              <a:rPr kumimoji="1" lang="ja-JP" altLang="en-US" sz="1200" dirty="0" smtClean="0"/>
              <a:t>歳若返り」の取組みについて、より</a:t>
            </a:r>
            <a:r>
              <a:rPr kumimoji="1" lang="ja-JP" altLang="en-US" sz="1200" dirty="0"/>
              <a:t>幅広</a:t>
            </a:r>
            <a:r>
              <a:rPr kumimoji="1" lang="ja-JP" altLang="en-US" sz="1200" dirty="0" smtClean="0"/>
              <a:t>く展開し、「</a:t>
            </a:r>
            <a:r>
              <a:rPr kumimoji="1" lang="en-US" altLang="ja-JP" sz="1200" dirty="0" smtClean="0"/>
              <a:t>10</a:t>
            </a:r>
            <a:r>
              <a:rPr kumimoji="1" lang="ja-JP" altLang="en-US" sz="1200" dirty="0" smtClean="0"/>
              <a:t>歳若返り」を浸透させていくため、府が実施するモデル事業以外の「</a:t>
            </a:r>
            <a:r>
              <a:rPr kumimoji="1" lang="en-US" altLang="ja-JP" sz="1200" dirty="0" smtClean="0"/>
              <a:t>10</a:t>
            </a:r>
            <a:r>
              <a:rPr kumimoji="1" lang="ja-JP" altLang="en-US" sz="1200" dirty="0" smtClean="0"/>
              <a:t>歳若返り」に資する取組みについても取り上げ、発信することで、取組みを広げていく。</a:t>
            </a:r>
            <a:endParaRPr kumimoji="1" lang="en-US" altLang="ja-JP" sz="1200" dirty="0" smtClean="0"/>
          </a:p>
          <a:p>
            <a:pPr marL="171450" indent="-171450">
              <a:buFont typeface="Wingdings" panose="05000000000000000000" pitchFamily="2" charset="2"/>
              <a:buChar char="l"/>
            </a:pPr>
            <a:endParaRPr kumimoji="1" lang="en-US" altLang="ja-JP" sz="1200" dirty="0" smtClean="0"/>
          </a:p>
          <a:p>
            <a:pPr marL="171450" indent="-171450">
              <a:buFont typeface="Wingdings" panose="05000000000000000000" pitchFamily="2" charset="2"/>
              <a:buChar char="l"/>
            </a:pPr>
            <a:r>
              <a:rPr kumimoji="1" lang="ja-JP" altLang="en-US" sz="1200" dirty="0" smtClean="0"/>
              <a:t>検証について、モデル事業内での検査等においては、３密の状況や感染拡大防止対策が十分にできない場合も考慮し、既にある研究データで分析する他、市町村等には、現在実施していないデータ取得による検証のアドバイスを行うことで、より事業の効果を高める。</a:t>
            </a:r>
            <a:endParaRPr kumimoji="1" lang="en-US" altLang="ja-JP" sz="1200" dirty="0" smtClean="0"/>
          </a:p>
          <a:p>
            <a:pPr marL="171450" indent="-171450">
              <a:buFont typeface="Wingdings" panose="05000000000000000000" pitchFamily="2" charset="2"/>
              <a:buChar char="l"/>
            </a:pPr>
            <a:endParaRPr kumimoji="1" lang="en-US" altLang="ja-JP" sz="1200" dirty="0" smtClean="0"/>
          </a:p>
          <a:p>
            <a:pPr marL="171450" indent="-171450">
              <a:buFont typeface="Wingdings" panose="05000000000000000000" pitchFamily="2" charset="2"/>
              <a:buChar char="l"/>
            </a:pPr>
            <a:r>
              <a:rPr kumimoji="1" lang="ja-JP" altLang="en-US" sz="1200" dirty="0" smtClean="0"/>
              <a:t>一般府民への浸透を効果的に行うため、府</a:t>
            </a:r>
            <a:r>
              <a:rPr kumimoji="1" lang="en-US" altLang="ja-JP" sz="1200" dirty="0" smtClean="0"/>
              <a:t>HP</a:t>
            </a:r>
            <a:r>
              <a:rPr kumimoji="1" lang="ja-JP" altLang="en-US" sz="1200" dirty="0" smtClean="0"/>
              <a:t>に限らず、なじみのある</a:t>
            </a:r>
            <a:r>
              <a:rPr kumimoji="1" lang="en-US" altLang="ja-JP" sz="1200" dirty="0" smtClean="0"/>
              <a:t>SNS</a:t>
            </a:r>
            <a:r>
              <a:rPr kumimoji="1" lang="ja-JP" altLang="en-US" sz="1200" dirty="0" smtClean="0"/>
              <a:t>等を活用した取組みの発信を行う。また、大学や企業等と連携し、親しみやすいデザインの発信をめざす。</a:t>
            </a:r>
            <a:endParaRPr kumimoji="1" lang="en-US" altLang="ja-JP" sz="1200" dirty="0" smtClean="0"/>
          </a:p>
          <a:p>
            <a:pPr marL="171450" indent="-171450">
              <a:buFont typeface="Wingdings" panose="05000000000000000000" pitchFamily="2" charset="2"/>
              <a:buChar char="l"/>
            </a:pPr>
            <a:endParaRPr kumimoji="1" lang="en-US" altLang="ja-JP" sz="1200" dirty="0" smtClean="0"/>
          </a:p>
          <a:p>
            <a:pPr marL="171450" indent="-171450">
              <a:buFont typeface="Wingdings" panose="05000000000000000000" pitchFamily="2" charset="2"/>
              <a:buChar char="l"/>
            </a:pPr>
            <a:r>
              <a:rPr kumimoji="1" lang="ja-JP" altLang="en-US" sz="1200" dirty="0" smtClean="0"/>
              <a:t>例えば万博開催に向けた取組みと連携してブース出展するなど、取組みをアピールすることで、万博のインパクトも活用し、「</a:t>
            </a:r>
            <a:r>
              <a:rPr kumimoji="1" lang="en-US" altLang="ja-JP" sz="1200" dirty="0" smtClean="0"/>
              <a:t>10</a:t>
            </a:r>
            <a:r>
              <a:rPr kumimoji="1" lang="ja-JP" altLang="en-US" sz="1200" dirty="0" smtClean="0"/>
              <a:t>歳若返り」への関心を高める。</a:t>
            </a:r>
            <a:endParaRPr kumimoji="1" lang="en-US" altLang="ja-JP" sz="1200" dirty="0" smtClean="0"/>
          </a:p>
          <a:p>
            <a:pPr marL="171450" indent="-171450">
              <a:buFont typeface="Wingdings" panose="05000000000000000000" pitchFamily="2" charset="2"/>
              <a:buChar char="l"/>
            </a:pPr>
            <a:endParaRPr kumimoji="1" lang="en-US" altLang="ja-JP" sz="1200" dirty="0" smtClean="0"/>
          </a:p>
          <a:p>
            <a:pPr marL="171450" indent="-171450">
              <a:buFont typeface="Wingdings" panose="05000000000000000000" pitchFamily="2" charset="2"/>
              <a:buChar char="l"/>
            </a:pPr>
            <a:r>
              <a:rPr kumimoji="1" lang="ja-JP" altLang="en-US" sz="1200" dirty="0" smtClean="0"/>
              <a:t>プロジェクトアドバイザー会議については、モデル事業のみならず、</a:t>
            </a:r>
            <a:r>
              <a:rPr kumimoji="1" lang="en-US" altLang="ja-JP" sz="1200" dirty="0" smtClean="0"/>
              <a:t>10</a:t>
            </a:r>
            <a:r>
              <a:rPr kumimoji="1" lang="ja-JP" altLang="en-US" sz="1200" dirty="0" smtClean="0"/>
              <a:t>歳若返りの取組み全体の意見・サポートをいただく。</a:t>
            </a:r>
            <a:endParaRPr kumimoji="1" lang="en-US" altLang="ja-JP" sz="1200" dirty="0" smtClean="0"/>
          </a:p>
        </p:txBody>
      </p:sp>
      <p:sp>
        <p:nvSpPr>
          <p:cNvPr id="38" name="テキスト ボックス 37"/>
          <p:cNvSpPr txBox="1"/>
          <p:nvPr/>
        </p:nvSpPr>
        <p:spPr>
          <a:xfrm>
            <a:off x="5400962" y="640571"/>
            <a:ext cx="1442903" cy="307777"/>
          </a:xfrm>
          <a:prstGeom prst="rect">
            <a:avLst/>
          </a:prstGeom>
          <a:noFill/>
        </p:spPr>
        <p:txBody>
          <a:bodyPr wrap="square" rtlCol="0">
            <a:spAutoFit/>
          </a:bodyPr>
          <a:lstStyle/>
          <a:p>
            <a:r>
              <a:rPr kumimoji="1" lang="en-US" altLang="ja-JP" sz="1400" dirty="0" smtClean="0"/>
              <a:t>【</a:t>
            </a:r>
            <a:r>
              <a:rPr kumimoji="1" lang="ja-JP" altLang="en-US" sz="1400" dirty="0" smtClean="0"/>
              <a:t>課題と修正点</a:t>
            </a:r>
            <a:r>
              <a:rPr kumimoji="1" lang="en-US" altLang="ja-JP" sz="1400" dirty="0" smtClean="0"/>
              <a:t>】</a:t>
            </a:r>
            <a:endParaRPr kumimoji="1" lang="ja-JP" altLang="en-US" sz="1400" dirty="0"/>
          </a:p>
        </p:txBody>
      </p:sp>
      <p:grpSp>
        <p:nvGrpSpPr>
          <p:cNvPr id="3" name="グループ化 2"/>
          <p:cNvGrpSpPr/>
          <p:nvPr/>
        </p:nvGrpSpPr>
        <p:grpSpPr>
          <a:xfrm>
            <a:off x="454707" y="424616"/>
            <a:ext cx="3416983" cy="946982"/>
            <a:chOff x="8526072" y="3028832"/>
            <a:chExt cx="3416983" cy="946982"/>
          </a:xfrm>
        </p:grpSpPr>
        <p:sp>
          <p:nvSpPr>
            <p:cNvPr id="43" name="正方形/長方形 42"/>
            <p:cNvSpPr/>
            <p:nvPr/>
          </p:nvSpPr>
          <p:spPr>
            <a:xfrm>
              <a:off x="9014047" y="3077517"/>
              <a:ext cx="2929008" cy="418639"/>
            </a:xfrm>
            <a:prstGeom prst="rect">
              <a:avLst/>
            </a:prstGeom>
            <a:ln w="28575"/>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sz="1600"/>
            </a:p>
          </p:txBody>
        </p:sp>
        <p:sp>
          <p:nvSpPr>
            <p:cNvPr id="44" name="テキスト ボックス 43"/>
            <p:cNvSpPr txBox="1"/>
            <p:nvPr/>
          </p:nvSpPr>
          <p:spPr>
            <a:xfrm>
              <a:off x="9383162" y="3028832"/>
              <a:ext cx="2321936" cy="370358"/>
            </a:xfrm>
            <a:prstGeom prst="rect">
              <a:avLst/>
            </a:prstGeom>
            <a:noFill/>
          </p:spPr>
          <p:txBody>
            <a:bodyPr wrap="square" rtlCol="0">
              <a:spAutoFit/>
            </a:bodyPr>
            <a:lstStyle/>
            <a:p>
              <a:pPr>
                <a:lnSpc>
                  <a:spcPct val="150000"/>
                </a:lnSpc>
              </a:pPr>
              <a:r>
                <a:rPr kumimoji="1" lang="ja-JP" altLang="en-US" sz="1200" b="1" dirty="0" smtClean="0"/>
                <a:t>プロジェクトアドバイザー会議</a:t>
              </a:r>
              <a:endParaRPr kumimoji="1" lang="ja-JP" altLang="en-US" sz="1200" b="1" dirty="0"/>
            </a:p>
          </p:txBody>
        </p:sp>
        <p:sp>
          <p:nvSpPr>
            <p:cNvPr id="45" name="右矢印 44"/>
            <p:cNvSpPr/>
            <p:nvPr/>
          </p:nvSpPr>
          <p:spPr>
            <a:xfrm rot="5400000">
              <a:off x="8576106" y="3230508"/>
              <a:ext cx="695272" cy="795340"/>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sz="1600"/>
            </a:p>
          </p:txBody>
        </p:sp>
        <p:sp>
          <p:nvSpPr>
            <p:cNvPr id="46" name="テキスト ボックス 45"/>
            <p:cNvSpPr txBox="1"/>
            <p:nvPr/>
          </p:nvSpPr>
          <p:spPr>
            <a:xfrm>
              <a:off x="8661024" y="3578878"/>
              <a:ext cx="625084" cy="253916"/>
            </a:xfrm>
            <a:prstGeom prst="rect">
              <a:avLst/>
            </a:prstGeom>
            <a:noFill/>
          </p:spPr>
          <p:txBody>
            <a:bodyPr wrap="square" rtlCol="0">
              <a:spAutoFit/>
            </a:bodyPr>
            <a:lstStyle/>
            <a:p>
              <a:r>
                <a:rPr kumimoji="1" lang="ja-JP" altLang="en-US" sz="1000" dirty="0" smtClean="0"/>
                <a:t>サポート</a:t>
              </a:r>
              <a:endParaRPr kumimoji="1" lang="ja-JP" altLang="en-US" sz="1000" dirty="0"/>
            </a:p>
          </p:txBody>
        </p:sp>
        <p:sp>
          <p:nvSpPr>
            <p:cNvPr id="47" name="テキスト ボックス 46"/>
            <p:cNvSpPr txBox="1"/>
            <p:nvPr/>
          </p:nvSpPr>
          <p:spPr>
            <a:xfrm>
              <a:off x="9333305" y="3276367"/>
              <a:ext cx="2533764" cy="300082"/>
            </a:xfrm>
            <a:prstGeom prst="rect">
              <a:avLst/>
            </a:prstGeom>
            <a:noFill/>
          </p:spPr>
          <p:txBody>
            <a:bodyPr wrap="square" rtlCol="0">
              <a:spAutoFit/>
            </a:bodyPr>
            <a:lstStyle/>
            <a:p>
              <a:pPr>
                <a:lnSpc>
                  <a:spcPct val="150000"/>
                </a:lnSpc>
              </a:pPr>
              <a:r>
                <a:rPr kumimoji="1" lang="en-US" altLang="ja-JP" sz="900" dirty="0" smtClean="0"/>
                <a:t>※</a:t>
              </a:r>
              <a:r>
                <a:rPr kumimoji="1" lang="ja-JP" altLang="en-US" sz="900" dirty="0" smtClean="0"/>
                <a:t>事業推進にあたっての有識者による会議体</a:t>
              </a:r>
              <a:endParaRPr kumimoji="1" lang="ja-JP" altLang="en-US" sz="900" dirty="0"/>
            </a:p>
          </p:txBody>
        </p:sp>
      </p:grpSp>
      <p:sp>
        <p:nvSpPr>
          <p:cNvPr id="36" name="スライド番号プレースホルダー 3"/>
          <p:cNvSpPr>
            <a:spLocks noGrp="1"/>
          </p:cNvSpPr>
          <p:nvPr>
            <p:ph type="sldNum" sz="quarter" idx="12"/>
          </p:nvPr>
        </p:nvSpPr>
        <p:spPr>
          <a:xfrm>
            <a:off x="9339555" y="6378694"/>
            <a:ext cx="459494" cy="394246"/>
          </a:xfrm>
          <a:ln>
            <a:solidFill>
              <a:schemeClr val="accent1"/>
            </a:solidFill>
          </a:ln>
        </p:spPr>
        <p:txBody>
          <a:bodyPr/>
          <a:lstStyle/>
          <a:p>
            <a:pPr algn="ctr"/>
            <a:r>
              <a:rPr kumimoji="1" lang="en-US" altLang="ja-JP" sz="1600" b="1" dirty="0">
                <a:solidFill>
                  <a:schemeClr val="tx1"/>
                </a:solidFill>
              </a:rPr>
              <a:t>4</a:t>
            </a:r>
            <a:endParaRPr kumimoji="1" lang="ja-JP" altLang="en-US" sz="1600" b="1" dirty="0">
              <a:solidFill>
                <a:schemeClr val="tx1"/>
              </a:solidFill>
            </a:endParaRPr>
          </a:p>
        </p:txBody>
      </p:sp>
    </p:spTree>
    <p:extLst>
      <p:ext uri="{BB962C8B-B14F-4D97-AF65-F5344CB8AC3E}">
        <p14:creationId xmlns:p14="http://schemas.microsoft.com/office/powerpoint/2010/main" val="3648286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9906000" cy="399166"/>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kumimoji="1" lang="en-US" altLang="ja-JP" sz="2000" b="1" dirty="0">
                <a:latin typeface="Meiryo UI" panose="020B0604030504040204" pitchFamily="50" charset="-128"/>
                <a:ea typeface="Meiryo UI" panose="020B0604030504040204" pitchFamily="50" charset="-128"/>
              </a:rPr>
              <a:t>10</a:t>
            </a:r>
            <a:r>
              <a:rPr kumimoji="1" lang="ja-JP" altLang="en-US" sz="2000" b="1" dirty="0">
                <a:latin typeface="Meiryo UI" panose="020B0604030504040204" pitchFamily="50" charset="-128"/>
                <a:ea typeface="Meiryo UI" panose="020B0604030504040204" pitchFamily="50" charset="-128"/>
              </a:rPr>
              <a:t>歳若返りの取組み</a:t>
            </a:r>
            <a:r>
              <a:rPr kumimoji="1" lang="en-US" altLang="ja-JP" sz="2000" b="1" dirty="0">
                <a:latin typeface="Meiryo UI" panose="020B0604030504040204" pitchFamily="50" charset="-128"/>
                <a:ea typeface="Meiryo UI" panose="020B0604030504040204" pitchFamily="50" charset="-128"/>
              </a:rPr>
              <a:t>With</a:t>
            </a:r>
            <a:r>
              <a:rPr kumimoji="1" lang="ja-JP" altLang="en-US" sz="2000" b="1" dirty="0">
                <a:latin typeface="Meiryo UI" panose="020B0604030504040204" pitchFamily="50" charset="-128"/>
                <a:ea typeface="Meiryo UI" panose="020B0604030504040204" pitchFamily="50" charset="-128"/>
              </a:rPr>
              <a:t>コロナ（案）</a:t>
            </a:r>
          </a:p>
        </p:txBody>
      </p:sp>
      <p:graphicFrame>
        <p:nvGraphicFramePr>
          <p:cNvPr id="3" name="表 3">
            <a:extLst>
              <a:ext uri="{FF2B5EF4-FFF2-40B4-BE49-F238E27FC236}">
                <a16:creationId xmlns:a16="http://schemas.microsoft.com/office/drawing/2014/main" id="{35939875-0DAC-45AA-A849-6EB189C7D680}"/>
              </a:ext>
            </a:extLst>
          </p:cNvPr>
          <p:cNvGraphicFramePr>
            <a:graphicFrameLocks noGrp="1"/>
          </p:cNvGraphicFramePr>
          <p:nvPr>
            <p:extLst>
              <p:ext uri="{D42A27DB-BD31-4B8C-83A1-F6EECF244321}">
                <p14:modId xmlns:p14="http://schemas.microsoft.com/office/powerpoint/2010/main" val="2619239072"/>
              </p:ext>
            </p:extLst>
          </p:nvPr>
        </p:nvGraphicFramePr>
        <p:xfrm>
          <a:off x="311062" y="852983"/>
          <a:ext cx="9386391" cy="5333072"/>
        </p:xfrm>
        <a:graphic>
          <a:graphicData uri="http://schemas.openxmlformats.org/drawingml/2006/table">
            <a:tbl>
              <a:tblPr firstRow="1" bandRow="1">
                <a:tableStyleId>{8799B23B-EC83-4686-B30A-512413B5E67A}</a:tableStyleId>
              </a:tblPr>
              <a:tblGrid>
                <a:gridCol w="1168822">
                  <a:extLst>
                    <a:ext uri="{9D8B030D-6E8A-4147-A177-3AD203B41FA5}">
                      <a16:colId xmlns:a16="http://schemas.microsoft.com/office/drawing/2014/main" val="1054064623"/>
                    </a:ext>
                  </a:extLst>
                </a:gridCol>
                <a:gridCol w="2190341">
                  <a:extLst>
                    <a:ext uri="{9D8B030D-6E8A-4147-A177-3AD203B41FA5}">
                      <a16:colId xmlns:a16="http://schemas.microsoft.com/office/drawing/2014/main" val="802189414"/>
                    </a:ext>
                  </a:extLst>
                </a:gridCol>
                <a:gridCol w="2044775">
                  <a:extLst>
                    <a:ext uri="{9D8B030D-6E8A-4147-A177-3AD203B41FA5}">
                      <a16:colId xmlns:a16="http://schemas.microsoft.com/office/drawing/2014/main" val="999905525"/>
                    </a:ext>
                  </a:extLst>
                </a:gridCol>
                <a:gridCol w="1973179">
                  <a:extLst>
                    <a:ext uri="{9D8B030D-6E8A-4147-A177-3AD203B41FA5}">
                      <a16:colId xmlns:a16="http://schemas.microsoft.com/office/drawing/2014/main" val="726701629"/>
                    </a:ext>
                  </a:extLst>
                </a:gridCol>
                <a:gridCol w="2009274">
                  <a:extLst>
                    <a:ext uri="{9D8B030D-6E8A-4147-A177-3AD203B41FA5}">
                      <a16:colId xmlns:a16="http://schemas.microsoft.com/office/drawing/2014/main" val="2042362440"/>
                    </a:ext>
                  </a:extLst>
                </a:gridCol>
              </a:tblGrid>
              <a:tr h="532472">
                <a:tc>
                  <a:txBody>
                    <a:bodyPr/>
                    <a:lstStyle/>
                    <a:p>
                      <a:endParaRPr kumimoji="1" lang="ja-JP" altLang="en-US" sz="1100" dirty="0">
                        <a:solidFill>
                          <a:schemeClr val="tx1"/>
                        </a:solidFill>
                      </a:endParaRPr>
                    </a:p>
                  </a:txBody>
                  <a:tcPr>
                    <a:solidFill>
                      <a:schemeClr val="bg1">
                        <a:lumMod val="75000"/>
                      </a:schemeClr>
                    </a:solidFill>
                  </a:tcPr>
                </a:tc>
                <a:tc>
                  <a:txBody>
                    <a:bodyPr/>
                    <a:lstStyle/>
                    <a:p>
                      <a:pPr algn="ctr"/>
                      <a:r>
                        <a:rPr kumimoji="1" lang="ja-JP" altLang="en-US" sz="1100" b="0" dirty="0" smtClean="0">
                          <a:solidFill>
                            <a:schemeClr val="tx1"/>
                          </a:solidFill>
                        </a:rPr>
                        <a:t>企業・関係団体等</a:t>
                      </a:r>
                      <a:endParaRPr kumimoji="1" lang="ja-JP" altLang="en-US" sz="1100" b="0" dirty="0">
                        <a:solidFill>
                          <a:schemeClr val="tx1"/>
                        </a:solidFill>
                      </a:endParaRPr>
                    </a:p>
                  </a:txBody>
                  <a:tcPr anchor="ctr">
                    <a:solidFill>
                      <a:schemeClr val="bg1">
                        <a:lumMod val="75000"/>
                      </a:schemeClr>
                    </a:solidFill>
                  </a:tcPr>
                </a:tc>
                <a:tc>
                  <a:txBody>
                    <a:bodyPr/>
                    <a:lstStyle/>
                    <a:p>
                      <a:pPr algn="ctr"/>
                      <a:r>
                        <a:rPr kumimoji="1" lang="ja-JP" altLang="en-US" sz="1100" b="0" dirty="0">
                          <a:solidFill>
                            <a:schemeClr val="tx1"/>
                          </a:solidFill>
                        </a:rPr>
                        <a:t>大学等</a:t>
                      </a:r>
                      <a:endParaRPr kumimoji="1" lang="en-US" altLang="ja-JP" sz="1100" b="0" dirty="0">
                        <a:solidFill>
                          <a:schemeClr val="tx1"/>
                        </a:solidFill>
                      </a:endParaRPr>
                    </a:p>
                    <a:p>
                      <a:pPr algn="ctr"/>
                      <a:r>
                        <a:rPr kumimoji="1" lang="ja-JP" altLang="en-US" sz="1100" b="0" dirty="0">
                          <a:solidFill>
                            <a:schemeClr val="tx1"/>
                          </a:solidFill>
                        </a:rPr>
                        <a:t>研究機関</a:t>
                      </a:r>
                    </a:p>
                  </a:txBody>
                  <a:tcPr anchor="ctr">
                    <a:solidFill>
                      <a:schemeClr val="bg1">
                        <a:lumMod val="75000"/>
                      </a:schemeClr>
                    </a:solidFill>
                  </a:tcPr>
                </a:tc>
                <a:tc>
                  <a:txBody>
                    <a:bodyPr/>
                    <a:lstStyle/>
                    <a:p>
                      <a:pPr algn="ctr"/>
                      <a:r>
                        <a:rPr kumimoji="1" lang="ja-JP" altLang="en-US" sz="1100" b="0" dirty="0">
                          <a:solidFill>
                            <a:schemeClr val="tx1"/>
                          </a:solidFill>
                        </a:rPr>
                        <a:t>市町村</a:t>
                      </a:r>
                    </a:p>
                  </a:txBody>
                  <a:tcPr anchor="ctr">
                    <a:solidFill>
                      <a:schemeClr val="bg1">
                        <a:lumMod val="75000"/>
                      </a:schemeClr>
                    </a:solidFill>
                  </a:tcPr>
                </a:tc>
                <a:tc>
                  <a:txBody>
                    <a:bodyPr/>
                    <a:lstStyle/>
                    <a:p>
                      <a:pPr algn="ctr"/>
                      <a:r>
                        <a:rPr kumimoji="1" lang="ja-JP" altLang="en-US" sz="1100" b="0" dirty="0">
                          <a:solidFill>
                            <a:schemeClr val="tx1"/>
                          </a:solidFill>
                        </a:rPr>
                        <a:t>地域・府民</a:t>
                      </a:r>
                    </a:p>
                  </a:txBody>
                  <a:tcPr anchor="ctr">
                    <a:solidFill>
                      <a:schemeClr val="bg1">
                        <a:lumMod val="75000"/>
                      </a:schemeClr>
                    </a:solidFill>
                  </a:tcPr>
                </a:tc>
                <a:extLst>
                  <a:ext uri="{0D108BD9-81ED-4DB2-BD59-A6C34878D82A}">
                    <a16:rowId xmlns:a16="http://schemas.microsoft.com/office/drawing/2014/main" val="735735234"/>
                  </a:ext>
                </a:extLst>
              </a:tr>
              <a:tr h="1715075">
                <a:tc>
                  <a:txBody>
                    <a:bodyPr/>
                    <a:lstStyle/>
                    <a:p>
                      <a:pPr algn="ctr"/>
                      <a:r>
                        <a:rPr kumimoji="1" lang="ja-JP" altLang="en-US" sz="1100" b="1" dirty="0">
                          <a:solidFill>
                            <a:schemeClr val="tx1"/>
                          </a:solidFill>
                        </a:rPr>
                        <a:t>モデル事業</a:t>
                      </a:r>
                      <a:endParaRPr kumimoji="1" lang="en-US" altLang="ja-JP" sz="1100" b="1" dirty="0">
                        <a:solidFill>
                          <a:schemeClr val="tx1"/>
                        </a:solidFill>
                      </a:endParaRPr>
                    </a:p>
                    <a:p>
                      <a:pPr algn="ctr"/>
                      <a:r>
                        <a:rPr kumimoji="1" lang="ja-JP" altLang="en-US" sz="1100" b="1" dirty="0">
                          <a:solidFill>
                            <a:schemeClr val="tx1"/>
                          </a:solidFill>
                        </a:rPr>
                        <a:t>・情報収集</a:t>
                      </a:r>
                    </a:p>
                    <a:p>
                      <a:pPr algn="ctr"/>
                      <a:endParaRPr kumimoji="1" lang="ja-JP" altLang="en-US" sz="1100" dirty="0">
                        <a:solidFill>
                          <a:schemeClr val="tx1"/>
                        </a:solidFill>
                      </a:endParaRPr>
                    </a:p>
                  </a:txBody>
                  <a:tcPr anchor="ctr">
                    <a:solidFill>
                      <a:schemeClr val="bg1">
                        <a:lumMod val="75000"/>
                      </a:schemeClr>
                    </a:solidFill>
                  </a:tcPr>
                </a:tc>
                <a:tc>
                  <a:txBody>
                    <a:bodyPr/>
                    <a:lstStyle/>
                    <a:p>
                      <a:r>
                        <a:rPr kumimoji="1" lang="ja-JP" altLang="en-US" sz="1100" dirty="0" smtClean="0">
                          <a:solidFill>
                            <a:schemeClr val="tx1"/>
                          </a:solidFill>
                        </a:rPr>
                        <a:t>・モデル事業や実証事業の連携実施</a:t>
                      </a:r>
                      <a:endParaRPr kumimoji="1" lang="en-US" altLang="ja-JP" sz="1100" dirty="0" smtClean="0">
                        <a:solidFill>
                          <a:schemeClr val="tx1"/>
                        </a:solidFill>
                      </a:endParaRPr>
                    </a:p>
                    <a:p>
                      <a:r>
                        <a:rPr kumimoji="1" lang="ja-JP" altLang="en-US" sz="1100" dirty="0" smtClean="0">
                          <a:solidFill>
                            <a:schemeClr val="tx1"/>
                          </a:solidFill>
                        </a:rPr>
                        <a:t>・企業等で取り組む「</a:t>
                      </a:r>
                      <a:r>
                        <a:rPr kumimoji="1" lang="en-US" altLang="ja-JP" sz="1100" dirty="0" smtClean="0">
                          <a:solidFill>
                            <a:schemeClr val="tx1"/>
                          </a:solidFill>
                        </a:rPr>
                        <a:t>10</a:t>
                      </a:r>
                      <a:r>
                        <a:rPr kumimoji="1" lang="ja-JP" altLang="en-US" sz="1100" dirty="0" smtClean="0">
                          <a:solidFill>
                            <a:schemeClr val="tx1"/>
                          </a:solidFill>
                        </a:rPr>
                        <a:t>歳若返り」に資する取組みの情報提供、取材協力</a:t>
                      </a:r>
                      <a:endParaRPr kumimoji="1" lang="en-US" altLang="ja-JP" sz="1100" dirty="0" smtClean="0">
                        <a:solidFill>
                          <a:schemeClr val="tx1"/>
                        </a:solidFill>
                      </a:endParaRPr>
                    </a:p>
                    <a:p>
                      <a:r>
                        <a:rPr kumimoji="1" lang="ja-JP" altLang="en-US" sz="1100" dirty="0" smtClean="0">
                          <a:solidFill>
                            <a:schemeClr val="tx1"/>
                          </a:solidFill>
                        </a:rPr>
                        <a:t>例：</a:t>
                      </a:r>
                      <a:r>
                        <a:rPr kumimoji="1" lang="en-US" altLang="ja-JP" sz="1100" dirty="0" smtClean="0">
                          <a:solidFill>
                            <a:schemeClr val="tx1"/>
                          </a:solidFill>
                        </a:rPr>
                        <a:t>e</a:t>
                      </a:r>
                      <a:r>
                        <a:rPr kumimoji="1" lang="ja-JP" altLang="en-US" sz="1100" dirty="0" smtClean="0">
                          <a:solidFill>
                            <a:schemeClr val="tx1"/>
                          </a:solidFill>
                        </a:rPr>
                        <a:t>スポーツによる健康増進やロボットスーツによる動作サポート</a:t>
                      </a:r>
                      <a:r>
                        <a:rPr kumimoji="1" lang="en-US" altLang="ja-JP" sz="1100" dirty="0" smtClean="0">
                          <a:solidFill>
                            <a:schemeClr val="tx1"/>
                          </a:solidFill>
                        </a:rPr>
                        <a:t>(</a:t>
                      </a:r>
                      <a:r>
                        <a:rPr kumimoji="1" lang="ja-JP" altLang="en-US" sz="1100" dirty="0" smtClean="0">
                          <a:solidFill>
                            <a:schemeClr val="tx1"/>
                          </a:solidFill>
                        </a:rPr>
                        <a:t>加齢等により健康に影響があっても多様な活動を支える技術サービスの提供）</a:t>
                      </a:r>
                      <a:endParaRPr kumimoji="1" lang="en-US" altLang="ja-JP" sz="1100" dirty="0" smtClean="0">
                        <a:solidFill>
                          <a:schemeClr val="tx1"/>
                        </a:solidFill>
                      </a:endParaRPr>
                    </a:p>
                  </a:txBody>
                  <a:tcPr>
                    <a:solidFill>
                      <a:schemeClr val="bg1"/>
                    </a:solidFill>
                  </a:tcPr>
                </a:tc>
                <a:tc>
                  <a:txBody>
                    <a:bodyPr/>
                    <a:lstStyle/>
                    <a:p>
                      <a:r>
                        <a:rPr kumimoji="1" lang="ja-JP" altLang="en-US" sz="1100" dirty="0" smtClean="0">
                          <a:solidFill>
                            <a:schemeClr val="tx1"/>
                          </a:solidFill>
                        </a:rPr>
                        <a:t>・モデル事業や実証事業の連携実施</a:t>
                      </a:r>
                    </a:p>
                    <a:p>
                      <a:r>
                        <a:rPr kumimoji="1" lang="ja-JP" altLang="en-US" sz="1100" dirty="0" smtClean="0">
                          <a:solidFill>
                            <a:schemeClr val="tx1"/>
                          </a:solidFill>
                        </a:rPr>
                        <a:t>・研究機関等で研究している「</a:t>
                      </a:r>
                      <a:r>
                        <a:rPr kumimoji="1" lang="en-US" altLang="ja-JP" sz="1100" dirty="0" smtClean="0">
                          <a:solidFill>
                            <a:schemeClr val="tx1"/>
                          </a:solidFill>
                        </a:rPr>
                        <a:t>10</a:t>
                      </a:r>
                      <a:r>
                        <a:rPr kumimoji="1" lang="ja-JP" altLang="en-US" sz="1100" dirty="0" smtClean="0">
                          <a:solidFill>
                            <a:schemeClr val="tx1"/>
                          </a:solidFill>
                        </a:rPr>
                        <a:t>歳若返り」に資する研究内容の情報提供、取材協力</a:t>
                      </a:r>
                      <a:endParaRPr kumimoji="1" lang="en-US" altLang="ja-JP" sz="1100" dirty="0" smtClean="0">
                        <a:solidFill>
                          <a:schemeClr val="tx1"/>
                        </a:solidFill>
                      </a:endParaRPr>
                    </a:p>
                    <a:p>
                      <a:r>
                        <a:rPr kumimoji="1" lang="ja-JP" altLang="en-US" sz="1100" dirty="0" smtClean="0">
                          <a:solidFill>
                            <a:schemeClr val="tx1"/>
                          </a:solidFill>
                        </a:rPr>
                        <a:t>例：笑いヨガや鍵盤ハーモニカによる効果、認知症の早期発見診断、アンドロイド、</a:t>
                      </a:r>
                      <a:r>
                        <a:rPr kumimoji="1" lang="en-US" altLang="ja-JP" sz="1100" dirty="0" smtClean="0">
                          <a:solidFill>
                            <a:schemeClr val="tx1"/>
                          </a:solidFill>
                        </a:rPr>
                        <a:t>VR/AR</a:t>
                      </a:r>
                      <a:r>
                        <a:rPr kumimoji="1" lang="ja-JP" altLang="en-US" sz="1100" dirty="0" smtClean="0">
                          <a:solidFill>
                            <a:schemeClr val="tx1"/>
                          </a:solidFill>
                        </a:rPr>
                        <a:t>などの研究、技術の提供</a:t>
                      </a:r>
                    </a:p>
                  </a:txBody>
                  <a:tcPr>
                    <a:solidFill>
                      <a:schemeClr val="bg1"/>
                    </a:solidFill>
                  </a:tcPr>
                </a:tc>
                <a:tc>
                  <a:txBody>
                    <a:bodyPr/>
                    <a:lstStyle/>
                    <a:p>
                      <a:r>
                        <a:rPr kumimoji="1" lang="ja-JP" altLang="en-US" sz="1100" dirty="0" smtClean="0">
                          <a:solidFill>
                            <a:schemeClr val="tx1"/>
                          </a:solidFill>
                        </a:rPr>
                        <a:t>・モデル事業や実証事業のフィールド提供など連携実施</a:t>
                      </a:r>
                    </a:p>
                    <a:p>
                      <a:r>
                        <a:rPr kumimoji="1" lang="ja-JP" altLang="en-US" sz="1100" dirty="0" smtClean="0">
                          <a:solidFill>
                            <a:schemeClr val="tx1"/>
                          </a:solidFill>
                        </a:rPr>
                        <a:t>・市町村で取り組む「</a:t>
                      </a:r>
                      <a:r>
                        <a:rPr kumimoji="1" lang="en-US" altLang="ja-JP" sz="1100" dirty="0" smtClean="0">
                          <a:solidFill>
                            <a:schemeClr val="tx1"/>
                          </a:solidFill>
                        </a:rPr>
                        <a:t>10</a:t>
                      </a:r>
                      <a:r>
                        <a:rPr kumimoji="1" lang="ja-JP" altLang="en-US" sz="1100" dirty="0" smtClean="0">
                          <a:solidFill>
                            <a:schemeClr val="tx1"/>
                          </a:solidFill>
                        </a:rPr>
                        <a:t>歳若返り」に資する取組みの情報提供、取材協力</a:t>
                      </a:r>
                    </a:p>
                    <a:p>
                      <a:r>
                        <a:rPr kumimoji="1" lang="ja-JP" altLang="en-US" sz="1100" dirty="0" smtClean="0">
                          <a:solidFill>
                            <a:schemeClr val="tx1"/>
                          </a:solidFill>
                        </a:rPr>
                        <a:t>例：防災無線・</a:t>
                      </a:r>
                      <a:r>
                        <a:rPr kumimoji="1" lang="en-US" altLang="ja-JP" sz="1100" dirty="0" smtClean="0">
                          <a:solidFill>
                            <a:schemeClr val="tx1"/>
                          </a:solidFill>
                        </a:rPr>
                        <a:t>CATV</a:t>
                      </a:r>
                      <a:r>
                        <a:rPr kumimoji="1" lang="ja-JP" altLang="en-US" sz="1100" dirty="0" smtClean="0">
                          <a:solidFill>
                            <a:schemeClr val="tx1"/>
                          </a:solidFill>
                        </a:rPr>
                        <a:t>等を使った運動の呼びかけ、自動運転の実証</a:t>
                      </a:r>
                      <a:r>
                        <a:rPr kumimoji="1" lang="en-US" altLang="ja-JP" sz="1100" dirty="0" smtClean="0">
                          <a:solidFill>
                            <a:schemeClr val="tx1"/>
                          </a:solidFill>
                        </a:rPr>
                        <a:t>(</a:t>
                      </a:r>
                      <a:r>
                        <a:rPr kumimoji="1" lang="ja-JP" altLang="en-US" sz="1100" dirty="0" smtClean="0">
                          <a:solidFill>
                            <a:schemeClr val="tx1"/>
                          </a:solidFill>
                        </a:rPr>
                        <a:t>加齢等により健康に影響があっても多様な活動を支える技術サービスの提供）</a:t>
                      </a:r>
                    </a:p>
                  </a:txBody>
                  <a:tcPr>
                    <a:solidFill>
                      <a:schemeClr val="bg1"/>
                    </a:solidFill>
                  </a:tcPr>
                </a:tc>
                <a:tc>
                  <a:txBody>
                    <a:bodyPr/>
                    <a:lstStyle/>
                    <a:p>
                      <a:r>
                        <a:rPr kumimoji="1" lang="ja-JP" altLang="en-US" sz="1100" dirty="0" smtClean="0">
                          <a:solidFill>
                            <a:schemeClr val="tx1"/>
                          </a:solidFill>
                        </a:rPr>
                        <a:t>・モデル事業や実証事業の連携実施、事業への参画</a:t>
                      </a:r>
                    </a:p>
                    <a:p>
                      <a:r>
                        <a:rPr kumimoji="1" lang="ja-JP" altLang="en-US" sz="1100" dirty="0" smtClean="0">
                          <a:solidFill>
                            <a:schemeClr val="tx1"/>
                          </a:solidFill>
                        </a:rPr>
                        <a:t>・地域で取り組む「</a:t>
                      </a:r>
                      <a:r>
                        <a:rPr kumimoji="1" lang="en-US" altLang="ja-JP" sz="1100" dirty="0" smtClean="0">
                          <a:solidFill>
                            <a:schemeClr val="tx1"/>
                          </a:solidFill>
                        </a:rPr>
                        <a:t>10</a:t>
                      </a:r>
                      <a:r>
                        <a:rPr kumimoji="1" lang="ja-JP" altLang="en-US" sz="1100" dirty="0" smtClean="0">
                          <a:solidFill>
                            <a:schemeClr val="tx1"/>
                          </a:solidFill>
                        </a:rPr>
                        <a:t>歳若返り」に資する取組みの情報提供、取材協力</a:t>
                      </a:r>
                      <a:endParaRPr kumimoji="1" lang="en-US" altLang="ja-JP" sz="1100" dirty="0" smtClean="0">
                        <a:solidFill>
                          <a:schemeClr val="tx1"/>
                        </a:solidFill>
                      </a:endParaRPr>
                    </a:p>
                    <a:p>
                      <a:r>
                        <a:rPr kumimoji="1" lang="ja-JP" altLang="en-US" sz="1100" dirty="0" smtClean="0">
                          <a:solidFill>
                            <a:schemeClr val="tx1"/>
                          </a:solidFill>
                        </a:rPr>
                        <a:t>例：</a:t>
                      </a:r>
                      <a:r>
                        <a:rPr kumimoji="1" lang="en-US" altLang="ja-JP" sz="1100" dirty="0" smtClean="0">
                          <a:solidFill>
                            <a:schemeClr val="tx1"/>
                          </a:solidFill>
                        </a:rPr>
                        <a:t>SNS</a:t>
                      </a:r>
                      <a:r>
                        <a:rPr kumimoji="1" lang="ja-JP" altLang="en-US" sz="1100" dirty="0" smtClean="0">
                          <a:solidFill>
                            <a:schemeClr val="tx1"/>
                          </a:solidFill>
                        </a:rPr>
                        <a:t>を活用した地域の見守り活動やオンライン相談ボランティア（社会貢献活動による生きがい、やりがい）</a:t>
                      </a:r>
                    </a:p>
                    <a:p>
                      <a:endParaRPr kumimoji="1" lang="ja-JP" altLang="en-US" sz="1100" dirty="0">
                        <a:solidFill>
                          <a:schemeClr val="tx1"/>
                        </a:solidFill>
                      </a:endParaRPr>
                    </a:p>
                  </a:txBody>
                  <a:tcPr>
                    <a:solidFill>
                      <a:schemeClr val="bg1"/>
                    </a:solidFill>
                  </a:tcPr>
                </a:tc>
                <a:extLst>
                  <a:ext uri="{0D108BD9-81ED-4DB2-BD59-A6C34878D82A}">
                    <a16:rowId xmlns:a16="http://schemas.microsoft.com/office/drawing/2014/main" val="3795273168"/>
                  </a:ext>
                </a:extLst>
              </a:tr>
              <a:tr h="1260384">
                <a:tc>
                  <a:txBody>
                    <a:bodyPr/>
                    <a:lstStyle/>
                    <a:p>
                      <a:pPr algn="ctr"/>
                      <a:r>
                        <a:rPr kumimoji="1" lang="ja-JP" altLang="en-US" sz="1100" b="1" dirty="0">
                          <a:solidFill>
                            <a:schemeClr val="tx1"/>
                          </a:solidFill>
                        </a:rPr>
                        <a:t>検証</a:t>
                      </a:r>
                    </a:p>
                  </a:txBody>
                  <a:tcPr anchor="ctr">
                    <a:solidFill>
                      <a:schemeClr val="bg1">
                        <a:lumMod val="75000"/>
                      </a:schemeClr>
                    </a:solidFill>
                  </a:tcPr>
                </a:tc>
                <a:tc>
                  <a:txBody>
                    <a:bodyPr/>
                    <a:lstStyle/>
                    <a:p>
                      <a:r>
                        <a:rPr kumimoji="1" lang="ja-JP" altLang="en-US" sz="1100" dirty="0" smtClean="0">
                          <a:solidFill>
                            <a:schemeClr val="tx1"/>
                          </a:solidFill>
                        </a:rPr>
                        <a:t>・モデル事業、実証事業におけるデータ取得の協力</a:t>
                      </a:r>
                    </a:p>
                    <a:p>
                      <a:endParaRPr kumimoji="1" lang="ja-JP" altLang="en-US" sz="1100" dirty="0">
                        <a:solidFill>
                          <a:schemeClr val="tx1"/>
                        </a:solidFill>
                      </a:endParaRPr>
                    </a:p>
                  </a:txBody>
                  <a:tcPr>
                    <a:solidFill>
                      <a:schemeClr val="bg1"/>
                    </a:solidFill>
                  </a:tcPr>
                </a:tc>
                <a:tc>
                  <a:txBody>
                    <a:bodyPr/>
                    <a:lstStyle/>
                    <a:p>
                      <a:r>
                        <a:rPr kumimoji="1" lang="ja-JP" altLang="en-US" sz="1100" dirty="0" smtClean="0">
                          <a:solidFill>
                            <a:schemeClr val="tx1"/>
                          </a:solidFill>
                        </a:rPr>
                        <a:t>・モデル事業・実証事業のデータ分析・検証</a:t>
                      </a:r>
                      <a:endParaRPr kumimoji="1" lang="en-US" altLang="ja-JP" sz="1100" dirty="0" smtClean="0">
                        <a:solidFill>
                          <a:schemeClr val="tx1"/>
                        </a:solidFill>
                      </a:endParaRPr>
                    </a:p>
                    <a:p>
                      <a:r>
                        <a:rPr kumimoji="1" lang="ja-JP" altLang="en-US" sz="1100" dirty="0" smtClean="0">
                          <a:solidFill>
                            <a:schemeClr val="tx1"/>
                          </a:solidFill>
                        </a:rPr>
                        <a:t>・モデル事業・実証事業、企業・市町村等の取組みに関する学術的な意見や考察、あるいは効果的な実施のために取得が必要なデータについてのアドバイス</a:t>
                      </a:r>
                      <a:endParaRPr kumimoji="1" lang="ja-JP" altLang="en-US" sz="1100" dirty="0">
                        <a:solidFill>
                          <a:schemeClr val="tx1"/>
                        </a:solidFill>
                      </a:endParaRPr>
                    </a:p>
                  </a:txBody>
                  <a:tcPr>
                    <a:solidFill>
                      <a:schemeClr val="bg1"/>
                    </a:solidFill>
                  </a:tcPr>
                </a:tc>
                <a:tc>
                  <a:txBody>
                    <a:bodyPr/>
                    <a:lstStyle/>
                    <a:p>
                      <a:r>
                        <a:rPr kumimoji="1" lang="ja-JP" altLang="en-US" sz="1100" dirty="0" smtClean="0">
                          <a:solidFill>
                            <a:schemeClr val="tx1"/>
                          </a:solidFill>
                        </a:rPr>
                        <a:t>・モデル事業、実証事業におけるデータ取得の協力</a:t>
                      </a:r>
                      <a:endParaRPr kumimoji="1" lang="en-US" altLang="ja-JP" sz="1100" dirty="0" smtClean="0">
                        <a:solidFill>
                          <a:schemeClr val="tx1"/>
                        </a:solidFill>
                      </a:endParaRPr>
                    </a:p>
                    <a:p>
                      <a:endParaRPr kumimoji="1" lang="ja-JP" altLang="en-US" sz="1100" dirty="0">
                        <a:solidFill>
                          <a:schemeClr val="tx1"/>
                        </a:solidFill>
                      </a:endParaRP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rPr>
                        <a:t>・モデル事業、実証事業におけるデータ取得の協力</a:t>
                      </a:r>
                      <a:endParaRPr kumimoji="1" lang="en-US" altLang="ja-JP" sz="1100" dirty="0" smtClean="0">
                        <a:solidFill>
                          <a:schemeClr val="tx1"/>
                        </a:solidFill>
                      </a:endParaRPr>
                    </a:p>
                    <a:p>
                      <a:endParaRPr kumimoji="1" lang="ja-JP" altLang="en-US" sz="1100" dirty="0">
                        <a:solidFill>
                          <a:schemeClr val="tx1"/>
                        </a:solidFill>
                      </a:endParaRPr>
                    </a:p>
                  </a:txBody>
                  <a:tcPr>
                    <a:solidFill>
                      <a:schemeClr val="bg1"/>
                    </a:solidFill>
                  </a:tcPr>
                </a:tc>
                <a:extLst>
                  <a:ext uri="{0D108BD9-81ED-4DB2-BD59-A6C34878D82A}">
                    <a16:rowId xmlns:a16="http://schemas.microsoft.com/office/drawing/2014/main" val="791510578"/>
                  </a:ext>
                </a:extLst>
              </a:tr>
              <a:tr h="1715075">
                <a:tc>
                  <a:txBody>
                    <a:bodyPr/>
                    <a:lstStyle/>
                    <a:p>
                      <a:pPr algn="ctr"/>
                      <a:r>
                        <a:rPr kumimoji="1" lang="ja-JP" altLang="en-US" sz="1100" b="1" dirty="0">
                          <a:solidFill>
                            <a:schemeClr val="tx1"/>
                          </a:solidFill>
                        </a:rPr>
                        <a:t>発信</a:t>
                      </a:r>
                    </a:p>
                  </a:txBody>
                  <a:tcPr anchor="ctr">
                    <a:solidFill>
                      <a:schemeClr val="bg1">
                        <a:lumMod val="75000"/>
                      </a:schemeClr>
                    </a:solidFill>
                  </a:tcPr>
                </a:tc>
                <a:tc>
                  <a:txBody>
                    <a:bodyPr/>
                    <a:lstStyle/>
                    <a:p>
                      <a:r>
                        <a:rPr kumimoji="1" lang="ja-JP" altLang="en-US" sz="1100" dirty="0" smtClean="0">
                          <a:solidFill>
                            <a:schemeClr val="tx1"/>
                          </a:solidFill>
                        </a:rPr>
                        <a:t>（発信協力）</a:t>
                      </a:r>
                      <a:endParaRPr kumimoji="1" lang="en-US" altLang="ja-JP" sz="1100" dirty="0" smtClean="0">
                        <a:solidFill>
                          <a:schemeClr val="tx1"/>
                        </a:solidFill>
                      </a:endParaRPr>
                    </a:p>
                    <a:p>
                      <a:r>
                        <a:rPr kumimoji="1" lang="ja-JP" altLang="en-US" sz="1100" dirty="0" smtClean="0">
                          <a:solidFill>
                            <a:schemeClr val="tx1"/>
                          </a:solidFill>
                        </a:rPr>
                        <a:t>・動画や</a:t>
                      </a:r>
                      <a:r>
                        <a:rPr kumimoji="1" lang="en-US" altLang="ja-JP" sz="1100" dirty="0" smtClean="0">
                          <a:solidFill>
                            <a:schemeClr val="tx1"/>
                          </a:solidFill>
                        </a:rPr>
                        <a:t>SNS</a:t>
                      </a:r>
                      <a:r>
                        <a:rPr kumimoji="1" lang="ja-JP" altLang="en-US" sz="1100" dirty="0" err="1" smtClean="0">
                          <a:solidFill>
                            <a:schemeClr val="tx1"/>
                          </a:solidFill>
                        </a:rPr>
                        <a:t>、</a:t>
                      </a:r>
                      <a:r>
                        <a:rPr kumimoji="1" lang="ja-JP" altLang="en-US" sz="1100" dirty="0" smtClean="0">
                          <a:solidFill>
                            <a:schemeClr val="tx1"/>
                          </a:solidFill>
                        </a:rPr>
                        <a:t>チラシ等におけるデザイン協力</a:t>
                      </a:r>
                      <a:endParaRPr kumimoji="1" lang="en-US" altLang="ja-JP" sz="1100" dirty="0" smtClean="0">
                        <a:solidFill>
                          <a:schemeClr val="tx1"/>
                        </a:solidFill>
                      </a:endParaRPr>
                    </a:p>
                    <a:p>
                      <a:r>
                        <a:rPr kumimoji="1" lang="ja-JP" altLang="en-US" sz="1100" dirty="0" smtClean="0">
                          <a:solidFill>
                            <a:schemeClr val="tx1"/>
                          </a:solidFill>
                        </a:rPr>
                        <a:t>・企業の発信ソースへの掲載</a:t>
                      </a:r>
                      <a:endParaRPr kumimoji="1" lang="en-US" altLang="ja-JP" sz="1100" dirty="0" smtClean="0">
                        <a:solidFill>
                          <a:schemeClr val="tx1"/>
                        </a:solidFill>
                      </a:endParaRPr>
                    </a:p>
                    <a:p>
                      <a:endParaRPr kumimoji="1" lang="en-US" altLang="ja-JP" sz="1100" dirty="0" smtClean="0">
                        <a:solidFill>
                          <a:schemeClr val="tx1"/>
                        </a:solidFill>
                      </a:endParaRPr>
                    </a:p>
                    <a:p>
                      <a:r>
                        <a:rPr kumimoji="1" lang="ja-JP" altLang="en-US" sz="1100" dirty="0" smtClean="0">
                          <a:solidFill>
                            <a:schemeClr val="tx1"/>
                          </a:solidFill>
                        </a:rPr>
                        <a:t>（情報の受信）</a:t>
                      </a:r>
                      <a:endParaRPr kumimoji="1" lang="en-US" altLang="ja-JP" sz="1100" dirty="0" smtClean="0">
                        <a:solidFill>
                          <a:schemeClr val="tx1"/>
                        </a:solidFill>
                      </a:endParaRPr>
                    </a:p>
                    <a:p>
                      <a:r>
                        <a:rPr kumimoji="1" lang="ja-JP" altLang="en-US" sz="1100" dirty="0" smtClean="0">
                          <a:solidFill>
                            <a:schemeClr val="tx1"/>
                          </a:solidFill>
                        </a:rPr>
                        <a:t>・オンライン動画や取組み集等による取組の情報収集　</a:t>
                      </a:r>
                      <a:endParaRPr kumimoji="1" lang="en-US" altLang="ja-JP" sz="1100" dirty="0" smtClean="0">
                        <a:solidFill>
                          <a:schemeClr val="tx1"/>
                        </a:solidFill>
                      </a:endParaRPr>
                    </a:p>
                    <a:p>
                      <a:r>
                        <a:rPr kumimoji="1" lang="ja-JP" altLang="en-US" sz="1100" dirty="0" smtClean="0">
                          <a:solidFill>
                            <a:schemeClr val="tx1"/>
                          </a:solidFill>
                        </a:rPr>
                        <a:t>⇒市町村や企業間連携へ</a:t>
                      </a:r>
                      <a:endParaRPr kumimoji="1" lang="ja-JP" altLang="en-US" sz="1100" dirty="0">
                        <a:solidFill>
                          <a:schemeClr val="tx1"/>
                        </a:solidFill>
                      </a:endParaRPr>
                    </a:p>
                  </a:txBody>
                  <a:tcPr>
                    <a:solidFill>
                      <a:schemeClr val="bg1"/>
                    </a:solidFill>
                  </a:tcPr>
                </a:tc>
                <a:tc>
                  <a:txBody>
                    <a:bodyPr/>
                    <a:lstStyle/>
                    <a:p>
                      <a:r>
                        <a:rPr kumimoji="1" lang="ja-JP" altLang="en-US" sz="1100" dirty="0" smtClean="0">
                          <a:solidFill>
                            <a:schemeClr val="tx1"/>
                          </a:solidFill>
                        </a:rPr>
                        <a:t>（発信協力）</a:t>
                      </a:r>
                      <a:endParaRPr kumimoji="1" lang="en-US" altLang="ja-JP" sz="1100" dirty="0" smtClean="0">
                        <a:solidFill>
                          <a:schemeClr val="tx1"/>
                        </a:solidFill>
                      </a:endParaRPr>
                    </a:p>
                    <a:p>
                      <a:r>
                        <a:rPr kumimoji="1" lang="ja-JP" altLang="en-US" sz="1100" dirty="0" smtClean="0">
                          <a:solidFill>
                            <a:schemeClr val="tx1"/>
                          </a:solidFill>
                        </a:rPr>
                        <a:t>・学生アイデアによる発信方法、デザインの提案</a:t>
                      </a:r>
                      <a:endParaRPr kumimoji="1" lang="en-US" altLang="ja-JP" sz="1100" dirty="0" smtClean="0">
                        <a:solidFill>
                          <a:schemeClr val="tx1"/>
                        </a:solidFill>
                      </a:endParaRPr>
                    </a:p>
                    <a:p>
                      <a:r>
                        <a:rPr kumimoji="1" lang="ja-JP" altLang="en-US" sz="1100" dirty="0" smtClean="0">
                          <a:solidFill>
                            <a:schemeClr val="tx1"/>
                          </a:solidFill>
                        </a:rPr>
                        <a:t>・大学、研究機関等の発信ソースへの掲載</a:t>
                      </a:r>
                      <a:endParaRPr kumimoji="1" lang="en-US" altLang="ja-JP" sz="1100" dirty="0" smtClean="0">
                        <a:solidFill>
                          <a:schemeClr val="tx1"/>
                        </a:solidFill>
                      </a:endParaRPr>
                    </a:p>
                    <a:p>
                      <a:endParaRPr kumimoji="1" lang="en-US" altLang="ja-JP" sz="1100" dirty="0" smtClean="0">
                        <a:solidFill>
                          <a:schemeClr val="tx1"/>
                        </a:solidFill>
                      </a:endParaRPr>
                    </a:p>
                    <a:p>
                      <a:r>
                        <a:rPr kumimoji="1" lang="ja-JP" altLang="en-US" sz="1100" dirty="0" smtClean="0">
                          <a:solidFill>
                            <a:schemeClr val="tx1"/>
                          </a:solidFill>
                        </a:rPr>
                        <a:t>（情報の受信）</a:t>
                      </a:r>
                      <a:endParaRPr kumimoji="1" lang="en-US" altLang="ja-JP" sz="1100" dirty="0" smtClean="0">
                        <a:solidFill>
                          <a:schemeClr val="tx1"/>
                        </a:solidFill>
                      </a:endParaRPr>
                    </a:p>
                    <a:p>
                      <a:r>
                        <a:rPr kumimoji="1" lang="ja-JP" altLang="en-US" sz="1100" dirty="0" smtClean="0">
                          <a:solidFill>
                            <a:schemeClr val="tx1"/>
                          </a:solidFill>
                        </a:rPr>
                        <a:t>・オンライン動画や取組み集等による情報収集</a:t>
                      </a:r>
                      <a:endParaRPr kumimoji="1" lang="en-US" altLang="ja-JP" sz="1100" dirty="0" smtClean="0">
                        <a:solidFill>
                          <a:schemeClr val="tx1"/>
                        </a:solidFill>
                      </a:endParaRPr>
                    </a:p>
                    <a:p>
                      <a:r>
                        <a:rPr kumimoji="1" lang="ja-JP" altLang="en-US" sz="1100" dirty="0" smtClean="0">
                          <a:solidFill>
                            <a:schemeClr val="tx1"/>
                          </a:solidFill>
                        </a:rPr>
                        <a:t>　⇒企業、市町村等との連携へ</a:t>
                      </a:r>
                      <a:endParaRPr kumimoji="1" lang="en-US" altLang="ja-JP" sz="1100" dirty="0" smtClean="0">
                        <a:solidFill>
                          <a:schemeClr val="tx1"/>
                        </a:solidFill>
                      </a:endParaRPr>
                    </a:p>
                  </a:txBody>
                  <a:tcPr>
                    <a:solidFill>
                      <a:schemeClr val="bg1"/>
                    </a:solidFill>
                  </a:tcPr>
                </a:tc>
                <a:tc>
                  <a:txBody>
                    <a:bodyPr/>
                    <a:lstStyle/>
                    <a:p>
                      <a:r>
                        <a:rPr kumimoji="1" lang="ja-JP" altLang="en-US" sz="1100" dirty="0" smtClean="0">
                          <a:solidFill>
                            <a:schemeClr val="tx1"/>
                          </a:solidFill>
                        </a:rPr>
                        <a:t>（発信協力）</a:t>
                      </a:r>
                      <a:endParaRPr kumimoji="1" lang="en-US" altLang="ja-JP" sz="1100" dirty="0" smtClean="0">
                        <a:solidFill>
                          <a:schemeClr val="tx1"/>
                        </a:solidFill>
                      </a:endParaRPr>
                    </a:p>
                    <a:p>
                      <a:r>
                        <a:rPr kumimoji="1" lang="ja-JP" altLang="en-US" sz="1100" dirty="0" smtClean="0">
                          <a:solidFill>
                            <a:schemeClr val="tx1"/>
                          </a:solidFill>
                        </a:rPr>
                        <a:t>・広報誌、地域インターネットテレビなどへの広報協力、地域イベントにおけるブース等の提供</a:t>
                      </a:r>
                      <a:endParaRPr kumimoji="1" lang="en-US" altLang="ja-JP" sz="1100" dirty="0" smtClean="0">
                        <a:solidFill>
                          <a:schemeClr val="tx1"/>
                        </a:solidFill>
                      </a:endParaRPr>
                    </a:p>
                    <a:p>
                      <a:endParaRPr kumimoji="1" lang="en-US" altLang="ja-JP" sz="1100" dirty="0" smtClean="0">
                        <a:solidFill>
                          <a:schemeClr val="tx1"/>
                        </a:solidFill>
                      </a:endParaRPr>
                    </a:p>
                    <a:p>
                      <a:r>
                        <a:rPr kumimoji="1" lang="ja-JP" altLang="en-US" sz="1100" dirty="0" smtClean="0">
                          <a:solidFill>
                            <a:schemeClr val="tx1"/>
                          </a:solidFill>
                        </a:rPr>
                        <a:t>（情報の受信）</a:t>
                      </a:r>
                    </a:p>
                    <a:p>
                      <a:r>
                        <a:rPr kumimoji="1" lang="ja-JP" altLang="en-US" sz="1100" dirty="0" smtClean="0">
                          <a:solidFill>
                            <a:schemeClr val="tx1"/>
                          </a:solidFill>
                        </a:rPr>
                        <a:t>・オンライン動画や取組み集等による情報収集</a:t>
                      </a:r>
                    </a:p>
                    <a:p>
                      <a:r>
                        <a:rPr kumimoji="1" lang="ja-JP" altLang="en-US" sz="1100" dirty="0" smtClean="0">
                          <a:solidFill>
                            <a:schemeClr val="tx1"/>
                          </a:solidFill>
                        </a:rPr>
                        <a:t>⇒大学等研究機関、企業等と</a:t>
                      </a:r>
                      <a:endParaRPr kumimoji="1" lang="en-US" altLang="ja-JP" sz="1100" dirty="0" smtClean="0">
                        <a:solidFill>
                          <a:schemeClr val="tx1"/>
                        </a:solidFill>
                      </a:endParaRPr>
                    </a:p>
                    <a:p>
                      <a:r>
                        <a:rPr kumimoji="1" lang="en-US" altLang="ja-JP" sz="1100" baseline="0" dirty="0" smtClean="0">
                          <a:solidFill>
                            <a:schemeClr val="tx1"/>
                          </a:solidFill>
                        </a:rPr>
                        <a:t>   </a:t>
                      </a:r>
                      <a:r>
                        <a:rPr kumimoji="1" lang="ja-JP" altLang="en-US" sz="1100" dirty="0" smtClean="0">
                          <a:solidFill>
                            <a:schemeClr val="tx1"/>
                          </a:solidFill>
                        </a:rPr>
                        <a:t>の連携へ</a:t>
                      </a:r>
                      <a:endParaRPr kumimoji="1" lang="ja-JP" altLang="en-US" sz="1100" dirty="0">
                        <a:solidFill>
                          <a:schemeClr val="tx1"/>
                        </a:solidFill>
                      </a:endParaRPr>
                    </a:p>
                  </a:txBody>
                  <a:tcPr>
                    <a:solidFill>
                      <a:schemeClr val="bg1"/>
                    </a:solidFill>
                  </a:tcPr>
                </a:tc>
                <a:tc>
                  <a:txBody>
                    <a:bodyPr/>
                    <a:lstStyle/>
                    <a:p>
                      <a:r>
                        <a:rPr kumimoji="1" lang="ja-JP" altLang="en-US" sz="1100" dirty="0" smtClean="0">
                          <a:solidFill>
                            <a:schemeClr val="tx1"/>
                          </a:solidFill>
                        </a:rPr>
                        <a:t>（情報の受信）</a:t>
                      </a:r>
                      <a:endParaRPr kumimoji="1" lang="en-US" altLang="ja-JP" sz="1100" dirty="0" smtClean="0">
                        <a:solidFill>
                          <a:schemeClr val="tx1"/>
                        </a:solidFill>
                      </a:endParaRPr>
                    </a:p>
                    <a:p>
                      <a:r>
                        <a:rPr kumimoji="1" lang="ja-JP" altLang="en-US" sz="1100" dirty="0" smtClean="0">
                          <a:solidFill>
                            <a:schemeClr val="tx1"/>
                          </a:solidFill>
                        </a:rPr>
                        <a:t>・オンライン動画や取組み集等による視聴・閲覧</a:t>
                      </a:r>
                      <a:endParaRPr kumimoji="1" lang="en-US" altLang="ja-JP" sz="1100" dirty="0" smtClean="0">
                        <a:solidFill>
                          <a:schemeClr val="tx1"/>
                        </a:solidFill>
                      </a:endParaRPr>
                    </a:p>
                    <a:p>
                      <a:r>
                        <a:rPr kumimoji="1" lang="ja-JP" altLang="en-US" sz="1100" dirty="0" smtClean="0">
                          <a:solidFill>
                            <a:schemeClr val="tx1"/>
                          </a:solidFill>
                        </a:rPr>
                        <a:t>⇒「</a:t>
                      </a:r>
                      <a:r>
                        <a:rPr kumimoji="1" lang="en-US" altLang="ja-JP" sz="1100" dirty="0" smtClean="0">
                          <a:solidFill>
                            <a:schemeClr val="tx1"/>
                          </a:solidFill>
                        </a:rPr>
                        <a:t>10</a:t>
                      </a:r>
                      <a:r>
                        <a:rPr kumimoji="1" lang="ja-JP" altLang="en-US" sz="1100" dirty="0" smtClean="0">
                          <a:solidFill>
                            <a:schemeClr val="tx1"/>
                          </a:solidFill>
                        </a:rPr>
                        <a:t>歳若返り」につながる取組</a:t>
                      </a:r>
                      <a:endParaRPr kumimoji="1" lang="en-US" altLang="ja-JP" sz="1100" dirty="0" smtClean="0">
                        <a:solidFill>
                          <a:schemeClr val="tx1"/>
                        </a:solidFill>
                      </a:endParaRPr>
                    </a:p>
                    <a:p>
                      <a:r>
                        <a:rPr kumimoji="1" lang="en-US" altLang="ja-JP" sz="1100" baseline="0" dirty="0" smtClean="0">
                          <a:solidFill>
                            <a:schemeClr val="tx1"/>
                          </a:solidFill>
                        </a:rPr>
                        <a:t>   </a:t>
                      </a:r>
                      <a:r>
                        <a:rPr kumimoji="1" lang="ja-JP" altLang="en-US" sz="1100" dirty="0" smtClean="0">
                          <a:solidFill>
                            <a:schemeClr val="tx1"/>
                          </a:solidFill>
                        </a:rPr>
                        <a:t>みへの参加　等</a:t>
                      </a:r>
                    </a:p>
                    <a:p>
                      <a:endParaRPr kumimoji="1" lang="en-US" altLang="ja-JP" sz="1100" dirty="0" smtClean="0">
                        <a:solidFill>
                          <a:schemeClr val="tx1"/>
                        </a:solidFill>
                      </a:endParaRPr>
                    </a:p>
                  </a:txBody>
                  <a:tcPr>
                    <a:solidFill>
                      <a:schemeClr val="bg1"/>
                    </a:solidFill>
                  </a:tcPr>
                </a:tc>
                <a:extLst>
                  <a:ext uri="{0D108BD9-81ED-4DB2-BD59-A6C34878D82A}">
                    <a16:rowId xmlns:a16="http://schemas.microsoft.com/office/drawing/2014/main" val="4089457358"/>
                  </a:ext>
                </a:extLst>
              </a:tr>
            </a:tbl>
          </a:graphicData>
        </a:graphic>
      </p:graphicFrame>
      <p:sp>
        <p:nvSpPr>
          <p:cNvPr id="4" name="テキスト ボックス 3"/>
          <p:cNvSpPr txBox="1"/>
          <p:nvPr/>
        </p:nvSpPr>
        <p:spPr>
          <a:xfrm>
            <a:off x="203457" y="487575"/>
            <a:ext cx="8658225" cy="307777"/>
          </a:xfrm>
          <a:prstGeom prst="rect">
            <a:avLst/>
          </a:prstGeom>
          <a:noFill/>
        </p:spPr>
        <p:txBody>
          <a:bodyPr wrap="square" rtlCol="0">
            <a:spAutoFit/>
          </a:bodyPr>
          <a:lstStyle/>
          <a:p>
            <a:r>
              <a:rPr kumimoji="1" lang="ja-JP" altLang="en-US" sz="1400" b="1" dirty="0" smtClean="0"/>
              <a:t>＜</a:t>
            </a:r>
            <a:r>
              <a:rPr kumimoji="1" lang="en-US" altLang="ja-JP" sz="1400" b="1" dirty="0" smtClean="0"/>
              <a:t>10</a:t>
            </a:r>
            <a:r>
              <a:rPr kumimoji="1" lang="ja-JP" altLang="en-US" sz="1400" b="1" dirty="0" smtClean="0"/>
              <a:t>歳若返りの取組みと各ステークホルダーとの関わりのイメージ＞</a:t>
            </a:r>
            <a:endParaRPr kumimoji="1" lang="ja-JP" altLang="en-US" sz="1400" b="1" dirty="0"/>
          </a:p>
        </p:txBody>
      </p:sp>
      <p:sp>
        <p:nvSpPr>
          <p:cNvPr id="5" name="スライド番号プレースホルダー 3"/>
          <p:cNvSpPr>
            <a:spLocks noGrp="1"/>
          </p:cNvSpPr>
          <p:nvPr>
            <p:ph type="sldNum" sz="quarter" idx="12"/>
          </p:nvPr>
        </p:nvSpPr>
        <p:spPr>
          <a:xfrm>
            <a:off x="9339555" y="6378694"/>
            <a:ext cx="459494" cy="394246"/>
          </a:xfrm>
          <a:ln>
            <a:solidFill>
              <a:schemeClr val="accent1"/>
            </a:solidFill>
          </a:ln>
        </p:spPr>
        <p:txBody>
          <a:bodyPr/>
          <a:lstStyle/>
          <a:p>
            <a:pPr algn="ctr"/>
            <a:r>
              <a:rPr kumimoji="1" lang="en-US" altLang="ja-JP" sz="1600" b="1" dirty="0">
                <a:solidFill>
                  <a:schemeClr val="tx1"/>
                </a:solidFill>
              </a:rPr>
              <a:t>5</a:t>
            </a:r>
            <a:endParaRPr kumimoji="1" lang="ja-JP" altLang="en-US" sz="1600" b="1" dirty="0">
              <a:solidFill>
                <a:schemeClr val="tx1"/>
              </a:solidFill>
            </a:endParaRPr>
          </a:p>
        </p:txBody>
      </p:sp>
    </p:spTree>
    <p:extLst>
      <p:ext uri="{BB962C8B-B14F-4D97-AF65-F5344CB8AC3E}">
        <p14:creationId xmlns:p14="http://schemas.microsoft.com/office/powerpoint/2010/main" val="382897124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3259</Words>
  <Application>Microsoft Office PowerPoint</Application>
  <PresentationFormat>A4 210 x 297 mm</PresentationFormat>
  <Paragraphs>297</Paragraphs>
  <Slides>6</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6</vt:i4>
      </vt:variant>
    </vt:vector>
  </HeadingPairs>
  <TitlesOfParts>
    <vt:vector size="14" baseType="lpstr">
      <vt:lpstr>Meiryo UI</vt:lpstr>
      <vt:lpstr>ＭＳ Ｐゴシック</vt:lpstr>
      <vt:lpstr>游ゴシック</vt:lpstr>
      <vt:lpstr>Arial</vt:lpstr>
      <vt:lpstr>Calibri</vt:lpstr>
      <vt:lpstr>Microsoft Himalaya</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2020-09-07T07:00:06Z</dcterms:created>
  <dcterms:modified xsi:type="dcterms:W3CDTF">2020-09-07T07:00:12Z</dcterms:modified>
</cp:coreProperties>
</file>