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4"/>
  </p:notesMasterIdLst>
  <p:sldIdLst>
    <p:sldId id="256" r:id="rId2"/>
    <p:sldId id="257" r:id="rId3"/>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07B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419" autoAdjust="0"/>
  </p:normalViewPr>
  <p:slideViewPr>
    <p:cSldViewPr snapToGrid="0">
      <p:cViewPr varScale="1">
        <p:scale>
          <a:sx n="50" d="100"/>
          <a:sy n="50" d="100"/>
        </p:scale>
        <p:origin x="13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9575" cy="498475"/>
          </a:xfrm>
          <a:prstGeom prst="rect">
            <a:avLst/>
          </a:prstGeom>
        </p:spPr>
        <p:txBody>
          <a:bodyPr vert="horz" lIns="91428" tIns="45714" rIns="91428" bIns="457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2"/>
            <a:ext cx="2949575" cy="498475"/>
          </a:xfrm>
          <a:prstGeom prst="rect">
            <a:avLst/>
          </a:prstGeom>
        </p:spPr>
        <p:txBody>
          <a:bodyPr vert="horz" lIns="91428" tIns="45714" rIns="91428" bIns="45714" rtlCol="0"/>
          <a:lstStyle>
            <a:lvl1pPr algn="r">
              <a:defRPr sz="1200"/>
            </a:lvl1pPr>
          </a:lstStyle>
          <a:p>
            <a:fld id="{BDFB5A53-2766-43FB-8D46-5BC865DB0820}" type="datetimeFigureOut">
              <a:rPr kumimoji="1" lang="ja-JP" altLang="en-US" smtClean="0"/>
              <a:t>2020/9/7</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28" tIns="45714" rIns="91428" bIns="45714" rtlCol="0" anchor="ctr"/>
          <a:lstStyle/>
          <a:p>
            <a:endParaRPr lang="ja-JP" altLang="en-US"/>
          </a:p>
        </p:txBody>
      </p:sp>
      <p:sp>
        <p:nvSpPr>
          <p:cNvPr id="5" name="ノート プレースホルダー 4"/>
          <p:cNvSpPr>
            <a:spLocks noGrp="1"/>
          </p:cNvSpPr>
          <p:nvPr>
            <p:ph type="body" sz="quarter" idx="3"/>
          </p:nvPr>
        </p:nvSpPr>
        <p:spPr>
          <a:xfrm>
            <a:off x="681040" y="4783140"/>
            <a:ext cx="5445125" cy="3913187"/>
          </a:xfrm>
          <a:prstGeom prst="rect">
            <a:avLst/>
          </a:prstGeom>
        </p:spPr>
        <p:txBody>
          <a:bodyPr vert="horz" lIns="91428" tIns="45714" rIns="91428" bIns="4571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865"/>
            <a:ext cx="2949575" cy="498475"/>
          </a:xfrm>
          <a:prstGeom prst="rect">
            <a:avLst/>
          </a:prstGeom>
        </p:spPr>
        <p:txBody>
          <a:bodyPr vert="horz" lIns="91428" tIns="45714" rIns="91428"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5"/>
            <a:ext cx="2949575" cy="498475"/>
          </a:xfrm>
          <a:prstGeom prst="rect">
            <a:avLst/>
          </a:prstGeom>
        </p:spPr>
        <p:txBody>
          <a:bodyPr vert="horz" lIns="91428" tIns="45714" rIns="91428" bIns="45714" rtlCol="0" anchor="b"/>
          <a:lstStyle>
            <a:lvl1pPr algn="r">
              <a:defRPr sz="1200"/>
            </a:lvl1pPr>
          </a:lstStyle>
          <a:p>
            <a:fld id="{666F579A-8306-497C-A8DC-D4F6EE50E4D4}" type="slidenum">
              <a:rPr kumimoji="1" lang="ja-JP" altLang="en-US" smtClean="0"/>
              <a:t>‹#›</a:t>
            </a:fld>
            <a:endParaRPr kumimoji="1" lang="ja-JP" altLang="en-US"/>
          </a:p>
        </p:txBody>
      </p:sp>
    </p:spTree>
    <p:extLst>
      <p:ext uri="{BB962C8B-B14F-4D97-AF65-F5344CB8AC3E}">
        <p14:creationId xmlns:p14="http://schemas.microsoft.com/office/powerpoint/2010/main" val="24884126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66F579A-8306-497C-A8DC-D4F6EE50E4D4}" type="slidenum">
              <a:rPr kumimoji="1" lang="ja-JP" altLang="en-US" smtClean="0"/>
              <a:t>2</a:t>
            </a:fld>
            <a:endParaRPr kumimoji="1" lang="ja-JP" altLang="en-US"/>
          </a:p>
        </p:txBody>
      </p:sp>
    </p:spTree>
    <p:extLst>
      <p:ext uri="{BB962C8B-B14F-4D97-AF65-F5344CB8AC3E}">
        <p14:creationId xmlns:p14="http://schemas.microsoft.com/office/powerpoint/2010/main" val="1518616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9E4A2A1-9E11-4AD1-959A-BFA345D6F90F}" type="datetimeFigureOut">
              <a:rPr kumimoji="1" lang="ja-JP" altLang="en-US" smtClean="0"/>
              <a:t>2020/9/7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92B6D8-33A6-40AA-B425-59F37E5D46E1}" type="slidenum">
              <a:rPr kumimoji="1" lang="ja-JP" altLang="en-US" smtClean="0"/>
              <a:t>‹#›</a:t>
            </a:fld>
            <a:endParaRPr kumimoji="1" lang="ja-JP" altLang="en-US"/>
          </a:p>
        </p:txBody>
      </p:sp>
    </p:spTree>
    <p:extLst>
      <p:ext uri="{BB962C8B-B14F-4D97-AF65-F5344CB8AC3E}">
        <p14:creationId xmlns:p14="http://schemas.microsoft.com/office/powerpoint/2010/main" val="2741211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E4A2A1-9E11-4AD1-959A-BFA345D6F90F}" type="datetimeFigureOut">
              <a:rPr kumimoji="1" lang="ja-JP" altLang="en-US" smtClean="0"/>
              <a:t>2020/9/7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92B6D8-33A6-40AA-B425-59F37E5D46E1}" type="slidenum">
              <a:rPr kumimoji="1" lang="ja-JP" altLang="en-US" smtClean="0"/>
              <a:t>‹#›</a:t>
            </a:fld>
            <a:endParaRPr kumimoji="1" lang="ja-JP" altLang="en-US"/>
          </a:p>
        </p:txBody>
      </p:sp>
    </p:spTree>
    <p:extLst>
      <p:ext uri="{BB962C8B-B14F-4D97-AF65-F5344CB8AC3E}">
        <p14:creationId xmlns:p14="http://schemas.microsoft.com/office/powerpoint/2010/main" val="1864540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E4A2A1-9E11-4AD1-959A-BFA345D6F90F}" type="datetimeFigureOut">
              <a:rPr kumimoji="1" lang="ja-JP" altLang="en-US" smtClean="0"/>
              <a:t>2020/9/7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92B6D8-33A6-40AA-B425-59F37E5D46E1}" type="slidenum">
              <a:rPr kumimoji="1" lang="ja-JP" altLang="en-US" smtClean="0"/>
              <a:t>‹#›</a:t>
            </a:fld>
            <a:endParaRPr kumimoji="1" lang="ja-JP" altLang="en-US"/>
          </a:p>
        </p:txBody>
      </p:sp>
    </p:spTree>
    <p:extLst>
      <p:ext uri="{BB962C8B-B14F-4D97-AF65-F5344CB8AC3E}">
        <p14:creationId xmlns:p14="http://schemas.microsoft.com/office/powerpoint/2010/main" val="1245641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E4A2A1-9E11-4AD1-959A-BFA345D6F90F}" type="datetimeFigureOut">
              <a:rPr kumimoji="1" lang="ja-JP" altLang="en-US" smtClean="0"/>
              <a:t>2020/9/7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92B6D8-33A6-40AA-B425-59F37E5D46E1}" type="slidenum">
              <a:rPr kumimoji="1" lang="ja-JP" altLang="en-US" smtClean="0"/>
              <a:t>‹#›</a:t>
            </a:fld>
            <a:endParaRPr kumimoji="1" lang="ja-JP" altLang="en-US"/>
          </a:p>
        </p:txBody>
      </p:sp>
    </p:spTree>
    <p:extLst>
      <p:ext uri="{BB962C8B-B14F-4D97-AF65-F5344CB8AC3E}">
        <p14:creationId xmlns:p14="http://schemas.microsoft.com/office/powerpoint/2010/main" val="1649385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9E4A2A1-9E11-4AD1-959A-BFA345D6F90F}" type="datetimeFigureOut">
              <a:rPr kumimoji="1" lang="ja-JP" altLang="en-US" smtClean="0"/>
              <a:t>2020/9/7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92B6D8-33A6-40AA-B425-59F37E5D46E1}" type="slidenum">
              <a:rPr kumimoji="1" lang="ja-JP" altLang="en-US" smtClean="0"/>
              <a:t>‹#›</a:t>
            </a:fld>
            <a:endParaRPr kumimoji="1" lang="ja-JP" altLang="en-US"/>
          </a:p>
        </p:txBody>
      </p:sp>
    </p:spTree>
    <p:extLst>
      <p:ext uri="{BB962C8B-B14F-4D97-AF65-F5344CB8AC3E}">
        <p14:creationId xmlns:p14="http://schemas.microsoft.com/office/powerpoint/2010/main" val="2800041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9E4A2A1-9E11-4AD1-959A-BFA345D6F90F}" type="datetimeFigureOut">
              <a:rPr kumimoji="1" lang="ja-JP" altLang="en-US" smtClean="0"/>
              <a:t>2020/9/7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92B6D8-33A6-40AA-B425-59F37E5D46E1}" type="slidenum">
              <a:rPr kumimoji="1" lang="ja-JP" altLang="en-US" smtClean="0"/>
              <a:t>‹#›</a:t>
            </a:fld>
            <a:endParaRPr kumimoji="1" lang="ja-JP" altLang="en-US"/>
          </a:p>
        </p:txBody>
      </p:sp>
    </p:spTree>
    <p:extLst>
      <p:ext uri="{BB962C8B-B14F-4D97-AF65-F5344CB8AC3E}">
        <p14:creationId xmlns:p14="http://schemas.microsoft.com/office/powerpoint/2010/main" val="2428215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9E4A2A1-9E11-4AD1-959A-BFA345D6F90F}" type="datetimeFigureOut">
              <a:rPr kumimoji="1" lang="ja-JP" altLang="en-US" smtClean="0"/>
              <a:t>2020/9/7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692B6D8-33A6-40AA-B425-59F37E5D46E1}" type="slidenum">
              <a:rPr kumimoji="1" lang="ja-JP" altLang="en-US" smtClean="0"/>
              <a:t>‹#›</a:t>
            </a:fld>
            <a:endParaRPr kumimoji="1" lang="ja-JP" altLang="en-US"/>
          </a:p>
        </p:txBody>
      </p:sp>
    </p:spTree>
    <p:extLst>
      <p:ext uri="{BB962C8B-B14F-4D97-AF65-F5344CB8AC3E}">
        <p14:creationId xmlns:p14="http://schemas.microsoft.com/office/powerpoint/2010/main" val="4496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9E4A2A1-9E11-4AD1-959A-BFA345D6F90F}" type="datetimeFigureOut">
              <a:rPr kumimoji="1" lang="ja-JP" altLang="en-US" smtClean="0"/>
              <a:t>2020/9/7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692B6D8-33A6-40AA-B425-59F37E5D46E1}" type="slidenum">
              <a:rPr kumimoji="1" lang="ja-JP" altLang="en-US" smtClean="0"/>
              <a:t>‹#›</a:t>
            </a:fld>
            <a:endParaRPr kumimoji="1" lang="ja-JP" altLang="en-US"/>
          </a:p>
        </p:txBody>
      </p:sp>
    </p:spTree>
    <p:extLst>
      <p:ext uri="{BB962C8B-B14F-4D97-AF65-F5344CB8AC3E}">
        <p14:creationId xmlns:p14="http://schemas.microsoft.com/office/powerpoint/2010/main" val="1761457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E4A2A1-9E11-4AD1-959A-BFA345D6F90F}" type="datetimeFigureOut">
              <a:rPr kumimoji="1" lang="ja-JP" altLang="en-US" smtClean="0"/>
              <a:t>2020/9/7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692B6D8-33A6-40AA-B425-59F37E5D46E1}" type="slidenum">
              <a:rPr kumimoji="1" lang="ja-JP" altLang="en-US" smtClean="0"/>
              <a:t>‹#›</a:t>
            </a:fld>
            <a:endParaRPr kumimoji="1" lang="ja-JP" altLang="en-US"/>
          </a:p>
        </p:txBody>
      </p:sp>
    </p:spTree>
    <p:extLst>
      <p:ext uri="{BB962C8B-B14F-4D97-AF65-F5344CB8AC3E}">
        <p14:creationId xmlns:p14="http://schemas.microsoft.com/office/powerpoint/2010/main" val="65009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E4A2A1-9E11-4AD1-959A-BFA345D6F90F}" type="datetimeFigureOut">
              <a:rPr kumimoji="1" lang="ja-JP" altLang="en-US" smtClean="0"/>
              <a:t>2020/9/7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92B6D8-33A6-40AA-B425-59F37E5D46E1}" type="slidenum">
              <a:rPr kumimoji="1" lang="ja-JP" altLang="en-US" smtClean="0"/>
              <a:t>‹#›</a:t>
            </a:fld>
            <a:endParaRPr kumimoji="1" lang="ja-JP" altLang="en-US"/>
          </a:p>
        </p:txBody>
      </p:sp>
    </p:spTree>
    <p:extLst>
      <p:ext uri="{BB962C8B-B14F-4D97-AF65-F5344CB8AC3E}">
        <p14:creationId xmlns:p14="http://schemas.microsoft.com/office/powerpoint/2010/main" val="3500921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smtClean="0"/>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E4A2A1-9E11-4AD1-959A-BFA345D6F90F}" type="datetimeFigureOut">
              <a:rPr kumimoji="1" lang="ja-JP" altLang="en-US" smtClean="0"/>
              <a:t>2020/9/7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92B6D8-33A6-40AA-B425-59F37E5D46E1}" type="slidenum">
              <a:rPr kumimoji="1" lang="ja-JP" altLang="en-US" smtClean="0"/>
              <a:t>‹#›</a:t>
            </a:fld>
            <a:endParaRPr kumimoji="1" lang="ja-JP" altLang="en-US"/>
          </a:p>
        </p:txBody>
      </p:sp>
    </p:spTree>
    <p:extLst>
      <p:ext uri="{BB962C8B-B14F-4D97-AF65-F5344CB8AC3E}">
        <p14:creationId xmlns:p14="http://schemas.microsoft.com/office/powerpoint/2010/main" val="759567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D9E4A2A1-9E11-4AD1-959A-BFA345D6F90F}" type="datetimeFigureOut">
              <a:rPr kumimoji="1" lang="ja-JP" altLang="en-US" smtClean="0"/>
              <a:t>2020/9/7</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F692B6D8-33A6-40AA-B425-59F37E5D46E1}" type="slidenum">
              <a:rPr kumimoji="1" lang="ja-JP" altLang="en-US" smtClean="0"/>
              <a:t>‹#›</a:t>
            </a:fld>
            <a:endParaRPr kumimoji="1" lang="ja-JP" altLang="en-US"/>
          </a:p>
        </p:txBody>
      </p:sp>
    </p:spTree>
    <p:extLst>
      <p:ext uri="{BB962C8B-B14F-4D97-AF65-F5344CB8AC3E}">
        <p14:creationId xmlns:p14="http://schemas.microsoft.com/office/powerpoint/2010/main" val="18640702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microsoft.com/office/2007/relationships/hdphoto" Target="../media/hdphoto3.wdp"/><Relationship Id="rId13"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5.png"/><Relationship Id="rId12" Type="http://schemas.microsoft.com/office/2007/relationships/hdphoto" Target="../media/hdphoto5.wdp"/><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microsoft.com/office/2007/relationships/hdphoto" Target="../media/hdphoto2.wdp"/><Relationship Id="rId11" Type="http://schemas.openxmlformats.org/officeDocument/2006/relationships/image" Target="../media/image7.png"/><Relationship Id="rId5" Type="http://schemas.openxmlformats.org/officeDocument/2006/relationships/image" Target="../media/image4.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6.png"/><Relationship Id="rId14" Type="http://schemas.microsoft.com/office/2007/relationships/hdphoto" Target="../media/hdphoto6.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6535086" y="566173"/>
            <a:ext cx="6128425" cy="8998585"/>
          </a:xfrm>
          <a:prstGeom prst="roundRect">
            <a:avLst>
              <a:gd name="adj" fmla="val 3799"/>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6" name="角丸四角形 15"/>
          <p:cNvSpPr/>
          <p:nvPr/>
        </p:nvSpPr>
        <p:spPr>
          <a:xfrm>
            <a:off x="6638971" y="2343488"/>
            <a:ext cx="6012000" cy="3060000"/>
          </a:xfrm>
          <a:prstGeom prst="roundRect">
            <a:avLst>
              <a:gd name="adj" fmla="val 4333"/>
            </a:avLst>
          </a:prstGeom>
          <a:solidFill>
            <a:schemeClr val="accent6">
              <a:lumMod val="20000"/>
              <a:lumOff val="8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4" name="角丸四角形 3"/>
          <p:cNvSpPr/>
          <p:nvPr/>
        </p:nvSpPr>
        <p:spPr>
          <a:xfrm>
            <a:off x="72806" y="492759"/>
            <a:ext cx="6048000" cy="9072000"/>
          </a:xfrm>
          <a:prstGeom prst="roundRect">
            <a:avLst>
              <a:gd name="adj" fmla="val 3915"/>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 name="正方形/長方形 1"/>
          <p:cNvSpPr/>
          <p:nvPr/>
        </p:nvSpPr>
        <p:spPr>
          <a:xfrm>
            <a:off x="0" y="0"/>
            <a:ext cx="12801600" cy="430887"/>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kumimoji="1" lang="ja-JP" altLang="en-US" b="1" dirty="0" smtClean="0"/>
              <a:t>「いのち</a:t>
            </a:r>
            <a:r>
              <a:rPr kumimoji="1" lang="ja-JP" altLang="en-US" b="1" dirty="0"/>
              <a:t>輝く未来</a:t>
            </a:r>
            <a:r>
              <a:rPr kumimoji="1" lang="ja-JP" altLang="en-US" b="1" dirty="0" smtClean="0"/>
              <a:t>社会」を</a:t>
            </a:r>
            <a:r>
              <a:rPr kumimoji="1" lang="ja-JP" altLang="en-US" b="1" dirty="0"/>
              <a:t>めざす</a:t>
            </a:r>
            <a:r>
              <a:rPr kumimoji="1" lang="ja-JP" altLang="en-US" b="1" dirty="0" smtClean="0"/>
              <a:t>ビジョンー</a:t>
            </a:r>
            <a:r>
              <a:rPr kumimoji="1" lang="en-US" altLang="ja-JP" b="1" dirty="0" smtClean="0"/>
              <a:t>10</a:t>
            </a:r>
            <a:r>
              <a:rPr kumimoji="1" lang="ja-JP" altLang="en-US" b="1" dirty="0" smtClean="0"/>
              <a:t>歳若返りの取組推進</a:t>
            </a:r>
            <a:r>
              <a:rPr kumimoji="1" lang="ja-JP" altLang="en-US" b="1" dirty="0" err="1" smtClean="0"/>
              <a:t>ー</a:t>
            </a:r>
            <a:r>
              <a:rPr kumimoji="1" lang="en-US" altLang="ja-JP" b="1" dirty="0" smtClean="0"/>
              <a:t>【</a:t>
            </a:r>
            <a:r>
              <a:rPr kumimoji="1" lang="ja-JP" altLang="en-US" b="1" dirty="0" smtClean="0"/>
              <a:t>概要</a:t>
            </a:r>
            <a:r>
              <a:rPr kumimoji="1" lang="en-US" altLang="ja-JP" b="1" dirty="0" smtClean="0"/>
              <a:t>】</a:t>
            </a:r>
            <a:endParaRPr kumimoji="1" lang="ja-JP" altLang="en-US" b="1" dirty="0"/>
          </a:p>
        </p:txBody>
      </p:sp>
      <p:sp>
        <p:nvSpPr>
          <p:cNvPr id="3" name="テキスト ボックス 2"/>
          <p:cNvSpPr txBox="1"/>
          <p:nvPr/>
        </p:nvSpPr>
        <p:spPr>
          <a:xfrm>
            <a:off x="10822695" y="0"/>
            <a:ext cx="1030514" cy="430887"/>
          </a:xfrm>
          <a:prstGeom prst="rect">
            <a:avLst/>
          </a:prstGeom>
          <a:noFill/>
        </p:spPr>
        <p:txBody>
          <a:bodyPr wrap="square" rtlCol="0">
            <a:spAutoFit/>
          </a:bodyPr>
          <a:lstStyle/>
          <a:p>
            <a:r>
              <a:rPr kumimoji="1" lang="en-US" altLang="ja-JP" sz="1100" dirty="0" smtClean="0">
                <a:solidFill>
                  <a:schemeClr val="bg1"/>
                </a:solidFill>
              </a:rPr>
              <a:t>     R2.9.4</a:t>
            </a:r>
          </a:p>
          <a:p>
            <a:r>
              <a:rPr kumimoji="1" lang="ja-JP" altLang="en-US" sz="1100" dirty="0" smtClean="0">
                <a:solidFill>
                  <a:schemeClr val="bg1"/>
                </a:solidFill>
              </a:rPr>
              <a:t>広域調整室</a:t>
            </a:r>
            <a:endParaRPr kumimoji="1" lang="ja-JP" altLang="en-US" sz="1100" dirty="0">
              <a:solidFill>
                <a:schemeClr val="bg1"/>
              </a:solidFill>
            </a:endParaRPr>
          </a:p>
        </p:txBody>
      </p:sp>
      <p:sp>
        <p:nvSpPr>
          <p:cNvPr id="21" name="テキスト ボックス 20"/>
          <p:cNvSpPr txBox="1"/>
          <p:nvPr/>
        </p:nvSpPr>
        <p:spPr>
          <a:xfrm>
            <a:off x="226678" y="565977"/>
            <a:ext cx="5657576" cy="338554"/>
          </a:xfrm>
          <a:prstGeom prst="rect">
            <a:avLst/>
          </a:prstGeom>
          <a:noFill/>
        </p:spPr>
        <p:txBody>
          <a:bodyPr wrap="square" rtlCol="0">
            <a:spAutoFit/>
          </a:bodyPr>
          <a:lstStyle/>
          <a:p>
            <a:r>
              <a:rPr kumimoji="1" lang="ja-JP" altLang="en-US" sz="1600" dirty="0" smtClean="0"/>
              <a:t>いのちビジョンの概要</a:t>
            </a:r>
            <a:endParaRPr kumimoji="1" lang="ja-JP" altLang="en-US" sz="1600" dirty="0"/>
          </a:p>
        </p:txBody>
      </p:sp>
      <p:grpSp>
        <p:nvGrpSpPr>
          <p:cNvPr id="84" name="グループ化 83"/>
          <p:cNvGrpSpPr/>
          <p:nvPr/>
        </p:nvGrpSpPr>
        <p:grpSpPr>
          <a:xfrm>
            <a:off x="153832" y="7473861"/>
            <a:ext cx="5810629" cy="2002633"/>
            <a:chOff x="4845334" y="525750"/>
            <a:chExt cx="4900003" cy="1456114"/>
          </a:xfrm>
        </p:grpSpPr>
        <p:sp>
          <p:nvSpPr>
            <p:cNvPr id="69" name="テキスト ボックス 68"/>
            <p:cNvSpPr txBox="1"/>
            <p:nvPr/>
          </p:nvSpPr>
          <p:spPr>
            <a:xfrm>
              <a:off x="4845334" y="607186"/>
              <a:ext cx="4817348" cy="468874"/>
            </a:xfrm>
            <a:prstGeom prst="rect">
              <a:avLst/>
            </a:prstGeom>
            <a:noFill/>
          </p:spPr>
          <p:txBody>
            <a:bodyPr wrap="square" rtlCol="0">
              <a:spAutoFit/>
            </a:bodyPr>
            <a:lstStyle/>
            <a:p>
              <a:pPr defTabSz="913740"/>
              <a:r>
                <a:rPr kumimoji="1" lang="ja-JP" altLang="en-US" sz="1100" dirty="0" smtClean="0">
                  <a:solidFill>
                    <a:prstClr val="black"/>
                  </a:solidFill>
                  <a:cs typeface="Meiryo UI" panose="020B0604030504040204" pitchFamily="50" charset="-128"/>
                </a:rPr>
                <a:t>　目標</a:t>
              </a:r>
              <a:r>
                <a:rPr kumimoji="1" lang="ja-JP" altLang="en-US" sz="1100" dirty="0">
                  <a:solidFill>
                    <a:prstClr val="black"/>
                  </a:solidFill>
                  <a:cs typeface="Meiryo UI" panose="020B0604030504040204" pitchFamily="50" charset="-128"/>
                </a:rPr>
                <a:t>の達成に向け万博のテーマを踏まえ、</a:t>
              </a:r>
              <a:r>
                <a:rPr kumimoji="1" lang="en-US" altLang="ja-JP" sz="1100" dirty="0">
                  <a:solidFill>
                    <a:prstClr val="black"/>
                  </a:solidFill>
                  <a:cs typeface="Meiryo UI" panose="020B0604030504040204" pitchFamily="50" charset="-128"/>
                </a:rPr>
                <a:t>SDGs</a:t>
              </a:r>
              <a:r>
                <a:rPr kumimoji="1" lang="ja-JP" altLang="en-US" sz="1100" dirty="0">
                  <a:solidFill>
                    <a:prstClr val="black"/>
                  </a:solidFill>
                  <a:cs typeface="Meiryo UI" panose="020B0604030504040204" pitchFamily="50" charset="-128"/>
                </a:rPr>
                <a:t>や超スマート社会などの世界的な潮流を考慮して、「①健康な生活」、「②活躍できる社会」とそれを支える「③産業・イノベーション」 </a:t>
              </a:r>
              <a:r>
                <a:rPr kumimoji="1" lang="ja-JP" altLang="en-US" sz="1100" dirty="0" smtClean="0">
                  <a:solidFill>
                    <a:prstClr val="black"/>
                  </a:solidFill>
                  <a:cs typeface="Meiryo UI" panose="020B0604030504040204" pitchFamily="50" charset="-128"/>
                </a:rPr>
                <a:t>につ</a:t>
              </a:r>
              <a:r>
                <a:rPr kumimoji="1" lang="ja-JP" altLang="en-US" sz="1100" dirty="0">
                  <a:solidFill>
                    <a:prstClr val="black"/>
                  </a:solidFill>
                  <a:cs typeface="Meiryo UI" panose="020B0604030504040204" pitchFamily="50" charset="-128"/>
                </a:rPr>
                <a:t>いて、オール大阪で</a:t>
              </a:r>
              <a:r>
                <a:rPr kumimoji="1" lang="en-US" altLang="ja-JP" sz="1100" dirty="0">
                  <a:solidFill>
                    <a:prstClr val="black"/>
                  </a:solidFill>
                  <a:cs typeface="Meiryo UI" panose="020B0604030504040204" pitchFamily="50" charset="-128"/>
                </a:rPr>
                <a:t>『</a:t>
              </a:r>
              <a:r>
                <a:rPr kumimoji="1" lang="ja-JP" altLang="en-US" sz="1100" dirty="0">
                  <a:solidFill>
                    <a:prstClr val="black"/>
                  </a:solidFill>
                  <a:cs typeface="Meiryo UI" panose="020B0604030504040204" pitchFamily="50" charset="-128"/>
                </a:rPr>
                <a:t>めざす姿</a:t>
              </a:r>
              <a:r>
                <a:rPr kumimoji="1" lang="en-US" altLang="ja-JP" sz="1100" dirty="0">
                  <a:solidFill>
                    <a:prstClr val="black"/>
                  </a:solidFill>
                  <a:cs typeface="Meiryo UI" panose="020B0604030504040204" pitchFamily="50" charset="-128"/>
                </a:rPr>
                <a:t>』</a:t>
              </a:r>
              <a:r>
                <a:rPr kumimoji="1" lang="ja-JP" altLang="en-US" sz="1100" dirty="0">
                  <a:solidFill>
                    <a:prstClr val="black"/>
                  </a:solidFill>
                  <a:cs typeface="Meiryo UI" panose="020B0604030504040204" pitchFamily="50" charset="-128"/>
                </a:rPr>
                <a:t>を</a:t>
              </a:r>
              <a:r>
                <a:rPr kumimoji="1" lang="ja-JP" altLang="en-US" sz="1100" dirty="0" smtClean="0">
                  <a:solidFill>
                    <a:prstClr val="black"/>
                  </a:solidFill>
                  <a:cs typeface="Meiryo UI" panose="020B0604030504040204" pitchFamily="50" charset="-128"/>
                </a:rPr>
                <a:t>掲げている。</a:t>
              </a:r>
              <a:endParaRPr kumimoji="1" lang="ja-JP" altLang="en-US" sz="1100" dirty="0">
                <a:solidFill>
                  <a:prstClr val="black"/>
                </a:solidFill>
                <a:cs typeface="Meiryo UI" panose="020B0604030504040204" pitchFamily="50" charset="-128"/>
              </a:endParaRPr>
            </a:p>
          </p:txBody>
        </p:sp>
        <p:sp>
          <p:nvSpPr>
            <p:cNvPr id="70" name="角丸四角形 2">
              <a:extLst>
                <a:ext uri="{FF2B5EF4-FFF2-40B4-BE49-F238E27FC236}">
                  <a16:creationId xmlns:a16="http://schemas.microsoft.com/office/drawing/2014/main" id="{51EDA537-6D6F-40A8-82DA-EF6DCD6E3F0C}"/>
                </a:ext>
              </a:extLst>
            </p:cNvPr>
            <p:cNvSpPr/>
            <p:nvPr/>
          </p:nvSpPr>
          <p:spPr>
            <a:xfrm>
              <a:off x="4880992" y="525750"/>
              <a:ext cx="4864345" cy="1456114"/>
            </a:xfrm>
            <a:prstGeom prst="roundRect">
              <a:avLst>
                <a:gd name="adj" fmla="val 3289"/>
              </a:avLst>
            </a:prstGeom>
            <a:noFill/>
            <a:ln w="6350" cap="flat" cmpd="sng" algn="ctr">
              <a:solidFill>
                <a:srgbClr val="72A376">
                  <a:shade val="95000"/>
                  <a:satMod val="105000"/>
                </a:srgbClr>
              </a:solidFill>
              <a:prstDash val="solid"/>
            </a:ln>
            <a:effectLst>
              <a:outerShdw blurRad="40000" dist="20000" dir="5400000" rotWithShape="0">
                <a:srgbClr val="000000">
                  <a:alpha val="38000"/>
                </a:srgbClr>
              </a:outerShdw>
            </a:effectLst>
          </p:spPr>
          <p:txBody>
            <a:bodyPr lIns="46800" rIns="46800" rtlCol="0" anchor="t"/>
            <a:lstStyle/>
            <a:p>
              <a:pPr marL="180975" marR="0" lvl="0" indent="-180975" defTabSz="91374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eiryo UI" panose="020B0604030504040204" pitchFamily="50" charset="-128"/>
              </a:endParaRPr>
            </a:p>
          </p:txBody>
        </p:sp>
        <p:sp>
          <p:nvSpPr>
            <p:cNvPr id="71" name="正方形/長方形 70">
              <a:extLst>
                <a:ext uri="{FF2B5EF4-FFF2-40B4-BE49-F238E27FC236}">
                  <a16:creationId xmlns:a16="http://schemas.microsoft.com/office/drawing/2014/main" id="{BECBA4AB-569B-4D6D-A354-51071E8FD23A}"/>
                </a:ext>
              </a:extLst>
            </p:cNvPr>
            <p:cNvSpPr/>
            <p:nvPr/>
          </p:nvSpPr>
          <p:spPr>
            <a:xfrm>
              <a:off x="5596620" y="1536551"/>
              <a:ext cx="3713013" cy="380281"/>
            </a:xfrm>
            <a:prstGeom prst="rect">
              <a:avLst/>
            </a:prstGeom>
            <a:gradFill rotWithShape="1">
              <a:gsLst>
                <a:gs pos="0">
                  <a:srgbClr val="B0CCB0">
                    <a:tint val="50000"/>
                    <a:satMod val="300000"/>
                  </a:srgbClr>
                </a:gs>
                <a:gs pos="35000">
                  <a:srgbClr val="B0CCB0">
                    <a:tint val="37000"/>
                    <a:satMod val="300000"/>
                  </a:srgbClr>
                </a:gs>
                <a:gs pos="100000">
                  <a:srgbClr val="B0CCB0">
                    <a:tint val="15000"/>
                    <a:satMod val="350000"/>
                  </a:srgbClr>
                </a:gs>
              </a:gsLst>
              <a:lin ang="16200000" scaled="1"/>
            </a:gradFill>
            <a:ln w="9525" cap="flat" cmpd="sng" algn="ctr">
              <a:solidFill>
                <a:srgbClr val="B0CCB0">
                  <a:shade val="95000"/>
                  <a:satMod val="105000"/>
                </a:srgbClr>
              </a:solidFill>
              <a:prstDash val="solid"/>
            </a:ln>
            <a:effectLst>
              <a:outerShdw blurRad="40000" dist="20000" dir="5400000" rotWithShape="0">
                <a:srgbClr val="000000">
                  <a:alpha val="38000"/>
                </a:srgbClr>
              </a:outerShdw>
            </a:effectLst>
          </p:spPr>
          <p:txBody>
            <a:bodyPr rtlCol="0" anchor="ctr"/>
            <a:lstStyle/>
            <a:p>
              <a:pPr marL="801688" marR="0" lvl="0" indent="0" defTabSz="91374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eiryo UI" panose="020B0604030504040204" pitchFamily="50" charset="-128"/>
              </a:endParaRPr>
            </a:p>
          </p:txBody>
        </p:sp>
        <p:sp>
          <p:nvSpPr>
            <p:cNvPr id="72" name="正方形/長方形 71">
              <a:extLst>
                <a:ext uri="{FF2B5EF4-FFF2-40B4-BE49-F238E27FC236}">
                  <a16:creationId xmlns:a16="http://schemas.microsoft.com/office/drawing/2014/main" id="{C4D6B724-86B5-428B-B26E-3556C0DFFF90}"/>
                </a:ext>
              </a:extLst>
            </p:cNvPr>
            <p:cNvSpPr/>
            <p:nvPr/>
          </p:nvSpPr>
          <p:spPr>
            <a:xfrm>
              <a:off x="4953202" y="1023799"/>
              <a:ext cx="2187154" cy="430041"/>
            </a:xfrm>
            <a:prstGeom prst="rect">
              <a:avLst/>
            </a:prstGeom>
            <a:gradFill rotWithShape="1">
              <a:gsLst>
                <a:gs pos="0">
                  <a:srgbClr val="B0CCB0">
                    <a:tint val="50000"/>
                    <a:satMod val="300000"/>
                  </a:srgbClr>
                </a:gs>
                <a:gs pos="35000">
                  <a:srgbClr val="B0CCB0">
                    <a:tint val="37000"/>
                    <a:satMod val="300000"/>
                  </a:srgbClr>
                </a:gs>
                <a:gs pos="100000">
                  <a:srgbClr val="B0CCB0">
                    <a:tint val="15000"/>
                    <a:satMod val="350000"/>
                  </a:srgbClr>
                </a:gs>
              </a:gsLst>
              <a:lin ang="16200000" scaled="1"/>
            </a:gradFill>
            <a:ln w="9525" cap="flat" cmpd="sng" algn="ctr">
              <a:solidFill>
                <a:srgbClr val="B0CCB0">
                  <a:shade val="95000"/>
                  <a:satMod val="105000"/>
                </a:srgbClr>
              </a:solidFill>
              <a:prstDash val="solid"/>
            </a:ln>
            <a:effectLst>
              <a:outerShdw blurRad="40000" dist="20000" dir="5400000" rotWithShape="0">
                <a:srgbClr val="000000">
                  <a:alpha val="38000"/>
                </a:srgbClr>
              </a:outerShdw>
            </a:effectLst>
          </p:spPr>
          <p:txBody>
            <a:bodyPr rtlCol="0" anchor="ctr"/>
            <a:lstStyle/>
            <a:p>
              <a:pPr marL="801688" marR="0" lvl="0" indent="0" defTabSz="91374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eiryo UI" panose="020B0604030504040204" pitchFamily="50" charset="-128"/>
              </a:endParaRPr>
            </a:p>
          </p:txBody>
        </p:sp>
        <p:sp>
          <p:nvSpPr>
            <p:cNvPr id="73" name="正方形/長方形 72">
              <a:extLst>
                <a:ext uri="{FF2B5EF4-FFF2-40B4-BE49-F238E27FC236}">
                  <a16:creationId xmlns:a16="http://schemas.microsoft.com/office/drawing/2014/main" id="{C31E5DBD-6A27-4708-94E4-6B9801E88FF4}"/>
                </a:ext>
              </a:extLst>
            </p:cNvPr>
            <p:cNvSpPr/>
            <p:nvPr/>
          </p:nvSpPr>
          <p:spPr>
            <a:xfrm>
              <a:off x="7421228" y="1031006"/>
              <a:ext cx="2232000" cy="422834"/>
            </a:xfrm>
            <a:prstGeom prst="rect">
              <a:avLst/>
            </a:prstGeom>
            <a:gradFill rotWithShape="1">
              <a:gsLst>
                <a:gs pos="0">
                  <a:srgbClr val="B0CCB0">
                    <a:tint val="50000"/>
                    <a:satMod val="300000"/>
                  </a:srgbClr>
                </a:gs>
                <a:gs pos="35000">
                  <a:srgbClr val="B0CCB0">
                    <a:tint val="37000"/>
                    <a:satMod val="300000"/>
                  </a:srgbClr>
                </a:gs>
                <a:gs pos="100000">
                  <a:srgbClr val="B0CCB0">
                    <a:tint val="15000"/>
                    <a:satMod val="350000"/>
                  </a:srgbClr>
                </a:gs>
              </a:gsLst>
              <a:lin ang="16200000" scaled="1"/>
            </a:gradFill>
            <a:ln w="9525" cap="flat" cmpd="sng" algn="ctr">
              <a:solidFill>
                <a:srgbClr val="B0CCB0">
                  <a:shade val="95000"/>
                  <a:satMod val="105000"/>
                </a:srgbClr>
              </a:solidFill>
              <a:prstDash val="solid"/>
            </a:ln>
            <a:effectLst>
              <a:outerShdw blurRad="40000" dist="20000" dir="5400000" rotWithShape="0">
                <a:srgbClr val="000000">
                  <a:alpha val="38000"/>
                </a:srgbClr>
              </a:outerShdw>
            </a:effectLst>
          </p:spPr>
          <p:txBody>
            <a:bodyPr rtlCol="0" anchor="ctr"/>
            <a:lstStyle/>
            <a:p>
              <a:pPr marL="801688" marR="0" lvl="0" indent="0" defTabSz="91374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eiryo UI" panose="020B0604030504040204" pitchFamily="50" charset="-128"/>
              </a:endParaRPr>
            </a:p>
          </p:txBody>
        </p:sp>
        <p:sp>
          <p:nvSpPr>
            <p:cNvPr id="74" name="正方形/長方形 73"/>
            <p:cNvSpPr/>
            <p:nvPr/>
          </p:nvSpPr>
          <p:spPr>
            <a:xfrm>
              <a:off x="4984956" y="1074543"/>
              <a:ext cx="565701" cy="338554"/>
            </a:xfrm>
            <a:prstGeom prst="rect">
              <a:avLst/>
            </a:prstGeom>
            <a:gradFill rotWithShape="1">
              <a:gsLst>
                <a:gs pos="0">
                  <a:srgbClr val="B0CCB0">
                    <a:shade val="51000"/>
                    <a:satMod val="130000"/>
                  </a:srgbClr>
                </a:gs>
                <a:gs pos="80000">
                  <a:srgbClr val="B0CCB0">
                    <a:shade val="93000"/>
                    <a:satMod val="130000"/>
                  </a:srgbClr>
                </a:gs>
                <a:gs pos="100000">
                  <a:srgbClr val="B0CCB0">
                    <a:shade val="94000"/>
                    <a:satMod val="135000"/>
                  </a:srgbClr>
                </a:gs>
              </a:gsLst>
              <a:lin ang="16200000" scaled="0"/>
            </a:gradFill>
            <a:ln w="9525" cap="flat" cmpd="sng" algn="ctr">
              <a:solidFill>
                <a:srgbClr val="B0CCB0">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3740" eaLnBrk="1" fontAlgn="auto" latinLnBrk="0" hangingPunct="1">
                <a:lnSpc>
                  <a:spcPct val="100000"/>
                </a:lnSpc>
                <a:spcBef>
                  <a:spcPts val="0"/>
                </a:spcBef>
                <a:spcAft>
                  <a:spcPts val="0"/>
                </a:spcAft>
                <a:buClrTx/>
                <a:buSzTx/>
                <a:buFontTx/>
                <a:buNone/>
                <a:tabLst/>
                <a:defRPr/>
              </a:pPr>
              <a:r>
                <a:rPr kumimoji="1" lang="ja-JP" altLang="en-US" sz="800" b="1" i="0" u="none" strike="noStrike" kern="0" cap="none" spc="0" normalizeH="0" baseline="0" noProof="0" dirty="0" smtClean="0">
                  <a:ln>
                    <a:noFill/>
                  </a:ln>
                  <a:solidFill>
                    <a:prstClr val="white"/>
                  </a:solidFill>
                  <a:effectLst/>
                  <a:uLnTx/>
                  <a:uFillTx/>
                  <a:latin typeface="Calibri"/>
                  <a:ea typeface="ＭＳ Ｐゴシック" panose="020B0600070205080204" pitchFamily="50" charset="-128"/>
                  <a:cs typeface="Meiryo UI" panose="020B0604030504040204" pitchFamily="50" charset="-128"/>
                </a:rPr>
                <a:t>①健康な生活</a:t>
              </a:r>
            </a:p>
          </p:txBody>
        </p:sp>
        <p:sp>
          <p:nvSpPr>
            <p:cNvPr id="75" name="正方形/長方形 74"/>
            <p:cNvSpPr/>
            <p:nvPr/>
          </p:nvSpPr>
          <p:spPr>
            <a:xfrm>
              <a:off x="5737308" y="1583625"/>
              <a:ext cx="1008112" cy="279465"/>
            </a:xfrm>
            <a:prstGeom prst="rect">
              <a:avLst/>
            </a:prstGeom>
            <a:gradFill rotWithShape="1">
              <a:gsLst>
                <a:gs pos="0">
                  <a:srgbClr val="B0CCB0">
                    <a:shade val="51000"/>
                    <a:satMod val="130000"/>
                  </a:srgbClr>
                </a:gs>
                <a:gs pos="80000">
                  <a:srgbClr val="B0CCB0">
                    <a:shade val="93000"/>
                    <a:satMod val="130000"/>
                  </a:srgbClr>
                </a:gs>
                <a:gs pos="100000">
                  <a:srgbClr val="B0CCB0">
                    <a:shade val="94000"/>
                    <a:satMod val="135000"/>
                  </a:srgbClr>
                </a:gs>
              </a:gsLst>
              <a:lin ang="16200000" scaled="0"/>
            </a:gradFill>
            <a:ln w="9525" cap="flat" cmpd="sng" algn="ctr">
              <a:solidFill>
                <a:srgbClr val="B0CCB0">
                  <a:shade val="95000"/>
                  <a:satMod val="105000"/>
                </a:srgbClr>
              </a:solidFill>
              <a:prstDash val="solid"/>
            </a:ln>
            <a:effectLst>
              <a:outerShdw blurRad="40000" dist="23000" dir="5400000" rotWithShape="0">
                <a:srgbClr val="000000">
                  <a:alpha val="35000"/>
                </a:srgbClr>
              </a:outerShdw>
            </a:effectLst>
          </p:spPr>
          <p:txBody>
            <a:bodyPr lIns="0" rIns="0" rtlCol="0" anchor="ctr"/>
            <a:lstStyle/>
            <a:p>
              <a:pPr marL="0" marR="0" lvl="0" indent="0" algn="ctr" defTabSz="913740" eaLnBrk="1" fontAlgn="auto" latinLnBrk="0" hangingPunct="1">
                <a:lnSpc>
                  <a:spcPct val="100000"/>
                </a:lnSpc>
                <a:spcBef>
                  <a:spcPts val="0"/>
                </a:spcBef>
                <a:spcAft>
                  <a:spcPts val="0"/>
                </a:spcAft>
                <a:buClrTx/>
                <a:buSzTx/>
                <a:buFontTx/>
                <a:buNone/>
                <a:tabLst/>
                <a:defRPr/>
              </a:pPr>
              <a:r>
                <a:rPr kumimoji="1" lang="ja-JP" altLang="en-US" sz="800" b="1" i="0" u="none" strike="noStrike" kern="0" cap="none" spc="0" normalizeH="0" baseline="0" noProof="0" dirty="0" smtClean="0">
                  <a:ln>
                    <a:noFill/>
                  </a:ln>
                  <a:solidFill>
                    <a:prstClr val="white"/>
                  </a:solidFill>
                  <a:effectLst/>
                  <a:uLnTx/>
                  <a:uFillTx/>
                  <a:latin typeface="Calibri"/>
                  <a:ea typeface="ＭＳ Ｐゴシック" panose="020B0600070205080204" pitchFamily="50" charset="-128"/>
                  <a:cs typeface="Meiryo UI" panose="020B0604030504040204" pitchFamily="50" charset="-128"/>
                </a:rPr>
                <a:t>③未来を創る産業・</a:t>
              </a:r>
              <a:endParaRPr kumimoji="1" lang="en-US" altLang="ja-JP" sz="800" b="1" i="0" u="none" strike="noStrike" kern="0" cap="none" spc="0" normalizeH="0" baseline="0" noProof="0" dirty="0" smtClean="0">
                <a:ln>
                  <a:noFill/>
                </a:ln>
                <a:solidFill>
                  <a:prstClr val="white"/>
                </a:solidFill>
                <a:effectLst/>
                <a:uLnTx/>
                <a:uFillTx/>
                <a:latin typeface="Calibri"/>
                <a:ea typeface="ＭＳ Ｐゴシック" panose="020B0600070205080204" pitchFamily="50" charset="-128"/>
                <a:cs typeface="Meiryo UI" panose="020B0604030504040204" pitchFamily="50" charset="-128"/>
              </a:endParaRPr>
            </a:p>
            <a:p>
              <a:pPr marL="0" marR="0" lvl="0" indent="0" algn="ctr" defTabSz="913740" eaLnBrk="1" fontAlgn="auto" latinLnBrk="0" hangingPunct="1">
                <a:lnSpc>
                  <a:spcPct val="100000"/>
                </a:lnSpc>
                <a:spcBef>
                  <a:spcPts val="0"/>
                </a:spcBef>
                <a:spcAft>
                  <a:spcPts val="0"/>
                </a:spcAft>
                <a:buClrTx/>
                <a:buSzTx/>
                <a:buFontTx/>
                <a:buNone/>
                <a:tabLst/>
                <a:defRPr/>
              </a:pPr>
              <a:r>
                <a:rPr kumimoji="1" lang="ja-JP" altLang="en-US" sz="800" b="1" i="0" u="none" strike="noStrike" kern="0" cap="none" spc="0" normalizeH="0" baseline="0" noProof="0" dirty="0" smtClean="0">
                  <a:ln>
                    <a:noFill/>
                  </a:ln>
                  <a:solidFill>
                    <a:prstClr val="white"/>
                  </a:solidFill>
                  <a:effectLst/>
                  <a:uLnTx/>
                  <a:uFillTx/>
                  <a:latin typeface="Calibri"/>
                  <a:ea typeface="ＭＳ Ｐゴシック" panose="020B0600070205080204" pitchFamily="50" charset="-128"/>
                  <a:cs typeface="Meiryo UI" panose="020B0604030504040204" pitchFamily="50" charset="-128"/>
                </a:rPr>
                <a:t>イノベーション</a:t>
              </a:r>
            </a:p>
          </p:txBody>
        </p:sp>
        <p:sp>
          <p:nvSpPr>
            <p:cNvPr id="76" name="正方形/長方形 75"/>
            <p:cNvSpPr/>
            <p:nvPr/>
          </p:nvSpPr>
          <p:spPr>
            <a:xfrm>
              <a:off x="7453127" y="1082813"/>
              <a:ext cx="655836" cy="330283"/>
            </a:xfrm>
            <a:prstGeom prst="rect">
              <a:avLst/>
            </a:prstGeom>
            <a:gradFill rotWithShape="1">
              <a:gsLst>
                <a:gs pos="0">
                  <a:srgbClr val="B0CCB0">
                    <a:shade val="51000"/>
                    <a:satMod val="130000"/>
                  </a:srgbClr>
                </a:gs>
                <a:gs pos="80000">
                  <a:srgbClr val="B0CCB0">
                    <a:shade val="93000"/>
                    <a:satMod val="130000"/>
                  </a:srgbClr>
                </a:gs>
                <a:gs pos="100000">
                  <a:srgbClr val="B0CCB0">
                    <a:shade val="94000"/>
                    <a:satMod val="135000"/>
                  </a:srgbClr>
                </a:gs>
              </a:gsLst>
              <a:lin ang="16200000" scaled="0"/>
            </a:gradFill>
            <a:ln w="9525" cap="flat" cmpd="sng" algn="ctr">
              <a:solidFill>
                <a:srgbClr val="B0CCB0">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3740" eaLnBrk="1" fontAlgn="auto" latinLnBrk="0" hangingPunct="1">
                <a:lnSpc>
                  <a:spcPct val="100000"/>
                </a:lnSpc>
                <a:spcBef>
                  <a:spcPts val="0"/>
                </a:spcBef>
                <a:spcAft>
                  <a:spcPts val="0"/>
                </a:spcAft>
                <a:buClrTx/>
                <a:buSzTx/>
                <a:buFontTx/>
                <a:buNone/>
                <a:tabLst/>
                <a:defRPr/>
              </a:pPr>
              <a:r>
                <a:rPr kumimoji="1" lang="ja-JP" altLang="en-US" sz="800" b="1" i="0" u="none" strike="noStrike" kern="0" cap="none" spc="0" normalizeH="0" baseline="0" noProof="0" dirty="0" smtClean="0">
                  <a:ln>
                    <a:noFill/>
                  </a:ln>
                  <a:solidFill>
                    <a:prstClr val="white"/>
                  </a:solidFill>
                  <a:effectLst/>
                  <a:uLnTx/>
                  <a:uFillTx/>
                  <a:latin typeface="Calibri"/>
                  <a:ea typeface="ＭＳ Ｐゴシック" panose="020B0600070205080204" pitchFamily="50" charset="-128"/>
                  <a:cs typeface="Meiryo UI" panose="020B0604030504040204" pitchFamily="50" charset="-128"/>
                </a:rPr>
                <a:t>②活躍</a:t>
              </a:r>
            </a:p>
            <a:p>
              <a:pPr marL="0" marR="0" lvl="0" indent="0" algn="ctr" defTabSz="913740" eaLnBrk="1" fontAlgn="auto" latinLnBrk="0" hangingPunct="1">
                <a:lnSpc>
                  <a:spcPct val="100000"/>
                </a:lnSpc>
                <a:spcBef>
                  <a:spcPts val="0"/>
                </a:spcBef>
                <a:spcAft>
                  <a:spcPts val="0"/>
                </a:spcAft>
                <a:buClrTx/>
                <a:buSzTx/>
                <a:buFontTx/>
                <a:buNone/>
                <a:tabLst/>
                <a:defRPr/>
              </a:pPr>
              <a:r>
                <a:rPr kumimoji="1" lang="ja-JP" altLang="en-US" sz="800" b="1" i="0" u="none" strike="noStrike" kern="0" cap="none" spc="0" normalizeH="0" baseline="0" noProof="0" dirty="0" smtClean="0">
                  <a:ln>
                    <a:noFill/>
                  </a:ln>
                  <a:solidFill>
                    <a:prstClr val="white"/>
                  </a:solidFill>
                  <a:effectLst/>
                  <a:uLnTx/>
                  <a:uFillTx/>
                  <a:latin typeface="Calibri"/>
                  <a:ea typeface="ＭＳ Ｐゴシック" panose="020B0600070205080204" pitchFamily="50" charset="-128"/>
                  <a:cs typeface="Meiryo UI" panose="020B0604030504040204" pitchFamily="50" charset="-128"/>
                </a:rPr>
                <a:t>できる社会</a:t>
              </a:r>
            </a:p>
          </p:txBody>
        </p:sp>
        <p:sp>
          <p:nvSpPr>
            <p:cNvPr id="77" name="テキスト ボックス 76"/>
            <p:cNvSpPr txBox="1"/>
            <p:nvPr/>
          </p:nvSpPr>
          <p:spPr>
            <a:xfrm>
              <a:off x="6812078" y="1649393"/>
              <a:ext cx="2533946" cy="234973"/>
            </a:xfrm>
            <a:prstGeom prst="rect">
              <a:avLst/>
            </a:prstGeom>
            <a:noFill/>
          </p:spPr>
          <p:txBody>
            <a:bodyPr wrap="square" rtlCol="0">
              <a:spAutoFit/>
            </a:bodyPr>
            <a:lstStyle/>
            <a:p>
              <a:pPr defTabSz="913740">
                <a:lnSpc>
                  <a:spcPts val="900"/>
                </a:lnSpc>
              </a:pPr>
              <a:r>
                <a:rPr kumimoji="1" lang="ja-JP" altLang="en-US" sz="900" dirty="0">
                  <a:solidFill>
                    <a:prstClr val="black"/>
                  </a:solidFill>
                  <a:cs typeface="Meiryo UI" panose="020B0604030504040204" pitchFamily="50" charset="-128"/>
                </a:rPr>
                <a:t>ライフサイエンス関連産業等のイノベーション促進を通じて</a:t>
              </a:r>
              <a:endParaRPr kumimoji="1" lang="en-US" altLang="ja-JP" sz="900" dirty="0">
                <a:solidFill>
                  <a:prstClr val="black"/>
                </a:solidFill>
                <a:cs typeface="Meiryo UI" panose="020B0604030504040204" pitchFamily="50" charset="-128"/>
              </a:endParaRPr>
            </a:p>
            <a:p>
              <a:pPr defTabSz="913740">
                <a:lnSpc>
                  <a:spcPts val="900"/>
                </a:lnSpc>
              </a:pPr>
              <a:r>
                <a:rPr kumimoji="1" lang="ja-JP" altLang="en-US" sz="900" dirty="0">
                  <a:solidFill>
                    <a:prstClr val="black"/>
                  </a:solidFill>
                  <a:cs typeface="Meiryo UI" panose="020B0604030504040204" pitchFamily="50" charset="-128"/>
                </a:rPr>
                <a:t>世界の課題解決に貢献</a:t>
              </a:r>
            </a:p>
          </p:txBody>
        </p:sp>
        <p:sp>
          <p:nvSpPr>
            <p:cNvPr id="78" name="テキスト ボックス 77"/>
            <p:cNvSpPr txBox="1"/>
            <p:nvPr/>
          </p:nvSpPr>
          <p:spPr>
            <a:xfrm>
              <a:off x="8115773" y="1119349"/>
              <a:ext cx="1614983" cy="268541"/>
            </a:xfrm>
            <a:prstGeom prst="rect">
              <a:avLst/>
            </a:prstGeom>
            <a:noFill/>
          </p:spPr>
          <p:txBody>
            <a:bodyPr wrap="square" rtlCol="0">
              <a:spAutoFit/>
            </a:bodyPr>
            <a:lstStyle/>
            <a:p>
              <a:pPr defTabSz="913740"/>
              <a:r>
                <a:rPr kumimoji="1" lang="ja-JP" altLang="en-US" sz="900" dirty="0">
                  <a:solidFill>
                    <a:prstClr val="black"/>
                  </a:solidFill>
                  <a:cs typeface="Meiryo UI" panose="020B0604030504040204" pitchFamily="50" charset="-128"/>
                </a:rPr>
                <a:t>一人ひとりのポテンシャルや個性を発揮し活躍できる社会の実現</a:t>
              </a:r>
            </a:p>
          </p:txBody>
        </p:sp>
        <p:sp>
          <p:nvSpPr>
            <p:cNvPr id="79" name="テキスト ボックス 78">
              <a:extLst>
                <a:ext uri="{FF2B5EF4-FFF2-40B4-BE49-F238E27FC236}">
                  <a16:creationId xmlns:a16="http://schemas.microsoft.com/office/drawing/2014/main" id="{22DBE603-6F99-4DB8-9B91-5F222F440404}"/>
                </a:ext>
              </a:extLst>
            </p:cNvPr>
            <p:cNvSpPr txBox="1"/>
            <p:nvPr/>
          </p:nvSpPr>
          <p:spPr>
            <a:xfrm>
              <a:off x="5539760" y="1127546"/>
              <a:ext cx="1591938" cy="268541"/>
            </a:xfrm>
            <a:prstGeom prst="rect">
              <a:avLst/>
            </a:prstGeom>
            <a:noFill/>
          </p:spPr>
          <p:txBody>
            <a:bodyPr wrap="square" rtlCol="0">
              <a:spAutoFit/>
            </a:bodyPr>
            <a:lstStyle/>
            <a:p>
              <a:pPr defTabSz="913740"/>
              <a:r>
                <a:rPr kumimoji="1" lang="ja-JP" altLang="en-US" sz="900" dirty="0">
                  <a:solidFill>
                    <a:prstClr val="black"/>
                  </a:solidFill>
                  <a:cs typeface="Meiryo UI" panose="020B0604030504040204" pitchFamily="50" charset="-128"/>
                </a:rPr>
                <a:t>誰もが生涯にわたって心身ともに健康で豊かな生活の実現</a:t>
              </a:r>
            </a:p>
          </p:txBody>
        </p:sp>
        <p:sp>
          <p:nvSpPr>
            <p:cNvPr id="80" name="円/楕円 58">
              <a:extLst>
                <a:ext uri="{FF2B5EF4-FFF2-40B4-BE49-F238E27FC236}">
                  <a16:creationId xmlns:a16="http://schemas.microsoft.com/office/drawing/2014/main" id="{232D3BDE-04A6-494A-9787-EC91178592B1}"/>
                </a:ext>
              </a:extLst>
            </p:cNvPr>
            <p:cNvSpPr/>
            <p:nvPr/>
          </p:nvSpPr>
          <p:spPr>
            <a:xfrm>
              <a:off x="6547934" y="1350408"/>
              <a:ext cx="1572931" cy="279122"/>
            </a:xfrm>
            <a:prstGeom prst="ellipse">
              <a:avLst/>
            </a:prstGeom>
            <a:gradFill rotWithShape="1">
              <a:gsLst>
                <a:gs pos="0">
                  <a:srgbClr val="B0CCB0">
                    <a:tint val="50000"/>
                    <a:satMod val="300000"/>
                  </a:srgbClr>
                </a:gs>
                <a:gs pos="35000">
                  <a:srgbClr val="B0CCB0">
                    <a:tint val="37000"/>
                    <a:satMod val="300000"/>
                  </a:srgbClr>
                </a:gs>
                <a:gs pos="100000">
                  <a:srgbClr val="B0CCB0">
                    <a:tint val="15000"/>
                    <a:satMod val="350000"/>
                  </a:srgbClr>
                </a:gs>
              </a:gsLst>
              <a:lin ang="16200000" scaled="1"/>
            </a:gradFill>
            <a:ln w="9525" cap="flat" cmpd="sng" algn="ctr">
              <a:solidFill>
                <a:srgbClr val="B0CCB0">
                  <a:shade val="95000"/>
                  <a:satMod val="105000"/>
                </a:srgbClr>
              </a:solidFill>
              <a:prstDash val="solid"/>
            </a:ln>
            <a:effectLst>
              <a:outerShdw blurRad="40000" dist="20000" dir="5400000" rotWithShape="0">
                <a:srgbClr val="000000">
                  <a:alpha val="38000"/>
                </a:srgbClr>
              </a:outerShdw>
            </a:effectLst>
          </p:spPr>
          <p:txBody>
            <a:bodyPr lIns="36000" rIns="36000" rtlCol="0" anchor="ctr"/>
            <a:lstStyle/>
            <a:p>
              <a:pPr marL="0" marR="0" lvl="0" indent="0" algn="ctr" defTabSz="91374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eiryo UI" panose="020B0604030504040204" pitchFamily="50" charset="-128"/>
                </a:rPr>
                <a:t>AI</a:t>
              </a:r>
              <a:r>
                <a:rPr kumimoji="1" lang="ja-JP" altLang="en-US" sz="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eiryo UI" panose="020B0604030504040204" pitchFamily="50" charset="-128"/>
                </a:rPr>
                <a:t>や</a:t>
              </a:r>
              <a:r>
                <a:rPr kumimoji="1" lang="en-US" altLang="ja-JP" sz="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eiryo UI" panose="020B0604030504040204" pitchFamily="50" charset="-128"/>
                </a:rPr>
                <a:t>IoT</a:t>
              </a:r>
              <a:r>
                <a:rPr kumimoji="1" lang="ja-JP" altLang="en-US" sz="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eiryo UI" panose="020B0604030504040204" pitchFamily="50" charset="-128"/>
                </a:rPr>
                <a:t>などの革新的技術を</a:t>
              </a:r>
              <a:endParaRPr kumimoji="1" lang="en-US" altLang="ja-JP" sz="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eiryo UI" panose="020B0604030504040204" pitchFamily="50" charset="-128"/>
              </a:endParaRPr>
            </a:p>
            <a:p>
              <a:pPr marL="0" marR="0" lvl="0" indent="0" algn="ctr" defTabSz="91374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eiryo UI" panose="020B0604030504040204" pitchFamily="50" charset="-128"/>
                </a:rPr>
                <a:t>最大限活用しビジョンを実現</a:t>
              </a:r>
            </a:p>
          </p:txBody>
        </p:sp>
        <p:sp>
          <p:nvSpPr>
            <p:cNvPr id="81" name="左右矢印 6">
              <a:extLst>
                <a:ext uri="{FF2B5EF4-FFF2-40B4-BE49-F238E27FC236}">
                  <a16:creationId xmlns:a16="http://schemas.microsoft.com/office/drawing/2014/main" id="{335FA6FC-9B13-4A50-82FC-C69A520C8155}"/>
                </a:ext>
              </a:extLst>
            </p:cNvPr>
            <p:cNvSpPr/>
            <p:nvPr/>
          </p:nvSpPr>
          <p:spPr>
            <a:xfrm>
              <a:off x="7060031" y="1013080"/>
              <a:ext cx="468052" cy="338554"/>
            </a:xfrm>
            <a:prstGeom prst="leftRightArrow">
              <a:avLst/>
            </a:prstGeom>
            <a:solidFill>
              <a:srgbClr val="72A376"/>
            </a:solidFill>
            <a:ln w="25400" cap="flat" cmpd="sng" algn="ctr">
              <a:noFill/>
              <a:prstDash val="solid"/>
            </a:ln>
            <a:effectLst/>
          </p:spPr>
          <p:txBody>
            <a:bodyPr rtlCol="0" anchor="ctr"/>
            <a:lstStyle/>
            <a:p>
              <a:pPr marL="0" marR="0" lvl="0" indent="0" algn="ctr" defTabSz="91374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smtClean="0">
                <a:ln>
                  <a:noFill/>
                </a:ln>
                <a:solidFill>
                  <a:prstClr val="white"/>
                </a:solidFill>
                <a:effectLst/>
                <a:uLnTx/>
                <a:uFillTx/>
                <a:latin typeface="Calibri"/>
                <a:ea typeface="ＭＳ Ｐゴシック" panose="020B0600070205080204" pitchFamily="50" charset="-128"/>
                <a:cs typeface="+mn-cs"/>
              </a:endParaRPr>
            </a:p>
          </p:txBody>
        </p:sp>
        <p:sp>
          <p:nvSpPr>
            <p:cNvPr id="82" name="左右矢印 64">
              <a:extLst>
                <a:ext uri="{FF2B5EF4-FFF2-40B4-BE49-F238E27FC236}">
                  <a16:creationId xmlns:a16="http://schemas.microsoft.com/office/drawing/2014/main" id="{3F57EE40-5B98-48A7-BBEC-44AE5D2DAF6E}"/>
                </a:ext>
              </a:extLst>
            </p:cNvPr>
            <p:cNvSpPr/>
            <p:nvPr/>
          </p:nvSpPr>
          <p:spPr>
            <a:xfrm rot="7657969">
              <a:off x="9060719" y="1382619"/>
              <a:ext cx="516280" cy="338554"/>
            </a:xfrm>
            <a:prstGeom prst="leftRightArrow">
              <a:avLst/>
            </a:prstGeom>
            <a:solidFill>
              <a:srgbClr val="72A376"/>
            </a:solidFill>
            <a:ln w="25400" cap="flat" cmpd="sng" algn="ctr">
              <a:noFill/>
              <a:prstDash val="solid"/>
            </a:ln>
            <a:effectLst/>
          </p:spPr>
          <p:txBody>
            <a:bodyPr rtlCol="0" anchor="ctr"/>
            <a:lstStyle/>
            <a:p>
              <a:pPr marL="0" marR="0" lvl="0" indent="0" algn="ctr" defTabSz="91374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smtClean="0">
                <a:ln>
                  <a:noFill/>
                </a:ln>
                <a:solidFill>
                  <a:prstClr val="white"/>
                </a:solidFill>
                <a:effectLst/>
                <a:uLnTx/>
                <a:uFillTx/>
                <a:latin typeface="Calibri"/>
                <a:ea typeface="ＭＳ Ｐゴシック" panose="020B0600070205080204" pitchFamily="50" charset="-128"/>
                <a:cs typeface="+mn-cs"/>
              </a:endParaRPr>
            </a:p>
          </p:txBody>
        </p:sp>
        <p:sp>
          <p:nvSpPr>
            <p:cNvPr id="83" name="左右矢印 65">
              <a:extLst>
                <a:ext uri="{FF2B5EF4-FFF2-40B4-BE49-F238E27FC236}">
                  <a16:creationId xmlns:a16="http://schemas.microsoft.com/office/drawing/2014/main" id="{66599C34-2F5F-4A75-BA17-771CAEF76DF3}"/>
                </a:ext>
              </a:extLst>
            </p:cNvPr>
            <p:cNvSpPr/>
            <p:nvPr/>
          </p:nvSpPr>
          <p:spPr>
            <a:xfrm rot="3261879">
              <a:off x="5253864" y="1419754"/>
              <a:ext cx="499009" cy="338554"/>
            </a:xfrm>
            <a:prstGeom prst="leftRightArrow">
              <a:avLst/>
            </a:prstGeom>
            <a:solidFill>
              <a:srgbClr val="72A376"/>
            </a:solidFill>
            <a:ln w="25400" cap="flat" cmpd="sng" algn="ctr">
              <a:noFill/>
              <a:prstDash val="solid"/>
            </a:ln>
            <a:effectLst/>
          </p:spPr>
          <p:txBody>
            <a:bodyPr rtlCol="0" anchor="ctr"/>
            <a:lstStyle/>
            <a:p>
              <a:pPr marL="0" marR="0" lvl="0" indent="0" algn="ctr" defTabSz="91374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smtClean="0">
                <a:ln>
                  <a:noFill/>
                </a:ln>
                <a:solidFill>
                  <a:prstClr val="white"/>
                </a:solidFill>
                <a:effectLst/>
                <a:uLnTx/>
                <a:uFillTx/>
                <a:latin typeface="Calibri"/>
                <a:ea typeface="ＭＳ Ｐゴシック" panose="020B0600070205080204" pitchFamily="50" charset="-128"/>
                <a:cs typeface="+mn-cs"/>
              </a:endParaRPr>
            </a:p>
          </p:txBody>
        </p:sp>
      </p:grpSp>
      <p:sp>
        <p:nvSpPr>
          <p:cNvPr id="85" name="テキスト ボックス 84"/>
          <p:cNvSpPr txBox="1"/>
          <p:nvPr/>
        </p:nvSpPr>
        <p:spPr>
          <a:xfrm>
            <a:off x="88728" y="921866"/>
            <a:ext cx="5779484" cy="820738"/>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いのち輝く未来</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社会をめざすビジョン</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の策定（</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2018</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3</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月）</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a:lnSpc>
                <a:spcPts val="400"/>
              </a:lnSpc>
            </a:pP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88900" indent="-88900"/>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万博</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テーマ「</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いのち輝く未来</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社会のデザイン」</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の理念を先取りした施策の推進を図るため、オール大阪で</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取組みを</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進めるアクションプランとして、</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2018</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年３月に「いのち輝く未来社会をめざすビジョン」を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策定。</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9" name="角丸四角形 98"/>
          <p:cNvSpPr/>
          <p:nvPr/>
        </p:nvSpPr>
        <p:spPr>
          <a:xfrm>
            <a:off x="242276" y="6525407"/>
            <a:ext cx="5679635" cy="828000"/>
          </a:xfrm>
          <a:prstGeom prst="roundRect">
            <a:avLst>
              <a:gd name="adj" fmla="val 7158"/>
            </a:avLst>
          </a:prstGeom>
          <a:gradFill rotWithShape="1">
            <a:gsLst>
              <a:gs pos="0">
                <a:srgbClr val="B0CCB0">
                  <a:tint val="50000"/>
                  <a:satMod val="300000"/>
                </a:srgbClr>
              </a:gs>
              <a:gs pos="35000">
                <a:srgbClr val="B0CCB0">
                  <a:tint val="37000"/>
                  <a:satMod val="300000"/>
                </a:srgbClr>
              </a:gs>
              <a:gs pos="100000">
                <a:srgbClr val="B0CCB0">
                  <a:tint val="15000"/>
                  <a:satMod val="350000"/>
                </a:srgbClr>
              </a:gs>
            </a:gsLst>
            <a:lin ang="16200000" scaled="1"/>
          </a:gradFill>
          <a:ln w="9525" cap="flat" cmpd="sng" algn="ctr">
            <a:solidFill>
              <a:srgbClr val="B0CCB0">
                <a:shade val="95000"/>
                <a:satMod val="105000"/>
              </a:srgbClr>
            </a:solidFill>
            <a:prstDash val="solid"/>
          </a:ln>
          <a:effectLst>
            <a:outerShdw blurRad="40000" dist="20000" dir="5400000" rotWithShape="0">
              <a:srgbClr val="000000">
                <a:alpha val="38000"/>
              </a:srgbClr>
            </a:outerShdw>
          </a:effectLst>
        </p:spPr>
        <p:txBody>
          <a:bodyPr bIns="72000" rtlCol="0" anchor="ctr"/>
          <a:lstStyle/>
          <a:p>
            <a:pPr marL="0" marR="0" lvl="0" indent="0" defTabSz="913740" eaLnBrk="1" fontAlgn="auto" latinLnBrk="0" hangingPunct="1">
              <a:lnSpc>
                <a:spcPct val="150000"/>
              </a:lnSpc>
              <a:spcBef>
                <a:spcPts val="0"/>
              </a:spcBef>
              <a:spcAft>
                <a:spcPts val="0"/>
              </a:spcAft>
              <a:buClrTx/>
              <a:buSzTx/>
              <a:buFontTx/>
              <a:buNone/>
              <a:tabLst/>
              <a:defRPr/>
            </a:pPr>
            <a:endParaRPr kumimoji="1" lang="en-US" altLang="ja-JP" sz="800" b="0" i="0" u="none" strike="noStrike" kern="0" cap="none" spc="0" normalizeH="0" baseline="0" noProof="0" dirty="0" smtClean="0">
              <a:ln>
                <a:noFill/>
              </a:ln>
              <a:solidFill>
                <a:prstClr val="black"/>
              </a:solidFill>
              <a:effectLst/>
              <a:uLnTx/>
              <a:uFillTx/>
              <a:ea typeface="ＭＳ Ｐゴシック" panose="020B0600070205080204" pitchFamily="50" charset="-128"/>
              <a:cs typeface="Meiryo UI" panose="020B0604030504040204" pitchFamily="50" charset="-128"/>
            </a:endParaRPr>
          </a:p>
          <a:p>
            <a:pPr marL="0" marR="0" lvl="0" indent="0" defTabSz="913740" eaLnBrk="1" fontAlgn="auto" latinLnBrk="0" hangingPunct="1">
              <a:lnSpc>
                <a:spcPct val="150000"/>
              </a:lnSpc>
              <a:spcBef>
                <a:spcPts val="0"/>
              </a:spcBef>
              <a:spcAft>
                <a:spcPts val="0"/>
              </a:spcAft>
              <a:buClrTx/>
              <a:buSzTx/>
              <a:buFontTx/>
              <a:buNone/>
              <a:tabLst/>
              <a:defRPr/>
            </a:pPr>
            <a:r>
              <a:rPr kumimoji="1" lang="ja-JP" altLang="en-US" sz="1100" b="0" i="0" u="none" strike="noStrike" kern="0" cap="none" spc="0" normalizeH="0" baseline="0" noProof="0" dirty="0" smtClean="0">
                <a:ln>
                  <a:noFill/>
                </a:ln>
                <a:solidFill>
                  <a:prstClr val="black"/>
                </a:solidFill>
                <a:effectLst/>
                <a:uLnTx/>
                <a:uFillTx/>
                <a:ea typeface="ＭＳ Ｐゴシック" panose="020B0600070205080204" pitchFamily="50" charset="-128"/>
                <a:cs typeface="Meiryo UI" panose="020B0604030504040204" pitchFamily="50" charset="-128"/>
              </a:rPr>
              <a:t>　</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①　健康を重点ターゲットに「健康寿命の延伸」</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9388" marR="0" lvl="0" indent="-179388" defTabSz="91374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②　地域の健康づくり活動に加え、革新技術を活用し、さらに</a:t>
            </a:r>
            <a:r>
              <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年万博のインパクトを活かして、</a:t>
            </a:r>
            <a:r>
              <a:rPr kumimoji="1" lang="ja-JP" altLang="en-US" sz="1100" b="0" i="0" u="sng"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いきいきと長く活躍できる「</a:t>
            </a:r>
            <a:r>
              <a:rPr kumimoji="1" lang="en-US" altLang="ja-JP" sz="1100" b="0" i="0" u="sng"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i="0" u="sng"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歳若返り」</a:t>
            </a:r>
          </a:p>
        </p:txBody>
      </p:sp>
      <p:sp>
        <p:nvSpPr>
          <p:cNvPr id="168" name="二等辺三角形 167"/>
          <p:cNvSpPr/>
          <p:nvPr/>
        </p:nvSpPr>
        <p:spPr>
          <a:xfrm rot="10800000">
            <a:off x="9102311" y="4927752"/>
            <a:ext cx="1200766" cy="205405"/>
          </a:xfrm>
          <a:prstGeom prst="triangle">
            <a:avLst/>
          </a:prstGeom>
          <a:gradFill rotWithShape="1">
            <a:gsLst>
              <a:gs pos="0">
                <a:srgbClr val="A5A5A5">
                  <a:lumMod val="110000"/>
                  <a:satMod val="105000"/>
                  <a:tint val="67000"/>
                </a:srgbClr>
              </a:gs>
              <a:gs pos="50000">
                <a:srgbClr val="A5A5A5">
                  <a:lumMod val="105000"/>
                  <a:satMod val="103000"/>
                  <a:tint val="73000"/>
                </a:srgbClr>
              </a:gs>
              <a:gs pos="100000">
                <a:srgbClr val="A5A5A5">
                  <a:lumMod val="105000"/>
                  <a:satMod val="109000"/>
                  <a:tint val="81000"/>
                </a:srgbClr>
              </a:gs>
            </a:gsLst>
            <a:lin ang="5400000" scaled="0"/>
          </a:gradFill>
          <a:ln w="6350" cap="flat" cmpd="sng" algn="ctr">
            <a:solidFill>
              <a:srgbClr val="A5A5A5"/>
            </a:solidFill>
            <a:prstDash val="solid"/>
            <a:miter lim="800000"/>
          </a:ln>
          <a:effectLst/>
        </p:spPr>
        <p:txBody>
          <a:bodyPr rtlCol="0" anchor="ctr"/>
          <a:lstStyle/>
          <a:p>
            <a:pPr algn="ctr">
              <a:defRPr/>
            </a:pPr>
            <a:endParaRPr lang="ja-JP" altLang="en-US" sz="2400" kern="0" smtClean="0">
              <a:solidFill>
                <a:prstClr val="black"/>
              </a:solidFill>
              <a:latin typeface="Calibri" panose="020F0502020204030204"/>
              <a:ea typeface="游ゴシック" panose="020B0400000000000000" pitchFamily="50" charset="-128"/>
            </a:endParaRPr>
          </a:p>
        </p:txBody>
      </p:sp>
      <p:sp>
        <p:nvSpPr>
          <p:cNvPr id="201" name="テキスト ボックス 200"/>
          <p:cNvSpPr txBox="1"/>
          <p:nvPr/>
        </p:nvSpPr>
        <p:spPr>
          <a:xfrm>
            <a:off x="6568561" y="946924"/>
            <a:ext cx="6209321" cy="1192634"/>
          </a:xfrm>
          <a:prstGeom prst="rect">
            <a:avLst/>
          </a:prstGeom>
          <a:noFill/>
        </p:spPr>
        <p:txBody>
          <a:bodyPr wrap="square" rtlCol="0">
            <a:spAutoFit/>
          </a:bodyPr>
          <a:lstStyle/>
          <a:p>
            <a:pPr marL="268288" lvl="0" indent="-268288" defTabSz="913740">
              <a:lnSpc>
                <a:spcPct val="150000"/>
              </a:lnSpc>
              <a:defRPr/>
            </a:pPr>
            <a:r>
              <a:rPr kumimoji="1" lang="ja-JP" altLang="en-US" sz="1100" kern="0" dirty="0" smtClean="0">
                <a:solidFill>
                  <a:prstClr val="black"/>
                </a:solidFill>
                <a:latin typeface="Meiryo UI" panose="020B0604030504040204" pitchFamily="50" charset="-128"/>
                <a:ea typeface="Meiryo UI" panose="020B0604030504040204" pitchFamily="50" charset="-128"/>
              </a:rPr>
              <a:t>　</a:t>
            </a:r>
            <a:r>
              <a:rPr kumimoji="1" lang="en-US" altLang="ja-JP" sz="1100" kern="0" dirty="0" smtClean="0">
                <a:solidFill>
                  <a:prstClr val="black"/>
                </a:solidFill>
                <a:latin typeface="Meiryo UI" panose="020B0604030504040204" pitchFamily="50" charset="-128"/>
                <a:ea typeface="Meiryo UI" panose="020B0604030504040204" pitchFamily="50" charset="-128"/>
              </a:rPr>
              <a:t>10</a:t>
            </a:r>
            <a:r>
              <a:rPr kumimoji="1" lang="ja-JP" altLang="en-US" sz="1100" kern="0" dirty="0">
                <a:solidFill>
                  <a:prstClr val="black"/>
                </a:solidFill>
                <a:latin typeface="Meiryo UI" panose="020B0604030504040204" pitchFamily="50" charset="-128"/>
                <a:ea typeface="Meiryo UI" panose="020B0604030504040204" pitchFamily="50" charset="-128"/>
              </a:rPr>
              <a:t>歳</a:t>
            </a:r>
            <a:r>
              <a:rPr kumimoji="1" lang="ja-JP" altLang="en-US" sz="1100" kern="0" dirty="0" smtClean="0">
                <a:solidFill>
                  <a:prstClr val="black"/>
                </a:solidFill>
                <a:latin typeface="Meiryo UI" panose="020B0604030504040204" pitchFamily="50" charset="-128"/>
                <a:ea typeface="Meiryo UI" panose="020B0604030504040204" pitchFamily="50" charset="-128"/>
              </a:rPr>
              <a:t>若返りとは、</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endParaRPr>
          </a:p>
          <a:p>
            <a:pPr marL="268288" marR="0" lvl="0" indent="-268288" algn="ctr" defTabSz="913740" eaLnBrk="1" fontAlgn="auto" latinLnBrk="0" hangingPunct="1">
              <a:lnSpc>
                <a:spcPct val="150000"/>
              </a:lnSpc>
              <a:spcBef>
                <a:spcPts val="0"/>
              </a:spcBef>
              <a:spcAft>
                <a:spcPts val="0"/>
              </a:spcAft>
              <a:buClrTx/>
              <a:buSzTx/>
              <a:buFontTx/>
              <a:buNone/>
              <a:tabLst/>
              <a:defRPr/>
            </a:pP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健康寿命の延伸に加え、</a:t>
            </a:r>
            <a:r>
              <a:rPr kumimoji="1" lang="ja-JP" altLang="en-US" sz="11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健康状態に応じて、誰もが生涯を通じ、自らの意思に基づき活動的に生活できる</a:t>
            </a:r>
            <a:endParaRPr kumimoji="1" lang="en-US" altLang="ja-JP" sz="11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endParaRPr>
          </a:p>
          <a:p>
            <a:pPr marL="268288" marR="0" lvl="0" indent="-268288" algn="ctr" defTabSz="913740" eaLnBrk="1" fontAlgn="auto" latinLnBrk="0" hangingPunct="1">
              <a:lnSpc>
                <a:spcPct val="150000"/>
              </a:lnSpc>
              <a:spcBef>
                <a:spcPts val="0"/>
              </a:spcBef>
              <a:spcAft>
                <a:spcPts val="0"/>
              </a:spcAft>
              <a:buClrTx/>
              <a:buSzTx/>
              <a:buFontTx/>
              <a:buNone/>
              <a:tabLst/>
              <a:defRPr/>
            </a:pP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ことである。</a:t>
            </a:r>
            <a:endParaRPr kumimoji="1"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endParaRPr>
          </a:p>
          <a:p>
            <a:pPr marL="268288" marR="0" lvl="0" indent="-268288" defTabSz="91374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1100" b="0" i="0" u="sng"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　大阪・関西万博が開催される</a:t>
            </a:r>
            <a:r>
              <a:rPr kumimoji="1" lang="en-US" altLang="ja-JP" sz="1100" b="0" i="0" u="sng"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2025</a:t>
            </a:r>
            <a:r>
              <a:rPr kumimoji="1" lang="ja-JP" altLang="en-US" sz="1100" b="0" i="0" u="sng"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年に向けて、健康寿命を延ばすことに加え、</a:t>
            </a:r>
          </a:p>
          <a:p>
            <a:pPr marL="268288" marR="0" lvl="0" indent="-268288" defTabSz="91374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1100" b="0" i="0" u="sng"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健康に影響があってもいきいきと活動できるようにすることで、</a:t>
            </a:r>
            <a:r>
              <a:rPr kumimoji="1" lang="en-US" altLang="ja-JP" sz="1100" b="0" i="0" u="sng"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10</a:t>
            </a:r>
            <a:r>
              <a:rPr kumimoji="1" lang="ja-JP" altLang="en-US" sz="1100" b="0" i="0" u="sng"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歳の差を限りなく縮めていく。</a:t>
            </a:r>
          </a:p>
        </p:txBody>
      </p:sp>
      <p:sp>
        <p:nvSpPr>
          <p:cNvPr id="228" name="テキスト ボックス 227"/>
          <p:cNvSpPr txBox="1"/>
          <p:nvPr/>
        </p:nvSpPr>
        <p:spPr>
          <a:xfrm>
            <a:off x="7860336" y="5195810"/>
            <a:ext cx="3604183" cy="307777"/>
          </a:xfrm>
          <a:prstGeom prst="rect">
            <a:avLst/>
          </a:prstGeom>
          <a:solidFill>
            <a:schemeClr val="bg1"/>
          </a:solidFill>
          <a:ln w="19050">
            <a:solidFill>
              <a:srgbClr val="92D050"/>
            </a:solidFill>
          </a:ln>
        </p:spPr>
        <p:txBody>
          <a:bodyPr wrap="square" rtlCol="0">
            <a:spAutoFit/>
          </a:bodyPr>
          <a:lstStyle/>
          <a:p>
            <a:pPr algn="ctr"/>
            <a:r>
              <a:rPr kumimoji="1" lang="ja-JP" altLang="en-US" sz="1400" b="1" dirty="0" smtClean="0"/>
              <a:t>いきいきと長く活躍できる「</a:t>
            </a:r>
            <a:r>
              <a:rPr kumimoji="1" lang="en-US" altLang="ja-JP" sz="1400" b="1" dirty="0" smtClean="0"/>
              <a:t>10</a:t>
            </a:r>
            <a:r>
              <a:rPr kumimoji="1" lang="ja-JP" altLang="en-US" sz="1400" b="1" dirty="0" smtClean="0"/>
              <a:t>歳若返り」の実現</a:t>
            </a:r>
            <a:endParaRPr kumimoji="1" lang="en-US" altLang="ja-JP" sz="1400" b="1" dirty="0" smtClean="0"/>
          </a:p>
        </p:txBody>
      </p:sp>
      <p:sp>
        <p:nvSpPr>
          <p:cNvPr id="140" name="角丸四角形 139"/>
          <p:cNvSpPr/>
          <p:nvPr/>
        </p:nvSpPr>
        <p:spPr>
          <a:xfrm>
            <a:off x="6672776" y="2364002"/>
            <a:ext cx="3824793" cy="2412000"/>
          </a:xfrm>
          <a:prstGeom prst="roundRect">
            <a:avLst>
              <a:gd name="adj" fmla="val 3585"/>
            </a:avLst>
          </a:prstGeom>
          <a:solidFill>
            <a:schemeClr val="bg1"/>
          </a:solidFill>
          <a:ln w="12700" cap="flat" cmpd="sng" algn="ctr">
            <a:solidFill>
              <a:schemeClr val="accent6"/>
            </a:solidFill>
            <a:prstDash val="solid"/>
            <a:miter lim="800000"/>
          </a:ln>
          <a:effectLst/>
        </p:spPr>
        <p:txBody>
          <a:bodyPr rtlCol="0" anchor="ctr"/>
          <a:lstStyle/>
          <a:p>
            <a:pPr algn="ctr"/>
            <a:endParaRPr lang="ja-JP" altLang="en-US" sz="900" kern="0">
              <a:solidFill>
                <a:prstClr val="black"/>
              </a:solidFill>
              <a:latin typeface="Calibri" panose="020F0502020204030204"/>
              <a:ea typeface="游ゴシック" panose="020B0400000000000000" pitchFamily="50" charset="-128"/>
            </a:endParaRPr>
          </a:p>
        </p:txBody>
      </p:sp>
      <p:sp>
        <p:nvSpPr>
          <p:cNvPr id="141" name="正方形/長方形 140">
            <a:extLst>
              <a:ext uri="{FF2B5EF4-FFF2-40B4-BE49-F238E27FC236}">
                <a16:creationId xmlns:a16="http://schemas.microsoft.com/office/drawing/2014/main" id="{A748428E-6035-406A-B13C-502936585668}"/>
              </a:ext>
            </a:extLst>
          </p:cNvPr>
          <p:cNvSpPr/>
          <p:nvPr/>
        </p:nvSpPr>
        <p:spPr>
          <a:xfrm>
            <a:off x="6980897" y="2575014"/>
            <a:ext cx="1356644" cy="220054"/>
          </a:xfrm>
          <a:prstGeom prst="rect">
            <a:avLst/>
          </a:prstGeom>
          <a:solidFill>
            <a:srgbClr val="9BBB59"/>
          </a:solidFill>
          <a:ln w="25400" cap="flat" cmpd="sng" algn="ctr">
            <a:noFill/>
            <a:prstDash val="solid"/>
          </a:ln>
          <a:effectLst/>
        </p:spPr>
        <p:txBody>
          <a:bodyPr wrap="none" rtlCol="0" anchor="ctr"/>
          <a:lstStyle/>
          <a:p>
            <a:pPr defTabSz="466549">
              <a:defRPr/>
            </a:pPr>
            <a:r>
              <a:rPr kumimoji="1" lang="ja-JP" altLang="en-US" sz="800" b="1" kern="0" dirty="0">
                <a:solidFill>
                  <a:prstClr val="white"/>
                </a:solidFill>
                <a:cs typeface="Meiryo UI" panose="020B0604030504040204" pitchFamily="50" charset="-128"/>
              </a:rPr>
              <a:t>　　　　　</a:t>
            </a:r>
            <a:r>
              <a:rPr kumimoji="1" lang="ja-JP" altLang="en-US" sz="800" b="1" kern="0" dirty="0" smtClean="0">
                <a:solidFill>
                  <a:prstClr val="white"/>
                </a:solidFill>
                <a:cs typeface="Meiryo UI" panose="020B0604030504040204" pitchFamily="50" charset="-128"/>
              </a:rPr>
              <a:t>健康</a:t>
            </a:r>
            <a:r>
              <a:rPr kumimoji="1" lang="ja-JP" altLang="en-US" sz="800" b="1" kern="0" dirty="0">
                <a:solidFill>
                  <a:prstClr val="white"/>
                </a:solidFill>
                <a:cs typeface="Meiryo UI" panose="020B0604030504040204" pitchFamily="50" charset="-128"/>
              </a:rPr>
              <a:t>寿命　</a:t>
            </a:r>
            <a:r>
              <a:rPr kumimoji="1" lang="en-US" altLang="ja-JP" sz="800" b="1" kern="0" dirty="0">
                <a:solidFill>
                  <a:prstClr val="white"/>
                </a:solidFill>
                <a:cs typeface="Meiryo UI" panose="020B0604030504040204" pitchFamily="50" charset="-128"/>
              </a:rPr>
              <a:t>71.50</a:t>
            </a:r>
            <a:r>
              <a:rPr kumimoji="1" lang="ja-JP" altLang="en-US" sz="800" b="1" kern="0" dirty="0">
                <a:solidFill>
                  <a:prstClr val="white"/>
                </a:solidFill>
                <a:cs typeface="Meiryo UI" panose="020B0604030504040204" pitchFamily="50" charset="-128"/>
              </a:rPr>
              <a:t>歳</a:t>
            </a:r>
          </a:p>
        </p:txBody>
      </p:sp>
      <p:sp>
        <p:nvSpPr>
          <p:cNvPr id="142" name="正方形/長方形 141">
            <a:extLst>
              <a:ext uri="{FF2B5EF4-FFF2-40B4-BE49-F238E27FC236}">
                <a16:creationId xmlns:a16="http://schemas.microsoft.com/office/drawing/2014/main" id="{6AEB60BF-8A35-40CF-9E68-2B3456DBE34E}"/>
              </a:ext>
            </a:extLst>
          </p:cNvPr>
          <p:cNvSpPr/>
          <p:nvPr/>
        </p:nvSpPr>
        <p:spPr>
          <a:xfrm>
            <a:off x="6980897" y="2843754"/>
            <a:ext cx="1990393" cy="220054"/>
          </a:xfrm>
          <a:prstGeom prst="rect">
            <a:avLst/>
          </a:prstGeom>
          <a:solidFill>
            <a:srgbClr val="9BBB59">
              <a:lumMod val="60000"/>
              <a:lumOff val="40000"/>
            </a:srgbClr>
          </a:solidFill>
          <a:ln w="25400" cap="flat" cmpd="sng" algn="ctr">
            <a:noFill/>
            <a:prstDash val="solid"/>
          </a:ln>
          <a:effectLst/>
        </p:spPr>
        <p:txBody>
          <a:bodyPr rtlCol="0" anchor="ctr"/>
          <a:lstStyle/>
          <a:p>
            <a:pPr defTabSz="466549">
              <a:defRPr/>
            </a:pPr>
            <a:r>
              <a:rPr kumimoji="1" lang="ja-JP" altLang="en-US" sz="800" kern="0" dirty="0">
                <a:solidFill>
                  <a:prstClr val="black"/>
                </a:solidFill>
                <a:cs typeface="Meiryo UI" panose="020B0604030504040204" pitchFamily="50" charset="-128"/>
              </a:rPr>
              <a:t>　　　　　</a:t>
            </a:r>
            <a:r>
              <a:rPr kumimoji="1" lang="ja-JP" altLang="en-US" sz="800" kern="0" dirty="0" smtClean="0">
                <a:solidFill>
                  <a:prstClr val="black"/>
                </a:solidFill>
                <a:cs typeface="Meiryo UI" panose="020B0604030504040204" pitchFamily="50" charset="-128"/>
              </a:rPr>
              <a:t>平均</a:t>
            </a:r>
            <a:r>
              <a:rPr kumimoji="1" lang="ja-JP" altLang="en-US" sz="800" kern="0" dirty="0">
                <a:solidFill>
                  <a:prstClr val="black"/>
                </a:solidFill>
                <a:cs typeface="Meiryo UI" panose="020B0604030504040204" pitchFamily="50" charset="-128"/>
              </a:rPr>
              <a:t>寿命　</a:t>
            </a:r>
            <a:r>
              <a:rPr kumimoji="1" lang="en-US" altLang="ja-JP" sz="800" kern="0" dirty="0">
                <a:solidFill>
                  <a:prstClr val="black"/>
                </a:solidFill>
                <a:cs typeface="Meiryo UI" panose="020B0604030504040204" pitchFamily="50" charset="-128"/>
              </a:rPr>
              <a:t>80.23</a:t>
            </a:r>
            <a:r>
              <a:rPr kumimoji="1" lang="ja-JP" altLang="en-US" sz="800" kern="0" dirty="0">
                <a:solidFill>
                  <a:prstClr val="black"/>
                </a:solidFill>
                <a:cs typeface="Meiryo UI" panose="020B0604030504040204" pitchFamily="50" charset="-128"/>
              </a:rPr>
              <a:t>歳</a:t>
            </a:r>
          </a:p>
        </p:txBody>
      </p:sp>
      <p:sp>
        <p:nvSpPr>
          <p:cNvPr id="143" name="正方形/長方形 142">
            <a:extLst>
              <a:ext uri="{FF2B5EF4-FFF2-40B4-BE49-F238E27FC236}">
                <a16:creationId xmlns:a16="http://schemas.microsoft.com/office/drawing/2014/main" id="{4F6D62F9-C353-4F13-9C11-E8DF072E2ADA}"/>
              </a:ext>
            </a:extLst>
          </p:cNvPr>
          <p:cNvSpPr/>
          <p:nvPr/>
        </p:nvSpPr>
        <p:spPr>
          <a:xfrm>
            <a:off x="6980897" y="3125148"/>
            <a:ext cx="1619435" cy="220054"/>
          </a:xfrm>
          <a:prstGeom prst="rect">
            <a:avLst/>
          </a:prstGeom>
          <a:solidFill>
            <a:srgbClr val="9BBB59"/>
          </a:solidFill>
          <a:ln w="25400" cap="flat" cmpd="sng" algn="ctr">
            <a:noFill/>
            <a:prstDash val="solid"/>
          </a:ln>
          <a:effectLst/>
        </p:spPr>
        <p:txBody>
          <a:bodyPr rtlCol="0" anchor="ctr"/>
          <a:lstStyle/>
          <a:p>
            <a:pPr defTabSz="466549">
              <a:defRPr/>
            </a:pPr>
            <a:r>
              <a:rPr kumimoji="1" lang="ja-JP" altLang="en-US" sz="800" b="1" kern="0" dirty="0">
                <a:solidFill>
                  <a:prstClr val="white"/>
                </a:solidFill>
                <a:cs typeface="Meiryo UI" panose="020B0604030504040204" pitchFamily="50" charset="-128"/>
              </a:rPr>
              <a:t>　　　　　</a:t>
            </a:r>
            <a:r>
              <a:rPr kumimoji="1" lang="ja-JP" altLang="en-US" sz="800" b="1" kern="0" dirty="0" smtClean="0">
                <a:solidFill>
                  <a:prstClr val="white"/>
                </a:solidFill>
                <a:cs typeface="Meiryo UI" panose="020B0604030504040204" pitchFamily="50" charset="-128"/>
              </a:rPr>
              <a:t>健康</a:t>
            </a:r>
            <a:r>
              <a:rPr kumimoji="1" lang="ja-JP" altLang="en-US" sz="800" b="1" kern="0" dirty="0">
                <a:solidFill>
                  <a:prstClr val="white"/>
                </a:solidFill>
                <a:cs typeface="Meiryo UI" panose="020B0604030504040204" pitchFamily="50" charset="-128"/>
              </a:rPr>
              <a:t>寿命　</a:t>
            </a:r>
            <a:r>
              <a:rPr kumimoji="1" lang="en-US" altLang="ja-JP" sz="800" b="1" kern="0" dirty="0">
                <a:solidFill>
                  <a:prstClr val="white"/>
                </a:solidFill>
                <a:cs typeface="Meiryo UI" panose="020B0604030504040204" pitchFamily="50" charset="-128"/>
              </a:rPr>
              <a:t>74.46</a:t>
            </a:r>
            <a:r>
              <a:rPr kumimoji="1" lang="ja-JP" altLang="en-US" sz="800" b="1" kern="0" dirty="0">
                <a:solidFill>
                  <a:prstClr val="white"/>
                </a:solidFill>
                <a:cs typeface="Meiryo UI" panose="020B0604030504040204" pitchFamily="50" charset="-128"/>
              </a:rPr>
              <a:t>歳</a:t>
            </a:r>
          </a:p>
        </p:txBody>
      </p:sp>
      <p:sp>
        <p:nvSpPr>
          <p:cNvPr id="144" name="正方形/長方形 143">
            <a:extLst>
              <a:ext uri="{FF2B5EF4-FFF2-40B4-BE49-F238E27FC236}">
                <a16:creationId xmlns:a16="http://schemas.microsoft.com/office/drawing/2014/main" id="{B8FA6C44-F263-40A9-A86C-3AB4D50E2DC3}"/>
              </a:ext>
            </a:extLst>
          </p:cNvPr>
          <p:cNvSpPr/>
          <p:nvPr/>
        </p:nvSpPr>
        <p:spPr>
          <a:xfrm>
            <a:off x="6980897" y="3400216"/>
            <a:ext cx="2387878" cy="220054"/>
          </a:xfrm>
          <a:prstGeom prst="rect">
            <a:avLst/>
          </a:prstGeom>
          <a:solidFill>
            <a:srgbClr val="9BBB59">
              <a:lumMod val="60000"/>
              <a:lumOff val="40000"/>
            </a:srgbClr>
          </a:solidFill>
          <a:ln w="25400" cap="flat" cmpd="sng" algn="ctr">
            <a:noFill/>
            <a:prstDash val="solid"/>
          </a:ln>
          <a:effectLst/>
        </p:spPr>
        <p:txBody>
          <a:bodyPr rtlCol="0" anchor="ctr"/>
          <a:lstStyle/>
          <a:p>
            <a:pPr defTabSz="466549">
              <a:defRPr/>
            </a:pPr>
            <a:r>
              <a:rPr kumimoji="1" lang="ja-JP" altLang="en-US" sz="800" kern="0" dirty="0">
                <a:solidFill>
                  <a:prstClr val="black"/>
                </a:solidFill>
                <a:cs typeface="Meiryo UI" panose="020B0604030504040204" pitchFamily="50" charset="-128"/>
              </a:rPr>
              <a:t>　　　　　</a:t>
            </a:r>
            <a:r>
              <a:rPr kumimoji="1" lang="ja-JP" altLang="en-US" sz="800" kern="0" dirty="0" smtClean="0">
                <a:solidFill>
                  <a:prstClr val="black"/>
                </a:solidFill>
                <a:cs typeface="Meiryo UI" panose="020B0604030504040204" pitchFamily="50" charset="-128"/>
              </a:rPr>
              <a:t>平均</a:t>
            </a:r>
            <a:r>
              <a:rPr kumimoji="1" lang="ja-JP" altLang="en-US" sz="800" kern="0" dirty="0">
                <a:solidFill>
                  <a:prstClr val="black"/>
                </a:solidFill>
                <a:cs typeface="Meiryo UI" panose="020B0604030504040204" pitchFamily="50" charset="-128"/>
              </a:rPr>
              <a:t>寿命　</a:t>
            </a:r>
            <a:r>
              <a:rPr kumimoji="1" lang="en-US" altLang="ja-JP" sz="800" kern="0" dirty="0">
                <a:solidFill>
                  <a:prstClr val="black"/>
                </a:solidFill>
                <a:cs typeface="Meiryo UI" panose="020B0604030504040204" pitchFamily="50" charset="-128"/>
              </a:rPr>
              <a:t>86.73</a:t>
            </a:r>
            <a:r>
              <a:rPr kumimoji="1" lang="ja-JP" altLang="en-US" sz="800" kern="0" dirty="0">
                <a:solidFill>
                  <a:prstClr val="black"/>
                </a:solidFill>
                <a:cs typeface="Meiryo UI" panose="020B0604030504040204" pitchFamily="50" charset="-128"/>
              </a:rPr>
              <a:t>歳</a:t>
            </a:r>
          </a:p>
        </p:txBody>
      </p:sp>
      <p:sp>
        <p:nvSpPr>
          <p:cNvPr id="145" name="小波 144">
            <a:extLst>
              <a:ext uri="{FF2B5EF4-FFF2-40B4-BE49-F238E27FC236}">
                <a16:creationId xmlns:a16="http://schemas.microsoft.com/office/drawing/2014/main" id="{DE51B930-DC49-42ED-9B27-EB9C334B097B}"/>
              </a:ext>
            </a:extLst>
          </p:cNvPr>
          <p:cNvSpPr/>
          <p:nvPr/>
        </p:nvSpPr>
        <p:spPr>
          <a:xfrm rot="5400000">
            <a:off x="6662374" y="2991638"/>
            <a:ext cx="1155282" cy="212005"/>
          </a:xfrm>
          <a:prstGeom prst="doubleWave">
            <a:avLst>
              <a:gd name="adj1" fmla="val 12500"/>
              <a:gd name="adj2" fmla="val 0"/>
            </a:avLst>
          </a:prstGeom>
          <a:solidFill>
            <a:sysClr val="window" lastClr="FFFFFF"/>
          </a:solidFill>
          <a:ln w="25400" cap="flat" cmpd="sng" algn="ctr">
            <a:noFill/>
            <a:prstDash val="solid"/>
          </a:ln>
          <a:effectLst/>
        </p:spPr>
        <p:txBody>
          <a:bodyPr rtlCol="0" anchor="ctr"/>
          <a:lstStyle/>
          <a:p>
            <a:pPr algn="ctr" defTabSz="466549">
              <a:defRPr/>
            </a:pPr>
            <a:endParaRPr lang="ja-JP" altLang="en-US" sz="1050" kern="0">
              <a:solidFill>
                <a:prstClr val="white"/>
              </a:solidFill>
              <a:latin typeface="Calibri"/>
              <a:ea typeface="ＭＳ Ｐゴシック" panose="020B0600070205080204" pitchFamily="50" charset="-128"/>
            </a:endParaRPr>
          </a:p>
        </p:txBody>
      </p:sp>
      <p:cxnSp>
        <p:nvCxnSpPr>
          <p:cNvPr id="146" name="直線矢印コネクタ 145">
            <a:extLst>
              <a:ext uri="{FF2B5EF4-FFF2-40B4-BE49-F238E27FC236}">
                <a16:creationId xmlns:a16="http://schemas.microsoft.com/office/drawing/2014/main" id="{7379EAE4-B21D-4FAC-A76D-D046C39282C7}"/>
              </a:ext>
            </a:extLst>
          </p:cNvPr>
          <p:cNvCxnSpPr/>
          <p:nvPr/>
        </p:nvCxnSpPr>
        <p:spPr>
          <a:xfrm>
            <a:off x="6980897" y="3675281"/>
            <a:ext cx="3203642" cy="0"/>
          </a:xfrm>
          <a:prstGeom prst="straightConnector1">
            <a:avLst/>
          </a:prstGeom>
          <a:noFill/>
          <a:ln w="25400" cap="flat" cmpd="sng" algn="ctr">
            <a:solidFill>
              <a:srgbClr val="9BBB59"/>
            </a:solidFill>
            <a:prstDash val="solid"/>
            <a:tailEnd type="arrow"/>
          </a:ln>
          <a:effectLst>
            <a:outerShdw blurRad="40000" dist="20000" dir="5400000" rotWithShape="0">
              <a:srgbClr val="000000">
                <a:alpha val="38000"/>
              </a:srgbClr>
            </a:outerShdw>
          </a:effectLst>
        </p:spPr>
      </p:cxnSp>
      <p:sp>
        <p:nvSpPr>
          <p:cNvPr id="147" name="テキスト ボックス 146">
            <a:extLst>
              <a:ext uri="{FF2B5EF4-FFF2-40B4-BE49-F238E27FC236}">
                <a16:creationId xmlns:a16="http://schemas.microsoft.com/office/drawing/2014/main" id="{DD5C40D2-CFD3-4CB2-89A3-A1C7D192F776}"/>
              </a:ext>
            </a:extLst>
          </p:cNvPr>
          <p:cNvSpPr txBox="1"/>
          <p:nvPr/>
        </p:nvSpPr>
        <p:spPr>
          <a:xfrm>
            <a:off x="6651110" y="2602511"/>
            <a:ext cx="329786" cy="287632"/>
          </a:xfrm>
          <a:prstGeom prst="rect">
            <a:avLst/>
          </a:prstGeom>
          <a:noFill/>
        </p:spPr>
        <p:txBody>
          <a:bodyPr wrap="square" rtlCol="0">
            <a:spAutoFit/>
          </a:bodyPr>
          <a:lstStyle/>
          <a:p>
            <a:pPr algn="ctr" defTabSz="466549"/>
            <a:r>
              <a:rPr kumimoji="1" lang="ja-JP" altLang="en-US" sz="800" dirty="0">
                <a:solidFill>
                  <a:prstClr val="black"/>
                </a:solidFill>
                <a:cs typeface="Meiryo UI" panose="020B0604030504040204" pitchFamily="50" charset="-128"/>
              </a:rPr>
              <a:t>男性</a:t>
            </a:r>
          </a:p>
        </p:txBody>
      </p:sp>
      <p:sp>
        <p:nvSpPr>
          <p:cNvPr id="148" name="テキスト ボックス 147">
            <a:extLst>
              <a:ext uri="{FF2B5EF4-FFF2-40B4-BE49-F238E27FC236}">
                <a16:creationId xmlns:a16="http://schemas.microsoft.com/office/drawing/2014/main" id="{2A378B74-83E6-4762-9D17-962216BCF3B2}"/>
              </a:ext>
            </a:extLst>
          </p:cNvPr>
          <p:cNvSpPr txBox="1"/>
          <p:nvPr/>
        </p:nvSpPr>
        <p:spPr>
          <a:xfrm>
            <a:off x="6651110" y="3164378"/>
            <a:ext cx="329786" cy="287632"/>
          </a:xfrm>
          <a:prstGeom prst="rect">
            <a:avLst/>
          </a:prstGeom>
          <a:noFill/>
        </p:spPr>
        <p:txBody>
          <a:bodyPr wrap="square" rtlCol="0">
            <a:spAutoFit/>
          </a:bodyPr>
          <a:lstStyle/>
          <a:p>
            <a:pPr algn="ctr" defTabSz="466549"/>
            <a:r>
              <a:rPr kumimoji="1" lang="ja-JP" altLang="en-US" sz="800" dirty="0">
                <a:solidFill>
                  <a:prstClr val="black"/>
                </a:solidFill>
                <a:cs typeface="Meiryo UI" panose="020B0604030504040204" pitchFamily="50" charset="-128"/>
              </a:rPr>
              <a:t>女性</a:t>
            </a:r>
          </a:p>
        </p:txBody>
      </p:sp>
      <p:cxnSp>
        <p:nvCxnSpPr>
          <p:cNvPr id="149" name="直線矢印コネクタ 148">
            <a:extLst>
              <a:ext uri="{FF2B5EF4-FFF2-40B4-BE49-F238E27FC236}">
                <a16:creationId xmlns:a16="http://schemas.microsoft.com/office/drawing/2014/main" id="{D95E462F-9954-4438-8631-1F66DF183486}"/>
              </a:ext>
            </a:extLst>
          </p:cNvPr>
          <p:cNvCxnSpPr/>
          <p:nvPr/>
        </p:nvCxnSpPr>
        <p:spPr>
          <a:xfrm>
            <a:off x="8337542" y="2947528"/>
            <a:ext cx="624930" cy="0"/>
          </a:xfrm>
          <a:prstGeom prst="straightConnector1">
            <a:avLst/>
          </a:prstGeom>
          <a:noFill/>
          <a:ln w="25400" cap="flat" cmpd="sng" algn="ctr">
            <a:solidFill>
              <a:srgbClr val="C0504D"/>
            </a:solidFill>
            <a:prstDash val="solid"/>
            <a:headEnd type="arrow"/>
            <a:tailEnd type="arrow"/>
          </a:ln>
          <a:effectLst>
            <a:outerShdw blurRad="40000" dist="20000" dir="5400000" rotWithShape="0">
              <a:srgbClr val="000000">
                <a:alpha val="38000"/>
              </a:srgbClr>
            </a:outerShdw>
          </a:effectLst>
        </p:spPr>
      </p:cxnSp>
      <p:sp>
        <p:nvSpPr>
          <p:cNvPr id="150" name="正方形/長方形 149">
            <a:extLst>
              <a:ext uri="{FF2B5EF4-FFF2-40B4-BE49-F238E27FC236}">
                <a16:creationId xmlns:a16="http://schemas.microsoft.com/office/drawing/2014/main" id="{8F6B685E-CE50-46B8-AC2B-352B62650E06}"/>
              </a:ext>
            </a:extLst>
          </p:cNvPr>
          <p:cNvSpPr/>
          <p:nvPr/>
        </p:nvSpPr>
        <p:spPr>
          <a:xfrm>
            <a:off x="8340752" y="2575015"/>
            <a:ext cx="135181" cy="220052"/>
          </a:xfrm>
          <a:prstGeom prst="rect">
            <a:avLst/>
          </a:prstGeom>
          <a:solidFill>
            <a:sysClr val="window" lastClr="FFFFFF"/>
          </a:solidFill>
          <a:ln w="38100" cap="flat" cmpd="sng" algn="ctr">
            <a:solidFill>
              <a:srgbClr val="9BBB59"/>
            </a:solidFill>
            <a:prstDash val="sysDot"/>
          </a:ln>
          <a:effectLst/>
        </p:spPr>
        <p:txBody>
          <a:bodyPr rtlCol="0" anchor="ctr"/>
          <a:lstStyle/>
          <a:p>
            <a:pPr defTabSz="466549">
              <a:defRPr/>
            </a:pPr>
            <a:endParaRPr kumimoji="1" lang="ja-JP" altLang="en-US" sz="800" kern="0" dirty="0">
              <a:solidFill>
                <a:prstClr val="white"/>
              </a:solidFill>
              <a:cs typeface="Meiryo UI" panose="020B0604030504040204" pitchFamily="50" charset="-128"/>
            </a:endParaRPr>
          </a:p>
        </p:txBody>
      </p:sp>
      <p:cxnSp>
        <p:nvCxnSpPr>
          <p:cNvPr id="151" name="直線コネクタ 150">
            <a:extLst>
              <a:ext uri="{FF2B5EF4-FFF2-40B4-BE49-F238E27FC236}">
                <a16:creationId xmlns:a16="http://schemas.microsoft.com/office/drawing/2014/main" id="{C970C139-962F-4D17-A6AA-815262C7228F}"/>
              </a:ext>
            </a:extLst>
          </p:cNvPr>
          <p:cNvCxnSpPr>
            <a:endCxn id="155" idx="1"/>
          </p:cNvCxnSpPr>
          <p:nvPr/>
        </p:nvCxnSpPr>
        <p:spPr>
          <a:xfrm>
            <a:off x="8480729" y="2653522"/>
            <a:ext cx="707939" cy="218729"/>
          </a:xfrm>
          <a:prstGeom prst="line">
            <a:avLst/>
          </a:prstGeom>
          <a:noFill/>
          <a:ln w="9525" cap="flat" cmpd="sng" algn="ctr">
            <a:solidFill>
              <a:srgbClr val="9BBB59">
                <a:shade val="95000"/>
                <a:satMod val="105000"/>
              </a:srgbClr>
            </a:solidFill>
            <a:prstDash val="dash"/>
          </a:ln>
          <a:effectLst/>
        </p:spPr>
      </p:cxnSp>
      <p:cxnSp>
        <p:nvCxnSpPr>
          <p:cNvPr id="152" name="直線コネクタ 151">
            <a:extLst>
              <a:ext uri="{FF2B5EF4-FFF2-40B4-BE49-F238E27FC236}">
                <a16:creationId xmlns:a16="http://schemas.microsoft.com/office/drawing/2014/main" id="{76A66FCD-90FD-4C50-A670-B08799B6D509}"/>
              </a:ext>
            </a:extLst>
          </p:cNvPr>
          <p:cNvCxnSpPr/>
          <p:nvPr/>
        </p:nvCxnSpPr>
        <p:spPr>
          <a:xfrm flipV="1">
            <a:off x="8764213" y="2811016"/>
            <a:ext cx="456553" cy="413974"/>
          </a:xfrm>
          <a:prstGeom prst="line">
            <a:avLst/>
          </a:prstGeom>
          <a:noFill/>
          <a:ln w="9525" cap="flat" cmpd="sng" algn="ctr">
            <a:solidFill>
              <a:srgbClr val="9BBB59">
                <a:shade val="95000"/>
                <a:satMod val="105000"/>
              </a:srgbClr>
            </a:solidFill>
            <a:prstDash val="dash"/>
          </a:ln>
          <a:effectLst/>
        </p:spPr>
      </p:cxnSp>
      <p:cxnSp>
        <p:nvCxnSpPr>
          <p:cNvPr id="153" name="直線コネクタ 152">
            <a:extLst>
              <a:ext uri="{FF2B5EF4-FFF2-40B4-BE49-F238E27FC236}">
                <a16:creationId xmlns:a16="http://schemas.microsoft.com/office/drawing/2014/main" id="{03FFE442-9056-43E3-B359-32788BF4C55B}"/>
              </a:ext>
            </a:extLst>
          </p:cNvPr>
          <p:cNvCxnSpPr/>
          <p:nvPr/>
        </p:nvCxnSpPr>
        <p:spPr>
          <a:xfrm flipV="1">
            <a:off x="9066481" y="3251123"/>
            <a:ext cx="326291" cy="259120"/>
          </a:xfrm>
          <a:prstGeom prst="line">
            <a:avLst/>
          </a:prstGeom>
          <a:noFill/>
          <a:ln w="9525" cap="flat" cmpd="sng" algn="ctr">
            <a:solidFill>
              <a:srgbClr val="C0504D">
                <a:shade val="95000"/>
                <a:satMod val="105000"/>
              </a:srgbClr>
            </a:solidFill>
            <a:prstDash val="solid"/>
          </a:ln>
          <a:effectLst/>
        </p:spPr>
      </p:cxnSp>
      <p:cxnSp>
        <p:nvCxnSpPr>
          <p:cNvPr id="154" name="直線コネクタ 153">
            <a:extLst>
              <a:ext uri="{FF2B5EF4-FFF2-40B4-BE49-F238E27FC236}">
                <a16:creationId xmlns:a16="http://schemas.microsoft.com/office/drawing/2014/main" id="{9AE3123D-A6E8-4E4A-91AE-8150416EB58D}"/>
              </a:ext>
            </a:extLst>
          </p:cNvPr>
          <p:cNvCxnSpPr/>
          <p:nvPr/>
        </p:nvCxnSpPr>
        <p:spPr>
          <a:xfrm>
            <a:off x="8659230" y="2947528"/>
            <a:ext cx="733542" cy="303593"/>
          </a:xfrm>
          <a:prstGeom prst="line">
            <a:avLst/>
          </a:prstGeom>
          <a:noFill/>
          <a:ln w="9525" cap="flat" cmpd="sng" algn="ctr">
            <a:solidFill>
              <a:srgbClr val="C0504D">
                <a:shade val="95000"/>
                <a:satMod val="105000"/>
              </a:srgbClr>
            </a:solidFill>
            <a:prstDash val="solid"/>
          </a:ln>
          <a:effectLst/>
        </p:spPr>
      </p:cxnSp>
      <p:sp>
        <p:nvSpPr>
          <p:cNvPr id="155" name="テキスト ボックス 154">
            <a:extLst>
              <a:ext uri="{FF2B5EF4-FFF2-40B4-BE49-F238E27FC236}">
                <a16:creationId xmlns:a16="http://schemas.microsoft.com/office/drawing/2014/main" id="{9866D30D-3C7E-4F66-9CF8-10C90E840260}"/>
              </a:ext>
            </a:extLst>
          </p:cNvPr>
          <p:cNvSpPr txBox="1"/>
          <p:nvPr/>
        </p:nvSpPr>
        <p:spPr>
          <a:xfrm>
            <a:off x="9188668" y="2618335"/>
            <a:ext cx="1369299" cy="507831"/>
          </a:xfrm>
          <a:prstGeom prst="rect">
            <a:avLst/>
          </a:prstGeom>
          <a:noFill/>
        </p:spPr>
        <p:txBody>
          <a:bodyPr wrap="square" rtlCol="0">
            <a:spAutoFit/>
          </a:bodyPr>
          <a:lstStyle/>
          <a:p>
            <a:pPr defTabSz="466549"/>
            <a:r>
              <a:rPr kumimoji="1" lang="ja-JP" altLang="en-US" sz="900" dirty="0">
                <a:solidFill>
                  <a:prstClr val="black"/>
                </a:solidFill>
                <a:cs typeface="Meiryo UI" panose="020B0604030504040204" pitchFamily="50" charset="-128"/>
              </a:rPr>
              <a:t>大阪府では、健康寿命</a:t>
            </a:r>
            <a:r>
              <a:rPr kumimoji="1" lang="en-US" altLang="ja-JP" sz="900" dirty="0">
                <a:solidFill>
                  <a:prstClr val="black"/>
                </a:solidFill>
                <a:cs typeface="Meiryo UI" panose="020B0604030504040204" pitchFamily="50" charset="-128"/>
              </a:rPr>
              <a:t>2</a:t>
            </a:r>
            <a:r>
              <a:rPr kumimoji="1" lang="ja-JP" altLang="en-US" sz="900" dirty="0">
                <a:solidFill>
                  <a:prstClr val="black"/>
                </a:solidFill>
                <a:cs typeface="Meiryo UI" panose="020B0604030504040204" pitchFamily="50" charset="-128"/>
              </a:rPr>
              <a:t>歳以上の延伸をめざしている</a:t>
            </a:r>
            <a:endParaRPr kumimoji="1" lang="en-US" altLang="ja-JP" sz="900" dirty="0">
              <a:solidFill>
                <a:prstClr val="black"/>
              </a:solidFill>
              <a:cs typeface="Meiryo UI" panose="020B0604030504040204" pitchFamily="50" charset="-128"/>
            </a:endParaRPr>
          </a:p>
        </p:txBody>
      </p:sp>
      <p:sp>
        <p:nvSpPr>
          <p:cNvPr id="156" name="テキスト ボックス 155">
            <a:extLst>
              <a:ext uri="{FF2B5EF4-FFF2-40B4-BE49-F238E27FC236}">
                <a16:creationId xmlns:a16="http://schemas.microsoft.com/office/drawing/2014/main" id="{AA1991BB-D144-4DB5-9B73-D206ECB61795}"/>
              </a:ext>
            </a:extLst>
          </p:cNvPr>
          <p:cNvSpPr txBox="1"/>
          <p:nvPr/>
        </p:nvSpPr>
        <p:spPr>
          <a:xfrm>
            <a:off x="9408406" y="3120310"/>
            <a:ext cx="1033160" cy="369332"/>
          </a:xfrm>
          <a:prstGeom prst="rect">
            <a:avLst/>
          </a:prstGeom>
          <a:noFill/>
        </p:spPr>
        <p:txBody>
          <a:bodyPr wrap="square" rtlCol="0">
            <a:spAutoFit/>
          </a:bodyPr>
          <a:lstStyle/>
          <a:p>
            <a:pPr defTabSz="466549"/>
            <a:r>
              <a:rPr kumimoji="1" lang="ja-JP" altLang="en-US" sz="900" dirty="0">
                <a:solidFill>
                  <a:prstClr val="black"/>
                </a:solidFill>
                <a:cs typeface="Meiryo UI" panose="020B0604030504040204" pitchFamily="50" charset="-128"/>
              </a:rPr>
              <a:t>平均寿命との差</a:t>
            </a:r>
            <a:r>
              <a:rPr kumimoji="1" lang="ja-JP" altLang="en-US" sz="900" dirty="0" smtClean="0">
                <a:solidFill>
                  <a:prstClr val="black"/>
                </a:solidFill>
                <a:cs typeface="Meiryo UI" panose="020B0604030504040204" pitchFamily="50" charset="-128"/>
              </a:rPr>
              <a:t>は</a:t>
            </a:r>
            <a:endParaRPr kumimoji="1" lang="en-US" altLang="ja-JP" sz="900" dirty="0" smtClean="0">
              <a:solidFill>
                <a:prstClr val="black"/>
              </a:solidFill>
              <a:cs typeface="Meiryo UI" panose="020B0604030504040204" pitchFamily="50" charset="-128"/>
            </a:endParaRPr>
          </a:p>
          <a:p>
            <a:pPr defTabSz="466549"/>
            <a:r>
              <a:rPr kumimoji="1" lang="ja-JP" altLang="en-US" sz="900" dirty="0" smtClean="0">
                <a:solidFill>
                  <a:prstClr val="black"/>
                </a:solidFill>
                <a:cs typeface="Meiryo UI" panose="020B0604030504040204" pitchFamily="50" charset="-128"/>
              </a:rPr>
              <a:t>約</a:t>
            </a:r>
            <a:r>
              <a:rPr kumimoji="1" lang="en-US" altLang="ja-JP" sz="900" dirty="0">
                <a:solidFill>
                  <a:prstClr val="black"/>
                </a:solidFill>
                <a:cs typeface="Meiryo UI" panose="020B0604030504040204" pitchFamily="50" charset="-128"/>
              </a:rPr>
              <a:t>10</a:t>
            </a:r>
            <a:r>
              <a:rPr kumimoji="1" lang="ja-JP" altLang="en-US" sz="900" dirty="0">
                <a:solidFill>
                  <a:prstClr val="black"/>
                </a:solidFill>
                <a:cs typeface="Meiryo UI" panose="020B0604030504040204" pitchFamily="50" charset="-128"/>
              </a:rPr>
              <a:t>歳</a:t>
            </a:r>
            <a:endParaRPr kumimoji="1" lang="en-US" altLang="ja-JP" sz="900" dirty="0">
              <a:solidFill>
                <a:prstClr val="black"/>
              </a:solidFill>
              <a:cs typeface="Meiryo UI" panose="020B0604030504040204" pitchFamily="50" charset="-128"/>
            </a:endParaRPr>
          </a:p>
        </p:txBody>
      </p:sp>
      <p:cxnSp>
        <p:nvCxnSpPr>
          <p:cNvPr id="157" name="直線コネクタ 156">
            <a:extLst>
              <a:ext uri="{FF2B5EF4-FFF2-40B4-BE49-F238E27FC236}">
                <a16:creationId xmlns:a16="http://schemas.microsoft.com/office/drawing/2014/main" id="{CD58820B-167C-42CC-BB8F-E731FB9D7CC4}"/>
              </a:ext>
            </a:extLst>
          </p:cNvPr>
          <p:cNvCxnSpPr/>
          <p:nvPr/>
        </p:nvCxnSpPr>
        <p:spPr>
          <a:xfrm flipV="1">
            <a:off x="6980896" y="2575014"/>
            <a:ext cx="0" cy="1100270"/>
          </a:xfrm>
          <a:prstGeom prst="line">
            <a:avLst/>
          </a:prstGeom>
          <a:noFill/>
          <a:ln w="25400" cap="flat" cmpd="sng" algn="ctr">
            <a:solidFill>
              <a:srgbClr val="9BBB59"/>
            </a:solidFill>
            <a:prstDash val="solid"/>
          </a:ln>
          <a:effectLst>
            <a:outerShdw blurRad="40000" dist="20000" dir="5400000" rotWithShape="0">
              <a:srgbClr val="000000">
                <a:alpha val="38000"/>
              </a:srgbClr>
            </a:outerShdw>
          </a:effectLst>
        </p:spPr>
      </p:cxnSp>
      <p:sp>
        <p:nvSpPr>
          <p:cNvPr id="158" name="テキスト ボックス 157">
            <a:extLst>
              <a:ext uri="{FF2B5EF4-FFF2-40B4-BE49-F238E27FC236}">
                <a16:creationId xmlns:a16="http://schemas.microsoft.com/office/drawing/2014/main" id="{CE8C83F9-E912-4F5F-8738-34D96104E33C}"/>
              </a:ext>
            </a:extLst>
          </p:cNvPr>
          <p:cNvSpPr txBox="1"/>
          <p:nvPr/>
        </p:nvSpPr>
        <p:spPr>
          <a:xfrm>
            <a:off x="8000382" y="3648351"/>
            <a:ext cx="324732" cy="183039"/>
          </a:xfrm>
          <a:prstGeom prst="rect">
            <a:avLst/>
          </a:prstGeom>
          <a:noFill/>
        </p:spPr>
        <p:txBody>
          <a:bodyPr wrap="none" rtlCol="0">
            <a:spAutoFit/>
          </a:bodyPr>
          <a:lstStyle/>
          <a:p>
            <a:pPr algn="ctr" defTabSz="466549"/>
            <a:r>
              <a:rPr kumimoji="1" lang="en-US" altLang="ja-JP" sz="800" dirty="0">
                <a:solidFill>
                  <a:prstClr val="black"/>
                </a:solidFill>
                <a:cs typeface="Meiryo UI" panose="020B0604030504040204" pitchFamily="50" charset="-128"/>
              </a:rPr>
              <a:t>70</a:t>
            </a:r>
            <a:endParaRPr kumimoji="1" lang="ja-JP" altLang="en-US" sz="800" dirty="0">
              <a:solidFill>
                <a:prstClr val="black"/>
              </a:solidFill>
              <a:cs typeface="Meiryo UI" panose="020B0604030504040204" pitchFamily="50" charset="-128"/>
            </a:endParaRPr>
          </a:p>
        </p:txBody>
      </p:sp>
      <p:sp>
        <p:nvSpPr>
          <p:cNvPr id="159" name="テキスト ボックス 158">
            <a:extLst>
              <a:ext uri="{FF2B5EF4-FFF2-40B4-BE49-F238E27FC236}">
                <a16:creationId xmlns:a16="http://schemas.microsoft.com/office/drawing/2014/main" id="{9CADC167-ED31-4E53-A875-01A9A10C596F}"/>
              </a:ext>
            </a:extLst>
          </p:cNvPr>
          <p:cNvSpPr txBox="1"/>
          <p:nvPr/>
        </p:nvSpPr>
        <p:spPr>
          <a:xfrm>
            <a:off x="8787289" y="3648351"/>
            <a:ext cx="324732" cy="183039"/>
          </a:xfrm>
          <a:prstGeom prst="rect">
            <a:avLst/>
          </a:prstGeom>
          <a:noFill/>
        </p:spPr>
        <p:txBody>
          <a:bodyPr wrap="none" rtlCol="0">
            <a:spAutoFit/>
          </a:bodyPr>
          <a:lstStyle/>
          <a:p>
            <a:pPr algn="ctr" defTabSz="466549"/>
            <a:r>
              <a:rPr kumimoji="1" lang="en-US" altLang="ja-JP" sz="800" dirty="0">
                <a:solidFill>
                  <a:prstClr val="black"/>
                </a:solidFill>
                <a:cs typeface="Meiryo UI" panose="020B0604030504040204" pitchFamily="50" charset="-128"/>
              </a:rPr>
              <a:t>80</a:t>
            </a:r>
            <a:endParaRPr kumimoji="1" lang="ja-JP" altLang="en-US" sz="800" dirty="0">
              <a:solidFill>
                <a:prstClr val="black"/>
              </a:solidFill>
              <a:cs typeface="Meiryo UI" panose="020B0604030504040204" pitchFamily="50" charset="-128"/>
            </a:endParaRPr>
          </a:p>
        </p:txBody>
      </p:sp>
      <p:sp>
        <p:nvSpPr>
          <p:cNvPr id="160" name="テキスト ボックス 159">
            <a:extLst>
              <a:ext uri="{FF2B5EF4-FFF2-40B4-BE49-F238E27FC236}">
                <a16:creationId xmlns:a16="http://schemas.microsoft.com/office/drawing/2014/main" id="{E50812F8-0341-4A57-A162-8204E208EE53}"/>
              </a:ext>
            </a:extLst>
          </p:cNvPr>
          <p:cNvSpPr txBox="1"/>
          <p:nvPr/>
        </p:nvSpPr>
        <p:spPr>
          <a:xfrm>
            <a:off x="9527125" y="3648351"/>
            <a:ext cx="324732" cy="183039"/>
          </a:xfrm>
          <a:prstGeom prst="rect">
            <a:avLst/>
          </a:prstGeom>
          <a:noFill/>
        </p:spPr>
        <p:txBody>
          <a:bodyPr wrap="none" rtlCol="0">
            <a:spAutoFit/>
          </a:bodyPr>
          <a:lstStyle/>
          <a:p>
            <a:pPr algn="ctr" defTabSz="466549"/>
            <a:r>
              <a:rPr kumimoji="1" lang="en-US" altLang="ja-JP" sz="800" dirty="0">
                <a:solidFill>
                  <a:prstClr val="black"/>
                </a:solidFill>
                <a:cs typeface="Meiryo UI" panose="020B0604030504040204" pitchFamily="50" charset="-128"/>
              </a:rPr>
              <a:t>90</a:t>
            </a:r>
            <a:endParaRPr kumimoji="1" lang="ja-JP" altLang="en-US" sz="800" dirty="0">
              <a:solidFill>
                <a:prstClr val="black"/>
              </a:solidFill>
              <a:cs typeface="Meiryo UI" panose="020B0604030504040204" pitchFamily="50" charset="-128"/>
            </a:endParaRPr>
          </a:p>
        </p:txBody>
      </p:sp>
      <p:sp>
        <p:nvSpPr>
          <p:cNvPr id="162" name="テキスト ボックス 161">
            <a:extLst>
              <a:ext uri="{FF2B5EF4-FFF2-40B4-BE49-F238E27FC236}">
                <a16:creationId xmlns:a16="http://schemas.microsoft.com/office/drawing/2014/main" id="{CE8C83F9-E912-4F5F-8738-34D96104E33C}"/>
              </a:ext>
            </a:extLst>
          </p:cNvPr>
          <p:cNvSpPr txBox="1"/>
          <p:nvPr/>
        </p:nvSpPr>
        <p:spPr>
          <a:xfrm>
            <a:off x="7275652" y="3648351"/>
            <a:ext cx="324732" cy="183039"/>
          </a:xfrm>
          <a:prstGeom prst="rect">
            <a:avLst/>
          </a:prstGeom>
          <a:noFill/>
        </p:spPr>
        <p:txBody>
          <a:bodyPr wrap="none" rtlCol="0">
            <a:spAutoFit/>
          </a:bodyPr>
          <a:lstStyle/>
          <a:p>
            <a:pPr algn="ctr" defTabSz="466549"/>
            <a:r>
              <a:rPr kumimoji="1" lang="en-US" altLang="ja-JP" sz="800" dirty="0">
                <a:solidFill>
                  <a:prstClr val="black"/>
                </a:solidFill>
                <a:cs typeface="Meiryo UI" panose="020B0604030504040204" pitchFamily="50" charset="-128"/>
              </a:rPr>
              <a:t>60</a:t>
            </a:r>
            <a:endParaRPr kumimoji="1" lang="ja-JP" altLang="en-US" sz="800" dirty="0">
              <a:solidFill>
                <a:prstClr val="black"/>
              </a:solidFill>
              <a:cs typeface="Meiryo UI" panose="020B0604030504040204" pitchFamily="50" charset="-128"/>
            </a:endParaRPr>
          </a:p>
        </p:txBody>
      </p:sp>
      <p:cxnSp>
        <p:nvCxnSpPr>
          <p:cNvPr id="163" name="直線矢印コネクタ 162">
            <a:extLst>
              <a:ext uri="{FF2B5EF4-FFF2-40B4-BE49-F238E27FC236}">
                <a16:creationId xmlns:a16="http://schemas.microsoft.com/office/drawing/2014/main" id="{D95E462F-9954-4438-8631-1F66DF183486}"/>
              </a:ext>
            </a:extLst>
          </p:cNvPr>
          <p:cNvCxnSpPr>
            <a:endCxn id="144" idx="3"/>
          </p:cNvCxnSpPr>
          <p:nvPr/>
        </p:nvCxnSpPr>
        <p:spPr>
          <a:xfrm flipV="1">
            <a:off x="8606127" y="3510242"/>
            <a:ext cx="762649" cy="3162"/>
          </a:xfrm>
          <a:prstGeom prst="straightConnector1">
            <a:avLst/>
          </a:prstGeom>
          <a:noFill/>
          <a:ln w="25400" cap="flat" cmpd="sng" algn="ctr">
            <a:solidFill>
              <a:srgbClr val="C0504D"/>
            </a:solidFill>
            <a:prstDash val="solid"/>
            <a:headEnd type="arrow"/>
            <a:tailEnd type="arrow"/>
          </a:ln>
          <a:effectLst>
            <a:outerShdw blurRad="40000" dist="20000" dir="5400000" rotWithShape="0">
              <a:srgbClr val="000000">
                <a:alpha val="38000"/>
              </a:srgbClr>
            </a:outerShdw>
          </a:effectLst>
        </p:spPr>
      </p:cxnSp>
      <p:sp>
        <p:nvSpPr>
          <p:cNvPr id="166" name="正方形/長方形 165">
            <a:extLst>
              <a:ext uri="{FF2B5EF4-FFF2-40B4-BE49-F238E27FC236}">
                <a16:creationId xmlns:a16="http://schemas.microsoft.com/office/drawing/2014/main" id="{8F6B685E-CE50-46B8-AC2B-352B62650E06}"/>
              </a:ext>
            </a:extLst>
          </p:cNvPr>
          <p:cNvSpPr/>
          <p:nvPr/>
        </p:nvSpPr>
        <p:spPr>
          <a:xfrm>
            <a:off x="8606127" y="3113391"/>
            <a:ext cx="135181" cy="220052"/>
          </a:xfrm>
          <a:prstGeom prst="rect">
            <a:avLst/>
          </a:prstGeom>
          <a:solidFill>
            <a:sysClr val="window" lastClr="FFFFFF"/>
          </a:solidFill>
          <a:ln w="38100" cap="flat" cmpd="sng" algn="ctr">
            <a:solidFill>
              <a:srgbClr val="9BBB59"/>
            </a:solidFill>
            <a:prstDash val="sysDot"/>
          </a:ln>
          <a:effectLst/>
        </p:spPr>
        <p:txBody>
          <a:bodyPr rtlCol="0" anchor="ctr"/>
          <a:lstStyle/>
          <a:p>
            <a:pPr defTabSz="466549">
              <a:defRPr/>
            </a:pPr>
            <a:endParaRPr kumimoji="1" lang="ja-JP" altLang="en-US" sz="800" kern="0" dirty="0">
              <a:solidFill>
                <a:prstClr val="white"/>
              </a:solidFill>
              <a:cs typeface="Meiryo UI" panose="020B0604030504040204" pitchFamily="50" charset="-128"/>
            </a:endParaRPr>
          </a:p>
        </p:txBody>
      </p:sp>
      <p:sp>
        <p:nvSpPr>
          <p:cNvPr id="167" name="テキスト ボックス 166"/>
          <p:cNvSpPr txBox="1"/>
          <p:nvPr/>
        </p:nvSpPr>
        <p:spPr>
          <a:xfrm>
            <a:off x="6760432" y="2334468"/>
            <a:ext cx="2118093" cy="2616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100" i="0" u="none" strike="noStrike" kern="0" cap="none" spc="0" normalizeH="0" baseline="0" noProof="0" dirty="0" smtClean="0">
                <a:ln>
                  <a:noFill/>
                </a:ln>
                <a:solidFill>
                  <a:prstClr val="black"/>
                </a:solidFill>
                <a:effectLst/>
                <a:uLnTx/>
                <a:uFillTx/>
              </a:rPr>
              <a:t>大阪府の健康寿命と平均寿命</a:t>
            </a:r>
            <a:endParaRPr kumimoji="1" lang="en-US" altLang="ja-JP" sz="1100" i="0" u="none" strike="noStrike" kern="0" cap="none" spc="0" normalizeH="0" baseline="0" noProof="0" dirty="0" smtClean="0">
              <a:ln>
                <a:noFill/>
              </a:ln>
              <a:solidFill>
                <a:prstClr val="black"/>
              </a:solidFill>
              <a:effectLst/>
              <a:uLnTx/>
              <a:uFillTx/>
            </a:endParaRPr>
          </a:p>
        </p:txBody>
      </p:sp>
      <p:sp>
        <p:nvSpPr>
          <p:cNvPr id="229" name="テキスト ボックス 228"/>
          <p:cNvSpPr txBox="1"/>
          <p:nvPr/>
        </p:nvSpPr>
        <p:spPr>
          <a:xfrm>
            <a:off x="10901363" y="2923517"/>
            <a:ext cx="1680981" cy="1785104"/>
          </a:xfrm>
          <a:prstGeom prst="rect">
            <a:avLst/>
          </a:prstGeom>
          <a:noFill/>
        </p:spPr>
        <p:txBody>
          <a:bodyPr wrap="square" rtlCol="0">
            <a:spAutoFit/>
          </a:bodyPr>
          <a:lstStyle/>
          <a:p>
            <a:pPr marL="180975" indent="-180975" defTabSz="913740"/>
            <a:r>
              <a:rPr kumimoji="1" lang="ja-JP" altLang="en-US" sz="1100" dirty="0" smtClean="0">
                <a:solidFill>
                  <a:prstClr val="black"/>
                </a:solidFill>
                <a:cs typeface="Meiryo UI" panose="020B0604030504040204" pitchFamily="50" charset="-128"/>
              </a:rPr>
              <a:t>　①　健康上の問題で日常生活に影響のない期間を示す健康寿命を延伸するとともに、</a:t>
            </a:r>
            <a:endParaRPr kumimoji="1" lang="en-US" altLang="ja-JP" sz="1100" dirty="0" smtClean="0">
              <a:solidFill>
                <a:prstClr val="black"/>
              </a:solidFill>
              <a:cs typeface="Meiryo UI" panose="020B0604030504040204" pitchFamily="50" charset="-128"/>
            </a:endParaRPr>
          </a:p>
          <a:p>
            <a:pPr marL="180975" indent="-180975" defTabSz="913740"/>
            <a:endParaRPr kumimoji="1" lang="ja-JP" altLang="en-US" sz="1100" dirty="0" smtClean="0">
              <a:solidFill>
                <a:prstClr val="black"/>
              </a:solidFill>
              <a:cs typeface="Meiryo UI" panose="020B0604030504040204" pitchFamily="50" charset="-128"/>
            </a:endParaRPr>
          </a:p>
          <a:p>
            <a:pPr marL="182563" indent="-182563" defTabSz="913740"/>
            <a:r>
              <a:rPr kumimoji="1" lang="ja-JP" altLang="en-US" sz="1100" dirty="0">
                <a:solidFill>
                  <a:prstClr val="black"/>
                </a:solidFill>
                <a:cs typeface="Meiryo UI" panose="020B0604030504040204" pitchFamily="50" charset="-128"/>
              </a:rPr>
              <a:t>　②　加齢等により健康に影響が生じても、生涯を通じて多様な活動を続けられるようにしていくことが重要。</a:t>
            </a:r>
          </a:p>
        </p:txBody>
      </p:sp>
      <p:sp>
        <p:nvSpPr>
          <p:cNvPr id="231" name="二等辺三角形 230"/>
          <p:cNvSpPr/>
          <p:nvPr/>
        </p:nvSpPr>
        <p:spPr>
          <a:xfrm rot="5400000">
            <a:off x="10366886" y="3461654"/>
            <a:ext cx="789777" cy="149060"/>
          </a:xfrm>
          <a:prstGeom prst="triangle">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sp>
        <p:nvSpPr>
          <p:cNvPr id="164" name="大かっこ 163"/>
          <p:cNvSpPr/>
          <p:nvPr/>
        </p:nvSpPr>
        <p:spPr>
          <a:xfrm>
            <a:off x="6777240" y="4007617"/>
            <a:ext cx="3577464" cy="662650"/>
          </a:xfrm>
          <a:prstGeom prst="bracketPair">
            <a:avLst>
              <a:gd name="adj" fmla="val 8224"/>
            </a:avLst>
          </a:prstGeom>
          <a:noFill/>
          <a:ln w="6350" cap="flat" cmpd="sng" algn="ctr">
            <a:solidFill>
              <a:srgbClr val="70AD47"/>
            </a:solidFill>
            <a:prstDash val="solid"/>
            <a:miter lim="800000"/>
          </a:ln>
          <a:effectLst/>
        </p:spPr>
        <p:txBody>
          <a:bodyPr lIns="36000" rIns="36000" rtlCol="0" anchor="ctr"/>
          <a:lstStyle/>
          <a:p>
            <a:pPr marL="48599" indent="-48599" defTabSz="466549">
              <a:defRPr/>
            </a:pPr>
            <a:r>
              <a:rPr lang="ja-JP" altLang="en-US" sz="900" kern="0" dirty="0" smtClean="0">
                <a:solidFill>
                  <a:prstClr val="black"/>
                </a:solidFill>
                <a:cs typeface="Meiryo UI" panose="020B0604030504040204" pitchFamily="50" charset="-128"/>
              </a:rPr>
              <a:t>・　</a:t>
            </a:r>
            <a:r>
              <a:rPr lang="ja-JP" altLang="en-US" sz="900" b="1" kern="0" dirty="0" smtClean="0">
                <a:solidFill>
                  <a:prstClr val="black"/>
                </a:solidFill>
                <a:cs typeface="Meiryo UI" panose="020B0604030504040204" pitchFamily="50" charset="-128"/>
              </a:rPr>
              <a:t>健康寿命</a:t>
            </a:r>
            <a:r>
              <a:rPr lang="ja-JP" altLang="en-US" sz="900" kern="0" dirty="0" smtClean="0">
                <a:solidFill>
                  <a:prstClr val="black"/>
                </a:solidFill>
                <a:cs typeface="Meiryo UI" panose="020B0604030504040204" pitchFamily="50" charset="-128"/>
              </a:rPr>
              <a:t>の定義は、</a:t>
            </a:r>
            <a:r>
              <a:rPr lang="ja-JP" altLang="en-US" sz="900" b="1" kern="0" dirty="0" smtClean="0">
                <a:solidFill>
                  <a:prstClr val="black"/>
                </a:solidFill>
                <a:cs typeface="Meiryo UI" panose="020B0604030504040204" pitchFamily="50" charset="-128"/>
              </a:rPr>
              <a:t>日常生活に制限のない期間の平均。</a:t>
            </a:r>
            <a:endParaRPr lang="en-US" altLang="ja-JP" sz="900" b="1" kern="0" dirty="0" smtClean="0">
              <a:solidFill>
                <a:prstClr val="black"/>
              </a:solidFill>
              <a:cs typeface="Meiryo UI" panose="020B0604030504040204" pitchFamily="50" charset="-128"/>
            </a:endParaRPr>
          </a:p>
          <a:p>
            <a:pPr marL="48599" indent="-48599" defTabSz="466549">
              <a:defRPr/>
            </a:pPr>
            <a:r>
              <a:rPr lang="ja-JP" altLang="en-US" sz="900" kern="0" dirty="0" smtClean="0">
                <a:solidFill>
                  <a:prstClr val="black"/>
                </a:solidFill>
                <a:cs typeface="Meiryo UI" panose="020B0604030504040204" pitchFamily="50" charset="-128"/>
              </a:rPr>
              <a:t>・　国民生活基礎調査の「現在、健康上の問題で日常生活に何か影響がありますか」という質問に対し、「ある」の回答を不健康な状態として算出。</a:t>
            </a:r>
          </a:p>
          <a:p>
            <a:pPr marL="43739" indent="-43739" defTabSz="466549">
              <a:defRPr/>
            </a:pPr>
            <a:r>
              <a:rPr lang="ja-JP" altLang="en-US" sz="900" kern="0" dirty="0" smtClean="0">
                <a:solidFill>
                  <a:prstClr val="black"/>
                </a:solidFill>
                <a:cs typeface="Meiryo UI" panose="020B0604030504040204" pitchFamily="50" charset="-128"/>
              </a:rPr>
              <a:t>・　大阪府の健康寿命は、全国（男性</a:t>
            </a:r>
            <a:r>
              <a:rPr lang="en-US" altLang="ja-JP" sz="900" kern="0" dirty="0" smtClean="0">
                <a:solidFill>
                  <a:prstClr val="black"/>
                </a:solidFill>
                <a:cs typeface="Meiryo UI" panose="020B0604030504040204" pitchFamily="50" charset="-128"/>
              </a:rPr>
              <a:t>72.14</a:t>
            </a:r>
            <a:r>
              <a:rPr lang="ja-JP" altLang="en-US" sz="900" kern="0" dirty="0" smtClean="0">
                <a:solidFill>
                  <a:prstClr val="black"/>
                </a:solidFill>
                <a:cs typeface="Meiryo UI" panose="020B0604030504040204" pitchFamily="50" charset="-128"/>
              </a:rPr>
              <a:t>歳、女性</a:t>
            </a:r>
            <a:r>
              <a:rPr lang="en-US" altLang="ja-JP" sz="900" kern="0" dirty="0" smtClean="0">
                <a:solidFill>
                  <a:prstClr val="black"/>
                </a:solidFill>
                <a:cs typeface="Meiryo UI" panose="020B0604030504040204" pitchFamily="50" charset="-128"/>
              </a:rPr>
              <a:t>74.49</a:t>
            </a:r>
            <a:r>
              <a:rPr lang="ja-JP" altLang="en-US" sz="900" kern="0" dirty="0" smtClean="0">
                <a:solidFill>
                  <a:prstClr val="black"/>
                </a:solidFill>
                <a:cs typeface="Meiryo UI" panose="020B0604030504040204" pitchFamily="50" charset="-128"/>
              </a:rPr>
              <a:t>歳）と比較して男女とも短い。　（男性：</a:t>
            </a:r>
            <a:r>
              <a:rPr lang="en-US" altLang="ja-JP" sz="900" kern="0" dirty="0" smtClean="0">
                <a:solidFill>
                  <a:prstClr val="black"/>
                </a:solidFill>
                <a:cs typeface="Meiryo UI" panose="020B0604030504040204" pitchFamily="50" charset="-128"/>
              </a:rPr>
              <a:t>39</a:t>
            </a:r>
            <a:r>
              <a:rPr lang="ja-JP" altLang="en-US" sz="900" kern="0" dirty="0" smtClean="0">
                <a:solidFill>
                  <a:prstClr val="black"/>
                </a:solidFill>
                <a:cs typeface="Meiryo UI" panose="020B0604030504040204" pitchFamily="50" charset="-128"/>
              </a:rPr>
              <a:t>位、女性：</a:t>
            </a:r>
            <a:r>
              <a:rPr lang="en-US" altLang="ja-JP" sz="900" kern="0" dirty="0" smtClean="0">
                <a:solidFill>
                  <a:prstClr val="black"/>
                </a:solidFill>
                <a:cs typeface="Meiryo UI" panose="020B0604030504040204" pitchFamily="50" charset="-128"/>
              </a:rPr>
              <a:t>34</a:t>
            </a:r>
            <a:r>
              <a:rPr lang="ja-JP" altLang="en-US" sz="900" kern="0" dirty="0" smtClean="0">
                <a:solidFill>
                  <a:prstClr val="black"/>
                </a:solidFill>
                <a:cs typeface="Meiryo UI" panose="020B0604030504040204" pitchFamily="50" charset="-128"/>
              </a:rPr>
              <a:t>位）</a:t>
            </a:r>
          </a:p>
        </p:txBody>
      </p:sp>
      <p:sp>
        <p:nvSpPr>
          <p:cNvPr id="161" name="テキスト ボックス 160"/>
          <p:cNvSpPr txBox="1"/>
          <p:nvPr/>
        </p:nvSpPr>
        <p:spPr>
          <a:xfrm>
            <a:off x="7270317" y="3763346"/>
            <a:ext cx="2408147" cy="276999"/>
          </a:xfrm>
          <a:prstGeom prst="rect">
            <a:avLst/>
          </a:prstGeom>
          <a:noFill/>
        </p:spPr>
        <p:txBody>
          <a:bodyPr wrap="square" rtlCol="0">
            <a:spAutoFit/>
          </a:bodyPr>
          <a:lstStyle/>
          <a:p>
            <a:r>
              <a:rPr lang="ja-JP" altLang="en-US" sz="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健康寿命：厚生労働省「都道府県別健康寿命」</a:t>
            </a:r>
            <a:r>
              <a:rPr lang="en-US" altLang="ja-JP" sz="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(H28</a:t>
            </a:r>
            <a:r>
              <a:rPr lang="ja-JP" altLang="en-US" sz="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平均寿命：厚生労働省「都道府県別生命表の概況」</a:t>
            </a:r>
            <a:r>
              <a:rPr lang="en-US" altLang="ja-JP" sz="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(H27</a:t>
            </a:r>
            <a:r>
              <a:rPr lang="ja-JP" altLang="en-US" sz="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5" name="テキスト ボックス 164"/>
          <p:cNvSpPr txBox="1"/>
          <p:nvPr/>
        </p:nvSpPr>
        <p:spPr>
          <a:xfrm>
            <a:off x="6988243" y="3808461"/>
            <a:ext cx="351349" cy="156891"/>
          </a:xfrm>
          <a:prstGeom prst="rect">
            <a:avLst/>
          </a:prstGeom>
          <a:noFill/>
        </p:spPr>
        <p:txBody>
          <a:bodyPr wrap="none" rtlCol="0">
            <a:spAutoFit/>
          </a:bodyPr>
          <a:lstStyle/>
          <a:p>
            <a:r>
              <a:rPr lang="ja-JP" altLang="en-US" sz="600" dirty="0">
                <a:solidFill>
                  <a:prstClr val="black"/>
                </a:solidFill>
                <a:cs typeface="Meiryo UI" panose="020B0604030504040204" pitchFamily="50" charset="-128"/>
              </a:rPr>
              <a:t>出典</a:t>
            </a:r>
            <a:endParaRPr kumimoji="1" lang="ja-JP" altLang="en-US" sz="600" dirty="0">
              <a:solidFill>
                <a:prstClr val="black"/>
              </a:solidFill>
              <a:cs typeface="Meiryo UI" panose="020B0604030504040204" pitchFamily="50" charset="-128"/>
            </a:endParaRPr>
          </a:p>
        </p:txBody>
      </p:sp>
      <p:sp>
        <p:nvSpPr>
          <p:cNvPr id="237" name="二等辺三角形 236"/>
          <p:cNvSpPr/>
          <p:nvPr/>
        </p:nvSpPr>
        <p:spPr>
          <a:xfrm>
            <a:off x="7525217" y="5491609"/>
            <a:ext cx="4389279" cy="2737337"/>
          </a:xfrm>
          <a:prstGeom prst="triangle">
            <a:avLst>
              <a:gd name="adj" fmla="val 48990"/>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38" name="台形 237"/>
          <p:cNvSpPr/>
          <p:nvPr/>
        </p:nvSpPr>
        <p:spPr>
          <a:xfrm>
            <a:off x="6807114" y="8238973"/>
            <a:ext cx="5843857" cy="1074168"/>
          </a:xfrm>
          <a:prstGeom prst="trapezoid">
            <a:avLst>
              <a:gd name="adj" fmla="val 66652"/>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47" name="上矢印 246"/>
          <p:cNvSpPr/>
          <p:nvPr/>
        </p:nvSpPr>
        <p:spPr>
          <a:xfrm>
            <a:off x="9477467" y="5474799"/>
            <a:ext cx="362569" cy="143666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2" name="円弧 241"/>
          <p:cNvSpPr/>
          <p:nvPr/>
        </p:nvSpPr>
        <p:spPr>
          <a:xfrm>
            <a:off x="9328075" y="7248468"/>
            <a:ext cx="788480" cy="266361"/>
          </a:xfrm>
          <a:prstGeom prst="arc">
            <a:avLst>
              <a:gd name="adj1" fmla="val 10777143"/>
              <a:gd name="adj2" fmla="val 0"/>
            </a:avLst>
          </a:prstGeom>
          <a:noFill/>
          <a:ln w="38100" cap="flat" cmpd="sng" algn="ctr">
            <a:solidFill>
              <a:sysClr val="window" lastClr="FFFFFF">
                <a:lumMod val="50000"/>
              </a:sysClr>
            </a:solidFill>
            <a:prstDash val="solid"/>
            <a:miter lim="800000"/>
            <a:headEnd type="triangle" w="lg" len="med"/>
            <a:tailEnd type="triangle" w="lg" len="me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536"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53" name="テキスト ボックス 252"/>
          <p:cNvSpPr txBox="1"/>
          <p:nvPr/>
        </p:nvSpPr>
        <p:spPr>
          <a:xfrm>
            <a:off x="8961895" y="8619927"/>
            <a:ext cx="1498352" cy="307777"/>
          </a:xfrm>
          <a:prstGeom prst="rect">
            <a:avLst/>
          </a:prstGeom>
          <a:noFill/>
          <a:ln>
            <a:solidFill>
              <a:schemeClr val="tx1"/>
            </a:solidFill>
            <a:prstDash val="solid"/>
          </a:ln>
        </p:spPr>
        <p:txBody>
          <a:bodyPr wrap="square" rtlCol="0">
            <a:spAutoFit/>
          </a:bodyPr>
          <a:lstStyle/>
          <a:p>
            <a:r>
              <a:rPr kumimoji="1" lang="ja-JP" altLang="en-US" sz="1400" dirty="0" smtClean="0"/>
              <a:t>先進技術の活用</a:t>
            </a:r>
            <a:endParaRPr kumimoji="1" lang="ja-JP" altLang="en-US" sz="1400" dirty="0"/>
          </a:p>
        </p:txBody>
      </p:sp>
      <p:grpSp>
        <p:nvGrpSpPr>
          <p:cNvPr id="257" name="グループ化 256"/>
          <p:cNvGrpSpPr/>
          <p:nvPr/>
        </p:nvGrpSpPr>
        <p:grpSpPr>
          <a:xfrm>
            <a:off x="5873035" y="1216077"/>
            <a:ext cx="764059" cy="5923679"/>
            <a:chOff x="5676208" y="2710095"/>
            <a:chExt cx="1064161" cy="4067110"/>
          </a:xfrm>
        </p:grpSpPr>
        <p:cxnSp>
          <p:nvCxnSpPr>
            <p:cNvPr id="18" name="カギ線コネクタ 17"/>
            <p:cNvCxnSpPr/>
            <p:nvPr/>
          </p:nvCxnSpPr>
          <p:spPr>
            <a:xfrm rot="5400000" flipH="1" flipV="1">
              <a:off x="4475194" y="4512029"/>
              <a:ext cx="4067110" cy="463241"/>
            </a:xfrm>
            <a:prstGeom prst="bentConnector3">
              <a:avLst>
                <a:gd name="adj1" fmla="val 99749"/>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256" name="直線コネクタ 255"/>
            <p:cNvCxnSpPr/>
            <p:nvPr/>
          </p:nvCxnSpPr>
          <p:spPr>
            <a:xfrm>
              <a:off x="5676208" y="6772844"/>
              <a:ext cx="649633" cy="0"/>
            </a:xfrm>
            <a:prstGeom prst="line">
              <a:avLst/>
            </a:prstGeom>
            <a:ln w="76200"/>
          </p:spPr>
          <p:style>
            <a:lnRef idx="1">
              <a:schemeClr val="accent1"/>
            </a:lnRef>
            <a:fillRef idx="0">
              <a:schemeClr val="accent1"/>
            </a:fillRef>
            <a:effectRef idx="0">
              <a:schemeClr val="accent1"/>
            </a:effectRef>
            <a:fontRef idx="minor">
              <a:schemeClr val="tx1"/>
            </a:fontRef>
          </p:style>
        </p:cxnSp>
      </p:grpSp>
      <p:cxnSp>
        <p:nvCxnSpPr>
          <p:cNvPr id="7" name="直線コネクタ 6"/>
          <p:cNvCxnSpPr/>
          <p:nvPr/>
        </p:nvCxnSpPr>
        <p:spPr>
          <a:xfrm>
            <a:off x="287384" y="887278"/>
            <a:ext cx="54267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a:off x="289577" y="577229"/>
            <a:ext cx="54267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a:off x="6858374" y="912887"/>
            <a:ext cx="5606093" cy="1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a:off x="6861831" y="632172"/>
            <a:ext cx="5602636" cy="9136"/>
          </a:xfrm>
          <a:prstGeom prst="line">
            <a:avLst/>
          </a:prstGeom>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6864278" y="640829"/>
            <a:ext cx="2412150" cy="338554"/>
          </a:xfrm>
          <a:prstGeom prst="rect">
            <a:avLst/>
          </a:prstGeom>
          <a:noFill/>
        </p:spPr>
        <p:txBody>
          <a:bodyPr wrap="square" rtlCol="0">
            <a:spAutoFit/>
          </a:bodyPr>
          <a:lstStyle/>
          <a:p>
            <a:r>
              <a:rPr kumimoji="1" lang="en-US" altLang="ja-JP" sz="1600" dirty="0" smtClean="0"/>
              <a:t>10</a:t>
            </a:r>
            <a:r>
              <a:rPr kumimoji="1" lang="ja-JP" altLang="en-US" sz="1600" dirty="0" smtClean="0"/>
              <a:t>歳若返りの概要</a:t>
            </a:r>
            <a:endParaRPr kumimoji="1" lang="ja-JP" altLang="en-US" sz="1600" dirty="0"/>
          </a:p>
        </p:txBody>
      </p:sp>
      <p:grpSp>
        <p:nvGrpSpPr>
          <p:cNvPr id="11" name="グループ化 10"/>
          <p:cNvGrpSpPr/>
          <p:nvPr/>
        </p:nvGrpSpPr>
        <p:grpSpPr>
          <a:xfrm>
            <a:off x="127231" y="1776771"/>
            <a:ext cx="5943459" cy="4634549"/>
            <a:chOff x="92592" y="1937423"/>
            <a:chExt cx="5943459" cy="4634549"/>
          </a:xfrm>
        </p:grpSpPr>
        <p:sp>
          <p:nvSpPr>
            <p:cNvPr id="9" name="正方形/長方形 8"/>
            <p:cNvSpPr/>
            <p:nvPr/>
          </p:nvSpPr>
          <p:spPr>
            <a:xfrm>
              <a:off x="164034" y="1937423"/>
              <a:ext cx="5811152" cy="463454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86" name="テキスト ボックス 85"/>
            <p:cNvSpPr txBox="1"/>
            <p:nvPr/>
          </p:nvSpPr>
          <p:spPr>
            <a:xfrm>
              <a:off x="110275" y="2097715"/>
              <a:ext cx="4492596" cy="325730"/>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万博のインパクトを活かして、課題解決に向けた取組を加速化</a:t>
              </a:r>
              <a:endParaRPr lang="en-US" altLang="ja-JP" sz="11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5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7" name="テキスト ボックス 86"/>
            <p:cNvSpPr txBox="1"/>
            <p:nvPr/>
          </p:nvSpPr>
          <p:spPr>
            <a:xfrm>
              <a:off x="3225427" y="2938769"/>
              <a:ext cx="2584135" cy="495221"/>
            </a:xfrm>
            <a:prstGeom prst="rect">
              <a:avLst/>
            </a:prstGeom>
            <a:solidFill>
              <a:schemeClr val="bg1"/>
            </a:solidFill>
            <a:ln>
              <a:solidFill>
                <a:schemeClr val="bg1">
                  <a:lumMod val="50000"/>
                </a:schemeClr>
              </a:solidFill>
              <a:prstDash val="sysDot"/>
            </a:ln>
          </p:spPr>
          <p:txBody>
            <a:bodyPr wrap="square" rtlCol="0" anchor="ctr" anchorCtr="0">
              <a:no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生涯を通じて心身ともに健康で、それぞれの能力を活かして輝きながら</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暮らし続ける</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ことのできる「いのち輝く未来社会」</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の実現は、全ての人々に共通</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の願い。</a:t>
              </a:r>
            </a:p>
          </p:txBody>
        </p:sp>
        <p:sp>
          <p:nvSpPr>
            <p:cNvPr id="88" name="角丸四角形 87"/>
            <p:cNvSpPr/>
            <p:nvPr/>
          </p:nvSpPr>
          <p:spPr>
            <a:xfrm>
              <a:off x="3469273" y="2329438"/>
              <a:ext cx="1986292" cy="265277"/>
            </a:xfrm>
            <a:prstGeom prst="roundRect">
              <a:avLst/>
            </a:prstGeom>
            <a:solidFill>
              <a:schemeClr val="bg1"/>
            </a:solidFill>
            <a:ln>
              <a:solidFill>
                <a:schemeClr val="bg1">
                  <a:lumMod val="75000"/>
                </a:schemeClr>
              </a:solidFill>
            </a:ln>
          </p:spPr>
          <p:style>
            <a:lnRef idx="1">
              <a:schemeClr val="accent1"/>
            </a:lnRef>
            <a:fillRef idx="2">
              <a:schemeClr val="accent1"/>
            </a:fillRef>
            <a:effectRef idx="1">
              <a:schemeClr val="accent1"/>
            </a:effectRef>
            <a:fontRef idx="minor">
              <a:schemeClr val="dk1"/>
            </a:fontRef>
          </p:style>
          <p:txBody>
            <a:bodyPr vert="horz" lIns="52249" tIns="20570" rIns="52249" bIns="20570" rtlCol="0" anchor="ctr"/>
            <a:lstStyle/>
            <a:p>
              <a:pPr algn="ct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万博</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メインテーマ</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p>
            <a:p>
              <a:pPr algn="ct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いのち輝く未来社会のデザイン</a:t>
              </a:r>
            </a:p>
          </p:txBody>
        </p:sp>
        <p:sp>
          <p:nvSpPr>
            <p:cNvPr id="89" name="角丸四角形 88"/>
            <p:cNvSpPr/>
            <p:nvPr/>
          </p:nvSpPr>
          <p:spPr>
            <a:xfrm>
              <a:off x="3221962" y="2653794"/>
              <a:ext cx="1193085" cy="234000"/>
            </a:xfrm>
            <a:prstGeom prst="roundRect">
              <a:avLst>
                <a:gd name="adj" fmla="val 17585"/>
              </a:avLst>
            </a:prstGeom>
            <a:solidFill>
              <a:schemeClr val="bg1"/>
            </a:solidFill>
            <a:ln>
              <a:solidFill>
                <a:schemeClr val="bg1">
                  <a:lumMod val="75000"/>
                </a:schemeClr>
              </a:solidFill>
            </a:ln>
          </p:spPr>
          <p:style>
            <a:lnRef idx="1">
              <a:schemeClr val="accent1"/>
            </a:lnRef>
            <a:fillRef idx="2">
              <a:schemeClr val="accent1"/>
            </a:fillRef>
            <a:effectRef idx="1">
              <a:schemeClr val="accent1"/>
            </a:effectRef>
            <a:fontRef idx="minor">
              <a:schemeClr val="dk1"/>
            </a:fontRef>
          </p:style>
          <p:txBody>
            <a:bodyPr vert="horz" lIns="20570" tIns="36000" rIns="20570" bIns="0" rtlCol="0" anchor="ctr"/>
            <a:lstStyle/>
            <a:p>
              <a:pPr algn="ctr">
                <a:lnSpc>
                  <a:spcPts val="100"/>
                </a:lnSpc>
              </a:pPr>
              <a:r>
                <a:rPr lang="ja-JP" altLang="en-US" sz="700" dirty="0">
                  <a:latin typeface="Meiryo UI" panose="020B0604030504040204" pitchFamily="50" charset="-128"/>
                  <a:ea typeface="Meiryo UI" panose="020B0604030504040204" pitchFamily="50" charset="-128"/>
                  <a:cs typeface="Meiryo UI" panose="020B0604030504040204" pitchFamily="50" charset="-128"/>
                </a:rPr>
                <a:t>多様で心身ともに健康</a:t>
              </a:r>
              <a:r>
                <a:rPr lang="ja-JP" altLang="en-US" sz="700" dirty="0" smtClean="0">
                  <a:latin typeface="Meiryo UI" panose="020B0604030504040204" pitchFamily="50" charset="-128"/>
                  <a:ea typeface="Meiryo UI" panose="020B0604030504040204" pitchFamily="50" charset="-128"/>
                  <a:cs typeface="Meiryo UI" panose="020B0604030504040204" pitchFamily="50" charset="-128"/>
                </a:rPr>
                <a:t>な</a:t>
              </a:r>
              <a:r>
                <a:rPr lang="ja-JP" altLang="en-US" sz="700" dirty="0">
                  <a:latin typeface="Meiryo UI" panose="020B0604030504040204" pitchFamily="50" charset="-128"/>
                  <a:ea typeface="Meiryo UI" panose="020B0604030504040204" pitchFamily="50" charset="-128"/>
                  <a:cs typeface="Meiryo UI" panose="020B0604030504040204" pitchFamily="50" charset="-128"/>
                </a:rPr>
                <a:t>生き方</a:t>
              </a:r>
            </a:p>
          </p:txBody>
        </p:sp>
        <p:sp>
          <p:nvSpPr>
            <p:cNvPr id="90" name="角丸四角形 89"/>
            <p:cNvSpPr/>
            <p:nvPr/>
          </p:nvSpPr>
          <p:spPr>
            <a:xfrm>
              <a:off x="4530148" y="2644254"/>
              <a:ext cx="1264141" cy="234000"/>
            </a:xfrm>
            <a:prstGeom prst="roundRect">
              <a:avLst>
                <a:gd name="adj" fmla="val 18511"/>
              </a:avLst>
            </a:prstGeom>
            <a:solidFill>
              <a:schemeClr val="bg1"/>
            </a:solidFill>
            <a:ln>
              <a:solidFill>
                <a:schemeClr val="bg1">
                  <a:lumMod val="75000"/>
                </a:schemeClr>
              </a:solidFill>
            </a:ln>
          </p:spPr>
          <p:style>
            <a:lnRef idx="1">
              <a:schemeClr val="accent1"/>
            </a:lnRef>
            <a:fillRef idx="2">
              <a:schemeClr val="accent1"/>
            </a:fillRef>
            <a:effectRef idx="1">
              <a:schemeClr val="accent1"/>
            </a:effectRef>
            <a:fontRef idx="minor">
              <a:schemeClr val="dk1"/>
            </a:fontRef>
          </p:style>
          <p:txBody>
            <a:bodyPr vert="horz" lIns="20570" tIns="0" rIns="20570" bIns="0" rtlCol="0" anchor="ctr"/>
            <a:lstStyle/>
            <a:p>
              <a:pPr algn="ctr">
                <a:lnSpc>
                  <a:spcPct val="150000"/>
                </a:lnSpc>
              </a:pPr>
              <a:r>
                <a:rPr lang="ja-JP" altLang="en-US" sz="700" dirty="0">
                  <a:latin typeface="Meiryo UI" panose="020B0604030504040204" pitchFamily="50" charset="-128"/>
                  <a:ea typeface="Meiryo UI" panose="020B0604030504040204" pitchFamily="50" charset="-128"/>
                  <a:cs typeface="Meiryo UI" panose="020B0604030504040204" pitchFamily="50" charset="-128"/>
                </a:rPr>
                <a:t>持続可能な社会・経済システム</a:t>
              </a:r>
            </a:p>
          </p:txBody>
        </p:sp>
        <p:sp>
          <p:nvSpPr>
            <p:cNvPr id="92" name="テキスト ボックス 91"/>
            <p:cNvSpPr txBox="1"/>
            <p:nvPr/>
          </p:nvSpPr>
          <p:spPr>
            <a:xfrm>
              <a:off x="136425" y="5953854"/>
              <a:ext cx="5899626" cy="618118"/>
            </a:xfrm>
            <a:prstGeom prst="rect">
              <a:avLst/>
            </a:prstGeom>
            <a:noFill/>
          </p:spPr>
          <p:txBody>
            <a:bodyPr wrap="square" rtlCol="0">
              <a:spAutoFit/>
            </a:bodyPr>
            <a:lstStyle/>
            <a:p>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　考慮すべき世界の流れ</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500"/>
                </a:lnSpc>
              </a:pP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pPr marL="180975" indent="-180975"/>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　超スマート社会の到来</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（新たな技術が、人々の生活、社会・経済システムに多くの革新をもたらす視点）</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pPr marL="180975" indent="-180975"/>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SDGs</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（貧困や環境、産業に関する取組を一歩一歩進め、世界をより良い方向に変えていく視点）</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3" name="テキスト ボックス 92"/>
            <p:cNvSpPr txBox="1"/>
            <p:nvPr/>
          </p:nvSpPr>
          <p:spPr>
            <a:xfrm>
              <a:off x="92592" y="3397993"/>
              <a:ext cx="5864910" cy="261610"/>
            </a:xfrm>
            <a:prstGeom prst="rect">
              <a:avLst/>
            </a:prstGeom>
            <a:noFill/>
          </p:spPr>
          <p:txBody>
            <a:bodyPr wrap="square" rtlCol="0">
              <a:spAutoFit/>
            </a:bodyPr>
            <a:lstStyle/>
            <a:p>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　人口減少・少子高齢化などの社会の急激な変化</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p:txBody>
        </p:sp>
        <p:pic>
          <p:nvPicPr>
            <p:cNvPr id="94" name="Picture 3"/>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32834" y="4357069"/>
              <a:ext cx="2530960" cy="1728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5" name="テキスト ボックス 94"/>
            <p:cNvSpPr txBox="1"/>
            <p:nvPr/>
          </p:nvSpPr>
          <p:spPr>
            <a:xfrm>
              <a:off x="754232" y="4214522"/>
              <a:ext cx="1335844" cy="184138"/>
            </a:xfrm>
            <a:prstGeom prst="rect">
              <a:avLst/>
            </a:prstGeom>
            <a:solidFill>
              <a:schemeClr val="bg1"/>
            </a:solidFill>
          </p:spPr>
          <p:txBody>
            <a:bodyPr wrap="square" lIns="0" rIns="0" rtlCol="0">
              <a:noAutofit/>
            </a:bodyPr>
            <a:lstStyle/>
            <a:p>
              <a:pPr algn="ctr"/>
              <a:r>
                <a:rPr kumimoji="1" lang="en-US" altLang="ja-JP" sz="700"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700"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生産年齢人口・高齢者人口</a:t>
              </a:r>
              <a:r>
                <a:rPr kumimoji="1" lang="en-US" altLang="ja-JP" sz="700"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a:t>
              </a:r>
              <a:endParaRPr kumimoji="1" lang="ja-JP" altLang="en-US" sz="700" dirty="0" smtClean="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pic>
          <p:nvPicPr>
            <p:cNvPr id="9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17553" y="4427688"/>
              <a:ext cx="3039006" cy="1636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7" name="テキスト ボックス 96"/>
            <p:cNvSpPr txBox="1"/>
            <p:nvPr/>
          </p:nvSpPr>
          <p:spPr>
            <a:xfrm>
              <a:off x="3582386" y="4197631"/>
              <a:ext cx="1354617" cy="200055"/>
            </a:xfrm>
            <a:prstGeom prst="rect">
              <a:avLst/>
            </a:prstGeom>
            <a:solidFill>
              <a:schemeClr val="bg1"/>
            </a:solidFill>
          </p:spPr>
          <p:txBody>
            <a:bodyPr wrap="square" lIns="0" rIns="0" rtlCol="0">
              <a:spAutoFit/>
            </a:bodyPr>
            <a:lstStyle/>
            <a:p>
              <a:pPr algn="ctr"/>
              <a:r>
                <a:rPr kumimoji="1" lang="en-US" altLang="ja-JP" sz="700"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700"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大阪府の健康寿命・平均寿命</a:t>
              </a:r>
              <a:r>
                <a:rPr kumimoji="1" lang="en-US" altLang="ja-JP" sz="700"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a:t>
              </a:r>
              <a:endParaRPr kumimoji="1" lang="ja-JP" altLang="en-US" sz="700" dirty="0" smtClean="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6" name="テキスト ボックス 5"/>
            <p:cNvSpPr txBox="1"/>
            <p:nvPr/>
          </p:nvSpPr>
          <p:spPr>
            <a:xfrm>
              <a:off x="129120" y="2343480"/>
              <a:ext cx="3080419" cy="938719"/>
            </a:xfrm>
            <a:prstGeom prst="rect">
              <a:avLst/>
            </a:prstGeom>
            <a:noFill/>
          </p:spPr>
          <p:txBody>
            <a:bodyPr wrap="square" rtlCol="0">
              <a:spAutoFit/>
            </a:bodyPr>
            <a:lstStyle/>
            <a:p>
              <a:pPr marL="90488" lvl="0" indent="-90488"/>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万博</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誘致が閣議了解されたことを踏まえ、万博誘致の実現をめざして、大阪府万博誘致推進本部を設置し、機運醸成の取組を展開するとともに、万博のテーマ「いのち輝く未来社会のデザイン」の理念を先取りした府施策の推進を図ることとした。</a:t>
              </a:r>
            </a:p>
          </p:txBody>
        </p:sp>
        <p:sp>
          <p:nvSpPr>
            <p:cNvPr id="102" name="テキスト ボックス 101"/>
            <p:cNvSpPr txBox="1"/>
            <p:nvPr/>
          </p:nvSpPr>
          <p:spPr>
            <a:xfrm>
              <a:off x="92852" y="3611146"/>
              <a:ext cx="5864910" cy="600164"/>
            </a:xfrm>
            <a:prstGeom prst="rect">
              <a:avLst/>
            </a:prstGeom>
            <a:noFill/>
          </p:spPr>
          <p:txBody>
            <a:bodyPr wrap="square" rtlCol="0">
              <a:spAutoFit/>
            </a:bodyPr>
            <a:lstStyle/>
            <a:p>
              <a:pPr marL="180975" indent="-180975"/>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こうした変化に対して、大阪ではこれまでも様々な取組を積み重ねてきた。</a:t>
              </a:r>
            </a:p>
            <a:p>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健康寿命は、依然として全国ワーストクラス、伸び悩みは大きな課題。</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80975" indent="-180975"/>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　府、市町村だけでなく、民間企業・団体、大学・研究機関、住民など様々な主体の取組が必要。</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8" name="テキスト ボックス 7"/>
          <p:cNvSpPr txBox="1"/>
          <p:nvPr/>
        </p:nvSpPr>
        <p:spPr>
          <a:xfrm>
            <a:off x="3142543" y="3289472"/>
            <a:ext cx="3066685" cy="279564"/>
          </a:xfrm>
          <a:prstGeom prst="rect">
            <a:avLst/>
          </a:prstGeom>
          <a:noFill/>
        </p:spPr>
        <p:txBody>
          <a:bodyPr wrap="square" rtlCol="0">
            <a:spAutoFit/>
          </a:bodyPr>
          <a:lstStyle/>
          <a:p>
            <a:pPr lvl="0"/>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（世界でも類を見ない超高齢化、</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大都市圏でもいち早く人口減少）</a:t>
            </a:r>
            <a:endPar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500"/>
              </a:lnSpc>
            </a:pPr>
            <a:endPar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260767" y="1697387"/>
            <a:ext cx="720000" cy="252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dirty="0" smtClean="0"/>
              <a:t>背景</a:t>
            </a:r>
            <a:endParaRPr kumimoji="1" lang="ja-JP" altLang="en-US" sz="1200" dirty="0"/>
          </a:p>
        </p:txBody>
      </p:sp>
      <p:sp>
        <p:nvSpPr>
          <p:cNvPr id="13" name="正方形/長方形 12"/>
          <p:cNvSpPr/>
          <p:nvPr/>
        </p:nvSpPr>
        <p:spPr>
          <a:xfrm>
            <a:off x="343661" y="6482497"/>
            <a:ext cx="680098" cy="206514"/>
          </a:xfrm>
          <a:prstGeom prst="rect">
            <a:avLst/>
          </a:prstGeom>
          <a:ln>
            <a:noFill/>
          </a:ln>
        </p:spPr>
        <p:style>
          <a:lnRef idx="2">
            <a:schemeClr val="accent6"/>
          </a:lnRef>
          <a:fillRef idx="1">
            <a:schemeClr val="lt1"/>
          </a:fillRef>
          <a:effectRef idx="0">
            <a:schemeClr val="accent6"/>
          </a:effectRef>
          <a:fontRef idx="minor">
            <a:schemeClr val="dk1"/>
          </a:fontRef>
        </p:style>
        <p:txBody>
          <a:bodyPr tIns="36000" rtlCol="0" anchor="ctr"/>
          <a:lstStyle/>
          <a:p>
            <a:pPr lvl="0" defTabSz="913740">
              <a:lnSpc>
                <a:spcPct val="150000"/>
              </a:lnSpc>
              <a:defRPr/>
            </a:pPr>
            <a:r>
              <a:rPr kumimoji="1" lang="en-US" altLang="ja-JP" sz="1200" kern="0" dirty="0">
                <a:solidFill>
                  <a:prstClr val="black"/>
                </a:solidFill>
                <a:latin typeface="Calibri"/>
                <a:ea typeface="ＭＳ Ｐゴシック" panose="020B0600070205080204" pitchFamily="50" charset="-128"/>
                <a:cs typeface="Meiryo UI" panose="020B0604030504040204" pitchFamily="50" charset="-128"/>
              </a:rPr>
              <a:t>【</a:t>
            </a:r>
            <a:r>
              <a:rPr kumimoji="1" lang="ja-JP" altLang="en-US" sz="1200" b="1" kern="0" dirty="0">
                <a:solidFill>
                  <a:prstClr val="black"/>
                </a:solidFill>
                <a:latin typeface="Calibri"/>
                <a:ea typeface="ＭＳ Ｐゴシック" panose="020B0600070205080204" pitchFamily="50" charset="-128"/>
                <a:cs typeface="Meiryo UI" panose="020B0604030504040204" pitchFamily="50" charset="-128"/>
              </a:rPr>
              <a:t>目標</a:t>
            </a:r>
            <a:r>
              <a:rPr kumimoji="1" lang="en-US" altLang="ja-JP" sz="1200" b="1" kern="0" dirty="0">
                <a:solidFill>
                  <a:prstClr val="black"/>
                </a:solidFill>
                <a:latin typeface="Calibri"/>
                <a:ea typeface="ＭＳ Ｐゴシック" panose="020B0600070205080204" pitchFamily="50" charset="-128"/>
                <a:cs typeface="Meiryo UI" panose="020B0604030504040204" pitchFamily="50" charset="-128"/>
              </a:rPr>
              <a:t>】</a:t>
            </a:r>
            <a:endParaRPr kumimoji="1" lang="en-US" altLang="ja-JP" sz="1200" kern="0" dirty="0">
              <a:solidFill>
                <a:prstClr val="black"/>
              </a:solidFill>
              <a:latin typeface="Calibri"/>
              <a:ea typeface="ＭＳ Ｐゴシック" panose="020B0600070205080204" pitchFamily="50" charset="-128"/>
              <a:cs typeface="Meiryo UI" panose="020B0604030504040204" pitchFamily="50" charset="-128"/>
            </a:endParaRPr>
          </a:p>
        </p:txBody>
      </p:sp>
      <p:sp>
        <p:nvSpPr>
          <p:cNvPr id="104" name="正方形/長方形 103"/>
          <p:cNvSpPr/>
          <p:nvPr/>
        </p:nvSpPr>
        <p:spPr>
          <a:xfrm>
            <a:off x="310827" y="7388297"/>
            <a:ext cx="1498516" cy="252000"/>
          </a:xfrm>
          <a:prstGeom prst="rect">
            <a:avLst/>
          </a:prstGeom>
          <a:ln>
            <a:noFill/>
          </a:ln>
        </p:spPr>
        <p:style>
          <a:lnRef idx="2">
            <a:schemeClr val="accent6"/>
          </a:lnRef>
          <a:fillRef idx="1">
            <a:schemeClr val="lt1"/>
          </a:fillRef>
          <a:effectRef idx="0">
            <a:schemeClr val="accent6"/>
          </a:effectRef>
          <a:fontRef idx="minor">
            <a:schemeClr val="dk1"/>
          </a:fontRef>
        </p:style>
        <p:txBody>
          <a:bodyPr tIns="36000" rtlCol="0" anchor="ctr"/>
          <a:lstStyle/>
          <a:p>
            <a:pPr lvl="0" defTabSz="913740">
              <a:lnSpc>
                <a:spcPct val="150000"/>
              </a:lnSpc>
              <a:defRPr/>
            </a:pPr>
            <a:r>
              <a:rPr kumimoji="1" lang="en-US" altLang="ja-JP" sz="1200" b="1" kern="0" dirty="0" smtClean="0">
                <a:solidFill>
                  <a:prstClr val="black"/>
                </a:solidFill>
                <a:latin typeface="Calibri"/>
                <a:ea typeface="ＭＳ Ｐゴシック" panose="020B0600070205080204" pitchFamily="50" charset="-128"/>
                <a:cs typeface="Meiryo UI" panose="020B0604030504040204" pitchFamily="50" charset="-128"/>
              </a:rPr>
              <a:t>【</a:t>
            </a:r>
            <a:r>
              <a:rPr kumimoji="1" lang="ja-JP" altLang="en-US" sz="1200" b="1" kern="0" dirty="0">
                <a:solidFill>
                  <a:prstClr val="black"/>
                </a:solidFill>
                <a:latin typeface="Calibri"/>
                <a:ea typeface="ＭＳ Ｐゴシック" panose="020B0600070205080204" pitchFamily="50" charset="-128"/>
                <a:cs typeface="Meiryo UI" panose="020B0604030504040204" pitchFamily="50" charset="-128"/>
              </a:rPr>
              <a:t>３つのめざす</a:t>
            </a:r>
            <a:r>
              <a:rPr kumimoji="1" lang="ja-JP" altLang="en-US" sz="1200" b="1" kern="0" dirty="0" smtClean="0">
                <a:solidFill>
                  <a:prstClr val="black"/>
                </a:solidFill>
                <a:latin typeface="Calibri"/>
                <a:ea typeface="ＭＳ Ｐゴシック" panose="020B0600070205080204" pitchFamily="50" charset="-128"/>
                <a:cs typeface="Meiryo UI" panose="020B0604030504040204" pitchFamily="50" charset="-128"/>
              </a:rPr>
              <a:t>姿</a:t>
            </a:r>
            <a:r>
              <a:rPr kumimoji="1" lang="en-US" altLang="ja-JP" sz="1200" b="1" kern="0" dirty="0" smtClean="0">
                <a:solidFill>
                  <a:prstClr val="black"/>
                </a:solidFill>
                <a:latin typeface="Calibri"/>
                <a:ea typeface="ＭＳ Ｐゴシック" panose="020B0600070205080204" pitchFamily="50" charset="-128"/>
                <a:cs typeface="Meiryo UI" panose="020B0604030504040204" pitchFamily="50" charset="-128"/>
              </a:rPr>
              <a:t>】</a:t>
            </a:r>
            <a:endParaRPr kumimoji="1" lang="en-US" altLang="ja-JP" sz="1200" kern="0" dirty="0">
              <a:solidFill>
                <a:prstClr val="black"/>
              </a:solidFill>
              <a:latin typeface="Calibri"/>
              <a:ea typeface="ＭＳ Ｐゴシック" panose="020B0600070205080204" pitchFamily="50" charset="-128"/>
              <a:cs typeface="Meiryo UI" panose="020B0604030504040204" pitchFamily="50" charset="-128"/>
            </a:endParaRPr>
          </a:p>
        </p:txBody>
      </p:sp>
      <p:sp>
        <p:nvSpPr>
          <p:cNvPr id="14" name="テキスト ボックス 13"/>
          <p:cNvSpPr txBox="1"/>
          <p:nvPr/>
        </p:nvSpPr>
        <p:spPr>
          <a:xfrm>
            <a:off x="6658441" y="4912848"/>
            <a:ext cx="6029560" cy="246221"/>
          </a:xfrm>
          <a:prstGeom prst="rect">
            <a:avLst/>
          </a:prstGeom>
          <a:noFill/>
        </p:spPr>
        <p:txBody>
          <a:bodyPr wrap="square" rtlCol="0">
            <a:spAutoFit/>
          </a:bodyPr>
          <a:lstStyle/>
          <a:p>
            <a:pPr lvl="0" defTabSz="913740"/>
            <a:r>
              <a:rPr kumimoji="1" lang="ja-JP" altLang="en-US" sz="1000" dirty="0" smtClean="0">
                <a:solidFill>
                  <a:prstClr val="black"/>
                </a:solidFill>
                <a:cs typeface="Meiryo UI" panose="020B0604030504040204" pitchFamily="50" charset="-128"/>
              </a:rPr>
              <a:t>これ</a:t>
            </a:r>
            <a:r>
              <a:rPr kumimoji="1" lang="ja-JP" altLang="en-US" sz="1000" dirty="0">
                <a:solidFill>
                  <a:prstClr val="black"/>
                </a:solidFill>
                <a:cs typeface="Meiryo UI" panose="020B0604030504040204" pitchFamily="50" charset="-128"/>
              </a:rPr>
              <a:t>までの予防や医療の取組みにとどまらず、新たな知見・研究結果、広範なデータの収集・分析や先進技術も</a:t>
            </a:r>
            <a:r>
              <a:rPr kumimoji="1" lang="ja-JP" altLang="en-US" sz="1000" dirty="0" smtClean="0">
                <a:solidFill>
                  <a:prstClr val="black"/>
                </a:solidFill>
                <a:cs typeface="Meiryo UI" panose="020B0604030504040204" pitchFamily="50" charset="-128"/>
              </a:rPr>
              <a:t>活用</a:t>
            </a:r>
            <a:endParaRPr kumimoji="1" lang="en-US" altLang="ja-JP" sz="1000" dirty="0">
              <a:solidFill>
                <a:prstClr val="black"/>
              </a:solidFill>
              <a:cs typeface="Meiryo UI" panose="020B0604030504040204" pitchFamily="50" charset="-128"/>
            </a:endParaRPr>
          </a:p>
        </p:txBody>
      </p:sp>
      <p:sp>
        <p:nvSpPr>
          <p:cNvPr id="15" name="正方形/長方形 14"/>
          <p:cNvSpPr/>
          <p:nvPr/>
        </p:nvSpPr>
        <p:spPr>
          <a:xfrm>
            <a:off x="11068806" y="3742303"/>
            <a:ext cx="1483847" cy="97034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10510110" y="2507649"/>
            <a:ext cx="2183967" cy="261610"/>
          </a:xfrm>
          <a:prstGeom prst="rect">
            <a:avLst/>
          </a:prstGeom>
          <a:noFill/>
        </p:spPr>
        <p:txBody>
          <a:bodyPr wrap="square" rtlCol="0">
            <a:spAutoFit/>
          </a:bodyPr>
          <a:lstStyle/>
          <a:p>
            <a:r>
              <a:rPr kumimoji="1" lang="en-US" altLang="ja-JP" sz="1100" dirty="0" smtClean="0"/>
              <a:t>10</a:t>
            </a:r>
            <a:r>
              <a:rPr kumimoji="1" lang="ja-JP" altLang="en-US" sz="1100" dirty="0" smtClean="0"/>
              <a:t>歳若返りの実現に向けては・・・</a:t>
            </a:r>
            <a:endParaRPr kumimoji="1" lang="ja-JP" altLang="en-US" sz="1100" dirty="0"/>
          </a:p>
        </p:txBody>
      </p:sp>
      <p:sp>
        <p:nvSpPr>
          <p:cNvPr id="109" name="テキスト ボックス 108"/>
          <p:cNvSpPr txBox="1"/>
          <p:nvPr/>
        </p:nvSpPr>
        <p:spPr>
          <a:xfrm>
            <a:off x="6580976" y="5866127"/>
            <a:ext cx="2156485" cy="553998"/>
          </a:xfrm>
          <a:prstGeom prst="rect">
            <a:avLst/>
          </a:prstGeom>
          <a:noFill/>
          <a:ln w="12700">
            <a:solidFill>
              <a:schemeClr val="tx1"/>
            </a:solidFill>
            <a:prstDash val="sysDash"/>
          </a:ln>
        </p:spPr>
        <p:txBody>
          <a:bodyPr wrap="square" rtlCol="0">
            <a:spAutoFit/>
          </a:bodyPr>
          <a:lstStyle/>
          <a:p>
            <a:r>
              <a:rPr kumimoji="1" lang="ja-JP" altLang="en-US" sz="1000" dirty="0" smtClean="0"/>
              <a:t>　健康づくりをすることは長く多様な活動ができることにつながり、多様</a:t>
            </a:r>
            <a:r>
              <a:rPr kumimoji="1" lang="ja-JP" altLang="en-US" sz="1000" dirty="0"/>
              <a:t>な</a:t>
            </a:r>
            <a:r>
              <a:rPr kumimoji="1" lang="ja-JP" altLang="en-US" sz="1000" dirty="0" smtClean="0"/>
              <a:t>活動をすることは</a:t>
            </a:r>
            <a:r>
              <a:rPr kumimoji="1" lang="ja-JP" altLang="en-US" sz="1000" dirty="0"/>
              <a:t>健康によい影響を</a:t>
            </a:r>
            <a:r>
              <a:rPr kumimoji="1" lang="ja-JP" altLang="en-US" sz="1000" dirty="0" smtClean="0"/>
              <a:t>与える。</a:t>
            </a:r>
            <a:endParaRPr kumimoji="1" lang="ja-JP" altLang="en-US" sz="1000" dirty="0"/>
          </a:p>
        </p:txBody>
      </p:sp>
      <p:sp>
        <p:nvSpPr>
          <p:cNvPr id="19" name="テキスト ボックス 18"/>
          <p:cNvSpPr txBox="1"/>
          <p:nvPr/>
        </p:nvSpPr>
        <p:spPr>
          <a:xfrm>
            <a:off x="10660291" y="5700940"/>
            <a:ext cx="1943100" cy="861774"/>
          </a:xfrm>
          <a:prstGeom prst="rect">
            <a:avLst/>
          </a:prstGeom>
          <a:noFill/>
          <a:ln w="12700">
            <a:solidFill>
              <a:schemeClr val="tx1"/>
            </a:solidFill>
            <a:prstDash val="sysDash"/>
          </a:ln>
        </p:spPr>
        <p:txBody>
          <a:bodyPr wrap="square" rtlCol="0">
            <a:spAutoFit/>
          </a:bodyPr>
          <a:lstStyle/>
          <a:p>
            <a:pPr lvl="0"/>
            <a:r>
              <a:rPr kumimoji="1" lang="ja-JP" altLang="en-US" sz="1000" dirty="0" smtClean="0">
                <a:solidFill>
                  <a:prstClr val="black"/>
                </a:solidFill>
              </a:rPr>
              <a:t>　多様</a:t>
            </a:r>
            <a:r>
              <a:rPr kumimoji="1" lang="ja-JP" altLang="en-US" sz="1000" dirty="0">
                <a:solidFill>
                  <a:prstClr val="black"/>
                </a:solidFill>
              </a:rPr>
              <a:t>な活動は、社会での役割やつながり、達成感・幸福感を生じ、</a:t>
            </a:r>
            <a:r>
              <a:rPr kumimoji="1" lang="ja-JP" altLang="en-US" sz="1000" dirty="0" smtClean="0">
                <a:solidFill>
                  <a:prstClr val="black"/>
                </a:solidFill>
              </a:rPr>
              <a:t>それが</a:t>
            </a:r>
            <a:r>
              <a:rPr kumimoji="1" lang="ja-JP" altLang="en-US" sz="1000" dirty="0">
                <a:solidFill>
                  <a:prstClr val="black"/>
                </a:solidFill>
              </a:rPr>
              <a:t>さらなる活動や健康に好影響を及ぼすことが学術的な研究を通じて明らかになってきている。</a:t>
            </a:r>
          </a:p>
        </p:txBody>
      </p:sp>
      <p:sp>
        <p:nvSpPr>
          <p:cNvPr id="121" name="角丸四角形 120"/>
          <p:cNvSpPr/>
          <p:nvPr/>
        </p:nvSpPr>
        <p:spPr>
          <a:xfrm>
            <a:off x="9477133" y="7818144"/>
            <a:ext cx="370481" cy="368079"/>
          </a:xfrm>
          <a:prstGeom prst="roundRect">
            <a:avLst/>
          </a:prstGeom>
          <a:solidFill>
            <a:sysClr val="window" lastClr="FFFFFF"/>
          </a:solidFill>
          <a:ln w="12700" cap="flat" cmpd="sng" algn="ctr">
            <a:solidFill>
              <a:srgbClr val="A5A5A5"/>
            </a:solidFill>
            <a:prstDash val="solid"/>
            <a:miter lim="800000"/>
          </a:ln>
          <a:effectLst/>
        </p:spPr>
        <p:txBody>
          <a:bodyPr rot="0" spcFirstLastPara="0" vertOverflow="overflow" horzOverflow="overflow" vert="horz" wrap="square" lIns="0" tIns="23326" rIns="0" bIns="2332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仕事</a:t>
            </a:r>
          </a:p>
        </p:txBody>
      </p:sp>
      <p:sp>
        <p:nvSpPr>
          <p:cNvPr id="122" name="角丸四角形 121"/>
          <p:cNvSpPr/>
          <p:nvPr/>
        </p:nvSpPr>
        <p:spPr>
          <a:xfrm>
            <a:off x="10601691" y="7818143"/>
            <a:ext cx="370481" cy="368079"/>
          </a:xfrm>
          <a:prstGeom prst="roundRect">
            <a:avLst/>
          </a:prstGeom>
          <a:solidFill>
            <a:sysClr val="window" lastClr="FFFFFF"/>
          </a:solidFill>
          <a:ln w="12700" cap="flat" cmpd="sng" algn="ctr">
            <a:solidFill>
              <a:srgbClr val="A5A5A5"/>
            </a:solidFill>
            <a:prstDash val="solid"/>
            <a:miter lim="800000"/>
          </a:ln>
          <a:effectLst/>
        </p:spPr>
        <p:txBody>
          <a:bodyPr rot="0" spcFirstLastPara="0" vertOverflow="overflow" horzOverflow="overflow" vert="horz" wrap="square" lIns="0" tIns="23326" rIns="0" bIns="2332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社会貢献</a:t>
            </a:r>
            <a:endParaRPr kumimoji="0" lang="en-US" altLang="ja-JP" sz="600" b="0" i="0" u="none" strike="noStrike" kern="0" cap="none" spc="0" normalizeH="0" baseline="0" noProof="0" dirty="0" smtClean="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活動</a:t>
            </a:r>
          </a:p>
        </p:txBody>
      </p:sp>
      <p:sp>
        <p:nvSpPr>
          <p:cNvPr id="123" name="角丸四角形 122"/>
          <p:cNvSpPr/>
          <p:nvPr/>
        </p:nvSpPr>
        <p:spPr>
          <a:xfrm>
            <a:off x="10223913" y="7818143"/>
            <a:ext cx="370481" cy="368079"/>
          </a:xfrm>
          <a:prstGeom prst="roundRect">
            <a:avLst/>
          </a:prstGeom>
          <a:solidFill>
            <a:sysClr val="window" lastClr="FFFFFF"/>
          </a:solidFill>
          <a:ln w="12700" cap="flat" cmpd="sng" algn="ctr">
            <a:solidFill>
              <a:srgbClr val="A5A5A5"/>
            </a:solidFill>
            <a:prstDash val="solid"/>
            <a:miter lim="800000"/>
          </a:ln>
          <a:effectLst/>
        </p:spPr>
        <p:txBody>
          <a:bodyPr rot="0" spcFirstLastPara="0" vertOverflow="overflow" horzOverflow="overflow" vert="horz" wrap="square" lIns="0" tIns="23326" rIns="0" bIns="2332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地域活動</a:t>
            </a:r>
          </a:p>
        </p:txBody>
      </p:sp>
      <p:sp>
        <p:nvSpPr>
          <p:cNvPr id="124" name="角丸四角形 123"/>
          <p:cNvSpPr/>
          <p:nvPr/>
        </p:nvSpPr>
        <p:spPr>
          <a:xfrm>
            <a:off x="11340548" y="7829879"/>
            <a:ext cx="370481" cy="368079"/>
          </a:xfrm>
          <a:prstGeom prst="roundRect">
            <a:avLst/>
          </a:prstGeom>
          <a:solidFill>
            <a:sysClr val="window" lastClr="FFFFFF"/>
          </a:solidFill>
          <a:ln w="12700" cap="flat" cmpd="sng" algn="ctr">
            <a:solidFill>
              <a:srgbClr val="A5A5A5"/>
            </a:solidFill>
            <a:prstDash val="solid"/>
            <a:miter lim="800000"/>
          </a:ln>
          <a:effectLst/>
        </p:spPr>
        <p:txBody>
          <a:bodyPr rot="0" spcFirstLastPara="0" vertOverflow="overflow" horzOverflow="overflow" vert="horz" wrap="square" lIns="0" tIns="23326" rIns="0" bIns="2332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家族・</a:t>
            </a:r>
            <a:endParaRPr kumimoji="0" lang="en-US" altLang="ja-JP" sz="600" b="0" i="0" u="none" strike="noStrike" kern="0" cap="none" spc="0" normalizeH="0" baseline="0" noProof="0" dirty="0" smtClean="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友人との交流</a:t>
            </a:r>
          </a:p>
        </p:txBody>
      </p:sp>
      <p:sp>
        <p:nvSpPr>
          <p:cNvPr id="125" name="角丸四角形 124"/>
          <p:cNvSpPr/>
          <p:nvPr/>
        </p:nvSpPr>
        <p:spPr>
          <a:xfrm>
            <a:off x="9858387" y="7818451"/>
            <a:ext cx="370481" cy="368079"/>
          </a:xfrm>
          <a:prstGeom prst="roundRect">
            <a:avLst/>
          </a:prstGeom>
          <a:solidFill>
            <a:sysClr val="window" lastClr="FFFFFF"/>
          </a:solidFill>
          <a:ln w="12700" cap="flat" cmpd="sng" algn="ctr">
            <a:solidFill>
              <a:srgbClr val="A5A5A5"/>
            </a:solidFill>
            <a:prstDash val="solid"/>
            <a:miter lim="800000"/>
          </a:ln>
          <a:effectLst/>
        </p:spPr>
        <p:txBody>
          <a:bodyPr rot="0" spcFirstLastPara="0" vertOverflow="overflow" horzOverflow="overflow" vert="horz" wrap="square" lIns="0" tIns="23326" rIns="0" bIns="2332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スポーツ</a:t>
            </a:r>
          </a:p>
        </p:txBody>
      </p:sp>
      <p:sp>
        <p:nvSpPr>
          <p:cNvPr id="126" name="角丸四角形 125"/>
          <p:cNvSpPr/>
          <p:nvPr/>
        </p:nvSpPr>
        <p:spPr>
          <a:xfrm>
            <a:off x="10967471" y="7829879"/>
            <a:ext cx="370481" cy="368079"/>
          </a:xfrm>
          <a:prstGeom prst="roundRect">
            <a:avLst/>
          </a:prstGeom>
          <a:solidFill>
            <a:sysClr val="window" lastClr="FFFFFF"/>
          </a:solidFill>
          <a:ln w="12700" cap="flat" cmpd="sng" algn="ctr">
            <a:solidFill>
              <a:srgbClr val="A5A5A5"/>
            </a:solidFill>
            <a:prstDash val="solid"/>
            <a:miter lim="800000"/>
          </a:ln>
          <a:effectLst/>
        </p:spPr>
        <p:txBody>
          <a:bodyPr rot="0" spcFirstLastPara="0" vertOverflow="overflow" horzOverflow="overflow" vert="horz" wrap="square" lIns="0" tIns="23326" rIns="0" bIns="2332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趣味・</a:t>
            </a:r>
            <a:endParaRPr kumimoji="0" lang="en-US" altLang="ja-JP" sz="600" b="0" i="0" u="none" strike="noStrike" kern="0" cap="none" spc="0" normalizeH="0" baseline="0" noProof="0" dirty="0" smtClean="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娯楽</a:t>
            </a:r>
          </a:p>
        </p:txBody>
      </p:sp>
      <p:sp>
        <p:nvSpPr>
          <p:cNvPr id="127" name="角丸四角形 126"/>
          <p:cNvSpPr/>
          <p:nvPr/>
        </p:nvSpPr>
        <p:spPr>
          <a:xfrm>
            <a:off x="11718276" y="7832767"/>
            <a:ext cx="370481" cy="368079"/>
          </a:xfrm>
          <a:prstGeom prst="roundRect">
            <a:avLst/>
          </a:prstGeom>
          <a:solidFill>
            <a:sysClr val="window" lastClr="FFFFFF"/>
          </a:solidFill>
          <a:ln w="12700" cap="flat" cmpd="sng" algn="ctr">
            <a:solidFill>
              <a:srgbClr val="A5A5A5"/>
            </a:solidFill>
            <a:prstDash val="solid"/>
            <a:miter lim="800000"/>
          </a:ln>
          <a:effectLst/>
        </p:spPr>
        <p:txBody>
          <a:bodyPr rot="0" spcFirstLastPara="0" vertOverflow="overflow" horzOverflow="overflow" vert="horz" wrap="square" lIns="0" tIns="23326" rIns="0" bIns="2332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その他の</a:t>
            </a:r>
            <a:endParaRPr kumimoji="0" lang="en-US" altLang="ja-JP" sz="600" b="0" i="0" u="none" strike="noStrike" kern="0" cap="none" spc="0" normalizeH="0" baseline="0" noProof="0" dirty="0" smtClean="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活動</a:t>
            </a:r>
          </a:p>
        </p:txBody>
      </p:sp>
      <p:sp>
        <p:nvSpPr>
          <p:cNvPr id="128" name="角丸四角形 127"/>
          <p:cNvSpPr/>
          <p:nvPr/>
        </p:nvSpPr>
        <p:spPr>
          <a:xfrm>
            <a:off x="7792811" y="7818143"/>
            <a:ext cx="370481" cy="368079"/>
          </a:xfrm>
          <a:prstGeom prst="roundRect">
            <a:avLst/>
          </a:prstGeom>
          <a:solidFill>
            <a:sysClr val="window" lastClr="FFFFFF"/>
          </a:solidFill>
          <a:ln w="12700" cap="flat" cmpd="sng" algn="ctr">
            <a:solidFill>
              <a:srgbClr val="A5A5A5"/>
            </a:solidFill>
            <a:prstDash val="solid"/>
            <a:miter lim="800000"/>
          </a:ln>
          <a:effectLst/>
        </p:spPr>
        <p:txBody>
          <a:bodyPr rot="0" spcFirstLastPara="0" vertOverflow="overflow" horzOverflow="overflow" vert="horz" wrap="square" lIns="0" tIns="23326" rIns="0" bIns="2332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生活習慣病の予防</a:t>
            </a:r>
          </a:p>
        </p:txBody>
      </p:sp>
      <p:sp>
        <p:nvSpPr>
          <p:cNvPr id="129" name="角丸四角形 128"/>
          <p:cNvSpPr/>
          <p:nvPr/>
        </p:nvSpPr>
        <p:spPr>
          <a:xfrm>
            <a:off x="8176710" y="7811181"/>
            <a:ext cx="370481" cy="368079"/>
          </a:xfrm>
          <a:prstGeom prst="roundRect">
            <a:avLst/>
          </a:prstGeom>
          <a:solidFill>
            <a:sysClr val="window" lastClr="FFFFFF"/>
          </a:solidFill>
          <a:ln w="12700" cap="flat" cmpd="sng" algn="ctr">
            <a:solidFill>
              <a:srgbClr val="A5A5A5"/>
            </a:solidFill>
            <a:prstDash val="solid"/>
            <a:miter lim="800000"/>
          </a:ln>
          <a:effectLst/>
        </p:spPr>
        <p:txBody>
          <a:bodyPr rot="0" spcFirstLastPara="0" vertOverflow="overflow" horzOverflow="overflow" vert="horz" wrap="square" lIns="0" tIns="23326" rIns="0" bIns="2332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早期発見</a:t>
            </a:r>
            <a:endParaRPr kumimoji="0" lang="en-US" altLang="ja-JP" sz="600" b="0" i="0" u="none" strike="noStrike" kern="0" cap="none" spc="0" normalizeH="0" baseline="0" noProof="0" dirty="0" smtClean="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早期治療</a:t>
            </a:r>
          </a:p>
        </p:txBody>
      </p:sp>
      <p:sp>
        <p:nvSpPr>
          <p:cNvPr id="130" name="角丸四角形 129"/>
          <p:cNvSpPr/>
          <p:nvPr/>
        </p:nvSpPr>
        <p:spPr>
          <a:xfrm>
            <a:off x="8554131" y="7805265"/>
            <a:ext cx="370481" cy="368079"/>
          </a:xfrm>
          <a:prstGeom prst="roundRect">
            <a:avLst/>
          </a:prstGeom>
          <a:solidFill>
            <a:sysClr val="window" lastClr="FFFFFF"/>
          </a:solidFill>
          <a:ln w="12700" cap="flat" cmpd="sng" algn="ctr">
            <a:solidFill>
              <a:srgbClr val="A5A5A5"/>
            </a:solidFill>
            <a:prstDash val="solid"/>
            <a:miter lim="800000"/>
          </a:ln>
          <a:effectLst/>
        </p:spPr>
        <p:txBody>
          <a:bodyPr rot="0" spcFirstLastPara="0" vertOverflow="overflow" horzOverflow="overflow" vert="horz" wrap="square" lIns="0" tIns="23326" rIns="0" bIns="2332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歯と口の健康づくり</a:t>
            </a:r>
          </a:p>
        </p:txBody>
      </p:sp>
      <p:sp>
        <p:nvSpPr>
          <p:cNvPr id="131" name="角丸四角形 130"/>
          <p:cNvSpPr/>
          <p:nvPr/>
        </p:nvSpPr>
        <p:spPr>
          <a:xfrm>
            <a:off x="8922129" y="7803841"/>
            <a:ext cx="370481" cy="368079"/>
          </a:xfrm>
          <a:prstGeom prst="roundRect">
            <a:avLst/>
          </a:prstGeom>
          <a:solidFill>
            <a:sysClr val="window" lastClr="FFFFFF"/>
          </a:solidFill>
          <a:ln w="12700" cap="flat" cmpd="sng" algn="ctr">
            <a:solidFill>
              <a:srgbClr val="A5A5A5"/>
            </a:solidFill>
            <a:prstDash val="solid"/>
            <a:miter lim="800000"/>
          </a:ln>
          <a:effectLst/>
        </p:spPr>
        <p:txBody>
          <a:bodyPr rot="0" spcFirstLastPara="0" vertOverflow="overflow" horzOverflow="overflow" vert="horz" wrap="square" lIns="0" tIns="23326" rIns="0" bIns="2332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その他様々な</a:t>
            </a:r>
            <a:endParaRPr kumimoji="0" lang="en-US" altLang="ja-JP" sz="600" b="0" i="0" u="none" strike="noStrike" kern="0" cap="none" spc="0" normalizeH="0" baseline="0" noProof="0" dirty="0" smtClean="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600" b="0" i="0" u="none" strike="noStrike" kern="0" cap="none" spc="0" normalizeH="0" baseline="0" noProof="0" dirty="0" smtClean="0">
                <a:ln>
                  <a:noFill/>
                </a:ln>
                <a:solidFill>
                  <a:prstClr val="black"/>
                </a:solidFill>
                <a:effectLst/>
                <a:uLnTx/>
                <a:uFillTx/>
              </a:rPr>
              <a:t>健康づくり</a:t>
            </a:r>
          </a:p>
        </p:txBody>
      </p:sp>
      <p:sp>
        <p:nvSpPr>
          <p:cNvPr id="241" name="テキスト ボックス 240"/>
          <p:cNvSpPr txBox="1"/>
          <p:nvPr/>
        </p:nvSpPr>
        <p:spPr>
          <a:xfrm>
            <a:off x="9953585" y="7421760"/>
            <a:ext cx="1055816" cy="307777"/>
          </a:xfrm>
          <a:prstGeom prst="rect">
            <a:avLst/>
          </a:prstGeom>
          <a:noFill/>
          <a:ln>
            <a:solidFill>
              <a:schemeClr val="tx1"/>
            </a:solidFill>
            <a:prstDash val="solid"/>
          </a:ln>
        </p:spPr>
        <p:txBody>
          <a:bodyPr wrap="square" rtlCol="0">
            <a:spAutoFit/>
          </a:bodyPr>
          <a:lstStyle/>
          <a:p>
            <a:r>
              <a:rPr kumimoji="1" lang="ja-JP" altLang="en-US" sz="1400" dirty="0" smtClean="0"/>
              <a:t>多様な</a:t>
            </a:r>
            <a:r>
              <a:rPr kumimoji="1" lang="ja-JP" altLang="en-US" sz="1400" dirty="0"/>
              <a:t>活動</a:t>
            </a:r>
          </a:p>
        </p:txBody>
      </p:sp>
      <p:sp>
        <p:nvSpPr>
          <p:cNvPr id="240" name="テキスト ボックス 239"/>
          <p:cNvSpPr txBox="1"/>
          <p:nvPr/>
        </p:nvSpPr>
        <p:spPr>
          <a:xfrm>
            <a:off x="8342401" y="7440559"/>
            <a:ext cx="1170099" cy="307777"/>
          </a:xfrm>
          <a:prstGeom prst="rect">
            <a:avLst/>
          </a:prstGeom>
          <a:noFill/>
          <a:ln>
            <a:solidFill>
              <a:schemeClr val="tx1"/>
            </a:solidFill>
            <a:prstDash val="solid"/>
          </a:ln>
        </p:spPr>
        <p:txBody>
          <a:bodyPr wrap="square" rtlCol="0">
            <a:spAutoFit/>
          </a:bodyPr>
          <a:lstStyle/>
          <a:p>
            <a:r>
              <a:rPr kumimoji="1" lang="ja-JP" altLang="en-US" sz="1400" dirty="0" smtClean="0"/>
              <a:t>  健康づくり</a:t>
            </a:r>
            <a:endParaRPr kumimoji="1" lang="ja-JP" altLang="en-US" sz="1400" dirty="0"/>
          </a:p>
        </p:txBody>
      </p:sp>
      <p:sp>
        <p:nvSpPr>
          <p:cNvPr id="244" name="テキスト ボックス 243"/>
          <p:cNvSpPr txBox="1"/>
          <p:nvPr/>
        </p:nvSpPr>
        <p:spPr>
          <a:xfrm>
            <a:off x="9300824" y="6937526"/>
            <a:ext cx="1545609" cy="307777"/>
          </a:xfrm>
          <a:prstGeom prst="rect">
            <a:avLst/>
          </a:prstGeom>
          <a:noFill/>
        </p:spPr>
        <p:txBody>
          <a:bodyPr wrap="square" rtlCol="0">
            <a:spAutoFit/>
          </a:bodyPr>
          <a:lstStyle/>
          <a:p>
            <a:r>
              <a:rPr kumimoji="1" lang="ja-JP" altLang="en-US" sz="1400" dirty="0" smtClean="0">
                <a:solidFill>
                  <a:srgbClr val="FF0000"/>
                </a:solidFill>
              </a:rPr>
              <a:t>相乗効果</a:t>
            </a:r>
            <a:endParaRPr kumimoji="1" lang="ja-JP" altLang="en-US" sz="1400" dirty="0">
              <a:solidFill>
                <a:srgbClr val="FF0000"/>
              </a:solidFill>
            </a:endParaRPr>
          </a:p>
        </p:txBody>
      </p:sp>
      <p:sp>
        <p:nvSpPr>
          <p:cNvPr id="10" name="二等辺三角形 9"/>
          <p:cNvSpPr/>
          <p:nvPr/>
        </p:nvSpPr>
        <p:spPr>
          <a:xfrm>
            <a:off x="8120207" y="8266138"/>
            <a:ext cx="602616" cy="16759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二等辺三角形 131"/>
          <p:cNvSpPr/>
          <p:nvPr/>
        </p:nvSpPr>
        <p:spPr>
          <a:xfrm>
            <a:off x="10666163" y="8274687"/>
            <a:ext cx="602616" cy="16759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正方形/長方形 134"/>
          <p:cNvSpPr/>
          <p:nvPr/>
        </p:nvSpPr>
        <p:spPr>
          <a:xfrm>
            <a:off x="7153308" y="8950599"/>
            <a:ext cx="5083205" cy="292734"/>
          </a:xfrm>
          <a:prstGeom prst="rect">
            <a:avLst/>
          </a:prstGeom>
          <a:noFill/>
          <a:ln w="12700"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smtClean="0">
                <a:ln>
                  <a:noFill/>
                </a:ln>
                <a:solidFill>
                  <a:prstClr val="black"/>
                </a:solidFill>
                <a:effectLst/>
                <a:uLnTx/>
                <a:uFillTx/>
              </a:rPr>
              <a:t>再生医療、ロボット、</a:t>
            </a:r>
            <a:r>
              <a:rPr kumimoji="0" lang="en-US" altLang="ja-JP" sz="900" b="0" i="0" u="none" strike="noStrike" kern="0" cap="none" spc="0" normalizeH="0" baseline="0" noProof="0" dirty="0" smtClean="0">
                <a:ln>
                  <a:noFill/>
                </a:ln>
                <a:solidFill>
                  <a:prstClr val="black"/>
                </a:solidFill>
                <a:effectLst/>
                <a:uLnTx/>
                <a:uFillTx/>
              </a:rPr>
              <a:t>AI</a:t>
            </a:r>
            <a:r>
              <a:rPr kumimoji="0" lang="ja-JP" altLang="en-US" sz="900" b="0" i="0" u="none" strike="noStrike" kern="0" cap="none" spc="0" normalizeH="0" baseline="0" noProof="0" dirty="0" err="1" smtClean="0">
                <a:ln>
                  <a:noFill/>
                </a:ln>
                <a:solidFill>
                  <a:prstClr val="black"/>
                </a:solidFill>
                <a:effectLst/>
                <a:uLnTx/>
                <a:uFillTx/>
              </a:rPr>
              <a:t>、</a:t>
            </a:r>
            <a:r>
              <a:rPr kumimoji="0" lang="en-US" altLang="ja-JP" sz="900" b="0" i="0" u="none" strike="noStrike" kern="0" cap="none" spc="0" normalizeH="0" baseline="0" noProof="0" dirty="0" err="1" smtClean="0">
                <a:ln>
                  <a:noFill/>
                </a:ln>
                <a:solidFill>
                  <a:prstClr val="black"/>
                </a:solidFill>
                <a:effectLst/>
                <a:uLnTx/>
                <a:uFillTx/>
              </a:rPr>
              <a:t>IoT</a:t>
            </a:r>
            <a:r>
              <a:rPr kumimoji="0" lang="ja-JP" altLang="en-US" sz="900" b="0" i="0" u="none" strike="noStrike" kern="0" cap="none" spc="0" normalizeH="0" baseline="0" noProof="0" dirty="0" err="1" smtClean="0">
                <a:ln>
                  <a:noFill/>
                </a:ln>
                <a:solidFill>
                  <a:prstClr val="black"/>
                </a:solidFill>
                <a:effectLst/>
                <a:uLnTx/>
                <a:uFillTx/>
              </a:rPr>
              <a:t>、</a:t>
            </a:r>
            <a:r>
              <a:rPr kumimoji="0" lang="en-US" altLang="ja-JP" sz="900" b="0" i="0" u="none" strike="noStrike" kern="0" cap="none" spc="0" normalizeH="0" baseline="0" noProof="0" dirty="0" smtClean="0">
                <a:ln>
                  <a:noFill/>
                </a:ln>
                <a:solidFill>
                  <a:prstClr val="black"/>
                </a:solidFill>
                <a:effectLst/>
                <a:uLnTx/>
                <a:uFillTx/>
              </a:rPr>
              <a:t>VR</a:t>
            </a:r>
            <a:r>
              <a:rPr kumimoji="0" lang="ja-JP" altLang="en-US" sz="900" b="0" i="0" u="none" strike="noStrike" kern="0" cap="none" spc="0" normalizeH="0" baseline="0" noProof="0" dirty="0" smtClean="0">
                <a:ln>
                  <a:noFill/>
                </a:ln>
                <a:solidFill>
                  <a:prstClr val="black"/>
                </a:solidFill>
                <a:effectLst/>
                <a:uLnTx/>
                <a:uFillTx/>
              </a:rPr>
              <a:t>・</a:t>
            </a:r>
            <a:r>
              <a:rPr kumimoji="0" lang="en-US" altLang="ja-JP" sz="900" b="0" i="0" u="none" strike="noStrike" kern="0" cap="none" spc="0" normalizeH="0" baseline="0" noProof="0" dirty="0" smtClean="0">
                <a:ln>
                  <a:noFill/>
                </a:ln>
                <a:solidFill>
                  <a:prstClr val="black"/>
                </a:solidFill>
                <a:effectLst/>
                <a:uLnTx/>
                <a:uFillTx/>
              </a:rPr>
              <a:t>AR</a:t>
            </a:r>
            <a:r>
              <a:rPr kumimoji="0" lang="ja-JP" altLang="en-US" sz="900" b="0" i="0" u="none" strike="noStrike" kern="0" cap="none" spc="0" normalizeH="0" baseline="0" noProof="0" dirty="0" err="1" smtClean="0">
                <a:ln>
                  <a:noFill/>
                </a:ln>
                <a:solidFill>
                  <a:prstClr val="black"/>
                </a:solidFill>
                <a:effectLst/>
                <a:uLnTx/>
                <a:uFillTx/>
              </a:rPr>
              <a:t>、</a:t>
            </a:r>
            <a:r>
              <a:rPr kumimoji="0" lang="ja-JP" altLang="en-US" sz="900" b="0" i="0" u="none" strike="noStrike" kern="0" cap="none" spc="0" normalizeH="0" baseline="0" noProof="0" dirty="0" smtClean="0">
                <a:ln>
                  <a:noFill/>
                </a:ln>
                <a:solidFill>
                  <a:prstClr val="black"/>
                </a:solidFill>
                <a:effectLst/>
                <a:uLnTx/>
                <a:uFillTx/>
              </a:rPr>
              <a:t>アンチエイジング</a:t>
            </a:r>
            <a:r>
              <a:rPr kumimoji="0" lang="en-US" altLang="ja-JP" sz="900" b="0" i="0" u="none" strike="noStrike" kern="0" cap="none" spc="0" normalizeH="0" baseline="0" noProof="0" dirty="0" smtClean="0">
                <a:ln>
                  <a:noFill/>
                </a:ln>
                <a:solidFill>
                  <a:prstClr val="black"/>
                </a:solidFill>
                <a:effectLst/>
                <a:uLnTx/>
                <a:uFillTx/>
              </a:rPr>
              <a:t>(</a:t>
            </a:r>
            <a:r>
              <a:rPr kumimoji="0" lang="ja-JP" altLang="en-US" sz="900" b="0" i="0" u="none" strike="noStrike" kern="0" cap="none" spc="0" normalizeH="0" baseline="0" noProof="0" dirty="0" smtClean="0">
                <a:ln>
                  <a:noFill/>
                </a:ln>
                <a:solidFill>
                  <a:prstClr val="black"/>
                </a:solidFill>
                <a:effectLst/>
                <a:uLnTx/>
                <a:uFillTx/>
              </a:rPr>
              <a:t>機能的な衰えの予防→心身に好影響</a:t>
            </a:r>
            <a:r>
              <a:rPr kumimoji="0" lang="en-US" altLang="ja-JP" sz="900" b="0" i="0" u="none" strike="noStrike" kern="0" cap="none" spc="0" normalizeH="0" baseline="0" noProof="0" dirty="0" smtClean="0">
                <a:ln>
                  <a:noFill/>
                </a:ln>
                <a:solidFill>
                  <a:prstClr val="black"/>
                </a:solidFill>
                <a:effectLst/>
                <a:uLnTx/>
                <a:uFillTx/>
              </a:rPr>
              <a:t>)</a:t>
            </a:r>
            <a:r>
              <a:rPr kumimoji="0" lang="ja-JP" altLang="en-US" sz="900" b="0" i="0" u="none" strike="noStrike" kern="0" cap="none" spc="0" normalizeH="0" baseline="0" noProof="0" dirty="0" smtClean="0">
                <a:ln>
                  <a:noFill/>
                </a:ln>
                <a:solidFill>
                  <a:prstClr val="black"/>
                </a:solidFill>
                <a:effectLst/>
                <a:uLnTx/>
                <a:uFillTx/>
              </a:rPr>
              <a:t>など</a:t>
            </a:r>
          </a:p>
        </p:txBody>
      </p:sp>
      <p:sp>
        <p:nvSpPr>
          <p:cNvPr id="136" name="テキスト ボックス 135"/>
          <p:cNvSpPr txBox="1"/>
          <p:nvPr/>
        </p:nvSpPr>
        <p:spPr>
          <a:xfrm>
            <a:off x="7690694" y="6674709"/>
            <a:ext cx="4097733" cy="246221"/>
          </a:xfrm>
          <a:prstGeom prst="rect">
            <a:avLst/>
          </a:prstGeom>
          <a:noFill/>
        </p:spPr>
        <p:txBody>
          <a:bodyPr wrap="square" rtlCol="0">
            <a:spAutoFit/>
          </a:bodyPr>
          <a:lstStyle/>
          <a:p>
            <a:r>
              <a:rPr kumimoji="1" lang="ja-JP" altLang="en-US" sz="1000" dirty="0" smtClean="0"/>
              <a:t>「</a:t>
            </a:r>
            <a:r>
              <a:rPr kumimoji="1" lang="ja-JP" altLang="en-US" sz="1000" dirty="0"/>
              <a:t>健康づくり」と「多様な活動」を</a:t>
            </a:r>
            <a:r>
              <a:rPr kumimoji="1" lang="ja-JP" altLang="en-US" sz="1000" dirty="0" smtClean="0"/>
              <a:t>進めることで、「</a:t>
            </a:r>
            <a:r>
              <a:rPr kumimoji="1" lang="en-US" altLang="ja-JP" sz="1000" dirty="0" smtClean="0"/>
              <a:t>10</a:t>
            </a:r>
            <a:r>
              <a:rPr kumimoji="1" lang="ja-JP" altLang="en-US" sz="1000" dirty="0" smtClean="0"/>
              <a:t>歳若返り」</a:t>
            </a:r>
            <a:r>
              <a:rPr kumimoji="1" lang="ja-JP" altLang="en-US" sz="1000" dirty="0"/>
              <a:t>の</a:t>
            </a:r>
            <a:r>
              <a:rPr kumimoji="1" lang="ja-JP" altLang="en-US" sz="1000" dirty="0" smtClean="0"/>
              <a:t>実現をめざす</a:t>
            </a:r>
            <a:endParaRPr kumimoji="1" lang="ja-JP" altLang="en-US" sz="1000" dirty="0"/>
          </a:p>
        </p:txBody>
      </p:sp>
      <p:sp>
        <p:nvSpPr>
          <p:cNvPr id="137" name="正方形/長方形 136"/>
          <p:cNvSpPr/>
          <p:nvPr/>
        </p:nvSpPr>
        <p:spPr>
          <a:xfrm>
            <a:off x="6645467" y="7392593"/>
            <a:ext cx="1711478" cy="366717"/>
          </a:xfrm>
          <a:prstGeom prst="rect">
            <a:avLst/>
          </a:prstGeom>
          <a:noFill/>
          <a:ln w="12700" cap="flat" cmpd="sng" algn="ctr">
            <a:noFill/>
            <a:prstDash val="solid"/>
            <a:miter lim="800000"/>
          </a:ln>
          <a:effectLst/>
        </p:spPr>
        <p:txBody>
          <a:bodyPr rtlCol="0" anchor="ctr"/>
          <a:lstStyle/>
          <a:p>
            <a:pPr marL="47789" marR="0" lvl="0" indent="-47789" algn="ctr" defTabSz="4572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府民一人ひとりが健康への関心と理解を深め、</a:t>
            </a:r>
            <a:endParaRPr kumimoji="0" lang="en-US" altLang="ja-JP" sz="9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47789" marR="0" lvl="0" indent="-47789" algn="ctr" defTabSz="4572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健康寿命の延伸をめざす</a:t>
            </a:r>
          </a:p>
        </p:txBody>
      </p:sp>
      <p:sp>
        <p:nvSpPr>
          <p:cNvPr id="169" name="正方形/長方形 168"/>
          <p:cNvSpPr/>
          <p:nvPr/>
        </p:nvSpPr>
        <p:spPr>
          <a:xfrm>
            <a:off x="10932008" y="7386209"/>
            <a:ext cx="1833043" cy="366717"/>
          </a:xfrm>
          <a:prstGeom prst="rect">
            <a:avLst/>
          </a:prstGeom>
          <a:noFill/>
          <a:ln w="12700" cap="flat" cmpd="sng" algn="ctr">
            <a:noFill/>
            <a:prstDash val="solid"/>
            <a:miter lim="800000"/>
          </a:ln>
          <a:effectLst/>
        </p:spPr>
        <p:txBody>
          <a:bodyPr rtlCol="0" anchor="ctr"/>
          <a:lstStyle/>
          <a:p>
            <a:pPr marL="47789" lvl="0" indent="-47789" algn="ctr">
              <a:defRPr/>
            </a:pPr>
            <a:r>
              <a:rPr lang="ja-JP" altLang="en-US" sz="900" kern="0" dirty="0">
                <a:solidFill>
                  <a:prstClr val="black"/>
                </a:solidFill>
                <a:latin typeface="Meiryo UI" panose="020B0604030504040204" pitchFamily="50" charset="-128"/>
                <a:ea typeface="Meiryo UI" panose="020B0604030504040204" pitchFamily="50" charset="-128"/>
              </a:rPr>
              <a:t>加齢等により健康に影響が生じても</a:t>
            </a:r>
          </a:p>
          <a:p>
            <a:pPr marL="47789" lvl="0" indent="-47789" algn="ctr">
              <a:defRPr/>
            </a:pPr>
            <a:r>
              <a:rPr lang="ja-JP" altLang="en-US" sz="900" kern="0" dirty="0">
                <a:solidFill>
                  <a:prstClr val="black"/>
                </a:solidFill>
                <a:latin typeface="Meiryo UI" panose="020B0604030504040204" pitchFamily="50" charset="-128"/>
                <a:ea typeface="Meiryo UI" panose="020B0604030504040204" pitchFamily="50" charset="-128"/>
              </a:rPr>
              <a:t>いつまでも活動できる環境をめざす</a:t>
            </a:r>
          </a:p>
        </p:txBody>
      </p:sp>
      <p:sp>
        <p:nvSpPr>
          <p:cNvPr id="139" name="テキスト ボックス 138"/>
          <p:cNvSpPr txBox="1"/>
          <p:nvPr/>
        </p:nvSpPr>
        <p:spPr>
          <a:xfrm>
            <a:off x="7457783" y="8426899"/>
            <a:ext cx="4506576" cy="246221"/>
          </a:xfrm>
          <a:prstGeom prst="rect">
            <a:avLst/>
          </a:prstGeom>
          <a:noFill/>
          <a:ln>
            <a:noFill/>
            <a:prstDash val="sysDash"/>
          </a:ln>
        </p:spPr>
        <p:txBody>
          <a:bodyPr wrap="square" rtlCol="0">
            <a:spAutoFit/>
          </a:bodyPr>
          <a:lstStyle/>
          <a:p>
            <a:r>
              <a:rPr kumimoji="1" lang="ja-JP" altLang="en-US" sz="1000" dirty="0" smtClean="0"/>
              <a:t>先進</a:t>
            </a:r>
            <a:r>
              <a:rPr kumimoji="1" lang="ja-JP" altLang="en-US" sz="1000" dirty="0"/>
              <a:t>技術を活用して、健康づくりや多様な活動につながる取組みをさらに充実・</a:t>
            </a:r>
            <a:r>
              <a:rPr kumimoji="1" lang="ja-JP" altLang="en-US" sz="1000" dirty="0" smtClean="0"/>
              <a:t>拡大</a:t>
            </a:r>
            <a:endParaRPr kumimoji="1" lang="ja-JP" altLang="en-US" sz="1000" dirty="0"/>
          </a:p>
        </p:txBody>
      </p:sp>
      <p:sp>
        <p:nvSpPr>
          <p:cNvPr id="170" name="二等辺三角形 169"/>
          <p:cNvSpPr/>
          <p:nvPr/>
        </p:nvSpPr>
        <p:spPr>
          <a:xfrm>
            <a:off x="8474390" y="7012675"/>
            <a:ext cx="602616" cy="16759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1" name="二等辺三角形 170"/>
          <p:cNvSpPr/>
          <p:nvPr/>
        </p:nvSpPr>
        <p:spPr>
          <a:xfrm>
            <a:off x="10445341" y="7042377"/>
            <a:ext cx="602616" cy="16759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コネクタ 23"/>
          <p:cNvCxnSpPr/>
          <p:nvPr/>
        </p:nvCxnSpPr>
        <p:spPr>
          <a:xfrm flipV="1">
            <a:off x="8522723" y="6947620"/>
            <a:ext cx="2333535" cy="9464"/>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sp>
        <p:nvSpPr>
          <p:cNvPr id="120" name="正方形/長方形 119"/>
          <p:cNvSpPr/>
          <p:nvPr/>
        </p:nvSpPr>
        <p:spPr>
          <a:xfrm>
            <a:off x="11711029" y="32977"/>
            <a:ext cx="987874" cy="354776"/>
          </a:xfrm>
          <a:prstGeom prst="rect">
            <a:avLst/>
          </a:prstGeom>
          <a:ln w="6350"/>
        </p:spPr>
        <p:style>
          <a:lnRef idx="2">
            <a:schemeClr val="dk1"/>
          </a:lnRef>
          <a:fillRef idx="1">
            <a:schemeClr val="lt1"/>
          </a:fillRef>
          <a:effectRef idx="0">
            <a:schemeClr val="dk1"/>
          </a:effectRef>
          <a:fontRef idx="minor">
            <a:schemeClr val="dk1"/>
          </a:fontRef>
        </p:style>
        <p:txBody>
          <a:bodyPr anchor="ctr"/>
          <a:lstStyle/>
          <a:p>
            <a:pPr algn="ctr">
              <a:defRPr/>
            </a:pPr>
            <a:r>
              <a:rPr kumimoji="1" lang="ja-JP" altLang="en-US" sz="1400" dirty="0" smtClean="0">
                <a:latin typeface="Meiryo UI" panose="020B0604030504040204" pitchFamily="50" charset="-128"/>
                <a:ea typeface="Meiryo UI" panose="020B0604030504040204" pitchFamily="50" charset="-128"/>
              </a:rPr>
              <a:t>資料</a:t>
            </a:r>
            <a:r>
              <a:rPr kumimoji="1" lang="en-US" altLang="ja-JP" sz="1400" dirty="0" smtClean="0">
                <a:latin typeface="Meiryo UI" panose="020B0604030504040204" pitchFamily="50" charset="-128"/>
                <a:ea typeface="Meiryo UI" panose="020B0604030504040204" pitchFamily="50" charset="-128"/>
              </a:rPr>
              <a:t>7</a:t>
            </a:r>
            <a:r>
              <a:rPr kumimoji="1" lang="ja-JP" altLang="en-US" sz="1400" dirty="0" smtClean="0">
                <a:latin typeface="Meiryo UI" panose="020B0604030504040204" pitchFamily="50" charset="-128"/>
                <a:ea typeface="Meiryo UI" panose="020B0604030504040204" pitchFamily="50" charset="-128"/>
              </a:rPr>
              <a:t>－</a:t>
            </a:r>
            <a:r>
              <a:rPr kumimoji="1" lang="en-US" altLang="ja-JP" sz="1400" dirty="0" smtClean="0">
                <a:latin typeface="Meiryo UI" panose="020B0604030504040204" pitchFamily="50" charset="-128"/>
                <a:ea typeface="Meiryo UI" panose="020B0604030504040204" pitchFamily="50" charset="-128"/>
              </a:rPr>
              <a:t>1</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04642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a:xfrm>
            <a:off x="196148" y="2915595"/>
            <a:ext cx="12490312" cy="6472450"/>
          </a:xfrm>
          <a:prstGeom prst="roundRect">
            <a:avLst>
              <a:gd name="adj" fmla="val 4979"/>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 name="二等辺三角形 3"/>
          <p:cNvSpPr/>
          <p:nvPr/>
        </p:nvSpPr>
        <p:spPr>
          <a:xfrm flipV="1">
            <a:off x="4996486" y="2533017"/>
            <a:ext cx="3171219" cy="359922"/>
          </a:xfrm>
          <a:prstGeom prst="triangle">
            <a:avLst/>
          </a:prstGeom>
          <a:solidFill>
            <a:schemeClr val="accent5">
              <a:lumMod val="60000"/>
              <a:lumOff val="40000"/>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 name="角丸四角形 1"/>
          <p:cNvSpPr/>
          <p:nvPr/>
        </p:nvSpPr>
        <p:spPr>
          <a:xfrm>
            <a:off x="167955" y="284517"/>
            <a:ext cx="12490313" cy="2198452"/>
          </a:xfrm>
          <a:prstGeom prst="roundRect">
            <a:avLst>
              <a:gd name="adj" fmla="val 6932"/>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07" name="グループ化 106"/>
          <p:cNvGrpSpPr/>
          <p:nvPr/>
        </p:nvGrpSpPr>
        <p:grpSpPr>
          <a:xfrm>
            <a:off x="400146" y="3014180"/>
            <a:ext cx="4004476" cy="359664"/>
            <a:chOff x="312114" y="3122521"/>
            <a:chExt cx="4004476" cy="359664"/>
          </a:xfrm>
        </p:grpSpPr>
        <p:sp>
          <p:nvSpPr>
            <p:cNvPr id="6" name="テキスト ボックス 5"/>
            <p:cNvSpPr txBox="1"/>
            <p:nvPr/>
          </p:nvSpPr>
          <p:spPr>
            <a:xfrm>
              <a:off x="347705" y="3140954"/>
              <a:ext cx="3968885" cy="338554"/>
            </a:xfrm>
            <a:prstGeom prst="rect">
              <a:avLst/>
            </a:prstGeom>
            <a:solidFill>
              <a:schemeClr val="bg1"/>
            </a:solidFill>
          </p:spPr>
          <p:txBody>
            <a:bodyPr wrap="square" rtlCol="0">
              <a:spAutoFit/>
            </a:bodyPr>
            <a:lstStyle/>
            <a:p>
              <a:r>
                <a:rPr kumimoji="1" lang="en-US" altLang="ja-JP" sz="1600" dirty="0"/>
                <a:t>10</a:t>
              </a:r>
              <a:r>
                <a:rPr kumimoji="1" lang="ja-JP" altLang="en-US" sz="1600" dirty="0"/>
                <a:t>歳</a:t>
              </a:r>
              <a:r>
                <a:rPr kumimoji="1" lang="ja-JP" altLang="en-US" sz="1600" dirty="0" smtClean="0"/>
                <a:t>若返りの取組み</a:t>
              </a:r>
              <a:r>
                <a:rPr kumimoji="1" lang="en-US" altLang="ja-JP" sz="1600" dirty="0" smtClean="0"/>
                <a:t>with</a:t>
              </a:r>
              <a:r>
                <a:rPr kumimoji="1" lang="ja-JP" altLang="en-US" sz="1600" dirty="0" smtClean="0"/>
                <a:t>コロナ</a:t>
              </a:r>
              <a:r>
                <a:rPr kumimoji="1" lang="en-US" altLang="ja-JP" sz="1600" dirty="0" smtClean="0"/>
                <a:t>(</a:t>
              </a:r>
              <a:r>
                <a:rPr kumimoji="1" lang="ja-JP" altLang="en-US" sz="1600" dirty="0" smtClean="0"/>
                <a:t>案</a:t>
              </a:r>
              <a:r>
                <a:rPr kumimoji="1" lang="en-US" altLang="ja-JP" sz="1600" dirty="0" smtClean="0"/>
                <a:t>)</a:t>
              </a:r>
            </a:p>
          </p:txBody>
        </p:sp>
        <p:cxnSp>
          <p:nvCxnSpPr>
            <p:cNvPr id="28" name="直線コネクタ 27"/>
            <p:cNvCxnSpPr/>
            <p:nvPr/>
          </p:nvCxnSpPr>
          <p:spPr>
            <a:xfrm>
              <a:off x="322048" y="3482185"/>
              <a:ext cx="317121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312114" y="3122521"/>
              <a:ext cx="3171217"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56" name="テキスト ボックス 55"/>
          <p:cNvSpPr txBox="1"/>
          <p:nvPr/>
        </p:nvSpPr>
        <p:spPr>
          <a:xfrm>
            <a:off x="4936128" y="2545682"/>
            <a:ext cx="3500350" cy="307777"/>
          </a:xfrm>
          <a:prstGeom prst="rect">
            <a:avLst/>
          </a:prstGeom>
          <a:noFill/>
        </p:spPr>
        <p:txBody>
          <a:bodyPr wrap="square" rtlCol="0">
            <a:spAutoFit/>
          </a:bodyPr>
          <a:lstStyle/>
          <a:p>
            <a:r>
              <a:rPr kumimoji="1" lang="en-US" altLang="ja-JP" sz="1400" dirty="0"/>
              <a:t>with</a:t>
            </a:r>
            <a:r>
              <a:rPr kumimoji="1" lang="ja-JP" altLang="en-US" sz="1400" dirty="0" smtClean="0"/>
              <a:t>コロナ下での</a:t>
            </a:r>
            <a:r>
              <a:rPr kumimoji="1" lang="en-US" altLang="ja-JP" sz="1400" dirty="0" smtClean="0"/>
              <a:t>10</a:t>
            </a:r>
            <a:r>
              <a:rPr kumimoji="1" lang="ja-JP" altLang="en-US" sz="1400" dirty="0" smtClean="0"/>
              <a:t>歳若返りの取組推進</a:t>
            </a:r>
            <a:endParaRPr kumimoji="1" lang="ja-JP" altLang="en-US" sz="1400" dirty="0"/>
          </a:p>
        </p:txBody>
      </p:sp>
      <p:sp>
        <p:nvSpPr>
          <p:cNvPr id="79" name="テキスト ボックス 78"/>
          <p:cNvSpPr txBox="1"/>
          <p:nvPr/>
        </p:nvSpPr>
        <p:spPr>
          <a:xfrm>
            <a:off x="7977571" y="725745"/>
            <a:ext cx="4668249" cy="1615827"/>
          </a:xfrm>
          <a:prstGeom prst="rect">
            <a:avLst/>
          </a:prstGeom>
          <a:noFill/>
        </p:spPr>
        <p:txBody>
          <a:bodyPr wrap="square" rtlCol="0">
            <a:spAutoFit/>
          </a:bodyPr>
          <a:lstStyle/>
          <a:p>
            <a:r>
              <a:rPr kumimoji="1" lang="ja-JP" altLang="en-US" sz="1100" dirty="0"/>
              <a:t>・</a:t>
            </a:r>
            <a:r>
              <a:rPr kumimoji="1" lang="ja-JP" altLang="en-US" sz="1100" dirty="0" smtClean="0"/>
              <a:t>新型コロナウイルスの感染拡大防止のため、イベント自粛やテレワーク・オンライン会議の推奨など府民生活や企業活動に大きな影響が生じている。</a:t>
            </a:r>
            <a:endParaRPr kumimoji="1" lang="en-US" altLang="ja-JP" sz="1100" dirty="0" smtClean="0"/>
          </a:p>
          <a:p>
            <a:r>
              <a:rPr kumimoji="1" lang="ja-JP" altLang="en-US" sz="1100" dirty="0" smtClean="0"/>
              <a:t>・ワクチン</a:t>
            </a:r>
            <a:r>
              <a:rPr kumimoji="1" lang="ja-JP" altLang="en-US" sz="1100" dirty="0"/>
              <a:t>や有効な治療薬が開発されるまでの間</a:t>
            </a:r>
            <a:r>
              <a:rPr kumimoji="1" lang="ja-JP" altLang="en-US" sz="1100" dirty="0" smtClean="0"/>
              <a:t>、影響</a:t>
            </a:r>
            <a:r>
              <a:rPr kumimoji="1" lang="ja-JP" altLang="en-US" sz="1100" dirty="0"/>
              <a:t>は今後も続くと</a:t>
            </a:r>
            <a:r>
              <a:rPr kumimoji="1" lang="ja-JP" altLang="en-US" sz="1100" dirty="0" smtClean="0"/>
              <a:t>考えられることから、取組みの推進にあたっては、従前のような人を集めた取組みや</a:t>
            </a:r>
            <a:r>
              <a:rPr kumimoji="1" lang="ja-JP" altLang="en-US" sz="1100" dirty="0"/>
              <a:t>効果</a:t>
            </a:r>
            <a:r>
              <a:rPr kumimoji="1" lang="ja-JP" altLang="en-US" sz="1100" dirty="0" smtClean="0"/>
              <a:t>検証の手法について見直しを行い、コロナとの共存を前提に、「新しい生活様式」</a:t>
            </a:r>
            <a:r>
              <a:rPr kumimoji="1" lang="ja-JP" altLang="en-US" sz="1100" dirty="0"/>
              <a:t>を</a:t>
            </a:r>
            <a:r>
              <a:rPr kumimoji="1" lang="ja-JP" altLang="en-US" sz="1100" dirty="0" smtClean="0"/>
              <a:t>取り入れ、推進していくことが求められる。</a:t>
            </a:r>
            <a:endParaRPr kumimoji="1" lang="en-US" altLang="ja-JP" sz="1100" dirty="0" smtClean="0"/>
          </a:p>
          <a:p>
            <a:r>
              <a:rPr kumimoji="1" lang="ja-JP" altLang="en-US" sz="1100" dirty="0" smtClean="0"/>
              <a:t>・さら</a:t>
            </a:r>
            <a:r>
              <a:rPr kumimoji="1" lang="ja-JP" altLang="en-US" sz="1100" dirty="0"/>
              <a:t>に</a:t>
            </a:r>
            <a:r>
              <a:rPr kumimoji="1" lang="ja-JP" altLang="en-US" sz="1100" dirty="0" smtClean="0"/>
              <a:t>、コロナ後の社会変容を見据え、「新しい生活様式」に加え、</a:t>
            </a:r>
            <a:r>
              <a:rPr kumimoji="1" lang="en-US" altLang="ja-JP" sz="1100" dirty="0" smtClean="0"/>
              <a:t>DX</a:t>
            </a:r>
            <a:r>
              <a:rPr kumimoji="1" lang="ja-JP" altLang="en-US" sz="1100" dirty="0" smtClean="0"/>
              <a:t>（デジタル・トランスフォーメーション）の加速など</a:t>
            </a:r>
            <a:r>
              <a:rPr kumimoji="1" lang="ja-JP" altLang="en-US" sz="1100" dirty="0"/>
              <a:t>、戦略的に</a:t>
            </a:r>
            <a:r>
              <a:rPr kumimoji="1" lang="ja-JP" altLang="en-US" sz="1100" dirty="0" smtClean="0"/>
              <a:t>取組み</a:t>
            </a:r>
            <a:r>
              <a:rPr kumimoji="1" lang="ja-JP" altLang="en-US" sz="1100" dirty="0"/>
              <a:t>を展開</a:t>
            </a:r>
            <a:r>
              <a:rPr kumimoji="1" lang="ja-JP" altLang="en-US" sz="1100" dirty="0" smtClean="0"/>
              <a:t>し、</a:t>
            </a:r>
            <a:r>
              <a:rPr kumimoji="1" lang="en-US" altLang="ja-JP" sz="1100" dirty="0" smtClean="0"/>
              <a:t>2025</a:t>
            </a:r>
            <a:r>
              <a:rPr kumimoji="1" lang="ja-JP" altLang="en-US" sz="1100" dirty="0" smtClean="0"/>
              <a:t>年の大阪・関西万博につなげていく必要がある。</a:t>
            </a:r>
            <a:endParaRPr kumimoji="1" lang="ja-JP" altLang="en-US" sz="1100" dirty="0"/>
          </a:p>
        </p:txBody>
      </p:sp>
      <p:grpSp>
        <p:nvGrpSpPr>
          <p:cNvPr id="71" name="グループ化 70"/>
          <p:cNvGrpSpPr/>
          <p:nvPr/>
        </p:nvGrpSpPr>
        <p:grpSpPr>
          <a:xfrm>
            <a:off x="2832621" y="412923"/>
            <a:ext cx="5145650" cy="1908000"/>
            <a:chOff x="6164088" y="608986"/>
            <a:chExt cx="4783040" cy="1363136"/>
          </a:xfrm>
        </p:grpSpPr>
        <p:sp>
          <p:nvSpPr>
            <p:cNvPr id="8" name="二等辺三角形 7"/>
            <p:cNvSpPr/>
            <p:nvPr/>
          </p:nvSpPr>
          <p:spPr>
            <a:xfrm rot="10800000">
              <a:off x="8168324" y="928597"/>
              <a:ext cx="768123" cy="162575"/>
            </a:xfrm>
            <a:prstGeom prst="triangle">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solidFill>
                <a:srgbClr val="70AD47"/>
              </a:solidFill>
              <a:prstDash val="solid"/>
              <a:miter lim="800000"/>
            </a:ln>
            <a:effectLst/>
          </p:spPr>
          <p:txBody>
            <a:bodyPr rtlCol="0" anchor="ctr"/>
            <a:lstStyle/>
            <a:p>
              <a:pPr algn="ctr">
                <a:defRPr/>
              </a:pPr>
              <a:endParaRPr lang="ja-JP" altLang="en-US" sz="564" kern="0" smtClean="0">
                <a:solidFill>
                  <a:prstClr val="black"/>
                </a:solidFill>
                <a:latin typeface="Calibri" panose="020F0502020204030204"/>
                <a:ea typeface="游ゴシック" panose="020B0400000000000000" pitchFamily="50" charset="-128"/>
              </a:endParaRPr>
            </a:p>
          </p:txBody>
        </p:sp>
        <p:sp>
          <p:nvSpPr>
            <p:cNvPr id="9" name="角丸四角形 8"/>
            <p:cNvSpPr/>
            <p:nvPr/>
          </p:nvSpPr>
          <p:spPr>
            <a:xfrm>
              <a:off x="6164088" y="608986"/>
              <a:ext cx="4783039" cy="1363136"/>
            </a:xfrm>
            <a:prstGeom prst="roundRect">
              <a:avLst>
                <a:gd name="adj" fmla="val 0"/>
              </a:avLst>
            </a:prstGeom>
            <a:solidFill>
              <a:sysClr val="window" lastClr="FFFFFF"/>
            </a:solidFill>
            <a:ln w="12700" cap="flat" cmpd="sng" algn="ctr">
              <a:noFill/>
              <a:prstDash val="solid"/>
              <a:miter lim="800000"/>
            </a:ln>
            <a:effectLst/>
          </p:spPr>
          <p:txBody>
            <a:bodyPr rtlCol="0" anchor="t"/>
            <a:lstStyle/>
            <a:p>
              <a:pPr marL="0" marR="0" lvl="0" indent="0" defTabSz="914400" eaLnBrk="1" fontAlgn="auto" latinLnBrk="0" hangingPunct="1">
                <a:lnSpc>
                  <a:spcPct val="150000"/>
                </a:lnSpc>
                <a:spcBef>
                  <a:spcPts val="0"/>
                </a:spcBef>
                <a:spcAft>
                  <a:spcPts val="0"/>
                </a:spcAft>
                <a:buClrTx/>
                <a:buSzTx/>
                <a:buFontTx/>
                <a:buNone/>
                <a:tabLst/>
                <a:defRPr/>
              </a:pPr>
              <a:endParaRPr kumimoji="0" lang="en-US" altLang="ja-JP" sz="1000" b="0" i="0" u="none" strike="noStrike" kern="0" cap="none" spc="0" normalizeH="0" baseline="0" noProof="0" dirty="0" smtClean="0">
                <a:ln>
                  <a:noFill/>
                </a:ln>
                <a:solidFill>
                  <a:prstClr val="black"/>
                </a:solidFill>
                <a:effectLst/>
                <a:uLnTx/>
                <a:uFillTx/>
              </a:endParaRPr>
            </a:p>
            <a:p>
              <a:pPr marL="0" marR="0" lvl="0" indent="0" defTabSz="914400" eaLnBrk="1" fontAlgn="auto" latinLnBrk="0" hangingPunct="1">
                <a:lnSpc>
                  <a:spcPct val="150000"/>
                </a:lnSpc>
                <a:spcBef>
                  <a:spcPts val="0"/>
                </a:spcBef>
                <a:spcAft>
                  <a:spcPts val="0"/>
                </a:spcAft>
                <a:buClrTx/>
                <a:buSzTx/>
                <a:buFontTx/>
                <a:buNone/>
                <a:tabLst/>
                <a:defRPr/>
              </a:pPr>
              <a:endParaRPr lang="en-US" altLang="ja-JP" sz="784" kern="0" dirty="0">
                <a:solidFill>
                  <a:prstClr val="black"/>
                </a:solidFill>
              </a:endParaRPr>
            </a:p>
            <a:p>
              <a:pPr marL="0" marR="0" lvl="0" indent="0" defTabSz="914400" eaLnBrk="1" fontAlgn="auto" latinLnBrk="0" hangingPunct="1">
                <a:lnSpc>
                  <a:spcPct val="150000"/>
                </a:lnSpc>
                <a:spcBef>
                  <a:spcPts val="0"/>
                </a:spcBef>
                <a:spcAft>
                  <a:spcPts val="0"/>
                </a:spcAft>
                <a:buClrTx/>
                <a:buSzTx/>
                <a:buFontTx/>
                <a:buNone/>
                <a:tabLst/>
                <a:defRPr/>
              </a:pPr>
              <a:r>
                <a:rPr kumimoji="0" lang="ja-JP" altLang="ja-JP" sz="800" b="0" i="0" u="none" strike="noStrike" kern="0" cap="none" spc="0" normalizeH="0" baseline="0" noProof="0" dirty="0" smtClean="0">
                  <a:ln>
                    <a:noFill/>
                  </a:ln>
                  <a:solidFill>
                    <a:prstClr val="black"/>
                  </a:solidFill>
                  <a:effectLst/>
                  <a:uLnTx/>
                  <a:uFillTx/>
                </a:rPr>
                <a:t>（１）運動</a:t>
              </a:r>
              <a:r>
                <a:rPr kumimoji="0" lang="ja-JP" altLang="en-US" sz="800" b="0" i="0" u="none" strike="noStrike" kern="0" cap="none" spc="0" normalizeH="0" baseline="0" noProof="0" dirty="0" smtClean="0">
                  <a:ln>
                    <a:noFill/>
                  </a:ln>
                  <a:solidFill>
                    <a:prstClr val="black"/>
                  </a:solidFill>
                  <a:effectLst/>
                  <a:uLnTx/>
                  <a:uFillTx/>
                </a:rPr>
                <a:t>と</a:t>
              </a:r>
              <a:r>
                <a:rPr kumimoji="0" lang="ja-JP" altLang="ja-JP" sz="800" b="0" i="0" u="none" strike="noStrike" kern="0" cap="none" spc="0" normalizeH="0" baseline="0" noProof="0" dirty="0" smtClean="0">
                  <a:ln>
                    <a:noFill/>
                  </a:ln>
                  <a:solidFill>
                    <a:prstClr val="black"/>
                  </a:solidFill>
                  <a:effectLst/>
                  <a:uLnTx/>
                  <a:uFillTx/>
                </a:rPr>
                <a:t>笑い、音楽</a:t>
              </a:r>
              <a:endParaRPr kumimoji="0" lang="ja-JP" altLang="ja-JP" sz="800" b="0" i="0" u="none" strike="noStrike" kern="0" cap="none" spc="0" normalizeH="0" baseline="0" noProof="0" dirty="0" smtClean="0">
                <a:ln>
                  <a:noFill/>
                </a:ln>
                <a:solidFill>
                  <a:prstClr val="black"/>
                </a:solidFill>
                <a:effectLst/>
                <a:uLnTx/>
                <a:uFillTx/>
                <a:latin typeface="Arial" panose="020B0604020202020204" pitchFamily="34" charset="0"/>
                <a:ea typeface="游ゴシック" panose="020B0400000000000000" pitchFamily="50" charset="-128"/>
              </a:endParaRPr>
            </a:p>
            <a:p>
              <a:pPr marL="0" marR="0" lvl="0" indent="0" defTabSz="914400" eaLnBrk="1" fontAlgn="auto" latinLnBrk="0" hangingPunct="1">
                <a:lnSpc>
                  <a:spcPct val="150000"/>
                </a:lnSpc>
                <a:spcBef>
                  <a:spcPts val="0"/>
                </a:spcBef>
                <a:spcAft>
                  <a:spcPts val="0"/>
                </a:spcAft>
                <a:buClrTx/>
                <a:buSzTx/>
                <a:buFontTx/>
                <a:buNone/>
                <a:tabLst/>
                <a:defRPr/>
              </a:pPr>
              <a:r>
                <a:rPr kumimoji="0" lang="ja-JP" altLang="ja-JP" sz="800" b="0" i="0" u="none" strike="noStrike" kern="0" cap="none" spc="0" normalizeH="0" baseline="0" noProof="0" dirty="0" smtClean="0">
                  <a:ln>
                    <a:noFill/>
                  </a:ln>
                  <a:solidFill>
                    <a:prstClr val="black"/>
                  </a:solidFill>
                  <a:effectLst/>
                  <a:uLnTx/>
                  <a:uFillTx/>
                </a:rPr>
                <a:t>（２）口の健康、食</a:t>
              </a:r>
              <a:endParaRPr kumimoji="0" lang="ja-JP" altLang="ja-JP" sz="800" b="0" i="0" u="none" strike="noStrike" kern="0" cap="none" spc="0" normalizeH="0" baseline="0" noProof="0" dirty="0" smtClean="0">
                <a:ln>
                  <a:noFill/>
                </a:ln>
                <a:solidFill>
                  <a:prstClr val="black"/>
                </a:solidFill>
                <a:effectLst/>
                <a:uLnTx/>
                <a:uFillTx/>
                <a:latin typeface="Arial" panose="020B0604020202020204" pitchFamily="34" charset="0"/>
                <a:ea typeface="游ゴシック" panose="020B0400000000000000" pitchFamily="50" charset="-128"/>
              </a:endParaRPr>
            </a:p>
            <a:p>
              <a:pPr marL="0" marR="0" lvl="0" indent="0" defTabSz="914400" eaLnBrk="1" fontAlgn="auto" latinLnBrk="0" hangingPunct="1">
                <a:lnSpc>
                  <a:spcPct val="150000"/>
                </a:lnSpc>
                <a:spcBef>
                  <a:spcPts val="0"/>
                </a:spcBef>
                <a:spcAft>
                  <a:spcPts val="0"/>
                </a:spcAft>
                <a:buClrTx/>
                <a:buSzTx/>
                <a:buFontTx/>
                <a:buNone/>
                <a:tabLst/>
                <a:defRPr/>
              </a:pPr>
              <a:r>
                <a:rPr kumimoji="0" lang="ja-JP" altLang="ja-JP" sz="800" b="0" i="0" u="none" strike="noStrike" kern="0" cap="none" spc="0" normalizeH="0" baseline="0" noProof="0" dirty="0" smtClean="0">
                  <a:ln>
                    <a:noFill/>
                  </a:ln>
                  <a:solidFill>
                    <a:prstClr val="black"/>
                  </a:solidFill>
                  <a:effectLst/>
                  <a:uLnTx/>
                  <a:uFillTx/>
                </a:rPr>
                <a:t>（３）認知症予防</a:t>
              </a:r>
              <a:endParaRPr kumimoji="0" lang="ja-JP" altLang="ja-JP" sz="800" b="0" i="0" u="none" strike="noStrike" kern="0" cap="none" spc="0" normalizeH="0" baseline="0" noProof="0" dirty="0" smtClean="0">
                <a:ln>
                  <a:noFill/>
                </a:ln>
                <a:solidFill>
                  <a:prstClr val="black"/>
                </a:solidFill>
                <a:effectLst/>
                <a:uLnTx/>
                <a:uFillTx/>
                <a:latin typeface="Arial" panose="020B0604020202020204" pitchFamily="34" charset="0"/>
                <a:ea typeface="游ゴシック" panose="020B0400000000000000" pitchFamily="50" charset="-128"/>
              </a:endParaRPr>
            </a:p>
            <a:p>
              <a:pPr marL="0" marR="0" lvl="0" indent="0" defTabSz="914400" eaLnBrk="1" fontAlgn="auto" latinLnBrk="0" hangingPunct="1">
                <a:lnSpc>
                  <a:spcPct val="150000"/>
                </a:lnSpc>
                <a:spcBef>
                  <a:spcPts val="0"/>
                </a:spcBef>
                <a:spcAft>
                  <a:spcPts val="0"/>
                </a:spcAft>
                <a:buClrTx/>
                <a:buSzTx/>
                <a:buFontTx/>
                <a:buNone/>
                <a:tabLst/>
                <a:defRPr/>
              </a:pPr>
              <a:r>
                <a:rPr kumimoji="0" lang="ja-JP" altLang="en-US" sz="800" b="0" i="0" u="none" strike="noStrike" kern="0" cap="none" spc="0" normalizeH="0" baseline="0" noProof="0" dirty="0" smtClean="0">
                  <a:ln>
                    <a:noFill/>
                  </a:ln>
                  <a:solidFill>
                    <a:prstClr val="black"/>
                  </a:solidFill>
                  <a:effectLst/>
                  <a:uLnTx/>
                  <a:uFillTx/>
                </a:rPr>
                <a:t>（４）アンチエイジング</a:t>
              </a:r>
              <a:endParaRPr kumimoji="0" lang="en-US" altLang="ja-JP" sz="800" b="0" i="0" u="none" strike="noStrike" kern="0" cap="none" spc="0" normalizeH="0" baseline="0" noProof="0" dirty="0" smtClean="0">
                <a:ln>
                  <a:noFill/>
                </a:ln>
                <a:solidFill>
                  <a:prstClr val="black"/>
                </a:solidFill>
                <a:effectLst/>
                <a:uLnTx/>
                <a:uFillTx/>
              </a:endParaRPr>
            </a:p>
            <a:p>
              <a:pPr marL="0" marR="0" lvl="0" indent="0" defTabSz="914400" eaLnBrk="1" fontAlgn="auto" latinLnBrk="0" hangingPunct="1">
                <a:lnSpc>
                  <a:spcPct val="150000"/>
                </a:lnSpc>
                <a:spcBef>
                  <a:spcPts val="0"/>
                </a:spcBef>
                <a:spcAft>
                  <a:spcPts val="0"/>
                </a:spcAft>
                <a:buClrTx/>
                <a:buSzTx/>
                <a:buFontTx/>
                <a:buNone/>
                <a:tabLst/>
                <a:defRPr/>
              </a:pPr>
              <a:r>
                <a:rPr kumimoji="0" lang="ja-JP" altLang="en-US" sz="800" b="0" i="0" u="none" strike="noStrike" kern="0" cap="none" spc="0" normalizeH="0" baseline="0" noProof="0" dirty="0" smtClean="0">
                  <a:ln>
                    <a:noFill/>
                  </a:ln>
                  <a:solidFill>
                    <a:prstClr val="black"/>
                  </a:solidFill>
                  <a:effectLst/>
                  <a:uLnTx/>
                  <a:uFillTx/>
                </a:rPr>
                <a:t>（５）企業の取組み促進</a:t>
              </a:r>
              <a:endParaRPr kumimoji="0" lang="en-US" altLang="ja-JP" sz="800" b="0" i="0" u="none" strike="noStrike" kern="0" cap="none" spc="0" normalizeH="0" baseline="0" noProof="0" dirty="0" smtClean="0">
                <a:ln>
                  <a:noFill/>
                </a:ln>
                <a:solidFill>
                  <a:prstClr val="black"/>
                </a:solidFill>
                <a:effectLst/>
                <a:uLnTx/>
                <a:uFillTx/>
              </a:endParaRPr>
            </a:p>
            <a:p>
              <a:pPr lvl="0" defTabSz="914400">
                <a:lnSpc>
                  <a:spcPct val="150000"/>
                </a:lnSpc>
                <a:defRPr/>
              </a:pPr>
              <a:r>
                <a:rPr kumimoji="0" lang="ja-JP" altLang="en-US" sz="800" b="1" i="0" u="none" strike="noStrike" kern="0" cap="none" spc="0" normalizeH="0" baseline="0" noProof="0" dirty="0" smtClean="0">
                  <a:ln>
                    <a:noFill/>
                  </a:ln>
                  <a:solidFill>
                    <a:prstClr val="black"/>
                  </a:solidFill>
                  <a:effectLst/>
                  <a:uLnTx/>
                  <a:uFillTx/>
                </a:rPr>
                <a:t>（６）</a:t>
              </a:r>
              <a:r>
                <a:rPr lang="ja-JP" altLang="en-US" sz="800" b="1" kern="0" dirty="0">
                  <a:solidFill>
                    <a:prstClr val="black"/>
                  </a:solidFill>
                </a:rPr>
                <a:t>生きがい、</a:t>
              </a:r>
              <a:r>
                <a:rPr lang="ja-JP" altLang="en-US" sz="800" b="1" kern="0" dirty="0" smtClean="0">
                  <a:solidFill>
                    <a:prstClr val="black"/>
                  </a:solidFill>
                </a:rPr>
                <a:t>やりがい</a:t>
              </a:r>
              <a:r>
                <a:rPr kumimoji="0" lang="ja-JP" altLang="en-US" sz="800" b="0" i="0" u="none" strike="noStrike" kern="0" cap="none" spc="0" normalizeH="0" baseline="0" noProof="0" dirty="0" smtClean="0">
                  <a:ln>
                    <a:noFill/>
                  </a:ln>
                  <a:solidFill>
                    <a:prstClr val="black"/>
                  </a:solidFill>
                  <a:effectLst/>
                  <a:uLnTx/>
                  <a:uFillTx/>
                </a:rPr>
                <a:t>　</a:t>
              </a:r>
              <a:endParaRPr kumimoji="0" lang="en-US" altLang="ja-JP" sz="800" b="0" i="0" u="none" strike="noStrike" kern="0" cap="none" spc="0" normalizeH="0" baseline="0" noProof="0" dirty="0" smtClean="0">
                <a:ln>
                  <a:noFill/>
                </a:ln>
                <a:solidFill>
                  <a:prstClr val="black"/>
                </a:solidFill>
                <a:effectLst/>
                <a:uLnTx/>
                <a:uFillTx/>
              </a:endParaRPr>
            </a:p>
            <a:p>
              <a:pPr lvl="0" defTabSz="914400">
                <a:lnSpc>
                  <a:spcPct val="150000"/>
                </a:lnSpc>
                <a:defRPr/>
              </a:pPr>
              <a:r>
                <a:rPr lang="ja-JP" altLang="en-US" sz="800" b="1" kern="0" dirty="0" smtClean="0">
                  <a:solidFill>
                    <a:prstClr val="black"/>
                  </a:solidFill>
                </a:rPr>
                <a:t>（７）いのち輝く未来のまちづくり</a:t>
              </a:r>
              <a:endParaRPr lang="en-US" altLang="ja-JP" sz="800" kern="0" dirty="0" smtClean="0">
                <a:solidFill>
                  <a:prstClr val="black"/>
                </a:solidFill>
              </a:endParaRPr>
            </a:p>
            <a:p>
              <a:pPr marL="0" marR="0" lvl="0" indent="0" defTabSz="914400" eaLnBrk="1" fontAlgn="auto" latinLnBrk="0" hangingPunct="1">
                <a:lnSpc>
                  <a:spcPct val="150000"/>
                </a:lnSpc>
                <a:spcBef>
                  <a:spcPts val="0"/>
                </a:spcBef>
                <a:spcAft>
                  <a:spcPts val="0"/>
                </a:spcAft>
                <a:buClrTx/>
                <a:buSzTx/>
                <a:buFontTx/>
                <a:buNone/>
                <a:tabLst/>
                <a:defRPr/>
              </a:pPr>
              <a:r>
                <a:rPr kumimoji="0" lang="en-US" altLang="ja-JP" sz="800" b="0" i="0" u="none" strike="noStrike" kern="0" cap="none" spc="0" normalizeH="0" baseline="0" noProof="0" dirty="0">
                  <a:ln>
                    <a:noFill/>
                  </a:ln>
                  <a:solidFill>
                    <a:prstClr val="black"/>
                  </a:solidFill>
                  <a:effectLst/>
                  <a:uLnTx/>
                  <a:uFillTx/>
                </a:rPr>
                <a:t> </a:t>
              </a:r>
              <a:r>
                <a:rPr kumimoji="0" lang="en-US" altLang="ja-JP" sz="800" b="0" i="0" u="none" strike="noStrike" kern="0" cap="none" spc="0" normalizeH="0" baseline="0" noProof="0" dirty="0" smtClean="0">
                  <a:ln>
                    <a:noFill/>
                  </a:ln>
                  <a:solidFill>
                    <a:prstClr val="black"/>
                  </a:solidFill>
                  <a:effectLst/>
                  <a:uLnTx/>
                  <a:uFillTx/>
                </a:rPr>
                <a:t>                               </a:t>
              </a:r>
              <a:r>
                <a:rPr kumimoji="0" lang="ja-JP" altLang="en-US" sz="800" b="0" i="0" u="none" strike="noStrike" kern="0" cap="none" spc="0" normalizeH="0" baseline="0" noProof="0" dirty="0" smtClean="0">
                  <a:ln>
                    <a:noFill/>
                  </a:ln>
                  <a:solidFill>
                    <a:prstClr val="black"/>
                  </a:solidFill>
                  <a:effectLst/>
                  <a:uLnTx/>
                  <a:uFillTx/>
                </a:rPr>
                <a:t>など</a:t>
              </a:r>
            </a:p>
          </p:txBody>
        </p:sp>
        <p:sp>
          <p:nvSpPr>
            <p:cNvPr id="10" name="テキスト ボックス 9"/>
            <p:cNvSpPr txBox="1"/>
            <p:nvPr/>
          </p:nvSpPr>
          <p:spPr>
            <a:xfrm>
              <a:off x="9175851" y="923473"/>
              <a:ext cx="1771277" cy="1005955"/>
            </a:xfrm>
            <a:prstGeom prst="rect">
              <a:avLst/>
            </a:prstGeom>
            <a:noFill/>
            <a:ln>
              <a:noFill/>
            </a:ln>
          </p:spPr>
          <p:txBody>
            <a:bodyPr wrap="square" rtlCol="0" anchor="ctr">
              <a:noAutofit/>
            </a:bodyPr>
            <a:lstStyle/>
            <a:p>
              <a:pPr marL="0" marR="0" lvl="0" indent="0" defTabSz="914400" eaLnBrk="1" fontAlgn="auto" latinLnBrk="0" hangingPunct="1">
                <a:lnSpc>
                  <a:spcPts val="800"/>
                </a:lnSpc>
                <a:spcAft>
                  <a:spcPts val="0"/>
                </a:spcAft>
                <a:buClrTx/>
                <a:buSzTx/>
                <a:buFontTx/>
                <a:buNone/>
                <a:tabLst/>
                <a:defRPr/>
              </a:pPr>
              <a:r>
                <a:rPr kumimoji="1" lang="ja-JP" altLang="en-US" sz="850" b="0" i="0" u="none" strike="noStrike" kern="0" cap="none" spc="0" normalizeH="0" baseline="0" noProof="0" dirty="0" smtClean="0">
                  <a:ln>
                    <a:noFill/>
                  </a:ln>
                  <a:solidFill>
                    <a:prstClr val="black"/>
                  </a:solidFill>
                  <a:effectLst/>
                  <a:uLnTx/>
                  <a:uFillTx/>
                </a:rPr>
                <a:t>①　連携の視点</a:t>
              </a:r>
              <a:endParaRPr kumimoji="1" lang="en-US" altLang="ja-JP" sz="850" b="0" i="0" u="none" strike="noStrike" kern="0" cap="none" spc="0" normalizeH="0" baseline="0" noProof="0" dirty="0" smtClean="0">
                <a:ln>
                  <a:noFill/>
                </a:ln>
                <a:solidFill>
                  <a:prstClr val="black"/>
                </a:solidFill>
                <a:effectLst/>
                <a:uLnTx/>
                <a:uFillTx/>
              </a:endParaRPr>
            </a:p>
            <a:p>
              <a:pPr marL="99568" marR="0" lvl="0" indent="-99568" defTabSz="914400" eaLnBrk="1" fontAlgn="auto" latinLnBrk="0" hangingPunct="1">
                <a:lnSpc>
                  <a:spcPts val="800"/>
                </a:lnSpc>
                <a:spcAft>
                  <a:spcPts val="0"/>
                </a:spcAft>
                <a:buClrTx/>
                <a:buSzTx/>
                <a:buFontTx/>
                <a:buNone/>
                <a:tabLst/>
                <a:defRPr/>
              </a:pPr>
              <a:r>
                <a:rPr kumimoji="1" lang="ja-JP" altLang="en-US" sz="850" b="0" i="0" u="none" strike="noStrike" kern="0" cap="none" spc="0" normalizeH="0" baseline="0" noProof="0" dirty="0" smtClean="0">
                  <a:ln>
                    <a:noFill/>
                  </a:ln>
                  <a:solidFill>
                    <a:prstClr val="black"/>
                  </a:solidFill>
                  <a:effectLst/>
                  <a:uLnTx/>
                  <a:uFillTx/>
                </a:rPr>
                <a:t>　・企業、地域や分野間の連携</a:t>
              </a:r>
              <a:endParaRPr kumimoji="1" lang="en-US" altLang="ja-JP" sz="850" b="0" i="0" u="none" strike="noStrike" kern="0" cap="none" spc="0" normalizeH="0" baseline="0" noProof="0" dirty="0" smtClean="0">
                <a:ln>
                  <a:noFill/>
                </a:ln>
                <a:solidFill>
                  <a:prstClr val="black"/>
                </a:solidFill>
                <a:effectLst/>
                <a:uLnTx/>
                <a:uFillTx/>
              </a:endParaRPr>
            </a:p>
            <a:p>
              <a:pPr marL="99568" marR="0" lvl="0" indent="-99568" defTabSz="914400" eaLnBrk="1" fontAlgn="auto" latinLnBrk="0" hangingPunct="1">
                <a:lnSpc>
                  <a:spcPts val="800"/>
                </a:lnSpc>
                <a:spcAft>
                  <a:spcPts val="0"/>
                </a:spcAft>
                <a:buClrTx/>
                <a:buSzTx/>
                <a:buFontTx/>
                <a:buNone/>
                <a:tabLst/>
                <a:defRPr/>
              </a:pPr>
              <a:r>
                <a:rPr kumimoji="1" lang="ja-JP" altLang="en-US" sz="850" b="0" i="0" u="none" strike="noStrike" kern="0" cap="none" spc="0" normalizeH="0" baseline="0" noProof="0" dirty="0" smtClean="0">
                  <a:ln>
                    <a:noFill/>
                  </a:ln>
                  <a:solidFill>
                    <a:prstClr val="black"/>
                  </a:solidFill>
                  <a:effectLst/>
                  <a:uLnTx/>
                  <a:uFillTx/>
                </a:rPr>
                <a:t>　・生きがい、楽しみやつながりなどの視点を加味</a:t>
              </a:r>
              <a:endParaRPr kumimoji="1" lang="en-US" altLang="ja-JP" sz="850" b="0" i="0" u="none" strike="noStrike" kern="0" cap="none" spc="0" normalizeH="0" baseline="0" noProof="0" dirty="0" smtClean="0">
                <a:ln>
                  <a:noFill/>
                </a:ln>
                <a:solidFill>
                  <a:prstClr val="black"/>
                </a:solidFill>
                <a:effectLst/>
                <a:uLnTx/>
                <a:uFillTx/>
              </a:endParaRPr>
            </a:p>
            <a:p>
              <a:pPr marL="99568" lvl="0" indent="-99568" defTabSz="914400">
                <a:lnSpc>
                  <a:spcPts val="800"/>
                </a:lnSpc>
                <a:defRPr/>
              </a:pPr>
              <a:r>
                <a:rPr kumimoji="1" lang="ja-JP" altLang="en-US" sz="850" kern="0" dirty="0">
                  <a:solidFill>
                    <a:prstClr val="black"/>
                  </a:solidFill>
                </a:rPr>
                <a:t>　</a:t>
              </a:r>
              <a:r>
                <a:rPr kumimoji="1" lang="ja-JP" altLang="en-US" sz="850" b="1" kern="0" dirty="0" smtClean="0">
                  <a:solidFill>
                    <a:prstClr val="black"/>
                  </a:solidFill>
                </a:rPr>
                <a:t>・</a:t>
              </a:r>
              <a:r>
                <a:rPr kumimoji="1" lang="ja-JP" altLang="en-US" sz="850" b="1" u="sng" kern="0" dirty="0" smtClean="0">
                  <a:solidFill>
                    <a:prstClr val="black"/>
                  </a:solidFill>
                </a:rPr>
                <a:t>「新しい生活様式」を踏まえた取組み</a:t>
              </a:r>
              <a:endParaRPr kumimoji="1" lang="en-US" altLang="ja-JP" sz="850" b="1" i="0" u="sng" strike="noStrike" kern="0" cap="none" spc="0" normalizeH="0" baseline="0" noProof="0" dirty="0" smtClean="0">
                <a:ln>
                  <a:noFill/>
                </a:ln>
                <a:solidFill>
                  <a:prstClr val="black"/>
                </a:solidFill>
                <a:effectLst/>
                <a:uLnTx/>
                <a:uFillTx/>
              </a:endParaRPr>
            </a:p>
            <a:p>
              <a:pPr marL="99568" marR="0" lvl="0" indent="-99568" defTabSz="914400" eaLnBrk="1" fontAlgn="auto" latinLnBrk="0" hangingPunct="1">
                <a:lnSpc>
                  <a:spcPts val="800"/>
                </a:lnSpc>
                <a:spcAft>
                  <a:spcPts val="0"/>
                </a:spcAft>
                <a:buClrTx/>
                <a:buSzTx/>
                <a:buFontTx/>
                <a:buNone/>
                <a:tabLst/>
                <a:defRPr/>
              </a:pPr>
              <a:endParaRPr kumimoji="1" lang="en-US" altLang="ja-JP" sz="850" b="0" i="0" u="none" strike="noStrike" kern="0" cap="none" spc="0" normalizeH="0" baseline="0" noProof="0" dirty="0" smtClean="0">
                <a:ln>
                  <a:noFill/>
                </a:ln>
                <a:solidFill>
                  <a:prstClr val="black"/>
                </a:solidFill>
                <a:effectLst/>
                <a:uLnTx/>
                <a:uFillTx/>
              </a:endParaRPr>
            </a:p>
            <a:p>
              <a:pPr marL="0" marR="0" lvl="0" indent="0" defTabSz="914400" eaLnBrk="1" fontAlgn="auto" latinLnBrk="0" hangingPunct="1">
                <a:lnSpc>
                  <a:spcPts val="800"/>
                </a:lnSpc>
                <a:spcAft>
                  <a:spcPts val="0"/>
                </a:spcAft>
                <a:buClrTx/>
                <a:buSzTx/>
                <a:buFontTx/>
                <a:buNone/>
                <a:tabLst/>
                <a:defRPr/>
              </a:pPr>
              <a:endParaRPr kumimoji="1" lang="en-US" altLang="ja-JP" sz="850" b="0" i="0" u="none" strike="noStrike" kern="0" cap="none" spc="0" normalizeH="0" baseline="0" noProof="0" dirty="0" smtClean="0">
                <a:ln>
                  <a:noFill/>
                </a:ln>
                <a:solidFill>
                  <a:prstClr val="black"/>
                </a:solidFill>
                <a:effectLst/>
                <a:uLnTx/>
                <a:uFillTx/>
              </a:endParaRPr>
            </a:p>
            <a:p>
              <a:pPr marL="0" marR="0" lvl="0" indent="0" defTabSz="914400" eaLnBrk="1" fontAlgn="auto" latinLnBrk="0" hangingPunct="1">
                <a:lnSpc>
                  <a:spcPts val="800"/>
                </a:lnSpc>
                <a:spcAft>
                  <a:spcPts val="0"/>
                </a:spcAft>
                <a:buClrTx/>
                <a:buSzTx/>
                <a:buFontTx/>
                <a:buNone/>
                <a:tabLst/>
                <a:defRPr/>
              </a:pPr>
              <a:r>
                <a:rPr kumimoji="1" lang="ja-JP" altLang="en-US" sz="850" b="0" i="0" u="none" strike="noStrike" kern="0" cap="none" spc="0" normalizeH="0" baseline="0" noProof="0" dirty="0" smtClean="0">
                  <a:ln>
                    <a:noFill/>
                  </a:ln>
                  <a:solidFill>
                    <a:prstClr val="black"/>
                  </a:solidFill>
                  <a:effectLst/>
                  <a:uLnTx/>
                  <a:uFillTx/>
                </a:rPr>
                <a:t>②　先進技術の視点</a:t>
              </a:r>
              <a:endParaRPr kumimoji="1" lang="en-US" altLang="ja-JP" sz="850" b="0" i="0" u="none" strike="noStrike" kern="0" cap="none" spc="0" normalizeH="0" baseline="0" noProof="0" dirty="0" smtClean="0">
                <a:ln>
                  <a:noFill/>
                </a:ln>
                <a:solidFill>
                  <a:prstClr val="black"/>
                </a:solidFill>
                <a:effectLst/>
                <a:uLnTx/>
                <a:uFillTx/>
              </a:endParaRPr>
            </a:p>
            <a:p>
              <a:pPr marL="0" marR="0" lvl="0" indent="0" defTabSz="914400" eaLnBrk="1" fontAlgn="auto" latinLnBrk="0" hangingPunct="1">
                <a:lnSpc>
                  <a:spcPts val="800"/>
                </a:lnSpc>
                <a:spcAft>
                  <a:spcPts val="0"/>
                </a:spcAft>
                <a:buClrTx/>
                <a:buSzTx/>
                <a:buFontTx/>
                <a:buNone/>
                <a:tabLst/>
                <a:defRPr/>
              </a:pPr>
              <a:r>
                <a:rPr kumimoji="1" lang="ja-JP" altLang="en-US" sz="850" b="0" i="0" u="none" strike="noStrike" kern="0" cap="none" spc="0" normalizeH="0" baseline="0" noProof="0" dirty="0" smtClean="0">
                  <a:ln>
                    <a:noFill/>
                  </a:ln>
                  <a:solidFill>
                    <a:prstClr val="black"/>
                  </a:solidFill>
                  <a:effectLst/>
                  <a:uLnTx/>
                  <a:uFillTx/>
                </a:rPr>
                <a:t>　・先進技術や新たな手法を活用</a:t>
              </a:r>
              <a:endParaRPr kumimoji="1" lang="en-US" altLang="ja-JP" sz="850" b="0" i="0" u="none" strike="noStrike" kern="0" cap="none" spc="0" normalizeH="0" baseline="0" noProof="0" dirty="0" smtClean="0">
                <a:ln>
                  <a:noFill/>
                </a:ln>
                <a:solidFill>
                  <a:prstClr val="black"/>
                </a:solidFill>
                <a:effectLst/>
                <a:uLnTx/>
                <a:uFillTx/>
              </a:endParaRPr>
            </a:p>
            <a:p>
              <a:pPr marL="108000" marR="0" lvl="0" indent="-108000" defTabSz="914400" eaLnBrk="1" fontAlgn="auto" latinLnBrk="0" hangingPunct="1">
                <a:lnSpc>
                  <a:spcPts val="800"/>
                </a:lnSpc>
                <a:spcAft>
                  <a:spcPts val="0"/>
                </a:spcAft>
                <a:buClrTx/>
                <a:buSzTx/>
                <a:buFontTx/>
                <a:buNone/>
                <a:tabLst/>
                <a:defRPr/>
              </a:pPr>
              <a:r>
                <a:rPr kumimoji="1" lang="ja-JP" altLang="en-US" sz="850" kern="0" dirty="0">
                  <a:solidFill>
                    <a:prstClr val="black"/>
                  </a:solidFill>
                </a:rPr>
                <a:t>　</a:t>
              </a:r>
              <a:r>
                <a:rPr kumimoji="1" lang="ja-JP" altLang="en-US" sz="850" b="1" kern="0" dirty="0" smtClean="0">
                  <a:solidFill>
                    <a:prstClr val="black"/>
                  </a:solidFill>
                </a:rPr>
                <a:t>・</a:t>
              </a:r>
              <a:r>
                <a:rPr kumimoji="1" lang="en-US" altLang="ja-JP" sz="850" b="1" u="sng" kern="0" dirty="0" smtClean="0">
                  <a:solidFill>
                    <a:prstClr val="black"/>
                  </a:solidFill>
                </a:rPr>
                <a:t>DX</a:t>
              </a:r>
              <a:r>
                <a:rPr kumimoji="1" lang="ja-JP" altLang="en-US" sz="850" b="1" u="sng" kern="0" dirty="0" smtClean="0">
                  <a:solidFill>
                    <a:prstClr val="black"/>
                  </a:solidFill>
                </a:rPr>
                <a:t>（デジタル・トランスフォーメーション）の加速</a:t>
              </a:r>
              <a:endParaRPr kumimoji="1" lang="en-US" altLang="ja-JP" sz="850" b="1" i="0" u="sng" strike="noStrike" kern="0" cap="none" spc="0" normalizeH="0" baseline="0" noProof="0" dirty="0" smtClean="0">
                <a:ln>
                  <a:noFill/>
                </a:ln>
                <a:solidFill>
                  <a:prstClr val="black"/>
                </a:solidFill>
                <a:effectLst/>
                <a:uLnTx/>
                <a:uFillTx/>
              </a:endParaRPr>
            </a:p>
          </p:txBody>
        </p:sp>
        <p:sp>
          <p:nvSpPr>
            <p:cNvPr id="11" name="テキスト ボックス 10"/>
            <p:cNvSpPr txBox="1"/>
            <p:nvPr/>
          </p:nvSpPr>
          <p:spPr>
            <a:xfrm>
              <a:off x="7706576" y="1499394"/>
              <a:ext cx="1483114" cy="402931"/>
            </a:xfrm>
            <a:prstGeom prst="rect">
              <a:avLst/>
            </a:prstGeom>
            <a:noFill/>
            <a:ln w="38100">
              <a:solidFill>
                <a:sysClr val="window" lastClr="FFFFFF">
                  <a:lumMod val="75000"/>
                </a:sysClr>
              </a:solidFill>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smtClean="0">
                  <a:ln>
                    <a:noFill/>
                  </a:ln>
                  <a:solidFill>
                    <a:prstClr val="black"/>
                  </a:solidFill>
                  <a:effectLst/>
                  <a:uLnTx/>
                  <a:uFillTx/>
                </a:rPr>
                <a:t>先進技術の活用</a:t>
              </a:r>
              <a:endParaRPr kumimoji="0" lang="en-US" altLang="ja-JP" sz="800" b="0" i="0" u="none" strike="noStrike" kern="0" cap="none" spc="0" normalizeH="0" baseline="0" noProof="0" dirty="0" smtClean="0">
                <a:ln>
                  <a:noFill/>
                </a:ln>
                <a:solidFill>
                  <a:prstClr val="black"/>
                </a:solidFill>
                <a:effectLst/>
                <a:uLnTx/>
                <a:uFillTx/>
              </a:endParaRPr>
            </a:p>
          </p:txBody>
        </p:sp>
        <p:sp>
          <p:nvSpPr>
            <p:cNvPr id="12" name="テキスト ボックス 11"/>
            <p:cNvSpPr txBox="1"/>
            <p:nvPr/>
          </p:nvSpPr>
          <p:spPr>
            <a:xfrm>
              <a:off x="7694847" y="941725"/>
              <a:ext cx="673369" cy="473277"/>
            </a:xfrm>
            <a:prstGeom prst="rect">
              <a:avLst/>
            </a:prstGeom>
            <a:noFill/>
            <a:ln w="38100">
              <a:solidFill>
                <a:sysClr val="window" lastClr="FFFFFF">
                  <a:lumMod val="75000"/>
                </a:sysClr>
              </a:solidFill>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smtClean="0">
                  <a:ln>
                    <a:noFill/>
                  </a:ln>
                  <a:solidFill>
                    <a:prstClr val="black"/>
                  </a:solidFill>
                  <a:effectLst/>
                  <a:uLnTx/>
                  <a:uFillTx/>
                </a:rPr>
                <a:t>健康づくり</a:t>
              </a:r>
              <a:endParaRPr kumimoji="0" lang="en-US" altLang="ja-JP" sz="800" b="0" i="0" u="none" strike="noStrike" kern="0" cap="none" spc="0" normalizeH="0" baseline="0" noProof="0" dirty="0" smtClean="0">
                <a:ln>
                  <a:noFill/>
                </a:ln>
                <a:solidFill>
                  <a:prstClr val="black"/>
                </a:solidFill>
                <a:effectLst/>
                <a:uLnTx/>
                <a:uFillTx/>
              </a:endParaRPr>
            </a:p>
          </p:txBody>
        </p:sp>
        <p:sp>
          <p:nvSpPr>
            <p:cNvPr id="13" name="テキスト ボックス 12"/>
            <p:cNvSpPr txBox="1"/>
            <p:nvPr/>
          </p:nvSpPr>
          <p:spPr>
            <a:xfrm>
              <a:off x="8461605" y="959627"/>
              <a:ext cx="673369" cy="473277"/>
            </a:xfrm>
            <a:prstGeom prst="rect">
              <a:avLst/>
            </a:prstGeom>
            <a:noFill/>
            <a:ln w="38100">
              <a:solidFill>
                <a:sysClr val="window" lastClr="FFFFFF">
                  <a:lumMod val="75000"/>
                </a:sysClr>
              </a:solidFill>
            </a:ln>
          </p:spPr>
          <p:txBody>
            <a:bodyPr wrap="non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smtClean="0">
                  <a:ln>
                    <a:noFill/>
                  </a:ln>
                  <a:solidFill>
                    <a:prstClr val="black"/>
                  </a:solidFill>
                  <a:effectLst/>
                  <a:uLnTx/>
                  <a:uFillTx/>
                </a:rPr>
                <a:t>多様な活動</a:t>
              </a:r>
              <a:endParaRPr kumimoji="0" lang="en-US" altLang="ja-JP" sz="800" b="0" i="0" u="none" strike="noStrike" kern="0" cap="none" spc="0" normalizeH="0" baseline="0" noProof="0" dirty="0" smtClean="0">
                <a:ln>
                  <a:noFill/>
                </a:ln>
                <a:solidFill>
                  <a:prstClr val="black"/>
                </a:solidFill>
                <a:effectLst/>
                <a:uLnTx/>
                <a:uFillTx/>
              </a:endParaRPr>
            </a:p>
          </p:txBody>
        </p:sp>
        <p:sp>
          <p:nvSpPr>
            <p:cNvPr id="14" name="テキスト ボックス 13"/>
            <p:cNvSpPr txBox="1"/>
            <p:nvPr/>
          </p:nvSpPr>
          <p:spPr>
            <a:xfrm>
              <a:off x="6244049" y="764318"/>
              <a:ext cx="1185831" cy="128598"/>
            </a:xfrm>
            <a:prstGeom prst="rect">
              <a:avLst/>
            </a:prstGeom>
            <a:noFill/>
            <a:ln>
              <a:solidFill>
                <a:sysClr val="window" lastClr="FFFFFF">
                  <a:lumMod val="75000"/>
                </a:sysClr>
              </a:solidFill>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900" b="0" i="0" u="none" strike="noStrike" kern="0" cap="none" spc="0" normalizeH="0" baseline="0" noProof="0" dirty="0" smtClean="0">
                  <a:ln>
                    <a:noFill/>
                  </a:ln>
                  <a:solidFill>
                    <a:prstClr val="black"/>
                  </a:solidFill>
                  <a:effectLst/>
                  <a:uLnTx/>
                  <a:uFillTx/>
                </a:rPr>
                <a:t>【</a:t>
              </a:r>
              <a:r>
                <a:rPr kumimoji="0" lang="ja-JP" altLang="en-US" sz="900" b="0" i="0" u="none" strike="noStrike" kern="0" cap="none" spc="0" normalizeH="0" baseline="0" noProof="0" dirty="0" smtClean="0">
                  <a:ln>
                    <a:noFill/>
                  </a:ln>
                  <a:solidFill>
                    <a:prstClr val="black"/>
                  </a:solidFill>
                  <a:effectLst/>
                  <a:uLnTx/>
                  <a:uFillTx/>
                </a:rPr>
                <a:t>分野</a:t>
              </a:r>
              <a:r>
                <a:rPr kumimoji="0" lang="en-US" altLang="ja-JP" sz="900" b="0" i="0" u="none" strike="noStrike" kern="0" cap="none" spc="0" normalizeH="0" baseline="0" noProof="0" dirty="0" smtClean="0">
                  <a:ln>
                    <a:noFill/>
                  </a:ln>
                  <a:solidFill>
                    <a:prstClr val="black"/>
                  </a:solidFill>
                  <a:effectLst/>
                  <a:uLnTx/>
                  <a:uFillTx/>
                </a:rPr>
                <a:t>】</a:t>
              </a:r>
            </a:p>
          </p:txBody>
        </p:sp>
        <p:sp>
          <p:nvSpPr>
            <p:cNvPr id="15" name="テキスト ボックス 14"/>
            <p:cNvSpPr txBox="1"/>
            <p:nvPr/>
          </p:nvSpPr>
          <p:spPr>
            <a:xfrm>
              <a:off x="7582660" y="764669"/>
              <a:ext cx="3104752" cy="128598"/>
            </a:xfrm>
            <a:prstGeom prst="rect">
              <a:avLst/>
            </a:prstGeom>
            <a:noFill/>
            <a:ln>
              <a:solidFill>
                <a:sysClr val="window" lastClr="FFFFFF">
                  <a:lumMod val="75000"/>
                </a:sysClr>
              </a:solidFill>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900" b="0" i="0" u="none" strike="noStrike" kern="0" cap="none" spc="0" normalizeH="0" baseline="0" noProof="0" dirty="0" smtClean="0">
                  <a:ln>
                    <a:noFill/>
                  </a:ln>
                  <a:solidFill>
                    <a:prstClr val="black"/>
                  </a:solidFill>
                  <a:effectLst/>
                  <a:uLnTx/>
                  <a:uFillTx/>
                </a:rPr>
                <a:t>【</a:t>
              </a:r>
              <a:r>
                <a:rPr kumimoji="0" lang="ja-JP" altLang="en-US" sz="900" b="0" i="0" u="none" strike="noStrike" kern="0" cap="none" spc="0" normalizeH="0" baseline="0" noProof="0" dirty="0" smtClean="0">
                  <a:ln>
                    <a:noFill/>
                  </a:ln>
                  <a:solidFill>
                    <a:prstClr val="black"/>
                  </a:solidFill>
                  <a:effectLst/>
                  <a:uLnTx/>
                  <a:uFillTx/>
                </a:rPr>
                <a:t>視点</a:t>
              </a:r>
              <a:r>
                <a:rPr kumimoji="0" lang="en-US" altLang="ja-JP" sz="900" b="0" i="0" u="none" strike="noStrike" kern="0" cap="none" spc="0" normalizeH="0" baseline="0" noProof="0" dirty="0" smtClean="0">
                  <a:ln>
                    <a:noFill/>
                  </a:ln>
                  <a:solidFill>
                    <a:prstClr val="black"/>
                  </a:solidFill>
                  <a:effectLst/>
                  <a:uLnTx/>
                  <a:uFillTx/>
                </a:rPr>
                <a:t>】</a:t>
              </a:r>
            </a:p>
          </p:txBody>
        </p:sp>
        <p:sp>
          <p:nvSpPr>
            <p:cNvPr id="16" name="角丸四角形 15"/>
            <p:cNvSpPr/>
            <p:nvPr/>
          </p:nvSpPr>
          <p:spPr>
            <a:xfrm>
              <a:off x="7674881" y="1474957"/>
              <a:ext cx="1575753" cy="473193"/>
            </a:xfrm>
            <a:prstGeom prst="roundRect">
              <a:avLst/>
            </a:prstGeom>
            <a:noFill/>
            <a:ln w="19050" cap="flat" cmpd="sng" algn="ctr">
              <a:solidFill>
                <a:srgbClr val="70AD47"/>
              </a:solidFill>
              <a:prstDash val="dash"/>
              <a:miter lim="800000"/>
            </a:ln>
            <a:effectLst/>
          </p:spPr>
          <p:txBody>
            <a:bodyPr rtlCol="0" anchor="ctr"/>
            <a:lstStyle/>
            <a:p>
              <a:pPr algn="ctr">
                <a:defRPr/>
              </a:pPr>
              <a:endParaRPr lang="ja-JP" altLang="en-US" sz="564" kern="0" smtClean="0">
                <a:solidFill>
                  <a:prstClr val="white"/>
                </a:solidFill>
                <a:latin typeface="Calibri" panose="020F0502020204030204"/>
                <a:ea typeface="游ゴシック" panose="020B0400000000000000" pitchFamily="50" charset="-128"/>
              </a:endParaRPr>
            </a:p>
          </p:txBody>
        </p:sp>
        <p:sp>
          <p:nvSpPr>
            <p:cNvPr id="17" name="角丸四角形 16"/>
            <p:cNvSpPr/>
            <p:nvPr/>
          </p:nvSpPr>
          <p:spPr>
            <a:xfrm>
              <a:off x="8393931" y="926515"/>
              <a:ext cx="787247" cy="529507"/>
            </a:xfrm>
            <a:prstGeom prst="roundRect">
              <a:avLst/>
            </a:prstGeom>
            <a:noFill/>
            <a:ln w="19050" cap="flat" cmpd="sng" algn="ctr">
              <a:solidFill>
                <a:srgbClr val="70AD47"/>
              </a:solidFill>
              <a:prstDash val="sysDot"/>
              <a:miter lim="800000"/>
            </a:ln>
            <a:effectLst/>
          </p:spPr>
          <p:txBody>
            <a:bodyPr rtlCol="0" anchor="ctr"/>
            <a:lstStyle/>
            <a:p>
              <a:pPr algn="ctr">
                <a:defRPr/>
              </a:pPr>
              <a:endParaRPr lang="ja-JP" altLang="en-US" sz="800" kern="0" smtClean="0">
                <a:solidFill>
                  <a:prstClr val="white"/>
                </a:solidFill>
                <a:latin typeface="Calibri" panose="020F0502020204030204"/>
                <a:ea typeface="游ゴシック" panose="020B0400000000000000" pitchFamily="50" charset="-128"/>
              </a:endParaRPr>
            </a:p>
          </p:txBody>
        </p:sp>
        <p:sp>
          <p:nvSpPr>
            <p:cNvPr id="18" name="上下矢印 17"/>
            <p:cNvSpPr/>
            <p:nvPr/>
          </p:nvSpPr>
          <p:spPr>
            <a:xfrm rot="5400000">
              <a:off x="8362723" y="1112088"/>
              <a:ext cx="144088" cy="214640"/>
            </a:xfrm>
            <a:prstGeom prst="upDownArrow">
              <a:avLst/>
            </a:prstGeom>
            <a:solidFill>
              <a:srgbClr val="70AD47">
                <a:lumMod val="75000"/>
              </a:srgbClr>
            </a:solidFill>
            <a:ln w="12700" cap="flat" cmpd="sng" algn="ctr">
              <a:noFill/>
              <a:prstDash val="solid"/>
              <a:miter lim="800000"/>
            </a:ln>
            <a:effectLst/>
          </p:spPr>
          <p:txBody>
            <a:bodyPr rtlCol="0" anchor="ctr"/>
            <a:lstStyle/>
            <a:p>
              <a:pPr algn="ctr">
                <a:defRPr/>
              </a:pPr>
              <a:endParaRPr lang="ja-JP" altLang="en-US" sz="564" kern="0" smtClean="0">
                <a:solidFill>
                  <a:prstClr val="white"/>
                </a:solidFill>
                <a:latin typeface="Calibri" panose="020F0502020204030204"/>
                <a:ea typeface="游ゴシック" panose="020B0400000000000000" pitchFamily="50" charset="-128"/>
              </a:endParaRPr>
            </a:p>
          </p:txBody>
        </p:sp>
        <p:sp>
          <p:nvSpPr>
            <p:cNvPr id="19" name="上下矢印 18"/>
            <p:cNvSpPr/>
            <p:nvPr/>
          </p:nvSpPr>
          <p:spPr>
            <a:xfrm rot="1800000">
              <a:off x="7889416" y="1325548"/>
              <a:ext cx="144088" cy="214640"/>
            </a:xfrm>
            <a:prstGeom prst="upDownArrow">
              <a:avLst/>
            </a:prstGeom>
            <a:solidFill>
              <a:srgbClr val="70AD47">
                <a:lumMod val="75000"/>
              </a:srgbClr>
            </a:solidFill>
            <a:ln w="12700" cap="flat" cmpd="sng" algn="ctr">
              <a:noFill/>
              <a:prstDash val="solid"/>
              <a:miter lim="800000"/>
            </a:ln>
            <a:effectLst/>
          </p:spPr>
          <p:txBody>
            <a:bodyPr rtlCol="0" anchor="ctr"/>
            <a:lstStyle/>
            <a:p>
              <a:pPr algn="ctr">
                <a:defRPr/>
              </a:pPr>
              <a:endParaRPr lang="ja-JP" altLang="en-US" sz="564" kern="0" smtClean="0">
                <a:solidFill>
                  <a:prstClr val="white"/>
                </a:solidFill>
                <a:latin typeface="Calibri" panose="020F0502020204030204"/>
                <a:ea typeface="游ゴシック" panose="020B0400000000000000" pitchFamily="50" charset="-128"/>
              </a:endParaRPr>
            </a:p>
          </p:txBody>
        </p:sp>
        <p:sp>
          <p:nvSpPr>
            <p:cNvPr id="20" name="上下矢印 19"/>
            <p:cNvSpPr/>
            <p:nvPr/>
          </p:nvSpPr>
          <p:spPr>
            <a:xfrm rot="19800000">
              <a:off x="8616085" y="1325548"/>
              <a:ext cx="144088" cy="214640"/>
            </a:xfrm>
            <a:prstGeom prst="upDownArrow">
              <a:avLst/>
            </a:prstGeom>
            <a:solidFill>
              <a:srgbClr val="70AD47">
                <a:lumMod val="75000"/>
              </a:srgbClr>
            </a:solidFill>
            <a:ln w="12700" cap="flat" cmpd="sng" algn="ctr">
              <a:noFill/>
              <a:prstDash val="solid"/>
              <a:miter lim="800000"/>
            </a:ln>
            <a:effectLst/>
          </p:spPr>
          <p:txBody>
            <a:bodyPr rtlCol="0" anchor="ctr"/>
            <a:lstStyle/>
            <a:p>
              <a:pPr algn="ctr">
                <a:defRPr/>
              </a:pPr>
              <a:endParaRPr lang="ja-JP" altLang="en-US" sz="564" kern="0" smtClean="0">
                <a:solidFill>
                  <a:prstClr val="white"/>
                </a:solidFill>
                <a:latin typeface="Calibri" panose="020F0502020204030204"/>
                <a:ea typeface="游ゴシック" panose="020B0400000000000000" pitchFamily="50" charset="-128"/>
              </a:endParaRPr>
            </a:p>
          </p:txBody>
        </p:sp>
        <p:cxnSp>
          <p:nvCxnSpPr>
            <p:cNvPr id="21" name="直線矢印コネクタ 20"/>
            <p:cNvCxnSpPr/>
            <p:nvPr/>
          </p:nvCxnSpPr>
          <p:spPr>
            <a:xfrm flipH="1" flipV="1">
              <a:off x="8896371" y="1113663"/>
              <a:ext cx="371524" cy="18571"/>
            </a:xfrm>
            <a:prstGeom prst="straightConnector1">
              <a:avLst/>
            </a:prstGeom>
            <a:noFill/>
            <a:ln w="6350" cap="flat" cmpd="sng" algn="ctr">
              <a:solidFill>
                <a:srgbClr val="70AD47"/>
              </a:solidFill>
              <a:prstDash val="solid"/>
              <a:miter lim="800000"/>
              <a:tailEnd type="triangle" w="lg" len="lg"/>
            </a:ln>
            <a:effectLst/>
          </p:spPr>
        </p:cxnSp>
        <p:cxnSp>
          <p:nvCxnSpPr>
            <p:cNvPr id="22" name="直線矢印コネクタ 21"/>
            <p:cNvCxnSpPr/>
            <p:nvPr/>
          </p:nvCxnSpPr>
          <p:spPr>
            <a:xfrm flipH="1">
              <a:off x="8839556" y="1706362"/>
              <a:ext cx="411078" cy="60929"/>
            </a:xfrm>
            <a:prstGeom prst="straightConnector1">
              <a:avLst/>
            </a:prstGeom>
            <a:noFill/>
            <a:ln w="6350" cap="flat" cmpd="sng" algn="ctr">
              <a:solidFill>
                <a:srgbClr val="70AD47"/>
              </a:solidFill>
              <a:prstDash val="solid"/>
              <a:miter lim="800000"/>
              <a:tailEnd type="triangle" w="lg" len="lg"/>
            </a:ln>
            <a:effectLst/>
          </p:spPr>
        </p:cxnSp>
      </p:grpSp>
      <p:sp>
        <p:nvSpPr>
          <p:cNvPr id="95" name="テキスト ボックス 94"/>
          <p:cNvSpPr txBox="1"/>
          <p:nvPr/>
        </p:nvSpPr>
        <p:spPr>
          <a:xfrm>
            <a:off x="2756315" y="393065"/>
            <a:ext cx="2839874" cy="261610"/>
          </a:xfrm>
          <a:prstGeom prst="rect">
            <a:avLst/>
          </a:prstGeom>
          <a:noFill/>
        </p:spPr>
        <p:txBody>
          <a:bodyPr wrap="square" rtlCol="0">
            <a:spAutoFit/>
          </a:bodyPr>
          <a:lstStyle/>
          <a:p>
            <a:r>
              <a:rPr kumimoji="1" lang="en-US" altLang="ja-JP" sz="1100" dirty="0" smtClean="0"/>
              <a:t>【10</a:t>
            </a:r>
            <a:r>
              <a:rPr kumimoji="1" lang="ja-JP" altLang="en-US" sz="1100" dirty="0" smtClean="0"/>
              <a:t>歳若返りの取組みの分野と視点</a:t>
            </a:r>
            <a:r>
              <a:rPr kumimoji="1" lang="en-US" altLang="ja-JP" sz="1100" dirty="0" smtClean="0"/>
              <a:t>】</a:t>
            </a:r>
            <a:endParaRPr kumimoji="1" lang="ja-JP" altLang="en-US" sz="1100" dirty="0"/>
          </a:p>
        </p:txBody>
      </p:sp>
      <p:sp>
        <p:nvSpPr>
          <p:cNvPr id="94" name="角丸四角形 93"/>
          <p:cNvSpPr/>
          <p:nvPr/>
        </p:nvSpPr>
        <p:spPr>
          <a:xfrm>
            <a:off x="319006" y="3654534"/>
            <a:ext cx="2865232" cy="188048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23" name="角丸四角形 122"/>
          <p:cNvSpPr/>
          <p:nvPr/>
        </p:nvSpPr>
        <p:spPr>
          <a:xfrm>
            <a:off x="9350687" y="6145278"/>
            <a:ext cx="2446041" cy="13889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24" name="角丸四角形 123"/>
          <p:cNvSpPr/>
          <p:nvPr/>
        </p:nvSpPr>
        <p:spPr>
          <a:xfrm>
            <a:off x="4332916" y="3277290"/>
            <a:ext cx="4324714" cy="4993883"/>
          </a:xfrm>
          <a:prstGeom prst="roundRect">
            <a:avLst>
              <a:gd name="adj" fmla="val 14774"/>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25" name="角丸四角形 124"/>
          <p:cNvSpPr/>
          <p:nvPr/>
        </p:nvSpPr>
        <p:spPr>
          <a:xfrm>
            <a:off x="9651592" y="3993740"/>
            <a:ext cx="2821820" cy="1872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29" name="テキスト ボックス 128"/>
          <p:cNvSpPr txBox="1"/>
          <p:nvPr/>
        </p:nvSpPr>
        <p:spPr>
          <a:xfrm>
            <a:off x="1370853" y="3447173"/>
            <a:ext cx="756000" cy="288000"/>
          </a:xfrm>
          <a:prstGeom prst="rect">
            <a:avLst/>
          </a:prstGeom>
          <a:solidFill>
            <a:srgbClr val="92D050"/>
          </a:solidFill>
          <a:ln>
            <a:solidFill>
              <a:schemeClr val="tx1"/>
            </a:solidFill>
            <a:prstDash val="solid"/>
          </a:ln>
        </p:spPr>
        <p:txBody>
          <a:bodyPr wrap="square" rtlCol="0">
            <a:spAutoFit/>
          </a:bodyPr>
          <a:lstStyle/>
          <a:p>
            <a:pPr>
              <a:lnSpc>
                <a:spcPct val="150000"/>
              </a:lnSpc>
            </a:pPr>
            <a:r>
              <a:rPr kumimoji="1" lang="ja-JP" altLang="en-US" sz="1200" dirty="0" smtClean="0"/>
              <a:t>  企業</a:t>
            </a:r>
            <a:endParaRPr kumimoji="1" lang="ja-JP" altLang="en-US" sz="1200" dirty="0"/>
          </a:p>
        </p:txBody>
      </p:sp>
      <p:sp>
        <p:nvSpPr>
          <p:cNvPr id="131" name="テキスト ボックス 130"/>
          <p:cNvSpPr txBox="1"/>
          <p:nvPr/>
        </p:nvSpPr>
        <p:spPr>
          <a:xfrm>
            <a:off x="9966623" y="5995626"/>
            <a:ext cx="950629" cy="288000"/>
          </a:xfrm>
          <a:prstGeom prst="rect">
            <a:avLst/>
          </a:prstGeom>
          <a:solidFill>
            <a:srgbClr val="92D050"/>
          </a:solidFill>
          <a:ln w="3175">
            <a:solidFill>
              <a:schemeClr val="tx1"/>
            </a:solidFill>
          </a:ln>
        </p:spPr>
        <p:txBody>
          <a:bodyPr wrap="square" rtlCol="0">
            <a:spAutoFit/>
          </a:bodyPr>
          <a:lstStyle/>
          <a:p>
            <a:pPr>
              <a:lnSpc>
                <a:spcPct val="150000"/>
              </a:lnSpc>
            </a:pPr>
            <a:r>
              <a:rPr kumimoji="1" lang="ja-JP" altLang="en-US" sz="1200" dirty="0" smtClean="0"/>
              <a:t> 地域・府民</a:t>
            </a:r>
            <a:endParaRPr kumimoji="1" lang="ja-JP" altLang="en-US" sz="1200" dirty="0"/>
          </a:p>
        </p:txBody>
      </p:sp>
      <p:sp>
        <p:nvSpPr>
          <p:cNvPr id="132" name="テキスト ボックス 131"/>
          <p:cNvSpPr txBox="1"/>
          <p:nvPr/>
        </p:nvSpPr>
        <p:spPr>
          <a:xfrm>
            <a:off x="6130453" y="3388911"/>
            <a:ext cx="1606661" cy="330603"/>
          </a:xfrm>
          <a:prstGeom prst="rect">
            <a:avLst/>
          </a:prstGeom>
          <a:noFill/>
        </p:spPr>
        <p:txBody>
          <a:bodyPr wrap="square" rtlCol="0">
            <a:spAutoFit/>
          </a:bodyPr>
          <a:lstStyle/>
          <a:p>
            <a:pPr>
              <a:lnSpc>
                <a:spcPct val="150000"/>
              </a:lnSpc>
            </a:pPr>
            <a:r>
              <a:rPr kumimoji="1" lang="ja-JP" altLang="en-US" sz="1200" dirty="0" smtClean="0"/>
              <a:t>大阪府</a:t>
            </a:r>
            <a:endParaRPr kumimoji="1" lang="ja-JP" altLang="en-US" sz="1100" dirty="0"/>
          </a:p>
        </p:txBody>
      </p:sp>
      <p:sp>
        <p:nvSpPr>
          <p:cNvPr id="133" name="テキスト ボックス 132"/>
          <p:cNvSpPr txBox="1"/>
          <p:nvPr/>
        </p:nvSpPr>
        <p:spPr>
          <a:xfrm>
            <a:off x="10501780" y="3898739"/>
            <a:ext cx="827621" cy="288000"/>
          </a:xfrm>
          <a:prstGeom prst="rect">
            <a:avLst/>
          </a:prstGeom>
          <a:solidFill>
            <a:srgbClr val="92D050"/>
          </a:solidFill>
          <a:ln w="3175">
            <a:solidFill>
              <a:schemeClr val="tx1"/>
            </a:solidFill>
          </a:ln>
        </p:spPr>
        <p:txBody>
          <a:bodyPr wrap="square" tIns="0" rtlCol="0">
            <a:spAutoFit/>
          </a:bodyPr>
          <a:lstStyle/>
          <a:p>
            <a:pPr>
              <a:lnSpc>
                <a:spcPct val="150000"/>
              </a:lnSpc>
            </a:pPr>
            <a:r>
              <a:rPr kumimoji="1" lang="ja-JP" altLang="en-US" sz="1200" dirty="0" smtClean="0"/>
              <a:t> 市町村</a:t>
            </a:r>
            <a:endParaRPr kumimoji="1" lang="ja-JP" altLang="en-US" sz="1200" dirty="0"/>
          </a:p>
        </p:txBody>
      </p:sp>
      <p:sp>
        <p:nvSpPr>
          <p:cNvPr id="134" name="正方形/長方形 133"/>
          <p:cNvSpPr/>
          <p:nvPr/>
        </p:nvSpPr>
        <p:spPr>
          <a:xfrm>
            <a:off x="9014047" y="3077517"/>
            <a:ext cx="2929008" cy="756000"/>
          </a:xfrm>
          <a:prstGeom prst="rect">
            <a:avLst/>
          </a:prstGeom>
          <a:ln w="28575"/>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grpSp>
        <p:nvGrpSpPr>
          <p:cNvPr id="136" name="グループ化 135"/>
          <p:cNvGrpSpPr/>
          <p:nvPr/>
        </p:nvGrpSpPr>
        <p:grpSpPr>
          <a:xfrm>
            <a:off x="2364614" y="8603586"/>
            <a:ext cx="9459339" cy="504210"/>
            <a:chOff x="2610141" y="8465785"/>
            <a:chExt cx="8843915" cy="692539"/>
          </a:xfrm>
        </p:grpSpPr>
        <p:sp>
          <p:nvSpPr>
            <p:cNvPr id="135" name="角丸四角形 134"/>
            <p:cNvSpPr/>
            <p:nvPr/>
          </p:nvSpPr>
          <p:spPr>
            <a:xfrm>
              <a:off x="2610141" y="8465785"/>
              <a:ext cx="8843915" cy="69253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121" name="テキスト ボックス 120"/>
            <p:cNvSpPr txBox="1"/>
            <p:nvPr/>
          </p:nvSpPr>
          <p:spPr>
            <a:xfrm>
              <a:off x="2768365" y="8672444"/>
              <a:ext cx="8570697" cy="422736"/>
            </a:xfrm>
            <a:prstGeom prst="rect">
              <a:avLst/>
            </a:prstGeom>
            <a:noFill/>
          </p:spPr>
          <p:txBody>
            <a:bodyPr wrap="square" rtlCol="0">
              <a:spAutoFit/>
            </a:bodyPr>
            <a:lstStyle/>
            <a:p>
              <a:r>
                <a:rPr kumimoji="1" lang="ja-JP" altLang="en-US" sz="1400" b="1" dirty="0" smtClean="0"/>
                <a:t>大阪</a:t>
              </a:r>
              <a:r>
                <a:rPr kumimoji="1" lang="ja-JP" altLang="en-US" sz="1400" b="1" dirty="0"/>
                <a:t>府内</a:t>
              </a:r>
              <a:r>
                <a:rPr kumimoji="1" lang="ja-JP" altLang="en-US" sz="1400" b="1" dirty="0" smtClean="0"/>
                <a:t>で「</a:t>
              </a:r>
              <a:r>
                <a:rPr kumimoji="1" lang="en-US" altLang="ja-JP" sz="1400" b="1" dirty="0"/>
                <a:t>『10</a:t>
              </a:r>
              <a:r>
                <a:rPr kumimoji="1" lang="ja-JP" altLang="en-US" sz="1400" b="1" dirty="0"/>
                <a:t>歳若返り</a:t>
              </a:r>
              <a:r>
                <a:rPr kumimoji="1" lang="en-US" altLang="ja-JP" sz="1400" b="1" dirty="0"/>
                <a:t>』</a:t>
              </a:r>
              <a:r>
                <a:rPr kumimoji="1" lang="ja-JP" altLang="en-US" sz="1400" b="1" dirty="0"/>
                <a:t>の意識が府民一人一人に浸透</a:t>
              </a:r>
              <a:r>
                <a:rPr kumimoji="1" lang="ja-JP" altLang="en-US" sz="1400" b="1" dirty="0" smtClean="0"/>
                <a:t>」、「</a:t>
              </a:r>
              <a:r>
                <a:rPr kumimoji="1" lang="en-US" altLang="ja-JP" sz="1400" b="1" dirty="0"/>
                <a:t>『10</a:t>
              </a:r>
              <a:r>
                <a:rPr kumimoji="1" lang="ja-JP" altLang="en-US" sz="1400" b="1" dirty="0"/>
                <a:t>歳若返り</a:t>
              </a:r>
              <a:r>
                <a:rPr kumimoji="1" lang="en-US" altLang="ja-JP" sz="1400" b="1" dirty="0"/>
                <a:t>』</a:t>
              </a:r>
              <a:r>
                <a:rPr kumimoji="1" lang="ja-JP" altLang="en-US" sz="1400" b="1" dirty="0"/>
                <a:t>のロールモデルとなる地域・企業が多数存在</a:t>
              </a:r>
              <a:r>
                <a:rPr kumimoji="1" lang="ja-JP" altLang="en-US" sz="1400" b="1" dirty="0" smtClean="0"/>
                <a:t>」</a:t>
              </a:r>
              <a:endParaRPr kumimoji="1" lang="en-US" altLang="ja-JP" sz="1400" b="1" dirty="0" smtClean="0"/>
            </a:p>
          </p:txBody>
        </p:sp>
      </p:grpSp>
      <p:sp>
        <p:nvSpPr>
          <p:cNvPr id="138" name="下矢印 137"/>
          <p:cNvSpPr/>
          <p:nvPr/>
        </p:nvSpPr>
        <p:spPr>
          <a:xfrm>
            <a:off x="5502685" y="4766947"/>
            <a:ext cx="2013266" cy="3895523"/>
          </a:xfrm>
          <a:custGeom>
            <a:avLst/>
            <a:gdLst>
              <a:gd name="connsiteX0" fmla="*/ 0 w 1700785"/>
              <a:gd name="connsiteY0" fmla="*/ 3136664 h 3600706"/>
              <a:gd name="connsiteX1" fmla="*/ 425196 w 1700785"/>
              <a:gd name="connsiteY1" fmla="*/ 3136664 h 3600706"/>
              <a:gd name="connsiteX2" fmla="*/ 425196 w 1700785"/>
              <a:gd name="connsiteY2" fmla="*/ 0 h 3600706"/>
              <a:gd name="connsiteX3" fmla="*/ 1275589 w 1700785"/>
              <a:gd name="connsiteY3" fmla="*/ 0 h 3600706"/>
              <a:gd name="connsiteX4" fmla="*/ 1275589 w 1700785"/>
              <a:gd name="connsiteY4" fmla="*/ 3136664 h 3600706"/>
              <a:gd name="connsiteX5" fmla="*/ 1700785 w 1700785"/>
              <a:gd name="connsiteY5" fmla="*/ 3136664 h 3600706"/>
              <a:gd name="connsiteX6" fmla="*/ 850393 w 1700785"/>
              <a:gd name="connsiteY6" fmla="*/ 3600706 h 3600706"/>
              <a:gd name="connsiteX7" fmla="*/ 0 w 1700785"/>
              <a:gd name="connsiteY7" fmla="*/ 3136664 h 3600706"/>
              <a:gd name="connsiteX0" fmla="*/ 0 w 1700785"/>
              <a:gd name="connsiteY0" fmla="*/ 3163959 h 3628001"/>
              <a:gd name="connsiteX1" fmla="*/ 425196 w 1700785"/>
              <a:gd name="connsiteY1" fmla="*/ 3163959 h 3628001"/>
              <a:gd name="connsiteX2" fmla="*/ 793685 w 1700785"/>
              <a:gd name="connsiteY2" fmla="*/ 0 h 3628001"/>
              <a:gd name="connsiteX3" fmla="*/ 1275589 w 1700785"/>
              <a:gd name="connsiteY3" fmla="*/ 27295 h 3628001"/>
              <a:gd name="connsiteX4" fmla="*/ 1275589 w 1700785"/>
              <a:gd name="connsiteY4" fmla="*/ 3163959 h 3628001"/>
              <a:gd name="connsiteX5" fmla="*/ 1700785 w 1700785"/>
              <a:gd name="connsiteY5" fmla="*/ 3163959 h 3628001"/>
              <a:gd name="connsiteX6" fmla="*/ 850393 w 1700785"/>
              <a:gd name="connsiteY6" fmla="*/ 3628001 h 3628001"/>
              <a:gd name="connsiteX7" fmla="*/ 0 w 1700785"/>
              <a:gd name="connsiteY7" fmla="*/ 3163959 h 3628001"/>
              <a:gd name="connsiteX0" fmla="*/ 0 w 1700785"/>
              <a:gd name="connsiteY0" fmla="*/ 3204903 h 3668945"/>
              <a:gd name="connsiteX1" fmla="*/ 425196 w 1700785"/>
              <a:gd name="connsiteY1" fmla="*/ 3204903 h 3668945"/>
              <a:gd name="connsiteX2" fmla="*/ 793685 w 1700785"/>
              <a:gd name="connsiteY2" fmla="*/ 40944 h 3668945"/>
              <a:gd name="connsiteX3" fmla="*/ 988987 w 1700785"/>
              <a:gd name="connsiteY3" fmla="*/ 0 h 3668945"/>
              <a:gd name="connsiteX4" fmla="*/ 1275589 w 1700785"/>
              <a:gd name="connsiteY4" fmla="*/ 3204903 h 3668945"/>
              <a:gd name="connsiteX5" fmla="*/ 1700785 w 1700785"/>
              <a:gd name="connsiteY5" fmla="*/ 3204903 h 3668945"/>
              <a:gd name="connsiteX6" fmla="*/ 850393 w 1700785"/>
              <a:gd name="connsiteY6" fmla="*/ 3668945 h 3668945"/>
              <a:gd name="connsiteX7" fmla="*/ 0 w 1700785"/>
              <a:gd name="connsiteY7" fmla="*/ 3204903 h 3668945"/>
              <a:gd name="connsiteX0" fmla="*/ 0 w 1700785"/>
              <a:gd name="connsiteY0" fmla="*/ 3204903 h 3668945"/>
              <a:gd name="connsiteX1" fmla="*/ 425196 w 1700785"/>
              <a:gd name="connsiteY1" fmla="*/ 3204903 h 3668945"/>
              <a:gd name="connsiteX2" fmla="*/ 916514 w 1700785"/>
              <a:gd name="connsiteY2" fmla="*/ 1 h 3668945"/>
              <a:gd name="connsiteX3" fmla="*/ 988987 w 1700785"/>
              <a:gd name="connsiteY3" fmla="*/ 0 h 3668945"/>
              <a:gd name="connsiteX4" fmla="*/ 1275589 w 1700785"/>
              <a:gd name="connsiteY4" fmla="*/ 3204903 h 3668945"/>
              <a:gd name="connsiteX5" fmla="*/ 1700785 w 1700785"/>
              <a:gd name="connsiteY5" fmla="*/ 3204903 h 3668945"/>
              <a:gd name="connsiteX6" fmla="*/ 850393 w 1700785"/>
              <a:gd name="connsiteY6" fmla="*/ 3668945 h 3668945"/>
              <a:gd name="connsiteX7" fmla="*/ 0 w 1700785"/>
              <a:gd name="connsiteY7" fmla="*/ 3204903 h 3668945"/>
              <a:gd name="connsiteX0" fmla="*/ 0 w 1700785"/>
              <a:gd name="connsiteY0" fmla="*/ 3204903 h 3668945"/>
              <a:gd name="connsiteX1" fmla="*/ 425196 w 1700785"/>
              <a:gd name="connsiteY1" fmla="*/ 3204903 h 3668945"/>
              <a:gd name="connsiteX2" fmla="*/ 916514 w 1700785"/>
              <a:gd name="connsiteY2" fmla="*/ 1 h 3668945"/>
              <a:gd name="connsiteX3" fmla="*/ 907100 w 1700785"/>
              <a:gd name="connsiteY3" fmla="*/ 0 h 3668945"/>
              <a:gd name="connsiteX4" fmla="*/ 1275589 w 1700785"/>
              <a:gd name="connsiteY4" fmla="*/ 3204903 h 3668945"/>
              <a:gd name="connsiteX5" fmla="*/ 1700785 w 1700785"/>
              <a:gd name="connsiteY5" fmla="*/ 3204903 h 3668945"/>
              <a:gd name="connsiteX6" fmla="*/ 850393 w 1700785"/>
              <a:gd name="connsiteY6" fmla="*/ 3668945 h 3668945"/>
              <a:gd name="connsiteX7" fmla="*/ 0 w 1700785"/>
              <a:gd name="connsiteY7" fmla="*/ 3204903 h 3668945"/>
              <a:gd name="connsiteX0" fmla="*/ 0 w 1700785"/>
              <a:gd name="connsiteY0" fmla="*/ 3204903 h 3668945"/>
              <a:gd name="connsiteX1" fmla="*/ 425196 w 1700785"/>
              <a:gd name="connsiteY1" fmla="*/ 3204903 h 3668945"/>
              <a:gd name="connsiteX2" fmla="*/ 916514 w 1700785"/>
              <a:gd name="connsiteY2" fmla="*/ 1 h 3668945"/>
              <a:gd name="connsiteX3" fmla="*/ 879804 w 1700785"/>
              <a:gd name="connsiteY3" fmla="*/ 0 h 3668945"/>
              <a:gd name="connsiteX4" fmla="*/ 1275589 w 1700785"/>
              <a:gd name="connsiteY4" fmla="*/ 3204903 h 3668945"/>
              <a:gd name="connsiteX5" fmla="*/ 1700785 w 1700785"/>
              <a:gd name="connsiteY5" fmla="*/ 3204903 h 3668945"/>
              <a:gd name="connsiteX6" fmla="*/ 850393 w 1700785"/>
              <a:gd name="connsiteY6" fmla="*/ 3668945 h 3668945"/>
              <a:gd name="connsiteX7" fmla="*/ 0 w 1700785"/>
              <a:gd name="connsiteY7" fmla="*/ 3204903 h 3668945"/>
              <a:gd name="connsiteX0" fmla="*/ 0 w 1700785"/>
              <a:gd name="connsiteY0" fmla="*/ 3245847 h 3709889"/>
              <a:gd name="connsiteX1" fmla="*/ 425196 w 1700785"/>
              <a:gd name="connsiteY1" fmla="*/ 3245847 h 3709889"/>
              <a:gd name="connsiteX2" fmla="*/ 916514 w 1700785"/>
              <a:gd name="connsiteY2" fmla="*/ 40945 h 3709889"/>
              <a:gd name="connsiteX3" fmla="*/ 1029930 w 1700785"/>
              <a:gd name="connsiteY3" fmla="*/ 0 h 3709889"/>
              <a:gd name="connsiteX4" fmla="*/ 1275589 w 1700785"/>
              <a:gd name="connsiteY4" fmla="*/ 3245847 h 3709889"/>
              <a:gd name="connsiteX5" fmla="*/ 1700785 w 1700785"/>
              <a:gd name="connsiteY5" fmla="*/ 3245847 h 3709889"/>
              <a:gd name="connsiteX6" fmla="*/ 850393 w 1700785"/>
              <a:gd name="connsiteY6" fmla="*/ 3709889 h 3709889"/>
              <a:gd name="connsiteX7" fmla="*/ 0 w 1700785"/>
              <a:gd name="connsiteY7" fmla="*/ 3245847 h 3709889"/>
              <a:gd name="connsiteX0" fmla="*/ 0 w 1700785"/>
              <a:gd name="connsiteY0" fmla="*/ 3300436 h 3764478"/>
              <a:gd name="connsiteX1" fmla="*/ 425196 w 1700785"/>
              <a:gd name="connsiteY1" fmla="*/ 3300436 h 3764478"/>
              <a:gd name="connsiteX2" fmla="*/ 861923 w 1700785"/>
              <a:gd name="connsiteY2" fmla="*/ 0 h 3764478"/>
              <a:gd name="connsiteX3" fmla="*/ 1029930 w 1700785"/>
              <a:gd name="connsiteY3" fmla="*/ 54589 h 3764478"/>
              <a:gd name="connsiteX4" fmla="*/ 1275589 w 1700785"/>
              <a:gd name="connsiteY4" fmla="*/ 3300436 h 3764478"/>
              <a:gd name="connsiteX5" fmla="*/ 1700785 w 1700785"/>
              <a:gd name="connsiteY5" fmla="*/ 3300436 h 3764478"/>
              <a:gd name="connsiteX6" fmla="*/ 850393 w 1700785"/>
              <a:gd name="connsiteY6" fmla="*/ 3764478 h 3764478"/>
              <a:gd name="connsiteX7" fmla="*/ 0 w 1700785"/>
              <a:gd name="connsiteY7" fmla="*/ 3300436 h 3764478"/>
              <a:gd name="connsiteX0" fmla="*/ 0 w 1700785"/>
              <a:gd name="connsiteY0" fmla="*/ 3300436 h 3764478"/>
              <a:gd name="connsiteX1" fmla="*/ 425196 w 1700785"/>
              <a:gd name="connsiteY1" fmla="*/ 3300436 h 3764478"/>
              <a:gd name="connsiteX2" fmla="*/ 861923 w 1700785"/>
              <a:gd name="connsiteY2" fmla="*/ 0 h 3764478"/>
              <a:gd name="connsiteX3" fmla="*/ 961691 w 1700785"/>
              <a:gd name="connsiteY3" fmla="*/ 27293 h 3764478"/>
              <a:gd name="connsiteX4" fmla="*/ 1275589 w 1700785"/>
              <a:gd name="connsiteY4" fmla="*/ 3300436 h 3764478"/>
              <a:gd name="connsiteX5" fmla="*/ 1700785 w 1700785"/>
              <a:gd name="connsiteY5" fmla="*/ 3300436 h 3764478"/>
              <a:gd name="connsiteX6" fmla="*/ 850393 w 1700785"/>
              <a:gd name="connsiteY6" fmla="*/ 3764478 h 3764478"/>
              <a:gd name="connsiteX7" fmla="*/ 0 w 1700785"/>
              <a:gd name="connsiteY7" fmla="*/ 3300436 h 3764478"/>
              <a:gd name="connsiteX0" fmla="*/ 0 w 1700785"/>
              <a:gd name="connsiteY0" fmla="*/ 3314084 h 3778126"/>
              <a:gd name="connsiteX1" fmla="*/ 425196 w 1700785"/>
              <a:gd name="connsiteY1" fmla="*/ 3314084 h 3778126"/>
              <a:gd name="connsiteX2" fmla="*/ 780037 w 1700785"/>
              <a:gd name="connsiteY2" fmla="*/ 0 h 3778126"/>
              <a:gd name="connsiteX3" fmla="*/ 961691 w 1700785"/>
              <a:gd name="connsiteY3" fmla="*/ 40941 h 3778126"/>
              <a:gd name="connsiteX4" fmla="*/ 1275589 w 1700785"/>
              <a:gd name="connsiteY4" fmla="*/ 3314084 h 3778126"/>
              <a:gd name="connsiteX5" fmla="*/ 1700785 w 1700785"/>
              <a:gd name="connsiteY5" fmla="*/ 3314084 h 3778126"/>
              <a:gd name="connsiteX6" fmla="*/ 850393 w 1700785"/>
              <a:gd name="connsiteY6" fmla="*/ 3778126 h 3778126"/>
              <a:gd name="connsiteX7" fmla="*/ 0 w 1700785"/>
              <a:gd name="connsiteY7" fmla="*/ 3314084 h 3778126"/>
              <a:gd name="connsiteX0" fmla="*/ 0 w 1700785"/>
              <a:gd name="connsiteY0" fmla="*/ 3355030 h 3819072"/>
              <a:gd name="connsiteX1" fmla="*/ 425196 w 1700785"/>
              <a:gd name="connsiteY1" fmla="*/ 3355030 h 3819072"/>
              <a:gd name="connsiteX2" fmla="*/ 780037 w 1700785"/>
              <a:gd name="connsiteY2" fmla="*/ 40946 h 3819072"/>
              <a:gd name="connsiteX3" fmla="*/ 838861 w 1700785"/>
              <a:gd name="connsiteY3" fmla="*/ 0 h 3819072"/>
              <a:gd name="connsiteX4" fmla="*/ 1275589 w 1700785"/>
              <a:gd name="connsiteY4" fmla="*/ 3355030 h 3819072"/>
              <a:gd name="connsiteX5" fmla="*/ 1700785 w 1700785"/>
              <a:gd name="connsiteY5" fmla="*/ 3355030 h 3819072"/>
              <a:gd name="connsiteX6" fmla="*/ 850393 w 1700785"/>
              <a:gd name="connsiteY6" fmla="*/ 3819072 h 3819072"/>
              <a:gd name="connsiteX7" fmla="*/ 0 w 1700785"/>
              <a:gd name="connsiteY7" fmla="*/ 3355030 h 3819072"/>
              <a:gd name="connsiteX0" fmla="*/ 0 w 1700785"/>
              <a:gd name="connsiteY0" fmla="*/ 3327734 h 3791776"/>
              <a:gd name="connsiteX1" fmla="*/ 425196 w 1700785"/>
              <a:gd name="connsiteY1" fmla="*/ 3327734 h 3791776"/>
              <a:gd name="connsiteX2" fmla="*/ 780037 w 1700785"/>
              <a:gd name="connsiteY2" fmla="*/ 13650 h 3791776"/>
              <a:gd name="connsiteX3" fmla="*/ 907100 w 1700785"/>
              <a:gd name="connsiteY3" fmla="*/ 0 h 3791776"/>
              <a:gd name="connsiteX4" fmla="*/ 1275589 w 1700785"/>
              <a:gd name="connsiteY4" fmla="*/ 3327734 h 3791776"/>
              <a:gd name="connsiteX5" fmla="*/ 1700785 w 1700785"/>
              <a:gd name="connsiteY5" fmla="*/ 3327734 h 3791776"/>
              <a:gd name="connsiteX6" fmla="*/ 850393 w 1700785"/>
              <a:gd name="connsiteY6" fmla="*/ 3791776 h 3791776"/>
              <a:gd name="connsiteX7" fmla="*/ 0 w 1700785"/>
              <a:gd name="connsiteY7" fmla="*/ 3327734 h 3791776"/>
              <a:gd name="connsiteX0" fmla="*/ 0 w 1700785"/>
              <a:gd name="connsiteY0" fmla="*/ 3327734 h 3791776"/>
              <a:gd name="connsiteX1" fmla="*/ 425196 w 1700785"/>
              <a:gd name="connsiteY1" fmla="*/ 3327734 h 3791776"/>
              <a:gd name="connsiteX2" fmla="*/ 834628 w 1700785"/>
              <a:gd name="connsiteY2" fmla="*/ 2 h 3791776"/>
              <a:gd name="connsiteX3" fmla="*/ 907100 w 1700785"/>
              <a:gd name="connsiteY3" fmla="*/ 0 h 3791776"/>
              <a:gd name="connsiteX4" fmla="*/ 1275589 w 1700785"/>
              <a:gd name="connsiteY4" fmla="*/ 3327734 h 3791776"/>
              <a:gd name="connsiteX5" fmla="*/ 1700785 w 1700785"/>
              <a:gd name="connsiteY5" fmla="*/ 3327734 h 3791776"/>
              <a:gd name="connsiteX6" fmla="*/ 850393 w 1700785"/>
              <a:gd name="connsiteY6" fmla="*/ 3791776 h 3791776"/>
              <a:gd name="connsiteX7" fmla="*/ 0 w 1700785"/>
              <a:gd name="connsiteY7" fmla="*/ 3327734 h 3791776"/>
              <a:gd name="connsiteX0" fmla="*/ 0 w 1700785"/>
              <a:gd name="connsiteY0" fmla="*/ 3341382 h 3805424"/>
              <a:gd name="connsiteX1" fmla="*/ 425196 w 1700785"/>
              <a:gd name="connsiteY1" fmla="*/ 3341382 h 3805424"/>
              <a:gd name="connsiteX2" fmla="*/ 834628 w 1700785"/>
              <a:gd name="connsiteY2" fmla="*/ 13650 h 3805424"/>
              <a:gd name="connsiteX3" fmla="*/ 866157 w 1700785"/>
              <a:gd name="connsiteY3" fmla="*/ 0 h 3805424"/>
              <a:gd name="connsiteX4" fmla="*/ 1275589 w 1700785"/>
              <a:gd name="connsiteY4" fmla="*/ 3341382 h 3805424"/>
              <a:gd name="connsiteX5" fmla="*/ 1700785 w 1700785"/>
              <a:gd name="connsiteY5" fmla="*/ 3341382 h 3805424"/>
              <a:gd name="connsiteX6" fmla="*/ 850393 w 1700785"/>
              <a:gd name="connsiteY6" fmla="*/ 3805424 h 3805424"/>
              <a:gd name="connsiteX7" fmla="*/ 0 w 1700785"/>
              <a:gd name="connsiteY7" fmla="*/ 3341382 h 3805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00785" h="3805424">
                <a:moveTo>
                  <a:pt x="0" y="3341382"/>
                </a:moveTo>
                <a:lnTo>
                  <a:pt x="425196" y="3341382"/>
                </a:lnTo>
                <a:lnTo>
                  <a:pt x="834628" y="13650"/>
                </a:lnTo>
                <a:lnTo>
                  <a:pt x="866157" y="0"/>
                </a:lnTo>
                <a:lnTo>
                  <a:pt x="1275589" y="3341382"/>
                </a:lnTo>
                <a:lnTo>
                  <a:pt x="1700785" y="3341382"/>
                </a:lnTo>
                <a:lnTo>
                  <a:pt x="850393" y="3805424"/>
                </a:lnTo>
                <a:lnTo>
                  <a:pt x="0" y="3341382"/>
                </a:lnTo>
                <a:close/>
              </a:path>
            </a:pathLst>
          </a:custGeom>
          <a:solidFill>
            <a:srgbClr val="B07BD7"/>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 name="ホームベース 138"/>
          <p:cNvSpPr/>
          <p:nvPr/>
        </p:nvSpPr>
        <p:spPr>
          <a:xfrm rot="5400000">
            <a:off x="5792952" y="2772461"/>
            <a:ext cx="1418287" cy="3464434"/>
          </a:xfrm>
          <a:prstGeom prst="homePlate">
            <a:avLst>
              <a:gd name="adj" fmla="val 33854"/>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40" name="ホームベース 139"/>
          <p:cNvSpPr/>
          <p:nvPr/>
        </p:nvSpPr>
        <p:spPr>
          <a:xfrm rot="5400000">
            <a:off x="6034045" y="4089441"/>
            <a:ext cx="885364" cy="3464434"/>
          </a:xfrm>
          <a:prstGeom prst="homePlate">
            <a:avLst>
              <a:gd name="adj" fmla="val 33854"/>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41" name="ホームベース 140"/>
          <p:cNvSpPr/>
          <p:nvPr/>
        </p:nvSpPr>
        <p:spPr>
          <a:xfrm rot="5400000">
            <a:off x="5666420" y="5512255"/>
            <a:ext cx="1630438" cy="3464434"/>
          </a:xfrm>
          <a:prstGeom prst="homePlate">
            <a:avLst>
              <a:gd name="adj" fmla="val 1874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43" name="テキスト ボックス 142"/>
          <p:cNvSpPr txBox="1"/>
          <p:nvPr/>
        </p:nvSpPr>
        <p:spPr>
          <a:xfrm>
            <a:off x="9247338" y="3125798"/>
            <a:ext cx="2321936" cy="370358"/>
          </a:xfrm>
          <a:prstGeom prst="rect">
            <a:avLst/>
          </a:prstGeom>
          <a:noFill/>
        </p:spPr>
        <p:txBody>
          <a:bodyPr wrap="square" rtlCol="0">
            <a:spAutoFit/>
          </a:bodyPr>
          <a:lstStyle/>
          <a:p>
            <a:pPr>
              <a:lnSpc>
                <a:spcPct val="150000"/>
              </a:lnSpc>
            </a:pPr>
            <a:r>
              <a:rPr kumimoji="1" lang="ja-JP" altLang="en-US" sz="1400" b="1" dirty="0" smtClean="0"/>
              <a:t>プロジェクトアドバイザー会議</a:t>
            </a:r>
            <a:endParaRPr kumimoji="1" lang="ja-JP" altLang="en-US" sz="1400" b="1" dirty="0"/>
          </a:p>
        </p:txBody>
      </p:sp>
      <p:sp>
        <p:nvSpPr>
          <p:cNvPr id="144" name="テキスト ボックス 143"/>
          <p:cNvSpPr txBox="1"/>
          <p:nvPr/>
        </p:nvSpPr>
        <p:spPr>
          <a:xfrm>
            <a:off x="6231583" y="8217764"/>
            <a:ext cx="1173162" cy="307777"/>
          </a:xfrm>
          <a:prstGeom prst="rect">
            <a:avLst/>
          </a:prstGeom>
          <a:noFill/>
        </p:spPr>
        <p:txBody>
          <a:bodyPr wrap="square" rtlCol="0">
            <a:spAutoFit/>
          </a:bodyPr>
          <a:lstStyle/>
          <a:p>
            <a:r>
              <a:rPr kumimoji="1" lang="ja-JP" altLang="en-US" sz="1400" b="1" dirty="0" smtClean="0"/>
              <a:t>拡大</a:t>
            </a:r>
            <a:endParaRPr kumimoji="1" lang="ja-JP" altLang="en-US" sz="1400" b="1" dirty="0"/>
          </a:p>
        </p:txBody>
      </p:sp>
      <p:sp>
        <p:nvSpPr>
          <p:cNvPr id="145" name="テキスト ボックス 144"/>
          <p:cNvSpPr txBox="1"/>
          <p:nvPr/>
        </p:nvSpPr>
        <p:spPr>
          <a:xfrm>
            <a:off x="5481971" y="3088018"/>
            <a:ext cx="2025119" cy="323165"/>
          </a:xfrm>
          <a:prstGeom prst="rect">
            <a:avLst/>
          </a:prstGeom>
          <a:solidFill>
            <a:schemeClr val="bg1"/>
          </a:solidFill>
        </p:spPr>
        <p:txBody>
          <a:bodyPr wrap="square" rtlCol="0">
            <a:spAutoFit/>
          </a:bodyPr>
          <a:lstStyle/>
          <a:p>
            <a:r>
              <a:rPr kumimoji="1" lang="ja-JP" altLang="en-US" sz="1400" dirty="0" smtClean="0"/>
              <a:t>　</a:t>
            </a:r>
            <a:r>
              <a:rPr kumimoji="1" lang="en-US" altLang="ja-JP" sz="1500" b="1" dirty="0" smtClean="0"/>
              <a:t>10</a:t>
            </a:r>
            <a:r>
              <a:rPr kumimoji="1" lang="ja-JP" altLang="en-US" sz="1500" b="1" dirty="0" smtClean="0"/>
              <a:t>歳若返りの取組み</a:t>
            </a:r>
            <a:endParaRPr kumimoji="1" lang="ja-JP" altLang="en-US" sz="1500" b="1" dirty="0"/>
          </a:p>
        </p:txBody>
      </p:sp>
      <p:sp>
        <p:nvSpPr>
          <p:cNvPr id="146" name="テキスト ボックス 145"/>
          <p:cNvSpPr txBox="1"/>
          <p:nvPr/>
        </p:nvSpPr>
        <p:spPr>
          <a:xfrm>
            <a:off x="5621372" y="3781346"/>
            <a:ext cx="2200438" cy="307777"/>
          </a:xfrm>
          <a:prstGeom prst="rect">
            <a:avLst/>
          </a:prstGeom>
          <a:noFill/>
        </p:spPr>
        <p:txBody>
          <a:bodyPr wrap="square" rtlCol="0">
            <a:spAutoFit/>
          </a:bodyPr>
          <a:lstStyle/>
          <a:p>
            <a:r>
              <a:rPr kumimoji="1" lang="ja-JP" altLang="en-US" sz="1400" b="1" dirty="0" smtClean="0"/>
              <a:t>モデル事業・情報収集</a:t>
            </a:r>
            <a:endParaRPr kumimoji="1" lang="en-US" altLang="ja-JP" sz="1400" b="1" dirty="0" smtClean="0"/>
          </a:p>
        </p:txBody>
      </p:sp>
      <p:sp>
        <p:nvSpPr>
          <p:cNvPr id="147" name="テキスト ボックス 146"/>
          <p:cNvSpPr txBox="1"/>
          <p:nvPr/>
        </p:nvSpPr>
        <p:spPr>
          <a:xfrm>
            <a:off x="6247048" y="5373135"/>
            <a:ext cx="653446" cy="307777"/>
          </a:xfrm>
          <a:prstGeom prst="rect">
            <a:avLst/>
          </a:prstGeom>
          <a:noFill/>
        </p:spPr>
        <p:txBody>
          <a:bodyPr wrap="square" rtlCol="0">
            <a:spAutoFit/>
          </a:bodyPr>
          <a:lstStyle/>
          <a:p>
            <a:r>
              <a:rPr kumimoji="1" lang="ja-JP" altLang="en-US" sz="1400" b="1" dirty="0" smtClean="0"/>
              <a:t>検証</a:t>
            </a:r>
            <a:endParaRPr kumimoji="1" lang="ja-JP" altLang="en-US" sz="1400" b="1" dirty="0"/>
          </a:p>
        </p:txBody>
      </p:sp>
      <p:sp>
        <p:nvSpPr>
          <p:cNvPr id="148" name="テキスト ボックス 147"/>
          <p:cNvSpPr txBox="1"/>
          <p:nvPr/>
        </p:nvSpPr>
        <p:spPr>
          <a:xfrm>
            <a:off x="6207779" y="6425822"/>
            <a:ext cx="860354" cy="307777"/>
          </a:xfrm>
          <a:prstGeom prst="rect">
            <a:avLst/>
          </a:prstGeom>
          <a:noFill/>
        </p:spPr>
        <p:txBody>
          <a:bodyPr wrap="square" rtlCol="0">
            <a:spAutoFit/>
          </a:bodyPr>
          <a:lstStyle/>
          <a:p>
            <a:r>
              <a:rPr kumimoji="1" lang="ja-JP" altLang="en-US" sz="1400" b="1" dirty="0" smtClean="0"/>
              <a:t>発信</a:t>
            </a:r>
            <a:endParaRPr kumimoji="1" lang="ja-JP" altLang="en-US" sz="1400" b="1" dirty="0"/>
          </a:p>
        </p:txBody>
      </p:sp>
      <p:sp>
        <p:nvSpPr>
          <p:cNvPr id="149" name="円形吹き出し 148"/>
          <p:cNvSpPr/>
          <p:nvPr/>
        </p:nvSpPr>
        <p:spPr>
          <a:xfrm>
            <a:off x="448524" y="8176892"/>
            <a:ext cx="2154370" cy="631942"/>
          </a:xfrm>
          <a:prstGeom prst="wedgeEllipseCallout">
            <a:avLst>
              <a:gd name="adj1" fmla="val 53918"/>
              <a:gd name="adj2" fmla="val 40904"/>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400" dirty="0" smtClean="0"/>
              <a:t>2025</a:t>
            </a:r>
            <a:r>
              <a:rPr kumimoji="1" lang="ja-JP" altLang="en-US" sz="1400" dirty="0" smtClean="0"/>
              <a:t>年</a:t>
            </a:r>
            <a:endParaRPr kumimoji="1" lang="en-US" altLang="ja-JP" sz="1400" dirty="0" smtClean="0"/>
          </a:p>
          <a:p>
            <a:pPr algn="ctr"/>
            <a:r>
              <a:rPr kumimoji="1" lang="ja-JP" altLang="en-US" sz="1400" dirty="0" smtClean="0"/>
              <a:t>万博開催</a:t>
            </a:r>
            <a:r>
              <a:rPr kumimoji="1" lang="ja-JP" altLang="en-US" sz="1400" dirty="0"/>
              <a:t>時</a:t>
            </a:r>
          </a:p>
        </p:txBody>
      </p:sp>
      <p:sp>
        <p:nvSpPr>
          <p:cNvPr id="150" name="テキスト ボックス 149"/>
          <p:cNvSpPr txBox="1"/>
          <p:nvPr/>
        </p:nvSpPr>
        <p:spPr>
          <a:xfrm>
            <a:off x="2584108" y="9127176"/>
            <a:ext cx="9639853" cy="276999"/>
          </a:xfrm>
          <a:prstGeom prst="rect">
            <a:avLst/>
          </a:prstGeom>
          <a:noFill/>
        </p:spPr>
        <p:txBody>
          <a:bodyPr wrap="square" rtlCol="0">
            <a:spAutoFit/>
          </a:bodyPr>
          <a:lstStyle/>
          <a:p>
            <a:pPr lvl="0"/>
            <a:r>
              <a:rPr kumimoji="1" lang="ja-JP" altLang="en-US" sz="1200" b="1" dirty="0">
                <a:solidFill>
                  <a:prstClr val="black"/>
                </a:solidFill>
              </a:rPr>
              <a:t>⇒</a:t>
            </a:r>
            <a:r>
              <a:rPr kumimoji="1" lang="en-US" altLang="ja-JP" sz="1200" b="1" dirty="0">
                <a:solidFill>
                  <a:prstClr val="black"/>
                </a:solidFill>
              </a:rPr>
              <a:t>10</a:t>
            </a:r>
            <a:r>
              <a:rPr kumimoji="1" lang="ja-JP" altLang="en-US" sz="1200" b="1" dirty="0">
                <a:solidFill>
                  <a:prstClr val="black"/>
                </a:solidFill>
              </a:rPr>
              <a:t>歳若返り</a:t>
            </a:r>
            <a:r>
              <a:rPr kumimoji="1" lang="ja-JP" altLang="en-US" sz="1200" dirty="0">
                <a:solidFill>
                  <a:prstClr val="black"/>
                </a:solidFill>
              </a:rPr>
              <a:t>＝健康寿命の延伸に加え、</a:t>
            </a:r>
            <a:r>
              <a:rPr kumimoji="1" lang="ja-JP" altLang="en-US" sz="1200" u="sng" dirty="0">
                <a:solidFill>
                  <a:prstClr val="black"/>
                </a:solidFill>
              </a:rPr>
              <a:t>健康状態に応じて、誰もが生涯を通じ、自らの意思に基づき活動的に生活できる</a:t>
            </a:r>
            <a:r>
              <a:rPr kumimoji="1" lang="ja-JP" altLang="en-US" sz="1200" dirty="0">
                <a:solidFill>
                  <a:prstClr val="black"/>
                </a:solidFill>
              </a:rPr>
              <a:t>（社会）につなげる</a:t>
            </a:r>
          </a:p>
        </p:txBody>
      </p:sp>
      <p:cxnSp>
        <p:nvCxnSpPr>
          <p:cNvPr id="153" name="直線矢印コネクタ 152"/>
          <p:cNvCxnSpPr/>
          <p:nvPr/>
        </p:nvCxnSpPr>
        <p:spPr>
          <a:xfrm>
            <a:off x="3232045" y="4183647"/>
            <a:ext cx="1500484" cy="12016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155" name="直線矢印コネクタ 154"/>
          <p:cNvCxnSpPr/>
          <p:nvPr/>
        </p:nvCxnSpPr>
        <p:spPr>
          <a:xfrm flipH="1" flipV="1">
            <a:off x="3142222" y="4447972"/>
            <a:ext cx="1627945" cy="143931"/>
          </a:xfrm>
          <a:prstGeom prst="straightConnector1">
            <a:avLst/>
          </a:prstGeom>
          <a:ln w="57150">
            <a:headEnd type="triangle"/>
            <a:tailEnd type="triangle"/>
          </a:ln>
        </p:spPr>
        <p:style>
          <a:lnRef idx="1">
            <a:schemeClr val="dk1"/>
          </a:lnRef>
          <a:fillRef idx="0">
            <a:schemeClr val="dk1"/>
          </a:fillRef>
          <a:effectRef idx="0">
            <a:schemeClr val="dk1"/>
          </a:effectRef>
          <a:fontRef idx="minor">
            <a:schemeClr val="tx1"/>
          </a:fontRef>
        </p:style>
      </p:cxnSp>
      <p:cxnSp>
        <p:nvCxnSpPr>
          <p:cNvPr id="161" name="直線矢印コネクタ 160"/>
          <p:cNvCxnSpPr/>
          <p:nvPr/>
        </p:nvCxnSpPr>
        <p:spPr>
          <a:xfrm flipH="1" flipV="1">
            <a:off x="8094316" y="4871129"/>
            <a:ext cx="1172141" cy="1679944"/>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162" name="直線矢印コネクタ 161"/>
          <p:cNvCxnSpPr/>
          <p:nvPr/>
        </p:nvCxnSpPr>
        <p:spPr>
          <a:xfrm flipH="1" flipV="1">
            <a:off x="8249161" y="4429759"/>
            <a:ext cx="1286988" cy="233328"/>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167" name="直線矢印コネクタ 166"/>
          <p:cNvCxnSpPr/>
          <p:nvPr/>
        </p:nvCxnSpPr>
        <p:spPr>
          <a:xfrm>
            <a:off x="894197" y="5635455"/>
            <a:ext cx="3783771" cy="1757768"/>
          </a:xfrm>
          <a:prstGeom prst="bentConnector3">
            <a:avLst>
              <a:gd name="adj1" fmla="val -11"/>
            </a:avLst>
          </a:prstGeom>
          <a:ln w="57150">
            <a:headEnd type="triangle"/>
            <a:tailEnd type="triangle"/>
          </a:ln>
        </p:spPr>
        <p:style>
          <a:lnRef idx="1">
            <a:schemeClr val="dk1"/>
          </a:lnRef>
          <a:fillRef idx="0">
            <a:schemeClr val="dk1"/>
          </a:fillRef>
          <a:effectRef idx="0">
            <a:schemeClr val="dk1"/>
          </a:effectRef>
          <a:fontRef idx="minor">
            <a:schemeClr val="tx1"/>
          </a:fontRef>
        </p:style>
      </p:cxnSp>
      <p:cxnSp>
        <p:nvCxnSpPr>
          <p:cNvPr id="168" name="直線矢印コネクタ 167"/>
          <p:cNvCxnSpPr/>
          <p:nvPr/>
        </p:nvCxnSpPr>
        <p:spPr>
          <a:xfrm>
            <a:off x="8272266" y="7002430"/>
            <a:ext cx="1086531" cy="9057"/>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179" name="角丸四角形 178"/>
          <p:cNvSpPr/>
          <p:nvPr/>
        </p:nvSpPr>
        <p:spPr>
          <a:xfrm>
            <a:off x="1320782" y="5904120"/>
            <a:ext cx="2408987" cy="108844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80" name="テキスト ボックス 179"/>
          <p:cNvSpPr txBox="1"/>
          <p:nvPr/>
        </p:nvSpPr>
        <p:spPr>
          <a:xfrm>
            <a:off x="1875419" y="5624136"/>
            <a:ext cx="1387038" cy="369332"/>
          </a:xfrm>
          <a:prstGeom prst="rect">
            <a:avLst/>
          </a:prstGeom>
          <a:solidFill>
            <a:srgbClr val="92D050"/>
          </a:solidFill>
          <a:ln w="3175">
            <a:solidFill>
              <a:schemeClr val="tx1"/>
            </a:solidFill>
          </a:ln>
        </p:spPr>
        <p:txBody>
          <a:bodyPr wrap="square" rtlCol="0">
            <a:spAutoFit/>
          </a:bodyPr>
          <a:lstStyle/>
          <a:p>
            <a:pPr>
              <a:lnSpc>
                <a:spcPct val="150000"/>
              </a:lnSpc>
            </a:pPr>
            <a:r>
              <a:rPr kumimoji="1" lang="ja-JP" altLang="en-US" sz="1200" dirty="0" smtClean="0"/>
              <a:t> 大学</a:t>
            </a:r>
            <a:r>
              <a:rPr kumimoji="1" lang="ja-JP" altLang="en-US" sz="1200" dirty="0"/>
              <a:t>等</a:t>
            </a:r>
            <a:r>
              <a:rPr kumimoji="1" lang="ja-JP" altLang="en-US" sz="1200" dirty="0" smtClean="0"/>
              <a:t>研究機関</a:t>
            </a:r>
            <a:endParaRPr kumimoji="1" lang="ja-JP" altLang="en-US" sz="1200" dirty="0"/>
          </a:p>
        </p:txBody>
      </p:sp>
      <p:cxnSp>
        <p:nvCxnSpPr>
          <p:cNvPr id="185" name="直線矢印コネクタ 184"/>
          <p:cNvCxnSpPr/>
          <p:nvPr/>
        </p:nvCxnSpPr>
        <p:spPr>
          <a:xfrm rot="10800000">
            <a:off x="533014" y="5562536"/>
            <a:ext cx="4173584" cy="2052895"/>
          </a:xfrm>
          <a:prstGeom prst="bentConnector3">
            <a:avLst>
              <a:gd name="adj1" fmla="val 100513"/>
            </a:avLst>
          </a:prstGeom>
          <a:ln w="57150">
            <a:tailEnd type="triangle"/>
          </a:ln>
        </p:spPr>
        <p:style>
          <a:lnRef idx="1">
            <a:schemeClr val="dk1"/>
          </a:lnRef>
          <a:fillRef idx="0">
            <a:schemeClr val="dk1"/>
          </a:fillRef>
          <a:effectRef idx="0">
            <a:schemeClr val="dk1"/>
          </a:effectRef>
          <a:fontRef idx="minor">
            <a:schemeClr val="tx1"/>
          </a:fontRef>
        </p:style>
      </p:cxnSp>
      <p:cxnSp>
        <p:nvCxnSpPr>
          <p:cNvPr id="194" name="直線矢印コネクタ 193"/>
          <p:cNvCxnSpPr/>
          <p:nvPr/>
        </p:nvCxnSpPr>
        <p:spPr>
          <a:xfrm flipV="1">
            <a:off x="3759227" y="5571955"/>
            <a:ext cx="996265" cy="346695"/>
          </a:xfrm>
          <a:prstGeom prst="straightConnector1">
            <a:avLst/>
          </a:prstGeom>
          <a:ln w="57150">
            <a:headEnd type="triangle"/>
            <a:tailEnd type="triangle"/>
          </a:ln>
        </p:spPr>
        <p:style>
          <a:lnRef idx="2">
            <a:schemeClr val="dk1"/>
          </a:lnRef>
          <a:fillRef idx="0">
            <a:schemeClr val="dk1"/>
          </a:fillRef>
          <a:effectRef idx="1">
            <a:schemeClr val="dk1"/>
          </a:effectRef>
          <a:fontRef idx="minor">
            <a:schemeClr val="tx1"/>
          </a:fontRef>
        </p:style>
      </p:cxnSp>
      <p:cxnSp>
        <p:nvCxnSpPr>
          <p:cNvPr id="201" name="直線矢印コネクタ 200"/>
          <p:cNvCxnSpPr/>
          <p:nvPr/>
        </p:nvCxnSpPr>
        <p:spPr>
          <a:xfrm rot="10800000" flipV="1">
            <a:off x="8282120" y="5884298"/>
            <a:ext cx="4049954" cy="1767089"/>
          </a:xfrm>
          <a:prstGeom prst="bentConnector3">
            <a:avLst>
              <a:gd name="adj1" fmla="val 454"/>
            </a:avLst>
          </a:prstGeom>
          <a:ln w="57150">
            <a:headEnd type="triangle"/>
            <a:tailEnd type="none"/>
          </a:ln>
        </p:spPr>
        <p:style>
          <a:lnRef idx="2">
            <a:schemeClr val="dk1"/>
          </a:lnRef>
          <a:fillRef idx="0">
            <a:schemeClr val="dk1"/>
          </a:fillRef>
          <a:effectRef idx="1">
            <a:schemeClr val="dk1"/>
          </a:effectRef>
          <a:fontRef idx="minor">
            <a:schemeClr val="tx1"/>
          </a:fontRef>
        </p:style>
      </p:cxnSp>
      <p:sp>
        <p:nvSpPr>
          <p:cNvPr id="251" name="右矢印 250"/>
          <p:cNvSpPr/>
          <p:nvPr/>
        </p:nvSpPr>
        <p:spPr>
          <a:xfrm rot="9854165">
            <a:off x="8377082" y="3147255"/>
            <a:ext cx="695272" cy="795340"/>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18" name="テキスト ボックス 117"/>
          <p:cNvSpPr txBox="1"/>
          <p:nvPr/>
        </p:nvSpPr>
        <p:spPr>
          <a:xfrm>
            <a:off x="4841638" y="4038974"/>
            <a:ext cx="3426975" cy="769441"/>
          </a:xfrm>
          <a:prstGeom prst="rect">
            <a:avLst/>
          </a:prstGeom>
          <a:noFill/>
        </p:spPr>
        <p:txBody>
          <a:bodyPr wrap="square" rtlCol="0">
            <a:spAutoFit/>
          </a:bodyPr>
          <a:lstStyle/>
          <a:p>
            <a:r>
              <a:rPr kumimoji="1" lang="ja-JP" altLang="en-US" sz="1100" dirty="0" smtClean="0"/>
              <a:t>◆モデル事業・実証事業等の連携実施</a:t>
            </a:r>
            <a:endParaRPr kumimoji="1" lang="en-US" altLang="ja-JP" sz="1100" dirty="0" smtClean="0"/>
          </a:p>
          <a:p>
            <a:r>
              <a:rPr kumimoji="1" lang="ja-JP" altLang="en-US" sz="1100" dirty="0" smtClean="0"/>
              <a:t>◆企業</a:t>
            </a:r>
            <a:r>
              <a:rPr kumimoji="1" lang="ja-JP" altLang="en-US" sz="1100" dirty="0"/>
              <a:t>、</a:t>
            </a:r>
            <a:r>
              <a:rPr kumimoji="1" lang="ja-JP" altLang="en-US" sz="1100" dirty="0" smtClean="0"/>
              <a:t>地域、市町村等で取り組んでいる「</a:t>
            </a:r>
            <a:r>
              <a:rPr kumimoji="1" lang="en-US" altLang="ja-JP" sz="1100" dirty="0"/>
              <a:t>10</a:t>
            </a:r>
            <a:r>
              <a:rPr kumimoji="1" lang="ja-JP" altLang="en-US" sz="1100" dirty="0"/>
              <a:t>歳若返り」に資する</a:t>
            </a:r>
            <a:r>
              <a:rPr kumimoji="1" lang="ja-JP" altLang="en-US" sz="1100" dirty="0" smtClean="0"/>
              <a:t>取組みや新たな取組み</a:t>
            </a:r>
            <a:r>
              <a:rPr kumimoji="1" lang="ja-JP" altLang="en-US" sz="1100" dirty="0"/>
              <a:t>を広く</a:t>
            </a:r>
            <a:r>
              <a:rPr kumimoji="1" lang="ja-JP" altLang="en-US" sz="1100" dirty="0" smtClean="0"/>
              <a:t>募集、あるいは調査を行う等による情報収集</a:t>
            </a:r>
            <a:endParaRPr kumimoji="1" lang="ja-JP" altLang="en-US" sz="1100" dirty="0"/>
          </a:p>
        </p:txBody>
      </p:sp>
      <p:sp>
        <p:nvSpPr>
          <p:cNvPr id="119" name="テキスト ボックス 118"/>
          <p:cNvSpPr txBox="1"/>
          <p:nvPr/>
        </p:nvSpPr>
        <p:spPr>
          <a:xfrm>
            <a:off x="4841016" y="6651258"/>
            <a:ext cx="3487055" cy="1107996"/>
          </a:xfrm>
          <a:prstGeom prst="rect">
            <a:avLst/>
          </a:prstGeom>
          <a:noFill/>
        </p:spPr>
        <p:txBody>
          <a:bodyPr wrap="square" rtlCol="0">
            <a:spAutoFit/>
          </a:bodyPr>
          <a:lstStyle/>
          <a:p>
            <a:r>
              <a:rPr kumimoji="1" lang="ja-JP" altLang="en-US" sz="1100" dirty="0" smtClean="0"/>
              <a:t>◆効果的な取組み</a:t>
            </a:r>
            <a:r>
              <a:rPr kumimoji="1" lang="ja-JP" altLang="en-US" sz="1100" dirty="0"/>
              <a:t>は、</a:t>
            </a:r>
            <a:r>
              <a:rPr kumimoji="1" lang="en-US" altLang="ja-JP" sz="1100" dirty="0" smtClean="0"/>
              <a:t>HP</a:t>
            </a:r>
            <a:r>
              <a:rPr kumimoji="1" lang="ja-JP" altLang="en-US" sz="1100" dirty="0" err="1"/>
              <a:t>、</a:t>
            </a:r>
            <a:r>
              <a:rPr kumimoji="1" lang="en-US" altLang="ja-JP" sz="1100" dirty="0" smtClean="0"/>
              <a:t>SNS</a:t>
            </a:r>
            <a:r>
              <a:rPr kumimoji="1" lang="ja-JP" altLang="en-US" sz="1100" dirty="0" err="1" smtClean="0"/>
              <a:t>、</a:t>
            </a:r>
            <a:r>
              <a:rPr kumimoji="1" lang="ja-JP" altLang="en-US" sz="1100" dirty="0" smtClean="0"/>
              <a:t>イベント</a:t>
            </a:r>
            <a:r>
              <a:rPr kumimoji="1" lang="ja-JP" altLang="en-US" sz="1100" dirty="0"/>
              <a:t>への</a:t>
            </a:r>
            <a:r>
              <a:rPr kumimoji="1" lang="ja-JP" altLang="en-US" sz="1100" dirty="0" smtClean="0"/>
              <a:t>出展等により広く発信</a:t>
            </a:r>
            <a:endParaRPr kumimoji="1" lang="en-US" altLang="ja-JP" sz="1100" dirty="0" smtClean="0"/>
          </a:p>
          <a:p>
            <a:r>
              <a:rPr kumimoji="1" lang="ja-JP" altLang="en-US" sz="1100" dirty="0" smtClean="0"/>
              <a:t>◆</a:t>
            </a:r>
            <a:r>
              <a:rPr kumimoji="1" lang="ja-JP" altLang="en-US" sz="1100" dirty="0"/>
              <a:t>大学</a:t>
            </a:r>
            <a:r>
              <a:rPr kumimoji="1" lang="ja-JP" altLang="en-US" sz="1100" dirty="0" smtClean="0"/>
              <a:t>や府との協定締結企業</a:t>
            </a:r>
            <a:r>
              <a:rPr kumimoji="1" lang="ja-JP" altLang="en-US" sz="1100" dirty="0"/>
              <a:t>等</a:t>
            </a:r>
            <a:r>
              <a:rPr kumimoji="1" lang="ja-JP" altLang="en-US" sz="1100" dirty="0" smtClean="0"/>
              <a:t>と連携</a:t>
            </a:r>
            <a:r>
              <a:rPr kumimoji="1" lang="ja-JP" altLang="en-US" sz="1100" dirty="0"/>
              <a:t>を進め、定期的かつ効果的に</a:t>
            </a:r>
            <a:r>
              <a:rPr kumimoji="1" lang="ja-JP" altLang="en-US" sz="1100" dirty="0" smtClean="0"/>
              <a:t>発信</a:t>
            </a:r>
            <a:endParaRPr kumimoji="1" lang="en-US" altLang="ja-JP" sz="1100" dirty="0"/>
          </a:p>
          <a:p>
            <a:r>
              <a:rPr kumimoji="1" lang="ja-JP" altLang="en-US" sz="1100" smtClean="0"/>
              <a:t>◆万博開催に向けた取組みと連携し、</a:t>
            </a:r>
            <a:r>
              <a:rPr kumimoji="1" lang="ja-JP" altLang="en-US" sz="1100" dirty="0"/>
              <a:t>万博のインパクトも</a:t>
            </a:r>
            <a:r>
              <a:rPr kumimoji="1" lang="ja-JP" altLang="en-US" sz="1100" dirty="0" smtClean="0"/>
              <a:t>活かしつ</a:t>
            </a:r>
            <a:r>
              <a:rPr kumimoji="1" lang="ja-JP" altLang="en-US" sz="1100" dirty="0"/>
              <a:t>つ</a:t>
            </a:r>
            <a:r>
              <a:rPr kumimoji="1" lang="ja-JP" altLang="en-US" sz="1100" dirty="0" smtClean="0"/>
              <a:t>積極的に</a:t>
            </a:r>
            <a:r>
              <a:rPr kumimoji="1" lang="ja-JP" altLang="en-US" sz="1100" dirty="0"/>
              <a:t>発信</a:t>
            </a:r>
          </a:p>
        </p:txBody>
      </p:sp>
      <p:cxnSp>
        <p:nvCxnSpPr>
          <p:cNvPr id="253" name="直線矢印コネクタ 252"/>
          <p:cNvCxnSpPr/>
          <p:nvPr/>
        </p:nvCxnSpPr>
        <p:spPr>
          <a:xfrm>
            <a:off x="3782195" y="6079384"/>
            <a:ext cx="910983" cy="662270"/>
          </a:xfrm>
          <a:prstGeom prst="straightConnector1">
            <a:avLst/>
          </a:prstGeom>
          <a:ln w="57150">
            <a:headEnd type="triangle"/>
            <a:tailEnd type="triangle"/>
          </a:ln>
        </p:spPr>
        <p:style>
          <a:lnRef idx="2">
            <a:schemeClr val="dk1"/>
          </a:lnRef>
          <a:fillRef idx="0">
            <a:schemeClr val="dk1"/>
          </a:fillRef>
          <a:effectRef idx="1">
            <a:schemeClr val="dk1"/>
          </a:effectRef>
          <a:fontRef idx="minor">
            <a:schemeClr val="tx1"/>
          </a:fontRef>
        </p:style>
      </p:cxnSp>
      <p:sp>
        <p:nvSpPr>
          <p:cNvPr id="263" name="テキスト ボックス 262"/>
          <p:cNvSpPr txBox="1"/>
          <p:nvPr/>
        </p:nvSpPr>
        <p:spPr>
          <a:xfrm rot="20176385">
            <a:off x="3860300" y="5344947"/>
            <a:ext cx="827621" cy="330603"/>
          </a:xfrm>
          <a:prstGeom prst="rect">
            <a:avLst/>
          </a:prstGeom>
          <a:noFill/>
        </p:spPr>
        <p:txBody>
          <a:bodyPr wrap="square" rtlCol="0">
            <a:spAutoFit/>
          </a:bodyPr>
          <a:lstStyle/>
          <a:p>
            <a:pPr>
              <a:lnSpc>
                <a:spcPct val="150000"/>
              </a:lnSpc>
            </a:pPr>
            <a:r>
              <a:rPr kumimoji="1" lang="ja-JP" altLang="en-US" sz="1200" dirty="0" smtClean="0"/>
              <a:t>連携</a:t>
            </a:r>
            <a:endParaRPr kumimoji="1" lang="ja-JP" altLang="en-US" sz="1200" dirty="0"/>
          </a:p>
        </p:txBody>
      </p:sp>
      <p:sp>
        <p:nvSpPr>
          <p:cNvPr id="264" name="テキスト ボックス 263"/>
          <p:cNvSpPr txBox="1"/>
          <p:nvPr/>
        </p:nvSpPr>
        <p:spPr>
          <a:xfrm rot="1978350">
            <a:off x="4095825" y="6194271"/>
            <a:ext cx="827621" cy="330603"/>
          </a:xfrm>
          <a:prstGeom prst="rect">
            <a:avLst/>
          </a:prstGeom>
          <a:noFill/>
        </p:spPr>
        <p:txBody>
          <a:bodyPr wrap="square" rtlCol="0">
            <a:spAutoFit/>
          </a:bodyPr>
          <a:lstStyle/>
          <a:p>
            <a:pPr>
              <a:lnSpc>
                <a:spcPct val="150000"/>
              </a:lnSpc>
            </a:pPr>
            <a:r>
              <a:rPr kumimoji="1" lang="ja-JP" altLang="en-US" sz="1200" dirty="0" smtClean="0"/>
              <a:t>連携</a:t>
            </a:r>
            <a:endParaRPr kumimoji="1" lang="ja-JP" altLang="en-US" sz="1200" dirty="0"/>
          </a:p>
        </p:txBody>
      </p:sp>
      <p:sp>
        <p:nvSpPr>
          <p:cNvPr id="265" name="テキスト ボックス 264"/>
          <p:cNvSpPr txBox="1"/>
          <p:nvPr/>
        </p:nvSpPr>
        <p:spPr>
          <a:xfrm rot="308333">
            <a:off x="3506803" y="4489139"/>
            <a:ext cx="827621" cy="330603"/>
          </a:xfrm>
          <a:prstGeom prst="rect">
            <a:avLst/>
          </a:prstGeom>
          <a:noFill/>
        </p:spPr>
        <p:txBody>
          <a:bodyPr wrap="square" rtlCol="0">
            <a:spAutoFit/>
          </a:bodyPr>
          <a:lstStyle/>
          <a:p>
            <a:pPr>
              <a:lnSpc>
                <a:spcPct val="150000"/>
              </a:lnSpc>
            </a:pPr>
            <a:r>
              <a:rPr kumimoji="1" lang="ja-JP" altLang="en-US" sz="1200" dirty="0" smtClean="0"/>
              <a:t>連携</a:t>
            </a:r>
            <a:endParaRPr kumimoji="1" lang="ja-JP" altLang="en-US" sz="1200" dirty="0"/>
          </a:p>
        </p:txBody>
      </p:sp>
      <p:cxnSp>
        <p:nvCxnSpPr>
          <p:cNvPr id="266" name="直線矢印コネクタ 265"/>
          <p:cNvCxnSpPr/>
          <p:nvPr/>
        </p:nvCxnSpPr>
        <p:spPr>
          <a:xfrm flipH="1" flipV="1">
            <a:off x="3189329" y="3797861"/>
            <a:ext cx="1454533" cy="129201"/>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272" name="テキスト ボックス 271"/>
          <p:cNvSpPr txBox="1"/>
          <p:nvPr/>
        </p:nvSpPr>
        <p:spPr>
          <a:xfrm rot="308333">
            <a:off x="3372236" y="3501589"/>
            <a:ext cx="827621" cy="369332"/>
          </a:xfrm>
          <a:prstGeom prst="rect">
            <a:avLst/>
          </a:prstGeom>
          <a:noFill/>
        </p:spPr>
        <p:txBody>
          <a:bodyPr wrap="square" rtlCol="0">
            <a:spAutoFit/>
          </a:bodyPr>
          <a:lstStyle/>
          <a:p>
            <a:pPr>
              <a:lnSpc>
                <a:spcPct val="150000"/>
              </a:lnSpc>
            </a:pPr>
            <a:r>
              <a:rPr kumimoji="1" lang="ja-JP" altLang="en-US" sz="1200" dirty="0" smtClean="0"/>
              <a:t>情報収集</a:t>
            </a:r>
            <a:endParaRPr kumimoji="1" lang="ja-JP" altLang="en-US" sz="1200" dirty="0"/>
          </a:p>
        </p:txBody>
      </p:sp>
      <p:sp>
        <p:nvSpPr>
          <p:cNvPr id="273" name="テキスト ボックス 272"/>
          <p:cNvSpPr txBox="1"/>
          <p:nvPr/>
        </p:nvSpPr>
        <p:spPr>
          <a:xfrm rot="308333">
            <a:off x="3276673" y="3863867"/>
            <a:ext cx="1299571" cy="369332"/>
          </a:xfrm>
          <a:prstGeom prst="rect">
            <a:avLst/>
          </a:prstGeom>
          <a:noFill/>
        </p:spPr>
        <p:txBody>
          <a:bodyPr wrap="square" rtlCol="0">
            <a:spAutoFit/>
          </a:bodyPr>
          <a:lstStyle/>
          <a:p>
            <a:pPr>
              <a:lnSpc>
                <a:spcPct val="150000"/>
              </a:lnSpc>
            </a:pPr>
            <a:r>
              <a:rPr kumimoji="1" lang="ja-JP" altLang="en-US" sz="1200" dirty="0" smtClean="0"/>
              <a:t>情報提供・協力</a:t>
            </a:r>
            <a:endParaRPr kumimoji="1" lang="ja-JP" altLang="en-US" sz="1200" dirty="0"/>
          </a:p>
        </p:txBody>
      </p:sp>
      <p:sp>
        <p:nvSpPr>
          <p:cNvPr id="274" name="テキスト ボックス 273"/>
          <p:cNvSpPr txBox="1"/>
          <p:nvPr/>
        </p:nvSpPr>
        <p:spPr>
          <a:xfrm>
            <a:off x="1084811" y="7051085"/>
            <a:ext cx="2898075" cy="330603"/>
          </a:xfrm>
          <a:prstGeom prst="rect">
            <a:avLst/>
          </a:prstGeom>
          <a:noFill/>
        </p:spPr>
        <p:txBody>
          <a:bodyPr wrap="square" rtlCol="0">
            <a:spAutoFit/>
          </a:bodyPr>
          <a:lstStyle/>
          <a:p>
            <a:pPr>
              <a:lnSpc>
                <a:spcPct val="150000"/>
              </a:lnSpc>
            </a:pPr>
            <a:r>
              <a:rPr kumimoji="1" lang="ja-JP" altLang="en-US" sz="1200" dirty="0"/>
              <a:t>連携・機関誌・インターネットメディアへの</a:t>
            </a:r>
            <a:r>
              <a:rPr kumimoji="1" lang="ja-JP" altLang="en-US" sz="1200" dirty="0" smtClean="0"/>
              <a:t>掲載</a:t>
            </a:r>
            <a:endParaRPr kumimoji="1" lang="ja-JP" altLang="en-US" sz="1200" dirty="0"/>
          </a:p>
        </p:txBody>
      </p:sp>
      <p:cxnSp>
        <p:nvCxnSpPr>
          <p:cNvPr id="275" name="直線矢印コネクタ 274"/>
          <p:cNvCxnSpPr/>
          <p:nvPr/>
        </p:nvCxnSpPr>
        <p:spPr>
          <a:xfrm>
            <a:off x="8322834" y="4136027"/>
            <a:ext cx="1316245" cy="216799"/>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79" name="直線矢印コネクタ 278"/>
          <p:cNvCxnSpPr/>
          <p:nvPr/>
        </p:nvCxnSpPr>
        <p:spPr>
          <a:xfrm>
            <a:off x="8256371" y="4752974"/>
            <a:ext cx="1133613" cy="1645678"/>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285" name="テキスト ボックス 284"/>
          <p:cNvSpPr txBox="1"/>
          <p:nvPr/>
        </p:nvSpPr>
        <p:spPr>
          <a:xfrm rot="588104">
            <a:off x="8644399" y="3897981"/>
            <a:ext cx="827621" cy="369332"/>
          </a:xfrm>
          <a:prstGeom prst="rect">
            <a:avLst/>
          </a:prstGeom>
          <a:noFill/>
        </p:spPr>
        <p:txBody>
          <a:bodyPr wrap="square" rtlCol="0">
            <a:spAutoFit/>
          </a:bodyPr>
          <a:lstStyle/>
          <a:p>
            <a:pPr>
              <a:lnSpc>
                <a:spcPct val="150000"/>
              </a:lnSpc>
            </a:pPr>
            <a:r>
              <a:rPr kumimoji="1" lang="ja-JP" altLang="en-US" sz="1200" dirty="0" smtClean="0"/>
              <a:t>情報収集</a:t>
            </a:r>
            <a:endParaRPr kumimoji="1" lang="ja-JP" altLang="en-US" sz="1200" dirty="0"/>
          </a:p>
        </p:txBody>
      </p:sp>
      <p:sp>
        <p:nvSpPr>
          <p:cNvPr id="286" name="テキスト ボックス 285"/>
          <p:cNvSpPr txBox="1"/>
          <p:nvPr/>
        </p:nvSpPr>
        <p:spPr>
          <a:xfrm rot="3193956">
            <a:off x="8644535" y="5348819"/>
            <a:ext cx="827621" cy="369332"/>
          </a:xfrm>
          <a:prstGeom prst="rect">
            <a:avLst/>
          </a:prstGeom>
          <a:noFill/>
        </p:spPr>
        <p:txBody>
          <a:bodyPr wrap="square" rtlCol="0">
            <a:spAutoFit/>
          </a:bodyPr>
          <a:lstStyle/>
          <a:p>
            <a:pPr>
              <a:lnSpc>
                <a:spcPct val="150000"/>
              </a:lnSpc>
            </a:pPr>
            <a:r>
              <a:rPr kumimoji="1" lang="ja-JP" altLang="en-US" sz="1200" dirty="0" smtClean="0"/>
              <a:t>情報収集</a:t>
            </a:r>
            <a:endParaRPr kumimoji="1" lang="ja-JP" altLang="en-US" sz="1200" dirty="0"/>
          </a:p>
        </p:txBody>
      </p:sp>
      <p:sp>
        <p:nvSpPr>
          <p:cNvPr id="287" name="テキスト ボックス 286"/>
          <p:cNvSpPr txBox="1"/>
          <p:nvPr/>
        </p:nvSpPr>
        <p:spPr>
          <a:xfrm rot="659365">
            <a:off x="8400983" y="4262436"/>
            <a:ext cx="1302471" cy="369332"/>
          </a:xfrm>
          <a:prstGeom prst="rect">
            <a:avLst/>
          </a:prstGeom>
          <a:noFill/>
        </p:spPr>
        <p:txBody>
          <a:bodyPr wrap="square" rtlCol="0">
            <a:spAutoFit/>
          </a:bodyPr>
          <a:lstStyle/>
          <a:p>
            <a:pPr>
              <a:lnSpc>
                <a:spcPct val="150000"/>
              </a:lnSpc>
            </a:pPr>
            <a:r>
              <a:rPr kumimoji="1" lang="ja-JP" altLang="en-US" sz="1200" dirty="0" smtClean="0"/>
              <a:t>情報提供・協力</a:t>
            </a:r>
            <a:endParaRPr kumimoji="1" lang="ja-JP" altLang="en-US" sz="1200" dirty="0"/>
          </a:p>
        </p:txBody>
      </p:sp>
      <p:sp>
        <p:nvSpPr>
          <p:cNvPr id="289" name="テキスト ボックス 288"/>
          <p:cNvSpPr txBox="1"/>
          <p:nvPr/>
        </p:nvSpPr>
        <p:spPr>
          <a:xfrm rot="3385300">
            <a:off x="8003635" y="5767585"/>
            <a:ext cx="1299571" cy="369332"/>
          </a:xfrm>
          <a:prstGeom prst="rect">
            <a:avLst/>
          </a:prstGeom>
          <a:noFill/>
        </p:spPr>
        <p:txBody>
          <a:bodyPr wrap="square" rtlCol="0">
            <a:spAutoFit/>
          </a:bodyPr>
          <a:lstStyle/>
          <a:p>
            <a:pPr>
              <a:lnSpc>
                <a:spcPct val="150000"/>
              </a:lnSpc>
            </a:pPr>
            <a:r>
              <a:rPr kumimoji="1" lang="ja-JP" altLang="en-US" sz="1200" dirty="0" smtClean="0"/>
              <a:t>情報提供・協力</a:t>
            </a:r>
            <a:endParaRPr kumimoji="1" lang="ja-JP" altLang="en-US" sz="1200" dirty="0"/>
          </a:p>
        </p:txBody>
      </p:sp>
      <p:sp>
        <p:nvSpPr>
          <p:cNvPr id="294" name="テキスト ボックス 293"/>
          <p:cNvSpPr txBox="1"/>
          <p:nvPr/>
        </p:nvSpPr>
        <p:spPr>
          <a:xfrm>
            <a:off x="2017580" y="7625603"/>
            <a:ext cx="598126" cy="369332"/>
          </a:xfrm>
          <a:prstGeom prst="rect">
            <a:avLst/>
          </a:prstGeom>
          <a:noFill/>
        </p:spPr>
        <p:txBody>
          <a:bodyPr wrap="square" rtlCol="0">
            <a:spAutoFit/>
          </a:bodyPr>
          <a:lstStyle/>
          <a:p>
            <a:pPr>
              <a:lnSpc>
                <a:spcPct val="150000"/>
              </a:lnSpc>
            </a:pPr>
            <a:r>
              <a:rPr kumimoji="1" lang="ja-JP" altLang="en-US" sz="1200" dirty="0" smtClean="0"/>
              <a:t>発信</a:t>
            </a:r>
            <a:endParaRPr kumimoji="1" lang="ja-JP" altLang="en-US" sz="1200" dirty="0"/>
          </a:p>
        </p:txBody>
      </p:sp>
      <p:sp>
        <p:nvSpPr>
          <p:cNvPr id="295" name="テキスト ボックス 294"/>
          <p:cNvSpPr txBox="1"/>
          <p:nvPr/>
        </p:nvSpPr>
        <p:spPr>
          <a:xfrm>
            <a:off x="8444827" y="6637736"/>
            <a:ext cx="1299571" cy="330603"/>
          </a:xfrm>
          <a:prstGeom prst="rect">
            <a:avLst/>
          </a:prstGeom>
          <a:noFill/>
        </p:spPr>
        <p:txBody>
          <a:bodyPr wrap="square" rtlCol="0">
            <a:spAutoFit/>
          </a:bodyPr>
          <a:lstStyle/>
          <a:p>
            <a:pPr>
              <a:lnSpc>
                <a:spcPct val="150000"/>
              </a:lnSpc>
            </a:pPr>
            <a:r>
              <a:rPr kumimoji="1" lang="ja-JP" altLang="en-US" sz="1200" dirty="0" smtClean="0"/>
              <a:t>発信</a:t>
            </a:r>
            <a:endParaRPr kumimoji="1" lang="ja-JP" altLang="en-US" sz="1200" dirty="0"/>
          </a:p>
        </p:txBody>
      </p:sp>
      <p:sp>
        <p:nvSpPr>
          <p:cNvPr id="296" name="テキスト ボックス 295"/>
          <p:cNvSpPr txBox="1"/>
          <p:nvPr/>
        </p:nvSpPr>
        <p:spPr>
          <a:xfrm>
            <a:off x="9082349" y="7621590"/>
            <a:ext cx="2216826" cy="369332"/>
          </a:xfrm>
          <a:prstGeom prst="rect">
            <a:avLst/>
          </a:prstGeom>
          <a:noFill/>
        </p:spPr>
        <p:txBody>
          <a:bodyPr wrap="square" rtlCol="0">
            <a:spAutoFit/>
          </a:bodyPr>
          <a:lstStyle/>
          <a:p>
            <a:pPr>
              <a:lnSpc>
                <a:spcPct val="150000"/>
              </a:lnSpc>
            </a:pPr>
            <a:r>
              <a:rPr kumimoji="1" lang="ja-JP" altLang="en-US" sz="1200" dirty="0" smtClean="0"/>
              <a:t>発信・地域イベント等への出展</a:t>
            </a:r>
            <a:endParaRPr kumimoji="1" lang="ja-JP" altLang="en-US" sz="1200" dirty="0"/>
          </a:p>
        </p:txBody>
      </p:sp>
      <p:pic>
        <p:nvPicPr>
          <p:cNvPr id="297" name="図 296"/>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100000">
                        <a14:foregroundMark x1="37368" y1="61965" x2="52632" y2="68010"/>
                        <a14:foregroundMark x1="38421" y1="68766" x2="50789" y2="60957"/>
                        <a14:foregroundMark x1="57895" y1="8564" x2="97105" y2="41058"/>
                        <a14:foregroundMark x1="20946" y1="42903" x2="28716" y2="63548"/>
                        <a14:foregroundMark x1="28041" y1="36774" x2="41216" y2="53871"/>
                        <a14:foregroundMark x1="53378" y1="55484" x2="56757" y2="7419"/>
                      </a14:backgroundRemoval>
                    </a14:imgEffect>
                  </a14:imgLayer>
                </a14:imgProps>
              </a:ext>
              <a:ext uri="{28A0092B-C50C-407E-A947-70E740481C1C}">
                <a14:useLocalDpi xmlns:a14="http://schemas.microsoft.com/office/drawing/2010/main" val="0"/>
              </a:ext>
            </a:extLst>
          </a:blip>
          <a:stretch>
            <a:fillRect/>
          </a:stretch>
        </p:blipFill>
        <p:spPr>
          <a:xfrm>
            <a:off x="2877665" y="4646295"/>
            <a:ext cx="708760" cy="693994"/>
          </a:xfrm>
          <a:prstGeom prst="rect">
            <a:avLst/>
          </a:prstGeom>
        </p:spPr>
      </p:pic>
      <p:pic>
        <p:nvPicPr>
          <p:cNvPr id="298" name="図 297"/>
          <p:cNvPicPr>
            <a:picLocks noChangeAspect="1"/>
          </p:cNvPicPr>
          <p:nvPr/>
        </p:nvPicPr>
        <p:blipFill>
          <a:blip r:embed="rId5" cstate="print">
            <a:extLst>
              <a:ext uri="{BEBA8EAE-BF5A-486C-A8C5-ECC9F3942E4B}">
                <a14:imgProps xmlns:a14="http://schemas.microsoft.com/office/drawing/2010/main">
                  <a14:imgLayer r:embed="rId6">
                    <a14:imgEffect>
                      <a14:backgroundRemoval t="0" b="99065" l="0" r="100000">
                        <a14:foregroundMark x1="42857" y1="2492" x2="86626" y2="57321"/>
                        <a14:foregroundMark x1="41337" y1="31464" x2="82675" y2="31776"/>
                        <a14:foregroundMark x1="48632" y1="19315" x2="73556" y2="47975"/>
                        <a14:foregroundMark x1="33435" y1="54829" x2="47720" y2="62928"/>
                        <a14:foregroundMark x1="56535" y1="22741" x2="56535" y2="22741"/>
                      </a14:backgroundRemoval>
                    </a14:imgEffect>
                  </a14:imgLayer>
                </a14:imgProps>
              </a:ext>
              <a:ext uri="{28A0092B-C50C-407E-A947-70E740481C1C}">
                <a14:useLocalDpi xmlns:a14="http://schemas.microsoft.com/office/drawing/2010/main" val="0"/>
              </a:ext>
            </a:extLst>
          </a:blip>
          <a:stretch>
            <a:fillRect/>
          </a:stretch>
        </p:blipFill>
        <p:spPr>
          <a:xfrm>
            <a:off x="211611" y="3416107"/>
            <a:ext cx="519133" cy="605976"/>
          </a:xfrm>
          <a:prstGeom prst="rect">
            <a:avLst/>
          </a:prstGeom>
        </p:spPr>
      </p:pic>
      <p:pic>
        <p:nvPicPr>
          <p:cNvPr id="300" name="図 299"/>
          <p:cNvPicPr>
            <a:picLocks noChangeAspect="1"/>
          </p:cNvPicPr>
          <p:nvPr/>
        </p:nvPicPr>
        <p:blipFill>
          <a:blip r:embed="rId7" cstate="print">
            <a:extLst>
              <a:ext uri="{BEBA8EAE-BF5A-486C-A8C5-ECC9F3942E4B}">
                <a14:imgProps xmlns:a14="http://schemas.microsoft.com/office/drawing/2010/main">
                  <a14:imgLayer r:embed="rId8">
                    <a14:imgEffect>
                      <a14:backgroundRemoval t="0" b="96569" l="0" r="100000"/>
                    </a14:imgEffect>
                  </a14:imgLayer>
                </a14:imgProps>
              </a:ext>
              <a:ext uri="{28A0092B-C50C-407E-A947-70E740481C1C}">
                <a14:useLocalDpi xmlns:a14="http://schemas.microsoft.com/office/drawing/2010/main" val="0"/>
              </a:ext>
            </a:extLst>
          </a:blip>
          <a:stretch>
            <a:fillRect/>
          </a:stretch>
        </p:blipFill>
        <p:spPr>
          <a:xfrm>
            <a:off x="11927969" y="3654246"/>
            <a:ext cx="1303497" cy="633238"/>
          </a:xfrm>
          <a:prstGeom prst="rect">
            <a:avLst/>
          </a:prstGeom>
        </p:spPr>
      </p:pic>
      <p:pic>
        <p:nvPicPr>
          <p:cNvPr id="301" name="図 300"/>
          <p:cNvPicPr>
            <a:picLocks noChangeAspect="1"/>
          </p:cNvPicPr>
          <p:nvPr/>
        </p:nvPicPr>
        <p:blipFill>
          <a:blip r:embed="rId9" cstate="print">
            <a:extLst>
              <a:ext uri="{BEBA8EAE-BF5A-486C-A8C5-ECC9F3942E4B}">
                <a14:imgProps xmlns:a14="http://schemas.microsoft.com/office/drawing/2010/main">
                  <a14:imgLayer r:embed="rId10">
                    <a14:imgEffect>
                      <a14:backgroundRemoval t="0" b="100000" l="0" r="97573">
                        <a14:foregroundMark x1="7767" y1="10078" x2="25243" y2="3876"/>
                        <a14:foregroundMark x1="16505" y1="17829" x2="27184" y2="17829"/>
                        <a14:foregroundMark x1="50485" y1="32558" x2="60194" y2="91473"/>
                        <a14:foregroundMark x1="81553" y1="36434" x2="87379" y2="93023"/>
                        <a14:foregroundMark x1="71845" y1="69767" x2="83495" y2="56589"/>
                        <a14:foregroundMark x1="81553" y1="72093" x2="84466" y2="55814"/>
                        <a14:foregroundMark x1="34951" y1="52713" x2="53398" y2="55039"/>
                        <a14:foregroundMark x1="45631" y1="48837" x2="51456" y2="93023"/>
                        <a14:foregroundMark x1="85437" y1="34109" x2="91748" y2="49612"/>
                        <a14:foregroundMark x1="80583" y1="93023" x2="83495" y2="92248"/>
                      </a14:backgroundRemoval>
                    </a14:imgEffect>
                  </a14:imgLayer>
                </a14:imgProps>
              </a:ext>
              <a:ext uri="{28A0092B-C50C-407E-A947-70E740481C1C}">
                <a14:useLocalDpi xmlns:a14="http://schemas.microsoft.com/office/drawing/2010/main" val="0"/>
              </a:ext>
            </a:extLst>
          </a:blip>
          <a:stretch>
            <a:fillRect/>
          </a:stretch>
        </p:blipFill>
        <p:spPr>
          <a:xfrm>
            <a:off x="1070405" y="5647535"/>
            <a:ext cx="537547" cy="555218"/>
          </a:xfrm>
          <a:prstGeom prst="rect">
            <a:avLst/>
          </a:prstGeom>
        </p:spPr>
      </p:pic>
      <p:pic>
        <p:nvPicPr>
          <p:cNvPr id="302" name="図 301"/>
          <p:cNvPicPr>
            <a:picLocks noChangeAspect="1"/>
          </p:cNvPicPr>
          <p:nvPr/>
        </p:nvPicPr>
        <p:blipFill>
          <a:blip r:embed="rId11" cstate="print">
            <a:extLst>
              <a:ext uri="{BEBA8EAE-BF5A-486C-A8C5-ECC9F3942E4B}">
                <a14:imgProps xmlns:a14="http://schemas.microsoft.com/office/drawing/2010/main">
                  <a14:imgLayer r:embed="rId12">
                    <a14:imgEffect>
                      <a14:backgroundRemoval t="0" b="100000" l="0" r="94964">
                        <a14:foregroundMark x1="9712" y1="55378" x2="13309" y2="98805"/>
                        <a14:foregroundMark x1="66547" y1="21514" x2="93885" y2="86853"/>
                        <a14:foregroundMark x1="52518" y1="71315" x2="45324" y2="59363"/>
                        <a14:foregroundMark x1="30935" y1="79283" x2="48921" y2="90837"/>
                        <a14:foregroundMark x1="35971" y1="79283" x2="55755" y2="84462"/>
                      </a14:backgroundRemoval>
                    </a14:imgEffect>
                  </a14:imgLayer>
                </a14:imgProps>
              </a:ext>
              <a:ext uri="{28A0092B-C50C-407E-A947-70E740481C1C}">
                <a14:useLocalDpi xmlns:a14="http://schemas.microsoft.com/office/drawing/2010/main" val="0"/>
              </a:ext>
            </a:extLst>
          </a:blip>
          <a:stretch>
            <a:fillRect/>
          </a:stretch>
        </p:blipFill>
        <p:spPr>
          <a:xfrm>
            <a:off x="11503880" y="6798948"/>
            <a:ext cx="754179" cy="682515"/>
          </a:xfrm>
          <a:prstGeom prst="rect">
            <a:avLst/>
          </a:prstGeom>
        </p:spPr>
      </p:pic>
      <p:pic>
        <p:nvPicPr>
          <p:cNvPr id="303" name="図 302"/>
          <p:cNvPicPr>
            <a:picLocks noChangeAspect="1"/>
          </p:cNvPicPr>
          <p:nvPr/>
        </p:nvPicPr>
        <p:blipFill>
          <a:blip r:embed="rId13" cstate="print">
            <a:extLst>
              <a:ext uri="{BEBA8EAE-BF5A-486C-A8C5-ECC9F3942E4B}">
                <a14:imgProps xmlns:a14="http://schemas.microsoft.com/office/drawing/2010/main">
                  <a14:imgLayer r:embed="rId14">
                    <a14:imgEffect>
                      <a14:backgroundRemoval t="0" b="100000" l="0" r="100000">
                        <a14:foregroundMark x1="42697" y1="25469" x2="5618" y2="94906"/>
                        <a14:foregroundMark x1="3933" y1="57909" x2="27809" y2="27078"/>
                        <a14:foregroundMark x1="9270" y1="38606" x2="14888" y2="56300"/>
                        <a14:foregroundMark x1="7584" y1="62466" x2="43539" y2="37802"/>
                        <a14:foregroundMark x1="46348" y1="35925" x2="39888" y2="58981"/>
                        <a14:foregroundMark x1="39045" y1="55496" x2="36236" y2="41287"/>
                        <a14:foregroundMark x1="63764" y1="43968" x2="70225" y2="69437"/>
                        <a14:foregroundMark x1="63764" y1="68633" x2="79494" y2="50134"/>
                        <a14:foregroundMark x1="68539" y1="48257" x2="82303" y2="57105"/>
                        <a14:foregroundMark x1="84270" y1="72922" x2="98034" y2="59786"/>
                        <a14:foregroundMark x1="75843" y1="56300" x2="86798" y2="74799"/>
                        <a14:foregroundMark x1="63764" y1="77480" x2="67416" y2="65147"/>
                        <a14:foregroundMark x1="73034" y1="19303" x2="70225" y2="29759"/>
                        <a14:foregroundMark x1="36798" y1="28954" x2="40730" y2="25469"/>
                      </a14:backgroundRemoval>
                    </a14:imgEffect>
                  </a14:imgLayer>
                </a14:imgProps>
              </a:ext>
              <a:ext uri="{28A0092B-C50C-407E-A947-70E740481C1C}">
                <a14:useLocalDpi xmlns:a14="http://schemas.microsoft.com/office/drawing/2010/main" val="0"/>
              </a:ext>
            </a:extLst>
          </a:blip>
          <a:stretch>
            <a:fillRect/>
          </a:stretch>
        </p:blipFill>
        <p:spPr>
          <a:xfrm>
            <a:off x="3366989" y="6279919"/>
            <a:ext cx="785104" cy="822557"/>
          </a:xfrm>
          <a:prstGeom prst="rect">
            <a:avLst/>
          </a:prstGeom>
        </p:spPr>
      </p:pic>
      <p:cxnSp>
        <p:nvCxnSpPr>
          <p:cNvPr id="304" name="直線矢印コネクタ 303"/>
          <p:cNvCxnSpPr/>
          <p:nvPr/>
        </p:nvCxnSpPr>
        <p:spPr>
          <a:xfrm flipH="1" flipV="1">
            <a:off x="8233692" y="4621464"/>
            <a:ext cx="1371058" cy="254290"/>
          </a:xfrm>
          <a:prstGeom prst="straightConnector1">
            <a:avLst/>
          </a:prstGeom>
          <a:ln w="57150">
            <a:headEnd type="triangle"/>
            <a:tailEnd type="triangle"/>
          </a:ln>
        </p:spPr>
        <p:style>
          <a:lnRef idx="1">
            <a:schemeClr val="dk1"/>
          </a:lnRef>
          <a:fillRef idx="0">
            <a:schemeClr val="dk1"/>
          </a:fillRef>
          <a:effectRef idx="0">
            <a:schemeClr val="dk1"/>
          </a:effectRef>
          <a:fontRef idx="minor">
            <a:schemeClr val="tx1"/>
          </a:fontRef>
        </p:style>
      </p:cxnSp>
      <p:sp>
        <p:nvSpPr>
          <p:cNvPr id="305" name="テキスト ボックス 304"/>
          <p:cNvSpPr txBox="1"/>
          <p:nvPr/>
        </p:nvSpPr>
        <p:spPr>
          <a:xfrm rot="308333">
            <a:off x="8651401" y="4705246"/>
            <a:ext cx="827621" cy="369332"/>
          </a:xfrm>
          <a:prstGeom prst="rect">
            <a:avLst/>
          </a:prstGeom>
          <a:noFill/>
        </p:spPr>
        <p:txBody>
          <a:bodyPr wrap="square" rtlCol="0">
            <a:spAutoFit/>
          </a:bodyPr>
          <a:lstStyle/>
          <a:p>
            <a:pPr>
              <a:lnSpc>
                <a:spcPct val="150000"/>
              </a:lnSpc>
            </a:pPr>
            <a:r>
              <a:rPr kumimoji="1" lang="ja-JP" altLang="en-US" sz="1200" dirty="0" smtClean="0"/>
              <a:t>連携</a:t>
            </a:r>
            <a:endParaRPr kumimoji="1" lang="ja-JP" altLang="en-US" sz="1200" dirty="0"/>
          </a:p>
        </p:txBody>
      </p:sp>
      <p:sp>
        <p:nvSpPr>
          <p:cNvPr id="308" name="テキスト ボックス 307"/>
          <p:cNvSpPr txBox="1"/>
          <p:nvPr/>
        </p:nvSpPr>
        <p:spPr>
          <a:xfrm>
            <a:off x="9396420" y="6292296"/>
            <a:ext cx="2103048" cy="1223412"/>
          </a:xfrm>
          <a:prstGeom prst="rect">
            <a:avLst/>
          </a:prstGeom>
          <a:noFill/>
        </p:spPr>
        <p:txBody>
          <a:bodyPr wrap="square" rtlCol="0">
            <a:spAutoFit/>
          </a:bodyPr>
          <a:lstStyle/>
          <a:p>
            <a:r>
              <a:rPr kumimoji="1" lang="ja-JP" altLang="en-US" sz="1050" dirty="0" smtClean="0"/>
              <a:t>◎取組みの情報提供</a:t>
            </a:r>
            <a:endParaRPr kumimoji="1" lang="en-US" altLang="ja-JP" sz="1050" dirty="0" smtClean="0"/>
          </a:p>
          <a:p>
            <a:r>
              <a:rPr kumimoji="1" lang="ja-JP" altLang="en-US" sz="1050" dirty="0"/>
              <a:t> </a:t>
            </a:r>
            <a:r>
              <a:rPr kumimoji="1" lang="ja-JP" altLang="en-US" sz="1050" dirty="0" smtClean="0"/>
              <a:t>・</a:t>
            </a:r>
            <a:r>
              <a:rPr kumimoji="1" lang="en-US" altLang="ja-JP" sz="1050" dirty="0" smtClean="0"/>
              <a:t>SNS</a:t>
            </a:r>
            <a:r>
              <a:rPr kumimoji="1" lang="ja-JP" altLang="en-US" sz="1050" dirty="0" smtClean="0"/>
              <a:t>を活用した地域の見守り活</a:t>
            </a:r>
            <a:endParaRPr kumimoji="1" lang="en-US" altLang="ja-JP" sz="1050" dirty="0" smtClean="0"/>
          </a:p>
          <a:p>
            <a:r>
              <a:rPr kumimoji="1" lang="en-US" altLang="ja-JP" sz="1050" dirty="0" smtClean="0"/>
              <a:t> </a:t>
            </a:r>
            <a:r>
              <a:rPr kumimoji="1" lang="ja-JP" altLang="en-US" sz="1050" dirty="0" smtClean="0"/>
              <a:t>動やオンライン相談ボランティアなど</a:t>
            </a:r>
            <a:endParaRPr kumimoji="1" lang="en-US" altLang="ja-JP" sz="1050" dirty="0" smtClean="0"/>
          </a:p>
          <a:p>
            <a:r>
              <a:rPr kumimoji="1" lang="en-US" altLang="ja-JP" sz="1050" dirty="0" smtClean="0"/>
              <a:t> </a:t>
            </a:r>
            <a:r>
              <a:rPr kumimoji="1" lang="ja-JP" altLang="en-US" sz="1050" dirty="0" smtClean="0"/>
              <a:t>の独自の取組みへの取材協力</a:t>
            </a:r>
            <a:endParaRPr kumimoji="1" lang="en-US" altLang="ja-JP" sz="1050" dirty="0" smtClean="0"/>
          </a:p>
          <a:p>
            <a:r>
              <a:rPr kumimoji="1" lang="ja-JP" altLang="en-US" sz="1050" dirty="0" smtClean="0"/>
              <a:t>◎情報の受信</a:t>
            </a:r>
            <a:endParaRPr kumimoji="1" lang="en-US" altLang="ja-JP" sz="1050" dirty="0" smtClean="0"/>
          </a:p>
          <a:p>
            <a:r>
              <a:rPr kumimoji="1" lang="ja-JP" altLang="en-US" sz="1050" dirty="0"/>
              <a:t>　</a:t>
            </a:r>
            <a:r>
              <a:rPr kumimoji="1" lang="ja-JP" altLang="en-US" sz="1050" dirty="0" smtClean="0"/>
              <a:t>・「</a:t>
            </a:r>
            <a:r>
              <a:rPr kumimoji="1" lang="en-US" altLang="ja-JP" sz="1050" dirty="0" smtClean="0"/>
              <a:t>10</a:t>
            </a:r>
            <a:r>
              <a:rPr kumimoji="1" lang="ja-JP" altLang="en-US" sz="1050" dirty="0" smtClean="0"/>
              <a:t>歳若返り」につながる取組み</a:t>
            </a:r>
            <a:endParaRPr kumimoji="1" lang="en-US" altLang="ja-JP" sz="1050" dirty="0" smtClean="0"/>
          </a:p>
          <a:p>
            <a:r>
              <a:rPr kumimoji="1" lang="ja-JP" altLang="en-US" sz="1050" dirty="0" smtClean="0"/>
              <a:t>　への参加　</a:t>
            </a:r>
            <a:r>
              <a:rPr kumimoji="1" lang="ja-JP" altLang="en-US" sz="1050" dirty="0"/>
              <a:t>等</a:t>
            </a:r>
            <a:endParaRPr kumimoji="1" lang="en-US" altLang="ja-JP" sz="1050" dirty="0"/>
          </a:p>
        </p:txBody>
      </p:sp>
      <p:sp>
        <p:nvSpPr>
          <p:cNvPr id="311" name="テキスト ボックス 310"/>
          <p:cNvSpPr txBox="1"/>
          <p:nvPr/>
        </p:nvSpPr>
        <p:spPr>
          <a:xfrm>
            <a:off x="9655420" y="4161573"/>
            <a:ext cx="2807569" cy="1708160"/>
          </a:xfrm>
          <a:prstGeom prst="rect">
            <a:avLst/>
          </a:prstGeom>
          <a:noFill/>
        </p:spPr>
        <p:txBody>
          <a:bodyPr wrap="square" rtlCol="0">
            <a:spAutoFit/>
          </a:bodyPr>
          <a:lstStyle/>
          <a:p>
            <a:r>
              <a:rPr kumimoji="1" lang="ja-JP" altLang="en-US" sz="1050" dirty="0"/>
              <a:t>◎</a:t>
            </a:r>
            <a:r>
              <a:rPr kumimoji="1" lang="ja-JP" altLang="en-US" sz="1050" dirty="0" smtClean="0"/>
              <a:t>モデル</a:t>
            </a:r>
            <a:r>
              <a:rPr kumimoji="1" lang="ja-JP" altLang="en-US" sz="1050" dirty="0"/>
              <a:t>事業等の連携</a:t>
            </a:r>
            <a:r>
              <a:rPr kumimoji="1" lang="ja-JP" altLang="en-US" sz="1050" dirty="0" smtClean="0"/>
              <a:t>や取組みの</a:t>
            </a:r>
            <a:r>
              <a:rPr kumimoji="1" lang="ja-JP" altLang="en-US" sz="1050" dirty="0"/>
              <a:t>情報</a:t>
            </a:r>
            <a:r>
              <a:rPr kumimoji="1" lang="ja-JP" altLang="en-US" sz="1050" dirty="0" smtClean="0"/>
              <a:t>提供</a:t>
            </a:r>
            <a:endParaRPr kumimoji="1" lang="en-US" altLang="ja-JP" sz="1050" dirty="0" smtClean="0"/>
          </a:p>
          <a:p>
            <a:r>
              <a:rPr kumimoji="1" lang="ja-JP" altLang="en-US" sz="1050" dirty="0"/>
              <a:t>　</a:t>
            </a:r>
            <a:r>
              <a:rPr kumimoji="1" lang="ja-JP" altLang="en-US" sz="1050" dirty="0" smtClean="0"/>
              <a:t>・モデル事業における取組みの実施、防災無線・</a:t>
            </a:r>
            <a:endParaRPr kumimoji="1" lang="en-US" altLang="ja-JP" sz="1050" dirty="0" smtClean="0"/>
          </a:p>
          <a:p>
            <a:r>
              <a:rPr kumimoji="1" lang="ja-JP" altLang="en-US" sz="1050" dirty="0" smtClean="0"/>
              <a:t>　</a:t>
            </a:r>
            <a:r>
              <a:rPr kumimoji="1" lang="en-US" altLang="ja-JP" sz="1050" dirty="0" smtClean="0"/>
              <a:t>CATV</a:t>
            </a:r>
            <a:r>
              <a:rPr kumimoji="1" lang="ja-JP" altLang="en-US" sz="1050" dirty="0" smtClean="0"/>
              <a:t>等を使った運動の呼びかけ、自動運転</a:t>
            </a:r>
            <a:endParaRPr kumimoji="1" lang="en-US" altLang="ja-JP" sz="1050" dirty="0" smtClean="0"/>
          </a:p>
          <a:p>
            <a:r>
              <a:rPr kumimoji="1" lang="ja-JP" altLang="en-US" sz="1050" dirty="0" smtClean="0"/>
              <a:t>　など独自の取組みの情報提供・取材協力</a:t>
            </a:r>
            <a:endParaRPr kumimoji="1" lang="en-US" altLang="ja-JP" sz="1050" dirty="0" smtClean="0"/>
          </a:p>
          <a:p>
            <a:r>
              <a:rPr kumimoji="1" lang="ja-JP" altLang="en-US" sz="1050" dirty="0" smtClean="0"/>
              <a:t>◎地域への発信における連携</a:t>
            </a:r>
            <a:endParaRPr kumimoji="1" lang="en-US" altLang="ja-JP" sz="1050" dirty="0" smtClean="0"/>
          </a:p>
          <a:p>
            <a:r>
              <a:rPr kumimoji="1" lang="ja-JP" altLang="en-US" sz="1050" dirty="0"/>
              <a:t>　</a:t>
            </a:r>
            <a:r>
              <a:rPr kumimoji="1" lang="ja-JP" altLang="en-US" sz="1050" dirty="0" smtClean="0"/>
              <a:t>・広報誌、地域インターネットテレビなどへの万</a:t>
            </a:r>
            <a:endParaRPr kumimoji="1" lang="en-US" altLang="ja-JP" sz="1050" dirty="0" smtClean="0"/>
          </a:p>
          <a:p>
            <a:r>
              <a:rPr kumimoji="1" lang="ja-JP" altLang="en-US" sz="1050" dirty="0" smtClean="0"/>
              <a:t>　博関連組織と連携した府のスペースの提供</a:t>
            </a:r>
            <a:endParaRPr kumimoji="1" lang="en-US" altLang="ja-JP" sz="1050" dirty="0" smtClean="0"/>
          </a:p>
          <a:p>
            <a:r>
              <a:rPr kumimoji="1" lang="ja-JP" altLang="en-US" sz="1050" dirty="0" smtClean="0"/>
              <a:t>◎情報の受信</a:t>
            </a:r>
            <a:endParaRPr kumimoji="1" lang="en-US" altLang="ja-JP" sz="1050" dirty="0" smtClean="0"/>
          </a:p>
          <a:p>
            <a:r>
              <a:rPr kumimoji="1" lang="ja-JP" altLang="en-US" sz="1050" dirty="0"/>
              <a:t>　</a:t>
            </a:r>
            <a:r>
              <a:rPr kumimoji="1" lang="ja-JP" altLang="en-US" sz="1050" dirty="0" smtClean="0"/>
              <a:t>・</a:t>
            </a:r>
            <a:r>
              <a:rPr kumimoji="1" lang="ja-JP" altLang="en-US" sz="1050" dirty="0"/>
              <a:t>オンライン動画や取組み集等に</a:t>
            </a:r>
            <a:r>
              <a:rPr kumimoji="1" lang="ja-JP" altLang="en-US" sz="1050" dirty="0" smtClean="0"/>
              <a:t>よる情報</a:t>
            </a:r>
            <a:r>
              <a:rPr kumimoji="1" lang="ja-JP" altLang="en-US" sz="1050" dirty="0"/>
              <a:t>収集</a:t>
            </a:r>
          </a:p>
          <a:p>
            <a:r>
              <a:rPr kumimoji="1" lang="ja-JP" altLang="en-US" sz="1050" dirty="0" smtClean="0"/>
              <a:t>　</a:t>
            </a:r>
            <a:r>
              <a:rPr kumimoji="1" lang="ja-JP" altLang="en-US" sz="1050" dirty="0"/>
              <a:t>　</a:t>
            </a:r>
            <a:r>
              <a:rPr kumimoji="1" lang="ja-JP" altLang="en-US" sz="1050" dirty="0" smtClean="0"/>
              <a:t>⇒企業等との連携へ</a:t>
            </a:r>
            <a:endParaRPr kumimoji="1" lang="ja-JP" altLang="en-US" sz="1050" dirty="0"/>
          </a:p>
        </p:txBody>
      </p:sp>
      <p:sp>
        <p:nvSpPr>
          <p:cNvPr id="318" name="テキスト ボックス 317"/>
          <p:cNvSpPr txBox="1"/>
          <p:nvPr/>
        </p:nvSpPr>
        <p:spPr>
          <a:xfrm>
            <a:off x="1487596" y="6027777"/>
            <a:ext cx="2252038" cy="900246"/>
          </a:xfrm>
          <a:prstGeom prst="rect">
            <a:avLst/>
          </a:prstGeom>
          <a:noFill/>
        </p:spPr>
        <p:txBody>
          <a:bodyPr wrap="square" rtlCol="0">
            <a:spAutoFit/>
          </a:bodyPr>
          <a:lstStyle/>
          <a:p>
            <a:r>
              <a:rPr kumimoji="1" lang="ja-JP" altLang="en-US" sz="1050" dirty="0" smtClean="0"/>
              <a:t>◎検証における連携</a:t>
            </a:r>
            <a:endParaRPr kumimoji="1" lang="en-US" altLang="ja-JP" sz="1050" dirty="0" smtClean="0"/>
          </a:p>
          <a:p>
            <a:r>
              <a:rPr kumimoji="1" lang="ja-JP" altLang="en-US" sz="1050" dirty="0"/>
              <a:t>　</a:t>
            </a:r>
            <a:r>
              <a:rPr kumimoji="1" lang="ja-JP" altLang="en-US" sz="1050" dirty="0" smtClean="0"/>
              <a:t>・モデル事業・実証事業のデータ分</a:t>
            </a:r>
            <a:endParaRPr kumimoji="1" lang="en-US" altLang="ja-JP" sz="1050" dirty="0" smtClean="0"/>
          </a:p>
          <a:p>
            <a:r>
              <a:rPr kumimoji="1" lang="ja-JP" altLang="en-US" sz="1050" dirty="0" smtClean="0"/>
              <a:t>　析・検証　等</a:t>
            </a:r>
            <a:endParaRPr kumimoji="1" lang="en-US" altLang="ja-JP" sz="1050" dirty="0" smtClean="0"/>
          </a:p>
          <a:p>
            <a:r>
              <a:rPr kumimoji="1" lang="ja-JP" altLang="en-US" sz="1050" dirty="0" smtClean="0"/>
              <a:t>◎発信における連携</a:t>
            </a:r>
            <a:endParaRPr kumimoji="1" lang="en-US" altLang="ja-JP" sz="1050" dirty="0" smtClean="0"/>
          </a:p>
          <a:p>
            <a:r>
              <a:rPr kumimoji="1" lang="ja-JP" altLang="en-US" sz="1050" dirty="0"/>
              <a:t>　</a:t>
            </a:r>
            <a:r>
              <a:rPr kumimoji="1" lang="ja-JP" altLang="en-US" sz="1050" dirty="0" smtClean="0"/>
              <a:t>・学生アイデアの提案　等</a:t>
            </a:r>
            <a:endParaRPr kumimoji="1" lang="ja-JP" altLang="en-US" sz="1050" dirty="0"/>
          </a:p>
        </p:txBody>
      </p:sp>
      <p:sp>
        <p:nvSpPr>
          <p:cNvPr id="319" name="テキスト ボックス 318"/>
          <p:cNvSpPr txBox="1"/>
          <p:nvPr/>
        </p:nvSpPr>
        <p:spPr>
          <a:xfrm>
            <a:off x="4866563" y="5598324"/>
            <a:ext cx="3390419" cy="430887"/>
          </a:xfrm>
          <a:prstGeom prst="rect">
            <a:avLst/>
          </a:prstGeom>
          <a:noFill/>
        </p:spPr>
        <p:txBody>
          <a:bodyPr wrap="square" rtlCol="0">
            <a:spAutoFit/>
          </a:bodyPr>
          <a:lstStyle/>
          <a:p>
            <a:r>
              <a:rPr kumimoji="1" lang="ja-JP" altLang="en-US" sz="1100" dirty="0" smtClean="0"/>
              <a:t>◆事業で収集したデータの分析や学術的考察により、効果検証を</a:t>
            </a:r>
            <a:r>
              <a:rPr kumimoji="1" lang="ja-JP" altLang="en-US" sz="1100" dirty="0"/>
              <a:t>実施</a:t>
            </a:r>
          </a:p>
        </p:txBody>
      </p:sp>
      <p:sp>
        <p:nvSpPr>
          <p:cNvPr id="320" name="テキスト ボックス 319"/>
          <p:cNvSpPr txBox="1"/>
          <p:nvPr/>
        </p:nvSpPr>
        <p:spPr>
          <a:xfrm rot="20598569">
            <a:off x="8479921" y="3385255"/>
            <a:ext cx="625084" cy="253916"/>
          </a:xfrm>
          <a:prstGeom prst="rect">
            <a:avLst/>
          </a:prstGeom>
          <a:noFill/>
        </p:spPr>
        <p:txBody>
          <a:bodyPr wrap="square" rtlCol="0">
            <a:spAutoFit/>
          </a:bodyPr>
          <a:lstStyle/>
          <a:p>
            <a:r>
              <a:rPr kumimoji="1" lang="ja-JP" altLang="en-US" sz="1050" dirty="0" smtClean="0"/>
              <a:t>サポート</a:t>
            </a:r>
            <a:endParaRPr kumimoji="1" lang="ja-JP" altLang="en-US" sz="1050" dirty="0"/>
          </a:p>
        </p:txBody>
      </p:sp>
      <p:sp>
        <p:nvSpPr>
          <p:cNvPr id="327" name="テキスト ボックス 326"/>
          <p:cNvSpPr txBox="1"/>
          <p:nvPr/>
        </p:nvSpPr>
        <p:spPr>
          <a:xfrm>
            <a:off x="360386" y="3825325"/>
            <a:ext cx="2920103" cy="1708160"/>
          </a:xfrm>
          <a:prstGeom prst="rect">
            <a:avLst/>
          </a:prstGeom>
          <a:noFill/>
        </p:spPr>
        <p:txBody>
          <a:bodyPr wrap="square" rtlCol="0">
            <a:spAutoFit/>
          </a:bodyPr>
          <a:lstStyle/>
          <a:p>
            <a:r>
              <a:rPr kumimoji="1" lang="ja-JP" altLang="en-US" sz="1050" dirty="0" smtClean="0"/>
              <a:t>◎モデル事業等の連携・企業の取組みの情報提供</a:t>
            </a:r>
            <a:endParaRPr kumimoji="1" lang="en-US" altLang="ja-JP" sz="1050" dirty="0"/>
          </a:p>
          <a:p>
            <a:r>
              <a:rPr kumimoji="1" lang="ja-JP" altLang="en-US" sz="1050" dirty="0"/>
              <a:t>　</a:t>
            </a:r>
            <a:r>
              <a:rPr kumimoji="1" lang="ja-JP" altLang="en-US" sz="1050" dirty="0" smtClean="0"/>
              <a:t>・</a:t>
            </a:r>
            <a:r>
              <a:rPr kumimoji="1" lang="en-US" altLang="ja-JP" sz="1050" dirty="0" smtClean="0"/>
              <a:t>e</a:t>
            </a:r>
            <a:r>
              <a:rPr kumimoji="1" lang="ja-JP" altLang="en-US" sz="1050" dirty="0" smtClean="0"/>
              <a:t>スポーツによる健康増進やロボットスーツに</a:t>
            </a:r>
            <a:r>
              <a:rPr kumimoji="1" lang="ja-JP" altLang="en-US" sz="1050" dirty="0" err="1" smtClean="0"/>
              <a:t>よ</a:t>
            </a:r>
            <a:endParaRPr kumimoji="1" lang="en-US" altLang="ja-JP" sz="1050" dirty="0" smtClean="0"/>
          </a:p>
          <a:p>
            <a:r>
              <a:rPr kumimoji="1" lang="ja-JP" altLang="en-US" sz="1050" dirty="0" smtClean="0"/>
              <a:t>　</a:t>
            </a:r>
            <a:r>
              <a:rPr kumimoji="1" lang="ja-JP" altLang="en-US" sz="1050" dirty="0" err="1" smtClean="0"/>
              <a:t>る</a:t>
            </a:r>
            <a:r>
              <a:rPr kumimoji="1" lang="ja-JP" altLang="en-US" sz="1050" dirty="0" smtClean="0"/>
              <a:t>動作サポートなどのモデル事業等の実施・連</a:t>
            </a:r>
            <a:endParaRPr kumimoji="1" lang="en-US" altLang="ja-JP" sz="1050" dirty="0" smtClean="0"/>
          </a:p>
          <a:p>
            <a:r>
              <a:rPr kumimoji="1" lang="ja-JP" altLang="en-US" sz="1050" dirty="0" smtClean="0"/>
              <a:t>　携や独自の取組みなどの情報提供、取材協力</a:t>
            </a:r>
            <a:endParaRPr kumimoji="1" lang="en-US" altLang="ja-JP" sz="1050" dirty="0" smtClean="0"/>
          </a:p>
          <a:p>
            <a:r>
              <a:rPr kumimoji="1" lang="ja-JP" altLang="en-US" sz="1050" dirty="0" smtClean="0"/>
              <a:t>◎発信における連携</a:t>
            </a:r>
            <a:endParaRPr kumimoji="1" lang="en-US" altLang="ja-JP" sz="1050" dirty="0" smtClean="0"/>
          </a:p>
          <a:p>
            <a:r>
              <a:rPr kumimoji="1" lang="ja-JP" altLang="en-US" sz="1050" dirty="0"/>
              <a:t>　</a:t>
            </a:r>
            <a:r>
              <a:rPr kumimoji="1" lang="ja-JP" altLang="en-US" sz="1050" dirty="0" smtClean="0"/>
              <a:t>・企業の発信ソースへの掲載、デザイン性の高い</a:t>
            </a:r>
            <a:endParaRPr kumimoji="1" lang="en-US" altLang="ja-JP" sz="1050" dirty="0" smtClean="0"/>
          </a:p>
          <a:p>
            <a:r>
              <a:rPr kumimoji="1" lang="ja-JP" altLang="en-US" sz="1050" dirty="0" smtClean="0"/>
              <a:t>　発信の技術協力等</a:t>
            </a:r>
            <a:endParaRPr kumimoji="1" lang="en-US" altLang="ja-JP" sz="1050" dirty="0" smtClean="0"/>
          </a:p>
          <a:p>
            <a:r>
              <a:rPr kumimoji="1" lang="ja-JP" altLang="en-US" sz="1050" dirty="0" smtClean="0"/>
              <a:t>◎情報の受信</a:t>
            </a:r>
            <a:endParaRPr kumimoji="1" lang="en-US" altLang="ja-JP" sz="1050" dirty="0" smtClean="0"/>
          </a:p>
          <a:p>
            <a:r>
              <a:rPr kumimoji="1" lang="ja-JP" altLang="en-US" sz="1050" dirty="0"/>
              <a:t>　</a:t>
            </a:r>
            <a:r>
              <a:rPr kumimoji="1" lang="ja-JP" altLang="en-US" sz="1050" dirty="0" smtClean="0"/>
              <a:t>・</a:t>
            </a:r>
            <a:r>
              <a:rPr kumimoji="1" lang="ja-JP" altLang="en-US" sz="1050" dirty="0"/>
              <a:t>オンライン動画や取組み</a:t>
            </a:r>
            <a:r>
              <a:rPr kumimoji="1" lang="ja-JP" altLang="en-US" sz="1050" dirty="0" smtClean="0"/>
              <a:t>集等による取組の情</a:t>
            </a:r>
            <a:endParaRPr kumimoji="1" lang="en-US" altLang="ja-JP" sz="1050" dirty="0" smtClean="0"/>
          </a:p>
          <a:p>
            <a:r>
              <a:rPr kumimoji="1" lang="ja-JP" altLang="en-US" sz="1050" dirty="0" smtClean="0"/>
              <a:t>　報収集　⇒市町村や企業間連携へ</a:t>
            </a:r>
            <a:endParaRPr kumimoji="1" lang="en-US" altLang="ja-JP" sz="1050" dirty="0" smtClean="0"/>
          </a:p>
        </p:txBody>
      </p:sp>
      <p:sp>
        <p:nvSpPr>
          <p:cNvPr id="186" name="テキスト ボックス 185"/>
          <p:cNvSpPr txBox="1"/>
          <p:nvPr/>
        </p:nvSpPr>
        <p:spPr>
          <a:xfrm>
            <a:off x="2914872" y="1769810"/>
            <a:ext cx="1431221" cy="381496"/>
          </a:xfrm>
          <a:prstGeom prst="rect">
            <a:avLst/>
          </a:prstGeom>
          <a:noFill/>
          <a:ln w="12700">
            <a:solidFill>
              <a:schemeClr val="tx1"/>
            </a:solidFill>
            <a:prstDash val="sysDash"/>
          </a:ln>
        </p:spPr>
        <p:txBody>
          <a:bodyPr wrap="square" rtlCol="0">
            <a:spAutoFit/>
          </a:bodyPr>
          <a:lstStyle/>
          <a:p>
            <a:endParaRPr kumimoji="1" lang="ja-JP" altLang="en-US" sz="1000" dirty="0"/>
          </a:p>
        </p:txBody>
      </p:sp>
      <p:sp>
        <p:nvSpPr>
          <p:cNvPr id="193" name="テキスト ボックス 192"/>
          <p:cNvSpPr txBox="1"/>
          <p:nvPr/>
        </p:nvSpPr>
        <p:spPr>
          <a:xfrm>
            <a:off x="9193913" y="3427041"/>
            <a:ext cx="2533764" cy="290913"/>
          </a:xfrm>
          <a:prstGeom prst="rect">
            <a:avLst/>
          </a:prstGeom>
          <a:noFill/>
        </p:spPr>
        <p:txBody>
          <a:bodyPr wrap="square" rtlCol="0">
            <a:spAutoFit/>
          </a:bodyPr>
          <a:lstStyle/>
          <a:p>
            <a:pPr>
              <a:lnSpc>
                <a:spcPct val="150000"/>
              </a:lnSpc>
            </a:pPr>
            <a:r>
              <a:rPr kumimoji="1" lang="en-US" altLang="ja-JP" sz="1000" dirty="0" smtClean="0"/>
              <a:t>※</a:t>
            </a:r>
            <a:r>
              <a:rPr kumimoji="1" lang="ja-JP" altLang="en-US" sz="1000" dirty="0" smtClean="0"/>
              <a:t>事業推進にあたっての有識者による会議体</a:t>
            </a:r>
            <a:endParaRPr kumimoji="1" lang="ja-JP" altLang="en-US" sz="1000" dirty="0"/>
          </a:p>
        </p:txBody>
      </p:sp>
      <p:sp>
        <p:nvSpPr>
          <p:cNvPr id="115" name="テキスト ボックス 114"/>
          <p:cNvSpPr txBox="1"/>
          <p:nvPr/>
        </p:nvSpPr>
        <p:spPr>
          <a:xfrm>
            <a:off x="255540" y="744443"/>
            <a:ext cx="2572196" cy="1615827"/>
          </a:xfrm>
          <a:prstGeom prst="rect">
            <a:avLst/>
          </a:prstGeom>
          <a:noFill/>
        </p:spPr>
        <p:txBody>
          <a:bodyPr wrap="square" rtlCol="0">
            <a:spAutoFit/>
          </a:bodyPr>
          <a:lstStyle/>
          <a:p>
            <a:r>
              <a:rPr kumimoji="1" lang="ja-JP" altLang="en-US" sz="1100" dirty="0"/>
              <a:t>・</a:t>
            </a:r>
            <a:r>
              <a:rPr kumimoji="1" lang="ja-JP" altLang="en-US" sz="1100" dirty="0" smtClean="0"/>
              <a:t>「</a:t>
            </a:r>
            <a:r>
              <a:rPr kumimoji="1" lang="en-US" altLang="ja-JP" sz="1100" dirty="0" smtClean="0"/>
              <a:t>10</a:t>
            </a:r>
            <a:r>
              <a:rPr kumimoji="1" lang="ja-JP" altLang="en-US" sz="1100" dirty="0"/>
              <a:t>歳若返り」を進めるため</a:t>
            </a:r>
            <a:r>
              <a:rPr kumimoji="1" lang="ja-JP" altLang="en-US" sz="1100" dirty="0" smtClean="0"/>
              <a:t>、６つ</a:t>
            </a:r>
            <a:r>
              <a:rPr kumimoji="1" lang="ja-JP" altLang="en-US" sz="1100" dirty="0"/>
              <a:t>の柱となる取組みの分野を定め、モデル事業に取り組み展開していくこととした</a:t>
            </a:r>
            <a:r>
              <a:rPr kumimoji="1" lang="ja-JP" altLang="en-US" sz="1100" dirty="0" smtClean="0"/>
              <a:t>。</a:t>
            </a:r>
            <a:endParaRPr kumimoji="1" lang="en-US" altLang="ja-JP" sz="1100" dirty="0" smtClean="0"/>
          </a:p>
          <a:p>
            <a:r>
              <a:rPr kumimoji="1" lang="ja-JP" altLang="en-US" sz="1100" dirty="0"/>
              <a:t>・</a:t>
            </a:r>
            <a:r>
              <a:rPr kumimoji="1" lang="ja-JP" altLang="en-US" sz="1100" dirty="0" smtClean="0"/>
              <a:t>モデル</a:t>
            </a:r>
            <a:r>
              <a:rPr kumimoji="1" lang="ja-JP" altLang="en-US" sz="1100" dirty="0"/>
              <a:t>事業の実施においては、連携の視点及び先進技術の視点を加味して進めることとし、大学、</a:t>
            </a:r>
            <a:r>
              <a:rPr kumimoji="1" lang="ja-JP" altLang="en-US" sz="1100" dirty="0" smtClean="0"/>
              <a:t>市町村、</a:t>
            </a:r>
            <a:r>
              <a:rPr kumimoji="1" lang="ja-JP" altLang="en-US" sz="1100" dirty="0"/>
              <a:t>企業等と調整の上、有識者の協力のもと効果検証、エビデンスの蓄積により取組みの充実・拡大に向けて、取り組んできた</a:t>
            </a:r>
            <a:r>
              <a:rPr kumimoji="1" lang="ja-JP" altLang="en-US" sz="1100" dirty="0" smtClean="0"/>
              <a:t>。</a:t>
            </a:r>
            <a:endParaRPr kumimoji="1" lang="ja-JP" altLang="en-US" sz="1100" dirty="0"/>
          </a:p>
        </p:txBody>
      </p:sp>
      <p:sp>
        <p:nvSpPr>
          <p:cNvPr id="5" name="テキスト ボックス 4"/>
          <p:cNvSpPr txBox="1"/>
          <p:nvPr/>
        </p:nvSpPr>
        <p:spPr>
          <a:xfrm>
            <a:off x="196638" y="372796"/>
            <a:ext cx="2516805" cy="338554"/>
          </a:xfrm>
          <a:prstGeom prst="rect">
            <a:avLst/>
          </a:prstGeom>
          <a:noFill/>
        </p:spPr>
        <p:txBody>
          <a:bodyPr wrap="square" rtlCol="0">
            <a:spAutoFit/>
          </a:bodyPr>
          <a:lstStyle/>
          <a:p>
            <a:r>
              <a:rPr kumimoji="1" lang="en-US" altLang="ja-JP" sz="1600" dirty="0" smtClean="0"/>
              <a:t>10</a:t>
            </a:r>
            <a:r>
              <a:rPr kumimoji="1" lang="ja-JP" altLang="en-US" sz="1600" dirty="0" smtClean="0"/>
              <a:t>歳若返りの取組みの現状</a:t>
            </a:r>
            <a:endParaRPr kumimoji="1" lang="ja-JP" altLang="en-US" sz="1600" dirty="0"/>
          </a:p>
        </p:txBody>
      </p:sp>
      <p:cxnSp>
        <p:nvCxnSpPr>
          <p:cNvPr id="27" name="直線コネクタ 26"/>
          <p:cNvCxnSpPr/>
          <p:nvPr/>
        </p:nvCxnSpPr>
        <p:spPr>
          <a:xfrm>
            <a:off x="333728" y="681847"/>
            <a:ext cx="2268000" cy="0"/>
          </a:xfrm>
          <a:prstGeom prst="line">
            <a:avLst/>
          </a:prstGeom>
        </p:spPr>
        <p:style>
          <a:lnRef idx="1">
            <a:schemeClr val="accent1"/>
          </a:lnRef>
          <a:fillRef idx="0">
            <a:schemeClr val="accent1"/>
          </a:fillRef>
          <a:effectRef idx="0">
            <a:schemeClr val="accent1"/>
          </a:effectRef>
          <a:fontRef idx="minor">
            <a:schemeClr val="tx1"/>
          </a:fontRef>
        </p:style>
      </p:cxnSp>
      <p:sp>
        <p:nvSpPr>
          <p:cNvPr id="191" name="テキスト ボックス 190"/>
          <p:cNvSpPr txBox="1"/>
          <p:nvPr/>
        </p:nvSpPr>
        <p:spPr>
          <a:xfrm>
            <a:off x="7983155" y="407800"/>
            <a:ext cx="2769848" cy="338554"/>
          </a:xfrm>
          <a:prstGeom prst="rect">
            <a:avLst/>
          </a:prstGeom>
          <a:noFill/>
        </p:spPr>
        <p:txBody>
          <a:bodyPr wrap="square" rtlCol="0">
            <a:spAutoFit/>
          </a:bodyPr>
          <a:lstStyle/>
          <a:p>
            <a:r>
              <a:rPr kumimoji="1" lang="ja-JP" altLang="en-US" sz="1600" dirty="0" smtClean="0"/>
              <a:t>今後の取組みにあたっての課題</a:t>
            </a:r>
            <a:endParaRPr kumimoji="1" lang="ja-JP" altLang="en-US" sz="1600" dirty="0"/>
          </a:p>
        </p:txBody>
      </p:sp>
      <p:cxnSp>
        <p:nvCxnSpPr>
          <p:cNvPr id="192" name="直線コネクタ 191"/>
          <p:cNvCxnSpPr/>
          <p:nvPr/>
        </p:nvCxnSpPr>
        <p:spPr>
          <a:xfrm>
            <a:off x="8061481" y="734004"/>
            <a:ext cx="2545788" cy="473"/>
          </a:xfrm>
          <a:prstGeom prst="line">
            <a:avLst/>
          </a:prstGeom>
        </p:spPr>
        <p:style>
          <a:lnRef idx="1">
            <a:schemeClr val="accent1"/>
          </a:lnRef>
          <a:fillRef idx="0">
            <a:schemeClr val="accent1"/>
          </a:fillRef>
          <a:effectRef idx="0">
            <a:schemeClr val="accent1"/>
          </a:effectRef>
          <a:fontRef idx="minor">
            <a:schemeClr val="tx1"/>
          </a:fontRef>
        </p:style>
      </p:cxnSp>
      <p:sp>
        <p:nvSpPr>
          <p:cNvPr id="195" name="角丸四角形 194"/>
          <p:cNvSpPr/>
          <p:nvPr/>
        </p:nvSpPr>
        <p:spPr>
          <a:xfrm>
            <a:off x="2796954" y="386556"/>
            <a:ext cx="9792000" cy="2034799"/>
          </a:xfrm>
          <a:prstGeom prst="roundRect">
            <a:avLst>
              <a:gd name="adj" fmla="val 0"/>
            </a:avLst>
          </a:prstGeom>
          <a:noFill/>
          <a:ln w="12700" cap="flat" cmpd="sng" algn="ctr">
            <a:solidFill>
              <a:srgbClr val="70AD47"/>
            </a:solidFill>
            <a:prstDash val="solid"/>
            <a:miter lim="800000"/>
          </a:ln>
          <a:effectLst/>
        </p:spPr>
        <p:txBody>
          <a:bodyPr rtlCol="0" anchor="t"/>
          <a:lstStyle/>
          <a:p>
            <a:pPr marL="0" marR="0" lvl="0" indent="0" defTabSz="914400" eaLnBrk="1" fontAlgn="auto" latinLnBrk="0" hangingPunct="1">
              <a:lnSpc>
                <a:spcPct val="150000"/>
              </a:lnSpc>
              <a:spcBef>
                <a:spcPts val="0"/>
              </a:spcBef>
              <a:spcAft>
                <a:spcPts val="0"/>
              </a:spcAft>
              <a:buClrTx/>
              <a:buSzTx/>
              <a:buFontTx/>
              <a:buNone/>
              <a:tabLst/>
              <a:defRPr/>
            </a:pPr>
            <a:endParaRPr kumimoji="0" lang="en-US" altLang="ja-JP" sz="1000" b="0" i="0" u="none" strike="noStrike" kern="0" cap="none" spc="0" normalizeH="0" baseline="0" noProof="0" dirty="0" smtClean="0">
              <a:ln>
                <a:noFill/>
              </a:ln>
              <a:solidFill>
                <a:prstClr val="black"/>
              </a:solidFill>
              <a:effectLst/>
              <a:uLnTx/>
              <a:uFillTx/>
            </a:endParaRPr>
          </a:p>
        </p:txBody>
      </p:sp>
      <p:cxnSp>
        <p:nvCxnSpPr>
          <p:cNvPr id="199" name="直線コネクタ 198"/>
          <p:cNvCxnSpPr/>
          <p:nvPr/>
        </p:nvCxnSpPr>
        <p:spPr>
          <a:xfrm>
            <a:off x="334894" y="376434"/>
            <a:ext cx="2268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0" name="直線コネクタ 199"/>
          <p:cNvCxnSpPr/>
          <p:nvPr/>
        </p:nvCxnSpPr>
        <p:spPr>
          <a:xfrm>
            <a:off x="8053115" y="442050"/>
            <a:ext cx="2545788" cy="47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866813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2240</Words>
  <Application>Microsoft Office PowerPoint</Application>
  <PresentationFormat>A3 297x420 mm</PresentationFormat>
  <Paragraphs>210</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Ｐゴシック</vt:lpstr>
      <vt:lpstr>游ゴシック</vt:lpstr>
      <vt:lpstr>Arial</vt:lpstr>
      <vt:lpstr>Calibri</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2020-09-07T06:58:23Z</dcterms:created>
  <dcterms:modified xsi:type="dcterms:W3CDTF">2020-09-07T08:34:08Z</dcterms:modified>
</cp:coreProperties>
</file>