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
  </p:notesMasterIdLst>
  <p:sldIdLst>
    <p:sldId id="256" r:id="rId2"/>
  </p:sldIdLst>
  <p:sldSz cx="12801600" cy="9601200" type="A3"/>
  <p:notesSz cx="9939338" cy="143684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07B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419" autoAdjust="0"/>
  </p:normalViewPr>
  <p:slideViewPr>
    <p:cSldViewPr snapToGrid="0">
      <p:cViewPr varScale="1">
        <p:scale>
          <a:sx n="50" d="100"/>
          <a:sy n="50" d="100"/>
        </p:scale>
        <p:origin x="138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4"/>
            <a:ext cx="4306737" cy="720603"/>
          </a:xfrm>
          <a:prstGeom prst="rect">
            <a:avLst/>
          </a:prstGeom>
        </p:spPr>
        <p:txBody>
          <a:bodyPr vert="horz" lIns="132708" tIns="66354" rIns="132708" bIns="66354" rtlCol="0"/>
          <a:lstStyle>
            <a:lvl1pPr algn="l">
              <a:defRPr sz="1700"/>
            </a:lvl1pPr>
          </a:lstStyle>
          <a:p>
            <a:endParaRPr kumimoji="1" lang="ja-JP" altLang="en-US"/>
          </a:p>
        </p:txBody>
      </p:sp>
      <p:sp>
        <p:nvSpPr>
          <p:cNvPr id="3" name="日付プレースホルダー 2"/>
          <p:cNvSpPr>
            <a:spLocks noGrp="1"/>
          </p:cNvSpPr>
          <p:nvPr>
            <p:ph type="dt" idx="1"/>
          </p:nvPr>
        </p:nvSpPr>
        <p:spPr>
          <a:xfrm>
            <a:off x="5630287" y="4"/>
            <a:ext cx="4306737" cy="720603"/>
          </a:xfrm>
          <a:prstGeom prst="rect">
            <a:avLst/>
          </a:prstGeom>
        </p:spPr>
        <p:txBody>
          <a:bodyPr vert="horz" lIns="132708" tIns="66354" rIns="132708" bIns="66354" rtlCol="0"/>
          <a:lstStyle>
            <a:lvl1pPr algn="r">
              <a:defRPr sz="1700"/>
            </a:lvl1pPr>
          </a:lstStyle>
          <a:p>
            <a:fld id="{BDFB5A53-2766-43FB-8D46-5BC865DB0820}" type="datetimeFigureOut">
              <a:rPr kumimoji="1" lang="ja-JP" altLang="en-US" smtClean="0"/>
              <a:t>2021/3/24</a:t>
            </a:fld>
            <a:endParaRPr kumimoji="1" lang="ja-JP" altLang="en-US"/>
          </a:p>
        </p:txBody>
      </p:sp>
      <p:sp>
        <p:nvSpPr>
          <p:cNvPr id="4" name="スライド イメージ プレースホルダー 3"/>
          <p:cNvSpPr>
            <a:spLocks noGrp="1" noRot="1" noChangeAspect="1"/>
          </p:cNvSpPr>
          <p:nvPr>
            <p:ph type="sldImg" idx="2"/>
          </p:nvPr>
        </p:nvSpPr>
        <p:spPr>
          <a:xfrm>
            <a:off x="1736725" y="1797050"/>
            <a:ext cx="6465888" cy="4849813"/>
          </a:xfrm>
          <a:prstGeom prst="rect">
            <a:avLst/>
          </a:prstGeom>
          <a:noFill/>
          <a:ln w="12700">
            <a:solidFill>
              <a:prstClr val="black"/>
            </a:solidFill>
          </a:ln>
        </p:spPr>
        <p:txBody>
          <a:bodyPr vert="horz" lIns="132708" tIns="66354" rIns="132708" bIns="66354" rtlCol="0" anchor="ctr"/>
          <a:lstStyle/>
          <a:p>
            <a:endParaRPr lang="ja-JP" altLang="en-US"/>
          </a:p>
        </p:txBody>
      </p:sp>
      <p:sp>
        <p:nvSpPr>
          <p:cNvPr id="5" name="ノート プレースホルダー 4"/>
          <p:cNvSpPr>
            <a:spLocks noGrp="1"/>
          </p:cNvSpPr>
          <p:nvPr>
            <p:ph type="body" sz="quarter" idx="3"/>
          </p:nvPr>
        </p:nvSpPr>
        <p:spPr>
          <a:xfrm>
            <a:off x="994402" y="6914583"/>
            <a:ext cx="7950543" cy="5656965"/>
          </a:xfrm>
          <a:prstGeom prst="rect">
            <a:avLst/>
          </a:prstGeom>
        </p:spPr>
        <p:txBody>
          <a:bodyPr vert="horz" lIns="132708" tIns="66354" rIns="132708" bIns="6635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4" y="13647863"/>
            <a:ext cx="4306737" cy="720603"/>
          </a:xfrm>
          <a:prstGeom prst="rect">
            <a:avLst/>
          </a:prstGeom>
        </p:spPr>
        <p:txBody>
          <a:bodyPr vert="horz" lIns="132708" tIns="66354" rIns="132708" bIns="66354"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630287" y="13647863"/>
            <a:ext cx="4306737" cy="720603"/>
          </a:xfrm>
          <a:prstGeom prst="rect">
            <a:avLst/>
          </a:prstGeom>
        </p:spPr>
        <p:txBody>
          <a:bodyPr vert="horz" lIns="132708" tIns="66354" rIns="132708" bIns="66354" rtlCol="0" anchor="b"/>
          <a:lstStyle>
            <a:lvl1pPr algn="r">
              <a:defRPr sz="1700"/>
            </a:lvl1pPr>
          </a:lstStyle>
          <a:p>
            <a:fld id="{666F579A-8306-497C-A8DC-D4F6EE50E4D4}" type="slidenum">
              <a:rPr kumimoji="1" lang="ja-JP" altLang="en-US" smtClean="0"/>
              <a:t>‹#›</a:t>
            </a:fld>
            <a:endParaRPr kumimoji="1" lang="ja-JP" altLang="en-US"/>
          </a:p>
        </p:txBody>
      </p:sp>
    </p:spTree>
    <p:extLst>
      <p:ext uri="{BB962C8B-B14F-4D97-AF65-F5344CB8AC3E}">
        <p14:creationId xmlns:p14="http://schemas.microsoft.com/office/powerpoint/2010/main" val="248841264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9E4A2A1-9E11-4AD1-959A-BFA345D6F90F}" type="datetimeFigureOut">
              <a:rPr kumimoji="1" lang="ja-JP" altLang="en-US" smtClean="0"/>
              <a:t>2021/3/24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92B6D8-33A6-40AA-B425-59F37E5D46E1}" type="slidenum">
              <a:rPr kumimoji="1" lang="ja-JP" altLang="en-US" smtClean="0"/>
              <a:t>‹#›</a:t>
            </a:fld>
            <a:endParaRPr kumimoji="1" lang="ja-JP" altLang="en-US"/>
          </a:p>
        </p:txBody>
      </p:sp>
    </p:spTree>
    <p:extLst>
      <p:ext uri="{BB962C8B-B14F-4D97-AF65-F5344CB8AC3E}">
        <p14:creationId xmlns:p14="http://schemas.microsoft.com/office/powerpoint/2010/main" val="2741211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9E4A2A1-9E11-4AD1-959A-BFA345D6F90F}" type="datetimeFigureOut">
              <a:rPr kumimoji="1" lang="ja-JP" altLang="en-US" smtClean="0"/>
              <a:t>2021/3/24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92B6D8-33A6-40AA-B425-59F37E5D46E1}" type="slidenum">
              <a:rPr kumimoji="1" lang="ja-JP" altLang="en-US" smtClean="0"/>
              <a:t>‹#›</a:t>
            </a:fld>
            <a:endParaRPr kumimoji="1" lang="ja-JP" altLang="en-US"/>
          </a:p>
        </p:txBody>
      </p:sp>
    </p:spTree>
    <p:extLst>
      <p:ext uri="{BB962C8B-B14F-4D97-AF65-F5344CB8AC3E}">
        <p14:creationId xmlns:p14="http://schemas.microsoft.com/office/powerpoint/2010/main" val="1864540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9E4A2A1-9E11-4AD1-959A-BFA345D6F90F}" type="datetimeFigureOut">
              <a:rPr kumimoji="1" lang="ja-JP" altLang="en-US" smtClean="0"/>
              <a:t>2021/3/24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92B6D8-33A6-40AA-B425-59F37E5D46E1}" type="slidenum">
              <a:rPr kumimoji="1" lang="ja-JP" altLang="en-US" smtClean="0"/>
              <a:t>‹#›</a:t>
            </a:fld>
            <a:endParaRPr kumimoji="1" lang="ja-JP" altLang="en-US"/>
          </a:p>
        </p:txBody>
      </p:sp>
    </p:spTree>
    <p:extLst>
      <p:ext uri="{BB962C8B-B14F-4D97-AF65-F5344CB8AC3E}">
        <p14:creationId xmlns:p14="http://schemas.microsoft.com/office/powerpoint/2010/main" val="1245641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9E4A2A1-9E11-4AD1-959A-BFA345D6F90F}" type="datetimeFigureOut">
              <a:rPr kumimoji="1" lang="ja-JP" altLang="en-US" smtClean="0"/>
              <a:t>2021/3/24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92B6D8-33A6-40AA-B425-59F37E5D46E1}" type="slidenum">
              <a:rPr kumimoji="1" lang="ja-JP" altLang="en-US" smtClean="0"/>
              <a:t>‹#›</a:t>
            </a:fld>
            <a:endParaRPr kumimoji="1" lang="ja-JP" altLang="en-US"/>
          </a:p>
        </p:txBody>
      </p:sp>
    </p:spTree>
    <p:extLst>
      <p:ext uri="{BB962C8B-B14F-4D97-AF65-F5344CB8AC3E}">
        <p14:creationId xmlns:p14="http://schemas.microsoft.com/office/powerpoint/2010/main" val="1649385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9E4A2A1-9E11-4AD1-959A-BFA345D6F90F}" type="datetimeFigureOut">
              <a:rPr kumimoji="1" lang="ja-JP" altLang="en-US" smtClean="0"/>
              <a:t>2021/3/24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92B6D8-33A6-40AA-B425-59F37E5D46E1}" type="slidenum">
              <a:rPr kumimoji="1" lang="ja-JP" altLang="en-US" smtClean="0"/>
              <a:t>‹#›</a:t>
            </a:fld>
            <a:endParaRPr kumimoji="1" lang="ja-JP" altLang="en-US"/>
          </a:p>
        </p:txBody>
      </p:sp>
    </p:spTree>
    <p:extLst>
      <p:ext uri="{BB962C8B-B14F-4D97-AF65-F5344CB8AC3E}">
        <p14:creationId xmlns:p14="http://schemas.microsoft.com/office/powerpoint/2010/main" val="2800041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9E4A2A1-9E11-4AD1-959A-BFA345D6F90F}" type="datetimeFigureOut">
              <a:rPr kumimoji="1" lang="ja-JP" altLang="en-US" smtClean="0"/>
              <a:t>2021/3/24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692B6D8-33A6-40AA-B425-59F37E5D46E1}" type="slidenum">
              <a:rPr kumimoji="1" lang="ja-JP" altLang="en-US" smtClean="0"/>
              <a:t>‹#›</a:t>
            </a:fld>
            <a:endParaRPr kumimoji="1" lang="ja-JP" altLang="en-US"/>
          </a:p>
        </p:txBody>
      </p:sp>
    </p:spTree>
    <p:extLst>
      <p:ext uri="{BB962C8B-B14F-4D97-AF65-F5344CB8AC3E}">
        <p14:creationId xmlns:p14="http://schemas.microsoft.com/office/powerpoint/2010/main" val="2428215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9E4A2A1-9E11-4AD1-959A-BFA345D6F90F}" type="datetimeFigureOut">
              <a:rPr kumimoji="1" lang="ja-JP" altLang="en-US" smtClean="0"/>
              <a:t>2021/3/24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692B6D8-33A6-40AA-B425-59F37E5D46E1}" type="slidenum">
              <a:rPr kumimoji="1" lang="ja-JP" altLang="en-US" smtClean="0"/>
              <a:t>‹#›</a:t>
            </a:fld>
            <a:endParaRPr kumimoji="1" lang="ja-JP" altLang="en-US"/>
          </a:p>
        </p:txBody>
      </p:sp>
    </p:spTree>
    <p:extLst>
      <p:ext uri="{BB962C8B-B14F-4D97-AF65-F5344CB8AC3E}">
        <p14:creationId xmlns:p14="http://schemas.microsoft.com/office/powerpoint/2010/main" val="4496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9E4A2A1-9E11-4AD1-959A-BFA345D6F90F}" type="datetimeFigureOut">
              <a:rPr kumimoji="1" lang="ja-JP" altLang="en-US" smtClean="0"/>
              <a:t>2021/3/24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692B6D8-33A6-40AA-B425-59F37E5D46E1}" type="slidenum">
              <a:rPr kumimoji="1" lang="ja-JP" altLang="en-US" smtClean="0"/>
              <a:t>‹#›</a:t>
            </a:fld>
            <a:endParaRPr kumimoji="1" lang="ja-JP" altLang="en-US"/>
          </a:p>
        </p:txBody>
      </p:sp>
    </p:spTree>
    <p:extLst>
      <p:ext uri="{BB962C8B-B14F-4D97-AF65-F5344CB8AC3E}">
        <p14:creationId xmlns:p14="http://schemas.microsoft.com/office/powerpoint/2010/main" val="1761457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E4A2A1-9E11-4AD1-959A-BFA345D6F90F}" type="datetimeFigureOut">
              <a:rPr kumimoji="1" lang="ja-JP" altLang="en-US" smtClean="0"/>
              <a:t>2021/3/24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692B6D8-33A6-40AA-B425-59F37E5D46E1}" type="slidenum">
              <a:rPr kumimoji="1" lang="ja-JP" altLang="en-US" smtClean="0"/>
              <a:t>‹#›</a:t>
            </a:fld>
            <a:endParaRPr kumimoji="1" lang="ja-JP" altLang="en-US"/>
          </a:p>
        </p:txBody>
      </p:sp>
    </p:spTree>
    <p:extLst>
      <p:ext uri="{BB962C8B-B14F-4D97-AF65-F5344CB8AC3E}">
        <p14:creationId xmlns:p14="http://schemas.microsoft.com/office/powerpoint/2010/main" val="650099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9E4A2A1-9E11-4AD1-959A-BFA345D6F90F}" type="datetimeFigureOut">
              <a:rPr kumimoji="1" lang="ja-JP" altLang="en-US" smtClean="0"/>
              <a:t>2021/3/24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692B6D8-33A6-40AA-B425-59F37E5D46E1}" type="slidenum">
              <a:rPr kumimoji="1" lang="ja-JP" altLang="en-US" smtClean="0"/>
              <a:t>‹#›</a:t>
            </a:fld>
            <a:endParaRPr kumimoji="1" lang="ja-JP" altLang="en-US"/>
          </a:p>
        </p:txBody>
      </p:sp>
    </p:spTree>
    <p:extLst>
      <p:ext uri="{BB962C8B-B14F-4D97-AF65-F5344CB8AC3E}">
        <p14:creationId xmlns:p14="http://schemas.microsoft.com/office/powerpoint/2010/main" val="3500921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smtClean="0"/>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9E4A2A1-9E11-4AD1-959A-BFA345D6F90F}" type="datetimeFigureOut">
              <a:rPr kumimoji="1" lang="ja-JP" altLang="en-US" smtClean="0"/>
              <a:t>2021/3/24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692B6D8-33A6-40AA-B425-59F37E5D46E1}" type="slidenum">
              <a:rPr kumimoji="1" lang="ja-JP" altLang="en-US" smtClean="0"/>
              <a:t>‹#›</a:t>
            </a:fld>
            <a:endParaRPr kumimoji="1" lang="ja-JP" altLang="en-US"/>
          </a:p>
        </p:txBody>
      </p:sp>
    </p:spTree>
    <p:extLst>
      <p:ext uri="{BB962C8B-B14F-4D97-AF65-F5344CB8AC3E}">
        <p14:creationId xmlns:p14="http://schemas.microsoft.com/office/powerpoint/2010/main" val="759567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D9E4A2A1-9E11-4AD1-959A-BFA345D6F90F}" type="datetimeFigureOut">
              <a:rPr kumimoji="1" lang="ja-JP" altLang="en-US" smtClean="0"/>
              <a:t>2021/3/24</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F692B6D8-33A6-40AA-B425-59F37E5D46E1}" type="slidenum">
              <a:rPr kumimoji="1" lang="ja-JP" altLang="en-US" smtClean="0"/>
              <a:t>‹#›</a:t>
            </a:fld>
            <a:endParaRPr kumimoji="1" lang="ja-JP" altLang="en-US"/>
          </a:p>
        </p:txBody>
      </p:sp>
    </p:spTree>
    <p:extLst>
      <p:ext uri="{BB962C8B-B14F-4D97-AF65-F5344CB8AC3E}">
        <p14:creationId xmlns:p14="http://schemas.microsoft.com/office/powerpoint/2010/main" val="18640702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6535086" y="566173"/>
            <a:ext cx="6128425" cy="8998585"/>
          </a:xfrm>
          <a:prstGeom prst="roundRect">
            <a:avLst>
              <a:gd name="adj" fmla="val 3799"/>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6" name="角丸四角形 15"/>
          <p:cNvSpPr/>
          <p:nvPr/>
        </p:nvSpPr>
        <p:spPr>
          <a:xfrm>
            <a:off x="6638971" y="2343488"/>
            <a:ext cx="6012000" cy="3060000"/>
          </a:xfrm>
          <a:prstGeom prst="roundRect">
            <a:avLst>
              <a:gd name="adj" fmla="val 4333"/>
            </a:avLst>
          </a:prstGeom>
          <a:solidFill>
            <a:schemeClr val="accent6">
              <a:lumMod val="20000"/>
              <a:lumOff val="80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4" name="角丸四角形 3"/>
          <p:cNvSpPr/>
          <p:nvPr/>
        </p:nvSpPr>
        <p:spPr>
          <a:xfrm>
            <a:off x="72806" y="492759"/>
            <a:ext cx="6048000" cy="9072000"/>
          </a:xfrm>
          <a:prstGeom prst="roundRect">
            <a:avLst>
              <a:gd name="adj" fmla="val 3915"/>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2" name="正方形/長方形 1"/>
          <p:cNvSpPr/>
          <p:nvPr/>
        </p:nvSpPr>
        <p:spPr>
          <a:xfrm>
            <a:off x="0" y="0"/>
            <a:ext cx="12801600" cy="430887"/>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kumimoji="1" lang="ja-JP" altLang="en-US" b="1" dirty="0" smtClean="0"/>
              <a:t>「いのち</a:t>
            </a:r>
            <a:r>
              <a:rPr kumimoji="1" lang="ja-JP" altLang="en-US" b="1" dirty="0"/>
              <a:t>輝く未来</a:t>
            </a:r>
            <a:r>
              <a:rPr kumimoji="1" lang="ja-JP" altLang="en-US" b="1" dirty="0" smtClean="0"/>
              <a:t>社会」を</a:t>
            </a:r>
            <a:r>
              <a:rPr kumimoji="1" lang="ja-JP" altLang="en-US" b="1" dirty="0"/>
              <a:t>めざす</a:t>
            </a:r>
            <a:r>
              <a:rPr kumimoji="1" lang="ja-JP" altLang="en-US" b="1" dirty="0" smtClean="0"/>
              <a:t>ビジョンー</a:t>
            </a:r>
            <a:r>
              <a:rPr kumimoji="1" lang="en-US" altLang="ja-JP" b="1" dirty="0" smtClean="0"/>
              <a:t>10</a:t>
            </a:r>
            <a:r>
              <a:rPr kumimoji="1" lang="ja-JP" altLang="en-US" b="1" dirty="0" smtClean="0"/>
              <a:t>歳若返りの取組推進</a:t>
            </a:r>
            <a:r>
              <a:rPr kumimoji="1" lang="ja-JP" altLang="en-US" b="1" dirty="0" err="1" smtClean="0"/>
              <a:t>ー</a:t>
            </a:r>
            <a:r>
              <a:rPr kumimoji="1" lang="en-US" altLang="ja-JP" b="1" dirty="0" smtClean="0"/>
              <a:t>【</a:t>
            </a:r>
            <a:r>
              <a:rPr kumimoji="1" lang="ja-JP" altLang="en-US" b="1" dirty="0" smtClean="0"/>
              <a:t>概要</a:t>
            </a:r>
            <a:r>
              <a:rPr kumimoji="1" lang="en-US" altLang="ja-JP" b="1" dirty="0" smtClean="0"/>
              <a:t>】</a:t>
            </a:r>
            <a:endParaRPr kumimoji="1" lang="ja-JP" altLang="en-US" b="1" dirty="0"/>
          </a:p>
        </p:txBody>
      </p:sp>
      <p:sp>
        <p:nvSpPr>
          <p:cNvPr id="21" name="テキスト ボックス 20"/>
          <p:cNvSpPr txBox="1"/>
          <p:nvPr/>
        </p:nvSpPr>
        <p:spPr>
          <a:xfrm>
            <a:off x="226678" y="565977"/>
            <a:ext cx="5657576" cy="338554"/>
          </a:xfrm>
          <a:prstGeom prst="rect">
            <a:avLst/>
          </a:prstGeom>
          <a:noFill/>
        </p:spPr>
        <p:txBody>
          <a:bodyPr wrap="square" rtlCol="0">
            <a:spAutoFit/>
          </a:bodyPr>
          <a:lstStyle/>
          <a:p>
            <a:r>
              <a:rPr kumimoji="1" lang="ja-JP" altLang="en-US" sz="1600" dirty="0" smtClean="0"/>
              <a:t>いのちビジョンの概要</a:t>
            </a:r>
            <a:endParaRPr kumimoji="1" lang="ja-JP" altLang="en-US" sz="1600" dirty="0"/>
          </a:p>
        </p:txBody>
      </p:sp>
      <p:grpSp>
        <p:nvGrpSpPr>
          <p:cNvPr id="84" name="グループ化 83"/>
          <p:cNvGrpSpPr/>
          <p:nvPr/>
        </p:nvGrpSpPr>
        <p:grpSpPr>
          <a:xfrm>
            <a:off x="153832" y="7473861"/>
            <a:ext cx="5810629" cy="2002633"/>
            <a:chOff x="4845334" y="525750"/>
            <a:chExt cx="4900003" cy="1456114"/>
          </a:xfrm>
        </p:grpSpPr>
        <p:sp>
          <p:nvSpPr>
            <p:cNvPr id="69" name="テキスト ボックス 68"/>
            <p:cNvSpPr txBox="1"/>
            <p:nvPr/>
          </p:nvSpPr>
          <p:spPr>
            <a:xfrm>
              <a:off x="4845334" y="607186"/>
              <a:ext cx="4817348" cy="468874"/>
            </a:xfrm>
            <a:prstGeom prst="rect">
              <a:avLst/>
            </a:prstGeom>
            <a:noFill/>
          </p:spPr>
          <p:txBody>
            <a:bodyPr wrap="square" rtlCol="0">
              <a:spAutoFit/>
            </a:bodyPr>
            <a:lstStyle/>
            <a:p>
              <a:pPr defTabSz="913740"/>
              <a:r>
                <a:rPr kumimoji="1" lang="ja-JP" altLang="en-US" sz="1100" dirty="0" smtClean="0">
                  <a:solidFill>
                    <a:prstClr val="black"/>
                  </a:solidFill>
                  <a:cs typeface="Meiryo UI" panose="020B0604030504040204" pitchFamily="50" charset="-128"/>
                </a:rPr>
                <a:t>　目標</a:t>
              </a:r>
              <a:r>
                <a:rPr kumimoji="1" lang="ja-JP" altLang="en-US" sz="1100" dirty="0">
                  <a:solidFill>
                    <a:prstClr val="black"/>
                  </a:solidFill>
                  <a:cs typeface="Meiryo UI" panose="020B0604030504040204" pitchFamily="50" charset="-128"/>
                </a:rPr>
                <a:t>の達成に向け万博のテーマを踏まえ、</a:t>
              </a:r>
              <a:r>
                <a:rPr kumimoji="1" lang="en-US" altLang="ja-JP" sz="1100" dirty="0">
                  <a:solidFill>
                    <a:prstClr val="black"/>
                  </a:solidFill>
                  <a:cs typeface="Meiryo UI" panose="020B0604030504040204" pitchFamily="50" charset="-128"/>
                </a:rPr>
                <a:t>SDGs</a:t>
              </a:r>
              <a:r>
                <a:rPr kumimoji="1" lang="ja-JP" altLang="en-US" sz="1100" dirty="0">
                  <a:solidFill>
                    <a:prstClr val="black"/>
                  </a:solidFill>
                  <a:cs typeface="Meiryo UI" panose="020B0604030504040204" pitchFamily="50" charset="-128"/>
                </a:rPr>
                <a:t>や超スマート社会などの世界的な潮流を考慮して、「①健康な生活」、「②活躍できる社会」とそれを支える「③産業・イノベーション」 </a:t>
              </a:r>
              <a:r>
                <a:rPr kumimoji="1" lang="ja-JP" altLang="en-US" sz="1100" dirty="0" smtClean="0">
                  <a:solidFill>
                    <a:prstClr val="black"/>
                  </a:solidFill>
                  <a:cs typeface="Meiryo UI" panose="020B0604030504040204" pitchFamily="50" charset="-128"/>
                </a:rPr>
                <a:t>につ</a:t>
              </a:r>
              <a:r>
                <a:rPr kumimoji="1" lang="ja-JP" altLang="en-US" sz="1100" dirty="0">
                  <a:solidFill>
                    <a:prstClr val="black"/>
                  </a:solidFill>
                  <a:cs typeface="Meiryo UI" panose="020B0604030504040204" pitchFamily="50" charset="-128"/>
                </a:rPr>
                <a:t>いて、オール大阪で</a:t>
              </a:r>
              <a:r>
                <a:rPr kumimoji="1" lang="en-US" altLang="ja-JP" sz="1100" dirty="0">
                  <a:solidFill>
                    <a:prstClr val="black"/>
                  </a:solidFill>
                  <a:cs typeface="Meiryo UI" panose="020B0604030504040204" pitchFamily="50" charset="-128"/>
                </a:rPr>
                <a:t>『</a:t>
              </a:r>
              <a:r>
                <a:rPr kumimoji="1" lang="ja-JP" altLang="en-US" sz="1100" dirty="0">
                  <a:solidFill>
                    <a:prstClr val="black"/>
                  </a:solidFill>
                  <a:cs typeface="Meiryo UI" panose="020B0604030504040204" pitchFamily="50" charset="-128"/>
                </a:rPr>
                <a:t>めざす姿</a:t>
              </a:r>
              <a:r>
                <a:rPr kumimoji="1" lang="en-US" altLang="ja-JP" sz="1100" dirty="0">
                  <a:solidFill>
                    <a:prstClr val="black"/>
                  </a:solidFill>
                  <a:cs typeface="Meiryo UI" panose="020B0604030504040204" pitchFamily="50" charset="-128"/>
                </a:rPr>
                <a:t>』</a:t>
              </a:r>
              <a:r>
                <a:rPr kumimoji="1" lang="ja-JP" altLang="en-US" sz="1100" dirty="0">
                  <a:solidFill>
                    <a:prstClr val="black"/>
                  </a:solidFill>
                  <a:cs typeface="Meiryo UI" panose="020B0604030504040204" pitchFamily="50" charset="-128"/>
                </a:rPr>
                <a:t>を</a:t>
              </a:r>
              <a:r>
                <a:rPr kumimoji="1" lang="ja-JP" altLang="en-US" sz="1100" dirty="0" smtClean="0">
                  <a:solidFill>
                    <a:prstClr val="black"/>
                  </a:solidFill>
                  <a:cs typeface="Meiryo UI" panose="020B0604030504040204" pitchFamily="50" charset="-128"/>
                </a:rPr>
                <a:t>掲げている。</a:t>
              </a:r>
              <a:endParaRPr kumimoji="1" lang="ja-JP" altLang="en-US" sz="1100" dirty="0">
                <a:solidFill>
                  <a:prstClr val="black"/>
                </a:solidFill>
                <a:cs typeface="Meiryo UI" panose="020B0604030504040204" pitchFamily="50" charset="-128"/>
              </a:endParaRPr>
            </a:p>
          </p:txBody>
        </p:sp>
        <p:sp>
          <p:nvSpPr>
            <p:cNvPr id="70" name="角丸四角形 2">
              <a:extLst>
                <a:ext uri="{FF2B5EF4-FFF2-40B4-BE49-F238E27FC236}">
                  <a16:creationId xmlns:a16="http://schemas.microsoft.com/office/drawing/2014/main" id="{51EDA537-6D6F-40A8-82DA-EF6DCD6E3F0C}"/>
                </a:ext>
              </a:extLst>
            </p:cNvPr>
            <p:cNvSpPr/>
            <p:nvPr/>
          </p:nvSpPr>
          <p:spPr>
            <a:xfrm>
              <a:off x="4880992" y="525750"/>
              <a:ext cx="4864345" cy="1456114"/>
            </a:xfrm>
            <a:prstGeom prst="roundRect">
              <a:avLst>
                <a:gd name="adj" fmla="val 3289"/>
              </a:avLst>
            </a:prstGeom>
            <a:noFill/>
            <a:ln w="6350" cap="flat" cmpd="sng" algn="ctr">
              <a:solidFill>
                <a:srgbClr val="72A376">
                  <a:shade val="95000"/>
                  <a:satMod val="105000"/>
                </a:srgbClr>
              </a:solidFill>
              <a:prstDash val="solid"/>
            </a:ln>
            <a:effectLst>
              <a:outerShdw blurRad="40000" dist="20000" dir="5400000" rotWithShape="0">
                <a:srgbClr val="000000">
                  <a:alpha val="38000"/>
                </a:srgbClr>
              </a:outerShdw>
            </a:effectLst>
          </p:spPr>
          <p:txBody>
            <a:bodyPr lIns="46800" rIns="46800" rtlCol="0" anchor="t"/>
            <a:lstStyle/>
            <a:p>
              <a:pPr marL="180975" marR="0" lvl="0" indent="-180975" defTabSz="913740" eaLnBrk="1" fontAlgn="auto" latinLnBrk="0" hangingPunct="1">
                <a:lnSpc>
                  <a:spcPct val="100000"/>
                </a:lnSpc>
                <a:spcBef>
                  <a:spcPts val="0"/>
                </a:spcBef>
                <a:spcAft>
                  <a:spcPts val="0"/>
                </a:spcAft>
                <a:buClrTx/>
                <a:buSzTx/>
                <a:buFontTx/>
                <a:buNone/>
                <a:tabLst/>
                <a:defRPr/>
              </a:pPr>
              <a:endParaRPr kumimoji="1" lang="en-US" altLang="ja-JP" sz="800" b="0" i="0" u="none" strike="noStrike" kern="0" cap="none" spc="0" normalizeH="0" baseline="0" noProof="0" dirty="0" smtClean="0">
                <a:ln>
                  <a:noFill/>
                </a:ln>
                <a:solidFill>
                  <a:prstClr val="black"/>
                </a:solidFill>
                <a:effectLst/>
                <a:uLnTx/>
                <a:uFillTx/>
                <a:latin typeface="Calibri"/>
                <a:ea typeface="ＭＳ Ｐゴシック" panose="020B0600070205080204" pitchFamily="50" charset="-128"/>
                <a:cs typeface="Meiryo UI" panose="020B0604030504040204" pitchFamily="50" charset="-128"/>
              </a:endParaRPr>
            </a:p>
          </p:txBody>
        </p:sp>
        <p:sp>
          <p:nvSpPr>
            <p:cNvPr id="71" name="正方形/長方形 70">
              <a:extLst>
                <a:ext uri="{FF2B5EF4-FFF2-40B4-BE49-F238E27FC236}">
                  <a16:creationId xmlns:a16="http://schemas.microsoft.com/office/drawing/2014/main" id="{BECBA4AB-569B-4D6D-A354-51071E8FD23A}"/>
                </a:ext>
              </a:extLst>
            </p:cNvPr>
            <p:cNvSpPr/>
            <p:nvPr/>
          </p:nvSpPr>
          <p:spPr>
            <a:xfrm>
              <a:off x="5596620" y="1536551"/>
              <a:ext cx="3713013" cy="380281"/>
            </a:xfrm>
            <a:prstGeom prst="rect">
              <a:avLst/>
            </a:prstGeom>
            <a:gradFill rotWithShape="1">
              <a:gsLst>
                <a:gs pos="0">
                  <a:srgbClr val="B0CCB0">
                    <a:tint val="50000"/>
                    <a:satMod val="300000"/>
                  </a:srgbClr>
                </a:gs>
                <a:gs pos="35000">
                  <a:srgbClr val="B0CCB0">
                    <a:tint val="37000"/>
                    <a:satMod val="300000"/>
                  </a:srgbClr>
                </a:gs>
                <a:gs pos="100000">
                  <a:srgbClr val="B0CCB0">
                    <a:tint val="15000"/>
                    <a:satMod val="350000"/>
                  </a:srgbClr>
                </a:gs>
              </a:gsLst>
              <a:lin ang="16200000" scaled="1"/>
            </a:gradFill>
            <a:ln w="9525" cap="flat" cmpd="sng" algn="ctr">
              <a:solidFill>
                <a:srgbClr val="B0CCB0">
                  <a:shade val="95000"/>
                  <a:satMod val="105000"/>
                </a:srgbClr>
              </a:solidFill>
              <a:prstDash val="solid"/>
            </a:ln>
            <a:effectLst>
              <a:outerShdw blurRad="40000" dist="20000" dir="5400000" rotWithShape="0">
                <a:srgbClr val="000000">
                  <a:alpha val="38000"/>
                </a:srgbClr>
              </a:outerShdw>
            </a:effectLst>
          </p:spPr>
          <p:txBody>
            <a:bodyPr rtlCol="0" anchor="ctr"/>
            <a:lstStyle/>
            <a:p>
              <a:pPr marL="801688" marR="0" lvl="0" indent="0" defTabSz="913740" eaLnBrk="1" fontAlgn="auto" latinLnBrk="0" hangingPunct="1">
                <a:lnSpc>
                  <a:spcPct val="100000"/>
                </a:lnSpc>
                <a:spcBef>
                  <a:spcPts val="0"/>
                </a:spcBef>
                <a:spcAft>
                  <a:spcPts val="0"/>
                </a:spcAft>
                <a:buClrTx/>
                <a:buSzTx/>
                <a:buFontTx/>
                <a:buNone/>
                <a:tabLst/>
                <a:defRPr/>
              </a:pPr>
              <a:endParaRPr kumimoji="1" lang="ja-JP" altLang="en-US" sz="800" b="0" i="0" u="none" strike="noStrike" kern="0" cap="none" spc="0" normalizeH="0" baseline="0" noProof="0" dirty="0" smtClean="0">
                <a:ln>
                  <a:noFill/>
                </a:ln>
                <a:solidFill>
                  <a:prstClr val="black"/>
                </a:solidFill>
                <a:effectLst/>
                <a:uLnTx/>
                <a:uFillTx/>
                <a:latin typeface="Calibri"/>
                <a:ea typeface="ＭＳ Ｐゴシック" panose="020B0600070205080204" pitchFamily="50" charset="-128"/>
                <a:cs typeface="Meiryo UI" panose="020B0604030504040204" pitchFamily="50" charset="-128"/>
              </a:endParaRPr>
            </a:p>
          </p:txBody>
        </p:sp>
        <p:sp>
          <p:nvSpPr>
            <p:cNvPr id="72" name="正方形/長方形 71">
              <a:extLst>
                <a:ext uri="{FF2B5EF4-FFF2-40B4-BE49-F238E27FC236}">
                  <a16:creationId xmlns:a16="http://schemas.microsoft.com/office/drawing/2014/main" id="{C4D6B724-86B5-428B-B26E-3556C0DFFF90}"/>
                </a:ext>
              </a:extLst>
            </p:cNvPr>
            <p:cNvSpPr/>
            <p:nvPr/>
          </p:nvSpPr>
          <p:spPr>
            <a:xfrm>
              <a:off x="4953202" y="1023799"/>
              <a:ext cx="2187154" cy="430041"/>
            </a:xfrm>
            <a:prstGeom prst="rect">
              <a:avLst/>
            </a:prstGeom>
            <a:gradFill rotWithShape="1">
              <a:gsLst>
                <a:gs pos="0">
                  <a:srgbClr val="B0CCB0">
                    <a:tint val="50000"/>
                    <a:satMod val="300000"/>
                  </a:srgbClr>
                </a:gs>
                <a:gs pos="35000">
                  <a:srgbClr val="B0CCB0">
                    <a:tint val="37000"/>
                    <a:satMod val="300000"/>
                  </a:srgbClr>
                </a:gs>
                <a:gs pos="100000">
                  <a:srgbClr val="B0CCB0">
                    <a:tint val="15000"/>
                    <a:satMod val="350000"/>
                  </a:srgbClr>
                </a:gs>
              </a:gsLst>
              <a:lin ang="16200000" scaled="1"/>
            </a:gradFill>
            <a:ln w="9525" cap="flat" cmpd="sng" algn="ctr">
              <a:solidFill>
                <a:srgbClr val="B0CCB0">
                  <a:shade val="95000"/>
                  <a:satMod val="105000"/>
                </a:srgbClr>
              </a:solidFill>
              <a:prstDash val="solid"/>
            </a:ln>
            <a:effectLst>
              <a:outerShdw blurRad="40000" dist="20000" dir="5400000" rotWithShape="0">
                <a:srgbClr val="000000">
                  <a:alpha val="38000"/>
                </a:srgbClr>
              </a:outerShdw>
            </a:effectLst>
          </p:spPr>
          <p:txBody>
            <a:bodyPr rtlCol="0" anchor="ctr"/>
            <a:lstStyle/>
            <a:p>
              <a:pPr marL="801688" marR="0" lvl="0" indent="0" defTabSz="913740" eaLnBrk="1" fontAlgn="auto" latinLnBrk="0" hangingPunct="1">
                <a:lnSpc>
                  <a:spcPct val="100000"/>
                </a:lnSpc>
                <a:spcBef>
                  <a:spcPts val="0"/>
                </a:spcBef>
                <a:spcAft>
                  <a:spcPts val="0"/>
                </a:spcAft>
                <a:buClrTx/>
                <a:buSzTx/>
                <a:buFontTx/>
                <a:buNone/>
                <a:tabLst/>
                <a:defRPr/>
              </a:pPr>
              <a:endParaRPr kumimoji="1" lang="ja-JP" altLang="en-US" sz="800" b="0" i="0" u="none" strike="noStrike" kern="0" cap="none" spc="0" normalizeH="0" baseline="0" noProof="0" dirty="0" smtClean="0">
                <a:ln>
                  <a:noFill/>
                </a:ln>
                <a:solidFill>
                  <a:prstClr val="black"/>
                </a:solidFill>
                <a:effectLst/>
                <a:uLnTx/>
                <a:uFillTx/>
                <a:latin typeface="Calibri"/>
                <a:ea typeface="ＭＳ Ｐゴシック" panose="020B0600070205080204" pitchFamily="50" charset="-128"/>
                <a:cs typeface="Meiryo UI" panose="020B0604030504040204" pitchFamily="50" charset="-128"/>
              </a:endParaRPr>
            </a:p>
          </p:txBody>
        </p:sp>
        <p:sp>
          <p:nvSpPr>
            <p:cNvPr id="73" name="正方形/長方形 72">
              <a:extLst>
                <a:ext uri="{FF2B5EF4-FFF2-40B4-BE49-F238E27FC236}">
                  <a16:creationId xmlns:a16="http://schemas.microsoft.com/office/drawing/2014/main" id="{C31E5DBD-6A27-4708-94E4-6B9801E88FF4}"/>
                </a:ext>
              </a:extLst>
            </p:cNvPr>
            <p:cNvSpPr/>
            <p:nvPr/>
          </p:nvSpPr>
          <p:spPr>
            <a:xfrm>
              <a:off x="7421228" y="1031006"/>
              <a:ext cx="2232000" cy="422834"/>
            </a:xfrm>
            <a:prstGeom prst="rect">
              <a:avLst/>
            </a:prstGeom>
            <a:gradFill rotWithShape="1">
              <a:gsLst>
                <a:gs pos="0">
                  <a:srgbClr val="B0CCB0">
                    <a:tint val="50000"/>
                    <a:satMod val="300000"/>
                  </a:srgbClr>
                </a:gs>
                <a:gs pos="35000">
                  <a:srgbClr val="B0CCB0">
                    <a:tint val="37000"/>
                    <a:satMod val="300000"/>
                  </a:srgbClr>
                </a:gs>
                <a:gs pos="100000">
                  <a:srgbClr val="B0CCB0">
                    <a:tint val="15000"/>
                    <a:satMod val="350000"/>
                  </a:srgbClr>
                </a:gs>
              </a:gsLst>
              <a:lin ang="16200000" scaled="1"/>
            </a:gradFill>
            <a:ln w="9525" cap="flat" cmpd="sng" algn="ctr">
              <a:solidFill>
                <a:srgbClr val="B0CCB0">
                  <a:shade val="95000"/>
                  <a:satMod val="105000"/>
                </a:srgbClr>
              </a:solidFill>
              <a:prstDash val="solid"/>
            </a:ln>
            <a:effectLst>
              <a:outerShdw blurRad="40000" dist="20000" dir="5400000" rotWithShape="0">
                <a:srgbClr val="000000">
                  <a:alpha val="38000"/>
                </a:srgbClr>
              </a:outerShdw>
            </a:effectLst>
          </p:spPr>
          <p:txBody>
            <a:bodyPr rtlCol="0" anchor="ctr"/>
            <a:lstStyle/>
            <a:p>
              <a:pPr marL="801688" marR="0" lvl="0" indent="0" defTabSz="913740" eaLnBrk="1" fontAlgn="auto" latinLnBrk="0" hangingPunct="1">
                <a:lnSpc>
                  <a:spcPct val="100000"/>
                </a:lnSpc>
                <a:spcBef>
                  <a:spcPts val="0"/>
                </a:spcBef>
                <a:spcAft>
                  <a:spcPts val="0"/>
                </a:spcAft>
                <a:buClrTx/>
                <a:buSzTx/>
                <a:buFontTx/>
                <a:buNone/>
                <a:tabLst/>
                <a:defRPr/>
              </a:pPr>
              <a:endParaRPr kumimoji="1" lang="ja-JP" altLang="en-US" sz="800" b="0" i="0" u="none" strike="noStrike" kern="0" cap="none" spc="0" normalizeH="0" baseline="0" noProof="0" dirty="0" smtClean="0">
                <a:ln>
                  <a:noFill/>
                </a:ln>
                <a:solidFill>
                  <a:prstClr val="black"/>
                </a:solidFill>
                <a:effectLst/>
                <a:uLnTx/>
                <a:uFillTx/>
                <a:latin typeface="Calibri"/>
                <a:ea typeface="ＭＳ Ｐゴシック" panose="020B0600070205080204" pitchFamily="50" charset="-128"/>
                <a:cs typeface="Meiryo UI" panose="020B0604030504040204" pitchFamily="50" charset="-128"/>
              </a:endParaRPr>
            </a:p>
          </p:txBody>
        </p:sp>
        <p:sp>
          <p:nvSpPr>
            <p:cNvPr id="74" name="正方形/長方形 73"/>
            <p:cNvSpPr/>
            <p:nvPr/>
          </p:nvSpPr>
          <p:spPr>
            <a:xfrm>
              <a:off x="4984956" y="1074543"/>
              <a:ext cx="565701" cy="338554"/>
            </a:xfrm>
            <a:prstGeom prst="rect">
              <a:avLst/>
            </a:prstGeom>
            <a:gradFill rotWithShape="1">
              <a:gsLst>
                <a:gs pos="0">
                  <a:srgbClr val="B0CCB0">
                    <a:shade val="51000"/>
                    <a:satMod val="130000"/>
                  </a:srgbClr>
                </a:gs>
                <a:gs pos="80000">
                  <a:srgbClr val="B0CCB0">
                    <a:shade val="93000"/>
                    <a:satMod val="130000"/>
                  </a:srgbClr>
                </a:gs>
                <a:gs pos="100000">
                  <a:srgbClr val="B0CCB0">
                    <a:shade val="94000"/>
                    <a:satMod val="135000"/>
                  </a:srgbClr>
                </a:gs>
              </a:gsLst>
              <a:lin ang="16200000" scaled="0"/>
            </a:gradFill>
            <a:ln w="9525" cap="flat" cmpd="sng" algn="ctr">
              <a:solidFill>
                <a:srgbClr val="B0CCB0">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3740" eaLnBrk="1" fontAlgn="auto" latinLnBrk="0" hangingPunct="1">
                <a:lnSpc>
                  <a:spcPct val="100000"/>
                </a:lnSpc>
                <a:spcBef>
                  <a:spcPts val="0"/>
                </a:spcBef>
                <a:spcAft>
                  <a:spcPts val="0"/>
                </a:spcAft>
                <a:buClrTx/>
                <a:buSzTx/>
                <a:buFontTx/>
                <a:buNone/>
                <a:tabLst/>
                <a:defRPr/>
              </a:pPr>
              <a:r>
                <a:rPr kumimoji="1" lang="ja-JP" altLang="en-US" sz="800" b="1" i="0" u="none" strike="noStrike" kern="0" cap="none" spc="0" normalizeH="0" baseline="0" noProof="0" dirty="0" smtClean="0">
                  <a:ln>
                    <a:noFill/>
                  </a:ln>
                  <a:solidFill>
                    <a:prstClr val="white"/>
                  </a:solidFill>
                  <a:effectLst/>
                  <a:uLnTx/>
                  <a:uFillTx/>
                  <a:latin typeface="Calibri"/>
                  <a:ea typeface="ＭＳ Ｐゴシック" panose="020B0600070205080204" pitchFamily="50" charset="-128"/>
                  <a:cs typeface="Meiryo UI" panose="020B0604030504040204" pitchFamily="50" charset="-128"/>
                </a:rPr>
                <a:t>①健康な生活</a:t>
              </a:r>
            </a:p>
          </p:txBody>
        </p:sp>
        <p:sp>
          <p:nvSpPr>
            <p:cNvPr id="75" name="正方形/長方形 74"/>
            <p:cNvSpPr/>
            <p:nvPr/>
          </p:nvSpPr>
          <p:spPr>
            <a:xfrm>
              <a:off x="5737308" y="1583625"/>
              <a:ext cx="1008112" cy="279465"/>
            </a:xfrm>
            <a:prstGeom prst="rect">
              <a:avLst/>
            </a:prstGeom>
            <a:gradFill rotWithShape="1">
              <a:gsLst>
                <a:gs pos="0">
                  <a:srgbClr val="B0CCB0">
                    <a:shade val="51000"/>
                    <a:satMod val="130000"/>
                  </a:srgbClr>
                </a:gs>
                <a:gs pos="80000">
                  <a:srgbClr val="B0CCB0">
                    <a:shade val="93000"/>
                    <a:satMod val="130000"/>
                  </a:srgbClr>
                </a:gs>
                <a:gs pos="100000">
                  <a:srgbClr val="B0CCB0">
                    <a:shade val="94000"/>
                    <a:satMod val="135000"/>
                  </a:srgbClr>
                </a:gs>
              </a:gsLst>
              <a:lin ang="16200000" scaled="0"/>
            </a:gradFill>
            <a:ln w="9525" cap="flat" cmpd="sng" algn="ctr">
              <a:solidFill>
                <a:srgbClr val="B0CCB0">
                  <a:shade val="95000"/>
                  <a:satMod val="105000"/>
                </a:srgbClr>
              </a:solidFill>
              <a:prstDash val="solid"/>
            </a:ln>
            <a:effectLst>
              <a:outerShdw blurRad="40000" dist="23000" dir="5400000" rotWithShape="0">
                <a:srgbClr val="000000">
                  <a:alpha val="35000"/>
                </a:srgbClr>
              </a:outerShdw>
            </a:effectLst>
          </p:spPr>
          <p:txBody>
            <a:bodyPr lIns="0" rIns="0" rtlCol="0" anchor="ctr"/>
            <a:lstStyle/>
            <a:p>
              <a:pPr marL="0" marR="0" lvl="0" indent="0" algn="ctr" defTabSz="913740" eaLnBrk="1" fontAlgn="auto" latinLnBrk="0" hangingPunct="1">
                <a:lnSpc>
                  <a:spcPct val="100000"/>
                </a:lnSpc>
                <a:spcBef>
                  <a:spcPts val="0"/>
                </a:spcBef>
                <a:spcAft>
                  <a:spcPts val="0"/>
                </a:spcAft>
                <a:buClrTx/>
                <a:buSzTx/>
                <a:buFontTx/>
                <a:buNone/>
                <a:tabLst/>
                <a:defRPr/>
              </a:pPr>
              <a:r>
                <a:rPr kumimoji="1" lang="ja-JP" altLang="en-US" sz="800" b="1" i="0" u="none" strike="noStrike" kern="0" cap="none" spc="0" normalizeH="0" baseline="0" noProof="0" dirty="0" smtClean="0">
                  <a:ln>
                    <a:noFill/>
                  </a:ln>
                  <a:solidFill>
                    <a:prstClr val="white"/>
                  </a:solidFill>
                  <a:effectLst/>
                  <a:uLnTx/>
                  <a:uFillTx/>
                  <a:latin typeface="Calibri"/>
                  <a:ea typeface="ＭＳ Ｐゴシック" panose="020B0600070205080204" pitchFamily="50" charset="-128"/>
                  <a:cs typeface="Meiryo UI" panose="020B0604030504040204" pitchFamily="50" charset="-128"/>
                </a:rPr>
                <a:t>③未来を創る産業・</a:t>
              </a:r>
              <a:endParaRPr kumimoji="1" lang="en-US" altLang="ja-JP" sz="800" b="1" i="0" u="none" strike="noStrike" kern="0" cap="none" spc="0" normalizeH="0" baseline="0" noProof="0" dirty="0" smtClean="0">
                <a:ln>
                  <a:noFill/>
                </a:ln>
                <a:solidFill>
                  <a:prstClr val="white"/>
                </a:solidFill>
                <a:effectLst/>
                <a:uLnTx/>
                <a:uFillTx/>
                <a:latin typeface="Calibri"/>
                <a:ea typeface="ＭＳ Ｐゴシック" panose="020B0600070205080204" pitchFamily="50" charset="-128"/>
                <a:cs typeface="Meiryo UI" panose="020B0604030504040204" pitchFamily="50" charset="-128"/>
              </a:endParaRPr>
            </a:p>
            <a:p>
              <a:pPr marL="0" marR="0" lvl="0" indent="0" algn="ctr" defTabSz="913740" eaLnBrk="1" fontAlgn="auto" latinLnBrk="0" hangingPunct="1">
                <a:lnSpc>
                  <a:spcPct val="100000"/>
                </a:lnSpc>
                <a:spcBef>
                  <a:spcPts val="0"/>
                </a:spcBef>
                <a:spcAft>
                  <a:spcPts val="0"/>
                </a:spcAft>
                <a:buClrTx/>
                <a:buSzTx/>
                <a:buFontTx/>
                <a:buNone/>
                <a:tabLst/>
                <a:defRPr/>
              </a:pPr>
              <a:r>
                <a:rPr kumimoji="1" lang="ja-JP" altLang="en-US" sz="800" b="1" i="0" u="none" strike="noStrike" kern="0" cap="none" spc="0" normalizeH="0" baseline="0" noProof="0" dirty="0" smtClean="0">
                  <a:ln>
                    <a:noFill/>
                  </a:ln>
                  <a:solidFill>
                    <a:prstClr val="white"/>
                  </a:solidFill>
                  <a:effectLst/>
                  <a:uLnTx/>
                  <a:uFillTx/>
                  <a:latin typeface="Calibri"/>
                  <a:ea typeface="ＭＳ Ｐゴシック" panose="020B0600070205080204" pitchFamily="50" charset="-128"/>
                  <a:cs typeface="Meiryo UI" panose="020B0604030504040204" pitchFamily="50" charset="-128"/>
                </a:rPr>
                <a:t>イノベーション</a:t>
              </a:r>
            </a:p>
          </p:txBody>
        </p:sp>
        <p:sp>
          <p:nvSpPr>
            <p:cNvPr id="76" name="正方形/長方形 75"/>
            <p:cNvSpPr/>
            <p:nvPr/>
          </p:nvSpPr>
          <p:spPr>
            <a:xfrm>
              <a:off x="7453127" y="1082813"/>
              <a:ext cx="655836" cy="330283"/>
            </a:xfrm>
            <a:prstGeom prst="rect">
              <a:avLst/>
            </a:prstGeom>
            <a:gradFill rotWithShape="1">
              <a:gsLst>
                <a:gs pos="0">
                  <a:srgbClr val="B0CCB0">
                    <a:shade val="51000"/>
                    <a:satMod val="130000"/>
                  </a:srgbClr>
                </a:gs>
                <a:gs pos="80000">
                  <a:srgbClr val="B0CCB0">
                    <a:shade val="93000"/>
                    <a:satMod val="130000"/>
                  </a:srgbClr>
                </a:gs>
                <a:gs pos="100000">
                  <a:srgbClr val="B0CCB0">
                    <a:shade val="94000"/>
                    <a:satMod val="135000"/>
                  </a:srgbClr>
                </a:gs>
              </a:gsLst>
              <a:lin ang="16200000" scaled="0"/>
            </a:gradFill>
            <a:ln w="9525" cap="flat" cmpd="sng" algn="ctr">
              <a:solidFill>
                <a:srgbClr val="B0CCB0">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3740" eaLnBrk="1" fontAlgn="auto" latinLnBrk="0" hangingPunct="1">
                <a:lnSpc>
                  <a:spcPct val="100000"/>
                </a:lnSpc>
                <a:spcBef>
                  <a:spcPts val="0"/>
                </a:spcBef>
                <a:spcAft>
                  <a:spcPts val="0"/>
                </a:spcAft>
                <a:buClrTx/>
                <a:buSzTx/>
                <a:buFontTx/>
                <a:buNone/>
                <a:tabLst/>
                <a:defRPr/>
              </a:pPr>
              <a:r>
                <a:rPr kumimoji="1" lang="ja-JP" altLang="en-US" sz="800" b="1" i="0" u="none" strike="noStrike" kern="0" cap="none" spc="0" normalizeH="0" baseline="0" noProof="0" dirty="0" smtClean="0">
                  <a:ln>
                    <a:noFill/>
                  </a:ln>
                  <a:solidFill>
                    <a:prstClr val="white"/>
                  </a:solidFill>
                  <a:effectLst/>
                  <a:uLnTx/>
                  <a:uFillTx/>
                  <a:latin typeface="Calibri"/>
                  <a:ea typeface="ＭＳ Ｐゴシック" panose="020B0600070205080204" pitchFamily="50" charset="-128"/>
                  <a:cs typeface="Meiryo UI" panose="020B0604030504040204" pitchFamily="50" charset="-128"/>
                </a:rPr>
                <a:t>②活躍</a:t>
              </a:r>
            </a:p>
            <a:p>
              <a:pPr marL="0" marR="0" lvl="0" indent="0" algn="ctr" defTabSz="913740" eaLnBrk="1" fontAlgn="auto" latinLnBrk="0" hangingPunct="1">
                <a:lnSpc>
                  <a:spcPct val="100000"/>
                </a:lnSpc>
                <a:spcBef>
                  <a:spcPts val="0"/>
                </a:spcBef>
                <a:spcAft>
                  <a:spcPts val="0"/>
                </a:spcAft>
                <a:buClrTx/>
                <a:buSzTx/>
                <a:buFontTx/>
                <a:buNone/>
                <a:tabLst/>
                <a:defRPr/>
              </a:pPr>
              <a:r>
                <a:rPr kumimoji="1" lang="ja-JP" altLang="en-US" sz="800" b="1" i="0" u="none" strike="noStrike" kern="0" cap="none" spc="0" normalizeH="0" baseline="0" noProof="0" dirty="0" smtClean="0">
                  <a:ln>
                    <a:noFill/>
                  </a:ln>
                  <a:solidFill>
                    <a:prstClr val="white"/>
                  </a:solidFill>
                  <a:effectLst/>
                  <a:uLnTx/>
                  <a:uFillTx/>
                  <a:latin typeface="Calibri"/>
                  <a:ea typeface="ＭＳ Ｐゴシック" panose="020B0600070205080204" pitchFamily="50" charset="-128"/>
                  <a:cs typeface="Meiryo UI" panose="020B0604030504040204" pitchFamily="50" charset="-128"/>
                </a:rPr>
                <a:t>できる社会</a:t>
              </a:r>
            </a:p>
          </p:txBody>
        </p:sp>
        <p:sp>
          <p:nvSpPr>
            <p:cNvPr id="77" name="テキスト ボックス 76"/>
            <p:cNvSpPr txBox="1"/>
            <p:nvPr/>
          </p:nvSpPr>
          <p:spPr>
            <a:xfrm>
              <a:off x="6812078" y="1649393"/>
              <a:ext cx="2533946" cy="234973"/>
            </a:xfrm>
            <a:prstGeom prst="rect">
              <a:avLst/>
            </a:prstGeom>
            <a:noFill/>
          </p:spPr>
          <p:txBody>
            <a:bodyPr wrap="square" rtlCol="0">
              <a:spAutoFit/>
            </a:bodyPr>
            <a:lstStyle/>
            <a:p>
              <a:pPr defTabSz="913740">
                <a:lnSpc>
                  <a:spcPts val="900"/>
                </a:lnSpc>
              </a:pPr>
              <a:r>
                <a:rPr kumimoji="1" lang="ja-JP" altLang="en-US" sz="900" dirty="0">
                  <a:solidFill>
                    <a:prstClr val="black"/>
                  </a:solidFill>
                  <a:cs typeface="Meiryo UI" panose="020B0604030504040204" pitchFamily="50" charset="-128"/>
                </a:rPr>
                <a:t>ライフサイエンス関連産業等のイノベーション促進を通じて</a:t>
              </a:r>
              <a:endParaRPr kumimoji="1" lang="en-US" altLang="ja-JP" sz="900" dirty="0">
                <a:solidFill>
                  <a:prstClr val="black"/>
                </a:solidFill>
                <a:cs typeface="Meiryo UI" panose="020B0604030504040204" pitchFamily="50" charset="-128"/>
              </a:endParaRPr>
            </a:p>
            <a:p>
              <a:pPr defTabSz="913740">
                <a:lnSpc>
                  <a:spcPts val="900"/>
                </a:lnSpc>
              </a:pPr>
              <a:r>
                <a:rPr kumimoji="1" lang="ja-JP" altLang="en-US" sz="900" dirty="0">
                  <a:solidFill>
                    <a:prstClr val="black"/>
                  </a:solidFill>
                  <a:cs typeface="Meiryo UI" panose="020B0604030504040204" pitchFamily="50" charset="-128"/>
                </a:rPr>
                <a:t>世界の課題解決に貢献</a:t>
              </a:r>
            </a:p>
          </p:txBody>
        </p:sp>
        <p:sp>
          <p:nvSpPr>
            <p:cNvPr id="78" name="テキスト ボックス 77"/>
            <p:cNvSpPr txBox="1"/>
            <p:nvPr/>
          </p:nvSpPr>
          <p:spPr>
            <a:xfrm>
              <a:off x="8115773" y="1119349"/>
              <a:ext cx="1614983" cy="268541"/>
            </a:xfrm>
            <a:prstGeom prst="rect">
              <a:avLst/>
            </a:prstGeom>
            <a:noFill/>
          </p:spPr>
          <p:txBody>
            <a:bodyPr wrap="square" rtlCol="0">
              <a:spAutoFit/>
            </a:bodyPr>
            <a:lstStyle/>
            <a:p>
              <a:pPr defTabSz="913740"/>
              <a:r>
                <a:rPr kumimoji="1" lang="ja-JP" altLang="en-US" sz="900" dirty="0">
                  <a:solidFill>
                    <a:prstClr val="black"/>
                  </a:solidFill>
                  <a:cs typeface="Meiryo UI" panose="020B0604030504040204" pitchFamily="50" charset="-128"/>
                </a:rPr>
                <a:t>一人ひとりのポテンシャルや個性を発揮し活躍できる社会の実現</a:t>
              </a:r>
            </a:p>
          </p:txBody>
        </p:sp>
        <p:sp>
          <p:nvSpPr>
            <p:cNvPr id="79" name="テキスト ボックス 78">
              <a:extLst>
                <a:ext uri="{FF2B5EF4-FFF2-40B4-BE49-F238E27FC236}">
                  <a16:creationId xmlns:a16="http://schemas.microsoft.com/office/drawing/2014/main" id="{22DBE603-6F99-4DB8-9B91-5F222F440404}"/>
                </a:ext>
              </a:extLst>
            </p:cNvPr>
            <p:cNvSpPr txBox="1"/>
            <p:nvPr/>
          </p:nvSpPr>
          <p:spPr>
            <a:xfrm>
              <a:off x="5539760" y="1127546"/>
              <a:ext cx="1591938" cy="268541"/>
            </a:xfrm>
            <a:prstGeom prst="rect">
              <a:avLst/>
            </a:prstGeom>
            <a:noFill/>
          </p:spPr>
          <p:txBody>
            <a:bodyPr wrap="square" rtlCol="0">
              <a:spAutoFit/>
            </a:bodyPr>
            <a:lstStyle/>
            <a:p>
              <a:pPr defTabSz="913740"/>
              <a:r>
                <a:rPr kumimoji="1" lang="ja-JP" altLang="en-US" sz="900" dirty="0">
                  <a:solidFill>
                    <a:prstClr val="black"/>
                  </a:solidFill>
                  <a:cs typeface="Meiryo UI" panose="020B0604030504040204" pitchFamily="50" charset="-128"/>
                </a:rPr>
                <a:t>誰もが生涯にわたって心身ともに健康で豊かな生活の実現</a:t>
              </a:r>
            </a:p>
          </p:txBody>
        </p:sp>
        <p:sp>
          <p:nvSpPr>
            <p:cNvPr id="80" name="円/楕円 58">
              <a:extLst>
                <a:ext uri="{FF2B5EF4-FFF2-40B4-BE49-F238E27FC236}">
                  <a16:creationId xmlns:a16="http://schemas.microsoft.com/office/drawing/2014/main" id="{232D3BDE-04A6-494A-9787-EC91178592B1}"/>
                </a:ext>
              </a:extLst>
            </p:cNvPr>
            <p:cNvSpPr/>
            <p:nvPr/>
          </p:nvSpPr>
          <p:spPr>
            <a:xfrm>
              <a:off x="6547934" y="1350408"/>
              <a:ext cx="1572931" cy="279122"/>
            </a:xfrm>
            <a:prstGeom prst="ellipse">
              <a:avLst/>
            </a:prstGeom>
            <a:gradFill rotWithShape="1">
              <a:gsLst>
                <a:gs pos="0">
                  <a:srgbClr val="B0CCB0">
                    <a:tint val="50000"/>
                    <a:satMod val="300000"/>
                  </a:srgbClr>
                </a:gs>
                <a:gs pos="35000">
                  <a:srgbClr val="B0CCB0">
                    <a:tint val="37000"/>
                    <a:satMod val="300000"/>
                  </a:srgbClr>
                </a:gs>
                <a:gs pos="100000">
                  <a:srgbClr val="B0CCB0">
                    <a:tint val="15000"/>
                    <a:satMod val="350000"/>
                  </a:srgbClr>
                </a:gs>
              </a:gsLst>
              <a:lin ang="16200000" scaled="1"/>
            </a:gradFill>
            <a:ln w="9525" cap="flat" cmpd="sng" algn="ctr">
              <a:solidFill>
                <a:srgbClr val="B0CCB0">
                  <a:shade val="95000"/>
                  <a:satMod val="105000"/>
                </a:srgbClr>
              </a:solidFill>
              <a:prstDash val="solid"/>
            </a:ln>
            <a:effectLst>
              <a:outerShdw blurRad="40000" dist="20000" dir="5400000" rotWithShape="0">
                <a:srgbClr val="000000">
                  <a:alpha val="38000"/>
                </a:srgbClr>
              </a:outerShdw>
            </a:effectLst>
          </p:spPr>
          <p:txBody>
            <a:bodyPr lIns="36000" rIns="36000" rtlCol="0" anchor="ctr"/>
            <a:lstStyle/>
            <a:p>
              <a:pPr marL="0" marR="0" lvl="0" indent="0" algn="ctr" defTabSz="913740" eaLnBrk="1" fontAlgn="auto" latinLnBrk="0" hangingPunct="1">
                <a:lnSpc>
                  <a:spcPct val="100000"/>
                </a:lnSpc>
                <a:spcBef>
                  <a:spcPts val="0"/>
                </a:spcBef>
                <a:spcAft>
                  <a:spcPts val="0"/>
                </a:spcAft>
                <a:buClrTx/>
                <a:buSzTx/>
                <a:buFontTx/>
                <a:buNone/>
                <a:tabLst/>
                <a:defRPr/>
              </a:pPr>
              <a:r>
                <a:rPr kumimoji="1" lang="en-US" altLang="ja-JP" sz="800" b="0" i="0" u="none" strike="noStrike" kern="0" cap="none" spc="0" normalizeH="0" baseline="0" noProof="0" dirty="0" smtClean="0">
                  <a:ln>
                    <a:noFill/>
                  </a:ln>
                  <a:solidFill>
                    <a:prstClr val="black"/>
                  </a:solidFill>
                  <a:effectLst/>
                  <a:uLnTx/>
                  <a:uFillTx/>
                  <a:latin typeface="Calibri"/>
                  <a:ea typeface="ＭＳ Ｐゴシック" panose="020B0600070205080204" pitchFamily="50" charset="-128"/>
                  <a:cs typeface="Meiryo UI" panose="020B0604030504040204" pitchFamily="50" charset="-128"/>
                </a:rPr>
                <a:t>AI</a:t>
              </a:r>
              <a:r>
                <a:rPr kumimoji="1" lang="ja-JP" altLang="en-US" sz="800" b="0" i="0" u="none" strike="noStrike" kern="0" cap="none" spc="0" normalizeH="0" baseline="0" noProof="0" dirty="0" smtClean="0">
                  <a:ln>
                    <a:noFill/>
                  </a:ln>
                  <a:solidFill>
                    <a:prstClr val="black"/>
                  </a:solidFill>
                  <a:effectLst/>
                  <a:uLnTx/>
                  <a:uFillTx/>
                  <a:latin typeface="Calibri"/>
                  <a:ea typeface="ＭＳ Ｐゴシック" panose="020B0600070205080204" pitchFamily="50" charset="-128"/>
                  <a:cs typeface="Meiryo UI" panose="020B0604030504040204" pitchFamily="50" charset="-128"/>
                </a:rPr>
                <a:t>や</a:t>
              </a:r>
              <a:r>
                <a:rPr kumimoji="1" lang="en-US" altLang="ja-JP" sz="800" b="0" i="0" u="none" strike="noStrike" kern="0" cap="none" spc="0" normalizeH="0" baseline="0" noProof="0" dirty="0" smtClean="0">
                  <a:ln>
                    <a:noFill/>
                  </a:ln>
                  <a:solidFill>
                    <a:prstClr val="black"/>
                  </a:solidFill>
                  <a:effectLst/>
                  <a:uLnTx/>
                  <a:uFillTx/>
                  <a:latin typeface="Calibri"/>
                  <a:ea typeface="ＭＳ Ｐゴシック" panose="020B0600070205080204" pitchFamily="50" charset="-128"/>
                  <a:cs typeface="Meiryo UI" panose="020B0604030504040204" pitchFamily="50" charset="-128"/>
                </a:rPr>
                <a:t>IoT</a:t>
              </a:r>
              <a:r>
                <a:rPr kumimoji="1" lang="ja-JP" altLang="en-US" sz="800" b="0" i="0" u="none" strike="noStrike" kern="0" cap="none" spc="0" normalizeH="0" baseline="0" noProof="0" dirty="0" smtClean="0">
                  <a:ln>
                    <a:noFill/>
                  </a:ln>
                  <a:solidFill>
                    <a:prstClr val="black"/>
                  </a:solidFill>
                  <a:effectLst/>
                  <a:uLnTx/>
                  <a:uFillTx/>
                  <a:latin typeface="Calibri"/>
                  <a:ea typeface="ＭＳ Ｐゴシック" panose="020B0600070205080204" pitchFamily="50" charset="-128"/>
                  <a:cs typeface="Meiryo UI" panose="020B0604030504040204" pitchFamily="50" charset="-128"/>
                </a:rPr>
                <a:t>などの革新的技術を</a:t>
              </a:r>
              <a:endParaRPr kumimoji="1" lang="en-US" altLang="ja-JP" sz="800" b="0" i="0" u="none" strike="noStrike" kern="0" cap="none" spc="0" normalizeH="0" baseline="0" noProof="0" dirty="0" smtClean="0">
                <a:ln>
                  <a:noFill/>
                </a:ln>
                <a:solidFill>
                  <a:prstClr val="black"/>
                </a:solidFill>
                <a:effectLst/>
                <a:uLnTx/>
                <a:uFillTx/>
                <a:latin typeface="Calibri"/>
                <a:ea typeface="ＭＳ Ｐゴシック" panose="020B0600070205080204" pitchFamily="50" charset="-128"/>
                <a:cs typeface="Meiryo UI" panose="020B0604030504040204" pitchFamily="50" charset="-128"/>
              </a:endParaRPr>
            </a:p>
            <a:p>
              <a:pPr marL="0" marR="0" lvl="0" indent="0" algn="ctr" defTabSz="91374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smtClean="0">
                  <a:ln>
                    <a:noFill/>
                  </a:ln>
                  <a:solidFill>
                    <a:prstClr val="black"/>
                  </a:solidFill>
                  <a:effectLst/>
                  <a:uLnTx/>
                  <a:uFillTx/>
                  <a:latin typeface="Calibri"/>
                  <a:ea typeface="ＭＳ Ｐゴシック" panose="020B0600070205080204" pitchFamily="50" charset="-128"/>
                  <a:cs typeface="Meiryo UI" panose="020B0604030504040204" pitchFamily="50" charset="-128"/>
                </a:rPr>
                <a:t>最大限活用しビジョンを実現</a:t>
              </a:r>
            </a:p>
          </p:txBody>
        </p:sp>
        <p:sp>
          <p:nvSpPr>
            <p:cNvPr id="81" name="左右矢印 6">
              <a:extLst>
                <a:ext uri="{FF2B5EF4-FFF2-40B4-BE49-F238E27FC236}">
                  <a16:creationId xmlns:a16="http://schemas.microsoft.com/office/drawing/2014/main" id="{335FA6FC-9B13-4A50-82FC-C69A520C8155}"/>
                </a:ext>
              </a:extLst>
            </p:cNvPr>
            <p:cNvSpPr/>
            <p:nvPr/>
          </p:nvSpPr>
          <p:spPr>
            <a:xfrm>
              <a:off x="7060031" y="1013080"/>
              <a:ext cx="468052" cy="338554"/>
            </a:xfrm>
            <a:prstGeom prst="leftRightArrow">
              <a:avLst/>
            </a:prstGeom>
            <a:solidFill>
              <a:srgbClr val="72A376"/>
            </a:solidFill>
            <a:ln w="25400" cap="flat" cmpd="sng" algn="ctr">
              <a:noFill/>
              <a:prstDash val="solid"/>
            </a:ln>
            <a:effectLst/>
          </p:spPr>
          <p:txBody>
            <a:bodyPr rtlCol="0" anchor="ctr"/>
            <a:lstStyle/>
            <a:p>
              <a:pPr marL="0" marR="0" lvl="0" indent="0" algn="ctr" defTabSz="913740" eaLnBrk="1" fontAlgn="auto" latinLnBrk="0" hangingPunct="1">
                <a:lnSpc>
                  <a:spcPct val="100000"/>
                </a:lnSpc>
                <a:spcBef>
                  <a:spcPts val="0"/>
                </a:spcBef>
                <a:spcAft>
                  <a:spcPts val="0"/>
                </a:spcAft>
                <a:buClrTx/>
                <a:buSzTx/>
                <a:buFontTx/>
                <a:buNone/>
                <a:tabLst/>
                <a:defRPr/>
              </a:pPr>
              <a:endParaRPr kumimoji="1" lang="ja-JP" altLang="en-US" sz="800" b="0" i="0" u="none" strike="noStrike" kern="0" cap="none" spc="0" normalizeH="0" baseline="0" noProof="0" smtClean="0">
                <a:ln>
                  <a:noFill/>
                </a:ln>
                <a:solidFill>
                  <a:prstClr val="white"/>
                </a:solidFill>
                <a:effectLst/>
                <a:uLnTx/>
                <a:uFillTx/>
                <a:latin typeface="Calibri"/>
                <a:ea typeface="ＭＳ Ｐゴシック" panose="020B0600070205080204" pitchFamily="50" charset="-128"/>
                <a:cs typeface="+mn-cs"/>
              </a:endParaRPr>
            </a:p>
          </p:txBody>
        </p:sp>
        <p:sp>
          <p:nvSpPr>
            <p:cNvPr id="82" name="左右矢印 64">
              <a:extLst>
                <a:ext uri="{FF2B5EF4-FFF2-40B4-BE49-F238E27FC236}">
                  <a16:creationId xmlns:a16="http://schemas.microsoft.com/office/drawing/2014/main" id="{3F57EE40-5B98-48A7-BBEC-44AE5D2DAF6E}"/>
                </a:ext>
              </a:extLst>
            </p:cNvPr>
            <p:cNvSpPr/>
            <p:nvPr/>
          </p:nvSpPr>
          <p:spPr>
            <a:xfrm rot="7657969">
              <a:off x="9060719" y="1382619"/>
              <a:ext cx="516280" cy="338554"/>
            </a:xfrm>
            <a:prstGeom prst="leftRightArrow">
              <a:avLst/>
            </a:prstGeom>
            <a:solidFill>
              <a:srgbClr val="72A376"/>
            </a:solidFill>
            <a:ln w="25400" cap="flat" cmpd="sng" algn="ctr">
              <a:noFill/>
              <a:prstDash val="solid"/>
            </a:ln>
            <a:effectLst/>
          </p:spPr>
          <p:txBody>
            <a:bodyPr rtlCol="0" anchor="ctr"/>
            <a:lstStyle/>
            <a:p>
              <a:pPr marL="0" marR="0" lvl="0" indent="0" algn="ctr" defTabSz="913740" eaLnBrk="1" fontAlgn="auto" latinLnBrk="0" hangingPunct="1">
                <a:lnSpc>
                  <a:spcPct val="100000"/>
                </a:lnSpc>
                <a:spcBef>
                  <a:spcPts val="0"/>
                </a:spcBef>
                <a:spcAft>
                  <a:spcPts val="0"/>
                </a:spcAft>
                <a:buClrTx/>
                <a:buSzTx/>
                <a:buFontTx/>
                <a:buNone/>
                <a:tabLst/>
                <a:defRPr/>
              </a:pPr>
              <a:endParaRPr kumimoji="1" lang="ja-JP" altLang="en-US" sz="800" b="0" i="0" u="none" strike="noStrike" kern="0" cap="none" spc="0" normalizeH="0" baseline="0" noProof="0" smtClean="0">
                <a:ln>
                  <a:noFill/>
                </a:ln>
                <a:solidFill>
                  <a:prstClr val="white"/>
                </a:solidFill>
                <a:effectLst/>
                <a:uLnTx/>
                <a:uFillTx/>
                <a:latin typeface="Calibri"/>
                <a:ea typeface="ＭＳ Ｐゴシック" panose="020B0600070205080204" pitchFamily="50" charset="-128"/>
                <a:cs typeface="+mn-cs"/>
              </a:endParaRPr>
            </a:p>
          </p:txBody>
        </p:sp>
        <p:sp>
          <p:nvSpPr>
            <p:cNvPr id="83" name="左右矢印 65">
              <a:extLst>
                <a:ext uri="{FF2B5EF4-FFF2-40B4-BE49-F238E27FC236}">
                  <a16:creationId xmlns:a16="http://schemas.microsoft.com/office/drawing/2014/main" id="{66599C34-2F5F-4A75-BA17-771CAEF76DF3}"/>
                </a:ext>
              </a:extLst>
            </p:cNvPr>
            <p:cNvSpPr/>
            <p:nvPr/>
          </p:nvSpPr>
          <p:spPr>
            <a:xfrm rot="3261879">
              <a:off x="5253864" y="1419754"/>
              <a:ext cx="499009" cy="338554"/>
            </a:xfrm>
            <a:prstGeom prst="leftRightArrow">
              <a:avLst/>
            </a:prstGeom>
            <a:solidFill>
              <a:srgbClr val="72A376"/>
            </a:solidFill>
            <a:ln w="25400" cap="flat" cmpd="sng" algn="ctr">
              <a:noFill/>
              <a:prstDash val="solid"/>
            </a:ln>
            <a:effectLst/>
          </p:spPr>
          <p:txBody>
            <a:bodyPr rtlCol="0" anchor="ctr"/>
            <a:lstStyle/>
            <a:p>
              <a:pPr marL="0" marR="0" lvl="0" indent="0" algn="ctr" defTabSz="913740" eaLnBrk="1" fontAlgn="auto" latinLnBrk="0" hangingPunct="1">
                <a:lnSpc>
                  <a:spcPct val="100000"/>
                </a:lnSpc>
                <a:spcBef>
                  <a:spcPts val="0"/>
                </a:spcBef>
                <a:spcAft>
                  <a:spcPts val="0"/>
                </a:spcAft>
                <a:buClrTx/>
                <a:buSzTx/>
                <a:buFontTx/>
                <a:buNone/>
                <a:tabLst/>
                <a:defRPr/>
              </a:pPr>
              <a:endParaRPr kumimoji="1" lang="ja-JP" altLang="en-US" sz="800" b="0" i="0" u="none" strike="noStrike" kern="0" cap="none" spc="0" normalizeH="0" baseline="0" noProof="0" smtClean="0">
                <a:ln>
                  <a:noFill/>
                </a:ln>
                <a:solidFill>
                  <a:prstClr val="white"/>
                </a:solidFill>
                <a:effectLst/>
                <a:uLnTx/>
                <a:uFillTx/>
                <a:latin typeface="Calibri"/>
                <a:ea typeface="ＭＳ Ｐゴシック" panose="020B0600070205080204" pitchFamily="50" charset="-128"/>
                <a:cs typeface="+mn-cs"/>
              </a:endParaRPr>
            </a:p>
          </p:txBody>
        </p:sp>
      </p:grpSp>
      <p:sp>
        <p:nvSpPr>
          <p:cNvPr id="85" name="テキスト ボックス 84"/>
          <p:cNvSpPr txBox="1"/>
          <p:nvPr/>
        </p:nvSpPr>
        <p:spPr>
          <a:xfrm>
            <a:off x="88728" y="921866"/>
            <a:ext cx="5779484" cy="820738"/>
          </a:xfrm>
          <a:prstGeom prst="rect">
            <a:avLst/>
          </a:prstGeom>
          <a:noFill/>
        </p:spPr>
        <p:txBody>
          <a:bodyPr wrap="square" rtlCol="0">
            <a:spAutoFit/>
          </a:bodyPr>
          <a:lstStyle/>
          <a:p>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いのち輝く未来</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社会をめざすビジョン</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の策定（</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2018</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月）</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a:lnSpc>
                <a:spcPts val="400"/>
              </a:lnSpc>
            </a:pP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88900" indent="-8890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万博</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テーマ「</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いのち輝く未来</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社会のデザイン」</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の理念を先取りした施策の推進を図るため、オール大阪で</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取組みを</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進めるアクションプランとして、</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2018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年３月に「いのち輝く未来社会をめざすビジョン」を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策定。</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9" name="角丸四角形 98"/>
          <p:cNvSpPr/>
          <p:nvPr/>
        </p:nvSpPr>
        <p:spPr>
          <a:xfrm>
            <a:off x="242276" y="6525407"/>
            <a:ext cx="5679635" cy="828000"/>
          </a:xfrm>
          <a:prstGeom prst="roundRect">
            <a:avLst>
              <a:gd name="adj" fmla="val 7158"/>
            </a:avLst>
          </a:prstGeom>
          <a:gradFill rotWithShape="1">
            <a:gsLst>
              <a:gs pos="0">
                <a:srgbClr val="B0CCB0">
                  <a:tint val="50000"/>
                  <a:satMod val="300000"/>
                </a:srgbClr>
              </a:gs>
              <a:gs pos="35000">
                <a:srgbClr val="B0CCB0">
                  <a:tint val="37000"/>
                  <a:satMod val="300000"/>
                </a:srgbClr>
              </a:gs>
              <a:gs pos="100000">
                <a:srgbClr val="B0CCB0">
                  <a:tint val="15000"/>
                  <a:satMod val="350000"/>
                </a:srgbClr>
              </a:gs>
            </a:gsLst>
            <a:lin ang="16200000" scaled="1"/>
          </a:gradFill>
          <a:ln w="9525" cap="flat" cmpd="sng" algn="ctr">
            <a:solidFill>
              <a:srgbClr val="B0CCB0">
                <a:shade val="95000"/>
                <a:satMod val="105000"/>
              </a:srgbClr>
            </a:solidFill>
            <a:prstDash val="solid"/>
          </a:ln>
          <a:effectLst>
            <a:outerShdw blurRad="40000" dist="20000" dir="5400000" rotWithShape="0">
              <a:srgbClr val="000000">
                <a:alpha val="38000"/>
              </a:srgbClr>
            </a:outerShdw>
          </a:effectLst>
        </p:spPr>
        <p:txBody>
          <a:bodyPr bIns="72000" rtlCol="0" anchor="ctr"/>
          <a:lstStyle/>
          <a:p>
            <a:pPr marL="0" marR="0" lvl="0" indent="0" defTabSz="913740" eaLnBrk="1" fontAlgn="auto" latinLnBrk="0" hangingPunct="1">
              <a:lnSpc>
                <a:spcPct val="150000"/>
              </a:lnSpc>
              <a:spcBef>
                <a:spcPts val="0"/>
              </a:spcBef>
              <a:spcAft>
                <a:spcPts val="0"/>
              </a:spcAft>
              <a:buClrTx/>
              <a:buSzTx/>
              <a:buFontTx/>
              <a:buNone/>
              <a:tabLst/>
              <a:defRPr/>
            </a:pPr>
            <a:endParaRPr kumimoji="1" lang="en-US" altLang="ja-JP" sz="800" b="0" i="0" u="none" strike="noStrike" kern="0" cap="none" spc="0" normalizeH="0" baseline="0" noProof="0" dirty="0" smtClean="0">
              <a:ln>
                <a:noFill/>
              </a:ln>
              <a:solidFill>
                <a:prstClr val="black"/>
              </a:solidFill>
              <a:effectLst/>
              <a:uLnTx/>
              <a:uFillTx/>
              <a:ea typeface="ＭＳ Ｐゴシック" panose="020B0600070205080204" pitchFamily="50" charset="-128"/>
              <a:cs typeface="Meiryo UI" panose="020B0604030504040204" pitchFamily="50" charset="-128"/>
            </a:endParaRPr>
          </a:p>
          <a:p>
            <a:pPr marL="0" marR="0" lvl="0" indent="0" defTabSz="913740" eaLnBrk="1" fontAlgn="auto" latinLnBrk="0" hangingPunct="1">
              <a:lnSpc>
                <a:spcPct val="150000"/>
              </a:lnSpc>
              <a:spcBef>
                <a:spcPts val="0"/>
              </a:spcBef>
              <a:spcAft>
                <a:spcPts val="0"/>
              </a:spcAft>
              <a:buClrTx/>
              <a:buSzTx/>
              <a:buFontTx/>
              <a:buNone/>
              <a:tabLst/>
              <a:defRPr/>
            </a:pPr>
            <a:r>
              <a:rPr kumimoji="1" lang="ja-JP" altLang="en-US" sz="1100" b="0" i="0" u="none" strike="noStrike" kern="0" cap="none" spc="0" normalizeH="0" baseline="0" noProof="0" dirty="0" smtClean="0">
                <a:ln>
                  <a:noFill/>
                </a:ln>
                <a:solidFill>
                  <a:prstClr val="black"/>
                </a:solidFill>
                <a:effectLst/>
                <a:uLnTx/>
                <a:uFillTx/>
                <a:ea typeface="ＭＳ Ｐゴシック" panose="020B0600070205080204" pitchFamily="50" charset="-128"/>
                <a:cs typeface="Meiryo UI" panose="020B0604030504040204" pitchFamily="50" charset="-128"/>
              </a:rPr>
              <a:t>　</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①　健康を重点ターゲットに「健康寿命の延伸」</a:t>
            </a:r>
            <a:endPar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9388" marR="0" lvl="0" indent="-179388" defTabSz="913740" eaLnBrk="1" fontAlgn="auto" latinLnBrk="0" hangingPunct="1">
              <a:lnSpc>
                <a:spcPct val="100000"/>
              </a:lnSpc>
              <a:spcBef>
                <a:spcPts val="0"/>
              </a:spcBef>
              <a:spcAft>
                <a:spcPts val="0"/>
              </a:spcAft>
              <a:buClrTx/>
              <a:buSzTx/>
              <a:buFontTx/>
              <a:buNone/>
              <a:tabLst/>
              <a:defRPr/>
            </a:pP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②　地域の健康づくり活動に加え、革新技術を活用し、さらに</a:t>
            </a:r>
            <a:r>
              <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年万博のインパクトを活かして、</a:t>
            </a:r>
            <a:r>
              <a:rPr kumimoji="1" lang="ja-JP" altLang="en-US" sz="1100" b="0" i="0" u="sng"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いきいきと長く活躍できる「</a:t>
            </a:r>
            <a:r>
              <a:rPr kumimoji="1" lang="en-US" altLang="ja-JP" sz="1100" b="0" i="0" u="sng"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0" i="0" u="sng"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歳若返り」</a:t>
            </a:r>
          </a:p>
        </p:txBody>
      </p:sp>
      <p:sp>
        <p:nvSpPr>
          <p:cNvPr id="168" name="二等辺三角形 167"/>
          <p:cNvSpPr/>
          <p:nvPr/>
        </p:nvSpPr>
        <p:spPr>
          <a:xfrm rot="10800000">
            <a:off x="9102311" y="4927752"/>
            <a:ext cx="1200766" cy="205405"/>
          </a:xfrm>
          <a:prstGeom prst="triangle">
            <a:avLst/>
          </a:prstGeom>
          <a:gradFill rotWithShape="1">
            <a:gsLst>
              <a:gs pos="0">
                <a:srgbClr val="A5A5A5">
                  <a:lumMod val="110000"/>
                  <a:satMod val="105000"/>
                  <a:tint val="67000"/>
                </a:srgbClr>
              </a:gs>
              <a:gs pos="50000">
                <a:srgbClr val="A5A5A5">
                  <a:lumMod val="105000"/>
                  <a:satMod val="103000"/>
                  <a:tint val="73000"/>
                </a:srgbClr>
              </a:gs>
              <a:gs pos="100000">
                <a:srgbClr val="A5A5A5">
                  <a:lumMod val="105000"/>
                  <a:satMod val="109000"/>
                  <a:tint val="81000"/>
                </a:srgbClr>
              </a:gs>
            </a:gsLst>
            <a:lin ang="5400000" scaled="0"/>
          </a:gradFill>
          <a:ln w="6350" cap="flat" cmpd="sng" algn="ctr">
            <a:solidFill>
              <a:srgbClr val="A5A5A5"/>
            </a:solidFill>
            <a:prstDash val="solid"/>
            <a:miter lim="800000"/>
          </a:ln>
          <a:effectLst/>
        </p:spPr>
        <p:txBody>
          <a:bodyPr rtlCol="0" anchor="ctr"/>
          <a:lstStyle/>
          <a:p>
            <a:pPr algn="ctr">
              <a:defRPr/>
            </a:pPr>
            <a:endParaRPr lang="ja-JP" altLang="en-US" sz="2400" kern="0" smtClean="0">
              <a:solidFill>
                <a:prstClr val="black"/>
              </a:solidFill>
              <a:latin typeface="Calibri" panose="020F0502020204030204"/>
              <a:ea typeface="游ゴシック" panose="020B0400000000000000" pitchFamily="50" charset="-128"/>
            </a:endParaRPr>
          </a:p>
        </p:txBody>
      </p:sp>
      <p:sp>
        <p:nvSpPr>
          <p:cNvPr id="201" name="テキスト ボックス 200"/>
          <p:cNvSpPr txBox="1"/>
          <p:nvPr/>
        </p:nvSpPr>
        <p:spPr>
          <a:xfrm>
            <a:off x="6568561" y="946924"/>
            <a:ext cx="6209321" cy="1192634"/>
          </a:xfrm>
          <a:prstGeom prst="rect">
            <a:avLst/>
          </a:prstGeom>
          <a:noFill/>
        </p:spPr>
        <p:txBody>
          <a:bodyPr wrap="square" rtlCol="0">
            <a:spAutoFit/>
          </a:bodyPr>
          <a:lstStyle/>
          <a:p>
            <a:pPr marL="268288" lvl="0" indent="-268288" defTabSz="913740">
              <a:lnSpc>
                <a:spcPct val="150000"/>
              </a:lnSpc>
              <a:defRPr/>
            </a:pPr>
            <a:r>
              <a:rPr kumimoji="1" lang="ja-JP" altLang="en-US" sz="1100" kern="0" dirty="0" smtClean="0">
                <a:solidFill>
                  <a:prstClr val="black"/>
                </a:solidFill>
                <a:latin typeface="Meiryo UI" panose="020B0604030504040204" pitchFamily="50" charset="-128"/>
                <a:ea typeface="Meiryo UI" panose="020B0604030504040204" pitchFamily="50" charset="-128"/>
              </a:rPr>
              <a:t>　</a:t>
            </a:r>
            <a:r>
              <a:rPr kumimoji="1" lang="en-US" altLang="ja-JP" sz="1100" kern="0" dirty="0" smtClean="0">
                <a:solidFill>
                  <a:prstClr val="black"/>
                </a:solidFill>
                <a:latin typeface="Meiryo UI" panose="020B0604030504040204" pitchFamily="50" charset="-128"/>
                <a:ea typeface="Meiryo UI" panose="020B0604030504040204" pitchFamily="50" charset="-128"/>
              </a:rPr>
              <a:t>10</a:t>
            </a:r>
            <a:r>
              <a:rPr kumimoji="1" lang="ja-JP" altLang="en-US" sz="1100" kern="0" dirty="0">
                <a:solidFill>
                  <a:prstClr val="black"/>
                </a:solidFill>
                <a:latin typeface="Meiryo UI" panose="020B0604030504040204" pitchFamily="50" charset="-128"/>
                <a:ea typeface="Meiryo UI" panose="020B0604030504040204" pitchFamily="50" charset="-128"/>
              </a:rPr>
              <a:t>歳</a:t>
            </a:r>
            <a:r>
              <a:rPr kumimoji="1" lang="ja-JP" altLang="en-US" sz="1100" kern="0" dirty="0" smtClean="0">
                <a:solidFill>
                  <a:prstClr val="black"/>
                </a:solidFill>
                <a:latin typeface="Meiryo UI" panose="020B0604030504040204" pitchFamily="50" charset="-128"/>
                <a:ea typeface="Meiryo UI" panose="020B0604030504040204" pitchFamily="50" charset="-128"/>
              </a:rPr>
              <a:t>若返りとは、</a:t>
            </a:r>
            <a:endPar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a:p>
            <a:pPr marL="268288" marR="0" lvl="0" indent="-268288" algn="ctr" defTabSz="913740" eaLnBrk="1" fontAlgn="auto" latinLnBrk="0" hangingPunct="1">
              <a:lnSpc>
                <a:spcPct val="150000"/>
              </a:lnSpc>
              <a:spcBef>
                <a:spcPts val="0"/>
              </a:spcBef>
              <a:spcAft>
                <a:spcPts val="0"/>
              </a:spcAft>
              <a:buClrTx/>
              <a:buSzTx/>
              <a:buFontTx/>
              <a:buNone/>
              <a:tabLst/>
              <a:defRPr/>
            </a:pP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健康寿命の延伸に加え、</a:t>
            </a:r>
            <a:r>
              <a:rPr kumimoji="1" lang="ja-JP" altLang="en-US" sz="11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健康状態に応じて、誰もが生涯を通じ、自らの意思に基づき活動的に生活できる</a:t>
            </a:r>
            <a:endParaRPr kumimoji="1" lang="en-US" altLang="ja-JP" sz="11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a:p>
            <a:pPr marL="268288" marR="0" lvl="0" indent="-268288" algn="ctr" defTabSz="913740" eaLnBrk="1" fontAlgn="auto" latinLnBrk="0" hangingPunct="1">
              <a:lnSpc>
                <a:spcPct val="150000"/>
              </a:lnSpc>
              <a:spcBef>
                <a:spcPts val="0"/>
              </a:spcBef>
              <a:spcAft>
                <a:spcPts val="0"/>
              </a:spcAft>
              <a:buClrTx/>
              <a:buSzTx/>
              <a:buFontTx/>
              <a:buNone/>
              <a:tabLst/>
              <a:defRPr/>
            </a:pP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ことである。</a:t>
            </a:r>
            <a:endPar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a:p>
            <a:pPr marL="268288" marR="0" lvl="0" indent="-268288" defTabSz="913740" eaLnBrk="1" fontAlgn="auto" latinLnBrk="0" hangingPunct="1">
              <a:lnSpc>
                <a:spcPct val="100000"/>
              </a:lnSpc>
              <a:spcBef>
                <a:spcPts val="0"/>
              </a:spcBef>
              <a:spcAft>
                <a:spcPts val="0"/>
              </a:spcAft>
              <a:buClrTx/>
              <a:buSzTx/>
              <a:buFontTx/>
              <a:buNone/>
              <a:tabLst/>
              <a:defRPr/>
            </a:pP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　　　　　　</a:t>
            </a:r>
            <a:r>
              <a:rPr kumimoji="1" lang="ja-JP" altLang="en-US" sz="1100" b="0" i="0" u="sng"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　大阪・関西万博が開催される</a:t>
            </a:r>
            <a:r>
              <a:rPr kumimoji="1" lang="en-US" altLang="ja-JP" sz="1100" b="0" i="0" u="sng"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2025</a:t>
            </a:r>
            <a:r>
              <a:rPr kumimoji="1" lang="ja-JP" altLang="en-US" sz="1100" b="0" i="0" u="sng"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年に向けて、健康寿命を延ばすことに加え、</a:t>
            </a:r>
          </a:p>
          <a:p>
            <a:pPr marL="268288" marR="0" lvl="0" indent="-268288" defTabSz="913740" eaLnBrk="1" fontAlgn="auto" latinLnBrk="0" hangingPunct="1">
              <a:lnSpc>
                <a:spcPct val="100000"/>
              </a:lnSpc>
              <a:spcBef>
                <a:spcPts val="0"/>
              </a:spcBef>
              <a:spcAft>
                <a:spcPts val="0"/>
              </a:spcAft>
              <a:buClrTx/>
              <a:buSzTx/>
              <a:buFontTx/>
              <a:buNone/>
              <a:tabLst/>
              <a:defRPr/>
            </a:pP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　　　　　　</a:t>
            </a:r>
            <a:r>
              <a:rPr kumimoji="1" lang="ja-JP" altLang="en-US" sz="1100" b="0" i="0" u="sng"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健康に影響があってもいきいきと活動できるようにすることで、</a:t>
            </a:r>
            <a:r>
              <a:rPr kumimoji="1" lang="en-US" altLang="ja-JP" sz="1100" b="0" i="0" u="sng"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10</a:t>
            </a:r>
            <a:r>
              <a:rPr kumimoji="1" lang="ja-JP" altLang="en-US" sz="1100" b="0" i="0" u="sng"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歳の差を限りなく縮めていく。</a:t>
            </a:r>
          </a:p>
        </p:txBody>
      </p:sp>
      <p:sp>
        <p:nvSpPr>
          <p:cNvPr id="228" name="テキスト ボックス 227"/>
          <p:cNvSpPr txBox="1"/>
          <p:nvPr/>
        </p:nvSpPr>
        <p:spPr>
          <a:xfrm>
            <a:off x="7860336" y="5195810"/>
            <a:ext cx="3604183" cy="307777"/>
          </a:xfrm>
          <a:prstGeom prst="rect">
            <a:avLst/>
          </a:prstGeom>
          <a:solidFill>
            <a:schemeClr val="bg1"/>
          </a:solidFill>
          <a:ln w="19050">
            <a:solidFill>
              <a:srgbClr val="92D050"/>
            </a:solidFill>
          </a:ln>
        </p:spPr>
        <p:txBody>
          <a:bodyPr wrap="square" rtlCol="0">
            <a:spAutoFit/>
          </a:bodyPr>
          <a:lstStyle/>
          <a:p>
            <a:pPr algn="ctr"/>
            <a:r>
              <a:rPr kumimoji="1" lang="ja-JP" altLang="en-US" sz="1400" b="1" dirty="0" smtClean="0"/>
              <a:t>いきいきと長く活躍できる「</a:t>
            </a:r>
            <a:r>
              <a:rPr kumimoji="1" lang="en-US" altLang="ja-JP" sz="1400" b="1" dirty="0" smtClean="0"/>
              <a:t>10</a:t>
            </a:r>
            <a:r>
              <a:rPr kumimoji="1" lang="ja-JP" altLang="en-US" sz="1400" b="1" dirty="0" smtClean="0"/>
              <a:t>歳若返り」の実現</a:t>
            </a:r>
            <a:endParaRPr kumimoji="1" lang="en-US" altLang="ja-JP" sz="1400" b="1" dirty="0" smtClean="0"/>
          </a:p>
        </p:txBody>
      </p:sp>
      <p:sp>
        <p:nvSpPr>
          <p:cNvPr id="140" name="角丸四角形 139"/>
          <p:cNvSpPr/>
          <p:nvPr/>
        </p:nvSpPr>
        <p:spPr>
          <a:xfrm>
            <a:off x="6672776" y="2364002"/>
            <a:ext cx="3824793" cy="2412000"/>
          </a:xfrm>
          <a:prstGeom prst="roundRect">
            <a:avLst>
              <a:gd name="adj" fmla="val 3585"/>
            </a:avLst>
          </a:prstGeom>
          <a:solidFill>
            <a:schemeClr val="bg1"/>
          </a:solidFill>
          <a:ln w="12700" cap="flat" cmpd="sng" algn="ctr">
            <a:solidFill>
              <a:schemeClr val="accent6"/>
            </a:solidFill>
            <a:prstDash val="solid"/>
            <a:miter lim="800000"/>
          </a:ln>
          <a:effectLst/>
        </p:spPr>
        <p:txBody>
          <a:bodyPr rtlCol="0" anchor="ctr"/>
          <a:lstStyle/>
          <a:p>
            <a:pPr algn="ctr"/>
            <a:endParaRPr lang="ja-JP" altLang="en-US" sz="900" kern="0">
              <a:solidFill>
                <a:prstClr val="black"/>
              </a:solidFill>
              <a:latin typeface="Calibri" panose="020F0502020204030204"/>
              <a:ea typeface="游ゴシック" panose="020B0400000000000000" pitchFamily="50" charset="-128"/>
            </a:endParaRPr>
          </a:p>
        </p:txBody>
      </p:sp>
      <p:sp>
        <p:nvSpPr>
          <p:cNvPr id="141" name="正方形/長方形 140">
            <a:extLst>
              <a:ext uri="{FF2B5EF4-FFF2-40B4-BE49-F238E27FC236}">
                <a16:creationId xmlns:a16="http://schemas.microsoft.com/office/drawing/2014/main" id="{A748428E-6035-406A-B13C-502936585668}"/>
              </a:ext>
            </a:extLst>
          </p:cNvPr>
          <p:cNvSpPr/>
          <p:nvPr/>
        </p:nvSpPr>
        <p:spPr>
          <a:xfrm>
            <a:off x="6980897" y="2575014"/>
            <a:ext cx="1356644" cy="220054"/>
          </a:xfrm>
          <a:prstGeom prst="rect">
            <a:avLst/>
          </a:prstGeom>
          <a:solidFill>
            <a:srgbClr val="9BBB59"/>
          </a:solidFill>
          <a:ln w="25400" cap="flat" cmpd="sng" algn="ctr">
            <a:noFill/>
            <a:prstDash val="solid"/>
          </a:ln>
          <a:effectLst/>
        </p:spPr>
        <p:txBody>
          <a:bodyPr wrap="none" rtlCol="0" anchor="ctr"/>
          <a:lstStyle/>
          <a:p>
            <a:pPr defTabSz="466549">
              <a:defRPr/>
            </a:pPr>
            <a:r>
              <a:rPr kumimoji="1" lang="ja-JP" altLang="en-US" sz="800" b="1" kern="0" dirty="0">
                <a:solidFill>
                  <a:prstClr val="white"/>
                </a:solidFill>
                <a:cs typeface="Meiryo UI" panose="020B0604030504040204" pitchFamily="50" charset="-128"/>
              </a:rPr>
              <a:t>　　　　　</a:t>
            </a:r>
            <a:r>
              <a:rPr kumimoji="1" lang="ja-JP" altLang="en-US" sz="800" b="1" kern="0" dirty="0" smtClean="0">
                <a:solidFill>
                  <a:prstClr val="white"/>
                </a:solidFill>
                <a:cs typeface="Meiryo UI" panose="020B0604030504040204" pitchFamily="50" charset="-128"/>
              </a:rPr>
              <a:t>健康</a:t>
            </a:r>
            <a:r>
              <a:rPr kumimoji="1" lang="ja-JP" altLang="en-US" sz="800" b="1" kern="0" dirty="0">
                <a:solidFill>
                  <a:prstClr val="white"/>
                </a:solidFill>
                <a:cs typeface="Meiryo UI" panose="020B0604030504040204" pitchFamily="50" charset="-128"/>
              </a:rPr>
              <a:t>寿命　</a:t>
            </a:r>
            <a:r>
              <a:rPr kumimoji="1" lang="en-US" altLang="ja-JP" sz="800" b="1" kern="0" dirty="0">
                <a:solidFill>
                  <a:prstClr val="white"/>
                </a:solidFill>
                <a:cs typeface="Meiryo UI" panose="020B0604030504040204" pitchFamily="50" charset="-128"/>
              </a:rPr>
              <a:t>71.50</a:t>
            </a:r>
            <a:r>
              <a:rPr kumimoji="1" lang="ja-JP" altLang="en-US" sz="800" b="1" kern="0" dirty="0">
                <a:solidFill>
                  <a:prstClr val="white"/>
                </a:solidFill>
                <a:cs typeface="Meiryo UI" panose="020B0604030504040204" pitchFamily="50" charset="-128"/>
              </a:rPr>
              <a:t>歳</a:t>
            </a:r>
          </a:p>
        </p:txBody>
      </p:sp>
      <p:sp>
        <p:nvSpPr>
          <p:cNvPr id="142" name="正方形/長方形 141">
            <a:extLst>
              <a:ext uri="{FF2B5EF4-FFF2-40B4-BE49-F238E27FC236}">
                <a16:creationId xmlns:a16="http://schemas.microsoft.com/office/drawing/2014/main" id="{6AEB60BF-8A35-40CF-9E68-2B3456DBE34E}"/>
              </a:ext>
            </a:extLst>
          </p:cNvPr>
          <p:cNvSpPr/>
          <p:nvPr/>
        </p:nvSpPr>
        <p:spPr>
          <a:xfrm>
            <a:off x="6980897" y="2843754"/>
            <a:ext cx="1990393" cy="220054"/>
          </a:xfrm>
          <a:prstGeom prst="rect">
            <a:avLst/>
          </a:prstGeom>
          <a:solidFill>
            <a:srgbClr val="9BBB59">
              <a:lumMod val="60000"/>
              <a:lumOff val="40000"/>
            </a:srgbClr>
          </a:solidFill>
          <a:ln w="25400" cap="flat" cmpd="sng" algn="ctr">
            <a:noFill/>
            <a:prstDash val="solid"/>
          </a:ln>
          <a:effectLst/>
        </p:spPr>
        <p:txBody>
          <a:bodyPr rtlCol="0" anchor="ctr"/>
          <a:lstStyle/>
          <a:p>
            <a:pPr defTabSz="466549">
              <a:defRPr/>
            </a:pPr>
            <a:r>
              <a:rPr kumimoji="1" lang="ja-JP" altLang="en-US" sz="800" kern="0" dirty="0">
                <a:solidFill>
                  <a:prstClr val="black"/>
                </a:solidFill>
                <a:cs typeface="Meiryo UI" panose="020B0604030504040204" pitchFamily="50" charset="-128"/>
              </a:rPr>
              <a:t>　　　　　</a:t>
            </a:r>
            <a:r>
              <a:rPr kumimoji="1" lang="ja-JP" altLang="en-US" sz="800" kern="0" dirty="0" smtClean="0">
                <a:solidFill>
                  <a:prstClr val="black"/>
                </a:solidFill>
                <a:cs typeface="Meiryo UI" panose="020B0604030504040204" pitchFamily="50" charset="-128"/>
              </a:rPr>
              <a:t>平均</a:t>
            </a:r>
            <a:r>
              <a:rPr kumimoji="1" lang="ja-JP" altLang="en-US" sz="800" kern="0" dirty="0">
                <a:solidFill>
                  <a:prstClr val="black"/>
                </a:solidFill>
                <a:cs typeface="Meiryo UI" panose="020B0604030504040204" pitchFamily="50" charset="-128"/>
              </a:rPr>
              <a:t>寿命　</a:t>
            </a:r>
            <a:r>
              <a:rPr kumimoji="1" lang="en-US" altLang="ja-JP" sz="800" kern="0" dirty="0">
                <a:solidFill>
                  <a:prstClr val="black"/>
                </a:solidFill>
                <a:cs typeface="Meiryo UI" panose="020B0604030504040204" pitchFamily="50" charset="-128"/>
              </a:rPr>
              <a:t>80.23</a:t>
            </a:r>
            <a:r>
              <a:rPr kumimoji="1" lang="ja-JP" altLang="en-US" sz="800" kern="0" dirty="0">
                <a:solidFill>
                  <a:prstClr val="black"/>
                </a:solidFill>
                <a:cs typeface="Meiryo UI" panose="020B0604030504040204" pitchFamily="50" charset="-128"/>
              </a:rPr>
              <a:t>歳</a:t>
            </a:r>
          </a:p>
        </p:txBody>
      </p:sp>
      <p:sp>
        <p:nvSpPr>
          <p:cNvPr id="143" name="正方形/長方形 142">
            <a:extLst>
              <a:ext uri="{FF2B5EF4-FFF2-40B4-BE49-F238E27FC236}">
                <a16:creationId xmlns:a16="http://schemas.microsoft.com/office/drawing/2014/main" id="{4F6D62F9-C353-4F13-9C11-E8DF072E2ADA}"/>
              </a:ext>
            </a:extLst>
          </p:cNvPr>
          <p:cNvSpPr/>
          <p:nvPr/>
        </p:nvSpPr>
        <p:spPr>
          <a:xfrm>
            <a:off x="6980897" y="3125148"/>
            <a:ext cx="1619435" cy="220054"/>
          </a:xfrm>
          <a:prstGeom prst="rect">
            <a:avLst/>
          </a:prstGeom>
          <a:solidFill>
            <a:srgbClr val="9BBB59"/>
          </a:solidFill>
          <a:ln w="25400" cap="flat" cmpd="sng" algn="ctr">
            <a:noFill/>
            <a:prstDash val="solid"/>
          </a:ln>
          <a:effectLst/>
        </p:spPr>
        <p:txBody>
          <a:bodyPr rtlCol="0" anchor="ctr"/>
          <a:lstStyle/>
          <a:p>
            <a:pPr defTabSz="466549">
              <a:defRPr/>
            </a:pPr>
            <a:r>
              <a:rPr kumimoji="1" lang="ja-JP" altLang="en-US" sz="800" b="1" kern="0" dirty="0">
                <a:solidFill>
                  <a:prstClr val="white"/>
                </a:solidFill>
                <a:cs typeface="Meiryo UI" panose="020B0604030504040204" pitchFamily="50" charset="-128"/>
              </a:rPr>
              <a:t>　　　　　</a:t>
            </a:r>
            <a:r>
              <a:rPr kumimoji="1" lang="ja-JP" altLang="en-US" sz="800" b="1" kern="0" dirty="0" smtClean="0">
                <a:solidFill>
                  <a:prstClr val="white"/>
                </a:solidFill>
                <a:cs typeface="Meiryo UI" panose="020B0604030504040204" pitchFamily="50" charset="-128"/>
              </a:rPr>
              <a:t>健康</a:t>
            </a:r>
            <a:r>
              <a:rPr kumimoji="1" lang="ja-JP" altLang="en-US" sz="800" b="1" kern="0" dirty="0">
                <a:solidFill>
                  <a:prstClr val="white"/>
                </a:solidFill>
                <a:cs typeface="Meiryo UI" panose="020B0604030504040204" pitchFamily="50" charset="-128"/>
              </a:rPr>
              <a:t>寿命　</a:t>
            </a:r>
            <a:r>
              <a:rPr kumimoji="1" lang="en-US" altLang="ja-JP" sz="800" b="1" kern="0" dirty="0">
                <a:solidFill>
                  <a:prstClr val="white"/>
                </a:solidFill>
                <a:cs typeface="Meiryo UI" panose="020B0604030504040204" pitchFamily="50" charset="-128"/>
              </a:rPr>
              <a:t>74.46</a:t>
            </a:r>
            <a:r>
              <a:rPr kumimoji="1" lang="ja-JP" altLang="en-US" sz="800" b="1" kern="0" dirty="0">
                <a:solidFill>
                  <a:prstClr val="white"/>
                </a:solidFill>
                <a:cs typeface="Meiryo UI" panose="020B0604030504040204" pitchFamily="50" charset="-128"/>
              </a:rPr>
              <a:t>歳</a:t>
            </a:r>
          </a:p>
        </p:txBody>
      </p:sp>
      <p:sp>
        <p:nvSpPr>
          <p:cNvPr id="144" name="正方形/長方形 143">
            <a:extLst>
              <a:ext uri="{FF2B5EF4-FFF2-40B4-BE49-F238E27FC236}">
                <a16:creationId xmlns:a16="http://schemas.microsoft.com/office/drawing/2014/main" id="{B8FA6C44-F263-40A9-A86C-3AB4D50E2DC3}"/>
              </a:ext>
            </a:extLst>
          </p:cNvPr>
          <p:cNvSpPr/>
          <p:nvPr/>
        </p:nvSpPr>
        <p:spPr>
          <a:xfrm>
            <a:off x="6980897" y="3400216"/>
            <a:ext cx="2387878" cy="220054"/>
          </a:xfrm>
          <a:prstGeom prst="rect">
            <a:avLst/>
          </a:prstGeom>
          <a:solidFill>
            <a:srgbClr val="9BBB59">
              <a:lumMod val="60000"/>
              <a:lumOff val="40000"/>
            </a:srgbClr>
          </a:solidFill>
          <a:ln w="25400" cap="flat" cmpd="sng" algn="ctr">
            <a:noFill/>
            <a:prstDash val="solid"/>
          </a:ln>
          <a:effectLst/>
        </p:spPr>
        <p:txBody>
          <a:bodyPr rtlCol="0" anchor="ctr"/>
          <a:lstStyle/>
          <a:p>
            <a:pPr defTabSz="466549">
              <a:defRPr/>
            </a:pPr>
            <a:r>
              <a:rPr kumimoji="1" lang="ja-JP" altLang="en-US" sz="800" kern="0" dirty="0">
                <a:solidFill>
                  <a:prstClr val="black"/>
                </a:solidFill>
                <a:cs typeface="Meiryo UI" panose="020B0604030504040204" pitchFamily="50" charset="-128"/>
              </a:rPr>
              <a:t>　　　　　</a:t>
            </a:r>
            <a:r>
              <a:rPr kumimoji="1" lang="ja-JP" altLang="en-US" sz="800" kern="0" dirty="0" smtClean="0">
                <a:solidFill>
                  <a:prstClr val="black"/>
                </a:solidFill>
                <a:cs typeface="Meiryo UI" panose="020B0604030504040204" pitchFamily="50" charset="-128"/>
              </a:rPr>
              <a:t>平均</a:t>
            </a:r>
            <a:r>
              <a:rPr kumimoji="1" lang="ja-JP" altLang="en-US" sz="800" kern="0" dirty="0">
                <a:solidFill>
                  <a:prstClr val="black"/>
                </a:solidFill>
                <a:cs typeface="Meiryo UI" panose="020B0604030504040204" pitchFamily="50" charset="-128"/>
              </a:rPr>
              <a:t>寿命　</a:t>
            </a:r>
            <a:r>
              <a:rPr kumimoji="1" lang="en-US" altLang="ja-JP" sz="800" kern="0" dirty="0">
                <a:solidFill>
                  <a:prstClr val="black"/>
                </a:solidFill>
                <a:cs typeface="Meiryo UI" panose="020B0604030504040204" pitchFamily="50" charset="-128"/>
              </a:rPr>
              <a:t>86.73</a:t>
            </a:r>
            <a:r>
              <a:rPr kumimoji="1" lang="ja-JP" altLang="en-US" sz="800" kern="0" dirty="0">
                <a:solidFill>
                  <a:prstClr val="black"/>
                </a:solidFill>
                <a:cs typeface="Meiryo UI" panose="020B0604030504040204" pitchFamily="50" charset="-128"/>
              </a:rPr>
              <a:t>歳</a:t>
            </a:r>
          </a:p>
        </p:txBody>
      </p:sp>
      <p:sp>
        <p:nvSpPr>
          <p:cNvPr id="145" name="小波 144">
            <a:extLst>
              <a:ext uri="{FF2B5EF4-FFF2-40B4-BE49-F238E27FC236}">
                <a16:creationId xmlns:a16="http://schemas.microsoft.com/office/drawing/2014/main" id="{DE51B930-DC49-42ED-9B27-EB9C334B097B}"/>
              </a:ext>
            </a:extLst>
          </p:cNvPr>
          <p:cNvSpPr/>
          <p:nvPr/>
        </p:nvSpPr>
        <p:spPr>
          <a:xfrm rot="5400000">
            <a:off x="6662374" y="2991638"/>
            <a:ext cx="1155282" cy="212005"/>
          </a:xfrm>
          <a:prstGeom prst="doubleWave">
            <a:avLst>
              <a:gd name="adj1" fmla="val 12500"/>
              <a:gd name="adj2" fmla="val 0"/>
            </a:avLst>
          </a:prstGeom>
          <a:solidFill>
            <a:sysClr val="window" lastClr="FFFFFF"/>
          </a:solidFill>
          <a:ln w="25400" cap="flat" cmpd="sng" algn="ctr">
            <a:noFill/>
            <a:prstDash val="solid"/>
          </a:ln>
          <a:effectLst/>
        </p:spPr>
        <p:txBody>
          <a:bodyPr rtlCol="0" anchor="ctr"/>
          <a:lstStyle/>
          <a:p>
            <a:pPr algn="ctr" defTabSz="466549">
              <a:defRPr/>
            </a:pPr>
            <a:endParaRPr lang="ja-JP" altLang="en-US" sz="1050" kern="0">
              <a:solidFill>
                <a:prstClr val="white"/>
              </a:solidFill>
              <a:latin typeface="Calibri"/>
              <a:ea typeface="ＭＳ Ｐゴシック" panose="020B0600070205080204" pitchFamily="50" charset="-128"/>
            </a:endParaRPr>
          </a:p>
        </p:txBody>
      </p:sp>
      <p:cxnSp>
        <p:nvCxnSpPr>
          <p:cNvPr id="146" name="直線矢印コネクタ 145">
            <a:extLst>
              <a:ext uri="{FF2B5EF4-FFF2-40B4-BE49-F238E27FC236}">
                <a16:creationId xmlns:a16="http://schemas.microsoft.com/office/drawing/2014/main" id="{7379EAE4-B21D-4FAC-A76D-D046C39282C7}"/>
              </a:ext>
            </a:extLst>
          </p:cNvPr>
          <p:cNvCxnSpPr/>
          <p:nvPr/>
        </p:nvCxnSpPr>
        <p:spPr>
          <a:xfrm>
            <a:off x="6980897" y="3675281"/>
            <a:ext cx="3203642" cy="0"/>
          </a:xfrm>
          <a:prstGeom prst="straightConnector1">
            <a:avLst/>
          </a:prstGeom>
          <a:noFill/>
          <a:ln w="25400" cap="flat" cmpd="sng" algn="ctr">
            <a:solidFill>
              <a:srgbClr val="9BBB59"/>
            </a:solidFill>
            <a:prstDash val="solid"/>
            <a:tailEnd type="arrow"/>
          </a:ln>
          <a:effectLst>
            <a:outerShdw blurRad="40000" dist="20000" dir="5400000" rotWithShape="0">
              <a:srgbClr val="000000">
                <a:alpha val="38000"/>
              </a:srgbClr>
            </a:outerShdw>
          </a:effectLst>
        </p:spPr>
      </p:cxnSp>
      <p:sp>
        <p:nvSpPr>
          <p:cNvPr id="147" name="テキスト ボックス 146">
            <a:extLst>
              <a:ext uri="{FF2B5EF4-FFF2-40B4-BE49-F238E27FC236}">
                <a16:creationId xmlns:a16="http://schemas.microsoft.com/office/drawing/2014/main" id="{DD5C40D2-CFD3-4CB2-89A3-A1C7D192F776}"/>
              </a:ext>
            </a:extLst>
          </p:cNvPr>
          <p:cNvSpPr txBox="1"/>
          <p:nvPr/>
        </p:nvSpPr>
        <p:spPr>
          <a:xfrm>
            <a:off x="6651110" y="2602511"/>
            <a:ext cx="329786" cy="287632"/>
          </a:xfrm>
          <a:prstGeom prst="rect">
            <a:avLst/>
          </a:prstGeom>
          <a:noFill/>
        </p:spPr>
        <p:txBody>
          <a:bodyPr wrap="square" rtlCol="0">
            <a:spAutoFit/>
          </a:bodyPr>
          <a:lstStyle/>
          <a:p>
            <a:pPr algn="ctr" defTabSz="466549"/>
            <a:r>
              <a:rPr kumimoji="1" lang="ja-JP" altLang="en-US" sz="800" dirty="0">
                <a:solidFill>
                  <a:prstClr val="black"/>
                </a:solidFill>
                <a:cs typeface="Meiryo UI" panose="020B0604030504040204" pitchFamily="50" charset="-128"/>
              </a:rPr>
              <a:t>男性</a:t>
            </a:r>
          </a:p>
        </p:txBody>
      </p:sp>
      <p:sp>
        <p:nvSpPr>
          <p:cNvPr id="148" name="テキスト ボックス 147">
            <a:extLst>
              <a:ext uri="{FF2B5EF4-FFF2-40B4-BE49-F238E27FC236}">
                <a16:creationId xmlns:a16="http://schemas.microsoft.com/office/drawing/2014/main" id="{2A378B74-83E6-4762-9D17-962216BCF3B2}"/>
              </a:ext>
            </a:extLst>
          </p:cNvPr>
          <p:cNvSpPr txBox="1"/>
          <p:nvPr/>
        </p:nvSpPr>
        <p:spPr>
          <a:xfrm>
            <a:off x="6651110" y="3164378"/>
            <a:ext cx="329786" cy="287632"/>
          </a:xfrm>
          <a:prstGeom prst="rect">
            <a:avLst/>
          </a:prstGeom>
          <a:noFill/>
        </p:spPr>
        <p:txBody>
          <a:bodyPr wrap="square" rtlCol="0">
            <a:spAutoFit/>
          </a:bodyPr>
          <a:lstStyle/>
          <a:p>
            <a:pPr algn="ctr" defTabSz="466549"/>
            <a:r>
              <a:rPr kumimoji="1" lang="ja-JP" altLang="en-US" sz="800" dirty="0">
                <a:solidFill>
                  <a:prstClr val="black"/>
                </a:solidFill>
                <a:cs typeface="Meiryo UI" panose="020B0604030504040204" pitchFamily="50" charset="-128"/>
              </a:rPr>
              <a:t>女性</a:t>
            </a:r>
          </a:p>
        </p:txBody>
      </p:sp>
      <p:cxnSp>
        <p:nvCxnSpPr>
          <p:cNvPr id="149" name="直線矢印コネクタ 148">
            <a:extLst>
              <a:ext uri="{FF2B5EF4-FFF2-40B4-BE49-F238E27FC236}">
                <a16:creationId xmlns:a16="http://schemas.microsoft.com/office/drawing/2014/main" id="{D95E462F-9954-4438-8631-1F66DF183486}"/>
              </a:ext>
            </a:extLst>
          </p:cNvPr>
          <p:cNvCxnSpPr/>
          <p:nvPr/>
        </p:nvCxnSpPr>
        <p:spPr>
          <a:xfrm>
            <a:off x="8337542" y="2947528"/>
            <a:ext cx="624930" cy="0"/>
          </a:xfrm>
          <a:prstGeom prst="straightConnector1">
            <a:avLst/>
          </a:prstGeom>
          <a:noFill/>
          <a:ln w="25400" cap="flat" cmpd="sng" algn="ctr">
            <a:solidFill>
              <a:srgbClr val="C0504D"/>
            </a:solidFill>
            <a:prstDash val="solid"/>
            <a:headEnd type="arrow"/>
            <a:tailEnd type="arrow"/>
          </a:ln>
          <a:effectLst>
            <a:outerShdw blurRad="40000" dist="20000" dir="5400000" rotWithShape="0">
              <a:srgbClr val="000000">
                <a:alpha val="38000"/>
              </a:srgbClr>
            </a:outerShdw>
          </a:effectLst>
        </p:spPr>
      </p:cxnSp>
      <p:sp>
        <p:nvSpPr>
          <p:cNvPr id="150" name="正方形/長方形 149">
            <a:extLst>
              <a:ext uri="{FF2B5EF4-FFF2-40B4-BE49-F238E27FC236}">
                <a16:creationId xmlns:a16="http://schemas.microsoft.com/office/drawing/2014/main" id="{8F6B685E-CE50-46B8-AC2B-352B62650E06}"/>
              </a:ext>
            </a:extLst>
          </p:cNvPr>
          <p:cNvSpPr/>
          <p:nvPr/>
        </p:nvSpPr>
        <p:spPr>
          <a:xfrm>
            <a:off x="8340752" y="2575015"/>
            <a:ext cx="135181" cy="220052"/>
          </a:xfrm>
          <a:prstGeom prst="rect">
            <a:avLst/>
          </a:prstGeom>
          <a:solidFill>
            <a:sysClr val="window" lastClr="FFFFFF"/>
          </a:solidFill>
          <a:ln w="38100" cap="flat" cmpd="sng" algn="ctr">
            <a:solidFill>
              <a:srgbClr val="9BBB59"/>
            </a:solidFill>
            <a:prstDash val="sysDot"/>
          </a:ln>
          <a:effectLst/>
        </p:spPr>
        <p:txBody>
          <a:bodyPr rtlCol="0" anchor="ctr"/>
          <a:lstStyle/>
          <a:p>
            <a:pPr defTabSz="466549">
              <a:defRPr/>
            </a:pPr>
            <a:endParaRPr kumimoji="1" lang="ja-JP" altLang="en-US" sz="800" kern="0" dirty="0">
              <a:solidFill>
                <a:prstClr val="white"/>
              </a:solidFill>
              <a:cs typeface="Meiryo UI" panose="020B0604030504040204" pitchFamily="50" charset="-128"/>
            </a:endParaRPr>
          </a:p>
        </p:txBody>
      </p:sp>
      <p:cxnSp>
        <p:nvCxnSpPr>
          <p:cNvPr id="151" name="直線コネクタ 150">
            <a:extLst>
              <a:ext uri="{FF2B5EF4-FFF2-40B4-BE49-F238E27FC236}">
                <a16:creationId xmlns:a16="http://schemas.microsoft.com/office/drawing/2014/main" id="{C970C139-962F-4D17-A6AA-815262C7228F}"/>
              </a:ext>
            </a:extLst>
          </p:cNvPr>
          <p:cNvCxnSpPr>
            <a:endCxn id="155" idx="1"/>
          </p:cNvCxnSpPr>
          <p:nvPr/>
        </p:nvCxnSpPr>
        <p:spPr>
          <a:xfrm>
            <a:off x="8480729" y="2653522"/>
            <a:ext cx="707939" cy="218729"/>
          </a:xfrm>
          <a:prstGeom prst="line">
            <a:avLst/>
          </a:prstGeom>
          <a:noFill/>
          <a:ln w="9525" cap="flat" cmpd="sng" algn="ctr">
            <a:solidFill>
              <a:srgbClr val="9BBB59">
                <a:shade val="95000"/>
                <a:satMod val="105000"/>
              </a:srgbClr>
            </a:solidFill>
            <a:prstDash val="dash"/>
          </a:ln>
          <a:effectLst/>
        </p:spPr>
      </p:cxnSp>
      <p:cxnSp>
        <p:nvCxnSpPr>
          <p:cNvPr id="152" name="直線コネクタ 151">
            <a:extLst>
              <a:ext uri="{FF2B5EF4-FFF2-40B4-BE49-F238E27FC236}">
                <a16:creationId xmlns:a16="http://schemas.microsoft.com/office/drawing/2014/main" id="{76A66FCD-90FD-4C50-A670-B08799B6D509}"/>
              </a:ext>
            </a:extLst>
          </p:cNvPr>
          <p:cNvCxnSpPr/>
          <p:nvPr/>
        </p:nvCxnSpPr>
        <p:spPr>
          <a:xfrm flipV="1">
            <a:off x="8764213" y="2811016"/>
            <a:ext cx="456553" cy="413974"/>
          </a:xfrm>
          <a:prstGeom prst="line">
            <a:avLst/>
          </a:prstGeom>
          <a:noFill/>
          <a:ln w="9525" cap="flat" cmpd="sng" algn="ctr">
            <a:solidFill>
              <a:srgbClr val="9BBB59">
                <a:shade val="95000"/>
                <a:satMod val="105000"/>
              </a:srgbClr>
            </a:solidFill>
            <a:prstDash val="dash"/>
          </a:ln>
          <a:effectLst/>
        </p:spPr>
      </p:cxnSp>
      <p:cxnSp>
        <p:nvCxnSpPr>
          <p:cNvPr id="153" name="直線コネクタ 152">
            <a:extLst>
              <a:ext uri="{FF2B5EF4-FFF2-40B4-BE49-F238E27FC236}">
                <a16:creationId xmlns:a16="http://schemas.microsoft.com/office/drawing/2014/main" id="{03FFE442-9056-43E3-B359-32788BF4C55B}"/>
              </a:ext>
            </a:extLst>
          </p:cNvPr>
          <p:cNvCxnSpPr/>
          <p:nvPr/>
        </p:nvCxnSpPr>
        <p:spPr>
          <a:xfrm flipV="1">
            <a:off x="9066481" y="3251123"/>
            <a:ext cx="326291" cy="259120"/>
          </a:xfrm>
          <a:prstGeom prst="line">
            <a:avLst/>
          </a:prstGeom>
          <a:noFill/>
          <a:ln w="9525" cap="flat" cmpd="sng" algn="ctr">
            <a:solidFill>
              <a:srgbClr val="C0504D">
                <a:shade val="95000"/>
                <a:satMod val="105000"/>
              </a:srgbClr>
            </a:solidFill>
            <a:prstDash val="solid"/>
          </a:ln>
          <a:effectLst/>
        </p:spPr>
      </p:cxnSp>
      <p:cxnSp>
        <p:nvCxnSpPr>
          <p:cNvPr id="154" name="直線コネクタ 153">
            <a:extLst>
              <a:ext uri="{FF2B5EF4-FFF2-40B4-BE49-F238E27FC236}">
                <a16:creationId xmlns:a16="http://schemas.microsoft.com/office/drawing/2014/main" id="{9AE3123D-A6E8-4E4A-91AE-8150416EB58D}"/>
              </a:ext>
            </a:extLst>
          </p:cNvPr>
          <p:cNvCxnSpPr/>
          <p:nvPr/>
        </p:nvCxnSpPr>
        <p:spPr>
          <a:xfrm>
            <a:off x="8659230" y="2947528"/>
            <a:ext cx="733542" cy="303593"/>
          </a:xfrm>
          <a:prstGeom prst="line">
            <a:avLst/>
          </a:prstGeom>
          <a:noFill/>
          <a:ln w="9525" cap="flat" cmpd="sng" algn="ctr">
            <a:solidFill>
              <a:srgbClr val="C0504D">
                <a:shade val="95000"/>
                <a:satMod val="105000"/>
              </a:srgbClr>
            </a:solidFill>
            <a:prstDash val="solid"/>
          </a:ln>
          <a:effectLst/>
        </p:spPr>
      </p:cxnSp>
      <p:sp>
        <p:nvSpPr>
          <p:cNvPr id="155" name="テキスト ボックス 154">
            <a:extLst>
              <a:ext uri="{FF2B5EF4-FFF2-40B4-BE49-F238E27FC236}">
                <a16:creationId xmlns:a16="http://schemas.microsoft.com/office/drawing/2014/main" id="{9866D30D-3C7E-4F66-9CF8-10C90E840260}"/>
              </a:ext>
            </a:extLst>
          </p:cNvPr>
          <p:cNvSpPr txBox="1"/>
          <p:nvPr/>
        </p:nvSpPr>
        <p:spPr>
          <a:xfrm>
            <a:off x="9188668" y="2618335"/>
            <a:ext cx="1369299" cy="507831"/>
          </a:xfrm>
          <a:prstGeom prst="rect">
            <a:avLst/>
          </a:prstGeom>
          <a:noFill/>
        </p:spPr>
        <p:txBody>
          <a:bodyPr wrap="square" rtlCol="0">
            <a:spAutoFit/>
          </a:bodyPr>
          <a:lstStyle/>
          <a:p>
            <a:pPr defTabSz="466549"/>
            <a:r>
              <a:rPr kumimoji="1" lang="ja-JP" altLang="en-US" sz="900" dirty="0">
                <a:solidFill>
                  <a:prstClr val="black"/>
                </a:solidFill>
                <a:cs typeface="Meiryo UI" panose="020B0604030504040204" pitchFamily="50" charset="-128"/>
              </a:rPr>
              <a:t>大阪府では、健康寿命</a:t>
            </a:r>
            <a:r>
              <a:rPr kumimoji="1" lang="en-US" altLang="ja-JP" sz="900" dirty="0">
                <a:solidFill>
                  <a:prstClr val="black"/>
                </a:solidFill>
                <a:cs typeface="Meiryo UI" panose="020B0604030504040204" pitchFamily="50" charset="-128"/>
              </a:rPr>
              <a:t>2</a:t>
            </a:r>
            <a:r>
              <a:rPr kumimoji="1" lang="ja-JP" altLang="en-US" sz="900" dirty="0">
                <a:solidFill>
                  <a:prstClr val="black"/>
                </a:solidFill>
                <a:cs typeface="Meiryo UI" panose="020B0604030504040204" pitchFamily="50" charset="-128"/>
              </a:rPr>
              <a:t>歳以上の延伸をめざしている</a:t>
            </a:r>
            <a:endParaRPr kumimoji="1" lang="en-US" altLang="ja-JP" sz="900" dirty="0">
              <a:solidFill>
                <a:prstClr val="black"/>
              </a:solidFill>
              <a:cs typeface="Meiryo UI" panose="020B0604030504040204" pitchFamily="50" charset="-128"/>
            </a:endParaRPr>
          </a:p>
        </p:txBody>
      </p:sp>
      <p:sp>
        <p:nvSpPr>
          <p:cNvPr id="156" name="テキスト ボックス 155">
            <a:extLst>
              <a:ext uri="{FF2B5EF4-FFF2-40B4-BE49-F238E27FC236}">
                <a16:creationId xmlns:a16="http://schemas.microsoft.com/office/drawing/2014/main" id="{AA1991BB-D144-4DB5-9B73-D206ECB61795}"/>
              </a:ext>
            </a:extLst>
          </p:cNvPr>
          <p:cNvSpPr txBox="1"/>
          <p:nvPr/>
        </p:nvSpPr>
        <p:spPr>
          <a:xfrm>
            <a:off x="9408406" y="3120310"/>
            <a:ext cx="1033160" cy="369332"/>
          </a:xfrm>
          <a:prstGeom prst="rect">
            <a:avLst/>
          </a:prstGeom>
          <a:noFill/>
        </p:spPr>
        <p:txBody>
          <a:bodyPr wrap="square" rtlCol="0">
            <a:spAutoFit/>
          </a:bodyPr>
          <a:lstStyle/>
          <a:p>
            <a:pPr defTabSz="466549"/>
            <a:r>
              <a:rPr kumimoji="1" lang="ja-JP" altLang="en-US" sz="900" dirty="0">
                <a:solidFill>
                  <a:prstClr val="black"/>
                </a:solidFill>
                <a:cs typeface="Meiryo UI" panose="020B0604030504040204" pitchFamily="50" charset="-128"/>
              </a:rPr>
              <a:t>平均寿命との差</a:t>
            </a:r>
            <a:r>
              <a:rPr kumimoji="1" lang="ja-JP" altLang="en-US" sz="900" dirty="0" smtClean="0">
                <a:solidFill>
                  <a:prstClr val="black"/>
                </a:solidFill>
                <a:cs typeface="Meiryo UI" panose="020B0604030504040204" pitchFamily="50" charset="-128"/>
              </a:rPr>
              <a:t>は</a:t>
            </a:r>
            <a:endParaRPr kumimoji="1" lang="en-US" altLang="ja-JP" sz="900" dirty="0" smtClean="0">
              <a:solidFill>
                <a:prstClr val="black"/>
              </a:solidFill>
              <a:cs typeface="Meiryo UI" panose="020B0604030504040204" pitchFamily="50" charset="-128"/>
            </a:endParaRPr>
          </a:p>
          <a:p>
            <a:pPr defTabSz="466549"/>
            <a:r>
              <a:rPr kumimoji="1" lang="ja-JP" altLang="en-US" sz="900" dirty="0" smtClean="0">
                <a:solidFill>
                  <a:prstClr val="black"/>
                </a:solidFill>
                <a:cs typeface="Meiryo UI" panose="020B0604030504040204" pitchFamily="50" charset="-128"/>
              </a:rPr>
              <a:t>約</a:t>
            </a:r>
            <a:r>
              <a:rPr kumimoji="1" lang="en-US" altLang="ja-JP" sz="900" dirty="0">
                <a:solidFill>
                  <a:prstClr val="black"/>
                </a:solidFill>
                <a:cs typeface="Meiryo UI" panose="020B0604030504040204" pitchFamily="50" charset="-128"/>
              </a:rPr>
              <a:t>10</a:t>
            </a:r>
            <a:r>
              <a:rPr kumimoji="1" lang="ja-JP" altLang="en-US" sz="900" dirty="0">
                <a:solidFill>
                  <a:prstClr val="black"/>
                </a:solidFill>
                <a:cs typeface="Meiryo UI" panose="020B0604030504040204" pitchFamily="50" charset="-128"/>
              </a:rPr>
              <a:t>歳</a:t>
            </a:r>
            <a:endParaRPr kumimoji="1" lang="en-US" altLang="ja-JP" sz="900" dirty="0">
              <a:solidFill>
                <a:prstClr val="black"/>
              </a:solidFill>
              <a:cs typeface="Meiryo UI" panose="020B0604030504040204" pitchFamily="50" charset="-128"/>
            </a:endParaRPr>
          </a:p>
        </p:txBody>
      </p:sp>
      <p:cxnSp>
        <p:nvCxnSpPr>
          <p:cNvPr id="157" name="直線コネクタ 156">
            <a:extLst>
              <a:ext uri="{FF2B5EF4-FFF2-40B4-BE49-F238E27FC236}">
                <a16:creationId xmlns:a16="http://schemas.microsoft.com/office/drawing/2014/main" id="{CD58820B-167C-42CC-BB8F-E731FB9D7CC4}"/>
              </a:ext>
            </a:extLst>
          </p:cNvPr>
          <p:cNvCxnSpPr/>
          <p:nvPr/>
        </p:nvCxnSpPr>
        <p:spPr>
          <a:xfrm flipV="1">
            <a:off x="6980896" y="2575014"/>
            <a:ext cx="0" cy="1100270"/>
          </a:xfrm>
          <a:prstGeom prst="line">
            <a:avLst/>
          </a:prstGeom>
          <a:noFill/>
          <a:ln w="25400" cap="flat" cmpd="sng" algn="ctr">
            <a:solidFill>
              <a:srgbClr val="9BBB59"/>
            </a:solidFill>
            <a:prstDash val="solid"/>
          </a:ln>
          <a:effectLst>
            <a:outerShdw blurRad="40000" dist="20000" dir="5400000" rotWithShape="0">
              <a:srgbClr val="000000">
                <a:alpha val="38000"/>
              </a:srgbClr>
            </a:outerShdw>
          </a:effectLst>
        </p:spPr>
      </p:cxnSp>
      <p:sp>
        <p:nvSpPr>
          <p:cNvPr id="158" name="テキスト ボックス 157">
            <a:extLst>
              <a:ext uri="{FF2B5EF4-FFF2-40B4-BE49-F238E27FC236}">
                <a16:creationId xmlns:a16="http://schemas.microsoft.com/office/drawing/2014/main" id="{CE8C83F9-E912-4F5F-8738-34D96104E33C}"/>
              </a:ext>
            </a:extLst>
          </p:cNvPr>
          <p:cNvSpPr txBox="1"/>
          <p:nvPr/>
        </p:nvSpPr>
        <p:spPr>
          <a:xfrm>
            <a:off x="8000382" y="3648351"/>
            <a:ext cx="324732" cy="183039"/>
          </a:xfrm>
          <a:prstGeom prst="rect">
            <a:avLst/>
          </a:prstGeom>
          <a:noFill/>
        </p:spPr>
        <p:txBody>
          <a:bodyPr wrap="none" rtlCol="0">
            <a:spAutoFit/>
          </a:bodyPr>
          <a:lstStyle/>
          <a:p>
            <a:pPr algn="ctr" defTabSz="466549"/>
            <a:r>
              <a:rPr kumimoji="1" lang="en-US" altLang="ja-JP" sz="800" dirty="0">
                <a:solidFill>
                  <a:prstClr val="black"/>
                </a:solidFill>
                <a:cs typeface="Meiryo UI" panose="020B0604030504040204" pitchFamily="50" charset="-128"/>
              </a:rPr>
              <a:t>70</a:t>
            </a:r>
            <a:endParaRPr kumimoji="1" lang="ja-JP" altLang="en-US" sz="800" dirty="0">
              <a:solidFill>
                <a:prstClr val="black"/>
              </a:solidFill>
              <a:cs typeface="Meiryo UI" panose="020B0604030504040204" pitchFamily="50" charset="-128"/>
            </a:endParaRPr>
          </a:p>
        </p:txBody>
      </p:sp>
      <p:sp>
        <p:nvSpPr>
          <p:cNvPr id="159" name="テキスト ボックス 158">
            <a:extLst>
              <a:ext uri="{FF2B5EF4-FFF2-40B4-BE49-F238E27FC236}">
                <a16:creationId xmlns:a16="http://schemas.microsoft.com/office/drawing/2014/main" id="{9CADC167-ED31-4E53-A875-01A9A10C596F}"/>
              </a:ext>
            </a:extLst>
          </p:cNvPr>
          <p:cNvSpPr txBox="1"/>
          <p:nvPr/>
        </p:nvSpPr>
        <p:spPr>
          <a:xfrm>
            <a:off x="8787289" y="3648351"/>
            <a:ext cx="324732" cy="183039"/>
          </a:xfrm>
          <a:prstGeom prst="rect">
            <a:avLst/>
          </a:prstGeom>
          <a:noFill/>
        </p:spPr>
        <p:txBody>
          <a:bodyPr wrap="none" rtlCol="0">
            <a:spAutoFit/>
          </a:bodyPr>
          <a:lstStyle/>
          <a:p>
            <a:pPr algn="ctr" defTabSz="466549"/>
            <a:r>
              <a:rPr kumimoji="1" lang="en-US" altLang="ja-JP" sz="800" dirty="0">
                <a:solidFill>
                  <a:prstClr val="black"/>
                </a:solidFill>
                <a:cs typeface="Meiryo UI" panose="020B0604030504040204" pitchFamily="50" charset="-128"/>
              </a:rPr>
              <a:t>80</a:t>
            </a:r>
            <a:endParaRPr kumimoji="1" lang="ja-JP" altLang="en-US" sz="800" dirty="0">
              <a:solidFill>
                <a:prstClr val="black"/>
              </a:solidFill>
              <a:cs typeface="Meiryo UI" panose="020B0604030504040204" pitchFamily="50" charset="-128"/>
            </a:endParaRPr>
          </a:p>
        </p:txBody>
      </p:sp>
      <p:sp>
        <p:nvSpPr>
          <p:cNvPr id="160" name="テキスト ボックス 159">
            <a:extLst>
              <a:ext uri="{FF2B5EF4-FFF2-40B4-BE49-F238E27FC236}">
                <a16:creationId xmlns:a16="http://schemas.microsoft.com/office/drawing/2014/main" id="{E50812F8-0341-4A57-A162-8204E208EE53}"/>
              </a:ext>
            </a:extLst>
          </p:cNvPr>
          <p:cNvSpPr txBox="1"/>
          <p:nvPr/>
        </p:nvSpPr>
        <p:spPr>
          <a:xfrm>
            <a:off x="9527125" y="3648351"/>
            <a:ext cx="324732" cy="183039"/>
          </a:xfrm>
          <a:prstGeom prst="rect">
            <a:avLst/>
          </a:prstGeom>
          <a:noFill/>
        </p:spPr>
        <p:txBody>
          <a:bodyPr wrap="none" rtlCol="0">
            <a:spAutoFit/>
          </a:bodyPr>
          <a:lstStyle/>
          <a:p>
            <a:pPr algn="ctr" defTabSz="466549"/>
            <a:r>
              <a:rPr kumimoji="1" lang="en-US" altLang="ja-JP" sz="800" dirty="0">
                <a:solidFill>
                  <a:prstClr val="black"/>
                </a:solidFill>
                <a:cs typeface="Meiryo UI" panose="020B0604030504040204" pitchFamily="50" charset="-128"/>
              </a:rPr>
              <a:t>90</a:t>
            </a:r>
            <a:endParaRPr kumimoji="1" lang="ja-JP" altLang="en-US" sz="800" dirty="0">
              <a:solidFill>
                <a:prstClr val="black"/>
              </a:solidFill>
              <a:cs typeface="Meiryo UI" panose="020B0604030504040204" pitchFamily="50" charset="-128"/>
            </a:endParaRPr>
          </a:p>
        </p:txBody>
      </p:sp>
      <p:sp>
        <p:nvSpPr>
          <p:cNvPr id="162" name="テキスト ボックス 161">
            <a:extLst>
              <a:ext uri="{FF2B5EF4-FFF2-40B4-BE49-F238E27FC236}">
                <a16:creationId xmlns:a16="http://schemas.microsoft.com/office/drawing/2014/main" id="{CE8C83F9-E912-4F5F-8738-34D96104E33C}"/>
              </a:ext>
            </a:extLst>
          </p:cNvPr>
          <p:cNvSpPr txBox="1"/>
          <p:nvPr/>
        </p:nvSpPr>
        <p:spPr>
          <a:xfrm>
            <a:off x="7275652" y="3648351"/>
            <a:ext cx="324732" cy="183039"/>
          </a:xfrm>
          <a:prstGeom prst="rect">
            <a:avLst/>
          </a:prstGeom>
          <a:noFill/>
        </p:spPr>
        <p:txBody>
          <a:bodyPr wrap="none" rtlCol="0">
            <a:spAutoFit/>
          </a:bodyPr>
          <a:lstStyle/>
          <a:p>
            <a:pPr algn="ctr" defTabSz="466549"/>
            <a:r>
              <a:rPr kumimoji="1" lang="en-US" altLang="ja-JP" sz="800" dirty="0">
                <a:solidFill>
                  <a:prstClr val="black"/>
                </a:solidFill>
                <a:cs typeface="Meiryo UI" panose="020B0604030504040204" pitchFamily="50" charset="-128"/>
              </a:rPr>
              <a:t>60</a:t>
            </a:r>
            <a:endParaRPr kumimoji="1" lang="ja-JP" altLang="en-US" sz="800" dirty="0">
              <a:solidFill>
                <a:prstClr val="black"/>
              </a:solidFill>
              <a:cs typeface="Meiryo UI" panose="020B0604030504040204" pitchFamily="50" charset="-128"/>
            </a:endParaRPr>
          </a:p>
        </p:txBody>
      </p:sp>
      <p:cxnSp>
        <p:nvCxnSpPr>
          <p:cNvPr id="163" name="直線矢印コネクタ 162">
            <a:extLst>
              <a:ext uri="{FF2B5EF4-FFF2-40B4-BE49-F238E27FC236}">
                <a16:creationId xmlns:a16="http://schemas.microsoft.com/office/drawing/2014/main" id="{D95E462F-9954-4438-8631-1F66DF183486}"/>
              </a:ext>
            </a:extLst>
          </p:cNvPr>
          <p:cNvCxnSpPr>
            <a:endCxn id="144" idx="3"/>
          </p:cNvCxnSpPr>
          <p:nvPr/>
        </p:nvCxnSpPr>
        <p:spPr>
          <a:xfrm flipV="1">
            <a:off x="8606127" y="3510242"/>
            <a:ext cx="762649" cy="3162"/>
          </a:xfrm>
          <a:prstGeom prst="straightConnector1">
            <a:avLst/>
          </a:prstGeom>
          <a:noFill/>
          <a:ln w="25400" cap="flat" cmpd="sng" algn="ctr">
            <a:solidFill>
              <a:srgbClr val="C0504D"/>
            </a:solidFill>
            <a:prstDash val="solid"/>
            <a:headEnd type="arrow"/>
            <a:tailEnd type="arrow"/>
          </a:ln>
          <a:effectLst>
            <a:outerShdw blurRad="40000" dist="20000" dir="5400000" rotWithShape="0">
              <a:srgbClr val="000000">
                <a:alpha val="38000"/>
              </a:srgbClr>
            </a:outerShdw>
          </a:effectLst>
        </p:spPr>
      </p:cxnSp>
      <p:sp>
        <p:nvSpPr>
          <p:cNvPr id="166" name="正方形/長方形 165">
            <a:extLst>
              <a:ext uri="{FF2B5EF4-FFF2-40B4-BE49-F238E27FC236}">
                <a16:creationId xmlns:a16="http://schemas.microsoft.com/office/drawing/2014/main" id="{8F6B685E-CE50-46B8-AC2B-352B62650E06}"/>
              </a:ext>
            </a:extLst>
          </p:cNvPr>
          <p:cNvSpPr/>
          <p:nvPr/>
        </p:nvSpPr>
        <p:spPr>
          <a:xfrm>
            <a:off x="8606127" y="3113391"/>
            <a:ext cx="135181" cy="220052"/>
          </a:xfrm>
          <a:prstGeom prst="rect">
            <a:avLst/>
          </a:prstGeom>
          <a:solidFill>
            <a:sysClr val="window" lastClr="FFFFFF"/>
          </a:solidFill>
          <a:ln w="38100" cap="flat" cmpd="sng" algn="ctr">
            <a:solidFill>
              <a:srgbClr val="9BBB59"/>
            </a:solidFill>
            <a:prstDash val="sysDot"/>
          </a:ln>
          <a:effectLst/>
        </p:spPr>
        <p:txBody>
          <a:bodyPr rtlCol="0" anchor="ctr"/>
          <a:lstStyle/>
          <a:p>
            <a:pPr defTabSz="466549">
              <a:defRPr/>
            </a:pPr>
            <a:endParaRPr kumimoji="1" lang="ja-JP" altLang="en-US" sz="800" kern="0" dirty="0">
              <a:solidFill>
                <a:prstClr val="white"/>
              </a:solidFill>
              <a:cs typeface="Meiryo UI" panose="020B0604030504040204" pitchFamily="50" charset="-128"/>
            </a:endParaRPr>
          </a:p>
        </p:txBody>
      </p:sp>
      <p:sp>
        <p:nvSpPr>
          <p:cNvPr id="167" name="テキスト ボックス 166"/>
          <p:cNvSpPr txBox="1"/>
          <p:nvPr/>
        </p:nvSpPr>
        <p:spPr>
          <a:xfrm>
            <a:off x="6760432" y="2334468"/>
            <a:ext cx="2118093" cy="26161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100" i="0" u="none" strike="noStrike" kern="0" cap="none" spc="0" normalizeH="0" baseline="0" noProof="0" dirty="0" smtClean="0">
                <a:ln>
                  <a:noFill/>
                </a:ln>
                <a:solidFill>
                  <a:prstClr val="black"/>
                </a:solidFill>
                <a:effectLst/>
                <a:uLnTx/>
                <a:uFillTx/>
              </a:rPr>
              <a:t>大阪府の健康寿命と平均寿命</a:t>
            </a:r>
            <a:endParaRPr kumimoji="1" lang="en-US" altLang="ja-JP" sz="1100" i="0" u="none" strike="noStrike" kern="0" cap="none" spc="0" normalizeH="0" baseline="0" noProof="0" dirty="0" smtClean="0">
              <a:ln>
                <a:noFill/>
              </a:ln>
              <a:solidFill>
                <a:prstClr val="black"/>
              </a:solidFill>
              <a:effectLst/>
              <a:uLnTx/>
              <a:uFillTx/>
            </a:endParaRPr>
          </a:p>
        </p:txBody>
      </p:sp>
      <p:sp>
        <p:nvSpPr>
          <p:cNvPr id="229" name="テキスト ボックス 228"/>
          <p:cNvSpPr txBox="1"/>
          <p:nvPr/>
        </p:nvSpPr>
        <p:spPr>
          <a:xfrm>
            <a:off x="10901363" y="2923517"/>
            <a:ext cx="1680981" cy="1785104"/>
          </a:xfrm>
          <a:prstGeom prst="rect">
            <a:avLst/>
          </a:prstGeom>
          <a:noFill/>
        </p:spPr>
        <p:txBody>
          <a:bodyPr wrap="square" rtlCol="0">
            <a:spAutoFit/>
          </a:bodyPr>
          <a:lstStyle/>
          <a:p>
            <a:pPr marL="180975" indent="-180975" defTabSz="913740"/>
            <a:r>
              <a:rPr kumimoji="1" lang="ja-JP" altLang="en-US" sz="1100" dirty="0" smtClean="0">
                <a:solidFill>
                  <a:prstClr val="black"/>
                </a:solidFill>
                <a:cs typeface="Meiryo UI" panose="020B0604030504040204" pitchFamily="50" charset="-128"/>
              </a:rPr>
              <a:t>　①　健康上の問題で日常生活に影響のない期間を示す健康寿命を延伸するとともに、</a:t>
            </a:r>
            <a:endParaRPr kumimoji="1" lang="en-US" altLang="ja-JP" sz="1100" dirty="0" smtClean="0">
              <a:solidFill>
                <a:prstClr val="black"/>
              </a:solidFill>
              <a:cs typeface="Meiryo UI" panose="020B0604030504040204" pitchFamily="50" charset="-128"/>
            </a:endParaRPr>
          </a:p>
          <a:p>
            <a:pPr marL="180975" indent="-180975" defTabSz="913740"/>
            <a:endParaRPr kumimoji="1" lang="ja-JP" altLang="en-US" sz="1100" dirty="0" smtClean="0">
              <a:solidFill>
                <a:prstClr val="black"/>
              </a:solidFill>
              <a:cs typeface="Meiryo UI" panose="020B0604030504040204" pitchFamily="50" charset="-128"/>
            </a:endParaRPr>
          </a:p>
          <a:p>
            <a:pPr marL="182563" indent="-182563" defTabSz="913740"/>
            <a:r>
              <a:rPr kumimoji="1" lang="ja-JP" altLang="en-US" sz="1100" dirty="0">
                <a:solidFill>
                  <a:prstClr val="black"/>
                </a:solidFill>
                <a:cs typeface="Meiryo UI" panose="020B0604030504040204" pitchFamily="50" charset="-128"/>
              </a:rPr>
              <a:t>　②　加齢等により健康に影響が生じても、生涯を通じて多様な活動を続けられるようにしていくことが重要。</a:t>
            </a:r>
          </a:p>
        </p:txBody>
      </p:sp>
      <p:sp>
        <p:nvSpPr>
          <p:cNvPr id="231" name="二等辺三角形 230"/>
          <p:cNvSpPr/>
          <p:nvPr/>
        </p:nvSpPr>
        <p:spPr>
          <a:xfrm rot="5400000">
            <a:off x="10366886" y="3461654"/>
            <a:ext cx="789777" cy="149060"/>
          </a:xfrm>
          <a:prstGeom prst="triangle">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kumimoji="1" lang="ja-JP" altLang="en-US"/>
          </a:p>
        </p:txBody>
      </p:sp>
      <p:sp>
        <p:nvSpPr>
          <p:cNvPr id="164" name="大かっこ 163"/>
          <p:cNvSpPr/>
          <p:nvPr/>
        </p:nvSpPr>
        <p:spPr>
          <a:xfrm>
            <a:off x="6777240" y="4007617"/>
            <a:ext cx="3577464" cy="662650"/>
          </a:xfrm>
          <a:prstGeom prst="bracketPair">
            <a:avLst>
              <a:gd name="adj" fmla="val 8224"/>
            </a:avLst>
          </a:prstGeom>
          <a:noFill/>
          <a:ln w="6350" cap="flat" cmpd="sng" algn="ctr">
            <a:solidFill>
              <a:srgbClr val="70AD47"/>
            </a:solidFill>
            <a:prstDash val="solid"/>
            <a:miter lim="800000"/>
          </a:ln>
          <a:effectLst/>
        </p:spPr>
        <p:txBody>
          <a:bodyPr lIns="36000" rIns="36000" rtlCol="0" anchor="ctr"/>
          <a:lstStyle/>
          <a:p>
            <a:pPr marL="48599" indent="-48599" defTabSz="466549">
              <a:defRPr/>
            </a:pPr>
            <a:r>
              <a:rPr lang="ja-JP" altLang="en-US" sz="900" kern="0" dirty="0" smtClean="0">
                <a:solidFill>
                  <a:prstClr val="black"/>
                </a:solidFill>
                <a:cs typeface="Meiryo UI" panose="020B0604030504040204" pitchFamily="50" charset="-128"/>
              </a:rPr>
              <a:t>・　</a:t>
            </a:r>
            <a:r>
              <a:rPr lang="ja-JP" altLang="en-US" sz="900" b="1" kern="0" dirty="0" smtClean="0">
                <a:solidFill>
                  <a:prstClr val="black"/>
                </a:solidFill>
                <a:cs typeface="Meiryo UI" panose="020B0604030504040204" pitchFamily="50" charset="-128"/>
              </a:rPr>
              <a:t>健康寿命</a:t>
            </a:r>
            <a:r>
              <a:rPr lang="ja-JP" altLang="en-US" sz="900" kern="0" dirty="0" smtClean="0">
                <a:solidFill>
                  <a:prstClr val="black"/>
                </a:solidFill>
                <a:cs typeface="Meiryo UI" panose="020B0604030504040204" pitchFamily="50" charset="-128"/>
              </a:rPr>
              <a:t>の定義は、</a:t>
            </a:r>
            <a:r>
              <a:rPr lang="ja-JP" altLang="en-US" sz="900" b="1" kern="0" dirty="0" smtClean="0">
                <a:solidFill>
                  <a:prstClr val="black"/>
                </a:solidFill>
                <a:cs typeface="Meiryo UI" panose="020B0604030504040204" pitchFamily="50" charset="-128"/>
              </a:rPr>
              <a:t>日常生活に制限のない期間の平均。</a:t>
            </a:r>
            <a:endParaRPr lang="en-US" altLang="ja-JP" sz="900" b="1" kern="0" dirty="0" smtClean="0">
              <a:solidFill>
                <a:prstClr val="black"/>
              </a:solidFill>
              <a:cs typeface="Meiryo UI" panose="020B0604030504040204" pitchFamily="50" charset="-128"/>
            </a:endParaRPr>
          </a:p>
          <a:p>
            <a:pPr marL="48599" indent="-48599" defTabSz="466549">
              <a:defRPr/>
            </a:pPr>
            <a:r>
              <a:rPr lang="ja-JP" altLang="en-US" sz="900" kern="0" dirty="0" smtClean="0">
                <a:solidFill>
                  <a:prstClr val="black"/>
                </a:solidFill>
                <a:cs typeface="Meiryo UI" panose="020B0604030504040204" pitchFamily="50" charset="-128"/>
              </a:rPr>
              <a:t>・　国民生活基礎調査の「現在、健康上の問題で日常生活に何か影響がありますか」という質問に対し、「ある」の回答を不健康な状態として算出。</a:t>
            </a:r>
          </a:p>
          <a:p>
            <a:pPr marL="43739" indent="-43739" defTabSz="466549">
              <a:defRPr/>
            </a:pPr>
            <a:r>
              <a:rPr lang="ja-JP" altLang="en-US" sz="900" kern="0" dirty="0" smtClean="0">
                <a:solidFill>
                  <a:prstClr val="black"/>
                </a:solidFill>
                <a:cs typeface="Meiryo UI" panose="020B0604030504040204" pitchFamily="50" charset="-128"/>
              </a:rPr>
              <a:t>・　大阪府の健康寿命は、全国（男性</a:t>
            </a:r>
            <a:r>
              <a:rPr lang="en-US" altLang="ja-JP" sz="900" kern="0" dirty="0" smtClean="0">
                <a:solidFill>
                  <a:prstClr val="black"/>
                </a:solidFill>
                <a:cs typeface="Meiryo UI" panose="020B0604030504040204" pitchFamily="50" charset="-128"/>
              </a:rPr>
              <a:t>72.14</a:t>
            </a:r>
            <a:r>
              <a:rPr lang="ja-JP" altLang="en-US" sz="900" kern="0" dirty="0" smtClean="0">
                <a:solidFill>
                  <a:prstClr val="black"/>
                </a:solidFill>
                <a:cs typeface="Meiryo UI" panose="020B0604030504040204" pitchFamily="50" charset="-128"/>
              </a:rPr>
              <a:t>歳、女性</a:t>
            </a:r>
            <a:r>
              <a:rPr lang="en-US" altLang="ja-JP" sz="900" kern="0" dirty="0" smtClean="0">
                <a:solidFill>
                  <a:prstClr val="black"/>
                </a:solidFill>
                <a:cs typeface="Meiryo UI" panose="020B0604030504040204" pitchFamily="50" charset="-128"/>
              </a:rPr>
              <a:t>74.49</a:t>
            </a:r>
            <a:r>
              <a:rPr lang="ja-JP" altLang="en-US" sz="900" kern="0" dirty="0" smtClean="0">
                <a:solidFill>
                  <a:prstClr val="black"/>
                </a:solidFill>
                <a:cs typeface="Meiryo UI" panose="020B0604030504040204" pitchFamily="50" charset="-128"/>
              </a:rPr>
              <a:t>歳）と比較して男女とも短い。　（男性：</a:t>
            </a:r>
            <a:r>
              <a:rPr lang="en-US" altLang="ja-JP" sz="900" kern="0" dirty="0" smtClean="0">
                <a:solidFill>
                  <a:prstClr val="black"/>
                </a:solidFill>
                <a:cs typeface="Meiryo UI" panose="020B0604030504040204" pitchFamily="50" charset="-128"/>
              </a:rPr>
              <a:t>39</a:t>
            </a:r>
            <a:r>
              <a:rPr lang="ja-JP" altLang="en-US" sz="900" kern="0" dirty="0" smtClean="0">
                <a:solidFill>
                  <a:prstClr val="black"/>
                </a:solidFill>
                <a:cs typeface="Meiryo UI" panose="020B0604030504040204" pitchFamily="50" charset="-128"/>
              </a:rPr>
              <a:t>位、女性：</a:t>
            </a:r>
            <a:r>
              <a:rPr lang="en-US" altLang="ja-JP" sz="900" kern="0" dirty="0" smtClean="0">
                <a:solidFill>
                  <a:prstClr val="black"/>
                </a:solidFill>
                <a:cs typeface="Meiryo UI" panose="020B0604030504040204" pitchFamily="50" charset="-128"/>
              </a:rPr>
              <a:t>34</a:t>
            </a:r>
            <a:r>
              <a:rPr lang="ja-JP" altLang="en-US" sz="900" kern="0" dirty="0" smtClean="0">
                <a:solidFill>
                  <a:prstClr val="black"/>
                </a:solidFill>
                <a:cs typeface="Meiryo UI" panose="020B0604030504040204" pitchFamily="50" charset="-128"/>
              </a:rPr>
              <a:t>位）</a:t>
            </a:r>
          </a:p>
        </p:txBody>
      </p:sp>
      <p:sp>
        <p:nvSpPr>
          <p:cNvPr id="161" name="テキスト ボックス 160"/>
          <p:cNvSpPr txBox="1"/>
          <p:nvPr/>
        </p:nvSpPr>
        <p:spPr>
          <a:xfrm>
            <a:off x="7270317" y="3763346"/>
            <a:ext cx="2408147" cy="276999"/>
          </a:xfrm>
          <a:prstGeom prst="rect">
            <a:avLst/>
          </a:prstGeom>
          <a:noFill/>
        </p:spPr>
        <p:txBody>
          <a:bodyPr wrap="square" rtlCol="0">
            <a:spAutoFit/>
          </a:bodyPr>
          <a:lstStyle/>
          <a:p>
            <a:r>
              <a:rPr lang="ja-JP" altLang="en-US" sz="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健康寿命：厚生労働省「都道府県別健康寿命」</a:t>
            </a:r>
            <a:r>
              <a:rPr lang="en-US" altLang="ja-JP" sz="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(H28</a:t>
            </a:r>
            <a:r>
              <a:rPr lang="ja-JP" altLang="en-US" sz="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平均寿命：厚生労働省「都道府県別生命表の概況」</a:t>
            </a:r>
            <a:r>
              <a:rPr lang="en-US" altLang="ja-JP" sz="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5" name="テキスト ボックス 164"/>
          <p:cNvSpPr txBox="1"/>
          <p:nvPr/>
        </p:nvSpPr>
        <p:spPr>
          <a:xfrm>
            <a:off x="6988243" y="3808461"/>
            <a:ext cx="351349" cy="156891"/>
          </a:xfrm>
          <a:prstGeom prst="rect">
            <a:avLst/>
          </a:prstGeom>
          <a:noFill/>
        </p:spPr>
        <p:txBody>
          <a:bodyPr wrap="none" rtlCol="0">
            <a:spAutoFit/>
          </a:bodyPr>
          <a:lstStyle/>
          <a:p>
            <a:r>
              <a:rPr lang="ja-JP" altLang="en-US" sz="600" dirty="0">
                <a:solidFill>
                  <a:prstClr val="black"/>
                </a:solidFill>
                <a:cs typeface="Meiryo UI" panose="020B0604030504040204" pitchFamily="50" charset="-128"/>
              </a:rPr>
              <a:t>出典</a:t>
            </a:r>
            <a:endParaRPr kumimoji="1" lang="ja-JP" altLang="en-US" sz="600" dirty="0">
              <a:solidFill>
                <a:prstClr val="black"/>
              </a:solidFill>
              <a:cs typeface="Meiryo UI" panose="020B0604030504040204" pitchFamily="50" charset="-128"/>
            </a:endParaRPr>
          </a:p>
        </p:txBody>
      </p:sp>
      <p:sp>
        <p:nvSpPr>
          <p:cNvPr id="237" name="二等辺三角形 236"/>
          <p:cNvSpPr/>
          <p:nvPr/>
        </p:nvSpPr>
        <p:spPr>
          <a:xfrm>
            <a:off x="7525217" y="5491609"/>
            <a:ext cx="4389279" cy="2737337"/>
          </a:xfrm>
          <a:prstGeom prst="triangle">
            <a:avLst>
              <a:gd name="adj" fmla="val 48990"/>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38" name="台形 237"/>
          <p:cNvSpPr/>
          <p:nvPr/>
        </p:nvSpPr>
        <p:spPr>
          <a:xfrm>
            <a:off x="6807114" y="8238973"/>
            <a:ext cx="5843857" cy="1074168"/>
          </a:xfrm>
          <a:prstGeom prst="trapezoid">
            <a:avLst>
              <a:gd name="adj" fmla="val 66652"/>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47" name="上矢印 246"/>
          <p:cNvSpPr/>
          <p:nvPr/>
        </p:nvSpPr>
        <p:spPr>
          <a:xfrm>
            <a:off x="9477467" y="5474799"/>
            <a:ext cx="362569" cy="143666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2" name="円弧 241"/>
          <p:cNvSpPr/>
          <p:nvPr/>
        </p:nvSpPr>
        <p:spPr>
          <a:xfrm>
            <a:off x="9328075" y="7248468"/>
            <a:ext cx="788480" cy="266361"/>
          </a:xfrm>
          <a:prstGeom prst="arc">
            <a:avLst>
              <a:gd name="adj1" fmla="val 10777143"/>
              <a:gd name="adj2" fmla="val 0"/>
            </a:avLst>
          </a:prstGeom>
          <a:noFill/>
          <a:ln w="38100" cap="flat" cmpd="sng" algn="ctr">
            <a:solidFill>
              <a:sysClr val="window" lastClr="FFFFFF">
                <a:lumMod val="50000"/>
              </a:sysClr>
            </a:solidFill>
            <a:prstDash val="solid"/>
            <a:miter lim="800000"/>
            <a:headEnd type="triangle" w="lg" len="med"/>
            <a:tailEnd type="triangle" w="lg" len="me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536" b="0" i="0" u="none" strike="noStrike" kern="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53" name="テキスト ボックス 252"/>
          <p:cNvSpPr txBox="1"/>
          <p:nvPr/>
        </p:nvSpPr>
        <p:spPr>
          <a:xfrm>
            <a:off x="8961895" y="8619927"/>
            <a:ext cx="1498352" cy="307777"/>
          </a:xfrm>
          <a:prstGeom prst="rect">
            <a:avLst/>
          </a:prstGeom>
          <a:noFill/>
          <a:ln>
            <a:solidFill>
              <a:schemeClr val="tx1"/>
            </a:solidFill>
            <a:prstDash val="solid"/>
          </a:ln>
        </p:spPr>
        <p:txBody>
          <a:bodyPr wrap="square" rtlCol="0">
            <a:spAutoFit/>
          </a:bodyPr>
          <a:lstStyle/>
          <a:p>
            <a:r>
              <a:rPr kumimoji="1" lang="ja-JP" altLang="en-US" sz="1400" dirty="0" smtClean="0"/>
              <a:t>先進技術の活用</a:t>
            </a:r>
            <a:endParaRPr kumimoji="1" lang="ja-JP" altLang="en-US" sz="1400" dirty="0"/>
          </a:p>
        </p:txBody>
      </p:sp>
      <p:grpSp>
        <p:nvGrpSpPr>
          <p:cNvPr id="257" name="グループ化 256"/>
          <p:cNvGrpSpPr/>
          <p:nvPr/>
        </p:nvGrpSpPr>
        <p:grpSpPr>
          <a:xfrm>
            <a:off x="5873035" y="1216077"/>
            <a:ext cx="764059" cy="5923679"/>
            <a:chOff x="5676208" y="2710095"/>
            <a:chExt cx="1064161" cy="4067110"/>
          </a:xfrm>
        </p:grpSpPr>
        <p:cxnSp>
          <p:nvCxnSpPr>
            <p:cNvPr id="18" name="カギ線コネクタ 17"/>
            <p:cNvCxnSpPr/>
            <p:nvPr/>
          </p:nvCxnSpPr>
          <p:spPr>
            <a:xfrm rot="5400000" flipH="1" flipV="1">
              <a:off x="4475194" y="4512029"/>
              <a:ext cx="4067110" cy="463241"/>
            </a:xfrm>
            <a:prstGeom prst="bentConnector3">
              <a:avLst>
                <a:gd name="adj1" fmla="val 99749"/>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256" name="直線コネクタ 255"/>
            <p:cNvCxnSpPr/>
            <p:nvPr/>
          </p:nvCxnSpPr>
          <p:spPr>
            <a:xfrm>
              <a:off x="5676208" y="6772844"/>
              <a:ext cx="649633" cy="0"/>
            </a:xfrm>
            <a:prstGeom prst="line">
              <a:avLst/>
            </a:prstGeom>
            <a:ln w="76200"/>
          </p:spPr>
          <p:style>
            <a:lnRef idx="1">
              <a:schemeClr val="accent1"/>
            </a:lnRef>
            <a:fillRef idx="0">
              <a:schemeClr val="accent1"/>
            </a:fillRef>
            <a:effectRef idx="0">
              <a:schemeClr val="accent1"/>
            </a:effectRef>
            <a:fontRef idx="minor">
              <a:schemeClr val="tx1"/>
            </a:fontRef>
          </p:style>
        </p:cxnSp>
      </p:grpSp>
      <p:cxnSp>
        <p:nvCxnSpPr>
          <p:cNvPr id="7" name="直線コネクタ 6"/>
          <p:cNvCxnSpPr/>
          <p:nvPr/>
        </p:nvCxnSpPr>
        <p:spPr>
          <a:xfrm>
            <a:off x="287384" y="887278"/>
            <a:ext cx="542670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直線コネクタ 97"/>
          <p:cNvCxnSpPr/>
          <p:nvPr/>
        </p:nvCxnSpPr>
        <p:spPr>
          <a:xfrm>
            <a:off x="289577" y="577229"/>
            <a:ext cx="542670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直線コネクタ 99"/>
          <p:cNvCxnSpPr/>
          <p:nvPr/>
        </p:nvCxnSpPr>
        <p:spPr>
          <a:xfrm>
            <a:off x="6858374" y="912887"/>
            <a:ext cx="5606093" cy="1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101" name="直線コネクタ 100"/>
          <p:cNvCxnSpPr/>
          <p:nvPr/>
        </p:nvCxnSpPr>
        <p:spPr>
          <a:xfrm>
            <a:off x="6861831" y="632172"/>
            <a:ext cx="5602636" cy="9136"/>
          </a:xfrm>
          <a:prstGeom prst="line">
            <a:avLst/>
          </a:prstGeom>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6864278" y="640829"/>
            <a:ext cx="2412150" cy="338554"/>
          </a:xfrm>
          <a:prstGeom prst="rect">
            <a:avLst/>
          </a:prstGeom>
          <a:noFill/>
        </p:spPr>
        <p:txBody>
          <a:bodyPr wrap="square" rtlCol="0">
            <a:spAutoFit/>
          </a:bodyPr>
          <a:lstStyle/>
          <a:p>
            <a:r>
              <a:rPr kumimoji="1" lang="en-US" altLang="ja-JP" sz="1600" dirty="0" smtClean="0"/>
              <a:t>10</a:t>
            </a:r>
            <a:r>
              <a:rPr kumimoji="1" lang="ja-JP" altLang="en-US" sz="1600" dirty="0" smtClean="0"/>
              <a:t>歳若返りの概要</a:t>
            </a:r>
            <a:endParaRPr kumimoji="1" lang="ja-JP" altLang="en-US" sz="1600" dirty="0"/>
          </a:p>
        </p:txBody>
      </p:sp>
      <p:grpSp>
        <p:nvGrpSpPr>
          <p:cNvPr id="11" name="グループ化 10"/>
          <p:cNvGrpSpPr/>
          <p:nvPr/>
        </p:nvGrpSpPr>
        <p:grpSpPr>
          <a:xfrm>
            <a:off x="127231" y="1776771"/>
            <a:ext cx="5943459" cy="4634549"/>
            <a:chOff x="92592" y="1937423"/>
            <a:chExt cx="5943459" cy="4634549"/>
          </a:xfrm>
        </p:grpSpPr>
        <p:sp>
          <p:nvSpPr>
            <p:cNvPr id="9" name="正方形/長方形 8"/>
            <p:cNvSpPr/>
            <p:nvPr/>
          </p:nvSpPr>
          <p:spPr>
            <a:xfrm>
              <a:off x="164034" y="1937423"/>
              <a:ext cx="5811152" cy="4634549"/>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86" name="テキスト ボックス 85"/>
            <p:cNvSpPr txBox="1"/>
            <p:nvPr/>
          </p:nvSpPr>
          <p:spPr>
            <a:xfrm>
              <a:off x="110275" y="2097715"/>
              <a:ext cx="4492596" cy="325730"/>
            </a:xfrm>
            <a:prstGeom prst="rect">
              <a:avLst/>
            </a:prstGeom>
            <a:noFill/>
          </p:spPr>
          <p:txBody>
            <a:bodyPr wrap="square" rtlCol="0">
              <a:spAutoFit/>
            </a:bodyPr>
            <a:lstStyle/>
            <a:p>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万博のインパクトを活かして、課題解決に向けた取組を加速化</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5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7" name="テキスト ボックス 86"/>
            <p:cNvSpPr txBox="1"/>
            <p:nvPr/>
          </p:nvSpPr>
          <p:spPr>
            <a:xfrm>
              <a:off x="3225427" y="2938769"/>
              <a:ext cx="2584135" cy="495221"/>
            </a:xfrm>
            <a:prstGeom prst="rect">
              <a:avLst/>
            </a:prstGeom>
            <a:solidFill>
              <a:schemeClr val="bg1"/>
            </a:solidFill>
            <a:ln>
              <a:solidFill>
                <a:schemeClr val="bg1">
                  <a:lumMod val="50000"/>
                </a:schemeClr>
              </a:solidFill>
              <a:prstDash val="sysDot"/>
            </a:ln>
          </p:spPr>
          <p:txBody>
            <a:bodyPr wrap="square" rtlCol="0" anchor="ctr" anchorCtr="0">
              <a:no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生涯を通じて心身ともに健康で、それぞれの能力を活かして輝きながら</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暮らし続ける</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ことのできる「いのち輝く未来社会」</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の実現は、全ての人々に共通</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の願い。</a:t>
              </a:r>
            </a:p>
          </p:txBody>
        </p:sp>
        <p:sp>
          <p:nvSpPr>
            <p:cNvPr id="88" name="角丸四角形 87"/>
            <p:cNvSpPr/>
            <p:nvPr/>
          </p:nvSpPr>
          <p:spPr>
            <a:xfrm>
              <a:off x="3469273" y="2329438"/>
              <a:ext cx="1986292" cy="265277"/>
            </a:xfrm>
            <a:prstGeom prst="roundRect">
              <a:avLst/>
            </a:prstGeom>
            <a:solidFill>
              <a:schemeClr val="bg1"/>
            </a:solidFill>
            <a:ln>
              <a:solidFill>
                <a:schemeClr val="bg1">
                  <a:lumMod val="75000"/>
                </a:schemeClr>
              </a:solidFill>
            </a:ln>
          </p:spPr>
          <p:style>
            <a:lnRef idx="1">
              <a:schemeClr val="accent1"/>
            </a:lnRef>
            <a:fillRef idx="2">
              <a:schemeClr val="accent1"/>
            </a:fillRef>
            <a:effectRef idx="1">
              <a:schemeClr val="accent1"/>
            </a:effectRef>
            <a:fontRef idx="minor">
              <a:schemeClr val="dk1"/>
            </a:fontRef>
          </p:style>
          <p:txBody>
            <a:bodyPr vert="horz" lIns="52249" tIns="20570" rIns="52249" bIns="20570" rtlCol="0" anchor="ctr"/>
            <a:lstStyle/>
            <a:p>
              <a:pPr algn="ct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万博</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メインテーマ</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p>
            <a:p>
              <a:pPr algn="ct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いのち輝く未来社会のデザイン</a:t>
              </a:r>
            </a:p>
          </p:txBody>
        </p:sp>
        <p:sp>
          <p:nvSpPr>
            <p:cNvPr id="89" name="角丸四角形 88"/>
            <p:cNvSpPr/>
            <p:nvPr/>
          </p:nvSpPr>
          <p:spPr>
            <a:xfrm>
              <a:off x="3221962" y="2653794"/>
              <a:ext cx="1193085" cy="234000"/>
            </a:xfrm>
            <a:prstGeom prst="roundRect">
              <a:avLst>
                <a:gd name="adj" fmla="val 17585"/>
              </a:avLst>
            </a:prstGeom>
            <a:solidFill>
              <a:schemeClr val="bg1"/>
            </a:solidFill>
            <a:ln>
              <a:solidFill>
                <a:schemeClr val="bg1">
                  <a:lumMod val="75000"/>
                </a:schemeClr>
              </a:solidFill>
            </a:ln>
          </p:spPr>
          <p:style>
            <a:lnRef idx="1">
              <a:schemeClr val="accent1"/>
            </a:lnRef>
            <a:fillRef idx="2">
              <a:schemeClr val="accent1"/>
            </a:fillRef>
            <a:effectRef idx="1">
              <a:schemeClr val="accent1"/>
            </a:effectRef>
            <a:fontRef idx="minor">
              <a:schemeClr val="dk1"/>
            </a:fontRef>
          </p:style>
          <p:txBody>
            <a:bodyPr vert="horz" lIns="20570" tIns="36000" rIns="20570" bIns="0" rtlCol="0" anchor="ctr"/>
            <a:lstStyle/>
            <a:p>
              <a:pPr algn="ctr">
                <a:lnSpc>
                  <a:spcPts val="1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多様で心身ともに健康</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な</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生き方</a:t>
              </a:r>
            </a:p>
          </p:txBody>
        </p:sp>
        <p:sp>
          <p:nvSpPr>
            <p:cNvPr id="90" name="角丸四角形 89"/>
            <p:cNvSpPr/>
            <p:nvPr/>
          </p:nvSpPr>
          <p:spPr>
            <a:xfrm>
              <a:off x="4530148" y="2644254"/>
              <a:ext cx="1264141" cy="234000"/>
            </a:xfrm>
            <a:prstGeom prst="roundRect">
              <a:avLst>
                <a:gd name="adj" fmla="val 18511"/>
              </a:avLst>
            </a:prstGeom>
            <a:solidFill>
              <a:schemeClr val="bg1"/>
            </a:solidFill>
            <a:ln>
              <a:solidFill>
                <a:schemeClr val="bg1">
                  <a:lumMod val="75000"/>
                </a:schemeClr>
              </a:solidFill>
            </a:ln>
          </p:spPr>
          <p:style>
            <a:lnRef idx="1">
              <a:schemeClr val="accent1"/>
            </a:lnRef>
            <a:fillRef idx="2">
              <a:schemeClr val="accent1"/>
            </a:fillRef>
            <a:effectRef idx="1">
              <a:schemeClr val="accent1"/>
            </a:effectRef>
            <a:fontRef idx="minor">
              <a:schemeClr val="dk1"/>
            </a:fontRef>
          </p:style>
          <p:txBody>
            <a:bodyPr vert="horz" lIns="20570" tIns="0" rIns="20570" bIns="0" rtlCol="0" anchor="ctr"/>
            <a:lstStyle/>
            <a:p>
              <a:pPr algn="ctr">
                <a:lnSpc>
                  <a:spcPct val="1500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持続可能な社会・経済システム</a:t>
              </a:r>
            </a:p>
          </p:txBody>
        </p:sp>
        <p:sp>
          <p:nvSpPr>
            <p:cNvPr id="92" name="テキスト ボックス 91"/>
            <p:cNvSpPr txBox="1"/>
            <p:nvPr/>
          </p:nvSpPr>
          <p:spPr>
            <a:xfrm>
              <a:off x="136425" y="5953854"/>
              <a:ext cx="5899626" cy="618118"/>
            </a:xfrm>
            <a:prstGeom prst="rect">
              <a:avLst/>
            </a:prstGeom>
            <a:noFill/>
          </p:spPr>
          <p:txBody>
            <a:bodyPr wrap="square" rtlCol="0">
              <a:spAutoFit/>
            </a:bodyPr>
            <a:lstStyle/>
            <a:p>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　考慮すべき世界の流れ</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500"/>
                </a:lnSpc>
              </a:pP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180975" indent="-180975"/>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　超スマート社会の到来</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（新たな技術が、人々の生活、社会・経済システムに多くの革新をもたらす視点）</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180975" indent="-180975"/>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SDGs</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（貧困や環境、産業に関する取組を一歩一歩進め、世界をより良い方向に変えていく視点）</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3" name="テキスト ボックス 92"/>
            <p:cNvSpPr txBox="1"/>
            <p:nvPr/>
          </p:nvSpPr>
          <p:spPr>
            <a:xfrm>
              <a:off x="92592" y="3397993"/>
              <a:ext cx="5864910" cy="261610"/>
            </a:xfrm>
            <a:prstGeom prst="rect">
              <a:avLst/>
            </a:prstGeom>
            <a:noFill/>
          </p:spPr>
          <p:txBody>
            <a:bodyPr wrap="square" rtlCol="0">
              <a:spAutoFit/>
            </a:bodyPr>
            <a:lstStyle/>
            <a:p>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　人口減少・少子高齢化などの社会の急激な変化</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pic>
          <p:nvPicPr>
            <p:cNvPr id="94"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32834" y="4357069"/>
              <a:ext cx="2530960" cy="1728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5" name="テキスト ボックス 94"/>
            <p:cNvSpPr txBox="1"/>
            <p:nvPr/>
          </p:nvSpPr>
          <p:spPr>
            <a:xfrm>
              <a:off x="754232" y="4214522"/>
              <a:ext cx="1335844" cy="184138"/>
            </a:xfrm>
            <a:prstGeom prst="rect">
              <a:avLst/>
            </a:prstGeom>
            <a:solidFill>
              <a:schemeClr val="bg1"/>
            </a:solidFill>
          </p:spPr>
          <p:txBody>
            <a:bodyPr wrap="square" lIns="0" rIns="0" rtlCol="0">
              <a:noAutofit/>
            </a:bodyPr>
            <a:lstStyle/>
            <a:p>
              <a:pPr algn="ctr"/>
              <a:r>
                <a:rPr kumimoji="1" lang="en-US" altLang="ja-JP" sz="7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7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生産年齢人口・高齢者人口</a:t>
              </a:r>
              <a:r>
                <a:rPr kumimoji="1" lang="en-US" altLang="ja-JP" sz="7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kumimoji="1" lang="ja-JP" altLang="en-US" sz="70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pic>
          <p:nvPicPr>
            <p:cNvPr id="9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17553" y="4427688"/>
              <a:ext cx="3039006" cy="16361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7" name="テキスト ボックス 96"/>
            <p:cNvSpPr txBox="1"/>
            <p:nvPr/>
          </p:nvSpPr>
          <p:spPr>
            <a:xfrm>
              <a:off x="3582386" y="4197631"/>
              <a:ext cx="1354617" cy="200055"/>
            </a:xfrm>
            <a:prstGeom prst="rect">
              <a:avLst/>
            </a:prstGeom>
            <a:solidFill>
              <a:schemeClr val="bg1"/>
            </a:solidFill>
          </p:spPr>
          <p:txBody>
            <a:bodyPr wrap="square" lIns="0" rIns="0" rtlCol="0">
              <a:spAutoFit/>
            </a:bodyPr>
            <a:lstStyle/>
            <a:p>
              <a:pPr algn="ctr"/>
              <a:r>
                <a:rPr kumimoji="1" lang="en-US" altLang="ja-JP" sz="7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r>
                <a:rPr kumimoji="1" lang="ja-JP" altLang="en-US" sz="7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大阪府の健康寿命・平均寿命</a:t>
              </a:r>
              <a:r>
                <a:rPr kumimoji="1" lang="en-US" altLang="ja-JP" sz="7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kumimoji="1" lang="ja-JP" altLang="en-US" sz="70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6" name="テキスト ボックス 5"/>
            <p:cNvSpPr txBox="1"/>
            <p:nvPr/>
          </p:nvSpPr>
          <p:spPr>
            <a:xfrm>
              <a:off x="129120" y="2343480"/>
              <a:ext cx="3080419" cy="938719"/>
            </a:xfrm>
            <a:prstGeom prst="rect">
              <a:avLst/>
            </a:prstGeom>
            <a:noFill/>
          </p:spPr>
          <p:txBody>
            <a:bodyPr wrap="square" rtlCol="0">
              <a:spAutoFit/>
            </a:bodyPr>
            <a:lstStyle/>
            <a:p>
              <a:pPr marL="90488" lvl="0" indent="-90488"/>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万博</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誘致が閣議了解されたことを踏まえ、万博誘致の実現をめざして、大阪府万博誘致推進本部を設置し、機運醸成の取組を展開するとともに、万博のテーマ「いのち輝く未来社会のデザイン」の理念を先取りした府施策の推進を図ることとした。</a:t>
              </a:r>
            </a:p>
          </p:txBody>
        </p:sp>
        <p:sp>
          <p:nvSpPr>
            <p:cNvPr id="102" name="テキスト ボックス 101"/>
            <p:cNvSpPr txBox="1"/>
            <p:nvPr/>
          </p:nvSpPr>
          <p:spPr>
            <a:xfrm>
              <a:off x="92852" y="3611146"/>
              <a:ext cx="5864910" cy="600164"/>
            </a:xfrm>
            <a:prstGeom prst="rect">
              <a:avLst/>
            </a:prstGeom>
            <a:noFill/>
          </p:spPr>
          <p:txBody>
            <a:bodyPr wrap="square" rtlCol="0">
              <a:spAutoFit/>
            </a:bodyPr>
            <a:lstStyle/>
            <a:p>
              <a:pPr marL="180975" indent="-180975"/>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こうした変化に対して、大阪ではこれまでも様々な取組を積み重ねてきた。</a:t>
              </a: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　健康寿命は、依然として全国ワーストクラス、伸び悩みは大きな課題。</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80975" indent="-180975"/>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　府、市町村だけでなく、民間企業・団体、大学・研究機関、住民など様々な主体の取組が必要。</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8" name="テキスト ボックス 7"/>
          <p:cNvSpPr txBox="1"/>
          <p:nvPr/>
        </p:nvSpPr>
        <p:spPr>
          <a:xfrm>
            <a:off x="3142543" y="3289472"/>
            <a:ext cx="3066685" cy="279564"/>
          </a:xfrm>
          <a:prstGeom prst="rect">
            <a:avLst/>
          </a:prstGeom>
          <a:noFill/>
        </p:spPr>
        <p:txBody>
          <a:bodyPr wrap="square" rtlCol="0">
            <a:spAutoFit/>
          </a:bodyPr>
          <a:lstStyle/>
          <a:p>
            <a:pPr lvl="0"/>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（世界でも類を見ない超高齢化、</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大都市圏でもいち早く人口減少）</a:t>
            </a:r>
            <a:endPar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500"/>
              </a:lnSpc>
            </a:pPr>
            <a:endPar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260767" y="1697387"/>
            <a:ext cx="720000" cy="2520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smtClean="0"/>
              <a:t>背景</a:t>
            </a:r>
            <a:endParaRPr kumimoji="1" lang="ja-JP" altLang="en-US" sz="1200" dirty="0"/>
          </a:p>
        </p:txBody>
      </p:sp>
      <p:sp>
        <p:nvSpPr>
          <p:cNvPr id="13" name="正方形/長方形 12"/>
          <p:cNvSpPr/>
          <p:nvPr/>
        </p:nvSpPr>
        <p:spPr>
          <a:xfrm>
            <a:off x="343661" y="6482497"/>
            <a:ext cx="680098" cy="206514"/>
          </a:xfrm>
          <a:prstGeom prst="rect">
            <a:avLst/>
          </a:prstGeom>
          <a:ln>
            <a:noFill/>
          </a:ln>
        </p:spPr>
        <p:style>
          <a:lnRef idx="2">
            <a:schemeClr val="accent6"/>
          </a:lnRef>
          <a:fillRef idx="1">
            <a:schemeClr val="lt1"/>
          </a:fillRef>
          <a:effectRef idx="0">
            <a:schemeClr val="accent6"/>
          </a:effectRef>
          <a:fontRef idx="minor">
            <a:schemeClr val="dk1"/>
          </a:fontRef>
        </p:style>
        <p:txBody>
          <a:bodyPr tIns="36000" rtlCol="0" anchor="ctr"/>
          <a:lstStyle/>
          <a:p>
            <a:pPr lvl="0" defTabSz="913740">
              <a:lnSpc>
                <a:spcPct val="150000"/>
              </a:lnSpc>
              <a:defRPr/>
            </a:pPr>
            <a:r>
              <a:rPr kumimoji="1" lang="en-US" altLang="ja-JP" sz="1200" kern="0" dirty="0">
                <a:solidFill>
                  <a:prstClr val="black"/>
                </a:solidFill>
                <a:latin typeface="Calibri"/>
                <a:ea typeface="ＭＳ Ｐゴシック" panose="020B0600070205080204" pitchFamily="50" charset="-128"/>
                <a:cs typeface="Meiryo UI" panose="020B0604030504040204" pitchFamily="50" charset="-128"/>
              </a:rPr>
              <a:t>【</a:t>
            </a:r>
            <a:r>
              <a:rPr kumimoji="1" lang="ja-JP" altLang="en-US" sz="1200" b="1" kern="0" dirty="0">
                <a:solidFill>
                  <a:prstClr val="black"/>
                </a:solidFill>
                <a:latin typeface="Calibri"/>
                <a:ea typeface="ＭＳ Ｐゴシック" panose="020B0600070205080204" pitchFamily="50" charset="-128"/>
                <a:cs typeface="Meiryo UI" panose="020B0604030504040204" pitchFamily="50" charset="-128"/>
              </a:rPr>
              <a:t>目標</a:t>
            </a:r>
            <a:r>
              <a:rPr kumimoji="1" lang="en-US" altLang="ja-JP" sz="1200" b="1" kern="0" dirty="0">
                <a:solidFill>
                  <a:prstClr val="black"/>
                </a:solidFill>
                <a:latin typeface="Calibri"/>
                <a:ea typeface="ＭＳ Ｐゴシック" panose="020B0600070205080204" pitchFamily="50" charset="-128"/>
                <a:cs typeface="Meiryo UI" panose="020B0604030504040204" pitchFamily="50" charset="-128"/>
              </a:rPr>
              <a:t>】</a:t>
            </a:r>
            <a:endParaRPr kumimoji="1" lang="en-US" altLang="ja-JP" sz="1200" kern="0" dirty="0">
              <a:solidFill>
                <a:prstClr val="black"/>
              </a:solidFill>
              <a:latin typeface="Calibri"/>
              <a:ea typeface="ＭＳ Ｐゴシック" panose="020B0600070205080204" pitchFamily="50" charset="-128"/>
              <a:cs typeface="Meiryo UI" panose="020B0604030504040204" pitchFamily="50" charset="-128"/>
            </a:endParaRPr>
          </a:p>
        </p:txBody>
      </p:sp>
      <p:sp>
        <p:nvSpPr>
          <p:cNvPr id="104" name="正方形/長方形 103"/>
          <p:cNvSpPr/>
          <p:nvPr/>
        </p:nvSpPr>
        <p:spPr>
          <a:xfrm>
            <a:off x="310827" y="7388297"/>
            <a:ext cx="1498516" cy="252000"/>
          </a:xfrm>
          <a:prstGeom prst="rect">
            <a:avLst/>
          </a:prstGeom>
          <a:ln>
            <a:noFill/>
          </a:ln>
        </p:spPr>
        <p:style>
          <a:lnRef idx="2">
            <a:schemeClr val="accent6"/>
          </a:lnRef>
          <a:fillRef idx="1">
            <a:schemeClr val="lt1"/>
          </a:fillRef>
          <a:effectRef idx="0">
            <a:schemeClr val="accent6"/>
          </a:effectRef>
          <a:fontRef idx="minor">
            <a:schemeClr val="dk1"/>
          </a:fontRef>
        </p:style>
        <p:txBody>
          <a:bodyPr tIns="36000" rtlCol="0" anchor="ctr"/>
          <a:lstStyle/>
          <a:p>
            <a:pPr lvl="0" defTabSz="913740">
              <a:lnSpc>
                <a:spcPct val="150000"/>
              </a:lnSpc>
              <a:defRPr/>
            </a:pPr>
            <a:r>
              <a:rPr kumimoji="1" lang="en-US" altLang="ja-JP" sz="1200" b="1" kern="0" dirty="0" smtClean="0">
                <a:solidFill>
                  <a:prstClr val="black"/>
                </a:solidFill>
                <a:latin typeface="Calibri"/>
                <a:ea typeface="ＭＳ Ｐゴシック" panose="020B0600070205080204" pitchFamily="50" charset="-128"/>
                <a:cs typeface="Meiryo UI" panose="020B0604030504040204" pitchFamily="50" charset="-128"/>
              </a:rPr>
              <a:t>【</a:t>
            </a:r>
            <a:r>
              <a:rPr kumimoji="1" lang="ja-JP" altLang="en-US" sz="1200" b="1" kern="0" dirty="0">
                <a:solidFill>
                  <a:prstClr val="black"/>
                </a:solidFill>
                <a:latin typeface="Calibri"/>
                <a:ea typeface="ＭＳ Ｐゴシック" panose="020B0600070205080204" pitchFamily="50" charset="-128"/>
                <a:cs typeface="Meiryo UI" panose="020B0604030504040204" pitchFamily="50" charset="-128"/>
              </a:rPr>
              <a:t>３つのめざす</a:t>
            </a:r>
            <a:r>
              <a:rPr kumimoji="1" lang="ja-JP" altLang="en-US" sz="1200" b="1" kern="0" dirty="0" smtClean="0">
                <a:solidFill>
                  <a:prstClr val="black"/>
                </a:solidFill>
                <a:latin typeface="Calibri"/>
                <a:ea typeface="ＭＳ Ｐゴシック" panose="020B0600070205080204" pitchFamily="50" charset="-128"/>
                <a:cs typeface="Meiryo UI" panose="020B0604030504040204" pitchFamily="50" charset="-128"/>
              </a:rPr>
              <a:t>姿</a:t>
            </a:r>
            <a:r>
              <a:rPr kumimoji="1" lang="en-US" altLang="ja-JP" sz="1200" b="1" kern="0" dirty="0" smtClean="0">
                <a:solidFill>
                  <a:prstClr val="black"/>
                </a:solidFill>
                <a:latin typeface="Calibri"/>
                <a:ea typeface="ＭＳ Ｐゴシック" panose="020B0600070205080204" pitchFamily="50" charset="-128"/>
                <a:cs typeface="Meiryo UI" panose="020B0604030504040204" pitchFamily="50" charset="-128"/>
              </a:rPr>
              <a:t>】</a:t>
            </a:r>
            <a:endParaRPr kumimoji="1" lang="en-US" altLang="ja-JP" sz="1200" kern="0" dirty="0">
              <a:solidFill>
                <a:prstClr val="black"/>
              </a:solidFill>
              <a:latin typeface="Calibri"/>
              <a:ea typeface="ＭＳ Ｐゴシック" panose="020B0600070205080204" pitchFamily="50" charset="-128"/>
              <a:cs typeface="Meiryo UI" panose="020B0604030504040204" pitchFamily="50" charset="-128"/>
            </a:endParaRPr>
          </a:p>
        </p:txBody>
      </p:sp>
      <p:sp>
        <p:nvSpPr>
          <p:cNvPr id="14" name="テキスト ボックス 13"/>
          <p:cNvSpPr txBox="1"/>
          <p:nvPr/>
        </p:nvSpPr>
        <p:spPr>
          <a:xfrm>
            <a:off x="6658441" y="4912848"/>
            <a:ext cx="6029560" cy="246221"/>
          </a:xfrm>
          <a:prstGeom prst="rect">
            <a:avLst/>
          </a:prstGeom>
          <a:noFill/>
        </p:spPr>
        <p:txBody>
          <a:bodyPr wrap="square" rtlCol="0">
            <a:spAutoFit/>
          </a:bodyPr>
          <a:lstStyle/>
          <a:p>
            <a:pPr lvl="0" defTabSz="913740"/>
            <a:r>
              <a:rPr kumimoji="1" lang="ja-JP" altLang="en-US" sz="1000" dirty="0" smtClean="0">
                <a:solidFill>
                  <a:prstClr val="black"/>
                </a:solidFill>
                <a:cs typeface="Meiryo UI" panose="020B0604030504040204" pitchFamily="50" charset="-128"/>
              </a:rPr>
              <a:t>これ</a:t>
            </a:r>
            <a:r>
              <a:rPr kumimoji="1" lang="ja-JP" altLang="en-US" sz="1000" dirty="0">
                <a:solidFill>
                  <a:prstClr val="black"/>
                </a:solidFill>
                <a:cs typeface="Meiryo UI" panose="020B0604030504040204" pitchFamily="50" charset="-128"/>
              </a:rPr>
              <a:t>までの予防や医療の取組みにとどまらず、新たな知見・研究結果、広範なデータの収集・分析や先進技術も</a:t>
            </a:r>
            <a:r>
              <a:rPr kumimoji="1" lang="ja-JP" altLang="en-US" sz="1000" dirty="0" smtClean="0">
                <a:solidFill>
                  <a:prstClr val="black"/>
                </a:solidFill>
                <a:cs typeface="Meiryo UI" panose="020B0604030504040204" pitchFamily="50" charset="-128"/>
              </a:rPr>
              <a:t>活用</a:t>
            </a:r>
            <a:endParaRPr kumimoji="1" lang="en-US" altLang="ja-JP" sz="1000" dirty="0">
              <a:solidFill>
                <a:prstClr val="black"/>
              </a:solidFill>
              <a:cs typeface="Meiryo UI" panose="020B0604030504040204" pitchFamily="50" charset="-128"/>
            </a:endParaRPr>
          </a:p>
        </p:txBody>
      </p:sp>
      <p:sp>
        <p:nvSpPr>
          <p:cNvPr id="15" name="正方形/長方形 14"/>
          <p:cNvSpPr/>
          <p:nvPr/>
        </p:nvSpPr>
        <p:spPr>
          <a:xfrm>
            <a:off x="11068806" y="3742303"/>
            <a:ext cx="1483847" cy="97034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10510110" y="2507649"/>
            <a:ext cx="2183967" cy="261610"/>
          </a:xfrm>
          <a:prstGeom prst="rect">
            <a:avLst/>
          </a:prstGeom>
          <a:noFill/>
        </p:spPr>
        <p:txBody>
          <a:bodyPr wrap="square" rtlCol="0">
            <a:spAutoFit/>
          </a:bodyPr>
          <a:lstStyle/>
          <a:p>
            <a:r>
              <a:rPr kumimoji="1" lang="en-US" altLang="ja-JP" sz="1100" dirty="0" smtClean="0"/>
              <a:t>10</a:t>
            </a:r>
            <a:r>
              <a:rPr kumimoji="1" lang="ja-JP" altLang="en-US" sz="1100" dirty="0" smtClean="0"/>
              <a:t>歳若返りの実現に向けては・・・</a:t>
            </a:r>
            <a:endParaRPr kumimoji="1" lang="ja-JP" altLang="en-US" sz="1100" dirty="0"/>
          </a:p>
        </p:txBody>
      </p:sp>
      <p:sp>
        <p:nvSpPr>
          <p:cNvPr id="109" name="テキスト ボックス 108"/>
          <p:cNvSpPr txBox="1"/>
          <p:nvPr/>
        </p:nvSpPr>
        <p:spPr>
          <a:xfrm>
            <a:off x="6580976" y="5866127"/>
            <a:ext cx="2156485" cy="553998"/>
          </a:xfrm>
          <a:prstGeom prst="rect">
            <a:avLst/>
          </a:prstGeom>
          <a:noFill/>
          <a:ln w="12700">
            <a:solidFill>
              <a:schemeClr val="tx1"/>
            </a:solidFill>
            <a:prstDash val="sysDash"/>
          </a:ln>
        </p:spPr>
        <p:txBody>
          <a:bodyPr wrap="square" rtlCol="0">
            <a:spAutoFit/>
          </a:bodyPr>
          <a:lstStyle/>
          <a:p>
            <a:r>
              <a:rPr kumimoji="1" lang="ja-JP" altLang="en-US" sz="1000" dirty="0" smtClean="0"/>
              <a:t>　健康づくりをすることは長く多様な活動ができることにつながり、多様</a:t>
            </a:r>
            <a:r>
              <a:rPr kumimoji="1" lang="ja-JP" altLang="en-US" sz="1000" dirty="0"/>
              <a:t>な</a:t>
            </a:r>
            <a:r>
              <a:rPr kumimoji="1" lang="ja-JP" altLang="en-US" sz="1000" dirty="0" smtClean="0"/>
              <a:t>活動をすることは</a:t>
            </a:r>
            <a:r>
              <a:rPr kumimoji="1" lang="ja-JP" altLang="en-US" sz="1000" dirty="0"/>
              <a:t>健康によい影響を</a:t>
            </a:r>
            <a:r>
              <a:rPr kumimoji="1" lang="ja-JP" altLang="en-US" sz="1000" dirty="0" smtClean="0"/>
              <a:t>与える。</a:t>
            </a:r>
            <a:endParaRPr kumimoji="1" lang="ja-JP" altLang="en-US" sz="1000" dirty="0"/>
          </a:p>
        </p:txBody>
      </p:sp>
      <p:sp>
        <p:nvSpPr>
          <p:cNvPr id="19" name="テキスト ボックス 18"/>
          <p:cNvSpPr txBox="1"/>
          <p:nvPr/>
        </p:nvSpPr>
        <p:spPr>
          <a:xfrm>
            <a:off x="10660291" y="5700940"/>
            <a:ext cx="1943100" cy="861774"/>
          </a:xfrm>
          <a:prstGeom prst="rect">
            <a:avLst/>
          </a:prstGeom>
          <a:noFill/>
          <a:ln w="12700">
            <a:solidFill>
              <a:schemeClr val="tx1"/>
            </a:solidFill>
            <a:prstDash val="sysDash"/>
          </a:ln>
        </p:spPr>
        <p:txBody>
          <a:bodyPr wrap="square" rtlCol="0">
            <a:spAutoFit/>
          </a:bodyPr>
          <a:lstStyle/>
          <a:p>
            <a:pPr lvl="0"/>
            <a:r>
              <a:rPr kumimoji="1" lang="ja-JP" altLang="en-US" sz="1000" dirty="0" smtClean="0">
                <a:solidFill>
                  <a:prstClr val="black"/>
                </a:solidFill>
              </a:rPr>
              <a:t>　多様</a:t>
            </a:r>
            <a:r>
              <a:rPr kumimoji="1" lang="ja-JP" altLang="en-US" sz="1000" dirty="0">
                <a:solidFill>
                  <a:prstClr val="black"/>
                </a:solidFill>
              </a:rPr>
              <a:t>な活動は、社会での役割やつながり、達成感・幸福感を生じ、</a:t>
            </a:r>
            <a:r>
              <a:rPr kumimoji="1" lang="ja-JP" altLang="en-US" sz="1000" dirty="0" smtClean="0">
                <a:solidFill>
                  <a:prstClr val="black"/>
                </a:solidFill>
              </a:rPr>
              <a:t>それが</a:t>
            </a:r>
            <a:r>
              <a:rPr kumimoji="1" lang="ja-JP" altLang="en-US" sz="1000" dirty="0">
                <a:solidFill>
                  <a:prstClr val="black"/>
                </a:solidFill>
              </a:rPr>
              <a:t>さらなる活動や健康に好影響を及ぼすことが学術的な研究を通じて明らかになってきている。</a:t>
            </a:r>
          </a:p>
        </p:txBody>
      </p:sp>
      <p:sp>
        <p:nvSpPr>
          <p:cNvPr id="121" name="角丸四角形 120"/>
          <p:cNvSpPr/>
          <p:nvPr/>
        </p:nvSpPr>
        <p:spPr>
          <a:xfrm>
            <a:off x="9477133" y="7818144"/>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rPr>
              <a:t>仕事</a:t>
            </a:r>
          </a:p>
        </p:txBody>
      </p:sp>
      <p:sp>
        <p:nvSpPr>
          <p:cNvPr id="122" name="角丸四角形 121"/>
          <p:cNvSpPr/>
          <p:nvPr/>
        </p:nvSpPr>
        <p:spPr>
          <a:xfrm>
            <a:off x="10601691" y="7818143"/>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rPr>
              <a:t>社会貢献</a:t>
            </a:r>
            <a:endParaRPr kumimoji="0" lang="en-US" altLang="ja-JP" sz="600" b="0" i="0" u="none" strike="noStrike" kern="0" cap="none" spc="0" normalizeH="0" baseline="0" noProof="0" dirty="0" smtClean="0">
              <a:ln>
                <a:noFill/>
              </a:ln>
              <a:solidFill>
                <a:prstClr val="black"/>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rPr>
              <a:t>活動</a:t>
            </a:r>
          </a:p>
        </p:txBody>
      </p:sp>
      <p:sp>
        <p:nvSpPr>
          <p:cNvPr id="123" name="角丸四角形 122"/>
          <p:cNvSpPr/>
          <p:nvPr/>
        </p:nvSpPr>
        <p:spPr>
          <a:xfrm>
            <a:off x="10223913" y="7818143"/>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rPr>
              <a:t>地域活動</a:t>
            </a:r>
          </a:p>
        </p:txBody>
      </p:sp>
      <p:sp>
        <p:nvSpPr>
          <p:cNvPr id="124" name="角丸四角形 123"/>
          <p:cNvSpPr/>
          <p:nvPr/>
        </p:nvSpPr>
        <p:spPr>
          <a:xfrm>
            <a:off x="11340548" y="7829879"/>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rPr>
              <a:t>家族・</a:t>
            </a:r>
            <a:endParaRPr kumimoji="0" lang="en-US" altLang="ja-JP" sz="600" b="0" i="0" u="none" strike="noStrike" kern="0" cap="none" spc="0" normalizeH="0" baseline="0" noProof="0" dirty="0" smtClean="0">
              <a:ln>
                <a:noFill/>
              </a:ln>
              <a:solidFill>
                <a:prstClr val="black"/>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rPr>
              <a:t>友人との交流</a:t>
            </a:r>
          </a:p>
        </p:txBody>
      </p:sp>
      <p:sp>
        <p:nvSpPr>
          <p:cNvPr id="125" name="角丸四角形 124"/>
          <p:cNvSpPr/>
          <p:nvPr/>
        </p:nvSpPr>
        <p:spPr>
          <a:xfrm>
            <a:off x="9858387" y="7818451"/>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rPr>
              <a:t>スポーツ</a:t>
            </a:r>
          </a:p>
        </p:txBody>
      </p:sp>
      <p:sp>
        <p:nvSpPr>
          <p:cNvPr id="126" name="角丸四角形 125"/>
          <p:cNvSpPr/>
          <p:nvPr/>
        </p:nvSpPr>
        <p:spPr>
          <a:xfrm>
            <a:off x="10967471" y="7829879"/>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rPr>
              <a:t>趣味・</a:t>
            </a:r>
            <a:endParaRPr kumimoji="0" lang="en-US" altLang="ja-JP" sz="600" b="0" i="0" u="none" strike="noStrike" kern="0" cap="none" spc="0" normalizeH="0" baseline="0" noProof="0" dirty="0" smtClean="0">
              <a:ln>
                <a:noFill/>
              </a:ln>
              <a:solidFill>
                <a:prstClr val="black"/>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rPr>
              <a:t>娯楽</a:t>
            </a:r>
          </a:p>
        </p:txBody>
      </p:sp>
      <p:sp>
        <p:nvSpPr>
          <p:cNvPr id="127" name="角丸四角形 126"/>
          <p:cNvSpPr/>
          <p:nvPr/>
        </p:nvSpPr>
        <p:spPr>
          <a:xfrm>
            <a:off x="11718276" y="7832767"/>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rPr>
              <a:t>その他の</a:t>
            </a:r>
            <a:endParaRPr kumimoji="0" lang="en-US" altLang="ja-JP" sz="600" b="0" i="0" u="none" strike="noStrike" kern="0" cap="none" spc="0" normalizeH="0" baseline="0" noProof="0" dirty="0" smtClean="0">
              <a:ln>
                <a:noFill/>
              </a:ln>
              <a:solidFill>
                <a:prstClr val="black"/>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rPr>
              <a:t>活動</a:t>
            </a:r>
          </a:p>
        </p:txBody>
      </p:sp>
      <p:sp>
        <p:nvSpPr>
          <p:cNvPr id="128" name="角丸四角形 127"/>
          <p:cNvSpPr/>
          <p:nvPr/>
        </p:nvSpPr>
        <p:spPr>
          <a:xfrm>
            <a:off x="7792811" y="7818143"/>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rPr>
              <a:t>生活習慣病の予防</a:t>
            </a:r>
          </a:p>
        </p:txBody>
      </p:sp>
      <p:sp>
        <p:nvSpPr>
          <p:cNvPr id="129" name="角丸四角形 128"/>
          <p:cNvSpPr/>
          <p:nvPr/>
        </p:nvSpPr>
        <p:spPr>
          <a:xfrm>
            <a:off x="8176710" y="7811181"/>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rPr>
              <a:t>早期発見</a:t>
            </a:r>
            <a:endParaRPr kumimoji="0" lang="en-US" altLang="ja-JP" sz="600" b="0" i="0" u="none" strike="noStrike" kern="0" cap="none" spc="0" normalizeH="0" baseline="0" noProof="0" dirty="0" smtClean="0">
              <a:ln>
                <a:noFill/>
              </a:ln>
              <a:solidFill>
                <a:prstClr val="black"/>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rPr>
              <a:t>早期治療</a:t>
            </a:r>
          </a:p>
        </p:txBody>
      </p:sp>
      <p:sp>
        <p:nvSpPr>
          <p:cNvPr id="130" name="角丸四角形 129"/>
          <p:cNvSpPr/>
          <p:nvPr/>
        </p:nvSpPr>
        <p:spPr>
          <a:xfrm>
            <a:off x="8554131" y="7805265"/>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rPr>
              <a:t>歯と口の健康づくり</a:t>
            </a:r>
          </a:p>
        </p:txBody>
      </p:sp>
      <p:sp>
        <p:nvSpPr>
          <p:cNvPr id="131" name="角丸四角形 130"/>
          <p:cNvSpPr/>
          <p:nvPr/>
        </p:nvSpPr>
        <p:spPr>
          <a:xfrm>
            <a:off x="8922129" y="7803841"/>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rPr>
              <a:t>その他様々な</a:t>
            </a:r>
            <a:endParaRPr kumimoji="0" lang="en-US" altLang="ja-JP" sz="600" b="0" i="0" u="none" strike="noStrike" kern="0" cap="none" spc="0" normalizeH="0" baseline="0" noProof="0" dirty="0" smtClean="0">
              <a:ln>
                <a:noFill/>
              </a:ln>
              <a:solidFill>
                <a:prstClr val="black"/>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rPr>
              <a:t>健康づくり</a:t>
            </a:r>
          </a:p>
        </p:txBody>
      </p:sp>
      <p:sp>
        <p:nvSpPr>
          <p:cNvPr id="241" name="テキスト ボックス 240"/>
          <p:cNvSpPr txBox="1"/>
          <p:nvPr/>
        </p:nvSpPr>
        <p:spPr>
          <a:xfrm>
            <a:off x="9953585" y="7421760"/>
            <a:ext cx="1055816" cy="307777"/>
          </a:xfrm>
          <a:prstGeom prst="rect">
            <a:avLst/>
          </a:prstGeom>
          <a:noFill/>
          <a:ln>
            <a:solidFill>
              <a:schemeClr val="tx1"/>
            </a:solidFill>
            <a:prstDash val="solid"/>
          </a:ln>
        </p:spPr>
        <p:txBody>
          <a:bodyPr wrap="square" rtlCol="0">
            <a:spAutoFit/>
          </a:bodyPr>
          <a:lstStyle/>
          <a:p>
            <a:r>
              <a:rPr kumimoji="1" lang="ja-JP" altLang="en-US" sz="1400" dirty="0" smtClean="0"/>
              <a:t>多様な</a:t>
            </a:r>
            <a:r>
              <a:rPr kumimoji="1" lang="ja-JP" altLang="en-US" sz="1400" dirty="0"/>
              <a:t>活動</a:t>
            </a:r>
          </a:p>
        </p:txBody>
      </p:sp>
      <p:sp>
        <p:nvSpPr>
          <p:cNvPr id="240" name="テキスト ボックス 239"/>
          <p:cNvSpPr txBox="1"/>
          <p:nvPr/>
        </p:nvSpPr>
        <p:spPr>
          <a:xfrm>
            <a:off x="8342401" y="7440559"/>
            <a:ext cx="1170099" cy="307777"/>
          </a:xfrm>
          <a:prstGeom prst="rect">
            <a:avLst/>
          </a:prstGeom>
          <a:noFill/>
          <a:ln>
            <a:solidFill>
              <a:schemeClr val="tx1"/>
            </a:solidFill>
            <a:prstDash val="solid"/>
          </a:ln>
        </p:spPr>
        <p:txBody>
          <a:bodyPr wrap="square" rtlCol="0">
            <a:spAutoFit/>
          </a:bodyPr>
          <a:lstStyle/>
          <a:p>
            <a:r>
              <a:rPr kumimoji="1" lang="ja-JP" altLang="en-US" sz="1400" dirty="0" smtClean="0"/>
              <a:t>  健康づくり</a:t>
            </a:r>
            <a:endParaRPr kumimoji="1" lang="ja-JP" altLang="en-US" sz="1400" dirty="0"/>
          </a:p>
        </p:txBody>
      </p:sp>
      <p:sp>
        <p:nvSpPr>
          <p:cNvPr id="244" name="テキスト ボックス 243"/>
          <p:cNvSpPr txBox="1"/>
          <p:nvPr/>
        </p:nvSpPr>
        <p:spPr>
          <a:xfrm>
            <a:off x="9300824" y="6937526"/>
            <a:ext cx="1545609" cy="307777"/>
          </a:xfrm>
          <a:prstGeom prst="rect">
            <a:avLst/>
          </a:prstGeom>
          <a:noFill/>
        </p:spPr>
        <p:txBody>
          <a:bodyPr wrap="square" rtlCol="0">
            <a:spAutoFit/>
          </a:bodyPr>
          <a:lstStyle/>
          <a:p>
            <a:r>
              <a:rPr kumimoji="1" lang="ja-JP" altLang="en-US" sz="1400" dirty="0" smtClean="0"/>
              <a:t>相乗効果</a:t>
            </a:r>
            <a:endParaRPr kumimoji="1" lang="ja-JP" altLang="en-US" sz="1400" dirty="0"/>
          </a:p>
        </p:txBody>
      </p:sp>
      <p:sp>
        <p:nvSpPr>
          <p:cNvPr id="10" name="二等辺三角形 9"/>
          <p:cNvSpPr/>
          <p:nvPr/>
        </p:nvSpPr>
        <p:spPr>
          <a:xfrm>
            <a:off x="8120207" y="8266138"/>
            <a:ext cx="602616" cy="16759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2" name="二等辺三角形 131"/>
          <p:cNvSpPr/>
          <p:nvPr/>
        </p:nvSpPr>
        <p:spPr>
          <a:xfrm>
            <a:off x="10666163" y="8274687"/>
            <a:ext cx="602616" cy="16759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5" name="正方形/長方形 134"/>
          <p:cNvSpPr/>
          <p:nvPr/>
        </p:nvSpPr>
        <p:spPr>
          <a:xfrm>
            <a:off x="7153308" y="8950599"/>
            <a:ext cx="5083205" cy="292734"/>
          </a:xfrm>
          <a:prstGeom prst="rect">
            <a:avLst/>
          </a:prstGeom>
          <a:noFill/>
          <a:ln w="12700" cap="flat" cmpd="sng" algn="ctr">
            <a:solidFill>
              <a:schemeClr val="tx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smtClean="0">
                <a:ln>
                  <a:noFill/>
                </a:ln>
                <a:solidFill>
                  <a:prstClr val="black"/>
                </a:solidFill>
                <a:effectLst/>
                <a:uLnTx/>
                <a:uFillTx/>
              </a:rPr>
              <a:t>再生医療、ロボット、</a:t>
            </a:r>
            <a:r>
              <a:rPr kumimoji="0" lang="en-US" altLang="ja-JP" sz="900" b="0" i="0" u="none" strike="noStrike" kern="0" cap="none" spc="0" normalizeH="0" baseline="0" noProof="0" dirty="0" smtClean="0">
                <a:ln>
                  <a:noFill/>
                </a:ln>
                <a:solidFill>
                  <a:prstClr val="black"/>
                </a:solidFill>
                <a:effectLst/>
                <a:uLnTx/>
                <a:uFillTx/>
              </a:rPr>
              <a:t>AI</a:t>
            </a:r>
            <a:r>
              <a:rPr kumimoji="0" lang="ja-JP" altLang="en-US" sz="900" b="0" i="0" u="none" strike="noStrike" kern="0" cap="none" spc="0" normalizeH="0" baseline="0" noProof="0" dirty="0" err="1" smtClean="0">
                <a:ln>
                  <a:noFill/>
                </a:ln>
                <a:solidFill>
                  <a:prstClr val="black"/>
                </a:solidFill>
                <a:effectLst/>
                <a:uLnTx/>
                <a:uFillTx/>
              </a:rPr>
              <a:t>、</a:t>
            </a:r>
            <a:r>
              <a:rPr kumimoji="0" lang="en-US" altLang="ja-JP" sz="900" b="0" i="0" u="none" strike="noStrike" kern="0" cap="none" spc="0" normalizeH="0" baseline="0" noProof="0" dirty="0" err="1" smtClean="0">
                <a:ln>
                  <a:noFill/>
                </a:ln>
                <a:solidFill>
                  <a:prstClr val="black"/>
                </a:solidFill>
                <a:effectLst/>
                <a:uLnTx/>
                <a:uFillTx/>
              </a:rPr>
              <a:t>IoT</a:t>
            </a:r>
            <a:r>
              <a:rPr kumimoji="0" lang="ja-JP" altLang="en-US" sz="900" b="0" i="0" u="none" strike="noStrike" kern="0" cap="none" spc="0" normalizeH="0" baseline="0" noProof="0" dirty="0" err="1" smtClean="0">
                <a:ln>
                  <a:noFill/>
                </a:ln>
                <a:solidFill>
                  <a:prstClr val="black"/>
                </a:solidFill>
                <a:effectLst/>
                <a:uLnTx/>
                <a:uFillTx/>
              </a:rPr>
              <a:t>、</a:t>
            </a:r>
            <a:r>
              <a:rPr kumimoji="0" lang="en-US" altLang="ja-JP" sz="900" b="0" i="0" u="none" strike="noStrike" kern="0" cap="none" spc="0" normalizeH="0" baseline="0" noProof="0" dirty="0" smtClean="0">
                <a:ln>
                  <a:noFill/>
                </a:ln>
                <a:solidFill>
                  <a:prstClr val="black"/>
                </a:solidFill>
                <a:effectLst/>
                <a:uLnTx/>
                <a:uFillTx/>
              </a:rPr>
              <a:t>VR</a:t>
            </a:r>
            <a:r>
              <a:rPr kumimoji="0" lang="ja-JP" altLang="en-US" sz="900" b="0" i="0" u="none" strike="noStrike" kern="0" cap="none" spc="0" normalizeH="0" baseline="0" noProof="0" dirty="0" smtClean="0">
                <a:ln>
                  <a:noFill/>
                </a:ln>
                <a:solidFill>
                  <a:prstClr val="black"/>
                </a:solidFill>
                <a:effectLst/>
                <a:uLnTx/>
                <a:uFillTx/>
              </a:rPr>
              <a:t>・</a:t>
            </a:r>
            <a:r>
              <a:rPr kumimoji="0" lang="en-US" altLang="ja-JP" sz="900" b="0" i="0" u="none" strike="noStrike" kern="0" cap="none" spc="0" normalizeH="0" baseline="0" noProof="0" dirty="0" smtClean="0">
                <a:ln>
                  <a:noFill/>
                </a:ln>
                <a:solidFill>
                  <a:prstClr val="black"/>
                </a:solidFill>
                <a:effectLst/>
                <a:uLnTx/>
                <a:uFillTx/>
              </a:rPr>
              <a:t>AR</a:t>
            </a:r>
            <a:r>
              <a:rPr kumimoji="0" lang="ja-JP" altLang="en-US" sz="900" b="0" i="0" u="none" strike="noStrike" kern="0" cap="none" spc="0" normalizeH="0" baseline="0" noProof="0" dirty="0" err="1" smtClean="0">
                <a:ln>
                  <a:noFill/>
                </a:ln>
                <a:solidFill>
                  <a:prstClr val="black"/>
                </a:solidFill>
                <a:effectLst/>
                <a:uLnTx/>
                <a:uFillTx/>
              </a:rPr>
              <a:t>、</a:t>
            </a:r>
            <a:r>
              <a:rPr kumimoji="0" lang="ja-JP" altLang="en-US" sz="900" b="0" i="0" u="none" strike="noStrike" kern="0" cap="none" spc="0" normalizeH="0" baseline="0" noProof="0" dirty="0" smtClean="0">
                <a:ln>
                  <a:noFill/>
                </a:ln>
                <a:solidFill>
                  <a:prstClr val="black"/>
                </a:solidFill>
                <a:effectLst/>
                <a:uLnTx/>
                <a:uFillTx/>
              </a:rPr>
              <a:t>アンチエイジング</a:t>
            </a:r>
            <a:r>
              <a:rPr kumimoji="0" lang="en-US" altLang="ja-JP" sz="900" b="0" i="0" u="none" strike="noStrike" kern="0" cap="none" spc="0" normalizeH="0" baseline="0" noProof="0" dirty="0" smtClean="0">
                <a:ln>
                  <a:noFill/>
                </a:ln>
                <a:solidFill>
                  <a:prstClr val="black"/>
                </a:solidFill>
                <a:effectLst/>
                <a:uLnTx/>
                <a:uFillTx/>
              </a:rPr>
              <a:t>(</a:t>
            </a:r>
            <a:r>
              <a:rPr kumimoji="0" lang="ja-JP" altLang="en-US" sz="900" b="0" i="0" u="none" strike="noStrike" kern="0" cap="none" spc="0" normalizeH="0" baseline="0" noProof="0" dirty="0" smtClean="0">
                <a:ln>
                  <a:noFill/>
                </a:ln>
                <a:solidFill>
                  <a:prstClr val="black"/>
                </a:solidFill>
                <a:effectLst/>
                <a:uLnTx/>
                <a:uFillTx/>
              </a:rPr>
              <a:t>機能的な衰えの予防→心身に好影響</a:t>
            </a:r>
            <a:r>
              <a:rPr kumimoji="0" lang="en-US" altLang="ja-JP" sz="900" b="0" i="0" u="none" strike="noStrike" kern="0" cap="none" spc="0" normalizeH="0" baseline="0" noProof="0" dirty="0" smtClean="0">
                <a:ln>
                  <a:noFill/>
                </a:ln>
                <a:solidFill>
                  <a:prstClr val="black"/>
                </a:solidFill>
                <a:effectLst/>
                <a:uLnTx/>
                <a:uFillTx/>
              </a:rPr>
              <a:t>)</a:t>
            </a:r>
            <a:r>
              <a:rPr kumimoji="0" lang="ja-JP" altLang="en-US" sz="900" b="0" i="0" u="none" strike="noStrike" kern="0" cap="none" spc="0" normalizeH="0" baseline="0" noProof="0" dirty="0" smtClean="0">
                <a:ln>
                  <a:noFill/>
                </a:ln>
                <a:solidFill>
                  <a:prstClr val="black"/>
                </a:solidFill>
                <a:effectLst/>
                <a:uLnTx/>
                <a:uFillTx/>
              </a:rPr>
              <a:t>など</a:t>
            </a:r>
          </a:p>
        </p:txBody>
      </p:sp>
      <p:sp>
        <p:nvSpPr>
          <p:cNvPr id="136" name="テキスト ボックス 135"/>
          <p:cNvSpPr txBox="1"/>
          <p:nvPr/>
        </p:nvSpPr>
        <p:spPr>
          <a:xfrm>
            <a:off x="7690694" y="6674709"/>
            <a:ext cx="4097733" cy="246221"/>
          </a:xfrm>
          <a:prstGeom prst="rect">
            <a:avLst/>
          </a:prstGeom>
          <a:noFill/>
        </p:spPr>
        <p:txBody>
          <a:bodyPr wrap="square" rtlCol="0">
            <a:spAutoFit/>
          </a:bodyPr>
          <a:lstStyle/>
          <a:p>
            <a:r>
              <a:rPr kumimoji="1" lang="ja-JP" altLang="en-US" sz="1000" dirty="0" smtClean="0"/>
              <a:t>「</a:t>
            </a:r>
            <a:r>
              <a:rPr kumimoji="1" lang="ja-JP" altLang="en-US" sz="1000" dirty="0"/>
              <a:t>健康づくり」と「多様な活動」を</a:t>
            </a:r>
            <a:r>
              <a:rPr kumimoji="1" lang="ja-JP" altLang="en-US" sz="1000" dirty="0" smtClean="0"/>
              <a:t>進めることで、「</a:t>
            </a:r>
            <a:r>
              <a:rPr kumimoji="1" lang="en-US" altLang="ja-JP" sz="1000" dirty="0" smtClean="0"/>
              <a:t>10</a:t>
            </a:r>
            <a:r>
              <a:rPr kumimoji="1" lang="ja-JP" altLang="en-US" sz="1000" dirty="0" smtClean="0"/>
              <a:t>歳若返り」</a:t>
            </a:r>
            <a:r>
              <a:rPr kumimoji="1" lang="ja-JP" altLang="en-US" sz="1000" dirty="0"/>
              <a:t>の</a:t>
            </a:r>
            <a:r>
              <a:rPr kumimoji="1" lang="ja-JP" altLang="en-US" sz="1000" dirty="0" smtClean="0"/>
              <a:t>実現をめざす</a:t>
            </a:r>
            <a:endParaRPr kumimoji="1" lang="ja-JP" altLang="en-US" sz="1000" dirty="0"/>
          </a:p>
        </p:txBody>
      </p:sp>
      <p:sp>
        <p:nvSpPr>
          <p:cNvPr id="137" name="正方形/長方形 136"/>
          <p:cNvSpPr/>
          <p:nvPr/>
        </p:nvSpPr>
        <p:spPr>
          <a:xfrm>
            <a:off x="6645467" y="7392593"/>
            <a:ext cx="1711478" cy="366717"/>
          </a:xfrm>
          <a:prstGeom prst="rect">
            <a:avLst/>
          </a:prstGeom>
          <a:noFill/>
          <a:ln w="12700" cap="flat" cmpd="sng" algn="ctr">
            <a:noFill/>
            <a:prstDash val="solid"/>
            <a:miter lim="800000"/>
          </a:ln>
          <a:effectLst/>
        </p:spPr>
        <p:txBody>
          <a:bodyPr rtlCol="0" anchor="ctr"/>
          <a:lstStyle/>
          <a:p>
            <a:pPr marL="47789" marR="0" lvl="0" indent="-47789" algn="ctr" defTabSz="4572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府民一人ひとりが健康への関心と理解を深め、</a:t>
            </a:r>
            <a:endParaRPr kumimoji="0" lang="en-US" altLang="ja-JP" sz="9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47789" marR="0" lvl="0" indent="-47789" algn="ctr" defTabSz="45720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健康寿命の延伸をめざす</a:t>
            </a:r>
          </a:p>
        </p:txBody>
      </p:sp>
      <p:sp>
        <p:nvSpPr>
          <p:cNvPr id="169" name="正方形/長方形 168"/>
          <p:cNvSpPr/>
          <p:nvPr/>
        </p:nvSpPr>
        <p:spPr>
          <a:xfrm>
            <a:off x="10932008" y="7386209"/>
            <a:ext cx="1833043" cy="366717"/>
          </a:xfrm>
          <a:prstGeom prst="rect">
            <a:avLst/>
          </a:prstGeom>
          <a:noFill/>
          <a:ln w="12700" cap="flat" cmpd="sng" algn="ctr">
            <a:noFill/>
            <a:prstDash val="solid"/>
            <a:miter lim="800000"/>
          </a:ln>
          <a:effectLst/>
        </p:spPr>
        <p:txBody>
          <a:bodyPr rtlCol="0" anchor="ctr"/>
          <a:lstStyle/>
          <a:p>
            <a:pPr marL="47789" lvl="0" indent="-47789" algn="ctr">
              <a:defRPr/>
            </a:pPr>
            <a:r>
              <a:rPr lang="ja-JP" altLang="en-US" sz="900" kern="0" dirty="0">
                <a:solidFill>
                  <a:prstClr val="black"/>
                </a:solidFill>
                <a:latin typeface="Meiryo UI" panose="020B0604030504040204" pitchFamily="50" charset="-128"/>
                <a:ea typeface="Meiryo UI" panose="020B0604030504040204" pitchFamily="50" charset="-128"/>
              </a:rPr>
              <a:t>加齢等により健康に影響が生じても</a:t>
            </a:r>
          </a:p>
          <a:p>
            <a:pPr marL="47789" lvl="0" indent="-47789" algn="ctr">
              <a:defRPr/>
            </a:pPr>
            <a:r>
              <a:rPr lang="ja-JP" altLang="en-US" sz="900" kern="0" dirty="0">
                <a:solidFill>
                  <a:prstClr val="black"/>
                </a:solidFill>
                <a:latin typeface="Meiryo UI" panose="020B0604030504040204" pitchFamily="50" charset="-128"/>
                <a:ea typeface="Meiryo UI" panose="020B0604030504040204" pitchFamily="50" charset="-128"/>
              </a:rPr>
              <a:t>いつまでも活動できる環境をめざす</a:t>
            </a:r>
          </a:p>
        </p:txBody>
      </p:sp>
      <p:sp>
        <p:nvSpPr>
          <p:cNvPr id="139" name="テキスト ボックス 138"/>
          <p:cNvSpPr txBox="1"/>
          <p:nvPr/>
        </p:nvSpPr>
        <p:spPr>
          <a:xfrm>
            <a:off x="7457783" y="8426899"/>
            <a:ext cx="4506576" cy="246221"/>
          </a:xfrm>
          <a:prstGeom prst="rect">
            <a:avLst/>
          </a:prstGeom>
          <a:noFill/>
          <a:ln>
            <a:noFill/>
            <a:prstDash val="sysDash"/>
          </a:ln>
        </p:spPr>
        <p:txBody>
          <a:bodyPr wrap="square" rtlCol="0">
            <a:spAutoFit/>
          </a:bodyPr>
          <a:lstStyle/>
          <a:p>
            <a:r>
              <a:rPr kumimoji="1" lang="ja-JP" altLang="en-US" sz="1000" dirty="0" smtClean="0"/>
              <a:t>先進</a:t>
            </a:r>
            <a:r>
              <a:rPr kumimoji="1" lang="ja-JP" altLang="en-US" sz="1000" dirty="0"/>
              <a:t>技術を活用して、健康づくりや多様な活動につながる取組みをさらに充実・</a:t>
            </a:r>
            <a:r>
              <a:rPr kumimoji="1" lang="ja-JP" altLang="en-US" sz="1000" dirty="0" smtClean="0"/>
              <a:t>拡大</a:t>
            </a:r>
            <a:endParaRPr kumimoji="1" lang="ja-JP" altLang="en-US" sz="1000" dirty="0"/>
          </a:p>
        </p:txBody>
      </p:sp>
      <p:sp>
        <p:nvSpPr>
          <p:cNvPr id="170" name="二等辺三角形 169"/>
          <p:cNvSpPr/>
          <p:nvPr/>
        </p:nvSpPr>
        <p:spPr>
          <a:xfrm>
            <a:off x="8474390" y="7012675"/>
            <a:ext cx="602616" cy="16759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1" name="二等辺三角形 170"/>
          <p:cNvSpPr/>
          <p:nvPr/>
        </p:nvSpPr>
        <p:spPr>
          <a:xfrm>
            <a:off x="10445341" y="7042377"/>
            <a:ext cx="602616" cy="16759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4" name="直線コネクタ 23"/>
          <p:cNvCxnSpPr/>
          <p:nvPr/>
        </p:nvCxnSpPr>
        <p:spPr>
          <a:xfrm flipV="1">
            <a:off x="8522723" y="6947620"/>
            <a:ext cx="2333535" cy="9464"/>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120" name="正方形/長方形 119"/>
          <p:cNvSpPr/>
          <p:nvPr/>
        </p:nvSpPr>
        <p:spPr>
          <a:xfrm>
            <a:off x="11476757" y="31655"/>
            <a:ext cx="1224000" cy="356098"/>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smtClean="0">
                <a:latin typeface="Meiryo UI" panose="020B0604030504040204" pitchFamily="50" charset="-128"/>
                <a:ea typeface="Meiryo UI" panose="020B0604030504040204" pitchFamily="50" charset="-128"/>
              </a:rPr>
              <a:t>参考資料</a:t>
            </a:r>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0464220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1253</Words>
  <Application>Microsoft Office PowerPoint</Application>
  <PresentationFormat>A3 297x420 mm</PresentationFormat>
  <Paragraphs>104</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HG丸ｺﾞｼｯｸM-PRO</vt:lpstr>
      <vt:lpstr>Meiryo UI</vt:lpstr>
      <vt:lpstr>ＭＳ Ｐゴシック</vt:lpstr>
      <vt:lpstr>游ゴシック</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2021-03-24T07:44:54Z</dcterms:created>
  <dcterms:modified xsi:type="dcterms:W3CDTF">2021-03-24T07:45:00Z</dcterms:modified>
</cp:coreProperties>
</file>