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4"/>
  </p:notesMasterIdLst>
  <p:sldIdLst>
    <p:sldId id="345" r:id="rId2"/>
    <p:sldId id="355" r:id="rId3"/>
  </p:sldIdLst>
  <p:sldSz cx="9906000" cy="6858000" type="A4"/>
  <p:notesSz cx="6807200" cy="9939338"/>
  <p:defaultTextStyle>
    <a:defPPr>
      <a:defRPr lang="ja-JP"/>
    </a:defPPr>
    <a:lvl1pPr marL="0" algn="l" defTabSz="913740" rtl="0" eaLnBrk="1" latinLnBrk="0" hangingPunct="1">
      <a:defRPr kumimoji="1" sz="1800" kern="1200">
        <a:solidFill>
          <a:schemeClr val="tx1"/>
        </a:solidFill>
        <a:latin typeface="+mn-lt"/>
        <a:ea typeface="+mn-ea"/>
        <a:cs typeface="+mn-cs"/>
      </a:defRPr>
    </a:lvl1pPr>
    <a:lvl2pPr marL="456870" algn="l" defTabSz="913740" rtl="0" eaLnBrk="1" latinLnBrk="0" hangingPunct="1">
      <a:defRPr kumimoji="1" sz="1800" kern="1200">
        <a:solidFill>
          <a:schemeClr val="tx1"/>
        </a:solidFill>
        <a:latin typeface="+mn-lt"/>
        <a:ea typeface="+mn-ea"/>
        <a:cs typeface="+mn-cs"/>
      </a:defRPr>
    </a:lvl2pPr>
    <a:lvl3pPr marL="913740" algn="l" defTabSz="913740" rtl="0" eaLnBrk="1" latinLnBrk="0" hangingPunct="1">
      <a:defRPr kumimoji="1" sz="1800" kern="1200">
        <a:solidFill>
          <a:schemeClr val="tx1"/>
        </a:solidFill>
        <a:latin typeface="+mn-lt"/>
        <a:ea typeface="+mn-ea"/>
        <a:cs typeface="+mn-cs"/>
      </a:defRPr>
    </a:lvl3pPr>
    <a:lvl4pPr marL="1370612" algn="l" defTabSz="913740" rtl="0" eaLnBrk="1" latinLnBrk="0" hangingPunct="1">
      <a:defRPr kumimoji="1" sz="1800" kern="1200">
        <a:solidFill>
          <a:schemeClr val="tx1"/>
        </a:solidFill>
        <a:latin typeface="+mn-lt"/>
        <a:ea typeface="+mn-ea"/>
        <a:cs typeface="+mn-cs"/>
      </a:defRPr>
    </a:lvl4pPr>
    <a:lvl5pPr marL="1827481" algn="l" defTabSz="913740" rtl="0" eaLnBrk="1" latinLnBrk="0" hangingPunct="1">
      <a:defRPr kumimoji="1" sz="1800" kern="1200">
        <a:solidFill>
          <a:schemeClr val="tx1"/>
        </a:solidFill>
        <a:latin typeface="+mn-lt"/>
        <a:ea typeface="+mn-ea"/>
        <a:cs typeface="+mn-cs"/>
      </a:defRPr>
    </a:lvl5pPr>
    <a:lvl6pPr marL="2284352" algn="l" defTabSz="913740" rtl="0" eaLnBrk="1" latinLnBrk="0" hangingPunct="1">
      <a:defRPr kumimoji="1" sz="1800" kern="1200">
        <a:solidFill>
          <a:schemeClr val="tx1"/>
        </a:solidFill>
        <a:latin typeface="+mn-lt"/>
        <a:ea typeface="+mn-ea"/>
        <a:cs typeface="+mn-cs"/>
      </a:defRPr>
    </a:lvl6pPr>
    <a:lvl7pPr marL="2741222" algn="l" defTabSz="913740" rtl="0" eaLnBrk="1" latinLnBrk="0" hangingPunct="1">
      <a:defRPr kumimoji="1" sz="1800" kern="1200">
        <a:solidFill>
          <a:schemeClr val="tx1"/>
        </a:solidFill>
        <a:latin typeface="+mn-lt"/>
        <a:ea typeface="+mn-ea"/>
        <a:cs typeface="+mn-cs"/>
      </a:defRPr>
    </a:lvl7pPr>
    <a:lvl8pPr marL="3198092" algn="l" defTabSz="913740" rtl="0" eaLnBrk="1" latinLnBrk="0" hangingPunct="1">
      <a:defRPr kumimoji="1" sz="1800" kern="1200">
        <a:solidFill>
          <a:schemeClr val="tx1"/>
        </a:solidFill>
        <a:latin typeface="+mn-lt"/>
        <a:ea typeface="+mn-ea"/>
        <a:cs typeface="+mn-cs"/>
      </a:defRPr>
    </a:lvl8pPr>
    <a:lvl9pPr marL="3654961" algn="l" defTabSz="91374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8763" autoAdjust="0"/>
  </p:normalViewPr>
  <p:slideViewPr>
    <p:cSldViewPr>
      <p:cViewPr varScale="1">
        <p:scale>
          <a:sx n="74" d="100"/>
          <a:sy n="74" d="100"/>
        </p:scale>
        <p:origin x="1242" y="90"/>
      </p:cViewPr>
      <p:guideLst>
        <p:guide orient="horz" pos="2160"/>
        <p:guide pos="3120"/>
      </p:guideLst>
    </p:cSldViewPr>
  </p:slideViewPr>
  <p:outlineViewPr>
    <p:cViewPr>
      <p:scale>
        <a:sx n="33" d="100"/>
        <a:sy n="33" d="100"/>
      </p:scale>
      <p:origin x="0" y="19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6"/>
            <a:ext cx="2949786" cy="496967"/>
          </a:xfrm>
          <a:prstGeom prst="rect">
            <a:avLst/>
          </a:prstGeom>
        </p:spPr>
        <p:txBody>
          <a:bodyPr vert="horz" lIns="91375" tIns="45686" rIns="91375" bIns="4568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6"/>
            <a:ext cx="2949786" cy="496967"/>
          </a:xfrm>
          <a:prstGeom prst="rect">
            <a:avLst/>
          </a:prstGeom>
        </p:spPr>
        <p:txBody>
          <a:bodyPr vert="horz" lIns="91375" tIns="45686" rIns="91375" bIns="45686" rtlCol="0"/>
          <a:lstStyle>
            <a:lvl1pPr algn="r">
              <a:defRPr sz="1200"/>
            </a:lvl1pPr>
          </a:lstStyle>
          <a:p>
            <a:fld id="{FCE4DA3A-7A76-4959-9611-6E85BEA1B95B}" type="datetimeFigureOut">
              <a:rPr kumimoji="1" lang="ja-JP" altLang="en-US" smtClean="0"/>
              <a:t>2019/3/18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75" tIns="45686" rIns="91375" bIns="45686"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75" tIns="45686" rIns="91375" bIns="4568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52"/>
            <a:ext cx="2949786" cy="496967"/>
          </a:xfrm>
          <a:prstGeom prst="rect">
            <a:avLst/>
          </a:prstGeom>
        </p:spPr>
        <p:txBody>
          <a:bodyPr vert="horz" lIns="91375" tIns="45686" rIns="91375" bIns="4568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2"/>
            <a:ext cx="2949786" cy="496967"/>
          </a:xfrm>
          <a:prstGeom prst="rect">
            <a:avLst/>
          </a:prstGeom>
        </p:spPr>
        <p:txBody>
          <a:bodyPr vert="horz" lIns="91375" tIns="45686" rIns="91375" bIns="45686" rtlCol="0" anchor="b"/>
          <a:lstStyle>
            <a:lvl1pPr algn="r">
              <a:defRPr sz="1200"/>
            </a:lvl1pPr>
          </a:lstStyle>
          <a:p>
            <a:fld id="{5A490B90-9C5F-473C-A95A-A33CE7639369}" type="slidenum">
              <a:rPr kumimoji="1" lang="ja-JP" altLang="en-US" smtClean="0"/>
              <a:t>‹#›</a:t>
            </a:fld>
            <a:endParaRPr kumimoji="1" lang="ja-JP" altLang="en-US"/>
          </a:p>
        </p:txBody>
      </p:sp>
    </p:spTree>
    <p:extLst>
      <p:ext uri="{BB962C8B-B14F-4D97-AF65-F5344CB8AC3E}">
        <p14:creationId xmlns:p14="http://schemas.microsoft.com/office/powerpoint/2010/main" val="1858613875"/>
      </p:ext>
    </p:extLst>
  </p:cSld>
  <p:clrMap bg1="lt1" tx1="dk1" bg2="lt2" tx2="dk2" accent1="accent1" accent2="accent2" accent3="accent3" accent4="accent4" accent5="accent5" accent6="accent6" hlink="hlink" folHlink="folHlink"/>
  <p:notesStyle>
    <a:lvl1pPr marL="0" algn="l" defTabSz="913740" rtl="0" eaLnBrk="1" latinLnBrk="0" hangingPunct="1">
      <a:defRPr kumimoji="1" sz="1200" kern="1200">
        <a:solidFill>
          <a:schemeClr val="tx1"/>
        </a:solidFill>
        <a:latin typeface="+mn-lt"/>
        <a:ea typeface="+mn-ea"/>
        <a:cs typeface="+mn-cs"/>
      </a:defRPr>
    </a:lvl1pPr>
    <a:lvl2pPr marL="456870" algn="l" defTabSz="913740" rtl="0" eaLnBrk="1" latinLnBrk="0" hangingPunct="1">
      <a:defRPr kumimoji="1" sz="1200" kern="1200">
        <a:solidFill>
          <a:schemeClr val="tx1"/>
        </a:solidFill>
        <a:latin typeface="+mn-lt"/>
        <a:ea typeface="+mn-ea"/>
        <a:cs typeface="+mn-cs"/>
      </a:defRPr>
    </a:lvl2pPr>
    <a:lvl3pPr marL="913740" algn="l" defTabSz="913740" rtl="0" eaLnBrk="1" latinLnBrk="0" hangingPunct="1">
      <a:defRPr kumimoji="1" sz="1200" kern="1200">
        <a:solidFill>
          <a:schemeClr val="tx1"/>
        </a:solidFill>
        <a:latin typeface="+mn-lt"/>
        <a:ea typeface="+mn-ea"/>
        <a:cs typeface="+mn-cs"/>
      </a:defRPr>
    </a:lvl3pPr>
    <a:lvl4pPr marL="1370612" algn="l" defTabSz="913740" rtl="0" eaLnBrk="1" latinLnBrk="0" hangingPunct="1">
      <a:defRPr kumimoji="1" sz="1200" kern="1200">
        <a:solidFill>
          <a:schemeClr val="tx1"/>
        </a:solidFill>
        <a:latin typeface="+mn-lt"/>
        <a:ea typeface="+mn-ea"/>
        <a:cs typeface="+mn-cs"/>
      </a:defRPr>
    </a:lvl4pPr>
    <a:lvl5pPr marL="1827481" algn="l" defTabSz="913740" rtl="0" eaLnBrk="1" latinLnBrk="0" hangingPunct="1">
      <a:defRPr kumimoji="1" sz="1200" kern="1200">
        <a:solidFill>
          <a:schemeClr val="tx1"/>
        </a:solidFill>
        <a:latin typeface="+mn-lt"/>
        <a:ea typeface="+mn-ea"/>
        <a:cs typeface="+mn-cs"/>
      </a:defRPr>
    </a:lvl5pPr>
    <a:lvl6pPr marL="2284352" algn="l" defTabSz="913740" rtl="0" eaLnBrk="1" latinLnBrk="0" hangingPunct="1">
      <a:defRPr kumimoji="1" sz="1200" kern="1200">
        <a:solidFill>
          <a:schemeClr val="tx1"/>
        </a:solidFill>
        <a:latin typeface="+mn-lt"/>
        <a:ea typeface="+mn-ea"/>
        <a:cs typeface="+mn-cs"/>
      </a:defRPr>
    </a:lvl6pPr>
    <a:lvl7pPr marL="2741222" algn="l" defTabSz="913740" rtl="0" eaLnBrk="1" latinLnBrk="0" hangingPunct="1">
      <a:defRPr kumimoji="1" sz="1200" kern="1200">
        <a:solidFill>
          <a:schemeClr val="tx1"/>
        </a:solidFill>
        <a:latin typeface="+mn-lt"/>
        <a:ea typeface="+mn-ea"/>
        <a:cs typeface="+mn-cs"/>
      </a:defRPr>
    </a:lvl7pPr>
    <a:lvl8pPr marL="3198092" algn="l" defTabSz="913740" rtl="0" eaLnBrk="1" latinLnBrk="0" hangingPunct="1">
      <a:defRPr kumimoji="1" sz="1200" kern="1200">
        <a:solidFill>
          <a:schemeClr val="tx1"/>
        </a:solidFill>
        <a:latin typeface="+mn-lt"/>
        <a:ea typeface="+mn-ea"/>
        <a:cs typeface="+mn-cs"/>
      </a:defRPr>
    </a:lvl8pPr>
    <a:lvl9pPr marL="3654961" algn="l" defTabSz="9137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E06E14-5F90-49D9-9F3F-785CEAA402EA}" type="datetime1">
              <a:rPr kumimoji="1" lang="ja-JP" altLang="en-US" smtClean="0"/>
              <a:t>2019/3/18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6898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D092B-91C1-4501-89B0-2C419716EE18}" type="datetime1">
              <a:rPr kumimoji="1" lang="ja-JP" altLang="en-US" smtClean="0"/>
              <a:t>2019/3/18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83891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E01D42-EE54-4736-957B-2A039CBD89C3}" type="datetime1">
              <a:rPr kumimoji="1" lang="ja-JP" altLang="en-US" smtClean="0"/>
              <a:t>2019/3/18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7341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A181A-0D52-4797-9C6D-1BB2403CEF11}" type="datetime1">
              <a:rPr kumimoji="1" lang="ja-JP" altLang="en-US" smtClean="0"/>
              <a:t>2019/3/18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pPr/>
              <a:t>‹#›</a:t>
            </a:fld>
            <a:endParaRPr lang="ja-JP" altLang="en-US" dirty="0"/>
          </a:p>
        </p:txBody>
      </p:sp>
    </p:spTree>
    <p:extLst>
      <p:ext uri="{BB962C8B-B14F-4D97-AF65-F5344CB8AC3E}">
        <p14:creationId xmlns:p14="http://schemas.microsoft.com/office/powerpoint/2010/main" val="38371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kumimoji="1" lang="ja-JP" altLang="en-US" smtClean="0"/>
              <a:t>2019/3/18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079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83B29C-F102-41FD-816A-A97EAF781B7A}" type="datetime1">
              <a:rPr kumimoji="1" lang="ja-JP" altLang="en-US" smtClean="0"/>
              <a:t>2019/3/18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15324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F983D7-5767-4207-951A-ABD45A918894}" type="datetime1">
              <a:rPr kumimoji="1" lang="ja-JP" altLang="en-US" smtClean="0"/>
              <a:t>2019/3/18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049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6AFA6A-7AC7-4EB9-9107-C3F4467B30D6}" type="datetime1">
              <a:rPr kumimoji="1" lang="ja-JP" altLang="en-US" smtClean="0"/>
              <a:t>2019/3/18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432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kumimoji="1" lang="ja-JP" altLang="en-US" smtClean="0"/>
              <a:t>2019/3/18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1362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kumimoji="1" lang="ja-JP" altLang="en-US" smtClean="0"/>
              <a:t>2019/3/18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92270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kumimoji="1" lang="ja-JP" altLang="en-US" smtClean="0"/>
              <a:t>2019/3/18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35909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23" tIns="45712" rIns="91423" bIns="4571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23" tIns="45712" rIns="91423" bIns="4571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fld id="{683FBF18-D399-44D4-A1C3-C51B19BA01A8}" type="datetime1">
              <a:rPr kumimoji="1" lang="ja-JP" altLang="en-US" smtClean="0"/>
              <a:t>2019/3/18</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22157489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312228" y="476671"/>
            <a:ext cx="9537318" cy="2986888"/>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3" name="角丸四角形 2"/>
          <p:cNvSpPr/>
          <p:nvPr/>
        </p:nvSpPr>
        <p:spPr>
          <a:xfrm>
            <a:off x="312226" y="3816877"/>
            <a:ext cx="4928806" cy="2969864"/>
          </a:xfrm>
          <a:prstGeom prst="roundRect">
            <a:avLst>
              <a:gd name="adj" fmla="val 3289"/>
            </a:avLst>
          </a:prstGeom>
          <a:ln w="6350"/>
        </p:spPr>
        <p:style>
          <a:lnRef idx="1">
            <a:schemeClr val="accent1"/>
          </a:lnRef>
          <a:fillRef idx="2">
            <a:schemeClr val="accent1"/>
          </a:fillRef>
          <a:effectRef idx="1">
            <a:schemeClr val="accent1"/>
          </a:effectRef>
          <a:fontRef idx="minor">
            <a:schemeClr val="dk1"/>
          </a:fontRef>
        </p:style>
        <p:txBody>
          <a:bodyPr lIns="46800" rIns="46800" rtlCol="0" anchor="t"/>
          <a:lstStyle/>
          <a:p>
            <a:pPr marL="180975" lvl="0" indent="-180975"/>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p:cNvSpPr txBox="1"/>
          <p:nvPr/>
        </p:nvSpPr>
        <p:spPr>
          <a:xfrm>
            <a:off x="3159292" y="4402909"/>
            <a:ext cx="1937723" cy="936104"/>
          </a:xfrm>
          <a:prstGeom prst="rect">
            <a:avLst/>
          </a:prstGeom>
          <a:noFill/>
          <a:ln w="6350"/>
        </p:spPr>
        <p:style>
          <a:lnRef idx="2">
            <a:schemeClr val="accent2"/>
          </a:lnRef>
          <a:fillRef idx="1">
            <a:schemeClr val="lt1"/>
          </a:fillRef>
          <a:effectRef idx="0">
            <a:schemeClr val="accent2"/>
          </a:effectRef>
          <a:fontRef idx="minor">
            <a:schemeClr val="dk1"/>
          </a:fontRef>
        </p:style>
        <p:txBody>
          <a:bodyPr wrap="square" lIns="36000" tIns="36000" rIns="0" bIns="36000" rtlCol="0">
            <a:noAutofit/>
          </a:bodyPr>
          <a:lstStyle/>
          <a:p>
            <a:pPr marL="180975" indent="-180975"/>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186770" y="5922458"/>
            <a:ext cx="1910245" cy="617934"/>
          </a:xfrm>
          <a:prstGeom prst="roundRect">
            <a:avLst>
              <a:gd name="adj" fmla="val 934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8" name="角丸四角形 37"/>
          <p:cNvSpPr/>
          <p:nvPr/>
        </p:nvSpPr>
        <p:spPr>
          <a:xfrm>
            <a:off x="244849" y="4046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背景</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0" name="正方形/長方形 39"/>
          <p:cNvSpPr/>
          <p:nvPr/>
        </p:nvSpPr>
        <p:spPr>
          <a:xfrm>
            <a:off x="5529467" y="3816876"/>
            <a:ext cx="4334739" cy="2969865"/>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88" name="Rectangle 6"/>
          <p:cNvSpPr/>
          <p:nvPr/>
        </p:nvSpPr>
        <p:spPr>
          <a:xfrm>
            <a:off x="0" y="-27384"/>
            <a:ext cx="9906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73" tIns="45688" rIns="91373" bIns="45688" rtlCol="0" anchor="ctr"/>
          <a:lstStyle/>
          <a:p>
            <a:pPr algn="ctr"/>
            <a:endParaRPr lang="en-US"/>
          </a:p>
        </p:txBody>
      </p:sp>
      <p:sp>
        <p:nvSpPr>
          <p:cNvPr id="5" name="タイトル 1"/>
          <p:cNvSpPr>
            <a:spLocks noGrp="1"/>
          </p:cNvSpPr>
          <p:nvPr>
            <p:ph type="title"/>
          </p:nvPr>
        </p:nvSpPr>
        <p:spPr>
          <a:xfrm>
            <a:off x="0" y="-6633"/>
            <a:ext cx="9906000" cy="311908"/>
          </a:xfrm>
        </p:spPr>
        <p:txBody>
          <a:bodyPr>
            <a:noAutofit/>
          </a:bodyPr>
          <a:lstStyle/>
          <a:p>
            <a:pPr algn="l"/>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いのち輝く未来社会」をめざす</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概要版</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12226" y="658723"/>
            <a:ext cx="5864910" cy="648896"/>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人口減少・少子高齢化などの社会の急激な変化</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（世界でも類を見ない超高齢化、</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大都市圏でもいち早く人口減少）</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こうした変化に対して、大阪ではこれまでも様々な取組を積み重ねてきた。</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健康寿命は、依然として全国ワーストクラス、伸び悩みは大きな課題。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府、市町村だけでなく、民間企業・団体、大学・研究機関、住民など様々な主体の取組が必要。</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5529468" y="3978429"/>
            <a:ext cx="4136716" cy="461665"/>
          </a:xfrm>
          <a:prstGeom prst="rect">
            <a:avLst/>
          </a:prstGeom>
          <a:noFill/>
        </p:spPr>
        <p:txBody>
          <a:bodyPr wrap="square" rtlCol="0">
            <a:spAutoFit/>
          </a:bodyPr>
          <a:lstStyle/>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万博の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テーマを踏まえ、</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や超スマート社会など</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の世界的</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な潮流を考慮して、</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「①健康な生活」</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「②活躍できる社会」</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とそれを支える</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「③産業</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を切り口</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大阪の現状・課題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を整理</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177136" y="658723"/>
            <a:ext cx="3672410" cy="64889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万博のインパクトを活かして、課題解決に向けた取組を加速化</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万博誘致が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閣議了解されたことを踏まえ、万博誘致の実現をめざして、大阪府万博誘致推進本部を設置し、機運醸成の取組を展開するとともに、万博のテーマ「いのち輝く未来社会のデザイン」の理念を先取りした府施策の推進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図ることとした。</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51384908"/>
              </p:ext>
            </p:extLst>
          </p:nvPr>
        </p:nvGraphicFramePr>
        <p:xfrm>
          <a:off x="5609764" y="4455296"/>
          <a:ext cx="4200436" cy="2259437"/>
        </p:xfrm>
        <a:graphic>
          <a:graphicData uri="http://schemas.openxmlformats.org/drawingml/2006/table">
            <a:tbl>
              <a:tblPr firstRow="1" bandRow="1">
                <a:tableStyleId>{5C22544A-7EE6-4342-B048-85BDC9FD1C3A}</a:tableStyleId>
              </a:tblPr>
              <a:tblGrid>
                <a:gridCol w="170424">
                  <a:extLst>
                    <a:ext uri="{9D8B030D-6E8A-4147-A177-3AD203B41FA5}">
                      <a16:colId xmlns:a16="http://schemas.microsoft.com/office/drawing/2014/main" val="20000"/>
                    </a:ext>
                  </a:extLst>
                </a:gridCol>
                <a:gridCol w="129370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256930">
                <a:tc>
                  <a:txBody>
                    <a:bodyPr/>
                    <a:lstStyle/>
                    <a:p>
                      <a:pPr algn="just">
                        <a:lnSpc>
                          <a:spcPts val="1200"/>
                        </a:lnSpc>
                        <a:spcAft>
                          <a:spcPts val="0"/>
                        </a:spcAft>
                      </a:pPr>
                      <a:r>
                        <a:rPr lang="en-US" sz="800" b="1"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①健康な生活</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（心身ともに健康）</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②活躍できる社会</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多様な生き方、持続可能な社会</a:t>
                      </a: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800" b="1"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健康を支える経済システム</a:t>
                      </a: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922387">
                <a:tc>
                  <a:txBody>
                    <a:bodyPr/>
                    <a:lstStyle/>
                    <a:p>
                      <a:pPr marL="71755" marR="71755" algn="ctr">
                        <a:lnSpc>
                          <a:spcPts val="1200"/>
                        </a:lnSpc>
                        <a:spcAft>
                          <a:spcPts val="0"/>
                        </a:spcAft>
                      </a:pPr>
                      <a:r>
                        <a:rPr lang="ja-JP" sz="700" kern="100" dirty="0" smtClean="0">
                          <a:effectLst/>
                          <a:latin typeface="Meiryo UI" panose="020B0604030504040204" pitchFamily="50" charset="-128"/>
                          <a:ea typeface="Meiryo UI" panose="020B0604030504040204" pitchFamily="50" charset="-128"/>
                          <a:cs typeface="Meiryo UI" panose="020B0604030504040204" pitchFamily="50" charset="-128"/>
                        </a:rPr>
                        <a:t>現状</a:t>
                      </a:r>
                      <a:endParaRPr 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139700" indent="-139700"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男女とも</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全国平均を下回る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9700" indent="-139700" algn="just">
                        <a:lnSpc>
                          <a:spcPts val="1000"/>
                        </a:lnSpc>
                        <a:spcAft>
                          <a:spcPts val="0"/>
                        </a:spcAft>
                      </a:pPr>
                      <a:r>
                        <a:rPr lang="ja-JP" altLang="en-US"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寿命</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全国平均を上回る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要介護</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要支援</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認定者数</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食・文化・スポーツ等の多彩な</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ラインナップ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90488" indent="-90488"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中堅世代の人口流出、</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女性の就業率の低さ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の社会的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孤立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児童虐待などの深刻な状況</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生活環境（ヒートアイランド現象</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増加傾向の温室効果ガス）　等</a:t>
                      </a:r>
                    </a:p>
                  </a:txBody>
                  <a:tcPr marL="68580" marR="0" marT="0" marB="0" anchor="ctr">
                    <a:lnT w="19050" cap="flat" cmpd="sng" algn="ctr">
                      <a:solidFill>
                        <a:schemeClr val="bg1"/>
                      </a:solidFill>
                      <a:prstDash val="solid"/>
                      <a:round/>
                      <a:headEnd type="none" w="med" len="med"/>
                      <a:tailEnd type="none" w="med" len="med"/>
                    </a:lnT>
                  </a:tcP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関連の企業</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関連産業の集積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ものづくり企業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080120">
                <a:tc>
                  <a:txBody>
                    <a:bodyPr/>
                    <a:lstStyle/>
                    <a:p>
                      <a:pPr marL="71755" marR="71755" algn="ctr">
                        <a:lnSpc>
                          <a:spcPts val="1200"/>
                        </a:lnSpc>
                        <a:spcAft>
                          <a:spcPts val="0"/>
                        </a:spcAft>
                      </a:pPr>
                      <a:r>
                        <a:rPr lang="ja-JP" altLang="en-US" sz="700" kern="1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ja-JP" alt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幅広い年代の</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意識向上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での健康づくり活動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データ</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な健康関連サービスの展開</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先端</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医療の普及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の分析、</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普及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食、スポーツ、笑い等</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働きやすく</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職場整備</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等の活躍の場の拡大</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・子どもの見守り等</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で支える仕組みづくり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快適</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環境の実現</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まちの安全・安心の確保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関連の世界的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クラスターの形成</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革新・産業化</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と、ものづくり</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融合</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2"/>
                  </a:ext>
                </a:extLst>
              </a:tr>
            </a:tbl>
          </a:graphicData>
        </a:graphic>
      </p:graphicFrame>
      <p:sp>
        <p:nvSpPr>
          <p:cNvPr id="39" name="テキスト ボックス 38"/>
          <p:cNvSpPr txBox="1"/>
          <p:nvPr/>
        </p:nvSpPr>
        <p:spPr>
          <a:xfrm>
            <a:off x="9058041" y="-1050"/>
            <a:ext cx="828092" cy="338554"/>
          </a:xfrm>
          <a:prstGeom prst="rect">
            <a:avLst/>
          </a:prstGeom>
          <a:noFill/>
        </p:spPr>
        <p:txBody>
          <a:bodyPr wrap="square" rtlCol="0">
            <a:spAutoFit/>
          </a:bodyPr>
          <a:lstStyle/>
          <a:p>
            <a:pPr algn="dist"/>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二等辺三角形 69"/>
          <p:cNvSpPr/>
          <p:nvPr/>
        </p:nvSpPr>
        <p:spPr>
          <a:xfrm rot="10800000">
            <a:off x="4226468" y="3563442"/>
            <a:ext cx="1708838"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12228" y="3948783"/>
            <a:ext cx="2847065" cy="2585323"/>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ビジョンの策定（いのち輝く未来社会をオール大阪で実現</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目的</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p>
          <a:p>
            <a:pPr marL="180975" lvl="0"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生涯を通じて心身ともに健康で、それぞれの能力を活かして輝きながら暮らし続けることの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いのち輝く未来社会」の実現に向け、万博のインパクトを活かしてオール大阪で目標を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定め、さらに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強力に取組を進めるため、ビジョンを策定。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ビジョンの位置付け＞</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「健康」を重点ターゲットに健康寿命</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の延伸。</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地域の健康づくり活動に加え、革新技術を最大限活用し、さらに</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年万博のインパクトを活かして、いきいきと長く活躍できる「</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」を目標に掲げる。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6404893" y="2074141"/>
            <a:ext cx="3353837" cy="274739"/>
          </a:xfrm>
          <a:prstGeom prst="rect">
            <a:avLst/>
          </a:prstGeom>
          <a:noFill/>
          <a:ln>
            <a:solidFill>
              <a:schemeClr val="bg1">
                <a:lumMod val="50000"/>
              </a:schemeClr>
            </a:solidFill>
            <a:prstDash val="sysDot"/>
          </a:ln>
        </p:spPr>
        <p:txBody>
          <a:bodyPr wrap="square" rtlCol="0" anchor="ctr" anchorCtr="0">
            <a:no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生涯を通じて心身ともに健康で、それぞれの能力を活かして輝きながら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暮らし</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続ける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ことのできる「いのち輝く未来社会」の実現</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は、全ての人々に共通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の願い。</a:t>
            </a:r>
          </a:p>
        </p:txBody>
      </p:sp>
      <p:sp>
        <p:nvSpPr>
          <p:cNvPr id="125" name="角丸四角形 124"/>
          <p:cNvSpPr/>
          <p:nvPr/>
        </p:nvSpPr>
        <p:spPr>
          <a:xfrm>
            <a:off x="5462089" y="3762405"/>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大阪の現状・課題</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78" name="二等辺三角形 77"/>
          <p:cNvSpPr/>
          <p:nvPr/>
        </p:nvSpPr>
        <p:spPr>
          <a:xfrm rot="5400000">
            <a:off x="5051261" y="5407128"/>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1" name="テキスト ボックス 130"/>
          <p:cNvSpPr txBox="1"/>
          <p:nvPr/>
        </p:nvSpPr>
        <p:spPr>
          <a:xfrm>
            <a:off x="3146885" y="5922458"/>
            <a:ext cx="1048000" cy="617934"/>
          </a:xfrm>
          <a:prstGeom prst="rect">
            <a:avLst/>
          </a:prstGeom>
          <a:noFill/>
        </p:spPr>
        <p:txBody>
          <a:bodyPr wrap="square" rtlCol="0" anchor="ctr">
            <a:noAutofit/>
          </a:bodyPr>
          <a:lstStyle/>
          <a:p>
            <a:pPr algn="ct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年万博の</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インパクトを最大限活かして、オール</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大阪で取組を進めて</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二等辺三角形 123"/>
          <p:cNvSpPr/>
          <p:nvPr/>
        </p:nvSpPr>
        <p:spPr>
          <a:xfrm rot="5400000">
            <a:off x="4031099" y="6163744"/>
            <a:ext cx="403644" cy="14401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1" name="テキスト ボックス 100"/>
          <p:cNvSpPr txBox="1"/>
          <p:nvPr/>
        </p:nvSpPr>
        <p:spPr>
          <a:xfrm>
            <a:off x="4269670" y="5922460"/>
            <a:ext cx="827346" cy="617932"/>
          </a:xfrm>
          <a:prstGeom prst="rect">
            <a:avLst/>
          </a:prstGeom>
          <a:noFill/>
        </p:spPr>
        <p:txBody>
          <a:bodyPr wrap="square" rtlCol="0" anchor="ctr">
            <a:noAutofit/>
          </a:bodyPr>
          <a:lstStyle/>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いきいきと長く活躍できる</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歳若返り」を実現</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4206157" y="4642281"/>
            <a:ext cx="890859" cy="461665"/>
          </a:xfrm>
          <a:prstGeom prst="rect">
            <a:avLst/>
          </a:prstGeom>
          <a:noFill/>
        </p:spPr>
        <p:txBody>
          <a:bodyPr wrap="square" lIns="0" rIns="0" rtlCol="0">
            <a:spAutoFit/>
          </a:bodyPr>
          <a:lstStyle/>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ビジョンを旗印に</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いのち輝く未来社会を</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オール</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で実現</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526164" y="5100068"/>
            <a:ext cx="2482620" cy="56514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府、住民に身近なサービスを</a:t>
            </a:r>
            <a:r>
              <a:rPr lang="ja-JP" altLang="en-US" sz="800">
                <a:latin typeface="Meiryo UI" panose="020B0604030504040204" pitchFamily="50" charset="-128"/>
                <a:ea typeface="Meiryo UI" panose="020B0604030504040204" pitchFamily="50" charset="-128"/>
                <a:cs typeface="Meiryo UI" panose="020B0604030504040204" pitchFamily="50" charset="-128"/>
              </a:rPr>
              <a:t>担う</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市町村、産業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振興等を担う民間企業・団体、高い専門性と知見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を有する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大学・研究機関、府民一人ひとりが共通の目標に向かって、取組の強化を進めて行く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指針（</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アクションプラン）となるもの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円/楕円 86"/>
          <p:cNvSpPr/>
          <p:nvPr/>
        </p:nvSpPr>
        <p:spPr>
          <a:xfrm>
            <a:off x="3532405" y="4455867"/>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a:t>
            </a:r>
          </a:p>
        </p:txBody>
      </p:sp>
      <p:sp>
        <p:nvSpPr>
          <p:cNvPr id="89" name="円/楕円 88"/>
          <p:cNvSpPr/>
          <p:nvPr/>
        </p:nvSpPr>
        <p:spPr>
          <a:xfrm>
            <a:off x="3244373"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民間企業</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p>
        </p:txBody>
      </p:sp>
      <p:sp>
        <p:nvSpPr>
          <p:cNvPr id="90" name="円/楕円 89"/>
          <p:cNvSpPr/>
          <p:nvPr/>
        </p:nvSpPr>
        <p:spPr>
          <a:xfrm>
            <a:off x="3784892"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大学・</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研究機関</a:t>
            </a:r>
          </a:p>
        </p:txBody>
      </p:sp>
      <p:sp>
        <p:nvSpPr>
          <p:cNvPr id="91" name="円/楕円 90"/>
          <p:cNvSpPr/>
          <p:nvPr/>
        </p:nvSpPr>
        <p:spPr>
          <a:xfrm>
            <a:off x="335284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a:t>
            </a:r>
          </a:p>
        </p:txBody>
      </p:sp>
      <p:sp>
        <p:nvSpPr>
          <p:cNvPr id="92" name="円/楕円 91"/>
          <p:cNvSpPr/>
          <p:nvPr/>
        </p:nvSpPr>
        <p:spPr>
          <a:xfrm>
            <a:off x="371288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p:txBody>
      </p:sp>
      <p:pic>
        <p:nvPicPr>
          <p:cNvPr id="6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8217" y="1412776"/>
            <a:ext cx="2664296" cy="1820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テキスト ボックス 71"/>
          <p:cNvSpPr txBox="1"/>
          <p:nvPr/>
        </p:nvSpPr>
        <p:spPr>
          <a:xfrm>
            <a:off x="3716795" y="3140968"/>
            <a:ext cx="2370704" cy="307777"/>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出典：健康</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別健康寿命</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平均</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別生命表の概況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1858660" y="3248690"/>
            <a:ext cx="1367457" cy="200055"/>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出典：大阪府</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人口</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ビジョン</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6391226" y="1446984"/>
            <a:ext cx="2630975" cy="236783"/>
          </a:xfrm>
          <a:prstGeom prst="roundRect">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52249" tIns="20570" rIns="52249" bIns="20570" rtlCol="0" anchor="ctr"/>
          <a:lstStyle/>
          <a:p>
            <a:pPr algn="ct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メインテーマ</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いのち輝く未来社会のデザイン</a:t>
            </a:r>
          </a:p>
        </p:txBody>
      </p:sp>
      <p:sp>
        <p:nvSpPr>
          <p:cNvPr id="106" name="角丸四角形 105"/>
          <p:cNvSpPr/>
          <p:nvPr/>
        </p:nvSpPr>
        <p:spPr>
          <a:xfrm>
            <a:off x="6391226" y="1735015"/>
            <a:ext cx="1315487" cy="196366"/>
          </a:xfrm>
          <a:prstGeom prst="roundRect">
            <a:avLst>
              <a:gd name="adj" fmla="val 17585"/>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多様で心身ともに健康</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生き方</a:t>
            </a:r>
          </a:p>
        </p:txBody>
      </p:sp>
      <p:sp>
        <p:nvSpPr>
          <p:cNvPr id="107" name="角丸四角形 106"/>
          <p:cNvSpPr/>
          <p:nvPr/>
        </p:nvSpPr>
        <p:spPr>
          <a:xfrm>
            <a:off x="7712502" y="1735015"/>
            <a:ext cx="1309699" cy="196366"/>
          </a:xfrm>
          <a:prstGeom prst="roundRect">
            <a:avLst>
              <a:gd name="adj" fmla="val 18511"/>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持続可能な社会・経済システム</a:t>
            </a:r>
          </a:p>
        </p:txBody>
      </p:sp>
      <p:pic>
        <p:nvPicPr>
          <p:cNvPr id="108" name="図 3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600000">
            <a:off x="9140782" y="1300778"/>
            <a:ext cx="617948" cy="75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角丸四角形 109"/>
          <p:cNvSpPr/>
          <p:nvPr/>
        </p:nvSpPr>
        <p:spPr>
          <a:xfrm>
            <a:off x="244849" y="37088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ビジョン策定の趣旨</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0" name="テキスト ボックス 59"/>
          <p:cNvSpPr txBox="1"/>
          <p:nvPr/>
        </p:nvSpPr>
        <p:spPr>
          <a:xfrm>
            <a:off x="501322" y="1268760"/>
            <a:ext cx="2618086"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生産年齢人口・高齢者人口</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3" name="テキスト ボックス 112"/>
          <p:cNvSpPr txBox="1"/>
          <p:nvPr/>
        </p:nvSpPr>
        <p:spPr>
          <a:xfrm>
            <a:off x="6177136" y="2438077"/>
            <a:ext cx="3672409" cy="895117"/>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考慮すべき世界の流れ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超スマート社会の到来</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（新たな技術が、人々の生活、社会・経済システムに多くの革新をもたらす視点）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SDGs</a:t>
            </a:r>
          </a:p>
          <a:p>
            <a:pPr marL="273050" indent="-273050"/>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（貧困や環境、産業に関する取組を一歩一歩進め、世界をより良い方向に変えていく視点）</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816181" y="3501008"/>
            <a:ext cx="8529411" cy="195814"/>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180975" indent="-180975"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住民</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に身近なサービスを担う府内市町村、産業振興を担う経済団体、民間企業、有識者等と意見交換を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行いながら検討。</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7481" y="1418630"/>
            <a:ext cx="3011663" cy="17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テキスト ボックス 61"/>
          <p:cNvSpPr txBox="1"/>
          <p:nvPr/>
        </p:nvSpPr>
        <p:spPr>
          <a:xfrm>
            <a:off x="3244374" y="1268760"/>
            <a:ext cx="3002582"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大阪府の健康寿命・平均寿命</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627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1753" y="163699"/>
            <a:ext cx="9449759" cy="52815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191569" y="929296"/>
            <a:ext cx="4401391" cy="2283680"/>
          </a:xfrm>
          <a:prstGeom prst="rect">
            <a:avLst/>
          </a:prstGeom>
          <a:noFill/>
          <a:ln w="12700">
            <a:solidFill>
              <a:schemeClr val="accent1"/>
            </a:solidFill>
          </a:ln>
        </p:spPr>
        <p:txBody>
          <a:bodyPr wrap="square" lIns="68403" tIns="34202" rIns="68388" bIns="34202" rtlCol="0">
            <a:noAutofit/>
          </a:bodyPr>
          <a:lstStyle/>
          <a:p>
            <a:pPr marL="541240" indent="-541240"/>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174625" indent="-88900">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889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などの革新的な技術を活かして、健康づくり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とライフステージ</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に応じた健康寿命延伸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の取組が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進められている。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715834" indent="-71583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テキスト ボックス 50"/>
          <p:cNvSpPr txBox="1"/>
          <p:nvPr/>
        </p:nvSpPr>
        <p:spPr>
          <a:xfrm>
            <a:off x="191569" y="627510"/>
            <a:ext cx="4401391" cy="301436"/>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①健康な生活</a:t>
            </a:r>
          </a:p>
        </p:txBody>
      </p:sp>
      <p:sp>
        <p:nvSpPr>
          <p:cNvPr id="52" name="テキスト ボックス 51"/>
          <p:cNvSpPr txBox="1"/>
          <p:nvPr/>
        </p:nvSpPr>
        <p:spPr>
          <a:xfrm>
            <a:off x="5012681" y="928946"/>
            <a:ext cx="4453145" cy="2283988"/>
          </a:xfrm>
          <a:prstGeom prst="rect">
            <a:avLst/>
          </a:prstGeom>
          <a:noFill/>
          <a:ln w="12700">
            <a:solidFill>
              <a:schemeClr val="accent1"/>
            </a:solidFill>
          </a:ln>
        </p:spPr>
        <p:txBody>
          <a:bodyPr wrap="square" lIns="68403" tIns="34202" rIns="68403" bIns="34202" rtlCol="0">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個々人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がそれぞれの能力を活かして、自らの描くライフスタイルに沿って活躍できる社会が実現している。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612462" y="3713492"/>
            <a:ext cx="8853364" cy="1435444"/>
          </a:xfrm>
          <a:prstGeom prst="rect">
            <a:avLst/>
          </a:prstGeom>
          <a:noFill/>
          <a:ln w="12700">
            <a:solidFill>
              <a:schemeClr val="accent1"/>
            </a:solidFill>
          </a:ln>
        </p:spPr>
        <p:txBody>
          <a:bodyPr wrap="square" lIns="68403" tIns="34202" rIns="68403" bIns="34202" rtlCol="0" anchor="t">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ライフサイエンス関連産業等のイノベーション促進を通じて世界の課題解決に貢献</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なども活用してイノベーションが促進され、世界中の人々の健康や暮らしの向上に寄与している。</a:t>
            </a: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4" name="テキスト ボックス 53"/>
          <p:cNvSpPr txBox="1"/>
          <p:nvPr/>
        </p:nvSpPr>
        <p:spPr>
          <a:xfrm>
            <a:off x="191568" y="3713491"/>
            <a:ext cx="420892" cy="1435445"/>
          </a:xfrm>
          <a:prstGeom prst="rect">
            <a:avLst/>
          </a:prstGeom>
          <a:solidFill>
            <a:schemeClr val="accent1"/>
          </a:solidFill>
          <a:ln>
            <a:solidFill>
              <a:schemeClr val="accent1"/>
            </a:solidFill>
          </a:ln>
        </p:spPr>
        <p:txBody>
          <a:bodyPr vert="eaVert" wrap="square" lIns="68403" tIns="0"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③未来</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を創る産業</a:t>
            </a:r>
          </a:p>
        </p:txBody>
      </p:sp>
      <p:sp>
        <p:nvSpPr>
          <p:cNvPr id="55" name="テキスト ボックス 54"/>
          <p:cNvSpPr txBox="1"/>
          <p:nvPr/>
        </p:nvSpPr>
        <p:spPr>
          <a:xfrm>
            <a:off x="262407" y="1462979"/>
            <a:ext cx="4263289" cy="1605939"/>
          </a:xfrm>
          <a:prstGeom prst="rect">
            <a:avLst/>
          </a:prstGeom>
          <a:solidFill>
            <a:schemeClr val="bg1"/>
          </a:solidFill>
          <a:ln w="9525">
            <a:solidFill>
              <a:schemeClr val="accent1"/>
            </a:solidFill>
          </a:ln>
        </p:spPr>
        <p:txBody>
          <a:bodyPr wrap="square" lIns="91423" tIns="45712" rIns="91423" bIns="45712" rtlCol="0">
            <a:noAutofit/>
          </a:bodyPr>
          <a:lstStyle/>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067978" y="1462977"/>
            <a:ext cx="4333039" cy="1605941"/>
          </a:xfrm>
          <a:prstGeom prst="rect">
            <a:avLst/>
          </a:prstGeom>
          <a:solidFill>
            <a:schemeClr val="bg1"/>
          </a:solidFill>
          <a:ln w="9525">
            <a:solidFill>
              <a:schemeClr val="accent1"/>
            </a:solidFill>
          </a:ln>
        </p:spPr>
        <p:txBody>
          <a:bodyPr wrap="square" lIns="91423" tIns="45712" rIns="0" bIns="45712" rtlCol="0">
            <a:noAutofit/>
          </a:bodyPr>
          <a:lstStyle/>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704527" y="4140823"/>
            <a:ext cx="8696489" cy="870455"/>
          </a:xfrm>
          <a:prstGeom prst="rect">
            <a:avLst/>
          </a:prstGeom>
          <a:solidFill>
            <a:schemeClr val="bg1"/>
          </a:solidFill>
          <a:ln w="9525">
            <a:solidFill>
              <a:schemeClr val="accent1"/>
            </a:solidFill>
          </a:ln>
        </p:spPr>
        <p:txBody>
          <a:bodyPr wrap="square" lIns="91423" tIns="45712" rIns="0" bIns="45712" rtlCol="0">
            <a:no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≪ライフサイエンス・健康関連産業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・医療に関連するライフサイエンス分野の世界的な産業クラスターが形成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。ヘルスケアから食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、スポーツなどの裾野の広い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分野でグローバル競争力のある新産業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が創出。</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≪新エネルギー産業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蓄電池をはじめとする新エネルギー産業の集積が一層進み、持続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可能な社会を支える新技術の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開発や社会実装が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推進される。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≪ものづくり産業等</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企業や事業承継をしやすいビジネス環境のもと、</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して、世界に通用する革新的な製品</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サービスを創出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。革新的技術を活用した省力化などが進展し、様々な産業分野に応用。</a:t>
            </a:r>
          </a:p>
        </p:txBody>
      </p:sp>
      <p:sp>
        <p:nvSpPr>
          <p:cNvPr id="59" name="上下矢印 58"/>
          <p:cNvSpPr/>
          <p:nvPr/>
        </p:nvSpPr>
        <p:spPr>
          <a:xfrm rot="16200000">
            <a:off x="4675231" y="2304344"/>
            <a:ext cx="280978" cy="504514"/>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上下矢印 59"/>
          <p:cNvSpPr/>
          <p:nvPr/>
        </p:nvSpPr>
        <p:spPr>
          <a:xfrm rot="19441515">
            <a:off x="7293490" y="3179456"/>
            <a:ext cx="314181" cy="564085"/>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上下矢印 60"/>
          <p:cNvSpPr/>
          <p:nvPr/>
        </p:nvSpPr>
        <p:spPr>
          <a:xfrm rot="2143750">
            <a:off x="2117469" y="3201929"/>
            <a:ext cx="283147" cy="535708"/>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2521485" y="3348735"/>
            <a:ext cx="4630294" cy="314198"/>
          </a:xfrm>
          <a:prstGeom prst="ellipse">
            <a:avLst/>
          </a:prstGeom>
          <a:solidFill>
            <a:schemeClr val="bg1"/>
          </a:solidFill>
          <a:ln/>
        </p:spPr>
        <p:style>
          <a:lnRef idx="1">
            <a:schemeClr val="accent4"/>
          </a:lnRef>
          <a:fillRef idx="2">
            <a:schemeClr val="accent4"/>
          </a:fillRef>
          <a:effectRef idx="1">
            <a:schemeClr val="accent4"/>
          </a:effectRef>
          <a:fontRef idx="minor">
            <a:schemeClr val="dk1"/>
          </a:fontRef>
        </p:style>
        <p:txBody>
          <a:bodyPr lIns="91407" tIns="45704" rIns="91407" bIns="45704" rtlCol="0" anchor="ctr"/>
          <a:lstStyle/>
          <a:p>
            <a:pPr algn="ct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などの革新的技術を最大限活用しビジョンを実現</a:t>
            </a:r>
          </a:p>
        </p:txBody>
      </p:sp>
      <p:sp>
        <p:nvSpPr>
          <p:cNvPr id="63" name="テキスト ボックス 62"/>
          <p:cNvSpPr txBox="1"/>
          <p:nvPr/>
        </p:nvSpPr>
        <p:spPr>
          <a:xfrm>
            <a:off x="5012681" y="620646"/>
            <a:ext cx="4453145" cy="311998"/>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②活躍できる社会</a:t>
            </a:r>
          </a:p>
        </p:txBody>
      </p:sp>
      <p:sp>
        <p:nvSpPr>
          <p:cNvPr id="64" name="テキスト ボックス 63"/>
          <p:cNvSpPr txBox="1"/>
          <p:nvPr/>
        </p:nvSpPr>
        <p:spPr>
          <a:xfrm>
            <a:off x="262408" y="1466009"/>
            <a:ext cx="4191546" cy="1569644"/>
          </a:xfrm>
          <a:prstGeom prst="rect">
            <a:avLst/>
          </a:prstGeom>
          <a:noFill/>
        </p:spPr>
        <p:txBody>
          <a:bodyPr wrap="square" lIns="91423" tIns="45712" rIns="0" bIns="45712" rtlCol="0">
            <a:spAutoFit/>
          </a:bodyPr>
          <a:lstStyle/>
          <a:p>
            <a:pPr marL="88884" indent="-88884"/>
            <a:r>
              <a:rPr lang="ja-JP" altLang="en-US" sz="800" b="1" dirty="0">
                <a:latin typeface="Meiryo UI" panose="020B0604030504040204" pitchFamily="50" charset="-128"/>
                <a:ea typeface="Meiryo UI" panose="020B0604030504040204" pitchFamily="50" charset="-128"/>
                <a:cs typeface="Meiryo UI" panose="020B0604030504040204" pitchFamily="50" charset="-128"/>
              </a:rPr>
              <a:t>≪健康づくり≫</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ビッグデータに基づく分析結果などを活用する健康管理サービスが普及し、一人ひとりの健康状況をもとに、日常的に健康関連のアドバイスを受けられ、健康づくりに取り組めるようになっている。</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医療・介護≫</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ゲノム解析による先制医療やオーダーメイド医療、再生医療など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先端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医療技術が確立している。</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によるケアプラン作成、リハビリ支援ロボットの進化等により、生活の質が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向上。</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食≫</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の活用により、日本や大阪の食文化をもとに、一人ひとりの健康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モニタリング</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に応じた献立メニューの提案。</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スポーツ・文化・エンターテインメント≫</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笑い等と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健康のメカニズムの解析が進み、知的刺激を楽しみながら健康な生活が実現。</a:t>
            </a:r>
          </a:p>
        </p:txBody>
      </p:sp>
      <p:sp>
        <p:nvSpPr>
          <p:cNvPr id="68" name="テキスト ボックス 67"/>
          <p:cNvSpPr txBox="1"/>
          <p:nvPr/>
        </p:nvSpPr>
        <p:spPr>
          <a:xfrm>
            <a:off x="5067977" y="1483328"/>
            <a:ext cx="4333039" cy="1569644"/>
          </a:xfrm>
          <a:prstGeom prst="rect">
            <a:avLst/>
          </a:prstGeom>
          <a:noFill/>
        </p:spPr>
        <p:txBody>
          <a:bodyPr wrap="square" lIns="91423" tIns="45712" rIns="91423" bIns="45712"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≪多様な活躍≫</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創造性をより発揮しやすい分野に時間を費やす働き方が主流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働きやすい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環境が整備され、女性や高齢者、</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者の活躍できる分野がさらに広がっている。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≪地域のつながり≫</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離れた家族とは</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で時間を共有。地域全体で子どもを育てる社会が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実現。</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≪住まい・移動≫</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を活用した次世代住宅の普及により、病気の早期発見や家事負担</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など、誰もが安心して暮らせる環境が整っている。 </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≪クリーンな生活環境≫</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人々の活動を持続的に支えるクリーンな生活環境が維持されている。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≪災害や健康危機、犯罪等からいのちを守る≫</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革新的な技術による防災対策等により、いのちを脅かす様々な脅威が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111753" y="5652517"/>
            <a:ext cx="9449759" cy="1083420"/>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73" name="テキスト ボックス 72"/>
          <p:cNvSpPr txBox="1"/>
          <p:nvPr/>
        </p:nvSpPr>
        <p:spPr>
          <a:xfrm>
            <a:off x="188846" y="5889466"/>
            <a:ext cx="7230427" cy="70788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オール大阪で総合力を発揮するため、関係者が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err="1" smtClean="0">
                <a:latin typeface="Meiryo UI" panose="020B0604030504040204" pitchFamily="50" charset="-128"/>
                <a:ea typeface="Meiryo UI" panose="020B0604030504040204" pitchFamily="50" charset="-128"/>
                <a:cs typeface="Meiryo UI" panose="020B0604030504040204" pitchFamily="50" charset="-128"/>
              </a:rPr>
              <a:t>を共</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有</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し、取組を推進する体制を整備</a:t>
            </a:r>
          </a:p>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ビジョンの共有・浸透と、施策推進⇒施策充実の検討⇒ビジョンの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充実（バージョンアップ）と</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施策の深化のサイクル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をたゆみなく</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進める</a:t>
            </a: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有識者、研究機関などの協力を得て、取組の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効果測定</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データ分析等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を実施し、各主体の施策充実につなげる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オール大阪の産学官で構成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する会議体を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設置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73"/>
          <p:cNvSpPr/>
          <p:nvPr/>
        </p:nvSpPr>
        <p:spPr>
          <a:xfrm>
            <a:off x="44375" y="5589240"/>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dirty="0" smtClean="0">
                <a:solidFill>
                  <a:schemeClr val="bg1"/>
                </a:solidFill>
                <a:latin typeface="Meiryo UI" panose="020B0604030504040204" pitchFamily="50" charset="-128"/>
                <a:ea typeface="Meiryo UI" panose="020B0604030504040204" pitchFamily="50" charset="-128"/>
                <a:cs typeface="Microsoft Himalaya" panose="01010100010101010101" pitchFamily="2" charset="0"/>
              </a:rPr>
              <a:t>ビジョンに基づく取組の推進</a:t>
            </a:r>
            <a:endParaRPr lang="ja-JP" altLang="en-US" sz="10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83" name="テキスト ボックス 82"/>
          <p:cNvSpPr txBox="1"/>
          <p:nvPr/>
        </p:nvSpPr>
        <p:spPr>
          <a:xfrm>
            <a:off x="188845" y="333236"/>
            <a:ext cx="6953395" cy="215444"/>
          </a:xfrm>
          <a:prstGeom prst="rect">
            <a:avLst/>
          </a:prstGeom>
          <a:noFill/>
        </p:spPr>
        <p:txBody>
          <a:bodyPr wrap="square" rtlCol="0">
            <a:spAutoFit/>
          </a:bodyPr>
          <a:lstStyle/>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大阪の現状・課題を踏まえ、「①健康な生活」、「②活躍できる社会」とそれを支える「③産業・イノベーション」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それぞれについて、オール</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で</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を掲げる</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角丸四角形 92"/>
          <p:cNvSpPr/>
          <p:nvPr/>
        </p:nvSpPr>
        <p:spPr>
          <a:xfrm>
            <a:off x="49852" y="51698"/>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３つのめざす姿</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94" name="テキスト ボックス 93"/>
          <p:cNvSpPr txBox="1"/>
          <p:nvPr/>
        </p:nvSpPr>
        <p:spPr>
          <a:xfrm>
            <a:off x="200472" y="5229780"/>
            <a:ext cx="4995728"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分野ごとに、</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の実現に向けた</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方向性」と、各主体の</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具体的な取組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を整理</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5" name="Picture 4" descr="Z:\10計画グループ（23.7.12～）\18_健康長寿プラン\01_検討経過\170804-_●MURC打合せ\180207_MURC資料（イラスト）\イラスト要素jpgデータ\01_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0382" y="1991218"/>
            <a:ext cx="941114" cy="824718"/>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2" descr="Z:\10計画グループ（23.7.12～）\18_健康長寿プラン\01_検討経過\170804-_●MURC打合せ\180207_MURC資料（イラスト）\イラスト要素jpgデータ\02_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6284" y="1965872"/>
            <a:ext cx="939204" cy="850063"/>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2" descr="Z:\10計画グループ（23.7.12～）\18_健康長寿プラン\01_検討経過\170804-_●MURC打合せ\180207_MURC資料（イラスト）\イラスト要素jpgデータ\03_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04944" y="4175147"/>
            <a:ext cx="568536" cy="756084"/>
          </a:xfrm>
          <a:prstGeom prst="rect">
            <a:avLst/>
          </a:prstGeom>
          <a:noFill/>
          <a:extLst>
            <a:ext uri="{909E8E84-426E-40DD-AFC4-6F175D3DCCD1}">
              <a14:hiddenFill xmlns:a14="http://schemas.microsoft.com/office/drawing/2010/main">
                <a:solidFill>
                  <a:srgbClr val="FFFFFF"/>
                </a:solidFill>
              </a14:hiddenFill>
            </a:ext>
          </a:extLst>
        </p:spPr>
      </p:pic>
      <p:sp>
        <p:nvSpPr>
          <p:cNvPr id="66" name="二等辺三角形 65"/>
          <p:cNvSpPr/>
          <p:nvPr/>
        </p:nvSpPr>
        <p:spPr>
          <a:xfrm rot="5400000">
            <a:off x="6061907" y="6140221"/>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6550073" y="5805844"/>
            <a:ext cx="1908351"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目標・めざす姿の達成へ</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大かっこ 2"/>
          <p:cNvSpPr/>
          <p:nvPr/>
        </p:nvSpPr>
        <p:spPr>
          <a:xfrm>
            <a:off x="6727476" y="6308740"/>
            <a:ext cx="2546004" cy="360620"/>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な生活</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活躍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できる社会</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未来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を創る産業・イノベーション</a:t>
            </a:r>
          </a:p>
        </p:txBody>
      </p:sp>
      <p:sp>
        <p:nvSpPr>
          <p:cNvPr id="69" name="大かっこ 68"/>
          <p:cNvSpPr/>
          <p:nvPr/>
        </p:nvSpPr>
        <p:spPr>
          <a:xfrm>
            <a:off x="6727476" y="6008650"/>
            <a:ext cx="2546003" cy="269346"/>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寿命の延伸</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いきいき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と長く活躍できる「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70" name="テキスト ボックス 69"/>
          <p:cNvSpPr txBox="1"/>
          <p:nvPr/>
        </p:nvSpPr>
        <p:spPr>
          <a:xfrm>
            <a:off x="6681192" y="6381544"/>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692891" y="6046025"/>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893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7483</TotalTime>
  <Words>463</Words>
  <Application>Microsoft Office PowerPoint</Application>
  <PresentationFormat>A4 210 x 297 mm</PresentationFormat>
  <Paragraphs>178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Arial</vt:lpstr>
      <vt:lpstr>Calibri</vt:lpstr>
      <vt:lpstr>Microsoft Himalaya</vt:lpstr>
      <vt:lpstr>Wingdings</vt:lpstr>
      <vt:lpstr>Office ​​テーマ</vt:lpstr>
      <vt:lpstr>　「いのち輝く未来社会」をめざすビジョン【概要版】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新たな健康長寿プラン（検討メモ）</dc:title>
  <dc:creator>HOSTNAME</dc:creator>
  <cp:lastModifiedBy>扶蘇　美香</cp:lastModifiedBy>
  <cp:revision>420</cp:revision>
  <cp:lastPrinted>2018-03-26T01:29:46Z</cp:lastPrinted>
  <dcterms:created xsi:type="dcterms:W3CDTF">2016-12-18T23:01:00Z</dcterms:created>
  <dcterms:modified xsi:type="dcterms:W3CDTF">2019-03-18T04:02:08Z</dcterms:modified>
</cp:coreProperties>
</file>