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82" r:id="rId2"/>
    <p:sldId id="285" r:id="rId3"/>
    <p:sldId id="283" r:id="rId4"/>
    <p:sldId id="284"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0" autoAdjust="0"/>
    <p:restoredTop sz="94660"/>
  </p:normalViewPr>
  <p:slideViewPr>
    <p:cSldViewPr snapToGrid="0">
      <p:cViewPr varScale="1">
        <p:scale>
          <a:sx n="73" d="100"/>
          <a:sy n="73" d="100"/>
        </p:scale>
        <p:origin x="1098" y="6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C512EB1-FF9A-49CF-B4ED-31475EBEF6DE}" type="datetimeFigureOut">
              <a:rPr kumimoji="1" lang="ja-JP" altLang="en-US" smtClean="0"/>
              <a:t>2019/12/23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2DC0F69-D65C-4ADC-BC3E-EC6C7DD02A44}" type="slidenum">
              <a:rPr kumimoji="1" lang="ja-JP" altLang="en-US" smtClean="0"/>
              <a:t>‹#›</a:t>
            </a:fld>
            <a:endParaRPr kumimoji="1" lang="ja-JP" altLang="en-US"/>
          </a:p>
        </p:txBody>
      </p:sp>
    </p:spTree>
    <p:extLst>
      <p:ext uri="{BB962C8B-B14F-4D97-AF65-F5344CB8AC3E}">
        <p14:creationId xmlns:p14="http://schemas.microsoft.com/office/powerpoint/2010/main" val="4209126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B38CB90-B0E7-4479-9817-544788905A85}" type="slidenum">
              <a:rPr kumimoji="1" lang="ja-JP" altLang="en-US" smtClean="0"/>
              <a:t>4</a:t>
            </a:fld>
            <a:endParaRPr kumimoji="1" lang="ja-JP" altLang="en-US"/>
          </a:p>
        </p:txBody>
      </p:sp>
    </p:spTree>
    <p:extLst>
      <p:ext uri="{BB962C8B-B14F-4D97-AF65-F5344CB8AC3E}">
        <p14:creationId xmlns:p14="http://schemas.microsoft.com/office/powerpoint/2010/main" val="2935509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FF967-82F8-4318-B359-6C301D6597D5}" type="datetime1">
              <a:rPr kumimoji="1" lang="ja-JP" altLang="en-US" smtClean="0"/>
              <a:t>2019/12/23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359144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040859F-A6B3-445D-B1F9-02928AEAE787}" type="datetime1">
              <a:rPr kumimoji="1" lang="ja-JP" altLang="en-US" smtClean="0"/>
              <a:t>2019/12/23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38793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76BBA13-7ABE-44C1-822A-CAC4600DFAA8}" type="datetime1">
              <a:rPr kumimoji="1" lang="ja-JP" altLang="en-US" smtClean="0"/>
              <a:t>2019/12/23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56262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94BEFF-D19F-4ABA-824C-46B997920238}" type="datetime1">
              <a:rPr kumimoji="1" lang="ja-JP" altLang="en-US" smtClean="0"/>
              <a:t>2019/12/23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101462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8D7D7F9-A6F3-4454-8417-B4681EB67BD4}" type="datetime1">
              <a:rPr kumimoji="1" lang="ja-JP" altLang="en-US" smtClean="0"/>
              <a:t>2019/12/23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611231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52C0F3-121D-4473-BE25-730377F1B24C}" type="datetime1">
              <a:rPr kumimoji="1" lang="ja-JP" altLang="en-US" smtClean="0"/>
              <a:t>2019/12/23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376068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39CA190-8992-4EAD-84A3-40C333310DE2}" type="datetime1">
              <a:rPr kumimoji="1" lang="ja-JP" altLang="en-US" smtClean="0"/>
              <a:t>2019/12/23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965859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7EB99D-D6DF-4F20-A1AF-CDD8BA1ABFD7}" type="datetime1">
              <a:rPr kumimoji="1" lang="ja-JP" altLang="en-US" smtClean="0"/>
              <a:t>2019/12/23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1525383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7E7972-CF2D-4537-9A5D-78401A2CB609}" type="datetime1">
              <a:rPr kumimoji="1" lang="ja-JP" altLang="en-US" smtClean="0"/>
              <a:t>2019/12/23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90991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E4F20C2-3252-4755-A07A-4C5E4370197D}" type="datetime1">
              <a:rPr kumimoji="1" lang="ja-JP" altLang="en-US" smtClean="0"/>
              <a:t>2019/12/23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669162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547573F-64D1-4678-ABC9-86FEA829F52F}" type="datetime1">
              <a:rPr kumimoji="1" lang="ja-JP" altLang="en-US" smtClean="0"/>
              <a:t>2019/12/23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2429180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2EBCE-5942-4788-AEB1-B1604B94716B}" type="datetime1">
              <a:rPr kumimoji="1" lang="ja-JP" altLang="en-US" smtClean="0"/>
              <a:t>2019/12/23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A936D-683F-4183-9E5F-7AF05F10D71F}" type="slidenum">
              <a:rPr kumimoji="1" lang="ja-JP" altLang="en-US" smtClean="0"/>
              <a:t>‹#›</a:t>
            </a:fld>
            <a:endParaRPr kumimoji="1" lang="ja-JP" altLang="en-US"/>
          </a:p>
        </p:txBody>
      </p:sp>
    </p:spTree>
    <p:extLst>
      <p:ext uri="{BB962C8B-B14F-4D97-AF65-F5344CB8AC3E}">
        <p14:creationId xmlns:p14="http://schemas.microsoft.com/office/powerpoint/2010/main" val="56199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218941" y="1916856"/>
            <a:ext cx="9491729" cy="1931988"/>
          </a:xfrm>
        </p:spPr>
        <p:txBody>
          <a:bodyPr>
            <a:noAutofit/>
          </a:bodyPr>
          <a:lstStyle/>
          <a:p>
            <a:pPr algn="ctr"/>
            <a:r>
              <a:rPr lang="en-US" altLang="ja-JP" sz="3200" b="1" dirty="0" smtClean="0">
                <a:solidFill>
                  <a:schemeClr val="accent5">
                    <a:lumMod val="50000"/>
                  </a:schemeClr>
                </a:solidFill>
                <a:latin typeface="Meiryo UI" panose="020B0604030504040204" pitchFamily="50" charset="-128"/>
                <a:ea typeface="Meiryo UI" panose="020B0604030504040204" pitchFamily="50" charset="-128"/>
              </a:rPr>
              <a:t>2020</a:t>
            </a:r>
            <a:r>
              <a:rPr lang="ja-JP" altLang="en-US" sz="3200" b="1" dirty="0" smtClean="0">
                <a:solidFill>
                  <a:schemeClr val="accent5">
                    <a:lumMod val="50000"/>
                  </a:schemeClr>
                </a:solidFill>
                <a:latin typeface="Meiryo UI" panose="020B0604030504040204" pitchFamily="50" charset="-128"/>
                <a:ea typeface="Meiryo UI" panose="020B0604030504040204" pitchFamily="50" charset="-128"/>
              </a:rPr>
              <a:t>年度の</a:t>
            </a:r>
            <a:r>
              <a:rPr lang="en-US" altLang="ja-JP" sz="3200" b="1" dirty="0" smtClean="0">
                <a:solidFill>
                  <a:schemeClr val="accent5">
                    <a:lumMod val="50000"/>
                  </a:schemeClr>
                </a:solidFill>
                <a:latin typeface="Meiryo UI" panose="020B0604030504040204" pitchFamily="50" charset="-128"/>
                <a:ea typeface="Meiryo UI" panose="020B0604030504040204" pitchFamily="50" charset="-128"/>
              </a:rPr>
              <a:t>10</a:t>
            </a:r>
            <a:r>
              <a:rPr lang="ja-JP" altLang="en-US" sz="3200" b="1" dirty="0">
                <a:solidFill>
                  <a:schemeClr val="accent5">
                    <a:lumMod val="50000"/>
                  </a:schemeClr>
                </a:solidFill>
                <a:latin typeface="Meiryo UI" panose="020B0604030504040204" pitchFamily="50" charset="-128"/>
                <a:ea typeface="Meiryo UI" panose="020B0604030504040204" pitchFamily="50" charset="-128"/>
              </a:rPr>
              <a:t>歳</a:t>
            </a:r>
            <a:r>
              <a:rPr lang="ja-JP" altLang="en-US" sz="3200" b="1" dirty="0" smtClean="0">
                <a:solidFill>
                  <a:schemeClr val="accent5">
                    <a:lumMod val="50000"/>
                  </a:schemeClr>
                </a:solidFill>
                <a:latin typeface="Meiryo UI" panose="020B0604030504040204" pitchFamily="50" charset="-128"/>
                <a:ea typeface="Meiryo UI" panose="020B0604030504040204" pitchFamily="50" charset="-128"/>
              </a:rPr>
              <a:t>若返りに向けた取組みについて</a:t>
            </a:r>
            <a:r>
              <a:rPr lang="en-US" altLang="ja-JP" sz="3200" b="1" dirty="0" smtClean="0">
                <a:solidFill>
                  <a:schemeClr val="accent5">
                    <a:lumMod val="50000"/>
                  </a:schemeClr>
                </a:solidFill>
                <a:latin typeface="Meiryo UI" panose="020B0604030504040204" pitchFamily="50" charset="-128"/>
                <a:ea typeface="Meiryo UI" panose="020B0604030504040204" pitchFamily="50" charset="-128"/>
              </a:rPr>
              <a:t>(</a:t>
            </a:r>
            <a:r>
              <a:rPr lang="ja-JP" altLang="en-US" sz="3200" b="1" dirty="0" smtClean="0">
                <a:solidFill>
                  <a:schemeClr val="accent5">
                    <a:lumMod val="50000"/>
                  </a:schemeClr>
                </a:solidFill>
                <a:latin typeface="Meiryo UI" panose="020B0604030504040204" pitchFamily="50" charset="-128"/>
                <a:ea typeface="Meiryo UI" panose="020B0604030504040204" pitchFamily="50" charset="-128"/>
              </a:rPr>
              <a:t>案</a:t>
            </a:r>
            <a:r>
              <a:rPr lang="en-US" altLang="ja-JP" sz="3200" b="1" dirty="0" smtClean="0">
                <a:solidFill>
                  <a:schemeClr val="accent5">
                    <a:lumMod val="50000"/>
                  </a:schemeClr>
                </a:solidFill>
                <a:latin typeface="Meiryo UI" panose="020B0604030504040204" pitchFamily="50" charset="-128"/>
                <a:ea typeface="Meiryo UI" panose="020B0604030504040204" pitchFamily="50" charset="-128"/>
              </a:rPr>
              <a:t>)</a:t>
            </a:r>
            <a:endParaRPr lang="ja-JP" altLang="en-US" sz="3200" b="1" dirty="0">
              <a:solidFill>
                <a:schemeClr val="accent5">
                  <a:lumMod val="50000"/>
                </a:schemeClr>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0138558" y="6304837"/>
            <a:ext cx="2228850" cy="365125"/>
          </a:xfrm>
        </p:spPr>
        <p:txBody>
          <a:bodyPr/>
          <a:lstStyle/>
          <a:p>
            <a:fld id="{D2D8002D-B5B0-4BAC-B1F6-782DDCCE6D9C}" type="slidenum">
              <a:rPr kumimoji="1" lang="ja-JP" altLang="en-US" smtClean="0"/>
              <a:t>1</a:t>
            </a:fld>
            <a:endParaRPr kumimoji="1" lang="ja-JP" altLang="en-US" dirty="0"/>
          </a:p>
        </p:txBody>
      </p:sp>
      <p:sp>
        <p:nvSpPr>
          <p:cNvPr id="4" name="正方形/長方形 3"/>
          <p:cNvSpPr/>
          <p:nvPr/>
        </p:nvSpPr>
        <p:spPr>
          <a:xfrm>
            <a:off x="8522334" y="306898"/>
            <a:ext cx="1188336" cy="648072"/>
          </a:xfrm>
          <a:prstGeom prst="rect">
            <a:avLst/>
          </a:prstGeom>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資料</a:t>
            </a:r>
            <a:r>
              <a:rPr kumimoji="1" lang="en-US" altLang="ja-JP" dirty="0">
                <a:latin typeface="Meiryo UI" panose="020B0604030504040204" pitchFamily="50" charset="-128"/>
                <a:ea typeface="Meiryo UI" panose="020B0604030504040204" pitchFamily="50" charset="-128"/>
              </a:rPr>
              <a:t>4</a:t>
            </a:r>
            <a:endParaRPr kumimoji="1" lang="ja-JP" altLang="en-US" dirty="0">
              <a:latin typeface="Meiryo UI" panose="020B0604030504040204" pitchFamily="50" charset="-128"/>
              <a:ea typeface="Meiryo UI" panose="020B0604030504040204" pitchFamily="50" charset="-128"/>
            </a:endParaRPr>
          </a:p>
        </p:txBody>
      </p:sp>
      <p:sp>
        <p:nvSpPr>
          <p:cNvPr id="7" name="正方形/長方形 6"/>
          <p:cNvSpPr/>
          <p:nvPr/>
        </p:nvSpPr>
        <p:spPr>
          <a:xfrm>
            <a:off x="2137892" y="3848844"/>
            <a:ext cx="6001555" cy="723156"/>
          </a:xfrm>
          <a:prstGeom prst="rect">
            <a:avLst/>
          </a:prstGeom>
          <a:noFill/>
          <a:ln w="25400">
            <a:solidFill>
              <a:schemeClr val="accent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lvl="0" indent="-177800"/>
            <a:r>
              <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記載している事業内容は予算要求段階での案であり、確定したものではありません</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75579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二等辺三角形 160"/>
          <p:cNvSpPr/>
          <p:nvPr/>
        </p:nvSpPr>
        <p:spPr>
          <a:xfrm rot="10800000" flipH="1">
            <a:off x="4210809" y="2445579"/>
            <a:ext cx="1421960" cy="177014"/>
          </a:xfrm>
          <a:prstGeom prst="triangl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7" name="正方形/長方形 206"/>
          <p:cNvSpPr/>
          <p:nvPr/>
        </p:nvSpPr>
        <p:spPr>
          <a:xfrm>
            <a:off x="0" y="39636"/>
            <a:ext cx="9906000" cy="556237"/>
          </a:xfrm>
          <a:prstGeom prst="rect">
            <a:avLst/>
          </a:prstGeom>
          <a:solidFill>
            <a:schemeClr val="accent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48" name="楕円 47"/>
          <p:cNvSpPr/>
          <p:nvPr/>
        </p:nvSpPr>
        <p:spPr>
          <a:xfrm>
            <a:off x="18478373" y="7923335"/>
            <a:ext cx="390934" cy="1597084"/>
          </a:xfrm>
          <a:prstGeom prst="ellipse">
            <a:avLst/>
          </a:prstGeom>
          <a:ln w="38100"/>
        </p:spPr>
        <p:style>
          <a:lnRef idx="1">
            <a:schemeClr val="accent2"/>
          </a:lnRef>
          <a:fillRef idx="2">
            <a:schemeClr val="accent2"/>
          </a:fillRef>
          <a:effectRef idx="1">
            <a:schemeClr val="accent2"/>
          </a:effectRef>
          <a:fontRef idx="minor">
            <a:schemeClr val="dk1"/>
          </a:fontRef>
        </p:style>
        <p:txBody>
          <a:bodyPr vert="eaVert" rtlCol="0" anchor="ctr"/>
          <a:lstStyle/>
          <a:p>
            <a:pPr algn="dist"/>
            <a:r>
              <a:rPr lang="en-US" altLang="ja-JP" sz="857" b="1" dirty="0">
                <a:latin typeface="Meiryo UI" panose="020B0604030504040204" pitchFamily="50" charset="-128"/>
                <a:ea typeface="Meiryo UI" panose="020B0604030504040204" pitchFamily="50" charset="-128"/>
              </a:rPr>
              <a:t>10</a:t>
            </a:r>
            <a:r>
              <a:rPr lang="ja-JP" altLang="en-US" sz="857" b="1" dirty="0">
                <a:latin typeface="Meiryo UI" panose="020B0604030504040204" pitchFamily="50" charset="-128"/>
                <a:ea typeface="Meiryo UI" panose="020B0604030504040204" pitchFamily="50" charset="-128"/>
              </a:rPr>
              <a:t>歳若返りの実現</a:t>
            </a:r>
          </a:p>
        </p:txBody>
      </p:sp>
      <p:sp>
        <p:nvSpPr>
          <p:cNvPr id="194" name="タイトル 3"/>
          <p:cNvSpPr txBox="1">
            <a:spLocks/>
          </p:cNvSpPr>
          <p:nvPr/>
        </p:nvSpPr>
        <p:spPr>
          <a:xfrm>
            <a:off x="661555" y="62997"/>
            <a:ext cx="8636815" cy="540515"/>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1800" b="1" dirty="0" smtClean="0"/>
              <a:t>2020</a:t>
            </a:r>
            <a:r>
              <a:rPr lang="ja-JP" altLang="en-US" sz="1800" b="1" dirty="0"/>
              <a:t>年度の</a:t>
            </a:r>
            <a:r>
              <a:rPr lang="en-US" altLang="ja-JP" sz="1800" b="1" dirty="0"/>
              <a:t>10</a:t>
            </a:r>
            <a:r>
              <a:rPr lang="ja-JP" altLang="en-US" sz="1800" b="1" dirty="0"/>
              <a:t>歳若返りに向けた</a:t>
            </a:r>
            <a:r>
              <a:rPr lang="ja-JP" altLang="en-US" sz="1800" b="1" dirty="0" smtClean="0"/>
              <a:t>取組みに</a:t>
            </a:r>
            <a:r>
              <a:rPr lang="ja-JP" altLang="en-US" sz="1800" b="1" dirty="0"/>
              <a:t>ついて</a:t>
            </a:r>
            <a:endParaRPr lang="ja-JP" altLang="en-US" sz="1600" b="1" dirty="0"/>
          </a:p>
        </p:txBody>
      </p:sp>
      <p:sp>
        <p:nvSpPr>
          <p:cNvPr id="107" name="角丸四角形 106"/>
          <p:cNvSpPr/>
          <p:nvPr/>
        </p:nvSpPr>
        <p:spPr>
          <a:xfrm>
            <a:off x="79661" y="1058606"/>
            <a:ext cx="9745667" cy="1344131"/>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marL="180975" indent="-180975">
              <a:lnSpc>
                <a:spcPts val="1000"/>
              </a:lnSpc>
            </a:pPr>
            <a:endParaRPr kumimoji="1" lang="en-US" altLang="ja-JP" sz="1200" dirty="0" smtClean="0">
              <a:latin typeface="Meiryo UI" panose="020B0604030504040204" pitchFamily="50" charset="-128"/>
              <a:ea typeface="Meiryo UI" panose="020B0604030504040204" pitchFamily="50" charset="-128"/>
            </a:endParaRPr>
          </a:p>
          <a:p>
            <a:pPr marL="180975" indent="-180975">
              <a:lnSpc>
                <a:spcPts val="1200"/>
              </a:lnSpc>
            </a:pPr>
            <a:endParaRPr kumimoji="1" lang="en-US" altLang="ja-JP" sz="1300" dirty="0" smtClean="0">
              <a:latin typeface="Meiryo UI" panose="020B0604030504040204" pitchFamily="50" charset="-128"/>
              <a:ea typeface="Meiryo UI" panose="020B0604030504040204" pitchFamily="50" charset="-128"/>
            </a:endParaRPr>
          </a:p>
          <a:p>
            <a:pPr marL="180975" indent="-180975">
              <a:lnSpc>
                <a:spcPts val="1200"/>
              </a:lnSpc>
            </a:pPr>
            <a:r>
              <a:rPr kumimoji="1" lang="ja-JP" altLang="en-US" sz="1300" dirty="0" smtClean="0">
                <a:latin typeface="Meiryo UI" panose="020B0604030504040204" pitchFamily="50" charset="-128"/>
                <a:ea typeface="Meiryo UI" panose="020B0604030504040204" pitchFamily="50" charset="-128"/>
              </a:rPr>
              <a:t>■府モデル</a:t>
            </a:r>
            <a:r>
              <a:rPr kumimoji="1" lang="ja-JP" altLang="en-US" sz="1300" dirty="0">
                <a:latin typeface="Meiryo UI" panose="020B0604030504040204" pitchFamily="50" charset="-128"/>
                <a:ea typeface="Meiryo UI" panose="020B0604030504040204" pitchFamily="50" charset="-128"/>
              </a:rPr>
              <a:t>事業のエビデンスを伴う実施結果とともに、他自治体等の先進事例など効果的な</a:t>
            </a:r>
            <a:r>
              <a:rPr kumimoji="1" lang="ja-JP" altLang="en-US" sz="1300" dirty="0" smtClean="0">
                <a:latin typeface="Meiryo UI" panose="020B0604030504040204" pitchFamily="50" charset="-128"/>
                <a:ea typeface="Meiryo UI" panose="020B0604030504040204" pitchFamily="50" charset="-128"/>
              </a:rPr>
              <a:t>事例をもって、府内</a:t>
            </a:r>
            <a:r>
              <a:rPr kumimoji="1" lang="ja-JP" altLang="en-US" sz="1300" dirty="0">
                <a:latin typeface="Meiryo UI" panose="020B0604030504040204" pitchFamily="50" charset="-128"/>
                <a:ea typeface="Meiryo UI" panose="020B0604030504040204" pitchFamily="50" charset="-128"/>
              </a:rPr>
              <a:t>市町村や庁内関係所属等へ</a:t>
            </a:r>
            <a:r>
              <a:rPr kumimoji="1" lang="ja-JP" altLang="en-US" sz="1300" dirty="0" smtClean="0">
                <a:latin typeface="Meiryo UI" panose="020B0604030504040204" pitchFamily="50" charset="-128"/>
                <a:ea typeface="Meiryo UI" panose="020B0604030504040204" pitchFamily="50" charset="-128"/>
              </a:rPr>
              <a:t>発信する</a:t>
            </a:r>
            <a:endParaRPr kumimoji="1" lang="ja-JP" altLang="en-US" sz="1300" dirty="0">
              <a:latin typeface="Meiryo UI" panose="020B0604030504040204" pitchFamily="50" charset="-128"/>
              <a:ea typeface="Meiryo UI" panose="020B0604030504040204" pitchFamily="50" charset="-128"/>
            </a:endParaRPr>
          </a:p>
          <a:p>
            <a:pPr marL="180975" indent="-180975">
              <a:lnSpc>
                <a:spcPts val="1200"/>
              </a:lnSpc>
              <a:spcBef>
                <a:spcPts val="600"/>
              </a:spcBef>
            </a:pPr>
            <a:r>
              <a:rPr kumimoji="1" lang="ja-JP" altLang="en-US" sz="1300" dirty="0" smtClean="0">
                <a:latin typeface="Meiryo UI" panose="020B0604030504040204" pitchFamily="50" charset="-128"/>
                <a:ea typeface="Meiryo UI" panose="020B0604030504040204" pitchFamily="50" charset="-128"/>
              </a:rPr>
              <a:t>■あわせて、企業</a:t>
            </a:r>
            <a:r>
              <a:rPr kumimoji="1" lang="ja-JP" altLang="en-US" sz="1300" dirty="0">
                <a:latin typeface="Meiryo UI" panose="020B0604030504040204" pitchFamily="50" charset="-128"/>
                <a:ea typeface="Meiryo UI" panose="020B0604030504040204" pitchFamily="50" charset="-128"/>
              </a:rPr>
              <a:t>、市町村をはじめとした様々な団体に働きかけを行い、事業実施に向けた連携を</a:t>
            </a:r>
            <a:r>
              <a:rPr kumimoji="1" lang="ja-JP" altLang="en-US" sz="1300" dirty="0" smtClean="0">
                <a:latin typeface="Meiryo UI" panose="020B0604030504040204" pitchFamily="50" charset="-128"/>
                <a:ea typeface="Meiryo UI" panose="020B0604030504040204" pitchFamily="50" charset="-128"/>
              </a:rPr>
              <a:t>進め、</a:t>
            </a:r>
            <a:r>
              <a:rPr kumimoji="1" lang="en-US" altLang="ja-JP" sz="1300" b="1" dirty="0" smtClean="0">
                <a:latin typeface="Meiryo UI" panose="020B0604030504040204" pitchFamily="50" charset="-128"/>
                <a:ea typeface="Meiryo UI" panose="020B0604030504040204" pitchFamily="50" charset="-128"/>
              </a:rPr>
              <a:t>10</a:t>
            </a:r>
            <a:r>
              <a:rPr kumimoji="1" lang="ja-JP" altLang="en-US" sz="1300" b="1" dirty="0">
                <a:latin typeface="Meiryo UI" panose="020B0604030504040204" pitchFamily="50" charset="-128"/>
                <a:ea typeface="Meiryo UI" panose="020B0604030504040204" pitchFamily="50" charset="-128"/>
              </a:rPr>
              <a:t>歳</a:t>
            </a:r>
            <a:r>
              <a:rPr kumimoji="1" lang="ja-JP" altLang="en-US" sz="1300" b="1" dirty="0" smtClean="0">
                <a:latin typeface="Meiryo UI" panose="020B0604030504040204" pitchFamily="50" charset="-128"/>
                <a:ea typeface="Meiryo UI" panose="020B0604030504040204" pitchFamily="50" charset="-128"/>
              </a:rPr>
              <a:t>若返り</a:t>
            </a:r>
            <a:r>
              <a:rPr kumimoji="1" lang="en-US" altLang="ja-JP" sz="1300" b="1"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の</a:t>
            </a:r>
            <a:r>
              <a:rPr kumimoji="1" lang="ja-JP" altLang="en-US" sz="1300" dirty="0">
                <a:latin typeface="Meiryo UI" panose="020B0604030504040204" pitchFamily="50" charset="-128"/>
                <a:ea typeface="Meiryo UI" panose="020B0604030504040204" pitchFamily="50" charset="-128"/>
              </a:rPr>
              <a:t>実現に向けた事業の横展開を</a:t>
            </a:r>
            <a:r>
              <a:rPr kumimoji="1" lang="ja-JP" altLang="en-US" sz="1300" dirty="0" smtClean="0">
                <a:latin typeface="Meiryo UI" panose="020B0604030504040204" pitchFamily="50" charset="-128"/>
                <a:ea typeface="Meiryo UI" panose="020B0604030504040204" pitchFamily="50" charset="-128"/>
              </a:rPr>
              <a:t>図る</a:t>
            </a:r>
            <a:endParaRPr lang="en-US" altLang="ja-JP" sz="1300" dirty="0" smtClean="0">
              <a:latin typeface="Meiryo UI" panose="020B0604030504040204" pitchFamily="50" charset="-128"/>
              <a:ea typeface="Meiryo UI" panose="020B0604030504040204" pitchFamily="50" charset="-128"/>
            </a:endParaRPr>
          </a:p>
          <a:p>
            <a:pPr marL="180975" indent="-180975">
              <a:spcBef>
                <a:spcPts val="600"/>
              </a:spcBef>
            </a:pPr>
            <a:endParaRPr kumimoji="1" lang="en-US" altLang="ja-JP" sz="1400" dirty="0" smtClean="0">
              <a:latin typeface="Meiryo UI" panose="020B0604030504040204" pitchFamily="50" charset="-128"/>
              <a:ea typeface="Meiryo UI" panose="020B0604030504040204" pitchFamily="50" charset="-128"/>
            </a:endParaRPr>
          </a:p>
          <a:p>
            <a:pPr marL="180975" indent="-180975">
              <a:spcBef>
                <a:spcPts val="600"/>
              </a:spcBef>
            </a:pPr>
            <a:endParaRPr kumimoji="1" lang="en-US" altLang="ja-JP" sz="1400" dirty="0" smtClean="0">
              <a:latin typeface="Meiryo UI" panose="020B0604030504040204" pitchFamily="50" charset="-128"/>
              <a:ea typeface="Meiryo UI" panose="020B0604030504040204" pitchFamily="50" charset="-128"/>
            </a:endParaRPr>
          </a:p>
        </p:txBody>
      </p:sp>
      <p:sp>
        <p:nvSpPr>
          <p:cNvPr id="111" name="二等辺三角形 110"/>
          <p:cNvSpPr/>
          <p:nvPr/>
        </p:nvSpPr>
        <p:spPr>
          <a:xfrm rot="10800000" flipH="1">
            <a:off x="4189548" y="1908614"/>
            <a:ext cx="1421960" cy="144210"/>
          </a:xfrm>
          <a:prstGeom prst="triangl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09281" y="2760450"/>
            <a:ext cx="9796719" cy="1296518"/>
            <a:chOff x="70520" y="2861997"/>
            <a:chExt cx="9796719" cy="1296518"/>
          </a:xfrm>
        </p:grpSpPr>
        <p:grpSp>
          <p:nvGrpSpPr>
            <p:cNvPr id="12" name="グループ化 11"/>
            <p:cNvGrpSpPr/>
            <p:nvPr/>
          </p:nvGrpSpPr>
          <p:grpSpPr>
            <a:xfrm>
              <a:off x="131566" y="2997135"/>
              <a:ext cx="9735673" cy="1161380"/>
              <a:chOff x="1498" y="2132687"/>
              <a:chExt cx="9735673" cy="1161380"/>
            </a:xfrm>
          </p:grpSpPr>
          <p:sp>
            <p:nvSpPr>
              <p:cNvPr id="151" name="テキスト ボックス 150"/>
              <p:cNvSpPr txBox="1"/>
              <p:nvPr/>
            </p:nvSpPr>
            <p:spPr>
              <a:xfrm>
                <a:off x="4003843" y="3017068"/>
                <a:ext cx="5521104" cy="276999"/>
              </a:xfrm>
              <a:prstGeom prst="rect">
                <a:avLst/>
              </a:prstGeom>
              <a:noFill/>
            </p:spPr>
            <p:txBody>
              <a:bodyPr wrap="square" rtlCol="0">
                <a:spAutoFit/>
              </a:bodyPr>
              <a:lstStyle/>
              <a:p>
                <a:endParaRPr kumimoji="1" lang="ja-JP" altLang="en-US" sz="1200" b="1" u="sng" dirty="0">
                  <a:latin typeface="Meiryo UI" panose="020B0604030504040204" pitchFamily="50" charset="-128"/>
                  <a:ea typeface="Meiryo UI" panose="020B0604030504040204" pitchFamily="50" charset="-128"/>
                </a:endParaRPr>
              </a:p>
            </p:txBody>
          </p:sp>
          <p:sp>
            <p:nvSpPr>
              <p:cNvPr id="152" name="テキスト ボックス 151"/>
              <p:cNvSpPr txBox="1"/>
              <p:nvPr/>
            </p:nvSpPr>
            <p:spPr>
              <a:xfrm>
                <a:off x="1498" y="2132687"/>
                <a:ext cx="9735673" cy="530915"/>
              </a:xfrm>
              <a:prstGeom prst="rect">
                <a:avLst/>
              </a:prstGeom>
              <a:noFill/>
            </p:spPr>
            <p:txBody>
              <a:bodyPr wrap="square" rtlCol="0">
                <a:spAutoFit/>
              </a:bodyPr>
              <a:lstStyle/>
              <a:p>
                <a:r>
                  <a:rPr kumimoji="1" lang="ja-JP" altLang="en-US" sz="1450" b="1" dirty="0" smtClean="0">
                    <a:latin typeface="Meiryo UI" panose="020B0604030504040204" pitchFamily="50" charset="-128"/>
                    <a:ea typeface="Meiryo UI" panose="020B0604030504040204" pitchFamily="50" charset="-128"/>
                  </a:rPr>
                  <a:t>◆</a:t>
                </a:r>
                <a:r>
                  <a:rPr kumimoji="1" lang="ja-JP" altLang="en-US" sz="1450" b="1" u="sng" dirty="0" smtClean="0">
                    <a:latin typeface="Meiryo UI" panose="020B0604030504040204" pitchFamily="50" charset="-128"/>
                    <a:ea typeface="Meiryo UI" panose="020B0604030504040204" pitchFamily="50" charset="-128"/>
                  </a:rPr>
                  <a:t>「</a:t>
                </a:r>
                <a:r>
                  <a:rPr kumimoji="1" lang="en-US" altLang="ja-JP" sz="1450" b="1" u="sng" dirty="0" smtClean="0">
                    <a:latin typeface="Meiryo UI" panose="020B0604030504040204" pitchFamily="50" charset="-128"/>
                    <a:ea typeface="Meiryo UI" panose="020B0604030504040204" pitchFamily="50" charset="-128"/>
                  </a:rPr>
                  <a:t>10</a:t>
                </a:r>
                <a:r>
                  <a:rPr kumimoji="1" lang="ja-JP" altLang="en-US" sz="1450" b="1" u="sng" dirty="0" smtClean="0">
                    <a:latin typeface="Meiryo UI" panose="020B0604030504040204" pitchFamily="50" charset="-128"/>
                    <a:ea typeface="Meiryo UI" panose="020B0604030504040204" pitchFamily="50" charset="-128"/>
                  </a:rPr>
                  <a:t>歳若返り」の意識が府民一人一人に浸透</a:t>
                </a:r>
                <a:r>
                  <a:rPr lang="ja-JP" altLang="en-US" sz="1450" b="1" dirty="0" smtClean="0">
                    <a:latin typeface="Meiryo UI" panose="020B0604030504040204" pitchFamily="50" charset="-128"/>
                    <a:ea typeface="Meiryo UI" panose="020B0604030504040204" pitchFamily="50" charset="-128"/>
                  </a:rPr>
                  <a:t>　　</a:t>
                </a:r>
                <a:r>
                  <a:rPr lang="ja-JP" altLang="en-US" sz="1450" b="1" u="sng" dirty="0" smtClean="0">
                    <a:latin typeface="Meiryo UI" panose="020B0604030504040204" pitchFamily="50" charset="-128"/>
                    <a:ea typeface="Meiryo UI" panose="020B0604030504040204" pitchFamily="50" charset="-128"/>
                  </a:rPr>
                  <a:t>◆</a:t>
                </a:r>
                <a:r>
                  <a:rPr lang="ja-JP" altLang="en-US" sz="1450" b="1" u="sng" dirty="0">
                    <a:latin typeface="Meiryo UI" panose="020B0604030504040204" pitchFamily="50" charset="-128"/>
                    <a:ea typeface="Meiryo UI" panose="020B0604030504040204" pitchFamily="50" charset="-128"/>
                  </a:rPr>
                  <a:t>府内各地に「</a:t>
                </a:r>
                <a:r>
                  <a:rPr lang="en-US" altLang="ja-JP" sz="1450" b="1" u="sng" dirty="0">
                    <a:latin typeface="Meiryo UI" panose="020B0604030504040204" pitchFamily="50" charset="-128"/>
                    <a:ea typeface="Meiryo UI" panose="020B0604030504040204" pitchFamily="50" charset="-128"/>
                  </a:rPr>
                  <a:t>10</a:t>
                </a:r>
                <a:r>
                  <a:rPr lang="ja-JP" altLang="en-US" sz="1450" b="1" u="sng" dirty="0">
                    <a:latin typeface="Meiryo UI" panose="020B0604030504040204" pitchFamily="50" charset="-128"/>
                    <a:ea typeface="Meiryo UI" panose="020B0604030504040204" pitchFamily="50" charset="-128"/>
                  </a:rPr>
                  <a:t>歳若返り」のロールモデルとなる地域や企業が多数</a:t>
                </a:r>
                <a:r>
                  <a:rPr lang="ja-JP" altLang="en-US" sz="1450" b="1" u="sng" dirty="0" smtClean="0">
                    <a:latin typeface="Meiryo UI" panose="020B0604030504040204" pitchFamily="50" charset="-128"/>
                    <a:ea typeface="Meiryo UI" panose="020B0604030504040204" pitchFamily="50" charset="-128"/>
                  </a:rPr>
                  <a:t>存在</a:t>
                </a:r>
                <a:endParaRPr lang="ja-JP" altLang="en-US" sz="1450" b="1" u="sng" dirty="0">
                  <a:latin typeface="Meiryo UI" panose="020B0604030504040204" pitchFamily="50" charset="-128"/>
                  <a:ea typeface="Meiryo UI" panose="020B0604030504040204" pitchFamily="50" charset="-128"/>
                </a:endParaRPr>
              </a:p>
              <a:p>
                <a:endParaRPr kumimoji="1" lang="en-US" altLang="ja-JP" sz="1400" b="1" u="sng" dirty="0" smtClean="0">
                  <a:latin typeface="Meiryo UI" panose="020B0604030504040204" pitchFamily="50" charset="-128"/>
                  <a:ea typeface="Meiryo UI" panose="020B0604030504040204" pitchFamily="50" charset="-128"/>
                </a:endParaRPr>
              </a:p>
            </p:txBody>
          </p:sp>
        </p:grpSp>
        <p:sp>
          <p:nvSpPr>
            <p:cNvPr id="156" name="角丸四角形 155"/>
            <p:cNvSpPr/>
            <p:nvPr/>
          </p:nvSpPr>
          <p:spPr>
            <a:xfrm>
              <a:off x="70520" y="2861997"/>
              <a:ext cx="9745667" cy="556044"/>
            </a:xfrm>
            <a:prstGeom prst="roundRect">
              <a:avLst/>
            </a:prstGeom>
            <a:noFill/>
            <a:ln w="22225">
              <a:solidFill>
                <a:schemeClr val="accent6">
                  <a:lumMod val="50000"/>
                </a:schemeClr>
              </a:solidFill>
              <a:prstDash val="dash"/>
            </a:ln>
          </p:spPr>
          <p:style>
            <a:lnRef idx="1">
              <a:schemeClr val="accent5"/>
            </a:lnRef>
            <a:fillRef idx="3">
              <a:schemeClr val="accent5"/>
            </a:fillRef>
            <a:effectRef idx="2">
              <a:schemeClr val="accent5"/>
            </a:effectRef>
            <a:fontRef idx="minor">
              <a:schemeClr val="lt1"/>
            </a:fontRef>
          </p:style>
          <p:txBody>
            <a:bodyPr lIns="108000" tIns="0" rIns="36000" bIns="36000" rtlCol="0" anchor="ctr"/>
            <a:lstStyle/>
            <a:p>
              <a:pPr algn="ctr"/>
              <a:endParaRPr lang="ja-JP" altLang="en-US" sz="1400" dirty="0">
                <a:solidFill>
                  <a:schemeClr val="tx1"/>
                </a:solidFill>
                <a:latin typeface="Meiryo UI" panose="020B0604030504040204" pitchFamily="50" charset="-128"/>
                <a:ea typeface="Meiryo UI" panose="020B0604030504040204" pitchFamily="50" charset="-128"/>
              </a:endParaRPr>
            </a:p>
          </p:txBody>
        </p:sp>
      </p:grpSp>
      <p:sp>
        <p:nvSpPr>
          <p:cNvPr id="195" name="テキスト ボックス 194"/>
          <p:cNvSpPr txBox="1"/>
          <p:nvPr/>
        </p:nvSpPr>
        <p:spPr>
          <a:xfrm>
            <a:off x="3433856" y="642040"/>
            <a:ext cx="7277064" cy="408183"/>
          </a:xfrm>
          <a:prstGeom prst="rect">
            <a:avLst/>
          </a:prstGeom>
          <a:noFill/>
        </p:spPr>
        <p:txBody>
          <a:bodyPr wrap="square" rtlCol="0" anchor="ctr">
            <a:noAutofit/>
          </a:bodyPr>
          <a:lstStyle/>
          <a:p>
            <a:pPr marL="180975" lvl="0" indent="-180975">
              <a:spcBef>
                <a:spcPts val="600"/>
              </a:spcBef>
            </a:pPr>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健康寿命</a:t>
            </a:r>
            <a:r>
              <a:rPr lang="ja-JP" altLang="en-US" sz="1100" dirty="0">
                <a:solidFill>
                  <a:prstClr val="black"/>
                </a:solidFill>
                <a:latin typeface="Meiryo UI" panose="020B0604030504040204" pitchFamily="50" charset="-128"/>
                <a:ea typeface="Meiryo UI" panose="020B0604030504040204" pitchFamily="50" charset="-128"/>
              </a:rPr>
              <a:t>の延伸に加え、</a:t>
            </a:r>
            <a:r>
              <a:rPr lang="ja-JP" altLang="en-US" sz="1100" b="1" u="sng" dirty="0">
                <a:solidFill>
                  <a:prstClr val="black"/>
                </a:solidFill>
                <a:latin typeface="Meiryo UI" panose="020B0604030504040204" pitchFamily="50" charset="-128"/>
                <a:ea typeface="Meiryo UI" panose="020B0604030504040204" pitchFamily="50" charset="-128"/>
              </a:rPr>
              <a:t>健康状態に応じて、誰もが生涯を通じ</a:t>
            </a:r>
            <a:r>
              <a:rPr lang="ja-JP" altLang="en-US" sz="1100" b="1" u="sng" dirty="0" smtClean="0">
                <a:solidFill>
                  <a:prstClr val="black"/>
                </a:solidFill>
                <a:latin typeface="Meiryo UI" panose="020B0604030504040204" pitchFamily="50" charset="-128"/>
                <a:ea typeface="Meiryo UI" panose="020B0604030504040204" pitchFamily="50" charset="-128"/>
              </a:rPr>
              <a:t>、自ら</a:t>
            </a:r>
            <a:r>
              <a:rPr lang="ja-JP" altLang="en-US" sz="1100" b="1" u="sng" dirty="0">
                <a:solidFill>
                  <a:prstClr val="black"/>
                </a:solidFill>
                <a:latin typeface="Meiryo UI" panose="020B0604030504040204" pitchFamily="50" charset="-128"/>
                <a:ea typeface="Meiryo UI" panose="020B0604030504040204" pitchFamily="50" charset="-128"/>
              </a:rPr>
              <a:t>の意思に基づき活動的に生活できる</a:t>
            </a:r>
            <a:r>
              <a:rPr lang="ja-JP" altLang="en-US" sz="1100" dirty="0" smtClean="0">
                <a:solidFill>
                  <a:prstClr val="black"/>
                </a:solidFill>
                <a:latin typeface="Meiryo UI" panose="020B0604030504040204" pitchFamily="50" charset="-128"/>
                <a:ea typeface="Meiryo UI" panose="020B0604030504040204" pitchFamily="50" charset="-128"/>
              </a:rPr>
              <a:t>こと</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318965" y="2029274"/>
            <a:ext cx="9405819" cy="433067"/>
          </a:xfrm>
          <a:prstGeom prst="rect">
            <a:avLst/>
          </a:prstGeom>
          <a:noFill/>
        </p:spPr>
        <p:txBody>
          <a:bodyPr wrap="square" lIns="0" rIns="0" rtlCol="0">
            <a:spAutoFit/>
          </a:bodyPr>
          <a:lstStyle/>
          <a:p>
            <a:pPr algn="ctr" defTabSz="653156"/>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2025</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年の万博開催に向けて、オール大阪で</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歳若返りにつながる事業を実施することをめざす</a:t>
            </a:r>
          </a:p>
          <a:p>
            <a:pPr algn="ctr" defTabSz="653156"/>
            <a:endParaRPr lang="en-US" altLang="ja-JP" sz="714"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2" name="ホームベース 191"/>
          <p:cNvSpPr/>
          <p:nvPr/>
        </p:nvSpPr>
        <p:spPr>
          <a:xfrm>
            <a:off x="5723780" y="3817763"/>
            <a:ext cx="4151766" cy="2981140"/>
          </a:xfrm>
          <a:prstGeom prst="homePlate">
            <a:avLst>
              <a:gd name="adj" fmla="val 0"/>
            </a:avLst>
          </a:prstGeom>
        </p:spPr>
        <p:style>
          <a:lnRef idx="2">
            <a:schemeClr val="accent6"/>
          </a:lnRef>
          <a:fillRef idx="1">
            <a:schemeClr val="lt1"/>
          </a:fillRef>
          <a:effectRef idx="0">
            <a:schemeClr val="accent6"/>
          </a:effectRef>
          <a:fontRef idx="minor">
            <a:schemeClr val="dk1"/>
          </a:fontRef>
        </p:style>
        <p:txBody>
          <a:bodyPr rtlCol="0" anchor="t" anchorCtr="0"/>
          <a:lstStyle/>
          <a:p>
            <a:pPr>
              <a:lnSpc>
                <a:spcPts val="1600"/>
              </a:lnSpc>
            </a:pPr>
            <a:endParaRPr lang="en-US" altLang="ja-JP" sz="1100" dirty="0">
              <a:latin typeface="Meiryo UI" panose="020B0604030504040204" pitchFamily="50" charset="-128"/>
              <a:ea typeface="Meiryo UI" panose="020B0604030504040204" pitchFamily="50" charset="-128"/>
            </a:endParaRPr>
          </a:p>
        </p:txBody>
      </p:sp>
      <p:sp>
        <p:nvSpPr>
          <p:cNvPr id="217" name="正方形/長方形 216"/>
          <p:cNvSpPr/>
          <p:nvPr/>
        </p:nvSpPr>
        <p:spPr>
          <a:xfrm>
            <a:off x="4277073" y="2433343"/>
            <a:ext cx="1369861" cy="307695"/>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lvl="0" indent="-177800"/>
            <a:r>
              <a:rPr lang="ja-JP" altLang="en-US" sz="105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具体的に目指す状況</a:t>
            </a:r>
            <a:endParaRPr lang="en-US" altLang="ja-JP" sz="105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0" name="正方形/長方形 149"/>
          <p:cNvSpPr/>
          <p:nvPr/>
        </p:nvSpPr>
        <p:spPr>
          <a:xfrm>
            <a:off x="5762409" y="3859390"/>
            <a:ext cx="4059985" cy="1614711"/>
          </a:xfrm>
          <a:prstGeom prst="rect">
            <a:avLst/>
          </a:prstGeom>
          <a:no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2563" indent="-182563"/>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5" name="グループ化 14"/>
          <p:cNvGrpSpPr/>
          <p:nvPr/>
        </p:nvGrpSpPr>
        <p:grpSpPr>
          <a:xfrm>
            <a:off x="5816710" y="3966617"/>
            <a:ext cx="3945791" cy="1409050"/>
            <a:chOff x="2200802" y="5270678"/>
            <a:chExt cx="5350792" cy="1202004"/>
          </a:xfrm>
        </p:grpSpPr>
        <p:sp>
          <p:nvSpPr>
            <p:cNvPr id="155" name="正方形/長方形 154"/>
            <p:cNvSpPr/>
            <p:nvPr/>
          </p:nvSpPr>
          <p:spPr>
            <a:xfrm>
              <a:off x="2200802" y="5270678"/>
              <a:ext cx="5350792" cy="571050"/>
            </a:xfrm>
            <a:prstGeom prst="rect">
              <a:avLst/>
            </a:prstGeom>
            <a:ln w="6350">
              <a:prstDash val="sysDot"/>
            </a:ln>
          </p:spPr>
          <p:style>
            <a:lnRef idx="2">
              <a:schemeClr val="accent3"/>
            </a:lnRef>
            <a:fillRef idx="1">
              <a:schemeClr val="lt1"/>
            </a:fillRef>
            <a:effectRef idx="0">
              <a:schemeClr val="accent3"/>
            </a:effectRef>
            <a:fontRef idx="minor">
              <a:schemeClr val="dk1"/>
            </a:fontRef>
          </p:style>
          <p:txBody>
            <a:bodyPr wrap="square">
              <a:spAutoFit/>
            </a:bodyPr>
            <a:lstStyle/>
            <a:p>
              <a:pPr marL="88900" indent="-88900">
                <a:spcAft>
                  <a:spcPts val="300"/>
                </a:spcAft>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若返り実践モデル事業 </a:t>
              </a:r>
              <a:endParaRPr lang="en-US" altLang="ja-JP"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spcAft>
                  <a:spcPts val="3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歳若返り」に資するモデル事業実施、効果分析による実践モデルづくり</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0" name="正方形/長方形 159"/>
            <p:cNvSpPr/>
            <p:nvPr/>
          </p:nvSpPr>
          <p:spPr>
            <a:xfrm>
              <a:off x="2202009" y="5901632"/>
              <a:ext cx="5348380" cy="571050"/>
            </a:xfrm>
            <a:prstGeom prst="rect">
              <a:avLst/>
            </a:prstGeom>
            <a:ln w="3175">
              <a:prstDash val="sysDot"/>
            </a:ln>
          </p:spPr>
          <p:style>
            <a:lnRef idx="2">
              <a:schemeClr val="accent3"/>
            </a:lnRef>
            <a:fillRef idx="1">
              <a:schemeClr val="lt1"/>
            </a:fillRef>
            <a:effectRef idx="0">
              <a:schemeClr val="accent3"/>
            </a:effectRef>
            <a:fontRef idx="minor">
              <a:schemeClr val="dk1"/>
            </a:fontRef>
          </p:style>
          <p:txBody>
            <a:bodyPr wrap="square">
              <a:spAutoFit/>
            </a:bodyPr>
            <a:lstStyle/>
            <a:p>
              <a:pPr marL="88900" indent="-88900">
                <a:spcAft>
                  <a:spcPts val="300"/>
                </a:spcAft>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歳若返り発信事業</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spcAft>
                  <a:spcPts val="3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歳若返り」の内容について、府民や各主体への発信、理解促進と共に連携に繋げていく</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08" name="角丸四角形 207"/>
          <p:cNvSpPr/>
          <p:nvPr/>
        </p:nvSpPr>
        <p:spPr>
          <a:xfrm>
            <a:off x="185169" y="746556"/>
            <a:ext cx="3110009" cy="339783"/>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marL="182563" indent="-182563"/>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万博開催に向けた</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歳若返りの取組目標</a:t>
            </a:r>
            <a:endPar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正方形/長方形 142"/>
          <p:cNvSpPr/>
          <p:nvPr/>
        </p:nvSpPr>
        <p:spPr>
          <a:xfrm>
            <a:off x="5804326" y="6193087"/>
            <a:ext cx="3962159" cy="500137"/>
          </a:xfrm>
          <a:prstGeom prst="rect">
            <a:avLst/>
          </a:prstGeom>
          <a:ln w="3175">
            <a:prstDash val="sysDot"/>
          </a:ln>
        </p:spPr>
        <p:style>
          <a:lnRef idx="2">
            <a:schemeClr val="accent3"/>
          </a:lnRef>
          <a:fillRef idx="1">
            <a:schemeClr val="lt1"/>
          </a:fillRef>
          <a:effectRef idx="0">
            <a:schemeClr val="accent3"/>
          </a:effectRef>
          <a:fontRef idx="minor">
            <a:schemeClr val="dk1"/>
          </a:fontRef>
        </p:style>
        <p:txBody>
          <a:bodyPr wrap="square">
            <a:spAutoFit/>
          </a:bodyPr>
          <a:lstStyle/>
          <a:p>
            <a:pPr marL="88900" indent="-88900">
              <a:spcAft>
                <a:spcPts val="300"/>
              </a:spcAft>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a:t>
            </a:r>
            <a:r>
              <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若返りプロジェクトアドバイザー会議　</a:t>
            </a:r>
            <a:endParaRPr lang="en-US" altLang="ja-JP" sz="1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spcAft>
                <a:spcPts val="300"/>
              </a:spcAft>
            </a:pPr>
            <a:r>
              <a:rPr lang="ja-JP" altLang="en-US" sz="1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事業推進にあたり有識者の助言を得る会議体</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4" name="グループ化 143"/>
          <p:cNvGrpSpPr/>
          <p:nvPr/>
        </p:nvGrpSpPr>
        <p:grpSpPr>
          <a:xfrm>
            <a:off x="244797" y="3897202"/>
            <a:ext cx="5236954" cy="2759088"/>
            <a:chOff x="171112" y="4148072"/>
            <a:chExt cx="4791381" cy="2534623"/>
          </a:xfrm>
        </p:grpSpPr>
        <p:sp>
          <p:nvSpPr>
            <p:cNvPr id="153" name="角丸四角形 152"/>
            <p:cNvSpPr/>
            <p:nvPr/>
          </p:nvSpPr>
          <p:spPr>
            <a:xfrm>
              <a:off x="171112" y="4690318"/>
              <a:ext cx="4520399" cy="1366320"/>
            </a:xfrm>
            <a:prstGeom prst="roundRect">
              <a:avLst>
                <a:gd name="adj" fmla="val 3526"/>
              </a:avLst>
            </a:prstGeom>
            <a:solidFill>
              <a:sysClr val="window" lastClr="FFFFFF"/>
            </a:solidFill>
            <a:ln w="12700" cap="flat" cmpd="sng" algn="ctr">
              <a:solidFill>
                <a:srgbClr val="70AD47"/>
              </a:solidFill>
              <a:prstDash val="solid"/>
              <a:miter lim="800000"/>
            </a:ln>
            <a:effectLst/>
          </p:spPr>
          <p:txBody>
            <a:bodyPr wrap="square" rtlCol="0" anchor="t"/>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12" b="1"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4" name="角丸四角形 153"/>
            <p:cNvSpPr/>
            <p:nvPr/>
          </p:nvSpPr>
          <p:spPr>
            <a:xfrm>
              <a:off x="183096" y="4148072"/>
              <a:ext cx="4508415" cy="262220"/>
            </a:xfrm>
            <a:prstGeom prst="roundRect">
              <a:avLst>
                <a:gd name="adj" fmla="val 13522"/>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1050" b="1" kern="0" spc="153" dirty="0">
                  <a:solidFill>
                    <a:prstClr val="black"/>
                  </a:solidFill>
                  <a:latin typeface="Meiryo UI" panose="020B0604030504040204" pitchFamily="50" charset="-128"/>
                  <a:ea typeface="Meiryo UI" panose="020B0604030504040204" pitchFamily="50" charset="-128"/>
                </a:rPr>
                <a:t>　</a:t>
              </a:r>
              <a:r>
                <a:rPr kumimoji="0" lang="en-US" altLang="ja-JP" sz="105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0" lang="ja-JP" altLang="en-US" sz="105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歳若返りプロジェクトアドバイザー会議</a:t>
              </a:r>
              <a:endParaRPr kumimoji="0" lang="en-US" altLang="ja-JP" sz="105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3" name="角丸四角形 162"/>
            <p:cNvSpPr/>
            <p:nvPr/>
          </p:nvSpPr>
          <p:spPr>
            <a:xfrm>
              <a:off x="173265" y="6420475"/>
              <a:ext cx="4525008" cy="262220"/>
            </a:xfrm>
            <a:prstGeom prst="roundRect">
              <a:avLst>
                <a:gd name="adj" fmla="val 18365"/>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大学、市町村、企業等</a:t>
              </a:r>
              <a:endParaRPr kumimoji="0" lang="en-US" altLang="ja-JP" sz="80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64" name="下矢印 163"/>
            <p:cNvSpPr/>
            <p:nvPr/>
          </p:nvSpPr>
          <p:spPr>
            <a:xfrm rot="20517285">
              <a:off x="224452" y="4410214"/>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5" name="テキスト ボックス 164"/>
            <p:cNvSpPr txBox="1"/>
            <p:nvPr/>
          </p:nvSpPr>
          <p:spPr>
            <a:xfrm>
              <a:off x="183096" y="4400316"/>
              <a:ext cx="1525674" cy="344236"/>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①　新たな取組みへの助言、</a:t>
              </a:r>
              <a:endParaRPr lang="en-US" altLang="ja-JP" sz="800" dirty="0">
                <a:solidFill>
                  <a:prstClr val="black"/>
                </a:solidFill>
                <a:latin typeface="Meiryo UI" panose="020B0604030504040204" pitchFamily="50" charset="-128"/>
                <a:ea typeface="Meiryo UI" panose="020B0604030504040204" pitchFamily="50" charset="-128"/>
              </a:endParaRPr>
            </a:p>
            <a:p>
              <a:pPr defTabSz="457200"/>
              <a:r>
                <a:rPr lang="ja-JP" altLang="en-US" sz="800" dirty="0">
                  <a:solidFill>
                    <a:prstClr val="black"/>
                  </a:solidFill>
                  <a:latin typeface="Meiryo UI" panose="020B0604030504040204" pitchFamily="50" charset="-128"/>
                  <a:ea typeface="Meiryo UI" panose="020B0604030504040204" pitchFamily="50" charset="-128"/>
                </a:rPr>
                <a:t>　　⇒　モデル事業選定等への</a:t>
              </a:r>
              <a:r>
                <a:rPr lang="ja-JP" altLang="en-US" sz="800" dirty="0" smtClean="0">
                  <a:solidFill>
                    <a:prstClr val="black"/>
                  </a:solidFill>
                  <a:latin typeface="Meiryo UI" panose="020B0604030504040204" pitchFamily="50" charset="-128"/>
                  <a:ea typeface="Meiryo UI" panose="020B0604030504040204" pitchFamily="50" charset="-128"/>
                </a:rPr>
                <a:t>助言</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189" name="テキスト ボックス 188"/>
            <p:cNvSpPr txBox="1"/>
            <p:nvPr/>
          </p:nvSpPr>
          <p:spPr>
            <a:xfrm>
              <a:off x="871033" y="6038735"/>
              <a:ext cx="862331" cy="270784"/>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事業実施に向けた</a:t>
              </a:r>
              <a:endParaRPr lang="en-US" altLang="ja-JP" sz="800" dirty="0">
                <a:solidFill>
                  <a:prstClr val="black"/>
                </a:solidFill>
                <a:latin typeface="Meiryo UI" panose="020B0604030504040204" pitchFamily="50" charset="-128"/>
                <a:ea typeface="Meiryo UI" panose="020B0604030504040204" pitchFamily="50" charset="-128"/>
              </a:endParaRPr>
            </a:p>
            <a:p>
              <a:pPr defTabSz="457200"/>
              <a:r>
                <a:rPr lang="ja-JP" altLang="en-US" sz="800" dirty="0">
                  <a:solidFill>
                    <a:prstClr val="black"/>
                  </a:solidFill>
                  <a:latin typeface="Meiryo UI" panose="020B0604030504040204" pitchFamily="50" charset="-128"/>
                  <a:ea typeface="Meiryo UI" panose="020B0604030504040204" pitchFamily="50" charset="-128"/>
                </a:rPr>
                <a:t>相談、調整</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198" name="上下矢印 197"/>
            <p:cNvSpPr/>
            <p:nvPr/>
          </p:nvSpPr>
          <p:spPr>
            <a:xfrm>
              <a:off x="2072780" y="5796921"/>
              <a:ext cx="152169" cy="637893"/>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99" name="下矢印 198"/>
            <p:cNvSpPr/>
            <p:nvPr/>
          </p:nvSpPr>
          <p:spPr>
            <a:xfrm>
              <a:off x="3755032" y="5774014"/>
              <a:ext cx="167413" cy="660801"/>
            </a:xfrm>
            <a:prstGeom prst="downArrow">
              <a:avLst>
                <a:gd name="adj1" fmla="val 50000"/>
                <a:gd name="adj2" fmla="val 78712"/>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201" name="直線矢印コネクタ 200"/>
            <p:cNvCxnSpPr/>
            <p:nvPr/>
          </p:nvCxnSpPr>
          <p:spPr>
            <a:xfrm flipV="1">
              <a:off x="1515714" y="6198615"/>
              <a:ext cx="546592" cy="3614"/>
            </a:xfrm>
            <a:prstGeom prst="straightConnector1">
              <a:avLst/>
            </a:prstGeom>
            <a:noFill/>
            <a:ln w="12700" cap="flat" cmpd="sng" algn="ctr">
              <a:solidFill>
                <a:srgbClr val="70AD47"/>
              </a:solidFill>
              <a:prstDash val="sysDot"/>
              <a:miter lim="800000"/>
              <a:tailEnd type="triangle"/>
            </a:ln>
            <a:effectLst/>
          </p:spPr>
        </p:cxnSp>
        <p:sp>
          <p:nvSpPr>
            <p:cNvPr id="202" name="下矢印 201"/>
            <p:cNvSpPr/>
            <p:nvPr/>
          </p:nvSpPr>
          <p:spPr>
            <a:xfrm rot="20517285">
              <a:off x="1636738" y="4410214"/>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4" name="テキスト ボックス 203"/>
            <p:cNvSpPr txBox="1"/>
            <p:nvPr/>
          </p:nvSpPr>
          <p:spPr>
            <a:xfrm>
              <a:off x="1727518" y="4445212"/>
              <a:ext cx="1346978" cy="286004"/>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②　効果分析等の知見導入</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206" name="下矢印 205"/>
            <p:cNvSpPr/>
            <p:nvPr/>
          </p:nvSpPr>
          <p:spPr>
            <a:xfrm rot="20517285">
              <a:off x="3129333" y="4410214"/>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9" name="テキスト ボックス 208"/>
            <p:cNvSpPr txBox="1"/>
            <p:nvPr/>
          </p:nvSpPr>
          <p:spPr>
            <a:xfrm>
              <a:off x="3092300" y="4415287"/>
              <a:ext cx="1571424" cy="315930"/>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③　取組みを広めるための助言　など</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210" name="テキスト ボックス 209"/>
            <p:cNvSpPr txBox="1"/>
            <p:nvPr/>
          </p:nvSpPr>
          <p:spPr>
            <a:xfrm>
              <a:off x="4351210" y="4689735"/>
              <a:ext cx="380502" cy="1728432"/>
            </a:xfrm>
            <a:prstGeom prst="rect">
              <a:avLst/>
            </a:prstGeom>
            <a:noFill/>
            <a:ln>
              <a:noFill/>
            </a:ln>
          </p:spPr>
          <p:txBody>
            <a:bodyPr vert="eaVert" wrap="square" rtlCol="0" anchor="ctr">
              <a:noAutofit/>
            </a:bodyPr>
            <a:lstStyle/>
            <a:p>
              <a:pPr defTabSz="457200"/>
              <a:r>
                <a:rPr lang="ja-JP" altLang="en-US" sz="700" dirty="0">
                  <a:solidFill>
                    <a:prstClr val="black"/>
                  </a:solidFill>
                  <a:latin typeface="Meiryo UI" panose="020B0604030504040204" pitchFamily="50" charset="-128"/>
                  <a:ea typeface="Meiryo UI" panose="020B0604030504040204" pitchFamily="50" charset="-128"/>
                </a:rPr>
                <a:t>　　　　効果的な横展開につなげる</a:t>
              </a:r>
              <a:endParaRPr lang="en-US" altLang="ja-JP" sz="700" dirty="0">
                <a:solidFill>
                  <a:prstClr val="black"/>
                </a:solidFill>
                <a:latin typeface="Meiryo UI" panose="020B0604030504040204" pitchFamily="50" charset="-128"/>
                <a:ea typeface="Meiryo UI" panose="020B0604030504040204" pitchFamily="50" charset="-128"/>
              </a:endParaRPr>
            </a:p>
            <a:p>
              <a:pPr defTabSz="457200"/>
              <a:r>
                <a:rPr kumimoji="1" lang="en-US" altLang="ja-JP" sz="700" dirty="0" smtClean="0">
                  <a:solidFill>
                    <a:prstClr val="black"/>
                  </a:solidFill>
                  <a:latin typeface="Meiryo UI" panose="020B0604030504040204" pitchFamily="50" charset="-128"/>
                  <a:ea typeface="Meiryo UI" panose="020B0604030504040204" pitchFamily="50" charset="-128"/>
                </a:rPr>
                <a:t>10</a:t>
              </a:r>
              <a:r>
                <a:rPr lang="ja-JP" altLang="en-US" sz="700" dirty="0" smtClean="0">
                  <a:solidFill>
                    <a:prstClr val="black"/>
                  </a:solidFill>
                  <a:latin typeface="Meiryo UI" panose="020B0604030504040204" pitchFamily="50" charset="-128"/>
                  <a:ea typeface="Meiryo UI" panose="020B0604030504040204" pitchFamily="50" charset="-128"/>
                </a:rPr>
                <a:t>歳</a:t>
              </a:r>
              <a:r>
                <a:rPr lang="ja-JP" altLang="en-US" sz="700" dirty="0">
                  <a:solidFill>
                    <a:prstClr val="black"/>
                  </a:solidFill>
                  <a:latin typeface="Meiryo UI" panose="020B0604030504040204" pitchFamily="50" charset="-128"/>
                  <a:ea typeface="Meiryo UI" panose="020B0604030504040204" pitchFamily="50" charset="-128"/>
                </a:rPr>
                <a:t>若返りの取組みの充実・拡大、</a:t>
              </a:r>
              <a:endParaRPr lang="en-US" altLang="ja-JP" sz="700" dirty="0">
                <a:solidFill>
                  <a:prstClr val="black"/>
                </a:solidFill>
                <a:latin typeface="Meiryo UI" panose="020B0604030504040204" pitchFamily="50" charset="-128"/>
                <a:ea typeface="Meiryo UI" panose="020B0604030504040204" pitchFamily="50" charset="-128"/>
              </a:endParaRPr>
            </a:p>
          </p:txBody>
        </p:sp>
        <p:sp>
          <p:nvSpPr>
            <p:cNvPr id="212" name="ホームベース 211"/>
            <p:cNvSpPr/>
            <p:nvPr/>
          </p:nvSpPr>
          <p:spPr>
            <a:xfrm>
              <a:off x="3273860" y="4891277"/>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実施結果とりまとめ・発信</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効果のある取組み成果を各主体に共有、取組みを促す</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3" name="二等辺三角形 212"/>
            <p:cNvSpPr/>
            <p:nvPr/>
          </p:nvSpPr>
          <p:spPr>
            <a:xfrm rot="5400000">
              <a:off x="4546468" y="5350902"/>
              <a:ext cx="320304" cy="85794"/>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16" name="テキスト ボックス 215"/>
            <p:cNvSpPr txBox="1"/>
            <p:nvPr/>
          </p:nvSpPr>
          <p:spPr>
            <a:xfrm>
              <a:off x="4765049" y="4695199"/>
              <a:ext cx="197444" cy="1452291"/>
            </a:xfrm>
            <a:prstGeom prst="rect">
              <a:avLst/>
            </a:prstGeom>
            <a:noFill/>
            <a:ln>
              <a:noFill/>
            </a:ln>
          </p:spPr>
          <p:txBody>
            <a:bodyPr vert="eaVert" wrap="square" rtlCol="0" anchor="ctr">
              <a:noAutofit/>
            </a:bodyPr>
            <a:lstStyle/>
            <a:p>
              <a:pPr algn="ctr" defTabSz="457200"/>
              <a:r>
                <a:rPr lang="ja-JP" altLang="en-US" sz="700" spc="-76" dirty="0">
                  <a:solidFill>
                    <a:prstClr val="black"/>
                  </a:solidFill>
                  <a:latin typeface="Meiryo UI" panose="020B0604030504040204" pitchFamily="50" charset="-128"/>
                  <a:ea typeface="Meiryo UI" panose="020B0604030504040204" pitchFamily="50" charset="-128"/>
                </a:rPr>
                <a:t>万博開催時期に向けて、着実に推進</a:t>
              </a:r>
              <a:endParaRPr lang="en-US" altLang="ja-JP" sz="700" spc="-76" dirty="0">
                <a:solidFill>
                  <a:prstClr val="black"/>
                </a:solidFill>
                <a:latin typeface="Meiryo UI" panose="020B0604030504040204" pitchFamily="50" charset="-128"/>
                <a:ea typeface="Meiryo UI" panose="020B0604030504040204" pitchFamily="50" charset="-128"/>
              </a:endParaRPr>
            </a:p>
          </p:txBody>
        </p:sp>
        <p:sp>
          <p:nvSpPr>
            <p:cNvPr id="218" name="右大かっこ 217"/>
            <p:cNvSpPr/>
            <p:nvPr/>
          </p:nvSpPr>
          <p:spPr>
            <a:xfrm rot="5400000">
              <a:off x="2194399" y="4721749"/>
              <a:ext cx="210692" cy="2306735"/>
            </a:xfrm>
            <a:prstGeom prst="rightBracket">
              <a:avLst>
                <a:gd name="adj" fmla="val 45805"/>
              </a:avLst>
            </a:prstGeom>
            <a:noFill/>
            <a:ln w="57150" cap="flat" cmpd="thickThin" algn="ctr">
              <a:solidFill>
                <a:sysClr val="window" lastClr="FFFFFF">
                  <a:lumMod val="50000"/>
                </a:sysClr>
              </a:solidFill>
              <a:prstDash val="solid"/>
              <a:miter lim="800000"/>
              <a:tailEnd type="triangle"/>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219" name="直線矢印コネクタ 218"/>
            <p:cNvCxnSpPr/>
            <p:nvPr/>
          </p:nvCxnSpPr>
          <p:spPr>
            <a:xfrm>
              <a:off x="1493998" y="5330523"/>
              <a:ext cx="295012" cy="0"/>
            </a:xfrm>
            <a:prstGeom prst="straightConnector1">
              <a:avLst/>
            </a:prstGeom>
            <a:noFill/>
            <a:ln w="57150" cap="flat" cmpd="thickThin" algn="ctr">
              <a:solidFill>
                <a:sysClr val="window" lastClr="FFFFFF">
                  <a:lumMod val="50000"/>
                </a:sysClr>
              </a:solidFill>
              <a:prstDash val="solid"/>
              <a:miter lim="800000"/>
              <a:tailEnd type="triangle"/>
            </a:ln>
            <a:effectLst/>
          </p:spPr>
        </p:cxnSp>
        <p:cxnSp>
          <p:nvCxnSpPr>
            <p:cNvPr id="220" name="直線矢印コネクタ 219"/>
            <p:cNvCxnSpPr>
              <a:stCxn id="222" idx="3"/>
              <a:endCxn id="212" idx="1"/>
            </p:cNvCxnSpPr>
            <p:nvPr/>
          </p:nvCxnSpPr>
          <p:spPr>
            <a:xfrm>
              <a:off x="3009964" y="5330524"/>
              <a:ext cx="263896" cy="0"/>
            </a:xfrm>
            <a:prstGeom prst="straightConnector1">
              <a:avLst/>
            </a:prstGeom>
            <a:noFill/>
            <a:ln w="57150" cap="flat" cmpd="thickThin" algn="ctr">
              <a:solidFill>
                <a:sysClr val="window" lastClr="FFFFFF">
                  <a:lumMod val="50000"/>
                </a:sysClr>
              </a:solidFill>
              <a:prstDash val="solid"/>
              <a:miter lim="800000"/>
              <a:tailEnd type="triangle"/>
            </a:ln>
            <a:effectLst/>
          </p:spPr>
        </p:cxnSp>
        <p:sp>
          <p:nvSpPr>
            <p:cNvPr id="221" name="ホームベース 220"/>
            <p:cNvSpPr/>
            <p:nvPr/>
          </p:nvSpPr>
          <p:spPr>
            <a:xfrm>
              <a:off x="301028" y="4891277"/>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モデル事業の企画</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新たな取組みに向けた検討</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2" name="ホームベース 221"/>
            <p:cNvSpPr/>
            <p:nvPr/>
          </p:nvSpPr>
          <p:spPr>
            <a:xfrm>
              <a:off x="1805879" y="4891277"/>
              <a:ext cx="1204084"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モデル事業の実施</a:t>
              </a:r>
              <a:endParaRPr kumimoji="0" lang="en-US" altLang="ja-JP"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各分野の有識者等の協力のもと、モデル事業実施　⇒　効果分析</a:t>
              </a:r>
              <a:endPar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3" name="上下矢印 222"/>
            <p:cNvSpPr/>
            <p:nvPr/>
          </p:nvSpPr>
          <p:spPr>
            <a:xfrm>
              <a:off x="816841" y="5783005"/>
              <a:ext cx="166894" cy="661357"/>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4" name="テキスト ボックス 223"/>
            <p:cNvSpPr txBox="1"/>
            <p:nvPr/>
          </p:nvSpPr>
          <p:spPr>
            <a:xfrm>
              <a:off x="2025556" y="6056639"/>
              <a:ext cx="829025" cy="240499"/>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協力機関と連携</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225" name="上下矢印 224"/>
            <p:cNvSpPr/>
            <p:nvPr/>
          </p:nvSpPr>
          <p:spPr>
            <a:xfrm>
              <a:off x="368153" y="5783005"/>
              <a:ext cx="142308" cy="661357"/>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0" name="テキスト ボックス 199"/>
            <p:cNvSpPr txBox="1"/>
            <p:nvPr/>
          </p:nvSpPr>
          <p:spPr>
            <a:xfrm>
              <a:off x="3270217" y="5877495"/>
              <a:ext cx="1215806" cy="283165"/>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関連の取組みも含めて、</a:t>
              </a:r>
            </a:p>
            <a:p>
              <a:pPr defTabSz="457200"/>
              <a:r>
                <a:rPr lang="ja-JP" altLang="en-US" sz="800" dirty="0">
                  <a:solidFill>
                    <a:prstClr val="black"/>
                  </a:solidFill>
                  <a:latin typeface="Meiryo UI" panose="020B0604030504040204" pitchFamily="50" charset="-128"/>
                  <a:ea typeface="Meiryo UI" panose="020B0604030504040204" pitchFamily="50" charset="-128"/>
                </a:rPr>
                <a:t>事例を共有化、広く発信</a:t>
              </a:r>
            </a:p>
          </p:txBody>
        </p:sp>
      </p:grpSp>
      <p:sp>
        <p:nvSpPr>
          <p:cNvPr id="226" name="正方形/長方形 225"/>
          <p:cNvSpPr/>
          <p:nvPr/>
        </p:nvSpPr>
        <p:spPr>
          <a:xfrm>
            <a:off x="49126" y="3817763"/>
            <a:ext cx="5474802" cy="2981141"/>
          </a:xfrm>
          <a:prstGeom prst="rect">
            <a:avLst/>
          </a:prstGeom>
          <a:noFill/>
          <a:ln w="25400"/>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28" name="角丸四角形 227"/>
          <p:cNvSpPr/>
          <p:nvPr/>
        </p:nvSpPr>
        <p:spPr>
          <a:xfrm>
            <a:off x="176733" y="3445271"/>
            <a:ext cx="2793484" cy="339783"/>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marL="182563" indent="-182563"/>
            <a:r>
              <a:rPr lang="en-US" altLang="ja-JP" sz="1300" b="1" dirty="0" smtClean="0">
                <a:solidFill>
                  <a:prstClr val="black"/>
                </a:solidFill>
                <a:latin typeface="Meiryo UI" panose="020B0604030504040204" pitchFamily="50" charset="-128"/>
                <a:ea typeface="Meiryo UI" panose="020B0604030504040204" pitchFamily="50" charset="-128"/>
              </a:rPr>
              <a:t>10</a:t>
            </a:r>
            <a:r>
              <a:rPr lang="ja-JP" altLang="en-US" sz="1300" b="1" dirty="0">
                <a:solidFill>
                  <a:prstClr val="black"/>
                </a:solidFill>
                <a:latin typeface="Meiryo UI" panose="020B0604030504040204" pitchFamily="50" charset="-128"/>
                <a:ea typeface="Meiryo UI" panose="020B0604030504040204" pitchFamily="50" charset="-128"/>
              </a:rPr>
              <a:t>歳若返りの基本的</a:t>
            </a:r>
            <a:r>
              <a:rPr lang="ja-JP" altLang="en-US" sz="1300" b="1" dirty="0" smtClean="0">
                <a:solidFill>
                  <a:prstClr val="black"/>
                </a:solidFill>
                <a:latin typeface="Meiryo UI" panose="020B0604030504040204" pitchFamily="50" charset="-128"/>
                <a:ea typeface="Meiryo UI" panose="020B0604030504040204" pitchFamily="50" charset="-128"/>
              </a:rPr>
              <a:t>な推進</a:t>
            </a:r>
            <a:r>
              <a:rPr lang="ja-JP" altLang="en-US" sz="1300" b="1" dirty="0">
                <a:solidFill>
                  <a:prstClr val="black"/>
                </a:solidFill>
                <a:latin typeface="Meiryo UI" panose="020B0604030504040204" pitchFamily="50" charset="-128"/>
                <a:ea typeface="Meiryo UI" panose="020B0604030504040204" pitchFamily="50" charset="-128"/>
              </a:rPr>
              <a:t>スキーム</a:t>
            </a:r>
            <a:endPar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9" name="テキスト ボックス 228"/>
          <p:cNvSpPr txBox="1"/>
          <p:nvPr/>
        </p:nvSpPr>
        <p:spPr>
          <a:xfrm>
            <a:off x="229000" y="6000019"/>
            <a:ext cx="794442" cy="270784"/>
          </a:xfrm>
          <a:prstGeom prst="rect">
            <a:avLst/>
          </a:prstGeom>
          <a:noFill/>
          <a:ln>
            <a:noFill/>
          </a:ln>
        </p:spPr>
        <p:txBody>
          <a:bodyPr wrap="square" rtlCol="0" anchor="ctr">
            <a:noAutofit/>
          </a:bodyPr>
          <a:lstStyle/>
          <a:p>
            <a:pPr defTabSz="457200"/>
            <a:r>
              <a:rPr lang="ja-JP" altLang="en-US" sz="800" dirty="0">
                <a:solidFill>
                  <a:prstClr val="black"/>
                </a:solidFill>
                <a:latin typeface="Meiryo UI" panose="020B0604030504040204" pitchFamily="50" charset="-128"/>
                <a:ea typeface="Meiryo UI" panose="020B0604030504040204" pitchFamily="50" charset="-128"/>
              </a:rPr>
              <a:t>新たな取組み検討のためのヒアリング等</a:t>
            </a:r>
            <a:endParaRPr lang="en-US" altLang="ja-JP" sz="800" dirty="0">
              <a:solidFill>
                <a:prstClr val="black"/>
              </a:solidFill>
              <a:latin typeface="Meiryo UI" panose="020B0604030504040204" pitchFamily="50" charset="-128"/>
              <a:ea typeface="Meiryo UI" panose="020B0604030504040204" pitchFamily="50" charset="-128"/>
            </a:endParaRPr>
          </a:p>
        </p:txBody>
      </p:sp>
      <p:sp>
        <p:nvSpPr>
          <p:cNvPr id="230" name="上下矢印 229"/>
          <p:cNvSpPr/>
          <p:nvPr/>
        </p:nvSpPr>
        <p:spPr>
          <a:xfrm>
            <a:off x="3585869" y="5674308"/>
            <a:ext cx="213021" cy="712148"/>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31" name="正方形/長方形 230"/>
          <p:cNvSpPr/>
          <p:nvPr/>
        </p:nvSpPr>
        <p:spPr>
          <a:xfrm>
            <a:off x="2360050" y="4456365"/>
            <a:ext cx="610167" cy="215444"/>
          </a:xfrm>
          <a:prstGeom prst="rect">
            <a:avLst/>
          </a:prstGeom>
        </p:spPr>
        <p:txBody>
          <a:bodyPr wrap="none">
            <a:spAutoFit/>
          </a:bodyPr>
          <a:lstStyle/>
          <a:p>
            <a:pPr lvl="0" algn="ctr">
              <a:defRPr/>
            </a:pPr>
            <a:r>
              <a:rPr lang="ja-JP" altLang="en-US" sz="800" b="1" kern="0" spc="306" dirty="0">
                <a:solidFill>
                  <a:prstClr val="black"/>
                </a:solidFill>
                <a:latin typeface="Meiryo UI" panose="020B0604030504040204" pitchFamily="50" charset="-128"/>
                <a:ea typeface="Meiryo UI" panose="020B0604030504040204" pitchFamily="50" charset="-128"/>
              </a:rPr>
              <a:t>大阪府</a:t>
            </a:r>
          </a:p>
        </p:txBody>
      </p:sp>
      <p:sp>
        <p:nvSpPr>
          <p:cNvPr id="233" name="角丸四角形 232"/>
          <p:cNvSpPr/>
          <p:nvPr/>
        </p:nvSpPr>
        <p:spPr>
          <a:xfrm>
            <a:off x="5885504" y="3438294"/>
            <a:ext cx="2175025" cy="339783"/>
          </a:xfrm>
          <a:prstGeom prst="roundRect">
            <a:avLst/>
          </a:prstGeom>
          <a:ln/>
        </p:spPr>
        <p:style>
          <a:lnRef idx="1">
            <a:schemeClr val="accent3"/>
          </a:lnRef>
          <a:fillRef idx="3">
            <a:schemeClr val="accent3"/>
          </a:fillRef>
          <a:effectRef idx="2">
            <a:schemeClr val="accent3"/>
          </a:effectRef>
          <a:fontRef idx="minor">
            <a:schemeClr val="lt1"/>
          </a:fontRef>
        </p:style>
        <p:txBody>
          <a:bodyPr rtlCol="0" anchor="ctr"/>
          <a:lstStyle/>
          <a:p>
            <a:pPr marL="182563" indent="-182563"/>
            <a:r>
              <a:rPr lang="en-US" altLang="ja-JP" sz="1300" b="1" dirty="0" smtClean="0">
                <a:solidFill>
                  <a:prstClr val="black"/>
                </a:solidFill>
                <a:latin typeface="Meiryo UI" panose="020B0604030504040204" pitchFamily="50" charset="-128"/>
                <a:ea typeface="Meiryo UI" panose="020B0604030504040204" pitchFamily="50" charset="-128"/>
              </a:rPr>
              <a:t>2020</a:t>
            </a:r>
            <a:r>
              <a:rPr lang="ja-JP" altLang="en-US" sz="1300" b="1" dirty="0" smtClean="0">
                <a:solidFill>
                  <a:prstClr val="black"/>
                </a:solidFill>
                <a:latin typeface="Meiryo UI" panose="020B0604030504040204" pitchFamily="50" charset="-128"/>
                <a:ea typeface="Meiryo UI" panose="020B0604030504040204" pitchFamily="50" charset="-128"/>
              </a:rPr>
              <a:t>年度の実施事業</a:t>
            </a:r>
            <a:r>
              <a:rPr lang="en-US" altLang="ja-JP" sz="1300" b="1" dirty="0" smtClean="0">
                <a:solidFill>
                  <a:prstClr val="black"/>
                </a:solidFill>
                <a:latin typeface="Meiryo UI" panose="020B0604030504040204" pitchFamily="50" charset="-128"/>
                <a:ea typeface="Meiryo UI" panose="020B0604030504040204" pitchFamily="50" charset="-128"/>
              </a:rPr>
              <a:t>(</a:t>
            </a:r>
            <a:r>
              <a:rPr lang="ja-JP" altLang="en-US" sz="1300" b="1" dirty="0" smtClean="0">
                <a:solidFill>
                  <a:prstClr val="black"/>
                </a:solidFill>
                <a:latin typeface="Meiryo UI" panose="020B0604030504040204" pitchFamily="50" charset="-128"/>
                <a:ea typeface="Meiryo UI" panose="020B0604030504040204" pitchFamily="50" charset="-128"/>
              </a:rPr>
              <a:t>案</a:t>
            </a:r>
            <a:r>
              <a:rPr lang="en-US" altLang="ja-JP" sz="1300" b="1" dirty="0" smtClean="0">
                <a:solidFill>
                  <a:prstClr val="black"/>
                </a:solidFill>
                <a:latin typeface="Meiryo UI" panose="020B0604030504040204" pitchFamily="50" charset="-128"/>
                <a:ea typeface="Meiryo UI" panose="020B0604030504040204" pitchFamily="50" charset="-128"/>
              </a:rPr>
              <a:t>)</a:t>
            </a:r>
            <a:endPar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二等辺三角形 233"/>
          <p:cNvSpPr/>
          <p:nvPr/>
        </p:nvSpPr>
        <p:spPr>
          <a:xfrm rot="5400000" flipH="1">
            <a:off x="5024614" y="5225645"/>
            <a:ext cx="1202781" cy="56477"/>
          </a:xfrm>
          <a:prstGeom prst="triangl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左矢印 187"/>
          <p:cNvSpPr/>
          <p:nvPr/>
        </p:nvSpPr>
        <p:spPr>
          <a:xfrm rot="5400000">
            <a:off x="6400212" y="5713304"/>
            <a:ext cx="634198" cy="227693"/>
          </a:xfrm>
          <a:prstGeom prst="leftArrow">
            <a:avLst>
              <a:gd name="adj1" fmla="val 50000"/>
              <a:gd name="adj2" fmla="val 5505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テキスト ボックス 144"/>
          <p:cNvSpPr txBox="1"/>
          <p:nvPr/>
        </p:nvSpPr>
        <p:spPr>
          <a:xfrm>
            <a:off x="6951911" y="5592752"/>
            <a:ext cx="1971751" cy="495457"/>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marL="88900" indent="-88900">
              <a:lnSpc>
                <a:spcPts val="1500"/>
              </a:lnSpc>
              <a:spcAft>
                <a:spcPts val="3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有識者の</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ts val="1500"/>
              </a:lnSpc>
              <a:spcAft>
                <a:spcPts val="300"/>
              </a:spcAft>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助言</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を得ながら</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2" name="正方形/長方形 231"/>
          <p:cNvSpPr/>
          <p:nvPr/>
        </p:nvSpPr>
        <p:spPr>
          <a:xfrm>
            <a:off x="290621" y="4653789"/>
            <a:ext cx="3111838" cy="1174932"/>
          </a:xfrm>
          <a:prstGeom prst="rect">
            <a:avLst/>
          </a:prstGeom>
          <a:noFill/>
          <a:ln w="158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35" name="角丸四角形 234"/>
          <p:cNvSpPr/>
          <p:nvPr/>
        </p:nvSpPr>
        <p:spPr>
          <a:xfrm>
            <a:off x="1634745" y="5495896"/>
            <a:ext cx="247388" cy="312227"/>
          </a:xfrm>
          <a:prstGeom prst="roundRect">
            <a:avLst>
              <a:gd name="adj" fmla="val 50000"/>
            </a:avLst>
          </a:prstGeom>
          <a:solidFill>
            <a:srgbClr val="FFC0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１</a:t>
            </a:r>
            <a:endParaRPr kumimoji="1" lang="ja-JP" altLang="en-US" sz="1200" dirty="0">
              <a:latin typeface="Meiryo UI" panose="020B0604030504040204" pitchFamily="50" charset="-128"/>
              <a:ea typeface="Meiryo UI" panose="020B0604030504040204" pitchFamily="50" charset="-128"/>
            </a:endParaRPr>
          </a:p>
        </p:txBody>
      </p:sp>
      <p:sp>
        <p:nvSpPr>
          <p:cNvPr id="236" name="正方形/長方形 235"/>
          <p:cNvSpPr/>
          <p:nvPr/>
        </p:nvSpPr>
        <p:spPr>
          <a:xfrm>
            <a:off x="3517807" y="4639588"/>
            <a:ext cx="1363112" cy="1438855"/>
          </a:xfrm>
          <a:prstGeom prst="rect">
            <a:avLst/>
          </a:prstGeom>
          <a:noFill/>
          <a:ln w="15875">
            <a:prstDash val="sysDash"/>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37" name="角丸四角形 236"/>
          <p:cNvSpPr/>
          <p:nvPr/>
        </p:nvSpPr>
        <p:spPr>
          <a:xfrm>
            <a:off x="4795300" y="5887598"/>
            <a:ext cx="247388" cy="312227"/>
          </a:xfrm>
          <a:prstGeom prst="roundRect">
            <a:avLst>
              <a:gd name="adj" fmla="val 50000"/>
            </a:avLst>
          </a:prstGeom>
          <a:solidFill>
            <a:srgbClr val="FFC0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latin typeface="Meiryo UI" panose="020B0604030504040204" pitchFamily="50" charset="-128"/>
                <a:ea typeface="Meiryo UI" panose="020B0604030504040204" pitchFamily="50" charset="-128"/>
              </a:rPr>
              <a:t>2</a:t>
            </a:r>
            <a:endParaRPr kumimoji="1" lang="ja-JP" altLang="en-US" sz="1200" dirty="0">
              <a:latin typeface="Meiryo UI" panose="020B0604030504040204" pitchFamily="50" charset="-128"/>
              <a:ea typeface="Meiryo UI" panose="020B0604030504040204" pitchFamily="50" charset="-128"/>
            </a:endParaRPr>
          </a:p>
        </p:txBody>
      </p:sp>
      <p:sp>
        <p:nvSpPr>
          <p:cNvPr id="240" name="角丸四角形 239"/>
          <p:cNvSpPr/>
          <p:nvPr/>
        </p:nvSpPr>
        <p:spPr>
          <a:xfrm>
            <a:off x="1183416" y="3914208"/>
            <a:ext cx="231249" cy="247727"/>
          </a:xfrm>
          <a:prstGeom prst="roundRect">
            <a:avLst>
              <a:gd name="adj" fmla="val 50000"/>
            </a:avLst>
          </a:prstGeom>
          <a:solidFill>
            <a:srgbClr val="FFC000"/>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p:txBody>
      </p:sp>
      <p:sp>
        <p:nvSpPr>
          <p:cNvPr id="241" name="左矢印 240"/>
          <p:cNvSpPr/>
          <p:nvPr/>
        </p:nvSpPr>
        <p:spPr>
          <a:xfrm rot="16200000">
            <a:off x="8567217" y="5745899"/>
            <a:ext cx="634198" cy="227693"/>
          </a:xfrm>
          <a:prstGeom prst="leftArrow">
            <a:avLst>
              <a:gd name="adj1" fmla="val 50000"/>
              <a:gd name="adj2" fmla="val 55052"/>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7" name="正方形/長方形 226"/>
          <p:cNvSpPr/>
          <p:nvPr/>
        </p:nvSpPr>
        <p:spPr>
          <a:xfrm>
            <a:off x="9080703" y="6400265"/>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1286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0" y="39636"/>
            <a:ext cx="9906000" cy="534693"/>
          </a:xfrm>
          <a:prstGeom prst="rect">
            <a:avLst/>
          </a:prstGeom>
          <a:solidFill>
            <a:schemeClr val="accent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4996134" y="4944139"/>
            <a:ext cx="4875136" cy="135634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lvl="0" indent="-177800"/>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〇実践モデル作成</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・取組み手法や効果などを分かりやすい形で取りまとめて</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、実践モデル</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作成</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〇実施期間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・通年実施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年度前半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：取組み実施、</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後半：効果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測定とフィードバック）</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3235475987"/>
              </p:ext>
            </p:extLst>
          </p:nvPr>
        </p:nvGraphicFramePr>
        <p:xfrm>
          <a:off x="138928" y="1396663"/>
          <a:ext cx="4954248" cy="3105955"/>
        </p:xfrm>
        <a:graphic>
          <a:graphicData uri="http://schemas.openxmlformats.org/drawingml/2006/table">
            <a:tbl>
              <a:tblPr firstCol="1" bandRow="1">
                <a:tableStyleId>{16D9F66E-5EB9-4882-86FB-DCBF35E3C3E4}</a:tableStyleId>
              </a:tblPr>
              <a:tblGrid>
                <a:gridCol w="1614695">
                  <a:extLst>
                    <a:ext uri="{9D8B030D-6E8A-4147-A177-3AD203B41FA5}">
                      <a16:colId xmlns:a16="http://schemas.microsoft.com/office/drawing/2014/main" val="1588717557"/>
                    </a:ext>
                  </a:extLst>
                </a:gridCol>
                <a:gridCol w="3339553">
                  <a:extLst>
                    <a:ext uri="{9D8B030D-6E8A-4147-A177-3AD203B41FA5}">
                      <a16:colId xmlns:a16="http://schemas.microsoft.com/office/drawing/2014/main" val="3696891513"/>
                    </a:ext>
                  </a:extLst>
                </a:gridCol>
              </a:tblGrid>
              <a:tr h="311121">
                <a:tc>
                  <a:txBody>
                    <a:bodyPr/>
                    <a:lstStyle/>
                    <a:p>
                      <a:pPr algn="ctr">
                        <a:lnSpc>
                          <a:spcPts val="2000"/>
                        </a:lnSpc>
                        <a:spcAft>
                          <a:spcPts val="0"/>
                        </a:spcAft>
                      </a:pPr>
                      <a:r>
                        <a:rPr lang="ja-JP" altLang="en-US" sz="1000" b="0" kern="100" spc="300" dirty="0" smtClean="0">
                          <a:effectLst/>
                          <a:latin typeface="Meiryo UI" panose="020B0604030504040204" pitchFamily="50" charset="-128"/>
                          <a:ea typeface="Meiryo UI" panose="020B0604030504040204" pitchFamily="50" charset="-128"/>
                          <a:cs typeface="Times New Roman" panose="02020603050405020304" pitchFamily="18" charset="0"/>
                        </a:rPr>
                        <a:t>取組分野</a:t>
                      </a:r>
                      <a:endParaRPr lang="ja-JP" sz="1000" b="0" kern="100" spc="3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2000"/>
                        </a:lnSpc>
                        <a:spcAft>
                          <a:spcPts val="0"/>
                        </a:spcAft>
                      </a:pPr>
                      <a:r>
                        <a:rPr lang="en-US" altLang="ja-JP" sz="1000" kern="100" spc="300" dirty="0" smtClean="0">
                          <a:effectLst/>
                          <a:latin typeface="Meiryo UI" panose="020B0604030504040204" pitchFamily="50" charset="-128"/>
                          <a:ea typeface="Meiryo UI" panose="020B0604030504040204" pitchFamily="50" charset="-128"/>
                          <a:cs typeface="Times New Roman" panose="02020603050405020304" pitchFamily="18" charset="0"/>
                        </a:rPr>
                        <a:t>2019</a:t>
                      </a:r>
                      <a:r>
                        <a:rPr lang="ja-JP" altLang="en-US" sz="1000" kern="100" spc="300" dirty="0" smtClean="0">
                          <a:effectLst/>
                          <a:latin typeface="Meiryo UI" panose="020B0604030504040204" pitchFamily="50" charset="-128"/>
                          <a:ea typeface="Meiryo UI" panose="020B0604030504040204" pitchFamily="50" charset="-128"/>
                          <a:cs typeface="Times New Roman" panose="02020603050405020304" pitchFamily="18" charset="0"/>
                        </a:rPr>
                        <a:t>年度の取組内容   </a:t>
                      </a:r>
                      <a:endParaRPr lang="ja-JP" sz="900" kern="100" spc="3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612717618"/>
                  </a:ext>
                </a:extLst>
              </a:tr>
              <a:tr h="662930">
                <a:tc>
                  <a:txBody>
                    <a:bodyPr/>
                    <a:lstStyle/>
                    <a:p>
                      <a:pPr algn="just">
                        <a:lnSpc>
                          <a:spcPts val="2000"/>
                        </a:lnSpc>
                        <a:spcAft>
                          <a:spcPts val="0"/>
                        </a:spcAft>
                      </a:pPr>
                      <a:r>
                        <a:rPr lang="en-US" sz="1000" b="0" kern="100" dirty="0">
                          <a:effectLst/>
                          <a:latin typeface="Meiryo UI" panose="020B0604030504040204" pitchFamily="50" charset="-128"/>
                          <a:ea typeface="Meiryo UI" panose="020B0604030504040204" pitchFamily="50" charset="-128"/>
                        </a:rPr>
                        <a:t>(</a:t>
                      </a:r>
                      <a:r>
                        <a:rPr lang="ja-JP" sz="1000" b="0" kern="100" dirty="0">
                          <a:effectLst/>
                          <a:latin typeface="Meiryo UI" panose="020B0604030504040204" pitchFamily="50" charset="-128"/>
                          <a:ea typeface="Meiryo UI" panose="020B0604030504040204" pitchFamily="50" charset="-128"/>
                        </a:rPr>
                        <a:t>１</a:t>
                      </a:r>
                      <a:r>
                        <a:rPr lang="en-US" sz="1000" b="0" kern="100" dirty="0" smtClean="0">
                          <a:effectLst/>
                          <a:latin typeface="Meiryo UI" panose="020B0604030504040204" pitchFamily="50" charset="-128"/>
                          <a:ea typeface="Meiryo UI" panose="020B0604030504040204" pitchFamily="50" charset="-128"/>
                        </a:rPr>
                        <a:t>)</a:t>
                      </a:r>
                      <a:r>
                        <a:rPr lang="ja-JP" altLang="en-US" sz="1000" b="0" kern="100" dirty="0" smtClean="0">
                          <a:effectLst/>
                          <a:latin typeface="Meiryo UI" panose="020B0604030504040204" pitchFamily="50" charset="-128"/>
                          <a:ea typeface="Meiryo UI" panose="020B0604030504040204" pitchFamily="50" charset="-128"/>
                        </a:rPr>
                        <a:t>　</a:t>
                      </a:r>
                      <a:r>
                        <a:rPr lang="ja-JP" sz="1000" b="0" kern="100" dirty="0" smtClean="0">
                          <a:effectLst/>
                          <a:latin typeface="Meiryo UI" panose="020B0604030504040204" pitchFamily="50" charset="-128"/>
                          <a:ea typeface="Meiryo UI" panose="020B0604030504040204" pitchFamily="50" charset="-128"/>
                        </a:rPr>
                        <a:t>運動</a:t>
                      </a:r>
                      <a:r>
                        <a:rPr lang="ja-JP" sz="1000" b="0" kern="100" dirty="0">
                          <a:effectLst/>
                          <a:latin typeface="Meiryo UI" panose="020B0604030504040204" pitchFamily="50" charset="-128"/>
                          <a:ea typeface="Meiryo UI" panose="020B0604030504040204" pitchFamily="50" charset="-128"/>
                        </a:rPr>
                        <a:t>と</a:t>
                      </a:r>
                      <a:r>
                        <a:rPr lang="ja-JP" sz="1000" b="0" kern="100" dirty="0" smtClean="0">
                          <a:effectLst/>
                          <a:latin typeface="Meiryo UI" panose="020B0604030504040204" pitchFamily="50" charset="-128"/>
                          <a:ea typeface="Meiryo UI" panose="020B0604030504040204" pitchFamily="50" charset="-128"/>
                        </a:rPr>
                        <a:t>笑い</a:t>
                      </a:r>
                      <a:r>
                        <a:rPr lang="ja-JP" altLang="en-US" sz="1000" b="0" kern="100" dirty="0" smtClean="0">
                          <a:effectLst/>
                          <a:latin typeface="Meiryo UI" panose="020B0604030504040204" pitchFamily="50" charset="-128"/>
                          <a:ea typeface="Meiryo UI" panose="020B0604030504040204" pitchFamily="50" charset="-128"/>
                        </a:rPr>
                        <a:t>・</a:t>
                      </a:r>
                      <a:r>
                        <a:rPr lang="ja-JP" sz="1000" b="0" kern="100" dirty="0" smtClean="0">
                          <a:effectLst/>
                          <a:latin typeface="Meiryo UI" panose="020B0604030504040204" pitchFamily="50" charset="-128"/>
                          <a:ea typeface="Meiryo UI" panose="020B0604030504040204" pitchFamily="50" charset="-128"/>
                        </a:rPr>
                        <a:t>音楽</a:t>
                      </a:r>
                      <a:endParaRPr 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00000"/>
                        </a:lnSpc>
                        <a:spcAft>
                          <a:spcPts val="0"/>
                        </a:spcAft>
                      </a:pPr>
                      <a:r>
                        <a:rPr lang="ja-JP" altLang="en-US" sz="1000" b="0" kern="100" dirty="0" smtClean="0">
                          <a:effectLst/>
                          <a:latin typeface="Meiryo UI" panose="020B0604030504040204" pitchFamily="50" charset="-128"/>
                          <a:ea typeface="Meiryo UI" panose="020B0604030504040204" pitchFamily="50" charset="-128"/>
                        </a:rPr>
                        <a:t>◎　</a:t>
                      </a:r>
                      <a:r>
                        <a:rPr lang="ja-JP" sz="1000" b="0" kern="100" dirty="0" smtClean="0">
                          <a:effectLst/>
                          <a:latin typeface="Meiryo UI" panose="020B0604030504040204" pitchFamily="50" charset="-128"/>
                          <a:ea typeface="Meiryo UI" panose="020B0604030504040204" pitchFamily="50" charset="-128"/>
                        </a:rPr>
                        <a:t>笑いと</a:t>
                      </a:r>
                      <a:r>
                        <a:rPr lang="ja-JP" altLang="en-US" sz="1000" b="0" kern="100" dirty="0" smtClean="0">
                          <a:effectLst/>
                          <a:latin typeface="Meiryo UI" panose="020B0604030504040204" pitchFamily="50" charset="-128"/>
                          <a:ea typeface="Meiryo UI" panose="020B0604030504040204" pitchFamily="50" charset="-128"/>
                        </a:rPr>
                        <a:t>運動</a:t>
                      </a:r>
                      <a:r>
                        <a:rPr lang="ja-JP" sz="1000" b="0" kern="100" dirty="0" smtClean="0">
                          <a:effectLst/>
                          <a:latin typeface="Meiryo UI" panose="020B0604030504040204" pitchFamily="50" charset="-128"/>
                          <a:ea typeface="Meiryo UI" panose="020B0604030504040204" pitchFamily="50" charset="-128"/>
                        </a:rPr>
                        <a:t>を連携した実践による健康・ストレスの分析</a:t>
                      </a:r>
                    </a:p>
                    <a:p>
                      <a:pPr algn="l">
                        <a:lnSpc>
                          <a:spcPct val="100000"/>
                        </a:lnSpc>
                        <a:spcAft>
                          <a:spcPts val="0"/>
                        </a:spcAft>
                      </a:pPr>
                      <a:r>
                        <a:rPr lang="ja-JP" altLang="en-US" sz="1000" b="0" kern="100" dirty="0" smtClean="0">
                          <a:effectLst/>
                          <a:latin typeface="Meiryo UI" panose="020B0604030504040204" pitchFamily="50" charset="-128"/>
                          <a:ea typeface="Meiryo UI" panose="020B0604030504040204" pitchFamily="50" charset="-128"/>
                        </a:rPr>
                        <a:t>◎　</a:t>
                      </a:r>
                      <a:r>
                        <a:rPr lang="ja-JP" sz="1000" b="0" kern="100" dirty="0" smtClean="0">
                          <a:effectLst/>
                          <a:latin typeface="Meiryo UI" panose="020B0604030504040204" pitchFamily="50" charset="-128"/>
                          <a:ea typeface="Meiryo UI" panose="020B0604030504040204" pitchFamily="50" charset="-128"/>
                        </a:rPr>
                        <a:t>楽器</a:t>
                      </a:r>
                      <a:r>
                        <a:rPr lang="ja-JP" sz="1000" b="0" kern="100" dirty="0">
                          <a:effectLst/>
                          <a:latin typeface="Meiryo UI" panose="020B0604030504040204" pitchFamily="50" charset="-128"/>
                          <a:ea typeface="Meiryo UI" panose="020B0604030504040204" pitchFamily="50" charset="-128"/>
                        </a:rPr>
                        <a:t>演奏の実践による認知</a:t>
                      </a:r>
                      <a:r>
                        <a:rPr lang="ja-JP" sz="1000" b="0" kern="100" dirty="0" smtClean="0">
                          <a:effectLst/>
                          <a:latin typeface="Meiryo UI" panose="020B0604030504040204" pitchFamily="50" charset="-128"/>
                          <a:ea typeface="Meiryo UI" panose="020B0604030504040204" pitchFamily="50" charset="-128"/>
                        </a:rPr>
                        <a:t>機能向上の分析</a:t>
                      </a:r>
                      <a:r>
                        <a:rPr lang="ja-JP" altLang="en-US" sz="1000" b="1" kern="100" baseline="0" dirty="0" smtClean="0">
                          <a:effectLst/>
                          <a:latin typeface="Meiryo UI" panose="020B0604030504040204" pitchFamily="50" charset="-128"/>
                          <a:ea typeface="Meiryo UI" panose="020B0604030504040204" pitchFamily="50" charset="-128"/>
                        </a:rPr>
                        <a:t>　　</a:t>
                      </a:r>
                      <a:endParaRPr 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75490019"/>
                  </a:ext>
                </a:extLst>
              </a:tr>
              <a:tr h="444406">
                <a:tc>
                  <a:txBody>
                    <a:bodyPr/>
                    <a:lstStyle/>
                    <a:p>
                      <a:pPr algn="just">
                        <a:lnSpc>
                          <a:spcPts val="2000"/>
                        </a:lnSpc>
                        <a:spcAft>
                          <a:spcPts val="0"/>
                        </a:spcAft>
                      </a:pPr>
                      <a:r>
                        <a:rPr lang="en-US" sz="1000" b="0" kern="100" dirty="0">
                          <a:solidFill>
                            <a:schemeClr val="tx1"/>
                          </a:solidFill>
                          <a:effectLst/>
                          <a:latin typeface="Meiryo UI" panose="020B0604030504040204" pitchFamily="50" charset="-128"/>
                          <a:ea typeface="Meiryo UI" panose="020B0604030504040204" pitchFamily="50" charset="-128"/>
                        </a:rPr>
                        <a:t>(</a:t>
                      </a:r>
                      <a:r>
                        <a:rPr lang="ja-JP" sz="1000" b="0" kern="100" dirty="0">
                          <a:solidFill>
                            <a:schemeClr val="tx1"/>
                          </a:solidFill>
                          <a:effectLst/>
                          <a:latin typeface="Meiryo UI" panose="020B0604030504040204" pitchFamily="50" charset="-128"/>
                          <a:ea typeface="Meiryo UI" panose="020B0604030504040204" pitchFamily="50" charset="-128"/>
                        </a:rPr>
                        <a:t>２</a:t>
                      </a:r>
                      <a:r>
                        <a:rPr lang="en-US"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ja-JP" sz="1000" b="0" kern="100" dirty="0" smtClean="0">
                          <a:solidFill>
                            <a:schemeClr val="tx1"/>
                          </a:solidFill>
                          <a:effectLst/>
                          <a:latin typeface="Meiryo UI" panose="020B0604030504040204" pitchFamily="50" charset="-128"/>
                          <a:ea typeface="Meiryo UI" panose="020B0604030504040204" pitchFamily="50" charset="-128"/>
                        </a:rPr>
                        <a:t>口</a:t>
                      </a:r>
                      <a:r>
                        <a:rPr lang="ja-JP" sz="1000" b="0" kern="100" dirty="0">
                          <a:solidFill>
                            <a:schemeClr val="tx1"/>
                          </a:solidFill>
                          <a:effectLst/>
                          <a:latin typeface="Meiryo UI" panose="020B0604030504040204" pitchFamily="50" charset="-128"/>
                          <a:ea typeface="Meiryo UI" panose="020B0604030504040204" pitchFamily="50" charset="-128"/>
                        </a:rPr>
                        <a:t>の</a:t>
                      </a:r>
                      <a:r>
                        <a:rPr lang="ja-JP" sz="1000" b="0" kern="100" dirty="0" smtClean="0">
                          <a:solidFill>
                            <a:schemeClr val="tx1"/>
                          </a:solidFill>
                          <a:effectLst/>
                          <a:latin typeface="Meiryo UI" panose="020B0604030504040204" pitchFamily="50" charset="-128"/>
                          <a:ea typeface="Meiryo UI" panose="020B0604030504040204" pitchFamily="50" charset="-128"/>
                        </a:rPr>
                        <a:t>健康</a:t>
                      </a:r>
                      <a:r>
                        <a:rPr lang="ja-JP" altLang="en-US" sz="1000" b="0" kern="100" dirty="0" smtClean="0">
                          <a:solidFill>
                            <a:schemeClr val="tx1"/>
                          </a:solidFill>
                          <a:effectLst/>
                          <a:latin typeface="Meiryo UI" panose="020B0604030504040204" pitchFamily="50" charset="-128"/>
                          <a:ea typeface="Meiryo UI" panose="020B0604030504040204" pitchFamily="50" charset="-128"/>
                        </a:rPr>
                        <a:t>・</a:t>
                      </a:r>
                      <a:r>
                        <a:rPr lang="ja-JP" sz="1000" b="0" kern="100" dirty="0" smtClean="0">
                          <a:solidFill>
                            <a:schemeClr val="tx1"/>
                          </a:solidFill>
                          <a:effectLst/>
                          <a:latin typeface="Meiryo UI" panose="020B0604030504040204" pitchFamily="50" charset="-128"/>
                          <a:ea typeface="Meiryo UI" panose="020B0604030504040204" pitchFamily="50" charset="-128"/>
                        </a:rPr>
                        <a:t>食</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smtClean="0">
                          <a:effectLst/>
                          <a:latin typeface="Meiryo UI" panose="020B0604030504040204" pitchFamily="50" charset="-128"/>
                          <a:ea typeface="Meiryo UI" panose="020B0604030504040204" pitchFamily="50" charset="-128"/>
                        </a:rPr>
                        <a:t>〇</a:t>
                      </a:r>
                      <a:r>
                        <a:rPr lang="ja-JP" altLang="ja-JP" sz="1000" b="0" kern="100" dirty="0" smtClean="0">
                          <a:effectLst/>
                          <a:latin typeface="Meiryo UI" panose="020B0604030504040204" pitchFamily="50" charset="-128"/>
                          <a:ea typeface="Meiryo UI" panose="020B0604030504040204" pitchFamily="50" charset="-128"/>
                        </a:rPr>
                        <a:t>　</a:t>
                      </a:r>
                      <a:r>
                        <a:rPr lang="ja-JP" altLang="en-US" sz="1000" b="0" u="none" kern="100" dirty="0" smtClean="0">
                          <a:effectLst/>
                          <a:latin typeface="Meiryo UI" panose="020B0604030504040204" pitchFamily="50" charset="-128"/>
                          <a:ea typeface="Meiryo UI" panose="020B0604030504040204" pitchFamily="50" charset="-128"/>
                        </a:rPr>
                        <a:t>口の健康・食に関する府民向け</a:t>
                      </a:r>
                      <a:r>
                        <a:rPr lang="en-US" altLang="ja-JP" sz="1000" b="0" u="none" kern="100" dirty="0" smtClean="0">
                          <a:effectLst/>
                          <a:latin typeface="Meiryo UI" panose="020B0604030504040204" pitchFamily="50" charset="-128"/>
                          <a:ea typeface="Meiryo UI" panose="020B0604030504040204" pitchFamily="50" charset="-128"/>
                        </a:rPr>
                        <a:t>PR</a:t>
                      </a:r>
                      <a:r>
                        <a:rPr lang="ja-JP" altLang="en-US" sz="1000" b="0" u="none" kern="100" dirty="0" smtClean="0">
                          <a:effectLst/>
                          <a:latin typeface="Meiryo UI" panose="020B0604030504040204" pitchFamily="50" charset="-128"/>
                          <a:ea typeface="Meiryo UI" panose="020B0604030504040204" pitchFamily="50" charset="-128"/>
                        </a:rPr>
                        <a:t>イベント</a:t>
                      </a:r>
                      <a:endParaRPr lang="en-US" altLang="ja-JP" sz="1000" b="0" u="none"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4258335739"/>
                  </a:ext>
                </a:extLst>
              </a:tr>
              <a:tr h="373353">
                <a:tc>
                  <a:txBody>
                    <a:bodyPr/>
                    <a:lstStyle/>
                    <a:p>
                      <a:pPr algn="just">
                        <a:lnSpc>
                          <a:spcPts val="2000"/>
                        </a:lnSpc>
                        <a:spcAft>
                          <a:spcPts val="0"/>
                        </a:spcAft>
                      </a:pPr>
                      <a:r>
                        <a:rPr lang="en-US" sz="1000" b="0" kern="100" dirty="0">
                          <a:solidFill>
                            <a:schemeClr val="tx1"/>
                          </a:solidFill>
                          <a:effectLst/>
                          <a:latin typeface="Meiryo UI" panose="020B0604030504040204" pitchFamily="50" charset="-128"/>
                          <a:ea typeface="Meiryo UI" panose="020B0604030504040204" pitchFamily="50" charset="-128"/>
                        </a:rPr>
                        <a:t>(</a:t>
                      </a:r>
                      <a:r>
                        <a:rPr lang="ja-JP" sz="1000" b="0" kern="100" dirty="0">
                          <a:solidFill>
                            <a:schemeClr val="tx1"/>
                          </a:solidFill>
                          <a:effectLst/>
                          <a:latin typeface="Meiryo UI" panose="020B0604030504040204" pitchFamily="50" charset="-128"/>
                          <a:ea typeface="Meiryo UI" panose="020B0604030504040204" pitchFamily="50" charset="-128"/>
                        </a:rPr>
                        <a:t>３</a:t>
                      </a:r>
                      <a:r>
                        <a:rPr lang="en-US"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ja-JP" sz="1000" b="0" kern="100" dirty="0" smtClean="0">
                          <a:solidFill>
                            <a:schemeClr val="tx1"/>
                          </a:solidFill>
                          <a:effectLst/>
                          <a:latin typeface="Meiryo UI" panose="020B0604030504040204" pitchFamily="50" charset="-128"/>
                          <a:ea typeface="Meiryo UI" panose="020B0604030504040204" pitchFamily="50" charset="-128"/>
                        </a:rPr>
                        <a:t>認知症</a:t>
                      </a:r>
                      <a:r>
                        <a:rPr lang="ja-JP" sz="1000" b="0" kern="100" dirty="0">
                          <a:solidFill>
                            <a:schemeClr val="tx1"/>
                          </a:solidFill>
                          <a:effectLst/>
                          <a:latin typeface="Meiryo UI" panose="020B0604030504040204" pitchFamily="50" charset="-128"/>
                          <a:ea typeface="Meiryo UI" panose="020B0604030504040204" pitchFamily="50" charset="-128"/>
                        </a:rPr>
                        <a:t>予防</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00000"/>
                        </a:lnSpc>
                        <a:spcAft>
                          <a:spcPts val="0"/>
                        </a:spcAft>
                      </a:pPr>
                      <a:r>
                        <a:rPr lang="ja-JP" altLang="en-US" sz="1000" b="0" kern="100" dirty="0" smtClean="0">
                          <a:effectLst/>
                          <a:latin typeface="Meiryo UI" panose="020B0604030504040204" pitchFamily="50" charset="-128"/>
                          <a:ea typeface="Meiryo UI" panose="020B0604030504040204" pitchFamily="50" charset="-128"/>
                        </a:rPr>
                        <a:t>◎</a:t>
                      </a:r>
                      <a:r>
                        <a:rPr lang="ja-JP" sz="1000" b="0" kern="100" dirty="0" smtClean="0">
                          <a:effectLst/>
                          <a:latin typeface="Meiryo UI" panose="020B0604030504040204" pitchFamily="50" charset="-128"/>
                          <a:ea typeface="Meiryo UI" panose="020B0604030504040204" pitchFamily="50" charset="-128"/>
                        </a:rPr>
                        <a:t>　</a:t>
                      </a:r>
                      <a:r>
                        <a:rPr lang="en-US" sz="1000" b="0" kern="100" dirty="0" smtClean="0">
                          <a:effectLst/>
                          <a:latin typeface="Meiryo UI" panose="020B0604030504040204" pitchFamily="50" charset="-128"/>
                          <a:ea typeface="Meiryo UI" panose="020B0604030504040204" pitchFamily="50" charset="-128"/>
                        </a:rPr>
                        <a:t>AI</a:t>
                      </a:r>
                      <a:r>
                        <a:rPr lang="ja-JP" sz="1000" b="0" kern="100" dirty="0">
                          <a:effectLst/>
                          <a:latin typeface="Meiryo UI" panose="020B0604030504040204" pitchFamily="50" charset="-128"/>
                          <a:ea typeface="Meiryo UI" panose="020B0604030504040204" pitchFamily="50" charset="-128"/>
                        </a:rPr>
                        <a:t>・ロボットによるコミュニケーション</a:t>
                      </a:r>
                      <a:r>
                        <a:rPr lang="ja-JP" sz="1000" b="0" kern="100" dirty="0" smtClean="0">
                          <a:effectLst/>
                          <a:latin typeface="Meiryo UI" panose="020B0604030504040204" pitchFamily="50" charset="-128"/>
                          <a:ea typeface="Meiryo UI" panose="020B0604030504040204" pitchFamily="50" charset="-128"/>
                        </a:rPr>
                        <a:t>の実践と分析</a:t>
                      </a:r>
                      <a:endParaRPr 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951447015"/>
                  </a:ext>
                </a:extLst>
              </a:tr>
              <a:tr h="429138">
                <a:tc>
                  <a:txBody>
                    <a:bodyPr/>
                    <a:lstStyle/>
                    <a:p>
                      <a:pPr algn="just">
                        <a:lnSpc>
                          <a:spcPts val="2000"/>
                        </a:lnSpc>
                        <a:spcAft>
                          <a:spcPts val="0"/>
                        </a:spcAft>
                      </a:pPr>
                      <a:r>
                        <a:rPr lang="en-US" sz="1000" b="0" kern="100" dirty="0">
                          <a:solidFill>
                            <a:schemeClr val="tx1"/>
                          </a:solidFill>
                          <a:effectLst/>
                          <a:latin typeface="Meiryo UI" panose="020B0604030504040204" pitchFamily="50" charset="-128"/>
                          <a:ea typeface="Meiryo UI" panose="020B0604030504040204" pitchFamily="50" charset="-128"/>
                        </a:rPr>
                        <a:t>(</a:t>
                      </a:r>
                      <a:r>
                        <a:rPr lang="ja-JP" sz="1000" b="0" kern="100" dirty="0">
                          <a:solidFill>
                            <a:schemeClr val="tx1"/>
                          </a:solidFill>
                          <a:effectLst/>
                          <a:latin typeface="Meiryo UI" panose="020B0604030504040204" pitchFamily="50" charset="-128"/>
                          <a:ea typeface="Meiryo UI" panose="020B0604030504040204" pitchFamily="50" charset="-128"/>
                        </a:rPr>
                        <a:t>４</a:t>
                      </a:r>
                      <a:r>
                        <a:rPr lang="en-US"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ja-JP" sz="1000" b="0" kern="100" dirty="0" smtClean="0">
                          <a:solidFill>
                            <a:schemeClr val="tx1"/>
                          </a:solidFill>
                          <a:effectLst/>
                          <a:latin typeface="Meiryo UI" panose="020B0604030504040204" pitchFamily="50" charset="-128"/>
                          <a:ea typeface="Meiryo UI" panose="020B0604030504040204" pitchFamily="50" charset="-128"/>
                        </a:rPr>
                        <a:t>アンチエイジング</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00000"/>
                        </a:lnSpc>
                        <a:spcAft>
                          <a:spcPts val="0"/>
                        </a:spcAft>
                      </a:pPr>
                      <a:r>
                        <a:rPr lang="ja-JP" altLang="en-US" sz="1000" b="0" kern="100" dirty="0" smtClean="0">
                          <a:effectLst/>
                          <a:latin typeface="Meiryo UI" panose="020B0604030504040204" pitchFamily="50" charset="-128"/>
                          <a:ea typeface="Meiryo UI" panose="020B0604030504040204" pitchFamily="50" charset="-128"/>
                        </a:rPr>
                        <a:t>◎</a:t>
                      </a:r>
                      <a:r>
                        <a:rPr lang="ja-JP" sz="1000" b="0" kern="100" dirty="0" smtClean="0">
                          <a:effectLst/>
                          <a:latin typeface="Meiryo UI" panose="020B0604030504040204" pitchFamily="50" charset="-128"/>
                          <a:ea typeface="Meiryo UI" panose="020B0604030504040204" pitchFamily="50" charset="-128"/>
                        </a:rPr>
                        <a:t>　</a:t>
                      </a:r>
                      <a:r>
                        <a:rPr lang="ja-JP" sz="1000" b="0" u="none" kern="100" dirty="0" smtClean="0">
                          <a:effectLst/>
                          <a:latin typeface="Meiryo UI" panose="020B0604030504040204" pitchFamily="50" charset="-128"/>
                          <a:ea typeface="Meiryo UI" panose="020B0604030504040204" pitchFamily="50" charset="-128"/>
                        </a:rPr>
                        <a:t>アンチエイジング</a:t>
                      </a:r>
                      <a:r>
                        <a:rPr lang="ja-JP" altLang="en-US" sz="1000" b="0" u="none" kern="100" dirty="0" smtClean="0">
                          <a:effectLst/>
                          <a:latin typeface="Meiryo UI" panose="020B0604030504040204" pitchFamily="50" charset="-128"/>
                          <a:ea typeface="Meiryo UI" panose="020B0604030504040204" pitchFamily="50" charset="-128"/>
                        </a:rPr>
                        <a:t>フェア</a:t>
                      </a:r>
                      <a:r>
                        <a:rPr lang="ja-JP" sz="1000" b="0" u="none" kern="100" dirty="0" smtClean="0">
                          <a:effectLst/>
                          <a:latin typeface="Meiryo UI" panose="020B0604030504040204" pitchFamily="50" charset="-128"/>
                          <a:ea typeface="Meiryo UI" panose="020B0604030504040204" pitchFamily="50" charset="-128"/>
                        </a:rPr>
                        <a:t>を通</a:t>
                      </a:r>
                      <a:r>
                        <a:rPr lang="ja-JP" altLang="en-US" sz="1000" b="0" u="none" kern="100" dirty="0" smtClean="0">
                          <a:effectLst/>
                          <a:latin typeface="Meiryo UI" panose="020B0604030504040204" pitchFamily="50" charset="-128"/>
                          <a:ea typeface="Meiryo UI" panose="020B0604030504040204" pitchFamily="50" charset="-128"/>
                        </a:rPr>
                        <a:t>じた意識啓発・情報発信　　</a:t>
                      </a:r>
                      <a:endParaRPr lang="en-US" altLang="ja-JP" sz="1000" b="0" u="none"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619649188"/>
                  </a:ext>
                </a:extLst>
              </a:tr>
              <a:tr h="463132">
                <a:tc>
                  <a:txBody>
                    <a:bodyPr/>
                    <a:lstStyle/>
                    <a:p>
                      <a:pPr algn="just">
                        <a:lnSpc>
                          <a:spcPts val="2000"/>
                        </a:lnSpc>
                        <a:spcAft>
                          <a:spcPts val="0"/>
                        </a:spcAft>
                      </a:pPr>
                      <a:r>
                        <a:rPr lang="en-US" sz="1000" b="0" kern="100" dirty="0">
                          <a:solidFill>
                            <a:schemeClr val="tx1"/>
                          </a:solidFill>
                          <a:effectLst/>
                          <a:latin typeface="Meiryo UI" panose="020B0604030504040204" pitchFamily="50" charset="-128"/>
                          <a:ea typeface="Meiryo UI" panose="020B0604030504040204" pitchFamily="50" charset="-128"/>
                        </a:rPr>
                        <a:t>(</a:t>
                      </a:r>
                      <a:r>
                        <a:rPr lang="ja-JP" sz="1000" b="0" kern="100" dirty="0">
                          <a:solidFill>
                            <a:schemeClr val="tx1"/>
                          </a:solidFill>
                          <a:effectLst/>
                          <a:latin typeface="Meiryo UI" panose="020B0604030504040204" pitchFamily="50" charset="-128"/>
                          <a:ea typeface="Meiryo UI" panose="020B0604030504040204" pitchFamily="50" charset="-128"/>
                        </a:rPr>
                        <a:t>５</a:t>
                      </a:r>
                      <a:r>
                        <a:rPr lang="en-US"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ja-JP" sz="1000" b="0" kern="100" dirty="0" smtClean="0">
                          <a:solidFill>
                            <a:schemeClr val="tx1"/>
                          </a:solidFill>
                          <a:effectLst/>
                          <a:latin typeface="Meiryo UI" panose="020B0604030504040204" pitchFamily="50" charset="-128"/>
                          <a:ea typeface="Meiryo UI" panose="020B0604030504040204" pitchFamily="50" charset="-128"/>
                        </a:rPr>
                        <a:t>企業</a:t>
                      </a:r>
                      <a:r>
                        <a:rPr lang="ja-JP" sz="1000" b="0" kern="100" dirty="0">
                          <a:solidFill>
                            <a:schemeClr val="tx1"/>
                          </a:solidFill>
                          <a:effectLst/>
                          <a:latin typeface="Meiryo UI" panose="020B0604030504040204" pitchFamily="50" charset="-128"/>
                          <a:ea typeface="Meiryo UI" panose="020B0604030504040204" pitchFamily="50" charset="-128"/>
                        </a:rPr>
                        <a:t>の取組み促進</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00000"/>
                        </a:lnSpc>
                        <a:spcAft>
                          <a:spcPts val="0"/>
                        </a:spcAft>
                      </a:pPr>
                      <a:r>
                        <a:rPr lang="ja-JP" altLang="en-US" sz="1000" kern="100" dirty="0" smtClean="0">
                          <a:effectLst/>
                          <a:latin typeface="Meiryo UI" panose="020B0604030504040204" pitchFamily="50" charset="-128"/>
                          <a:ea typeface="Meiryo UI" panose="020B0604030504040204" pitchFamily="50" charset="-128"/>
                        </a:rPr>
                        <a:t>〇</a:t>
                      </a:r>
                      <a:r>
                        <a:rPr lang="ja-JP" sz="1000" kern="100" dirty="0" smtClean="0">
                          <a:effectLst/>
                          <a:latin typeface="Meiryo UI" panose="020B0604030504040204" pitchFamily="50" charset="-128"/>
                          <a:ea typeface="Meiryo UI" panose="020B0604030504040204" pitchFamily="50" charset="-128"/>
                        </a:rPr>
                        <a:t>　企業</a:t>
                      </a:r>
                      <a:r>
                        <a:rPr lang="ja-JP" sz="1000" kern="100" dirty="0">
                          <a:effectLst/>
                          <a:latin typeface="Meiryo UI" panose="020B0604030504040204" pitchFamily="50" charset="-128"/>
                          <a:ea typeface="Meiryo UI" panose="020B0604030504040204" pitchFamily="50" charset="-128"/>
                        </a:rPr>
                        <a:t>や商工会に地域での取組み</a:t>
                      </a:r>
                      <a:r>
                        <a:rPr lang="ja-JP" sz="1000" kern="100" dirty="0" smtClean="0">
                          <a:effectLst/>
                          <a:latin typeface="Meiryo UI" panose="020B0604030504040204" pitchFamily="50" charset="-128"/>
                          <a:ea typeface="Meiryo UI" panose="020B0604030504040204" pitchFamily="50" charset="-128"/>
                        </a:rPr>
                        <a:t>を働きかけ</a:t>
                      </a:r>
                      <a:endParaRPr lang="en-US" altLang="ja-JP" sz="10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82240902"/>
                  </a:ext>
                </a:extLst>
              </a:tr>
              <a:tr h="421875">
                <a:tc>
                  <a:txBody>
                    <a:bodyPr/>
                    <a:lstStyle/>
                    <a:p>
                      <a:pPr algn="just">
                        <a:lnSpc>
                          <a:spcPts val="2000"/>
                        </a:lnSpc>
                        <a:spcAft>
                          <a:spcPts val="0"/>
                        </a:spcAft>
                      </a:pPr>
                      <a:r>
                        <a:rPr lang="en-US" sz="1000" b="0" kern="100" dirty="0">
                          <a:solidFill>
                            <a:schemeClr val="tx1"/>
                          </a:solidFill>
                          <a:effectLst/>
                          <a:latin typeface="Meiryo UI" panose="020B0604030504040204" pitchFamily="50" charset="-128"/>
                          <a:ea typeface="Meiryo UI" panose="020B0604030504040204" pitchFamily="50" charset="-128"/>
                        </a:rPr>
                        <a:t>(</a:t>
                      </a:r>
                      <a:r>
                        <a:rPr lang="ja-JP" sz="1000" b="0" kern="100" dirty="0">
                          <a:solidFill>
                            <a:schemeClr val="tx1"/>
                          </a:solidFill>
                          <a:effectLst/>
                          <a:latin typeface="Meiryo UI" panose="020B0604030504040204" pitchFamily="50" charset="-128"/>
                          <a:ea typeface="Meiryo UI" panose="020B0604030504040204" pitchFamily="50" charset="-128"/>
                        </a:rPr>
                        <a:t>６</a:t>
                      </a:r>
                      <a:r>
                        <a:rPr lang="en-US"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ja-JP" sz="1000" b="0" kern="100" dirty="0" smtClean="0">
                          <a:solidFill>
                            <a:schemeClr val="tx1"/>
                          </a:solidFill>
                          <a:effectLst/>
                          <a:latin typeface="Meiryo UI" panose="020B0604030504040204" pitchFamily="50" charset="-128"/>
                          <a:ea typeface="Meiryo UI" panose="020B0604030504040204" pitchFamily="50" charset="-128"/>
                        </a:rPr>
                        <a:t>高齢</a:t>
                      </a:r>
                      <a:r>
                        <a:rPr lang="ja-JP" sz="1000" b="0" kern="100" dirty="0">
                          <a:solidFill>
                            <a:schemeClr val="tx1"/>
                          </a:solidFill>
                          <a:effectLst/>
                          <a:latin typeface="Meiryo UI" panose="020B0604030504040204" pitchFamily="50" charset="-128"/>
                          <a:ea typeface="Meiryo UI" panose="020B0604030504040204" pitchFamily="50" charset="-128"/>
                        </a:rPr>
                        <a:t>社会のまちづくり</a:t>
                      </a:r>
                      <a:endParaRPr 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l">
                        <a:lnSpc>
                          <a:spcPct val="100000"/>
                        </a:lnSpc>
                        <a:spcAft>
                          <a:spcPts val="0"/>
                        </a:spcAft>
                      </a:pPr>
                      <a:r>
                        <a:rPr lang="ja-JP" altLang="en-US" sz="1000" b="0" kern="100" dirty="0" smtClean="0">
                          <a:effectLst/>
                          <a:latin typeface="Meiryo UI" panose="020B0604030504040204" pitchFamily="50" charset="-128"/>
                          <a:ea typeface="Meiryo UI" panose="020B0604030504040204" pitchFamily="50" charset="-128"/>
                        </a:rPr>
                        <a:t>◎</a:t>
                      </a:r>
                      <a:r>
                        <a:rPr lang="ja-JP" sz="1000" b="0" kern="100" dirty="0" smtClean="0">
                          <a:effectLst/>
                          <a:latin typeface="Meiryo UI" panose="020B0604030504040204" pitchFamily="50" charset="-128"/>
                          <a:ea typeface="Meiryo UI" panose="020B0604030504040204" pitchFamily="50" charset="-128"/>
                        </a:rPr>
                        <a:t>　地域</a:t>
                      </a:r>
                      <a:r>
                        <a:rPr lang="ja-JP" sz="1000" b="0" kern="100" dirty="0">
                          <a:effectLst/>
                          <a:latin typeface="Meiryo UI" panose="020B0604030504040204" pitchFamily="50" charset="-128"/>
                          <a:ea typeface="Meiryo UI" panose="020B0604030504040204" pitchFamily="50" charset="-128"/>
                        </a:rPr>
                        <a:t>のサロン活動と健康度</a:t>
                      </a:r>
                      <a:r>
                        <a:rPr lang="ja-JP" sz="1000" b="0" kern="100" dirty="0" smtClean="0">
                          <a:effectLst/>
                          <a:latin typeface="Meiryo UI" panose="020B0604030504040204" pitchFamily="50" charset="-128"/>
                          <a:ea typeface="Meiryo UI" panose="020B0604030504040204" pitchFamily="50" charset="-128"/>
                        </a:rPr>
                        <a:t>のデータ分析</a:t>
                      </a:r>
                      <a:endParaRPr lang="en-US" altLang="ja-JP" sz="1000" b="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080205853"/>
                  </a:ext>
                </a:extLst>
              </a:tr>
            </a:tbl>
          </a:graphicData>
        </a:graphic>
      </p:graphicFrame>
      <p:sp>
        <p:nvSpPr>
          <p:cNvPr id="21" name="角丸四角形 20"/>
          <p:cNvSpPr/>
          <p:nvPr/>
        </p:nvSpPr>
        <p:spPr>
          <a:xfrm>
            <a:off x="138928" y="619613"/>
            <a:ext cx="9616641" cy="682385"/>
          </a:xfrm>
          <a:prstGeom prst="roundRect">
            <a:avLst>
              <a:gd name="adj" fmla="val 7364"/>
            </a:avLst>
          </a:prstGeom>
          <a:ln w="19050">
            <a:prstDash val="solid"/>
          </a:ln>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smtClean="0">
                <a:solidFill>
                  <a:schemeClr val="tx1"/>
                </a:solidFill>
                <a:latin typeface="Meiryo UI" panose="020B0604030504040204" pitchFamily="50" charset="-128"/>
                <a:ea typeface="Meiryo UI" panose="020B0604030504040204" pitchFamily="50" charset="-128"/>
              </a:rPr>
              <a:t>10</a:t>
            </a:r>
            <a:r>
              <a:rPr kumimoji="1" lang="ja-JP" altLang="en-US" sz="1300" dirty="0" smtClean="0">
                <a:solidFill>
                  <a:schemeClr val="tx1"/>
                </a:solidFill>
                <a:latin typeface="Meiryo UI" panose="020B0604030504040204" pitchFamily="50" charset="-128"/>
                <a:ea typeface="Meiryo UI" panose="020B0604030504040204" pitchFamily="50" charset="-128"/>
              </a:rPr>
              <a:t>歳若返りのモデル事業</a:t>
            </a:r>
            <a:r>
              <a:rPr kumimoji="1" lang="ja-JP" altLang="en-US" sz="1300" dirty="0">
                <a:solidFill>
                  <a:schemeClr val="tx1"/>
                </a:solidFill>
                <a:latin typeface="Meiryo UI" panose="020B0604030504040204" pitchFamily="50" charset="-128"/>
                <a:ea typeface="Meiryo UI" panose="020B0604030504040204" pitchFamily="50" charset="-128"/>
              </a:rPr>
              <a:t>では</a:t>
            </a:r>
            <a:r>
              <a:rPr kumimoji="1" lang="ja-JP" altLang="en-US" sz="1300" dirty="0" smtClean="0">
                <a:solidFill>
                  <a:schemeClr val="tx1"/>
                </a:solidFill>
                <a:latin typeface="Meiryo UI" panose="020B0604030504040204" pitchFamily="50" charset="-128"/>
                <a:ea typeface="Meiryo UI" panose="020B0604030504040204" pitchFamily="50" charset="-128"/>
              </a:rPr>
              <a:t>、有識者の意見を踏まえ</a:t>
            </a:r>
            <a:r>
              <a:rPr kumimoji="1" lang="en-US" altLang="ja-JP" sz="1300" dirty="0" smtClean="0">
                <a:solidFill>
                  <a:schemeClr val="tx1"/>
                </a:solidFill>
                <a:latin typeface="Meiryo UI" panose="020B0604030504040204" pitchFamily="50" charset="-128"/>
                <a:ea typeface="Meiryo UI" panose="020B0604030504040204" pitchFamily="50" charset="-128"/>
              </a:rPr>
              <a:t>(1)</a:t>
            </a:r>
            <a:r>
              <a:rPr kumimoji="1" lang="ja-JP" altLang="en-US" sz="1300" dirty="0" smtClean="0">
                <a:solidFill>
                  <a:schemeClr val="tx1"/>
                </a:solidFill>
                <a:latin typeface="Meiryo UI" panose="020B0604030504040204" pitchFamily="50" charset="-128"/>
                <a:ea typeface="Meiryo UI" panose="020B0604030504040204" pitchFamily="50" charset="-128"/>
              </a:rPr>
              <a:t>運動と笑い・音楽 、</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en-US" altLang="ja-JP" sz="1300" dirty="0">
                <a:solidFill>
                  <a:schemeClr val="tx1"/>
                </a:solidFill>
                <a:latin typeface="Meiryo UI" panose="020B0604030504040204" pitchFamily="50" charset="-128"/>
                <a:ea typeface="Meiryo UI" panose="020B0604030504040204" pitchFamily="50" charset="-128"/>
              </a:rPr>
              <a:t>2)</a:t>
            </a:r>
            <a:r>
              <a:rPr kumimoji="1" lang="ja-JP" altLang="en-US" sz="1300" dirty="0">
                <a:solidFill>
                  <a:schemeClr val="tx1"/>
                </a:solidFill>
                <a:latin typeface="Meiryo UI" panose="020B0604030504040204" pitchFamily="50" charset="-128"/>
                <a:ea typeface="Meiryo UI" panose="020B0604030504040204" pitchFamily="50" charset="-128"/>
              </a:rPr>
              <a:t>口の健康・</a:t>
            </a:r>
            <a:r>
              <a:rPr kumimoji="1" lang="ja-JP" altLang="en-US" sz="1300" dirty="0" smtClean="0">
                <a:solidFill>
                  <a:schemeClr val="tx1"/>
                </a:solidFill>
                <a:latin typeface="Meiryo UI" panose="020B0604030504040204" pitchFamily="50" charset="-128"/>
                <a:ea typeface="Meiryo UI" panose="020B0604030504040204" pitchFamily="50" charset="-128"/>
              </a:rPr>
              <a:t>食、</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３</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認知症予防、</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４</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アンチエイジング、</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５</a:t>
            </a:r>
            <a:r>
              <a:rPr kumimoji="1" lang="en-US" altLang="ja-JP" sz="1300" dirty="0" smtClean="0">
                <a:solidFill>
                  <a:schemeClr val="tx1"/>
                </a:solidFill>
                <a:latin typeface="Meiryo UI" panose="020B0604030504040204" pitchFamily="50" charset="-128"/>
                <a:ea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rPr>
              <a:t>企業の取組促進、</a:t>
            </a:r>
            <a:r>
              <a:rPr kumimoji="1" lang="en-US" altLang="ja-JP" sz="1300" dirty="0" smtClean="0">
                <a:solidFill>
                  <a:schemeClr val="tx1"/>
                </a:solidFill>
                <a:latin typeface="Meiryo UI" panose="020B0604030504040204" pitchFamily="50" charset="-128"/>
                <a:ea typeface="Meiryo UI" panose="020B0604030504040204" pitchFamily="50" charset="-128"/>
              </a:rPr>
              <a:t>(6</a:t>
            </a:r>
            <a:r>
              <a:rPr kumimoji="1" lang="en-US" altLang="ja-JP" sz="1300" dirty="0">
                <a:solidFill>
                  <a:schemeClr val="tx1"/>
                </a:solidFill>
                <a:latin typeface="Meiryo UI" panose="020B0604030504040204" pitchFamily="50" charset="-128"/>
                <a:ea typeface="Meiryo UI" panose="020B0604030504040204" pitchFamily="50" charset="-128"/>
              </a:rPr>
              <a:t>)</a:t>
            </a:r>
            <a:r>
              <a:rPr kumimoji="1" lang="ja-JP" altLang="en-US" sz="1300" dirty="0">
                <a:solidFill>
                  <a:schemeClr val="tx1"/>
                </a:solidFill>
                <a:latin typeface="Meiryo UI" panose="020B0604030504040204" pitchFamily="50" charset="-128"/>
                <a:ea typeface="Meiryo UI" panose="020B0604030504040204" pitchFamily="50" charset="-128"/>
              </a:rPr>
              <a:t>高齢社会の</a:t>
            </a:r>
            <a:r>
              <a:rPr kumimoji="1" lang="ja-JP" altLang="en-US" sz="1300" dirty="0" smtClean="0">
                <a:solidFill>
                  <a:schemeClr val="tx1"/>
                </a:solidFill>
                <a:latin typeface="Meiryo UI" panose="020B0604030504040204" pitchFamily="50" charset="-128"/>
                <a:ea typeface="Meiryo UI" panose="020B0604030504040204" pitchFamily="50" charset="-128"/>
              </a:rPr>
              <a:t>まちづくりなどの分野をターゲットに連携の視点や先進技術の視点を踏まえて取り組むこととしている</a:t>
            </a:r>
            <a:endParaRPr kumimoji="1" lang="ja-JP" altLang="en-US" sz="1300" dirty="0">
              <a:solidFill>
                <a:schemeClr val="tx1"/>
              </a:solidFill>
              <a:latin typeface="Meiryo UI" panose="020B0604030504040204" pitchFamily="50" charset="-128"/>
              <a:ea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rPr>
              <a:t>・今年度は特に</a:t>
            </a:r>
            <a:r>
              <a:rPr kumimoji="1" lang="en-US" altLang="ja-JP" sz="1300" dirty="0" smtClean="0">
                <a:latin typeface="Meiryo UI" panose="020B0604030504040204" pitchFamily="50" charset="-128"/>
                <a:ea typeface="Meiryo UI" panose="020B0604030504040204" pitchFamily="50" charset="-128"/>
              </a:rPr>
              <a:t>(1)</a:t>
            </a:r>
            <a:r>
              <a:rPr kumimoji="1" lang="ja-JP" altLang="en-US" sz="1300" dirty="0" smtClean="0">
                <a:latin typeface="Meiryo UI" panose="020B0604030504040204" pitchFamily="50" charset="-128"/>
                <a:ea typeface="Meiryo UI" panose="020B0604030504040204" pitchFamily="50" charset="-128"/>
              </a:rPr>
              <a:t>運動</a:t>
            </a:r>
            <a:r>
              <a:rPr kumimoji="1" lang="ja-JP" altLang="en-US" sz="1300" dirty="0">
                <a:latin typeface="Meiryo UI" panose="020B0604030504040204" pitchFamily="50" charset="-128"/>
                <a:ea typeface="Meiryo UI" panose="020B0604030504040204" pitchFamily="50" charset="-128"/>
              </a:rPr>
              <a:t>と</a:t>
            </a:r>
            <a:r>
              <a:rPr kumimoji="1" lang="ja-JP" altLang="en-US" sz="1300" dirty="0" smtClean="0">
                <a:latin typeface="Meiryo UI" panose="020B0604030504040204" pitchFamily="50" charset="-128"/>
                <a:ea typeface="Meiryo UI" panose="020B0604030504040204" pitchFamily="50" charset="-128"/>
              </a:rPr>
              <a:t>笑い・音楽、</a:t>
            </a:r>
            <a:r>
              <a:rPr kumimoji="1" lang="en-US" altLang="zh-TW" sz="1300" dirty="0" smtClean="0">
                <a:latin typeface="Meiryo UI" panose="020B0604030504040204" pitchFamily="50" charset="-128"/>
                <a:ea typeface="Meiryo UI" panose="020B0604030504040204" pitchFamily="50" charset="-128"/>
              </a:rPr>
              <a:t>(3)</a:t>
            </a:r>
            <a:r>
              <a:rPr kumimoji="1" lang="zh-TW" altLang="en-US" sz="1300" dirty="0" smtClean="0">
                <a:latin typeface="Meiryo UI" panose="020B0604030504040204" pitchFamily="50" charset="-128"/>
                <a:ea typeface="Meiryo UI" panose="020B0604030504040204" pitchFamily="50" charset="-128"/>
              </a:rPr>
              <a:t>認知症予防</a:t>
            </a:r>
            <a:r>
              <a:rPr kumimoji="1" lang="ja-JP" altLang="en-US" sz="1300" dirty="0" err="1" smtClean="0">
                <a:latin typeface="Meiryo UI" panose="020B0604030504040204" pitchFamily="50" charset="-128"/>
                <a:ea typeface="Meiryo UI" panose="020B0604030504040204" pitchFamily="50" charset="-128"/>
              </a:rPr>
              <a:t>、</a:t>
            </a:r>
            <a:r>
              <a:rPr kumimoji="1" lang="en-US" altLang="ja-JP" sz="1300" dirty="0" smtClean="0">
                <a:latin typeface="Meiryo UI" panose="020B0604030504040204" pitchFamily="50" charset="-128"/>
                <a:ea typeface="Meiryo UI" panose="020B0604030504040204" pitchFamily="50" charset="-128"/>
              </a:rPr>
              <a:t>(4)</a:t>
            </a:r>
            <a:r>
              <a:rPr kumimoji="1" lang="ja-JP" altLang="en-US" sz="1300" dirty="0" smtClean="0">
                <a:latin typeface="Meiryo UI" panose="020B0604030504040204" pitchFamily="50" charset="-128"/>
                <a:ea typeface="Meiryo UI" panose="020B0604030504040204" pitchFamily="50" charset="-128"/>
              </a:rPr>
              <a:t>アンチエイジングの分野について重点的に取組んでいる</a:t>
            </a:r>
            <a:r>
              <a:rPr kumimoji="1" lang="ja-JP" altLang="en-US" sz="12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endParaRPr>
          </a:p>
          <a:p>
            <a:endParaRPr kumimoji="1" lang="ja-JP" altLang="en-US" sz="1400" dirty="0">
              <a:latin typeface="Meiryo UI" panose="020B0604030504040204" pitchFamily="50" charset="-128"/>
              <a:ea typeface="Meiryo UI" panose="020B0604030504040204" pitchFamily="50" charset="-128"/>
            </a:endParaRPr>
          </a:p>
        </p:txBody>
      </p:sp>
      <p:sp>
        <p:nvSpPr>
          <p:cNvPr id="23" name="角丸四角形 22"/>
          <p:cNvSpPr/>
          <p:nvPr/>
        </p:nvSpPr>
        <p:spPr>
          <a:xfrm>
            <a:off x="76560" y="5058016"/>
            <a:ext cx="9697494" cy="1615805"/>
          </a:xfrm>
          <a:prstGeom prst="roundRect">
            <a:avLst>
              <a:gd name="adj" fmla="val 0"/>
            </a:avLst>
          </a:prstGeom>
          <a:noFill/>
          <a:ln w="22225">
            <a:solidFill>
              <a:schemeClr val="tx1"/>
            </a:solidFill>
            <a:prstDash val="sysDash"/>
          </a:ln>
        </p:spPr>
        <p:style>
          <a:lnRef idx="1">
            <a:schemeClr val="accent5"/>
          </a:lnRef>
          <a:fillRef idx="3">
            <a:schemeClr val="accent5"/>
          </a:fillRef>
          <a:effectRef idx="2">
            <a:schemeClr val="accent5"/>
          </a:effectRef>
          <a:fontRef idx="minor">
            <a:schemeClr val="lt1"/>
          </a:fontRef>
        </p:style>
        <p:txBody>
          <a:bodyPr lIns="108000" tIns="0" rIns="36000" bIns="36000" rtlCol="0" anchor="ctr"/>
          <a:lstStyle/>
          <a:p>
            <a:pPr algn="ct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84828" y="5058016"/>
            <a:ext cx="9667846" cy="1754326"/>
          </a:xfrm>
          <a:prstGeom prst="rect">
            <a:avLst/>
          </a:prstGeom>
        </p:spPr>
        <p:txBody>
          <a:bodyPr wrap="square">
            <a:spAutoFit/>
          </a:bodyPr>
          <a:lstStyle/>
          <a:p>
            <a:pPr lvl="0"/>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事業実施スキーム</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〇</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若返り実践プログラム</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・市町村・企業等と連携し事業者公募等のスキームも活用しつつ実施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・参加者は市町村、地域団体、医療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・介護関係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施設等と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調整</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、連携して募る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363538" lvl="0" indent="-363538"/>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・専門家</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の研究内容を踏まえた実践的なプログラム</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〇効果</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測定</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3538"/>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・有識者</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により、検査・データの解析を行い</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、エビデンス</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取りまとめ</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角丸四角形 31"/>
          <p:cNvSpPr/>
          <p:nvPr/>
        </p:nvSpPr>
        <p:spPr>
          <a:xfrm>
            <a:off x="5343426" y="1376475"/>
            <a:ext cx="4430630" cy="3325434"/>
          </a:xfrm>
          <a:prstGeom prst="roundRect">
            <a:avLst>
              <a:gd name="adj" fmla="val 0"/>
            </a:avLst>
          </a:prstGeom>
          <a:noFill/>
          <a:ln w="19050">
            <a:solidFill>
              <a:schemeClr val="accent6">
                <a:lumMod val="50000"/>
              </a:schemeClr>
            </a:solidFill>
            <a:prstDash val="solid"/>
          </a:ln>
        </p:spPr>
        <p:style>
          <a:lnRef idx="1">
            <a:schemeClr val="accent5"/>
          </a:lnRef>
          <a:fillRef idx="3">
            <a:schemeClr val="accent5"/>
          </a:fillRef>
          <a:effectRef idx="2">
            <a:schemeClr val="accent5"/>
          </a:effectRef>
          <a:fontRef idx="minor">
            <a:schemeClr val="lt1"/>
          </a:fontRef>
        </p:style>
        <p:txBody>
          <a:bodyPr lIns="108000" tIns="0" rIns="36000" bIns="36000" rtlCol="0" anchor="ctr"/>
          <a:lstStyle/>
          <a:p>
            <a:pPr algn="ct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34" name="二等辺三角形 33"/>
          <p:cNvSpPr/>
          <p:nvPr/>
        </p:nvSpPr>
        <p:spPr>
          <a:xfrm rot="16200000" flipV="1">
            <a:off x="4817929" y="2764085"/>
            <a:ext cx="793921" cy="127673"/>
          </a:xfrm>
          <a:prstGeom prst="triangl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0" name="大かっこ 39"/>
          <p:cNvSpPr/>
          <p:nvPr/>
        </p:nvSpPr>
        <p:spPr>
          <a:xfrm>
            <a:off x="1664119" y="4538640"/>
            <a:ext cx="3608658" cy="206208"/>
          </a:xfrm>
          <a:prstGeom prst="bracketPair">
            <a:avLst/>
          </a:prstGeom>
        </p:spPr>
        <p:style>
          <a:lnRef idx="1">
            <a:schemeClr val="accent6"/>
          </a:lnRef>
          <a:fillRef idx="0">
            <a:schemeClr val="accent6"/>
          </a:fillRef>
          <a:effectRef idx="0">
            <a:schemeClr val="accent6"/>
          </a:effectRef>
          <a:fontRef idx="minor">
            <a:schemeClr val="tx1"/>
          </a:fontRef>
        </p:style>
        <p:txBody>
          <a:bodyPr rtlCol="0" anchor="ctr"/>
          <a:lstStyle/>
          <a:p>
            <a:r>
              <a:rPr lang="ja-JP" altLang="en-US" sz="1000" dirty="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 モデル事業等実施</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予定</a:t>
            </a:r>
            <a:r>
              <a:rPr kumimoji="1" lang="ja-JP" altLang="en-US" sz="1000" dirty="0" smtClean="0">
                <a:solidFill>
                  <a:prstClr val="black"/>
                </a:solidFill>
                <a:latin typeface="Meiryo UI" panose="020B0604030504040204" pitchFamily="50" charset="-128"/>
                <a:ea typeface="Meiryo UI" panose="020B0604030504040204" pitchFamily="50" charset="-128"/>
              </a:rPr>
              <a:t>含む</a:t>
            </a:r>
            <a:r>
              <a:rPr kumimoji="1" lang="en-US" altLang="ja-JP" sz="1000" dirty="0" smtClean="0">
                <a:solidFill>
                  <a:prstClr val="black"/>
                </a:solidFill>
                <a:latin typeface="Meiryo UI" panose="020B0604030504040204" pitchFamily="50" charset="-128"/>
                <a:ea typeface="Meiryo UI" panose="020B0604030504040204" pitchFamily="50" charset="-128"/>
              </a:rPr>
              <a:t>)</a:t>
            </a:r>
            <a:r>
              <a:rPr kumimoji="1" lang="ja-JP" altLang="en-US" sz="1000" dirty="0" smtClean="0">
                <a:solidFill>
                  <a:prstClr val="black"/>
                </a:solidFill>
                <a:latin typeface="Meiryo UI" panose="020B0604030504040204" pitchFamily="50" charset="-128"/>
                <a:ea typeface="Meiryo UI" panose="020B0604030504040204" pitchFamily="50" charset="-128"/>
              </a:rPr>
              <a:t>　〇　モデル事業以外の取組み</a:t>
            </a:r>
            <a:endParaRPr kumimoji="1" lang="en-US" altLang="ja-JP" sz="1000" dirty="0">
              <a:solidFill>
                <a:prstClr val="black"/>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5391373" y="1481852"/>
            <a:ext cx="4361301" cy="4016484"/>
          </a:xfrm>
          <a:prstGeom prst="rect">
            <a:avLst/>
          </a:prstGeom>
        </p:spPr>
        <p:txBody>
          <a:bodyPr wrap="square">
            <a:spAutoFit/>
          </a:bodyPr>
          <a:lstStyle/>
          <a:p>
            <a:r>
              <a:rPr lang="ja-JP" altLang="en-US" sz="1300" b="1" dirty="0">
                <a:latin typeface="Meiryo UI" panose="020B0604030504040204" pitchFamily="50" charset="-128"/>
                <a:ea typeface="Meiryo UI" panose="020B0604030504040204" pitchFamily="50" charset="-128"/>
              </a:rPr>
              <a:t>◆</a:t>
            </a:r>
            <a:r>
              <a:rPr lang="ja-JP" altLang="en-US" sz="1300" b="1" dirty="0" smtClean="0">
                <a:latin typeface="Meiryo UI" panose="020B0604030504040204" pitchFamily="50" charset="-128"/>
                <a:ea typeface="Meiryo UI" panose="020B0604030504040204" pitchFamily="50" charset="-128"/>
              </a:rPr>
              <a:t>今年度の取組状況を踏まえた主な課題</a:t>
            </a:r>
            <a:r>
              <a:rPr lang="ja-JP" altLang="en-US" sz="1300" b="1" dirty="0">
                <a:latin typeface="Meiryo UI" panose="020B0604030504040204" pitchFamily="50" charset="-128"/>
                <a:ea typeface="Meiryo UI" panose="020B0604030504040204" pitchFamily="50" charset="-128"/>
              </a:rPr>
              <a:t>等</a:t>
            </a:r>
            <a:endParaRPr lang="en-US" altLang="ja-JP" sz="1300" b="1"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2019</a:t>
            </a:r>
            <a:r>
              <a:rPr lang="ja-JP" altLang="en-US" sz="1300" dirty="0" smtClean="0">
                <a:latin typeface="Meiryo UI" panose="020B0604030504040204" pitchFamily="50" charset="-128"/>
                <a:ea typeface="Meiryo UI" panose="020B0604030504040204" pitchFamily="50" charset="-128"/>
              </a:rPr>
              <a:t>年度は、他の分野に比べて</a:t>
            </a:r>
            <a:r>
              <a:rPr lang="en-US" altLang="ja-JP"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2)</a:t>
            </a:r>
            <a:r>
              <a:rPr lang="ja-JP" altLang="en-US" sz="1300" dirty="0">
                <a:latin typeface="Meiryo UI" panose="020B0604030504040204" pitchFamily="50" charset="-128"/>
                <a:ea typeface="Meiryo UI" panose="020B0604030504040204" pitchFamily="50" charset="-128"/>
              </a:rPr>
              <a:t>口の健康・</a:t>
            </a:r>
            <a:r>
              <a:rPr lang="ja-JP" altLang="en-US" sz="1300" dirty="0" smtClean="0">
                <a:latin typeface="Meiryo UI" panose="020B0604030504040204" pitchFamily="50" charset="-128"/>
                <a:ea typeface="Meiryo UI" panose="020B0604030504040204" pitchFamily="50" charset="-128"/>
              </a:rPr>
              <a:t>食、</a:t>
            </a:r>
            <a:r>
              <a:rPr lang="en-US" altLang="ja-JP" sz="1300" dirty="0" smtClean="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５</a:t>
            </a:r>
            <a:r>
              <a:rPr lang="en-US" altLang="ja-JP" sz="1300" dirty="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企</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業の取組促進、について取組みが充分ではなかった。</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a:t>
            </a:r>
            <a:r>
              <a:rPr lang="en-US" altLang="ja-JP" sz="1300" dirty="0">
                <a:latin typeface="Meiryo UI" panose="020B0604030504040204" pitchFamily="50" charset="-128"/>
                <a:ea typeface="Meiryo UI" panose="020B0604030504040204" pitchFamily="50" charset="-128"/>
              </a:rPr>
              <a:t>(6)</a:t>
            </a:r>
            <a:r>
              <a:rPr lang="ja-JP" altLang="en-US" sz="1300" dirty="0">
                <a:latin typeface="Meiryo UI" panose="020B0604030504040204" pitchFamily="50" charset="-128"/>
                <a:ea typeface="Meiryo UI" panose="020B0604030504040204" pitchFamily="50" charset="-128"/>
              </a:rPr>
              <a:t>高齢社会の</a:t>
            </a:r>
            <a:r>
              <a:rPr lang="ja-JP" altLang="en-US" sz="1300" dirty="0" smtClean="0">
                <a:latin typeface="Meiryo UI" panose="020B0604030504040204" pitchFamily="50" charset="-128"/>
                <a:ea typeface="Meiryo UI" panose="020B0604030504040204" pitchFamily="50" charset="-128"/>
              </a:rPr>
              <a:t>まちづくりについては、</a:t>
            </a:r>
            <a:r>
              <a:rPr lang="ja-JP" altLang="en-US" sz="1300" dirty="0">
                <a:latin typeface="Meiryo UI" panose="020B0604030504040204" pitchFamily="50" charset="-128"/>
                <a:ea typeface="Meiryo UI" panose="020B0604030504040204" pitchFamily="50" charset="-128"/>
              </a:rPr>
              <a:t>今年度、地域の</a:t>
            </a:r>
            <a:r>
              <a:rPr lang="ja-JP" altLang="en-US" sz="1300" dirty="0" smtClean="0">
                <a:latin typeface="Meiryo UI" panose="020B0604030504040204" pitchFamily="50" charset="-128"/>
                <a:ea typeface="Meiryo UI" panose="020B0604030504040204" pitchFamily="50" charset="-128"/>
              </a:rPr>
              <a:t>サロン</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活動と健康度</a:t>
            </a:r>
            <a:r>
              <a:rPr lang="ja-JP" altLang="en-US" sz="1300" dirty="0">
                <a:latin typeface="Meiryo UI" panose="020B0604030504040204" pitchFamily="50" charset="-128"/>
                <a:ea typeface="Meiryo UI" panose="020B0604030504040204" pitchFamily="50" charset="-128"/>
              </a:rPr>
              <a:t>のデータ</a:t>
            </a:r>
            <a:r>
              <a:rPr lang="ja-JP" altLang="en-US" sz="1300" dirty="0" smtClean="0">
                <a:latin typeface="Meiryo UI" panose="020B0604030504040204" pitchFamily="50" charset="-128"/>
                <a:ea typeface="Meiryo UI" panose="020B0604030504040204" pitchFamily="50" charset="-128"/>
              </a:rPr>
              <a:t>分析を行うことから、次年度以降、データ</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分析も踏まえた事業展開が可能である。</a:t>
            </a:r>
            <a:endParaRPr lang="en-US" altLang="ja-JP" sz="1300" dirty="0" smtClean="0">
              <a:latin typeface="Meiryo UI" panose="020B0604030504040204" pitchFamily="50" charset="-128"/>
              <a:ea typeface="Meiryo UI" panose="020B0604030504040204" pitchFamily="50" charset="-128"/>
            </a:endParaRPr>
          </a:p>
          <a:p>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・万博を意識したより「先端技術」を取り入れたモデル事業の実</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施が必要である。</a:t>
            </a:r>
            <a:endParaRPr lang="en-US" altLang="ja-JP" sz="1300" dirty="0" smtClean="0">
              <a:latin typeface="Meiryo UI" panose="020B0604030504040204" pitchFamily="50" charset="-128"/>
              <a:ea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・実践モデルの充実を図るためには、府モデル事業の実施に加</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えて、他府県における先進事例等についても更なる情報収集</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　等を行う必要がある。　　　　　　</a:t>
            </a:r>
            <a:endParaRPr lang="en-US" altLang="ja-JP" sz="1300" dirty="0" smtClean="0">
              <a:latin typeface="Meiryo UI" panose="020B0604030504040204" pitchFamily="50" charset="-128"/>
              <a:ea typeface="Meiryo UI" panose="020B0604030504040204" pitchFamily="50" charset="-128"/>
            </a:endParaRPr>
          </a:p>
          <a:p>
            <a:r>
              <a:rPr lang="ja-JP" altLang="en-US" sz="1300" dirty="0">
                <a:latin typeface="Meiryo UI" panose="020B0604030504040204" pitchFamily="50" charset="-128"/>
                <a:ea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rPr>
              <a:t>　　　　　　　　　　　　　　　　　　　　　　　　　　　　　　　　　など</a:t>
            </a: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endParaRPr>
          </a:p>
        </p:txBody>
      </p:sp>
      <p:sp>
        <p:nvSpPr>
          <p:cNvPr id="41" name="角丸四角形 40"/>
          <p:cNvSpPr/>
          <p:nvPr/>
        </p:nvSpPr>
        <p:spPr>
          <a:xfrm>
            <a:off x="157413" y="4828913"/>
            <a:ext cx="1419850" cy="195657"/>
          </a:xfrm>
          <a:prstGeom prst="roundRect">
            <a:avLst/>
          </a:prstGeom>
          <a:solidFill>
            <a:srgbClr val="92D050"/>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ja-JP" altLang="en-US" sz="1200" b="1" kern="0" dirty="0" smtClean="0">
                <a:solidFill>
                  <a:prstClr val="black"/>
                </a:solidFill>
                <a:latin typeface="Meiryo UI" panose="020B0604030504040204" pitchFamily="50" charset="-128"/>
                <a:ea typeface="Meiryo UI" panose="020B0604030504040204" pitchFamily="50" charset="-128"/>
              </a:rPr>
              <a:t>事業内容</a:t>
            </a:r>
            <a:r>
              <a:rPr lang="en-US" altLang="ja-JP" sz="1200" b="1" kern="0" dirty="0" smtClean="0">
                <a:solidFill>
                  <a:prstClr val="black"/>
                </a:solidFill>
                <a:latin typeface="Meiryo UI" panose="020B0604030504040204" pitchFamily="50" charset="-128"/>
                <a:ea typeface="Meiryo UI" panose="020B0604030504040204" pitchFamily="50" charset="-128"/>
              </a:rPr>
              <a:t>(</a:t>
            </a:r>
            <a:r>
              <a:rPr lang="ja-JP" altLang="en-US" sz="1200" b="1" kern="0" dirty="0" smtClean="0">
                <a:solidFill>
                  <a:prstClr val="black"/>
                </a:solidFill>
                <a:latin typeface="Meiryo UI" panose="020B0604030504040204" pitchFamily="50" charset="-128"/>
                <a:ea typeface="Meiryo UI" panose="020B0604030504040204" pitchFamily="50" charset="-128"/>
              </a:rPr>
              <a:t>案</a:t>
            </a:r>
            <a:r>
              <a:rPr lang="en-US" altLang="ja-JP" sz="1200" b="1" kern="0" dirty="0" smtClean="0">
                <a:solidFill>
                  <a:prstClr val="black"/>
                </a:solidFill>
                <a:latin typeface="Meiryo UI" panose="020B0604030504040204" pitchFamily="50" charset="-128"/>
                <a:ea typeface="Meiryo UI" panose="020B0604030504040204" pitchFamily="50" charset="-128"/>
              </a:rPr>
              <a:t>)</a:t>
            </a:r>
            <a:endParaRPr kumimoji="0" lang="ja-JP" altLang="en-US"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8" name="タイトル 3"/>
          <p:cNvSpPr txBox="1">
            <a:spLocks/>
          </p:cNvSpPr>
          <p:nvPr/>
        </p:nvSpPr>
        <p:spPr>
          <a:xfrm>
            <a:off x="495646" y="22295"/>
            <a:ext cx="8636815" cy="496054"/>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latin typeface="Meiryo UI" panose="020B0604030504040204" pitchFamily="50" charset="-128"/>
                <a:ea typeface="Meiryo UI" panose="020B0604030504040204" pitchFamily="50" charset="-128"/>
              </a:rPr>
              <a:t>(1)10</a:t>
            </a:r>
            <a:r>
              <a:rPr lang="ja-JP" altLang="en-US" sz="2000" b="1" dirty="0">
                <a:latin typeface="Meiryo UI" panose="020B0604030504040204" pitchFamily="50" charset="-128"/>
                <a:ea typeface="Meiryo UI" panose="020B0604030504040204" pitchFamily="50" charset="-128"/>
              </a:rPr>
              <a:t>歳若返り実践モデル</a:t>
            </a:r>
            <a:r>
              <a:rPr lang="ja-JP" altLang="en-US" sz="2000" b="1" dirty="0" smtClean="0">
                <a:latin typeface="Meiryo UI" panose="020B0604030504040204" pitchFamily="50" charset="-128"/>
                <a:ea typeface="Meiryo UI" panose="020B0604030504040204" pitchFamily="50" charset="-128"/>
              </a:rPr>
              <a:t>事業</a:t>
            </a:r>
            <a:endParaRPr lang="ja-JP" altLang="en-US" sz="2000" b="1" dirty="0">
              <a:latin typeface="Meiryo UI" panose="020B0604030504040204" pitchFamily="50" charset="-128"/>
              <a:ea typeface="Meiryo UI" panose="020B0604030504040204" pitchFamily="50" charset="-128"/>
            </a:endParaRPr>
          </a:p>
        </p:txBody>
      </p:sp>
      <p:sp>
        <p:nvSpPr>
          <p:cNvPr id="43" name="正方形/長方形 42"/>
          <p:cNvSpPr/>
          <p:nvPr/>
        </p:nvSpPr>
        <p:spPr>
          <a:xfrm>
            <a:off x="9096521" y="6397478"/>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UI" panose="020B0604030504040204" pitchFamily="50" charset="-128"/>
                <a:ea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724859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正方形/長方形 72"/>
          <p:cNvSpPr/>
          <p:nvPr/>
        </p:nvSpPr>
        <p:spPr>
          <a:xfrm>
            <a:off x="0" y="39636"/>
            <a:ext cx="9906000" cy="543373"/>
          </a:xfrm>
          <a:prstGeom prst="rect">
            <a:avLst/>
          </a:prstGeom>
          <a:solidFill>
            <a:schemeClr val="accent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a:p>
        </p:txBody>
      </p:sp>
      <p:sp>
        <p:nvSpPr>
          <p:cNvPr id="55" name="角丸四角形 54"/>
          <p:cNvSpPr/>
          <p:nvPr/>
        </p:nvSpPr>
        <p:spPr>
          <a:xfrm>
            <a:off x="73726" y="665055"/>
            <a:ext cx="9758548" cy="1064914"/>
          </a:xfrm>
          <a:prstGeom prst="roundRect">
            <a:avLst>
              <a:gd name="adj" fmla="val 7364"/>
            </a:avLst>
          </a:prstGeom>
        </p:spPr>
        <p:style>
          <a:lnRef idx="2">
            <a:schemeClr val="accent6"/>
          </a:lnRef>
          <a:fillRef idx="1">
            <a:schemeClr val="lt1"/>
          </a:fillRef>
          <a:effectRef idx="0">
            <a:schemeClr val="accent6"/>
          </a:effectRef>
          <a:fontRef idx="minor">
            <a:schemeClr val="dk1"/>
          </a:fontRef>
        </p:style>
        <p:txBody>
          <a:bodyPr rtlCol="0" anchor="t"/>
          <a:lstStyle/>
          <a:p>
            <a:r>
              <a:rPr kumimoji="1" lang="ja-JP" altLang="en-US" sz="1300" dirty="0" smtClean="0">
                <a:latin typeface="Meiryo UI" panose="020B0604030504040204" pitchFamily="50" charset="-128"/>
                <a:ea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rPr>
              <a:t>10</a:t>
            </a:r>
            <a:r>
              <a:rPr lang="ja-JP" altLang="en-US" sz="1300" dirty="0">
                <a:latin typeface="Meiryo UI" panose="020B0604030504040204" pitchFamily="50" charset="-128"/>
                <a:ea typeface="Meiryo UI" panose="020B0604030504040204" pitchFamily="50" charset="-128"/>
              </a:rPr>
              <a:t>歳若返り</a:t>
            </a:r>
            <a:r>
              <a:rPr kumimoji="1" lang="ja-JP" altLang="en-US" sz="1300" dirty="0" smtClean="0">
                <a:latin typeface="Meiryo UI" panose="020B0604030504040204" pitchFamily="50" charset="-128"/>
                <a:ea typeface="Meiryo UI" panose="020B0604030504040204" pitchFamily="50" charset="-128"/>
              </a:rPr>
              <a:t>の発信・共有にあたっての</a:t>
            </a:r>
            <a:r>
              <a:rPr lang="ja-JP" altLang="en-US" sz="1300" dirty="0">
                <a:latin typeface="Meiryo UI" panose="020B0604030504040204" pitchFamily="50" charset="-128"/>
                <a:ea typeface="Meiryo UI" panose="020B0604030504040204" pitchFamily="50" charset="-128"/>
              </a:rPr>
              <a:t>方向性</a:t>
            </a:r>
            <a:endParaRPr kumimoji="1" lang="en-US" altLang="ja-JP" sz="1300" dirty="0">
              <a:latin typeface="Meiryo UI" panose="020B0604030504040204" pitchFamily="50" charset="-128"/>
              <a:ea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rPr>
              <a:t>　・各ステークホルダー</a:t>
            </a:r>
            <a:r>
              <a:rPr kumimoji="1" lang="ja-JP" altLang="en-US" sz="1300" dirty="0">
                <a:latin typeface="Meiryo UI" panose="020B0604030504040204" pitchFamily="50" charset="-128"/>
                <a:ea typeface="Meiryo UI" panose="020B0604030504040204" pitchFamily="50" charset="-128"/>
              </a:rPr>
              <a:t>の取組拡大へとつなげるためには</a:t>
            </a:r>
            <a:r>
              <a:rPr kumimoji="1" lang="ja-JP" altLang="en-US" sz="1300" dirty="0" smtClean="0">
                <a:latin typeface="Meiryo UI" panose="020B0604030504040204" pitchFamily="50" charset="-128"/>
                <a:ea typeface="Meiryo UI" panose="020B0604030504040204" pitchFamily="50" charset="-128"/>
              </a:rPr>
              <a:t>、府</a:t>
            </a:r>
            <a:r>
              <a:rPr kumimoji="1" lang="en-US" altLang="ja-JP" sz="1300" dirty="0" smtClean="0">
                <a:latin typeface="Meiryo UI" panose="020B0604030504040204" pitchFamily="50" charset="-128"/>
                <a:ea typeface="Meiryo UI" panose="020B0604030504040204" pitchFamily="50" charset="-128"/>
              </a:rPr>
              <a:t>HP</a:t>
            </a:r>
            <a:r>
              <a:rPr kumimoji="1" lang="ja-JP" altLang="en-US" sz="1300" dirty="0">
                <a:latin typeface="Meiryo UI" panose="020B0604030504040204" pitchFamily="50" charset="-128"/>
                <a:ea typeface="Meiryo UI" panose="020B0604030504040204" pitchFamily="50" charset="-128"/>
              </a:rPr>
              <a:t>等</a:t>
            </a:r>
            <a:r>
              <a:rPr kumimoji="1" lang="ja-JP" altLang="en-US" sz="1300" dirty="0" smtClean="0">
                <a:latin typeface="Meiryo UI" panose="020B0604030504040204" pitchFamily="50" charset="-128"/>
                <a:ea typeface="Meiryo UI" panose="020B0604030504040204" pitchFamily="50" charset="-128"/>
              </a:rPr>
              <a:t>での発信に</a:t>
            </a:r>
            <a:r>
              <a:rPr kumimoji="1" lang="ja-JP" altLang="en-US" sz="1300" dirty="0">
                <a:latin typeface="Meiryo UI" panose="020B0604030504040204" pitchFamily="50" charset="-128"/>
                <a:ea typeface="Meiryo UI" panose="020B0604030504040204" pitchFamily="50" charset="-128"/>
              </a:rPr>
              <a:t>加え</a:t>
            </a:r>
            <a:r>
              <a:rPr kumimoji="1" lang="ja-JP" altLang="en-US" sz="1300" dirty="0" smtClean="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更</a:t>
            </a:r>
            <a:r>
              <a:rPr kumimoji="1" lang="ja-JP" altLang="en-US" sz="1300" dirty="0" smtClean="0">
                <a:latin typeface="Meiryo UI" panose="020B0604030504040204" pitchFamily="50" charset="-128"/>
                <a:ea typeface="Meiryo UI" panose="020B0604030504040204" pitchFamily="50" charset="-128"/>
              </a:rPr>
              <a:t>なる積極的</a:t>
            </a:r>
            <a:r>
              <a:rPr kumimoji="1" lang="ja-JP" altLang="en-US" sz="1300" dirty="0">
                <a:latin typeface="Meiryo UI" panose="020B0604030504040204" pitchFamily="50" charset="-128"/>
                <a:ea typeface="Meiryo UI" panose="020B0604030504040204" pitchFamily="50" charset="-128"/>
              </a:rPr>
              <a:t>な</a:t>
            </a:r>
            <a:r>
              <a:rPr kumimoji="1" lang="ja-JP" altLang="en-US" sz="1300" dirty="0" smtClean="0">
                <a:latin typeface="Meiryo UI" panose="020B0604030504040204" pitchFamily="50" charset="-128"/>
                <a:ea typeface="Meiryo UI" panose="020B0604030504040204" pitchFamily="50" charset="-128"/>
              </a:rPr>
              <a:t>発信・共有</a:t>
            </a:r>
            <a:r>
              <a:rPr kumimoji="1" lang="ja-JP" altLang="en-US" sz="1300" dirty="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働きかけが必要</a:t>
            </a:r>
            <a:endParaRPr kumimoji="1" lang="en-US" altLang="ja-JP" sz="1300" dirty="0" smtClean="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・取組事例については、市町村で「</a:t>
            </a:r>
            <a:r>
              <a:rPr kumimoji="1" lang="en-US" altLang="ja-JP" sz="1300" dirty="0" smtClean="0">
                <a:latin typeface="Meiryo UI" panose="020B0604030504040204" pitchFamily="50" charset="-128"/>
                <a:ea typeface="Meiryo UI" panose="020B0604030504040204" pitchFamily="50" charset="-128"/>
              </a:rPr>
              <a:t>10</a:t>
            </a:r>
            <a:r>
              <a:rPr kumimoji="1" lang="ja-JP" altLang="en-US" sz="1300" dirty="0" smtClean="0">
                <a:latin typeface="Meiryo UI" panose="020B0604030504040204" pitchFamily="50" charset="-128"/>
                <a:ea typeface="Meiryo UI" panose="020B0604030504040204" pitchFamily="50" charset="-128"/>
              </a:rPr>
              <a:t>歳若返り」に関する取組みを行っている部局</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健康・福祉部局等</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や保健師等の専門職等に向けて的確に</a:t>
            </a:r>
            <a:endParaRPr kumimoji="1" lang="en-US" altLang="ja-JP" sz="1300" dirty="0" smtClean="0">
              <a:latin typeface="Meiryo UI" panose="020B0604030504040204" pitchFamily="50" charset="-128"/>
              <a:ea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rPr>
              <a:t>　発信・共有することが必要</a:t>
            </a:r>
            <a:endParaRPr kumimoji="1" lang="en-US" altLang="ja-JP" sz="1300" dirty="0" smtClean="0">
              <a:latin typeface="Meiryo UI" panose="020B0604030504040204" pitchFamily="50" charset="-128"/>
              <a:ea typeface="Meiryo UI" panose="020B0604030504040204" pitchFamily="50" charset="-128"/>
            </a:endParaRPr>
          </a:p>
          <a:p>
            <a:r>
              <a:rPr kumimoji="1" lang="ja-JP" altLang="en-US" sz="1300" dirty="0">
                <a:latin typeface="Meiryo UI" panose="020B0604030504040204" pitchFamily="50" charset="-128"/>
                <a:ea typeface="Meiryo UI" panose="020B0604030504040204" pitchFamily="50" charset="-128"/>
              </a:rPr>
              <a:t>　</a:t>
            </a:r>
            <a:r>
              <a:rPr kumimoji="1" lang="ja-JP" altLang="en-US" sz="1300" dirty="0" smtClean="0">
                <a:latin typeface="Meiryo UI" panose="020B0604030504040204" pitchFamily="50" charset="-128"/>
                <a:ea typeface="Meiryo UI" panose="020B0604030504040204" pitchFamily="50" charset="-128"/>
              </a:rPr>
              <a:t>・ステイクホルダー同士</a:t>
            </a:r>
            <a:r>
              <a:rPr kumimoji="1" lang="en-US" altLang="ja-JP" sz="1300" dirty="0" smtClean="0">
                <a:latin typeface="Meiryo UI" panose="020B0604030504040204" pitchFamily="50" charset="-128"/>
                <a:ea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rPr>
              <a:t>市町村同士、企業と市町村等）が連携できるような発信・共有を行うことが重要</a:t>
            </a:r>
            <a:endParaRPr kumimoji="1" lang="en-US" altLang="ja-JP" sz="1300" dirty="0" smtClean="0">
              <a:latin typeface="Meiryo UI" panose="020B0604030504040204" pitchFamily="50" charset="-128"/>
              <a:ea typeface="Meiryo UI" panose="020B0604030504040204" pitchFamily="50" charset="-128"/>
            </a:endParaRPr>
          </a:p>
        </p:txBody>
      </p:sp>
      <p:sp>
        <p:nvSpPr>
          <p:cNvPr id="52" name="正方形/長方形 51"/>
          <p:cNvSpPr/>
          <p:nvPr/>
        </p:nvSpPr>
        <p:spPr>
          <a:xfrm>
            <a:off x="90819" y="1952912"/>
            <a:ext cx="9741095" cy="4764727"/>
          </a:xfrm>
          <a:prstGeom prst="rect">
            <a:avLst/>
          </a:pr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214981" y="2170552"/>
            <a:ext cx="9541823" cy="2616101"/>
          </a:xfrm>
          <a:prstGeom prst="rect">
            <a:avLst/>
          </a:prstGeom>
          <a:ln>
            <a:solidFill>
              <a:schemeClr val="accent1"/>
            </a:solidFill>
          </a:ln>
        </p:spPr>
        <p:txBody>
          <a:bodyPr wrap="square">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(1)10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歳若返りの実現に向けた行動変容を促すための情報発信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ターゲットを絞った参加型のセミナー・</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シンポジウム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の開催 </a:t>
            </a:r>
            <a:endParaRPr lang="en-US" altLang="ja-JP" sz="12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・市町村の担当部局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健康・福祉部局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や専門職</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保健師等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を対象</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にセミナー・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シンポジウム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開催し、参加型の積極的な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情報発信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の場を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設ける等、府モデル事業をはじめとした様々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な先進事例について情報交換</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を実施する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年度前半、後半の２回開催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・内容は研究機関の専門家によるアドバイスをはじめ、連携企業による先進事例発表等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によりステイクホルダー同士の連携にもつなげる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例：健康づくりアワード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健康医療部</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や健康産業有望プラン発掘コンテスト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大阪産業局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受賞者による事例の発表　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②</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歳若返りに関係するイベントを</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活用した意識啓発・情報発信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・各種イベントの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場を活用して、府民</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に対して</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若返り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に向けた意識啓発・情報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発信を行い、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行動変容につなげていく</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p:cNvSpPr/>
          <p:nvPr/>
        </p:nvSpPr>
        <p:spPr>
          <a:xfrm>
            <a:off x="292356" y="3997123"/>
            <a:ext cx="9334618" cy="677108"/>
          </a:xfrm>
          <a:prstGeom prst="rect">
            <a:avLst/>
          </a:prstGeom>
          <a:ln>
            <a:solidFill>
              <a:schemeClr val="accent1"/>
            </a:solidFill>
            <a:prstDash val="sysDash"/>
          </a:ln>
        </p:spPr>
        <p:txBody>
          <a:bodyPr wrap="square">
            <a:spAutoFit/>
          </a:bodyPr>
          <a:lstStyle/>
          <a:p>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参考　</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年度アンチエイジングフェア</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予定</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期間</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2020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年５～</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月頃</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場所</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大阪市北区役所</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対象</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府民（アンチエイジングフェア来場者</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内容</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フェアの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場を活用し、広く情報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発信</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214981" y="1799353"/>
            <a:ext cx="1419850" cy="257800"/>
          </a:xfrm>
          <a:prstGeom prst="roundRect">
            <a:avLst/>
          </a:prstGeom>
          <a:solidFill>
            <a:srgbClr val="92D050"/>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lang="ja-JP" altLang="en-US" sz="1200" b="1" kern="0" dirty="0" smtClean="0">
                <a:solidFill>
                  <a:prstClr val="black"/>
                </a:solidFill>
                <a:latin typeface="Meiryo UI" panose="020B0604030504040204" pitchFamily="50" charset="-128"/>
                <a:ea typeface="Meiryo UI" panose="020B0604030504040204" pitchFamily="50" charset="-128"/>
              </a:rPr>
              <a:t>事業内容</a:t>
            </a:r>
            <a:r>
              <a:rPr lang="en-US" altLang="ja-JP" sz="1200" b="1" kern="0" dirty="0" smtClean="0">
                <a:solidFill>
                  <a:prstClr val="black"/>
                </a:solidFill>
                <a:latin typeface="Meiryo UI" panose="020B0604030504040204" pitchFamily="50" charset="-128"/>
                <a:ea typeface="Meiryo UI" panose="020B0604030504040204" pitchFamily="50" charset="-128"/>
              </a:rPr>
              <a:t>(</a:t>
            </a:r>
            <a:r>
              <a:rPr lang="ja-JP" altLang="en-US" sz="1200" b="1" kern="0" dirty="0" smtClean="0">
                <a:solidFill>
                  <a:prstClr val="black"/>
                </a:solidFill>
                <a:latin typeface="Meiryo UI" panose="020B0604030504040204" pitchFamily="50" charset="-128"/>
                <a:ea typeface="Meiryo UI" panose="020B0604030504040204" pitchFamily="50" charset="-128"/>
              </a:rPr>
              <a:t>案</a:t>
            </a:r>
            <a:r>
              <a:rPr lang="en-US" altLang="ja-JP" sz="1200" b="1" kern="0" dirty="0" smtClean="0">
                <a:solidFill>
                  <a:prstClr val="black"/>
                </a:solidFill>
                <a:latin typeface="Meiryo UI" panose="020B0604030504040204" pitchFamily="50" charset="-128"/>
                <a:ea typeface="Meiryo UI" panose="020B0604030504040204" pitchFamily="50" charset="-128"/>
              </a:rPr>
              <a:t>)</a:t>
            </a:r>
            <a:endParaRPr kumimoji="0" lang="ja-JP" altLang="en-US" sz="12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68" name="正方形/長方形 67"/>
          <p:cNvSpPr/>
          <p:nvPr/>
        </p:nvSpPr>
        <p:spPr>
          <a:xfrm>
            <a:off x="194450" y="4869274"/>
            <a:ext cx="9547258" cy="677108"/>
          </a:xfrm>
          <a:prstGeom prst="rect">
            <a:avLst/>
          </a:prstGeom>
          <a:ln>
            <a:solidFill>
              <a:schemeClr val="accent1"/>
            </a:solidFill>
          </a:ln>
        </p:spPr>
        <p:txBody>
          <a:bodyPr wrap="square">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(2)10</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歳若返りに関する意識調査　</a:t>
            </a: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・府民一人一人への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歳若返りの意識の浸透をめざすとともに、事業推進の指標が必要であることから毎年度、意識調査を実施する</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・調査結果を活かし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、よりターゲットを絞った効果的、効率的な「</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歳若返り」の事業推進を行う</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タイトル 3"/>
          <p:cNvSpPr txBox="1">
            <a:spLocks/>
          </p:cNvSpPr>
          <p:nvPr/>
        </p:nvSpPr>
        <p:spPr>
          <a:xfrm>
            <a:off x="495646" y="22295"/>
            <a:ext cx="8636815" cy="496054"/>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000" b="1" dirty="0" smtClean="0">
                <a:latin typeface="Meiryo UI" panose="020B0604030504040204" pitchFamily="50" charset="-128"/>
                <a:ea typeface="Meiryo UI" panose="020B0604030504040204" pitchFamily="50" charset="-128"/>
              </a:rPr>
              <a:t>(2)10</a:t>
            </a:r>
            <a:r>
              <a:rPr lang="ja-JP" altLang="en-US" sz="2000" b="1" dirty="0">
                <a:latin typeface="Meiryo UI" panose="020B0604030504040204" pitchFamily="50" charset="-128"/>
                <a:ea typeface="Meiryo UI" panose="020B0604030504040204" pitchFamily="50" charset="-128"/>
              </a:rPr>
              <a:t>歳</a:t>
            </a:r>
            <a:r>
              <a:rPr lang="ja-JP" altLang="en-US" sz="2000" b="1" dirty="0" smtClean="0">
                <a:latin typeface="Meiryo UI" panose="020B0604030504040204" pitchFamily="50" charset="-128"/>
                <a:ea typeface="Meiryo UI" panose="020B0604030504040204" pitchFamily="50" charset="-128"/>
              </a:rPr>
              <a:t>若返りの情報発信について</a:t>
            </a:r>
            <a:endParaRPr lang="ja-JP" altLang="en-US" sz="2000" b="1" dirty="0">
              <a:latin typeface="Meiryo UI" panose="020B0604030504040204" pitchFamily="50" charset="-128"/>
              <a:ea typeface="Meiryo UI" panose="020B0604030504040204" pitchFamily="50" charset="-128"/>
            </a:endParaRPr>
          </a:p>
        </p:txBody>
      </p:sp>
      <p:sp>
        <p:nvSpPr>
          <p:cNvPr id="75" name="正方形/長方形 74"/>
          <p:cNvSpPr/>
          <p:nvPr/>
        </p:nvSpPr>
        <p:spPr>
          <a:xfrm>
            <a:off x="194450" y="5602619"/>
            <a:ext cx="9547258" cy="861774"/>
          </a:xfrm>
          <a:prstGeom prst="rect">
            <a:avLst/>
          </a:prstGeom>
          <a:ln>
            <a:solidFill>
              <a:schemeClr val="accent1"/>
            </a:solidFill>
          </a:ln>
        </p:spPr>
        <p:txBody>
          <a:bodyPr wrap="square">
            <a:spAutoFit/>
          </a:bodyPr>
          <a:lstStyle/>
          <a:p>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(3)SNS</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等を活用した情報発信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歳若返り」に賛同する市町村、企業の取組みを幅広く</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募る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庁内関係部局による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歳若返りに資する取組みとも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：健康づくりアワードや健康産業有望プラン発掘</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コンテストの受賞者に働きかける</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賛同する取組みについて「</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歳若返り」専門</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CH</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YouTube</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SNS(FB</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ツイッター</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等の発信ツールを最大限活用して発信して</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いく</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p:cNvSpPr/>
          <p:nvPr/>
        </p:nvSpPr>
        <p:spPr>
          <a:xfrm>
            <a:off x="9041001" y="6432080"/>
            <a:ext cx="726141" cy="341796"/>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latin typeface="Meiryo UI" panose="020B0604030504040204" pitchFamily="50" charset="-128"/>
                <a:ea typeface="Meiryo UI" panose="020B0604030504040204" pitchFamily="50" charset="-128"/>
              </a:rPr>
              <a:t>3</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95057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6468</TotalTime>
  <Words>699</Words>
  <Application>Microsoft Office PowerPoint</Application>
  <PresentationFormat>A4 210 x 297 mm</PresentationFormat>
  <Paragraphs>141</Paragraphs>
  <Slides>4</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Meiryo UI</vt:lpstr>
      <vt:lpstr>游ゴシック</vt:lpstr>
      <vt:lpstr>游ゴシック Light</vt:lpstr>
      <vt:lpstr>Arial</vt:lpstr>
      <vt:lpstr>Calibri</vt:lpstr>
      <vt:lpstr>Calibri Light</vt:lpstr>
      <vt:lpstr>Times New Roman</vt:lpstr>
      <vt:lpstr>Office テーマ</vt:lpstr>
      <vt:lpstr>2020年度の10歳若返りに向けた取組みについて(案)</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中谷　昌功</dc:creator>
  <cp:lastModifiedBy>扶蘇　美香</cp:lastModifiedBy>
  <cp:revision>350</cp:revision>
  <cp:lastPrinted>2019-12-04T07:45:23Z</cp:lastPrinted>
  <dcterms:created xsi:type="dcterms:W3CDTF">2019-01-08T04:10:35Z</dcterms:created>
  <dcterms:modified xsi:type="dcterms:W3CDTF">2019-12-23T01:57:22Z</dcterms:modified>
</cp:coreProperties>
</file>