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6"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2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26C345B1-8365-477C-8596-BA64EEFEC349}" type="datetimeFigureOut">
              <a:rPr kumimoji="1" lang="ja-JP" altLang="en-US" smtClean="0"/>
              <a:t>2021/3/24</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25418C4A-72CB-4EF6-AC8E-E4B10E7520AE}" type="slidenum">
              <a:rPr kumimoji="1" lang="ja-JP" altLang="en-US" smtClean="0"/>
              <a:t>‹#›</a:t>
            </a:fld>
            <a:endParaRPr kumimoji="1" lang="ja-JP" altLang="en-US"/>
          </a:p>
        </p:txBody>
      </p:sp>
    </p:spTree>
    <p:extLst>
      <p:ext uri="{BB962C8B-B14F-4D97-AF65-F5344CB8AC3E}">
        <p14:creationId xmlns:p14="http://schemas.microsoft.com/office/powerpoint/2010/main" val="22723742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418C4A-72CB-4EF6-AC8E-E4B10E7520AE}" type="slidenum">
              <a:rPr kumimoji="1" lang="ja-JP" altLang="en-US" smtClean="0"/>
              <a:t>1</a:t>
            </a:fld>
            <a:endParaRPr kumimoji="1" lang="ja-JP" altLang="en-US"/>
          </a:p>
        </p:txBody>
      </p:sp>
    </p:spTree>
    <p:extLst>
      <p:ext uri="{BB962C8B-B14F-4D97-AF65-F5344CB8AC3E}">
        <p14:creationId xmlns:p14="http://schemas.microsoft.com/office/powerpoint/2010/main" val="2269261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1C3B148-9440-4EB6-971E-ABD21CB52044}" type="datetimeFigureOut">
              <a:rPr kumimoji="1" lang="ja-JP" altLang="en-US" smtClean="0"/>
              <a:t>2021/3/24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028072-A9F1-4598-92C1-C499E6C9DD19}" type="slidenum">
              <a:rPr kumimoji="1" lang="ja-JP" altLang="en-US" smtClean="0"/>
              <a:t>‹#›</a:t>
            </a:fld>
            <a:endParaRPr kumimoji="1" lang="ja-JP" altLang="en-US"/>
          </a:p>
        </p:txBody>
      </p:sp>
    </p:spTree>
    <p:extLst>
      <p:ext uri="{BB962C8B-B14F-4D97-AF65-F5344CB8AC3E}">
        <p14:creationId xmlns:p14="http://schemas.microsoft.com/office/powerpoint/2010/main" val="2867527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1C3B148-9440-4EB6-971E-ABD21CB52044}" type="datetimeFigureOut">
              <a:rPr kumimoji="1" lang="ja-JP" altLang="en-US" smtClean="0"/>
              <a:t>2021/3/24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028072-A9F1-4598-92C1-C499E6C9DD19}" type="slidenum">
              <a:rPr kumimoji="1" lang="ja-JP" altLang="en-US" smtClean="0"/>
              <a:t>‹#›</a:t>
            </a:fld>
            <a:endParaRPr kumimoji="1" lang="ja-JP" altLang="en-US"/>
          </a:p>
        </p:txBody>
      </p:sp>
    </p:spTree>
    <p:extLst>
      <p:ext uri="{BB962C8B-B14F-4D97-AF65-F5344CB8AC3E}">
        <p14:creationId xmlns:p14="http://schemas.microsoft.com/office/powerpoint/2010/main" val="4233161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1C3B148-9440-4EB6-971E-ABD21CB52044}" type="datetimeFigureOut">
              <a:rPr kumimoji="1" lang="ja-JP" altLang="en-US" smtClean="0"/>
              <a:t>2021/3/24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028072-A9F1-4598-92C1-C499E6C9DD19}" type="slidenum">
              <a:rPr kumimoji="1" lang="ja-JP" altLang="en-US" smtClean="0"/>
              <a:t>‹#›</a:t>
            </a:fld>
            <a:endParaRPr kumimoji="1" lang="ja-JP" altLang="en-US"/>
          </a:p>
        </p:txBody>
      </p:sp>
    </p:spTree>
    <p:extLst>
      <p:ext uri="{BB962C8B-B14F-4D97-AF65-F5344CB8AC3E}">
        <p14:creationId xmlns:p14="http://schemas.microsoft.com/office/powerpoint/2010/main" val="3687086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1C3B148-9440-4EB6-971E-ABD21CB52044}" type="datetimeFigureOut">
              <a:rPr kumimoji="1" lang="ja-JP" altLang="en-US" smtClean="0"/>
              <a:t>2021/3/24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028072-A9F1-4598-92C1-C499E6C9DD19}" type="slidenum">
              <a:rPr kumimoji="1" lang="ja-JP" altLang="en-US" smtClean="0"/>
              <a:t>‹#›</a:t>
            </a:fld>
            <a:endParaRPr kumimoji="1" lang="ja-JP" altLang="en-US"/>
          </a:p>
        </p:txBody>
      </p:sp>
    </p:spTree>
    <p:extLst>
      <p:ext uri="{BB962C8B-B14F-4D97-AF65-F5344CB8AC3E}">
        <p14:creationId xmlns:p14="http://schemas.microsoft.com/office/powerpoint/2010/main" val="212107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1C3B148-9440-4EB6-971E-ABD21CB52044}" type="datetimeFigureOut">
              <a:rPr kumimoji="1" lang="ja-JP" altLang="en-US" smtClean="0"/>
              <a:t>2021/3/24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028072-A9F1-4598-92C1-C499E6C9DD19}" type="slidenum">
              <a:rPr kumimoji="1" lang="ja-JP" altLang="en-US" smtClean="0"/>
              <a:t>‹#›</a:t>
            </a:fld>
            <a:endParaRPr kumimoji="1" lang="ja-JP" altLang="en-US"/>
          </a:p>
        </p:txBody>
      </p:sp>
    </p:spTree>
    <p:extLst>
      <p:ext uri="{BB962C8B-B14F-4D97-AF65-F5344CB8AC3E}">
        <p14:creationId xmlns:p14="http://schemas.microsoft.com/office/powerpoint/2010/main" val="993920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1C3B148-9440-4EB6-971E-ABD21CB52044}" type="datetimeFigureOut">
              <a:rPr kumimoji="1" lang="ja-JP" altLang="en-US" smtClean="0"/>
              <a:t>2021/3/24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F028072-A9F1-4598-92C1-C499E6C9DD19}" type="slidenum">
              <a:rPr kumimoji="1" lang="ja-JP" altLang="en-US" smtClean="0"/>
              <a:t>‹#›</a:t>
            </a:fld>
            <a:endParaRPr kumimoji="1" lang="ja-JP" altLang="en-US"/>
          </a:p>
        </p:txBody>
      </p:sp>
    </p:spTree>
    <p:extLst>
      <p:ext uri="{BB962C8B-B14F-4D97-AF65-F5344CB8AC3E}">
        <p14:creationId xmlns:p14="http://schemas.microsoft.com/office/powerpoint/2010/main" val="1584228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1C3B148-9440-4EB6-971E-ABD21CB52044}" type="datetimeFigureOut">
              <a:rPr kumimoji="1" lang="ja-JP" altLang="en-US" smtClean="0"/>
              <a:t>2021/3/24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F028072-A9F1-4598-92C1-C499E6C9DD19}" type="slidenum">
              <a:rPr kumimoji="1" lang="ja-JP" altLang="en-US" smtClean="0"/>
              <a:t>‹#›</a:t>
            </a:fld>
            <a:endParaRPr kumimoji="1" lang="ja-JP" altLang="en-US"/>
          </a:p>
        </p:txBody>
      </p:sp>
    </p:spTree>
    <p:extLst>
      <p:ext uri="{BB962C8B-B14F-4D97-AF65-F5344CB8AC3E}">
        <p14:creationId xmlns:p14="http://schemas.microsoft.com/office/powerpoint/2010/main" val="223150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1C3B148-9440-4EB6-971E-ABD21CB52044}" type="datetimeFigureOut">
              <a:rPr kumimoji="1" lang="ja-JP" altLang="en-US" smtClean="0"/>
              <a:t>2021/3/24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F028072-A9F1-4598-92C1-C499E6C9DD19}" type="slidenum">
              <a:rPr kumimoji="1" lang="ja-JP" altLang="en-US" smtClean="0"/>
              <a:t>‹#›</a:t>
            </a:fld>
            <a:endParaRPr kumimoji="1" lang="ja-JP" altLang="en-US"/>
          </a:p>
        </p:txBody>
      </p:sp>
    </p:spTree>
    <p:extLst>
      <p:ext uri="{BB962C8B-B14F-4D97-AF65-F5344CB8AC3E}">
        <p14:creationId xmlns:p14="http://schemas.microsoft.com/office/powerpoint/2010/main" val="4288152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1C3B148-9440-4EB6-971E-ABD21CB52044}" type="datetimeFigureOut">
              <a:rPr kumimoji="1" lang="ja-JP" altLang="en-US" smtClean="0"/>
              <a:t>2021/3/24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F028072-A9F1-4598-92C1-C499E6C9DD19}" type="slidenum">
              <a:rPr kumimoji="1" lang="ja-JP" altLang="en-US" smtClean="0"/>
              <a:t>‹#›</a:t>
            </a:fld>
            <a:endParaRPr kumimoji="1" lang="ja-JP" altLang="en-US"/>
          </a:p>
        </p:txBody>
      </p:sp>
    </p:spTree>
    <p:extLst>
      <p:ext uri="{BB962C8B-B14F-4D97-AF65-F5344CB8AC3E}">
        <p14:creationId xmlns:p14="http://schemas.microsoft.com/office/powerpoint/2010/main" val="3019191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11340" y="987426"/>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1C3B148-9440-4EB6-971E-ABD21CB52044}" type="datetimeFigureOut">
              <a:rPr kumimoji="1" lang="ja-JP" altLang="en-US" smtClean="0"/>
              <a:t>2021/3/24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F028072-A9F1-4598-92C1-C499E6C9DD19}" type="slidenum">
              <a:rPr kumimoji="1" lang="ja-JP" altLang="en-US" smtClean="0"/>
              <a:t>‹#›</a:t>
            </a:fld>
            <a:endParaRPr kumimoji="1" lang="ja-JP" altLang="en-US"/>
          </a:p>
        </p:txBody>
      </p:sp>
    </p:spTree>
    <p:extLst>
      <p:ext uri="{BB962C8B-B14F-4D97-AF65-F5344CB8AC3E}">
        <p14:creationId xmlns:p14="http://schemas.microsoft.com/office/powerpoint/2010/main" val="1002162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1C3B148-9440-4EB6-971E-ABD21CB52044}" type="datetimeFigureOut">
              <a:rPr kumimoji="1" lang="ja-JP" altLang="en-US" smtClean="0"/>
              <a:t>2021/3/24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F028072-A9F1-4598-92C1-C499E6C9DD19}" type="slidenum">
              <a:rPr kumimoji="1" lang="ja-JP" altLang="en-US" smtClean="0"/>
              <a:t>‹#›</a:t>
            </a:fld>
            <a:endParaRPr kumimoji="1" lang="ja-JP" altLang="en-US"/>
          </a:p>
        </p:txBody>
      </p:sp>
    </p:spTree>
    <p:extLst>
      <p:ext uri="{BB962C8B-B14F-4D97-AF65-F5344CB8AC3E}">
        <p14:creationId xmlns:p14="http://schemas.microsoft.com/office/powerpoint/2010/main" val="650850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C3B148-9440-4EB6-971E-ABD21CB52044}" type="datetimeFigureOut">
              <a:rPr kumimoji="1" lang="ja-JP" altLang="en-US" smtClean="0"/>
              <a:t>2021/3/24</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028072-A9F1-4598-92C1-C499E6C9DD19}" type="slidenum">
              <a:rPr kumimoji="1" lang="ja-JP" altLang="en-US" smtClean="0"/>
              <a:t>‹#›</a:t>
            </a:fld>
            <a:endParaRPr kumimoji="1" lang="ja-JP" altLang="en-US"/>
          </a:p>
        </p:txBody>
      </p:sp>
    </p:spTree>
    <p:extLst>
      <p:ext uri="{BB962C8B-B14F-4D97-AF65-F5344CB8AC3E}">
        <p14:creationId xmlns:p14="http://schemas.microsoft.com/office/powerpoint/2010/main" val="37803140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角丸四角形 53"/>
          <p:cNvSpPr/>
          <p:nvPr/>
        </p:nvSpPr>
        <p:spPr>
          <a:xfrm>
            <a:off x="422031" y="2938703"/>
            <a:ext cx="7243006" cy="3759163"/>
          </a:xfrm>
          <a:prstGeom prst="roundRect">
            <a:avLst>
              <a:gd name="adj" fmla="val 2726"/>
            </a:avLst>
          </a:prstGeom>
          <a:ln w="12700"/>
        </p:spPr>
        <p:style>
          <a:lnRef idx="2">
            <a:schemeClr val="accent6"/>
          </a:lnRef>
          <a:fillRef idx="1">
            <a:schemeClr val="lt1"/>
          </a:fillRef>
          <a:effectRef idx="0">
            <a:schemeClr val="accent6"/>
          </a:effectRef>
          <a:fontRef idx="minor">
            <a:schemeClr val="dk1"/>
          </a:fontRef>
        </p:style>
        <p:txBody>
          <a:bodyPr rtlCol="0" anchor="t"/>
          <a:lstStyle/>
          <a:p>
            <a:pPr>
              <a:lnSpc>
                <a:spcPct val="150000"/>
              </a:lnSpc>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50000"/>
              </a:lnSpc>
            </a:pPr>
            <a:endParaRPr lang="en-US" altLang="ja-JP" sz="1400" dirty="0">
              <a:solidFill>
                <a:schemeClr val="tx1"/>
              </a:solidFill>
              <a:latin typeface="Meiryo UI" panose="020B0604030504040204" pitchFamily="50" charset="-128"/>
              <a:ea typeface="Meiryo UI" panose="020B0604030504040204" pitchFamily="50" charset="-128"/>
            </a:endParaRPr>
          </a:p>
          <a:p>
            <a:pPr>
              <a:lnSpc>
                <a:spcPct val="150000"/>
              </a:lnSpc>
            </a:pP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0" y="366263"/>
            <a:ext cx="9906000" cy="36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43282" y="49421"/>
            <a:ext cx="9421090" cy="307777"/>
          </a:xfrm>
          <a:prstGeom prst="rect">
            <a:avLst/>
          </a:prstGeom>
          <a:noFill/>
        </p:spPr>
        <p:txBody>
          <a:bodyPr wrap="square" rtlCol="0">
            <a:spAutoFit/>
          </a:bodyPr>
          <a:lstStyle/>
          <a:p>
            <a:r>
              <a:rPr kumimoji="1" lang="en-US" altLang="ja-JP" sz="1400" b="1" dirty="0" smtClean="0">
                <a:latin typeface="Meiryo UI" panose="020B0604030504040204" pitchFamily="50" charset="-128"/>
                <a:ea typeface="Meiryo UI" panose="020B0604030504040204" pitchFamily="50" charset="-128"/>
              </a:rPr>
              <a:t>10</a:t>
            </a:r>
            <a:r>
              <a:rPr kumimoji="1" lang="ja-JP" altLang="en-US" sz="1400" b="1" dirty="0" smtClean="0">
                <a:latin typeface="Meiryo UI" panose="020B0604030504040204" pitchFamily="50" charset="-128"/>
                <a:ea typeface="Meiryo UI" panose="020B0604030504040204" pitchFamily="50" charset="-128"/>
              </a:rPr>
              <a:t>歳若返り実践モデル事業</a:t>
            </a:r>
            <a:r>
              <a:rPr kumimoji="1" lang="ja-JP" altLang="en-US" sz="1400" b="1" dirty="0" err="1" smtClean="0">
                <a:latin typeface="Meiryo UI" panose="020B0604030504040204" pitchFamily="50" charset="-128"/>
                <a:ea typeface="Meiryo UI" panose="020B0604030504040204" pitchFamily="50" charset="-128"/>
              </a:rPr>
              <a:t>ー</a:t>
            </a:r>
            <a:r>
              <a:rPr kumimoji="1" lang="ja-JP" altLang="en-US" sz="1400" b="1" dirty="0" smtClean="0">
                <a:latin typeface="Meiryo UI" panose="020B0604030504040204" pitchFamily="50" charset="-128"/>
                <a:ea typeface="Meiryo UI" panose="020B0604030504040204" pitchFamily="50" charset="-128"/>
              </a:rPr>
              <a:t>「行動経済学」を活用した健康になる空間づくりー（案）</a:t>
            </a:r>
            <a:endParaRPr kumimoji="1" lang="ja-JP" altLang="en-US" sz="1400" b="1" dirty="0">
              <a:latin typeface="Meiryo UI" panose="020B0604030504040204" pitchFamily="50" charset="-128"/>
              <a:ea typeface="Meiryo UI" panose="020B0604030504040204" pitchFamily="50" charset="-128"/>
            </a:endParaRPr>
          </a:p>
        </p:txBody>
      </p:sp>
      <p:sp>
        <p:nvSpPr>
          <p:cNvPr id="4" name="正方形/長方形 3"/>
          <p:cNvSpPr/>
          <p:nvPr/>
        </p:nvSpPr>
        <p:spPr>
          <a:xfrm>
            <a:off x="0" y="413888"/>
            <a:ext cx="9906000" cy="36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876298" y="505593"/>
            <a:ext cx="8877301"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　「行動経済学」の理論を活用した空間づくり等による「</a:t>
            </a:r>
            <a:r>
              <a:rPr kumimoji="1" lang="en-US" altLang="ja-JP" sz="1100" dirty="0" smtClean="0">
                <a:latin typeface="Meiryo UI" panose="020B0604030504040204" pitchFamily="50" charset="-128"/>
                <a:ea typeface="Meiryo UI" panose="020B0604030504040204" pitchFamily="50" charset="-128"/>
              </a:rPr>
              <a:t>10</a:t>
            </a:r>
            <a:r>
              <a:rPr kumimoji="1" lang="ja-JP" altLang="en-US" sz="1100" dirty="0" smtClean="0">
                <a:latin typeface="Meiryo UI" panose="020B0604030504040204" pitchFamily="50" charset="-128"/>
                <a:ea typeface="Meiryo UI" panose="020B0604030504040204" pitchFamily="50" charset="-128"/>
              </a:rPr>
              <a:t>歳若返り」に資する行動を促す効果の分析</a:t>
            </a:r>
            <a:endParaRPr kumimoji="1" lang="en-US" altLang="ja-JP" sz="1100" dirty="0" smtClean="0">
              <a:latin typeface="Meiryo UI" panose="020B0604030504040204" pitchFamily="50" charset="-128"/>
              <a:ea typeface="Meiryo UI" panose="020B0604030504040204" pitchFamily="50" charset="-128"/>
            </a:endParaRPr>
          </a:p>
        </p:txBody>
      </p:sp>
      <p:sp>
        <p:nvSpPr>
          <p:cNvPr id="7" name="角丸四角形 6"/>
          <p:cNvSpPr/>
          <p:nvPr/>
        </p:nvSpPr>
        <p:spPr>
          <a:xfrm>
            <a:off x="52387" y="497068"/>
            <a:ext cx="823911" cy="26161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rPr>
              <a:t>目的</a:t>
            </a:r>
            <a:endParaRPr kumimoji="1" lang="ja-JP" altLang="en-US" sz="1200" b="1" dirty="0">
              <a:latin typeface="Meiryo UI" panose="020B0604030504040204" pitchFamily="50" charset="-128"/>
              <a:ea typeface="Meiryo UI" panose="020B0604030504040204" pitchFamily="50" charset="-128"/>
            </a:endParaRPr>
          </a:p>
        </p:txBody>
      </p:sp>
      <p:sp>
        <p:nvSpPr>
          <p:cNvPr id="8" name="角丸四角形 7"/>
          <p:cNvSpPr/>
          <p:nvPr/>
        </p:nvSpPr>
        <p:spPr>
          <a:xfrm>
            <a:off x="50577" y="2342961"/>
            <a:ext cx="838198" cy="27311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rPr>
              <a:t>事業概要</a:t>
            </a:r>
            <a:endParaRPr kumimoji="1" lang="ja-JP" altLang="en-US" sz="1200" b="1" dirty="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992451" y="3175622"/>
            <a:ext cx="6531595" cy="430887"/>
          </a:xfrm>
          <a:prstGeom prst="rect">
            <a:avLst/>
          </a:prstGeom>
          <a:noFill/>
        </p:spPr>
        <p:txBody>
          <a:bodyPr wrap="square" rtlCol="0">
            <a:spAutoFit/>
          </a:bodyPr>
          <a:lstStyle/>
          <a:p>
            <a:r>
              <a:rPr lang="ja-JP" altLang="en-US" sz="1100" dirty="0" smtClean="0">
                <a:latin typeface="Meiryo UI" panose="020B0604030504040204" pitchFamily="50" charset="-128"/>
                <a:ea typeface="Meiryo UI" panose="020B0604030504040204" pitchFamily="50" charset="-128"/>
              </a:rPr>
              <a:t>○行動経済学による解決策を導くため、データ</a:t>
            </a:r>
            <a:r>
              <a:rPr lang="ja-JP" altLang="en-US" sz="1100" dirty="0">
                <a:latin typeface="Meiryo UI" panose="020B0604030504040204" pitchFamily="50" charset="-128"/>
                <a:ea typeface="Meiryo UI" panose="020B0604030504040204" pitchFamily="50" charset="-128"/>
              </a:rPr>
              <a:t>やアンケート調査等に</a:t>
            </a:r>
            <a:r>
              <a:rPr lang="ja-JP" altLang="en-US" sz="1100" dirty="0" smtClean="0">
                <a:latin typeface="Meiryo UI" panose="020B0604030504040204" pitchFamily="50" charset="-128"/>
                <a:ea typeface="Meiryo UI" panose="020B0604030504040204" pitchFamily="50" charset="-128"/>
              </a:rPr>
              <a:t>より「</a:t>
            </a:r>
            <a:r>
              <a:rPr lang="en-US" altLang="ja-JP" sz="1100" dirty="0">
                <a:latin typeface="Meiryo UI" panose="020B0604030504040204" pitchFamily="50" charset="-128"/>
                <a:ea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rPr>
              <a:t>歳若返り」に資する行動に至らない要因を</a:t>
            </a:r>
            <a:r>
              <a:rPr lang="ja-JP" altLang="en-US" sz="1100" dirty="0" smtClean="0">
                <a:latin typeface="Meiryo UI" panose="020B0604030504040204" pitchFamily="50" charset="-128"/>
                <a:ea typeface="Meiryo UI" panose="020B0604030504040204" pitchFamily="50" charset="-128"/>
              </a:rPr>
              <a:t>特定、分析</a:t>
            </a:r>
            <a:r>
              <a:rPr kumimoji="1" lang="ja-JP" altLang="en-US" sz="1100" dirty="0" smtClean="0">
                <a:latin typeface="Meiryo UI" panose="020B0604030504040204" pitchFamily="50" charset="-128"/>
                <a:ea typeface="Meiryo UI" panose="020B0604030504040204" pitchFamily="50" charset="-128"/>
              </a:rPr>
              <a:t>していく（例：通勤でエレベーターしか使わない、食事で栄養に気を遣うことがない　等）。</a:t>
            </a:r>
            <a:endParaRPr kumimoji="1" lang="en-US" altLang="ja-JP" sz="1100" dirty="0" smtClean="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999882" y="3964672"/>
            <a:ext cx="6610740" cy="1107996"/>
          </a:xfrm>
          <a:prstGeom prst="rect">
            <a:avLst/>
          </a:prstGeom>
          <a:noFill/>
        </p:spPr>
        <p:txBody>
          <a:bodyPr wrap="square" rtlCol="0">
            <a:spAutoFit/>
          </a:bodyPr>
          <a:lstStyle/>
          <a:p>
            <a:r>
              <a:rPr lang="ja-JP" altLang="en-US" sz="1100" dirty="0" smtClean="0">
                <a:latin typeface="Meiryo UI" panose="020B0604030504040204" pitchFamily="50" charset="-128"/>
                <a:ea typeface="Meiryo UI" panose="020B0604030504040204" pitchFamily="50" charset="-128"/>
              </a:rPr>
              <a:t>○ワークショップ等において、</a:t>
            </a:r>
            <a:r>
              <a:rPr lang="ja-JP" altLang="en-US" sz="1100" dirty="0">
                <a:latin typeface="Meiryo UI" panose="020B0604030504040204" pitchFamily="50" charset="-128"/>
                <a:ea typeface="Meiryo UI" panose="020B0604030504040204" pitchFamily="50" charset="-128"/>
              </a:rPr>
              <a:t>得られた分析</a:t>
            </a:r>
            <a:r>
              <a:rPr lang="ja-JP" altLang="en-US" sz="1100" dirty="0" smtClean="0">
                <a:latin typeface="Meiryo UI" panose="020B0604030504040204" pitchFamily="50" charset="-128"/>
                <a:ea typeface="Meiryo UI" panose="020B0604030504040204" pitchFamily="50" charset="-128"/>
              </a:rPr>
              <a:t>結果により現状</a:t>
            </a:r>
            <a:r>
              <a:rPr lang="ja-JP" altLang="en-US" sz="1100" dirty="0">
                <a:latin typeface="Meiryo UI" panose="020B0604030504040204" pitchFamily="50" charset="-128"/>
                <a:ea typeface="Meiryo UI" panose="020B0604030504040204" pitchFamily="50" charset="-128"/>
              </a:rPr>
              <a:t>（課題）と目標（「</a:t>
            </a:r>
            <a:r>
              <a:rPr lang="en-US" altLang="ja-JP" sz="1100" dirty="0">
                <a:latin typeface="Meiryo UI" panose="020B0604030504040204" pitchFamily="50" charset="-128"/>
                <a:ea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rPr>
              <a:t>歳若返り」）からのギャップを明確化し、本事業で望まれる行動（「</a:t>
            </a:r>
            <a:r>
              <a:rPr lang="en-US" altLang="ja-JP" sz="1100" dirty="0">
                <a:latin typeface="Meiryo UI" panose="020B0604030504040204" pitchFamily="50" charset="-128"/>
                <a:ea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rPr>
              <a:t>歳若返り」への行動）を</a:t>
            </a:r>
            <a:r>
              <a:rPr lang="ja-JP" altLang="en-US" sz="1100" dirty="0" smtClean="0">
                <a:latin typeface="Meiryo UI" panose="020B0604030504040204" pitchFamily="50" charset="-128"/>
                <a:ea typeface="Meiryo UI" panose="020B0604030504040204" pitchFamily="50" charset="-128"/>
              </a:rPr>
              <a:t>具体化するとともに、「</a:t>
            </a:r>
            <a:r>
              <a:rPr lang="ja-JP" altLang="en-US" sz="1100" dirty="0">
                <a:latin typeface="Meiryo UI" panose="020B0604030504040204" pitchFamily="50" charset="-128"/>
                <a:ea typeface="Meiryo UI" panose="020B0604030504040204" pitchFamily="50" charset="-128"/>
              </a:rPr>
              <a:t>行動経済学」におけるナッジ</a:t>
            </a:r>
            <a:r>
              <a:rPr lang="ja-JP" altLang="en-US" sz="1100" dirty="0" smtClean="0">
                <a:latin typeface="Meiryo UI" panose="020B0604030504040204" pitchFamily="50" charset="-128"/>
                <a:ea typeface="Meiryo UI" panose="020B0604030504040204" pitchFamily="50" charset="-128"/>
              </a:rPr>
              <a:t>理論</a:t>
            </a:r>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等</a:t>
            </a:r>
            <a:r>
              <a:rPr lang="ja-JP" altLang="en-US" sz="1100" dirty="0">
                <a:latin typeface="Meiryo UI" panose="020B0604030504040204" pitchFamily="50" charset="-128"/>
                <a:ea typeface="Meiryo UI" panose="020B0604030504040204" pitchFamily="50" charset="-128"/>
              </a:rPr>
              <a:t>を用いて効果的な介入</a:t>
            </a:r>
            <a:r>
              <a:rPr lang="ja-JP" altLang="en-US" sz="1100" dirty="0" smtClean="0">
                <a:latin typeface="Meiryo UI" panose="020B0604030504040204" pitchFamily="50" charset="-128"/>
                <a:ea typeface="Meiryo UI" panose="020B0604030504040204" pitchFamily="50" charset="-128"/>
              </a:rPr>
              <a:t>手法</a:t>
            </a:r>
            <a:r>
              <a:rPr lang="ja-JP" altLang="en-US" sz="1100" dirty="0">
                <a:latin typeface="Meiryo UI" panose="020B0604030504040204" pitchFamily="50" charset="-128"/>
                <a:ea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rPr>
              <a:t>検討</a:t>
            </a:r>
            <a:r>
              <a:rPr lang="ja-JP" altLang="en-US" sz="1100" dirty="0">
                <a:latin typeface="Meiryo UI" panose="020B0604030504040204" pitchFamily="50" charset="-128"/>
                <a:ea typeface="Meiryo UI" panose="020B0604030504040204" pitchFamily="50" charset="-128"/>
              </a:rPr>
              <a:t>を</a:t>
            </a:r>
            <a:r>
              <a:rPr lang="ja-JP" altLang="en-US" sz="1100" dirty="0" smtClean="0">
                <a:latin typeface="Meiryo UI" panose="020B0604030504040204" pitchFamily="50" charset="-128"/>
                <a:ea typeface="Meiryo UI" panose="020B0604030504040204" pitchFamily="50" charset="-128"/>
              </a:rPr>
              <a:t>行う</a:t>
            </a: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介入の内容</a:t>
            </a:r>
            <a:r>
              <a:rPr lang="ja-JP" altLang="en-US" sz="1100" dirty="0">
                <a:latin typeface="Meiryo UI" panose="020B0604030504040204" pitchFamily="50" charset="-128"/>
                <a:ea typeface="Meiryo UI" panose="020B0604030504040204" pitchFamily="50" charset="-128"/>
              </a:rPr>
              <a:t>は</a:t>
            </a:r>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必要に応じて学生連携や専門家に意見</a:t>
            </a:r>
            <a:r>
              <a:rPr lang="ja-JP" altLang="en-US" sz="1100" dirty="0" smtClean="0">
                <a:latin typeface="Meiryo UI" panose="020B0604030504040204" pitchFamily="50" charset="-128"/>
                <a:ea typeface="Meiryo UI" panose="020B0604030504040204" pitchFamily="50" charset="-128"/>
              </a:rPr>
              <a:t>聴取）。</a:t>
            </a:r>
            <a:endParaRPr lang="en-US" altLang="ja-JP" sz="1100" dirty="0" smtClean="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p>
            <a:r>
              <a:rPr lang="en-US" altLang="ja-JP"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「小さなきっかけを与えて、人々の行動を変える戦略</a:t>
            </a:r>
            <a:r>
              <a:rPr lang="ja-JP" altLang="en-US" sz="1100" dirty="0" smtClean="0">
                <a:latin typeface="Meiryo UI" panose="020B0604030504040204" pitchFamily="50" charset="-128"/>
                <a:ea typeface="Meiryo UI" panose="020B0604030504040204" pitchFamily="50" charset="-128"/>
              </a:rPr>
              <a:t>」をいい、行動</a:t>
            </a:r>
            <a:r>
              <a:rPr lang="ja-JP" altLang="en-US" sz="1100" dirty="0">
                <a:latin typeface="Meiryo UI" panose="020B0604030504040204" pitchFamily="50" charset="-128"/>
                <a:ea typeface="Meiryo UI" panose="020B0604030504040204" pitchFamily="50" charset="-128"/>
              </a:rPr>
              <a:t>経済学で用いられる理論の</a:t>
            </a:r>
            <a:r>
              <a:rPr lang="ja-JP" altLang="en-US" sz="1100" dirty="0" smtClean="0">
                <a:latin typeface="Meiryo UI" panose="020B0604030504040204" pitchFamily="50" charset="-128"/>
                <a:ea typeface="Meiryo UI" panose="020B0604030504040204" pitchFamily="50" charset="-128"/>
              </a:rPr>
              <a:t>ひとつ</a:t>
            </a:r>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995822" y="5281026"/>
            <a:ext cx="6688264" cy="430887"/>
          </a:xfrm>
          <a:prstGeom prst="rect">
            <a:avLst/>
          </a:prstGeom>
          <a:noFill/>
        </p:spPr>
        <p:txBody>
          <a:bodyPr wrap="square" rtlCol="0">
            <a:spAutoFit/>
          </a:bodyPr>
          <a:lstStyle/>
          <a:p>
            <a:r>
              <a:rPr lang="ja-JP" altLang="en-US" sz="1100" dirty="0" smtClean="0">
                <a:latin typeface="Meiryo UI" panose="020B0604030504040204" pitchFamily="50" charset="-128"/>
                <a:ea typeface="Meiryo UI" panose="020B0604030504040204" pitchFamily="50" charset="-128"/>
              </a:rPr>
              <a:t>○行動経済学の理論を用いた介入（課題解決）手法を実践するとともに、介入前後の意識や状況等をアンケートや実態調査などにより、「行動経済学」の理論を用いた介入方法による効果を検証する。</a:t>
            </a:r>
            <a:endParaRPr lang="en-US" altLang="ja-JP" sz="1100" dirty="0" smtClean="0">
              <a:latin typeface="Meiryo UI" panose="020B0604030504040204" pitchFamily="50" charset="-128"/>
              <a:ea typeface="Meiryo UI" panose="020B0604030504040204" pitchFamily="50" charset="-128"/>
            </a:endParaRPr>
          </a:p>
        </p:txBody>
      </p:sp>
      <p:sp>
        <p:nvSpPr>
          <p:cNvPr id="22" name="角丸四角形 21"/>
          <p:cNvSpPr/>
          <p:nvPr/>
        </p:nvSpPr>
        <p:spPr>
          <a:xfrm>
            <a:off x="54334" y="1807859"/>
            <a:ext cx="843756" cy="29198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rPr>
              <a:t>期間</a:t>
            </a:r>
            <a:endParaRPr kumimoji="1" lang="ja-JP" altLang="en-US" sz="1200" b="1" dirty="0">
              <a:latin typeface="Meiryo UI" panose="020B0604030504040204" pitchFamily="50" charset="-128"/>
              <a:ea typeface="Meiryo UI" panose="020B0604030504040204" pitchFamily="50" charset="-128"/>
            </a:endParaRPr>
          </a:p>
        </p:txBody>
      </p:sp>
      <p:sp>
        <p:nvSpPr>
          <p:cNvPr id="24" name="角丸四角形 23"/>
          <p:cNvSpPr/>
          <p:nvPr/>
        </p:nvSpPr>
        <p:spPr>
          <a:xfrm>
            <a:off x="38100" y="851685"/>
            <a:ext cx="838198" cy="27311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rPr>
              <a:t>監修者</a:t>
            </a:r>
            <a:endParaRPr kumimoji="1" lang="ja-JP" altLang="en-US" sz="1200" b="1" dirty="0">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876297" y="893726"/>
            <a:ext cx="8877301"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　大阪大学人間科学研究科　准教授　平井啓氏</a:t>
            </a:r>
            <a:endParaRPr kumimoji="1" lang="ja-JP" altLang="en-US" sz="1100" dirty="0">
              <a:latin typeface="Meiryo UI" panose="020B0604030504040204" pitchFamily="50" charset="-128"/>
              <a:ea typeface="Meiryo UI" panose="020B0604030504040204" pitchFamily="50" charset="-128"/>
            </a:endParaRPr>
          </a:p>
        </p:txBody>
      </p:sp>
      <p:sp>
        <p:nvSpPr>
          <p:cNvPr id="30" name="正方形/長方形 29"/>
          <p:cNvSpPr/>
          <p:nvPr/>
        </p:nvSpPr>
        <p:spPr>
          <a:xfrm>
            <a:off x="976826" y="2314272"/>
            <a:ext cx="6520893" cy="430887"/>
          </a:xfrm>
          <a:prstGeom prst="rect">
            <a:avLst/>
          </a:prstGeom>
        </p:spPr>
        <p:txBody>
          <a:bodyPr wrap="square">
            <a:spAutoFit/>
          </a:bodyPr>
          <a:lstStyle/>
          <a:p>
            <a:r>
              <a:rPr lang="ja-JP" altLang="en-US" sz="1100" dirty="0" smtClean="0">
                <a:latin typeface="Meiryo UI" panose="020B0604030504040204" pitchFamily="50" charset="-128"/>
                <a:ea typeface="Meiryo UI" panose="020B0604030504040204" pitchFamily="50" charset="-128"/>
              </a:rPr>
              <a:t>コロナ禍においても取組むことが可能で、自然と「</a:t>
            </a:r>
            <a:r>
              <a:rPr lang="en-US" altLang="ja-JP" sz="1100" dirty="0" smtClean="0">
                <a:latin typeface="Meiryo UI" panose="020B0604030504040204" pitchFamily="50" charset="-128"/>
                <a:ea typeface="Meiryo UI" panose="020B0604030504040204" pitchFamily="50" charset="-128"/>
              </a:rPr>
              <a:t>10</a:t>
            </a:r>
            <a:r>
              <a:rPr lang="ja-JP" altLang="en-US" sz="1100" dirty="0" smtClean="0">
                <a:latin typeface="Meiryo UI" panose="020B0604030504040204" pitchFamily="50" charset="-128"/>
                <a:ea typeface="Meiryo UI" panose="020B0604030504040204" pitchFamily="50" charset="-128"/>
              </a:rPr>
              <a:t>歳若返り」に資する行動を促す空間</a:t>
            </a:r>
            <a:r>
              <a:rPr lang="ja-JP" altLang="en-US" sz="1100" dirty="0">
                <a:latin typeface="Meiryo UI" panose="020B0604030504040204" pitchFamily="50" charset="-128"/>
                <a:ea typeface="Meiryo UI" panose="020B0604030504040204" pitchFamily="50" charset="-128"/>
              </a:rPr>
              <a:t>をつくりだすため、「行動経済学」を</a:t>
            </a:r>
            <a:r>
              <a:rPr lang="ja-JP" altLang="en-US" sz="1100" dirty="0" smtClean="0">
                <a:latin typeface="Meiryo UI" panose="020B0604030504040204" pitchFamily="50" charset="-128"/>
                <a:ea typeface="Meiryo UI" panose="020B0604030504040204" pitchFamily="50" charset="-128"/>
              </a:rPr>
              <a:t>用いて立案</a:t>
            </a:r>
            <a:r>
              <a:rPr lang="ja-JP" altLang="en-US" sz="1100" dirty="0">
                <a:latin typeface="Meiryo UI" panose="020B0604030504040204" pitchFamily="50" charset="-128"/>
                <a:ea typeface="Meiryo UI" panose="020B0604030504040204" pitchFamily="50" charset="-128"/>
              </a:rPr>
              <a:t>、設計、実践とそのモデルの構築を行う。</a:t>
            </a:r>
          </a:p>
        </p:txBody>
      </p:sp>
      <p:sp>
        <p:nvSpPr>
          <p:cNvPr id="34" name="テキスト ボックス 33"/>
          <p:cNvSpPr txBox="1"/>
          <p:nvPr/>
        </p:nvSpPr>
        <p:spPr>
          <a:xfrm>
            <a:off x="976827" y="6134993"/>
            <a:ext cx="6722326" cy="430887"/>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検証結果</a:t>
            </a:r>
            <a:r>
              <a:rPr lang="ja-JP" altLang="en-US" sz="1100" dirty="0">
                <a:latin typeface="Meiryo UI" panose="020B0604030504040204" pitchFamily="50" charset="-128"/>
                <a:ea typeface="Meiryo UI" panose="020B0604030504040204" pitchFamily="50" charset="-128"/>
              </a:rPr>
              <a:t>及</a:t>
            </a:r>
            <a:r>
              <a:rPr lang="ja-JP" altLang="en-US" sz="1100" dirty="0" smtClean="0">
                <a:latin typeface="Meiryo UI" panose="020B0604030504040204" pitchFamily="50" charset="-128"/>
                <a:ea typeface="Meiryo UI" panose="020B0604030504040204" pitchFamily="50" charset="-128"/>
              </a:rPr>
              <a:t>び課題</a:t>
            </a:r>
            <a:r>
              <a:rPr lang="ja-JP" altLang="en-US" sz="1100" dirty="0">
                <a:latin typeface="Meiryo UI" panose="020B0604030504040204" pitchFamily="50" charset="-128"/>
                <a:ea typeface="Meiryo UI" panose="020B0604030504040204" pitchFamily="50" charset="-128"/>
              </a:rPr>
              <a:t>設定からの「行動経済学」を用いる</a:t>
            </a:r>
            <a:r>
              <a:rPr lang="ja-JP" altLang="en-US" sz="1100" dirty="0" smtClean="0">
                <a:latin typeface="Meiryo UI" panose="020B0604030504040204" pitchFamily="50" charset="-128"/>
                <a:ea typeface="Meiryo UI" panose="020B0604030504040204" pitchFamily="50" charset="-128"/>
              </a:rPr>
              <a:t>手法やプロセス、改善点</a:t>
            </a:r>
            <a:r>
              <a:rPr lang="ja-JP" altLang="en-US" sz="1100" dirty="0">
                <a:latin typeface="Meiryo UI" panose="020B0604030504040204" pitchFamily="50" charset="-128"/>
                <a:ea typeface="Meiryo UI" panose="020B0604030504040204" pitchFamily="50" charset="-128"/>
              </a:rPr>
              <a:t>などを</a:t>
            </a:r>
            <a:r>
              <a:rPr lang="ja-JP" altLang="en-US" sz="1100" dirty="0" smtClean="0">
                <a:latin typeface="Meiryo UI" panose="020B0604030504040204" pitchFamily="50" charset="-128"/>
                <a:ea typeface="Meiryo UI" panose="020B0604030504040204" pitchFamily="50" charset="-128"/>
              </a:rPr>
              <a:t>とりまとめ、</a:t>
            </a:r>
            <a:r>
              <a:rPr kumimoji="1" lang="ja-JP" altLang="en-US" sz="1100" dirty="0" smtClean="0">
                <a:latin typeface="Meiryo UI" panose="020B0604030504040204" pitchFamily="50" charset="-128"/>
                <a:ea typeface="Meiryo UI" panose="020B0604030504040204" pitchFamily="50" charset="-128"/>
              </a:rPr>
              <a:t>実践モデルを構築し、モデルの展開や他の課題への応用に活用できるハンドブック等を作成する。</a:t>
            </a:r>
            <a:endParaRPr kumimoji="1" lang="en-US" altLang="ja-JP" sz="1100" dirty="0" smtClean="0">
              <a:latin typeface="Meiryo UI" panose="020B0604030504040204" pitchFamily="50" charset="-128"/>
              <a:ea typeface="Meiryo UI" panose="020B0604030504040204" pitchFamily="50" charset="-128"/>
            </a:endParaRPr>
          </a:p>
        </p:txBody>
      </p:sp>
      <p:sp>
        <p:nvSpPr>
          <p:cNvPr id="73" name="角丸四角形 72"/>
          <p:cNvSpPr/>
          <p:nvPr/>
        </p:nvSpPr>
        <p:spPr>
          <a:xfrm>
            <a:off x="52387" y="1291622"/>
            <a:ext cx="838198" cy="27311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rPr>
              <a:t>実践協力</a:t>
            </a:r>
            <a:endParaRPr kumimoji="1" lang="ja-JP" altLang="en-US" sz="1200" b="1" dirty="0">
              <a:latin typeface="Meiryo UI" panose="020B0604030504040204" pitchFamily="50" charset="-128"/>
              <a:ea typeface="Meiryo UI" panose="020B0604030504040204" pitchFamily="50" charset="-128"/>
            </a:endParaRPr>
          </a:p>
        </p:txBody>
      </p:sp>
      <p:sp>
        <p:nvSpPr>
          <p:cNvPr id="74" name="テキスト ボックス 73"/>
          <p:cNvSpPr txBox="1"/>
          <p:nvPr/>
        </p:nvSpPr>
        <p:spPr>
          <a:xfrm>
            <a:off x="914114" y="1301223"/>
            <a:ext cx="1126334"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　摂津市</a:t>
            </a:r>
            <a:endParaRPr kumimoji="1" lang="ja-JP" altLang="en-US" sz="1100" dirty="0">
              <a:latin typeface="Meiryo UI" panose="020B0604030504040204" pitchFamily="50" charset="-128"/>
              <a:ea typeface="Meiryo UI" panose="020B0604030504040204" pitchFamily="50" charset="-128"/>
            </a:endParaRPr>
          </a:p>
        </p:txBody>
      </p:sp>
      <p:sp>
        <p:nvSpPr>
          <p:cNvPr id="75" name="角丸四角形 74"/>
          <p:cNvSpPr/>
          <p:nvPr/>
        </p:nvSpPr>
        <p:spPr>
          <a:xfrm>
            <a:off x="2159795" y="1283355"/>
            <a:ext cx="838198" cy="27311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rPr>
              <a:t>対象</a:t>
            </a:r>
            <a:endParaRPr kumimoji="1" lang="ja-JP" altLang="en-US" sz="1200" b="1" dirty="0">
              <a:latin typeface="Meiryo UI" panose="020B0604030504040204" pitchFamily="50" charset="-128"/>
              <a:ea typeface="Meiryo UI" panose="020B0604030504040204" pitchFamily="50" charset="-128"/>
            </a:endParaRPr>
          </a:p>
        </p:txBody>
      </p:sp>
      <p:sp>
        <p:nvSpPr>
          <p:cNvPr id="76" name="テキスト ボックス 75"/>
          <p:cNvSpPr txBox="1"/>
          <p:nvPr/>
        </p:nvSpPr>
        <p:spPr>
          <a:xfrm>
            <a:off x="3030786" y="1271162"/>
            <a:ext cx="5095876"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　摂津市民（特に働く世代にアプローチ）</a:t>
            </a:r>
            <a:endParaRPr kumimoji="1" lang="ja-JP" altLang="en-US" sz="1100" dirty="0">
              <a:latin typeface="Meiryo UI" panose="020B0604030504040204" pitchFamily="50" charset="-128"/>
              <a:ea typeface="Meiryo UI" panose="020B0604030504040204" pitchFamily="50" charset="-128"/>
            </a:endParaRPr>
          </a:p>
        </p:txBody>
      </p:sp>
      <p:pic>
        <p:nvPicPr>
          <p:cNvPr id="10" name="図 9"/>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7750970" y="4283345"/>
            <a:ext cx="1872499" cy="2048757"/>
          </a:xfrm>
          <a:prstGeom prst="rect">
            <a:avLst/>
          </a:prstGeom>
        </p:spPr>
      </p:pic>
      <p:sp>
        <p:nvSpPr>
          <p:cNvPr id="12" name="テキスト ボックス 11"/>
          <p:cNvSpPr txBox="1"/>
          <p:nvPr/>
        </p:nvSpPr>
        <p:spPr>
          <a:xfrm>
            <a:off x="7808509" y="6300437"/>
            <a:ext cx="1945089" cy="507831"/>
          </a:xfrm>
          <a:prstGeom prst="rect">
            <a:avLst/>
          </a:prstGeom>
          <a:noFill/>
        </p:spPr>
        <p:txBody>
          <a:bodyPr wrap="square" rtlCol="0">
            <a:spAutoFit/>
          </a:bodyPr>
          <a:lstStyle/>
          <a:p>
            <a:r>
              <a:rPr lang="ja-JP" altLang="en-US" sz="900" dirty="0" smtClean="0">
                <a:latin typeface="Meiryo UI" panose="020B0604030504040204" pitchFamily="50" charset="-128"/>
                <a:ea typeface="Meiryo UI" panose="020B0604030504040204" pitchFamily="50" charset="-128"/>
              </a:rPr>
              <a:t>実践イメージ</a:t>
            </a:r>
            <a:endParaRPr lang="en-US" altLang="ja-JP" sz="900"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引用：神奈川県</a:t>
            </a:r>
            <a:r>
              <a:rPr lang="en-US" altLang="ja-JP" sz="900" dirty="0" smtClean="0">
                <a:latin typeface="Meiryo UI" panose="020B0604030504040204" pitchFamily="50" charset="-128"/>
                <a:ea typeface="Meiryo UI" panose="020B0604030504040204" pitchFamily="50" charset="-128"/>
              </a:rPr>
              <a:t>HP</a:t>
            </a:r>
          </a:p>
          <a:p>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「未病</a:t>
            </a:r>
            <a:r>
              <a:rPr lang="ja-JP" altLang="en-US" sz="900" dirty="0">
                <a:latin typeface="Meiryo UI" panose="020B0604030504040204" pitchFamily="50" charset="-128"/>
                <a:ea typeface="Meiryo UI" panose="020B0604030504040204" pitchFamily="50" charset="-128"/>
              </a:rPr>
              <a:t>改善</a:t>
            </a:r>
            <a:r>
              <a:rPr lang="ja-JP" altLang="en-US" sz="900" dirty="0" smtClean="0">
                <a:latin typeface="Meiryo UI" panose="020B0604030504040204" pitchFamily="50" charset="-128"/>
                <a:ea typeface="Meiryo UI" panose="020B0604030504040204" pitchFamily="50" charset="-128"/>
              </a:rPr>
              <a:t>プロジェクト」</a:t>
            </a:r>
            <a:endParaRPr kumimoji="1" lang="ja-JP" altLang="en-US" sz="900" dirty="0">
              <a:latin typeface="Meiryo UI" panose="020B0604030504040204" pitchFamily="50" charset="-128"/>
              <a:ea typeface="Meiryo UI" panose="020B0604030504040204" pitchFamily="50" charset="-128"/>
            </a:endParaRPr>
          </a:p>
        </p:txBody>
      </p:sp>
      <p:pic>
        <p:nvPicPr>
          <p:cNvPr id="15" name="図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74322" y="2339510"/>
            <a:ext cx="1887566" cy="1400949"/>
          </a:xfrm>
          <a:prstGeom prst="rect">
            <a:avLst/>
          </a:prstGeom>
        </p:spPr>
      </p:pic>
      <p:sp>
        <p:nvSpPr>
          <p:cNvPr id="77" name="テキスト ボックス 76"/>
          <p:cNvSpPr txBox="1"/>
          <p:nvPr/>
        </p:nvSpPr>
        <p:spPr>
          <a:xfrm>
            <a:off x="8787854" y="3847282"/>
            <a:ext cx="1243078" cy="369332"/>
          </a:xfrm>
          <a:prstGeom prst="rect">
            <a:avLst/>
          </a:prstGeom>
          <a:noFill/>
        </p:spPr>
        <p:txBody>
          <a:bodyPr wrap="square" rtlCol="0">
            <a:spAutoFit/>
          </a:bodyPr>
          <a:lstStyle/>
          <a:p>
            <a:r>
              <a:rPr kumimoji="1" lang="ja-JP" altLang="en-US" sz="900" dirty="0" smtClean="0">
                <a:latin typeface="Meiryo UI" panose="020B0604030504040204" pitchFamily="50" charset="-128"/>
                <a:ea typeface="Meiryo UI" panose="020B0604030504040204" pitchFamily="50" charset="-128"/>
              </a:rPr>
              <a:t>ワークショップイメージ</a:t>
            </a:r>
            <a:endParaRPr kumimoji="1" lang="en-US" altLang="ja-JP" sz="900"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引用：</a:t>
            </a:r>
            <a:r>
              <a:rPr lang="en-US" altLang="ja-JP" sz="900" dirty="0" smtClean="0">
                <a:latin typeface="Meiryo UI" panose="020B0604030504040204" pitchFamily="50" charset="-128"/>
                <a:ea typeface="Meiryo UI" panose="020B0604030504040204" pitchFamily="50" charset="-128"/>
              </a:rPr>
              <a:t>PRTIMES</a:t>
            </a:r>
            <a:endParaRPr kumimoji="1" lang="ja-JP" altLang="en-US" sz="900" dirty="0">
              <a:latin typeface="Meiryo UI" panose="020B0604030504040204" pitchFamily="50" charset="-128"/>
              <a:ea typeface="Meiryo UI" panose="020B0604030504040204" pitchFamily="50" charset="-128"/>
            </a:endParaRPr>
          </a:p>
        </p:txBody>
      </p:sp>
      <p:sp>
        <p:nvSpPr>
          <p:cNvPr id="23" name="正方形/長方形 22"/>
          <p:cNvSpPr/>
          <p:nvPr/>
        </p:nvSpPr>
        <p:spPr>
          <a:xfrm>
            <a:off x="888773" y="2945045"/>
            <a:ext cx="2557110" cy="276999"/>
          </a:xfrm>
          <a:prstGeom prst="rect">
            <a:avLst/>
          </a:prstGeom>
        </p:spPr>
        <p:txBody>
          <a:bodyPr wrap="none">
            <a:spAutoFit/>
          </a:bodyPr>
          <a:lstStyle/>
          <a:p>
            <a:r>
              <a:rPr lang="ja-JP" altLang="en-US" sz="1200" b="1" dirty="0">
                <a:latin typeface="Meiryo UI" panose="020B0604030504040204" pitchFamily="50" charset="-128"/>
                <a:ea typeface="Meiryo UI" panose="020B0604030504040204" pitchFamily="50" charset="-128"/>
              </a:rPr>
              <a:t>１</a:t>
            </a:r>
            <a:r>
              <a:rPr lang="ja-JP" altLang="en-US" sz="1200" b="1" dirty="0" smtClean="0">
                <a:latin typeface="Meiryo UI" panose="020B0604030504040204" pitchFamily="50" charset="-128"/>
                <a:ea typeface="Meiryo UI" panose="020B0604030504040204" pitchFamily="50" charset="-128"/>
              </a:rPr>
              <a:t>．アンケート調査による課題</a:t>
            </a:r>
            <a:r>
              <a:rPr lang="ja-JP" altLang="en-US" sz="1200" b="1" dirty="0">
                <a:latin typeface="Meiryo UI" panose="020B0604030504040204" pitchFamily="50" charset="-128"/>
                <a:ea typeface="Meiryo UI" panose="020B0604030504040204" pitchFamily="50" charset="-128"/>
              </a:rPr>
              <a:t>の</a:t>
            </a:r>
            <a:r>
              <a:rPr lang="ja-JP" altLang="en-US" sz="1200" b="1" dirty="0" smtClean="0">
                <a:latin typeface="Meiryo UI" panose="020B0604030504040204" pitchFamily="50" charset="-128"/>
                <a:ea typeface="Meiryo UI" panose="020B0604030504040204" pitchFamily="50" charset="-128"/>
              </a:rPr>
              <a:t>分析</a:t>
            </a:r>
            <a:endParaRPr lang="en-US" altLang="ja-JP" sz="1200" b="1" dirty="0">
              <a:latin typeface="Meiryo UI" panose="020B0604030504040204" pitchFamily="50" charset="-128"/>
              <a:ea typeface="Meiryo UI" panose="020B0604030504040204" pitchFamily="50" charset="-128"/>
            </a:endParaRPr>
          </a:p>
        </p:txBody>
      </p:sp>
      <p:sp>
        <p:nvSpPr>
          <p:cNvPr id="78" name="正方形/長方形 77"/>
          <p:cNvSpPr/>
          <p:nvPr/>
        </p:nvSpPr>
        <p:spPr>
          <a:xfrm>
            <a:off x="914114" y="3708783"/>
            <a:ext cx="6059923" cy="276999"/>
          </a:xfrm>
          <a:prstGeom prst="rect">
            <a:avLst/>
          </a:prstGeom>
        </p:spPr>
        <p:txBody>
          <a:bodyPr wrap="square">
            <a:spAutoFit/>
          </a:bodyPr>
          <a:lstStyle/>
          <a:p>
            <a:r>
              <a:rPr lang="ja-JP" altLang="en-US" sz="1200" b="1" dirty="0">
                <a:latin typeface="Meiryo UI" panose="020B0604030504040204" pitchFamily="50" charset="-128"/>
                <a:ea typeface="Meiryo UI" panose="020B0604030504040204" pitchFamily="50" charset="-128"/>
              </a:rPr>
              <a:t>２</a:t>
            </a:r>
            <a:r>
              <a:rPr lang="ja-JP" altLang="en-US" sz="1200" b="1" dirty="0" smtClean="0">
                <a:latin typeface="Meiryo UI" panose="020B0604030504040204" pitchFamily="50" charset="-128"/>
                <a:ea typeface="Meiryo UI" panose="020B0604030504040204" pitchFamily="50" charset="-128"/>
              </a:rPr>
              <a:t>．ワークショップによる目標</a:t>
            </a:r>
            <a:r>
              <a:rPr lang="ja-JP" altLang="en-US" sz="1200" b="1" dirty="0">
                <a:latin typeface="Meiryo UI" panose="020B0604030504040204" pitchFamily="50" charset="-128"/>
                <a:ea typeface="Meiryo UI" panose="020B0604030504040204" pitchFamily="50" charset="-128"/>
              </a:rPr>
              <a:t>の</a:t>
            </a:r>
            <a:r>
              <a:rPr lang="ja-JP" altLang="en-US" sz="1200" b="1" dirty="0" smtClean="0">
                <a:latin typeface="Meiryo UI" panose="020B0604030504040204" pitchFamily="50" charset="-128"/>
                <a:ea typeface="Meiryo UI" panose="020B0604030504040204" pitchFamily="50" charset="-128"/>
              </a:rPr>
              <a:t>設定（具体化）及び介入（課題解決）手法の設計</a:t>
            </a:r>
            <a:endParaRPr lang="en-US" altLang="ja-JP" sz="1200" b="1" dirty="0">
              <a:latin typeface="Meiryo UI" panose="020B0604030504040204" pitchFamily="50" charset="-128"/>
              <a:ea typeface="Meiryo UI" panose="020B0604030504040204" pitchFamily="50" charset="-128"/>
            </a:endParaRPr>
          </a:p>
        </p:txBody>
      </p:sp>
      <p:sp>
        <p:nvSpPr>
          <p:cNvPr id="79" name="正方形/長方形 78"/>
          <p:cNvSpPr/>
          <p:nvPr/>
        </p:nvSpPr>
        <p:spPr>
          <a:xfrm>
            <a:off x="928541" y="4964561"/>
            <a:ext cx="4548040" cy="276999"/>
          </a:xfrm>
          <a:prstGeom prst="rect">
            <a:avLst/>
          </a:prstGeom>
        </p:spPr>
        <p:txBody>
          <a:bodyPr wrap="none">
            <a:spAutoFit/>
          </a:bodyPr>
          <a:lstStyle/>
          <a:p>
            <a:r>
              <a:rPr lang="ja-JP" altLang="en-US" sz="1200" b="1" dirty="0" smtClean="0">
                <a:latin typeface="Meiryo UI" panose="020B0604030504040204" pitchFamily="50" charset="-128"/>
                <a:ea typeface="Meiryo UI" panose="020B0604030504040204" pitchFamily="50" charset="-128"/>
              </a:rPr>
              <a:t>３．行動経済学の理論を用いた介入（課題解決）手法の実践検証</a:t>
            </a:r>
            <a:endParaRPr lang="en-US" altLang="ja-JP" sz="1200" b="1" dirty="0">
              <a:latin typeface="Meiryo UI" panose="020B0604030504040204" pitchFamily="50" charset="-128"/>
              <a:ea typeface="Meiryo UI" panose="020B0604030504040204" pitchFamily="50" charset="-128"/>
            </a:endParaRPr>
          </a:p>
        </p:txBody>
      </p:sp>
      <p:sp>
        <p:nvSpPr>
          <p:cNvPr id="80" name="正方形/長方形 79"/>
          <p:cNvSpPr/>
          <p:nvPr/>
        </p:nvSpPr>
        <p:spPr>
          <a:xfrm>
            <a:off x="928541" y="5913036"/>
            <a:ext cx="1850186" cy="276999"/>
          </a:xfrm>
          <a:prstGeom prst="rect">
            <a:avLst/>
          </a:prstGeom>
        </p:spPr>
        <p:txBody>
          <a:bodyPr wrap="none">
            <a:spAutoFit/>
          </a:bodyPr>
          <a:lstStyle/>
          <a:p>
            <a:r>
              <a:rPr lang="ja-JP" altLang="en-US" sz="1200" b="1" dirty="0" smtClean="0">
                <a:latin typeface="Meiryo UI" panose="020B0604030504040204" pitchFamily="50" charset="-128"/>
                <a:ea typeface="Meiryo UI" panose="020B0604030504040204" pitchFamily="50" charset="-128"/>
              </a:rPr>
              <a:t>４．検証結果のとりまとめ</a:t>
            </a:r>
            <a:endParaRPr lang="en-US" altLang="ja-JP" sz="1200" b="1" dirty="0">
              <a:latin typeface="Meiryo UI" panose="020B0604030504040204" pitchFamily="50" charset="-128"/>
              <a:ea typeface="Meiryo UI" panose="020B0604030504040204" pitchFamily="50" charset="-128"/>
            </a:endParaRPr>
          </a:p>
        </p:txBody>
      </p:sp>
      <p:sp>
        <p:nvSpPr>
          <p:cNvPr id="81" name="テキスト ボックス 80"/>
          <p:cNvSpPr txBox="1"/>
          <p:nvPr/>
        </p:nvSpPr>
        <p:spPr>
          <a:xfrm>
            <a:off x="850224" y="1850675"/>
            <a:ext cx="3972741"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　４月～３月（うち実践９月頃から３か月程度を予定）</a:t>
            </a:r>
            <a:endParaRPr kumimoji="1" lang="ja-JP" altLang="en-US" sz="1100" dirty="0">
              <a:latin typeface="Meiryo UI" panose="020B0604030504040204" pitchFamily="50" charset="-128"/>
              <a:ea typeface="Meiryo UI" panose="020B0604030504040204" pitchFamily="50" charset="-128"/>
            </a:endParaRPr>
          </a:p>
        </p:txBody>
      </p:sp>
      <p:sp>
        <p:nvSpPr>
          <p:cNvPr id="53" name="正方形/長方形 52"/>
          <p:cNvSpPr/>
          <p:nvPr/>
        </p:nvSpPr>
        <p:spPr>
          <a:xfrm>
            <a:off x="9013320" y="57866"/>
            <a:ext cx="792146" cy="356098"/>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latin typeface="Meiryo UI" panose="020B0604030504040204" pitchFamily="50" charset="-128"/>
                <a:ea typeface="Meiryo UI" panose="020B0604030504040204" pitchFamily="50" charset="-128"/>
              </a:rPr>
              <a:t>資料</a:t>
            </a:r>
            <a:r>
              <a:rPr lang="ja-JP" altLang="en-US" sz="1400" dirty="0">
                <a:latin typeface="Meiryo UI" panose="020B0604030504040204" pitchFamily="50" charset="-128"/>
                <a:ea typeface="Meiryo UI" panose="020B0604030504040204" pitchFamily="50" charset="-128"/>
              </a:rPr>
              <a:t>４</a:t>
            </a:r>
            <a:endParaRPr kumimoji="1" lang="ja-JP" altLang="en-US" sz="1400" dirty="0">
              <a:latin typeface="Meiryo UI" panose="020B0604030504040204" pitchFamily="50" charset="-128"/>
              <a:ea typeface="Meiryo UI" panose="020B0604030504040204" pitchFamily="50" charset="-128"/>
            </a:endParaRPr>
          </a:p>
        </p:txBody>
      </p:sp>
      <p:sp>
        <p:nvSpPr>
          <p:cNvPr id="55" name="角丸四角形 54"/>
          <p:cNvSpPr/>
          <p:nvPr/>
        </p:nvSpPr>
        <p:spPr>
          <a:xfrm>
            <a:off x="38100" y="2818496"/>
            <a:ext cx="843756" cy="29198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200" b="1" dirty="0">
                <a:latin typeface="Meiryo UI" panose="020B0604030504040204" pitchFamily="50" charset="-128"/>
                <a:ea typeface="Meiryo UI" panose="020B0604030504040204" pitchFamily="50" charset="-128"/>
              </a:rPr>
              <a:t>内容</a:t>
            </a:r>
            <a:endParaRPr kumimoji="1" lang="ja-JP" altLang="en-US" sz="1200" b="1" dirty="0">
              <a:latin typeface="Meiryo UI" panose="020B0604030504040204" pitchFamily="50" charset="-128"/>
              <a:ea typeface="Meiryo UI" panose="020B0604030504040204" pitchFamily="50" charset="-128"/>
            </a:endParaRPr>
          </a:p>
        </p:txBody>
      </p:sp>
      <p:pic>
        <p:nvPicPr>
          <p:cNvPr id="21" name="図 2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882776" y="660194"/>
            <a:ext cx="1229885" cy="1409610"/>
          </a:xfrm>
          <a:prstGeom prst="rect">
            <a:avLst/>
          </a:prstGeom>
        </p:spPr>
      </p:pic>
      <p:pic>
        <p:nvPicPr>
          <p:cNvPr id="27" name="図 2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03788" y="626904"/>
            <a:ext cx="943514" cy="1459983"/>
          </a:xfrm>
          <a:prstGeom prst="rect">
            <a:avLst/>
          </a:prstGeom>
        </p:spPr>
      </p:pic>
    </p:spTree>
    <p:extLst>
      <p:ext uri="{BB962C8B-B14F-4D97-AF65-F5344CB8AC3E}">
        <p14:creationId xmlns:p14="http://schemas.microsoft.com/office/powerpoint/2010/main" val="319444408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496</Words>
  <Application>Microsoft Office PowerPoint</Application>
  <PresentationFormat>A4 210 x 297 mm</PresentationFormat>
  <Paragraphs>32</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2021-03-24T07:42:16Z</dcterms:created>
  <dcterms:modified xsi:type="dcterms:W3CDTF">2021-03-24T07:42:22Z</dcterms:modified>
</cp:coreProperties>
</file>