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sldIdLst>
    <p:sldId id="26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662" autoAdjust="0"/>
    <p:restoredTop sz="94660"/>
  </p:normalViewPr>
  <p:slideViewPr>
    <p:cSldViewPr snapToGrid="0">
      <p:cViewPr varScale="1">
        <p:scale>
          <a:sx n="74" d="100"/>
          <a:sy n="74" d="100"/>
        </p:scale>
        <p:origin x="1494" y="7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152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044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9458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2387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66188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919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19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0538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146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5115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930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E636C-0C7C-4A23-8945-88DD2121BFF3}" type="datetimeFigureOut">
              <a:rPr kumimoji="1" lang="ja-JP" altLang="en-US" smtClean="0"/>
              <a:t>2023/3/23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28233-549D-4FBC-855E-88A144569D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98589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/>
          <p:cNvSpPr txBox="1"/>
          <p:nvPr/>
        </p:nvSpPr>
        <p:spPr>
          <a:xfrm>
            <a:off x="155333" y="1912375"/>
            <a:ext cx="9750667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■業務内容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-2996"/>
            <a:ext cx="9906000" cy="447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令和５年度「</a:t>
            </a:r>
            <a:r>
              <a:rPr kumimoji="1" lang="en-US" altLang="ja-JP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kumimoji="1" lang="ja-JP" altLang="en-US" b="1" dirty="0" smtClean="0">
                <a:solidFill>
                  <a:sysClr val="windowText" lastClr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歳若返り」プロジェクト推進事業について</a:t>
            </a:r>
            <a:endParaRPr kumimoji="1" lang="ja-JP" altLang="en-US" b="1" dirty="0">
              <a:solidFill>
                <a:sysClr val="windowText" lastClr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45356" y="741496"/>
            <a:ext cx="9660782" cy="825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45358" y="480279"/>
            <a:ext cx="1169881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背景</a:t>
            </a:r>
          </a:p>
        </p:txBody>
      </p:sp>
      <p:sp>
        <p:nvSpPr>
          <p:cNvPr id="24" name="正方形/長方形 23"/>
          <p:cNvSpPr/>
          <p:nvPr/>
        </p:nvSpPr>
        <p:spPr>
          <a:xfrm>
            <a:off x="146529" y="1894658"/>
            <a:ext cx="9659609" cy="36401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45356" y="1632006"/>
            <a:ext cx="1514632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</a:t>
            </a:r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内容（素案）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角丸四角形 26"/>
          <p:cNvSpPr/>
          <p:nvPr/>
        </p:nvSpPr>
        <p:spPr>
          <a:xfrm>
            <a:off x="429881" y="2382930"/>
            <a:ext cx="4701187" cy="520288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4946429" y="5186351"/>
            <a:ext cx="1494836" cy="31729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センシング技術による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楽しい運動体験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6516247" y="5177354"/>
            <a:ext cx="1665179" cy="32240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認知症予防</a:t>
            </a:r>
            <a:r>
              <a:rPr kumimoji="1"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や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オーラルフレイル予防に役立つ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ロボット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8242182" y="5167024"/>
            <a:ext cx="1505769" cy="32762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アイトラッキング技術による認知機能検査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4" name="角丸四角形 43"/>
          <p:cNvSpPr/>
          <p:nvPr/>
        </p:nvSpPr>
        <p:spPr>
          <a:xfrm>
            <a:off x="5940904" y="3051244"/>
            <a:ext cx="3702017" cy="5457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加齢等で日常生活に支障のある人も、若年層も一緒に楽しみながら運動やバーチャルゲームを体験できるイベント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3590895" y="3051244"/>
            <a:ext cx="1554807" cy="546821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運動、笑い、音楽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</a:p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生きがい、やりがい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6" name="角丸四角形 55"/>
          <p:cNvSpPr/>
          <p:nvPr/>
        </p:nvSpPr>
        <p:spPr>
          <a:xfrm>
            <a:off x="3578048" y="3634752"/>
            <a:ext cx="1567654" cy="52875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認知症予防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ctr">
              <a:lnSpc>
                <a:spcPts val="1000"/>
              </a:lnSpc>
            </a:pP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×</a:t>
            </a:r>
          </a:p>
          <a:p>
            <a:pPr algn="ctr">
              <a:lnSpc>
                <a:spcPts val="1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まちづくり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5940904" y="3655695"/>
            <a:ext cx="3702017" cy="52728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17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府内全域で実施する、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アプリ、コミュニケーションロボット等を活用した認知症予防キャンペーン</a:t>
            </a:r>
            <a:endParaRPr kumimoji="1" lang="ja-JP" altLang="en-US" sz="12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09904" y="728565"/>
            <a:ext cx="9796096" cy="9130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・令和４年度は４つの分野で、幅広い層を対象として様々なイベント等を実施。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歳若返り」認知度向上や行動変容に一定つながったと考えられるが、府内全域での認知度向上・行動変容促進にむけて引き続き本事業を実施する必要。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・市町村でもイベントや講座等は実施されており、今後、大阪府では万博開催に向け、</a:t>
            </a: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先端技術を活用したインパクトのある事業を積極的に推進。</a:t>
            </a:r>
            <a:endParaRPr lang="en-US" altLang="ja-JP" sz="12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・公募する分野については、令和４年度の応募状況を踏まえ、見直す。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92731" y="2418094"/>
            <a:ext cx="4512332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①「運動、笑い、音楽」②「口の健康、食」③「認知症予防」 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492731" y="2630957"/>
            <a:ext cx="4713511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④「アンチエイジング」⑤「生きがい、やりがい」⑥「いのち輝く未来のまちづくり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」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角丸四角形 39"/>
          <p:cNvSpPr/>
          <p:nvPr/>
        </p:nvSpPr>
        <p:spPr>
          <a:xfrm>
            <a:off x="5940904" y="2318673"/>
            <a:ext cx="3702017" cy="612913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①〜③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いずれかの分野に応募（メインテーマ）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④〜⑥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いずれかの分野を組み合わせた提案には加点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（サブテーマ）</a:t>
            </a:r>
            <a:endParaRPr kumimoji="1" lang="en-US" altLang="ja-JP" sz="12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148855" y="2945784"/>
            <a:ext cx="4706273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■募集する業務のイメージ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136050" y="4237326"/>
            <a:ext cx="4914327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■活用する先端技術のイメージ</a:t>
            </a:r>
            <a:endParaRPr lang="en-US" altLang="ja-JP" sz="12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7" name="下矢印 16"/>
          <p:cNvSpPr/>
          <p:nvPr/>
        </p:nvSpPr>
        <p:spPr>
          <a:xfrm rot="16200000">
            <a:off x="5292410" y="2446121"/>
            <a:ext cx="602203" cy="378536"/>
          </a:xfrm>
          <a:prstGeom prst="downArrow">
            <a:avLst>
              <a:gd name="adj1" fmla="val 50000"/>
              <a:gd name="adj2" fmla="val 45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四角形吹き出し 28"/>
          <p:cNvSpPr/>
          <p:nvPr/>
        </p:nvSpPr>
        <p:spPr>
          <a:xfrm>
            <a:off x="5000325" y="5667158"/>
            <a:ext cx="1724524" cy="756016"/>
          </a:xfrm>
          <a:prstGeom prst="wedgeRectCallout">
            <a:avLst>
              <a:gd name="adj1" fmla="val -63290"/>
              <a:gd name="adj2" fmla="val 21728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他、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過去の実績</a:t>
            </a:r>
            <a:endParaRPr kumimoji="1" lang="en-US" altLang="ja-JP" sz="10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経営状況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④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障がい者雇用状況</a:t>
            </a:r>
            <a:r>
              <a:rPr kumimoji="1" lang="en-US" altLang="ja-JP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⑤</a:t>
            </a:r>
            <a:r>
              <a:rPr kumimoji="1"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価格点について審査</a:t>
            </a:r>
            <a:endParaRPr kumimoji="1"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1" name="図 40" descr="人, 子供, 若い, グループ が含まれている画像&#10;&#10;自動的に生成された説明">
            <a:extLst>
              <a:ext uri="{FF2B5EF4-FFF2-40B4-BE49-F238E27FC236}">
                <a16:creationId xmlns:a16="http://schemas.microsoft.com/office/drawing/2014/main" id="{AF0141E2-193B-1FF0-9E92-DC32FEBB1E1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0325" y="4284219"/>
            <a:ext cx="1455013" cy="861335"/>
          </a:xfrm>
          <a:prstGeom prst="rect">
            <a:avLst/>
          </a:prstGeom>
        </p:spPr>
      </p:pic>
      <p:pic>
        <p:nvPicPr>
          <p:cNvPr id="42" name="図 4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6616" y="4304378"/>
            <a:ext cx="972378" cy="814153"/>
          </a:xfrm>
          <a:prstGeom prst="rect">
            <a:avLst/>
          </a:prstGeom>
        </p:spPr>
      </p:pic>
      <p:pic>
        <p:nvPicPr>
          <p:cNvPr id="43" name="図 4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2182" y="4284743"/>
            <a:ext cx="1492606" cy="859280"/>
          </a:xfrm>
          <a:prstGeom prst="rect">
            <a:avLst/>
          </a:prstGeom>
        </p:spPr>
      </p:pic>
      <p:sp>
        <p:nvSpPr>
          <p:cNvPr id="48" name="テキスト ボックス 47"/>
          <p:cNvSpPr txBox="1"/>
          <p:nvPr/>
        </p:nvSpPr>
        <p:spPr>
          <a:xfrm>
            <a:off x="261510" y="3238431"/>
            <a:ext cx="3286028" cy="746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多く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の府民が体験できる又は取り組みの効果が周知できるものであり、複数個所で実施するもの、一定期間連続して実施するもの等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3" name="下矢印 52"/>
          <p:cNvSpPr/>
          <p:nvPr/>
        </p:nvSpPr>
        <p:spPr>
          <a:xfrm rot="16200000">
            <a:off x="5282419" y="3377593"/>
            <a:ext cx="602203" cy="378536"/>
          </a:xfrm>
          <a:prstGeom prst="downArrow">
            <a:avLst>
              <a:gd name="adj1" fmla="val 50000"/>
              <a:gd name="adj2" fmla="val 45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109904" y="2118060"/>
            <a:ext cx="9750667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歳若返り」の３つの取組み分野をテーマとし、先端技術等を活用した体験型事業を公募。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277107" y="4522294"/>
            <a:ext cx="3286028" cy="74635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ts val="1700"/>
              </a:lnSpc>
            </a:pP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AI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en-US" altLang="ja-JP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5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G</a:t>
            </a:r>
            <a:r>
              <a:rPr lang="ja-JP" altLang="en-US" sz="1200" dirty="0" err="1" smtClean="0">
                <a:latin typeface="Meiryo UI" panose="020B0604030504040204" pitchFamily="50" charset="-128"/>
                <a:ea typeface="Meiryo UI" panose="020B0604030504040204" pitchFamily="50" charset="-128"/>
              </a:rPr>
              <a:t>、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生体認証等の技術を活かして、「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歳若返り」に資する取組みが効率化するものであり、新サービスの創出につながる可能性があるもの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5" name="正方形/長方形 64"/>
          <p:cNvSpPr/>
          <p:nvPr/>
        </p:nvSpPr>
        <p:spPr>
          <a:xfrm>
            <a:off x="141092" y="5593667"/>
            <a:ext cx="6629723" cy="1208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下矢印 65"/>
          <p:cNvSpPr/>
          <p:nvPr/>
        </p:nvSpPr>
        <p:spPr>
          <a:xfrm rot="16200000">
            <a:off x="3994180" y="4628092"/>
            <a:ext cx="602203" cy="474129"/>
          </a:xfrm>
          <a:prstGeom prst="downArrow">
            <a:avLst>
              <a:gd name="adj1" fmla="val 50000"/>
              <a:gd name="adj2" fmla="val 451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183950" y="5877675"/>
            <a:ext cx="4762479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①業務概要②「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歳若返り」プロジェクトの</a:t>
            </a:r>
            <a:r>
              <a:rPr lang="en-US" altLang="ja-JP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PR</a:t>
            </a: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手法③先端技術を活用したコンテンツ④業務の効率性⑤業務の安全性⑥業務の自走化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824711" y="5593667"/>
            <a:ext cx="2981427" cy="120829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136050" y="5597059"/>
            <a:ext cx="1523938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提案事項（素案）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6824711" y="5579201"/>
            <a:ext cx="1740150" cy="276999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スケジュール（予定）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155333" y="6456269"/>
            <a:ext cx="4990369" cy="271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➡これらの項目について事業者から提案いただき、３名の選定委員により審査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正方形/長方形 73"/>
          <p:cNvSpPr/>
          <p:nvPr/>
        </p:nvSpPr>
        <p:spPr>
          <a:xfrm>
            <a:off x="8884653" y="34016"/>
            <a:ext cx="921485" cy="3771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72000" rtlCol="0" anchor="ctr"/>
          <a:lstStyle/>
          <a:p>
            <a:pPr algn="ctr">
              <a:lnSpc>
                <a:spcPts val="2000"/>
              </a:lnSpc>
            </a:pPr>
            <a:r>
              <a:rPr kumimoji="1" lang="ja-JP" altLang="en-US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資料</a:t>
            </a:r>
            <a:r>
              <a:rPr kumimoji="1" lang="ja-JP" altLang="en-US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endParaRPr kumimoji="1" lang="en-US" altLang="ja-JP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6898713" y="6007136"/>
            <a:ext cx="2784727" cy="451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400"/>
              </a:lnSpc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・４月中旬ごろから公募を開始し、６月末ごろの契約締結、業務開始をめざす。</a:t>
            </a:r>
            <a:endParaRPr lang="en-US" altLang="ja-JP" sz="12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6343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493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2023-03-23T08:27:00Z</dcterms:created>
  <dcterms:modified xsi:type="dcterms:W3CDTF">2023-03-23T08:27:10Z</dcterms:modified>
</cp:coreProperties>
</file>