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1"/>
  </p:sldMasterIdLst>
  <p:sldIdLst>
    <p:sldId id="256" r:id="rId2"/>
  </p:sldIdLst>
  <p:sldSz cx="9906000" cy="6858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01"/>
    <p:restoredTop sz="94434" autoAdjust="0"/>
  </p:normalViewPr>
  <p:slideViewPr>
    <p:cSldViewPr snapToGrid="0" snapToObjects="1">
      <p:cViewPr varScale="1">
        <p:scale>
          <a:sx n="70" d="100"/>
          <a:sy n="70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25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8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7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53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99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00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82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48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35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00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28D9-3575-B74D-B76F-DBE2796C0359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0AFE-9BC2-BB45-9D77-07A2D69E8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22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A1BF18FC-0FDA-BF48-9A0D-62150A3B599F}"/>
              </a:ext>
            </a:extLst>
          </p:cNvPr>
          <p:cNvSpPr/>
          <p:nvPr/>
        </p:nvSpPr>
        <p:spPr>
          <a:xfrm>
            <a:off x="450166" y="3009712"/>
            <a:ext cx="7647714" cy="3715164"/>
          </a:xfrm>
          <a:prstGeom prst="roundRect">
            <a:avLst>
              <a:gd name="adj" fmla="val 2726"/>
            </a:avLst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AF8F27B3-E6F3-DA4D-9199-A5D61CE95CDA}"/>
              </a:ext>
            </a:extLst>
          </p:cNvPr>
          <p:cNvSpPr/>
          <p:nvPr/>
        </p:nvSpPr>
        <p:spPr>
          <a:xfrm>
            <a:off x="0" y="365765"/>
            <a:ext cx="9906000" cy="36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B0D7820-D00C-C043-8FD3-3AD825C4C2F9}"/>
              </a:ext>
            </a:extLst>
          </p:cNvPr>
          <p:cNvSpPr txBox="1"/>
          <p:nvPr/>
        </p:nvSpPr>
        <p:spPr>
          <a:xfrm>
            <a:off x="-80914" y="21797"/>
            <a:ext cx="9986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歳若返り実践モデル事業　</a:t>
            </a:r>
            <a:r>
              <a:rPr kumimoji="1" lang="ja-JP" altLang="en-US" sz="14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先進技術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を活用したオーラルフレイル予防など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口の健康づくりの効果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r>
              <a:rPr kumimoji="1" lang="ja-JP" altLang="en-US" sz="14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（案）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B41058CC-A934-DE48-8236-97C8AF5107D8}"/>
              </a:ext>
            </a:extLst>
          </p:cNvPr>
          <p:cNvSpPr/>
          <p:nvPr/>
        </p:nvSpPr>
        <p:spPr>
          <a:xfrm>
            <a:off x="0" y="411302"/>
            <a:ext cx="9906000" cy="3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C5EA80E-8248-6444-9490-F190D4574777}"/>
              </a:ext>
            </a:extLst>
          </p:cNvPr>
          <p:cNvSpPr txBox="1"/>
          <p:nvPr/>
        </p:nvSpPr>
        <p:spPr>
          <a:xfrm>
            <a:off x="876298" y="505593"/>
            <a:ext cx="88773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　顔認識、音声認識を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活用した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口腔機能の測定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アプリに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よるトレーニング法を用いたオーラルフレイル予防効果の検証 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0008E7AB-A5E0-5741-B3AE-CC36B88D5AE9}"/>
              </a:ext>
            </a:extLst>
          </p:cNvPr>
          <p:cNvSpPr/>
          <p:nvPr/>
        </p:nvSpPr>
        <p:spPr>
          <a:xfrm>
            <a:off x="52387" y="497068"/>
            <a:ext cx="823911" cy="2616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</a:p>
        </p:txBody>
      </p:sp>
      <p:sp>
        <p:nvSpPr>
          <p:cNvPr id="63" name="角丸四角形 62">
            <a:extLst>
              <a:ext uri="{FF2B5EF4-FFF2-40B4-BE49-F238E27FC236}">
                <a16:creationId xmlns:a16="http://schemas.microsoft.com/office/drawing/2014/main" id="{AE775D0E-58E4-A94B-B701-F8EA630CF26F}"/>
              </a:ext>
            </a:extLst>
          </p:cNvPr>
          <p:cNvSpPr/>
          <p:nvPr/>
        </p:nvSpPr>
        <p:spPr>
          <a:xfrm>
            <a:off x="91653" y="2303486"/>
            <a:ext cx="838198" cy="273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EAD29A6-BEBC-4245-B0DD-98FB94F9C7E2}"/>
              </a:ext>
            </a:extLst>
          </p:cNvPr>
          <p:cNvSpPr txBox="1"/>
          <p:nvPr/>
        </p:nvSpPr>
        <p:spPr>
          <a:xfrm>
            <a:off x="997169" y="3254880"/>
            <a:ext cx="6914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アプリによるオーラルフレイル等のトレーニングとその効果検証への参加者の募集。また、検証効果を測定するための条件にあう人のスクリーニングを実施。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介入人数等は調整中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B8BEE4E-E8A7-0745-AC02-DA452EFF0D40}"/>
              </a:ext>
            </a:extLst>
          </p:cNvPr>
          <p:cNvSpPr txBox="1"/>
          <p:nvPr/>
        </p:nvSpPr>
        <p:spPr>
          <a:xfrm>
            <a:off x="967854" y="4239023"/>
            <a:ext cx="70347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○実践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の前後に歯の状態や舌圧等の口腔機能（オーラルフレイルの状態）を検査。顔認識、音声認識を用いた口腔機能の測定、問診</a:t>
            </a:r>
            <a:r>
              <a:rPr lang="ja-JP" altLang="en-US" sz="1100" strike="sngStrike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を実施。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従来法によるオーラルフレイルの判定と顔認識、音声認識を活用したオーラルフレイルの判定を比較し、顔認識、音声認識による判定法の確立をめざす。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2461038-6613-184A-8128-3DA38AE348E0}"/>
              </a:ext>
            </a:extLst>
          </p:cNvPr>
          <p:cNvSpPr txBox="1"/>
          <p:nvPr/>
        </p:nvSpPr>
        <p:spPr>
          <a:xfrm>
            <a:off x="1011274" y="5283108"/>
            <a:ext cx="690011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○オーラルフレイル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の診断に基づき、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個人の機能に応じて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トレーニング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アプリを活用したオーラルフレイルのトレーニングプログラムを実施。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・実施期間：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約３か月程度を予定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コロナの状況等により実施期間の短縮可能性あり</a:t>
            </a:r>
          </a:p>
        </p:txBody>
      </p:sp>
      <p:sp>
        <p:nvSpPr>
          <p:cNvPr id="70" name="角丸四角形 69">
            <a:extLst>
              <a:ext uri="{FF2B5EF4-FFF2-40B4-BE49-F238E27FC236}">
                <a16:creationId xmlns:a16="http://schemas.microsoft.com/office/drawing/2014/main" id="{13597D49-45A9-474B-84B3-85CC5A0C26A8}"/>
              </a:ext>
            </a:extLst>
          </p:cNvPr>
          <p:cNvSpPr/>
          <p:nvPr/>
        </p:nvSpPr>
        <p:spPr>
          <a:xfrm>
            <a:off x="75966" y="1757250"/>
            <a:ext cx="814619" cy="3311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</a:p>
        </p:txBody>
      </p:sp>
      <p:sp>
        <p:nvSpPr>
          <p:cNvPr id="71" name="角丸四角形 70">
            <a:extLst>
              <a:ext uri="{FF2B5EF4-FFF2-40B4-BE49-F238E27FC236}">
                <a16:creationId xmlns:a16="http://schemas.microsoft.com/office/drawing/2014/main" id="{70D97503-A6DA-0143-A271-ECE473C14375}"/>
              </a:ext>
            </a:extLst>
          </p:cNvPr>
          <p:cNvSpPr/>
          <p:nvPr/>
        </p:nvSpPr>
        <p:spPr>
          <a:xfrm>
            <a:off x="38100" y="867061"/>
            <a:ext cx="838198" cy="273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監修者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AC96D78-B052-984A-AFB0-5512AECFF015}"/>
              </a:ext>
            </a:extLst>
          </p:cNvPr>
          <p:cNvSpPr txBox="1"/>
          <p:nvPr/>
        </p:nvSpPr>
        <p:spPr>
          <a:xfrm>
            <a:off x="870456" y="879243"/>
            <a:ext cx="88773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大阪大学</a:t>
            </a:r>
            <a:r>
              <a:rPr lang="zh-CN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大学院歯学研究科　教授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CN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池邉一典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r>
              <a:rPr lang="zh-CN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、大阪大学大学院医学研究科　准教授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CN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武田朱公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氏　</a:t>
            </a:r>
            <a:endParaRPr lang="zh-CN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39E9C742-15DB-344D-B827-AFB641B6625D}"/>
              </a:ext>
            </a:extLst>
          </p:cNvPr>
          <p:cNvSpPr/>
          <p:nvPr/>
        </p:nvSpPr>
        <p:spPr>
          <a:xfrm>
            <a:off x="956421" y="2263522"/>
            <a:ext cx="88760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コロナ禍においても実施可能なオーラルフレイル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口腔機能の軽微な低下や食の偏りなど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予防法として、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トレーニング</a:t>
            </a:r>
            <a:r>
              <a:rPr lang="en-US" altLang="ja-JP" sz="110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アプリ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を活用した口腔機能を維持・改善する予防プログラム（トレーニング法）を実践し、その効果を検証する。また、従来法によるオーラルフレイル判定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100" smtClean="0">
                <a:latin typeface="Meiryo UI" panose="020B0604030504040204" pitchFamily="50" charset="-128"/>
                <a:ea typeface="Meiryo UI" panose="020B0604030504040204" pitchFamily="50" charset="-128"/>
              </a:rPr>
              <a:t>顔認識や音声認識システム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によるオーラルフレイル判定を比較し、オンラインでも可能な判定手法の確立をめざす。その結果より、オーラルフレイルの早期発見（気づき）につなげる。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CA5F987-560D-AE4E-BF13-C3E543708A90}"/>
              </a:ext>
            </a:extLst>
          </p:cNvPr>
          <p:cNvSpPr txBox="1"/>
          <p:nvPr/>
        </p:nvSpPr>
        <p:spPr>
          <a:xfrm>
            <a:off x="956421" y="6293989"/>
            <a:ext cx="758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○検査結果</a:t>
            </a:r>
            <a:r>
              <a: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アプリ</a:t>
            </a:r>
            <a:r>
              <a: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活用したトレーニング効果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と、顔認識</a:t>
            </a:r>
            <a:r>
              <a: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、音声認識を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活用したオーラルフレイルの測定</a:t>
            </a:r>
            <a:r>
              <a: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手法の開発を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とりまとめる。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3783BA01-44EC-794D-943D-AE983AFF34C9}"/>
              </a:ext>
            </a:extLst>
          </p:cNvPr>
          <p:cNvSpPr txBox="1"/>
          <p:nvPr/>
        </p:nvSpPr>
        <p:spPr>
          <a:xfrm>
            <a:off x="870456" y="1303376"/>
            <a:ext cx="5095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大阪大学歯学部附属病院外来患者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及び介護施設利用者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角丸四角形 89">
            <a:extLst>
              <a:ext uri="{FF2B5EF4-FFF2-40B4-BE49-F238E27FC236}">
                <a16:creationId xmlns:a16="http://schemas.microsoft.com/office/drawing/2014/main" id="{6067C8D6-3FC7-E940-A922-9A3249A179F5}"/>
              </a:ext>
            </a:extLst>
          </p:cNvPr>
          <p:cNvSpPr/>
          <p:nvPr/>
        </p:nvSpPr>
        <p:spPr>
          <a:xfrm>
            <a:off x="75966" y="1305559"/>
            <a:ext cx="838198" cy="273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56FEB58-0B48-7B48-98C0-C9F7CF564B15}"/>
              </a:ext>
            </a:extLst>
          </p:cNvPr>
          <p:cNvSpPr txBox="1"/>
          <p:nvPr/>
        </p:nvSpPr>
        <p:spPr>
          <a:xfrm>
            <a:off x="8533138" y="5098442"/>
            <a:ext cx="1367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アプリ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画像提供：㈱ハタプロ</a:t>
            </a:r>
          </a:p>
        </p:txBody>
      </p:sp>
      <p:pic>
        <p:nvPicPr>
          <p:cNvPr id="99" name="図 98">
            <a:extLst>
              <a:ext uri="{FF2B5EF4-FFF2-40B4-BE49-F238E27FC236}">
                <a16:creationId xmlns:a16="http://schemas.microsoft.com/office/drawing/2014/main" id="{448A50CC-B230-174A-ABAD-997346360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062" y="968361"/>
            <a:ext cx="994755" cy="994755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E491F88B-FA5A-E041-B34F-2948252F92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671" y="990694"/>
            <a:ext cx="931700" cy="988542"/>
          </a:xfrm>
          <a:prstGeom prst="rect">
            <a:avLst/>
          </a:prstGeom>
        </p:spPr>
      </p:pic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ECC6C5AA-4463-5E41-8786-B00A12A6D495}"/>
              </a:ext>
            </a:extLst>
          </p:cNvPr>
          <p:cNvSpPr/>
          <p:nvPr/>
        </p:nvSpPr>
        <p:spPr>
          <a:xfrm>
            <a:off x="941894" y="3009712"/>
            <a:ext cx="4953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１．参加者募集及びスクリーニング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2DA07FC2-12DB-3548-8D73-321D0A67C01C}"/>
              </a:ext>
            </a:extLst>
          </p:cNvPr>
          <p:cNvSpPr/>
          <p:nvPr/>
        </p:nvSpPr>
        <p:spPr>
          <a:xfrm>
            <a:off x="941894" y="3930935"/>
            <a:ext cx="4953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２．検査（オーラルフレイル判定）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179CEBCB-7401-4C47-8C0E-C472673D5AA7}"/>
              </a:ext>
            </a:extLst>
          </p:cNvPr>
          <p:cNvSpPr/>
          <p:nvPr/>
        </p:nvSpPr>
        <p:spPr>
          <a:xfrm>
            <a:off x="890654" y="5015412"/>
            <a:ext cx="4953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３．オーラルフレイルトレーニングの実践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C6648536-CDCF-464D-8AD8-DE46C6F3953C}"/>
              </a:ext>
            </a:extLst>
          </p:cNvPr>
          <p:cNvSpPr/>
          <p:nvPr/>
        </p:nvSpPr>
        <p:spPr>
          <a:xfrm>
            <a:off x="890654" y="6054527"/>
            <a:ext cx="4953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４．全体効果検証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4308B2F3-5B63-9A4F-9FFF-54BBC5342F67}"/>
              </a:ext>
            </a:extLst>
          </p:cNvPr>
          <p:cNvSpPr txBox="1"/>
          <p:nvPr/>
        </p:nvSpPr>
        <p:spPr>
          <a:xfrm>
            <a:off x="870456" y="1798620"/>
            <a:ext cx="5095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６月中旬頃～３月（うち実践９月から３か月程度の予定）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FDF35035-0145-4247-BE3A-04BB7B6A6DA2}"/>
              </a:ext>
            </a:extLst>
          </p:cNvPr>
          <p:cNvSpPr/>
          <p:nvPr/>
        </p:nvSpPr>
        <p:spPr>
          <a:xfrm>
            <a:off x="8957206" y="57790"/>
            <a:ext cx="792146" cy="356098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角丸四角形 106">
            <a:extLst>
              <a:ext uri="{FF2B5EF4-FFF2-40B4-BE49-F238E27FC236}">
                <a16:creationId xmlns:a16="http://schemas.microsoft.com/office/drawing/2014/main" id="{C455C4ED-4914-7F42-8D7B-576BE1D0EDBB}"/>
              </a:ext>
            </a:extLst>
          </p:cNvPr>
          <p:cNvSpPr/>
          <p:nvPr/>
        </p:nvSpPr>
        <p:spPr>
          <a:xfrm>
            <a:off x="91653" y="2949051"/>
            <a:ext cx="838198" cy="273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8" name="図 107" descr="モニター画面に映る女性&#10;&#10;中程度の精度で自動的に生成された説明">
            <a:extLst>
              <a:ext uri="{FF2B5EF4-FFF2-40B4-BE49-F238E27FC236}">
                <a16:creationId xmlns:a16="http://schemas.microsoft.com/office/drawing/2014/main" id="{E760D97C-527A-B64B-89C1-5D67B98D90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203" y="3877605"/>
            <a:ext cx="1663835" cy="113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3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444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2021-03-24T07:41:02Z</dcterms:created>
  <dcterms:modified xsi:type="dcterms:W3CDTF">2021-03-24T07:41:50Z</dcterms:modified>
</cp:coreProperties>
</file>