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31" autoAdjust="0"/>
    <p:restoredTop sz="94660"/>
  </p:normalViewPr>
  <p:slideViewPr>
    <p:cSldViewPr snapToGrid="0">
      <p:cViewPr varScale="1">
        <p:scale>
          <a:sx n="74" d="100"/>
          <a:sy n="74" d="100"/>
        </p:scale>
        <p:origin x="13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G0000sv0ns101\d11529$\doc\02_&#20107;&#26989;&#25512;&#36914;\80_&#20491;&#20154;\R4_&#20107;&#26989;&#25512;&#36914;&#35506;&#65288;&#20491;&#20154;&#65289;\08_&#20013;&#26412;&#20027;&#26619;\10&#27507;&#33509;&#36820;&#12426;&#12452;&#12531;&#12479;&#12540;&#12493;&#12483;&#12488;&#12450;&#12531;&#12465;&#12540;&#12488;&#35519;&#26619;&#65288;R4&#65289;\&#38598;&#35336;&#32080;&#26524;\&#12304;&#12300;10&#27507;&#33509;&#36820;&#12426;&#12301;&#12503;&#12525;&#12472;&#12455;&#12463;&#12488;&#12395;&#38306;&#12377;&#12427;&#35519;&#26619;&#65288;GT&#34920;&#65289;_230316&#65374;230320&#12305;&#12372;&#32013;&#2169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930625706903293"/>
          <c:y val="0.11566926882958076"/>
          <c:w val="0.49414722376486114"/>
          <c:h val="0.87564176460508247"/>
        </c:manualLayout>
      </c:layout>
      <c:pieChart>
        <c:varyColors val="1"/>
        <c:dLbls>
          <c:showLegendKey val="0"/>
          <c:showVal val="0"/>
          <c:showCatName val="0"/>
          <c:showSerName val="0"/>
          <c:showPercent val="0"/>
          <c:showBubbleSize val="0"/>
          <c:showLeaderLines val="0"/>
        </c:dLbls>
        <c:firstSliceAng val="0"/>
      </c:pieChart>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234005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1491671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322761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4066921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408858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238505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3993521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123472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3035816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2224766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E68D63-9AF8-4572-85F3-05708A452BA1}" type="datetimeFigureOut">
              <a:rPr kumimoji="1" lang="ja-JP" altLang="en-US" smtClean="0"/>
              <a:t>2023/3/23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650162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68D63-9AF8-4572-85F3-05708A452BA1}" type="datetimeFigureOut">
              <a:rPr kumimoji="1" lang="ja-JP" altLang="en-US" smtClean="0"/>
              <a:t>2023/3/23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3853C-0245-4E57-A017-07A72205530F}" type="slidenum">
              <a:rPr kumimoji="1" lang="ja-JP" altLang="en-US" smtClean="0"/>
              <a:t>‹#›</a:t>
            </a:fld>
            <a:endParaRPr kumimoji="1" lang="ja-JP" altLang="en-US"/>
          </a:p>
        </p:txBody>
      </p:sp>
    </p:spTree>
    <p:extLst>
      <p:ext uri="{BB962C8B-B14F-4D97-AF65-F5344CB8AC3E}">
        <p14:creationId xmlns:p14="http://schemas.microsoft.com/office/powerpoint/2010/main" val="1147733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9906000" cy="44516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ysClr val="windowText" lastClr="000000"/>
                </a:solidFill>
                <a:latin typeface="Meiryo UI" panose="020B0604030504040204" pitchFamily="50" charset="-128"/>
                <a:ea typeface="Meiryo UI" panose="020B0604030504040204" pitchFamily="50" charset="-128"/>
              </a:rPr>
              <a:t>令和４年度「</a:t>
            </a:r>
            <a:r>
              <a:rPr lang="en-US" altLang="ja-JP" b="1" dirty="0">
                <a:solidFill>
                  <a:sysClr val="windowText" lastClr="000000"/>
                </a:solidFill>
                <a:latin typeface="Meiryo UI" panose="020B0604030504040204" pitchFamily="50" charset="-128"/>
                <a:ea typeface="Meiryo UI" panose="020B0604030504040204" pitchFamily="50" charset="-128"/>
              </a:rPr>
              <a:t>10</a:t>
            </a:r>
            <a:r>
              <a:rPr lang="ja-JP" altLang="en-US" b="1" dirty="0">
                <a:solidFill>
                  <a:sysClr val="windowText" lastClr="000000"/>
                </a:solidFill>
                <a:latin typeface="Meiryo UI" panose="020B0604030504040204" pitchFamily="50" charset="-128"/>
                <a:ea typeface="Meiryo UI" panose="020B0604030504040204" pitchFamily="50" charset="-128"/>
              </a:rPr>
              <a:t>歳若返り</a:t>
            </a:r>
            <a:r>
              <a:rPr lang="ja-JP" altLang="en-US" b="1" dirty="0" smtClean="0">
                <a:solidFill>
                  <a:sysClr val="windowText" lastClr="000000"/>
                </a:solidFill>
                <a:latin typeface="Meiryo UI" panose="020B0604030504040204" pitchFamily="50" charset="-128"/>
                <a:ea typeface="Meiryo UI" panose="020B0604030504040204" pitchFamily="50" charset="-128"/>
              </a:rPr>
              <a:t>」の認知度について</a:t>
            </a:r>
            <a:endParaRPr lang="ja-JP" altLang="en-US" b="1" dirty="0">
              <a:solidFill>
                <a:sysClr val="windowText" lastClr="000000"/>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3576" y="472682"/>
            <a:ext cx="9249110"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■調査概要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・大阪</a:t>
            </a:r>
            <a:r>
              <a:rPr lang="ja-JP" altLang="en-US" sz="1200" dirty="0" smtClean="0">
                <a:latin typeface="Meiryo UI" panose="020B0604030504040204" pitchFamily="50" charset="-128"/>
                <a:ea typeface="Meiryo UI" panose="020B0604030504040204" pitchFamily="50" charset="-128"/>
              </a:rPr>
              <a:t>府民１</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０００人</a:t>
            </a:r>
            <a:r>
              <a:rPr lang="ja-JP" altLang="en-US" sz="1200" dirty="0">
                <a:latin typeface="Meiryo UI" panose="020B0604030504040204" pitchFamily="50" charset="-128"/>
                <a:ea typeface="Meiryo UI" panose="020B0604030504040204" pitchFamily="50" charset="-128"/>
              </a:rPr>
              <a:t>を対象に</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１０歳若返り」の</a:t>
            </a:r>
            <a:r>
              <a:rPr lang="ja-JP" altLang="en-US" sz="1200" dirty="0" smtClean="0">
                <a:latin typeface="Meiryo UI" panose="020B0604030504040204" pitchFamily="50" charset="-128"/>
                <a:ea typeface="Meiryo UI" panose="020B0604030504040204" pitchFamily="50" charset="-128"/>
              </a:rPr>
              <a:t>認知度についてインターネットアンケート調査を実施した（令和５年３月実施）。</a:t>
            </a:r>
            <a:endParaRPr lang="en-US" altLang="ja-JP" sz="1200" dirty="0">
              <a:latin typeface="Meiryo UI" panose="020B0604030504040204" pitchFamily="50" charset="-128"/>
              <a:ea typeface="Meiryo UI" panose="020B0604030504040204" pitchFamily="50" charset="-128"/>
            </a:endParaRPr>
          </a:p>
        </p:txBody>
      </p:sp>
      <p:sp>
        <p:nvSpPr>
          <p:cNvPr id="9" name="正方形/長方形 8"/>
          <p:cNvSpPr/>
          <p:nvPr/>
        </p:nvSpPr>
        <p:spPr>
          <a:xfrm>
            <a:off x="83576" y="1287985"/>
            <a:ext cx="4643671" cy="21996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3576" y="1015249"/>
            <a:ext cx="4643671" cy="292388"/>
          </a:xfrm>
          <a:prstGeom prst="rect">
            <a:avLst/>
          </a:prstGeom>
          <a:solidFill>
            <a:schemeClr val="accent5">
              <a:lumMod val="50000"/>
            </a:schemeClr>
          </a:solidFill>
          <a:ln>
            <a:solidFill>
              <a:schemeClr val="accent5">
                <a:lumMod val="50000"/>
              </a:schemeClr>
            </a:solidFill>
          </a:ln>
        </p:spPr>
        <p:txBody>
          <a:bodyPr wrap="square" rtlCol="0">
            <a:spAutoFit/>
          </a:bodyPr>
          <a:lstStyle/>
          <a:p>
            <a:pPr algn="ctr"/>
            <a:r>
              <a:rPr lang="en-US" altLang="ja-JP" sz="1300" b="1" dirty="0" smtClean="0">
                <a:solidFill>
                  <a:schemeClr val="bg1"/>
                </a:solidFill>
                <a:latin typeface="Meiryo UI" panose="020B0604030504040204" pitchFamily="50" charset="-128"/>
                <a:ea typeface="Meiryo UI" panose="020B0604030504040204" pitchFamily="50" charset="-128"/>
              </a:rPr>
              <a:t>Q1.</a:t>
            </a:r>
            <a:r>
              <a:rPr lang="ja-JP" altLang="en-US" sz="1300" b="1" dirty="0" smtClean="0">
                <a:solidFill>
                  <a:schemeClr val="bg1"/>
                </a:solidFill>
                <a:latin typeface="Meiryo UI" panose="020B0604030504040204" pitchFamily="50" charset="-128"/>
                <a:ea typeface="Meiryo UI" panose="020B0604030504040204" pitchFamily="50" charset="-128"/>
              </a:rPr>
              <a:t>「</a:t>
            </a:r>
            <a:r>
              <a:rPr lang="en-US" altLang="ja-JP" sz="1300" b="1" dirty="0" smtClean="0">
                <a:solidFill>
                  <a:schemeClr val="bg1"/>
                </a:solidFill>
                <a:latin typeface="Meiryo UI" panose="020B0604030504040204" pitchFamily="50" charset="-128"/>
                <a:ea typeface="Meiryo UI" panose="020B0604030504040204" pitchFamily="50" charset="-128"/>
              </a:rPr>
              <a:t>10</a:t>
            </a:r>
            <a:r>
              <a:rPr lang="ja-JP" altLang="en-US" sz="1300" b="1" dirty="0" smtClean="0">
                <a:solidFill>
                  <a:schemeClr val="bg1"/>
                </a:solidFill>
                <a:latin typeface="Meiryo UI" panose="020B0604030504040204" pitchFamily="50" charset="-128"/>
                <a:ea typeface="Meiryo UI" panose="020B0604030504040204" pitchFamily="50" charset="-128"/>
              </a:rPr>
              <a:t>歳若返り」プロジェクトを知っていますか？（認知度）</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4758533" y="1516972"/>
            <a:ext cx="5048374" cy="21619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4758532" y="1014984"/>
            <a:ext cx="5048373" cy="492443"/>
          </a:xfrm>
          <a:prstGeom prst="rect">
            <a:avLst/>
          </a:prstGeom>
          <a:solidFill>
            <a:schemeClr val="accent5">
              <a:lumMod val="50000"/>
            </a:schemeClr>
          </a:solidFill>
          <a:ln>
            <a:solidFill>
              <a:schemeClr val="accent5">
                <a:lumMod val="50000"/>
              </a:schemeClr>
            </a:solidFill>
          </a:ln>
        </p:spPr>
        <p:txBody>
          <a:bodyPr wrap="square" rtlCol="0">
            <a:spAutoFit/>
          </a:bodyPr>
          <a:lstStyle/>
          <a:p>
            <a:pPr algn="ctr"/>
            <a:r>
              <a:rPr lang="en-US" altLang="ja-JP" sz="1300" b="1" dirty="0" smtClean="0">
                <a:solidFill>
                  <a:schemeClr val="bg1"/>
                </a:solidFill>
                <a:latin typeface="Meiryo UI" panose="020B0604030504040204" pitchFamily="50" charset="-128"/>
                <a:ea typeface="Meiryo UI" panose="020B0604030504040204" pitchFamily="50" charset="-128"/>
              </a:rPr>
              <a:t>Q2.</a:t>
            </a:r>
            <a:r>
              <a:rPr lang="ja-JP" altLang="en-US" sz="1300" b="1" dirty="0" smtClean="0">
                <a:solidFill>
                  <a:schemeClr val="bg1"/>
                </a:solidFill>
                <a:latin typeface="Meiryo UI" panose="020B0604030504040204" pitchFamily="50" charset="-128"/>
                <a:ea typeface="Meiryo UI" panose="020B0604030504040204" pitchFamily="50" charset="-128"/>
              </a:rPr>
              <a:t>「</a:t>
            </a:r>
            <a:r>
              <a:rPr lang="en-US" altLang="ja-JP" sz="1300" b="1" dirty="0" smtClean="0">
                <a:solidFill>
                  <a:schemeClr val="bg1"/>
                </a:solidFill>
                <a:latin typeface="Meiryo UI" panose="020B0604030504040204" pitchFamily="50" charset="-128"/>
                <a:ea typeface="Meiryo UI" panose="020B0604030504040204" pitchFamily="50" charset="-128"/>
              </a:rPr>
              <a:t>10</a:t>
            </a:r>
            <a:r>
              <a:rPr lang="ja-JP" altLang="en-US" sz="1300" b="1" dirty="0" smtClean="0">
                <a:solidFill>
                  <a:schemeClr val="bg1"/>
                </a:solidFill>
                <a:latin typeface="Meiryo UI" panose="020B0604030504040204" pitchFamily="50" charset="-128"/>
                <a:ea typeface="Meiryo UI" panose="020B0604030504040204" pitchFamily="50" charset="-128"/>
              </a:rPr>
              <a:t>歳若返り」の取り組みに関心があるか</a:t>
            </a:r>
          </a:p>
          <a:p>
            <a:pPr algn="ctr"/>
            <a:r>
              <a:rPr lang="ja-JP" altLang="en-US" sz="1300" b="1" dirty="0" smtClean="0">
                <a:solidFill>
                  <a:schemeClr val="bg1"/>
                </a:solidFill>
                <a:latin typeface="Meiryo UI" panose="020B0604030504040204" pitchFamily="50" charset="-128"/>
                <a:ea typeface="Meiryo UI" panose="020B0604030504040204" pitchFamily="50" charset="-128"/>
              </a:rPr>
              <a:t>（</a:t>
            </a:r>
            <a:r>
              <a:rPr lang="en-US" altLang="ja-JP" sz="1300" b="1" dirty="0" smtClean="0">
                <a:solidFill>
                  <a:schemeClr val="bg1"/>
                </a:solidFill>
                <a:latin typeface="Meiryo UI" panose="020B0604030504040204" pitchFamily="50" charset="-128"/>
                <a:ea typeface="Meiryo UI" panose="020B0604030504040204" pitchFamily="50" charset="-128"/>
              </a:rPr>
              <a:t>Q1</a:t>
            </a:r>
            <a:r>
              <a:rPr lang="ja-JP" altLang="en-US" sz="1300" b="1" dirty="0" smtClean="0">
                <a:solidFill>
                  <a:schemeClr val="bg1"/>
                </a:solidFill>
                <a:latin typeface="Meiryo UI" panose="020B0604030504040204" pitchFamily="50" charset="-128"/>
                <a:ea typeface="Meiryo UI" panose="020B0604030504040204" pitchFamily="50" charset="-128"/>
              </a:rPr>
              <a:t>で①、②と回答した人のみ対象）</a:t>
            </a:r>
            <a:endParaRPr lang="en-US" altLang="ja-JP" sz="1300" b="1" dirty="0" smtClean="0">
              <a:solidFill>
                <a:schemeClr val="bg1"/>
              </a:solidFill>
              <a:latin typeface="Meiryo UI" panose="020B0604030504040204" pitchFamily="50" charset="-128"/>
              <a:ea typeface="Meiryo UI" panose="020B0604030504040204" pitchFamily="50" charset="-128"/>
            </a:endParaRPr>
          </a:p>
        </p:txBody>
      </p:sp>
      <p:graphicFrame>
        <p:nvGraphicFramePr>
          <p:cNvPr id="16" name="[GRAPH010]"/>
          <p:cNvGraphicFramePr>
            <a:graphicFrameLocks/>
          </p:cNvGraphicFramePr>
          <p:nvPr>
            <p:extLst>
              <p:ext uri="{D42A27DB-BD31-4B8C-83A1-F6EECF244321}">
                <p14:modId xmlns:p14="http://schemas.microsoft.com/office/powerpoint/2010/main" val="4042955331"/>
              </p:ext>
            </p:extLst>
          </p:nvPr>
        </p:nvGraphicFramePr>
        <p:xfrm>
          <a:off x="5496504" y="1539405"/>
          <a:ext cx="3743750" cy="2109479"/>
        </p:xfrm>
        <a:graphic>
          <a:graphicData uri="http://schemas.openxmlformats.org/drawingml/2006/chart">
            <c:chart xmlns:c="http://schemas.openxmlformats.org/drawingml/2006/chart" xmlns:r="http://schemas.openxmlformats.org/officeDocument/2006/relationships" r:id="rId2"/>
          </a:graphicData>
        </a:graphic>
      </p:graphicFrame>
      <p:sp>
        <p:nvSpPr>
          <p:cNvPr id="28" name="正方形/長方形 27"/>
          <p:cNvSpPr/>
          <p:nvPr/>
        </p:nvSpPr>
        <p:spPr>
          <a:xfrm>
            <a:off x="83576" y="3798607"/>
            <a:ext cx="4643671" cy="29884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83577" y="3534408"/>
            <a:ext cx="4643670" cy="492443"/>
          </a:xfrm>
          <a:prstGeom prst="rect">
            <a:avLst/>
          </a:prstGeom>
          <a:solidFill>
            <a:schemeClr val="accent5">
              <a:lumMod val="50000"/>
            </a:schemeClr>
          </a:solidFill>
          <a:ln>
            <a:solidFill>
              <a:schemeClr val="accent5">
                <a:lumMod val="50000"/>
              </a:schemeClr>
            </a:solidFill>
          </a:ln>
        </p:spPr>
        <p:txBody>
          <a:bodyPr wrap="square" rtlCol="0">
            <a:spAutoFit/>
          </a:bodyPr>
          <a:lstStyle/>
          <a:p>
            <a:pPr algn="ctr"/>
            <a:r>
              <a:rPr lang="en-US" altLang="ja-JP" sz="1300" b="1" dirty="0" smtClean="0">
                <a:solidFill>
                  <a:schemeClr val="bg1"/>
                </a:solidFill>
                <a:latin typeface="Meiryo UI" panose="020B0604030504040204" pitchFamily="50" charset="-128"/>
                <a:ea typeface="Meiryo UI" panose="020B0604030504040204" pitchFamily="50" charset="-128"/>
              </a:rPr>
              <a:t>Q3.</a:t>
            </a:r>
            <a:r>
              <a:rPr lang="ja-JP" altLang="en-US" sz="1300" b="1" dirty="0" smtClean="0">
                <a:solidFill>
                  <a:schemeClr val="bg1"/>
                </a:solidFill>
                <a:latin typeface="Meiryo UI" panose="020B0604030504040204" pitchFamily="50" charset="-128"/>
                <a:ea typeface="Meiryo UI" panose="020B0604030504040204" pitchFamily="50" charset="-128"/>
              </a:rPr>
              <a:t>どの媒体で「</a:t>
            </a:r>
            <a:r>
              <a:rPr lang="en-US" altLang="ja-JP" sz="1300" b="1" dirty="0" smtClean="0">
                <a:solidFill>
                  <a:schemeClr val="bg1"/>
                </a:solidFill>
                <a:latin typeface="Meiryo UI" panose="020B0604030504040204" pitchFamily="50" charset="-128"/>
                <a:ea typeface="Meiryo UI" panose="020B0604030504040204" pitchFamily="50" charset="-128"/>
              </a:rPr>
              <a:t>10</a:t>
            </a:r>
            <a:r>
              <a:rPr lang="ja-JP" altLang="en-US" sz="1300" b="1" dirty="0" smtClean="0">
                <a:solidFill>
                  <a:schemeClr val="bg1"/>
                </a:solidFill>
                <a:latin typeface="Meiryo UI" panose="020B0604030504040204" pitchFamily="50" charset="-128"/>
                <a:ea typeface="Meiryo UI" panose="020B0604030504040204" pitchFamily="50" charset="-128"/>
              </a:rPr>
              <a:t>歳若返り」を知りましたか？</a:t>
            </a:r>
            <a:endParaRPr lang="en-US" altLang="ja-JP" sz="1300" b="1" dirty="0" smtClean="0">
              <a:solidFill>
                <a:schemeClr val="bg1"/>
              </a:solidFill>
              <a:latin typeface="Meiryo UI" panose="020B0604030504040204" pitchFamily="50" charset="-128"/>
              <a:ea typeface="Meiryo UI" panose="020B0604030504040204" pitchFamily="50" charset="-128"/>
            </a:endParaRPr>
          </a:p>
          <a:p>
            <a:pPr algn="ctr"/>
            <a:r>
              <a:rPr lang="ja-JP" altLang="en-US" sz="1300" b="1" dirty="0" smtClean="0">
                <a:solidFill>
                  <a:schemeClr val="bg1"/>
                </a:solidFill>
                <a:latin typeface="Meiryo UI" panose="020B0604030504040204" pitchFamily="50" charset="-128"/>
                <a:ea typeface="Meiryo UI" panose="020B0604030504040204" pitchFamily="50" charset="-128"/>
              </a:rPr>
              <a:t>（</a:t>
            </a:r>
            <a:r>
              <a:rPr lang="en-US" altLang="ja-JP" sz="1300" b="1" dirty="0" smtClean="0">
                <a:solidFill>
                  <a:schemeClr val="bg1"/>
                </a:solidFill>
                <a:latin typeface="Meiryo UI" panose="020B0604030504040204" pitchFamily="50" charset="-128"/>
                <a:ea typeface="Meiryo UI" panose="020B0604030504040204" pitchFamily="50" charset="-128"/>
              </a:rPr>
              <a:t>Q1</a:t>
            </a:r>
            <a:r>
              <a:rPr lang="ja-JP" altLang="en-US" sz="1300" b="1" dirty="0" smtClean="0">
                <a:solidFill>
                  <a:schemeClr val="bg1"/>
                </a:solidFill>
                <a:latin typeface="Meiryo UI" panose="020B0604030504040204" pitchFamily="50" charset="-128"/>
                <a:ea typeface="Meiryo UI" panose="020B0604030504040204" pitchFamily="50" charset="-128"/>
              </a:rPr>
              <a:t>で①、②と回答した人のみ対象）</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2" name="角丸四角形 1"/>
          <p:cNvSpPr/>
          <p:nvPr/>
        </p:nvSpPr>
        <p:spPr>
          <a:xfrm>
            <a:off x="4776724" y="3768539"/>
            <a:ext cx="5030181" cy="3004865"/>
          </a:xfrm>
          <a:prstGeom prst="roundRect">
            <a:avLst>
              <a:gd name="adj" fmla="val 205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721315" y="3767968"/>
            <a:ext cx="1364293" cy="276999"/>
          </a:xfrm>
          <a:prstGeom prst="rect">
            <a:avLst/>
          </a:prstGeom>
          <a:noFill/>
          <a:ln>
            <a:noFill/>
          </a:ln>
        </p:spPr>
        <p:txBody>
          <a:bodyPr wrap="square" rtlCol="0">
            <a:spAutoFit/>
          </a:bodyPr>
          <a:lstStyle/>
          <a:p>
            <a:pPr algn="ct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アンケート結果</a:t>
            </a:r>
            <a:r>
              <a:rPr kumimoji="1" lang="en-US" altLang="ja-JP"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624236" y="4750683"/>
            <a:ext cx="2412974" cy="276999"/>
          </a:xfrm>
          <a:prstGeom prst="rect">
            <a:avLst/>
          </a:prstGeom>
          <a:noFill/>
          <a:ln>
            <a:noFill/>
          </a:ln>
        </p:spPr>
        <p:txBody>
          <a:bodyPr wrap="square" rtlCol="0">
            <a:spAutoFit/>
          </a:bodyPr>
          <a:lstStyle/>
          <a:p>
            <a:pPr algn="ct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令和４年度の事業実施結果</a:t>
            </a:r>
            <a:r>
              <a:rPr kumimoji="1" lang="en-US" altLang="ja-JP"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4751525" y="3980989"/>
            <a:ext cx="5251697" cy="253916"/>
          </a:xfrm>
          <a:prstGeom prst="rect">
            <a:avLst/>
          </a:prstGeom>
          <a:noFill/>
          <a:ln>
            <a:no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smtClean="0">
                <a:latin typeface="Meiryo UI" panose="020B0604030504040204" pitchFamily="50" charset="-128"/>
                <a:ea typeface="Meiryo UI" panose="020B0604030504040204" pitchFamily="50" charset="-128"/>
              </a:rPr>
              <a:t>「</a:t>
            </a:r>
            <a:r>
              <a:rPr kumimoji="1" lang="en-US" altLang="ja-JP" sz="1050" b="1" u="sng" dirty="0" smtClean="0">
                <a:latin typeface="Meiryo UI" panose="020B0604030504040204" pitchFamily="50" charset="-128"/>
                <a:ea typeface="Meiryo UI" panose="020B0604030504040204" pitchFamily="50" charset="-128"/>
              </a:rPr>
              <a:t>10</a:t>
            </a:r>
            <a:r>
              <a:rPr kumimoji="1" lang="ja-JP" altLang="en-US" sz="1050" b="1" u="sng" dirty="0" smtClean="0">
                <a:latin typeface="Meiryo UI" panose="020B0604030504040204" pitchFamily="50" charset="-128"/>
                <a:ea typeface="Meiryo UI" panose="020B0604030504040204" pitchFamily="50" charset="-128"/>
              </a:rPr>
              <a:t>歳若返り」を知っている府民</a:t>
            </a:r>
            <a:r>
              <a:rPr kumimoji="1" lang="ja-JP" altLang="en-US" sz="1050" dirty="0" smtClean="0">
                <a:latin typeface="Meiryo UI" panose="020B0604030504040204" pitchFamily="50" charset="-128"/>
                <a:ea typeface="Meiryo UI" panose="020B0604030504040204" pitchFamily="50" charset="-128"/>
              </a:rPr>
              <a:t>は、昨年度末のアンケート結果と比較して</a:t>
            </a:r>
            <a:r>
              <a:rPr kumimoji="1" lang="ja-JP" altLang="en-US" sz="1050" b="1" u="sng" dirty="0" smtClean="0">
                <a:latin typeface="Meiryo UI" panose="020B0604030504040204" pitchFamily="50" charset="-128"/>
                <a:ea typeface="Meiryo UI" panose="020B0604030504040204" pitchFamily="50" charset="-128"/>
              </a:rPr>
              <a:t>約</a:t>
            </a:r>
            <a:r>
              <a:rPr kumimoji="1" lang="en-US" altLang="ja-JP" sz="1050" b="1" u="sng" dirty="0" smtClean="0">
                <a:latin typeface="Meiryo UI" panose="020B0604030504040204" pitchFamily="50" charset="-128"/>
                <a:ea typeface="Meiryo UI" panose="020B0604030504040204" pitchFamily="50" charset="-128"/>
              </a:rPr>
              <a:t>4%</a:t>
            </a:r>
            <a:r>
              <a:rPr kumimoji="1" lang="ja-JP" altLang="en-US" sz="1050" b="1" u="sng" dirty="0" smtClean="0">
                <a:latin typeface="Meiryo UI" panose="020B0604030504040204" pitchFamily="50" charset="-128"/>
                <a:ea typeface="Meiryo UI" panose="020B0604030504040204" pitchFamily="50" charset="-128"/>
              </a:rPr>
              <a:t>増加</a:t>
            </a:r>
            <a:r>
              <a:rPr kumimoji="1" lang="ja-JP" altLang="en-US" sz="1050" dirty="0" smtClean="0">
                <a:latin typeface="Meiryo UI" panose="020B0604030504040204" pitchFamily="50" charset="-128"/>
                <a:ea typeface="Meiryo UI" panose="020B0604030504040204" pitchFamily="50" charset="-128"/>
              </a:rPr>
              <a:t>した。</a:t>
            </a:r>
            <a:endParaRPr kumimoji="1" lang="en-US" altLang="ja-JP" sz="1050" dirty="0" smtClean="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751008" y="4160553"/>
            <a:ext cx="5170953" cy="415498"/>
          </a:xfrm>
          <a:prstGeom prst="rect">
            <a:avLst/>
          </a:prstGeom>
          <a:noFill/>
          <a:ln>
            <a:no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②</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10</a:t>
            </a:r>
            <a:r>
              <a:rPr kumimoji="1" lang="ja-JP" altLang="en-US" sz="1050" dirty="0" smtClean="0">
                <a:latin typeface="Meiryo UI" panose="020B0604030504040204" pitchFamily="50" charset="-128"/>
                <a:ea typeface="Meiryo UI" panose="020B0604030504040204" pitchFamily="50" charset="-128"/>
              </a:rPr>
              <a:t>歳若返り」を知っている府民のうち、</a:t>
            </a:r>
            <a:r>
              <a:rPr kumimoji="1" lang="ja-JP" altLang="en-US" sz="1050" b="1" u="sng" dirty="0" smtClean="0">
                <a:latin typeface="Meiryo UI" panose="020B0604030504040204" pitchFamily="50" charset="-128"/>
                <a:ea typeface="Meiryo UI" panose="020B0604030504040204" pitchFamily="50" charset="-128"/>
              </a:rPr>
              <a:t>取組みに関心がある府民</a:t>
            </a:r>
            <a:r>
              <a:rPr kumimoji="1" lang="ja-JP" altLang="en-US" sz="1050" dirty="0" smtClean="0">
                <a:latin typeface="Meiryo UI" panose="020B0604030504040204" pitchFamily="50" charset="-128"/>
                <a:ea typeface="Meiryo UI" panose="020B0604030504040204" pitchFamily="50" charset="-128"/>
              </a:rPr>
              <a:t>は、昨年度末と比較して</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b="1" dirty="0" smtClean="0">
                <a:latin typeface="Meiryo UI" panose="020B0604030504040204" pitchFamily="50" charset="-128"/>
                <a:ea typeface="Meiryo UI" panose="020B0604030504040204" pitchFamily="50" charset="-128"/>
              </a:rPr>
              <a:t>　</a:t>
            </a:r>
            <a:r>
              <a:rPr kumimoji="1" lang="ja-JP" altLang="en-US" sz="1050" b="1" u="sng" dirty="0" smtClean="0">
                <a:latin typeface="Meiryo UI" panose="020B0604030504040204" pitchFamily="50" charset="-128"/>
                <a:ea typeface="Meiryo UI" panose="020B0604030504040204" pitchFamily="50" charset="-128"/>
              </a:rPr>
              <a:t>約</a:t>
            </a:r>
            <a:r>
              <a:rPr kumimoji="1" lang="en-US" altLang="ja-JP" sz="1050" b="1" u="sng" dirty="0" smtClean="0">
                <a:latin typeface="Meiryo UI" panose="020B0604030504040204" pitchFamily="50" charset="-128"/>
                <a:ea typeface="Meiryo UI" panose="020B0604030504040204" pitchFamily="50" charset="-128"/>
              </a:rPr>
              <a:t>5%</a:t>
            </a:r>
            <a:r>
              <a:rPr kumimoji="1" lang="ja-JP" altLang="en-US" sz="1050" b="1" u="sng" dirty="0" smtClean="0">
                <a:latin typeface="Meiryo UI" panose="020B0604030504040204" pitchFamily="50" charset="-128"/>
                <a:ea typeface="Meiryo UI" panose="020B0604030504040204" pitchFamily="50" charset="-128"/>
              </a:rPr>
              <a:t>増加</a:t>
            </a:r>
            <a:r>
              <a:rPr kumimoji="1" lang="ja-JP" altLang="en-US" sz="1050" dirty="0" smtClean="0">
                <a:latin typeface="Meiryo UI" panose="020B0604030504040204" pitchFamily="50" charset="-128"/>
                <a:ea typeface="Meiryo UI" panose="020B0604030504040204" pitchFamily="50" charset="-128"/>
              </a:rPr>
              <a:t>した。</a:t>
            </a:r>
            <a:endParaRPr kumimoji="1" lang="en-US" altLang="ja-JP" sz="1050" dirty="0" smtClean="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4741911" y="4504801"/>
            <a:ext cx="5100741" cy="253916"/>
          </a:xfrm>
          <a:prstGeom prst="rect">
            <a:avLst/>
          </a:prstGeom>
          <a:noFill/>
          <a:ln>
            <a:noFill/>
          </a:ln>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③</a:t>
            </a:r>
            <a:r>
              <a:rPr kumimoji="1" lang="ja-JP" altLang="en-US" sz="1050" b="1" u="sng" dirty="0" smtClean="0">
                <a:latin typeface="Meiryo UI" panose="020B0604030504040204" pitchFamily="50" charset="-128"/>
                <a:ea typeface="Meiryo UI" panose="020B0604030504040204" pitchFamily="50" charset="-128"/>
              </a:rPr>
              <a:t>「</a:t>
            </a:r>
            <a:r>
              <a:rPr kumimoji="1" lang="en-US" altLang="ja-JP" sz="1050" b="1" u="sng" dirty="0" smtClean="0">
                <a:latin typeface="Meiryo UI" panose="020B0604030504040204" pitchFamily="50" charset="-128"/>
                <a:ea typeface="Meiryo UI" panose="020B0604030504040204" pitchFamily="50" charset="-128"/>
              </a:rPr>
              <a:t>10</a:t>
            </a:r>
            <a:r>
              <a:rPr kumimoji="1" lang="ja-JP" altLang="en-US" sz="1050" b="1" u="sng" dirty="0" smtClean="0">
                <a:latin typeface="Meiryo UI" panose="020B0604030504040204" pitchFamily="50" charset="-128"/>
                <a:ea typeface="Meiryo UI" panose="020B0604030504040204" pitchFamily="50" charset="-128"/>
              </a:rPr>
              <a:t>歳若返り」を知った媒体</a:t>
            </a:r>
            <a:r>
              <a:rPr kumimoji="1" lang="ja-JP" altLang="en-US" sz="1050" dirty="0" smtClean="0">
                <a:latin typeface="Meiryo UI" panose="020B0604030504040204" pitchFamily="50" charset="-128"/>
                <a:ea typeface="Meiryo UI" panose="020B0604030504040204" pitchFamily="50" charset="-128"/>
              </a:rPr>
              <a:t>は、府政だよりが</a:t>
            </a:r>
            <a:r>
              <a:rPr kumimoji="1" lang="en-US" altLang="ja-JP" sz="1050" b="1" u="sng" dirty="0" smtClean="0">
                <a:latin typeface="Meiryo UI" panose="020B0604030504040204" pitchFamily="50" charset="-128"/>
                <a:ea typeface="Meiryo UI" panose="020B0604030504040204" pitchFamily="50" charset="-128"/>
              </a:rPr>
              <a:t>41.2%</a:t>
            </a:r>
            <a:r>
              <a:rPr kumimoji="1" lang="ja-JP" altLang="en-US" sz="1050" dirty="0" smtClean="0">
                <a:latin typeface="Meiryo UI" panose="020B0604030504040204" pitchFamily="50" charset="-128"/>
                <a:ea typeface="Meiryo UI" panose="020B0604030504040204" pitchFamily="50" charset="-128"/>
              </a:rPr>
              <a:t>と最も多い。</a:t>
            </a:r>
            <a:endParaRPr kumimoji="1" lang="en-US" altLang="ja-JP" sz="1050" dirty="0" smtClean="0">
              <a:latin typeface="Meiryo UI" panose="020B0604030504040204" pitchFamily="50" charset="-128"/>
              <a:ea typeface="Meiryo UI" panose="020B0604030504040204" pitchFamily="50" charset="-128"/>
            </a:endParaRPr>
          </a:p>
        </p:txBody>
      </p:sp>
      <p:sp>
        <p:nvSpPr>
          <p:cNvPr id="40" name="正方形/長方形 39"/>
          <p:cNvSpPr/>
          <p:nvPr/>
        </p:nvSpPr>
        <p:spPr>
          <a:xfrm>
            <a:off x="8878169" y="41841"/>
            <a:ext cx="921485" cy="37714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lnSpc>
                <a:spcPts val="2000"/>
              </a:lnSpc>
            </a:pPr>
            <a:r>
              <a:rPr kumimoji="1" lang="ja-JP" altLang="en-US" dirty="0" smtClean="0">
                <a:solidFill>
                  <a:schemeClr val="tx1"/>
                </a:solidFill>
                <a:latin typeface="Meiryo UI" panose="020B0604030504040204" pitchFamily="50" charset="-128"/>
                <a:ea typeface="Meiryo UI" panose="020B0604030504040204" pitchFamily="50" charset="-128"/>
              </a:rPr>
              <a:t>資料３</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4771625" y="4961401"/>
            <a:ext cx="5015323" cy="1054135"/>
          </a:xfrm>
          <a:prstGeom prst="rect">
            <a:avLst/>
          </a:prstGeom>
          <a:noFill/>
          <a:ln>
            <a:noFill/>
          </a:ln>
        </p:spPr>
        <p:txBody>
          <a:bodyPr wrap="square" rtlCol="0">
            <a:spAutoFit/>
          </a:bodyPr>
          <a:lstStyle/>
          <a:p>
            <a:pPr>
              <a:lnSpc>
                <a:spcPts val="1500"/>
              </a:lnSpc>
            </a:pPr>
            <a:r>
              <a:rPr kumimoji="1" lang="ja-JP" altLang="en-US" sz="1050" u="sng" dirty="0" smtClean="0">
                <a:latin typeface="Meiryo UI" panose="020B0604030504040204" pitchFamily="50" charset="-128"/>
                <a:ea typeface="Meiryo UI" panose="020B0604030504040204" pitchFamily="50" charset="-128"/>
              </a:rPr>
              <a:t>＜プロジェクト推進事業＞</a:t>
            </a:r>
            <a:endParaRPr kumimoji="1" lang="en-US" altLang="ja-JP" sz="1050" u="sng"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・公募事業により、民間のノウハウを活用した効果的でインパクトのある事業を実施できた。</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u="sng" dirty="0" smtClean="0">
                <a:latin typeface="Meiryo UI" panose="020B0604030504040204" pitchFamily="50" charset="-128"/>
                <a:ea typeface="Meiryo UI" panose="020B0604030504040204" pitchFamily="50" charset="-128"/>
              </a:rPr>
              <a:t>＜発信事業＞</a:t>
            </a:r>
            <a:endParaRPr kumimoji="1" lang="en-US" altLang="ja-JP" sz="1050" u="sng"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・大企業とコラボした</a:t>
            </a:r>
            <a:r>
              <a:rPr kumimoji="1" lang="en-US" altLang="ja-JP" sz="1050" dirty="0" smtClean="0">
                <a:latin typeface="Meiryo UI" panose="020B0604030504040204" pitchFamily="50" charset="-128"/>
                <a:ea typeface="Meiryo UI" panose="020B0604030504040204" pitchFamily="50" charset="-128"/>
              </a:rPr>
              <a:t>Twitter</a:t>
            </a:r>
            <a:r>
              <a:rPr kumimoji="1" lang="ja-JP" altLang="en-US" sz="1050" dirty="0" smtClean="0">
                <a:latin typeface="Meiryo UI" panose="020B0604030504040204" pitchFamily="50" charset="-128"/>
                <a:ea typeface="Meiryo UI" panose="020B0604030504040204" pitchFamily="50" charset="-128"/>
              </a:rPr>
              <a:t>キャンペーンを実施したことで、フォロワー数が大幅に増加した。</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YouTube</a:t>
            </a:r>
            <a:r>
              <a:rPr kumimoji="1" lang="ja-JP" altLang="en-US" sz="1050" dirty="0" smtClean="0">
                <a:latin typeface="Meiryo UI" panose="020B0604030504040204" pitchFamily="50" charset="-128"/>
                <a:ea typeface="Meiryo UI" panose="020B0604030504040204" pitchFamily="50" charset="-128"/>
              </a:rPr>
              <a:t>チャンネルでは動画本数を充実させたことで、再生回数が伸びている。</a:t>
            </a:r>
            <a:endParaRPr kumimoji="1" lang="en-US" altLang="ja-JP" sz="1050" dirty="0" smtClean="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4837077" y="6202216"/>
            <a:ext cx="5022574" cy="477054"/>
          </a:xfrm>
          <a:prstGeom prst="rect">
            <a:avLst/>
          </a:prstGeom>
          <a:noFill/>
          <a:ln>
            <a:noFill/>
          </a:ln>
        </p:spPr>
        <p:txBody>
          <a:bodyPr wrap="square" rtlCol="0">
            <a:spAutoFit/>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プロジェクト推進事業及び発信事業をさらに充実させるとともに、府政だより等の効果的な媒体の活用について検討していく必要がある。</a:t>
            </a:r>
            <a:endParaRPr kumimoji="1" lang="en-US" altLang="ja-JP" sz="1050" dirty="0" smtClean="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4395096" y="5969582"/>
            <a:ext cx="2412974" cy="276999"/>
          </a:xfrm>
          <a:prstGeom prst="rect">
            <a:avLst/>
          </a:prstGeom>
          <a:noFill/>
          <a:ln>
            <a:noFill/>
          </a:ln>
        </p:spPr>
        <p:txBody>
          <a:bodyPr wrap="square" rtlCol="0">
            <a:spAutoFit/>
          </a:bodyPr>
          <a:lstStyle/>
          <a:p>
            <a:pPr algn="ct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令和５年度</a:t>
            </a:r>
            <a:r>
              <a:rPr kumimoji="1" lang="ja-JP" altLang="en-US" sz="1200" b="1" dirty="0">
                <a:latin typeface="Meiryo UI" panose="020B0604030504040204" pitchFamily="50" charset="-128"/>
                <a:ea typeface="Meiryo UI" panose="020B0604030504040204" pitchFamily="50" charset="-128"/>
              </a:rPr>
              <a:t>の方向性</a:t>
            </a:r>
            <a:r>
              <a:rPr kumimoji="1" lang="en-US" altLang="ja-JP"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a:blip r:embed="rId3"/>
          <a:stretch>
            <a:fillRect/>
          </a:stretch>
        </p:blipFill>
        <p:spPr>
          <a:xfrm>
            <a:off x="761103" y="1174129"/>
            <a:ext cx="2572735" cy="2121592"/>
          </a:xfrm>
          <a:prstGeom prst="rect">
            <a:avLst/>
          </a:prstGeom>
        </p:spPr>
      </p:pic>
      <p:sp>
        <p:nvSpPr>
          <p:cNvPr id="11" name="線吹き出し 1 (枠付き) 10"/>
          <p:cNvSpPr/>
          <p:nvPr/>
        </p:nvSpPr>
        <p:spPr>
          <a:xfrm>
            <a:off x="171512" y="2622189"/>
            <a:ext cx="1691206" cy="542056"/>
          </a:xfrm>
          <a:prstGeom prst="borderCallout1">
            <a:avLst>
              <a:gd name="adj1" fmla="val 32480"/>
              <a:gd name="adj2" fmla="val 100978"/>
              <a:gd name="adj3" fmla="val 18649"/>
              <a:gd name="adj4" fmla="val 1113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③言葉と内容いずれも知らない（</a:t>
            </a:r>
            <a:r>
              <a:rPr kumimoji="1" lang="en-US" altLang="ja-JP" sz="1050" dirty="0" smtClean="0">
                <a:solidFill>
                  <a:schemeClr val="tx1"/>
                </a:solidFill>
                <a:latin typeface="Meiryo UI" panose="020B0604030504040204" pitchFamily="50" charset="-128"/>
                <a:ea typeface="Meiryo UI" panose="020B0604030504040204" pitchFamily="50" charset="-128"/>
              </a:rPr>
              <a:t>R3:85.4%</a:t>
            </a:r>
            <a:r>
              <a:rPr kumimoji="1" lang="ja-JP" altLang="en-US" sz="1050" dirty="0" smtClean="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2" name="線吹き出し 1 (枠付き) 11"/>
          <p:cNvSpPr/>
          <p:nvPr/>
        </p:nvSpPr>
        <p:spPr>
          <a:xfrm>
            <a:off x="3513933" y="1453199"/>
            <a:ext cx="1119288" cy="709492"/>
          </a:xfrm>
          <a:prstGeom prst="borderCallout1">
            <a:avLst>
              <a:gd name="adj1" fmla="val 40108"/>
              <a:gd name="adj2" fmla="val 1825"/>
              <a:gd name="adj3" fmla="val 52786"/>
              <a:gd name="adj4" fmla="val -455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②</a:t>
            </a:r>
            <a:r>
              <a:rPr kumimoji="1" lang="ja-JP" altLang="en-US" sz="1050" dirty="0" smtClean="0">
                <a:solidFill>
                  <a:schemeClr val="tx1"/>
                </a:solidFill>
                <a:latin typeface="Meiryo UI" panose="020B0604030504040204" pitchFamily="50" charset="-128"/>
                <a:ea typeface="Meiryo UI" panose="020B0604030504040204" pitchFamily="50" charset="-128"/>
              </a:rPr>
              <a:t>言葉は聞いたことがあるが内容は知らない（</a:t>
            </a:r>
            <a:r>
              <a:rPr kumimoji="1" lang="en-US" altLang="ja-JP" sz="1050" dirty="0" smtClean="0">
                <a:solidFill>
                  <a:schemeClr val="tx1"/>
                </a:solidFill>
                <a:latin typeface="Meiryo UI" panose="020B0604030504040204" pitchFamily="50" charset="-128"/>
                <a:ea typeface="Meiryo UI" panose="020B0604030504040204" pitchFamily="50" charset="-128"/>
              </a:rPr>
              <a:t>R3:11.3%</a:t>
            </a:r>
            <a:r>
              <a:rPr kumimoji="1" lang="ja-JP" altLang="en-US" sz="1050" dirty="0" smtClean="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3" name="線吹き出し 1 (枠付き) 12"/>
          <p:cNvSpPr/>
          <p:nvPr/>
        </p:nvSpPr>
        <p:spPr>
          <a:xfrm>
            <a:off x="335309" y="1480861"/>
            <a:ext cx="1247335" cy="709492"/>
          </a:xfrm>
          <a:prstGeom prst="borderCallout1">
            <a:avLst>
              <a:gd name="adj1" fmla="val 35021"/>
              <a:gd name="adj2" fmla="val 98555"/>
              <a:gd name="adj3" fmla="val 23921"/>
              <a:gd name="adj4" fmla="val 16400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①言葉を聞いたこともあるし、内容も</a:t>
            </a:r>
            <a:r>
              <a:rPr kumimoji="1" lang="ja-JP" altLang="en-US" sz="1050" dirty="0">
                <a:solidFill>
                  <a:schemeClr val="tx1"/>
                </a:solidFill>
                <a:latin typeface="Meiryo UI" panose="020B0604030504040204" pitchFamily="50" charset="-128"/>
                <a:ea typeface="Meiryo UI" panose="020B0604030504040204" pitchFamily="50" charset="-128"/>
              </a:rPr>
              <a:t>知って</a:t>
            </a:r>
            <a:r>
              <a:rPr kumimoji="1" lang="ja-JP" altLang="en-US" sz="1050" dirty="0" smtClean="0">
                <a:solidFill>
                  <a:schemeClr val="tx1"/>
                </a:solidFill>
                <a:latin typeface="Meiryo UI" panose="020B0604030504040204" pitchFamily="50" charset="-128"/>
                <a:ea typeface="Meiryo UI" panose="020B0604030504040204" pitchFamily="50" charset="-128"/>
              </a:rPr>
              <a:t>いる（</a:t>
            </a:r>
            <a:r>
              <a:rPr kumimoji="1" lang="en-US" altLang="ja-JP" sz="1050" dirty="0" smtClean="0">
                <a:solidFill>
                  <a:schemeClr val="tx1"/>
                </a:solidFill>
                <a:latin typeface="Meiryo UI" panose="020B0604030504040204" pitchFamily="50" charset="-128"/>
                <a:ea typeface="Meiryo UI" panose="020B0604030504040204" pitchFamily="50" charset="-128"/>
              </a:rPr>
              <a:t>R3:3.3%</a:t>
            </a:r>
            <a:r>
              <a:rPr kumimoji="1" lang="ja-JP" altLang="en-US" sz="1050" dirty="0" smtClean="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2813545" y="2333029"/>
            <a:ext cx="1819676" cy="1015663"/>
          </a:xfrm>
          <a:prstGeom prst="rect">
            <a:avLst/>
          </a:prstGeom>
          <a:solidFill>
            <a:schemeClr val="bg1"/>
          </a:solidFill>
          <a:ln>
            <a:solidFill>
              <a:schemeClr val="tx1"/>
            </a:solidFill>
            <a:prstDash val="dash"/>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歳若返り」を聞いた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ことがある府民（①＋②）</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R4:18.2%</a:t>
            </a:r>
          </a:p>
          <a:p>
            <a:r>
              <a:rPr kumimoji="1" lang="en-US" altLang="ja-JP" sz="1200" dirty="0" smtClean="0">
                <a:latin typeface="Meiryo UI" panose="020B0604030504040204" pitchFamily="50" charset="-128"/>
                <a:ea typeface="Meiryo UI" panose="020B0604030504040204" pitchFamily="50" charset="-128"/>
              </a:rPr>
              <a:t>R3:14.6%</a:t>
            </a: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3.6%</a:t>
            </a:r>
            <a:r>
              <a:rPr kumimoji="1" lang="ja-JP" altLang="en-US" sz="1200" b="1" u="sng" dirty="0">
                <a:latin typeface="Meiryo UI" panose="020B0604030504040204" pitchFamily="50" charset="-128"/>
                <a:ea typeface="Meiryo UI" panose="020B0604030504040204" pitchFamily="50" charset="-128"/>
              </a:rPr>
              <a:t>増加</a:t>
            </a:r>
          </a:p>
        </p:txBody>
      </p:sp>
      <p:pic>
        <p:nvPicPr>
          <p:cNvPr id="22" name="図 21"/>
          <p:cNvPicPr>
            <a:picLocks noChangeAspect="1"/>
          </p:cNvPicPr>
          <p:nvPr/>
        </p:nvPicPr>
        <p:blipFill>
          <a:blip r:embed="rId4"/>
          <a:stretch>
            <a:fillRect/>
          </a:stretch>
        </p:blipFill>
        <p:spPr>
          <a:xfrm>
            <a:off x="90677" y="3552169"/>
            <a:ext cx="4718713" cy="3218967"/>
          </a:xfrm>
          <a:prstGeom prst="rect">
            <a:avLst/>
          </a:prstGeom>
        </p:spPr>
      </p:pic>
      <p:pic>
        <p:nvPicPr>
          <p:cNvPr id="23" name="図 22"/>
          <p:cNvPicPr>
            <a:picLocks noChangeAspect="1"/>
          </p:cNvPicPr>
          <p:nvPr/>
        </p:nvPicPr>
        <p:blipFill>
          <a:blip r:embed="rId5"/>
          <a:stretch>
            <a:fillRect/>
          </a:stretch>
        </p:blipFill>
        <p:spPr>
          <a:xfrm>
            <a:off x="5505739" y="1583894"/>
            <a:ext cx="3743268" cy="2115495"/>
          </a:xfrm>
          <a:prstGeom prst="rect">
            <a:avLst/>
          </a:prstGeom>
        </p:spPr>
      </p:pic>
      <p:sp>
        <p:nvSpPr>
          <p:cNvPr id="17" name="線吹き出し 1 (枠付き) 16"/>
          <p:cNvSpPr/>
          <p:nvPr/>
        </p:nvSpPr>
        <p:spPr>
          <a:xfrm>
            <a:off x="8324435" y="2084200"/>
            <a:ext cx="1408961" cy="429769"/>
          </a:xfrm>
          <a:prstGeom prst="borderCallout1">
            <a:avLst>
              <a:gd name="adj1" fmla="val 40108"/>
              <a:gd name="adj2" fmla="val 1825"/>
              <a:gd name="adj3" fmla="val 76242"/>
              <a:gd name="adj4" fmla="val -291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①とても関心がある（</a:t>
            </a:r>
            <a:r>
              <a:rPr kumimoji="1" lang="en-US" altLang="ja-JP" sz="1050" dirty="0" smtClean="0">
                <a:solidFill>
                  <a:schemeClr val="tx1"/>
                </a:solidFill>
                <a:latin typeface="Meiryo UI" panose="020B0604030504040204" pitchFamily="50" charset="-128"/>
                <a:ea typeface="Meiryo UI" panose="020B0604030504040204" pitchFamily="50" charset="-128"/>
              </a:rPr>
              <a:t>R3:28.8%</a:t>
            </a:r>
            <a:r>
              <a:rPr kumimoji="1" lang="ja-JP" altLang="en-US" sz="1050" dirty="0" smtClean="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8" name="線吹き出し 1 (枠付き) 17"/>
          <p:cNvSpPr/>
          <p:nvPr/>
        </p:nvSpPr>
        <p:spPr>
          <a:xfrm>
            <a:off x="5157196" y="2893829"/>
            <a:ext cx="1281526" cy="354885"/>
          </a:xfrm>
          <a:prstGeom prst="borderCallout1">
            <a:avLst>
              <a:gd name="adj1" fmla="val 55680"/>
              <a:gd name="adj2" fmla="val 100621"/>
              <a:gd name="adj3" fmla="val 59207"/>
              <a:gd name="adj4" fmla="val 14044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②まあ</a:t>
            </a:r>
            <a:r>
              <a:rPr kumimoji="1" lang="ja-JP" altLang="en-US" sz="1050" dirty="0">
                <a:solidFill>
                  <a:schemeClr val="tx1"/>
                </a:solidFill>
                <a:latin typeface="Meiryo UI" panose="020B0604030504040204" pitchFamily="50" charset="-128"/>
                <a:ea typeface="Meiryo UI" panose="020B0604030504040204" pitchFamily="50" charset="-128"/>
              </a:rPr>
              <a:t>まあ</a:t>
            </a:r>
            <a:r>
              <a:rPr kumimoji="1" lang="ja-JP" altLang="en-US" sz="1050" dirty="0" smtClean="0">
                <a:solidFill>
                  <a:schemeClr val="tx1"/>
                </a:solidFill>
                <a:latin typeface="Meiryo UI" panose="020B0604030504040204" pitchFamily="50" charset="-128"/>
                <a:ea typeface="Meiryo UI" panose="020B0604030504040204" pitchFamily="50" charset="-128"/>
              </a:rPr>
              <a:t>関心がある</a:t>
            </a:r>
            <a:r>
              <a:rPr kumimoji="1" lang="en-US" altLang="ja-JP" sz="1050" dirty="0" smtClean="0">
                <a:solidFill>
                  <a:schemeClr val="tx1"/>
                </a:solidFill>
                <a:latin typeface="Meiryo UI" panose="020B0604030504040204" pitchFamily="50" charset="-128"/>
                <a:ea typeface="Meiryo UI" panose="020B0604030504040204" pitchFamily="50" charset="-128"/>
              </a:rPr>
              <a:t>(R3:47.6%)</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9" name="線吹き出し 1 (枠付き) 18"/>
          <p:cNvSpPr/>
          <p:nvPr/>
        </p:nvSpPr>
        <p:spPr>
          <a:xfrm>
            <a:off x="5055986" y="2124431"/>
            <a:ext cx="1281526" cy="401525"/>
          </a:xfrm>
          <a:prstGeom prst="borderCallout1">
            <a:avLst>
              <a:gd name="adj1" fmla="val 45299"/>
              <a:gd name="adj2" fmla="val 100621"/>
              <a:gd name="adj3" fmla="val 54640"/>
              <a:gd name="adj4" fmla="val 14474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③どちらでもない（</a:t>
            </a:r>
            <a:r>
              <a:rPr kumimoji="1" lang="en-US" altLang="ja-JP" sz="1050" dirty="0" smtClean="0">
                <a:solidFill>
                  <a:schemeClr val="tx1"/>
                </a:solidFill>
                <a:latin typeface="Meiryo UI" panose="020B0604030504040204" pitchFamily="50" charset="-128"/>
                <a:ea typeface="Meiryo UI" panose="020B0604030504040204" pitchFamily="50" charset="-128"/>
              </a:rPr>
              <a:t>R3:15.4%</a:t>
            </a:r>
            <a:r>
              <a:rPr kumimoji="1" lang="ja-JP" altLang="en-US" sz="1050" dirty="0" smtClean="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0" name="線吹き出し 1 (枠付き) 19"/>
          <p:cNvSpPr/>
          <p:nvPr/>
        </p:nvSpPr>
        <p:spPr>
          <a:xfrm>
            <a:off x="5157196" y="1564935"/>
            <a:ext cx="1281526" cy="423052"/>
          </a:xfrm>
          <a:prstGeom prst="borderCallout1">
            <a:avLst>
              <a:gd name="adj1" fmla="val 45299"/>
              <a:gd name="adj2" fmla="val 100621"/>
              <a:gd name="adj3" fmla="val 26029"/>
              <a:gd name="adj4" fmla="val 13963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④あまり関心がない（</a:t>
            </a:r>
            <a:r>
              <a:rPr kumimoji="1" lang="en-US" altLang="ja-JP" sz="1050" dirty="0" smtClean="0">
                <a:solidFill>
                  <a:schemeClr val="tx1"/>
                </a:solidFill>
                <a:latin typeface="Meiryo UI" panose="020B0604030504040204" pitchFamily="50" charset="-128"/>
                <a:ea typeface="Meiryo UI" panose="020B0604030504040204" pitchFamily="50" charset="-128"/>
              </a:rPr>
              <a:t>R3:5.5%</a:t>
            </a:r>
            <a:r>
              <a:rPr kumimoji="1" lang="ja-JP" altLang="en-US" sz="1050" dirty="0" smtClean="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1" name="線吹き出し 1 (枠付き) 20"/>
          <p:cNvSpPr/>
          <p:nvPr/>
        </p:nvSpPr>
        <p:spPr>
          <a:xfrm>
            <a:off x="8561484" y="1592033"/>
            <a:ext cx="1119288" cy="418166"/>
          </a:xfrm>
          <a:prstGeom prst="borderCallout1">
            <a:avLst>
              <a:gd name="adj1" fmla="val 40108"/>
              <a:gd name="adj2" fmla="val 1825"/>
              <a:gd name="adj3" fmla="val 21373"/>
              <a:gd name="adj4" fmla="val -784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⑤全く関心がない</a:t>
            </a:r>
            <a:r>
              <a:rPr kumimoji="1" lang="en-US" altLang="ja-JP" sz="1050" dirty="0" smtClean="0">
                <a:solidFill>
                  <a:schemeClr val="tx1"/>
                </a:solidFill>
                <a:latin typeface="Meiryo UI" panose="020B0604030504040204" pitchFamily="50" charset="-128"/>
                <a:ea typeface="Meiryo UI" panose="020B0604030504040204" pitchFamily="50" charset="-128"/>
              </a:rPr>
              <a:t>(R3:2.7%)</a:t>
            </a:r>
          </a:p>
        </p:txBody>
      </p:sp>
      <p:sp>
        <p:nvSpPr>
          <p:cNvPr id="36" name="テキスト ボックス 35"/>
          <p:cNvSpPr txBox="1"/>
          <p:nvPr/>
        </p:nvSpPr>
        <p:spPr>
          <a:xfrm>
            <a:off x="7905184" y="2607039"/>
            <a:ext cx="1837625" cy="1015663"/>
          </a:xfrm>
          <a:prstGeom prst="rect">
            <a:avLst/>
          </a:prstGeom>
          <a:solidFill>
            <a:schemeClr val="bg1"/>
          </a:solidFill>
          <a:ln>
            <a:solidFill>
              <a:schemeClr val="tx1"/>
            </a:solidFill>
            <a:prstDash val="dash"/>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歳若返り」に関心がある府民（①＋②）</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R4:81.8%</a:t>
            </a:r>
          </a:p>
          <a:p>
            <a:r>
              <a:rPr kumimoji="1" lang="en-US" altLang="ja-JP" sz="1200" dirty="0" smtClean="0">
                <a:latin typeface="Meiryo UI" panose="020B0604030504040204" pitchFamily="50" charset="-128"/>
                <a:ea typeface="Meiryo UI" panose="020B0604030504040204" pitchFamily="50" charset="-128"/>
              </a:rPr>
              <a:t>R3:76.4%</a:t>
            </a: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5.4%</a:t>
            </a:r>
            <a:r>
              <a:rPr kumimoji="1" lang="ja-JP" altLang="en-US" sz="1200" b="1" u="sng" dirty="0">
                <a:latin typeface="Meiryo UI" panose="020B0604030504040204" pitchFamily="50" charset="-128"/>
                <a:ea typeface="Meiryo UI" panose="020B0604030504040204" pitchFamily="50" charset="-128"/>
              </a:rPr>
              <a:t>増加</a:t>
            </a:r>
          </a:p>
        </p:txBody>
      </p:sp>
    </p:spTree>
    <p:extLst>
      <p:ext uri="{BB962C8B-B14F-4D97-AF65-F5344CB8AC3E}">
        <p14:creationId xmlns:p14="http://schemas.microsoft.com/office/powerpoint/2010/main" val="153378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447</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2023-03-23T06:07:43Z</dcterms:created>
  <dcterms:modified xsi:type="dcterms:W3CDTF">2023-03-23T06:15:55Z</dcterms:modified>
</cp:coreProperties>
</file>