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69" r:id="rId1"/>
  </p:sldMasterIdLst>
  <p:notesMasterIdLst>
    <p:notesMasterId r:id="rId18"/>
  </p:notesMasterIdLst>
  <p:sldIdLst>
    <p:sldId id="256" r:id="rId2"/>
    <p:sldId id="257" r:id="rId3"/>
    <p:sldId id="258" r:id="rId4"/>
    <p:sldId id="259" r:id="rId5"/>
    <p:sldId id="264" r:id="rId6"/>
    <p:sldId id="269" r:id="rId7"/>
    <p:sldId id="262" r:id="rId8"/>
    <p:sldId id="270" r:id="rId9"/>
    <p:sldId id="263" r:id="rId10"/>
    <p:sldId id="271" r:id="rId11"/>
    <p:sldId id="260" r:id="rId12"/>
    <p:sldId id="265" r:id="rId13"/>
    <p:sldId id="273" r:id="rId14"/>
    <p:sldId id="267" r:id="rId15"/>
    <p:sldId id="272" r:id="rId16"/>
    <p:sldId id="268" r:id="rId1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E74754F-6CA2-4446-950F-3E5A8955C12E}">
          <p14:sldIdLst>
            <p14:sldId id="256"/>
          </p14:sldIdLst>
        </p14:section>
        <p14:section name="目次" id="{0ACEB291-8084-4075-9950-71543A69FE92}">
          <p14:sldIdLst>
            <p14:sldId id="257"/>
          </p14:sldIdLst>
        </p14:section>
        <p14:section name="内容" id="{9047C4B3-237D-4A33-BAD4-43012AD2AFB7}">
          <p14:sldIdLst>
            <p14:sldId id="258"/>
            <p14:sldId id="259"/>
            <p14:sldId id="264"/>
            <p14:sldId id="269"/>
            <p14:sldId id="262"/>
            <p14:sldId id="270"/>
            <p14:sldId id="263"/>
            <p14:sldId id="271"/>
            <p14:sldId id="260"/>
            <p14:sldId id="265"/>
            <p14:sldId id="273"/>
            <p14:sldId id="267"/>
            <p14:sldId id="272"/>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FEA"/>
    <a:srgbClr val="1903BD"/>
    <a:srgbClr val="001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57BED-DF41-48FC-808C-5CD80AB76629}" v="1" dt="2020-06-15T05:55:46.263"/>
    <p1510:client id="{13D67CA2-0598-4CF0-9F6E-2CC7AA4BCB19}" v="1981" dt="2020-06-18T08:56:38.610"/>
    <p1510:client id="{2936C51C-9455-4760-8E2C-56BB4CDC37D3}" v="214" dt="2020-06-10T08:38:03.051"/>
    <p1510:client id="{2AA34825-3740-4CD9-B44B-2E60A117CA74}" v="353" dt="2020-06-04T08:43:33.814"/>
    <p1510:client id="{41356253-73EB-41D8-80F9-7554E0FAF3A1}" v="390" dt="2020-06-08T07:56:16.911"/>
    <p1510:client id="{B2966C1D-CAF7-4FDD-A96A-23798FFFCC0C}" v="201" dt="2020-06-04T07:53:36.146"/>
    <p1510:client id="{F4E876FE-ED86-42E5-918C-8411DA0D79AA}" v="17" dt="2020-06-08T00:46:55.410"/>
    <p1510:client id="{F70DE911-F08E-4B2E-B3C6-104E07C184F7}" v="152" dt="2020-06-04T05:30:39.2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扶蘇美香" userId="S::admin@cherrylove0302gmailcom.onmicrosoft.com::3108ee1e-2982-466b-9440-a718f0d662f7" providerId="AD" clId="Web-{B2966C1D-CAF7-4FDD-A96A-23798FFFCC0C}"/>
    <pc:docChg chg="modSld">
      <pc:chgData name="扶蘇美香" userId="S::admin@cherrylove0302gmailcom.onmicrosoft.com::3108ee1e-2982-466b-9440-a718f0d662f7" providerId="AD" clId="Web-{B2966C1D-CAF7-4FDD-A96A-23798FFFCC0C}" dt="2020-06-04T07:53:36.146" v="193" actId="20577"/>
      <pc:docMkLst>
        <pc:docMk/>
      </pc:docMkLst>
      <pc:sldChg chg="addSp delSp modSp">
        <pc:chgData name="扶蘇美香" userId="S::admin@cherrylove0302gmailcom.onmicrosoft.com::3108ee1e-2982-466b-9440-a718f0d662f7" providerId="AD" clId="Web-{B2966C1D-CAF7-4FDD-A96A-23798FFFCC0C}" dt="2020-06-04T07:53:36.084" v="191" actId="20577"/>
        <pc:sldMkLst>
          <pc:docMk/>
          <pc:sldMk cId="2289060527" sldId="266"/>
        </pc:sldMkLst>
        <pc:spChg chg="mod">
          <ac:chgData name="扶蘇美香" userId="S::admin@cherrylove0302gmailcom.onmicrosoft.com::3108ee1e-2982-466b-9440-a718f0d662f7" providerId="AD" clId="Web-{B2966C1D-CAF7-4FDD-A96A-23798FFFCC0C}" dt="2020-06-04T07:52:11.646" v="145" actId="1076"/>
          <ac:spMkLst>
            <pc:docMk/>
            <pc:sldMk cId="2289060527" sldId="266"/>
            <ac:spMk id="5" creationId="{B360EB94-F839-4264-A77C-24DC24369378}"/>
          </ac:spMkLst>
        </pc:spChg>
        <pc:spChg chg="add">
          <ac:chgData name="扶蘇美香" userId="S::admin@cherrylove0302gmailcom.onmicrosoft.com::3108ee1e-2982-466b-9440-a718f0d662f7" providerId="AD" clId="Web-{B2966C1D-CAF7-4FDD-A96A-23798FFFCC0C}" dt="2020-06-04T07:49:15.740" v="0"/>
          <ac:spMkLst>
            <pc:docMk/>
            <pc:sldMk cId="2289060527" sldId="266"/>
            <ac:spMk id="7" creationId="{94C69FE1-B730-47C8-A8D6-6F3016E1B109}"/>
          </ac:spMkLst>
        </pc:spChg>
        <pc:spChg chg="mod">
          <ac:chgData name="扶蘇美香" userId="S::admin@cherrylove0302gmailcom.onmicrosoft.com::3108ee1e-2982-466b-9440-a718f0d662f7" providerId="AD" clId="Web-{B2966C1D-CAF7-4FDD-A96A-23798FFFCC0C}" dt="2020-06-04T07:52:01.521" v="141" actId="1076"/>
          <ac:spMkLst>
            <pc:docMk/>
            <pc:sldMk cId="2289060527" sldId="266"/>
            <ac:spMk id="8" creationId="{48656342-8BB8-40CF-A361-70F84A385B4B}"/>
          </ac:spMkLst>
        </pc:spChg>
        <pc:spChg chg="mod">
          <ac:chgData name="扶蘇美香" userId="S::admin@cherrylove0302gmailcom.onmicrosoft.com::3108ee1e-2982-466b-9440-a718f0d662f7" providerId="AD" clId="Web-{B2966C1D-CAF7-4FDD-A96A-23798FFFCC0C}" dt="2020-06-04T07:52:03.068" v="142" actId="1076"/>
          <ac:spMkLst>
            <pc:docMk/>
            <pc:sldMk cId="2289060527" sldId="266"/>
            <ac:spMk id="10" creationId="{D8C2B2D2-83F2-4B9A-9B22-A4D6A9DDE8D5}"/>
          </ac:spMkLst>
        </pc:spChg>
        <pc:spChg chg="mod">
          <ac:chgData name="扶蘇美香" userId="S::admin@cherrylove0302gmailcom.onmicrosoft.com::3108ee1e-2982-466b-9440-a718f0d662f7" providerId="AD" clId="Web-{B2966C1D-CAF7-4FDD-A96A-23798FFFCC0C}" dt="2020-06-04T07:52:06.474" v="143" actId="1076"/>
          <ac:spMkLst>
            <pc:docMk/>
            <pc:sldMk cId="2289060527" sldId="266"/>
            <ac:spMk id="12" creationId="{AFD4949A-41F8-408C-90C3-9C15138DFFC7}"/>
          </ac:spMkLst>
        </pc:spChg>
        <pc:spChg chg="add del">
          <ac:chgData name="扶蘇美香" userId="S::admin@cherrylove0302gmailcom.onmicrosoft.com::3108ee1e-2982-466b-9440-a718f0d662f7" providerId="AD" clId="Web-{B2966C1D-CAF7-4FDD-A96A-23798FFFCC0C}" dt="2020-06-04T07:49:54.021" v="19"/>
          <ac:spMkLst>
            <pc:docMk/>
            <pc:sldMk cId="2289060527" sldId="266"/>
            <ac:spMk id="13" creationId="{C962320B-E7B2-49D8-B6E3-8781067E855C}"/>
          </ac:spMkLst>
        </pc:spChg>
        <pc:spChg chg="add mod">
          <ac:chgData name="扶蘇美香" userId="S::admin@cherrylove0302gmailcom.onmicrosoft.com::3108ee1e-2982-466b-9440-a718f0d662f7" providerId="AD" clId="Web-{B2966C1D-CAF7-4FDD-A96A-23798FFFCC0C}" dt="2020-06-04T07:53:36.084" v="191" actId="20577"/>
          <ac:spMkLst>
            <pc:docMk/>
            <pc:sldMk cId="2289060527" sldId="266"/>
            <ac:spMk id="14" creationId="{0D2F6FA2-0D65-46F2-B5DB-C18C81859B52}"/>
          </ac:spMkLst>
        </pc:spChg>
        <pc:spChg chg="add mod">
          <ac:chgData name="扶蘇美香" userId="S::admin@cherrylove0302gmailcom.onmicrosoft.com::3108ee1e-2982-466b-9440-a718f0d662f7" providerId="AD" clId="Web-{B2966C1D-CAF7-4FDD-A96A-23798FFFCC0C}" dt="2020-06-04T07:52:09.490" v="144" actId="1076"/>
          <ac:spMkLst>
            <pc:docMk/>
            <pc:sldMk cId="2289060527" sldId="266"/>
            <ac:spMk id="15" creationId="{37426C52-5409-42A6-B9CF-9F7351B1EB7F}"/>
          </ac:spMkLst>
        </pc:spChg>
      </pc:sldChg>
    </pc:docChg>
  </pc:docChgLst>
  <pc:docChgLst>
    <pc:chgData name="扶蘇美香" userId="S::admin@cherrylove0302gmailcom.onmicrosoft.com::3108ee1e-2982-466b-9440-a718f0d662f7" providerId="AD" clId="Web-{F70DE911-F08E-4B2E-B3C6-104E07C184F7}"/>
    <pc:docChg chg="modSld">
      <pc:chgData name="扶蘇美香" userId="S::admin@cherrylove0302gmailcom.onmicrosoft.com::3108ee1e-2982-466b-9440-a718f0d662f7" providerId="AD" clId="Web-{F70DE911-F08E-4B2E-B3C6-104E07C184F7}" dt="2020-06-04T05:30:39.294" v="152"/>
      <pc:docMkLst>
        <pc:docMk/>
      </pc:docMkLst>
      <pc:sldChg chg="modSp">
        <pc:chgData name="扶蘇美香" userId="S::admin@cherrylove0302gmailcom.onmicrosoft.com::3108ee1e-2982-466b-9440-a718f0d662f7" providerId="AD" clId="Web-{F70DE911-F08E-4B2E-B3C6-104E07C184F7}" dt="2020-06-04T05:29:58.044" v="143" actId="20577"/>
        <pc:sldMkLst>
          <pc:docMk/>
          <pc:sldMk cId="4267217458" sldId="259"/>
        </pc:sldMkLst>
        <pc:spChg chg="mod">
          <ac:chgData name="扶蘇美香" userId="S::admin@cherrylove0302gmailcom.onmicrosoft.com::3108ee1e-2982-466b-9440-a718f0d662f7" providerId="AD" clId="Web-{F70DE911-F08E-4B2E-B3C6-104E07C184F7}" dt="2020-06-04T04:44:12.679" v="27" actId="20577"/>
          <ac:spMkLst>
            <pc:docMk/>
            <pc:sldMk cId="4267217458" sldId="259"/>
            <ac:spMk id="7" creationId="{00000000-0000-0000-0000-000000000000}"/>
          </ac:spMkLst>
        </pc:spChg>
        <pc:spChg chg="mod">
          <ac:chgData name="扶蘇美香" userId="S::admin@cherrylove0302gmailcom.onmicrosoft.com::3108ee1e-2982-466b-9440-a718f0d662f7" providerId="AD" clId="Web-{F70DE911-F08E-4B2E-B3C6-104E07C184F7}" dt="2020-06-04T05:29:58.044" v="143" actId="20577"/>
          <ac:spMkLst>
            <pc:docMk/>
            <pc:sldMk cId="4267217458" sldId="259"/>
            <ac:spMk id="8" creationId="{00000000-0000-0000-0000-000000000000}"/>
          </ac:spMkLst>
        </pc:spChg>
      </pc:sldChg>
      <pc:sldChg chg="addSp modSp">
        <pc:chgData name="扶蘇美香" userId="S::admin@cherrylove0302gmailcom.onmicrosoft.com::3108ee1e-2982-466b-9440-a718f0d662f7" providerId="AD" clId="Web-{F70DE911-F08E-4B2E-B3C6-104E07C184F7}" dt="2020-06-04T05:18:54.650" v="142"/>
        <pc:sldMkLst>
          <pc:docMk/>
          <pc:sldMk cId="41902769" sldId="265"/>
        </pc:sldMkLst>
        <pc:spChg chg="mod">
          <ac:chgData name="扶蘇美香" userId="S::admin@cherrylove0302gmailcom.onmicrosoft.com::3108ee1e-2982-466b-9440-a718f0d662f7" providerId="AD" clId="Web-{F70DE911-F08E-4B2E-B3C6-104E07C184F7}" dt="2020-06-04T04:45:04.054" v="39" actId="20577"/>
          <ac:spMkLst>
            <pc:docMk/>
            <pc:sldMk cId="41902769" sldId="265"/>
            <ac:spMk id="5" creationId="{00000000-0000-0000-0000-000000000000}"/>
          </ac:spMkLst>
        </pc:spChg>
        <pc:spChg chg="add mod">
          <ac:chgData name="扶蘇美香" userId="S::admin@cherrylove0302gmailcom.onmicrosoft.com::3108ee1e-2982-466b-9440-a718f0d662f7" providerId="AD" clId="Web-{F70DE911-F08E-4B2E-B3C6-104E07C184F7}" dt="2020-06-04T04:48:20.337" v="107"/>
          <ac:spMkLst>
            <pc:docMk/>
            <pc:sldMk cId="41902769" sldId="265"/>
            <ac:spMk id="6" creationId="{DF413F0A-924F-46AB-9401-82F790D1F72F}"/>
          </ac:spMkLst>
        </pc:spChg>
        <pc:spChg chg="add mod">
          <ac:chgData name="扶蘇美香" userId="S::admin@cherrylove0302gmailcom.onmicrosoft.com::3108ee1e-2982-466b-9440-a718f0d662f7" providerId="AD" clId="Web-{F70DE911-F08E-4B2E-B3C6-104E07C184F7}" dt="2020-06-04T04:48:20.337" v="108"/>
          <ac:spMkLst>
            <pc:docMk/>
            <pc:sldMk cId="41902769" sldId="265"/>
            <ac:spMk id="7" creationId="{0BF8579B-BD52-48EE-BB3B-6C5B9C91850E}"/>
          </ac:spMkLst>
        </pc:spChg>
        <pc:spChg chg="add mod">
          <ac:chgData name="扶蘇美香" userId="S::admin@cherrylove0302gmailcom.onmicrosoft.com::3108ee1e-2982-466b-9440-a718f0d662f7" providerId="AD" clId="Web-{F70DE911-F08E-4B2E-B3C6-104E07C184F7}" dt="2020-06-04T04:48:20.352" v="109"/>
          <ac:spMkLst>
            <pc:docMk/>
            <pc:sldMk cId="41902769" sldId="265"/>
            <ac:spMk id="8" creationId="{976D9DF5-7E0B-4B94-96C4-17A86AD27374}"/>
          </ac:spMkLst>
        </pc:spChg>
        <pc:spChg chg="add mod">
          <ac:chgData name="扶蘇美香" userId="S::admin@cherrylove0302gmailcom.onmicrosoft.com::3108ee1e-2982-466b-9440-a718f0d662f7" providerId="AD" clId="Web-{F70DE911-F08E-4B2E-B3C6-104E07C184F7}" dt="2020-06-04T04:46:13.945" v="65" actId="1076"/>
          <ac:spMkLst>
            <pc:docMk/>
            <pc:sldMk cId="41902769" sldId="265"/>
            <ac:spMk id="9" creationId="{2EBDB47D-BA34-4499-9FF4-200F1F01095B}"/>
          </ac:spMkLst>
        </pc:spChg>
        <pc:spChg chg="add mod">
          <ac:chgData name="扶蘇美香" userId="S::admin@cherrylove0302gmailcom.onmicrosoft.com::3108ee1e-2982-466b-9440-a718f0d662f7" providerId="AD" clId="Web-{F70DE911-F08E-4B2E-B3C6-104E07C184F7}" dt="2020-06-04T04:46:45.196" v="85" actId="1076"/>
          <ac:spMkLst>
            <pc:docMk/>
            <pc:sldMk cId="41902769" sldId="265"/>
            <ac:spMk id="10" creationId="{AEBDC624-FAFE-4CA0-ABA0-FE1288959911}"/>
          </ac:spMkLst>
        </pc:spChg>
        <pc:spChg chg="add mod">
          <ac:chgData name="扶蘇美香" userId="S::admin@cherrylove0302gmailcom.onmicrosoft.com::3108ee1e-2982-466b-9440-a718f0d662f7" providerId="AD" clId="Web-{F70DE911-F08E-4B2E-B3C6-104E07C184F7}" dt="2020-06-04T04:47:38.586" v="106" actId="1076"/>
          <ac:spMkLst>
            <pc:docMk/>
            <pc:sldMk cId="41902769" sldId="265"/>
            <ac:spMk id="11" creationId="{CDF8F4B3-EAD0-4132-B4DD-B68C003AEA38}"/>
          </ac:spMkLst>
        </pc:spChg>
        <pc:spChg chg="add mod">
          <ac:chgData name="扶蘇美香" userId="S::admin@cherrylove0302gmailcom.onmicrosoft.com::3108ee1e-2982-466b-9440-a718f0d662f7" providerId="AD" clId="Web-{F70DE911-F08E-4B2E-B3C6-104E07C184F7}" dt="2020-06-04T05:18:50.165" v="139" actId="1076"/>
          <ac:spMkLst>
            <pc:docMk/>
            <pc:sldMk cId="41902769" sldId="265"/>
            <ac:spMk id="12" creationId="{00B2F2E7-8A27-45C6-8E0C-F22BE5A0AC2A}"/>
          </ac:spMkLst>
        </pc:spChg>
        <pc:spChg chg="add mod">
          <ac:chgData name="扶蘇美香" userId="S::admin@cherrylove0302gmailcom.onmicrosoft.com::3108ee1e-2982-466b-9440-a718f0d662f7" providerId="AD" clId="Web-{F70DE911-F08E-4B2E-B3C6-104E07C184F7}" dt="2020-06-04T05:18:54.650" v="142"/>
          <ac:spMkLst>
            <pc:docMk/>
            <pc:sldMk cId="41902769" sldId="265"/>
            <ac:spMk id="13" creationId="{6CF04585-32E8-492C-9B72-71FC8C360F6F}"/>
          </ac:spMkLst>
        </pc:spChg>
      </pc:sldChg>
      <pc:sldChg chg="addSp modSp">
        <pc:chgData name="扶蘇美香" userId="S::admin@cherrylove0302gmailcom.onmicrosoft.com::3108ee1e-2982-466b-9440-a718f0d662f7" providerId="AD" clId="Web-{F70DE911-F08E-4B2E-B3C6-104E07C184F7}" dt="2020-06-04T05:30:39.294" v="152"/>
        <pc:sldMkLst>
          <pc:docMk/>
          <pc:sldMk cId="2289060527" sldId="266"/>
        </pc:sldMkLst>
        <pc:spChg chg="add mod">
          <ac:chgData name="扶蘇美香" userId="S::admin@cherrylove0302gmailcom.onmicrosoft.com::3108ee1e-2982-466b-9440-a718f0d662f7" providerId="AD" clId="Web-{F70DE911-F08E-4B2E-B3C6-104E07C184F7}" dt="2020-06-04T05:30:21.247" v="149" actId="1076"/>
          <ac:spMkLst>
            <pc:docMk/>
            <pc:sldMk cId="2289060527" sldId="266"/>
            <ac:spMk id="5" creationId="{B360EB94-F839-4264-A77C-24DC24369378}"/>
          </ac:spMkLst>
        </pc:spChg>
        <pc:spChg chg="add mod">
          <ac:chgData name="扶蘇美香" userId="S::admin@cherrylove0302gmailcom.onmicrosoft.com::3108ee1e-2982-466b-9440-a718f0d662f7" providerId="AD" clId="Web-{F70DE911-F08E-4B2E-B3C6-104E07C184F7}" dt="2020-06-04T04:42:35.975" v="7" actId="20577"/>
          <ac:spMkLst>
            <pc:docMk/>
            <pc:sldMk cId="2289060527" sldId="266"/>
            <ac:spMk id="6" creationId="{547D4B33-7D34-4B57-95F3-2FB472B45591}"/>
          </ac:spMkLst>
        </pc:spChg>
        <pc:spChg chg="add">
          <ac:chgData name="扶蘇美香" userId="S::admin@cherrylove0302gmailcom.onmicrosoft.com::3108ee1e-2982-466b-9440-a718f0d662f7" providerId="AD" clId="Web-{F70DE911-F08E-4B2E-B3C6-104E07C184F7}" dt="2020-06-04T05:30:39.263" v="150"/>
          <ac:spMkLst>
            <pc:docMk/>
            <pc:sldMk cId="2289060527" sldId="266"/>
            <ac:spMk id="8" creationId="{48656342-8BB8-40CF-A361-70F84A385B4B}"/>
          </ac:spMkLst>
        </pc:spChg>
        <pc:spChg chg="add">
          <ac:chgData name="扶蘇美香" userId="S::admin@cherrylove0302gmailcom.onmicrosoft.com::3108ee1e-2982-466b-9440-a718f0d662f7" providerId="AD" clId="Web-{F70DE911-F08E-4B2E-B3C6-104E07C184F7}" dt="2020-06-04T05:30:39.278" v="151"/>
          <ac:spMkLst>
            <pc:docMk/>
            <pc:sldMk cId="2289060527" sldId="266"/>
            <ac:spMk id="10" creationId="{D8C2B2D2-83F2-4B9A-9B22-A4D6A9DDE8D5}"/>
          </ac:spMkLst>
        </pc:spChg>
        <pc:spChg chg="add">
          <ac:chgData name="扶蘇美香" userId="S::admin@cherrylove0302gmailcom.onmicrosoft.com::3108ee1e-2982-466b-9440-a718f0d662f7" providerId="AD" clId="Web-{F70DE911-F08E-4B2E-B3C6-104E07C184F7}" dt="2020-06-04T05:30:39.294" v="152"/>
          <ac:spMkLst>
            <pc:docMk/>
            <pc:sldMk cId="2289060527" sldId="266"/>
            <ac:spMk id="12" creationId="{AFD4949A-41F8-408C-90C3-9C15138DFFC7}"/>
          </ac:spMkLst>
        </pc:spChg>
      </pc:sldChg>
      <pc:sldChg chg="addSp modSp">
        <pc:chgData name="扶蘇美香" userId="S::admin@cherrylove0302gmailcom.onmicrosoft.com::3108ee1e-2982-466b-9440-a718f0d662f7" providerId="AD" clId="Web-{F70DE911-F08E-4B2E-B3C6-104E07C184F7}" dt="2020-06-04T04:42:44.100" v="15" actId="20577"/>
        <pc:sldMkLst>
          <pc:docMk/>
          <pc:sldMk cId="644452133" sldId="267"/>
        </pc:sldMkLst>
        <pc:spChg chg="add mod">
          <ac:chgData name="扶蘇美香" userId="S::admin@cherrylove0302gmailcom.onmicrosoft.com::3108ee1e-2982-466b-9440-a718f0d662f7" providerId="AD" clId="Web-{F70DE911-F08E-4B2E-B3C6-104E07C184F7}" dt="2020-06-04T04:42:44.100" v="15" actId="20577"/>
          <ac:spMkLst>
            <pc:docMk/>
            <pc:sldMk cId="644452133" sldId="267"/>
            <ac:spMk id="6" creationId="{47E50F6B-921C-44B2-9CE7-917435FE6574}"/>
          </ac:spMkLst>
        </pc:spChg>
      </pc:sldChg>
      <pc:sldChg chg="modSp">
        <pc:chgData name="扶蘇美香" userId="S::admin@cherrylove0302gmailcom.onmicrosoft.com::3108ee1e-2982-466b-9440-a718f0d662f7" providerId="AD" clId="Web-{F70DE911-F08E-4B2E-B3C6-104E07C184F7}" dt="2020-06-04T04:22:55.699" v="1" actId="20577"/>
        <pc:sldMkLst>
          <pc:docMk/>
          <pc:sldMk cId="1615993240" sldId="270"/>
        </pc:sldMkLst>
        <pc:spChg chg="mod">
          <ac:chgData name="扶蘇美香" userId="S::admin@cherrylove0302gmailcom.onmicrosoft.com::3108ee1e-2982-466b-9440-a718f0d662f7" providerId="AD" clId="Web-{F70DE911-F08E-4B2E-B3C6-104E07C184F7}" dt="2020-06-04T04:22:55.699" v="1" actId="20577"/>
          <ac:spMkLst>
            <pc:docMk/>
            <pc:sldMk cId="1615993240" sldId="270"/>
            <ac:spMk id="8" creationId="{00000000-0000-0000-0000-000000000000}"/>
          </ac:spMkLst>
        </pc:spChg>
      </pc:sldChg>
      <pc:sldChg chg="modSp">
        <pc:chgData name="扶蘇美香" userId="S::admin@cherrylove0302gmailcom.onmicrosoft.com::3108ee1e-2982-466b-9440-a718f0d662f7" providerId="AD" clId="Web-{F70DE911-F08E-4B2E-B3C6-104E07C184F7}" dt="2020-06-04T04:23:12.136" v="2" actId="1076"/>
        <pc:sldMkLst>
          <pc:docMk/>
          <pc:sldMk cId="388710825" sldId="271"/>
        </pc:sldMkLst>
        <pc:spChg chg="mod">
          <ac:chgData name="扶蘇美香" userId="S::admin@cherrylove0302gmailcom.onmicrosoft.com::3108ee1e-2982-466b-9440-a718f0d662f7" providerId="AD" clId="Web-{F70DE911-F08E-4B2E-B3C6-104E07C184F7}" dt="2020-06-04T04:23:12.136" v="2" actId="1076"/>
          <ac:spMkLst>
            <pc:docMk/>
            <pc:sldMk cId="388710825" sldId="271"/>
            <ac:spMk id="15" creationId="{00000000-0000-0000-0000-000000000000}"/>
          </ac:spMkLst>
        </pc:spChg>
      </pc:sldChg>
    </pc:docChg>
  </pc:docChgLst>
  <pc:docChgLst>
    <pc:chgData name="扶蘇美香" userId="S::admin@cherrylove0302gmailcom.onmicrosoft.com::3108ee1e-2982-466b-9440-a718f0d662f7" providerId="AD" clId="Web-{F4E876FE-ED86-42E5-918C-8411DA0D79AA}"/>
    <pc:docChg chg="modSld">
      <pc:chgData name="扶蘇美香" userId="S::admin@cherrylove0302gmailcom.onmicrosoft.com::3108ee1e-2982-466b-9440-a718f0d662f7" providerId="AD" clId="Web-{F4E876FE-ED86-42E5-918C-8411DA0D79AA}" dt="2020-06-08T00:46:37.660" v="7" actId="20577"/>
      <pc:docMkLst>
        <pc:docMk/>
      </pc:docMkLst>
      <pc:sldChg chg="modSp">
        <pc:chgData name="扶蘇美香" userId="S::admin@cherrylove0302gmailcom.onmicrosoft.com::3108ee1e-2982-466b-9440-a718f0d662f7" providerId="AD" clId="Web-{F4E876FE-ED86-42E5-918C-8411DA0D79AA}" dt="2020-06-08T00:46:19.847" v="1" actId="20577"/>
        <pc:sldMkLst>
          <pc:docMk/>
          <pc:sldMk cId="4267217458" sldId="259"/>
        </pc:sldMkLst>
        <pc:spChg chg="mod">
          <ac:chgData name="扶蘇美香" userId="S::admin@cherrylove0302gmailcom.onmicrosoft.com::3108ee1e-2982-466b-9440-a718f0d662f7" providerId="AD" clId="Web-{F4E876FE-ED86-42E5-918C-8411DA0D79AA}" dt="2020-06-08T00:46:19.847" v="1" actId="20577"/>
          <ac:spMkLst>
            <pc:docMk/>
            <pc:sldMk cId="4267217458" sldId="259"/>
            <ac:spMk id="9" creationId="{00000000-0000-0000-0000-000000000000}"/>
          </ac:spMkLst>
        </pc:spChg>
      </pc:sldChg>
      <pc:sldChg chg="modSp">
        <pc:chgData name="扶蘇美香" userId="S::admin@cherrylove0302gmailcom.onmicrosoft.com::3108ee1e-2982-466b-9440-a718f0d662f7" providerId="AD" clId="Web-{F4E876FE-ED86-42E5-918C-8411DA0D79AA}" dt="2020-06-08T00:46:34.816" v="5" actId="20577"/>
        <pc:sldMkLst>
          <pc:docMk/>
          <pc:sldMk cId="644452133" sldId="267"/>
        </pc:sldMkLst>
        <pc:spChg chg="mod">
          <ac:chgData name="扶蘇美香" userId="S::admin@cherrylove0302gmailcom.onmicrosoft.com::3108ee1e-2982-466b-9440-a718f0d662f7" providerId="AD" clId="Web-{F4E876FE-ED86-42E5-918C-8411DA0D79AA}" dt="2020-06-08T00:46:34.816" v="5" actId="20577"/>
          <ac:spMkLst>
            <pc:docMk/>
            <pc:sldMk cId="644452133" sldId="267"/>
            <ac:spMk id="26" creationId="{D57BDD6B-EB9A-408E-8E28-6D1D8CAF9E78}"/>
          </ac:spMkLst>
        </pc:spChg>
        <pc:spChg chg="mod">
          <ac:chgData name="扶蘇美香" userId="S::admin@cherrylove0302gmailcom.onmicrosoft.com::3108ee1e-2982-466b-9440-a718f0d662f7" providerId="AD" clId="Web-{F4E876FE-ED86-42E5-918C-8411DA0D79AA}" dt="2020-06-08T00:46:28.675" v="2" actId="20577"/>
          <ac:spMkLst>
            <pc:docMk/>
            <pc:sldMk cId="644452133" sldId="267"/>
            <ac:spMk id="27" creationId="{C7E0BB6D-1E9A-48BF-A419-56DFCB062A7F}"/>
          </ac:spMkLst>
        </pc:spChg>
      </pc:sldChg>
    </pc:docChg>
  </pc:docChgLst>
  <pc:docChgLst>
    <pc:chgData name="扶蘇美香" userId="S::admin@cherrylove0302gmailcom.onmicrosoft.com::3108ee1e-2982-466b-9440-a718f0d662f7" providerId="AD" clId="Web-{2AA34825-3740-4CD9-B44B-2E60A117CA74}"/>
    <pc:docChg chg="modSld">
      <pc:chgData name="扶蘇美香" userId="S::admin@cherrylove0302gmailcom.onmicrosoft.com::3108ee1e-2982-466b-9440-a718f0d662f7" providerId="AD" clId="Web-{2AA34825-3740-4CD9-B44B-2E60A117CA74}" dt="2020-06-04T08:43:33.814" v="344" actId="20577"/>
      <pc:docMkLst>
        <pc:docMk/>
      </pc:docMkLst>
      <pc:sldChg chg="modSp">
        <pc:chgData name="扶蘇美香" userId="S::admin@cherrylove0302gmailcom.onmicrosoft.com::3108ee1e-2982-466b-9440-a718f0d662f7" providerId="AD" clId="Web-{2AA34825-3740-4CD9-B44B-2E60A117CA74}" dt="2020-06-04T08:27:17.736" v="178" actId="20577"/>
        <pc:sldMkLst>
          <pc:docMk/>
          <pc:sldMk cId="4267217458" sldId="259"/>
        </pc:sldMkLst>
        <pc:spChg chg="mod">
          <ac:chgData name="扶蘇美香" userId="S::admin@cherrylove0302gmailcom.onmicrosoft.com::3108ee1e-2982-466b-9440-a718f0d662f7" providerId="AD" clId="Web-{2AA34825-3740-4CD9-B44B-2E60A117CA74}" dt="2020-06-04T08:27:17.736" v="178" actId="20577"/>
          <ac:spMkLst>
            <pc:docMk/>
            <pc:sldMk cId="4267217458" sldId="259"/>
            <ac:spMk id="9" creationId="{00000000-0000-0000-0000-000000000000}"/>
          </ac:spMkLst>
        </pc:spChg>
      </pc:sldChg>
      <pc:sldChg chg="addSp delSp modSp">
        <pc:chgData name="扶蘇美香" userId="S::admin@cherrylove0302gmailcom.onmicrosoft.com::3108ee1e-2982-466b-9440-a718f0d662f7" providerId="AD" clId="Web-{2AA34825-3740-4CD9-B44B-2E60A117CA74}" dt="2020-06-04T08:43:33.814" v="344" actId="20577"/>
        <pc:sldMkLst>
          <pc:docMk/>
          <pc:sldMk cId="3093096869" sldId="260"/>
        </pc:sldMkLst>
        <pc:spChg chg="mod">
          <ac:chgData name="扶蘇美香" userId="S::admin@cherrylove0302gmailcom.onmicrosoft.com::3108ee1e-2982-466b-9440-a718f0d662f7" providerId="AD" clId="Web-{2AA34825-3740-4CD9-B44B-2E60A117CA74}" dt="2020-06-04T08:42:53.674" v="339" actId="1076"/>
          <ac:spMkLst>
            <pc:docMk/>
            <pc:sldMk cId="3093096869" sldId="260"/>
            <ac:spMk id="5" creationId="{00000000-0000-0000-0000-000000000000}"/>
          </ac:spMkLst>
        </pc:spChg>
        <pc:spChg chg="add mod">
          <ac:chgData name="扶蘇美香" userId="S::admin@cherrylove0302gmailcom.onmicrosoft.com::3108ee1e-2982-466b-9440-a718f0d662f7" providerId="AD" clId="Web-{2AA34825-3740-4CD9-B44B-2E60A117CA74}" dt="2020-06-04T08:43:33.814" v="344" actId="20577"/>
          <ac:spMkLst>
            <pc:docMk/>
            <pc:sldMk cId="3093096869" sldId="260"/>
            <ac:spMk id="6" creationId="{A27A9AC2-24EA-4381-BE2C-7B5B83FF864C}"/>
          </ac:spMkLst>
        </pc:spChg>
        <pc:spChg chg="mod">
          <ac:chgData name="扶蘇美香" userId="S::admin@cherrylove0302gmailcom.onmicrosoft.com::3108ee1e-2982-466b-9440-a718f0d662f7" providerId="AD" clId="Web-{2AA34825-3740-4CD9-B44B-2E60A117CA74}" dt="2020-06-04T08:41:35.658" v="302"/>
          <ac:spMkLst>
            <pc:docMk/>
            <pc:sldMk cId="3093096869" sldId="260"/>
            <ac:spMk id="7" creationId="{00000000-0000-0000-0000-000000000000}"/>
          </ac:spMkLst>
        </pc:spChg>
        <pc:spChg chg="del">
          <ac:chgData name="扶蘇美香" userId="S::admin@cherrylove0302gmailcom.onmicrosoft.com::3108ee1e-2982-466b-9440-a718f0d662f7" providerId="AD" clId="Web-{2AA34825-3740-4CD9-B44B-2E60A117CA74}" dt="2020-06-04T08:38:38.158" v="254"/>
          <ac:spMkLst>
            <pc:docMk/>
            <pc:sldMk cId="3093096869" sldId="260"/>
            <ac:spMk id="9" creationId="{00000000-0000-0000-0000-000000000000}"/>
          </ac:spMkLst>
        </pc:spChg>
        <pc:spChg chg="add del mod">
          <ac:chgData name="扶蘇美香" userId="S::admin@cherrylove0302gmailcom.onmicrosoft.com::3108ee1e-2982-466b-9440-a718f0d662f7" providerId="AD" clId="Web-{2AA34825-3740-4CD9-B44B-2E60A117CA74}" dt="2020-06-04T08:41:38.627" v="305" actId="20577"/>
          <ac:spMkLst>
            <pc:docMk/>
            <pc:sldMk cId="3093096869" sldId="260"/>
            <ac:spMk id="10" creationId="{00000000-0000-0000-0000-000000000000}"/>
          </ac:spMkLst>
        </pc:spChg>
        <pc:spChg chg="mod">
          <ac:chgData name="扶蘇美香" userId="S::admin@cherrylove0302gmailcom.onmicrosoft.com::3108ee1e-2982-466b-9440-a718f0d662f7" providerId="AD" clId="Web-{2AA34825-3740-4CD9-B44B-2E60A117CA74}" dt="2020-06-04T08:41:35.658" v="303"/>
          <ac:spMkLst>
            <pc:docMk/>
            <pc:sldMk cId="3093096869" sldId="260"/>
            <ac:spMk id="11" creationId="{00000000-0000-0000-0000-000000000000}"/>
          </ac:spMkLst>
        </pc:spChg>
        <pc:spChg chg="add mod">
          <ac:chgData name="扶蘇美香" userId="S::admin@cherrylove0302gmailcom.onmicrosoft.com::3108ee1e-2982-466b-9440-a718f0d662f7" providerId="AD" clId="Web-{2AA34825-3740-4CD9-B44B-2E60A117CA74}" dt="2020-06-04T08:42:44.127" v="334" actId="20577"/>
          <ac:spMkLst>
            <pc:docMk/>
            <pc:sldMk cId="3093096869" sldId="260"/>
            <ac:spMk id="12" creationId="{C4EAF705-CFC4-42E5-91DA-B6998F756DD3}"/>
          </ac:spMkLst>
        </pc:spChg>
        <pc:spChg chg="add mod">
          <ac:chgData name="扶蘇美香" userId="S::admin@cherrylove0302gmailcom.onmicrosoft.com::3108ee1e-2982-466b-9440-a718f0d662f7" providerId="AD" clId="Web-{2AA34825-3740-4CD9-B44B-2E60A117CA74}" dt="2020-06-04T08:42:20.627" v="323" actId="1076"/>
          <ac:spMkLst>
            <pc:docMk/>
            <pc:sldMk cId="3093096869" sldId="260"/>
            <ac:spMk id="13" creationId="{8D2A4BD1-0AAC-46C0-A5C4-EEDA13ED7BBD}"/>
          </ac:spMkLst>
        </pc:spChg>
      </pc:sldChg>
      <pc:sldChg chg="modSp">
        <pc:chgData name="扶蘇美香" userId="S::admin@cherrylove0302gmailcom.onmicrosoft.com::3108ee1e-2982-466b-9440-a718f0d662f7" providerId="AD" clId="Web-{2AA34825-3740-4CD9-B44B-2E60A117CA74}" dt="2020-06-04T07:54:50.283" v="31" actId="20577"/>
        <pc:sldMkLst>
          <pc:docMk/>
          <pc:sldMk cId="41902769" sldId="265"/>
        </pc:sldMkLst>
        <pc:spChg chg="mod">
          <ac:chgData name="扶蘇美香" userId="S::admin@cherrylove0302gmailcom.onmicrosoft.com::3108ee1e-2982-466b-9440-a718f0d662f7" providerId="AD" clId="Web-{2AA34825-3740-4CD9-B44B-2E60A117CA74}" dt="2020-06-04T07:54:50.283" v="31" actId="20577"/>
          <ac:spMkLst>
            <pc:docMk/>
            <pc:sldMk cId="41902769" sldId="265"/>
            <ac:spMk id="13" creationId="{6CF04585-32E8-492C-9B72-71FC8C360F6F}"/>
          </ac:spMkLst>
        </pc:spChg>
      </pc:sldChg>
      <pc:sldChg chg="addSp modSp">
        <pc:chgData name="扶蘇美香" userId="S::admin@cherrylove0302gmailcom.onmicrosoft.com::3108ee1e-2982-466b-9440-a718f0d662f7" providerId="AD" clId="Web-{2AA34825-3740-4CD9-B44B-2E60A117CA74}" dt="2020-06-04T07:54:44.049" v="28" actId="20577"/>
        <pc:sldMkLst>
          <pc:docMk/>
          <pc:sldMk cId="2289060527" sldId="266"/>
        </pc:sldMkLst>
        <pc:spChg chg="add mod">
          <ac:chgData name="扶蘇美香" userId="S::admin@cherrylove0302gmailcom.onmicrosoft.com::3108ee1e-2982-466b-9440-a718f0d662f7" providerId="AD" clId="Web-{2AA34825-3740-4CD9-B44B-2E60A117CA74}" dt="2020-06-04T07:54:44.049" v="28" actId="20577"/>
          <ac:spMkLst>
            <pc:docMk/>
            <pc:sldMk cId="2289060527" sldId="266"/>
            <ac:spMk id="9" creationId="{4697D1C4-32C2-4D69-A732-B7D984CE51B3}"/>
          </ac:spMkLst>
        </pc:spChg>
        <pc:spChg chg="mod">
          <ac:chgData name="扶蘇美香" userId="S::admin@cherrylove0302gmailcom.onmicrosoft.com::3108ee1e-2982-466b-9440-a718f0d662f7" providerId="AD" clId="Web-{2AA34825-3740-4CD9-B44B-2E60A117CA74}" dt="2020-06-04T07:54:16.205" v="2" actId="20577"/>
          <ac:spMkLst>
            <pc:docMk/>
            <pc:sldMk cId="2289060527" sldId="266"/>
            <ac:spMk id="14" creationId="{0D2F6FA2-0D65-46F2-B5DB-C18C81859B52}"/>
          </ac:spMkLst>
        </pc:spChg>
      </pc:sldChg>
      <pc:sldChg chg="addSp delSp modSp">
        <pc:chgData name="扶蘇美香" userId="S::admin@cherrylove0302gmailcom.onmicrosoft.com::3108ee1e-2982-466b-9440-a718f0d662f7" providerId="AD" clId="Web-{2AA34825-3740-4CD9-B44B-2E60A117CA74}" dt="2020-06-04T08:27:33.127" v="180"/>
        <pc:sldMkLst>
          <pc:docMk/>
          <pc:sldMk cId="644452133" sldId="267"/>
        </pc:sldMkLst>
        <pc:spChg chg="add mod">
          <ac:chgData name="扶蘇美香" userId="S::admin@cherrylove0302gmailcom.onmicrosoft.com::3108ee1e-2982-466b-9440-a718f0d662f7" providerId="AD" clId="Web-{2AA34825-3740-4CD9-B44B-2E60A117CA74}" dt="2020-06-04T08:09:19.689" v="61" actId="1076"/>
          <ac:spMkLst>
            <pc:docMk/>
            <pc:sldMk cId="644452133" sldId="267"/>
            <ac:spMk id="5" creationId="{1A07E6FC-EBF4-4D92-9392-A99E0C83FDC6}"/>
          </ac:spMkLst>
        </pc:spChg>
        <pc:spChg chg="add del mod">
          <ac:chgData name="扶蘇美香" userId="S::admin@cherrylove0302gmailcom.onmicrosoft.com::3108ee1e-2982-466b-9440-a718f0d662f7" providerId="AD" clId="Web-{2AA34825-3740-4CD9-B44B-2E60A117CA74}" dt="2020-06-04T08:08:23.627" v="52" actId="1076"/>
          <ac:spMkLst>
            <pc:docMk/>
            <pc:sldMk cId="644452133" sldId="267"/>
            <ac:spMk id="9" creationId="{DF5AC5A1-5E29-4A72-B334-FE81AE028BD9}"/>
          </ac:spMkLst>
        </pc:spChg>
        <pc:spChg chg="add mod">
          <ac:chgData name="扶蘇美香" userId="S::admin@cherrylove0302gmailcom.onmicrosoft.com::3108ee1e-2982-466b-9440-a718f0d662f7" providerId="AD" clId="Web-{2AA34825-3740-4CD9-B44B-2E60A117CA74}" dt="2020-06-04T08:12:09.752" v="97" actId="1076"/>
          <ac:spMkLst>
            <pc:docMk/>
            <pc:sldMk cId="644452133" sldId="267"/>
            <ac:spMk id="11" creationId="{5A6136F6-D2CF-4F9E-AB93-C3FDEC8F03B6}"/>
          </ac:spMkLst>
        </pc:spChg>
        <pc:spChg chg="add del">
          <ac:chgData name="扶蘇美香" userId="S::admin@cherrylove0302gmailcom.onmicrosoft.com::3108ee1e-2982-466b-9440-a718f0d662f7" providerId="AD" clId="Web-{2AA34825-3740-4CD9-B44B-2E60A117CA74}" dt="2020-06-04T08:06:05.939" v="42"/>
          <ac:spMkLst>
            <pc:docMk/>
            <pc:sldMk cId="644452133" sldId="267"/>
            <ac:spMk id="13" creationId="{39DC852B-0A06-429F-8D9F-F15D901418D7}"/>
          </ac:spMkLst>
        </pc:spChg>
        <pc:spChg chg="add del">
          <ac:chgData name="扶蘇美香" userId="S::admin@cherrylove0302gmailcom.onmicrosoft.com::3108ee1e-2982-466b-9440-a718f0d662f7" providerId="AD" clId="Web-{2AA34825-3740-4CD9-B44B-2E60A117CA74}" dt="2020-06-04T08:06:05.939" v="41"/>
          <ac:spMkLst>
            <pc:docMk/>
            <pc:sldMk cId="644452133" sldId="267"/>
            <ac:spMk id="15" creationId="{75D04EA0-B59B-454D-8DD6-6A60FDB759DE}"/>
          </ac:spMkLst>
        </pc:spChg>
        <pc:spChg chg="add mod">
          <ac:chgData name="扶蘇美香" userId="S::admin@cherrylove0302gmailcom.onmicrosoft.com::3108ee1e-2982-466b-9440-a718f0d662f7" providerId="AD" clId="Web-{2AA34825-3740-4CD9-B44B-2E60A117CA74}" dt="2020-06-04T08:08:19.518" v="51" actId="1076"/>
          <ac:spMkLst>
            <pc:docMk/>
            <pc:sldMk cId="644452133" sldId="267"/>
            <ac:spMk id="17" creationId="{E6022CE3-727A-4633-8610-E21954CF1989}"/>
          </ac:spMkLst>
        </pc:spChg>
        <pc:spChg chg="add mod">
          <ac:chgData name="扶蘇美香" userId="S::admin@cherrylove0302gmailcom.onmicrosoft.com::3108ee1e-2982-466b-9440-a718f0d662f7" providerId="AD" clId="Web-{2AA34825-3740-4CD9-B44B-2E60A117CA74}" dt="2020-06-04T08:25:12.721" v="151" actId="14100"/>
          <ac:spMkLst>
            <pc:docMk/>
            <pc:sldMk cId="644452133" sldId="267"/>
            <ac:spMk id="19" creationId="{A0BF1CBC-6F49-4AC0-B348-EF64D61CE493}"/>
          </ac:spMkLst>
        </pc:spChg>
        <pc:spChg chg="add del mod">
          <ac:chgData name="扶蘇美香" userId="S::admin@cherrylove0302gmailcom.onmicrosoft.com::3108ee1e-2982-466b-9440-a718f0d662f7" providerId="AD" clId="Web-{2AA34825-3740-4CD9-B44B-2E60A117CA74}" dt="2020-06-04T08:11:29.127" v="80"/>
          <ac:spMkLst>
            <pc:docMk/>
            <pc:sldMk cId="644452133" sldId="267"/>
            <ac:spMk id="21" creationId="{D4A0E8DF-4FDC-4227-9E58-5EC54DFD78A2}"/>
          </ac:spMkLst>
        </pc:spChg>
        <pc:spChg chg="add mod">
          <ac:chgData name="扶蘇美香" userId="S::admin@cherrylove0302gmailcom.onmicrosoft.com::3108ee1e-2982-466b-9440-a718f0d662f7" providerId="AD" clId="Web-{2AA34825-3740-4CD9-B44B-2E60A117CA74}" dt="2020-06-04T08:23:44.721" v="144" actId="1076"/>
          <ac:spMkLst>
            <pc:docMk/>
            <pc:sldMk cId="644452133" sldId="267"/>
            <ac:spMk id="22" creationId="{6B6B4B3E-E165-4258-BA2F-AF960EA33822}"/>
          </ac:spMkLst>
        </pc:spChg>
        <pc:spChg chg="add mod">
          <ac:chgData name="扶蘇美香" userId="S::admin@cherrylove0302gmailcom.onmicrosoft.com::3108ee1e-2982-466b-9440-a718f0d662f7" providerId="AD" clId="Web-{2AA34825-3740-4CD9-B44B-2E60A117CA74}" dt="2020-06-04T08:24:02.096" v="145" actId="1076"/>
          <ac:spMkLst>
            <pc:docMk/>
            <pc:sldMk cId="644452133" sldId="267"/>
            <ac:spMk id="23" creationId="{C77540F5-2CBC-42FF-9601-E0EDCC5C9B50}"/>
          </ac:spMkLst>
        </pc:spChg>
        <pc:spChg chg="add mod">
          <ac:chgData name="扶蘇美香" userId="S::admin@cherrylove0302gmailcom.onmicrosoft.com::3108ee1e-2982-466b-9440-a718f0d662f7" providerId="AD" clId="Web-{2AA34825-3740-4CD9-B44B-2E60A117CA74}" dt="2020-06-04T08:24:52.455" v="147" actId="1076"/>
          <ac:spMkLst>
            <pc:docMk/>
            <pc:sldMk cId="644452133" sldId="267"/>
            <ac:spMk id="25" creationId="{7C0B2A2A-D0F1-4766-9E23-5A6FF0CCF85C}"/>
          </ac:spMkLst>
        </pc:spChg>
        <pc:spChg chg="add mod">
          <ac:chgData name="扶蘇美香" userId="S::admin@cherrylove0302gmailcom.onmicrosoft.com::3108ee1e-2982-466b-9440-a718f0d662f7" providerId="AD" clId="Web-{2AA34825-3740-4CD9-B44B-2E60A117CA74}" dt="2020-06-04T08:27:33.127" v="180"/>
          <ac:spMkLst>
            <pc:docMk/>
            <pc:sldMk cId="644452133" sldId="267"/>
            <ac:spMk id="26" creationId="{D57BDD6B-EB9A-408E-8E28-6D1D8CAF9E78}"/>
          </ac:spMkLst>
        </pc:spChg>
        <pc:spChg chg="add mod">
          <ac:chgData name="扶蘇美香" userId="S::admin@cherrylove0302gmailcom.onmicrosoft.com::3108ee1e-2982-466b-9440-a718f0d662f7" providerId="AD" clId="Web-{2AA34825-3740-4CD9-B44B-2E60A117CA74}" dt="2020-06-04T08:27:27.221" v="179"/>
          <ac:spMkLst>
            <pc:docMk/>
            <pc:sldMk cId="644452133" sldId="267"/>
            <ac:spMk id="27" creationId="{C7E0BB6D-1E9A-48BF-A419-56DFCB062A7F}"/>
          </ac:spMkLst>
        </pc:spChg>
        <pc:cxnChg chg="add mod">
          <ac:chgData name="扶蘇美香" userId="S::admin@cherrylove0302gmailcom.onmicrosoft.com::3108ee1e-2982-466b-9440-a718f0d662f7" providerId="AD" clId="Web-{2AA34825-3740-4CD9-B44B-2E60A117CA74}" dt="2020-06-04T08:10:03.643" v="67"/>
          <ac:cxnSpMkLst>
            <pc:docMk/>
            <pc:sldMk cId="644452133" sldId="267"/>
            <ac:cxnSpMk id="20" creationId="{0E248AD5-4CDF-4E9F-AE7E-C8267441EE90}"/>
          </ac:cxnSpMkLst>
        </pc:cxnChg>
      </pc:sldChg>
      <pc:sldChg chg="addSp modSp">
        <pc:chgData name="扶蘇美香" userId="S::admin@cherrylove0302gmailcom.onmicrosoft.com::3108ee1e-2982-466b-9440-a718f0d662f7" providerId="AD" clId="Web-{2AA34825-3740-4CD9-B44B-2E60A117CA74}" dt="2020-06-04T08:30:27.549" v="253" actId="14100"/>
        <pc:sldMkLst>
          <pc:docMk/>
          <pc:sldMk cId="4140735277" sldId="268"/>
        </pc:sldMkLst>
        <pc:spChg chg="add mod">
          <ac:chgData name="扶蘇美香" userId="S::admin@cherrylove0302gmailcom.onmicrosoft.com::3108ee1e-2982-466b-9440-a718f0d662f7" providerId="AD" clId="Web-{2AA34825-3740-4CD9-B44B-2E60A117CA74}" dt="2020-06-04T08:29:32.768" v="241" actId="20577"/>
          <ac:spMkLst>
            <pc:docMk/>
            <pc:sldMk cId="4140735277" sldId="268"/>
            <ac:spMk id="5" creationId="{E2B4ADA1-AEA1-457E-94D4-94D00DC262B2}"/>
          </ac:spMkLst>
        </pc:spChg>
        <pc:spChg chg="mod">
          <ac:chgData name="扶蘇美香" userId="S::admin@cherrylove0302gmailcom.onmicrosoft.com::3108ee1e-2982-466b-9440-a718f0d662f7" providerId="AD" clId="Web-{2AA34825-3740-4CD9-B44B-2E60A117CA74}" dt="2020-06-04T08:28:59.002" v="221" actId="1076"/>
          <ac:spMkLst>
            <pc:docMk/>
            <pc:sldMk cId="4140735277" sldId="268"/>
            <ac:spMk id="13" creationId="{00000000-0000-0000-0000-000000000000}"/>
          </ac:spMkLst>
        </pc:spChg>
        <pc:spChg chg="mod">
          <ac:chgData name="扶蘇美香" userId="S::admin@cherrylove0302gmailcom.onmicrosoft.com::3108ee1e-2982-466b-9440-a718f0d662f7" providerId="AD" clId="Web-{2AA34825-3740-4CD9-B44B-2E60A117CA74}" dt="2020-06-04T08:30:08.596" v="249" actId="14100"/>
          <ac:spMkLst>
            <pc:docMk/>
            <pc:sldMk cId="4140735277" sldId="268"/>
            <ac:spMk id="15" creationId="{00000000-0000-0000-0000-000000000000}"/>
          </ac:spMkLst>
        </pc:spChg>
        <pc:spChg chg="mod">
          <ac:chgData name="扶蘇美香" userId="S::admin@cherrylove0302gmailcom.onmicrosoft.com::3108ee1e-2982-466b-9440-a718f0d662f7" providerId="AD" clId="Web-{2AA34825-3740-4CD9-B44B-2E60A117CA74}" dt="2020-06-04T08:30:11.033" v="250" actId="1076"/>
          <ac:spMkLst>
            <pc:docMk/>
            <pc:sldMk cId="4140735277" sldId="268"/>
            <ac:spMk id="16" creationId="{00000000-0000-0000-0000-000000000000}"/>
          </ac:spMkLst>
        </pc:spChg>
        <pc:spChg chg="add mod">
          <ac:chgData name="扶蘇美香" userId="S::admin@cherrylove0302gmailcom.onmicrosoft.com::3108ee1e-2982-466b-9440-a718f0d662f7" providerId="AD" clId="Web-{2AA34825-3740-4CD9-B44B-2E60A117CA74}" dt="2020-06-04T08:30:24.314" v="252" actId="1076"/>
          <ac:spMkLst>
            <pc:docMk/>
            <pc:sldMk cId="4140735277" sldId="268"/>
            <ac:spMk id="19" creationId="{66229AAB-AFDB-457B-AE69-22CDE2F4EB49}"/>
          </ac:spMkLst>
        </pc:spChg>
        <pc:picChg chg="mod">
          <ac:chgData name="扶蘇美香" userId="S::admin@cherrylove0302gmailcom.onmicrosoft.com::3108ee1e-2982-466b-9440-a718f0d662f7" providerId="AD" clId="Web-{2AA34825-3740-4CD9-B44B-2E60A117CA74}" dt="2020-06-04T08:30:27.549" v="253" actId="14100"/>
          <ac:picMkLst>
            <pc:docMk/>
            <pc:sldMk cId="4140735277" sldId="268"/>
            <ac:picMk id="8" creationId="{00000000-0000-0000-0000-000000000000}"/>
          </ac:picMkLst>
        </pc:picChg>
        <pc:picChg chg="mod">
          <ac:chgData name="扶蘇美香" userId="S::admin@cherrylove0302gmailcom.onmicrosoft.com::3108ee1e-2982-466b-9440-a718f0d662f7" providerId="AD" clId="Web-{2AA34825-3740-4CD9-B44B-2E60A117CA74}" dt="2020-06-04T08:29:42.096" v="243" actId="14100"/>
          <ac:picMkLst>
            <pc:docMk/>
            <pc:sldMk cId="4140735277" sldId="268"/>
            <ac:picMk id="10" creationId="{00000000-0000-0000-0000-000000000000}"/>
          </ac:picMkLst>
        </pc:picChg>
        <pc:picChg chg="mod">
          <ac:chgData name="扶蘇美香" userId="S::admin@cherrylove0302gmailcom.onmicrosoft.com::3108ee1e-2982-466b-9440-a718f0d662f7" providerId="AD" clId="Web-{2AA34825-3740-4CD9-B44B-2E60A117CA74}" dt="2020-06-04T08:29:38.783" v="242" actId="14100"/>
          <ac:picMkLst>
            <pc:docMk/>
            <pc:sldMk cId="4140735277" sldId="268"/>
            <ac:picMk id="14" creationId="{00000000-0000-0000-0000-000000000000}"/>
          </ac:picMkLst>
        </pc:picChg>
      </pc:sldChg>
      <pc:sldChg chg="modSp">
        <pc:chgData name="扶蘇美香" userId="S::admin@cherrylove0302gmailcom.onmicrosoft.com::3108ee1e-2982-466b-9440-a718f0d662f7" providerId="AD" clId="Web-{2AA34825-3740-4CD9-B44B-2E60A117CA74}" dt="2020-06-04T08:43:11.252" v="340" actId="1076"/>
        <pc:sldMkLst>
          <pc:docMk/>
          <pc:sldMk cId="67747715" sldId="269"/>
        </pc:sldMkLst>
        <pc:spChg chg="mod">
          <ac:chgData name="扶蘇美香" userId="S::admin@cherrylove0302gmailcom.onmicrosoft.com::3108ee1e-2982-466b-9440-a718f0d662f7" providerId="AD" clId="Web-{2AA34825-3740-4CD9-B44B-2E60A117CA74}" dt="2020-06-04T08:43:11.252" v="340" actId="1076"/>
          <ac:spMkLst>
            <pc:docMk/>
            <pc:sldMk cId="67747715" sldId="269"/>
            <ac:spMk id="8" creationId="{00000000-0000-0000-0000-000000000000}"/>
          </ac:spMkLst>
        </pc:spChg>
      </pc:sldChg>
    </pc:docChg>
  </pc:docChgLst>
  <pc:docChgLst>
    <pc:chgData name="扶蘇美香" userId="S::admin@cherrylove0302gmailcom.onmicrosoft.com::3108ee1e-2982-466b-9440-a718f0d662f7" providerId="AD" clId="Web-{13D67CA2-0598-4CF0-9F6E-2CC7AA4BCB19}"/>
    <pc:docChg chg="modSld">
      <pc:chgData name="扶蘇美香" userId="S::admin@cherrylove0302gmailcom.onmicrosoft.com::3108ee1e-2982-466b-9440-a718f0d662f7" providerId="AD" clId="Web-{13D67CA2-0598-4CF0-9F6E-2CC7AA4BCB19}" dt="2020-06-18T08:56:38.610" v="1978" actId="20577"/>
      <pc:docMkLst>
        <pc:docMk/>
      </pc:docMkLst>
      <pc:sldChg chg="modSp">
        <pc:chgData name="扶蘇美香" userId="S::admin@cherrylove0302gmailcom.onmicrosoft.com::3108ee1e-2982-466b-9440-a718f0d662f7" providerId="AD" clId="Web-{13D67CA2-0598-4CF0-9F6E-2CC7AA4BCB19}" dt="2020-06-18T06:48:26.691" v="328" actId="20577"/>
        <pc:sldMkLst>
          <pc:docMk/>
          <pc:sldMk cId="705803051" sldId="257"/>
        </pc:sldMkLst>
        <pc:spChg chg="mod">
          <ac:chgData name="扶蘇美香" userId="S::admin@cherrylove0302gmailcom.onmicrosoft.com::3108ee1e-2982-466b-9440-a718f0d662f7" providerId="AD" clId="Web-{13D67CA2-0598-4CF0-9F6E-2CC7AA4BCB19}" dt="2020-06-18T06:48:26.691" v="328" actId="20577"/>
          <ac:spMkLst>
            <pc:docMk/>
            <pc:sldMk cId="705803051" sldId="257"/>
            <ac:spMk id="2" creationId="{A1E349BD-E4E5-4272-951F-BA7D4F1E14B8}"/>
          </ac:spMkLst>
        </pc:spChg>
      </pc:sldChg>
      <pc:sldChg chg="addSp delSp modSp">
        <pc:chgData name="扶蘇美香" userId="S::admin@cherrylove0302gmailcom.onmicrosoft.com::3108ee1e-2982-466b-9440-a718f0d662f7" providerId="AD" clId="Web-{13D67CA2-0598-4CF0-9F6E-2CC7AA4BCB19}" dt="2020-06-18T08:54:51.517" v="1921" actId="20577"/>
        <pc:sldMkLst>
          <pc:docMk/>
          <pc:sldMk cId="3093096869" sldId="260"/>
        </pc:sldMkLst>
        <pc:spChg chg="mod">
          <ac:chgData name="扶蘇美香" userId="S::admin@cherrylove0302gmailcom.onmicrosoft.com::3108ee1e-2982-466b-9440-a718f0d662f7" providerId="AD" clId="Web-{13D67CA2-0598-4CF0-9F6E-2CC7AA4BCB19}" dt="2020-06-18T08:26:59.436" v="1465" actId="20577"/>
          <ac:spMkLst>
            <pc:docMk/>
            <pc:sldMk cId="3093096869" sldId="260"/>
            <ac:spMk id="5" creationId="{00000000-0000-0000-0000-000000000000}"/>
          </ac:spMkLst>
        </pc:spChg>
        <pc:spChg chg="mod">
          <ac:chgData name="扶蘇美香" userId="S::admin@cherrylove0302gmailcom.onmicrosoft.com::3108ee1e-2982-466b-9440-a718f0d662f7" providerId="AD" clId="Web-{13D67CA2-0598-4CF0-9F6E-2CC7AA4BCB19}" dt="2020-06-18T08:54:51.517" v="1921" actId="20577"/>
          <ac:spMkLst>
            <pc:docMk/>
            <pc:sldMk cId="3093096869" sldId="260"/>
            <ac:spMk id="6" creationId="{A27A9AC2-24EA-4381-BE2C-7B5B83FF864C}"/>
          </ac:spMkLst>
        </pc:spChg>
        <pc:spChg chg="mod">
          <ac:chgData name="扶蘇美香" userId="S::admin@cherrylove0302gmailcom.onmicrosoft.com::3108ee1e-2982-466b-9440-a718f0d662f7" providerId="AD" clId="Web-{13D67CA2-0598-4CF0-9F6E-2CC7AA4BCB19}" dt="2020-06-18T06:58:28.336" v="359" actId="1076"/>
          <ac:spMkLst>
            <pc:docMk/>
            <pc:sldMk cId="3093096869" sldId="260"/>
            <ac:spMk id="7" creationId="{00000000-0000-0000-0000-000000000000}"/>
          </ac:spMkLst>
        </pc:spChg>
        <pc:spChg chg="add del mod">
          <ac:chgData name="扶蘇美香" userId="S::admin@cherrylove0302gmailcom.onmicrosoft.com::3108ee1e-2982-466b-9440-a718f0d662f7" providerId="AD" clId="Web-{13D67CA2-0598-4CF0-9F6E-2CC7AA4BCB19}" dt="2020-06-18T08:52:53.002" v="1846" actId="1076"/>
          <ac:spMkLst>
            <pc:docMk/>
            <pc:sldMk cId="3093096869" sldId="260"/>
            <ac:spMk id="10" creationId="{00000000-0000-0000-0000-000000000000}"/>
          </ac:spMkLst>
        </pc:spChg>
        <pc:spChg chg="mod">
          <ac:chgData name="扶蘇美香" userId="S::admin@cherrylove0302gmailcom.onmicrosoft.com::3108ee1e-2982-466b-9440-a718f0d662f7" providerId="AD" clId="Web-{13D67CA2-0598-4CF0-9F6E-2CC7AA4BCB19}" dt="2020-06-18T08:52:57.049" v="1847" actId="1076"/>
          <ac:spMkLst>
            <pc:docMk/>
            <pc:sldMk cId="3093096869" sldId="260"/>
            <ac:spMk id="11" creationId="{00000000-0000-0000-0000-000000000000}"/>
          </ac:spMkLst>
        </pc:spChg>
        <pc:spChg chg="mod">
          <ac:chgData name="扶蘇美香" userId="S::admin@cherrylove0302gmailcom.onmicrosoft.com::3108ee1e-2982-466b-9440-a718f0d662f7" providerId="AD" clId="Web-{13D67CA2-0598-4CF0-9F6E-2CC7AA4BCB19}" dt="2020-06-18T08:53:22.955" v="1863" actId="1076"/>
          <ac:spMkLst>
            <pc:docMk/>
            <pc:sldMk cId="3093096869" sldId="260"/>
            <ac:spMk id="12" creationId="{C4EAF705-CFC4-42E5-91DA-B6998F756DD3}"/>
          </ac:spMkLst>
        </pc:spChg>
        <pc:spChg chg="mod">
          <ac:chgData name="扶蘇美香" userId="S::admin@cherrylove0302gmailcom.onmicrosoft.com::3108ee1e-2982-466b-9440-a718f0d662f7" providerId="AD" clId="Web-{13D67CA2-0598-4CF0-9F6E-2CC7AA4BCB19}" dt="2020-06-18T08:53:13.627" v="1860" actId="20577"/>
          <ac:spMkLst>
            <pc:docMk/>
            <pc:sldMk cId="3093096869" sldId="260"/>
            <ac:spMk id="13" creationId="{8D2A4BD1-0AAC-46C0-A5C4-EEDA13ED7BBD}"/>
          </ac:spMkLst>
        </pc:spChg>
      </pc:sldChg>
      <pc:sldChg chg="modSp">
        <pc:chgData name="扶蘇美香" userId="S::admin@cherrylove0302gmailcom.onmicrosoft.com::3108ee1e-2982-466b-9440-a718f0d662f7" providerId="AD" clId="Web-{13D67CA2-0598-4CF0-9F6E-2CC7AA4BCB19}" dt="2020-06-18T03:03:25.018" v="18" actId="1076"/>
        <pc:sldMkLst>
          <pc:docMk/>
          <pc:sldMk cId="1607973769" sldId="262"/>
        </pc:sldMkLst>
        <pc:spChg chg="mod">
          <ac:chgData name="扶蘇美香" userId="S::admin@cherrylove0302gmailcom.onmicrosoft.com::3108ee1e-2982-466b-9440-a718f0d662f7" providerId="AD" clId="Web-{13D67CA2-0598-4CF0-9F6E-2CC7AA4BCB19}" dt="2020-06-18T03:03:25.018" v="18" actId="1076"/>
          <ac:spMkLst>
            <pc:docMk/>
            <pc:sldMk cId="1607973769" sldId="262"/>
            <ac:spMk id="17" creationId="{00000000-0000-0000-0000-000000000000}"/>
          </ac:spMkLst>
        </pc:spChg>
      </pc:sldChg>
      <pc:sldChg chg="modSp">
        <pc:chgData name="扶蘇美香" userId="S::admin@cherrylove0302gmailcom.onmicrosoft.com::3108ee1e-2982-466b-9440-a718f0d662f7" providerId="AD" clId="Web-{13D67CA2-0598-4CF0-9F6E-2CC7AA4BCB19}" dt="2020-06-18T03:00:48.752" v="7" actId="14100"/>
        <pc:sldMkLst>
          <pc:docMk/>
          <pc:sldMk cId="2491669125" sldId="263"/>
        </pc:sldMkLst>
        <pc:spChg chg="mod">
          <ac:chgData name="扶蘇美香" userId="S::admin@cherrylove0302gmailcom.onmicrosoft.com::3108ee1e-2982-466b-9440-a718f0d662f7" providerId="AD" clId="Web-{13D67CA2-0598-4CF0-9F6E-2CC7AA4BCB19}" dt="2020-06-18T03:00:48.752" v="7" actId="14100"/>
          <ac:spMkLst>
            <pc:docMk/>
            <pc:sldMk cId="2491669125" sldId="263"/>
            <ac:spMk id="16" creationId="{00000000-0000-0000-0000-000000000000}"/>
          </ac:spMkLst>
        </pc:spChg>
        <pc:spChg chg="mod">
          <ac:chgData name="扶蘇美香" userId="S::admin@cherrylove0302gmailcom.onmicrosoft.com::3108ee1e-2982-466b-9440-a718f0d662f7" providerId="AD" clId="Web-{13D67CA2-0598-4CF0-9F6E-2CC7AA4BCB19}" dt="2020-06-18T03:00:33.517" v="3" actId="1076"/>
          <ac:spMkLst>
            <pc:docMk/>
            <pc:sldMk cId="2491669125" sldId="263"/>
            <ac:spMk id="18" creationId="{00000000-0000-0000-0000-000000000000}"/>
          </ac:spMkLst>
        </pc:spChg>
      </pc:sldChg>
      <pc:sldChg chg="modSp">
        <pc:chgData name="扶蘇美香" userId="S::admin@cherrylove0302gmailcom.onmicrosoft.com::3108ee1e-2982-466b-9440-a718f0d662f7" providerId="AD" clId="Web-{13D67CA2-0598-4CF0-9F6E-2CC7AA4BCB19}" dt="2020-06-18T03:03:10.096" v="17" actId="1076"/>
        <pc:sldMkLst>
          <pc:docMk/>
          <pc:sldMk cId="2124460605" sldId="264"/>
        </pc:sldMkLst>
        <pc:spChg chg="mod">
          <ac:chgData name="扶蘇美香" userId="S::admin@cherrylove0302gmailcom.onmicrosoft.com::3108ee1e-2982-466b-9440-a718f0d662f7" providerId="AD" clId="Web-{13D67CA2-0598-4CF0-9F6E-2CC7AA4BCB19}" dt="2020-06-18T03:03:10.096" v="17" actId="1076"/>
          <ac:spMkLst>
            <pc:docMk/>
            <pc:sldMk cId="2124460605" sldId="264"/>
            <ac:spMk id="6" creationId="{00000000-0000-0000-0000-000000000000}"/>
          </ac:spMkLst>
        </pc:spChg>
        <pc:spChg chg="mod">
          <ac:chgData name="扶蘇美香" userId="S::admin@cherrylove0302gmailcom.onmicrosoft.com::3108ee1e-2982-466b-9440-a718f0d662f7" providerId="AD" clId="Web-{13D67CA2-0598-4CF0-9F6E-2CC7AA4BCB19}" dt="2020-06-18T03:01:19.845" v="12" actId="1076"/>
          <ac:spMkLst>
            <pc:docMk/>
            <pc:sldMk cId="2124460605" sldId="264"/>
            <ac:spMk id="40" creationId="{00000000-0000-0000-0000-000000000000}"/>
          </ac:spMkLst>
        </pc:spChg>
      </pc:sldChg>
      <pc:sldChg chg="modSp">
        <pc:chgData name="扶蘇美香" userId="S::admin@cherrylove0302gmailcom.onmicrosoft.com::3108ee1e-2982-466b-9440-a718f0d662f7" providerId="AD" clId="Web-{13D67CA2-0598-4CF0-9F6E-2CC7AA4BCB19}" dt="2020-06-18T08:56:38.610" v="1978" actId="20577"/>
        <pc:sldMkLst>
          <pc:docMk/>
          <pc:sldMk cId="4140735277" sldId="268"/>
        </pc:sldMkLst>
        <pc:spChg chg="mod">
          <ac:chgData name="扶蘇美香" userId="S::admin@cherrylove0302gmailcom.onmicrosoft.com::3108ee1e-2982-466b-9440-a718f0d662f7" providerId="AD" clId="Web-{13D67CA2-0598-4CF0-9F6E-2CC7AA4BCB19}" dt="2020-06-18T08:56:38.610" v="1978" actId="20577"/>
          <ac:spMkLst>
            <pc:docMk/>
            <pc:sldMk cId="4140735277" sldId="268"/>
            <ac:spMk id="5" creationId="{E2B4ADA1-AEA1-457E-94D4-94D00DC262B2}"/>
          </ac:spMkLst>
        </pc:spChg>
      </pc:sldChg>
      <pc:sldChg chg="addSp modSp">
        <pc:chgData name="扶蘇美香" userId="S::admin@cherrylove0302gmailcom.onmicrosoft.com::3108ee1e-2982-466b-9440-a718f0d662f7" providerId="AD" clId="Web-{13D67CA2-0598-4CF0-9F6E-2CC7AA4BCB19}" dt="2020-06-18T04:17:16.776" v="82" actId="1076"/>
        <pc:sldMkLst>
          <pc:docMk/>
          <pc:sldMk cId="1615993240" sldId="270"/>
        </pc:sldMkLst>
        <pc:spChg chg="mod">
          <ac:chgData name="扶蘇美香" userId="S::admin@cherrylove0302gmailcom.onmicrosoft.com::3108ee1e-2982-466b-9440-a718f0d662f7" providerId="AD" clId="Web-{13D67CA2-0598-4CF0-9F6E-2CC7AA4BCB19}" dt="2020-06-18T03:01:48.252" v="13"/>
          <ac:spMkLst>
            <pc:docMk/>
            <pc:sldMk cId="1615993240" sldId="270"/>
            <ac:spMk id="8" creationId="{00000000-0000-0000-0000-000000000000}"/>
          </ac:spMkLst>
        </pc:spChg>
        <pc:spChg chg="mod">
          <ac:chgData name="扶蘇美香" userId="S::admin@cherrylove0302gmailcom.onmicrosoft.com::3108ee1e-2982-466b-9440-a718f0d662f7" providerId="AD" clId="Web-{13D67CA2-0598-4CF0-9F6E-2CC7AA4BCB19}" dt="2020-06-18T04:16:49.776" v="80" actId="1076"/>
          <ac:spMkLst>
            <pc:docMk/>
            <pc:sldMk cId="1615993240" sldId="270"/>
            <ac:spMk id="32" creationId="{00000000-0000-0000-0000-000000000000}"/>
          </ac:spMkLst>
        </pc:spChg>
        <pc:spChg chg="mod">
          <ac:chgData name="扶蘇美香" userId="S::admin@cherrylove0302gmailcom.onmicrosoft.com::3108ee1e-2982-466b-9440-a718f0d662f7" providerId="AD" clId="Web-{13D67CA2-0598-4CF0-9F6E-2CC7AA4BCB19}" dt="2020-06-18T04:13:55.430" v="73" actId="1076"/>
          <ac:spMkLst>
            <pc:docMk/>
            <pc:sldMk cId="1615993240" sldId="270"/>
            <ac:spMk id="38" creationId="{00000000-0000-0000-0000-000000000000}"/>
          </ac:spMkLst>
        </pc:spChg>
        <pc:spChg chg="mod ord">
          <ac:chgData name="扶蘇美香" userId="S::admin@cherrylove0302gmailcom.onmicrosoft.com::3108ee1e-2982-466b-9440-a718f0d662f7" providerId="AD" clId="Web-{13D67CA2-0598-4CF0-9F6E-2CC7AA4BCB19}" dt="2020-06-18T04:17:16.776" v="82" actId="1076"/>
          <ac:spMkLst>
            <pc:docMk/>
            <pc:sldMk cId="1615993240" sldId="270"/>
            <ac:spMk id="44" creationId="{00000000-0000-0000-0000-000000000000}"/>
          </ac:spMkLst>
        </pc:spChg>
        <pc:graphicFrameChg chg="mod">
          <ac:chgData name="扶蘇美香" userId="S::admin@cherrylove0302gmailcom.onmicrosoft.com::3108ee1e-2982-466b-9440-a718f0d662f7" providerId="AD" clId="Web-{13D67CA2-0598-4CF0-9F6E-2CC7AA4BCB19}" dt="2020-06-18T04:16:43.479" v="79" actId="1076"/>
          <ac:graphicFrameMkLst>
            <pc:docMk/>
            <pc:sldMk cId="1615993240" sldId="270"/>
            <ac:graphicFrameMk id="10" creationId="{00000000-0000-0000-0000-000000000000}"/>
          </ac:graphicFrameMkLst>
        </pc:graphicFrameChg>
        <pc:picChg chg="add mod">
          <ac:chgData name="扶蘇美香" userId="S::admin@cherrylove0302gmailcom.onmicrosoft.com::3108ee1e-2982-466b-9440-a718f0d662f7" providerId="AD" clId="Web-{13D67CA2-0598-4CF0-9F6E-2CC7AA4BCB19}" dt="2020-06-18T04:14:17.478" v="77" actId="1076"/>
          <ac:picMkLst>
            <pc:docMk/>
            <pc:sldMk cId="1615993240" sldId="270"/>
            <ac:picMk id="5" creationId="{BD8DED19-D900-4805-BA42-AED55738CE05}"/>
          </ac:picMkLst>
        </pc:picChg>
        <pc:picChg chg="add mod ord">
          <ac:chgData name="扶蘇美香" userId="S::admin@cherrylove0302gmailcom.onmicrosoft.com::3108ee1e-2982-466b-9440-a718f0d662f7" providerId="AD" clId="Web-{13D67CA2-0598-4CF0-9F6E-2CC7AA4BCB19}" dt="2020-06-18T04:15:27.666" v="78" actId="1076"/>
          <ac:picMkLst>
            <pc:docMk/>
            <pc:sldMk cId="1615993240" sldId="270"/>
            <ac:picMk id="7" creationId="{831AB016-1B8E-4181-933C-077EC43FF1A3}"/>
          </ac:picMkLst>
        </pc:picChg>
        <pc:picChg chg="add mod ord">
          <ac:chgData name="扶蘇美香" userId="S::admin@cherrylove0302gmailcom.onmicrosoft.com::3108ee1e-2982-466b-9440-a718f0d662f7" providerId="AD" clId="Web-{13D67CA2-0598-4CF0-9F6E-2CC7AA4BCB19}" dt="2020-06-18T04:13:59.509" v="74" actId="1076"/>
          <ac:picMkLst>
            <pc:docMk/>
            <pc:sldMk cId="1615993240" sldId="270"/>
            <ac:picMk id="9" creationId="{7A876FAC-E2F2-4DF1-B528-D22D14F60165}"/>
          </ac:picMkLst>
        </pc:picChg>
      </pc:sldChg>
      <pc:sldChg chg="modSp">
        <pc:chgData name="扶蘇美香" userId="S::admin@cherrylove0302gmailcom.onmicrosoft.com::3108ee1e-2982-466b-9440-a718f0d662f7" providerId="AD" clId="Web-{13D67CA2-0598-4CF0-9F6E-2CC7AA4BCB19}" dt="2020-06-18T03:02:10.315" v="16" actId="1076"/>
        <pc:sldMkLst>
          <pc:docMk/>
          <pc:sldMk cId="388710825" sldId="271"/>
        </pc:sldMkLst>
        <pc:spChg chg="mod">
          <ac:chgData name="扶蘇美香" userId="S::admin@cherrylove0302gmailcom.onmicrosoft.com::3108ee1e-2982-466b-9440-a718f0d662f7" providerId="AD" clId="Web-{13D67CA2-0598-4CF0-9F6E-2CC7AA4BCB19}" dt="2020-06-18T03:01:58.596" v="14"/>
          <ac:spMkLst>
            <pc:docMk/>
            <pc:sldMk cId="388710825" sldId="271"/>
            <ac:spMk id="8" creationId="{00000000-0000-0000-0000-000000000000}"/>
          </ac:spMkLst>
        </pc:spChg>
        <pc:spChg chg="mod">
          <ac:chgData name="扶蘇美香" userId="S::admin@cherrylove0302gmailcom.onmicrosoft.com::3108ee1e-2982-466b-9440-a718f0d662f7" providerId="AD" clId="Web-{13D67CA2-0598-4CF0-9F6E-2CC7AA4BCB19}" dt="2020-06-18T03:02:10.315" v="16" actId="1076"/>
          <ac:spMkLst>
            <pc:docMk/>
            <pc:sldMk cId="388710825" sldId="271"/>
            <ac:spMk id="15" creationId="{00000000-0000-0000-0000-000000000000}"/>
          </ac:spMkLst>
        </pc:spChg>
      </pc:sldChg>
    </pc:docChg>
  </pc:docChgLst>
  <pc:docChgLst>
    <pc:chgData name="扶蘇美香" userId="S::admin@cherrylove0302gmailcom.onmicrosoft.com::3108ee1e-2982-466b-9440-a718f0d662f7" providerId="AD" clId="Web-{2936C51C-9455-4760-8E2C-56BB4CDC37D3}"/>
    <pc:docChg chg="modSld">
      <pc:chgData name="扶蘇美香" userId="S::admin@cherrylove0302gmailcom.onmicrosoft.com::3108ee1e-2982-466b-9440-a718f0d662f7" providerId="AD" clId="Web-{2936C51C-9455-4760-8E2C-56BB4CDC37D3}" dt="2020-06-10T08:38:03.051" v="202"/>
      <pc:docMkLst>
        <pc:docMk/>
      </pc:docMkLst>
      <pc:sldChg chg="modSp">
        <pc:chgData name="扶蘇美香" userId="S::admin@cherrylove0302gmailcom.onmicrosoft.com::3108ee1e-2982-466b-9440-a718f0d662f7" providerId="AD" clId="Web-{2936C51C-9455-4760-8E2C-56BB4CDC37D3}" dt="2020-06-10T06:36:40.305" v="20" actId="20577"/>
        <pc:sldMkLst>
          <pc:docMk/>
          <pc:sldMk cId="4267217458" sldId="259"/>
        </pc:sldMkLst>
        <pc:spChg chg="mod">
          <ac:chgData name="扶蘇美香" userId="S::admin@cherrylove0302gmailcom.onmicrosoft.com::3108ee1e-2982-466b-9440-a718f0d662f7" providerId="AD" clId="Web-{2936C51C-9455-4760-8E2C-56BB4CDC37D3}" dt="2020-06-10T06:36:40.305" v="20" actId="20577"/>
          <ac:spMkLst>
            <pc:docMk/>
            <pc:sldMk cId="4267217458" sldId="259"/>
            <ac:spMk id="9" creationId="{00000000-0000-0000-0000-000000000000}"/>
          </ac:spMkLst>
        </pc:spChg>
      </pc:sldChg>
      <pc:sldChg chg="modSp">
        <pc:chgData name="扶蘇美香" userId="S::admin@cherrylove0302gmailcom.onmicrosoft.com::3108ee1e-2982-466b-9440-a718f0d662f7" providerId="AD" clId="Web-{2936C51C-9455-4760-8E2C-56BB4CDC37D3}" dt="2020-06-10T08:26:55.734" v="140" actId="14100"/>
        <pc:sldMkLst>
          <pc:docMk/>
          <pc:sldMk cId="3093096869" sldId="260"/>
        </pc:sldMkLst>
        <pc:spChg chg="mod">
          <ac:chgData name="扶蘇美香" userId="S::admin@cherrylove0302gmailcom.onmicrosoft.com::3108ee1e-2982-466b-9440-a718f0d662f7" providerId="AD" clId="Web-{2936C51C-9455-4760-8E2C-56BB4CDC37D3}" dt="2020-06-10T08:26:55.734" v="140" actId="14100"/>
          <ac:spMkLst>
            <pc:docMk/>
            <pc:sldMk cId="3093096869" sldId="260"/>
            <ac:spMk id="7" creationId="{00000000-0000-0000-0000-000000000000}"/>
          </ac:spMkLst>
        </pc:spChg>
      </pc:sldChg>
      <pc:sldChg chg="addSp modSp">
        <pc:chgData name="扶蘇美香" userId="S::admin@cherrylove0302gmailcom.onmicrosoft.com::3108ee1e-2982-466b-9440-a718f0d662f7" providerId="AD" clId="Web-{2936C51C-9455-4760-8E2C-56BB4CDC37D3}" dt="2020-06-10T06:43:05.352" v="50" actId="1076"/>
        <pc:sldMkLst>
          <pc:docMk/>
          <pc:sldMk cId="41902769" sldId="265"/>
        </pc:sldMkLst>
        <pc:picChg chg="add mod">
          <ac:chgData name="扶蘇美香" userId="S::admin@cherrylove0302gmailcom.onmicrosoft.com::3108ee1e-2982-466b-9440-a718f0d662f7" providerId="AD" clId="Web-{2936C51C-9455-4760-8E2C-56BB4CDC37D3}" dt="2020-06-10T06:43:05.352" v="50" actId="1076"/>
          <ac:picMkLst>
            <pc:docMk/>
            <pc:sldMk cId="41902769" sldId="265"/>
            <ac:picMk id="14" creationId="{052559AC-B2B5-4A30-A4E0-C1CDE43E1401}"/>
          </ac:picMkLst>
        </pc:picChg>
        <pc:picChg chg="add mod">
          <ac:chgData name="扶蘇美香" userId="S::admin@cherrylove0302gmailcom.onmicrosoft.com::3108ee1e-2982-466b-9440-a718f0d662f7" providerId="AD" clId="Web-{2936C51C-9455-4760-8E2C-56BB4CDC37D3}" dt="2020-06-10T06:42:24.226" v="46" actId="1076"/>
          <ac:picMkLst>
            <pc:docMk/>
            <pc:sldMk cId="41902769" sldId="265"/>
            <ac:picMk id="15" creationId="{99C44E35-BC0A-41A7-AD56-86B74F4BCF89}"/>
          </ac:picMkLst>
        </pc:picChg>
      </pc:sldChg>
      <pc:sldChg chg="addSp delSp modSp">
        <pc:chgData name="扶蘇美香" userId="S::admin@cherrylove0302gmailcom.onmicrosoft.com::3108ee1e-2982-466b-9440-a718f0d662f7" providerId="AD" clId="Web-{2936C51C-9455-4760-8E2C-56BB4CDC37D3}" dt="2020-06-10T08:38:03.051" v="202"/>
        <pc:sldMkLst>
          <pc:docMk/>
          <pc:sldMk cId="2289060527" sldId="266"/>
        </pc:sldMkLst>
        <pc:picChg chg="add del mod">
          <ac:chgData name="扶蘇美香" userId="S::admin@cherrylove0302gmailcom.onmicrosoft.com::3108ee1e-2982-466b-9440-a718f0d662f7" providerId="AD" clId="Web-{2936C51C-9455-4760-8E2C-56BB4CDC37D3}" dt="2020-06-10T08:38:03.051" v="202"/>
          <ac:picMkLst>
            <pc:docMk/>
            <pc:sldMk cId="2289060527" sldId="266"/>
            <ac:picMk id="11" creationId="{87B53357-6B66-4237-A2FB-22B1E7397686}"/>
          </ac:picMkLst>
        </pc:picChg>
      </pc:sldChg>
      <pc:sldChg chg="modSp">
        <pc:chgData name="扶蘇美香" userId="S::admin@cherrylove0302gmailcom.onmicrosoft.com::3108ee1e-2982-466b-9440-a718f0d662f7" providerId="AD" clId="Web-{2936C51C-9455-4760-8E2C-56BB4CDC37D3}" dt="2020-06-10T08:37:11.877" v="194" actId="20577"/>
        <pc:sldMkLst>
          <pc:docMk/>
          <pc:sldMk cId="644452133" sldId="267"/>
        </pc:sldMkLst>
        <pc:spChg chg="mod">
          <ac:chgData name="扶蘇美香" userId="S::admin@cherrylove0302gmailcom.onmicrosoft.com::3108ee1e-2982-466b-9440-a718f0d662f7" providerId="AD" clId="Web-{2936C51C-9455-4760-8E2C-56BB4CDC37D3}" dt="2020-06-10T08:37:11.877" v="194" actId="20577"/>
          <ac:spMkLst>
            <pc:docMk/>
            <pc:sldMk cId="644452133" sldId="267"/>
            <ac:spMk id="27" creationId="{C7E0BB6D-1E9A-48BF-A419-56DFCB062A7F}"/>
          </ac:spMkLst>
        </pc:spChg>
      </pc:sldChg>
      <pc:sldChg chg="modSp">
        <pc:chgData name="扶蘇美香" userId="S::admin@cherrylove0302gmailcom.onmicrosoft.com::3108ee1e-2982-466b-9440-a718f0d662f7" providerId="AD" clId="Web-{2936C51C-9455-4760-8E2C-56BB4CDC37D3}" dt="2020-06-10T08:24:56.246" v="121" actId="1076"/>
        <pc:sldMkLst>
          <pc:docMk/>
          <pc:sldMk cId="1615993240" sldId="270"/>
        </pc:sldMkLst>
        <pc:spChg chg="mod">
          <ac:chgData name="扶蘇美香" userId="S::admin@cherrylove0302gmailcom.onmicrosoft.com::3108ee1e-2982-466b-9440-a718f0d662f7" providerId="AD" clId="Web-{2936C51C-9455-4760-8E2C-56BB4CDC37D3}" dt="2020-06-10T08:13:30.256" v="52" actId="1076"/>
          <ac:spMkLst>
            <pc:docMk/>
            <pc:sldMk cId="1615993240" sldId="270"/>
            <ac:spMk id="32" creationId="{00000000-0000-0000-0000-000000000000}"/>
          </ac:spMkLst>
        </pc:spChg>
        <pc:graphicFrameChg chg="mod">
          <ac:chgData name="扶蘇美香" userId="S::admin@cherrylove0302gmailcom.onmicrosoft.com::3108ee1e-2982-466b-9440-a718f0d662f7" providerId="AD" clId="Web-{2936C51C-9455-4760-8E2C-56BB4CDC37D3}" dt="2020-06-10T08:24:56.246" v="121" actId="1076"/>
          <ac:graphicFrameMkLst>
            <pc:docMk/>
            <pc:sldMk cId="1615993240" sldId="270"/>
            <ac:graphicFrameMk id="10" creationId="{00000000-0000-0000-0000-000000000000}"/>
          </ac:graphicFrameMkLst>
        </pc:graphicFrameChg>
      </pc:sldChg>
      <pc:sldChg chg="addSp delSp modSp">
        <pc:chgData name="扶蘇美香" userId="S::admin@cherrylove0302gmailcom.onmicrosoft.com::3108ee1e-2982-466b-9440-a718f0d662f7" providerId="AD" clId="Web-{2936C51C-9455-4760-8E2C-56BB4CDC37D3}" dt="2020-06-10T08:19:52.643" v="120" actId="20577"/>
        <pc:sldMkLst>
          <pc:docMk/>
          <pc:sldMk cId="388710825" sldId="271"/>
        </pc:sldMkLst>
        <pc:spChg chg="add mod">
          <ac:chgData name="扶蘇美香" userId="S::admin@cherrylove0302gmailcom.onmicrosoft.com::3108ee1e-2982-466b-9440-a718f0d662f7" providerId="AD" clId="Web-{2936C51C-9455-4760-8E2C-56BB4CDC37D3}" dt="2020-06-10T08:14:00.710" v="53" actId="1076"/>
          <ac:spMkLst>
            <pc:docMk/>
            <pc:sldMk cId="388710825" sldId="271"/>
            <ac:spMk id="7" creationId="{AA4CA7E7-36D2-43FF-A626-A9E8C4597997}"/>
          </ac:spMkLst>
        </pc:spChg>
        <pc:spChg chg="mod">
          <ac:chgData name="扶蘇美香" userId="S::admin@cherrylove0302gmailcom.onmicrosoft.com::3108ee1e-2982-466b-9440-a718f0d662f7" providerId="AD" clId="Web-{2936C51C-9455-4760-8E2C-56BB4CDC37D3}" dt="2020-06-10T06:38:33.403" v="31" actId="1076"/>
          <ac:spMkLst>
            <pc:docMk/>
            <pc:sldMk cId="388710825" sldId="271"/>
            <ac:spMk id="10" creationId="{00000000-0000-0000-0000-000000000000}"/>
          </ac:spMkLst>
        </pc:spChg>
        <pc:spChg chg="mod">
          <ac:chgData name="扶蘇美香" userId="S::admin@cherrylove0302gmailcom.onmicrosoft.com::3108ee1e-2982-466b-9440-a718f0d662f7" providerId="AD" clId="Web-{2936C51C-9455-4760-8E2C-56BB4CDC37D3}" dt="2020-06-10T06:38:16.559" v="26" actId="1076"/>
          <ac:spMkLst>
            <pc:docMk/>
            <pc:sldMk cId="388710825" sldId="271"/>
            <ac:spMk id="11" creationId="{00000000-0000-0000-0000-000000000000}"/>
          </ac:spMkLst>
        </pc:spChg>
        <pc:spChg chg="mod">
          <ac:chgData name="扶蘇美香" userId="S::admin@cherrylove0302gmailcom.onmicrosoft.com::3108ee1e-2982-466b-9440-a718f0d662f7" providerId="AD" clId="Web-{2936C51C-9455-4760-8E2C-56BB4CDC37D3}" dt="2020-06-10T08:16:52.778" v="72" actId="1076"/>
          <ac:spMkLst>
            <pc:docMk/>
            <pc:sldMk cId="388710825" sldId="271"/>
            <ac:spMk id="12" creationId="{00000000-0000-0000-0000-000000000000}"/>
          </ac:spMkLst>
        </pc:spChg>
        <pc:spChg chg="mod">
          <ac:chgData name="扶蘇美香" userId="S::admin@cherrylove0302gmailcom.onmicrosoft.com::3108ee1e-2982-466b-9440-a718f0d662f7" providerId="AD" clId="Web-{2936C51C-9455-4760-8E2C-56BB4CDC37D3}" dt="2020-06-10T08:16:58.153" v="73" actId="1076"/>
          <ac:spMkLst>
            <pc:docMk/>
            <pc:sldMk cId="388710825" sldId="271"/>
            <ac:spMk id="13" creationId="{00000000-0000-0000-0000-000000000000}"/>
          </ac:spMkLst>
        </pc:spChg>
        <pc:spChg chg="mod">
          <ac:chgData name="扶蘇美香" userId="S::admin@cherrylove0302gmailcom.onmicrosoft.com::3108ee1e-2982-466b-9440-a718f0d662f7" providerId="AD" clId="Web-{2936C51C-9455-4760-8E2C-56BB4CDC37D3}" dt="2020-06-10T08:17:03.388" v="74" actId="1076"/>
          <ac:spMkLst>
            <pc:docMk/>
            <pc:sldMk cId="388710825" sldId="271"/>
            <ac:spMk id="14" creationId="{00000000-0000-0000-0000-000000000000}"/>
          </ac:spMkLst>
        </pc:spChg>
        <pc:spChg chg="mod">
          <ac:chgData name="扶蘇美香" userId="S::admin@cherrylove0302gmailcom.onmicrosoft.com::3108ee1e-2982-466b-9440-a718f0d662f7" providerId="AD" clId="Web-{2936C51C-9455-4760-8E2C-56BB4CDC37D3}" dt="2020-06-10T08:19:52.643" v="120" actId="20577"/>
          <ac:spMkLst>
            <pc:docMk/>
            <pc:sldMk cId="388710825" sldId="271"/>
            <ac:spMk id="15" creationId="{00000000-0000-0000-0000-000000000000}"/>
          </ac:spMkLst>
        </pc:spChg>
        <pc:spChg chg="add del mod">
          <ac:chgData name="扶蘇美香" userId="S::admin@cherrylove0302gmailcom.onmicrosoft.com::3108ee1e-2982-466b-9440-a718f0d662f7" providerId="AD" clId="Web-{2936C51C-9455-4760-8E2C-56BB4CDC37D3}" dt="2020-06-10T08:17:11.763" v="76"/>
          <ac:spMkLst>
            <pc:docMk/>
            <pc:sldMk cId="388710825" sldId="271"/>
            <ac:spMk id="17" creationId="{94D48C85-09A5-4309-BE68-DADD3B95D40D}"/>
          </ac:spMkLst>
        </pc:spChg>
        <pc:spChg chg="mod">
          <ac:chgData name="扶蘇美香" userId="S::admin@cherrylove0302gmailcom.onmicrosoft.com::3108ee1e-2982-466b-9440-a718f0d662f7" providerId="AD" clId="Web-{2936C51C-9455-4760-8E2C-56BB4CDC37D3}" dt="2020-06-10T08:14:37.274" v="57" actId="1076"/>
          <ac:spMkLst>
            <pc:docMk/>
            <pc:sldMk cId="388710825" sldId="271"/>
            <ac:spMk id="32" creationId="{00000000-0000-0000-0000-000000000000}"/>
          </ac:spMkLst>
        </pc:spChg>
        <pc:spChg chg="mod">
          <ac:chgData name="扶蘇美香" userId="S::admin@cherrylove0302gmailcom.onmicrosoft.com::3108ee1e-2982-466b-9440-a718f0d662f7" providerId="AD" clId="Web-{2936C51C-9455-4760-8E2C-56BB4CDC37D3}" dt="2020-06-10T06:38:38.872" v="32" actId="1076"/>
          <ac:spMkLst>
            <pc:docMk/>
            <pc:sldMk cId="388710825" sldId="271"/>
            <ac:spMk id="38" creationId="{00000000-0000-0000-0000-000000000000}"/>
          </ac:spMkLst>
        </pc:spChg>
        <pc:spChg chg="mod">
          <ac:chgData name="扶蘇美香" userId="S::admin@cherrylove0302gmailcom.onmicrosoft.com::3108ee1e-2982-466b-9440-a718f0d662f7" providerId="AD" clId="Web-{2936C51C-9455-4760-8E2C-56BB4CDC37D3}" dt="2020-06-10T06:38:20.153" v="27" actId="1076"/>
          <ac:spMkLst>
            <pc:docMk/>
            <pc:sldMk cId="388710825" sldId="271"/>
            <ac:spMk id="44" creationId="{00000000-0000-0000-0000-000000000000}"/>
          </ac:spMkLst>
        </pc:spChg>
        <pc:graphicFrameChg chg="add mod modGraphic">
          <ac:chgData name="扶蘇美香" userId="S::admin@cherrylove0302gmailcom.onmicrosoft.com::3108ee1e-2982-466b-9440-a718f0d662f7" providerId="AD" clId="Web-{2936C51C-9455-4760-8E2C-56BB4CDC37D3}" dt="2020-06-10T08:17:30.983" v="85"/>
          <ac:graphicFrameMkLst>
            <pc:docMk/>
            <pc:sldMk cId="388710825" sldId="271"/>
            <ac:graphicFrameMk id="6" creationId="{CB3FE66A-47FD-40E6-A17E-03DBC1668353}"/>
          </ac:graphicFrameMkLst>
        </pc:graphicFrameChg>
        <pc:graphicFrameChg chg="add mod modGraphic">
          <ac:chgData name="扶蘇美香" userId="S::admin@cherrylove0302gmailcom.onmicrosoft.com::3108ee1e-2982-466b-9440-a718f0d662f7" providerId="AD" clId="Web-{2936C51C-9455-4760-8E2C-56BB4CDC37D3}" dt="2020-06-10T08:17:56.343" v="111"/>
          <ac:graphicFrameMkLst>
            <pc:docMk/>
            <pc:sldMk cId="388710825" sldId="271"/>
            <ac:graphicFrameMk id="16" creationId="{8F28E4CB-84E9-4CC6-9BC3-A38994493841}"/>
          </ac:graphicFrameMkLst>
        </pc:graphicFrameChg>
        <pc:inkChg chg="add del">
          <ac:chgData name="扶蘇美香" userId="S::admin@cherrylove0302gmailcom.onmicrosoft.com::3108ee1e-2982-466b-9440-a718f0d662f7" providerId="AD" clId="Web-{2936C51C-9455-4760-8E2C-56BB4CDC37D3}" dt="2020-06-10T08:18:28.969" v="113"/>
          <ac:inkMkLst>
            <pc:docMk/>
            <pc:sldMk cId="388710825" sldId="271"/>
            <ac:inkMk id="5" creationId="{854C9B31-848D-4545-8D6E-A8BF51C8CD2F}"/>
          </ac:inkMkLst>
        </pc:inkChg>
        <pc:inkChg chg="add del">
          <ac:chgData name="扶蘇美香" userId="S::admin@cherrylove0302gmailcom.onmicrosoft.com::3108ee1e-2982-466b-9440-a718f0d662f7" providerId="AD" clId="Web-{2936C51C-9455-4760-8E2C-56BB4CDC37D3}" dt="2020-06-10T08:18:37.875" v="115"/>
          <ac:inkMkLst>
            <pc:docMk/>
            <pc:sldMk cId="388710825" sldId="271"/>
            <ac:inkMk id="9" creationId="{C425692C-08E9-4C89-9B71-AFE507A9AC33}"/>
          </ac:inkMkLst>
        </pc:inkChg>
        <pc:inkChg chg="add del">
          <ac:chgData name="扶蘇美香" userId="S::admin@cherrylove0302gmailcom.onmicrosoft.com::3108ee1e-2982-466b-9440-a718f0d662f7" providerId="AD" clId="Web-{2936C51C-9455-4760-8E2C-56BB4CDC37D3}" dt="2020-06-10T08:18:43.875" v="117"/>
          <ac:inkMkLst>
            <pc:docMk/>
            <pc:sldMk cId="388710825" sldId="271"/>
            <ac:inkMk id="18" creationId="{7EC3C2DA-9B49-41BD-8CBB-338E7CD26EFA}"/>
          </ac:inkMkLst>
        </pc:inkChg>
      </pc:sldChg>
    </pc:docChg>
  </pc:docChgLst>
  <pc:docChgLst>
    <pc:chgData name="扶蘇美香" userId="S::admin@cherrylove0302gmailcom.onmicrosoft.com::3108ee1e-2982-466b-9440-a718f0d662f7" providerId="AD" clId="Web-{41356253-73EB-41D8-80F9-7554E0FAF3A1}"/>
    <pc:docChg chg="modSld">
      <pc:chgData name="扶蘇美香" userId="S::admin@cherrylove0302gmailcom.onmicrosoft.com::3108ee1e-2982-466b-9440-a718f0d662f7" providerId="AD" clId="Web-{41356253-73EB-41D8-80F9-7554E0FAF3A1}" dt="2020-06-08T07:56:16.911" v="389" actId="1076"/>
      <pc:docMkLst>
        <pc:docMk/>
      </pc:docMkLst>
      <pc:sldChg chg="modSp">
        <pc:chgData name="扶蘇美香" userId="S::admin@cherrylove0302gmailcom.onmicrosoft.com::3108ee1e-2982-466b-9440-a718f0d662f7" providerId="AD" clId="Web-{41356253-73EB-41D8-80F9-7554E0FAF3A1}" dt="2020-06-08T07:56:16.911" v="389" actId="1076"/>
        <pc:sldMkLst>
          <pc:docMk/>
          <pc:sldMk cId="3093096869" sldId="260"/>
        </pc:sldMkLst>
        <pc:spChg chg="mod">
          <ac:chgData name="扶蘇美香" userId="S::admin@cherrylove0302gmailcom.onmicrosoft.com::3108ee1e-2982-466b-9440-a718f0d662f7" providerId="AD" clId="Web-{41356253-73EB-41D8-80F9-7554E0FAF3A1}" dt="2020-06-08T07:56:00.176" v="383" actId="20577"/>
          <ac:spMkLst>
            <pc:docMk/>
            <pc:sldMk cId="3093096869" sldId="260"/>
            <ac:spMk id="5" creationId="{00000000-0000-0000-0000-000000000000}"/>
          </ac:spMkLst>
        </pc:spChg>
        <pc:spChg chg="mod">
          <ac:chgData name="扶蘇美香" userId="S::admin@cherrylove0302gmailcom.onmicrosoft.com::3108ee1e-2982-466b-9440-a718f0d662f7" providerId="AD" clId="Web-{41356253-73EB-41D8-80F9-7554E0FAF3A1}" dt="2020-06-08T07:56:04.348" v="386" actId="1076"/>
          <ac:spMkLst>
            <pc:docMk/>
            <pc:sldMk cId="3093096869" sldId="260"/>
            <ac:spMk id="10" creationId="{00000000-0000-0000-0000-000000000000}"/>
          </ac:spMkLst>
        </pc:spChg>
        <pc:spChg chg="mod">
          <ac:chgData name="扶蘇美香" userId="S::admin@cherrylove0302gmailcom.onmicrosoft.com::3108ee1e-2982-466b-9440-a718f0d662f7" providerId="AD" clId="Web-{41356253-73EB-41D8-80F9-7554E0FAF3A1}" dt="2020-06-08T07:56:13.676" v="388" actId="1076"/>
          <ac:spMkLst>
            <pc:docMk/>
            <pc:sldMk cId="3093096869" sldId="260"/>
            <ac:spMk id="11" creationId="{00000000-0000-0000-0000-000000000000}"/>
          </ac:spMkLst>
        </pc:spChg>
        <pc:spChg chg="mod">
          <ac:chgData name="扶蘇美香" userId="S::admin@cherrylove0302gmailcom.onmicrosoft.com::3108ee1e-2982-466b-9440-a718f0d662f7" providerId="AD" clId="Web-{41356253-73EB-41D8-80F9-7554E0FAF3A1}" dt="2020-06-08T07:56:07.411" v="387" actId="1076"/>
          <ac:spMkLst>
            <pc:docMk/>
            <pc:sldMk cId="3093096869" sldId="260"/>
            <ac:spMk id="12" creationId="{C4EAF705-CFC4-42E5-91DA-B6998F756DD3}"/>
          </ac:spMkLst>
        </pc:spChg>
        <pc:spChg chg="mod">
          <ac:chgData name="扶蘇美香" userId="S::admin@cherrylove0302gmailcom.onmicrosoft.com::3108ee1e-2982-466b-9440-a718f0d662f7" providerId="AD" clId="Web-{41356253-73EB-41D8-80F9-7554E0FAF3A1}" dt="2020-06-08T07:56:16.911" v="389" actId="1076"/>
          <ac:spMkLst>
            <pc:docMk/>
            <pc:sldMk cId="3093096869" sldId="260"/>
            <ac:spMk id="13" creationId="{8D2A4BD1-0AAC-46C0-A5C4-EEDA13ED7BBD}"/>
          </ac:spMkLst>
        </pc:spChg>
      </pc:sldChg>
    </pc:docChg>
  </pc:docChgLst>
  <pc:docChgLst>
    <pc:chgData name="扶蘇美香" userId="S::admin@cherrylove0302gmailcom.onmicrosoft.com::3108ee1e-2982-466b-9440-a718f0d662f7" providerId="AD" clId="Web-{0A957BED-DF41-48FC-808C-5CD80AB76629}"/>
    <pc:docChg chg="modSld">
      <pc:chgData name="扶蘇美香" userId="S::admin@cherrylove0302gmailcom.onmicrosoft.com::3108ee1e-2982-466b-9440-a718f0d662f7" providerId="AD" clId="Web-{0A957BED-DF41-48FC-808C-5CD80AB76629}" dt="2020-06-15T05:55:46.263" v="0"/>
      <pc:docMkLst>
        <pc:docMk/>
      </pc:docMkLst>
      <pc:sldChg chg="delSp">
        <pc:chgData name="扶蘇美香" userId="S::admin@cherrylove0302gmailcom.onmicrosoft.com::3108ee1e-2982-466b-9440-a718f0d662f7" providerId="AD" clId="Web-{0A957BED-DF41-48FC-808C-5CD80AB76629}" dt="2020-06-15T05:55:46.263" v="0"/>
        <pc:sldMkLst>
          <pc:docMk/>
          <pc:sldMk cId="41902769" sldId="265"/>
        </pc:sldMkLst>
        <pc:picChg chg="del">
          <ac:chgData name="扶蘇美香" userId="S::admin@cherrylove0302gmailcom.onmicrosoft.com::3108ee1e-2982-466b-9440-a718f0d662f7" providerId="AD" clId="Web-{0A957BED-DF41-48FC-808C-5CD80AB76629}" dt="2020-06-15T05:55:46.263" v="0"/>
          <ac:picMkLst>
            <pc:docMk/>
            <pc:sldMk cId="41902769" sldId="265"/>
            <ac:picMk id="2049" creationId="{7108401D-229F-4AAF-9A4B-12B9C0063B7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u="none"/>
              <a:t>若返ったと思うか</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6586919816805238"/>
          <c:y val="0.12630688605205592"/>
          <c:w val="0.49325373981752363"/>
          <c:h val="0.74779303421390553"/>
        </c:manualLayout>
      </c:layout>
      <c:pieChart>
        <c:varyColors val="1"/>
        <c:ser>
          <c:idx val="0"/>
          <c:order val="0"/>
          <c:tx>
            <c:strRef>
              <c:f>'Q７'!$J$7</c:f>
              <c:strCache>
                <c:ptCount val="1"/>
                <c:pt idx="0">
                  <c:v>計</c:v>
                </c:pt>
              </c:strCache>
            </c:strRef>
          </c:tx>
          <c:dPt>
            <c:idx val="0"/>
            <c:bubble3D val="0"/>
            <c:spPr>
              <a:solidFill>
                <a:schemeClr val="accent6">
                  <a:tint val="50000"/>
                </a:schemeClr>
              </a:solidFill>
              <a:ln w="19050">
                <a:solidFill>
                  <a:schemeClr val="lt1"/>
                </a:solidFill>
              </a:ln>
              <a:effectLst/>
            </c:spPr>
            <c:extLst>
              <c:ext xmlns:c16="http://schemas.microsoft.com/office/drawing/2014/chart" uri="{C3380CC4-5D6E-409C-BE32-E72D297353CC}">
                <c16:uniqueId val="{00000001-C00C-42CD-954D-4CF618E44B30}"/>
              </c:ext>
            </c:extLst>
          </c:dPt>
          <c:dPt>
            <c:idx val="1"/>
            <c:bubble3D val="0"/>
            <c:spPr>
              <a:solidFill>
                <a:schemeClr val="accent6">
                  <a:tint val="70000"/>
                </a:schemeClr>
              </a:solidFill>
              <a:ln w="19050">
                <a:solidFill>
                  <a:schemeClr val="lt1"/>
                </a:solidFill>
              </a:ln>
              <a:effectLst/>
            </c:spPr>
            <c:extLst>
              <c:ext xmlns:c16="http://schemas.microsoft.com/office/drawing/2014/chart" uri="{C3380CC4-5D6E-409C-BE32-E72D297353CC}">
                <c16:uniqueId val="{00000003-C00C-42CD-954D-4CF618E44B30}"/>
              </c:ext>
            </c:extLst>
          </c:dPt>
          <c:dPt>
            <c:idx val="2"/>
            <c:bubble3D val="0"/>
            <c:spPr>
              <a:solidFill>
                <a:schemeClr val="accent6">
                  <a:tint val="90000"/>
                </a:schemeClr>
              </a:solidFill>
              <a:ln w="19050">
                <a:solidFill>
                  <a:schemeClr val="lt1"/>
                </a:solidFill>
              </a:ln>
              <a:effectLst/>
            </c:spPr>
            <c:extLst>
              <c:ext xmlns:c16="http://schemas.microsoft.com/office/drawing/2014/chart" uri="{C3380CC4-5D6E-409C-BE32-E72D297353CC}">
                <c16:uniqueId val="{00000005-C00C-42CD-954D-4CF618E44B30}"/>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C00C-42CD-954D-4CF618E44B30}"/>
              </c:ext>
            </c:extLst>
          </c:dPt>
          <c:dPt>
            <c:idx val="4"/>
            <c:bubble3D val="0"/>
            <c:spPr>
              <a:solidFill>
                <a:schemeClr val="accent6">
                  <a:shade val="70000"/>
                </a:schemeClr>
              </a:solidFill>
              <a:ln w="19050">
                <a:solidFill>
                  <a:schemeClr val="lt1"/>
                </a:solidFill>
              </a:ln>
              <a:effectLst/>
            </c:spPr>
            <c:extLst>
              <c:ext xmlns:c16="http://schemas.microsoft.com/office/drawing/2014/chart" uri="{C3380CC4-5D6E-409C-BE32-E72D297353CC}">
                <c16:uniqueId val="{00000009-C00C-42CD-954D-4CF618E44B30}"/>
              </c:ext>
            </c:extLst>
          </c:dPt>
          <c:dPt>
            <c:idx val="5"/>
            <c:bubble3D val="0"/>
            <c:spPr>
              <a:solidFill>
                <a:schemeClr val="accent6">
                  <a:shade val="50000"/>
                </a:schemeClr>
              </a:solidFill>
              <a:ln w="19050">
                <a:solidFill>
                  <a:schemeClr val="lt1"/>
                </a:solidFill>
              </a:ln>
              <a:effectLst/>
            </c:spPr>
            <c:extLst>
              <c:ext xmlns:c16="http://schemas.microsoft.com/office/drawing/2014/chart" uri="{C3380CC4-5D6E-409C-BE32-E72D297353CC}">
                <c16:uniqueId val="{0000000B-C00C-42CD-954D-4CF618E44B30}"/>
              </c:ext>
            </c:extLst>
          </c:dPt>
          <c:dLbls>
            <c:dLbl>
              <c:idx val="0"/>
              <c:layout>
                <c:manualLayout>
                  <c:x val="0.23961012685914251"/>
                  <c:y val="6.018518518518518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C00C-42CD-954D-4CF618E44B30}"/>
                </c:ext>
              </c:extLst>
            </c:dLbl>
            <c:dLbl>
              <c:idx val="1"/>
              <c:layout>
                <c:manualLayout>
                  <c:x val="-0.16088527996500446"/>
                  <c:y val="-0.1258643696532013"/>
                </c:manualLayout>
              </c:layout>
              <c:tx>
                <c:rich>
                  <a:bodyPr/>
                  <a:lstStyle/>
                  <a:p>
                    <a:fld id="{CD943CC0-9704-42D7-86D6-570F61340A5B}" type="CATEGORYNAME">
                      <a:rPr lang="ja-JP" altLang="en-US"/>
                      <a:pPr/>
                      <a:t>[分類名]</a:t>
                    </a:fld>
                    <a:r>
                      <a:rPr lang="ja-JP" altLang="en-US" baseline="0"/>
                      <a:t> </a:t>
                    </a:r>
                    <a:fld id="{48F18F37-6E5E-46D0-9CAD-F61DA260A3C7}" type="VALUE">
                      <a:rPr lang="ja-JP" altLang="en-US" baseline="0"/>
                      <a:pPr/>
                      <a:t>[値]</a:t>
                    </a:fld>
                    <a:endParaRPr lang="ja-JP" altLang="en-US" baseline="0"/>
                  </a:p>
                  <a:p>
                    <a:r>
                      <a:rPr lang="ja-JP" altLang="en-US" baseline="0"/>
                      <a:t> </a:t>
                    </a:r>
                    <a:fld id="{1D0A18A4-9D9F-469B-BFA0-98569007436B}" type="PERCENTAGE">
                      <a:rPr lang="en-US" altLang="ja-JP" baseline="0"/>
                      <a:pPr/>
                      <a:t>[パーセンテージ]</a:t>
                    </a:fld>
                    <a:endParaRPr lang="ja-JP" altLang="en-US" baseline="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00C-42CD-954D-4CF618E44B30}"/>
                </c:ext>
              </c:extLst>
            </c:dLbl>
            <c:dLbl>
              <c:idx val="2"/>
              <c:layout>
                <c:manualLayout>
                  <c:x val="0.19999999999999998"/>
                  <c:y val="7.463433562000228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925"/>
                      <c:h val="0.16675925925925925"/>
                    </c:manualLayout>
                  </c15:layout>
                </c:ext>
                <c:ext xmlns:c16="http://schemas.microsoft.com/office/drawing/2014/chart" uri="{C3380CC4-5D6E-409C-BE32-E72D297353CC}">
                  <c16:uniqueId val="{00000005-C00C-42CD-954D-4CF618E44B30}"/>
                </c:ext>
              </c:extLst>
            </c:dLbl>
            <c:dLbl>
              <c:idx val="3"/>
              <c:layout>
                <c:manualLayout>
                  <c:x val="-0.15642648668805656"/>
                  <c:y val="0.24998616345338226"/>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C00C-42CD-954D-4CF618E44B30}"/>
                </c:ext>
              </c:extLst>
            </c:dLbl>
            <c:dLbl>
              <c:idx val="4"/>
              <c:layout>
                <c:manualLayout>
                  <c:x val="-8.1209245842016803E-2"/>
                  <c:y val="7.212776587551275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0791224333753409"/>
                      <c:h val="0.12972204046080998"/>
                    </c:manualLayout>
                  </c15:layout>
                </c:ext>
                <c:ext xmlns:c16="http://schemas.microsoft.com/office/drawing/2014/chart" uri="{C3380CC4-5D6E-409C-BE32-E72D297353CC}">
                  <c16:uniqueId val="{00000009-C00C-42CD-954D-4CF618E44B30}"/>
                </c:ext>
              </c:extLst>
            </c:dLbl>
            <c:dLbl>
              <c:idx val="5"/>
              <c:layout>
                <c:manualLayout>
                  <c:x val="-0.17644991251093617"/>
                  <c:y val="-1.659995625546806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C00C-42CD-954D-4CF618E44B3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'Q７'!$K$3:$P$3</c:f>
              <c:strCache>
                <c:ptCount val="6"/>
                <c:pt idx="0">
                  <c:v>とても思う</c:v>
                </c:pt>
                <c:pt idx="1">
                  <c:v>思う</c:v>
                </c:pt>
                <c:pt idx="2">
                  <c:v>どちらでもない</c:v>
                </c:pt>
                <c:pt idx="3">
                  <c:v>思わない</c:v>
                </c:pt>
                <c:pt idx="4">
                  <c:v>全く思わない</c:v>
                </c:pt>
                <c:pt idx="5">
                  <c:v>未回答</c:v>
                </c:pt>
              </c:strCache>
            </c:strRef>
          </c:cat>
          <c:val>
            <c:numRef>
              <c:f>'Q７'!$K$7:$P$7</c:f>
              <c:numCache>
                <c:formatCode>0"人"</c:formatCode>
                <c:ptCount val="6"/>
                <c:pt idx="0">
                  <c:v>1</c:v>
                </c:pt>
                <c:pt idx="1">
                  <c:v>23</c:v>
                </c:pt>
                <c:pt idx="2">
                  <c:v>9</c:v>
                </c:pt>
                <c:pt idx="3">
                  <c:v>1</c:v>
                </c:pt>
                <c:pt idx="4">
                  <c:v>0</c:v>
                </c:pt>
                <c:pt idx="5">
                  <c:v>3</c:v>
                </c:pt>
              </c:numCache>
            </c:numRef>
          </c:val>
          <c:extLst>
            <c:ext xmlns:c16="http://schemas.microsoft.com/office/drawing/2014/chart" uri="{C3380CC4-5D6E-409C-BE32-E72D297353CC}">
              <c16:uniqueId val="{0000000C-C00C-42CD-954D-4CF618E44B3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sz="1200" b="1"/>
              <a:t>参加して良かった点</a:t>
            </a:r>
          </a:p>
        </c:rich>
      </c:tx>
      <c:layout>
        <c:manualLayout>
          <c:xMode val="edge"/>
          <c:yMode val="edge"/>
          <c:x val="0.32162351322817739"/>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093152752318274"/>
          <c:y val="0.19497241557911588"/>
          <c:w val="0.4281971946066383"/>
          <c:h val="0.6918082509986111"/>
        </c:manualLayout>
      </c:layout>
      <c:barChart>
        <c:barDir val="bar"/>
        <c:grouping val="stacked"/>
        <c:varyColors val="0"/>
        <c:ser>
          <c:idx val="0"/>
          <c:order val="0"/>
          <c:tx>
            <c:strRef>
              <c:f>'Q3'!$A$109</c:f>
              <c:strCache>
                <c:ptCount val="1"/>
                <c:pt idx="0">
                  <c:v>女性</c:v>
                </c:pt>
              </c:strCache>
            </c:strRef>
          </c:tx>
          <c:spPr>
            <a:solidFill>
              <a:schemeClr val="accent6">
                <a:tint val="65000"/>
              </a:schemeClr>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'Q3'!$B$108:$J$108</c:f>
              <c:strCache>
                <c:ptCount val="9"/>
                <c:pt idx="0">
                  <c:v>その他</c:v>
                </c:pt>
                <c:pt idx="1">
                  <c:v>体の調子が良くなった（気がする）</c:v>
                </c:pt>
                <c:pt idx="2">
                  <c:v>認知症に関する知識が増えた</c:v>
                </c:pt>
                <c:pt idx="3">
                  <c:v>家族や友人と会話が増えた</c:v>
                </c:pt>
                <c:pt idx="4">
                  <c:v>地域の人と知り合いになれた</c:v>
                </c:pt>
                <c:pt idx="5">
                  <c:v>定期的に通うところができた</c:v>
                </c:pt>
                <c:pt idx="6">
                  <c:v>趣味が増えた</c:v>
                </c:pt>
                <c:pt idx="7">
                  <c:v>楽器演奏の上達が実感できた</c:v>
                </c:pt>
                <c:pt idx="8">
                  <c:v>プログラムが楽しかった</c:v>
                </c:pt>
              </c:strCache>
            </c:strRef>
          </c:cat>
          <c:val>
            <c:numRef>
              <c:f>'Q3'!$B$109:$J$109</c:f>
              <c:numCache>
                <c:formatCode>0"人"</c:formatCode>
                <c:ptCount val="9"/>
                <c:pt idx="0">
                  <c:v>4</c:v>
                </c:pt>
                <c:pt idx="1">
                  <c:v>4</c:v>
                </c:pt>
                <c:pt idx="2">
                  <c:v>7</c:v>
                </c:pt>
                <c:pt idx="3">
                  <c:v>7</c:v>
                </c:pt>
                <c:pt idx="4">
                  <c:v>9</c:v>
                </c:pt>
                <c:pt idx="5">
                  <c:v>14</c:v>
                </c:pt>
                <c:pt idx="6">
                  <c:v>13</c:v>
                </c:pt>
                <c:pt idx="7">
                  <c:v>15</c:v>
                </c:pt>
                <c:pt idx="8">
                  <c:v>18</c:v>
                </c:pt>
              </c:numCache>
            </c:numRef>
          </c:val>
          <c:extLst>
            <c:ext xmlns:c16="http://schemas.microsoft.com/office/drawing/2014/chart" uri="{C3380CC4-5D6E-409C-BE32-E72D297353CC}">
              <c16:uniqueId val="{00000000-3928-419C-B66E-695757DF03DD}"/>
            </c:ext>
          </c:extLst>
        </c:ser>
        <c:ser>
          <c:idx val="1"/>
          <c:order val="1"/>
          <c:tx>
            <c:strRef>
              <c:f>'Q3'!$A$110</c:f>
              <c:strCache>
                <c:ptCount val="1"/>
                <c:pt idx="0">
                  <c:v>男性</c:v>
                </c:pt>
              </c:strCache>
            </c:strRef>
          </c:tx>
          <c:spPr>
            <a:solidFill>
              <a:schemeClr val="accent6"/>
            </a:solidFill>
            <a:ln w="12700">
              <a:solidFill>
                <a:sysClr val="window" lastClr="FFFFFF"/>
              </a:solidFill>
            </a:ln>
            <a:effectLst/>
          </c:spPr>
          <c:invertIfNegative val="0"/>
          <c:dLbls>
            <c:dLbl>
              <c:idx val="0"/>
              <c:layout>
                <c:manualLayout>
                  <c:x val="4.1143191101536917E-3"/>
                  <c:y val="-2.944268702771437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928-419C-B66E-695757DF03DD}"/>
                </c:ext>
              </c:extLst>
            </c:dLbl>
            <c:dLbl>
              <c:idx val="1"/>
              <c:layout>
                <c:manualLayout>
                  <c:x val="4.1143191101536917E-3"/>
                  <c:y val="-3.68033587846429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28-419C-B66E-695757DF03DD}"/>
                </c:ext>
              </c:extLst>
            </c:dLbl>
            <c:dLbl>
              <c:idx val="2"/>
              <c:layout>
                <c:manualLayout>
                  <c:x val="0"/>
                  <c:y val="-4.048369466310727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928-419C-B66E-695757DF03DD}"/>
                </c:ext>
              </c:extLst>
            </c:dLbl>
            <c:dLbl>
              <c:idx val="3"/>
              <c:layout>
                <c:manualLayout>
                  <c:x val="0"/>
                  <c:y val="-4.4164030541571565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928-419C-B66E-695757DF03DD}"/>
                </c:ext>
              </c:extLst>
            </c:dLbl>
            <c:dLbl>
              <c:idx val="4"/>
              <c:layout>
                <c:manualLayout>
                  <c:x val="0"/>
                  <c:y val="-3.297845667170335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928-419C-B66E-695757DF03DD}"/>
                </c:ext>
              </c:extLst>
            </c:dLbl>
            <c:dLbl>
              <c:idx val="5"/>
              <c:layout>
                <c:manualLayout>
                  <c:x val="3.0947274129979527E-2"/>
                  <c:y val="6.229264037988412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928-419C-B66E-695757DF03DD}"/>
                </c:ext>
              </c:extLst>
            </c:dLbl>
            <c:dLbl>
              <c:idx val="6"/>
              <c:layout>
                <c:manualLayout>
                  <c:x val="0"/>
                  <c:y val="-3.664272963522595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928-419C-B66E-695757DF03DD}"/>
                </c:ext>
              </c:extLst>
            </c:dLbl>
            <c:dLbl>
              <c:idx val="7"/>
              <c:layout>
                <c:manualLayout>
                  <c:x val="0"/>
                  <c:y val="-3.664272963522602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928-419C-B66E-695757DF03DD}"/>
                </c:ext>
              </c:extLst>
            </c:dLbl>
            <c:dLbl>
              <c:idx val="8"/>
              <c:layout>
                <c:manualLayout>
                  <c:x val="4.7452486999301942E-2"/>
                  <c:y val="-6.595691334340671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928-419C-B66E-695757DF03D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'Q3'!$B$108:$J$108</c:f>
              <c:strCache>
                <c:ptCount val="9"/>
                <c:pt idx="0">
                  <c:v>その他</c:v>
                </c:pt>
                <c:pt idx="1">
                  <c:v>体の調子が良くなった（気がする）</c:v>
                </c:pt>
                <c:pt idx="2">
                  <c:v>認知症に関する知識が増えた</c:v>
                </c:pt>
                <c:pt idx="3">
                  <c:v>家族や友人と会話が増えた</c:v>
                </c:pt>
                <c:pt idx="4">
                  <c:v>地域の人と知り合いになれた</c:v>
                </c:pt>
                <c:pt idx="5">
                  <c:v>定期的に通うところができた</c:v>
                </c:pt>
                <c:pt idx="6">
                  <c:v>趣味が増えた</c:v>
                </c:pt>
                <c:pt idx="7">
                  <c:v>楽器演奏の上達が実感できた</c:v>
                </c:pt>
                <c:pt idx="8">
                  <c:v>プログラムが楽しかった</c:v>
                </c:pt>
              </c:strCache>
            </c:strRef>
          </c:cat>
          <c:val>
            <c:numRef>
              <c:f>'Q3'!$B$110:$J$110</c:f>
              <c:numCache>
                <c:formatCode>0"人"</c:formatCode>
                <c:ptCount val="9"/>
                <c:pt idx="0">
                  <c:v>1</c:v>
                </c:pt>
                <c:pt idx="1">
                  <c:v>1</c:v>
                </c:pt>
                <c:pt idx="2">
                  <c:v>1</c:v>
                </c:pt>
                <c:pt idx="3">
                  <c:v>1</c:v>
                </c:pt>
                <c:pt idx="4">
                  <c:v>2</c:v>
                </c:pt>
                <c:pt idx="5">
                  <c:v>2</c:v>
                </c:pt>
                <c:pt idx="6">
                  <c:v>2</c:v>
                </c:pt>
                <c:pt idx="7">
                  <c:v>4</c:v>
                </c:pt>
                <c:pt idx="8">
                  <c:v>2</c:v>
                </c:pt>
              </c:numCache>
            </c:numRef>
          </c:val>
          <c:extLst>
            <c:ext xmlns:c16="http://schemas.microsoft.com/office/drawing/2014/chart" uri="{C3380CC4-5D6E-409C-BE32-E72D297353CC}">
              <c16:uniqueId val="{0000000A-3928-419C-B66E-695757DF03DD}"/>
            </c:ext>
          </c:extLst>
        </c:ser>
        <c:ser>
          <c:idx val="2"/>
          <c:order val="2"/>
          <c:tx>
            <c:strRef>
              <c:f>'Q3'!$A$111</c:f>
              <c:strCache>
                <c:ptCount val="1"/>
                <c:pt idx="0">
                  <c:v>未回答</c:v>
                </c:pt>
              </c:strCache>
            </c:strRef>
          </c:tx>
          <c:spPr>
            <a:solidFill>
              <a:srgbClr val="92D050"/>
            </a:solidFill>
            <a:ln w="12700">
              <a:solidFill>
                <a:sysClr val="window" lastClr="FFFFFF"/>
              </a:solidFill>
            </a:ln>
            <a:effectLst/>
          </c:spPr>
          <c:invertIfNegative val="0"/>
          <c:dLbls>
            <c:dLbl>
              <c:idx val="0"/>
              <c:layout>
                <c:manualLayout>
                  <c:x val="4.5389335390636561E-2"/>
                  <c:y val="-1.343551232473131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928-419C-B66E-695757DF03DD}"/>
                </c:ext>
              </c:extLst>
            </c:dLbl>
            <c:dLbl>
              <c:idx val="1"/>
              <c:layout>
                <c:manualLayout>
                  <c:x val="4.3326183781971263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928-419C-B66E-695757DF03DD}"/>
                </c:ext>
              </c:extLst>
            </c:dLbl>
            <c:dLbl>
              <c:idx val="2"/>
              <c:layout>
                <c:manualLayout>
                  <c:x val="5.7768245042628445E-2"/>
                  <c:y val="-1.343551232473131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928-419C-B66E-695757DF03DD}"/>
                </c:ext>
              </c:extLst>
            </c:dLbl>
            <c:dLbl>
              <c:idx val="3"/>
              <c:layout>
                <c:manualLayout>
                  <c:x val="6.39576998686242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928-419C-B66E-695757DF03DD}"/>
                </c:ext>
              </c:extLst>
            </c:dLbl>
            <c:dLbl>
              <c:idx val="4"/>
              <c:layout>
                <c:manualLayout>
                  <c:x val="5.1578790216632545E-2"/>
                  <c:y val="-3.664272963522595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928-419C-B66E-695757DF03DD}"/>
                </c:ext>
              </c:extLst>
            </c:dLbl>
            <c:dLbl>
              <c:idx val="5"/>
              <c:layout>
                <c:manualLayout>
                  <c:x val="5.98313966512937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928-419C-B66E-695757DF03DD}"/>
                </c:ext>
              </c:extLst>
            </c:dLbl>
            <c:dLbl>
              <c:idx val="6"/>
              <c:layout>
                <c:manualLayout>
                  <c:x val="6.8084003085954956E-2"/>
                  <c:y val="-6.7177561623656549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3928-419C-B66E-695757DF03DD}"/>
                </c:ext>
              </c:extLst>
            </c:dLbl>
            <c:dLbl>
              <c:idx val="7"/>
              <c:layout>
                <c:manualLayout>
                  <c:x val="6.808400308595495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3928-419C-B66E-695757DF03DD}"/>
                </c:ext>
              </c:extLst>
            </c:dLbl>
            <c:dLbl>
              <c:idx val="8"/>
              <c:layout>
                <c:manualLayout>
                  <c:x val="0.11141018686792614"/>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3928-419C-B66E-695757DF03D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'Q3'!$B$108:$J$108</c:f>
              <c:strCache>
                <c:ptCount val="9"/>
                <c:pt idx="0">
                  <c:v>その他</c:v>
                </c:pt>
                <c:pt idx="1">
                  <c:v>体の調子が良くなった（気がする）</c:v>
                </c:pt>
                <c:pt idx="2">
                  <c:v>認知症に関する知識が増えた</c:v>
                </c:pt>
                <c:pt idx="3">
                  <c:v>家族や友人と会話が増えた</c:v>
                </c:pt>
                <c:pt idx="4">
                  <c:v>地域の人と知り合いになれた</c:v>
                </c:pt>
                <c:pt idx="5">
                  <c:v>定期的に通うところができた</c:v>
                </c:pt>
                <c:pt idx="6">
                  <c:v>趣味が増えた</c:v>
                </c:pt>
                <c:pt idx="7">
                  <c:v>楽器演奏の上達が実感できた</c:v>
                </c:pt>
                <c:pt idx="8">
                  <c:v>プログラムが楽しかった</c:v>
                </c:pt>
              </c:strCache>
            </c:strRef>
          </c:cat>
          <c:val>
            <c:numRef>
              <c:f>'Q3'!$B$111:$J$111</c:f>
              <c:numCache>
                <c:formatCode>0"人"</c:formatCode>
                <c:ptCount val="9"/>
                <c:pt idx="0">
                  <c:v>1</c:v>
                </c:pt>
                <c:pt idx="1">
                  <c:v>1</c:v>
                </c:pt>
                <c:pt idx="2">
                  <c:v>2</c:v>
                </c:pt>
                <c:pt idx="3">
                  <c:v>3</c:v>
                </c:pt>
                <c:pt idx="4">
                  <c:v>1</c:v>
                </c:pt>
                <c:pt idx="5">
                  <c:v>2</c:v>
                </c:pt>
                <c:pt idx="6">
                  <c:v>3</c:v>
                </c:pt>
                <c:pt idx="7">
                  <c:v>3</c:v>
                </c:pt>
                <c:pt idx="8">
                  <c:v>7</c:v>
                </c:pt>
              </c:numCache>
            </c:numRef>
          </c:val>
          <c:extLst>
            <c:ext xmlns:c16="http://schemas.microsoft.com/office/drawing/2014/chart" uri="{C3380CC4-5D6E-409C-BE32-E72D297353CC}">
              <c16:uniqueId val="{00000014-3928-419C-B66E-695757DF03DD}"/>
            </c:ext>
          </c:extLst>
        </c:ser>
        <c:dLbls>
          <c:dLblPos val="ctr"/>
          <c:showLegendKey val="0"/>
          <c:showVal val="1"/>
          <c:showCatName val="0"/>
          <c:showSerName val="0"/>
          <c:showPercent val="0"/>
          <c:showBubbleSize val="0"/>
        </c:dLbls>
        <c:gapWidth val="85"/>
        <c:overlap val="100"/>
        <c:axId val="199866383"/>
        <c:axId val="387273695"/>
      </c:barChart>
      <c:catAx>
        <c:axId val="199866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7273695"/>
        <c:crosses val="autoZero"/>
        <c:auto val="1"/>
        <c:lblAlgn val="ctr"/>
        <c:lblOffset val="100"/>
        <c:noMultiLvlLbl val="0"/>
      </c:catAx>
      <c:valAx>
        <c:axId val="387273695"/>
        <c:scaling>
          <c:orientation val="minMax"/>
        </c:scaling>
        <c:delete val="0"/>
        <c:axPos val="b"/>
        <c:majorGridlines>
          <c:spPr>
            <a:ln w="9525" cap="flat" cmpd="sng" algn="ctr">
              <a:solidFill>
                <a:schemeClr val="tx1">
                  <a:lumMod val="15000"/>
                  <a:lumOff val="85000"/>
                </a:schemeClr>
              </a:solidFill>
              <a:round/>
            </a:ln>
            <a:effectLst/>
          </c:spPr>
        </c:majorGridlines>
        <c:numFmt formatCode="0&quot;人&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9866383"/>
        <c:crosses val="autoZero"/>
        <c:crossBetween val="between"/>
      </c:valAx>
      <c:spPr>
        <a:noFill/>
        <a:ln>
          <a:noFill/>
        </a:ln>
        <a:effectLst/>
      </c:spPr>
    </c:plotArea>
    <c:legend>
      <c:legendPos val="t"/>
      <c:layout>
        <c:manualLayout>
          <c:xMode val="edge"/>
          <c:yMode val="edge"/>
          <c:x val="0.32333654154266406"/>
          <c:y val="9.8867586932125842E-2"/>
          <c:w val="0.41182870522986104"/>
          <c:h val="8.62878353881045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C6EA653-E822-4989-B0F8-41D3411F6C41}" type="datetimeFigureOut">
              <a:rPr kumimoji="1" lang="ja-JP" altLang="en-US" smtClean="0"/>
              <a:t>2021/3/25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306ACD5-7079-4917-965C-173B96ED4ED6}" type="slidenum">
              <a:rPr kumimoji="1" lang="ja-JP" altLang="en-US" smtClean="0"/>
              <a:t>‹#›</a:t>
            </a:fld>
            <a:endParaRPr kumimoji="1" lang="ja-JP" altLang="en-US"/>
          </a:p>
        </p:txBody>
      </p:sp>
    </p:spTree>
    <p:extLst>
      <p:ext uri="{BB962C8B-B14F-4D97-AF65-F5344CB8AC3E}">
        <p14:creationId xmlns:p14="http://schemas.microsoft.com/office/powerpoint/2010/main" val="3970417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06ACD5-7079-4917-965C-173B96ED4ED6}" type="slidenum">
              <a:rPr kumimoji="1" lang="ja-JP" altLang="en-US" smtClean="0"/>
              <a:t>5</a:t>
            </a:fld>
            <a:endParaRPr kumimoji="1" lang="ja-JP" altLang="en-US"/>
          </a:p>
        </p:txBody>
      </p:sp>
    </p:spTree>
    <p:extLst>
      <p:ext uri="{BB962C8B-B14F-4D97-AF65-F5344CB8AC3E}">
        <p14:creationId xmlns:p14="http://schemas.microsoft.com/office/powerpoint/2010/main" val="89905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17C8EE-156D-449F-B84D-490F5AFE33F8}"/>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F5E45E9-15B4-4616-8ABD-777A9D0F7F9F}"/>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10FA98B-BA61-4C9F-B8B5-9304B3A1654D}"/>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5" name="フッター プレースホルダー 4">
            <a:extLst>
              <a:ext uri="{FF2B5EF4-FFF2-40B4-BE49-F238E27FC236}">
                <a16:creationId xmlns:a16="http://schemas.microsoft.com/office/drawing/2014/main" id="{CB456B3F-2739-490C-B7F2-9E90DA733D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A68C76-6FD4-41C0-9C54-BA181B67E342}"/>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288895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5F7CF9-6C62-4665-BEDB-B042B12876C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FD622E6-02E5-48B0-984D-57F0A03D5E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C2BC2F-CBF3-4F57-AC96-34CBD80C1FC0}"/>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5" name="フッター プレースホルダー 4">
            <a:extLst>
              <a:ext uri="{FF2B5EF4-FFF2-40B4-BE49-F238E27FC236}">
                <a16:creationId xmlns:a16="http://schemas.microsoft.com/office/drawing/2014/main" id="{0E4971D3-2085-4208-88FD-9AD101DAF0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921C50-E45D-4B28-AA41-F4E23DA6691D}"/>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33078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37B42-49C8-4A8F-8934-30D7E21041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F30E3A-725D-4A26-8A9C-F01F10FD461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F302D8-A0EC-4FFC-8451-D03FE40F09B2}"/>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5" name="フッター プレースホルダー 4">
            <a:extLst>
              <a:ext uri="{FF2B5EF4-FFF2-40B4-BE49-F238E27FC236}">
                <a16:creationId xmlns:a16="http://schemas.microsoft.com/office/drawing/2014/main" id="{453E2E22-E1EE-47D9-B7A4-5A02E1EA07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35D83D-D183-4F2A-8BF5-21A20DC32E42}"/>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16037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B2046D-FB72-479C-9CFB-9EA5D3DE2AE2}"/>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78EEEE-7282-4741-BD18-4AFE143A9D62}"/>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4767A3F-A745-4D11-A4B8-BF824961FE24}"/>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5" name="フッター プレースホルダー 4">
            <a:extLst>
              <a:ext uri="{FF2B5EF4-FFF2-40B4-BE49-F238E27FC236}">
                <a16:creationId xmlns:a16="http://schemas.microsoft.com/office/drawing/2014/main" id="{FD616435-E175-441A-B50F-5DCF960FCD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5728BB-5ECD-40AF-8F8F-1FD8693AF964}"/>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138271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CBFCAA-55FF-470D-81F6-35E20CA1EE8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3327C3-40B4-4618-9187-FCB39001199F}"/>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7F6DFDA-72F3-4DA0-AEDA-97390C690056}"/>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53AE098-DB92-4862-BCD5-FC831AD05EAA}"/>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6" name="フッター プレースホルダー 5">
            <a:extLst>
              <a:ext uri="{FF2B5EF4-FFF2-40B4-BE49-F238E27FC236}">
                <a16:creationId xmlns:a16="http://schemas.microsoft.com/office/drawing/2014/main" id="{2AE339A1-F7FC-4084-BB69-EE0E7E88E7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ECFDA1-527B-49CA-862F-86B4601A2F2F}"/>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182293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E08F95-4E67-4DD9-BB25-569A40237801}"/>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934FCD-B173-422E-9F82-918BF31CDF73}"/>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688FAC9-5305-4D3B-AC3D-4C4591AD6414}"/>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F2043D2-F5AD-429B-B02B-906C26340C7B}"/>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7AA3F5D-546D-4C13-B004-8FF70246DB12}"/>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072E67F-4C89-4846-86D2-DA5C351B1A6C}"/>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8" name="フッター プレースホルダー 7">
            <a:extLst>
              <a:ext uri="{FF2B5EF4-FFF2-40B4-BE49-F238E27FC236}">
                <a16:creationId xmlns:a16="http://schemas.microsoft.com/office/drawing/2014/main" id="{8AEC5D0A-1FB4-4526-9326-9DA87FC70B6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1C80458-F0B8-431D-9697-AD26011365B8}"/>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212892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2BCA3-D5CA-4473-8CFF-ABC9EFEBC37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3E308A-4F19-4B93-9056-8978E044645B}"/>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4" name="フッター プレースホルダー 3">
            <a:extLst>
              <a:ext uri="{FF2B5EF4-FFF2-40B4-BE49-F238E27FC236}">
                <a16:creationId xmlns:a16="http://schemas.microsoft.com/office/drawing/2014/main" id="{263114B2-0139-4CAF-9A16-254CC5C9901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D2AE0A3-3D1E-4FE5-A7C8-156E07E5E607}"/>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4862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3E09A7-F61B-4569-9192-EAE4F90F3ECE}"/>
              </a:ext>
            </a:extLst>
          </p:cNvPr>
          <p:cNvSpPr>
            <a:spLocks noGrp="1"/>
          </p:cNvSpPr>
          <p:nvPr>
            <p:ph type="dt" sz="half" idx="10"/>
          </p:nvPr>
        </p:nvSpPr>
        <p:spPr>
          <a:xfrm>
            <a:off x="615841" y="6259075"/>
            <a:ext cx="2228850" cy="365125"/>
          </a:xfrm>
        </p:spPr>
        <p:txBody>
          <a:bodyPr/>
          <a:lstStyle/>
          <a:p>
            <a:fld id="{913312E7-24B4-4530-9F3E-983761D1DC53}" type="datetimeFigureOut">
              <a:rPr kumimoji="1" lang="ja-JP" altLang="en-US" smtClean="0"/>
              <a:t>2021/3/25</a:t>
            </a:fld>
            <a:endParaRPr kumimoji="1" lang="ja-JP" altLang="en-US"/>
          </a:p>
        </p:txBody>
      </p:sp>
      <p:sp>
        <p:nvSpPr>
          <p:cNvPr id="3" name="フッター プレースホルダー 2">
            <a:extLst>
              <a:ext uri="{FF2B5EF4-FFF2-40B4-BE49-F238E27FC236}">
                <a16:creationId xmlns:a16="http://schemas.microsoft.com/office/drawing/2014/main" id="{A37CF24D-1E93-45D4-8AC2-484213B9D624}"/>
              </a:ext>
            </a:extLst>
          </p:cNvPr>
          <p:cNvSpPr>
            <a:spLocks noGrp="1"/>
          </p:cNvSpPr>
          <p:nvPr>
            <p:ph type="ftr" sz="quarter" idx="11"/>
          </p:nvPr>
        </p:nvSpPr>
        <p:spPr>
          <a:xfrm>
            <a:off x="3187263" y="6259074"/>
            <a:ext cx="3343275" cy="365125"/>
          </a:xfr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612CAEE-C59C-40BE-B0A6-BDAA7B7B3A76}"/>
              </a:ext>
            </a:extLst>
          </p:cNvPr>
          <p:cNvSpPr>
            <a:spLocks noGrp="1"/>
          </p:cNvSpPr>
          <p:nvPr>
            <p:ph type="sldNum" sz="quarter" idx="12"/>
          </p:nvPr>
        </p:nvSpPr>
        <p:spPr>
          <a:xfrm>
            <a:off x="6996113" y="6269913"/>
            <a:ext cx="2228850" cy="365125"/>
          </a:xfrm>
        </p:spPr>
        <p:txBody>
          <a:bodyPr/>
          <a:lstStyle/>
          <a:p>
            <a:fld id="{0B6BD5C4-7B67-4CFC-B04E-C7F1B5188F2F}" type="slidenum">
              <a:rPr kumimoji="1" lang="ja-JP" altLang="en-US" smtClean="0"/>
              <a:t>‹#›</a:t>
            </a:fld>
            <a:endParaRPr kumimoji="1" lang="ja-JP" altLang="en-US"/>
          </a:p>
        </p:txBody>
      </p:sp>
      <p:sp>
        <p:nvSpPr>
          <p:cNvPr id="5" name="正方形/長方形 4">
            <a:extLst>
              <a:ext uri="{FF2B5EF4-FFF2-40B4-BE49-F238E27FC236}">
                <a16:creationId xmlns:a16="http://schemas.microsoft.com/office/drawing/2014/main" id="{2A906556-DE62-4047-BFEB-5EBCC49C1781}"/>
              </a:ext>
            </a:extLst>
          </p:cNvPr>
          <p:cNvSpPr/>
          <p:nvPr userDrawn="1"/>
        </p:nvSpPr>
        <p:spPr>
          <a:xfrm>
            <a:off x="273269" y="147145"/>
            <a:ext cx="9417269" cy="654794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8833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F5558C-F049-436D-98A9-B0237933C185}"/>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9032AB-5515-488B-8260-E71057E2FCFA}"/>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58AE25-0857-4BB1-9E4D-473EB0B57DB5}"/>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941491-A341-4696-A71F-BA87056577EF}"/>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6" name="フッター プレースホルダー 5">
            <a:extLst>
              <a:ext uri="{FF2B5EF4-FFF2-40B4-BE49-F238E27FC236}">
                <a16:creationId xmlns:a16="http://schemas.microsoft.com/office/drawing/2014/main" id="{7A7F5506-16E1-49B1-BE50-53AD24AEE3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23C09F-D779-4366-A963-F97ABB2BE965}"/>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139823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320820-702E-4CB5-8080-B36BA2D77B18}"/>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A198FC-A79A-4800-BF64-8AC2A84E816D}"/>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08EE5140-E325-4AEB-A38B-3ABDA471086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B4FF61-75AF-4B06-87A9-7D87C7310B79}"/>
              </a:ext>
            </a:extLst>
          </p:cNvPr>
          <p:cNvSpPr>
            <a:spLocks noGrp="1"/>
          </p:cNvSpPr>
          <p:nvPr>
            <p:ph type="dt" sz="half" idx="10"/>
          </p:nvPr>
        </p:nvSpPr>
        <p:spPr/>
        <p:txBody>
          <a:bodyPr/>
          <a:lstStyle/>
          <a:p>
            <a:fld id="{913312E7-24B4-4530-9F3E-983761D1DC53}" type="datetimeFigureOut">
              <a:rPr kumimoji="1" lang="ja-JP" altLang="en-US" smtClean="0"/>
              <a:t>2021/3/25</a:t>
            </a:fld>
            <a:endParaRPr kumimoji="1" lang="ja-JP" altLang="en-US"/>
          </a:p>
        </p:txBody>
      </p:sp>
      <p:sp>
        <p:nvSpPr>
          <p:cNvPr id="6" name="フッター プレースホルダー 5">
            <a:extLst>
              <a:ext uri="{FF2B5EF4-FFF2-40B4-BE49-F238E27FC236}">
                <a16:creationId xmlns:a16="http://schemas.microsoft.com/office/drawing/2014/main" id="{22589C30-A4F1-4DB9-A2B7-0CAF72E20F7F}"/>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34A4506D-A79B-4028-A08C-811351DC98BF}"/>
              </a:ext>
            </a:extLst>
          </p:cNvPr>
          <p:cNvSpPr>
            <a:spLocks noGrp="1"/>
          </p:cNvSpPr>
          <p:nvPr>
            <p:ph type="sldNum" sz="quarter" idx="12"/>
          </p:nvPr>
        </p:nvSpPr>
        <p:spPr/>
        <p:txBody>
          <a:body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154184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34D056-AB28-47EC-A62B-EAE074AF81EB}"/>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D3A12A-2C96-445E-9943-3EC9C21D75D0}"/>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04DA3A-5E0F-4C75-B5FB-22C78D6798E6}"/>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13312E7-24B4-4530-9F3E-983761D1DC53}" type="datetimeFigureOut">
              <a:rPr kumimoji="1" lang="ja-JP" altLang="en-US" smtClean="0"/>
              <a:t>2021/3/25</a:t>
            </a:fld>
            <a:endParaRPr kumimoji="1" lang="ja-JP" altLang="en-US"/>
          </a:p>
        </p:txBody>
      </p:sp>
      <p:sp>
        <p:nvSpPr>
          <p:cNvPr id="5" name="フッター プレースホルダー 4">
            <a:extLst>
              <a:ext uri="{FF2B5EF4-FFF2-40B4-BE49-F238E27FC236}">
                <a16:creationId xmlns:a16="http://schemas.microsoft.com/office/drawing/2014/main" id="{823E3B95-EC00-47CD-AE5E-9AA498E7DB19}"/>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1874CF-F5CD-4A2D-86FE-8572558AD493}"/>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0B6BD5C4-7B67-4CFC-B04E-C7F1B5188F2F}" type="slidenum">
              <a:rPr kumimoji="1" lang="ja-JP" altLang="en-US" smtClean="0"/>
              <a:t>‹#›</a:t>
            </a:fld>
            <a:endParaRPr kumimoji="1" lang="ja-JP" altLang="en-US"/>
          </a:p>
        </p:txBody>
      </p:sp>
    </p:spTree>
    <p:extLst>
      <p:ext uri="{BB962C8B-B14F-4D97-AF65-F5344CB8AC3E}">
        <p14:creationId xmlns:p14="http://schemas.microsoft.com/office/powerpoint/2010/main" val="2446306944"/>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2000" t="-30000" r="-2000" b="16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B580CF-4396-49C4-8836-309290FC8636}"/>
              </a:ext>
            </a:extLst>
          </p:cNvPr>
          <p:cNvSpPr>
            <a:spLocks noGrp="1"/>
          </p:cNvSpPr>
          <p:nvPr>
            <p:ph type="ctrTitle"/>
          </p:nvPr>
        </p:nvSpPr>
        <p:spPr>
          <a:xfrm>
            <a:off x="1" y="4721567"/>
            <a:ext cx="9906000" cy="1611500"/>
          </a:xfrm>
          <a:solidFill>
            <a:srgbClr val="001236"/>
          </a:solidFill>
          <a:ln w="149225">
            <a:noFill/>
          </a:ln>
        </p:spPr>
        <p:txBody>
          <a:bodyPr>
            <a:normAutofit/>
          </a:bodyPr>
          <a:lstStyle/>
          <a:p>
            <a:pPr algn="l"/>
            <a:r>
              <a:rPr kumimoji="1" lang="en-US" altLang="ja-JP" sz="3600" dirty="0">
                <a:solidFill>
                  <a:schemeClr val="bg1"/>
                </a:solidFill>
                <a:latin typeface="HG明朝E" panose="02020909000000000000" pitchFamily="17" charset="-128"/>
                <a:ea typeface="HG明朝E" panose="02020909000000000000" pitchFamily="17" charset="-128"/>
              </a:rPr>
              <a:t>10</a:t>
            </a:r>
            <a:r>
              <a:rPr kumimoji="1" lang="ja-JP" altLang="en-US" sz="3600" dirty="0">
                <a:solidFill>
                  <a:schemeClr val="bg1"/>
                </a:solidFill>
                <a:latin typeface="HG明朝E" panose="02020909000000000000" pitchFamily="17" charset="-128"/>
                <a:ea typeface="HG明朝E" panose="02020909000000000000" pitchFamily="17" charset="-128"/>
              </a:rPr>
              <a:t>歳若返り実践モデル事業</a:t>
            </a:r>
            <a:r>
              <a:rPr kumimoji="1" lang="en-US" altLang="ja-JP" sz="3600" dirty="0">
                <a:solidFill>
                  <a:schemeClr val="bg1"/>
                </a:solidFill>
                <a:latin typeface="HG明朝E" panose="02020909000000000000" pitchFamily="17" charset="-128"/>
                <a:ea typeface="HG明朝E" panose="02020909000000000000" pitchFamily="17" charset="-128"/>
              </a:rPr>
              <a:t/>
            </a:r>
            <a:br>
              <a:rPr kumimoji="1" lang="en-US" altLang="ja-JP" sz="3600" dirty="0">
                <a:solidFill>
                  <a:schemeClr val="bg1"/>
                </a:solidFill>
                <a:latin typeface="HG明朝E" panose="02020909000000000000" pitchFamily="17" charset="-128"/>
                <a:ea typeface="HG明朝E" panose="02020909000000000000" pitchFamily="17" charset="-128"/>
              </a:rPr>
            </a:br>
            <a:r>
              <a:rPr kumimoji="1" lang="ja-JP" altLang="en-US" sz="3600" dirty="0">
                <a:solidFill>
                  <a:schemeClr val="bg1"/>
                </a:solidFill>
                <a:latin typeface="HG明朝E" panose="02020909000000000000" pitchFamily="17" charset="-128"/>
                <a:ea typeface="HG明朝E" panose="02020909000000000000" pitchFamily="17" charset="-128"/>
              </a:rPr>
              <a:t>ハンドブック</a:t>
            </a:r>
            <a:r>
              <a:rPr kumimoji="1" lang="ja-JP" altLang="en-US" sz="3600" dirty="0" smtClean="0">
                <a:solidFill>
                  <a:schemeClr val="bg1"/>
                </a:solidFill>
                <a:latin typeface="HG明朝E" panose="02020909000000000000" pitchFamily="17" charset="-128"/>
                <a:ea typeface="HG明朝E" panose="02020909000000000000" pitchFamily="17" charset="-128"/>
              </a:rPr>
              <a:t>２０１９（案）</a:t>
            </a:r>
            <a:endParaRPr kumimoji="1" lang="ja-JP" altLang="en-US" sz="3600" dirty="0">
              <a:solidFill>
                <a:schemeClr val="bg1"/>
              </a:solidFill>
              <a:latin typeface="HG明朝E" panose="02020909000000000000" pitchFamily="17" charset="-128"/>
              <a:ea typeface="HG明朝E" panose="02020909000000000000" pitchFamily="17" charset="-128"/>
            </a:endParaRPr>
          </a:p>
        </p:txBody>
      </p:sp>
      <p:sp>
        <p:nvSpPr>
          <p:cNvPr id="3" name="字幕 2">
            <a:extLst>
              <a:ext uri="{FF2B5EF4-FFF2-40B4-BE49-F238E27FC236}">
                <a16:creationId xmlns:a16="http://schemas.microsoft.com/office/drawing/2014/main" id="{250E2B1F-977D-4085-8724-D68DF7CDFF99}"/>
              </a:ext>
            </a:extLst>
          </p:cNvPr>
          <p:cNvSpPr>
            <a:spLocks noGrp="1"/>
          </p:cNvSpPr>
          <p:nvPr>
            <p:ph type="subTitle" idx="1"/>
          </p:nvPr>
        </p:nvSpPr>
        <p:spPr>
          <a:xfrm>
            <a:off x="0" y="6333067"/>
            <a:ext cx="9906000" cy="524934"/>
          </a:xfrm>
          <a:solidFill>
            <a:schemeClr val="tx1"/>
          </a:solidFill>
        </p:spPr>
        <p:txBody>
          <a:bodyPr/>
          <a:lstStyle/>
          <a:p>
            <a:r>
              <a:rPr kumimoji="1" lang="ja-JP" altLang="en-US" dirty="0">
                <a:solidFill>
                  <a:schemeClr val="bg1"/>
                </a:solidFill>
              </a:rPr>
              <a:t>大阪府政策</a:t>
            </a:r>
            <a:r>
              <a:rPr kumimoji="1" lang="ja-JP" altLang="en-US" dirty="0" smtClean="0">
                <a:solidFill>
                  <a:schemeClr val="bg1"/>
                </a:solidFill>
              </a:rPr>
              <a:t>企画部 広域調整室 事業</a:t>
            </a:r>
            <a:r>
              <a:rPr kumimoji="1" lang="ja-JP" altLang="en-US" dirty="0">
                <a:solidFill>
                  <a:schemeClr val="bg1"/>
                </a:solidFill>
              </a:rPr>
              <a:t>推進課</a:t>
            </a:r>
          </a:p>
        </p:txBody>
      </p:sp>
      <p:cxnSp>
        <p:nvCxnSpPr>
          <p:cNvPr id="7" name="直線コネクタ 6">
            <a:extLst>
              <a:ext uri="{FF2B5EF4-FFF2-40B4-BE49-F238E27FC236}">
                <a16:creationId xmlns:a16="http://schemas.microsoft.com/office/drawing/2014/main" id="{3988DC89-A8AC-4141-AB17-6AAD0EABDE30}"/>
              </a:ext>
            </a:extLst>
          </p:cNvPr>
          <p:cNvCxnSpPr>
            <a:cxnSpLocks/>
          </p:cNvCxnSpPr>
          <p:nvPr/>
        </p:nvCxnSpPr>
        <p:spPr>
          <a:xfrm>
            <a:off x="-90311" y="4721567"/>
            <a:ext cx="999631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8199620" y="344775"/>
            <a:ext cx="1364105" cy="5246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ja-JP" altLang="en-US" sz="2000" dirty="0" smtClean="0">
                <a:solidFill>
                  <a:schemeClr val="tx1"/>
                </a:solidFill>
              </a:rPr>
              <a:t>資料２</a:t>
            </a:r>
            <a:endParaRPr kumimoji="1" lang="ja-JP" altLang="en-US" sz="2000" dirty="0">
              <a:solidFill>
                <a:schemeClr val="tx1"/>
              </a:solidFill>
            </a:endParaRPr>
          </a:p>
        </p:txBody>
      </p:sp>
    </p:spTree>
    <p:extLst>
      <p:ext uri="{BB962C8B-B14F-4D97-AF65-F5344CB8AC3E}">
        <p14:creationId xmlns:p14="http://schemas.microsoft.com/office/powerpoint/2010/main" val="160800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a:t>
              </a:r>
              <a:r>
                <a:rPr lang="en-US" altLang="ja-JP" b="1">
                  <a:solidFill>
                    <a:schemeClr val="bg1"/>
                  </a:solidFill>
                </a:rPr>
                <a:t>2019</a:t>
              </a: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a:latin typeface="メイリオ" panose="020B0604030504040204" pitchFamily="50" charset="-128"/>
                  <a:ea typeface="メイリオ" panose="020B0604030504040204" pitchFamily="50" charset="-128"/>
                </a:rPr>
                <a:t>Ⅱ</a:t>
              </a:r>
              <a:endParaRPr kumimoji="1" lang="ja-JP" altLang="en-US" b="1">
                <a:latin typeface="メイリオ" panose="020B0604030504040204" pitchFamily="50" charset="-128"/>
                <a:ea typeface="メイリオ" panose="020B0604030504040204" pitchFamily="50" charset="-128"/>
              </a:endParaRPr>
            </a:p>
          </p:txBody>
        </p:sp>
      </p:grpSp>
      <p:sp>
        <p:nvSpPr>
          <p:cNvPr id="8" name="メモ 7"/>
          <p:cNvSpPr/>
          <p:nvPr/>
        </p:nvSpPr>
        <p:spPr>
          <a:xfrm>
            <a:off x="7447367" y="791798"/>
            <a:ext cx="2138616" cy="2506644"/>
          </a:xfrm>
          <a:prstGeom prst="foldedCorner">
            <a:avLst/>
          </a:prstGeom>
          <a:ln w="3175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1200" dirty="0" smtClean="0">
              <a:solidFill>
                <a:schemeClr val="tx1"/>
              </a:solidFill>
            </a:endParaRPr>
          </a:p>
          <a:p>
            <a:r>
              <a:rPr kumimoji="1" lang="ja-JP" altLang="en-US" sz="1200" dirty="0" smtClean="0">
                <a:solidFill>
                  <a:schemeClr val="tx1"/>
                </a:solidFill>
              </a:rPr>
              <a:t>実施</a:t>
            </a:r>
            <a:r>
              <a:rPr kumimoji="1" lang="ja-JP" altLang="en-US" sz="1200" dirty="0">
                <a:solidFill>
                  <a:schemeClr val="tx1"/>
                </a:solidFill>
              </a:rPr>
              <a:t>においてのアドバイス（</a:t>
            </a:r>
            <a:r>
              <a:rPr kumimoji="1" lang="en-US" altLang="ja-JP" sz="1200" dirty="0">
                <a:solidFill>
                  <a:schemeClr val="tx1"/>
                </a:solidFill>
              </a:rPr>
              <a:t>PA</a:t>
            </a:r>
            <a:r>
              <a:rPr kumimoji="1" lang="ja-JP" altLang="en-US" sz="1200" dirty="0">
                <a:solidFill>
                  <a:schemeClr val="tx1"/>
                </a:solidFill>
              </a:rPr>
              <a:t>会議）</a:t>
            </a:r>
            <a:endParaRPr kumimoji="1" lang="en-US" altLang="ja-JP" sz="1200" dirty="0">
              <a:solidFill>
                <a:schemeClr val="tx1"/>
              </a:solidFill>
            </a:endParaRPr>
          </a:p>
          <a:p>
            <a:r>
              <a:rPr kumimoji="1" lang="ja-JP" altLang="en-US" sz="1200" dirty="0" smtClean="0">
                <a:solidFill>
                  <a:schemeClr val="tx1"/>
                </a:solidFill>
              </a:rPr>
              <a:t>・参加者募集の工夫</a:t>
            </a:r>
            <a:endParaRPr kumimoji="1" lang="en-US" altLang="ja-JP" sz="1200" dirty="0" smtClean="0">
              <a:solidFill>
                <a:schemeClr val="tx1"/>
              </a:solidFill>
            </a:endParaRPr>
          </a:p>
          <a:p>
            <a:endParaRPr kumimoji="1" lang="en-US" altLang="ja-JP" sz="1200" dirty="0">
              <a:solidFill>
                <a:schemeClr val="tx1"/>
              </a:solidFill>
            </a:endParaRPr>
          </a:p>
          <a:p>
            <a:r>
              <a:rPr lang="ja-JP" altLang="en-US" sz="1200" dirty="0">
                <a:solidFill>
                  <a:schemeClr val="tx1"/>
                </a:solidFill>
              </a:rPr>
              <a:t>・設置場所の工夫</a:t>
            </a:r>
            <a:endParaRPr lang="en-US" altLang="ja-JP" sz="1200" dirty="0">
              <a:solidFill>
                <a:schemeClr val="tx1"/>
              </a:solidFill>
            </a:endParaRPr>
          </a:p>
          <a:p>
            <a:r>
              <a:rPr lang="ja-JP" altLang="en-US" sz="1200" dirty="0">
                <a:solidFill>
                  <a:schemeClr val="tx1"/>
                </a:solidFill>
              </a:rPr>
              <a:t>　</a:t>
            </a:r>
            <a:endParaRPr lang="en-US" altLang="ja-JP" sz="1200" dirty="0">
              <a:solidFill>
                <a:schemeClr val="tx1"/>
              </a:solidFill>
            </a:endParaRPr>
          </a:p>
          <a:p>
            <a:r>
              <a:rPr lang="ja-JP" altLang="en-US" sz="1200" dirty="0">
                <a:solidFill>
                  <a:schemeClr val="tx1"/>
                </a:solidFill>
              </a:rPr>
              <a:t>・機器・設備の工夫</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・その他モチベーションの維持などの</a:t>
            </a:r>
            <a:r>
              <a:rPr lang="ja-JP" altLang="en-US" sz="1200" dirty="0" smtClean="0">
                <a:solidFill>
                  <a:schemeClr val="tx1"/>
                </a:solidFill>
              </a:rPr>
              <a:t>工夫</a:t>
            </a:r>
            <a:endParaRPr lang="en-US" altLang="ja-JP" sz="1200" dirty="0" smtClean="0">
              <a:solidFill>
                <a:schemeClr val="tx1"/>
              </a:solidFill>
            </a:endParaRPr>
          </a:p>
          <a:p>
            <a:pPr algn="r"/>
            <a:r>
              <a:rPr lang="ja-JP" altLang="en-US" sz="1200" dirty="0" smtClean="0">
                <a:solidFill>
                  <a:schemeClr val="tx1"/>
                </a:solidFill>
              </a:rPr>
              <a:t>など</a:t>
            </a:r>
            <a:endParaRPr lang="en-US" altLang="ja-JP" sz="1200" dirty="0">
              <a:solidFill>
                <a:schemeClr val="tx1"/>
              </a:solidFill>
            </a:endParaRPr>
          </a:p>
        </p:txBody>
      </p:sp>
      <p:sp>
        <p:nvSpPr>
          <p:cNvPr id="38" name="テキスト ボックス 37"/>
          <p:cNvSpPr txBox="1"/>
          <p:nvPr/>
        </p:nvSpPr>
        <p:spPr>
          <a:xfrm>
            <a:off x="319144" y="1294831"/>
            <a:ext cx="6677402" cy="954107"/>
          </a:xfrm>
          <a:prstGeom prst="rect">
            <a:avLst/>
          </a:prstGeom>
          <a:noFill/>
        </p:spPr>
        <p:txBody>
          <a:bodyPr wrap="square" rtlCol="0">
            <a:spAutoFit/>
          </a:bodyPr>
          <a:lstStyle/>
          <a:p>
            <a:r>
              <a:rPr kumimoji="1" lang="en-US" altLang="ja-JP" sz="1400" b="1" dirty="0"/>
              <a:t>《</a:t>
            </a:r>
            <a:r>
              <a:rPr kumimoji="1" lang="ja-JP" altLang="en-US" sz="1400" b="1" dirty="0"/>
              <a:t>実施場所</a:t>
            </a:r>
            <a:r>
              <a:rPr kumimoji="1" lang="en-US" altLang="ja-JP" sz="1400" b="1" dirty="0"/>
              <a:t>》</a:t>
            </a:r>
          </a:p>
          <a:p>
            <a:r>
              <a:rPr kumimoji="1" lang="ja-JP" altLang="en-US" sz="1400" dirty="0"/>
              <a:t>実践</a:t>
            </a:r>
            <a:r>
              <a:rPr kumimoji="1" lang="ja-JP" altLang="en-US" sz="1400" dirty="0" smtClean="0"/>
              <a:t>モデルは</a:t>
            </a:r>
            <a:r>
              <a:rPr kumimoji="1" lang="ja-JP" altLang="en-US" sz="1400" dirty="0"/>
              <a:t>、</a:t>
            </a:r>
            <a:r>
              <a:rPr lang="ja-JP" altLang="en-US" sz="1400" dirty="0"/>
              <a:t>地域の体育施設で実施した。</a:t>
            </a:r>
            <a:endParaRPr lang="en-US" altLang="ja-JP" sz="1400" dirty="0"/>
          </a:p>
          <a:p>
            <a:r>
              <a:rPr lang="en-US" altLang="ja-JP" sz="1400" dirty="0"/>
              <a:t>※</a:t>
            </a:r>
            <a:r>
              <a:rPr lang="ja-JP" altLang="en-US" sz="1400" dirty="0"/>
              <a:t>実践のためのモニター、電源がある場所が必要。また、定期的に活動できる</a:t>
            </a:r>
            <a:r>
              <a:rPr lang="ja-JP" altLang="en-US" sz="1400" dirty="0" smtClean="0"/>
              <a:t>よ</a:t>
            </a:r>
            <a:endParaRPr lang="en-US" altLang="ja-JP" sz="1400" dirty="0" smtClean="0"/>
          </a:p>
          <a:p>
            <a:r>
              <a:rPr lang="ja-JP" altLang="en-US" sz="1400" dirty="0" smtClean="0"/>
              <a:t>　</a:t>
            </a:r>
            <a:r>
              <a:rPr lang="ja-JP" altLang="en-US" sz="1400" dirty="0" err="1" smtClean="0"/>
              <a:t>うに</a:t>
            </a:r>
            <a:r>
              <a:rPr lang="ja-JP" altLang="en-US" sz="1400" dirty="0"/>
              <a:t>通いやすい場所で実施することが望ましい。</a:t>
            </a:r>
            <a:endParaRPr lang="en-US" altLang="ja-JP" sz="1400" dirty="0"/>
          </a:p>
        </p:txBody>
      </p:sp>
      <p:sp>
        <p:nvSpPr>
          <p:cNvPr id="44" name="テキスト ボックス 43"/>
          <p:cNvSpPr txBox="1"/>
          <p:nvPr/>
        </p:nvSpPr>
        <p:spPr>
          <a:xfrm>
            <a:off x="265937" y="2352845"/>
            <a:ext cx="3544063" cy="1169551"/>
          </a:xfrm>
          <a:prstGeom prst="rect">
            <a:avLst/>
          </a:prstGeom>
          <a:noFill/>
        </p:spPr>
        <p:txBody>
          <a:bodyPr wrap="square" rtlCol="0">
            <a:spAutoFit/>
          </a:bodyPr>
          <a:lstStyle/>
          <a:p>
            <a:r>
              <a:rPr lang="en-US" altLang="ja-JP" sz="1400" b="1" dirty="0"/>
              <a:t>《</a:t>
            </a:r>
            <a:r>
              <a:rPr lang="ja-JP" altLang="en-US" sz="1400" b="1" dirty="0"/>
              <a:t>必要な機器等</a:t>
            </a:r>
            <a:r>
              <a:rPr lang="en-US" altLang="ja-JP" sz="1400" b="1" dirty="0"/>
              <a:t>》</a:t>
            </a:r>
          </a:p>
          <a:p>
            <a:r>
              <a:rPr lang="ja-JP" altLang="en-US" sz="1400" dirty="0"/>
              <a:t>・アルカディア・</a:t>
            </a:r>
            <a:r>
              <a:rPr lang="ja-JP" altLang="en-US" sz="1400" dirty="0" smtClean="0"/>
              <a:t>システムズ（</a:t>
            </a:r>
            <a:r>
              <a:rPr lang="ja-JP" altLang="en-US" sz="1400" dirty="0"/>
              <a:t>株</a:t>
            </a:r>
            <a:r>
              <a:rPr lang="ja-JP" altLang="en-US" sz="1400" dirty="0" smtClean="0"/>
              <a:t>）</a:t>
            </a:r>
            <a:endParaRPr lang="en-US" altLang="ja-JP" sz="1400" dirty="0" smtClean="0"/>
          </a:p>
          <a:p>
            <a:r>
              <a:rPr lang="ja-JP" altLang="en-US" sz="1400" dirty="0"/>
              <a:t>　</a:t>
            </a:r>
            <a:r>
              <a:rPr lang="ja-JP" altLang="en-US" sz="1400" dirty="0" smtClean="0"/>
              <a:t>ヘルサポ</a:t>
            </a:r>
            <a:endParaRPr lang="en-US" altLang="ja-JP" sz="1400" dirty="0"/>
          </a:p>
          <a:p>
            <a:r>
              <a:rPr kumimoji="1" lang="ja-JP" altLang="en-US" sz="1400" dirty="0"/>
              <a:t>・モニター（大型テレビ）</a:t>
            </a:r>
            <a:endParaRPr kumimoji="1" lang="en-US" altLang="ja-JP" sz="1400" dirty="0"/>
          </a:p>
          <a:p>
            <a:r>
              <a:rPr lang="ja-JP" altLang="en-US" sz="1400" dirty="0"/>
              <a:t>・机（モニター、ヘルサポ設置用）</a:t>
            </a:r>
            <a:endParaRPr lang="en-US" altLang="ja-JP" sz="1400" dirty="0"/>
          </a:p>
        </p:txBody>
      </p:sp>
      <p:sp>
        <p:nvSpPr>
          <p:cNvPr id="32" name="テキスト ボックス 31"/>
          <p:cNvSpPr txBox="1"/>
          <p:nvPr/>
        </p:nvSpPr>
        <p:spPr>
          <a:xfrm>
            <a:off x="3175068" y="2309510"/>
            <a:ext cx="3148075" cy="307777"/>
          </a:xfrm>
          <a:prstGeom prst="rect">
            <a:avLst/>
          </a:prstGeom>
          <a:noFill/>
        </p:spPr>
        <p:txBody>
          <a:bodyPr wrap="square" rtlCol="0">
            <a:spAutoFit/>
          </a:bodyPr>
          <a:lstStyle/>
          <a:p>
            <a:r>
              <a:rPr lang="ja-JP" altLang="en-US" sz="1400" b="1" dirty="0" smtClean="0"/>
              <a:t>事業費用（例）</a:t>
            </a:r>
            <a:r>
              <a:rPr lang="en-US" altLang="ja-JP" sz="1400" b="1" dirty="0" smtClean="0"/>
              <a:t>※</a:t>
            </a:r>
            <a:endParaRPr kumimoji="1" lang="ja-JP" altLang="en-US" sz="1400" b="1" dirty="0"/>
          </a:p>
        </p:txBody>
      </p:sp>
      <p:sp>
        <p:nvSpPr>
          <p:cNvPr id="10" name="テキスト ボックス 9"/>
          <p:cNvSpPr txBox="1"/>
          <p:nvPr/>
        </p:nvSpPr>
        <p:spPr>
          <a:xfrm>
            <a:off x="281292" y="699863"/>
            <a:ext cx="6715253" cy="584775"/>
          </a:xfrm>
          <a:prstGeom prst="rect">
            <a:avLst/>
          </a:prstGeom>
          <a:noFill/>
        </p:spPr>
        <p:txBody>
          <a:bodyPr wrap="square" rtlCol="0">
            <a:spAutoFit/>
          </a:bodyPr>
          <a:lstStyle/>
          <a:p>
            <a:r>
              <a:rPr lang="en-US" altLang="ja-JP" sz="1600" b="1">
                <a:solidFill>
                  <a:srgbClr val="FFC000"/>
                </a:solidFill>
              </a:rPr>
              <a:t>3-1</a:t>
            </a:r>
            <a:r>
              <a:rPr lang="ja-JP" altLang="en-US" sz="1600" b="1" err="1">
                <a:solidFill>
                  <a:srgbClr val="FFC000"/>
                </a:solidFill>
              </a:rPr>
              <a:t>．</a:t>
            </a:r>
            <a:r>
              <a:rPr lang="en-US" altLang="ja-JP" sz="1600" b="1">
                <a:solidFill>
                  <a:srgbClr val="FFC000"/>
                </a:solidFill>
              </a:rPr>
              <a:t>AI</a:t>
            </a:r>
            <a:r>
              <a:rPr lang="ja-JP" altLang="en-US" sz="1600" b="1">
                <a:solidFill>
                  <a:srgbClr val="FFC000"/>
                </a:solidFill>
              </a:rPr>
              <a:t>・ロボットによるコミュニケーションの実践と分析で実施したプログラム（デュアルタスクゲーム）</a:t>
            </a:r>
          </a:p>
        </p:txBody>
      </p:sp>
      <p:sp>
        <p:nvSpPr>
          <p:cNvPr id="11" name="テキスト ボックス 10"/>
          <p:cNvSpPr txBox="1"/>
          <p:nvPr/>
        </p:nvSpPr>
        <p:spPr>
          <a:xfrm>
            <a:off x="339089" y="3877634"/>
            <a:ext cx="6812234" cy="584775"/>
          </a:xfrm>
          <a:prstGeom prst="rect">
            <a:avLst/>
          </a:prstGeom>
          <a:noFill/>
        </p:spPr>
        <p:txBody>
          <a:bodyPr wrap="square" rtlCol="0">
            <a:spAutoFit/>
          </a:bodyPr>
          <a:lstStyle/>
          <a:p>
            <a:r>
              <a:rPr lang="en-US" altLang="ja-JP" sz="1600" b="1" dirty="0">
                <a:solidFill>
                  <a:srgbClr val="FFC000"/>
                </a:solidFill>
              </a:rPr>
              <a:t>3-2</a:t>
            </a:r>
            <a:r>
              <a:rPr lang="ja-JP" altLang="en-US" sz="1600" b="1" dirty="0">
                <a:solidFill>
                  <a:srgbClr val="FFC000"/>
                </a:solidFill>
              </a:rPr>
              <a:t>．</a:t>
            </a:r>
            <a:r>
              <a:rPr lang="en-US" altLang="ja-JP" sz="1600" b="1" dirty="0">
                <a:solidFill>
                  <a:srgbClr val="FFC000"/>
                </a:solidFill>
              </a:rPr>
              <a:t>AI</a:t>
            </a:r>
            <a:r>
              <a:rPr lang="ja-JP" altLang="en-US" sz="1600" b="1" dirty="0">
                <a:solidFill>
                  <a:srgbClr val="FFC000"/>
                </a:solidFill>
              </a:rPr>
              <a:t>・ロボットによるコミュニケーションの実践と分析で実施したプログラム（</a:t>
            </a:r>
            <a:r>
              <a:rPr lang="en-US" altLang="ja-JP" sz="1600" b="1" dirty="0">
                <a:solidFill>
                  <a:srgbClr val="FFC000"/>
                </a:solidFill>
              </a:rPr>
              <a:t>AI</a:t>
            </a:r>
            <a:r>
              <a:rPr lang="ja-JP" altLang="en-US" sz="1600" b="1" dirty="0">
                <a:solidFill>
                  <a:srgbClr val="FFC000"/>
                </a:solidFill>
              </a:rPr>
              <a:t>ロボット）</a:t>
            </a:r>
          </a:p>
        </p:txBody>
      </p:sp>
      <p:sp>
        <p:nvSpPr>
          <p:cNvPr id="12" name="テキスト ボックス 11"/>
          <p:cNvSpPr txBox="1"/>
          <p:nvPr/>
        </p:nvSpPr>
        <p:spPr>
          <a:xfrm>
            <a:off x="415868" y="4503667"/>
            <a:ext cx="7500189" cy="523220"/>
          </a:xfrm>
          <a:prstGeom prst="rect">
            <a:avLst/>
          </a:prstGeom>
          <a:noFill/>
        </p:spPr>
        <p:txBody>
          <a:bodyPr wrap="square" rtlCol="0">
            <a:spAutoFit/>
          </a:bodyPr>
          <a:lstStyle/>
          <a:p>
            <a:r>
              <a:rPr kumimoji="1" lang="en-US" altLang="ja-JP" sz="1400" b="1" dirty="0"/>
              <a:t>《</a:t>
            </a:r>
            <a:r>
              <a:rPr kumimoji="1" lang="ja-JP" altLang="en-US" sz="1400" b="1" dirty="0"/>
              <a:t>実施場所</a:t>
            </a:r>
            <a:r>
              <a:rPr kumimoji="1" lang="en-US" altLang="ja-JP" sz="1400" b="1" dirty="0"/>
              <a:t>》</a:t>
            </a:r>
          </a:p>
          <a:p>
            <a:r>
              <a:rPr kumimoji="1" lang="ja-JP" altLang="en-US" sz="1400" dirty="0"/>
              <a:t>実践</a:t>
            </a:r>
            <a:r>
              <a:rPr kumimoji="1" lang="ja-JP" altLang="en-US" sz="1400" dirty="0" smtClean="0"/>
              <a:t>モデルは</a:t>
            </a:r>
            <a:r>
              <a:rPr kumimoji="1" lang="ja-JP" altLang="en-US" sz="1400" dirty="0"/>
              <a:t>、民間の介護施設の他、個人宅</a:t>
            </a:r>
            <a:r>
              <a:rPr lang="ja-JP" altLang="en-US" sz="1400" dirty="0"/>
              <a:t>で実施した。</a:t>
            </a:r>
            <a:endParaRPr lang="en-US" altLang="ja-JP" sz="1400" dirty="0"/>
          </a:p>
        </p:txBody>
      </p:sp>
      <p:sp>
        <p:nvSpPr>
          <p:cNvPr id="13" name="テキスト ボックス 12"/>
          <p:cNvSpPr txBox="1"/>
          <p:nvPr/>
        </p:nvSpPr>
        <p:spPr>
          <a:xfrm>
            <a:off x="418030" y="4983883"/>
            <a:ext cx="3869856" cy="523220"/>
          </a:xfrm>
          <a:prstGeom prst="rect">
            <a:avLst/>
          </a:prstGeom>
          <a:noFill/>
        </p:spPr>
        <p:txBody>
          <a:bodyPr wrap="square" rtlCol="0">
            <a:spAutoFit/>
          </a:bodyPr>
          <a:lstStyle/>
          <a:p>
            <a:r>
              <a:rPr lang="en-US" altLang="ja-JP" sz="1400" b="1"/>
              <a:t>《</a:t>
            </a:r>
            <a:r>
              <a:rPr lang="ja-JP" altLang="en-US" sz="1400" b="1"/>
              <a:t>必要な機器等</a:t>
            </a:r>
            <a:r>
              <a:rPr lang="en-US" altLang="ja-JP" sz="1400" b="1"/>
              <a:t>》</a:t>
            </a:r>
          </a:p>
          <a:p>
            <a:r>
              <a:rPr lang="ja-JP" altLang="en-US" sz="1400"/>
              <a:t>・㈱ハタプロの</a:t>
            </a:r>
            <a:r>
              <a:rPr lang="en-US" altLang="ja-JP" sz="1400" err="1"/>
              <a:t>Zukku</a:t>
            </a:r>
            <a:r>
              <a:rPr lang="ja-JP" altLang="en-US" sz="1400"/>
              <a:t>（脳トレプログラム）</a:t>
            </a:r>
            <a:endParaRPr lang="en-US" altLang="ja-JP" sz="1400"/>
          </a:p>
        </p:txBody>
      </p:sp>
      <p:sp>
        <p:nvSpPr>
          <p:cNvPr id="14" name="テキスト ボックス 13"/>
          <p:cNvSpPr txBox="1"/>
          <p:nvPr/>
        </p:nvSpPr>
        <p:spPr>
          <a:xfrm>
            <a:off x="415868" y="5491743"/>
            <a:ext cx="4031785" cy="307777"/>
          </a:xfrm>
          <a:prstGeom prst="rect">
            <a:avLst/>
          </a:prstGeom>
          <a:noFill/>
        </p:spPr>
        <p:txBody>
          <a:bodyPr wrap="square" rtlCol="0">
            <a:spAutoFit/>
          </a:bodyPr>
          <a:lstStyle/>
          <a:p>
            <a:r>
              <a:rPr lang="ja-JP" altLang="en-US" sz="1400" b="1" dirty="0" smtClean="0"/>
              <a:t>事業費用（例）</a:t>
            </a:r>
            <a:r>
              <a:rPr lang="en-US" altLang="ja-JP" sz="1400" b="1" dirty="0" smtClean="0"/>
              <a:t>※</a:t>
            </a:r>
            <a:endParaRPr kumimoji="1" lang="ja-JP" altLang="en-US" sz="1400" b="1" dirty="0"/>
          </a:p>
        </p:txBody>
      </p:sp>
      <p:sp>
        <p:nvSpPr>
          <p:cNvPr id="15" name="メモ 14"/>
          <p:cNvSpPr/>
          <p:nvPr/>
        </p:nvSpPr>
        <p:spPr>
          <a:xfrm>
            <a:off x="7447367" y="3768157"/>
            <a:ext cx="2138616" cy="2655867"/>
          </a:xfrm>
          <a:prstGeom prst="foldedCorner">
            <a:avLst/>
          </a:prstGeom>
          <a:ln w="3175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solidFill>
                  <a:schemeClr val="tx1"/>
                </a:solidFill>
              </a:rPr>
              <a:t>実施においてのアドバイス（</a:t>
            </a:r>
            <a:r>
              <a:rPr kumimoji="1" lang="en-US" altLang="ja-JP" sz="1200" dirty="0">
                <a:solidFill>
                  <a:schemeClr val="tx1"/>
                </a:solidFill>
              </a:rPr>
              <a:t>PA</a:t>
            </a:r>
            <a:r>
              <a:rPr kumimoji="1" lang="ja-JP" altLang="en-US" sz="1200" dirty="0">
                <a:solidFill>
                  <a:schemeClr val="tx1"/>
                </a:solidFill>
              </a:rPr>
              <a:t>会議</a:t>
            </a:r>
            <a:r>
              <a:rPr kumimoji="1" lang="ja-JP" altLang="en-US" sz="1200" dirty="0" smtClean="0">
                <a:solidFill>
                  <a:schemeClr val="tx1"/>
                </a:solidFill>
              </a:rPr>
              <a:t>）</a:t>
            </a:r>
            <a:endParaRPr kumimoji="1" lang="en-US" altLang="ja-JP" sz="1200" dirty="0" smtClean="0">
              <a:solidFill>
                <a:schemeClr val="tx1"/>
              </a:solidFill>
            </a:endParaRPr>
          </a:p>
          <a:p>
            <a:r>
              <a:rPr kumimoji="1" lang="ja-JP" altLang="en-US" sz="1200" dirty="0" smtClean="0">
                <a:solidFill>
                  <a:schemeClr val="tx1"/>
                </a:solidFill>
              </a:rPr>
              <a:t>・実施者・参加者募集の工夫</a:t>
            </a:r>
            <a:endParaRPr kumimoji="1" lang="en-US" altLang="ja-JP" sz="1200" dirty="0">
              <a:solidFill>
                <a:schemeClr val="tx1"/>
              </a:solidFill>
            </a:endParaRPr>
          </a:p>
          <a:p>
            <a:endParaRPr kumimoji="1" lang="en-US" altLang="ja-JP" sz="1200" dirty="0">
              <a:solidFill>
                <a:schemeClr val="tx1"/>
              </a:solidFill>
            </a:endParaRPr>
          </a:p>
          <a:p>
            <a:r>
              <a:rPr lang="ja-JP" altLang="en-US" sz="1200" dirty="0">
                <a:solidFill>
                  <a:schemeClr val="tx1"/>
                </a:solidFill>
              </a:rPr>
              <a:t>・効果的な設置場所</a:t>
            </a:r>
          </a:p>
          <a:p>
            <a:r>
              <a:rPr lang="ja-JP" altLang="en-US" sz="1200" dirty="0">
                <a:solidFill>
                  <a:schemeClr val="tx1"/>
                </a:solidFill>
              </a:rPr>
              <a:t>　</a:t>
            </a:r>
            <a:endParaRPr lang="en-US" altLang="ja-JP" sz="1200" dirty="0">
              <a:solidFill>
                <a:schemeClr val="tx1"/>
              </a:solidFill>
            </a:endParaRPr>
          </a:p>
          <a:p>
            <a:r>
              <a:rPr lang="ja-JP" altLang="en-US" sz="1200" dirty="0">
                <a:solidFill>
                  <a:schemeClr val="tx1"/>
                </a:solidFill>
              </a:rPr>
              <a:t>・機器・設備の工夫</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・その他モチベーションの維持などの工夫</a:t>
            </a:r>
            <a:endParaRPr lang="en-US" altLang="ja-JP" sz="1200" dirty="0">
              <a:solidFill>
                <a:schemeClr val="tx1"/>
              </a:solidFill>
            </a:endParaRPr>
          </a:p>
          <a:p>
            <a:pPr algn="r"/>
            <a:r>
              <a:rPr lang="ja-JP" altLang="en-US" sz="1200" dirty="0" smtClean="0">
                <a:solidFill>
                  <a:schemeClr val="tx1"/>
                </a:solidFill>
              </a:rPr>
              <a:t>など</a:t>
            </a:r>
            <a:endParaRPr lang="en-US" altLang="ja-JP" sz="1200" dirty="0">
              <a:solidFill>
                <a:schemeClr val="tx1"/>
              </a:solidFill>
            </a:endParaRPr>
          </a:p>
        </p:txBody>
      </p:sp>
      <p:graphicFrame>
        <p:nvGraphicFramePr>
          <p:cNvPr id="6" name="表 5">
            <a:extLst>
              <a:ext uri="{FF2B5EF4-FFF2-40B4-BE49-F238E27FC236}">
                <a16:creationId xmlns:a16="http://schemas.microsoft.com/office/drawing/2014/main" id="{CB3FE66A-47FD-40E6-A17E-03DBC1668353}"/>
              </a:ext>
            </a:extLst>
          </p:cNvPr>
          <p:cNvGraphicFramePr>
            <a:graphicFrameLocks noGrp="1"/>
          </p:cNvGraphicFramePr>
          <p:nvPr>
            <p:extLst>
              <p:ext uri="{D42A27DB-BD31-4B8C-83A1-F6EECF244321}">
                <p14:modId xmlns:p14="http://schemas.microsoft.com/office/powerpoint/2010/main" val="2979913743"/>
              </p:ext>
            </p:extLst>
          </p:nvPr>
        </p:nvGraphicFramePr>
        <p:xfrm>
          <a:off x="3175068" y="2614384"/>
          <a:ext cx="4158981" cy="818938"/>
        </p:xfrm>
        <a:graphic>
          <a:graphicData uri="http://schemas.openxmlformats.org/drawingml/2006/table">
            <a:tbl>
              <a:tblPr firstRow="1" bandRow="1">
                <a:tableStyleId>{5940675A-B579-460E-94D1-54222C63F5DA}</a:tableStyleId>
              </a:tblPr>
              <a:tblGrid>
                <a:gridCol w="1881237">
                  <a:extLst>
                    <a:ext uri="{9D8B030D-6E8A-4147-A177-3AD203B41FA5}">
                      <a16:colId xmlns:a16="http://schemas.microsoft.com/office/drawing/2014/main" val="949216791"/>
                    </a:ext>
                  </a:extLst>
                </a:gridCol>
                <a:gridCol w="1096664">
                  <a:extLst>
                    <a:ext uri="{9D8B030D-6E8A-4147-A177-3AD203B41FA5}">
                      <a16:colId xmlns:a16="http://schemas.microsoft.com/office/drawing/2014/main" val="3857353370"/>
                    </a:ext>
                  </a:extLst>
                </a:gridCol>
                <a:gridCol w="1181080">
                  <a:extLst>
                    <a:ext uri="{9D8B030D-6E8A-4147-A177-3AD203B41FA5}">
                      <a16:colId xmlns:a16="http://schemas.microsoft.com/office/drawing/2014/main" val="3062405710"/>
                    </a:ext>
                  </a:extLst>
                </a:gridCol>
              </a:tblGrid>
              <a:tr h="169439">
                <a:tc>
                  <a:txBody>
                    <a:bodyPr/>
                    <a:lstStyle/>
                    <a:p>
                      <a:pPr marL="0" algn="l" rtl="0" eaLnBrk="1" latinLnBrk="0" hangingPunct="1">
                        <a:spcBef>
                          <a:spcPts val="0"/>
                        </a:spcBef>
                        <a:spcAft>
                          <a:spcPts val="0"/>
                        </a:spcAft>
                      </a:pPr>
                      <a:r>
                        <a:rPr kumimoji="1" lang="ja-JP" altLang="en-US" sz="1050" kern="1200" dirty="0">
                          <a:effectLst/>
                        </a:rPr>
                        <a:t>項目</a:t>
                      </a:r>
                      <a:endParaRPr lang="ja-JP" altLang="en-US" dirty="0">
                        <a:effectLst/>
                      </a:endParaRPr>
                    </a:p>
                  </a:txBody>
                  <a:tcPr marL="0" marR="0" marT="0" marB="0" anchor="ctr">
                    <a:solidFill>
                      <a:schemeClr val="accent5">
                        <a:lumMod val="20000"/>
                        <a:lumOff val="80000"/>
                      </a:schemeClr>
                    </a:solidFill>
                  </a:tcPr>
                </a:tc>
                <a:tc>
                  <a:txBody>
                    <a:bodyPr/>
                    <a:lstStyle/>
                    <a:p>
                      <a:pPr marL="0" lvl="0" algn="l" rtl="0">
                        <a:spcBef>
                          <a:spcPts val="0"/>
                        </a:spcBef>
                        <a:spcAft>
                          <a:spcPts val="0"/>
                        </a:spcAft>
                        <a:buNone/>
                      </a:pPr>
                      <a:r>
                        <a:rPr lang="ja-JP" altLang="en-US" sz="1050" kern="1200" dirty="0">
                          <a:effectLst/>
                        </a:rPr>
                        <a:t>積算</a:t>
                      </a:r>
                      <a:endParaRPr lang="ja-JP" altLang="en-US" dirty="0">
                        <a:effectLst/>
                      </a:endParaRPr>
                    </a:p>
                  </a:txBody>
                  <a:tcPr marL="0" marR="0" marT="0" marB="0" anchor="ctr">
                    <a:solidFill>
                      <a:schemeClr val="accent5">
                        <a:lumMod val="20000"/>
                        <a:lumOff val="80000"/>
                      </a:schemeClr>
                    </a:solidFill>
                  </a:tcPr>
                </a:tc>
                <a:tc>
                  <a:txBody>
                    <a:bodyPr/>
                    <a:lstStyle/>
                    <a:p>
                      <a:pPr marL="0" algn="l" rtl="0" eaLnBrk="1" latinLnBrk="0" hangingPunct="1">
                        <a:spcBef>
                          <a:spcPts val="0"/>
                        </a:spcBef>
                        <a:spcAft>
                          <a:spcPts val="0"/>
                        </a:spcAft>
                      </a:pPr>
                      <a:r>
                        <a:rPr kumimoji="1" lang="ja-JP" altLang="en-US" sz="1050" kern="1200" dirty="0">
                          <a:effectLst/>
                        </a:rPr>
                        <a:t>小計</a:t>
                      </a:r>
                      <a:endParaRPr lang="ja-JP" altLang="en-US" dirty="0">
                        <a:effectLst/>
                      </a:endParaRPr>
                    </a:p>
                  </a:txBody>
                  <a:tcPr marL="0" marR="0" marT="0" marB="0" anchor="ctr">
                    <a:solidFill>
                      <a:schemeClr val="accent5">
                        <a:lumMod val="20000"/>
                        <a:lumOff val="80000"/>
                      </a:schemeClr>
                    </a:solidFill>
                  </a:tcPr>
                </a:tc>
                <a:extLst>
                  <a:ext uri="{0D108BD9-81ED-4DB2-BD59-A6C34878D82A}">
                    <a16:rowId xmlns:a16="http://schemas.microsoft.com/office/drawing/2014/main" val="152980986"/>
                  </a:ext>
                </a:extLst>
              </a:tr>
              <a:tr h="462696">
                <a:tc>
                  <a:txBody>
                    <a:bodyPr/>
                    <a:lstStyle/>
                    <a:p>
                      <a:pPr marL="0" marR="0" indent="0" algn="l" rtl="0" eaLnBrk="1" fontAlgn="auto" latinLnBrk="0" hangingPunct="1">
                        <a:spcBef>
                          <a:spcPts val="0"/>
                        </a:spcBef>
                        <a:spcAft>
                          <a:spcPts val="0"/>
                        </a:spcAft>
                      </a:pPr>
                      <a:r>
                        <a:rPr kumimoji="1" lang="ja-JP" altLang="en-US" sz="1050" kern="1200" dirty="0" smtClean="0">
                          <a:effectLst/>
                        </a:rPr>
                        <a:t>ヘルサポレンタル料、</a:t>
                      </a:r>
                      <a:endParaRPr kumimoji="1" lang="en-US" altLang="ja-JP" sz="1050" kern="1200" dirty="0" smtClean="0">
                        <a:effectLst/>
                      </a:endParaRPr>
                    </a:p>
                    <a:p>
                      <a:pPr marL="0" marR="0" indent="0" algn="l" rtl="0" eaLnBrk="1" fontAlgn="auto" latinLnBrk="0" hangingPunct="1">
                        <a:spcBef>
                          <a:spcPts val="0"/>
                        </a:spcBef>
                        <a:spcAft>
                          <a:spcPts val="0"/>
                        </a:spcAft>
                      </a:pPr>
                      <a:r>
                        <a:rPr kumimoji="1" lang="ja-JP" altLang="en-US" sz="1050" kern="1200" dirty="0" smtClean="0">
                          <a:effectLst/>
                        </a:rPr>
                        <a:t>運営委託料（サポーター、運搬費等含む）（２台</a:t>
                      </a:r>
                      <a:r>
                        <a:rPr kumimoji="1" lang="en-US" altLang="ja-JP" sz="1050" kern="1200" dirty="0">
                          <a:effectLst/>
                        </a:rPr>
                        <a:t>×6</a:t>
                      </a:r>
                      <a:r>
                        <a:rPr kumimoji="1" lang="ja-JP" altLang="en-US" sz="1050" kern="1200" dirty="0" smtClean="0">
                          <a:effectLst/>
                        </a:rPr>
                        <a:t>回）</a:t>
                      </a:r>
                      <a:endParaRPr lang="ja-JP" altLang="en-US" dirty="0">
                        <a:effectLst/>
                      </a:endParaRPr>
                    </a:p>
                  </a:txBody>
                  <a:tcPr marL="0" marR="0" marT="0" marB="0" anchor="ctr"/>
                </a:tc>
                <a:tc>
                  <a:txBody>
                    <a:bodyPr/>
                    <a:lstStyle/>
                    <a:p>
                      <a:pPr marL="0" marR="0" lvl="0" indent="0" algn="l" rtl="0">
                        <a:spcBef>
                          <a:spcPts val="0"/>
                        </a:spcBef>
                        <a:spcAft>
                          <a:spcPts val="0"/>
                        </a:spcAft>
                        <a:buNone/>
                      </a:pPr>
                      <a:r>
                        <a:rPr lang="ja-JP" altLang="en-US" sz="1050" kern="1200" dirty="0" smtClean="0">
                          <a:effectLst/>
                        </a:rPr>
                        <a:t>　</a:t>
                      </a:r>
                      <a:r>
                        <a:rPr lang="en-US" altLang="ja-JP" sz="1050" kern="1200" dirty="0" smtClean="0">
                          <a:effectLst/>
                        </a:rPr>
                        <a:t>1,016,400</a:t>
                      </a:r>
                      <a:r>
                        <a:rPr lang="ja-JP" altLang="en-US" sz="1050" kern="1200" dirty="0">
                          <a:effectLst/>
                        </a:rPr>
                        <a:t>円</a:t>
                      </a:r>
                      <a:endParaRPr lang="ja-JP" altLang="en-US" dirty="0">
                        <a:effectLst/>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050" kern="1200" dirty="0" smtClean="0">
                          <a:effectLst/>
                        </a:rPr>
                        <a:t>　</a:t>
                      </a:r>
                      <a:r>
                        <a:rPr kumimoji="1" lang="en-US" altLang="ja-JP" sz="1050" kern="1200" dirty="0" smtClean="0">
                          <a:effectLst/>
                        </a:rPr>
                        <a:t>1,016,400</a:t>
                      </a:r>
                      <a:r>
                        <a:rPr kumimoji="1" lang="ja-JP" altLang="en-US" sz="1050" kern="1200" dirty="0">
                          <a:effectLst/>
                        </a:rPr>
                        <a:t>円</a:t>
                      </a:r>
                      <a:endParaRPr lang="ja-JP" altLang="en-US" dirty="0">
                        <a:effectLst/>
                      </a:endParaRPr>
                    </a:p>
                  </a:txBody>
                  <a:tcPr marL="0" marR="0" marT="0" marB="0" anchor="ctr"/>
                </a:tc>
                <a:extLst>
                  <a:ext uri="{0D108BD9-81ED-4DB2-BD59-A6C34878D82A}">
                    <a16:rowId xmlns:a16="http://schemas.microsoft.com/office/drawing/2014/main" val="4064919311"/>
                  </a:ext>
                </a:extLst>
              </a:tr>
              <a:tr h="169439">
                <a:tc gridSpan="2">
                  <a:txBody>
                    <a:bodyPr/>
                    <a:lstStyle/>
                    <a:p>
                      <a:pPr marL="0" algn="l" rtl="0" eaLnBrk="1" latinLnBrk="0" hangingPunct="1">
                        <a:spcBef>
                          <a:spcPts val="0"/>
                        </a:spcBef>
                        <a:spcAft>
                          <a:spcPts val="0"/>
                        </a:spcAft>
                      </a:pPr>
                      <a:r>
                        <a:rPr kumimoji="1" lang="ja-JP" altLang="en-US" sz="1050" kern="1200" dirty="0">
                          <a:effectLst/>
                        </a:rPr>
                        <a:t>計</a:t>
                      </a:r>
                      <a:endParaRPr lang="ja-JP" altLang="en-US" dirty="0">
                        <a:effectLst/>
                      </a:endParaRPr>
                    </a:p>
                  </a:txBody>
                  <a:tcPr marL="0" marR="0" marT="0" marB="0" anchor="ctr"/>
                </a:tc>
                <a:tc hMerge="1">
                  <a:txBody>
                    <a:bodyPr/>
                    <a:lstStyle/>
                    <a:p>
                      <a:endParaRPr kumimoji="1" lang="ja-JP" altLang="en-US"/>
                    </a:p>
                  </a:txBody>
                  <a:tcPr/>
                </a:tc>
                <a:tc>
                  <a:txBody>
                    <a:bodyPr/>
                    <a:lstStyle/>
                    <a:p>
                      <a:pPr marL="0" algn="l" rtl="0" eaLnBrk="1" latinLnBrk="0" hangingPunct="1">
                        <a:spcBef>
                          <a:spcPts val="0"/>
                        </a:spcBef>
                        <a:spcAft>
                          <a:spcPts val="0"/>
                        </a:spcAft>
                      </a:pPr>
                      <a:r>
                        <a:rPr kumimoji="1" lang="ja-JP" altLang="en-US" sz="1050" kern="1200" dirty="0" smtClean="0">
                          <a:effectLst/>
                        </a:rPr>
                        <a:t>　</a:t>
                      </a:r>
                      <a:r>
                        <a:rPr kumimoji="1" lang="en-US" altLang="ja-JP" sz="1050" kern="1200" dirty="0" smtClean="0">
                          <a:effectLst/>
                        </a:rPr>
                        <a:t>1,016,400</a:t>
                      </a:r>
                      <a:r>
                        <a:rPr kumimoji="1" lang="ja-JP" altLang="en-US" sz="1050" kern="1200" dirty="0">
                          <a:effectLst/>
                        </a:rPr>
                        <a:t>円</a:t>
                      </a:r>
                      <a:endParaRPr lang="ja-JP" altLang="en-US" dirty="0">
                        <a:effectLst/>
                      </a:endParaRPr>
                    </a:p>
                  </a:txBody>
                  <a:tcPr marL="0" marR="0" marT="0" marB="0" anchor="ctr"/>
                </a:tc>
                <a:extLst>
                  <a:ext uri="{0D108BD9-81ED-4DB2-BD59-A6C34878D82A}">
                    <a16:rowId xmlns:a16="http://schemas.microsoft.com/office/drawing/2014/main" val="3637971348"/>
                  </a:ext>
                </a:extLst>
              </a:tr>
            </a:tbl>
          </a:graphicData>
        </a:graphic>
      </p:graphicFrame>
      <p:sp>
        <p:nvSpPr>
          <p:cNvPr id="7" name="テキスト ボックス 6">
            <a:extLst>
              <a:ext uri="{FF2B5EF4-FFF2-40B4-BE49-F238E27FC236}">
                <a16:creationId xmlns:a16="http://schemas.microsoft.com/office/drawing/2014/main" id="{AA4CA7E7-36D2-43FF-A626-A9E8C4597997}"/>
              </a:ext>
            </a:extLst>
          </p:cNvPr>
          <p:cNvSpPr txBox="1"/>
          <p:nvPr/>
        </p:nvSpPr>
        <p:spPr>
          <a:xfrm>
            <a:off x="9908643" y="15395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a:p>
        </p:txBody>
      </p:sp>
      <p:graphicFrame>
        <p:nvGraphicFramePr>
          <p:cNvPr id="16" name="表 15">
            <a:extLst>
              <a:ext uri="{FF2B5EF4-FFF2-40B4-BE49-F238E27FC236}">
                <a16:creationId xmlns:a16="http://schemas.microsoft.com/office/drawing/2014/main" id="{8F28E4CB-84E9-4CC6-9BC3-A38994493841}"/>
              </a:ext>
            </a:extLst>
          </p:cNvPr>
          <p:cNvGraphicFramePr>
            <a:graphicFrameLocks noGrp="1"/>
          </p:cNvGraphicFramePr>
          <p:nvPr>
            <p:extLst>
              <p:ext uri="{D42A27DB-BD31-4B8C-83A1-F6EECF244321}">
                <p14:modId xmlns:p14="http://schemas.microsoft.com/office/powerpoint/2010/main" val="2880009677"/>
              </p:ext>
            </p:extLst>
          </p:nvPr>
        </p:nvGraphicFramePr>
        <p:xfrm>
          <a:off x="510718" y="5763587"/>
          <a:ext cx="6468977" cy="666185"/>
        </p:xfrm>
        <a:graphic>
          <a:graphicData uri="http://schemas.openxmlformats.org/drawingml/2006/table">
            <a:tbl>
              <a:tblPr firstRow="1" bandRow="1">
                <a:tableStyleId>{5940675A-B579-460E-94D1-54222C63F5DA}</a:tableStyleId>
              </a:tblPr>
              <a:tblGrid>
                <a:gridCol w="2824783">
                  <a:extLst>
                    <a:ext uri="{9D8B030D-6E8A-4147-A177-3AD203B41FA5}">
                      <a16:colId xmlns:a16="http://schemas.microsoft.com/office/drawing/2014/main" val="2069437763"/>
                    </a:ext>
                  </a:extLst>
                </a:gridCol>
                <a:gridCol w="1916097">
                  <a:extLst>
                    <a:ext uri="{9D8B030D-6E8A-4147-A177-3AD203B41FA5}">
                      <a16:colId xmlns:a16="http://schemas.microsoft.com/office/drawing/2014/main" val="3152149294"/>
                    </a:ext>
                  </a:extLst>
                </a:gridCol>
                <a:gridCol w="1728097">
                  <a:extLst>
                    <a:ext uri="{9D8B030D-6E8A-4147-A177-3AD203B41FA5}">
                      <a16:colId xmlns:a16="http://schemas.microsoft.com/office/drawing/2014/main" val="1435005036"/>
                    </a:ext>
                  </a:extLst>
                </a:gridCol>
              </a:tblGrid>
              <a:tr h="186125">
                <a:tc>
                  <a:txBody>
                    <a:bodyPr/>
                    <a:lstStyle/>
                    <a:p>
                      <a:pPr marL="0" algn="l" rtl="0" eaLnBrk="1" latinLnBrk="0" hangingPunct="1">
                        <a:spcBef>
                          <a:spcPts val="0"/>
                        </a:spcBef>
                        <a:spcAft>
                          <a:spcPts val="0"/>
                        </a:spcAft>
                      </a:pPr>
                      <a:r>
                        <a:rPr kumimoji="1" lang="ja-JP" altLang="en-US" sz="1050" kern="1200" dirty="0">
                          <a:effectLst/>
                        </a:rPr>
                        <a:t>項目</a:t>
                      </a:r>
                      <a:endParaRPr lang="ja-JP" altLang="en-US" dirty="0">
                        <a:effectLst/>
                      </a:endParaRPr>
                    </a:p>
                  </a:txBody>
                  <a:tcPr marL="0" marR="0" marT="0" marB="0" anchor="ctr">
                    <a:solidFill>
                      <a:schemeClr val="accent5">
                        <a:lumMod val="20000"/>
                        <a:lumOff val="80000"/>
                      </a:schemeClr>
                    </a:solidFill>
                  </a:tcPr>
                </a:tc>
                <a:tc>
                  <a:txBody>
                    <a:bodyPr/>
                    <a:lstStyle/>
                    <a:p>
                      <a:pPr marL="0" lvl="0" algn="l" rtl="0">
                        <a:spcBef>
                          <a:spcPts val="0"/>
                        </a:spcBef>
                        <a:spcAft>
                          <a:spcPts val="0"/>
                        </a:spcAft>
                        <a:buNone/>
                      </a:pPr>
                      <a:r>
                        <a:rPr lang="ja-JP" altLang="en-US" sz="1050" kern="1200" dirty="0">
                          <a:effectLst/>
                        </a:rPr>
                        <a:t>積算</a:t>
                      </a:r>
                      <a:endParaRPr lang="ja-JP" altLang="en-US" dirty="0">
                        <a:effectLst/>
                      </a:endParaRPr>
                    </a:p>
                  </a:txBody>
                  <a:tcPr marL="0" marR="0" marT="0" marB="0" anchor="ctr">
                    <a:solidFill>
                      <a:schemeClr val="accent5">
                        <a:lumMod val="20000"/>
                        <a:lumOff val="80000"/>
                      </a:schemeClr>
                    </a:solidFill>
                  </a:tcPr>
                </a:tc>
                <a:tc>
                  <a:txBody>
                    <a:bodyPr/>
                    <a:lstStyle/>
                    <a:p>
                      <a:pPr marL="0" algn="l" rtl="0" eaLnBrk="1" latinLnBrk="0" hangingPunct="1">
                        <a:spcBef>
                          <a:spcPts val="0"/>
                        </a:spcBef>
                        <a:spcAft>
                          <a:spcPts val="0"/>
                        </a:spcAft>
                      </a:pPr>
                      <a:r>
                        <a:rPr kumimoji="1" lang="ja-JP" altLang="en-US" sz="1050" kern="1200" dirty="0">
                          <a:effectLst/>
                        </a:rPr>
                        <a:t>小計</a:t>
                      </a:r>
                      <a:endParaRPr lang="ja-JP" altLang="en-US" dirty="0">
                        <a:effectLst/>
                      </a:endParaRPr>
                    </a:p>
                  </a:txBody>
                  <a:tcPr marL="0" marR="0" marT="0" marB="0" anchor="ctr">
                    <a:solidFill>
                      <a:schemeClr val="accent5">
                        <a:lumMod val="20000"/>
                        <a:lumOff val="80000"/>
                      </a:schemeClr>
                    </a:solidFill>
                  </a:tcPr>
                </a:tc>
                <a:extLst>
                  <a:ext uri="{0D108BD9-81ED-4DB2-BD59-A6C34878D82A}">
                    <a16:rowId xmlns:a16="http://schemas.microsoft.com/office/drawing/2014/main" val="3855159530"/>
                  </a:ext>
                </a:extLst>
              </a:tr>
              <a:tr h="313944">
                <a:tc>
                  <a:txBody>
                    <a:bodyPr/>
                    <a:lstStyle/>
                    <a:p>
                      <a:pPr marL="0" marR="0" indent="0" algn="l" rtl="0" eaLnBrk="1" fontAlgn="auto" latinLnBrk="0" hangingPunct="1">
                        <a:spcBef>
                          <a:spcPts val="0"/>
                        </a:spcBef>
                        <a:spcAft>
                          <a:spcPts val="0"/>
                        </a:spcAft>
                      </a:pPr>
                      <a:r>
                        <a:rPr kumimoji="1" lang="en-US" sz="1050" kern="1200" dirty="0" err="1">
                          <a:effectLst/>
                        </a:rPr>
                        <a:t>Zukku</a:t>
                      </a:r>
                      <a:r>
                        <a:rPr kumimoji="1" lang="ja-JP" altLang="en-US" sz="1050" kern="1200" dirty="0">
                          <a:effectLst/>
                        </a:rPr>
                        <a:t>レンタル料（プログラム企画費含む）</a:t>
                      </a:r>
                      <a:r>
                        <a:rPr kumimoji="1" lang="en-US" altLang="ja-JP" sz="1050" kern="1200" dirty="0">
                          <a:effectLst/>
                        </a:rPr>
                        <a:t>25</a:t>
                      </a:r>
                      <a:r>
                        <a:rPr kumimoji="1" lang="ja-JP" altLang="en-US" sz="1050" kern="1200" dirty="0">
                          <a:effectLst/>
                        </a:rPr>
                        <a:t>台</a:t>
                      </a:r>
                      <a:r>
                        <a:rPr kumimoji="1" lang="en-US" altLang="ja-JP" sz="1050" kern="1200" dirty="0">
                          <a:effectLst/>
                        </a:rPr>
                        <a:t>×</a:t>
                      </a:r>
                      <a:r>
                        <a:rPr kumimoji="1" lang="ja-JP" altLang="en-US" sz="1050" kern="1200" dirty="0">
                          <a:effectLst/>
                        </a:rPr>
                        <a:t>３か月</a:t>
                      </a:r>
                      <a:endParaRPr lang="ja-JP" altLang="en-US" dirty="0">
                        <a:effectLst/>
                      </a:endParaRPr>
                    </a:p>
                  </a:txBody>
                  <a:tcPr marL="0" marR="0" marT="0" marB="0" anchor="ctr"/>
                </a:tc>
                <a:tc>
                  <a:txBody>
                    <a:bodyPr/>
                    <a:lstStyle/>
                    <a:p>
                      <a:pPr marL="0" marR="0" lvl="0" indent="0" algn="l" rtl="0">
                        <a:spcBef>
                          <a:spcPts val="0"/>
                        </a:spcBef>
                        <a:spcAft>
                          <a:spcPts val="0"/>
                        </a:spcAft>
                        <a:buNone/>
                      </a:pPr>
                      <a:r>
                        <a:rPr lang="ja-JP" altLang="en-US" sz="1050" kern="1200" dirty="0" smtClean="0">
                          <a:effectLst/>
                        </a:rPr>
                        <a:t>　</a:t>
                      </a:r>
                      <a:r>
                        <a:rPr lang="en-US" altLang="ja-JP" sz="1050" kern="1200" dirty="0" smtClean="0">
                          <a:effectLst/>
                        </a:rPr>
                        <a:t>1,996,500</a:t>
                      </a:r>
                      <a:r>
                        <a:rPr lang="ja-JP" altLang="en-US" sz="1050" kern="1200" dirty="0">
                          <a:effectLst/>
                        </a:rPr>
                        <a:t>円</a:t>
                      </a:r>
                      <a:endParaRPr lang="ja-JP" altLang="en-US" dirty="0">
                        <a:effectLst/>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050" kern="1200" dirty="0" smtClean="0">
                          <a:effectLst/>
                        </a:rPr>
                        <a:t>　</a:t>
                      </a:r>
                      <a:r>
                        <a:rPr kumimoji="1" lang="en-US" altLang="ja-JP" sz="1050" kern="1200" dirty="0" smtClean="0">
                          <a:effectLst/>
                        </a:rPr>
                        <a:t>1,996,500</a:t>
                      </a:r>
                      <a:r>
                        <a:rPr kumimoji="1" lang="ja-JP" altLang="en-US" sz="1050" kern="1200" dirty="0">
                          <a:effectLst/>
                        </a:rPr>
                        <a:t>円</a:t>
                      </a:r>
                      <a:endParaRPr lang="ja-JP" altLang="en-US" dirty="0">
                        <a:effectLst/>
                      </a:endParaRPr>
                    </a:p>
                  </a:txBody>
                  <a:tcPr marL="0" marR="0" marT="0" marB="0" anchor="ctr"/>
                </a:tc>
                <a:extLst>
                  <a:ext uri="{0D108BD9-81ED-4DB2-BD59-A6C34878D82A}">
                    <a16:rowId xmlns:a16="http://schemas.microsoft.com/office/drawing/2014/main" val="761964568"/>
                  </a:ext>
                </a:extLst>
              </a:tr>
              <a:tr h="159512">
                <a:tc gridSpan="2">
                  <a:txBody>
                    <a:bodyPr/>
                    <a:lstStyle/>
                    <a:p>
                      <a:pPr marL="0" algn="l" rtl="0" eaLnBrk="1" latinLnBrk="0" hangingPunct="1">
                        <a:spcBef>
                          <a:spcPts val="0"/>
                        </a:spcBef>
                        <a:spcAft>
                          <a:spcPts val="0"/>
                        </a:spcAft>
                      </a:pPr>
                      <a:r>
                        <a:rPr kumimoji="1" lang="ja-JP" altLang="en-US" sz="1050" kern="1200" dirty="0">
                          <a:effectLst/>
                        </a:rPr>
                        <a:t>計</a:t>
                      </a:r>
                      <a:endParaRPr lang="ja-JP" altLang="en-US" dirty="0">
                        <a:effectLst/>
                      </a:endParaRPr>
                    </a:p>
                  </a:txBody>
                  <a:tcPr marL="0" marR="0" marT="0" marB="0" anchor="ctr"/>
                </a:tc>
                <a:tc hMerge="1">
                  <a:txBody>
                    <a:bodyPr/>
                    <a:lstStyle/>
                    <a:p>
                      <a:endParaRPr kumimoji="1" lang="ja-JP" altLang="en-US"/>
                    </a:p>
                  </a:txBody>
                  <a:tcPr/>
                </a:tc>
                <a:tc>
                  <a:txBody>
                    <a:bodyPr/>
                    <a:lstStyle/>
                    <a:p>
                      <a:pPr marL="0" algn="l" rtl="0" eaLnBrk="1" latinLnBrk="0" hangingPunct="1">
                        <a:spcBef>
                          <a:spcPts val="0"/>
                        </a:spcBef>
                        <a:spcAft>
                          <a:spcPts val="0"/>
                        </a:spcAft>
                      </a:pPr>
                      <a:r>
                        <a:rPr lang="ja-JP" altLang="en-US" sz="1050" kern="1200" dirty="0" smtClean="0">
                          <a:effectLst/>
                        </a:rPr>
                        <a:t>　1,996,500</a:t>
                      </a:r>
                      <a:r>
                        <a:rPr kumimoji="1" lang="ja-JP" altLang="en-US" sz="1050" kern="1200" dirty="0" smtClean="0">
                          <a:effectLst/>
                        </a:rPr>
                        <a:t>円</a:t>
                      </a:r>
                      <a:endParaRPr lang="ja-JP" altLang="en-US" sz="1050" kern="1200" dirty="0">
                        <a:effectLst/>
                      </a:endParaRPr>
                    </a:p>
                  </a:txBody>
                  <a:tcPr marL="0" marR="0" marT="0" marB="0" anchor="ctr"/>
                </a:tc>
                <a:extLst>
                  <a:ext uri="{0D108BD9-81ED-4DB2-BD59-A6C34878D82A}">
                    <a16:rowId xmlns:a16="http://schemas.microsoft.com/office/drawing/2014/main" val="234332634"/>
                  </a:ext>
                </a:extLst>
              </a:tr>
            </a:tbl>
          </a:graphicData>
        </a:graphic>
      </p:graphicFrame>
      <p:sp>
        <p:nvSpPr>
          <p:cNvPr id="18" name="テキスト ボックス 17"/>
          <p:cNvSpPr txBox="1"/>
          <p:nvPr/>
        </p:nvSpPr>
        <p:spPr>
          <a:xfrm>
            <a:off x="3155123" y="3476038"/>
            <a:ext cx="6267136" cy="415498"/>
          </a:xfrm>
          <a:prstGeom prst="rect">
            <a:avLst/>
          </a:prstGeom>
          <a:noFill/>
        </p:spPr>
        <p:txBody>
          <a:bodyPr wrap="square" rtlCol="0">
            <a:spAutoFit/>
          </a:bodyPr>
          <a:lstStyle/>
          <a:p>
            <a:r>
              <a:rPr lang="en-US" altLang="ja-JP" sz="1050" dirty="0" smtClean="0"/>
              <a:t>※</a:t>
            </a:r>
            <a:r>
              <a:rPr lang="ja-JP" altLang="en-US" sz="1050" dirty="0" smtClean="0"/>
              <a:t>検証事業として実施したものであるため、実際に実施する場合と異なります。あくまで目安として、ご参考ください。</a:t>
            </a:r>
            <a:endParaRPr lang="en-US" altLang="ja-JP" sz="1050" dirty="0"/>
          </a:p>
        </p:txBody>
      </p:sp>
      <p:sp>
        <p:nvSpPr>
          <p:cNvPr id="19" name="テキスト ボックス 18"/>
          <p:cNvSpPr txBox="1"/>
          <p:nvPr/>
        </p:nvSpPr>
        <p:spPr>
          <a:xfrm>
            <a:off x="415868" y="6415365"/>
            <a:ext cx="7758314" cy="253916"/>
          </a:xfrm>
          <a:prstGeom prst="rect">
            <a:avLst/>
          </a:prstGeom>
          <a:noFill/>
        </p:spPr>
        <p:txBody>
          <a:bodyPr wrap="square" rtlCol="0">
            <a:spAutoFit/>
          </a:bodyPr>
          <a:lstStyle/>
          <a:p>
            <a:r>
              <a:rPr lang="en-US" altLang="ja-JP" sz="1050" dirty="0" smtClean="0"/>
              <a:t>※</a:t>
            </a:r>
            <a:r>
              <a:rPr lang="ja-JP" altLang="en-US" sz="1050" dirty="0" smtClean="0"/>
              <a:t>検証事業として実施したものであるため、実際に実施する場合と異なります。あくまで目安として、ご参考ください。</a:t>
            </a:r>
            <a:endParaRPr lang="en-US" altLang="ja-JP" sz="1050" dirty="0"/>
          </a:p>
        </p:txBody>
      </p:sp>
      <p:sp>
        <p:nvSpPr>
          <p:cNvPr id="20"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9</a:t>
            </a:r>
            <a:endParaRPr kumimoji="1" lang="ja-JP" altLang="en-US" sz="1600" b="1" dirty="0">
              <a:solidFill>
                <a:schemeClr val="tx1"/>
              </a:solidFill>
            </a:endParaRPr>
          </a:p>
        </p:txBody>
      </p:sp>
    </p:spTree>
    <p:extLst>
      <p:ext uri="{BB962C8B-B14F-4D97-AF65-F5344CB8AC3E}">
        <p14:creationId xmlns:p14="http://schemas.microsoft.com/office/powerpoint/2010/main" val="38871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モデル事業の課題と若返りの要素</a:t>
              </a:r>
              <a:endParaRPr kumimoji="1" lang="ja-JP" altLang="en-US" b="1">
                <a:solidFill>
                  <a:schemeClr val="bg1"/>
                </a:solidFill>
              </a:endParaRP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a:latin typeface="メイリオ" panose="020B0604030504040204" pitchFamily="50" charset="-128"/>
                  <a:ea typeface="メイリオ" panose="020B0604030504040204" pitchFamily="50" charset="-128"/>
                </a:rPr>
                <a:t>Ⅲ</a:t>
              </a:r>
              <a:endParaRPr kumimoji="1" lang="ja-JP" altLang="en-US" b="1">
                <a:latin typeface="メイリオ" panose="020B0604030504040204" pitchFamily="50" charset="-128"/>
                <a:ea typeface="メイリオ" panose="020B0604030504040204" pitchFamily="50" charset="-128"/>
              </a:endParaRPr>
            </a:p>
          </p:txBody>
        </p:sp>
      </p:grpSp>
      <p:sp>
        <p:nvSpPr>
          <p:cNvPr id="5" name="テキスト ボックス 4"/>
          <p:cNvSpPr txBox="1"/>
          <p:nvPr/>
        </p:nvSpPr>
        <p:spPr>
          <a:xfrm>
            <a:off x="416869" y="1398617"/>
            <a:ext cx="6373262" cy="1200329"/>
          </a:xfrm>
          <a:prstGeom prst="rect">
            <a:avLst/>
          </a:prstGeom>
          <a:noFill/>
          <a:ln>
            <a:solidFill>
              <a:schemeClr val="tx1"/>
            </a:solidFill>
            <a:prstDash val="sysDash"/>
          </a:ln>
        </p:spPr>
        <p:txBody>
          <a:bodyPr wrap="square" rtlCol="0" anchor="t">
            <a:spAutoFit/>
          </a:bodyPr>
          <a:lstStyle/>
          <a:p>
            <a:r>
              <a:rPr lang="en-US" altLang="ja-JP" sz="1200" b="1" dirty="0"/>
              <a:t>【</a:t>
            </a:r>
            <a:r>
              <a:rPr lang="ja-JP" altLang="en-US" sz="1200" b="1" dirty="0" smtClean="0"/>
              <a:t>課題１</a:t>
            </a:r>
            <a:r>
              <a:rPr lang="en-US" altLang="ja-JP" sz="1200" b="1" dirty="0" smtClean="0"/>
              <a:t>】</a:t>
            </a:r>
            <a:r>
              <a:rPr lang="ja-JP" altLang="en-US" sz="1200" b="1" dirty="0" smtClean="0"/>
              <a:t>実践プログラム実施</a:t>
            </a:r>
            <a:r>
              <a:rPr lang="ja-JP" altLang="en-US" sz="1200" b="1" dirty="0"/>
              <a:t>における本モデル事業を通しての</a:t>
            </a:r>
            <a:r>
              <a:rPr lang="ja-JP" altLang="en-US" sz="1200" b="1" dirty="0" smtClean="0"/>
              <a:t>工夫について</a:t>
            </a:r>
            <a:endParaRPr lang="en-US" altLang="ja-JP" sz="1200" b="1" dirty="0" smtClean="0"/>
          </a:p>
          <a:p>
            <a:endParaRPr lang="en-US" altLang="ja-JP" sz="1200" dirty="0" smtClean="0"/>
          </a:p>
          <a:p>
            <a:r>
              <a:rPr lang="ja-JP" altLang="en-US" sz="1200" dirty="0" smtClean="0"/>
              <a:t>・モデル</a:t>
            </a:r>
            <a:r>
              <a:rPr lang="ja-JP" altLang="en-US" sz="1200" dirty="0"/>
              <a:t>事業</a:t>
            </a:r>
            <a:r>
              <a:rPr lang="ja-JP" altLang="en-US" sz="1200" dirty="0" smtClean="0"/>
              <a:t>の普及や効果的な実施や継続においては、無関心層など健康意識の高い人以外の人への参加の働きかけや費用面等の実施方法の工夫が必要。</a:t>
            </a:r>
            <a:endParaRPr lang="en-US" altLang="ja-JP" sz="1200" dirty="0" smtClean="0"/>
          </a:p>
          <a:p>
            <a:r>
              <a:rPr lang="en-US" altLang="ja-JP" sz="1200" dirty="0" smtClean="0"/>
              <a:t>※</a:t>
            </a:r>
            <a:r>
              <a:rPr lang="ja-JP" altLang="en-US" sz="1200" dirty="0" smtClean="0"/>
              <a:t>参加者の募集、講師、場所、費用の面等、事業を通しての工夫や専門家の知見に基</a:t>
            </a:r>
            <a:r>
              <a:rPr lang="ja-JP" altLang="en-US" sz="1200" dirty="0" err="1" smtClean="0"/>
              <a:t>づい</a:t>
            </a:r>
            <a:endParaRPr lang="en-US" altLang="ja-JP" sz="1200" dirty="0" smtClean="0"/>
          </a:p>
          <a:p>
            <a:r>
              <a:rPr lang="ja-JP" altLang="en-US" sz="1200" dirty="0" smtClean="0"/>
              <a:t>　</a:t>
            </a:r>
            <a:r>
              <a:rPr lang="ja-JP" altLang="en-US" sz="1200" dirty="0" err="1" smtClean="0"/>
              <a:t>た</a:t>
            </a:r>
            <a:r>
              <a:rPr lang="ja-JP" altLang="en-US" sz="1200" dirty="0" smtClean="0"/>
              <a:t>ご意見については、</a:t>
            </a:r>
            <a:r>
              <a:rPr lang="ja-JP" altLang="en-US" sz="1200" dirty="0" smtClean="0">
                <a:latin typeface="メイリオ"/>
                <a:ea typeface="メイリオ"/>
                <a:cs typeface="+mn-lt"/>
              </a:rPr>
              <a:t>各モデル</a:t>
            </a:r>
            <a:r>
              <a:rPr lang="ja-JP" altLang="en-US" sz="1200" dirty="0">
                <a:latin typeface="メイリオ"/>
                <a:ea typeface="メイリオ"/>
                <a:cs typeface="+mn-lt"/>
              </a:rPr>
              <a:t>詳細</a:t>
            </a:r>
            <a:r>
              <a:rPr lang="ja-JP" altLang="en-US" sz="1200" dirty="0" smtClean="0">
                <a:latin typeface="メイリオ"/>
                <a:ea typeface="メイリオ"/>
                <a:cs typeface="+mn-lt"/>
              </a:rPr>
              <a:t>ページを参照</a:t>
            </a:r>
            <a:endParaRPr lang="ja-JP" altLang="en-US" sz="1200" dirty="0">
              <a:latin typeface="メイリオ"/>
              <a:ea typeface="メイリオ"/>
              <a:cs typeface="+mn-lt"/>
            </a:endParaRPr>
          </a:p>
        </p:txBody>
      </p:sp>
      <p:sp>
        <p:nvSpPr>
          <p:cNvPr id="7" name="額縁 6"/>
          <p:cNvSpPr/>
          <p:nvPr/>
        </p:nvSpPr>
        <p:spPr>
          <a:xfrm>
            <a:off x="357935" y="769667"/>
            <a:ext cx="2991321" cy="534848"/>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t>事業実施にあたっての</a:t>
            </a:r>
            <a:r>
              <a:rPr lang="ja-JP" altLang="en-US" sz="1400" b="1" dirty="0" smtClean="0"/>
              <a:t>課題等</a:t>
            </a:r>
            <a:endParaRPr lang="ja-JP" altLang="en-US" sz="1400" b="1" dirty="0"/>
          </a:p>
        </p:txBody>
      </p:sp>
      <p:sp>
        <p:nvSpPr>
          <p:cNvPr id="12" name="テキスト ボックス 11">
            <a:extLst>
              <a:ext uri="{FF2B5EF4-FFF2-40B4-BE49-F238E27FC236}">
                <a16:creationId xmlns:a16="http://schemas.microsoft.com/office/drawing/2014/main" id="{C4EAF705-CFC4-42E5-91DA-B6998F756DD3}"/>
              </a:ext>
            </a:extLst>
          </p:cNvPr>
          <p:cNvSpPr txBox="1"/>
          <p:nvPr/>
        </p:nvSpPr>
        <p:spPr>
          <a:xfrm>
            <a:off x="416869" y="2693048"/>
            <a:ext cx="6373262" cy="1569660"/>
          </a:xfrm>
          <a:prstGeom prst="rect">
            <a:avLst/>
          </a:prstGeom>
          <a:noFill/>
          <a:ln>
            <a:solidFill>
              <a:schemeClr val="tx1"/>
            </a:solidFill>
            <a:prstDash val="sysDash"/>
          </a:ln>
        </p:spPr>
        <p:txBody>
          <a:bodyPr wrap="square" rtlCol="0" anchor="t">
            <a:spAutoFit/>
          </a:bodyPr>
          <a:lstStyle/>
          <a:p>
            <a:r>
              <a:rPr lang="en-US" altLang="ja-JP" sz="1200" b="1" dirty="0"/>
              <a:t>【</a:t>
            </a:r>
            <a:r>
              <a:rPr lang="ja-JP" altLang="en-US" sz="1200" b="1" dirty="0" smtClean="0"/>
              <a:t>課題２</a:t>
            </a:r>
            <a:r>
              <a:rPr lang="en-US" altLang="ja-JP" sz="1200" b="1" dirty="0" smtClean="0"/>
              <a:t>】</a:t>
            </a:r>
            <a:r>
              <a:rPr lang="en-US" altLang="ja-JP" sz="1200" b="1" dirty="0"/>
              <a:t>with</a:t>
            </a:r>
            <a:r>
              <a:rPr lang="ja-JP" altLang="en-US" sz="1200" b="1" dirty="0" smtClean="0"/>
              <a:t>コロナの下での実施</a:t>
            </a:r>
            <a:r>
              <a:rPr lang="ja-JP" altLang="en-US" sz="1200" b="1" dirty="0"/>
              <a:t>の工夫</a:t>
            </a:r>
          </a:p>
          <a:p>
            <a:endParaRPr lang="en-US" altLang="ja-JP" sz="1200" dirty="0"/>
          </a:p>
          <a:p>
            <a:r>
              <a:rPr lang="ja-JP" altLang="en-US" sz="1200" dirty="0" smtClean="0"/>
              <a:t>・</a:t>
            </a:r>
            <a:r>
              <a:rPr lang="en-US" altLang="ja-JP" sz="1200" dirty="0" smtClean="0"/>
              <a:t>with</a:t>
            </a:r>
            <a:r>
              <a:rPr lang="ja-JP" altLang="en-US" sz="1200" dirty="0" smtClean="0"/>
              <a:t>コロナの</a:t>
            </a:r>
            <a:r>
              <a:rPr lang="ja-JP" altLang="en-US" sz="1200" dirty="0"/>
              <a:t>下</a:t>
            </a:r>
            <a:r>
              <a:rPr lang="ja-JP" altLang="en-US" sz="1200" dirty="0" smtClean="0"/>
              <a:t>、</a:t>
            </a:r>
            <a:r>
              <a:rPr lang="ja-JP" altLang="en-US" sz="1200" dirty="0"/>
              <a:t>新しい生活様式を踏まえた事業の実施が求められる</a:t>
            </a:r>
            <a:r>
              <a:rPr lang="ja-JP" altLang="en-US" sz="1200" dirty="0" smtClean="0"/>
              <a:t>。</a:t>
            </a:r>
            <a:endParaRPr lang="en-US" altLang="ja-JP" sz="1200" dirty="0" smtClean="0"/>
          </a:p>
          <a:p>
            <a:r>
              <a:rPr lang="ja-JP" altLang="en-US" sz="1200" dirty="0"/>
              <a:t>・</a:t>
            </a:r>
            <a:r>
              <a:rPr lang="ja-JP" altLang="en-US" sz="1200" dirty="0" smtClean="0"/>
              <a:t>十分な換気や</a:t>
            </a:r>
            <a:r>
              <a:rPr lang="ja-JP" altLang="en-US" sz="1200" dirty="0"/>
              <a:t>身体的距離の確保</a:t>
            </a:r>
            <a:r>
              <a:rPr lang="ja-JP" altLang="en-US" sz="1200" dirty="0" smtClean="0"/>
              <a:t>に</a:t>
            </a:r>
            <a:r>
              <a:rPr lang="ja-JP" altLang="en-US" sz="1200" dirty="0"/>
              <a:t>考慮して実施する中で</a:t>
            </a:r>
            <a:r>
              <a:rPr lang="ja-JP" altLang="en-US" sz="1200" dirty="0" smtClean="0"/>
              <a:t>は、</a:t>
            </a:r>
            <a:r>
              <a:rPr lang="ja-JP" altLang="en-US" sz="1200" dirty="0" smtClean="0">
                <a:latin typeface="メイリオ"/>
                <a:ea typeface="+mn-lt"/>
              </a:rPr>
              <a:t>「</a:t>
            </a:r>
            <a:r>
              <a:rPr lang="en-US" altLang="ja-JP" sz="1200" dirty="0">
                <a:latin typeface="Meiryo UI"/>
                <a:ea typeface="+mn-lt"/>
              </a:rPr>
              <a:t>AI</a:t>
            </a:r>
            <a:r>
              <a:rPr lang="ja-JP" sz="1200" dirty="0">
                <a:latin typeface="Meiryo UI"/>
                <a:ea typeface="Meiryo UI"/>
              </a:rPr>
              <a:t>・ロボットによるコミュニケーションの実践と分析」</a:t>
            </a:r>
            <a:r>
              <a:rPr lang="ja-JP" altLang="en-US" sz="1200" dirty="0">
                <a:latin typeface="Meiryo UI"/>
                <a:ea typeface="Meiryo UI"/>
              </a:rPr>
              <a:t>で活用したAIロボットのように</a:t>
            </a:r>
            <a:r>
              <a:rPr lang="ja-JP" altLang="en-US" sz="1200" dirty="0"/>
              <a:t>アプリやオンラインなどのIoT技術を活用した「10歳若返り」の取組みが期待される</a:t>
            </a:r>
            <a:r>
              <a:rPr lang="ja-JP" altLang="en-US" sz="1200" dirty="0" smtClean="0"/>
              <a:t>。</a:t>
            </a:r>
            <a:endParaRPr lang="en-US" altLang="ja-JP" sz="1200" dirty="0" smtClean="0"/>
          </a:p>
          <a:p>
            <a:r>
              <a:rPr lang="ja-JP" altLang="en-US" sz="1200" dirty="0" smtClean="0"/>
              <a:t>・高齢者</a:t>
            </a:r>
            <a:r>
              <a:rPr lang="ja-JP" altLang="en-US" sz="1200" dirty="0"/>
              <a:t>にも操作がわかりやすく</a:t>
            </a:r>
            <a:r>
              <a:rPr lang="ja-JP" altLang="en-US" sz="1200" dirty="0" smtClean="0"/>
              <a:t>、利用者の費用</a:t>
            </a:r>
            <a:r>
              <a:rPr lang="ja-JP" altLang="en-US" sz="1200" dirty="0"/>
              <a:t>負担の少ない技術開発が望まれる</a:t>
            </a:r>
            <a:r>
              <a:rPr lang="ja-JP" altLang="en-US" sz="1200" dirty="0" smtClean="0"/>
              <a:t>。</a:t>
            </a:r>
            <a:endParaRPr lang="en-US" altLang="ja-JP" sz="1200" dirty="0" smtClean="0"/>
          </a:p>
          <a:p>
            <a:r>
              <a:rPr lang="ja-JP" altLang="en-US" sz="1200" dirty="0" smtClean="0"/>
              <a:t>（スマートスピーカーでの脳トレなど）</a:t>
            </a:r>
            <a:endParaRPr lang="ja-JP" dirty="0"/>
          </a:p>
        </p:txBody>
      </p:sp>
      <p:sp>
        <p:nvSpPr>
          <p:cNvPr id="13" name="テキスト ボックス 12">
            <a:extLst>
              <a:ext uri="{FF2B5EF4-FFF2-40B4-BE49-F238E27FC236}">
                <a16:creationId xmlns:a16="http://schemas.microsoft.com/office/drawing/2014/main" id="{8D2A4BD1-0AAC-46C0-A5C4-EEDA13ED7BBD}"/>
              </a:ext>
            </a:extLst>
          </p:cNvPr>
          <p:cNvSpPr txBox="1"/>
          <p:nvPr/>
        </p:nvSpPr>
        <p:spPr>
          <a:xfrm>
            <a:off x="416869" y="4762645"/>
            <a:ext cx="6373262" cy="1754326"/>
          </a:xfrm>
          <a:prstGeom prst="rect">
            <a:avLst/>
          </a:prstGeom>
          <a:noFill/>
          <a:ln w="9525">
            <a:solidFill>
              <a:schemeClr val="tx1"/>
            </a:solidFill>
          </a:ln>
        </p:spPr>
        <p:txBody>
          <a:bodyPr wrap="square" rtlCol="0" anchor="t">
            <a:spAutoFit/>
          </a:bodyPr>
          <a:lstStyle/>
          <a:p>
            <a:endParaRPr lang="ja-JP" altLang="en-US" sz="1200" dirty="0"/>
          </a:p>
          <a:p>
            <a:r>
              <a:rPr lang="ja-JP" altLang="en-US" sz="1200" dirty="0"/>
              <a:t>・</a:t>
            </a:r>
            <a:r>
              <a:rPr lang="ja-JP" altLang="en-US" sz="1200" dirty="0" smtClean="0"/>
              <a:t>今回</a:t>
            </a:r>
            <a:r>
              <a:rPr lang="ja-JP" altLang="en-US" sz="1200" dirty="0"/>
              <a:t>いずれの事業においても、一定の効果が得られた。しかしながら、一部の事業に</a:t>
            </a:r>
            <a:r>
              <a:rPr lang="ja-JP" altLang="en-US" sz="1200" dirty="0" smtClean="0"/>
              <a:t>おいては、</a:t>
            </a:r>
            <a:r>
              <a:rPr lang="ja-JP" altLang="en-US" sz="1200" dirty="0"/>
              <a:t>事業終了一定期間後に計測を行った</a:t>
            </a:r>
            <a:r>
              <a:rPr lang="ja-JP" altLang="en-US" sz="1200" dirty="0" smtClean="0"/>
              <a:t>際、</a:t>
            </a:r>
            <a:r>
              <a:rPr lang="ja-JP" altLang="en-US" sz="1200" dirty="0"/>
              <a:t>効果の低下がみられた</a:t>
            </a:r>
            <a:r>
              <a:rPr lang="ja-JP" altLang="en-US" sz="1200" dirty="0" smtClean="0"/>
              <a:t>。</a:t>
            </a:r>
            <a:endParaRPr lang="en-US" altLang="ja-JP" sz="1200" dirty="0" smtClean="0"/>
          </a:p>
          <a:p>
            <a:r>
              <a:rPr lang="ja-JP" altLang="en-US" sz="1200" dirty="0"/>
              <a:t>・</a:t>
            </a:r>
            <a:r>
              <a:rPr lang="ja-JP" altLang="en-US" sz="1200" dirty="0" smtClean="0"/>
              <a:t>若返り</a:t>
            </a:r>
            <a:r>
              <a:rPr lang="ja-JP" altLang="en-US" sz="1200" dirty="0"/>
              <a:t>の効果を維持するには、継続が</a:t>
            </a:r>
            <a:r>
              <a:rPr lang="ja-JP" altLang="en-US" sz="1200" dirty="0" smtClean="0"/>
              <a:t>重要であるが、プログラムの継続について</a:t>
            </a:r>
            <a:r>
              <a:rPr lang="ja-JP" altLang="en-US" sz="1200" dirty="0"/>
              <a:t>は</a:t>
            </a:r>
            <a:r>
              <a:rPr lang="ja-JP" altLang="en-US" sz="1200" dirty="0" smtClean="0"/>
              <a:t>、いずれに</a:t>
            </a:r>
            <a:r>
              <a:rPr lang="ja-JP" altLang="en-US" sz="1200" dirty="0"/>
              <a:t>おいても８割から９割の参加継続率で</a:t>
            </a:r>
            <a:r>
              <a:rPr lang="ja-JP" altLang="en-US" sz="1200" dirty="0" smtClean="0"/>
              <a:t>あった。それはアンケート結果にも表れており、</a:t>
            </a:r>
            <a:r>
              <a:rPr lang="ja-JP" altLang="en-US" sz="1200" dirty="0"/>
              <a:t>プログラムを楽しんで実践しており</a:t>
            </a:r>
            <a:r>
              <a:rPr lang="ja-JP" altLang="en-US" sz="1200" dirty="0" smtClean="0"/>
              <a:t>、事業の継続</a:t>
            </a:r>
            <a:r>
              <a:rPr lang="ja-JP" altLang="en-US" sz="1200" dirty="0"/>
              <a:t>を望む声が多かった</a:t>
            </a:r>
            <a:r>
              <a:rPr lang="ja-JP" altLang="en-US" sz="1200" dirty="0" smtClean="0"/>
              <a:t>。</a:t>
            </a:r>
            <a:endParaRPr lang="en-US" altLang="ja-JP" sz="1200" dirty="0" smtClean="0"/>
          </a:p>
          <a:p>
            <a:r>
              <a:rPr lang="ja-JP" altLang="en-US" sz="1200" dirty="0"/>
              <a:t>・</a:t>
            </a:r>
            <a:r>
              <a:rPr lang="ja-JP" altLang="en-US" sz="1200" dirty="0" smtClean="0"/>
              <a:t>また</a:t>
            </a:r>
            <a:r>
              <a:rPr lang="ja-JP" altLang="en-US" sz="1200" dirty="0"/>
              <a:t>、プログラム自体を楽しみとする声とともに人との交流ができたことを喜ぶ声、上達への実感を喜ぶ声も多く</a:t>
            </a:r>
            <a:r>
              <a:rPr lang="ja-JP" altLang="en-US" sz="1200" dirty="0" smtClean="0"/>
              <a:t>あったことから、こうした楽しみや交流、達成感が</a:t>
            </a:r>
            <a:r>
              <a:rPr lang="ja-JP" altLang="en-US" sz="1200" dirty="0"/>
              <a:t>、継続へのカギとなっていると考えられる。</a:t>
            </a:r>
            <a:endParaRPr lang="ja-JP" altLang="en-US" sz="1200" dirty="0">
              <a:latin typeface="Meiryo"/>
              <a:ea typeface="Meiryo"/>
            </a:endParaRPr>
          </a:p>
        </p:txBody>
      </p:sp>
      <p:sp>
        <p:nvSpPr>
          <p:cNvPr id="6" name="メモ 7">
            <a:extLst>
              <a:ext uri="{FF2B5EF4-FFF2-40B4-BE49-F238E27FC236}">
                <a16:creationId xmlns:a16="http://schemas.microsoft.com/office/drawing/2014/main" id="{A27A9AC2-24EA-4381-BE2C-7B5B83FF864C}"/>
              </a:ext>
            </a:extLst>
          </p:cNvPr>
          <p:cNvSpPr/>
          <p:nvPr/>
        </p:nvSpPr>
        <p:spPr>
          <a:xfrm>
            <a:off x="6992097" y="1214424"/>
            <a:ext cx="2588728" cy="5136437"/>
          </a:xfrm>
          <a:prstGeom prst="foldedCorner">
            <a:avLst/>
          </a:prstGeom>
          <a:ln w="3175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t>実施においてのアドバイス（</a:t>
            </a:r>
            <a:r>
              <a:rPr kumimoji="1" lang="en-US" altLang="ja-JP" sz="1200" dirty="0"/>
              <a:t>PA</a:t>
            </a:r>
            <a:r>
              <a:rPr kumimoji="1" lang="ja-JP" altLang="en-US" sz="1200" dirty="0"/>
              <a:t>会議）</a:t>
            </a:r>
            <a:endParaRPr kumimoji="1" lang="en-US" altLang="ja-JP" sz="1200" dirty="0"/>
          </a:p>
          <a:p>
            <a:endParaRPr lang="ja-JP" altLang="en-US" sz="1200" dirty="0"/>
          </a:p>
          <a:p>
            <a:r>
              <a:rPr lang="ja-JP" altLang="en-US" sz="1200" dirty="0"/>
              <a:t>〇新しい生活様式を踏まえた取組みについて</a:t>
            </a:r>
          </a:p>
          <a:p>
            <a:r>
              <a:rPr lang="ja-JP" altLang="en-US" sz="1200" dirty="0"/>
              <a:t>（万博への展開に向けて）</a:t>
            </a:r>
          </a:p>
          <a:p>
            <a:endParaRPr lang="ja-JP" altLang="en-US" sz="1200" dirty="0"/>
          </a:p>
          <a:p>
            <a:r>
              <a:rPr lang="ja-JP" altLang="en-US" sz="1200" dirty="0"/>
              <a:t>〇若返りの要素（事業結果の共通点。若返り事業で重視する点）</a:t>
            </a:r>
          </a:p>
          <a:p>
            <a:endParaRPr lang="ja-JP" altLang="en-US" sz="1200" dirty="0"/>
          </a:p>
        </p:txBody>
      </p:sp>
      <p:sp>
        <p:nvSpPr>
          <p:cNvPr id="14"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10</a:t>
            </a:r>
            <a:endParaRPr kumimoji="1" lang="ja-JP" altLang="en-US" sz="1600" b="1" dirty="0">
              <a:solidFill>
                <a:schemeClr val="tx1"/>
              </a:solidFill>
            </a:endParaRPr>
          </a:p>
        </p:txBody>
      </p:sp>
      <p:sp>
        <p:nvSpPr>
          <p:cNvPr id="11" name="額縁 10"/>
          <p:cNvSpPr/>
          <p:nvPr/>
        </p:nvSpPr>
        <p:spPr>
          <a:xfrm>
            <a:off x="345446" y="4356810"/>
            <a:ext cx="3016298" cy="512618"/>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t>若返りの</a:t>
            </a:r>
            <a:r>
              <a:rPr lang="ja-JP" altLang="en-US" sz="1400" b="1" dirty="0" smtClean="0"/>
              <a:t>要素（まとめ）</a:t>
            </a:r>
            <a:endParaRPr lang="ja-JP" altLang="en-US" sz="1400" b="1" dirty="0"/>
          </a:p>
        </p:txBody>
      </p:sp>
    </p:spTree>
    <p:extLst>
      <p:ext uri="{BB962C8B-B14F-4D97-AF65-F5344CB8AC3E}">
        <p14:creationId xmlns:p14="http://schemas.microsoft.com/office/powerpoint/2010/main" val="3093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歳若返り実践モデル検証結果</a:t>
              </a:r>
              <a:endParaRPr lang="en-US" altLang="ja-JP" b="1">
                <a:solidFill>
                  <a:schemeClr val="bg1"/>
                </a:solidFill>
              </a:endParaRP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a:latin typeface="メイリオ" panose="020B0604030504040204" pitchFamily="50" charset="-128"/>
                  <a:ea typeface="メイリオ" panose="020B0604030504040204" pitchFamily="50" charset="-128"/>
                </a:rPr>
                <a:t>Ⅳ</a:t>
              </a:r>
              <a:endParaRPr kumimoji="1" lang="ja-JP" altLang="en-US" b="1">
                <a:latin typeface="メイリオ" panose="020B0604030504040204" pitchFamily="50" charset="-128"/>
                <a:ea typeface="メイリオ" panose="020B0604030504040204" pitchFamily="50" charset="-128"/>
              </a:endParaRPr>
            </a:p>
          </p:txBody>
        </p:sp>
      </p:grpSp>
      <p:sp>
        <p:nvSpPr>
          <p:cNvPr id="5" name="正方形/長方形 4"/>
          <p:cNvSpPr/>
          <p:nvPr/>
        </p:nvSpPr>
        <p:spPr>
          <a:xfrm>
            <a:off x="401211" y="709218"/>
            <a:ext cx="6827510" cy="307777"/>
          </a:xfrm>
          <a:prstGeom prst="rect">
            <a:avLst/>
          </a:prstGeom>
        </p:spPr>
        <p:txBody>
          <a:bodyPr wrap="none" anchor="t">
            <a:spAutoFit/>
          </a:bodyPr>
          <a:lstStyle/>
          <a:p>
            <a:r>
              <a:rPr lang="en-US" altLang="ja-JP" sz="1400" b="1" dirty="0"/>
              <a:t>《</a:t>
            </a:r>
            <a:r>
              <a:rPr lang="ja-JP" altLang="en-US" sz="1400" b="1" dirty="0"/>
              <a:t>笑いと運動を連携した実践による健康・ストレスの分析検証結果概要</a:t>
            </a:r>
            <a:r>
              <a:rPr lang="en-US" altLang="ja-JP" sz="1400" b="1" dirty="0"/>
              <a:t>》</a:t>
            </a:r>
            <a:r>
              <a:rPr lang="ja-JP" altLang="en-US" sz="1400" b="1" dirty="0"/>
              <a:t>　　　　</a:t>
            </a:r>
          </a:p>
        </p:txBody>
      </p:sp>
      <p:sp>
        <p:nvSpPr>
          <p:cNvPr id="9" name="テキスト ボックス 8">
            <a:extLst>
              <a:ext uri="{FF2B5EF4-FFF2-40B4-BE49-F238E27FC236}">
                <a16:creationId xmlns:a16="http://schemas.microsoft.com/office/drawing/2014/main" id="{2EBDB47D-BA34-4499-9FF4-200F1F01095B}"/>
              </a:ext>
            </a:extLst>
          </p:cNvPr>
          <p:cNvSpPr txBox="1"/>
          <p:nvPr/>
        </p:nvSpPr>
        <p:spPr>
          <a:xfrm>
            <a:off x="561278" y="3393977"/>
            <a:ext cx="34559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200" dirty="0">
                <a:ea typeface="Meiryo UI"/>
              </a:rPr>
              <a:t>《</a:t>
            </a:r>
            <a:r>
              <a:rPr lang="ja-JP" sz="1200" dirty="0">
                <a:latin typeface="Meiryo UI"/>
              </a:rPr>
              <a:t>腹囲平均</a:t>
            </a:r>
            <a:r>
              <a:rPr lang="en-US" altLang="ja-JP" sz="1200" dirty="0">
                <a:ea typeface="Meiryo UI"/>
              </a:rPr>
              <a:t>》</a:t>
            </a:r>
          </a:p>
          <a:p>
            <a:r>
              <a:rPr lang="en-US" altLang="ja-JP" sz="1200" dirty="0">
                <a:ea typeface="Meiryo UI"/>
              </a:rPr>
              <a:t>A</a:t>
            </a:r>
            <a:r>
              <a:rPr lang="ja-JP" sz="1200" dirty="0">
                <a:latin typeface="Meiryo UI"/>
              </a:rPr>
              <a:t>群</a:t>
            </a:r>
            <a:r>
              <a:rPr lang="en-US" altLang="ja-JP" sz="1200" dirty="0">
                <a:ea typeface="Meiryo UI"/>
              </a:rPr>
              <a:t>2.9</a:t>
            </a:r>
            <a:r>
              <a:rPr lang="ja-JP" sz="1200" dirty="0">
                <a:latin typeface="Meiryo UI"/>
              </a:rPr>
              <a:t>㎝減少　</a:t>
            </a:r>
            <a:r>
              <a:rPr lang="en-US" altLang="ja-JP" sz="1200" dirty="0">
                <a:ea typeface="Meiryo UI"/>
              </a:rPr>
              <a:t>B</a:t>
            </a:r>
            <a:r>
              <a:rPr lang="ja-JP" sz="1200" dirty="0">
                <a:latin typeface="Meiryo UI"/>
              </a:rPr>
              <a:t>群</a:t>
            </a:r>
            <a:r>
              <a:rPr lang="en-US" altLang="ja-JP" sz="1200" dirty="0">
                <a:ea typeface="Meiryo UI"/>
              </a:rPr>
              <a:t>1.2</a:t>
            </a:r>
            <a:r>
              <a:rPr lang="ja-JP" sz="1200" dirty="0">
                <a:latin typeface="Meiryo UI"/>
              </a:rPr>
              <a:t>㎝減少　</a:t>
            </a:r>
            <a:endParaRPr lang="en-US" altLang="ja-JP" sz="1200" dirty="0">
              <a:ea typeface="Meiryo UI"/>
            </a:endParaRPr>
          </a:p>
        </p:txBody>
      </p:sp>
      <p:sp>
        <p:nvSpPr>
          <p:cNvPr id="10" name="テキスト ボックス 9">
            <a:extLst>
              <a:ext uri="{FF2B5EF4-FFF2-40B4-BE49-F238E27FC236}">
                <a16:creationId xmlns:a16="http://schemas.microsoft.com/office/drawing/2014/main" id="{AEBDC624-FAFE-4CA0-ABA0-FE1288959911}"/>
              </a:ext>
            </a:extLst>
          </p:cNvPr>
          <p:cNvSpPr txBox="1"/>
          <p:nvPr/>
        </p:nvSpPr>
        <p:spPr>
          <a:xfrm>
            <a:off x="3653519" y="3414562"/>
            <a:ext cx="24895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200" dirty="0">
                <a:ea typeface="Meiryo UI"/>
              </a:rPr>
              <a:t>《</a:t>
            </a:r>
            <a:r>
              <a:rPr lang="ja-JP" sz="1200" dirty="0">
                <a:latin typeface="Meiryo UI"/>
              </a:rPr>
              <a:t>握力平均</a:t>
            </a:r>
            <a:r>
              <a:rPr lang="en-US" altLang="ja-JP" sz="1200" dirty="0">
                <a:ea typeface="Meiryo UI"/>
              </a:rPr>
              <a:t>》</a:t>
            </a:r>
            <a:endParaRPr lang="ja-JP" altLang="en-US" sz="1200" dirty="0"/>
          </a:p>
          <a:p>
            <a:r>
              <a:rPr lang="en-US" altLang="ja-JP" sz="1200" dirty="0">
                <a:ea typeface="Meiryo UI"/>
              </a:rPr>
              <a:t>A</a:t>
            </a:r>
            <a:r>
              <a:rPr lang="ja-JP" sz="1200" dirty="0">
                <a:latin typeface="Meiryo UI"/>
              </a:rPr>
              <a:t>群</a:t>
            </a:r>
            <a:r>
              <a:rPr lang="en-US" altLang="ja-JP" sz="1200" dirty="0">
                <a:ea typeface="Meiryo UI"/>
              </a:rPr>
              <a:t>0.8</a:t>
            </a:r>
            <a:r>
              <a:rPr lang="ja-JP" sz="1200" dirty="0">
                <a:latin typeface="Meiryo UI"/>
              </a:rPr>
              <a:t>㎏向上　</a:t>
            </a:r>
            <a:r>
              <a:rPr lang="en-US" altLang="ja-JP" sz="1200" dirty="0">
                <a:ea typeface="Meiryo UI"/>
              </a:rPr>
              <a:t>B</a:t>
            </a:r>
            <a:r>
              <a:rPr lang="ja-JP" sz="1200" dirty="0">
                <a:latin typeface="Meiryo UI"/>
              </a:rPr>
              <a:t>群</a:t>
            </a:r>
            <a:r>
              <a:rPr lang="en-US" altLang="ja-JP" sz="1200" dirty="0">
                <a:ea typeface="Meiryo UI"/>
              </a:rPr>
              <a:t>1.6</a:t>
            </a:r>
            <a:r>
              <a:rPr lang="ja-JP" sz="1200" dirty="0">
                <a:latin typeface="Meiryo UI"/>
              </a:rPr>
              <a:t>㎏向上　</a:t>
            </a:r>
            <a:r>
              <a:rPr lang="en-US" altLang="ja-JP" sz="1200" dirty="0">
                <a:ea typeface="Meiryo UI"/>
              </a:rPr>
              <a:t>​</a:t>
            </a:r>
            <a:endParaRPr lang="en-US" sz="1200" dirty="0"/>
          </a:p>
        </p:txBody>
      </p:sp>
      <p:sp>
        <p:nvSpPr>
          <p:cNvPr id="11" name="テキスト ボックス 10">
            <a:extLst>
              <a:ext uri="{FF2B5EF4-FFF2-40B4-BE49-F238E27FC236}">
                <a16:creationId xmlns:a16="http://schemas.microsoft.com/office/drawing/2014/main" id="{CDF8F4B3-EAD0-4132-B4DD-B68C003AEA38}"/>
              </a:ext>
            </a:extLst>
          </p:cNvPr>
          <p:cNvSpPr txBox="1"/>
          <p:nvPr/>
        </p:nvSpPr>
        <p:spPr>
          <a:xfrm>
            <a:off x="6450169" y="3418751"/>
            <a:ext cx="34197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200" dirty="0">
                <a:ea typeface="Meiryo UI"/>
              </a:rPr>
              <a:t>《</a:t>
            </a:r>
            <a:r>
              <a:rPr lang="ja-JP" sz="1200" dirty="0">
                <a:latin typeface="Meiryo UI"/>
              </a:rPr>
              <a:t>精神的</a:t>
            </a:r>
            <a:r>
              <a:rPr lang="en-US" altLang="ja-JP" sz="1200" dirty="0">
                <a:ea typeface="Meiryo UI"/>
              </a:rPr>
              <a:t>QOL》</a:t>
            </a:r>
            <a:endParaRPr lang="ja-JP" altLang="en-US" sz="1200" dirty="0">
              <a:ea typeface="メイリオ"/>
            </a:endParaRPr>
          </a:p>
          <a:p>
            <a:r>
              <a:rPr lang="en-US" altLang="ja-JP" sz="1200" dirty="0">
                <a:ea typeface="Meiryo UI"/>
              </a:rPr>
              <a:t>A</a:t>
            </a:r>
            <a:r>
              <a:rPr lang="ja-JP" sz="1200" dirty="0">
                <a:latin typeface="Meiryo UI"/>
              </a:rPr>
              <a:t>群　</a:t>
            </a:r>
            <a:r>
              <a:rPr lang="en-US" altLang="ja-JP" sz="1200" dirty="0">
                <a:ea typeface="Meiryo UI"/>
              </a:rPr>
              <a:t>1.2</a:t>
            </a:r>
            <a:r>
              <a:rPr lang="ja-JP" sz="1200" dirty="0">
                <a:latin typeface="Meiryo UI"/>
              </a:rPr>
              <a:t>ポイント向上　</a:t>
            </a:r>
            <a:r>
              <a:rPr lang="en-US" altLang="ja-JP" sz="1200" dirty="0">
                <a:ea typeface="Meiryo UI"/>
              </a:rPr>
              <a:t>B</a:t>
            </a:r>
            <a:r>
              <a:rPr lang="ja-JP" sz="1200" dirty="0">
                <a:latin typeface="Meiryo UI"/>
              </a:rPr>
              <a:t>群</a:t>
            </a:r>
            <a:r>
              <a:rPr lang="en-US" altLang="ja-JP" sz="1200" dirty="0">
                <a:ea typeface="Meiryo UI"/>
              </a:rPr>
              <a:t>1.3</a:t>
            </a:r>
            <a:r>
              <a:rPr lang="ja-JP" sz="1200" dirty="0">
                <a:latin typeface="Meiryo UI"/>
              </a:rPr>
              <a:t>ポイント向上</a:t>
            </a:r>
            <a:endParaRPr lang="en-US" altLang="ja-JP" sz="1200" dirty="0">
              <a:ea typeface="Meiryo UI"/>
            </a:endParaRPr>
          </a:p>
        </p:txBody>
      </p:sp>
      <p:sp>
        <p:nvSpPr>
          <p:cNvPr id="12" name="正方形/長方形 11">
            <a:extLst>
              <a:ext uri="{FF2B5EF4-FFF2-40B4-BE49-F238E27FC236}">
                <a16:creationId xmlns:a16="http://schemas.microsoft.com/office/drawing/2014/main" id="{00B2F2E7-8A27-45C6-8E0C-F22BE5A0AC2A}"/>
              </a:ext>
            </a:extLst>
          </p:cNvPr>
          <p:cNvSpPr/>
          <p:nvPr/>
        </p:nvSpPr>
        <p:spPr>
          <a:xfrm>
            <a:off x="435264" y="3988887"/>
            <a:ext cx="6088067" cy="2547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6CF04585-32E8-492C-9B72-71FC8C360F6F}"/>
              </a:ext>
            </a:extLst>
          </p:cNvPr>
          <p:cNvSpPr txBox="1"/>
          <p:nvPr/>
        </p:nvSpPr>
        <p:spPr>
          <a:xfrm>
            <a:off x="6693954" y="3932529"/>
            <a:ext cx="28988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sz="1400" dirty="0"/>
              <a:t>《</a:t>
            </a:r>
            <a:r>
              <a:rPr lang="ja-JP" altLang="en-US" sz="1400" dirty="0"/>
              <a:t>参加者アンケート結果概要</a:t>
            </a:r>
            <a:r>
              <a:rPr lang="en-US" altLang="ja-JP" sz="1400" dirty="0"/>
              <a:t>》</a:t>
            </a:r>
            <a:endParaRPr lang="ja-JP" altLang="en-US" sz="1400" dirty="0"/>
          </a:p>
        </p:txBody>
      </p:sp>
      <p:sp>
        <p:nvSpPr>
          <p:cNvPr id="14" name="テキスト ボックス 13"/>
          <p:cNvSpPr txBox="1"/>
          <p:nvPr/>
        </p:nvSpPr>
        <p:spPr>
          <a:xfrm>
            <a:off x="561277" y="947043"/>
            <a:ext cx="8918055" cy="415498"/>
          </a:xfrm>
          <a:prstGeom prst="rect">
            <a:avLst/>
          </a:prstGeom>
          <a:noFill/>
        </p:spPr>
        <p:txBody>
          <a:bodyPr wrap="square" rtlCol="0">
            <a:spAutoFit/>
          </a:bodyPr>
          <a:lstStyle/>
          <a:p>
            <a:r>
              <a:rPr lang="ja-JP" altLang="en-US" sz="1050" dirty="0"/>
              <a:t>　笑いと運動を連携した実践（笑いヨガや落語鑑賞）をすることによって、腹囲、握力、精神的な生活の質（精神的</a:t>
            </a:r>
            <a:r>
              <a:rPr lang="en-US" altLang="ja-JP" sz="1050" dirty="0"/>
              <a:t>QOL</a:t>
            </a:r>
            <a:r>
              <a:rPr lang="ja-JP" altLang="en-US" sz="1050" dirty="0"/>
              <a:t>）において有意に改善する結果が示された。また、参加者アンケートにおいても、楽しんで参加でき、約半数が若返りを実感するといった結果が表れている。</a:t>
            </a:r>
            <a:endParaRPr kumimoji="1" lang="ja-JP" altLang="en-US" sz="1050" dirty="0"/>
          </a:p>
        </p:txBody>
      </p:sp>
      <p:sp>
        <p:nvSpPr>
          <p:cNvPr id="24" name="テキスト ボックス 23"/>
          <p:cNvSpPr txBox="1"/>
          <p:nvPr/>
        </p:nvSpPr>
        <p:spPr>
          <a:xfrm>
            <a:off x="6705701" y="4246086"/>
            <a:ext cx="2887102" cy="2031325"/>
          </a:xfrm>
          <a:prstGeom prst="rect">
            <a:avLst/>
          </a:prstGeom>
          <a:noFill/>
        </p:spPr>
        <p:txBody>
          <a:bodyPr wrap="square" rtlCol="0">
            <a:spAutoFit/>
          </a:bodyPr>
          <a:lstStyle/>
          <a:p>
            <a:r>
              <a:rPr kumimoji="1" lang="ja-JP" altLang="en-US" sz="1050" dirty="0" smtClean="0"/>
              <a:t>・「</a:t>
            </a:r>
            <a:r>
              <a:rPr kumimoji="1" lang="ja-JP" altLang="en-US" sz="1050" dirty="0"/>
              <a:t>参加してよかったこと」についての回答において</a:t>
            </a:r>
            <a:r>
              <a:rPr kumimoji="1" lang="ja-JP" altLang="en-US" sz="1050" dirty="0" smtClean="0"/>
              <a:t>は「</a:t>
            </a:r>
            <a:r>
              <a:rPr kumimoji="1" lang="ja-JP" altLang="en-US" sz="1050" dirty="0"/>
              <a:t>健康に関する知識が増えた」と回答する参加者が最も多く、健康リテラシーの向上が見られた</a:t>
            </a:r>
            <a:r>
              <a:rPr kumimoji="1" lang="ja-JP" altLang="en-US" sz="1050" dirty="0" smtClean="0"/>
              <a:t>。</a:t>
            </a:r>
            <a:endParaRPr lang="en-US" altLang="ja-JP" sz="1050" dirty="0"/>
          </a:p>
          <a:p>
            <a:r>
              <a:rPr kumimoji="1" lang="ja-JP" altLang="en-US" sz="1050" dirty="0" smtClean="0"/>
              <a:t>・「</a:t>
            </a:r>
            <a:r>
              <a:rPr kumimoji="1" lang="ja-JP" altLang="en-US" sz="1050" dirty="0"/>
              <a:t>プログラムが楽しかった</a:t>
            </a:r>
            <a:r>
              <a:rPr kumimoji="1" lang="ja-JP" altLang="en-US" sz="1050" dirty="0" smtClean="0"/>
              <a:t>」「</a:t>
            </a:r>
            <a:r>
              <a:rPr kumimoji="1" lang="ja-JP" altLang="en-US" sz="1050" dirty="0"/>
              <a:t>落語の楽しさを知った」との回答が次いで多く、プログラムへの参加自体に楽しみを感じている参加者が多くいたことが伺える。</a:t>
            </a:r>
            <a:endParaRPr kumimoji="1" lang="en-US" altLang="ja-JP" sz="1050" dirty="0"/>
          </a:p>
          <a:p>
            <a:r>
              <a:rPr lang="ja-JP" altLang="en-US" sz="1050" dirty="0"/>
              <a:t>・</a:t>
            </a:r>
            <a:r>
              <a:rPr lang="ja-JP" altLang="en-US" sz="1050" dirty="0" smtClean="0"/>
              <a:t>「</a:t>
            </a:r>
            <a:r>
              <a:rPr lang="ja-JP" altLang="en-US" sz="1050" dirty="0"/>
              <a:t>若返ったと思うか」とのアンケートでは、半数以上が実感する結果となった。</a:t>
            </a:r>
            <a:endParaRPr lang="en-US" altLang="ja-JP" sz="1050" dirty="0"/>
          </a:p>
          <a:p>
            <a:r>
              <a:rPr lang="ja-JP" altLang="en-US" sz="1050" dirty="0"/>
              <a:t>・</a:t>
            </a:r>
            <a:r>
              <a:rPr kumimoji="1" lang="ja-JP" altLang="en-US" sz="1050" dirty="0" smtClean="0"/>
              <a:t>満足度</a:t>
            </a:r>
            <a:r>
              <a:rPr kumimoji="1" lang="ja-JP" altLang="en-US" sz="1050" dirty="0"/>
              <a:t>の調査においても、全体の９割が、「大変満足</a:t>
            </a:r>
            <a:r>
              <a:rPr kumimoji="1" lang="ja-JP" altLang="en-US" sz="1050" dirty="0" smtClean="0"/>
              <a:t>」「</a:t>
            </a:r>
            <a:r>
              <a:rPr kumimoji="1" lang="ja-JP" altLang="en-US" sz="1050" dirty="0"/>
              <a:t>やや満足」と回答している。</a:t>
            </a:r>
          </a:p>
        </p:txBody>
      </p:sp>
      <p:sp>
        <p:nvSpPr>
          <p:cNvPr id="25" name="スライド番号プレースホルダー 3"/>
          <p:cNvSpPr>
            <a:spLocks noGrp="1"/>
          </p:cNvSpPr>
          <p:nvPr>
            <p:ph type="sldNum" sz="quarter" idx="12"/>
          </p:nvPr>
        </p:nvSpPr>
        <p:spPr>
          <a:xfrm>
            <a:off x="9399485" y="6463754"/>
            <a:ext cx="459494" cy="394246"/>
          </a:xfrm>
          <a:ln>
            <a:solidFill>
              <a:schemeClr val="accent1"/>
            </a:solidFill>
          </a:ln>
        </p:spPr>
        <p:txBody>
          <a:bodyPr/>
          <a:lstStyle/>
          <a:p>
            <a:pPr algn="ctr"/>
            <a:r>
              <a:rPr lang="en-US" altLang="ja-JP" sz="1600" b="1" dirty="0" smtClean="0">
                <a:solidFill>
                  <a:schemeClr val="tx1"/>
                </a:solidFill>
              </a:rPr>
              <a:t>11</a:t>
            </a:r>
            <a:endParaRPr kumimoji="1" lang="ja-JP" altLang="en-US" sz="1600" b="1" dirty="0">
              <a:solidFill>
                <a:schemeClr val="tx1"/>
              </a:solidFill>
            </a:endParaRPr>
          </a:p>
        </p:txBody>
      </p:sp>
      <p:pic>
        <p:nvPicPr>
          <p:cNvPr id="15" name="図 14"/>
          <p:cNvPicPr>
            <a:picLocks noChangeAspect="1"/>
          </p:cNvPicPr>
          <p:nvPr/>
        </p:nvPicPr>
        <p:blipFill>
          <a:blip r:embed="rId2"/>
          <a:stretch>
            <a:fillRect/>
          </a:stretch>
        </p:blipFill>
        <p:spPr>
          <a:xfrm>
            <a:off x="627325" y="1406322"/>
            <a:ext cx="2719052" cy="1993565"/>
          </a:xfrm>
          <a:prstGeom prst="rect">
            <a:avLst/>
          </a:prstGeom>
        </p:spPr>
      </p:pic>
      <p:pic>
        <p:nvPicPr>
          <p:cNvPr id="26" name="図 25"/>
          <p:cNvPicPr>
            <a:picLocks noChangeAspect="1"/>
          </p:cNvPicPr>
          <p:nvPr/>
        </p:nvPicPr>
        <p:blipFill>
          <a:blip r:embed="rId3"/>
          <a:stretch>
            <a:fillRect/>
          </a:stretch>
        </p:blipFill>
        <p:spPr>
          <a:xfrm>
            <a:off x="3654681" y="1399203"/>
            <a:ext cx="2731245" cy="2011854"/>
          </a:xfrm>
          <a:prstGeom prst="rect">
            <a:avLst/>
          </a:prstGeom>
        </p:spPr>
      </p:pic>
      <p:pic>
        <p:nvPicPr>
          <p:cNvPr id="27" name="図 26"/>
          <p:cNvPicPr>
            <a:picLocks noChangeAspect="1"/>
          </p:cNvPicPr>
          <p:nvPr/>
        </p:nvPicPr>
        <p:blipFill>
          <a:blip r:embed="rId4"/>
          <a:stretch>
            <a:fillRect/>
          </a:stretch>
        </p:blipFill>
        <p:spPr>
          <a:xfrm>
            <a:off x="6705701" y="1414654"/>
            <a:ext cx="2719052" cy="1987468"/>
          </a:xfrm>
          <a:prstGeom prst="rect">
            <a:avLst/>
          </a:prstGeom>
        </p:spPr>
      </p:pic>
      <p:pic>
        <p:nvPicPr>
          <p:cNvPr id="28" name="図 27"/>
          <p:cNvPicPr>
            <a:picLocks noChangeAspect="1"/>
          </p:cNvPicPr>
          <p:nvPr/>
        </p:nvPicPr>
        <p:blipFill>
          <a:blip r:embed="rId5"/>
          <a:stretch>
            <a:fillRect/>
          </a:stretch>
        </p:blipFill>
        <p:spPr>
          <a:xfrm>
            <a:off x="478583" y="4009472"/>
            <a:ext cx="3621338" cy="2554445"/>
          </a:xfrm>
          <a:prstGeom prst="rect">
            <a:avLst/>
          </a:prstGeom>
        </p:spPr>
      </p:pic>
      <p:pic>
        <p:nvPicPr>
          <p:cNvPr id="29" name="図 28"/>
          <p:cNvPicPr>
            <a:picLocks noChangeAspect="1"/>
          </p:cNvPicPr>
          <p:nvPr/>
        </p:nvPicPr>
        <p:blipFill>
          <a:blip r:embed="rId6"/>
          <a:stretch>
            <a:fillRect/>
          </a:stretch>
        </p:blipFill>
        <p:spPr>
          <a:xfrm>
            <a:off x="3969064" y="3997176"/>
            <a:ext cx="2597121" cy="2609314"/>
          </a:xfrm>
          <a:prstGeom prst="rect">
            <a:avLst/>
          </a:prstGeom>
        </p:spPr>
      </p:pic>
    </p:spTree>
    <p:extLst>
      <p:ext uri="{BB962C8B-B14F-4D97-AF65-F5344CB8AC3E}">
        <p14:creationId xmlns:p14="http://schemas.microsoft.com/office/powerpoint/2010/main" val="4190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歳若返り実践モデル検証結果</a:t>
              </a:r>
              <a:endParaRPr lang="en-US" altLang="ja-JP" b="1">
                <a:solidFill>
                  <a:schemeClr val="bg1"/>
                </a:solidFill>
              </a:endParaRP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a:latin typeface="メイリオ" panose="020B0604030504040204" pitchFamily="50" charset="-128"/>
                  <a:ea typeface="メイリオ" panose="020B0604030504040204" pitchFamily="50" charset="-128"/>
                </a:rPr>
                <a:t>Ⅳ</a:t>
              </a:r>
              <a:endParaRPr kumimoji="1" lang="ja-JP" altLang="en-US" b="1">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547D4B33-7D34-4B57-95F3-2FB472B45591}"/>
              </a:ext>
            </a:extLst>
          </p:cNvPr>
          <p:cNvSpPr/>
          <p:nvPr/>
        </p:nvSpPr>
        <p:spPr>
          <a:xfrm>
            <a:off x="435264" y="693860"/>
            <a:ext cx="5750292" cy="307777"/>
          </a:xfrm>
          <a:prstGeom prst="rect">
            <a:avLst/>
          </a:prstGeom>
        </p:spPr>
        <p:txBody>
          <a:bodyPr wrap="none" anchor="t">
            <a:spAutoFit/>
          </a:bodyPr>
          <a:lstStyle/>
          <a:p>
            <a:r>
              <a:rPr lang="en-US" altLang="ja-JP" sz="1400" b="1" dirty="0" smtClean="0"/>
              <a:t>《</a:t>
            </a:r>
            <a:r>
              <a:rPr lang="ja-JP" altLang="en-US" sz="1400" b="1" dirty="0" smtClean="0"/>
              <a:t>楽器</a:t>
            </a:r>
            <a:r>
              <a:rPr lang="ja-JP" altLang="en-US" sz="1400" b="1" dirty="0"/>
              <a:t>演奏の実践による認知機能向上の分析検証結果</a:t>
            </a:r>
            <a:r>
              <a:rPr lang="ja-JP" altLang="en-US" sz="1400" b="1" dirty="0" smtClean="0"/>
              <a:t>概要</a:t>
            </a:r>
            <a:r>
              <a:rPr lang="en-US" altLang="ja-JP" sz="1400" b="1" dirty="0" smtClean="0"/>
              <a:t>》</a:t>
            </a:r>
            <a:r>
              <a:rPr lang="ja-JP" altLang="en-US" sz="1400" b="1" dirty="0"/>
              <a:t>　　　　</a:t>
            </a:r>
          </a:p>
        </p:txBody>
      </p:sp>
      <p:sp>
        <p:nvSpPr>
          <p:cNvPr id="5" name="テキスト ボックス 4">
            <a:extLst>
              <a:ext uri="{FF2B5EF4-FFF2-40B4-BE49-F238E27FC236}">
                <a16:creationId xmlns:a16="http://schemas.microsoft.com/office/drawing/2014/main" id="{B360EB94-F839-4264-A77C-24DC24369378}"/>
              </a:ext>
            </a:extLst>
          </p:cNvPr>
          <p:cNvSpPr txBox="1"/>
          <p:nvPr/>
        </p:nvSpPr>
        <p:spPr>
          <a:xfrm>
            <a:off x="804728" y="2868802"/>
            <a:ext cx="5900786"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ja-JP" altLang="en-US" sz="1200" dirty="0">
                <a:latin typeface="メイリオ"/>
                <a:ea typeface="Meiryo UI"/>
              </a:rPr>
              <a:t>●</a:t>
            </a:r>
            <a:r>
              <a:rPr lang="ja-JP" sz="1200" dirty="0" smtClean="0">
                <a:latin typeface="Meiryo UI"/>
              </a:rPr>
              <a:t>作業</a:t>
            </a:r>
            <a:r>
              <a:rPr lang="ja-JP" sz="1200" dirty="0">
                <a:latin typeface="Meiryo UI"/>
              </a:rPr>
              <a:t>記憶</a:t>
            </a:r>
            <a:r>
              <a:rPr lang="en-US" altLang="ja-JP" sz="1200" dirty="0">
                <a:ea typeface="Meiryo UI"/>
              </a:rPr>
              <a:t>(</a:t>
            </a:r>
            <a:r>
              <a:rPr lang="ja-JP" sz="1200" dirty="0">
                <a:latin typeface="Meiryo UI"/>
              </a:rPr>
              <a:t>反応時間</a:t>
            </a:r>
            <a:r>
              <a:rPr lang="en-US" altLang="ja-JP" sz="1200" dirty="0" smtClean="0">
                <a:ea typeface="Meiryo UI"/>
              </a:rPr>
              <a:t>)</a:t>
            </a:r>
            <a:endParaRPr lang="ja-JP" altLang="en-US" dirty="0"/>
          </a:p>
          <a:p>
            <a:r>
              <a:rPr lang="ja-JP" sz="1200" dirty="0">
                <a:latin typeface="Meiryo UI"/>
              </a:rPr>
              <a:t>　記憶との照合がより速くな</a:t>
            </a:r>
            <a:r>
              <a:rPr lang="ja-JP" altLang="en-US" sz="1200" dirty="0">
                <a:latin typeface="Meiryo UI"/>
              </a:rPr>
              <a:t>っ</a:t>
            </a:r>
            <a:r>
              <a:rPr lang="ja-JP" sz="1200" dirty="0">
                <a:latin typeface="Meiryo UI"/>
              </a:rPr>
              <a:t>た　　</a:t>
            </a:r>
            <a:r>
              <a:rPr lang="en-US" altLang="ja-JP" sz="1200" dirty="0" smtClean="0">
                <a:ea typeface="Meiryo UI"/>
              </a:rPr>
              <a:t>1239</a:t>
            </a:r>
            <a:r>
              <a:rPr lang="ja-JP" sz="1200" dirty="0">
                <a:latin typeface="Meiryo UI"/>
              </a:rPr>
              <a:t>ミリ秒　⇒　</a:t>
            </a:r>
            <a:r>
              <a:rPr lang="en-US" altLang="ja-JP" sz="1200" dirty="0">
                <a:ea typeface="Meiryo UI"/>
              </a:rPr>
              <a:t>1148</a:t>
            </a:r>
            <a:r>
              <a:rPr lang="ja-JP" sz="1200" dirty="0">
                <a:latin typeface="Meiryo UI"/>
              </a:rPr>
              <a:t>ミリ秒</a:t>
            </a:r>
            <a:r>
              <a:rPr lang="en-US" altLang="ja-JP" sz="1200" dirty="0">
                <a:ea typeface="Meiryo UI"/>
              </a:rPr>
              <a:t>​</a:t>
            </a:r>
            <a:endParaRPr lang="en-US" dirty="0"/>
          </a:p>
        </p:txBody>
      </p:sp>
      <p:sp>
        <p:nvSpPr>
          <p:cNvPr id="7" name="正方形/長方形 6">
            <a:extLst>
              <a:ext uri="{FF2B5EF4-FFF2-40B4-BE49-F238E27FC236}">
                <a16:creationId xmlns:a16="http://schemas.microsoft.com/office/drawing/2014/main" id="{94C69FE1-B730-47C8-A8D6-6F3016E1B109}"/>
              </a:ext>
            </a:extLst>
          </p:cNvPr>
          <p:cNvSpPr/>
          <p:nvPr/>
        </p:nvSpPr>
        <p:spPr>
          <a:xfrm>
            <a:off x="435264" y="3988887"/>
            <a:ext cx="6088067" cy="2547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0D2F6FA2-0D65-46F2-B5DB-C18C81859B52}"/>
              </a:ext>
            </a:extLst>
          </p:cNvPr>
          <p:cNvSpPr txBox="1"/>
          <p:nvPr/>
        </p:nvSpPr>
        <p:spPr>
          <a:xfrm>
            <a:off x="804729" y="1495296"/>
            <a:ext cx="711097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200" dirty="0">
                <a:ea typeface="Meiryo UI"/>
              </a:rPr>
              <a:t>●</a:t>
            </a:r>
            <a:r>
              <a:rPr lang="ja-JP" sz="1200" dirty="0" smtClean="0">
                <a:latin typeface="Meiryo UI"/>
              </a:rPr>
              <a:t>語</a:t>
            </a:r>
            <a:r>
              <a:rPr lang="ja-JP" sz="1200" dirty="0">
                <a:latin typeface="Meiryo UI"/>
              </a:rPr>
              <a:t>流暢性「文字」</a:t>
            </a:r>
            <a:r>
              <a:rPr lang="ja-JP" sz="1200" dirty="0" smtClean="0">
                <a:latin typeface="Meiryo UI"/>
              </a:rPr>
              <a:t>課題</a:t>
            </a:r>
            <a:endParaRPr lang="en-US" altLang="ja-JP" dirty="0">
              <a:latin typeface="メイリオ"/>
            </a:endParaRPr>
          </a:p>
          <a:p>
            <a:r>
              <a:rPr lang="ja-JP" altLang="en-US" sz="1200" dirty="0" smtClean="0">
                <a:latin typeface="Meiryo UI"/>
              </a:rPr>
              <a:t>　</a:t>
            </a:r>
            <a:r>
              <a:rPr lang="ja-JP" sz="1200" dirty="0" smtClean="0">
                <a:latin typeface="Meiryo UI"/>
              </a:rPr>
              <a:t>介入後</a:t>
            </a:r>
            <a:r>
              <a:rPr lang="ja-JP" sz="1200" dirty="0">
                <a:latin typeface="Meiryo UI"/>
              </a:rPr>
              <a:t>により多くの語を言えるように</a:t>
            </a:r>
            <a:r>
              <a:rPr lang="ja-JP" sz="1200" dirty="0" smtClean="0">
                <a:latin typeface="Meiryo UI"/>
              </a:rPr>
              <a:t>なった</a:t>
            </a:r>
            <a:r>
              <a:rPr lang="ja-JP" altLang="en-US" dirty="0">
                <a:latin typeface="メイリオ"/>
                <a:ea typeface="メイリオ"/>
              </a:rPr>
              <a:t>　</a:t>
            </a:r>
            <a:r>
              <a:rPr lang="ja-JP" altLang="en-US" dirty="0" smtClean="0">
                <a:latin typeface="メイリオ"/>
                <a:ea typeface="メイリオ"/>
              </a:rPr>
              <a:t>　</a:t>
            </a:r>
            <a:r>
              <a:rPr lang="en-US" altLang="ja-JP" sz="1200" dirty="0" smtClean="0">
                <a:latin typeface="Meiryo UI"/>
                <a:ea typeface="メイリオ"/>
              </a:rPr>
              <a:t>9</a:t>
            </a:r>
            <a:r>
              <a:rPr lang="en-US" altLang="ja-JP" sz="1200" dirty="0" smtClean="0">
                <a:latin typeface="メイリオ"/>
                <a:ea typeface="Meiryo UI"/>
              </a:rPr>
              <a:t>.</a:t>
            </a:r>
            <a:r>
              <a:rPr lang="en-US" altLang="ja-JP" sz="1200" dirty="0" smtClean="0">
                <a:ea typeface="Meiryo UI"/>
              </a:rPr>
              <a:t>8</a:t>
            </a:r>
            <a:r>
              <a:rPr lang="ja-JP" sz="1200" dirty="0">
                <a:latin typeface="Meiryo UI"/>
              </a:rPr>
              <a:t>語　⇒　</a:t>
            </a:r>
            <a:r>
              <a:rPr lang="en-US" altLang="ja-JP" sz="1200" dirty="0">
                <a:ea typeface="Meiryo UI"/>
              </a:rPr>
              <a:t>11.6</a:t>
            </a:r>
            <a:r>
              <a:rPr lang="ja-JP" sz="1200" dirty="0">
                <a:latin typeface="Meiryo UI"/>
              </a:rPr>
              <a:t>語</a:t>
            </a:r>
            <a:r>
              <a:rPr lang="en-US" altLang="ja-JP" sz="1200" dirty="0">
                <a:ea typeface="Meiryo UI"/>
              </a:rPr>
              <a:t>​</a:t>
            </a:r>
            <a:endParaRPr lang="en-US" dirty="0"/>
          </a:p>
        </p:txBody>
      </p:sp>
      <p:sp>
        <p:nvSpPr>
          <p:cNvPr id="15" name="テキスト ボックス 14">
            <a:extLst>
              <a:ext uri="{FF2B5EF4-FFF2-40B4-BE49-F238E27FC236}">
                <a16:creationId xmlns:a16="http://schemas.microsoft.com/office/drawing/2014/main" id="{37426C52-5409-42A6-B9CF-9F7351B1EB7F}"/>
              </a:ext>
            </a:extLst>
          </p:cNvPr>
          <p:cNvSpPr txBox="1"/>
          <p:nvPr/>
        </p:nvSpPr>
        <p:spPr>
          <a:xfrm>
            <a:off x="804728" y="2182049"/>
            <a:ext cx="5596071"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ja-JP" altLang="en-US" sz="1200" dirty="0">
                <a:ea typeface="Meiryo UI"/>
              </a:rPr>
              <a:t>●</a:t>
            </a:r>
            <a:r>
              <a:rPr lang="ja-JP" sz="1200" dirty="0" smtClean="0">
                <a:latin typeface="Meiryo UI"/>
              </a:rPr>
              <a:t>符号</a:t>
            </a:r>
            <a:endParaRPr lang="ja-JP" altLang="en-US" dirty="0">
              <a:latin typeface="メイリオ"/>
            </a:endParaRPr>
          </a:p>
          <a:p>
            <a:r>
              <a:rPr lang="ja-JP" altLang="en-US" sz="1200" dirty="0" smtClean="0">
                <a:latin typeface="Meiryo UI"/>
              </a:rPr>
              <a:t>　</a:t>
            </a:r>
            <a:r>
              <a:rPr lang="ja-JP" sz="1200" dirty="0" smtClean="0">
                <a:latin typeface="Meiryo UI"/>
              </a:rPr>
              <a:t>時間内</a:t>
            </a:r>
            <a:r>
              <a:rPr lang="ja-JP" sz="1200" dirty="0">
                <a:latin typeface="Meiryo UI"/>
              </a:rPr>
              <a:t>の転記作業量が</a:t>
            </a:r>
            <a:r>
              <a:rPr lang="ja-JP" sz="1200" dirty="0" smtClean="0">
                <a:latin typeface="Meiryo UI"/>
              </a:rPr>
              <a:t>増大</a:t>
            </a:r>
            <a:r>
              <a:rPr lang="ja-JP" altLang="en-US" sz="1200" dirty="0" smtClean="0">
                <a:latin typeface="Meiryo UI"/>
              </a:rPr>
              <a:t>　</a:t>
            </a:r>
            <a:r>
              <a:rPr lang="en-US" altLang="ja-JP" sz="1200" dirty="0" smtClean="0">
                <a:ea typeface="Meiryo UI"/>
              </a:rPr>
              <a:t>58.9</a:t>
            </a:r>
            <a:r>
              <a:rPr lang="ja-JP" sz="1200" dirty="0">
                <a:latin typeface="Meiryo UI"/>
              </a:rPr>
              <a:t>個　⇒　</a:t>
            </a:r>
            <a:r>
              <a:rPr lang="en-US" altLang="ja-JP" sz="1200" dirty="0">
                <a:ea typeface="Meiryo UI"/>
              </a:rPr>
              <a:t>67.1</a:t>
            </a:r>
            <a:r>
              <a:rPr lang="ja-JP" sz="1200" dirty="0">
                <a:latin typeface="Meiryo UI"/>
              </a:rPr>
              <a:t>個</a:t>
            </a:r>
            <a:r>
              <a:rPr lang="en-US" altLang="ja-JP" sz="1200" dirty="0">
                <a:ea typeface="Meiryo UI"/>
              </a:rPr>
              <a:t>​</a:t>
            </a:r>
            <a:endParaRPr lang="ja-JP" altLang="en-US" sz="1200" dirty="0">
              <a:ea typeface="Meiryo UI"/>
            </a:endParaRPr>
          </a:p>
        </p:txBody>
      </p:sp>
      <p:sp>
        <p:nvSpPr>
          <p:cNvPr id="9" name="テキスト ボックス 8">
            <a:extLst>
              <a:ext uri="{FF2B5EF4-FFF2-40B4-BE49-F238E27FC236}">
                <a16:creationId xmlns:a16="http://schemas.microsoft.com/office/drawing/2014/main" id="{4697D1C4-32C2-4D69-A732-B7D984CE51B3}"/>
              </a:ext>
            </a:extLst>
          </p:cNvPr>
          <p:cNvSpPr txBox="1"/>
          <p:nvPr/>
        </p:nvSpPr>
        <p:spPr>
          <a:xfrm>
            <a:off x="6705514" y="4187193"/>
            <a:ext cx="28988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00" dirty="0" smtClean="0"/>
              <a:t>《</a:t>
            </a:r>
            <a:r>
              <a:rPr lang="ja-JP" altLang="en-US" sz="1400" dirty="0" smtClean="0"/>
              <a:t>参加者</a:t>
            </a:r>
            <a:r>
              <a:rPr lang="ja-JP" altLang="en-US" sz="1400" dirty="0"/>
              <a:t>アンケート結果</a:t>
            </a:r>
            <a:r>
              <a:rPr lang="ja-JP" altLang="en-US" sz="1400" dirty="0" smtClean="0"/>
              <a:t>概要</a:t>
            </a:r>
            <a:r>
              <a:rPr lang="en-US" altLang="ja-JP" sz="1400" dirty="0" smtClean="0"/>
              <a:t>》</a:t>
            </a:r>
            <a:endParaRPr lang="ja-JP" altLang="en-US" sz="1400" dirty="0"/>
          </a:p>
        </p:txBody>
      </p:sp>
      <p:graphicFrame>
        <p:nvGraphicFramePr>
          <p:cNvPr id="16" name="グラフ 15">
            <a:extLst>
              <a:ext uri="{FF2B5EF4-FFF2-40B4-BE49-F238E27FC236}">
                <a16:creationId xmlns:a16="http://schemas.microsoft.com/office/drawing/2014/main" id="{00000000-0008-0000-0A00-000005000000}"/>
              </a:ext>
            </a:extLst>
          </p:cNvPr>
          <p:cNvGraphicFramePr>
            <a:graphicFrameLocks/>
          </p:cNvGraphicFramePr>
          <p:nvPr>
            <p:extLst/>
          </p:nvPr>
        </p:nvGraphicFramePr>
        <p:xfrm>
          <a:off x="3780131" y="3955541"/>
          <a:ext cx="2743200" cy="2547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00000000-0008-0000-0600-000003000000}"/>
              </a:ext>
            </a:extLst>
          </p:cNvPr>
          <p:cNvGraphicFramePr>
            <a:graphicFrameLocks/>
          </p:cNvGraphicFramePr>
          <p:nvPr>
            <p:extLst/>
          </p:nvPr>
        </p:nvGraphicFramePr>
        <p:xfrm>
          <a:off x="425590" y="4021294"/>
          <a:ext cx="3473381" cy="2548540"/>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24"/>
          <p:cNvSpPr txBox="1"/>
          <p:nvPr/>
        </p:nvSpPr>
        <p:spPr>
          <a:xfrm>
            <a:off x="561277" y="947043"/>
            <a:ext cx="8918055" cy="415498"/>
          </a:xfrm>
          <a:prstGeom prst="rect">
            <a:avLst/>
          </a:prstGeom>
          <a:noFill/>
        </p:spPr>
        <p:txBody>
          <a:bodyPr wrap="square" rtlCol="0">
            <a:spAutoFit/>
          </a:bodyPr>
          <a:lstStyle/>
          <a:p>
            <a:r>
              <a:rPr lang="ja-JP" altLang="en-US" sz="1050" dirty="0"/>
              <a:t>　楽器演奏をすることによって、認知機能検査のうち、「語流暢性</a:t>
            </a:r>
            <a:r>
              <a:rPr lang="en-US" altLang="ja-JP" sz="1050" dirty="0"/>
              <a:t>『</a:t>
            </a:r>
            <a:r>
              <a:rPr lang="ja-JP" altLang="en-US" sz="1050" dirty="0"/>
              <a:t>文字</a:t>
            </a:r>
            <a:r>
              <a:rPr lang="en-US" altLang="ja-JP" sz="1050" dirty="0"/>
              <a:t>』</a:t>
            </a:r>
            <a:r>
              <a:rPr lang="ja-JP" altLang="en-US" sz="1050" dirty="0"/>
              <a:t>課題」、「符号」、「作業記憶（反応時間）」において有意に改善する結果が示された。また、参加者アンケートにおいても、楽しんで参加でき、約６割の参加者が若返りを実感するといった結果が表れている。</a:t>
            </a:r>
            <a:endParaRPr kumimoji="1" lang="ja-JP" altLang="en-US" sz="1050" dirty="0"/>
          </a:p>
        </p:txBody>
      </p:sp>
      <p:sp>
        <p:nvSpPr>
          <p:cNvPr id="26" name="テキスト ボックス 25"/>
          <p:cNvSpPr txBox="1"/>
          <p:nvPr/>
        </p:nvSpPr>
        <p:spPr>
          <a:xfrm>
            <a:off x="6618481" y="4494970"/>
            <a:ext cx="2887102" cy="1384995"/>
          </a:xfrm>
          <a:prstGeom prst="rect">
            <a:avLst/>
          </a:prstGeom>
          <a:noFill/>
        </p:spPr>
        <p:txBody>
          <a:bodyPr wrap="square" rtlCol="0">
            <a:spAutoFit/>
          </a:bodyPr>
          <a:lstStyle/>
          <a:p>
            <a:r>
              <a:rPr kumimoji="1" lang="ja-JP" altLang="en-US" sz="1050" dirty="0" smtClean="0"/>
              <a:t>・「</a:t>
            </a:r>
            <a:r>
              <a:rPr kumimoji="1" lang="ja-JP" altLang="en-US" sz="1050" dirty="0"/>
              <a:t>参加してよかったこと」についての回答においては、「プログラムが楽しかった」と回答する参加者が最も多く、認知機能向上に楽しんで取り組めたことが伺える。</a:t>
            </a:r>
            <a:endParaRPr kumimoji="1" lang="en-US" altLang="ja-JP" sz="1050" dirty="0"/>
          </a:p>
          <a:p>
            <a:r>
              <a:rPr lang="ja-JP" altLang="en-US" sz="1050" dirty="0" smtClean="0"/>
              <a:t>・「</a:t>
            </a:r>
            <a:r>
              <a:rPr lang="ja-JP" altLang="en-US" sz="1050" dirty="0"/>
              <a:t>若返ったと思うか」とのアンケートでは、約６割の参加者が実感する結果となった。</a:t>
            </a:r>
            <a:endParaRPr lang="en-US" altLang="ja-JP" sz="1050" dirty="0"/>
          </a:p>
          <a:p>
            <a:r>
              <a:rPr lang="ja-JP" altLang="en-US" sz="1050" dirty="0"/>
              <a:t>・</a:t>
            </a:r>
            <a:r>
              <a:rPr kumimoji="1" lang="ja-JP" altLang="en-US" sz="1050" dirty="0" smtClean="0"/>
              <a:t>満足度</a:t>
            </a:r>
            <a:r>
              <a:rPr kumimoji="1" lang="ja-JP" altLang="en-US" sz="1050" dirty="0"/>
              <a:t>の調査においても、全体の９割が、「大変満足</a:t>
            </a:r>
            <a:r>
              <a:rPr kumimoji="1" lang="ja-JP" altLang="en-US" sz="1050" dirty="0" smtClean="0"/>
              <a:t>」「</a:t>
            </a:r>
            <a:r>
              <a:rPr kumimoji="1" lang="ja-JP" altLang="en-US" sz="1050" dirty="0"/>
              <a:t>やや満足」と回答している。</a:t>
            </a:r>
          </a:p>
        </p:txBody>
      </p:sp>
      <p:sp>
        <p:nvSpPr>
          <p:cNvPr id="27"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12</a:t>
            </a:r>
            <a:endParaRPr kumimoji="1" lang="ja-JP" altLang="en-US" sz="1600" b="1" dirty="0">
              <a:solidFill>
                <a:schemeClr val="tx1"/>
              </a:solidFill>
            </a:endParaRPr>
          </a:p>
        </p:txBody>
      </p:sp>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786" y="1700224"/>
            <a:ext cx="2403769" cy="1907652"/>
          </a:xfrm>
          <a:prstGeom prst="rect">
            <a:avLst/>
          </a:prstGeom>
        </p:spPr>
      </p:pic>
    </p:spTree>
    <p:extLst>
      <p:ext uri="{BB962C8B-B14F-4D97-AF65-F5344CB8AC3E}">
        <p14:creationId xmlns:p14="http://schemas.microsoft.com/office/powerpoint/2010/main" val="409597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26591"/>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歳若返り実践モデル検証結果</a:t>
              </a:r>
              <a:endParaRPr lang="en-US" altLang="ja-JP" b="1">
                <a:solidFill>
                  <a:schemeClr val="bg1"/>
                </a:solidFill>
              </a:endParaRP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a:latin typeface="メイリオ" panose="020B0604030504040204" pitchFamily="50" charset="-128"/>
                  <a:ea typeface="メイリオ" panose="020B0604030504040204" pitchFamily="50" charset="-128"/>
                </a:rPr>
                <a:t>Ⅳ</a:t>
              </a:r>
              <a:endParaRPr kumimoji="1" lang="ja-JP" altLang="en-US" b="1">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47E50F6B-921C-44B2-9CE7-917435FE6574}"/>
              </a:ext>
            </a:extLst>
          </p:cNvPr>
          <p:cNvSpPr/>
          <p:nvPr/>
        </p:nvSpPr>
        <p:spPr>
          <a:xfrm>
            <a:off x="455665" y="652668"/>
            <a:ext cx="8764262" cy="307777"/>
          </a:xfrm>
          <a:prstGeom prst="rect">
            <a:avLst/>
          </a:prstGeom>
        </p:spPr>
        <p:txBody>
          <a:bodyPr wrap="square" anchor="t">
            <a:spAutoFit/>
          </a:bodyPr>
          <a:lstStyle/>
          <a:p>
            <a:r>
              <a:rPr lang="en-US" altLang="ja-JP" sz="1400" b="1" dirty="0" smtClean="0"/>
              <a:t>《AI</a:t>
            </a:r>
            <a:r>
              <a:rPr lang="ja-JP" altLang="en-US" sz="1400" b="1" dirty="0"/>
              <a:t>・ロボットによるコミュニケーションの実践と分析検証結果</a:t>
            </a:r>
            <a:r>
              <a:rPr lang="ja-JP" altLang="en-US" sz="1400" b="1" dirty="0" smtClean="0"/>
              <a:t>概要</a:t>
            </a:r>
            <a:r>
              <a:rPr lang="en-US" altLang="ja-JP" sz="1400" b="1" dirty="0" smtClean="0"/>
              <a:t>》</a:t>
            </a:r>
            <a:r>
              <a:rPr lang="ja-JP" altLang="en-US" sz="1400" b="1" dirty="0"/>
              <a:t>　　　　</a:t>
            </a:r>
          </a:p>
        </p:txBody>
      </p:sp>
      <p:sp>
        <p:nvSpPr>
          <p:cNvPr id="19" name="正方形/長方形 18">
            <a:extLst>
              <a:ext uri="{FF2B5EF4-FFF2-40B4-BE49-F238E27FC236}">
                <a16:creationId xmlns:a16="http://schemas.microsoft.com/office/drawing/2014/main" id="{A0BF1CBC-6F49-4AC0-B348-EF64D61CE493}"/>
              </a:ext>
            </a:extLst>
          </p:cNvPr>
          <p:cNvSpPr/>
          <p:nvPr/>
        </p:nvSpPr>
        <p:spPr>
          <a:xfrm>
            <a:off x="433439" y="4147559"/>
            <a:ext cx="2708244" cy="25031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0" name="直線矢印コネクタ 19">
            <a:extLst>
              <a:ext uri="{FF2B5EF4-FFF2-40B4-BE49-F238E27FC236}">
                <a16:creationId xmlns:a16="http://schemas.microsoft.com/office/drawing/2014/main" id="{0E248AD5-4CDF-4E9F-AE7E-C8267441EE90}"/>
              </a:ext>
            </a:extLst>
          </p:cNvPr>
          <p:cNvCxnSpPr/>
          <p:nvPr/>
        </p:nvCxnSpPr>
        <p:spPr>
          <a:xfrm flipH="1">
            <a:off x="6303010" y="1250741"/>
            <a:ext cx="22465" cy="5364000"/>
          </a:xfrm>
          <a:prstGeom prst="straightConnector1">
            <a:avLst/>
          </a:prstGeom>
        </p:spPr>
        <p:style>
          <a:lnRef idx="3">
            <a:schemeClr val="accent2"/>
          </a:lnRef>
          <a:fillRef idx="0">
            <a:schemeClr val="accent2"/>
          </a:fillRef>
          <a:effectRef idx="2">
            <a:schemeClr val="accent2"/>
          </a:effectRef>
          <a:fontRef idx="minor">
            <a:schemeClr val="tx1"/>
          </a:fontRef>
        </p:style>
      </p:cxnSp>
      <p:sp>
        <p:nvSpPr>
          <p:cNvPr id="22" name="テキスト ボックス 21">
            <a:extLst>
              <a:ext uri="{FF2B5EF4-FFF2-40B4-BE49-F238E27FC236}">
                <a16:creationId xmlns:a16="http://schemas.microsoft.com/office/drawing/2014/main" id="{6B6B4B3E-E165-4258-BA2F-AF960EA33822}"/>
              </a:ext>
            </a:extLst>
          </p:cNvPr>
          <p:cNvSpPr txBox="1"/>
          <p:nvPr/>
        </p:nvSpPr>
        <p:spPr>
          <a:xfrm>
            <a:off x="2613371" y="3541368"/>
            <a:ext cx="36762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200" dirty="0">
                <a:latin typeface="メイリオ"/>
                <a:ea typeface="Meiryo UI"/>
              </a:rPr>
              <a:t>《</a:t>
            </a:r>
            <a:r>
              <a:rPr lang="zh-TW" altLang="en-US" sz="1200" dirty="0">
                <a:latin typeface="Meiryo UI"/>
              </a:rPr>
              <a:t>健康関連</a:t>
            </a:r>
            <a:r>
              <a:rPr lang="en-US" altLang="ja-JP" sz="1200" dirty="0">
                <a:ea typeface="Meiryo UI"/>
              </a:rPr>
              <a:t>QOL</a:t>
            </a:r>
            <a:r>
              <a:rPr lang="zh-TW" altLang="en-US" sz="1200" dirty="0">
                <a:latin typeface="Meiryo UI"/>
              </a:rPr>
              <a:t>尺度（</a:t>
            </a:r>
            <a:r>
              <a:rPr lang="en-US" altLang="ja-JP" sz="1200" dirty="0">
                <a:ea typeface="Meiryo UI"/>
              </a:rPr>
              <a:t>SF-8</a:t>
            </a:r>
            <a:r>
              <a:rPr lang="zh-TW" altLang="en-US" sz="1200" dirty="0">
                <a:latin typeface="Meiryo UI"/>
              </a:rPr>
              <a:t>）</a:t>
            </a:r>
            <a:r>
              <a:rPr lang="en-US" altLang="ja-JP" sz="1200" dirty="0">
                <a:ea typeface="Meiryo UI"/>
              </a:rPr>
              <a:t>》</a:t>
            </a:r>
            <a:endParaRPr lang="ja-JP" altLang="en-US" dirty="0"/>
          </a:p>
          <a:p>
            <a:r>
              <a:rPr lang="ja-JP" sz="1200" dirty="0">
                <a:latin typeface="Meiryo UI"/>
              </a:rPr>
              <a:t>　全体的健康感の向上（参加者の</a:t>
            </a:r>
            <a:r>
              <a:rPr lang="en-US" altLang="ja-JP" sz="1200" dirty="0">
                <a:ea typeface="Meiryo UI"/>
              </a:rPr>
              <a:t>70.8</a:t>
            </a:r>
            <a:r>
              <a:rPr lang="ja-JP" sz="1200" dirty="0">
                <a:latin typeface="Meiryo UI"/>
              </a:rPr>
              <a:t>％が向上）</a:t>
            </a:r>
            <a:r>
              <a:rPr lang="en-US" altLang="ja-JP" sz="1200" dirty="0">
                <a:ea typeface="Meiryo UI"/>
              </a:rPr>
              <a:t>​</a:t>
            </a:r>
            <a:endParaRPr lang="en-US" dirty="0"/>
          </a:p>
        </p:txBody>
      </p:sp>
      <p:sp>
        <p:nvSpPr>
          <p:cNvPr id="23" name="テキスト ボックス 22">
            <a:extLst>
              <a:ext uri="{FF2B5EF4-FFF2-40B4-BE49-F238E27FC236}">
                <a16:creationId xmlns:a16="http://schemas.microsoft.com/office/drawing/2014/main" id="{C77540F5-2CBC-42FF-9601-E0EDCC5C9B50}"/>
              </a:ext>
            </a:extLst>
          </p:cNvPr>
          <p:cNvSpPr txBox="1"/>
          <p:nvPr/>
        </p:nvSpPr>
        <p:spPr>
          <a:xfrm>
            <a:off x="411482" y="3540810"/>
            <a:ext cx="19136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200" dirty="0">
                <a:ea typeface="Meiryo UI"/>
              </a:rPr>
              <a:t>《</a:t>
            </a:r>
            <a:r>
              <a:rPr lang="ja-JP" sz="1200" dirty="0">
                <a:latin typeface="Meiryo UI"/>
              </a:rPr>
              <a:t>アイトラッキング法による認知機能検査</a:t>
            </a:r>
            <a:r>
              <a:rPr lang="en-US" altLang="ja-JP" sz="1200" dirty="0">
                <a:ea typeface="Meiryo UI"/>
              </a:rPr>
              <a:t>》</a:t>
            </a:r>
            <a:endParaRPr lang="zh-TW" altLang="en-US" sz="1200" dirty="0">
              <a:latin typeface="Meiryo UI"/>
            </a:endParaRPr>
          </a:p>
          <a:p>
            <a:r>
              <a:rPr lang="ja-JP" sz="1200" dirty="0">
                <a:latin typeface="Meiryo UI"/>
              </a:rPr>
              <a:t>　スコアが</a:t>
            </a:r>
            <a:r>
              <a:rPr lang="en-US" altLang="ja-JP" sz="1200" dirty="0">
                <a:ea typeface="Meiryo UI"/>
              </a:rPr>
              <a:t>8.5%</a:t>
            </a:r>
            <a:r>
              <a:rPr lang="ja-JP" sz="1200" dirty="0">
                <a:latin typeface="Meiryo UI"/>
              </a:rPr>
              <a:t>上昇</a:t>
            </a:r>
            <a:endParaRPr lang="zh-TW" altLang="en-US" sz="1200" dirty="0">
              <a:latin typeface="Meiryo UI"/>
              <a:ea typeface="メイリオ"/>
            </a:endParaRPr>
          </a:p>
        </p:txBody>
      </p:sp>
      <p:sp>
        <p:nvSpPr>
          <p:cNvPr id="25" name="テキスト ボックス 24">
            <a:extLst>
              <a:ext uri="{FF2B5EF4-FFF2-40B4-BE49-F238E27FC236}">
                <a16:creationId xmlns:a16="http://schemas.microsoft.com/office/drawing/2014/main" id="{7C0B2A2A-D0F1-4766-9E23-5A6FF0CCF85C}"/>
              </a:ext>
            </a:extLst>
          </p:cNvPr>
          <p:cNvSpPr txBox="1"/>
          <p:nvPr/>
        </p:nvSpPr>
        <p:spPr>
          <a:xfrm>
            <a:off x="3435172" y="4024845"/>
            <a:ext cx="28988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00" dirty="0" smtClean="0"/>
              <a:t>《</a:t>
            </a:r>
            <a:r>
              <a:rPr lang="ja-JP" altLang="en-US" sz="1400" dirty="0" smtClean="0"/>
              <a:t>参加者</a:t>
            </a:r>
            <a:r>
              <a:rPr lang="ja-JP" altLang="en-US" sz="1400" dirty="0"/>
              <a:t>アンケート結果</a:t>
            </a:r>
            <a:r>
              <a:rPr lang="ja-JP" altLang="en-US" sz="1400" dirty="0" smtClean="0"/>
              <a:t>概要</a:t>
            </a:r>
            <a:r>
              <a:rPr lang="en-US" altLang="ja-JP" sz="1400" dirty="0" smtClean="0"/>
              <a:t>》</a:t>
            </a:r>
            <a:endParaRPr lang="ja-JP" altLang="en-US" sz="1400" dirty="0"/>
          </a:p>
        </p:txBody>
      </p:sp>
      <p:sp>
        <p:nvSpPr>
          <p:cNvPr id="26" name="テキスト ボックス 25">
            <a:extLst>
              <a:ext uri="{FF2B5EF4-FFF2-40B4-BE49-F238E27FC236}">
                <a16:creationId xmlns:a16="http://schemas.microsoft.com/office/drawing/2014/main" id="{D57BDD6B-EB9A-408E-8E28-6D1D8CAF9E78}"/>
              </a:ext>
            </a:extLst>
          </p:cNvPr>
          <p:cNvSpPr txBox="1"/>
          <p:nvPr/>
        </p:nvSpPr>
        <p:spPr>
          <a:xfrm>
            <a:off x="6372849" y="5998161"/>
            <a:ext cx="33598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200" dirty="0">
                <a:ea typeface="Meiryo UI"/>
              </a:rPr>
              <a:t>《</a:t>
            </a:r>
            <a:r>
              <a:rPr lang="ja-JP" sz="1200" dirty="0">
                <a:latin typeface="Meiryo UI"/>
              </a:rPr>
              <a:t>健康関連</a:t>
            </a:r>
            <a:r>
              <a:rPr lang="en-US" altLang="ja-JP" sz="1200" dirty="0">
                <a:ea typeface="Meiryo UI"/>
              </a:rPr>
              <a:t>QOL</a:t>
            </a:r>
            <a:r>
              <a:rPr lang="ja-JP" sz="1200" dirty="0">
                <a:latin typeface="Meiryo UI"/>
              </a:rPr>
              <a:t>尺度（</a:t>
            </a:r>
            <a:r>
              <a:rPr lang="en-US" altLang="ja-JP" sz="1200" dirty="0">
                <a:ea typeface="Meiryo UI"/>
              </a:rPr>
              <a:t>SF-8</a:t>
            </a:r>
            <a:r>
              <a:rPr lang="ja-JP" sz="1200" dirty="0">
                <a:latin typeface="Meiryo UI"/>
              </a:rPr>
              <a:t>）の「精神的サマリースコア」が改善した被検者の割合がより多かった（施設</a:t>
            </a:r>
            <a:r>
              <a:rPr lang="en-US" altLang="ja-JP" sz="1200" dirty="0">
                <a:ea typeface="Meiryo UI"/>
              </a:rPr>
              <a:t>1</a:t>
            </a:r>
            <a:r>
              <a:rPr lang="ja-JP" sz="1200" dirty="0">
                <a:latin typeface="Meiryo UI"/>
              </a:rPr>
              <a:t>：</a:t>
            </a:r>
            <a:r>
              <a:rPr lang="en-US" altLang="ja-JP" sz="1200" dirty="0">
                <a:ea typeface="Meiryo UI"/>
              </a:rPr>
              <a:t>50.0%</a:t>
            </a:r>
            <a:r>
              <a:rPr lang="ja-JP" sz="1200" dirty="0">
                <a:latin typeface="Meiryo UI"/>
              </a:rPr>
              <a:t>、施設</a:t>
            </a:r>
            <a:r>
              <a:rPr lang="en-US" altLang="ja-JP" sz="1200" dirty="0">
                <a:ea typeface="Meiryo UI"/>
              </a:rPr>
              <a:t>2</a:t>
            </a:r>
            <a:r>
              <a:rPr lang="ja-JP" sz="1200" dirty="0">
                <a:latin typeface="Meiryo UI"/>
              </a:rPr>
              <a:t>：</a:t>
            </a:r>
            <a:r>
              <a:rPr lang="en-US" altLang="ja-JP" sz="1200" dirty="0">
                <a:ea typeface="Meiryo UI"/>
              </a:rPr>
              <a:t>62.5%</a:t>
            </a:r>
            <a:r>
              <a:rPr lang="ja-JP" sz="1200" dirty="0">
                <a:latin typeface="Meiryo UI"/>
              </a:rPr>
              <a:t>）</a:t>
            </a:r>
            <a:endParaRPr lang="ja-JP" dirty="0"/>
          </a:p>
        </p:txBody>
      </p:sp>
      <p:sp>
        <p:nvSpPr>
          <p:cNvPr id="27" name="テキスト ボックス 26">
            <a:extLst>
              <a:ext uri="{FF2B5EF4-FFF2-40B4-BE49-F238E27FC236}">
                <a16:creationId xmlns:a16="http://schemas.microsoft.com/office/drawing/2014/main" id="{C7E0BB6D-1E9A-48BF-A419-56DFCB062A7F}"/>
              </a:ext>
            </a:extLst>
          </p:cNvPr>
          <p:cNvSpPr txBox="1"/>
          <p:nvPr/>
        </p:nvSpPr>
        <p:spPr>
          <a:xfrm>
            <a:off x="6486588" y="3536899"/>
            <a:ext cx="31323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200" dirty="0">
                <a:ea typeface="Meiryo UI"/>
              </a:rPr>
              <a:t>《</a:t>
            </a:r>
            <a:r>
              <a:rPr lang="ja-JP" sz="1200" dirty="0">
                <a:latin typeface="Meiryo UI"/>
              </a:rPr>
              <a:t>アイトラッキング法による認知機能検査</a:t>
            </a:r>
            <a:r>
              <a:rPr lang="en-US" altLang="ja-JP" sz="1200" dirty="0">
                <a:ea typeface="Meiryo UI"/>
              </a:rPr>
              <a:t>》</a:t>
            </a:r>
          </a:p>
          <a:p>
            <a:r>
              <a:rPr lang="en-US" altLang="ja-JP" sz="1200" dirty="0">
                <a:latin typeface="メイリオ"/>
                <a:ea typeface="Meiryo UI"/>
              </a:rPr>
              <a:t>スコアが27.5%上昇</a:t>
            </a:r>
          </a:p>
        </p:txBody>
      </p:sp>
      <p:sp>
        <p:nvSpPr>
          <p:cNvPr id="57" name="テキスト ボックス 56"/>
          <p:cNvSpPr txBox="1"/>
          <p:nvPr/>
        </p:nvSpPr>
        <p:spPr>
          <a:xfrm>
            <a:off x="3325980" y="4298891"/>
            <a:ext cx="2887102" cy="2354491"/>
          </a:xfrm>
          <a:prstGeom prst="rect">
            <a:avLst/>
          </a:prstGeom>
          <a:noFill/>
        </p:spPr>
        <p:txBody>
          <a:bodyPr wrap="square" rtlCol="0">
            <a:spAutoFit/>
          </a:bodyPr>
          <a:lstStyle/>
          <a:p>
            <a:r>
              <a:rPr lang="ja-JP" altLang="en-US" sz="1050" dirty="0" smtClean="0"/>
              <a:t>・「</a:t>
            </a:r>
            <a:r>
              <a:rPr lang="ja-JP" altLang="en-US" sz="1050" dirty="0"/>
              <a:t>若返ったと思うか</a:t>
            </a:r>
            <a:r>
              <a:rPr lang="ja-JP" altLang="en-US" sz="1050" dirty="0" smtClean="0"/>
              <a:t>」については、半数</a:t>
            </a:r>
            <a:r>
              <a:rPr lang="ja-JP" altLang="en-US" sz="1050" dirty="0"/>
              <a:t>以上が実感する結果となった</a:t>
            </a:r>
            <a:r>
              <a:rPr lang="ja-JP" altLang="en-US" sz="1050" dirty="0" smtClean="0"/>
              <a:t>。また</a:t>
            </a:r>
            <a:r>
              <a:rPr lang="ja-JP" altLang="en-US" sz="1050" dirty="0"/>
              <a:t>、</a:t>
            </a:r>
            <a:r>
              <a:rPr kumimoji="1" lang="ja-JP" altLang="en-US" sz="1050" dirty="0"/>
              <a:t>「参加してよかったこと」に</a:t>
            </a:r>
            <a:r>
              <a:rPr kumimoji="1" lang="ja-JP" altLang="en-US" sz="1050" dirty="0" smtClean="0"/>
              <a:t>ついては</a:t>
            </a:r>
            <a:r>
              <a:rPr kumimoji="1" lang="ja-JP" altLang="en-US" sz="1050" dirty="0"/>
              <a:t>、</a:t>
            </a:r>
            <a:r>
              <a:rPr lang="ja-JP" altLang="en-US" sz="1050" dirty="0"/>
              <a:t>「プログラムが</a:t>
            </a:r>
            <a:r>
              <a:rPr lang="ja-JP" altLang="en-US" sz="1050" dirty="0" smtClean="0"/>
              <a:t>楽しかった」</a:t>
            </a:r>
            <a:r>
              <a:rPr kumimoji="1" lang="ja-JP" altLang="en-US" sz="1050" dirty="0"/>
              <a:t>と回答する参加者が最も多く</a:t>
            </a:r>
            <a:r>
              <a:rPr kumimoji="1" lang="ja-JP" altLang="en-US" sz="1050" dirty="0" smtClean="0"/>
              <a:t>、</a:t>
            </a:r>
            <a:r>
              <a:rPr lang="ja-JP" altLang="en-US" sz="1050" dirty="0"/>
              <a:t>プログラムへの参加自体に楽しみを感じている参加者が多くいたことが</a:t>
            </a:r>
            <a:r>
              <a:rPr lang="ja-JP" altLang="en-US" sz="1050" dirty="0" smtClean="0"/>
              <a:t>伺えた。</a:t>
            </a:r>
            <a:endParaRPr lang="en-US" altLang="ja-JP" sz="1050" dirty="0" smtClean="0"/>
          </a:p>
          <a:p>
            <a:r>
              <a:rPr lang="ja-JP" altLang="en-US" sz="1050" dirty="0"/>
              <a:t>・</a:t>
            </a:r>
            <a:r>
              <a:rPr lang="ja-JP" altLang="en-US" sz="1050" dirty="0" smtClean="0"/>
              <a:t>また</a:t>
            </a:r>
            <a:r>
              <a:rPr kumimoji="1" lang="ja-JP" altLang="en-US" sz="1050" dirty="0"/>
              <a:t>、</a:t>
            </a:r>
            <a:r>
              <a:rPr lang="ja-JP" altLang="en-US" sz="1050" dirty="0"/>
              <a:t>「認知症に関する知識が増えた</a:t>
            </a:r>
            <a:r>
              <a:rPr lang="ja-JP" altLang="en-US" sz="1050" dirty="0" smtClean="0"/>
              <a:t>」</a:t>
            </a:r>
            <a:r>
              <a:rPr kumimoji="1" lang="ja-JP" altLang="en-US" sz="1050" dirty="0" smtClean="0"/>
              <a:t>と</a:t>
            </a:r>
            <a:r>
              <a:rPr kumimoji="1" lang="ja-JP" altLang="en-US" sz="1050" dirty="0"/>
              <a:t>の回答が次いで多く</a:t>
            </a:r>
            <a:r>
              <a:rPr lang="ja-JP" altLang="en-US" sz="1050" dirty="0"/>
              <a:t>、健康リテラシーの向上が見られた</a:t>
            </a:r>
            <a:r>
              <a:rPr lang="ja-JP" altLang="en-US" sz="1050" dirty="0" smtClean="0"/>
              <a:t>。</a:t>
            </a:r>
            <a:endParaRPr kumimoji="1" lang="en-US" altLang="ja-JP" sz="1050" dirty="0"/>
          </a:p>
          <a:p>
            <a:r>
              <a:rPr lang="ja-JP" altLang="en-US" sz="1050" dirty="0"/>
              <a:t>・</a:t>
            </a:r>
            <a:r>
              <a:rPr kumimoji="1" lang="ja-JP" altLang="en-US" sz="1050" dirty="0" smtClean="0"/>
              <a:t>この</a:t>
            </a:r>
            <a:r>
              <a:rPr kumimoji="1" lang="ja-JP" altLang="en-US" sz="1050" dirty="0"/>
              <a:t>他、満足度の調査においても、全体の９割</a:t>
            </a:r>
            <a:r>
              <a:rPr kumimoji="1" lang="ja-JP" altLang="en-US" sz="1050" dirty="0" smtClean="0"/>
              <a:t>が「</a:t>
            </a:r>
            <a:r>
              <a:rPr kumimoji="1" lang="ja-JP" altLang="en-US" sz="1050" dirty="0"/>
              <a:t>大変満足</a:t>
            </a:r>
            <a:r>
              <a:rPr kumimoji="1" lang="ja-JP" altLang="en-US" sz="1050" dirty="0" smtClean="0"/>
              <a:t>」「</a:t>
            </a:r>
            <a:r>
              <a:rPr kumimoji="1" lang="ja-JP" altLang="en-US" sz="1050" dirty="0"/>
              <a:t>やや満足」と回答</a:t>
            </a:r>
            <a:r>
              <a:rPr kumimoji="1" lang="ja-JP" altLang="en-US" sz="1050" dirty="0" smtClean="0"/>
              <a:t>した</a:t>
            </a:r>
            <a:r>
              <a:rPr lang="ja-JP" altLang="en-US" sz="1050" dirty="0" smtClean="0"/>
              <a:t>。</a:t>
            </a:r>
            <a:endParaRPr lang="en-US" altLang="ja-JP" sz="1050" dirty="0" smtClean="0"/>
          </a:p>
          <a:p>
            <a:endParaRPr lang="en-US" altLang="ja-JP" sz="1050" dirty="0" smtClean="0"/>
          </a:p>
          <a:p>
            <a:r>
              <a:rPr lang="en-US" altLang="ja-JP" sz="1050" dirty="0" smtClean="0"/>
              <a:t>※</a:t>
            </a:r>
            <a:r>
              <a:rPr lang="ja-JP" altLang="en-US" sz="1050" dirty="0" smtClean="0"/>
              <a:t>「デュアルタスク</a:t>
            </a:r>
            <a:r>
              <a:rPr lang="ja-JP" altLang="en-US" sz="1050" dirty="0"/>
              <a:t>による運動</a:t>
            </a:r>
            <a:r>
              <a:rPr lang="ja-JP" altLang="en-US" sz="1050" dirty="0" smtClean="0"/>
              <a:t>ゲームプログ</a:t>
            </a:r>
            <a:endParaRPr lang="en-US" altLang="ja-JP" sz="1050" dirty="0" smtClean="0"/>
          </a:p>
          <a:p>
            <a:r>
              <a:rPr lang="ja-JP" altLang="en-US" sz="1050" dirty="0" smtClean="0"/>
              <a:t>　ラム</a:t>
            </a:r>
            <a:r>
              <a:rPr lang="ja-JP" altLang="en-US" sz="1050" dirty="0"/>
              <a:t>への参加</a:t>
            </a:r>
            <a:r>
              <a:rPr lang="ja-JP" altLang="en-US" sz="1050" dirty="0" smtClean="0"/>
              <a:t>アンケート」より</a:t>
            </a:r>
            <a:endParaRPr kumimoji="1" lang="ja-JP" altLang="en-US" sz="1050" dirty="0"/>
          </a:p>
        </p:txBody>
      </p:sp>
      <p:sp>
        <p:nvSpPr>
          <p:cNvPr id="58" name="テキスト ボックス 57"/>
          <p:cNvSpPr txBox="1"/>
          <p:nvPr/>
        </p:nvSpPr>
        <p:spPr>
          <a:xfrm>
            <a:off x="455665" y="865044"/>
            <a:ext cx="8918055" cy="415498"/>
          </a:xfrm>
          <a:prstGeom prst="rect">
            <a:avLst/>
          </a:prstGeom>
          <a:noFill/>
        </p:spPr>
        <p:txBody>
          <a:bodyPr wrap="square" rtlCol="0">
            <a:spAutoFit/>
          </a:bodyPr>
          <a:lstStyle/>
          <a:p>
            <a:r>
              <a:rPr lang="ja-JP" altLang="en-US" sz="1050" dirty="0"/>
              <a:t>　</a:t>
            </a:r>
            <a:r>
              <a:rPr lang="en-US" altLang="ja-JP" sz="1050" dirty="0"/>
              <a:t>AI</a:t>
            </a:r>
            <a:r>
              <a:rPr lang="ja-JP" altLang="en-US" sz="1050" dirty="0"/>
              <a:t>・ロボットによるコミュニケーションやデュアルタスクによる運動ゲームプログラムを実践することで、認知機能や健康</a:t>
            </a:r>
            <a:r>
              <a:rPr lang="en-US" altLang="ja-JP" sz="1050" dirty="0"/>
              <a:t>QOL</a:t>
            </a:r>
            <a:r>
              <a:rPr lang="ja-JP" altLang="en-US" sz="1050" dirty="0"/>
              <a:t>において有意に改善する結果が示された。また、参加者アンケートにおいても、約半数の参加者が若返りを実感するといった結果が表れている。</a:t>
            </a:r>
            <a:endParaRPr kumimoji="1" lang="ja-JP" altLang="en-US" sz="1050" dirty="0"/>
          </a:p>
        </p:txBody>
      </p:sp>
      <p:sp>
        <p:nvSpPr>
          <p:cNvPr id="29" name="角丸四角形 28"/>
          <p:cNvSpPr/>
          <p:nvPr/>
        </p:nvSpPr>
        <p:spPr>
          <a:xfrm>
            <a:off x="1316577" y="1282280"/>
            <a:ext cx="3172296" cy="197913"/>
          </a:xfrm>
          <a:prstGeom prst="roundRect">
            <a:avLst/>
          </a:prstGeom>
        </p:spPr>
        <p:style>
          <a:lnRef idx="1">
            <a:schemeClr val="accent1"/>
          </a:lnRef>
          <a:fillRef idx="2">
            <a:schemeClr val="accent1"/>
          </a:fillRef>
          <a:effectRef idx="1">
            <a:schemeClr val="accent1"/>
          </a:effectRef>
          <a:fontRef idx="minor">
            <a:schemeClr val="dk1"/>
          </a:fontRef>
        </p:style>
        <p:txBody>
          <a:bodyPr tIns="90000" bIns="36000" rtlCol="0" anchor="ctr"/>
          <a:lstStyle/>
          <a:p>
            <a:pPr algn="ctr"/>
            <a:r>
              <a:rPr kumimoji="1" lang="ja-JP" altLang="en-US" sz="1200" b="1" dirty="0" smtClean="0"/>
              <a:t>高石市</a:t>
            </a:r>
            <a:endParaRPr kumimoji="1" lang="ja-JP" altLang="en-US" sz="1200" b="1" dirty="0"/>
          </a:p>
        </p:txBody>
      </p:sp>
      <p:sp>
        <p:nvSpPr>
          <p:cNvPr id="59" name="角丸四角形 58"/>
          <p:cNvSpPr/>
          <p:nvPr/>
        </p:nvSpPr>
        <p:spPr>
          <a:xfrm>
            <a:off x="6679123" y="1311885"/>
            <a:ext cx="2512430" cy="188976"/>
          </a:xfrm>
          <a:prstGeom prst="roundRect">
            <a:avLst/>
          </a:prstGeom>
        </p:spPr>
        <p:style>
          <a:lnRef idx="1">
            <a:schemeClr val="accent1"/>
          </a:lnRef>
          <a:fillRef idx="2">
            <a:schemeClr val="accent1"/>
          </a:fillRef>
          <a:effectRef idx="1">
            <a:schemeClr val="accent1"/>
          </a:effectRef>
          <a:fontRef idx="minor">
            <a:schemeClr val="dk1"/>
          </a:fontRef>
        </p:style>
        <p:txBody>
          <a:bodyPr tIns="90000" rtlCol="0" anchor="ctr"/>
          <a:lstStyle/>
          <a:p>
            <a:pPr algn="ctr"/>
            <a:r>
              <a:rPr kumimoji="1" lang="ja-JP" altLang="en-US" sz="1200" b="1" dirty="0" smtClean="0"/>
              <a:t>介護施設</a:t>
            </a:r>
            <a:endParaRPr kumimoji="1" lang="ja-JP" altLang="en-US" sz="1200" b="1" dirty="0"/>
          </a:p>
        </p:txBody>
      </p:sp>
      <p:sp>
        <p:nvSpPr>
          <p:cNvPr id="64" name="スライド番号プレースホルダー 3"/>
          <p:cNvSpPr>
            <a:spLocks noGrp="1"/>
          </p:cNvSpPr>
          <p:nvPr>
            <p:ph type="sldNum" sz="quarter" idx="12"/>
          </p:nvPr>
        </p:nvSpPr>
        <p:spPr>
          <a:xfrm>
            <a:off x="9400830" y="6535176"/>
            <a:ext cx="459494" cy="394246"/>
          </a:xfrm>
          <a:ln>
            <a:noFill/>
          </a:ln>
        </p:spPr>
        <p:txBody>
          <a:bodyPr/>
          <a:lstStyle/>
          <a:p>
            <a:pPr algn="ctr"/>
            <a:r>
              <a:rPr lang="en-US" altLang="ja-JP" sz="1600" b="1" dirty="0" smtClean="0">
                <a:solidFill>
                  <a:schemeClr val="tx1"/>
                </a:solidFill>
              </a:rPr>
              <a:t>13</a:t>
            </a:r>
            <a:endParaRPr kumimoji="1" lang="ja-JP" altLang="en-US" sz="1600" b="1" dirty="0">
              <a:solidFill>
                <a:schemeClr val="tx1"/>
              </a:solidFill>
            </a:endParaRPr>
          </a:p>
        </p:txBody>
      </p:sp>
      <p:pic>
        <p:nvPicPr>
          <p:cNvPr id="52" name="図 51"/>
          <p:cNvPicPr>
            <a:picLocks noChangeAspect="1"/>
          </p:cNvPicPr>
          <p:nvPr/>
        </p:nvPicPr>
        <p:blipFill>
          <a:blip r:embed="rId2"/>
          <a:stretch>
            <a:fillRect/>
          </a:stretch>
        </p:blipFill>
        <p:spPr>
          <a:xfrm>
            <a:off x="546456" y="1504305"/>
            <a:ext cx="1963082" cy="2060627"/>
          </a:xfrm>
          <a:prstGeom prst="rect">
            <a:avLst/>
          </a:prstGeom>
        </p:spPr>
      </p:pic>
      <p:pic>
        <p:nvPicPr>
          <p:cNvPr id="67" name="図 66"/>
          <p:cNvPicPr>
            <a:picLocks noChangeAspect="1"/>
          </p:cNvPicPr>
          <p:nvPr/>
        </p:nvPicPr>
        <p:blipFill>
          <a:blip r:embed="rId3"/>
          <a:stretch>
            <a:fillRect/>
          </a:stretch>
        </p:blipFill>
        <p:spPr>
          <a:xfrm>
            <a:off x="2577577" y="1562568"/>
            <a:ext cx="3853006" cy="2078916"/>
          </a:xfrm>
          <a:prstGeom prst="rect">
            <a:avLst/>
          </a:prstGeom>
        </p:spPr>
      </p:pic>
      <p:pic>
        <p:nvPicPr>
          <p:cNvPr id="68" name="図 67"/>
          <p:cNvPicPr>
            <a:picLocks noChangeAspect="1"/>
          </p:cNvPicPr>
          <p:nvPr/>
        </p:nvPicPr>
        <p:blipFill>
          <a:blip r:embed="rId4"/>
          <a:stretch>
            <a:fillRect/>
          </a:stretch>
        </p:blipFill>
        <p:spPr>
          <a:xfrm>
            <a:off x="6520511" y="1532996"/>
            <a:ext cx="3066554" cy="2103302"/>
          </a:xfrm>
          <a:prstGeom prst="rect">
            <a:avLst/>
          </a:prstGeom>
        </p:spPr>
      </p:pic>
      <p:pic>
        <p:nvPicPr>
          <p:cNvPr id="69" name="図 68"/>
          <p:cNvPicPr>
            <a:picLocks noChangeAspect="1"/>
          </p:cNvPicPr>
          <p:nvPr/>
        </p:nvPicPr>
        <p:blipFill>
          <a:blip r:embed="rId5"/>
          <a:stretch>
            <a:fillRect/>
          </a:stretch>
        </p:blipFill>
        <p:spPr>
          <a:xfrm>
            <a:off x="6239341" y="3992436"/>
            <a:ext cx="3493311" cy="2011854"/>
          </a:xfrm>
          <a:prstGeom prst="rect">
            <a:avLst/>
          </a:prstGeom>
        </p:spPr>
      </p:pic>
      <p:sp>
        <p:nvSpPr>
          <p:cNvPr id="71" name="正方形/長方形 70"/>
          <p:cNvSpPr/>
          <p:nvPr/>
        </p:nvSpPr>
        <p:spPr>
          <a:xfrm>
            <a:off x="7985323" y="5331318"/>
            <a:ext cx="72000" cy="72000"/>
          </a:xfrm>
          <a:prstGeom prst="rect">
            <a:avLst/>
          </a:prstGeom>
          <a:solidFill>
            <a:srgbClr val="162F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p:cNvPicPr>
            <a:picLocks noChangeAspect="1"/>
          </p:cNvPicPr>
          <p:nvPr/>
        </p:nvPicPr>
        <p:blipFill>
          <a:blip r:embed="rId6"/>
          <a:stretch>
            <a:fillRect/>
          </a:stretch>
        </p:blipFill>
        <p:spPr>
          <a:xfrm>
            <a:off x="363067" y="4147559"/>
            <a:ext cx="2962913" cy="2444708"/>
          </a:xfrm>
          <a:prstGeom prst="rect">
            <a:avLst/>
          </a:prstGeom>
        </p:spPr>
      </p:pic>
    </p:spTree>
    <p:extLst>
      <p:ext uri="{BB962C8B-B14F-4D97-AF65-F5344CB8AC3E}">
        <p14:creationId xmlns:p14="http://schemas.microsoft.com/office/powerpoint/2010/main" val="64445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　　　　　</a:t>
              </a:r>
              <a:r>
                <a:rPr lang="en-US" altLang="ja-JP" b="1" dirty="0">
                  <a:solidFill>
                    <a:schemeClr val="tx1"/>
                  </a:solidFill>
                </a:rPr>
                <a:t>10</a:t>
              </a:r>
              <a:r>
                <a:rPr lang="ja-JP" altLang="en-US" b="1" dirty="0">
                  <a:solidFill>
                    <a:schemeClr val="tx1"/>
                  </a:solidFill>
                </a:rPr>
                <a:t>歳</a:t>
              </a:r>
              <a:r>
                <a:rPr lang="ja-JP" altLang="en-US" b="1" dirty="0" smtClean="0">
                  <a:solidFill>
                    <a:schemeClr val="tx1"/>
                  </a:solidFill>
                </a:rPr>
                <a:t>若返り事業に活かせるツール</a:t>
              </a:r>
              <a:r>
                <a:rPr lang="ja-JP" altLang="en-US" b="1" dirty="0">
                  <a:solidFill>
                    <a:schemeClr val="tx1"/>
                  </a:solidFill>
                </a:rPr>
                <a:t>や</a:t>
              </a:r>
              <a:r>
                <a:rPr lang="ja-JP" altLang="en-US" b="1" dirty="0" smtClean="0">
                  <a:solidFill>
                    <a:schemeClr val="tx1"/>
                  </a:solidFill>
                </a:rPr>
                <a:t>情報</a:t>
              </a:r>
              <a:r>
                <a:rPr lang="ja-JP" altLang="en-US" b="1" dirty="0">
                  <a:solidFill>
                    <a:schemeClr val="tx1"/>
                  </a:solidFill>
                </a:rPr>
                <a:t>　　　　　　</a:t>
              </a:r>
              <a:endParaRPr lang="en-US" altLang="ja-JP" b="1" dirty="0">
                <a:solidFill>
                  <a:schemeClr val="tx1"/>
                </a:solidFill>
              </a:endParaRP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a:solidFill>
                    <a:schemeClr val="tx1"/>
                  </a:solidFill>
                  <a:latin typeface="メイリオ" panose="020B0604030504040204" pitchFamily="50" charset="-128"/>
                  <a:ea typeface="メイリオ" panose="020B0604030504040204" pitchFamily="50" charset="-128"/>
                </a:rPr>
                <a:t>Ⅴ</a:t>
              </a:r>
              <a:endParaRPr kumimoji="1" lang="ja-JP" altLang="en-US" b="1">
                <a:solidFill>
                  <a:schemeClr val="tx1"/>
                </a:solidFill>
                <a:latin typeface="メイリオ" panose="020B0604030504040204" pitchFamily="50" charset="-128"/>
                <a:ea typeface="メイリオ" panose="020B0604030504040204" pitchFamily="50" charset="-128"/>
              </a:endParaRPr>
            </a:p>
          </p:txBody>
        </p:sp>
      </p:grpSp>
      <p:sp>
        <p:nvSpPr>
          <p:cNvPr id="7" name="テキスト ボックス 6"/>
          <p:cNvSpPr txBox="1"/>
          <p:nvPr/>
        </p:nvSpPr>
        <p:spPr>
          <a:xfrm>
            <a:off x="322295" y="1011475"/>
            <a:ext cx="6359237" cy="338554"/>
          </a:xfrm>
          <a:prstGeom prst="rect">
            <a:avLst/>
          </a:prstGeom>
          <a:noFill/>
        </p:spPr>
        <p:txBody>
          <a:bodyPr wrap="square" rtlCol="0">
            <a:spAutoFit/>
          </a:bodyPr>
          <a:lstStyle/>
          <a:p>
            <a:r>
              <a:rPr lang="ja-JP" altLang="en-US" sz="1600" b="1" dirty="0">
                <a:ea typeface="Meiryo UI" panose="020B0604030504040204" pitchFamily="50" charset="-128"/>
              </a:rPr>
              <a:t>アンチエイジングを通じた心身の健康への効果</a:t>
            </a:r>
            <a:r>
              <a:rPr lang="ja-JP" altLang="en-US" sz="1600" b="1" dirty="0" smtClean="0">
                <a:ea typeface="Meiryo UI" panose="020B0604030504040204" pitchFamily="50" charset="-128"/>
              </a:rPr>
              <a:t>分析結果</a:t>
            </a:r>
            <a:endParaRPr lang="ja-JP" altLang="en-US" sz="1600" b="1" dirty="0">
              <a:ea typeface="Meiryo UI" panose="020B0604030504040204" pitchFamily="50" charset="-128"/>
            </a:endParaRPr>
          </a:p>
        </p:txBody>
      </p:sp>
      <p:sp>
        <p:nvSpPr>
          <p:cNvPr id="13" name="正方形/長方形 12"/>
          <p:cNvSpPr/>
          <p:nvPr/>
        </p:nvSpPr>
        <p:spPr>
          <a:xfrm>
            <a:off x="322295" y="1265074"/>
            <a:ext cx="5326612" cy="2677656"/>
          </a:xfrm>
          <a:prstGeom prst="rect">
            <a:avLst/>
          </a:prstGeom>
        </p:spPr>
        <p:txBody>
          <a:bodyPr wrap="square" anchor="t">
            <a:spAutoFit/>
          </a:bodyPr>
          <a:lstStyle/>
          <a:p>
            <a:r>
              <a:rPr lang="ja-JP" altLang="en-US" sz="1050" dirty="0"/>
              <a:t>《概要》</a:t>
            </a:r>
          </a:p>
          <a:p>
            <a:r>
              <a:rPr lang="ja-JP" altLang="en-US" sz="1050" dirty="0" smtClean="0"/>
              <a:t>　関西テレビ社屋で実施されたアンチエイジングフェアにおいて、「アンチエイジング</a:t>
            </a:r>
            <a:r>
              <a:rPr lang="ja-JP" altLang="en-US" sz="1050" dirty="0"/>
              <a:t>を通じた心身の健康への</a:t>
            </a:r>
            <a:r>
              <a:rPr lang="ja-JP" altLang="en-US" sz="1050" dirty="0" smtClean="0"/>
              <a:t>効果」を分析するためアンケートを実施したもの。</a:t>
            </a:r>
            <a:endParaRPr lang="en-US" altLang="ja-JP" sz="1050" dirty="0" smtClean="0"/>
          </a:p>
          <a:p>
            <a:r>
              <a:rPr lang="en-US" altLang="ja-JP" sz="1050" dirty="0" smtClean="0"/>
              <a:t>《</a:t>
            </a:r>
            <a:r>
              <a:rPr lang="ja-JP" altLang="en-US" sz="1050" dirty="0" smtClean="0"/>
              <a:t>アンケート結果と考察</a:t>
            </a:r>
            <a:r>
              <a:rPr lang="en-US" altLang="ja-JP" sz="1050" dirty="0" smtClean="0"/>
              <a:t>》</a:t>
            </a:r>
          </a:p>
          <a:p>
            <a:r>
              <a:rPr lang="ja-JP" altLang="en-US" sz="1050" dirty="0"/>
              <a:t>「見た目の年齢と取組み歴（アンチエイジングを意識し、何かを始めた時期）」の間には関連性が伺え、継続してアンチエイジングに</a:t>
            </a:r>
            <a:r>
              <a:rPr lang="ja-JP" altLang="en-US" sz="1050" dirty="0" smtClean="0"/>
              <a:t>取り組んで</a:t>
            </a:r>
            <a:r>
              <a:rPr lang="ja-JP" altLang="en-US" sz="1050" dirty="0"/>
              <a:t>いくことで、「</a:t>
            </a:r>
            <a:r>
              <a:rPr lang="en-US" altLang="ja-JP" sz="1050" dirty="0"/>
              <a:t>10</a:t>
            </a:r>
            <a:r>
              <a:rPr lang="ja-JP" altLang="en-US" sz="1050" dirty="0"/>
              <a:t>歳若返り」につながっていくと考えられる。</a:t>
            </a:r>
          </a:p>
          <a:p>
            <a:r>
              <a:rPr lang="ja-JP" altLang="en-US" sz="1050" dirty="0"/>
              <a:t>　</a:t>
            </a:r>
            <a:r>
              <a:rPr lang="ja-JP" altLang="en-US" sz="1050" dirty="0" smtClean="0"/>
              <a:t>また、アンチエイジング</a:t>
            </a:r>
            <a:r>
              <a:rPr lang="ja-JP" altLang="en-US" sz="1050" dirty="0"/>
              <a:t>のイベントを通じて行動変容につながることが</a:t>
            </a:r>
            <a:r>
              <a:rPr lang="ja-JP" altLang="en-US" sz="1050" dirty="0" smtClean="0"/>
              <a:t>現れていた。但し</a:t>
            </a:r>
            <a:r>
              <a:rPr lang="ja-JP" altLang="en-US" sz="1050" dirty="0"/>
              <a:t>、健康意識の高い人は、健康イベントにも積極的に参加するが、そうでない人は</a:t>
            </a:r>
            <a:r>
              <a:rPr lang="ja-JP" altLang="en-US" sz="1050" dirty="0" smtClean="0"/>
              <a:t>、そもそもイベント</a:t>
            </a:r>
            <a:r>
              <a:rPr lang="ja-JP" altLang="en-US" sz="1050" dirty="0"/>
              <a:t>に来ない</a:t>
            </a:r>
            <a:r>
              <a:rPr lang="ja-JP" altLang="en-US" sz="1050" dirty="0" smtClean="0"/>
              <a:t>。しかしながら、アンケートを実施した当該イベントが約</a:t>
            </a:r>
            <a:r>
              <a:rPr lang="ja-JP" altLang="en-US" sz="1050" dirty="0"/>
              <a:t>１万人と多くの来場者</a:t>
            </a:r>
            <a:r>
              <a:rPr lang="ja-JP" altLang="en-US" sz="1050" dirty="0" smtClean="0"/>
              <a:t>があった</a:t>
            </a:r>
            <a:r>
              <a:rPr lang="ja-JP" altLang="en-US" sz="1050" dirty="0"/>
              <a:t>のは、「アンチエイジング」というキーワードをきっかけにしたことが、府民の興味を引き出せたのではない</a:t>
            </a:r>
            <a:r>
              <a:rPr lang="ja-JP" altLang="en-US" sz="1050" dirty="0" smtClean="0"/>
              <a:t>かと考察。</a:t>
            </a:r>
            <a:r>
              <a:rPr lang="ja-JP" altLang="en-US" sz="1050" dirty="0"/>
              <a:t>普通の健康イベントでは</a:t>
            </a:r>
            <a:r>
              <a:rPr lang="ja-JP" altLang="en-US" sz="1050" dirty="0" smtClean="0"/>
              <a:t>来ない人</a:t>
            </a:r>
            <a:r>
              <a:rPr lang="ja-JP" altLang="en-US" sz="1050" dirty="0"/>
              <a:t>達が、興味をひきやすいテーマに設定することで参加を促し、イベントを通じて健康に興味を持ってもらうことが大事。今後、健康への関心</a:t>
            </a:r>
            <a:r>
              <a:rPr lang="ja-JP" altLang="en-US" sz="1050" dirty="0" smtClean="0"/>
              <a:t>の低い</a:t>
            </a:r>
            <a:r>
              <a:rPr lang="ja-JP" altLang="en-US" sz="1050" dirty="0"/>
              <a:t>人達にどのように興味を持ってもらうかを考えていくことが必要。</a:t>
            </a:r>
          </a:p>
          <a:p>
            <a:endParaRPr lang="ja-JP" altLang="en-US" sz="1050" dirty="0"/>
          </a:p>
        </p:txBody>
      </p:sp>
      <p:sp>
        <p:nvSpPr>
          <p:cNvPr id="17" name="正方形/長方形 16"/>
          <p:cNvSpPr/>
          <p:nvPr/>
        </p:nvSpPr>
        <p:spPr>
          <a:xfrm>
            <a:off x="293989" y="747773"/>
            <a:ext cx="9296552" cy="307777"/>
          </a:xfrm>
          <a:prstGeom prst="rect">
            <a:avLst/>
          </a:prstGeom>
        </p:spPr>
        <p:txBody>
          <a:bodyPr wrap="square">
            <a:spAutoFit/>
          </a:bodyPr>
          <a:lstStyle/>
          <a:p>
            <a:r>
              <a:rPr lang="ja-JP" altLang="en-US" sz="1400" dirty="0"/>
              <a:t>「</a:t>
            </a:r>
            <a:r>
              <a:rPr lang="en-US" altLang="ja-JP" sz="1400" dirty="0"/>
              <a:t>10</a:t>
            </a:r>
            <a:r>
              <a:rPr lang="ja-JP" altLang="en-US" sz="1400" dirty="0"/>
              <a:t>歳若返り」の取組み</a:t>
            </a:r>
            <a:r>
              <a:rPr lang="ja-JP" altLang="en-US" sz="1400" dirty="0" smtClean="0"/>
              <a:t>に組み合わせることで効果的に実施できるツールの</a:t>
            </a:r>
            <a:r>
              <a:rPr lang="ja-JP" altLang="en-US" sz="1400" dirty="0"/>
              <a:t>紹介</a:t>
            </a:r>
          </a:p>
        </p:txBody>
      </p:sp>
      <p:sp>
        <p:nvSpPr>
          <p:cNvPr id="6" name="正方形/長方形 5"/>
          <p:cNvSpPr/>
          <p:nvPr/>
        </p:nvSpPr>
        <p:spPr>
          <a:xfrm>
            <a:off x="372391" y="3730715"/>
            <a:ext cx="4953000" cy="415498"/>
          </a:xfrm>
          <a:prstGeom prst="rect">
            <a:avLst/>
          </a:prstGeom>
        </p:spPr>
        <p:txBody>
          <a:bodyPr>
            <a:spAutoFit/>
          </a:bodyPr>
          <a:lstStyle/>
          <a:p>
            <a:r>
              <a:rPr lang="ja-JP" altLang="en-US" sz="1050" dirty="0" smtClean="0"/>
              <a:t>詳細は大阪府</a:t>
            </a:r>
            <a:r>
              <a:rPr lang="en-US" altLang="ja-JP" sz="1050" dirty="0" smtClean="0"/>
              <a:t>HP</a:t>
            </a:r>
          </a:p>
          <a:p>
            <a:r>
              <a:rPr lang="en-US" altLang="ja-JP" sz="1050" dirty="0" smtClean="0"/>
              <a:t>http://www.pref.osaka.lg.jp/</a:t>
            </a:r>
            <a:r>
              <a:rPr lang="ja-JP" altLang="en-US" sz="1050" dirty="0" smtClean="0"/>
              <a:t>●●●●●●</a:t>
            </a:r>
            <a:r>
              <a:rPr lang="en-US" altLang="ja-JP" sz="1050" dirty="0" smtClean="0"/>
              <a:t>.html</a:t>
            </a:r>
            <a:r>
              <a:rPr lang="ja-JP" altLang="en-US" sz="1050" dirty="0" smtClean="0"/>
              <a:t>（作成中）</a:t>
            </a:r>
            <a:endParaRPr lang="ja-JP" altLang="en-US" sz="1050" dirty="0"/>
          </a:p>
        </p:txBody>
      </p:sp>
      <p:sp>
        <p:nvSpPr>
          <p:cNvPr id="20" name="正方形/長方形 19"/>
          <p:cNvSpPr/>
          <p:nvPr/>
        </p:nvSpPr>
        <p:spPr>
          <a:xfrm>
            <a:off x="322295" y="4116476"/>
            <a:ext cx="8985657" cy="338554"/>
          </a:xfrm>
          <a:prstGeom prst="rect">
            <a:avLst/>
          </a:prstGeom>
        </p:spPr>
        <p:txBody>
          <a:bodyPr wrap="square">
            <a:spAutoFit/>
          </a:bodyPr>
          <a:lstStyle/>
          <a:p>
            <a:r>
              <a:rPr lang="ja-JP" altLang="en-US" sz="1600" b="1" dirty="0">
                <a:solidFill>
                  <a:srgbClr val="111111"/>
                </a:solidFill>
              </a:rPr>
              <a:t>地域の健康資源（地域のつながり・サロン活動）と健康長寿のデータ</a:t>
            </a:r>
            <a:r>
              <a:rPr lang="ja-JP" altLang="en-US" sz="1600" b="1" dirty="0" smtClean="0">
                <a:solidFill>
                  <a:srgbClr val="111111"/>
                </a:solidFill>
              </a:rPr>
              <a:t>分析結果（</a:t>
            </a:r>
            <a:r>
              <a:rPr lang="en-US" altLang="ja-JP" sz="1600" b="1" dirty="0" smtClean="0">
                <a:solidFill>
                  <a:srgbClr val="111111"/>
                </a:solidFill>
              </a:rPr>
              <a:t>JAGES</a:t>
            </a:r>
            <a:r>
              <a:rPr lang="ja-JP" altLang="en-US" sz="1600" b="1" dirty="0" smtClean="0">
                <a:solidFill>
                  <a:srgbClr val="111111"/>
                </a:solidFill>
              </a:rPr>
              <a:t>調査）</a:t>
            </a:r>
            <a:endParaRPr lang="ja-JP" altLang="en-US" sz="1600" b="1" dirty="0">
              <a:solidFill>
                <a:srgbClr val="111111"/>
              </a:solidFill>
            </a:endParaRPr>
          </a:p>
        </p:txBody>
      </p:sp>
      <p:sp>
        <p:nvSpPr>
          <p:cNvPr id="21" name="正方形/長方形 20"/>
          <p:cNvSpPr/>
          <p:nvPr/>
        </p:nvSpPr>
        <p:spPr>
          <a:xfrm>
            <a:off x="249115" y="5963196"/>
            <a:ext cx="5076276" cy="415498"/>
          </a:xfrm>
          <a:prstGeom prst="rect">
            <a:avLst/>
          </a:prstGeom>
        </p:spPr>
        <p:txBody>
          <a:bodyPr wrap="square">
            <a:spAutoFit/>
          </a:bodyPr>
          <a:lstStyle/>
          <a:p>
            <a:r>
              <a:rPr lang="en-US" altLang="ja-JP" sz="1050" dirty="0" smtClean="0"/>
              <a:t>※</a:t>
            </a:r>
            <a:r>
              <a:rPr lang="ja-JP" altLang="en-US" sz="1050" dirty="0" smtClean="0"/>
              <a:t>詳細は大阪府</a:t>
            </a:r>
            <a:r>
              <a:rPr lang="en-US" altLang="ja-JP" sz="1050" dirty="0" smtClean="0"/>
              <a:t>HP</a:t>
            </a:r>
            <a:endParaRPr lang="ja-JP" altLang="en-US" sz="1050" dirty="0"/>
          </a:p>
          <a:p>
            <a:r>
              <a:rPr lang="en-US" altLang="ja-JP" sz="1050" dirty="0"/>
              <a:t>http://</a:t>
            </a:r>
            <a:r>
              <a:rPr lang="en-US" altLang="ja-JP" sz="1050" dirty="0" smtClean="0"/>
              <a:t>www.pref.osaka.lg.jp/</a:t>
            </a:r>
            <a:r>
              <a:rPr lang="ja-JP" altLang="en-US" sz="1050" dirty="0" smtClean="0"/>
              <a:t>●●●</a:t>
            </a:r>
            <a:r>
              <a:rPr lang="en-US" altLang="ja-JP" sz="1050" dirty="0" smtClean="0"/>
              <a:t>.html</a:t>
            </a:r>
            <a:r>
              <a:rPr lang="ja-JP" altLang="en-US" sz="1050" dirty="0" smtClean="0"/>
              <a:t>（作成中）</a:t>
            </a:r>
            <a:endParaRPr lang="en-US" altLang="ja-JP" sz="1050" dirty="0" smtClean="0"/>
          </a:p>
        </p:txBody>
      </p:sp>
      <p:sp>
        <p:nvSpPr>
          <p:cNvPr id="22" name="正方形/長方形 21"/>
          <p:cNvSpPr/>
          <p:nvPr/>
        </p:nvSpPr>
        <p:spPr>
          <a:xfrm>
            <a:off x="293989" y="4352012"/>
            <a:ext cx="9185344" cy="1869743"/>
          </a:xfrm>
          <a:prstGeom prst="rect">
            <a:avLst/>
          </a:prstGeom>
        </p:spPr>
        <p:txBody>
          <a:bodyPr wrap="square" anchor="t">
            <a:spAutoFit/>
          </a:bodyPr>
          <a:lstStyle/>
          <a:p>
            <a:r>
              <a:rPr lang="ja-JP" altLang="en-US" sz="1050" dirty="0"/>
              <a:t>《概要</a:t>
            </a:r>
            <a:r>
              <a:rPr lang="ja-JP" altLang="en-US" sz="1050" dirty="0" smtClean="0"/>
              <a:t>》</a:t>
            </a:r>
            <a:endParaRPr lang="en-US" altLang="ja-JP" sz="1050" dirty="0" smtClean="0"/>
          </a:p>
          <a:p>
            <a:r>
              <a:rPr lang="ja-JP" altLang="en-US" sz="1050" dirty="0"/>
              <a:t>　</a:t>
            </a:r>
            <a:r>
              <a:rPr lang="en-US" altLang="ja-JP" sz="1050" dirty="0" smtClean="0"/>
              <a:t>JAGES</a:t>
            </a:r>
            <a:r>
              <a:rPr lang="ja-JP" altLang="en-US" sz="1050" dirty="0" smtClean="0"/>
              <a:t>調査とは、地域</a:t>
            </a:r>
            <a:r>
              <a:rPr lang="ja-JP" altLang="en-US" sz="1050" dirty="0"/>
              <a:t>包括ケアシステム構築に向けて、ボランティア参加意向者が多い地域の把握など、介護予防・日常生活支援総合事業（新しい総合事業）などを戦略的に推進していくための科学的根拠と、共同研究に参加する保険者支援を目的に実施している調査であり、地域の社会資源を明らかにすること</a:t>
            </a:r>
            <a:r>
              <a:rPr lang="ja-JP" altLang="en-US" sz="1050" dirty="0" smtClean="0"/>
              <a:t>で、「</a:t>
            </a:r>
            <a:r>
              <a:rPr lang="ja-JP" altLang="en-US" sz="1050" dirty="0"/>
              <a:t>まちづくり」施策を通じた一次予防事業から、高齢者全体・まち全体を健康に</a:t>
            </a:r>
            <a:r>
              <a:rPr lang="ja-JP" altLang="en-US" sz="1050" dirty="0" smtClean="0"/>
              <a:t>する、効果的</a:t>
            </a:r>
            <a:r>
              <a:rPr lang="ja-JP" altLang="en-US" sz="1050" dirty="0"/>
              <a:t>な介護予防・健康増進施策への</a:t>
            </a:r>
            <a:r>
              <a:rPr lang="ja-JP" altLang="en-US" sz="1050" dirty="0" smtClean="0"/>
              <a:t>ヒントを得るためのもの。</a:t>
            </a:r>
            <a:endParaRPr lang="en-US" altLang="ja-JP" sz="1050" dirty="0" smtClean="0"/>
          </a:p>
          <a:p>
            <a:r>
              <a:rPr lang="ja-JP" altLang="en-US" sz="1050" dirty="0"/>
              <a:t>　</a:t>
            </a:r>
            <a:r>
              <a:rPr lang="ja-JP" altLang="en-US" sz="1050" dirty="0" smtClean="0"/>
              <a:t>八尾市を対象として</a:t>
            </a:r>
            <a:r>
              <a:rPr lang="en-US" altLang="ja-JP" sz="1050" dirty="0" smtClean="0"/>
              <a:t>JAGES</a:t>
            </a:r>
            <a:r>
              <a:rPr lang="ja-JP" altLang="en-US" sz="1050" dirty="0"/>
              <a:t>プロジェクトに参画</a:t>
            </a:r>
            <a:r>
              <a:rPr lang="ja-JP" altLang="en-US" sz="1050" dirty="0" smtClean="0"/>
              <a:t>して、調査</a:t>
            </a:r>
            <a:r>
              <a:rPr lang="ja-JP" altLang="en-US" sz="1050" dirty="0"/>
              <a:t>を実施することで、全国</a:t>
            </a:r>
            <a:r>
              <a:rPr lang="en-US" altLang="ja-JP" sz="1050" dirty="0"/>
              <a:t>40</a:t>
            </a:r>
            <a:r>
              <a:rPr lang="ja-JP" altLang="en-US" sz="1050" dirty="0"/>
              <a:t>市町村の約</a:t>
            </a:r>
            <a:r>
              <a:rPr lang="en-US" altLang="ja-JP" sz="1050" dirty="0"/>
              <a:t>20</a:t>
            </a:r>
            <a:r>
              <a:rPr lang="ja-JP" altLang="en-US" sz="1050" dirty="0"/>
              <a:t>万人の高齢者データと比較し</a:t>
            </a:r>
            <a:r>
              <a:rPr lang="ja-JP" altLang="en-US" sz="1050" dirty="0" smtClean="0"/>
              <a:t>、大阪府の参考データとして、地域</a:t>
            </a:r>
            <a:r>
              <a:rPr lang="ja-JP" altLang="en-US" sz="1050" dirty="0"/>
              <a:t>の健康資源（地域</a:t>
            </a:r>
            <a:r>
              <a:rPr lang="ja-JP" altLang="en-US" sz="1050" dirty="0" smtClean="0"/>
              <a:t>のつながり</a:t>
            </a:r>
            <a:r>
              <a:rPr lang="ja-JP" altLang="en-US" sz="1050" dirty="0"/>
              <a:t>・サロン活動等）と健康長寿に関連する要因分析を</a:t>
            </a:r>
            <a:r>
              <a:rPr lang="ja-JP" altLang="en-US" sz="1050" dirty="0" smtClean="0"/>
              <a:t>行ったもの。</a:t>
            </a:r>
            <a:endParaRPr lang="ja-JP" altLang="en-US" sz="1050" dirty="0"/>
          </a:p>
          <a:p>
            <a:r>
              <a:rPr lang="en-US" altLang="ja-JP" sz="1050" dirty="0" smtClean="0"/>
              <a:t>《</a:t>
            </a:r>
            <a:r>
              <a:rPr lang="ja-JP" altLang="en-US" sz="1050" dirty="0" smtClean="0"/>
              <a:t>アンケート結果概要（主観年齢と生きがい）</a:t>
            </a:r>
            <a:r>
              <a:rPr lang="en-US" altLang="ja-JP" sz="1050" dirty="0" smtClean="0"/>
              <a:t>》</a:t>
            </a:r>
          </a:p>
          <a:p>
            <a:r>
              <a:rPr lang="ja-JP" altLang="en-US" sz="1050" dirty="0"/>
              <a:t>　</a:t>
            </a:r>
            <a:r>
              <a:rPr lang="ja-JP" altLang="en-US" sz="1050" dirty="0" smtClean="0"/>
              <a:t>約</a:t>
            </a:r>
            <a:r>
              <a:rPr lang="en-US" altLang="ja-JP" sz="1050" dirty="0"/>
              <a:t>60%</a:t>
            </a:r>
            <a:r>
              <a:rPr lang="ja-JP" altLang="en-US" sz="1050" dirty="0"/>
              <a:t>の方が、実年齢より</a:t>
            </a:r>
            <a:r>
              <a:rPr lang="ja-JP" altLang="en-US" sz="1050" dirty="0" err="1"/>
              <a:t>若く感じて</a:t>
            </a:r>
            <a:r>
              <a:rPr lang="ja-JP" altLang="en-US" sz="1050" dirty="0"/>
              <a:t>おり、実年齢より低いと感じている方は、５％程度だった。また生きがいがあると感じている人</a:t>
            </a:r>
            <a:r>
              <a:rPr lang="ja-JP" altLang="en-US" sz="1050" dirty="0" smtClean="0"/>
              <a:t>は約</a:t>
            </a:r>
            <a:r>
              <a:rPr lang="en-US" altLang="ja-JP" sz="1050" dirty="0" smtClean="0"/>
              <a:t>73</a:t>
            </a:r>
            <a:r>
              <a:rPr lang="en-US" altLang="ja-JP" sz="1050" dirty="0"/>
              <a:t>%</a:t>
            </a:r>
            <a:r>
              <a:rPr lang="ja-JP" altLang="en-US" sz="1050" dirty="0" err="1"/>
              <a:t>、</a:t>
            </a:r>
            <a:r>
              <a:rPr lang="ja-JP" altLang="en-US" sz="1050" dirty="0"/>
              <a:t>そうでない人は、約</a:t>
            </a:r>
            <a:r>
              <a:rPr lang="en-US" altLang="ja-JP" sz="1050" dirty="0"/>
              <a:t>22%</a:t>
            </a:r>
            <a:r>
              <a:rPr lang="ja-JP" altLang="en-US" sz="1050" dirty="0"/>
              <a:t>であった。</a:t>
            </a:r>
          </a:p>
          <a:p>
            <a:endParaRPr lang="ja-JP" altLang="en-US" sz="1050" dirty="0"/>
          </a:p>
        </p:txBody>
      </p:sp>
      <p:sp>
        <p:nvSpPr>
          <p:cNvPr id="19"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14</a:t>
            </a:r>
            <a:endParaRPr kumimoji="1" lang="ja-JP" altLang="en-US" sz="1600" b="1" dirty="0">
              <a:solidFill>
                <a:schemeClr val="tx1"/>
              </a:solidFill>
            </a:endParaRPr>
          </a:p>
        </p:txBody>
      </p:sp>
      <p:sp>
        <p:nvSpPr>
          <p:cNvPr id="25" name="正方形/長方形 24"/>
          <p:cNvSpPr/>
          <p:nvPr/>
        </p:nvSpPr>
        <p:spPr>
          <a:xfrm>
            <a:off x="293989" y="6323416"/>
            <a:ext cx="5076276" cy="415498"/>
          </a:xfrm>
          <a:prstGeom prst="rect">
            <a:avLst/>
          </a:prstGeom>
        </p:spPr>
        <p:txBody>
          <a:bodyPr wrap="square">
            <a:spAutoFit/>
          </a:bodyPr>
          <a:lstStyle/>
          <a:p>
            <a:r>
              <a:rPr lang="en-US" altLang="ja-JP" sz="1050" dirty="0" smtClean="0"/>
              <a:t>※</a:t>
            </a:r>
            <a:r>
              <a:rPr lang="ja-JP" altLang="en-US" sz="1050" dirty="0"/>
              <a:t>日本老年学的評価研究</a:t>
            </a:r>
            <a:r>
              <a:rPr lang="en-US" altLang="ja-JP" sz="1050" dirty="0" smtClean="0"/>
              <a:t>HP</a:t>
            </a:r>
            <a:endParaRPr lang="ja-JP" altLang="en-US" sz="1050" dirty="0"/>
          </a:p>
          <a:p>
            <a:r>
              <a:rPr lang="en-US" altLang="ja-JP" sz="1050" dirty="0"/>
              <a:t>https://www.jages.net/</a:t>
            </a:r>
            <a:endParaRPr lang="en-US" altLang="ja-JP" sz="1050" dirty="0" smtClean="0"/>
          </a:p>
        </p:txBody>
      </p:sp>
      <p:pic>
        <p:nvPicPr>
          <p:cNvPr id="8" name="図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7368" y="1109471"/>
            <a:ext cx="3951010" cy="2560486"/>
          </a:xfrm>
          <a:prstGeom prst="rect">
            <a:avLst/>
          </a:prstGeom>
        </p:spPr>
      </p:pic>
    </p:spTree>
    <p:extLst>
      <p:ext uri="{BB962C8B-B14F-4D97-AF65-F5344CB8AC3E}">
        <p14:creationId xmlns:p14="http://schemas.microsoft.com/office/powerpoint/2010/main" val="236296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　　　　　</a:t>
              </a:r>
              <a:r>
                <a:rPr lang="en-US" altLang="ja-JP" b="1" dirty="0">
                  <a:solidFill>
                    <a:schemeClr val="tx1"/>
                  </a:solidFill>
                </a:rPr>
                <a:t>10</a:t>
              </a:r>
              <a:r>
                <a:rPr lang="ja-JP" altLang="en-US" b="1" dirty="0">
                  <a:solidFill>
                    <a:schemeClr val="tx1"/>
                  </a:solidFill>
                </a:rPr>
                <a:t>歳</a:t>
              </a:r>
              <a:r>
                <a:rPr lang="ja-JP" altLang="en-US" b="1" dirty="0" smtClean="0">
                  <a:solidFill>
                    <a:schemeClr val="tx1"/>
                  </a:solidFill>
                </a:rPr>
                <a:t>若返り事業に活かせるツール</a:t>
              </a:r>
              <a:r>
                <a:rPr lang="ja-JP" altLang="en-US" b="1" dirty="0">
                  <a:solidFill>
                    <a:schemeClr val="tx1"/>
                  </a:solidFill>
                </a:rPr>
                <a:t>や</a:t>
              </a:r>
              <a:r>
                <a:rPr lang="ja-JP" altLang="en-US" b="1" dirty="0" smtClean="0">
                  <a:solidFill>
                    <a:schemeClr val="tx1"/>
                  </a:solidFill>
                </a:rPr>
                <a:t>情報</a:t>
              </a:r>
              <a:r>
                <a:rPr lang="ja-JP" altLang="en-US" b="1" dirty="0">
                  <a:solidFill>
                    <a:schemeClr val="tx1"/>
                  </a:solidFill>
                </a:rPr>
                <a:t>　　　　　　</a:t>
              </a:r>
              <a:endParaRPr lang="en-US" altLang="ja-JP" b="1" dirty="0">
                <a:solidFill>
                  <a:schemeClr val="tx1"/>
                </a:solidFill>
              </a:endParaRP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a:solidFill>
                    <a:schemeClr val="tx1"/>
                  </a:solidFill>
                  <a:latin typeface="メイリオ" panose="020B0604030504040204" pitchFamily="50" charset="-128"/>
                  <a:ea typeface="メイリオ" panose="020B0604030504040204" pitchFamily="50" charset="-128"/>
                </a:rPr>
                <a:t>Ⅴ</a:t>
              </a:r>
              <a:endParaRPr kumimoji="1" lang="ja-JP" altLang="en-US" b="1">
                <a:solidFill>
                  <a:schemeClr val="tx1"/>
                </a:solidFill>
                <a:latin typeface="メイリオ" panose="020B0604030504040204" pitchFamily="50" charset="-128"/>
                <a:ea typeface="メイリオ" panose="020B0604030504040204" pitchFamily="50" charset="-128"/>
              </a:endParaRPr>
            </a:p>
          </p:txBody>
        </p:sp>
      </p:grpSp>
      <p:sp>
        <p:nvSpPr>
          <p:cNvPr id="7" name="テキスト ボックス 6"/>
          <p:cNvSpPr txBox="1"/>
          <p:nvPr/>
        </p:nvSpPr>
        <p:spPr>
          <a:xfrm>
            <a:off x="312919" y="1250377"/>
            <a:ext cx="6359237" cy="338554"/>
          </a:xfrm>
          <a:prstGeom prst="rect">
            <a:avLst/>
          </a:prstGeom>
          <a:noFill/>
        </p:spPr>
        <p:txBody>
          <a:bodyPr wrap="square" rtlCol="0">
            <a:spAutoFit/>
          </a:bodyPr>
          <a:lstStyle/>
          <a:p>
            <a:r>
              <a:rPr lang="ja-JP" altLang="en-US" sz="1600" b="1" dirty="0"/>
              <a:t>おおさか健活マイレージ　アスマイル（アプリ）</a:t>
            </a:r>
            <a:endParaRPr kumimoji="1" lang="ja-JP" altLang="en-US" sz="1600" b="1" dirty="0"/>
          </a:p>
        </p:txBody>
      </p:sp>
      <p:pic>
        <p:nvPicPr>
          <p:cNvPr id="11" name="図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59293" y="1088381"/>
            <a:ext cx="4614863" cy="2580732"/>
          </a:xfrm>
          <a:prstGeom prst="rect">
            <a:avLst/>
          </a:prstGeom>
        </p:spPr>
      </p:pic>
      <p:sp>
        <p:nvSpPr>
          <p:cNvPr id="13" name="正方形/長方形 12"/>
          <p:cNvSpPr/>
          <p:nvPr/>
        </p:nvSpPr>
        <p:spPr>
          <a:xfrm>
            <a:off x="329931" y="1535967"/>
            <a:ext cx="4561609" cy="2354491"/>
          </a:xfrm>
          <a:prstGeom prst="rect">
            <a:avLst/>
          </a:prstGeom>
        </p:spPr>
        <p:txBody>
          <a:bodyPr wrap="square" anchor="t">
            <a:spAutoFit/>
          </a:bodyPr>
          <a:lstStyle/>
          <a:p>
            <a:r>
              <a:rPr lang="ja-JP" altLang="en-US" sz="1050" dirty="0"/>
              <a:t>《概要》</a:t>
            </a:r>
          </a:p>
          <a:p>
            <a:r>
              <a:rPr lang="ja-JP" altLang="en-US" sz="1050" dirty="0" smtClean="0"/>
              <a:t>　おおさか</a:t>
            </a:r>
            <a:r>
              <a:rPr lang="ja-JP" altLang="en-US" sz="1050" dirty="0"/>
              <a:t>健活マイレージ　アスマイルとは、 大阪府健康づくり支援プラットフォーム整備等事業における、府民向けサービスの名称です。</a:t>
            </a:r>
            <a:endParaRPr lang="ja-JP" dirty="0"/>
          </a:p>
          <a:p>
            <a:r>
              <a:rPr lang="ja-JP" altLang="en-US" sz="1050" dirty="0"/>
              <a:t>　このサービスは、</a:t>
            </a:r>
            <a:r>
              <a:rPr lang="en-US" altLang="ja-JP" sz="1050" dirty="0"/>
              <a:t>18</a:t>
            </a:r>
            <a:r>
              <a:rPr lang="ja-JP" altLang="en-US" sz="1050" dirty="0"/>
              <a:t>歳以上の府内在住の方なら誰でも参加でき、専用スマートフォンアプリ「アスマイル」をダウンロードしていただくことで、ウォーキングや特定健診の受診、健康イベントへの参加などの健康行動を行った結果にポイントを付与し、一定のポイントが貯まると、抽選に参加できたり、電子マネーなどの特典と交換できる仕組みです。なお、専用スマートフォンアプリを利用できない方は、専用歩数計を購入することで参加いただくことが可能です。</a:t>
            </a:r>
          </a:p>
          <a:p>
            <a:endParaRPr lang="ja-JP" altLang="en-US" sz="1050" dirty="0"/>
          </a:p>
          <a:p>
            <a:r>
              <a:rPr lang="ja-JP" altLang="en-US" sz="1050" dirty="0"/>
              <a:t>　平成</a:t>
            </a:r>
            <a:r>
              <a:rPr lang="en-US" altLang="ja-JP" sz="1050" dirty="0"/>
              <a:t>31</a:t>
            </a:r>
            <a:r>
              <a:rPr lang="ja-JP" altLang="en-US" sz="1050" dirty="0"/>
              <a:t>年</a:t>
            </a:r>
            <a:r>
              <a:rPr lang="en-US" altLang="ja-JP" sz="1050" dirty="0"/>
              <a:t>1</a:t>
            </a:r>
            <a:r>
              <a:rPr lang="ja-JP" altLang="en-US" sz="1050" dirty="0"/>
              <a:t>月</a:t>
            </a:r>
            <a:r>
              <a:rPr lang="en-US" altLang="ja-JP" sz="1050" dirty="0"/>
              <a:t>21</a:t>
            </a:r>
            <a:r>
              <a:rPr lang="ja-JP" altLang="en-US" sz="1050" dirty="0"/>
              <a:t>日から令和元年</a:t>
            </a:r>
            <a:r>
              <a:rPr lang="en-US" altLang="ja-JP" sz="1050" dirty="0"/>
              <a:t>5</a:t>
            </a:r>
            <a:r>
              <a:rPr lang="ja-JP" altLang="en-US" sz="1050" dirty="0"/>
              <a:t>月</a:t>
            </a:r>
            <a:r>
              <a:rPr lang="en-US" altLang="ja-JP" sz="1050" dirty="0"/>
              <a:t>31</a:t>
            </a:r>
            <a:r>
              <a:rPr lang="ja-JP" altLang="en-US" sz="1050" dirty="0"/>
              <a:t>日まで、大阪市、門真市、岬町にお住まいの方を対象にモデル実施を行い、</a:t>
            </a:r>
            <a:r>
              <a:rPr lang="en-US" altLang="ja-JP" sz="1050" dirty="0"/>
              <a:t>10</a:t>
            </a:r>
            <a:r>
              <a:rPr lang="ja-JP" altLang="en-US" sz="1050" dirty="0"/>
              <a:t>月</a:t>
            </a:r>
            <a:r>
              <a:rPr lang="en-US" altLang="ja-JP" sz="1050" dirty="0"/>
              <a:t>28</a:t>
            </a:r>
            <a:r>
              <a:rPr lang="ja-JP" altLang="en-US" sz="1050" dirty="0"/>
              <a:t>日から府内の全ての市町村で事業を展開しています。</a:t>
            </a:r>
          </a:p>
        </p:txBody>
      </p:sp>
      <p:sp>
        <p:nvSpPr>
          <p:cNvPr id="17" name="正方形/長方形 16"/>
          <p:cNvSpPr/>
          <p:nvPr/>
        </p:nvSpPr>
        <p:spPr>
          <a:xfrm>
            <a:off x="293989" y="747773"/>
            <a:ext cx="9296552" cy="307777"/>
          </a:xfrm>
          <a:prstGeom prst="rect">
            <a:avLst/>
          </a:prstGeom>
        </p:spPr>
        <p:txBody>
          <a:bodyPr wrap="square">
            <a:spAutoFit/>
          </a:bodyPr>
          <a:lstStyle/>
          <a:p>
            <a:r>
              <a:rPr lang="ja-JP" altLang="en-US" sz="1400" dirty="0"/>
              <a:t>「</a:t>
            </a:r>
            <a:r>
              <a:rPr lang="en-US" altLang="ja-JP" sz="1400" dirty="0"/>
              <a:t>10</a:t>
            </a:r>
            <a:r>
              <a:rPr lang="ja-JP" altLang="en-US" sz="1400" dirty="0"/>
              <a:t>歳若返り」の取組み</a:t>
            </a:r>
            <a:r>
              <a:rPr lang="ja-JP" altLang="en-US" sz="1400" dirty="0" smtClean="0"/>
              <a:t>に組み合わせることで効果的に実施できるツールの</a:t>
            </a:r>
            <a:r>
              <a:rPr lang="ja-JP" altLang="en-US" sz="1400" dirty="0"/>
              <a:t>紹介</a:t>
            </a:r>
          </a:p>
        </p:txBody>
      </p:sp>
      <p:sp>
        <p:nvSpPr>
          <p:cNvPr id="5" name="メモ 25">
            <a:extLst>
              <a:ext uri="{FF2B5EF4-FFF2-40B4-BE49-F238E27FC236}">
                <a16:creationId xmlns:a16="http://schemas.microsoft.com/office/drawing/2014/main" id="{E2B4ADA1-AEA1-457E-94D4-94D00DC262B2}"/>
              </a:ext>
            </a:extLst>
          </p:cNvPr>
          <p:cNvSpPr/>
          <p:nvPr/>
        </p:nvSpPr>
        <p:spPr>
          <a:xfrm>
            <a:off x="5263753" y="3695980"/>
            <a:ext cx="4210403" cy="2957118"/>
          </a:xfrm>
          <a:prstGeom prst="foldedCorner">
            <a:avLst/>
          </a:prstGeom>
          <a:ln w="3175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200" dirty="0"/>
              <a:t>10歳若返りへの活用方法</a:t>
            </a:r>
            <a:r>
              <a:rPr kumimoji="1" lang="ja-JP" altLang="en-US" sz="1200" dirty="0"/>
              <a:t>アドバイス（</a:t>
            </a:r>
            <a:r>
              <a:rPr kumimoji="1" lang="en-US" altLang="ja-JP" sz="1200" dirty="0"/>
              <a:t>PA</a:t>
            </a:r>
            <a:r>
              <a:rPr kumimoji="1" lang="ja-JP" altLang="en-US" sz="1200" dirty="0"/>
              <a:t>会議）</a:t>
            </a:r>
          </a:p>
          <a:p>
            <a:endParaRPr lang="ja-JP" altLang="en-US" sz="1200" dirty="0"/>
          </a:p>
          <a:p>
            <a:r>
              <a:rPr lang="ja-JP" altLang="en-US" sz="1200" dirty="0"/>
              <a:t>アスマイルや健活おおさか推進府民</a:t>
            </a:r>
            <a:r>
              <a:rPr lang="ja-JP" altLang="en-US" sz="1200" dirty="0" smtClean="0"/>
              <a:t>会議をはじめとした、</a:t>
            </a:r>
            <a:endParaRPr lang="en-US" altLang="ja-JP" sz="1200" dirty="0" smtClean="0"/>
          </a:p>
          <a:p>
            <a:r>
              <a:rPr lang="ja-JP" altLang="en-US" sz="1200" dirty="0" smtClean="0"/>
              <a:t>庁内</a:t>
            </a:r>
            <a:r>
              <a:rPr lang="ja-JP" altLang="en-US" sz="1200" dirty="0"/>
              <a:t>の取組みとうまく連携させて10歳若返りの取組みを進める手法について</a:t>
            </a:r>
          </a:p>
        </p:txBody>
      </p:sp>
      <p:sp>
        <p:nvSpPr>
          <p:cNvPr id="6" name="正方形/長方形 5"/>
          <p:cNvSpPr/>
          <p:nvPr/>
        </p:nvSpPr>
        <p:spPr>
          <a:xfrm>
            <a:off x="312919" y="3836897"/>
            <a:ext cx="4953000" cy="415498"/>
          </a:xfrm>
          <a:prstGeom prst="rect">
            <a:avLst/>
          </a:prstGeom>
        </p:spPr>
        <p:txBody>
          <a:bodyPr>
            <a:spAutoFit/>
          </a:bodyPr>
          <a:lstStyle/>
          <a:p>
            <a:r>
              <a:rPr lang="en-US" altLang="ja-JP" sz="1050" dirty="0" smtClean="0"/>
              <a:t>※</a:t>
            </a:r>
            <a:r>
              <a:rPr lang="ja-JP" altLang="en-US" sz="1050" dirty="0" smtClean="0"/>
              <a:t>アスマイル</a:t>
            </a:r>
            <a:r>
              <a:rPr lang="en-US" altLang="ja-JP" sz="1050" dirty="0" smtClean="0"/>
              <a:t>HP</a:t>
            </a:r>
          </a:p>
          <a:p>
            <a:r>
              <a:rPr lang="en-US" altLang="ja-JP" sz="1050" dirty="0" smtClean="0"/>
              <a:t>http</a:t>
            </a:r>
            <a:r>
              <a:rPr lang="en-US" altLang="ja-JP" sz="1050" dirty="0"/>
              <a:t>://www.pref.osaka.lg.jp/kokuho/platform/asmile.html</a:t>
            </a:r>
            <a:endParaRPr lang="ja-JP" altLang="en-US" sz="1050" dirty="0"/>
          </a:p>
        </p:txBody>
      </p:sp>
      <p:sp>
        <p:nvSpPr>
          <p:cNvPr id="20" name="正方形/長方形 19"/>
          <p:cNvSpPr/>
          <p:nvPr/>
        </p:nvSpPr>
        <p:spPr>
          <a:xfrm>
            <a:off x="353899" y="4224035"/>
            <a:ext cx="4613216" cy="338554"/>
          </a:xfrm>
          <a:prstGeom prst="rect">
            <a:avLst/>
          </a:prstGeom>
        </p:spPr>
        <p:txBody>
          <a:bodyPr wrap="square">
            <a:spAutoFit/>
          </a:bodyPr>
          <a:lstStyle/>
          <a:p>
            <a:r>
              <a:rPr lang="ja-JP" altLang="en-US" sz="1600" b="1" dirty="0" smtClean="0">
                <a:solidFill>
                  <a:srgbClr val="111111"/>
                </a:solidFill>
              </a:rPr>
              <a:t>健</a:t>
            </a:r>
            <a:r>
              <a:rPr lang="ja-JP" altLang="en-US" sz="1600" b="1" dirty="0">
                <a:solidFill>
                  <a:srgbClr val="111111"/>
                </a:solidFill>
              </a:rPr>
              <a:t>活おおさか推進府民会議</a:t>
            </a:r>
            <a:endParaRPr lang="ja-JP" altLang="en-US" sz="1600" dirty="0"/>
          </a:p>
        </p:txBody>
      </p:sp>
      <p:sp>
        <p:nvSpPr>
          <p:cNvPr id="21" name="正方形/長方形 20"/>
          <p:cNvSpPr/>
          <p:nvPr/>
        </p:nvSpPr>
        <p:spPr>
          <a:xfrm>
            <a:off x="249116" y="5822676"/>
            <a:ext cx="5076276" cy="415498"/>
          </a:xfrm>
          <a:prstGeom prst="rect">
            <a:avLst/>
          </a:prstGeom>
        </p:spPr>
        <p:txBody>
          <a:bodyPr wrap="square">
            <a:spAutoFit/>
          </a:bodyPr>
          <a:lstStyle/>
          <a:p>
            <a:r>
              <a:rPr lang="en-US" altLang="ja-JP" sz="1050" dirty="0" smtClean="0"/>
              <a:t>※</a:t>
            </a:r>
            <a:r>
              <a:rPr lang="ja-JP" altLang="en-US" sz="1050" dirty="0" smtClean="0"/>
              <a:t>健</a:t>
            </a:r>
            <a:r>
              <a:rPr lang="ja-JP" altLang="en-US" sz="1050" dirty="0"/>
              <a:t>活おおさか推進府民</a:t>
            </a:r>
            <a:r>
              <a:rPr lang="ja-JP" altLang="en-US" sz="1050" dirty="0" smtClean="0"/>
              <a:t>会議</a:t>
            </a:r>
            <a:r>
              <a:rPr lang="en-US" altLang="ja-JP" sz="1050" dirty="0" smtClean="0"/>
              <a:t>HP</a:t>
            </a:r>
            <a:endParaRPr lang="ja-JP" altLang="en-US" sz="1050" dirty="0"/>
          </a:p>
          <a:p>
            <a:r>
              <a:rPr lang="en-US" altLang="ja-JP" sz="1050" dirty="0"/>
              <a:t>http://</a:t>
            </a:r>
            <a:r>
              <a:rPr lang="en-US" altLang="ja-JP" sz="1050" dirty="0" smtClean="0"/>
              <a:t>www.pref.osaka.lg.jp/kenkozukuri/kenkatsu_community/index.html</a:t>
            </a:r>
          </a:p>
        </p:txBody>
      </p:sp>
      <p:sp>
        <p:nvSpPr>
          <p:cNvPr id="22" name="正方形/長方形 21"/>
          <p:cNvSpPr/>
          <p:nvPr/>
        </p:nvSpPr>
        <p:spPr>
          <a:xfrm>
            <a:off x="293989" y="4483848"/>
            <a:ext cx="4673126" cy="1546577"/>
          </a:xfrm>
          <a:prstGeom prst="rect">
            <a:avLst/>
          </a:prstGeom>
        </p:spPr>
        <p:txBody>
          <a:bodyPr wrap="square" anchor="t">
            <a:spAutoFit/>
          </a:bodyPr>
          <a:lstStyle/>
          <a:p>
            <a:r>
              <a:rPr lang="ja-JP" altLang="en-US" sz="1050" dirty="0"/>
              <a:t>《概要</a:t>
            </a:r>
            <a:r>
              <a:rPr lang="ja-JP" altLang="en-US" sz="1050" dirty="0" smtClean="0"/>
              <a:t>》</a:t>
            </a:r>
            <a:endParaRPr lang="en-US" altLang="ja-JP" sz="1050" dirty="0" smtClean="0"/>
          </a:p>
          <a:p>
            <a:r>
              <a:rPr lang="ja-JP" altLang="en-US" sz="1050" dirty="0"/>
              <a:t>　大阪府では</a:t>
            </a:r>
            <a:r>
              <a:rPr lang="ja-JP" altLang="en-US" sz="1050" dirty="0" smtClean="0"/>
              <a:t>、「</a:t>
            </a:r>
            <a:r>
              <a:rPr lang="ja-JP" altLang="en-US" sz="1050" dirty="0"/>
              <a:t>いのち・健康」を重点テーマとする</a:t>
            </a:r>
            <a:r>
              <a:rPr lang="en-US" altLang="ja-JP" sz="1050" dirty="0"/>
              <a:t>2025</a:t>
            </a:r>
            <a:r>
              <a:rPr lang="ja-JP" altLang="en-US" sz="1050" dirty="0"/>
              <a:t>年大阪・関西万博の開催に向け、市町村、事業者、保健医療関係者、医療保険者など“多様な主体の連携・協働”による健康づくりを推進するために本府民会議を設立</a:t>
            </a:r>
            <a:r>
              <a:rPr lang="ja-JP" altLang="en-US" sz="1050" dirty="0" smtClean="0"/>
              <a:t>しました。</a:t>
            </a:r>
            <a:endParaRPr lang="en-US" altLang="ja-JP" sz="1050" dirty="0" smtClean="0"/>
          </a:p>
          <a:p>
            <a:r>
              <a:rPr lang="ja-JP" altLang="en-US" sz="1050" dirty="0"/>
              <a:t>　</a:t>
            </a:r>
            <a:r>
              <a:rPr lang="ja-JP" altLang="en-US" sz="1050" dirty="0" smtClean="0"/>
              <a:t>本会議では、</a:t>
            </a:r>
            <a:r>
              <a:rPr lang="en-US" altLang="ja-JP" sz="1050" b="1" dirty="0" smtClean="0"/>
              <a:t>『</a:t>
            </a:r>
            <a:r>
              <a:rPr lang="ja-JP" altLang="en-US" sz="1050" b="1" dirty="0"/>
              <a:t>健活１０</a:t>
            </a:r>
            <a:r>
              <a:rPr lang="en-US" altLang="ja-JP" sz="1050" b="1" dirty="0" smtClean="0"/>
              <a:t>』(</a:t>
            </a:r>
            <a:r>
              <a:rPr lang="ja-JP" altLang="en-US" sz="1050" b="1" dirty="0" smtClean="0"/>
              <a:t>ケンカツ テン</a:t>
            </a:r>
            <a:r>
              <a:rPr lang="en-US" altLang="ja-JP" sz="1050" b="1" dirty="0" smtClean="0"/>
              <a:t>)</a:t>
            </a:r>
            <a:r>
              <a:rPr lang="ja-JP" altLang="en-US" sz="1050" dirty="0" smtClean="0"/>
              <a:t>の</a:t>
            </a:r>
            <a:r>
              <a:rPr lang="ja-JP" altLang="en-US" sz="1050" dirty="0"/>
              <a:t>取組みを推進するため、活動方針に基づき、府民の主体的な健康づくり活動への支援を通じて、健康づくりの気運醸成を図ります。</a:t>
            </a:r>
            <a:endParaRPr lang="en-US" altLang="ja-JP" sz="1050" dirty="0">
              <a:solidFill>
                <a:srgbClr val="FF0000"/>
              </a:solidFill>
            </a:endParaRPr>
          </a:p>
          <a:p>
            <a:endParaRPr lang="ja-JP" altLang="en-US" sz="1050" dirty="0"/>
          </a:p>
        </p:txBody>
      </p:sp>
      <p:sp>
        <p:nvSpPr>
          <p:cNvPr id="19"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15</a:t>
            </a:r>
            <a:endParaRPr kumimoji="1" lang="ja-JP" altLang="en-US" sz="1600" b="1" dirty="0">
              <a:solidFill>
                <a:schemeClr val="tx1"/>
              </a:solidFill>
            </a:endParaRPr>
          </a:p>
        </p:txBody>
      </p:sp>
      <p:sp>
        <p:nvSpPr>
          <p:cNvPr id="25" name="正方形/長方形 24"/>
          <p:cNvSpPr/>
          <p:nvPr/>
        </p:nvSpPr>
        <p:spPr>
          <a:xfrm>
            <a:off x="249115" y="6221559"/>
            <a:ext cx="5076276" cy="415498"/>
          </a:xfrm>
          <a:prstGeom prst="rect">
            <a:avLst/>
          </a:prstGeom>
        </p:spPr>
        <p:txBody>
          <a:bodyPr wrap="square">
            <a:spAutoFit/>
          </a:bodyPr>
          <a:lstStyle/>
          <a:p>
            <a:r>
              <a:rPr lang="en-US" altLang="ja-JP" sz="1050" dirty="0" smtClean="0"/>
              <a:t>※</a:t>
            </a:r>
            <a:r>
              <a:rPr lang="ja-JP" altLang="en-US" sz="1050" dirty="0" smtClean="0"/>
              <a:t>健活</a:t>
            </a:r>
            <a:r>
              <a:rPr lang="en-US" altLang="ja-JP" sz="1050" dirty="0" smtClean="0"/>
              <a:t>10HP</a:t>
            </a:r>
            <a:endParaRPr lang="ja-JP" altLang="en-US" sz="1050" dirty="0"/>
          </a:p>
          <a:p>
            <a:r>
              <a:rPr lang="en-US" altLang="ja-JP" sz="1050" dirty="0"/>
              <a:t>http://www.pref.osaka.lg.jp/kenkozukuri/kenkatsu10/index.html</a:t>
            </a:r>
            <a:endParaRPr lang="en-US" altLang="ja-JP" sz="1050" dirty="0" smtClean="0"/>
          </a:p>
        </p:txBody>
      </p:sp>
    </p:spTree>
    <p:extLst>
      <p:ext uri="{BB962C8B-B14F-4D97-AF65-F5344CB8AC3E}">
        <p14:creationId xmlns:p14="http://schemas.microsoft.com/office/powerpoint/2010/main" val="414073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E349BD-E4E5-4272-951F-BA7D4F1E14B8}"/>
              </a:ext>
            </a:extLst>
          </p:cNvPr>
          <p:cNvSpPr txBox="1"/>
          <p:nvPr/>
        </p:nvSpPr>
        <p:spPr>
          <a:xfrm>
            <a:off x="589844" y="1541016"/>
            <a:ext cx="8979458" cy="3785652"/>
          </a:xfrm>
          <a:prstGeom prst="rect">
            <a:avLst/>
          </a:prstGeom>
          <a:noFill/>
        </p:spPr>
        <p:txBody>
          <a:bodyPr wrap="square" rtlCol="0" anchor="t">
            <a:spAutoFit/>
          </a:bodyPr>
          <a:lstStyle/>
          <a:p>
            <a:r>
              <a:rPr kumimoji="1" lang="en-US" altLang="ja-JP" sz="2400" dirty="0">
                <a:solidFill>
                  <a:schemeClr val="bg1"/>
                </a:solidFill>
                <a:latin typeface="メイリオ" panose="020B0604030504040204" pitchFamily="50" charset="-128"/>
                <a:ea typeface="メイリオ" panose="020B0604030504040204" pitchFamily="50" charset="-128"/>
              </a:rPr>
              <a:t>Ⅰ</a:t>
            </a:r>
            <a:r>
              <a:rPr lang="ja-JP" altLang="en-US" sz="2400" dirty="0">
                <a:solidFill>
                  <a:schemeClr val="bg1"/>
                </a:solidFill>
                <a:latin typeface="メイリオ" panose="020B0604030504040204" pitchFamily="50" charset="-128"/>
                <a:ea typeface="メイリオ" panose="020B0604030504040204" pitchFamily="50" charset="-128"/>
              </a:rPr>
              <a:t>　</a:t>
            </a:r>
            <a:r>
              <a:rPr lang="en-US" altLang="ja-JP" sz="2400" dirty="0">
                <a:solidFill>
                  <a:schemeClr val="bg1"/>
                </a:solidFill>
                <a:latin typeface="メイリオ" panose="020B0604030504040204" pitchFamily="50" charset="-128"/>
                <a:ea typeface="メイリオ" panose="020B0604030504040204" pitchFamily="50" charset="-128"/>
              </a:rPr>
              <a:t>10</a:t>
            </a:r>
            <a:r>
              <a:rPr lang="ja-JP" altLang="en-US" sz="2400" dirty="0">
                <a:solidFill>
                  <a:schemeClr val="bg1"/>
                </a:solidFill>
                <a:latin typeface="メイリオ" panose="020B0604030504040204" pitchFamily="50" charset="-128"/>
                <a:ea typeface="メイリオ" panose="020B0604030504040204" pitchFamily="50" charset="-128"/>
              </a:rPr>
              <a:t>歳若返りと</a:t>
            </a:r>
            <a:r>
              <a:rPr lang="ja-JP" altLang="en-US" sz="2400" dirty="0" smtClean="0">
                <a:solidFill>
                  <a:schemeClr val="bg1"/>
                </a:solidFill>
                <a:latin typeface="メイリオ" panose="020B0604030504040204" pitchFamily="50" charset="-128"/>
                <a:ea typeface="メイリオ" panose="020B0604030504040204" pitchFamily="50" charset="-128"/>
              </a:rPr>
              <a:t>は ・</a:t>
            </a:r>
            <a:r>
              <a:rPr lang="ja-JP" altLang="en-US" sz="2400" dirty="0">
                <a:solidFill>
                  <a:schemeClr val="bg1"/>
                </a:solidFill>
                <a:latin typeface="メイリオ" panose="020B0604030504040204" pitchFamily="50" charset="-128"/>
                <a:ea typeface="メイリオ" panose="020B0604030504040204" pitchFamily="50" charset="-128"/>
              </a:rPr>
              <a:t>・</a:t>
            </a:r>
            <a:r>
              <a:rPr lang="ja-JP" altLang="en-US" sz="2400" dirty="0" smtClean="0">
                <a:solidFill>
                  <a:schemeClr val="bg1"/>
                </a:solidFill>
                <a:latin typeface="メイリオ" panose="020B0604030504040204" pitchFamily="50" charset="-128"/>
                <a:ea typeface="メイリオ" panose="020B0604030504040204" pitchFamily="50" charset="-128"/>
              </a:rPr>
              <a:t>・・・・・・・・・・・・・・・・</a:t>
            </a:r>
            <a:r>
              <a:rPr lang="en-US" altLang="ja-JP" sz="2400" dirty="0" smtClean="0">
                <a:solidFill>
                  <a:schemeClr val="bg1"/>
                </a:solidFill>
                <a:latin typeface="メイリオ" panose="020B0604030504040204" pitchFamily="50" charset="-128"/>
                <a:ea typeface="メイリオ" panose="020B0604030504040204" pitchFamily="50" charset="-128"/>
              </a:rPr>
              <a:t>2</a:t>
            </a:r>
            <a:endParaRPr lang="en-US" altLang="ja-JP" sz="2400" dirty="0">
              <a:solidFill>
                <a:schemeClr val="bg1"/>
              </a:solidFill>
              <a:latin typeface="メイリオ" panose="020B0604030504040204" pitchFamily="50" charset="-128"/>
              <a:ea typeface="メイリオ" panose="020B0604030504040204" pitchFamily="50" charset="-128"/>
            </a:endParaRPr>
          </a:p>
          <a:p>
            <a:endParaRPr kumimoji="1" lang="en-US" altLang="ja-JP" sz="2400" dirty="0">
              <a:solidFill>
                <a:schemeClr val="bg1"/>
              </a:solidFill>
              <a:latin typeface="メイリオ" panose="020B0604030504040204" pitchFamily="50" charset="-128"/>
              <a:ea typeface="メイリオ" panose="020B0604030504040204" pitchFamily="50" charset="-128"/>
            </a:endParaRPr>
          </a:p>
          <a:p>
            <a:r>
              <a:rPr kumimoji="1" lang="en-US" altLang="ja-JP" sz="2400" dirty="0">
                <a:solidFill>
                  <a:schemeClr val="bg1"/>
                </a:solidFill>
                <a:latin typeface="メイリオ" panose="020B0604030504040204" pitchFamily="50" charset="-128"/>
                <a:ea typeface="メイリオ" panose="020B0604030504040204" pitchFamily="50" charset="-128"/>
              </a:rPr>
              <a:t>Ⅱ</a:t>
            </a:r>
            <a:r>
              <a:rPr kumimoji="1" lang="ja-JP" altLang="en-US" sz="2400" dirty="0">
                <a:solidFill>
                  <a:schemeClr val="bg1"/>
                </a:solidFill>
                <a:latin typeface="メイリオ" panose="020B0604030504040204" pitchFamily="50" charset="-128"/>
                <a:ea typeface="メイリオ" panose="020B0604030504040204" pitchFamily="50" charset="-128"/>
              </a:rPr>
              <a:t>　</a:t>
            </a:r>
            <a:r>
              <a:rPr kumimoji="1" lang="en-US" altLang="ja-JP" sz="2400" dirty="0">
                <a:solidFill>
                  <a:schemeClr val="bg1"/>
                </a:solidFill>
                <a:latin typeface="メイリオ" panose="020B0604030504040204" pitchFamily="50" charset="-128"/>
                <a:ea typeface="メイリオ" panose="020B0604030504040204" pitchFamily="50" charset="-128"/>
              </a:rPr>
              <a:t>10</a:t>
            </a:r>
            <a:r>
              <a:rPr kumimoji="1" lang="ja-JP" altLang="en-US" sz="2400" dirty="0">
                <a:solidFill>
                  <a:schemeClr val="bg1"/>
                </a:solidFill>
                <a:latin typeface="メイリオ" panose="020B0604030504040204" pitchFamily="50" charset="-128"/>
                <a:ea typeface="メイリオ" panose="020B0604030504040204" pitchFamily="50" charset="-128"/>
              </a:rPr>
              <a:t>歳若返り実践モデル</a:t>
            </a:r>
            <a:r>
              <a:rPr kumimoji="1" lang="en-US" altLang="ja-JP" sz="2400" dirty="0" smtClean="0">
                <a:solidFill>
                  <a:schemeClr val="bg1"/>
                </a:solidFill>
                <a:latin typeface="メイリオ" panose="020B0604030504040204" pitchFamily="50" charset="-128"/>
                <a:ea typeface="メイリオ" panose="020B0604030504040204" pitchFamily="50" charset="-128"/>
              </a:rPr>
              <a:t>2019</a:t>
            </a:r>
            <a:r>
              <a:rPr lang="ja-JP" altLang="en-US" sz="2400" dirty="0">
                <a:solidFill>
                  <a:schemeClr val="bg1"/>
                </a:solidFill>
                <a:latin typeface="メイリオ" panose="020B0604030504040204" pitchFamily="50" charset="-128"/>
                <a:ea typeface="メイリオ" panose="020B0604030504040204" pitchFamily="50" charset="-128"/>
              </a:rPr>
              <a:t>・</a:t>
            </a:r>
            <a:r>
              <a:rPr kumimoji="1" lang="ja-JP" altLang="en-US" sz="2400" dirty="0" smtClean="0">
                <a:solidFill>
                  <a:schemeClr val="bg1"/>
                </a:solidFill>
                <a:latin typeface="メイリオ" panose="020B0604030504040204" pitchFamily="50" charset="-128"/>
                <a:ea typeface="メイリオ" panose="020B0604030504040204" pitchFamily="50" charset="-128"/>
              </a:rPr>
              <a:t>・・・・・・・・・・・・</a:t>
            </a:r>
            <a:r>
              <a:rPr kumimoji="1" lang="en-US" altLang="ja-JP" sz="2400" dirty="0" smtClean="0">
                <a:solidFill>
                  <a:schemeClr val="bg1"/>
                </a:solidFill>
                <a:latin typeface="メイリオ" panose="020B0604030504040204" pitchFamily="50" charset="-128"/>
                <a:ea typeface="メイリオ" panose="020B0604030504040204" pitchFamily="50" charset="-128"/>
              </a:rPr>
              <a:t>3</a:t>
            </a:r>
            <a:endParaRPr kumimoji="1" lang="en-US" altLang="ja-JP" sz="2400" dirty="0">
              <a:solidFill>
                <a:schemeClr val="bg1"/>
              </a:solidFill>
              <a:latin typeface="メイリオ" panose="020B0604030504040204" pitchFamily="50" charset="-128"/>
              <a:ea typeface="メイリオ" panose="020B0604030504040204" pitchFamily="50" charset="-128"/>
            </a:endParaRPr>
          </a:p>
          <a:p>
            <a:endParaRPr lang="en-US" altLang="ja-JP" sz="2400" dirty="0">
              <a:solidFill>
                <a:schemeClr val="bg1"/>
              </a:solidFill>
              <a:latin typeface="メイリオ" panose="020B0604030504040204" pitchFamily="50" charset="-128"/>
              <a:ea typeface="メイリオ" panose="020B0604030504040204" pitchFamily="50" charset="-128"/>
            </a:endParaRPr>
          </a:p>
          <a:p>
            <a:r>
              <a:rPr kumimoji="1" lang="en-US" altLang="ja-JP" sz="2400" dirty="0">
                <a:solidFill>
                  <a:schemeClr val="bg1"/>
                </a:solidFill>
                <a:latin typeface="メイリオ" panose="020B0604030504040204" pitchFamily="50" charset="-128"/>
                <a:ea typeface="メイリオ" panose="020B0604030504040204" pitchFamily="50" charset="-128"/>
              </a:rPr>
              <a:t>Ⅲ</a:t>
            </a:r>
            <a:r>
              <a:rPr kumimoji="1" lang="ja-JP" altLang="en-US" sz="2400" dirty="0">
                <a:solidFill>
                  <a:schemeClr val="bg1"/>
                </a:solidFill>
                <a:latin typeface="メイリオ" panose="020B0604030504040204" pitchFamily="50" charset="-128"/>
                <a:ea typeface="メイリオ" panose="020B0604030504040204" pitchFamily="50" charset="-128"/>
              </a:rPr>
              <a:t>　モデル事業の課題と若返りの</a:t>
            </a:r>
            <a:r>
              <a:rPr lang="ja-JP" altLang="en-US" sz="2400" dirty="0" smtClean="0">
                <a:solidFill>
                  <a:schemeClr val="bg1"/>
                </a:solidFill>
                <a:latin typeface="メイリオ" panose="020B0604030504040204" pitchFamily="50" charset="-128"/>
                <a:ea typeface="メイリオ" panose="020B0604030504040204" pitchFamily="50" charset="-128"/>
              </a:rPr>
              <a:t>要素 ・・・・・</a:t>
            </a:r>
            <a:r>
              <a:rPr lang="ja-JP" altLang="en-US" sz="2400" dirty="0">
                <a:solidFill>
                  <a:schemeClr val="bg1"/>
                </a:solidFill>
                <a:latin typeface="メイリオ" panose="020B0604030504040204" pitchFamily="50" charset="-128"/>
                <a:ea typeface="メイリオ" panose="020B0604030504040204" pitchFamily="50" charset="-128"/>
              </a:rPr>
              <a:t>・・・・</a:t>
            </a:r>
            <a:r>
              <a:rPr lang="ja-JP" altLang="en-US" sz="2400" dirty="0" smtClean="0">
                <a:solidFill>
                  <a:schemeClr val="bg1"/>
                </a:solidFill>
                <a:latin typeface="メイリオ" panose="020B0604030504040204" pitchFamily="50" charset="-128"/>
                <a:ea typeface="メイリオ" panose="020B0604030504040204" pitchFamily="50" charset="-128"/>
              </a:rPr>
              <a:t>・</a:t>
            </a:r>
            <a:r>
              <a:rPr lang="en-US" altLang="ja-JP" sz="2400" dirty="0" smtClean="0">
                <a:solidFill>
                  <a:schemeClr val="bg1"/>
                </a:solidFill>
                <a:latin typeface="メイリオ" panose="020B0604030504040204" pitchFamily="50" charset="-128"/>
                <a:ea typeface="メイリオ" panose="020B0604030504040204" pitchFamily="50" charset="-128"/>
              </a:rPr>
              <a:t>10</a:t>
            </a:r>
            <a:endParaRPr kumimoji="1" lang="en-US" altLang="ja-JP" sz="2400" dirty="0">
              <a:solidFill>
                <a:schemeClr val="bg1"/>
              </a:solidFill>
              <a:latin typeface="メイリオ" panose="020B0604030504040204" pitchFamily="50" charset="-128"/>
              <a:ea typeface="メイリオ" panose="020B0604030504040204" pitchFamily="50" charset="-128"/>
            </a:endParaRPr>
          </a:p>
          <a:p>
            <a:endParaRPr lang="en-US" altLang="ja-JP" sz="2400" dirty="0">
              <a:solidFill>
                <a:schemeClr val="bg1"/>
              </a:solidFill>
              <a:latin typeface="メイリオ" panose="020B0604030504040204" pitchFamily="50" charset="-128"/>
              <a:ea typeface="メイリオ" panose="020B0604030504040204" pitchFamily="50" charset="-128"/>
            </a:endParaRPr>
          </a:p>
          <a:p>
            <a:r>
              <a:rPr kumimoji="1" lang="en-US" altLang="ja-JP" sz="2400" dirty="0">
                <a:solidFill>
                  <a:schemeClr val="bg1"/>
                </a:solidFill>
                <a:latin typeface="メイリオ"/>
                <a:ea typeface="メイリオ"/>
              </a:rPr>
              <a:t>Ⅳ</a:t>
            </a:r>
            <a:r>
              <a:rPr kumimoji="1" lang="ja-JP" altLang="en-US" sz="2400" dirty="0">
                <a:solidFill>
                  <a:schemeClr val="bg1"/>
                </a:solidFill>
                <a:latin typeface="メイリオ"/>
                <a:ea typeface="メイリオ"/>
              </a:rPr>
              <a:t>　</a:t>
            </a:r>
            <a:r>
              <a:rPr kumimoji="1" lang="en-US" altLang="ja-JP" sz="2400" dirty="0">
                <a:solidFill>
                  <a:schemeClr val="bg1"/>
                </a:solidFill>
                <a:latin typeface="メイリオ"/>
                <a:ea typeface="メイリオ"/>
              </a:rPr>
              <a:t>10</a:t>
            </a:r>
            <a:r>
              <a:rPr kumimoji="1" lang="ja-JP" altLang="en-US" sz="2400" dirty="0">
                <a:solidFill>
                  <a:schemeClr val="bg1"/>
                </a:solidFill>
                <a:latin typeface="メイリオ"/>
                <a:ea typeface="メイリオ"/>
              </a:rPr>
              <a:t>歳若返り実践モデル</a:t>
            </a:r>
            <a:r>
              <a:rPr lang="ja-JP" altLang="en-US" sz="2400" dirty="0">
                <a:solidFill>
                  <a:schemeClr val="bg1"/>
                </a:solidFill>
                <a:latin typeface="メイリオ"/>
                <a:ea typeface="メイリオ"/>
              </a:rPr>
              <a:t>検証およびアンケート</a:t>
            </a:r>
            <a:r>
              <a:rPr lang="ja-JP" altLang="en-US" sz="2400" dirty="0" smtClean="0">
                <a:solidFill>
                  <a:schemeClr val="bg1"/>
                </a:solidFill>
                <a:latin typeface="メイリオ"/>
                <a:ea typeface="メイリオ"/>
              </a:rPr>
              <a:t>結果・・・</a:t>
            </a:r>
            <a:r>
              <a:rPr lang="en-US" altLang="ja-JP" sz="2400" dirty="0" smtClean="0">
                <a:solidFill>
                  <a:schemeClr val="bg1"/>
                </a:solidFill>
                <a:latin typeface="メイリオ"/>
                <a:ea typeface="メイリオ"/>
              </a:rPr>
              <a:t>11</a:t>
            </a:r>
            <a:endParaRPr kumimoji="1" lang="en-US" altLang="ja-JP" sz="2400" dirty="0">
              <a:solidFill>
                <a:schemeClr val="bg1"/>
              </a:solidFill>
              <a:latin typeface="メイリオ"/>
              <a:ea typeface="メイリオ"/>
            </a:endParaRPr>
          </a:p>
          <a:p>
            <a:endParaRPr lang="en-US" altLang="ja-JP" sz="2400" dirty="0">
              <a:solidFill>
                <a:schemeClr val="bg1"/>
              </a:solidFill>
              <a:latin typeface="メイリオ" panose="020B0604030504040204" pitchFamily="50" charset="-128"/>
              <a:ea typeface="メイリオ" panose="020B0604030504040204" pitchFamily="50" charset="-128"/>
            </a:endParaRPr>
          </a:p>
          <a:p>
            <a:r>
              <a:rPr kumimoji="1" lang="en-US" altLang="ja-JP" sz="2400" dirty="0">
                <a:solidFill>
                  <a:schemeClr val="bg1"/>
                </a:solidFill>
                <a:latin typeface="メイリオ" panose="020B0604030504040204" pitchFamily="50" charset="-128"/>
                <a:ea typeface="メイリオ" panose="020B0604030504040204" pitchFamily="50" charset="-128"/>
              </a:rPr>
              <a:t>Ⅴ</a:t>
            </a:r>
            <a:r>
              <a:rPr kumimoji="1" lang="ja-JP" altLang="en-US" sz="2400" dirty="0">
                <a:solidFill>
                  <a:schemeClr val="bg1"/>
                </a:solidFill>
                <a:latin typeface="メイリオ" panose="020B0604030504040204" pitchFamily="50" charset="-128"/>
                <a:ea typeface="メイリオ" panose="020B0604030504040204" pitchFamily="50" charset="-128"/>
              </a:rPr>
              <a:t>　</a:t>
            </a:r>
            <a:r>
              <a:rPr lang="en-US" altLang="ja-JP" sz="2400" dirty="0">
                <a:solidFill>
                  <a:schemeClr val="bg1"/>
                </a:solidFill>
                <a:latin typeface="メイリオ" panose="020B0604030504040204" pitchFamily="50" charset="-128"/>
                <a:ea typeface="メイリオ" panose="020B0604030504040204" pitchFamily="50" charset="-128"/>
              </a:rPr>
              <a:t>10</a:t>
            </a:r>
            <a:r>
              <a:rPr lang="ja-JP" altLang="en-US" sz="2400" dirty="0">
                <a:solidFill>
                  <a:schemeClr val="bg1"/>
                </a:solidFill>
                <a:latin typeface="メイリオ" panose="020B0604030504040204" pitchFamily="50" charset="-128"/>
                <a:ea typeface="メイリオ" panose="020B0604030504040204" pitchFamily="50" charset="-128"/>
              </a:rPr>
              <a:t>歳若返りを助けるツールや情報・・・・・・・・・・</a:t>
            </a:r>
            <a:r>
              <a:rPr lang="en-US" altLang="ja-JP" sz="2400" dirty="0" smtClean="0">
                <a:solidFill>
                  <a:schemeClr val="bg1"/>
                </a:solidFill>
                <a:latin typeface="メイリオ" panose="020B0604030504040204" pitchFamily="50" charset="-128"/>
                <a:ea typeface="メイリオ" panose="020B0604030504040204" pitchFamily="50" charset="-128"/>
              </a:rPr>
              <a:t>14</a:t>
            </a:r>
            <a:endParaRPr lang="en-US" altLang="ja-JP" sz="2400" dirty="0">
              <a:solidFill>
                <a:schemeClr val="bg1"/>
              </a:solidFill>
              <a:latin typeface="メイリオ" panose="020B0604030504040204" pitchFamily="50" charset="-128"/>
              <a:ea typeface="メイリオ" panose="020B0604030504040204" pitchFamily="50" charset="-128"/>
            </a:endParaRPr>
          </a:p>
          <a:p>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07F4CC3-4643-48B8-B9C3-00DA9D602AB5}"/>
              </a:ext>
            </a:extLst>
          </p:cNvPr>
          <p:cNvSpPr txBox="1"/>
          <p:nvPr/>
        </p:nvSpPr>
        <p:spPr>
          <a:xfrm>
            <a:off x="589844" y="747032"/>
            <a:ext cx="2619022" cy="523220"/>
          </a:xfrm>
          <a:prstGeom prst="rect">
            <a:avLst/>
          </a:prstGeom>
          <a:noFill/>
        </p:spPr>
        <p:txBody>
          <a:bodyPr wrap="square" rtlCol="0">
            <a:spAutoFit/>
          </a:bodyPr>
          <a:lstStyle/>
          <a:p>
            <a:r>
              <a:rPr kumimoji="1" lang="ja-JP" altLang="en-US" sz="2800" b="1">
                <a:solidFill>
                  <a:schemeClr val="bg1"/>
                </a:solidFill>
                <a:latin typeface="メイリオ" panose="020B0604030504040204" pitchFamily="50" charset="-128"/>
                <a:ea typeface="メイリオ" panose="020B0604030504040204" pitchFamily="50" charset="-128"/>
              </a:rPr>
              <a:t>目次</a:t>
            </a:r>
          </a:p>
        </p:txBody>
      </p:sp>
      <p:sp>
        <p:nvSpPr>
          <p:cNvPr id="6"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kumimoji="1" lang="en-US" altLang="ja-JP" sz="1600" b="1" dirty="0" smtClean="0">
                <a:solidFill>
                  <a:schemeClr val="bg1"/>
                </a:solidFill>
              </a:rPr>
              <a:t>1</a:t>
            </a:r>
            <a:endParaRPr kumimoji="1" lang="ja-JP" altLang="en-US" sz="1600" b="1" dirty="0">
              <a:solidFill>
                <a:schemeClr val="bg1"/>
              </a:solidFill>
            </a:endParaRPr>
          </a:p>
        </p:txBody>
      </p:sp>
    </p:spTree>
    <p:extLst>
      <p:ext uri="{BB962C8B-B14F-4D97-AF65-F5344CB8AC3E}">
        <p14:creationId xmlns:p14="http://schemas.microsoft.com/office/powerpoint/2010/main" val="70580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BAA4E41-4F1E-4284-9D56-CEDCE4E62278}"/>
              </a:ext>
            </a:extLst>
          </p:cNvPr>
          <p:cNvSpPr/>
          <p:nvPr/>
        </p:nvSpPr>
        <p:spPr>
          <a:xfrm>
            <a:off x="328552" y="1988427"/>
            <a:ext cx="9290318" cy="5489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C56539B7-0DF7-4984-BF9F-9EEE4CA804CA}"/>
              </a:ext>
            </a:extLst>
          </p:cNvPr>
          <p:cNvGrpSpPr/>
          <p:nvPr/>
        </p:nvGrpSpPr>
        <p:grpSpPr>
          <a:xfrm>
            <a:off x="347135" y="193696"/>
            <a:ext cx="8952089" cy="481869"/>
            <a:chOff x="541867" y="327378"/>
            <a:chExt cx="8952089" cy="575733"/>
          </a:xfrm>
        </p:grpSpPr>
        <p:sp>
          <p:nvSpPr>
            <p:cNvPr id="2" name="正方形/長方形 1">
              <a:extLst>
                <a:ext uri="{FF2B5EF4-FFF2-40B4-BE49-F238E27FC236}">
                  <a16:creationId xmlns:a16="http://schemas.microsoft.com/office/drawing/2014/main" id="{D4F59ABF-93A5-4619-854C-D071DECE2CD2}"/>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歳若返りとは</a:t>
              </a:r>
              <a:endParaRPr kumimoji="1" lang="ja-JP" altLang="en-US" b="1">
                <a:solidFill>
                  <a:schemeClr val="bg1"/>
                </a:solidFill>
              </a:endParaRPr>
            </a:p>
          </p:txBody>
        </p:sp>
        <p:sp>
          <p:nvSpPr>
            <p:cNvPr id="3" name="正方形/長方形 2">
              <a:extLst>
                <a:ext uri="{FF2B5EF4-FFF2-40B4-BE49-F238E27FC236}">
                  <a16:creationId xmlns:a16="http://schemas.microsoft.com/office/drawing/2014/main" id="{4D358036-A9C8-455C-A33D-1BA25E631858}"/>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a:latin typeface="メイリオ" panose="020B0604030504040204" pitchFamily="50" charset="-128"/>
                  <a:ea typeface="メイリオ" panose="020B0604030504040204" pitchFamily="50" charset="-128"/>
                </a:rPr>
                <a:t>Ⅰ</a:t>
              </a:r>
              <a:endParaRPr kumimoji="1" lang="ja-JP" altLang="en-US" b="1">
                <a:latin typeface="メイリオ" panose="020B0604030504040204" pitchFamily="50" charset="-128"/>
                <a:ea typeface="メイリオ" panose="020B0604030504040204" pitchFamily="50" charset="-128"/>
              </a:endParaRPr>
            </a:p>
          </p:txBody>
        </p:sp>
      </p:grpSp>
      <p:sp>
        <p:nvSpPr>
          <p:cNvPr id="4" name="テキスト ボックス 3">
            <a:extLst>
              <a:ext uri="{FF2B5EF4-FFF2-40B4-BE49-F238E27FC236}">
                <a16:creationId xmlns:a16="http://schemas.microsoft.com/office/drawing/2014/main" id="{748A8C29-78BE-4FE2-9C1E-BE20F01DE11F}"/>
              </a:ext>
            </a:extLst>
          </p:cNvPr>
          <p:cNvSpPr txBox="1"/>
          <p:nvPr/>
        </p:nvSpPr>
        <p:spPr>
          <a:xfrm>
            <a:off x="366593" y="1661691"/>
            <a:ext cx="9154647" cy="1708160"/>
          </a:xfrm>
          <a:prstGeom prst="rect">
            <a:avLst/>
          </a:prstGeom>
          <a:noFill/>
        </p:spPr>
        <p:txBody>
          <a:bodyPr wrap="square" rtlCol="0">
            <a:spAutoFit/>
          </a:bodyPr>
          <a:lstStyle/>
          <a:p>
            <a:r>
              <a:rPr lang="ja-JP" altLang="en-US" sz="1400" dirty="0" smtClean="0">
                <a:latin typeface="+mn-ea"/>
              </a:rPr>
              <a:t>　</a:t>
            </a:r>
            <a:r>
              <a:rPr lang="ja-JP" altLang="en-US" sz="1200" dirty="0" smtClean="0">
                <a:latin typeface="+mn-ea"/>
              </a:rPr>
              <a:t>特に「</a:t>
            </a:r>
            <a:r>
              <a:rPr lang="ja-JP" altLang="en-US" sz="1200" dirty="0">
                <a:latin typeface="+mn-ea"/>
              </a:rPr>
              <a:t>いきいきと長く活躍できる</a:t>
            </a:r>
            <a:r>
              <a:rPr lang="en-US" altLang="ja-JP" sz="1200" dirty="0">
                <a:latin typeface="+mn-ea"/>
              </a:rPr>
              <a:t>10</a:t>
            </a:r>
            <a:r>
              <a:rPr lang="ja-JP" altLang="en-US" sz="1200" dirty="0">
                <a:latin typeface="+mn-ea"/>
              </a:rPr>
              <a:t>歳若返り」に</a:t>
            </a:r>
            <a:r>
              <a:rPr lang="ja-JP" altLang="en-US" sz="1200" dirty="0" smtClean="0">
                <a:latin typeface="+mn-ea"/>
              </a:rPr>
              <a:t>ついては、有識者</a:t>
            </a:r>
            <a:r>
              <a:rPr lang="ja-JP" altLang="en-US" sz="1200" dirty="0">
                <a:latin typeface="+mn-ea"/>
              </a:rPr>
              <a:t>の</a:t>
            </a:r>
            <a:r>
              <a:rPr lang="ja-JP" altLang="en-US" sz="1200" dirty="0" smtClean="0">
                <a:latin typeface="+mn-ea"/>
              </a:rPr>
              <a:t>知見も得ながら下記の通り考え方を整理しました。</a:t>
            </a:r>
            <a:endParaRPr lang="en-US" altLang="ja-JP" sz="1200" dirty="0">
              <a:latin typeface="+mn-ea"/>
            </a:endParaRPr>
          </a:p>
          <a:p>
            <a:endParaRPr lang="en-US" altLang="ja-JP" sz="1600" dirty="0">
              <a:latin typeface="+mn-ea"/>
            </a:endParaRPr>
          </a:p>
          <a:p>
            <a:r>
              <a:rPr lang="ja-JP" altLang="en-US" sz="1500" dirty="0" smtClean="0">
                <a:latin typeface="+mn-ea"/>
              </a:rPr>
              <a:t>健康</a:t>
            </a:r>
            <a:r>
              <a:rPr lang="ja-JP" altLang="en-US" sz="1500" dirty="0">
                <a:latin typeface="+mn-ea"/>
              </a:rPr>
              <a:t>寿命の延伸に加え、</a:t>
            </a:r>
            <a:r>
              <a:rPr lang="ja-JP" altLang="en-US" sz="1500" b="1" u="sng" dirty="0">
                <a:latin typeface="+mn-ea"/>
              </a:rPr>
              <a:t>健康状態に応じて、誰もが生涯を通じ、自らの意思</a:t>
            </a:r>
            <a:r>
              <a:rPr lang="ja-JP" altLang="en-US" sz="1500" b="1" u="sng" dirty="0" smtClean="0">
                <a:latin typeface="+mn-ea"/>
              </a:rPr>
              <a:t>に基づき</a:t>
            </a:r>
            <a:r>
              <a:rPr lang="ja-JP" altLang="en-US" sz="1500" b="1" u="sng" dirty="0">
                <a:latin typeface="+mn-ea"/>
              </a:rPr>
              <a:t>活動的に生活</a:t>
            </a:r>
            <a:r>
              <a:rPr lang="ja-JP" altLang="en-US" sz="1500" b="1" u="sng" dirty="0" smtClean="0">
                <a:latin typeface="+mn-ea"/>
              </a:rPr>
              <a:t>できる</a:t>
            </a:r>
            <a:endParaRPr lang="en-US" altLang="ja-JP" sz="1500" b="1" u="sng" dirty="0">
              <a:latin typeface="+mn-ea"/>
            </a:endParaRPr>
          </a:p>
          <a:p>
            <a:endParaRPr lang="ja-JP" altLang="en-US" sz="1200" dirty="0" smtClean="0">
              <a:latin typeface="+mn-ea"/>
            </a:endParaRPr>
          </a:p>
          <a:p>
            <a:r>
              <a:rPr lang="ja-JP" altLang="en-US" sz="1200" dirty="0">
                <a:latin typeface="+mn-ea"/>
              </a:rPr>
              <a:t>　</a:t>
            </a:r>
            <a:endParaRPr lang="en-US" altLang="ja-JP" sz="1200" dirty="0">
              <a:latin typeface="+mn-ea"/>
            </a:endParaRPr>
          </a:p>
          <a:p>
            <a:r>
              <a:rPr lang="ja-JP" altLang="en-US" sz="1200" dirty="0" smtClean="0">
                <a:latin typeface="+mn-ea"/>
              </a:rPr>
              <a:t>　具体的に</a:t>
            </a:r>
            <a:r>
              <a:rPr lang="ja-JP" altLang="en-US" sz="1200" dirty="0">
                <a:latin typeface="+mn-ea"/>
              </a:rPr>
              <a:t>は</a:t>
            </a:r>
            <a:r>
              <a:rPr lang="ja-JP" altLang="en-US" sz="1200" dirty="0" smtClean="0">
                <a:latin typeface="+mn-ea"/>
              </a:rPr>
              <a:t>、</a:t>
            </a:r>
            <a:r>
              <a:rPr lang="ja-JP" altLang="en-US" sz="1200" dirty="0">
                <a:latin typeface="+mn-ea"/>
              </a:rPr>
              <a:t>健康寿命と平均寿命の間にある約</a:t>
            </a:r>
            <a:r>
              <a:rPr lang="en-US" altLang="ja-JP" sz="1200" dirty="0">
                <a:latin typeface="+mn-ea"/>
              </a:rPr>
              <a:t>10</a:t>
            </a:r>
            <a:r>
              <a:rPr lang="ja-JP" altLang="en-US" sz="1200" dirty="0">
                <a:latin typeface="+mn-ea"/>
              </a:rPr>
              <a:t>歳の差をいかに過ごすかに焦点を当て検討</a:t>
            </a:r>
            <a:r>
              <a:rPr lang="ja-JP" altLang="en-US" sz="1200" dirty="0" smtClean="0">
                <a:latin typeface="+mn-ea"/>
              </a:rPr>
              <a:t>し</a:t>
            </a:r>
            <a:r>
              <a:rPr lang="ja-JP" altLang="en-US" sz="1200" b="1" dirty="0" smtClean="0">
                <a:latin typeface="+mn-ea"/>
              </a:rPr>
              <a:t>「大阪</a:t>
            </a:r>
            <a:r>
              <a:rPr lang="ja-JP" altLang="en-US" sz="1200" b="1" dirty="0">
                <a:latin typeface="+mn-ea"/>
              </a:rPr>
              <a:t>・関西万博が開催される</a:t>
            </a:r>
            <a:r>
              <a:rPr lang="en-US" altLang="ja-JP" sz="1200" b="1" dirty="0">
                <a:latin typeface="+mn-ea"/>
              </a:rPr>
              <a:t>2025</a:t>
            </a:r>
            <a:r>
              <a:rPr lang="ja-JP" altLang="en-US" sz="1200" b="1" dirty="0">
                <a:latin typeface="+mn-ea"/>
              </a:rPr>
              <a:t>年に向けて、健康寿命を延ばすことに</a:t>
            </a:r>
            <a:r>
              <a:rPr lang="ja-JP" altLang="en-US" sz="1200" b="1" dirty="0" smtClean="0">
                <a:latin typeface="+mn-ea"/>
              </a:rPr>
              <a:t>加え、健康</a:t>
            </a:r>
            <a:r>
              <a:rPr lang="ja-JP" altLang="en-US" sz="1200" b="1" dirty="0">
                <a:latin typeface="+mn-ea"/>
              </a:rPr>
              <a:t>に影響があってもいきいきと活動できるようにすることで、</a:t>
            </a:r>
            <a:r>
              <a:rPr lang="en-US" altLang="ja-JP" sz="1200" b="1" dirty="0">
                <a:latin typeface="+mn-ea"/>
              </a:rPr>
              <a:t>10</a:t>
            </a:r>
            <a:r>
              <a:rPr lang="ja-JP" altLang="en-US" sz="1200" b="1" dirty="0">
                <a:latin typeface="+mn-ea"/>
              </a:rPr>
              <a:t>歳の差を限りなく縮めていく</a:t>
            </a:r>
            <a:r>
              <a:rPr kumimoji="1" lang="ja-JP" altLang="en-US" sz="1200" b="1" dirty="0" smtClean="0">
                <a:latin typeface="+mn-ea"/>
              </a:rPr>
              <a:t>こと」</a:t>
            </a:r>
            <a:r>
              <a:rPr kumimoji="1" lang="ja-JP" altLang="en-US" sz="1200" dirty="0" smtClean="0">
                <a:latin typeface="+mn-ea"/>
              </a:rPr>
              <a:t>としています。</a:t>
            </a:r>
            <a:endParaRPr kumimoji="1" lang="ja-JP" altLang="en-US" sz="1200" dirty="0">
              <a:latin typeface="+mn-ea"/>
            </a:endParaRPr>
          </a:p>
        </p:txBody>
      </p:sp>
      <p:sp>
        <p:nvSpPr>
          <p:cNvPr id="5" name="テキスト ボックス 4">
            <a:extLst>
              <a:ext uri="{FF2B5EF4-FFF2-40B4-BE49-F238E27FC236}">
                <a16:creationId xmlns:a16="http://schemas.microsoft.com/office/drawing/2014/main" id="{B8BBF012-4A1E-428A-81BE-0188F02C73FA}"/>
              </a:ext>
            </a:extLst>
          </p:cNvPr>
          <p:cNvSpPr txBox="1"/>
          <p:nvPr/>
        </p:nvSpPr>
        <p:spPr>
          <a:xfrm>
            <a:off x="435794" y="720271"/>
            <a:ext cx="8952089" cy="830997"/>
          </a:xfrm>
          <a:prstGeom prst="rect">
            <a:avLst/>
          </a:prstGeom>
          <a:noFill/>
        </p:spPr>
        <p:txBody>
          <a:bodyPr wrap="square" rtlCol="0">
            <a:spAutoFit/>
          </a:bodyPr>
          <a:lstStyle/>
          <a:p>
            <a:r>
              <a:rPr lang="ja-JP" altLang="en-US" sz="1200" dirty="0">
                <a:latin typeface="+mj-ea"/>
                <a:ea typeface="+mj-ea"/>
              </a:rPr>
              <a:t>　大阪府では、</a:t>
            </a:r>
            <a:r>
              <a:rPr lang="en-US" altLang="ja-JP" sz="1200" dirty="0">
                <a:latin typeface="+mj-ea"/>
                <a:ea typeface="+mj-ea"/>
              </a:rPr>
              <a:t>2018</a:t>
            </a:r>
            <a:r>
              <a:rPr lang="ja-JP" altLang="en-US" sz="1200" dirty="0">
                <a:latin typeface="+mj-ea"/>
                <a:ea typeface="+mj-ea"/>
              </a:rPr>
              <a:t>年</a:t>
            </a:r>
            <a:r>
              <a:rPr lang="en-US" altLang="ja-JP" sz="1200" dirty="0">
                <a:latin typeface="+mj-ea"/>
                <a:ea typeface="+mj-ea"/>
              </a:rPr>
              <a:t>3</a:t>
            </a:r>
            <a:r>
              <a:rPr lang="ja-JP" altLang="en-US" sz="1200" dirty="0">
                <a:latin typeface="+mj-ea"/>
                <a:ea typeface="+mj-ea"/>
              </a:rPr>
              <a:t>月に万博のテーマ「いのち輝く未来社会のデザイン」の理念を先取りした施策の推進を図るため</a:t>
            </a:r>
            <a:r>
              <a:rPr lang="ja-JP" altLang="en-US" sz="1200" dirty="0" smtClean="0">
                <a:latin typeface="+mj-ea"/>
                <a:ea typeface="+mj-ea"/>
              </a:rPr>
              <a:t>、</a:t>
            </a:r>
            <a:endParaRPr lang="en-US" altLang="ja-JP" sz="1200" dirty="0" smtClean="0">
              <a:latin typeface="+mj-ea"/>
              <a:ea typeface="+mj-ea"/>
            </a:endParaRPr>
          </a:p>
          <a:p>
            <a:r>
              <a:rPr lang="en-US" altLang="ja-JP" sz="1200" dirty="0">
                <a:latin typeface="+mj-ea"/>
                <a:ea typeface="+mj-ea"/>
              </a:rPr>
              <a:t> </a:t>
            </a:r>
            <a:r>
              <a:rPr lang="ja-JP" altLang="en-US" sz="1200" dirty="0" smtClean="0">
                <a:latin typeface="+mj-ea"/>
                <a:ea typeface="+mj-ea"/>
              </a:rPr>
              <a:t>オール</a:t>
            </a:r>
            <a:r>
              <a:rPr lang="ja-JP" altLang="en-US" sz="1200" dirty="0">
                <a:latin typeface="+mj-ea"/>
                <a:ea typeface="+mj-ea"/>
              </a:rPr>
              <a:t>大阪で取組みを進めるアクションプランとして、「いのち輝く未来社会をめざすビジョン」を策定しました。</a:t>
            </a:r>
            <a:endParaRPr lang="en-US" altLang="ja-JP" sz="1200" dirty="0">
              <a:latin typeface="+mj-ea"/>
              <a:ea typeface="+mj-ea"/>
            </a:endParaRPr>
          </a:p>
          <a:p>
            <a:r>
              <a:rPr lang="ja-JP" altLang="en-US" sz="1200" dirty="0">
                <a:latin typeface="+mj-ea"/>
                <a:ea typeface="+mj-ea"/>
              </a:rPr>
              <a:t>　本ビジョンでは、「健康な生活」「活躍できる社会」「未来を創る産業・イノベーション」をめざす姿としており</a:t>
            </a:r>
            <a:r>
              <a:rPr lang="ja-JP" altLang="en-US" sz="1200" dirty="0" smtClean="0">
                <a:latin typeface="+mj-ea"/>
                <a:ea typeface="+mj-ea"/>
              </a:rPr>
              <a:t>、</a:t>
            </a:r>
            <a:endParaRPr lang="en-US" altLang="ja-JP" sz="1200" dirty="0" smtClean="0">
              <a:latin typeface="+mj-ea"/>
              <a:ea typeface="+mj-ea"/>
            </a:endParaRPr>
          </a:p>
          <a:p>
            <a:r>
              <a:rPr lang="ja-JP" altLang="en-US" sz="1200" b="1" dirty="0" smtClean="0">
                <a:latin typeface="+mj-ea"/>
                <a:ea typeface="+mj-ea"/>
              </a:rPr>
              <a:t>「</a:t>
            </a:r>
            <a:r>
              <a:rPr lang="ja-JP" altLang="en-US" sz="1200" b="1" dirty="0">
                <a:latin typeface="+mj-ea"/>
                <a:ea typeface="+mj-ea"/>
              </a:rPr>
              <a:t>健康寿命の延伸」</a:t>
            </a:r>
            <a:r>
              <a:rPr lang="ja-JP" altLang="en-US" sz="1200" dirty="0">
                <a:latin typeface="+mj-ea"/>
                <a:ea typeface="+mj-ea"/>
              </a:rPr>
              <a:t>と、</a:t>
            </a:r>
            <a:r>
              <a:rPr lang="ja-JP" altLang="en-US" sz="1200" b="1" dirty="0">
                <a:latin typeface="+mj-ea"/>
                <a:ea typeface="+mj-ea"/>
              </a:rPr>
              <a:t>「いきいきと長く活躍できる</a:t>
            </a:r>
            <a:r>
              <a:rPr lang="en-US" altLang="ja-JP" sz="1200" b="1" dirty="0">
                <a:latin typeface="+mj-ea"/>
                <a:ea typeface="+mj-ea"/>
              </a:rPr>
              <a:t>10</a:t>
            </a:r>
            <a:r>
              <a:rPr lang="ja-JP" altLang="en-US" sz="1200" b="1" dirty="0">
                <a:latin typeface="+mj-ea"/>
                <a:ea typeface="+mj-ea"/>
              </a:rPr>
              <a:t>歳若返り」</a:t>
            </a:r>
            <a:r>
              <a:rPr lang="ja-JP" altLang="en-US" sz="1200" dirty="0">
                <a:latin typeface="+mj-ea"/>
                <a:ea typeface="+mj-ea"/>
              </a:rPr>
              <a:t>の２つを目標としています。</a:t>
            </a:r>
          </a:p>
        </p:txBody>
      </p:sp>
      <p:sp>
        <p:nvSpPr>
          <p:cNvPr id="6" name="正方形/長方形 5">
            <a:extLst>
              <a:ext uri="{FF2B5EF4-FFF2-40B4-BE49-F238E27FC236}">
                <a16:creationId xmlns:a16="http://schemas.microsoft.com/office/drawing/2014/main" id="{4E862A5B-8461-48E2-8FE7-66DFE56116FD}"/>
              </a:ext>
            </a:extLst>
          </p:cNvPr>
          <p:cNvSpPr/>
          <p:nvPr/>
        </p:nvSpPr>
        <p:spPr>
          <a:xfrm>
            <a:off x="384759" y="3539237"/>
            <a:ext cx="9081912" cy="1015663"/>
          </a:xfrm>
          <a:prstGeom prst="rect">
            <a:avLst/>
          </a:prstGeom>
        </p:spPr>
        <p:txBody>
          <a:bodyPr wrap="square">
            <a:spAutoFit/>
          </a:bodyPr>
          <a:lstStyle/>
          <a:p>
            <a:r>
              <a:rPr lang="ja-JP" altLang="en-US" sz="1200" dirty="0">
                <a:latin typeface="+mj-ea"/>
                <a:ea typeface="+mj-ea"/>
              </a:rPr>
              <a:t>　</a:t>
            </a:r>
            <a:r>
              <a:rPr lang="en-US" altLang="ja-JP" sz="1200" dirty="0">
                <a:latin typeface="+mj-ea"/>
                <a:ea typeface="+mj-ea"/>
              </a:rPr>
              <a:t>10</a:t>
            </a:r>
            <a:r>
              <a:rPr lang="ja-JP" altLang="en-US" sz="1200" dirty="0">
                <a:latin typeface="+mj-ea"/>
                <a:ea typeface="+mj-ea"/>
              </a:rPr>
              <a:t>歳若返りには、「健康づくり」の取組みに加え、「健康寿命の定義を超えたアプローチ」が不可欠です。</a:t>
            </a:r>
            <a:endParaRPr lang="en-US" altLang="ja-JP" sz="1200" dirty="0">
              <a:latin typeface="+mj-ea"/>
              <a:ea typeface="+mj-ea"/>
            </a:endParaRPr>
          </a:p>
          <a:p>
            <a:r>
              <a:rPr lang="ja-JP" altLang="en-US" sz="1200" dirty="0">
                <a:latin typeface="+mj-ea"/>
                <a:ea typeface="+mj-ea"/>
              </a:rPr>
              <a:t>これまでの予防や医療の取組みにとどまらず、新たな知見・研究結果、広範なデータの収集・分析や先進技術も活用しながら、</a:t>
            </a:r>
          </a:p>
          <a:p>
            <a:r>
              <a:rPr lang="ja-JP" altLang="en-US" sz="1200" dirty="0">
                <a:latin typeface="+mj-ea"/>
                <a:ea typeface="+mj-ea"/>
              </a:rPr>
              <a:t>　</a:t>
            </a:r>
            <a:r>
              <a:rPr lang="ja-JP" altLang="en-US" sz="1200" b="1" dirty="0">
                <a:latin typeface="+mj-ea"/>
                <a:ea typeface="+mj-ea"/>
              </a:rPr>
              <a:t>①　健康上の問題で日常生活に影響のない期間を示す健康寿命を延伸するとともに、</a:t>
            </a:r>
          </a:p>
          <a:p>
            <a:r>
              <a:rPr lang="ja-JP" altLang="en-US" sz="1200" b="1" dirty="0">
                <a:latin typeface="+mj-ea"/>
                <a:ea typeface="+mj-ea"/>
              </a:rPr>
              <a:t>　②　加齢等により健康に影響が生じても、生涯を通じて多様な活動を続けられるようにしていくことが重要であるため、</a:t>
            </a:r>
          </a:p>
          <a:p>
            <a:r>
              <a:rPr lang="en-US" altLang="ja-JP" sz="1200" dirty="0">
                <a:latin typeface="+mj-ea"/>
                <a:ea typeface="+mj-ea"/>
              </a:rPr>
              <a:t>10</a:t>
            </a:r>
            <a:r>
              <a:rPr lang="ja-JP" altLang="en-US" sz="1200" dirty="0">
                <a:latin typeface="+mj-ea"/>
                <a:ea typeface="+mj-ea"/>
              </a:rPr>
              <a:t>歳若返りの取組みとして、以下の６つの分野を中心に、実践的なモデル事業に取組みました。</a:t>
            </a:r>
          </a:p>
        </p:txBody>
      </p:sp>
      <p:sp>
        <p:nvSpPr>
          <p:cNvPr id="11" name="角丸四角形 31">
            <a:extLst>
              <a:ext uri="{FF2B5EF4-FFF2-40B4-BE49-F238E27FC236}">
                <a16:creationId xmlns:a16="http://schemas.microsoft.com/office/drawing/2014/main" id="{A25A7497-1177-400F-87F1-4E308701C8E5}"/>
              </a:ext>
            </a:extLst>
          </p:cNvPr>
          <p:cNvSpPr/>
          <p:nvPr/>
        </p:nvSpPr>
        <p:spPr>
          <a:xfrm>
            <a:off x="384759" y="4794380"/>
            <a:ext cx="9234111" cy="1708924"/>
          </a:xfrm>
          <a:prstGeom prst="roundRect">
            <a:avLst>
              <a:gd name="adj" fmla="val 0"/>
            </a:avLst>
          </a:prstGeom>
        </p:spPr>
        <p:style>
          <a:lnRef idx="2">
            <a:schemeClr val="accent6"/>
          </a:lnRef>
          <a:fillRef idx="1">
            <a:schemeClr val="lt1"/>
          </a:fillRef>
          <a:effectRef idx="0">
            <a:schemeClr val="accent6"/>
          </a:effectRef>
          <a:fontRef idx="minor">
            <a:schemeClr val="dk1"/>
          </a:fontRef>
        </p:style>
        <p:txBody>
          <a:bodyPr rtlCol="0" anchor="t"/>
          <a:lstStyle/>
          <a:p>
            <a:pPr>
              <a:lnSpc>
                <a:spcPct val="150000"/>
              </a:lnSpc>
            </a:pPr>
            <a:endParaRPr kumimoji="1" lang="ja-JP" altLang="en-US" sz="1400">
              <a:solidFill>
                <a:schemeClr val="tx1"/>
              </a:solidFill>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324029" y="4859098"/>
            <a:ext cx="9239774" cy="1644206"/>
            <a:chOff x="281467" y="5020097"/>
            <a:chExt cx="9239774" cy="1644206"/>
          </a:xfrm>
        </p:grpSpPr>
        <p:sp>
          <p:nvSpPr>
            <p:cNvPr id="12" name="テキスト ボックス 11">
              <a:extLst>
                <a:ext uri="{FF2B5EF4-FFF2-40B4-BE49-F238E27FC236}">
                  <a16:creationId xmlns:a16="http://schemas.microsoft.com/office/drawing/2014/main" id="{0C750F4A-57B9-438C-ADEE-5A9A92CFC07A}"/>
                </a:ext>
              </a:extLst>
            </p:cNvPr>
            <p:cNvSpPr txBox="1"/>
            <p:nvPr/>
          </p:nvSpPr>
          <p:spPr>
            <a:xfrm>
              <a:off x="6223843" y="5368367"/>
              <a:ext cx="3247828" cy="1221054"/>
            </a:xfrm>
            <a:prstGeom prst="rect">
              <a:avLst/>
            </a:prstGeom>
            <a:noFill/>
            <a:ln>
              <a:noFill/>
            </a:ln>
          </p:spPr>
          <p:txBody>
            <a:bodyPr wrap="square" rtlCol="0" anchor="ctr">
              <a:noAutofit/>
            </a:bodyPr>
            <a:lstStyle/>
            <a:p>
              <a:r>
                <a:rPr kumimoji="1" lang="ja-JP" altLang="en-US" sz="1200" dirty="0">
                  <a:latin typeface="Meiryo UI" panose="020B0604030504040204" pitchFamily="50" charset="-128"/>
                  <a:ea typeface="Meiryo UI" panose="020B0604030504040204" pitchFamily="50" charset="-128"/>
                </a:rPr>
                <a:t>①　連携の視点</a:t>
              </a:r>
              <a:endParaRPr kumimoji="1" lang="en-US" altLang="ja-JP" sz="1200" dirty="0">
                <a:latin typeface="Meiryo UI" panose="020B0604030504040204" pitchFamily="50" charset="-128"/>
                <a:ea typeface="Meiryo UI" panose="020B0604030504040204" pitchFamily="50" charset="-128"/>
              </a:endParaRPr>
            </a:p>
            <a:p>
              <a:pPr marL="177800" indent="-177800"/>
              <a:r>
                <a:rPr kumimoji="1" lang="ja-JP" altLang="en-US" sz="1200" dirty="0">
                  <a:latin typeface="Meiryo UI" panose="020B0604030504040204" pitchFamily="50" charset="-128"/>
                  <a:ea typeface="Meiryo UI" panose="020B0604030504040204" pitchFamily="50" charset="-128"/>
                </a:rPr>
                <a:t>　・　企業、地域や分野間の連携</a:t>
              </a:r>
              <a:endParaRPr kumimoji="1" lang="en-US" altLang="ja-JP" sz="1200" dirty="0">
                <a:latin typeface="Meiryo UI" panose="020B0604030504040204" pitchFamily="50" charset="-128"/>
                <a:ea typeface="Meiryo UI" panose="020B0604030504040204" pitchFamily="50" charset="-128"/>
              </a:endParaRPr>
            </a:p>
            <a:p>
              <a:pPr marL="177800" indent="-177800"/>
              <a:r>
                <a:rPr kumimoji="1" lang="ja-JP" altLang="en-US" sz="1200" dirty="0">
                  <a:latin typeface="Meiryo UI" panose="020B0604030504040204" pitchFamily="50" charset="-128"/>
                  <a:ea typeface="Meiryo UI" panose="020B0604030504040204" pitchFamily="50" charset="-128"/>
                </a:rPr>
                <a:t>　・　生きがい、楽しみやつながりなどの視点を加味</a:t>
              </a:r>
              <a:endParaRPr kumimoji="1" lang="en-US" altLang="ja-JP" sz="1200" dirty="0">
                <a:latin typeface="Meiryo UI" panose="020B0604030504040204" pitchFamily="50" charset="-128"/>
                <a:ea typeface="Meiryo UI" panose="020B0604030504040204" pitchFamily="50" charset="-128"/>
              </a:endParaRPr>
            </a:p>
            <a:p>
              <a:pPr marL="177800" indent="-177800"/>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②　先進</a:t>
              </a:r>
              <a:r>
                <a:rPr kumimoji="1" lang="ja-JP" altLang="en-US" sz="1200" dirty="0">
                  <a:ea typeface="Meiryo UI" panose="020B0604030504040204" pitchFamily="50" charset="-128"/>
                </a:rPr>
                <a:t>技術</a:t>
              </a:r>
              <a:r>
                <a:rPr kumimoji="1" lang="ja-JP" altLang="en-US" sz="1200" dirty="0">
                  <a:latin typeface="Meiryo UI" panose="020B0604030504040204" pitchFamily="50" charset="-128"/>
                  <a:ea typeface="Meiryo UI" panose="020B0604030504040204" pitchFamily="50" charset="-128"/>
                </a:rPr>
                <a:t>の視点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先進技術や新たな手法を活用</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48EF686-491B-4028-86EB-466BE682F1B5}"/>
                </a:ext>
              </a:extLst>
            </p:cNvPr>
            <p:cNvSpPr txBox="1"/>
            <p:nvPr/>
          </p:nvSpPr>
          <p:spPr>
            <a:xfrm>
              <a:off x="452433" y="5059301"/>
              <a:ext cx="2067853" cy="213168"/>
            </a:xfrm>
            <a:prstGeom prst="rect">
              <a:avLst/>
            </a:prstGeom>
            <a:noFill/>
            <a:ln>
              <a:solidFill>
                <a:schemeClr val="bg1">
                  <a:lumMod val="75000"/>
                </a:schemeClr>
              </a:solidFill>
            </a:ln>
          </p:spPr>
          <p:txBody>
            <a:bodyPr wrap="square" rtlCol="0" anchor="ctr">
              <a:noAutofit/>
            </a:bodyPr>
            <a:lstStyle/>
            <a:p>
              <a:pPr algn="ctr"/>
              <a:r>
                <a:rPr kumimoji="1" lang="en-US" altLang="ja-JP" sz="1200">
                  <a:latin typeface="+mj-ea"/>
                  <a:ea typeface="+mj-ea"/>
                </a:rPr>
                <a:t>【</a:t>
              </a:r>
              <a:r>
                <a:rPr kumimoji="1" lang="ja-JP" altLang="en-US" sz="1200">
                  <a:latin typeface="+mj-ea"/>
                  <a:ea typeface="+mj-ea"/>
                </a:rPr>
                <a:t>分野</a:t>
              </a:r>
              <a:r>
                <a:rPr kumimoji="1" lang="en-US" altLang="ja-JP" sz="1200">
                  <a:latin typeface="+mj-ea"/>
                  <a:ea typeface="+mj-ea"/>
                </a:rPr>
                <a:t>】</a:t>
              </a:r>
            </a:p>
          </p:txBody>
        </p:sp>
        <p:sp>
          <p:nvSpPr>
            <p:cNvPr id="15" name="テキスト ボックス 14">
              <a:extLst>
                <a:ext uri="{FF2B5EF4-FFF2-40B4-BE49-F238E27FC236}">
                  <a16:creationId xmlns:a16="http://schemas.microsoft.com/office/drawing/2014/main" id="{A8CA6841-0B06-4F23-BC60-0848D085CBA4}"/>
                </a:ext>
              </a:extLst>
            </p:cNvPr>
            <p:cNvSpPr txBox="1"/>
            <p:nvPr/>
          </p:nvSpPr>
          <p:spPr>
            <a:xfrm>
              <a:off x="2952279" y="5020097"/>
              <a:ext cx="6568962" cy="213168"/>
            </a:xfrm>
            <a:prstGeom prst="rect">
              <a:avLst/>
            </a:prstGeom>
            <a:noFill/>
            <a:ln>
              <a:solidFill>
                <a:schemeClr val="bg1">
                  <a:lumMod val="75000"/>
                </a:schemeClr>
              </a:solidFill>
            </a:ln>
          </p:spPr>
          <p:txBody>
            <a:bodyPr wrap="square" rtlCol="0" anchor="ctr">
              <a:noAutofit/>
            </a:bodyPr>
            <a:lstStyle/>
            <a:p>
              <a:pPr algn="ctr"/>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視点</a:t>
              </a:r>
              <a:r>
                <a:rPr kumimoji="1" lang="en-US" altLang="ja-JP" sz="1200">
                  <a:latin typeface="Meiryo UI" panose="020B0604030504040204" pitchFamily="50" charset="-128"/>
                  <a:ea typeface="Meiryo UI" panose="020B0604030504040204" pitchFamily="50" charset="-128"/>
                </a:rPr>
                <a:t>】</a:t>
              </a:r>
            </a:p>
          </p:txBody>
        </p:sp>
        <p:grpSp>
          <p:nvGrpSpPr>
            <p:cNvPr id="31" name="グループ化 30">
              <a:extLst>
                <a:ext uri="{FF2B5EF4-FFF2-40B4-BE49-F238E27FC236}">
                  <a16:creationId xmlns:a16="http://schemas.microsoft.com/office/drawing/2014/main" id="{49FAC546-FE54-4D2A-9995-9F231B0EAC4B}"/>
                </a:ext>
              </a:extLst>
            </p:cNvPr>
            <p:cNvGrpSpPr/>
            <p:nvPr/>
          </p:nvGrpSpPr>
          <p:grpSpPr>
            <a:xfrm>
              <a:off x="2955388" y="5272468"/>
              <a:ext cx="2747800" cy="1391835"/>
              <a:chOff x="3091918" y="4815462"/>
              <a:chExt cx="2747800" cy="1586846"/>
            </a:xfrm>
          </p:grpSpPr>
          <p:sp>
            <p:nvSpPr>
              <p:cNvPr id="13" name="テキスト ボックス 12">
                <a:extLst>
                  <a:ext uri="{FF2B5EF4-FFF2-40B4-BE49-F238E27FC236}">
                    <a16:creationId xmlns:a16="http://schemas.microsoft.com/office/drawing/2014/main" id="{C63BF4A8-3394-4F09-B2CB-DD94CDD8AE79}"/>
                  </a:ext>
                </a:extLst>
              </p:cNvPr>
              <p:cNvSpPr txBox="1"/>
              <p:nvPr/>
            </p:nvSpPr>
            <p:spPr>
              <a:xfrm>
                <a:off x="3150048" y="5726186"/>
                <a:ext cx="2586255" cy="577471"/>
              </a:xfrm>
              <a:prstGeom prst="rect">
                <a:avLst/>
              </a:prstGeom>
              <a:noFill/>
              <a:ln w="38100">
                <a:solidFill>
                  <a:schemeClr val="bg1">
                    <a:lumMod val="75000"/>
                  </a:schemeClr>
                </a:solidFill>
              </a:ln>
            </p:spPr>
            <p:txBody>
              <a:bodyPr wrap="square" rtlCol="0" anchor="ctr">
                <a:noAutofit/>
              </a:bodyPr>
              <a:lstStyle/>
              <a:p>
                <a:pPr algn="ctr"/>
                <a:r>
                  <a:rPr kumimoji="1" lang="ja-JP" altLang="en-US" sz="1200">
                    <a:ea typeface="Meiryo UI" panose="020B0604030504040204" pitchFamily="50" charset="-128"/>
                  </a:rPr>
                  <a:t>先進技術の活用</a:t>
                </a:r>
                <a:endParaRPr kumimoji="1" lang="en-US" altLang="ja-JP" sz="1200">
                  <a:ea typeface="Meiryo UI" panose="020B0604030504040204" pitchFamily="50" charset="-128"/>
                </a:endParaRPr>
              </a:p>
            </p:txBody>
          </p:sp>
          <p:sp>
            <p:nvSpPr>
              <p:cNvPr id="19" name="角丸四角形 7">
                <a:extLst>
                  <a:ext uri="{FF2B5EF4-FFF2-40B4-BE49-F238E27FC236}">
                    <a16:creationId xmlns:a16="http://schemas.microsoft.com/office/drawing/2014/main" id="{2FB6CDAA-1CDB-497D-B782-FEC4D77F4B13}"/>
                  </a:ext>
                </a:extLst>
              </p:cNvPr>
              <p:cNvSpPr/>
              <p:nvPr/>
            </p:nvSpPr>
            <p:spPr>
              <a:xfrm>
                <a:off x="3118541" y="4855666"/>
                <a:ext cx="1267721" cy="568226"/>
              </a:xfrm>
              <a:prstGeom prst="roundRect">
                <a:avLst>
                  <a:gd name="adj" fmla="val 9074"/>
                </a:avLst>
              </a:prstGeom>
              <a:noFill/>
              <a:ln w="38100">
                <a:solidFill>
                  <a:schemeClr val="bg1">
                    <a:lumMod val="75000"/>
                  </a:schemeClr>
                </a:solidFill>
              </a:ln>
            </p:spPr>
            <p:txBody>
              <a:bodyPr wrap="square" rtlCol="0" anchor="ctr">
                <a:noAutofit/>
              </a:bodyPr>
              <a:lstStyle/>
              <a:p>
                <a:pPr algn="ctr"/>
                <a:r>
                  <a:rPr kumimoji="1" lang="ja-JP" altLang="en-US" sz="1200">
                    <a:solidFill>
                      <a:schemeClr val="tx1"/>
                    </a:solidFill>
                    <a:ea typeface="Meiryo UI" panose="020B0604030504040204" pitchFamily="50" charset="-128"/>
                  </a:rPr>
                  <a:t>健康づくり</a:t>
                </a:r>
              </a:p>
            </p:txBody>
          </p:sp>
          <p:sp>
            <p:nvSpPr>
              <p:cNvPr id="20" name="角丸四角形 30">
                <a:extLst>
                  <a:ext uri="{FF2B5EF4-FFF2-40B4-BE49-F238E27FC236}">
                    <a16:creationId xmlns:a16="http://schemas.microsoft.com/office/drawing/2014/main" id="{A2DFA17A-30C6-4E45-9ADB-D6AE03156AA8}"/>
                  </a:ext>
                </a:extLst>
              </p:cNvPr>
              <p:cNvSpPr/>
              <p:nvPr/>
            </p:nvSpPr>
            <p:spPr>
              <a:xfrm>
                <a:off x="4482416" y="4854269"/>
                <a:ext cx="1253887" cy="568226"/>
              </a:xfrm>
              <a:prstGeom prst="roundRect">
                <a:avLst>
                  <a:gd name="adj" fmla="val 9074"/>
                </a:avLst>
              </a:prstGeom>
              <a:noFill/>
              <a:ln w="38100">
                <a:solidFill>
                  <a:schemeClr val="bg1">
                    <a:lumMod val="75000"/>
                  </a:schemeClr>
                </a:solidFill>
              </a:ln>
            </p:spPr>
            <p:txBody>
              <a:bodyPr wrap="square" rtlCol="0" anchor="ctr">
                <a:noAutofit/>
              </a:bodyPr>
              <a:lstStyle/>
              <a:p>
                <a:pPr algn="ctr"/>
                <a:r>
                  <a:rPr kumimoji="1" lang="ja-JP" altLang="en-US" sz="1200" dirty="0">
                    <a:solidFill>
                      <a:schemeClr val="tx1"/>
                    </a:solidFill>
                    <a:ea typeface="Meiryo UI" panose="020B0604030504040204" pitchFamily="50" charset="-128"/>
                  </a:rPr>
                  <a:t>多様な活動</a:t>
                </a:r>
              </a:p>
            </p:txBody>
          </p:sp>
          <p:sp>
            <p:nvSpPr>
              <p:cNvPr id="21" name="角丸四角形 15">
                <a:extLst>
                  <a:ext uri="{FF2B5EF4-FFF2-40B4-BE49-F238E27FC236}">
                    <a16:creationId xmlns:a16="http://schemas.microsoft.com/office/drawing/2014/main" id="{374359CF-37FB-4435-ADDC-2F64F2AF8DBA}"/>
                  </a:ext>
                </a:extLst>
              </p:cNvPr>
              <p:cNvSpPr/>
              <p:nvPr/>
            </p:nvSpPr>
            <p:spPr>
              <a:xfrm>
                <a:off x="3091918" y="5681752"/>
                <a:ext cx="2747799" cy="720556"/>
              </a:xfrm>
              <a:prstGeom prst="round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角丸四角形 58">
                <a:extLst>
                  <a:ext uri="{FF2B5EF4-FFF2-40B4-BE49-F238E27FC236}">
                    <a16:creationId xmlns:a16="http://schemas.microsoft.com/office/drawing/2014/main" id="{3883C958-1472-497B-BBF1-C4C39B13E04D}"/>
                  </a:ext>
                </a:extLst>
              </p:cNvPr>
              <p:cNvSpPr/>
              <p:nvPr/>
            </p:nvSpPr>
            <p:spPr>
              <a:xfrm>
                <a:off x="4403694" y="4815462"/>
                <a:ext cx="1436024" cy="718967"/>
              </a:xfrm>
              <a:prstGeom prst="round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上下矢印 60">
                <a:extLst>
                  <a:ext uri="{FF2B5EF4-FFF2-40B4-BE49-F238E27FC236}">
                    <a16:creationId xmlns:a16="http://schemas.microsoft.com/office/drawing/2014/main" id="{A0710B5A-1ABF-470F-A1DA-550235CEF062}"/>
                  </a:ext>
                </a:extLst>
              </p:cNvPr>
              <p:cNvSpPr/>
              <p:nvPr/>
            </p:nvSpPr>
            <p:spPr>
              <a:xfrm rot="19800000">
                <a:off x="4858452" y="5371873"/>
                <a:ext cx="241434" cy="439767"/>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上下矢印 20">
                <a:extLst>
                  <a:ext uri="{FF2B5EF4-FFF2-40B4-BE49-F238E27FC236}">
                    <a16:creationId xmlns:a16="http://schemas.microsoft.com/office/drawing/2014/main" id="{1D7FA11E-25DD-420C-921C-D3F7EE42786F}"/>
                  </a:ext>
                </a:extLst>
              </p:cNvPr>
              <p:cNvSpPr/>
              <p:nvPr/>
            </p:nvSpPr>
            <p:spPr>
              <a:xfrm rot="5400000">
                <a:off x="4312193" y="4934599"/>
                <a:ext cx="253658" cy="46180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上下矢印 6">
                <a:extLst>
                  <a:ext uri="{FF2B5EF4-FFF2-40B4-BE49-F238E27FC236}">
                    <a16:creationId xmlns:a16="http://schemas.microsoft.com/office/drawing/2014/main" id="{D7900845-B84F-4799-83BC-BFAD8115B37F}"/>
                  </a:ext>
                </a:extLst>
              </p:cNvPr>
              <p:cNvSpPr/>
              <p:nvPr/>
            </p:nvSpPr>
            <p:spPr>
              <a:xfrm rot="1800000">
                <a:off x="3672971" y="5297318"/>
                <a:ext cx="252484" cy="453388"/>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30" name="テキスト ボックス 29">
              <a:extLst>
                <a:ext uri="{FF2B5EF4-FFF2-40B4-BE49-F238E27FC236}">
                  <a16:creationId xmlns:a16="http://schemas.microsoft.com/office/drawing/2014/main" id="{39B3D933-1C5B-4722-BB67-8D5E65761CFB}"/>
                </a:ext>
              </a:extLst>
            </p:cNvPr>
            <p:cNvSpPr txBox="1"/>
            <p:nvPr/>
          </p:nvSpPr>
          <p:spPr>
            <a:xfrm>
              <a:off x="281467" y="5399759"/>
              <a:ext cx="2732051" cy="1200329"/>
            </a:xfrm>
            <a:prstGeom prst="rect">
              <a:avLst/>
            </a:prstGeom>
            <a:noFill/>
          </p:spPr>
          <p:txBody>
            <a:bodyPr wrap="square" rtlCol="0">
              <a:spAutoFit/>
            </a:bodyPr>
            <a:lstStyle/>
            <a:p>
              <a:r>
                <a:rPr lang="ja-JP" altLang="en-US" sz="1200" dirty="0"/>
                <a:t>（１）運動と笑い、音楽</a:t>
              </a:r>
            </a:p>
            <a:p>
              <a:r>
                <a:rPr lang="ja-JP" altLang="en-US" sz="1200" dirty="0"/>
                <a:t>（２）口の健康、食</a:t>
              </a:r>
            </a:p>
            <a:p>
              <a:r>
                <a:rPr lang="ja-JP" altLang="en-US" sz="1200" dirty="0"/>
                <a:t>（３）認知症予防</a:t>
              </a:r>
            </a:p>
            <a:p>
              <a:r>
                <a:rPr lang="ja-JP" altLang="en-US" sz="1200" dirty="0"/>
                <a:t>（４）アンチエイジング</a:t>
              </a:r>
            </a:p>
            <a:p>
              <a:r>
                <a:rPr lang="ja-JP" altLang="en-US" sz="1200" dirty="0"/>
                <a:t>（５）企業の取組み促進</a:t>
              </a:r>
            </a:p>
            <a:p>
              <a:r>
                <a:rPr lang="ja-JP" altLang="en-US" sz="1200" dirty="0"/>
                <a:t>（６）高齢社会のまちづくり　など</a:t>
              </a:r>
              <a:endParaRPr kumimoji="1" lang="ja-JP" altLang="en-US" sz="1200" dirty="0"/>
            </a:p>
          </p:txBody>
        </p:sp>
      </p:grpSp>
      <p:sp>
        <p:nvSpPr>
          <p:cNvPr id="28"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kumimoji="1" lang="en-US" altLang="ja-JP" sz="1600" b="1" dirty="0" smtClean="0">
                <a:solidFill>
                  <a:schemeClr val="tx1"/>
                </a:solidFill>
              </a:rPr>
              <a:t>2</a:t>
            </a:r>
            <a:endParaRPr kumimoji="1" lang="ja-JP" altLang="en-US" sz="1600" b="1" dirty="0">
              <a:solidFill>
                <a:schemeClr val="tx1"/>
              </a:solidFill>
            </a:endParaRPr>
          </a:p>
        </p:txBody>
      </p:sp>
    </p:spTree>
    <p:extLst>
      <p:ext uri="{BB962C8B-B14F-4D97-AF65-F5344CB8AC3E}">
        <p14:creationId xmlns:p14="http://schemas.microsoft.com/office/powerpoint/2010/main" val="269916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EBA84AA-E3D5-4FEE-8580-FDF21F5D402A}"/>
              </a:ext>
            </a:extLst>
          </p:cNvPr>
          <p:cNvGrpSpPr/>
          <p:nvPr/>
        </p:nvGrpSpPr>
        <p:grpSpPr>
          <a:xfrm>
            <a:off x="347135" y="193696"/>
            <a:ext cx="8952089" cy="481869"/>
            <a:chOff x="541867" y="327378"/>
            <a:chExt cx="8952089" cy="575733"/>
          </a:xfrm>
        </p:grpSpPr>
        <p:sp>
          <p:nvSpPr>
            <p:cNvPr id="3" name="正方形/長方形 2">
              <a:extLst>
                <a:ext uri="{FF2B5EF4-FFF2-40B4-BE49-F238E27FC236}">
                  <a16:creationId xmlns:a16="http://schemas.microsoft.com/office/drawing/2014/main" id="{FEE70B07-7C5D-4AFD-B304-DF6C5D43A5E2}"/>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a:t>
              </a:r>
              <a:r>
                <a:rPr lang="en-US" altLang="ja-JP" b="1">
                  <a:solidFill>
                    <a:schemeClr val="bg1"/>
                  </a:solidFill>
                </a:rPr>
                <a:t>2019</a:t>
              </a:r>
              <a:endParaRPr kumimoji="1" lang="ja-JP" altLang="en-US" b="1">
                <a:solidFill>
                  <a:schemeClr val="bg1"/>
                </a:solidFill>
              </a:endParaRPr>
            </a:p>
          </p:txBody>
        </p:sp>
        <p:sp>
          <p:nvSpPr>
            <p:cNvPr id="4" name="正方形/長方形 3">
              <a:extLst>
                <a:ext uri="{FF2B5EF4-FFF2-40B4-BE49-F238E27FC236}">
                  <a16:creationId xmlns:a16="http://schemas.microsoft.com/office/drawing/2014/main" id="{1DA710A0-9457-4822-A175-669E81EBEBB5}"/>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a:latin typeface="メイリオ" panose="020B0604030504040204" pitchFamily="50" charset="-128"/>
                  <a:ea typeface="メイリオ" panose="020B0604030504040204" pitchFamily="50" charset="-128"/>
                </a:rPr>
                <a:t>Ⅱ</a:t>
              </a:r>
              <a:endParaRPr kumimoji="1" lang="ja-JP" altLang="en-US" b="1">
                <a:latin typeface="メイリオ" panose="020B0604030504040204" pitchFamily="50" charset="-128"/>
                <a:ea typeface="メイリオ" panose="020B0604030504040204" pitchFamily="50" charset="-128"/>
              </a:endParaRPr>
            </a:p>
          </p:txBody>
        </p:sp>
      </p:grpSp>
      <p:sp>
        <p:nvSpPr>
          <p:cNvPr id="5" name="テキスト ボックス 4">
            <a:extLst>
              <a:ext uri="{FF2B5EF4-FFF2-40B4-BE49-F238E27FC236}">
                <a16:creationId xmlns:a16="http://schemas.microsoft.com/office/drawing/2014/main" id="{B10D0861-71F4-44F6-A938-8D795B551CBA}"/>
              </a:ext>
            </a:extLst>
          </p:cNvPr>
          <p:cNvSpPr txBox="1"/>
          <p:nvPr/>
        </p:nvSpPr>
        <p:spPr>
          <a:xfrm>
            <a:off x="505179" y="761904"/>
            <a:ext cx="8850489" cy="461665"/>
          </a:xfrm>
          <a:prstGeom prst="rect">
            <a:avLst/>
          </a:prstGeom>
          <a:noFill/>
        </p:spPr>
        <p:txBody>
          <a:bodyPr wrap="square" rtlCol="0">
            <a:spAutoFit/>
          </a:bodyPr>
          <a:lstStyle/>
          <a:p>
            <a:r>
              <a:rPr kumimoji="1" lang="ja-JP" altLang="en-US" sz="1200" dirty="0"/>
              <a:t>実践的なモデル事業として、大学教授等の専門家の協力を得て、</a:t>
            </a:r>
            <a:r>
              <a:rPr kumimoji="1" lang="en-US" altLang="ja-JP" sz="1200" dirty="0"/>
              <a:t>2019</a:t>
            </a:r>
            <a:r>
              <a:rPr kumimoji="1" lang="ja-JP" altLang="en-US" sz="1200" dirty="0"/>
              <a:t>年度は</a:t>
            </a:r>
            <a:r>
              <a:rPr kumimoji="1" lang="ja-JP" altLang="en-US" sz="1200" dirty="0" smtClean="0"/>
              <a:t>、実践的なモデル事業として以下</a:t>
            </a:r>
            <a:r>
              <a:rPr kumimoji="1" lang="ja-JP" altLang="en-US" sz="1200" dirty="0"/>
              <a:t>の３つ</a:t>
            </a:r>
            <a:r>
              <a:rPr kumimoji="1" lang="ja-JP" altLang="en-US" sz="1200" dirty="0" smtClean="0"/>
              <a:t>の事業</a:t>
            </a:r>
            <a:r>
              <a:rPr kumimoji="1" lang="ja-JP" altLang="en-US" sz="1200" dirty="0"/>
              <a:t>に取り組みました。</a:t>
            </a:r>
          </a:p>
        </p:txBody>
      </p:sp>
      <p:sp>
        <p:nvSpPr>
          <p:cNvPr id="7" name="角丸四角形 6"/>
          <p:cNvSpPr/>
          <p:nvPr/>
        </p:nvSpPr>
        <p:spPr>
          <a:xfrm>
            <a:off x="344704" y="1243889"/>
            <a:ext cx="9270784" cy="1235507"/>
          </a:xfrm>
          <a:prstGeom prst="roundRect">
            <a:avLst>
              <a:gd name="adj" fmla="val 3770"/>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en-US" sz="1200" b="1" u="sng" dirty="0">
                <a:latin typeface="Meiryo UI" panose="020B0604030504040204" pitchFamily="50" charset="-128"/>
                <a:ea typeface="Meiryo UI" panose="020B0604030504040204" pitchFamily="50" charset="-128"/>
              </a:rPr>
              <a:t>１．</a:t>
            </a:r>
            <a:r>
              <a:rPr kumimoji="1" lang="ja-JP" altLang="en-US" sz="1200" b="1" u="sng" dirty="0">
                <a:latin typeface="Meiryo UI" panose="020B0604030504040204" pitchFamily="50" charset="-128"/>
                <a:ea typeface="Meiryo UI" panose="020B0604030504040204" pitchFamily="50" charset="-128"/>
              </a:rPr>
              <a:t>笑いと運動を連携した実践による健康・ストレスの分析</a:t>
            </a:r>
            <a:endParaRPr kumimoji="1" lang="en-US" altLang="ja-JP" sz="1200" b="1" u="sng" dirty="0">
              <a:latin typeface="Meiryo UI" panose="020B0604030504040204" pitchFamily="50" charset="-128"/>
              <a:ea typeface="Meiryo UI" panose="020B0604030504040204" pitchFamily="50" charset="-128"/>
            </a:endParaRPr>
          </a:p>
          <a:p>
            <a:endParaRPr kumimoji="1" lang="en-US" altLang="ja-JP" sz="1050" u="sng" dirty="0">
              <a:ea typeface="Meiryo UI" panose="020B0604030504040204" pitchFamily="50" charset="-128"/>
            </a:endParaRPr>
          </a:p>
          <a:p>
            <a:pPr marL="901700" indent="-901700"/>
            <a:r>
              <a:rPr kumimoji="1" lang="en-US" altLang="ja-JP" sz="1050" b="1" dirty="0">
                <a:ea typeface="Meiryo UI" panose="020B0604030504040204" pitchFamily="50" charset="-128"/>
              </a:rPr>
              <a:t>【</a:t>
            </a:r>
            <a:r>
              <a:rPr kumimoji="1" lang="ja-JP" altLang="en-US" sz="1050" b="1" dirty="0">
                <a:ea typeface="Meiryo UI" panose="020B0604030504040204" pitchFamily="50" charset="-128"/>
              </a:rPr>
              <a:t>目的</a:t>
            </a:r>
            <a:r>
              <a:rPr kumimoji="1" lang="en-US" altLang="ja-JP" sz="1050" b="1" dirty="0">
                <a:ea typeface="Meiryo UI" panose="020B0604030504040204" pitchFamily="50" charset="-128"/>
              </a:rPr>
              <a:t>】</a:t>
            </a:r>
            <a:r>
              <a:rPr lang="ja-JP" altLang="en-US" sz="1050" dirty="0">
                <a:ea typeface="Meiryo UI" panose="020B0604030504040204" pitchFamily="50" charset="-128"/>
              </a:rPr>
              <a:t>　</a:t>
            </a:r>
            <a:r>
              <a:rPr kumimoji="1" lang="ja-JP" altLang="en-US" sz="1050" dirty="0">
                <a:ea typeface="Meiryo UI" panose="020B0604030504040204" pitchFamily="50" charset="-128"/>
              </a:rPr>
              <a:t>運動に笑いを加味してグループで取り組み、心身の健康や生きがいに及ぼす効果を分析</a:t>
            </a:r>
            <a:endParaRPr kumimoji="1" lang="zh-CN" altLang="en-US" sz="1050" dirty="0">
              <a:ea typeface="Meiryo UI" panose="020B0604030504040204" pitchFamily="50" charset="-128"/>
            </a:endParaRPr>
          </a:p>
          <a:p>
            <a:r>
              <a:rPr kumimoji="1" lang="en-US" altLang="ja-JP" sz="1050" b="1" dirty="0">
                <a:ea typeface="Meiryo UI" panose="020B0604030504040204" pitchFamily="50" charset="-128"/>
              </a:rPr>
              <a:t>【</a:t>
            </a:r>
            <a:r>
              <a:rPr kumimoji="1" lang="ja-JP" altLang="en-US" sz="1050" b="1" dirty="0">
                <a:ea typeface="Meiryo UI" panose="020B0604030504040204" pitchFamily="50" charset="-128"/>
              </a:rPr>
              <a:t>内容</a:t>
            </a:r>
            <a:r>
              <a:rPr kumimoji="1" lang="en-US" altLang="ja-JP" sz="1050" b="1" dirty="0">
                <a:ea typeface="Meiryo UI" panose="020B0604030504040204" pitchFamily="50" charset="-128"/>
              </a:rPr>
              <a:t>】 </a:t>
            </a:r>
            <a:r>
              <a:rPr kumimoji="1" lang="en-US" altLang="ja-JP" sz="1050" dirty="0">
                <a:ea typeface="Meiryo UI" panose="020B0604030504040204" pitchFamily="50" charset="-128"/>
              </a:rPr>
              <a:t> </a:t>
            </a:r>
            <a:r>
              <a:rPr kumimoji="1" lang="ja-JP" altLang="en-US" sz="1050" dirty="0">
                <a:ea typeface="Meiryo UI" panose="020B0604030504040204" pitchFamily="50" charset="-128"/>
              </a:rPr>
              <a:t>体操と笑いを連携、グループで実践</a:t>
            </a:r>
            <a:r>
              <a:rPr kumimoji="1" lang="en-US" altLang="ja-JP" sz="1050" dirty="0">
                <a:ea typeface="Meiryo UI" panose="020B0604030504040204" pitchFamily="50" charset="-128"/>
              </a:rPr>
              <a:t>(</a:t>
            </a:r>
            <a:r>
              <a:rPr kumimoji="1" lang="ja-JP" altLang="en-US" sz="1050" dirty="0">
                <a:ea typeface="Meiryo UI" panose="020B0604030504040204" pitchFamily="50" charset="-128"/>
              </a:rPr>
              <a:t>落語の鑑賞や笑いを取り入れた健康体操やヨガの実践　等</a:t>
            </a:r>
            <a:r>
              <a:rPr kumimoji="1" lang="en-US" altLang="ja-JP" sz="1050" dirty="0">
                <a:ea typeface="Meiryo UI" panose="020B0604030504040204" pitchFamily="50" charset="-128"/>
              </a:rPr>
              <a:t>)</a:t>
            </a:r>
          </a:p>
          <a:p>
            <a:r>
              <a:rPr lang="en-US" altLang="ja-JP" sz="1050" b="1" dirty="0">
                <a:ea typeface="Meiryo UI" panose="020B0604030504040204" pitchFamily="50" charset="-128"/>
              </a:rPr>
              <a:t>【</a:t>
            </a:r>
            <a:r>
              <a:rPr lang="ja-JP" altLang="en-US" sz="1050" b="1" dirty="0">
                <a:ea typeface="Meiryo UI" panose="020B0604030504040204" pitchFamily="50" charset="-128"/>
              </a:rPr>
              <a:t>主な成果</a:t>
            </a:r>
            <a:r>
              <a:rPr lang="en-US" altLang="ja-JP" sz="1050" b="1" dirty="0">
                <a:ea typeface="Meiryo UI" panose="020B0604030504040204" pitchFamily="50" charset="-128"/>
              </a:rPr>
              <a:t>】</a:t>
            </a:r>
            <a:r>
              <a:rPr lang="ja-JP" altLang="en-US" sz="1050" dirty="0">
                <a:ea typeface="Meiryo UI" panose="020B0604030504040204" pitchFamily="50" charset="-128"/>
              </a:rPr>
              <a:t>　</a:t>
            </a:r>
            <a:endParaRPr lang="en-US" altLang="ja-JP" sz="1050" dirty="0">
              <a:ea typeface="Meiryo UI" panose="020B0604030504040204" pitchFamily="50" charset="-128"/>
            </a:endParaRPr>
          </a:p>
          <a:p>
            <a:r>
              <a:rPr lang="ja-JP" altLang="en-US" sz="1050" dirty="0">
                <a:ea typeface="Meiryo UI"/>
              </a:rPr>
              <a:t>　</a:t>
            </a:r>
            <a:r>
              <a:rPr lang="en-US" altLang="ja-JP" sz="1050" dirty="0">
                <a:ea typeface="Meiryo UI"/>
              </a:rPr>
              <a:t>《</a:t>
            </a:r>
            <a:r>
              <a:rPr lang="ja-JP" altLang="en-US" sz="1050" dirty="0">
                <a:ea typeface="Meiryo UI"/>
              </a:rPr>
              <a:t>腹囲平均</a:t>
            </a:r>
            <a:r>
              <a:rPr lang="en-US" altLang="ja-JP" sz="1050" dirty="0" smtClean="0">
                <a:ea typeface="Meiryo UI"/>
              </a:rPr>
              <a:t>》A</a:t>
            </a:r>
            <a:r>
              <a:rPr lang="ja-JP" altLang="en-US" sz="1050" dirty="0">
                <a:ea typeface="Meiryo UI"/>
              </a:rPr>
              <a:t>群</a:t>
            </a:r>
            <a:r>
              <a:rPr lang="en-US" altLang="ja-JP" sz="1050" dirty="0">
                <a:ea typeface="Meiryo UI"/>
              </a:rPr>
              <a:t>2.9</a:t>
            </a:r>
            <a:r>
              <a:rPr lang="ja-JP" altLang="en-US" sz="1050" dirty="0">
                <a:ea typeface="Meiryo UI"/>
              </a:rPr>
              <a:t>㎝減少　</a:t>
            </a:r>
            <a:r>
              <a:rPr lang="en-US" altLang="ja-JP" sz="1050" dirty="0">
                <a:ea typeface="Meiryo UI"/>
              </a:rPr>
              <a:t>B</a:t>
            </a:r>
            <a:r>
              <a:rPr lang="ja-JP" altLang="en-US" sz="1050" dirty="0">
                <a:ea typeface="Meiryo UI"/>
              </a:rPr>
              <a:t>群</a:t>
            </a:r>
            <a:r>
              <a:rPr lang="en-US" altLang="ja-JP" sz="1050" dirty="0">
                <a:ea typeface="Meiryo UI"/>
              </a:rPr>
              <a:t>1.2</a:t>
            </a:r>
            <a:r>
              <a:rPr lang="ja-JP" altLang="en-US" sz="1050" dirty="0">
                <a:ea typeface="Meiryo UI"/>
              </a:rPr>
              <a:t>㎝減少　</a:t>
            </a:r>
            <a:r>
              <a:rPr lang="en-US" altLang="ja-JP" sz="1050" dirty="0">
                <a:ea typeface="Meiryo UI"/>
              </a:rPr>
              <a:t>《</a:t>
            </a:r>
            <a:r>
              <a:rPr lang="ja-JP" altLang="en-US" sz="1050" dirty="0">
                <a:ea typeface="Meiryo UI"/>
              </a:rPr>
              <a:t>握力平均</a:t>
            </a:r>
            <a:r>
              <a:rPr lang="en-US" altLang="ja-JP" sz="1050" dirty="0">
                <a:ea typeface="Meiryo UI"/>
              </a:rPr>
              <a:t>》A</a:t>
            </a:r>
            <a:r>
              <a:rPr lang="ja-JP" altLang="en-US" sz="1050" dirty="0">
                <a:ea typeface="Meiryo UI"/>
              </a:rPr>
              <a:t>群</a:t>
            </a:r>
            <a:r>
              <a:rPr lang="en-US" altLang="ja-JP" sz="1050" dirty="0">
                <a:ea typeface="Meiryo UI"/>
              </a:rPr>
              <a:t>0.8</a:t>
            </a:r>
            <a:r>
              <a:rPr lang="ja-JP" altLang="en-US" sz="1050" dirty="0">
                <a:ea typeface="Meiryo UI"/>
              </a:rPr>
              <a:t>㎏向上　</a:t>
            </a:r>
            <a:r>
              <a:rPr lang="en-US" altLang="ja-JP" sz="1050" dirty="0">
                <a:ea typeface="Meiryo UI"/>
              </a:rPr>
              <a:t>B</a:t>
            </a:r>
            <a:r>
              <a:rPr lang="ja-JP" altLang="en-US" sz="1050" dirty="0">
                <a:ea typeface="Meiryo UI"/>
              </a:rPr>
              <a:t>群</a:t>
            </a:r>
            <a:r>
              <a:rPr lang="en-US" altLang="ja-JP" sz="1050" dirty="0">
                <a:ea typeface="Meiryo UI"/>
              </a:rPr>
              <a:t>1.6</a:t>
            </a:r>
            <a:r>
              <a:rPr lang="ja-JP" altLang="en-US" sz="1050" dirty="0">
                <a:ea typeface="Meiryo UI"/>
              </a:rPr>
              <a:t>㎏向上　</a:t>
            </a:r>
            <a:endParaRPr lang="en-US" altLang="ja-JP" sz="1050" dirty="0">
              <a:ea typeface="Meiryo UI"/>
            </a:endParaRPr>
          </a:p>
          <a:p>
            <a:r>
              <a:rPr lang="en-US" altLang="ja-JP" sz="1050" dirty="0">
                <a:ea typeface="Meiryo UI"/>
              </a:rPr>
              <a:t>　《</a:t>
            </a:r>
            <a:r>
              <a:rPr lang="ja-JP" altLang="en-US" sz="1050" dirty="0">
                <a:ea typeface="Meiryo UI"/>
              </a:rPr>
              <a:t>精神的</a:t>
            </a:r>
            <a:r>
              <a:rPr lang="en-US" altLang="ja-JP" sz="1050" dirty="0" smtClean="0">
                <a:ea typeface="Meiryo UI"/>
              </a:rPr>
              <a:t>QOL》A</a:t>
            </a:r>
            <a:r>
              <a:rPr lang="ja-JP" altLang="en-US" sz="1050" dirty="0">
                <a:ea typeface="Meiryo UI"/>
              </a:rPr>
              <a:t>群　</a:t>
            </a:r>
            <a:r>
              <a:rPr lang="en-US" altLang="ja-JP" sz="1050" dirty="0">
                <a:ea typeface="Meiryo UI"/>
              </a:rPr>
              <a:t>1.2</a:t>
            </a:r>
            <a:r>
              <a:rPr lang="ja-JP" altLang="en-US" sz="1050" dirty="0">
                <a:ea typeface="Meiryo UI"/>
              </a:rPr>
              <a:t>ポイント向上　</a:t>
            </a:r>
            <a:r>
              <a:rPr lang="en-US" altLang="ja-JP" sz="1050" dirty="0">
                <a:ea typeface="Meiryo UI"/>
              </a:rPr>
              <a:t>B</a:t>
            </a:r>
            <a:r>
              <a:rPr lang="ja-JP" altLang="en-US" sz="1050" dirty="0">
                <a:ea typeface="Meiryo UI"/>
              </a:rPr>
              <a:t>群</a:t>
            </a:r>
            <a:r>
              <a:rPr lang="en-US" altLang="ja-JP" sz="1050" dirty="0">
                <a:ea typeface="Meiryo UI"/>
              </a:rPr>
              <a:t>1.3</a:t>
            </a:r>
            <a:r>
              <a:rPr lang="ja-JP" altLang="en-US" sz="1050" dirty="0">
                <a:ea typeface="Meiryo UI"/>
              </a:rPr>
              <a:t>ポイント向上</a:t>
            </a:r>
            <a:endParaRPr lang="en-US" altLang="ja-JP" sz="1050" dirty="0">
              <a:ea typeface="Meiryo UI"/>
            </a:endParaRPr>
          </a:p>
        </p:txBody>
      </p:sp>
      <p:sp>
        <p:nvSpPr>
          <p:cNvPr id="8" name="角丸四角形 7"/>
          <p:cNvSpPr/>
          <p:nvPr/>
        </p:nvSpPr>
        <p:spPr>
          <a:xfrm>
            <a:off x="344704" y="2597181"/>
            <a:ext cx="9270784" cy="1421526"/>
          </a:xfrm>
          <a:prstGeom prst="roundRect">
            <a:avLst>
              <a:gd name="adj" fmla="val 3770"/>
            </a:avLst>
          </a:prstGeom>
        </p:spPr>
        <p:style>
          <a:lnRef idx="2">
            <a:schemeClr val="accent6"/>
          </a:lnRef>
          <a:fillRef idx="1">
            <a:schemeClr val="lt1"/>
          </a:fillRef>
          <a:effectRef idx="0">
            <a:schemeClr val="accent6"/>
          </a:effectRef>
          <a:fontRef idx="minor">
            <a:schemeClr val="dk1"/>
          </a:fontRef>
        </p:style>
        <p:txBody>
          <a:bodyPr rtlCol="0" anchor="t"/>
          <a:lstStyle/>
          <a:p>
            <a:r>
              <a:rPr lang="ja-JP" altLang="en-US" sz="1200" b="1" u="sng" dirty="0">
                <a:latin typeface="Meiryo UI" panose="020B0604030504040204" pitchFamily="50" charset="-128"/>
                <a:ea typeface="Meiryo UI" panose="020B0604030504040204" pitchFamily="50" charset="-128"/>
              </a:rPr>
              <a:t>２．</a:t>
            </a:r>
            <a:r>
              <a:rPr kumimoji="1" lang="ja-JP" altLang="en-US" sz="1200" b="1" u="sng" dirty="0">
                <a:latin typeface="Meiryo UI" panose="020B0604030504040204" pitchFamily="50" charset="-128"/>
                <a:ea typeface="Meiryo UI" panose="020B0604030504040204" pitchFamily="50" charset="-128"/>
              </a:rPr>
              <a:t>楽器演奏の実践による認知機能向上の分析</a:t>
            </a:r>
            <a:endParaRPr kumimoji="1" lang="en-US" altLang="ja-JP" sz="1200" b="1" u="sng" dirty="0">
              <a:latin typeface="Meiryo UI" panose="020B0604030504040204" pitchFamily="50" charset="-128"/>
              <a:ea typeface="Meiryo UI" panose="020B0604030504040204" pitchFamily="50" charset="-128"/>
            </a:endParaRPr>
          </a:p>
          <a:p>
            <a:pPr marL="901700" indent="-901700"/>
            <a:endParaRPr kumimoji="1" lang="en-US" altLang="ja-JP" sz="1050" dirty="0">
              <a:latin typeface="Meiryo UI" panose="020B0604030504040204" pitchFamily="50" charset="-128"/>
              <a:ea typeface="Meiryo UI" panose="020B0604030504040204" pitchFamily="50" charset="-128"/>
            </a:endParaRPr>
          </a:p>
          <a:p>
            <a:pPr marL="901700" indent="-901700"/>
            <a:r>
              <a:rPr kumimoji="1" lang="en-US" altLang="ja-JP" sz="1050" b="1" dirty="0">
                <a:ea typeface="Meiryo UI" panose="020B0604030504040204" pitchFamily="50" charset="-128"/>
              </a:rPr>
              <a:t>【</a:t>
            </a:r>
            <a:r>
              <a:rPr kumimoji="1" lang="ja-JP" altLang="en-US" sz="1050" b="1" dirty="0">
                <a:ea typeface="Meiryo UI" panose="020B0604030504040204" pitchFamily="50" charset="-128"/>
              </a:rPr>
              <a:t>目的</a:t>
            </a:r>
            <a:r>
              <a:rPr kumimoji="1" lang="en-US" altLang="ja-JP" sz="1050" b="1" dirty="0">
                <a:ea typeface="Meiryo UI" panose="020B0604030504040204" pitchFamily="50" charset="-128"/>
              </a:rPr>
              <a:t>】</a:t>
            </a:r>
            <a:r>
              <a:rPr kumimoji="1" lang="ja-JP" altLang="en-US" sz="1050" dirty="0">
                <a:ea typeface="Meiryo UI" panose="020B0604030504040204" pitchFamily="50" charset="-128"/>
              </a:rPr>
              <a:t>　楽器演奏で脳のワーキングメモリを使用することで、認知機能向上の効果を分析</a:t>
            </a:r>
            <a:endParaRPr kumimoji="1" lang="en-US" altLang="ja-JP" sz="1050" dirty="0">
              <a:ea typeface="Meiryo UI" panose="020B0604030504040204" pitchFamily="50" charset="-128"/>
            </a:endParaRPr>
          </a:p>
          <a:p>
            <a:r>
              <a:rPr kumimoji="1" lang="en-US" altLang="ja-JP" sz="1050" b="1" dirty="0">
                <a:solidFill>
                  <a:schemeClr val="tx1"/>
                </a:solidFill>
                <a:ea typeface="Meiryo UI" panose="020B0604030504040204" pitchFamily="50" charset="-128"/>
              </a:rPr>
              <a:t>【</a:t>
            </a:r>
            <a:r>
              <a:rPr kumimoji="1" lang="ja-JP" altLang="en-US" sz="1050" b="1" dirty="0">
                <a:solidFill>
                  <a:schemeClr val="tx1"/>
                </a:solidFill>
                <a:ea typeface="Meiryo UI" panose="020B0604030504040204" pitchFamily="50" charset="-128"/>
              </a:rPr>
              <a:t>内容</a:t>
            </a:r>
            <a:r>
              <a:rPr kumimoji="1" lang="en-US" altLang="ja-JP" sz="1050" b="1" dirty="0">
                <a:solidFill>
                  <a:schemeClr val="tx1"/>
                </a:solidFill>
                <a:ea typeface="Meiryo UI" panose="020B0604030504040204" pitchFamily="50" charset="-128"/>
              </a:rPr>
              <a:t>】</a:t>
            </a:r>
            <a:r>
              <a:rPr kumimoji="1" lang="ja-JP" altLang="en-US" sz="1050" dirty="0">
                <a:solidFill>
                  <a:schemeClr val="tx1"/>
                </a:solidFill>
                <a:ea typeface="Meiryo UI" panose="020B0604030504040204" pitchFamily="50" charset="-128"/>
              </a:rPr>
              <a:t>　ピアニカ演奏と体操を一定期間実践</a:t>
            </a:r>
            <a:r>
              <a:rPr kumimoji="1" lang="en-US" altLang="ja-JP" sz="1050" dirty="0">
                <a:solidFill>
                  <a:schemeClr val="tx1"/>
                </a:solidFill>
                <a:ea typeface="Meiryo UI" panose="020B0604030504040204" pitchFamily="50" charset="-128"/>
              </a:rPr>
              <a:t>(</a:t>
            </a:r>
            <a:r>
              <a:rPr kumimoji="1" lang="ja-JP" altLang="en-US" sz="1050" dirty="0">
                <a:solidFill>
                  <a:schemeClr val="tx1"/>
                </a:solidFill>
                <a:ea typeface="Meiryo UI" panose="020B0604030504040204" pitchFamily="50" charset="-128"/>
              </a:rPr>
              <a:t>楽器演奏講師の指導のもと、演奏の実践と脳を使った運動の実践</a:t>
            </a:r>
            <a:r>
              <a:rPr kumimoji="1" lang="en-US" altLang="ja-JP" sz="1050" dirty="0">
                <a:solidFill>
                  <a:schemeClr val="tx1"/>
                </a:solidFill>
                <a:ea typeface="Meiryo UI" panose="020B0604030504040204" pitchFamily="50" charset="-128"/>
              </a:rPr>
              <a:t>)</a:t>
            </a:r>
          </a:p>
          <a:p>
            <a:r>
              <a:rPr lang="en-US" altLang="ja-JP" sz="1050" b="1" dirty="0">
                <a:solidFill>
                  <a:schemeClr val="tx1"/>
                </a:solidFill>
                <a:ea typeface="Meiryo UI" panose="020B0604030504040204" pitchFamily="50" charset="-128"/>
              </a:rPr>
              <a:t>【</a:t>
            </a:r>
            <a:r>
              <a:rPr lang="ja-JP" altLang="en-US" sz="1050" b="1" dirty="0">
                <a:solidFill>
                  <a:schemeClr val="tx1"/>
                </a:solidFill>
                <a:ea typeface="Meiryo UI" panose="020B0604030504040204" pitchFamily="50" charset="-128"/>
              </a:rPr>
              <a:t>主な成果</a:t>
            </a:r>
            <a:r>
              <a:rPr lang="en-US" altLang="ja-JP" sz="1050" b="1" dirty="0">
                <a:solidFill>
                  <a:schemeClr val="tx1"/>
                </a:solidFill>
                <a:ea typeface="Meiryo UI" panose="020B0604030504040204" pitchFamily="50" charset="-128"/>
              </a:rPr>
              <a:t>】</a:t>
            </a:r>
          </a:p>
          <a:p>
            <a:r>
              <a:rPr kumimoji="1" lang="ja-JP" altLang="en-US" sz="1050" dirty="0">
                <a:solidFill>
                  <a:schemeClr val="tx1"/>
                </a:solidFill>
                <a:ea typeface="Meiryo UI" panose="020B0604030504040204" pitchFamily="50" charset="-128"/>
              </a:rPr>
              <a:t>　</a:t>
            </a:r>
            <a:r>
              <a:rPr lang="en-US" altLang="ja-JP" sz="1050" dirty="0">
                <a:solidFill>
                  <a:schemeClr val="tx1"/>
                </a:solidFill>
                <a:ea typeface="Meiryo UI" panose="020B0604030504040204" pitchFamily="50" charset="-128"/>
              </a:rPr>
              <a:t>《</a:t>
            </a:r>
            <a:r>
              <a:rPr kumimoji="1" lang="ja-JP" altLang="en-US" sz="1050" dirty="0">
                <a:solidFill>
                  <a:schemeClr val="tx1"/>
                </a:solidFill>
                <a:ea typeface="Meiryo UI" panose="020B0604030504040204" pitchFamily="50" charset="-128"/>
              </a:rPr>
              <a:t>語流暢性「文字」課題</a:t>
            </a:r>
            <a:r>
              <a:rPr kumimoji="1" lang="en-US" altLang="ja-JP" sz="1050" dirty="0">
                <a:solidFill>
                  <a:schemeClr val="tx1"/>
                </a:solidFill>
                <a:ea typeface="Meiryo UI" panose="020B0604030504040204" pitchFamily="50" charset="-128"/>
              </a:rPr>
              <a:t>》</a:t>
            </a:r>
            <a:r>
              <a:rPr kumimoji="1" lang="ja-JP" altLang="en-US" sz="1050" dirty="0">
                <a:solidFill>
                  <a:schemeClr val="tx1"/>
                </a:solidFill>
                <a:ea typeface="Meiryo UI" panose="020B0604030504040204" pitchFamily="50" charset="-128"/>
              </a:rPr>
              <a:t>介入後により多くの語を言えるようになった　　</a:t>
            </a:r>
            <a:r>
              <a:rPr kumimoji="1" lang="en-US" altLang="ja-JP" sz="1050" dirty="0">
                <a:solidFill>
                  <a:schemeClr val="tx1"/>
                </a:solidFill>
                <a:ea typeface="Meiryo UI" panose="020B0604030504040204" pitchFamily="50" charset="-128"/>
              </a:rPr>
              <a:t>9.8</a:t>
            </a:r>
            <a:r>
              <a:rPr kumimoji="1" lang="ja-JP" altLang="en-US" sz="1050" dirty="0">
                <a:solidFill>
                  <a:schemeClr val="tx1"/>
                </a:solidFill>
                <a:ea typeface="Meiryo UI" panose="020B0604030504040204" pitchFamily="50" charset="-128"/>
              </a:rPr>
              <a:t>語　⇒　</a:t>
            </a:r>
            <a:r>
              <a:rPr kumimoji="1" lang="en-US" altLang="ja-JP" sz="1050" dirty="0">
                <a:solidFill>
                  <a:schemeClr val="tx1"/>
                </a:solidFill>
                <a:ea typeface="Meiryo UI" panose="020B0604030504040204" pitchFamily="50" charset="-128"/>
              </a:rPr>
              <a:t>11.6</a:t>
            </a:r>
            <a:r>
              <a:rPr kumimoji="1" lang="ja-JP" altLang="en-US" sz="1050" dirty="0">
                <a:solidFill>
                  <a:schemeClr val="tx1"/>
                </a:solidFill>
                <a:ea typeface="Meiryo UI" panose="020B0604030504040204" pitchFamily="50" charset="-128"/>
              </a:rPr>
              <a:t>語</a:t>
            </a:r>
            <a:endParaRPr kumimoji="1" lang="en-US" altLang="ja-JP" sz="1050" dirty="0">
              <a:solidFill>
                <a:schemeClr val="tx1"/>
              </a:solidFill>
              <a:ea typeface="Meiryo UI" panose="020B0604030504040204" pitchFamily="50" charset="-128"/>
            </a:endParaRPr>
          </a:p>
          <a:p>
            <a:r>
              <a:rPr kumimoji="1" lang="ja-JP" altLang="en-US" sz="1050" dirty="0">
                <a:solidFill>
                  <a:schemeClr val="tx1"/>
                </a:solidFill>
                <a:ea typeface="Meiryo UI" panose="020B0604030504040204" pitchFamily="50" charset="-128"/>
              </a:rPr>
              <a:t>　</a:t>
            </a:r>
            <a:r>
              <a:rPr kumimoji="1" lang="en-US" altLang="ja-JP" sz="1050" dirty="0">
                <a:solidFill>
                  <a:schemeClr val="tx1"/>
                </a:solidFill>
                <a:ea typeface="Meiryo UI" panose="020B0604030504040204" pitchFamily="50" charset="-128"/>
              </a:rPr>
              <a:t>《</a:t>
            </a:r>
            <a:r>
              <a:rPr kumimoji="1" lang="ja-JP" altLang="en-US" sz="1050" dirty="0">
                <a:solidFill>
                  <a:schemeClr val="tx1"/>
                </a:solidFill>
                <a:ea typeface="Meiryo UI" panose="020B0604030504040204" pitchFamily="50" charset="-128"/>
              </a:rPr>
              <a:t>符号</a:t>
            </a:r>
            <a:r>
              <a:rPr lang="en-US" altLang="ja-JP" sz="1050" dirty="0">
                <a:solidFill>
                  <a:schemeClr val="tx1"/>
                </a:solidFill>
                <a:ea typeface="Meiryo UI" panose="020B0604030504040204" pitchFamily="50" charset="-128"/>
              </a:rPr>
              <a:t>》</a:t>
            </a:r>
            <a:r>
              <a:rPr lang="ja-JP" altLang="en-US" sz="1050" dirty="0">
                <a:solidFill>
                  <a:schemeClr val="tx1"/>
                </a:solidFill>
                <a:ea typeface="Meiryo UI" panose="020B0604030504040204" pitchFamily="50" charset="-128"/>
              </a:rPr>
              <a:t>　時間内の転記作業量が増大　　　　　　　　　　　　　　　　　　</a:t>
            </a:r>
            <a:r>
              <a:rPr lang="en-US" altLang="ja-JP" sz="1050" dirty="0">
                <a:solidFill>
                  <a:schemeClr val="tx1"/>
                </a:solidFill>
                <a:ea typeface="Meiryo UI" panose="020B0604030504040204" pitchFamily="50" charset="-128"/>
              </a:rPr>
              <a:t>58.9</a:t>
            </a:r>
            <a:r>
              <a:rPr lang="ja-JP" altLang="en-US" sz="1050" dirty="0">
                <a:solidFill>
                  <a:schemeClr val="tx1"/>
                </a:solidFill>
                <a:ea typeface="Meiryo UI" panose="020B0604030504040204" pitchFamily="50" charset="-128"/>
              </a:rPr>
              <a:t>個　⇒　</a:t>
            </a:r>
            <a:r>
              <a:rPr lang="en-US" altLang="ja-JP" sz="1050" dirty="0">
                <a:solidFill>
                  <a:schemeClr val="tx1"/>
                </a:solidFill>
                <a:ea typeface="Meiryo UI" panose="020B0604030504040204" pitchFamily="50" charset="-128"/>
              </a:rPr>
              <a:t>67.1</a:t>
            </a:r>
            <a:r>
              <a:rPr lang="ja-JP" altLang="en-US" sz="1050" dirty="0">
                <a:solidFill>
                  <a:schemeClr val="tx1"/>
                </a:solidFill>
                <a:ea typeface="Meiryo UI" panose="020B0604030504040204" pitchFamily="50" charset="-128"/>
              </a:rPr>
              <a:t>個　</a:t>
            </a:r>
            <a:endParaRPr lang="en-US" altLang="ja-JP" sz="1050" dirty="0">
              <a:solidFill>
                <a:schemeClr val="tx1"/>
              </a:solidFill>
              <a:ea typeface="Meiryo UI" panose="020B0604030504040204" pitchFamily="50" charset="-128"/>
            </a:endParaRPr>
          </a:p>
          <a:p>
            <a:r>
              <a:rPr lang="en-US" altLang="ja-JP" sz="1050" dirty="0">
                <a:solidFill>
                  <a:schemeClr val="tx1"/>
                </a:solidFill>
                <a:ea typeface="Meiryo UI"/>
              </a:rPr>
              <a:t>　《</a:t>
            </a:r>
            <a:r>
              <a:rPr lang="ja-JP" altLang="en-US" sz="1050" dirty="0">
                <a:solidFill>
                  <a:schemeClr val="tx1"/>
                </a:solidFill>
                <a:ea typeface="Meiryo UI"/>
              </a:rPr>
              <a:t>作業記憶</a:t>
            </a:r>
            <a:r>
              <a:rPr lang="en-US" altLang="ja-JP" sz="1050" dirty="0">
                <a:solidFill>
                  <a:schemeClr val="tx1"/>
                </a:solidFill>
                <a:ea typeface="Meiryo UI"/>
              </a:rPr>
              <a:t>(</a:t>
            </a:r>
            <a:r>
              <a:rPr lang="ja-JP" altLang="en-US" sz="1050" dirty="0">
                <a:solidFill>
                  <a:schemeClr val="tx1"/>
                </a:solidFill>
                <a:ea typeface="Meiryo UI"/>
              </a:rPr>
              <a:t>反応時間</a:t>
            </a:r>
            <a:r>
              <a:rPr lang="en-US" altLang="ja-JP" sz="1050" dirty="0">
                <a:solidFill>
                  <a:schemeClr val="tx1"/>
                </a:solidFill>
                <a:ea typeface="Meiryo UI"/>
              </a:rPr>
              <a:t>)》</a:t>
            </a:r>
            <a:r>
              <a:rPr lang="ja-JP" altLang="en-US" sz="1050" dirty="0">
                <a:solidFill>
                  <a:schemeClr val="tx1"/>
                </a:solidFill>
                <a:ea typeface="Meiryo UI"/>
              </a:rPr>
              <a:t>　記憶との照合がより速くなった　　　　　　　　　</a:t>
            </a:r>
            <a:r>
              <a:rPr lang="en-US" altLang="ja-JP" sz="1050" dirty="0">
                <a:solidFill>
                  <a:schemeClr val="tx1"/>
                </a:solidFill>
                <a:ea typeface="Meiryo UI"/>
              </a:rPr>
              <a:t>1239</a:t>
            </a:r>
            <a:r>
              <a:rPr lang="ja-JP" altLang="en-US" sz="1050" dirty="0">
                <a:solidFill>
                  <a:schemeClr val="tx1"/>
                </a:solidFill>
                <a:ea typeface="Meiryo UI"/>
              </a:rPr>
              <a:t>ミリ秒　⇒　</a:t>
            </a:r>
            <a:r>
              <a:rPr lang="en-US" altLang="ja-JP" sz="1050" dirty="0">
                <a:solidFill>
                  <a:schemeClr val="tx1"/>
                </a:solidFill>
                <a:ea typeface="Meiryo UI"/>
              </a:rPr>
              <a:t>1148</a:t>
            </a:r>
            <a:r>
              <a:rPr lang="ja-JP" altLang="en-US" sz="1050" dirty="0">
                <a:solidFill>
                  <a:schemeClr val="tx1"/>
                </a:solidFill>
                <a:ea typeface="Meiryo UI"/>
              </a:rPr>
              <a:t>ミリ秒</a:t>
            </a:r>
            <a:endParaRPr kumimoji="1" lang="en-US" altLang="ja-JP" sz="1050" dirty="0">
              <a:solidFill>
                <a:schemeClr val="tx1"/>
              </a:solidFill>
              <a:ea typeface="Meiryo UI"/>
            </a:endParaRPr>
          </a:p>
          <a:p>
            <a:pPr marL="174625" indent="-174625"/>
            <a:r>
              <a:rPr kumimoji="1" lang="en-US" altLang="ja-JP" sz="1050" dirty="0">
                <a:solidFill>
                  <a:schemeClr val="tx1"/>
                </a:solidFill>
                <a:ea typeface="Meiryo UI" panose="020B0604030504040204" pitchFamily="50" charset="-128"/>
              </a:rPr>
              <a:t>	</a:t>
            </a:r>
            <a:endParaRPr kumimoji="1" lang="ja-JP" altLang="en-US" sz="1050" dirty="0">
              <a:solidFill>
                <a:schemeClr val="tx1"/>
              </a:solidFill>
              <a:ea typeface="Meiryo UI" panose="020B0604030504040204" pitchFamily="50" charset="-128"/>
            </a:endParaRPr>
          </a:p>
          <a:p>
            <a:pPr marL="174625" indent="-174625"/>
            <a:endParaRPr kumimoji="1" lang="en-US" altLang="ja-JP" sz="1050" dirty="0">
              <a:latin typeface="Meiryo UI" panose="020B0604030504040204" pitchFamily="50" charset="-128"/>
              <a:ea typeface="Meiryo UI" panose="020B0604030504040204" pitchFamily="50" charset="-128"/>
            </a:endParaRPr>
          </a:p>
        </p:txBody>
      </p:sp>
      <p:sp>
        <p:nvSpPr>
          <p:cNvPr id="9" name="角丸四角形 8"/>
          <p:cNvSpPr/>
          <p:nvPr/>
        </p:nvSpPr>
        <p:spPr>
          <a:xfrm>
            <a:off x="344704" y="4157820"/>
            <a:ext cx="9270784" cy="2471579"/>
          </a:xfrm>
          <a:prstGeom prst="roundRect">
            <a:avLst>
              <a:gd name="adj" fmla="val 3222"/>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200" b="1" u="sng" dirty="0">
                <a:latin typeface="Meiryo UI" panose="020B0604030504040204" pitchFamily="50" charset="-128"/>
                <a:ea typeface="Meiryo UI" panose="020B0604030504040204" pitchFamily="50" charset="-128"/>
              </a:rPr>
              <a:t>３．</a:t>
            </a:r>
            <a:r>
              <a:rPr kumimoji="1" lang="en-US" altLang="ja-JP" sz="1200" b="1" u="sng" dirty="0">
                <a:latin typeface="Meiryo UI" panose="020B0604030504040204" pitchFamily="50" charset="-128"/>
                <a:ea typeface="Meiryo UI" panose="020B0604030504040204" pitchFamily="50" charset="-128"/>
              </a:rPr>
              <a:t>AI</a:t>
            </a:r>
            <a:r>
              <a:rPr kumimoji="1" lang="ja-JP" altLang="en-US" sz="1200" b="1" u="sng" dirty="0">
                <a:latin typeface="Meiryo UI" panose="020B0604030504040204" pitchFamily="50" charset="-128"/>
                <a:ea typeface="Meiryo UI" panose="020B0604030504040204" pitchFamily="50" charset="-128"/>
              </a:rPr>
              <a:t>・ロボットによるコミュニケーションの実践と分析</a:t>
            </a:r>
            <a:endParaRPr kumimoji="1" lang="en-US" altLang="ja-JP" sz="1200" b="1" u="sng" dirty="0">
              <a:latin typeface="Meiryo UI" panose="020B0604030504040204" pitchFamily="50" charset="-128"/>
              <a:ea typeface="Meiryo UI" panose="020B0604030504040204" pitchFamily="50" charset="-128"/>
            </a:endParaRPr>
          </a:p>
          <a:p>
            <a:pPr marL="899795" indent="-899795"/>
            <a:r>
              <a:rPr kumimoji="1" lang="ja-JP" altLang="en-US" sz="1050" b="1" dirty="0">
                <a:ea typeface="Meiryo UI" panose="020B0604030504040204" pitchFamily="50" charset="-128"/>
              </a:rPr>
              <a:t>①</a:t>
            </a:r>
            <a:endParaRPr lang="en-US" altLang="ja-JP" sz="1050" b="1" dirty="0">
              <a:ea typeface="Meiryo UI" panose="020B0604030504040204" pitchFamily="50" charset="-128"/>
            </a:endParaRPr>
          </a:p>
          <a:p>
            <a:pPr marL="899795" indent="-899795"/>
            <a:r>
              <a:rPr kumimoji="1" lang="en-US" altLang="ja-JP" sz="1050" b="1" dirty="0">
                <a:ea typeface="Meiryo UI" panose="020B0604030504040204" pitchFamily="50" charset="-128"/>
              </a:rPr>
              <a:t>【</a:t>
            </a:r>
            <a:r>
              <a:rPr kumimoji="1" lang="ja-JP" altLang="en-US" sz="1050" b="1" dirty="0">
                <a:ea typeface="Meiryo UI" panose="020B0604030504040204" pitchFamily="50" charset="-128"/>
              </a:rPr>
              <a:t>目的</a:t>
            </a:r>
            <a:r>
              <a:rPr kumimoji="1" lang="en-US" altLang="ja-JP" sz="1050" b="1" dirty="0">
                <a:ea typeface="Meiryo UI" panose="020B0604030504040204" pitchFamily="50" charset="-128"/>
              </a:rPr>
              <a:t>】</a:t>
            </a:r>
            <a:r>
              <a:rPr kumimoji="1" lang="ja-JP" altLang="en-US" sz="1050" dirty="0">
                <a:ea typeface="Meiryo UI" panose="020B0604030504040204" pitchFamily="50" charset="-128"/>
              </a:rPr>
              <a:t>　デュアルタスクによる運動ゲームが認知機能に及ぼす効果分析等</a:t>
            </a:r>
            <a:endParaRPr lang="en-US" altLang="ja-JP" sz="1050" dirty="0">
              <a:ea typeface="Meiryo UI" panose="020B0604030504040204" pitchFamily="50" charset="-128"/>
            </a:endParaRPr>
          </a:p>
          <a:p>
            <a:r>
              <a:rPr kumimoji="1" lang="en-US" altLang="ja-JP" sz="1050" b="1" dirty="0">
                <a:ea typeface="Meiryo UI" panose="020B0604030504040204" pitchFamily="50" charset="-128"/>
              </a:rPr>
              <a:t>【</a:t>
            </a:r>
            <a:r>
              <a:rPr kumimoji="1" lang="ja-JP" altLang="en-US" sz="1050" b="1" dirty="0">
                <a:ea typeface="Meiryo UI" panose="020B0604030504040204" pitchFamily="50" charset="-128"/>
              </a:rPr>
              <a:t>内容</a:t>
            </a:r>
            <a:r>
              <a:rPr kumimoji="1" lang="en-US" altLang="ja-JP" sz="1050" b="1" dirty="0">
                <a:ea typeface="Meiryo UI" panose="020B0604030504040204" pitchFamily="50" charset="-128"/>
              </a:rPr>
              <a:t>】</a:t>
            </a:r>
            <a:r>
              <a:rPr kumimoji="1" lang="ja-JP" altLang="en-US" sz="1050" dirty="0">
                <a:ea typeface="Meiryo UI" panose="020B0604030504040204" pitchFamily="50" charset="-128"/>
              </a:rPr>
              <a:t>　デュアルタスクによる運動ゲームを一定期間実践</a:t>
            </a:r>
            <a:r>
              <a:rPr kumimoji="1" lang="en-US" altLang="ja-JP" sz="1050" dirty="0">
                <a:ea typeface="Meiryo UI" panose="020B0604030504040204" pitchFamily="50" charset="-128"/>
              </a:rPr>
              <a:t>(</a:t>
            </a:r>
            <a:r>
              <a:rPr kumimoji="1" lang="ja-JP" altLang="en-US" sz="1050" dirty="0">
                <a:ea typeface="Meiryo UI" panose="020B0604030504040204" pitchFamily="50" charset="-128"/>
              </a:rPr>
              <a:t>等</a:t>
            </a:r>
            <a:r>
              <a:rPr kumimoji="1" lang="en-US" altLang="ja-JP" sz="1050" dirty="0">
                <a:ea typeface="Meiryo UI" panose="020B0604030504040204" pitchFamily="50" charset="-128"/>
              </a:rPr>
              <a:t>)</a:t>
            </a:r>
          </a:p>
          <a:p>
            <a:r>
              <a:rPr lang="en-US" altLang="ja-JP" sz="1050" b="1" dirty="0">
                <a:ea typeface="Meiryo UI" panose="020B0604030504040204" pitchFamily="50" charset="-128"/>
              </a:rPr>
              <a:t>【</a:t>
            </a:r>
            <a:r>
              <a:rPr lang="ja-JP" altLang="en-US" sz="1050" b="1" dirty="0">
                <a:ea typeface="Meiryo UI" panose="020B0604030504040204" pitchFamily="50" charset="-128"/>
              </a:rPr>
              <a:t>主な成果</a:t>
            </a:r>
            <a:r>
              <a:rPr lang="en-US" altLang="ja-JP" sz="1050" b="1" dirty="0">
                <a:ea typeface="Meiryo UI" panose="020B0604030504040204" pitchFamily="50" charset="-128"/>
              </a:rPr>
              <a:t>】</a:t>
            </a:r>
            <a:endParaRPr kumimoji="1" lang="en-US" altLang="ja-JP" sz="1050" b="1" dirty="0">
              <a:ea typeface="Meiryo UI" panose="020B0604030504040204" pitchFamily="50" charset="-128"/>
            </a:endParaRPr>
          </a:p>
          <a:p>
            <a:r>
              <a:rPr lang="en-US" altLang="ja-JP" sz="1050" dirty="0">
                <a:ea typeface="Meiryo UI"/>
              </a:rPr>
              <a:t>《</a:t>
            </a:r>
            <a:r>
              <a:rPr lang="ja-JP" altLang="en-US" sz="1050" dirty="0">
                <a:ea typeface="Meiryo UI"/>
              </a:rPr>
              <a:t>アイトラッキング法による認知機能検査</a:t>
            </a:r>
            <a:r>
              <a:rPr lang="en-US" altLang="ja-JP" sz="1050" dirty="0">
                <a:ea typeface="Meiryo UI"/>
              </a:rPr>
              <a:t>》</a:t>
            </a:r>
            <a:r>
              <a:rPr lang="ja-JP" altLang="en-US" sz="1050" dirty="0">
                <a:ea typeface="Meiryo UI"/>
              </a:rPr>
              <a:t>　スコアが</a:t>
            </a:r>
            <a:r>
              <a:rPr lang="en-US" altLang="ja-JP" sz="1050" dirty="0">
                <a:ea typeface="Meiryo UI"/>
              </a:rPr>
              <a:t>8.5%</a:t>
            </a:r>
            <a:r>
              <a:rPr lang="ja-JP" altLang="en-US" sz="1050" dirty="0">
                <a:ea typeface="Meiryo UI"/>
              </a:rPr>
              <a:t>上昇　</a:t>
            </a:r>
            <a:r>
              <a:rPr lang="en-US" altLang="ja-JP" sz="1050" dirty="0">
                <a:ea typeface="Meiryo UI"/>
              </a:rPr>
              <a:t>《</a:t>
            </a:r>
            <a:r>
              <a:rPr lang="zh-TW" altLang="en-US" sz="1050" dirty="0">
                <a:ea typeface="Meiryo UI"/>
              </a:rPr>
              <a:t>健康関連</a:t>
            </a:r>
            <a:r>
              <a:rPr lang="en-US" altLang="zh-TW" sz="1050" dirty="0">
                <a:ea typeface="Meiryo UI"/>
              </a:rPr>
              <a:t>QOL</a:t>
            </a:r>
            <a:r>
              <a:rPr lang="zh-TW" altLang="en-US" sz="1050" dirty="0">
                <a:ea typeface="Meiryo UI"/>
              </a:rPr>
              <a:t>尺度（</a:t>
            </a:r>
            <a:r>
              <a:rPr lang="en-US" altLang="zh-TW" sz="1050" dirty="0">
                <a:ea typeface="Meiryo UI"/>
              </a:rPr>
              <a:t>SF-8</a:t>
            </a:r>
            <a:r>
              <a:rPr lang="zh-TW" altLang="en-US" sz="1050" dirty="0">
                <a:ea typeface="Meiryo UI"/>
              </a:rPr>
              <a:t>）</a:t>
            </a:r>
            <a:r>
              <a:rPr lang="en-US" altLang="ja-JP" sz="1050" dirty="0">
                <a:ea typeface="Meiryo UI"/>
              </a:rPr>
              <a:t>》</a:t>
            </a:r>
            <a:r>
              <a:rPr lang="ja-JP" altLang="en-US" sz="1050" dirty="0">
                <a:ea typeface="Meiryo UI"/>
              </a:rPr>
              <a:t>　全体的健康感の向上（参加者の</a:t>
            </a:r>
            <a:r>
              <a:rPr lang="en-US" altLang="ja-JP" sz="1050" dirty="0">
                <a:ea typeface="Meiryo UI"/>
              </a:rPr>
              <a:t>70.8</a:t>
            </a:r>
            <a:r>
              <a:rPr lang="ja-JP" altLang="en-US" sz="1050" dirty="0">
                <a:ea typeface="Meiryo UI"/>
              </a:rPr>
              <a:t>％が向上）</a:t>
            </a:r>
            <a:endParaRPr lang="en-US" altLang="ja-JP" sz="1050" dirty="0">
              <a:ea typeface="Meiryo UI"/>
            </a:endParaRPr>
          </a:p>
          <a:p>
            <a:r>
              <a:rPr lang="en-US" altLang="ja-JP" sz="1050" dirty="0">
                <a:ea typeface="Meiryo UI" panose="020B0604030504040204" pitchFamily="50" charset="-128"/>
              </a:rPr>
              <a:t>《</a:t>
            </a:r>
            <a:r>
              <a:rPr lang="ja-JP" altLang="en-US" sz="1050" dirty="0">
                <a:ea typeface="Meiryo UI" panose="020B0604030504040204" pitchFamily="50" charset="-128"/>
              </a:rPr>
              <a:t>運動機能（立ち上がり・歩行速度）</a:t>
            </a:r>
            <a:r>
              <a:rPr lang="en-US" altLang="ja-JP" sz="1050" dirty="0">
                <a:ea typeface="Meiryo UI" panose="020B0604030504040204" pitchFamily="50" charset="-128"/>
              </a:rPr>
              <a:t>》</a:t>
            </a:r>
            <a:r>
              <a:rPr lang="ja-JP" altLang="en-US" sz="1050" dirty="0">
                <a:ea typeface="Meiryo UI" panose="020B0604030504040204" pitchFamily="50" charset="-128"/>
              </a:rPr>
              <a:t>　改善　（</a:t>
            </a:r>
            <a:r>
              <a:rPr lang="en-US" altLang="ja-JP" sz="1050" dirty="0">
                <a:ea typeface="Meiryo UI" panose="020B0604030504040204" pitchFamily="50" charset="-128"/>
              </a:rPr>
              <a:t>TUG</a:t>
            </a:r>
            <a:r>
              <a:rPr lang="ja-JP" altLang="en-US" sz="1050" dirty="0">
                <a:ea typeface="Meiryo UI" panose="020B0604030504040204" pitchFamily="50" charset="-128"/>
              </a:rPr>
              <a:t>について</a:t>
            </a:r>
            <a:r>
              <a:rPr lang="en-US" altLang="ja-JP" sz="1050" dirty="0">
                <a:ea typeface="Meiryo UI" panose="020B0604030504040204" pitchFamily="50" charset="-128"/>
              </a:rPr>
              <a:t>13.4%</a:t>
            </a:r>
            <a:r>
              <a:rPr lang="ja-JP" altLang="en-US" sz="1050" dirty="0">
                <a:ea typeface="Meiryo UI" panose="020B0604030504040204" pitchFamily="50" charset="-128"/>
              </a:rPr>
              <a:t>の時間短縮）</a:t>
            </a:r>
            <a:endParaRPr lang="en-US" altLang="ja-JP" sz="1050" dirty="0">
              <a:ea typeface="Meiryo UI" panose="020B0604030504040204" pitchFamily="50" charset="-128"/>
            </a:endParaRPr>
          </a:p>
          <a:p>
            <a:r>
              <a:rPr kumimoji="1" lang="en-US" altLang="ja-JP" sz="1050" dirty="0">
                <a:ea typeface="Meiryo UI"/>
              </a:rPr>
              <a:t>	</a:t>
            </a:r>
            <a:r>
              <a:rPr lang="en-US" altLang="ja-JP" sz="1050" dirty="0">
                <a:ea typeface="Meiryo UI"/>
              </a:rPr>
              <a:t> </a:t>
            </a:r>
          </a:p>
          <a:p>
            <a:r>
              <a:rPr lang="ja-JP" altLang="en-US" sz="1050" b="1" dirty="0">
                <a:ea typeface="Meiryo UI" panose="020B0604030504040204" pitchFamily="50" charset="-128"/>
              </a:rPr>
              <a:t>②</a:t>
            </a:r>
            <a:endParaRPr lang="en-US" altLang="ja-JP" sz="1050" b="1" dirty="0">
              <a:ea typeface="Meiryo UI" panose="020B0604030504040204" pitchFamily="50" charset="-128"/>
            </a:endParaRPr>
          </a:p>
          <a:p>
            <a:r>
              <a:rPr lang="en-US" altLang="ja-JP" sz="1050" b="1" dirty="0">
                <a:ea typeface="Meiryo UI" panose="020B0604030504040204" pitchFamily="50" charset="-128"/>
              </a:rPr>
              <a:t>【</a:t>
            </a:r>
            <a:r>
              <a:rPr lang="ja-JP" altLang="en-US" sz="1050" b="1" dirty="0">
                <a:ea typeface="Meiryo UI" panose="020B0604030504040204" pitchFamily="50" charset="-128"/>
              </a:rPr>
              <a:t>目的</a:t>
            </a:r>
            <a:r>
              <a:rPr lang="en-US" altLang="ja-JP" sz="1050" b="1" dirty="0">
                <a:ea typeface="Meiryo UI" panose="020B0604030504040204" pitchFamily="50" charset="-128"/>
              </a:rPr>
              <a:t>】</a:t>
            </a:r>
            <a:r>
              <a:rPr lang="en-US" altLang="ja-JP" sz="1050" dirty="0">
                <a:ea typeface="Meiryo UI" panose="020B0604030504040204" pitchFamily="50" charset="-128"/>
              </a:rPr>
              <a:t>AI</a:t>
            </a:r>
            <a:r>
              <a:rPr lang="ja-JP" altLang="en-US" sz="1050" dirty="0">
                <a:ea typeface="Meiryo UI" panose="020B0604030504040204" pitchFamily="50" charset="-128"/>
              </a:rPr>
              <a:t>等を活用したコミュニケーションが認知機能に及ぼす効果分析等</a:t>
            </a:r>
          </a:p>
          <a:p>
            <a:r>
              <a:rPr lang="en-US" altLang="ja-JP" sz="1050" b="1" dirty="0">
                <a:ea typeface="Meiryo UI" panose="020B0604030504040204" pitchFamily="50" charset="-128"/>
              </a:rPr>
              <a:t>【</a:t>
            </a:r>
            <a:r>
              <a:rPr lang="ja-JP" altLang="en-US" sz="1050" b="1" dirty="0">
                <a:ea typeface="Meiryo UI" panose="020B0604030504040204" pitchFamily="50" charset="-128"/>
              </a:rPr>
              <a:t>内容</a:t>
            </a:r>
            <a:r>
              <a:rPr lang="en-US" altLang="ja-JP" sz="1050" b="1" dirty="0">
                <a:ea typeface="Meiryo UI" panose="020B0604030504040204" pitchFamily="50" charset="-128"/>
              </a:rPr>
              <a:t>】</a:t>
            </a:r>
            <a:r>
              <a:rPr lang="en-US" altLang="ja-JP" sz="1050" dirty="0">
                <a:ea typeface="Meiryo UI" panose="020B0604030504040204" pitchFamily="50" charset="-128"/>
              </a:rPr>
              <a:t>AI</a:t>
            </a:r>
            <a:r>
              <a:rPr lang="ja-JP" altLang="en-US" sz="1050" dirty="0">
                <a:ea typeface="Meiryo UI" panose="020B0604030504040204" pitchFamily="50" charset="-128"/>
              </a:rPr>
              <a:t>ロボによるコミュニケーションを一定期間実践</a:t>
            </a:r>
            <a:r>
              <a:rPr lang="en-US" altLang="ja-JP" sz="1050" dirty="0">
                <a:ea typeface="Meiryo UI" panose="020B0604030504040204" pitchFamily="50" charset="-128"/>
              </a:rPr>
              <a:t>(AI</a:t>
            </a:r>
            <a:r>
              <a:rPr lang="ja-JP" altLang="en-US" sz="1050" dirty="0">
                <a:ea typeface="Meiryo UI" panose="020B0604030504040204" pitchFamily="50" charset="-128"/>
              </a:rPr>
              <a:t>ロボットを活用したコミュニケーション、</a:t>
            </a:r>
            <a:r>
              <a:rPr lang="en-US" altLang="ja-JP" sz="1050" dirty="0">
                <a:ea typeface="Meiryo UI" panose="020B0604030504040204" pitchFamily="50" charset="-128"/>
              </a:rPr>
              <a:t>AI</a:t>
            </a:r>
            <a:r>
              <a:rPr lang="ja-JP" altLang="en-US" sz="1050" dirty="0">
                <a:ea typeface="Meiryo UI" panose="020B0604030504040204" pitchFamily="50" charset="-128"/>
              </a:rPr>
              <a:t>ロボット貸し出し等による認知機能の活性化支援　等</a:t>
            </a:r>
            <a:r>
              <a:rPr lang="en-US" altLang="ja-JP" sz="1050" dirty="0">
                <a:ea typeface="Meiryo UI" panose="020B0604030504040204" pitchFamily="50" charset="-128"/>
              </a:rPr>
              <a:t>)</a:t>
            </a:r>
          </a:p>
          <a:p>
            <a:r>
              <a:rPr lang="en-US" altLang="ja-JP" sz="1050" b="1" dirty="0">
                <a:ea typeface="Meiryo UI"/>
              </a:rPr>
              <a:t>【</a:t>
            </a:r>
            <a:r>
              <a:rPr lang="ja-JP" altLang="en-US" sz="1050" b="1" dirty="0">
                <a:ea typeface="Meiryo UI"/>
              </a:rPr>
              <a:t>主な成果</a:t>
            </a:r>
            <a:r>
              <a:rPr lang="en-US" altLang="ja-JP" sz="1050" b="1" dirty="0">
                <a:ea typeface="Meiryo UI"/>
              </a:rPr>
              <a:t>】</a:t>
            </a:r>
          </a:p>
          <a:p>
            <a:r>
              <a:rPr lang="en-US" altLang="ja-JP" sz="1050" dirty="0">
                <a:ea typeface="Meiryo UI"/>
              </a:rPr>
              <a:t>《MMSE》</a:t>
            </a:r>
            <a:r>
              <a:rPr lang="ja-JP" altLang="en-US" sz="1050" dirty="0">
                <a:ea typeface="Meiryo UI"/>
              </a:rPr>
              <a:t>　スコアの</a:t>
            </a:r>
            <a:r>
              <a:rPr lang="ja-JP" altLang="en-US" sz="1050" dirty="0" smtClean="0">
                <a:ea typeface="Meiryo UI"/>
              </a:rPr>
              <a:t>維持　　</a:t>
            </a:r>
            <a:r>
              <a:rPr lang="ja-JP" altLang="en-US" sz="1050" dirty="0">
                <a:ea typeface="Meiryo UI"/>
              </a:rPr>
              <a:t>　</a:t>
            </a:r>
            <a:r>
              <a:rPr lang="en-US" altLang="ja-JP" sz="1050" dirty="0">
                <a:ea typeface="Meiryo UI"/>
              </a:rPr>
              <a:t>《</a:t>
            </a:r>
            <a:r>
              <a:rPr lang="ja-JP" altLang="en-US" sz="1050" dirty="0">
                <a:ea typeface="Meiryo UI"/>
              </a:rPr>
              <a:t>アイトラッキング法による認知機能検査</a:t>
            </a:r>
            <a:r>
              <a:rPr lang="en-US" altLang="ja-JP" sz="1050" dirty="0">
                <a:ea typeface="Meiryo UI"/>
              </a:rPr>
              <a:t>》スコアが27.5%上昇</a:t>
            </a:r>
            <a:endParaRPr lang="ja-JP" altLang="en-US" sz="1050" dirty="0">
              <a:ea typeface="Meiryo UI"/>
            </a:endParaRPr>
          </a:p>
          <a:p>
            <a:r>
              <a:rPr lang="en-US" altLang="ja-JP" sz="1050" dirty="0">
                <a:ea typeface="Meiryo UI"/>
              </a:rPr>
              <a:t>《</a:t>
            </a:r>
            <a:r>
              <a:rPr lang="ja-JP" altLang="en-US" sz="1050" dirty="0">
                <a:ea typeface="Meiryo UI"/>
              </a:rPr>
              <a:t>健康関連</a:t>
            </a:r>
            <a:r>
              <a:rPr lang="en-US" altLang="ja-JP" sz="1050" dirty="0">
                <a:ea typeface="Meiryo UI"/>
              </a:rPr>
              <a:t>QOL</a:t>
            </a:r>
            <a:r>
              <a:rPr lang="ja-JP" altLang="en-US" sz="1050" dirty="0">
                <a:ea typeface="Meiryo UI"/>
              </a:rPr>
              <a:t>尺度（</a:t>
            </a:r>
            <a:r>
              <a:rPr lang="en-US" altLang="ja-JP" sz="1050" dirty="0">
                <a:ea typeface="Meiryo UI"/>
              </a:rPr>
              <a:t>SF-8</a:t>
            </a:r>
            <a:r>
              <a:rPr lang="ja-JP" altLang="en-US" sz="1050" dirty="0" smtClean="0">
                <a:ea typeface="Meiryo UI"/>
              </a:rPr>
              <a:t>）</a:t>
            </a:r>
            <a:r>
              <a:rPr lang="en-US" altLang="ja-JP" sz="1050" dirty="0" smtClean="0">
                <a:ea typeface="Meiryo UI"/>
              </a:rPr>
              <a:t>》</a:t>
            </a:r>
            <a:r>
              <a:rPr lang="ja-JP" altLang="en-US" sz="1050" dirty="0" smtClean="0">
                <a:ea typeface="Meiryo UI"/>
              </a:rPr>
              <a:t>の</a:t>
            </a:r>
            <a:r>
              <a:rPr lang="ja-JP" altLang="en-US" sz="1050" dirty="0">
                <a:ea typeface="Meiryo UI"/>
              </a:rPr>
              <a:t>「精神的サマリースコア」が改善した被検者の割合がより多かった（施設</a:t>
            </a:r>
            <a:r>
              <a:rPr lang="en-US" altLang="ja-JP" sz="1050" dirty="0">
                <a:ea typeface="Meiryo UI"/>
              </a:rPr>
              <a:t>1</a:t>
            </a:r>
            <a:r>
              <a:rPr lang="ja-JP" altLang="en-US" sz="1050" dirty="0">
                <a:ea typeface="Meiryo UI"/>
              </a:rPr>
              <a:t>：</a:t>
            </a:r>
            <a:r>
              <a:rPr lang="en-US" altLang="ja-JP" sz="1050" dirty="0">
                <a:ea typeface="Meiryo UI"/>
              </a:rPr>
              <a:t>50.0%</a:t>
            </a:r>
            <a:r>
              <a:rPr lang="ja-JP" altLang="en-US" sz="1050" dirty="0" err="1">
                <a:ea typeface="Meiryo UI"/>
              </a:rPr>
              <a:t>、</a:t>
            </a:r>
            <a:r>
              <a:rPr lang="ja-JP" altLang="en-US" sz="1050" dirty="0">
                <a:ea typeface="Meiryo UI"/>
              </a:rPr>
              <a:t>施設</a:t>
            </a:r>
            <a:r>
              <a:rPr lang="en-US" altLang="ja-JP" sz="1050" dirty="0">
                <a:ea typeface="Meiryo UI"/>
              </a:rPr>
              <a:t>2</a:t>
            </a:r>
            <a:r>
              <a:rPr lang="ja-JP" altLang="en-US" sz="1050" dirty="0">
                <a:ea typeface="Meiryo UI"/>
              </a:rPr>
              <a:t>：</a:t>
            </a:r>
            <a:r>
              <a:rPr lang="en-US" altLang="ja-JP" sz="1050" dirty="0">
                <a:ea typeface="Meiryo UI"/>
              </a:rPr>
              <a:t>62.5%</a:t>
            </a:r>
            <a:r>
              <a:rPr lang="ja-JP" altLang="en-US" sz="1050" dirty="0">
                <a:ea typeface="Meiryo UI"/>
              </a:rPr>
              <a:t>）</a:t>
            </a:r>
            <a:endParaRPr lang="en-US" altLang="ja-JP" sz="1050" dirty="0">
              <a:ea typeface="Meiryo UI"/>
            </a:endParaRPr>
          </a:p>
          <a:p>
            <a:r>
              <a:rPr lang="en-US" altLang="ja-JP" sz="1050" dirty="0">
                <a:ea typeface="Meiryo UI"/>
              </a:rPr>
              <a:t>	 </a:t>
            </a:r>
            <a:endParaRPr lang="ja-JP" altLang="en-US" sz="1050" dirty="0">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p>
            <a:r>
              <a:rPr kumimoji="1" lang="en-US" altLang="ja-JP" sz="1000" dirty="0">
                <a:latin typeface="Meiryo UI"/>
                <a:ea typeface="Meiryo UI"/>
              </a:rPr>
              <a:t>	</a:t>
            </a:r>
            <a:endParaRPr kumimoji="1" lang="ja-JP" altLang="en-US" sz="1000" dirty="0">
              <a:latin typeface="Meiryo UI"/>
              <a:ea typeface="Meiryo UI"/>
            </a:endParaRPr>
          </a:p>
        </p:txBody>
      </p:sp>
      <p:sp>
        <p:nvSpPr>
          <p:cNvPr id="10"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a:solidFill>
                  <a:schemeClr val="tx1"/>
                </a:solidFill>
              </a:rPr>
              <a:t>3</a:t>
            </a:r>
            <a:endParaRPr kumimoji="1" lang="ja-JP" altLang="en-US" sz="1600" b="1" dirty="0">
              <a:solidFill>
                <a:schemeClr val="tx1"/>
              </a:solidFill>
            </a:endParaRPr>
          </a:p>
        </p:txBody>
      </p:sp>
    </p:spTree>
    <p:extLst>
      <p:ext uri="{BB962C8B-B14F-4D97-AF65-F5344CB8AC3E}">
        <p14:creationId xmlns:p14="http://schemas.microsoft.com/office/powerpoint/2010/main" val="426721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5345" y="-56073"/>
            <a:ext cx="4917509" cy="3641273"/>
          </a:xfrm>
          <a:prstGeom prst="rect">
            <a:avLst/>
          </a:prstGeom>
          <a:ln>
            <a:noFill/>
          </a:ln>
          <a:effectLst>
            <a:outerShdw blurRad="50800" dist="50800" dir="5400000" algn="ctr" rotWithShape="0">
              <a:srgbClr val="000000">
                <a:alpha val="42000"/>
              </a:srgbClr>
            </a:outerShdw>
            <a:softEdge rad="112500"/>
          </a:effectLst>
        </p:spPr>
      </p:pic>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a:t>
              </a:r>
              <a:r>
                <a:rPr lang="en-US" altLang="ja-JP" b="1">
                  <a:solidFill>
                    <a:schemeClr val="bg1"/>
                  </a:solidFill>
                </a:rPr>
                <a:t>2019</a:t>
              </a: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a:latin typeface="メイリオ" panose="020B0604030504040204" pitchFamily="50" charset="-128"/>
                  <a:ea typeface="メイリオ" panose="020B0604030504040204" pitchFamily="50" charset="-128"/>
                </a:rPr>
                <a:t>Ⅱ</a:t>
              </a:r>
              <a:endParaRPr kumimoji="1" lang="ja-JP" altLang="en-US" b="1">
                <a:latin typeface="メイリオ" panose="020B0604030504040204" pitchFamily="50" charset="-128"/>
                <a:ea typeface="メイリオ" panose="020B0604030504040204" pitchFamily="50" charset="-128"/>
              </a:endParaRPr>
            </a:p>
          </p:txBody>
        </p:sp>
      </p:grpSp>
      <p:sp>
        <p:nvSpPr>
          <p:cNvPr id="6" name="テキスト ボックス 5"/>
          <p:cNvSpPr txBox="1"/>
          <p:nvPr/>
        </p:nvSpPr>
        <p:spPr>
          <a:xfrm>
            <a:off x="260921" y="764603"/>
            <a:ext cx="8952089" cy="338554"/>
          </a:xfrm>
          <a:prstGeom prst="rect">
            <a:avLst/>
          </a:prstGeom>
          <a:noFill/>
        </p:spPr>
        <p:txBody>
          <a:bodyPr wrap="square" rtlCol="0">
            <a:spAutoFit/>
          </a:bodyPr>
          <a:lstStyle/>
          <a:p>
            <a:r>
              <a:rPr lang="ja-JP" altLang="en-US" sz="1600" b="1" dirty="0">
                <a:solidFill>
                  <a:srgbClr val="FFC000"/>
                </a:solidFill>
              </a:rPr>
              <a:t>１．笑いと運動を連携した実践による健康・ストレスの分析で実施したプログラム</a:t>
            </a:r>
          </a:p>
        </p:txBody>
      </p:sp>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623" y="5425865"/>
            <a:ext cx="1628957" cy="1221718"/>
          </a:xfrm>
          <a:prstGeom prst="rect">
            <a:avLst/>
          </a:prstGeom>
          <a:ln>
            <a:noFill/>
          </a:ln>
          <a:effectLst>
            <a:softEdge rad="112500"/>
          </a:effectLst>
        </p:spPr>
      </p:pic>
      <p:grpSp>
        <p:nvGrpSpPr>
          <p:cNvPr id="37" name="グループ化 36"/>
          <p:cNvGrpSpPr/>
          <p:nvPr/>
        </p:nvGrpSpPr>
        <p:grpSpPr>
          <a:xfrm>
            <a:off x="-26853" y="3678852"/>
            <a:ext cx="9932853" cy="779829"/>
            <a:chOff x="-1955" y="3671061"/>
            <a:chExt cx="9906000" cy="1323581"/>
          </a:xfrm>
        </p:grpSpPr>
        <p:sp>
          <p:nvSpPr>
            <p:cNvPr id="5" name="正方形/長方形 4"/>
            <p:cNvSpPr/>
            <p:nvPr/>
          </p:nvSpPr>
          <p:spPr>
            <a:xfrm>
              <a:off x="-1955" y="3671061"/>
              <a:ext cx="9906000" cy="1323581"/>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6" name="ブローチ 25"/>
            <p:cNvSpPr/>
            <p:nvPr/>
          </p:nvSpPr>
          <p:spPr>
            <a:xfrm>
              <a:off x="327628" y="4142838"/>
              <a:ext cx="1728687" cy="733221"/>
            </a:xfrm>
            <a:prstGeom prst="plaqu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a:t>受付</a:t>
              </a:r>
            </a:p>
          </p:txBody>
        </p:sp>
        <p:sp>
          <p:nvSpPr>
            <p:cNvPr id="28" name="ブローチ 27"/>
            <p:cNvSpPr/>
            <p:nvPr/>
          </p:nvSpPr>
          <p:spPr>
            <a:xfrm>
              <a:off x="2220922" y="4142838"/>
              <a:ext cx="1728687" cy="733221"/>
            </a:xfrm>
            <a:prstGeom prst="plaqu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a:t>健康講座講義</a:t>
              </a:r>
              <a:endParaRPr kumimoji="1" lang="en-US" altLang="ja-JP" sz="1200"/>
            </a:p>
            <a:p>
              <a:pPr algn="ctr"/>
              <a:r>
                <a:rPr lang="ja-JP" altLang="en-US" sz="1200"/>
                <a:t>（</a:t>
              </a:r>
              <a:r>
                <a:rPr lang="en-US" altLang="ja-JP" sz="1200"/>
                <a:t>30</a:t>
              </a:r>
              <a:r>
                <a:rPr lang="ja-JP" altLang="en-US" sz="1200"/>
                <a:t>分）</a:t>
              </a:r>
              <a:endParaRPr kumimoji="1" lang="ja-JP" altLang="en-US" sz="1200"/>
            </a:p>
          </p:txBody>
        </p:sp>
        <p:sp>
          <p:nvSpPr>
            <p:cNvPr id="29" name="ブローチ 28"/>
            <p:cNvSpPr/>
            <p:nvPr/>
          </p:nvSpPr>
          <p:spPr>
            <a:xfrm>
              <a:off x="4086702" y="4149861"/>
              <a:ext cx="1728687" cy="733221"/>
            </a:xfrm>
            <a:prstGeom prst="plaqu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a:t>休憩</a:t>
              </a:r>
              <a:endParaRPr kumimoji="1" lang="en-US" altLang="ja-JP" sz="1200"/>
            </a:p>
          </p:txBody>
        </p:sp>
        <p:sp>
          <p:nvSpPr>
            <p:cNvPr id="30" name="ブローチ 29"/>
            <p:cNvSpPr/>
            <p:nvPr/>
          </p:nvSpPr>
          <p:spPr>
            <a:xfrm>
              <a:off x="5952482" y="4149861"/>
              <a:ext cx="1728687" cy="733221"/>
            </a:xfrm>
            <a:prstGeom prst="plaqu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t>笑いヨガ</a:t>
              </a:r>
              <a:endParaRPr kumimoji="1" lang="en-US" altLang="ja-JP" sz="1200" dirty="0"/>
            </a:p>
            <a:p>
              <a:pPr algn="ctr"/>
              <a:r>
                <a:rPr lang="ja-JP" altLang="en-US" sz="1200" dirty="0"/>
                <a:t>（</a:t>
              </a:r>
              <a:r>
                <a:rPr lang="en-US" altLang="ja-JP" sz="1200" dirty="0"/>
                <a:t>60</a:t>
              </a:r>
              <a:r>
                <a:rPr lang="ja-JP" altLang="en-US" sz="1200" dirty="0"/>
                <a:t>分）</a:t>
              </a:r>
              <a:endParaRPr kumimoji="1" lang="ja-JP" altLang="en-US" sz="1200" dirty="0"/>
            </a:p>
          </p:txBody>
        </p:sp>
        <p:sp>
          <p:nvSpPr>
            <p:cNvPr id="31" name="ブローチ 30"/>
            <p:cNvSpPr/>
            <p:nvPr/>
          </p:nvSpPr>
          <p:spPr>
            <a:xfrm>
              <a:off x="7845776" y="4142838"/>
              <a:ext cx="1728687" cy="733221"/>
            </a:xfrm>
            <a:prstGeom prst="plaqu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a:t>片付け・撤収</a:t>
              </a:r>
            </a:p>
          </p:txBody>
        </p:sp>
        <p:sp>
          <p:nvSpPr>
            <p:cNvPr id="36" name="テキスト ボックス 35"/>
            <p:cNvSpPr txBox="1"/>
            <p:nvPr/>
          </p:nvSpPr>
          <p:spPr>
            <a:xfrm>
              <a:off x="327628" y="3732872"/>
              <a:ext cx="8844975" cy="470142"/>
            </a:xfrm>
            <a:prstGeom prst="rect">
              <a:avLst/>
            </a:prstGeom>
            <a:noFill/>
          </p:spPr>
          <p:txBody>
            <a:bodyPr wrap="square" rtlCol="0">
              <a:spAutoFit/>
            </a:bodyPr>
            <a:lstStyle/>
            <a:p>
              <a:r>
                <a:rPr kumimoji="1" lang="ja-JP" altLang="en-US" sz="1200" b="1" dirty="0"/>
                <a:t>パターン１の場合の</a:t>
              </a:r>
              <a:r>
                <a:rPr kumimoji="1" lang="ja-JP" altLang="en-US" sz="1200" b="1" dirty="0" smtClean="0"/>
                <a:t>プログラム　</a:t>
              </a:r>
              <a:r>
                <a:rPr kumimoji="1" lang="en-US" altLang="ja-JP" sz="1050" dirty="0" smtClean="0"/>
                <a:t>※</a:t>
              </a:r>
              <a:r>
                <a:rPr kumimoji="1" lang="ja-JP" altLang="en-US" sz="1050" dirty="0"/>
                <a:t>パターン２の場合は、健康講座が落語となり、笑いヨガの時間と入れ替わる</a:t>
              </a:r>
            </a:p>
          </p:txBody>
        </p:sp>
      </p:grpSp>
      <p:sp>
        <p:nvSpPr>
          <p:cNvPr id="38" name="テキスト ボックス 37"/>
          <p:cNvSpPr txBox="1"/>
          <p:nvPr/>
        </p:nvSpPr>
        <p:spPr>
          <a:xfrm>
            <a:off x="327628" y="2764725"/>
            <a:ext cx="4687717" cy="892552"/>
          </a:xfrm>
          <a:prstGeom prst="rect">
            <a:avLst/>
          </a:prstGeom>
          <a:noFill/>
        </p:spPr>
        <p:txBody>
          <a:bodyPr wrap="square" rtlCol="0">
            <a:spAutoFit/>
          </a:bodyPr>
          <a:lstStyle/>
          <a:p>
            <a:r>
              <a:rPr lang="ja-JP" altLang="en-US" sz="1600" b="1" dirty="0"/>
              <a:t>笑いヨガ</a:t>
            </a:r>
            <a:r>
              <a:rPr lang="ja-JP" altLang="en-US" sz="1200" dirty="0"/>
              <a:t>とは、</a:t>
            </a:r>
            <a:r>
              <a:rPr lang="en-US" altLang="ja-JP" sz="1200" dirty="0"/>
              <a:t>1995</a:t>
            </a:r>
            <a:r>
              <a:rPr lang="ja-JP" altLang="en-US" sz="1200" dirty="0"/>
              <a:t>年インドで開発された健康法で、体操としての笑いとヨガの呼吸法を組み合わせた</a:t>
            </a:r>
            <a:r>
              <a:rPr lang="ja-JP" altLang="en-US" sz="1200" dirty="0" smtClean="0"/>
              <a:t>健康法</a:t>
            </a:r>
            <a:r>
              <a:rPr lang="ja-JP" altLang="en-US" sz="1200" dirty="0"/>
              <a:t>。</a:t>
            </a:r>
            <a:r>
              <a:rPr lang="ja-JP" altLang="en-US" sz="1200" dirty="0" smtClean="0"/>
              <a:t>面白く</a:t>
            </a:r>
            <a:r>
              <a:rPr lang="ja-JP" altLang="en-US" sz="1200" dirty="0"/>
              <a:t>なくても笑う体験を得ることでき、誰でも簡単に実践することが可能であることから本プログラムに採用。</a:t>
            </a:r>
            <a:endParaRPr kumimoji="1" lang="ja-JP" altLang="en-US" sz="1200" dirty="0"/>
          </a:p>
        </p:txBody>
      </p:sp>
      <p:sp>
        <p:nvSpPr>
          <p:cNvPr id="39" name="テキスト ボックス 38"/>
          <p:cNvSpPr txBox="1"/>
          <p:nvPr/>
        </p:nvSpPr>
        <p:spPr>
          <a:xfrm>
            <a:off x="857343" y="1932556"/>
            <a:ext cx="3215544" cy="830997"/>
          </a:xfrm>
          <a:prstGeom prst="rect">
            <a:avLst/>
          </a:prstGeom>
          <a:solidFill>
            <a:schemeClr val="accent2">
              <a:lumMod val="40000"/>
              <a:lumOff val="60000"/>
            </a:schemeClr>
          </a:solidFill>
        </p:spPr>
        <p:txBody>
          <a:bodyPr wrap="square" rtlCol="0">
            <a:spAutoFit/>
          </a:bodyPr>
          <a:lstStyle/>
          <a:p>
            <a:r>
              <a:rPr kumimoji="1" lang="ja-JP" altLang="en-US" sz="1200" b="1"/>
              <a:t>パターン１</a:t>
            </a:r>
            <a:endParaRPr kumimoji="1" lang="en-US" altLang="ja-JP" sz="1200" b="1"/>
          </a:p>
          <a:p>
            <a:r>
              <a:rPr lang="ja-JP" altLang="en-US" sz="1200"/>
              <a:t>　　健康講座（</a:t>
            </a:r>
            <a:r>
              <a:rPr lang="en-US" altLang="ja-JP" sz="1200"/>
              <a:t>30</a:t>
            </a:r>
            <a:r>
              <a:rPr lang="ja-JP" altLang="en-US" sz="1200"/>
              <a:t>分）＋笑いヨガ（</a:t>
            </a:r>
            <a:r>
              <a:rPr lang="en-US" altLang="ja-JP" sz="1200"/>
              <a:t>60</a:t>
            </a:r>
            <a:r>
              <a:rPr lang="ja-JP" altLang="en-US" sz="1200"/>
              <a:t>分）</a:t>
            </a:r>
            <a:endParaRPr lang="en-US" altLang="ja-JP" sz="1200"/>
          </a:p>
          <a:p>
            <a:r>
              <a:rPr kumimoji="1" lang="ja-JP" altLang="en-US" sz="1200" b="1"/>
              <a:t>パターン２</a:t>
            </a:r>
            <a:endParaRPr kumimoji="1" lang="en-US" altLang="ja-JP" sz="1200" b="1"/>
          </a:p>
          <a:p>
            <a:r>
              <a:rPr lang="ja-JP" altLang="en-US" sz="1200"/>
              <a:t>　　笑いヨガ（</a:t>
            </a:r>
            <a:r>
              <a:rPr lang="en-US" altLang="ja-JP" sz="1200"/>
              <a:t>60</a:t>
            </a:r>
            <a:r>
              <a:rPr lang="ja-JP" altLang="en-US" sz="1200"/>
              <a:t>分）＋落語（</a:t>
            </a:r>
            <a:r>
              <a:rPr lang="en-US" altLang="ja-JP" sz="1200"/>
              <a:t>30</a:t>
            </a:r>
            <a:r>
              <a:rPr lang="ja-JP" altLang="en-US" sz="1200"/>
              <a:t>分）</a:t>
            </a:r>
            <a:endParaRPr kumimoji="1" lang="ja-JP" altLang="en-US" sz="1200"/>
          </a:p>
        </p:txBody>
      </p:sp>
      <p:sp>
        <p:nvSpPr>
          <p:cNvPr id="40" name="正方形/長方形 39"/>
          <p:cNvSpPr/>
          <p:nvPr/>
        </p:nvSpPr>
        <p:spPr>
          <a:xfrm>
            <a:off x="327628" y="1099585"/>
            <a:ext cx="4687717" cy="830997"/>
          </a:xfrm>
          <a:prstGeom prst="rect">
            <a:avLst/>
          </a:prstGeom>
        </p:spPr>
        <p:txBody>
          <a:bodyPr wrap="square">
            <a:spAutoFit/>
          </a:bodyPr>
          <a:lstStyle/>
          <a:p>
            <a:r>
              <a:rPr lang="en-US" altLang="ja-JP" sz="1200" b="1" dirty="0"/>
              <a:t>《</a:t>
            </a:r>
            <a:r>
              <a:rPr lang="ja-JP" altLang="en-US" sz="1200" b="1" dirty="0"/>
              <a:t>プログラム内容</a:t>
            </a:r>
            <a:r>
              <a:rPr lang="en-US" altLang="ja-JP" sz="1200" b="1" dirty="0"/>
              <a:t>》</a:t>
            </a:r>
          </a:p>
          <a:p>
            <a:r>
              <a:rPr lang="ja-JP" altLang="en-US" sz="1200" dirty="0" smtClean="0"/>
              <a:t>　笑い</a:t>
            </a:r>
            <a:r>
              <a:rPr lang="ja-JP" altLang="en-US" sz="1200" dirty="0"/>
              <a:t>と健康・介護予防に関する健康講座、笑いヨガ、落語等を中心とした笑いを増加するプログラムで、週１回、全</a:t>
            </a:r>
            <a:r>
              <a:rPr lang="en-US" altLang="ja-JP" sz="1200" dirty="0"/>
              <a:t>10</a:t>
            </a:r>
            <a:r>
              <a:rPr lang="ja-JP" altLang="en-US" sz="1200" dirty="0"/>
              <a:t>回を以下のパターン１、２を</a:t>
            </a:r>
            <a:r>
              <a:rPr lang="ja-JP" altLang="en-US" sz="1200" dirty="0" smtClean="0"/>
              <a:t>組み合わせて実施</a:t>
            </a:r>
            <a:r>
              <a:rPr lang="ja-JP" altLang="en-US" sz="1200" dirty="0"/>
              <a:t>。</a:t>
            </a:r>
          </a:p>
        </p:txBody>
      </p:sp>
      <p:graphicFrame>
        <p:nvGraphicFramePr>
          <p:cNvPr id="42" name="表 41"/>
          <p:cNvGraphicFramePr>
            <a:graphicFrameLocks noGrp="1"/>
          </p:cNvGraphicFramePr>
          <p:nvPr>
            <p:extLst>
              <p:ext uri="{D42A27DB-BD31-4B8C-83A1-F6EECF244321}">
                <p14:modId xmlns:p14="http://schemas.microsoft.com/office/powerpoint/2010/main" val="1411686251"/>
              </p:ext>
            </p:extLst>
          </p:nvPr>
        </p:nvGraphicFramePr>
        <p:xfrm>
          <a:off x="327628" y="4689036"/>
          <a:ext cx="9173769" cy="588712"/>
        </p:xfrm>
        <a:graphic>
          <a:graphicData uri="http://schemas.openxmlformats.org/drawingml/2006/table">
            <a:tbl>
              <a:tblPr firstRow="1" bandRow="1">
                <a:tableStyleId>{8799B23B-EC83-4686-B30A-512413B5E67A}</a:tableStyleId>
              </a:tblPr>
              <a:tblGrid>
                <a:gridCol w="833979">
                  <a:extLst>
                    <a:ext uri="{9D8B030D-6E8A-4147-A177-3AD203B41FA5}">
                      <a16:colId xmlns:a16="http://schemas.microsoft.com/office/drawing/2014/main" val="3686758694"/>
                    </a:ext>
                  </a:extLst>
                </a:gridCol>
                <a:gridCol w="833979">
                  <a:extLst>
                    <a:ext uri="{9D8B030D-6E8A-4147-A177-3AD203B41FA5}">
                      <a16:colId xmlns:a16="http://schemas.microsoft.com/office/drawing/2014/main" val="677560021"/>
                    </a:ext>
                  </a:extLst>
                </a:gridCol>
                <a:gridCol w="833979">
                  <a:extLst>
                    <a:ext uri="{9D8B030D-6E8A-4147-A177-3AD203B41FA5}">
                      <a16:colId xmlns:a16="http://schemas.microsoft.com/office/drawing/2014/main" val="3035830546"/>
                    </a:ext>
                  </a:extLst>
                </a:gridCol>
                <a:gridCol w="833979">
                  <a:extLst>
                    <a:ext uri="{9D8B030D-6E8A-4147-A177-3AD203B41FA5}">
                      <a16:colId xmlns:a16="http://schemas.microsoft.com/office/drawing/2014/main" val="3660293670"/>
                    </a:ext>
                  </a:extLst>
                </a:gridCol>
                <a:gridCol w="833979">
                  <a:extLst>
                    <a:ext uri="{9D8B030D-6E8A-4147-A177-3AD203B41FA5}">
                      <a16:colId xmlns:a16="http://schemas.microsoft.com/office/drawing/2014/main" val="1966974051"/>
                    </a:ext>
                  </a:extLst>
                </a:gridCol>
                <a:gridCol w="833979">
                  <a:extLst>
                    <a:ext uri="{9D8B030D-6E8A-4147-A177-3AD203B41FA5}">
                      <a16:colId xmlns:a16="http://schemas.microsoft.com/office/drawing/2014/main" val="3905821170"/>
                    </a:ext>
                  </a:extLst>
                </a:gridCol>
                <a:gridCol w="833979">
                  <a:extLst>
                    <a:ext uri="{9D8B030D-6E8A-4147-A177-3AD203B41FA5}">
                      <a16:colId xmlns:a16="http://schemas.microsoft.com/office/drawing/2014/main" val="4287678699"/>
                    </a:ext>
                  </a:extLst>
                </a:gridCol>
                <a:gridCol w="833979">
                  <a:extLst>
                    <a:ext uri="{9D8B030D-6E8A-4147-A177-3AD203B41FA5}">
                      <a16:colId xmlns:a16="http://schemas.microsoft.com/office/drawing/2014/main" val="1587650384"/>
                    </a:ext>
                  </a:extLst>
                </a:gridCol>
                <a:gridCol w="833979">
                  <a:extLst>
                    <a:ext uri="{9D8B030D-6E8A-4147-A177-3AD203B41FA5}">
                      <a16:colId xmlns:a16="http://schemas.microsoft.com/office/drawing/2014/main" val="2737451722"/>
                    </a:ext>
                  </a:extLst>
                </a:gridCol>
                <a:gridCol w="833979">
                  <a:extLst>
                    <a:ext uri="{9D8B030D-6E8A-4147-A177-3AD203B41FA5}">
                      <a16:colId xmlns:a16="http://schemas.microsoft.com/office/drawing/2014/main" val="4221003986"/>
                    </a:ext>
                  </a:extLst>
                </a:gridCol>
                <a:gridCol w="833979">
                  <a:extLst>
                    <a:ext uri="{9D8B030D-6E8A-4147-A177-3AD203B41FA5}">
                      <a16:colId xmlns:a16="http://schemas.microsoft.com/office/drawing/2014/main" val="3355516242"/>
                    </a:ext>
                  </a:extLst>
                </a:gridCol>
              </a:tblGrid>
              <a:tr h="294356">
                <a:tc>
                  <a:txBody>
                    <a:bodyPr/>
                    <a:lstStyle/>
                    <a:p>
                      <a:r>
                        <a:rPr kumimoji="1" lang="ja-JP" altLang="en-US" sz="1200"/>
                        <a:t>回数</a:t>
                      </a:r>
                    </a:p>
                  </a:txBody>
                  <a:tcPr/>
                </a:tc>
                <a:tc>
                  <a:txBody>
                    <a:bodyPr/>
                    <a:lstStyle/>
                    <a:p>
                      <a:r>
                        <a:rPr kumimoji="1" lang="ja-JP" altLang="en-US" sz="1200"/>
                        <a:t>第</a:t>
                      </a:r>
                      <a:r>
                        <a:rPr kumimoji="1" lang="en-US" altLang="ja-JP" sz="1200"/>
                        <a:t>1</a:t>
                      </a:r>
                      <a:r>
                        <a:rPr kumimoji="1" lang="ja-JP" altLang="en-US" sz="1200"/>
                        <a:t>回</a:t>
                      </a:r>
                    </a:p>
                  </a:txBody>
                  <a:tcPr/>
                </a:tc>
                <a:tc>
                  <a:txBody>
                    <a:bodyPr/>
                    <a:lstStyle/>
                    <a:p>
                      <a:r>
                        <a:rPr kumimoji="1" lang="ja-JP" altLang="en-US" sz="1200"/>
                        <a:t>第</a:t>
                      </a:r>
                      <a:r>
                        <a:rPr kumimoji="1" lang="en-US" altLang="ja-JP" sz="1200"/>
                        <a:t>2</a:t>
                      </a:r>
                      <a:r>
                        <a:rPr kumimoji="1" lang="ja-JP" altLang="en-US" sz="1200"/>
                        <a:t>回</a:t>
                      </a:r>
                    </a:p>
                  </a:txBody>
                  <a:tcPr/>
                </a:tc>
                <a:tc>
                  <a:txBody>
                    <a:bodyPr/>
                    <a:lstStyle/>
                    <a:p>
                      <a:r>
                        <a:rPr kumimoji="1" lang="ja-JP" altLang="en-US" sz="1200"/>
                        <a:t>第</a:t>
                      </a:r>
                      <a:r>
                        <a:rPr kumimoji="1" lang="en-US" altLang="ja-JP" sz="1200"/>
                        <a:t>3</a:t>
                      </a:r>
                      <a:r>
                        <a:rPr kumimoji="1" lang="ja-JP" altLang="en-US" sz="1200"/>
                        <a:t>回</a:t>
                      </a:r>
                    </a:p>
                  </a:txBody>
                  <a:tcPr/>
                </a:tc>
                <a:tc>
                  <a:txBody>
                    <a:bodyPr/>
                    <a:lstStyle/>
                    <a:p>
                      <a:r>
                        <a:rPr kumimoji="1" lang="ja-JP" altLang="en-US" sz="1200"/>
                        <a:t>第</a:t>
                      </a:r>
                      <a:r>
                        <a:rPr kumimoji="1" lang="en-US" altLang="ja-JP" sz="1200"/>
                        <a:t>4</a:t>
                      </a:r>
                      <a:r>
                        <a:rPr kumimoji="1" lang="ja-JP" altLang="en-US" sz="1200"/>
                        <a:t>回</a:t>
                      </a:r>
                    </a:p>
                  </a:txBody>
                  <a:tcPr/>
                </a:tc>
                <a:tc>
                  <a:txBody>
                    <a:bodyPr/>
                    <a:lstStyle/>
                    <a:p>
                      <a:r>
                        <a:rPr kumimoji="1" lang="ja-JP" altLang="en-US" sz="1200"/>
                        <a:t>第</a:t>
                      </a:r>
                      <a:r>
                        <a:rPr kumimoji="1" lang="en-US" altLang="ja-JP" sz="1200"/>
                        <a:t>5</a:t>
                      </a:r>
                      <a:r>
                        <a:rPr kumimoji="1" lang="ja-JP" altLang="en-US" sz="1200"/>
                        <a:t>回</a:t>
                      </a:r>
                    </a:p>
                  </a:txBody>
                  <a:tcPr/>
                </a:tc>
                <a:tc>
                  <a:txBody>
                    <a:bodyPr/>
                    <a:lstStyle/>
                    <a:p>
                      <a:r>
                        <a:rPr kumimoji="1" lang="ja-JP" altLang="en-US" sz="1200"/>
                        <a:t>第</a:t>
                      </a:r>
                      <a:r>
                        <a:rPr kumimoji="1" lang="en-US" altLang="ja-JP" sz="1200"/>
                        <a:t>6</a:t>
                      </a:r>
                      <a:r>
                        <a:rPr kumimoji="1" lang="ja-JP" altLang="en-US" sz="1200"/>
                        <a:t>回</a:t>
                      </a:r>
                    </a:p>
                  </a:txBody>
                  <a:tcPr/>
                </a:tc>
                <a:tc>
                  <a:txBody>
                    <a:bodyPr/>
                    <a:lstStyle/>
                    <a:p>
                      <a:r>
                        <a:rPr kumimoji="1" lang="ja-JP" altLang="en-US" sz="1200"/>
                        <a:t>第</a:t>
                      </a:r>
                      <a:r>
                        <a:rPr kumimoji="1" lang="en-US" altLang="ja-JP" sz="1200"/>
                        <a:t>7</a:t>
                      </a:r>
                      <a:r>
                        <a:rPr kumimoji="1" lang="ja-JP" altLang="en-US" sz="1200"/>
                        <a:t>回</a:t>
                      </a:r>
                    </a:p>
                  </a:txBody>
                  <a:tcPr/>
                </a:tc>
                <a:tc>
                  <a:txBody>
                    <a:bodyPr/>
                    <a:lstStyle/>
                    <a:p>
                      <a:r>
                        <a:rPr kumimoji="1" lang="ja-JP" altLang="en-US" sz="1200"/>
                        <a:t>第</a:t>
                      </a:r>
                      <a:r>
                        <a:rPr kumimoji="1" lang="en-US" altLang="ja-JP" sz="1200"/>
                        <a:t>8</a:t>
                      </a:r>
                      <a:r>
                        <a:rPr kumimoji="1" lang="ja-JP" altLang="en-US" sz="1200"/>
                        <a:t>回</a:t>
                      </a:r>
                    </a:p>
                  </a:txBody>
                  <a:tcPr/>
                </a:tc>
                <a:tc>
                  <a:txBody>
                    <a:bodyPr/>
                    <a:lstStyle/>
                    <a:p>
                      <a:r>
                        <a:rPr kumimoji="1" lang="ja-JP" altLang="en-US" sz="1200"/>
                        <a:t>第</a:t>
                      </a:r>
                      <a:r>
                        <a:rPr kumimoji="1" lang="en-US" altLang="ja-JP" sz="1200"/>
                        <a:t>9</a:t>
                      </a:r>
                      <a:r>
                        <a:rPr kumimoji="1" lang="ja-JP" altLang="en-US" sz="1200"/>
                        <a:t>回</a:t>
                      </a:r>
                    </a:p>
                  </a:txBody>
                  <a:tcPr/>
                </a:tc>
                <a:tc>
                  <a:txBody>
                    <a:bodyPr/>
                    <a:lstStyle/>
                    <a:p>
                      <a:r>
                        <a:rPr kumimoji="1" lang="ja-JP" altLang="en-US" sz="1200" dirty="0"/>
                        <a:t>第</a:t>
                      </a:r>
                      <a:r>
                        <a:rPr kumimoji="1" lang="en-US" altLang="ja-JP" sz="1200" dirty="0"/>
                        <a:t>10</a:t>
                      </a:r>
                      <a:r>
                        <a:rPr kumimoji="1" lang="ja-JP" altLang="en-US" sz="1200" dirty="0"/>
                        <a:t>回</a:t>
                      </a:r>
                    </a:p>
                  </a:txBody>
                  <a:tcPr/>
                </a:tc>
                <a:extLst>
                  <a:ext uri="{0D108BD9-81ED-4DB2-BD59-A6C34878D82A}">
                    <a16:rowId xmlns:a16="http://schemas.microsoft.com/office/drawing/2014/main" val="3683856763"/>
                  </a:ext>
                </a:extLst>
              </a:tr>
              <a:tr h="294356">
                <a:tc>
                  <a:txBody>
                    <a:bodyPr/>
                    <a:lstStyle/>
                    <a:p>
                      <a:r>
                        <a:rPr kumimoji="1" lang="ja-JP" altLang="en-US" sz="1200"/>
                        <a:t>内容</a:t>
                      </a:r>
                    </a:p>
                  </a:txBody>
                  <a:tcPr/>
                </a:tc>
                <a:tc>
                  <a:txBody>
                    <a:bodyPr/>
                    <a:lstStyle/>
                    <a:p>
                      <a:r>
                        <a:rPr kumimoji="1" lang="ja-JP" altLang="en-US" sz="1000"/>
                        <a:t>パターン１</a:t>
                      </a:r>
                    </a:p>
                  </a:txBody>
                  <a:tcPr/>
                </a:tc>
                <a:tc>
                  <a:txBody>
                    <a:bodyPr/>
                    <a:lstStyle/>
                    <a:p>
                      <a:r>
                        <a:rPr kumimoji="1" lang="ja-JP" altLang="en-US" sz="1000"/>
                        <a:t>パターン１</a:t>
                      </a:r>
                    </a:p>
                  </a:txBody>
                  <a:tcPr/>
                </a:tc>
                <a:tc>
                  <a:txBody>
                    <a:bodyPr/>
                    <a:lstStyle/>
                    <a:p>
                      <a:r>
                        <a:rPr kumimoji="1" lang="ja-JP" altLang="en-US" sz="1000"/>
                        <a:t>パターン２</a:t>
                      </a:r>
                    </a:p>
                  </a:txBody>
                  <a:tcPr/>
                </a:tc>
                <a:tc>
                  <a:txBody>
                    <a:bodyPr/>
                    <a:lstStyle/>
                    <a:p>
                      <a:r>
                        <a:rPr kumimoji="1" lang="ja-JP" altLang="en-US" sz="1000"/>
                        <a:t>パターン１</a:t>
                      </a:r>
                    </a:p>
                  </a:txBody>
                  <a:tcPr/>
                </a:tc>
                <a:tc>
                  <a:txBody>
                    <a:bodyPr/>
                    <a:lstStyle/>
                    <a:p>
                      <a:r>
                        <a:rPr kumimoji="1" lang="ja-JP" altLang="en-US" sz="1000"/>
                        <a:t>パターン１</a:t>
                      </a:r>
                    </a:p>
                  </a:txBody>
                  <a:tcPr/>
                </a:tc>
                <a:tc>
                  <a:txBody>
                    <a:bodyPr/>
                    <a:lstStyle/>
                    <a:p>
                      <a:r>
                        <a:rPr kumimoji="1" lang="ja-JP" altLang="en-US" sz="1000"/>
                        <a:t>パターン１</a:t>
                      </a:r>
                    </a:p>
                  </a:txBody>
                  <a:tcPr/>
                </a:tc>
                <a:tc>
                  <a:txBody>
                    <a:bodyPr/>
                    <a:lstStyle/>
                    <a:p>
                      <a:r>
                        <a:rPr kumimoji="1" lang="ja-JP" altLang="en-US" sz="1000"/>
                        <a:t>パターン２</a:t>
                      </a:r>
                    </a:p>
                  </a:txBody>
                  <a:tcPr/>
                </a:tc>
                <a:tc>
                  <a:txBody>
                    <a:bodyPr/>
                    <a:lstStyle/>
                    <a:p>
                      <a:r>
                        <a:rPr kumimoji="1" lang="ja-JP" altLang="en-US" sz="1000"/>
                        <a:t>パターン１</a:t>
                      </a:r>
                    </a:p>
                  </a:txBody>
                  <a:tcPr/>
                </a:tc>
                <a:tc>
                  <a:txBody>
                    <a:bodyPr/>
                    <a:lstStyle/>
                    <a:p>
                      <a:r>
                        <a:rPr kumimoji="1" lang="ja-JP" altLang="en-US" sz="1000"/>
                        <a:t>パターン２</a:t>
                      </a:r>
                    </a:p>
                  </a:txBody>
                  <a:tcPr/>
                </a:tc>
                <a:tc>
                  <a:txBody>
                    <a:bodyPr/>
                    <a:lstStyle/>
                    <a:p>
                      <a:r>
                        <a:rPr kumimoji="1" lang="ja-JP" altLang="en-US" sz="1000" dirty="0"/>
                        <a:t>パターン１</a:t>
                      </a:r>
                    </a:p>
                  </a:txBody>
                  <a:tcPr/>
                </a:tc>
                <a:extLst>
                  <a:ext uri="{0D108BD9-81ED-4DB2-BD59-A6C34878D82A}">
                    <a16:rowId xmlns:a16="http://schemas.microsoft.com/office/drawing/2014/main" val="1706121990"/>
                  </a:ext>
                </a:extLst>
              </a:tr>
            </a:tbl>
          </a:graphicData>
        </a:graphic>
      </p:graphicFrame>
      <p:sp>
        <p:nvSpPr>
          <p:cNvPr id="43" name="テキスト ボックス 42"/>
          <p:cNvSpPr txBox="1"/>
          <p:nvPr/>
        </p:nvSpPr>
        <p:spPr>
          <a:xfrm>
            <a:off x="303623" y="4436502"/>
            <a:ext cx="2128837" cy="276999"/>
          </a:xfrm>
          <a:prstGeom prst="rect">
            <a:avLst/>
          </a:prstGeom>
          <a:noFill/>
        </p:spPr>
        <p:txBody>
          <a:bodyPr wrap="square" rtlCol="0">
            <a:spAutoFit/>
          </a:bodyPr>
          <a:lstStyle/>
          <a:p>
            <a:r>
              <a:rPr lang="en-US" altLang="ja-JP" sz="1200" b="1"/>
              <a:t>《</a:t>
            </a:r>
            <a:r>
              <a:rPr lang="ja-JP" altLang="en-US" sz="1200" b="1"/>
              <a:t>スケジュール</a:t>
            </a:r>
            <a:r>
              <a:rPr kumimoji="1" lang="ja-JP" altLang="en-US" sz="1200" b="1"/>
              <a:t>例</a:t>
            </a:r>
            <a:r>
              <a:rPr kumimoji="1" lang="en-US" altLang="ja-JP" sz="1200" b="1"/>
              <a:t>》</a:t>
            </a:r>
            <a:endParaRPr kumimoji="1" lang="ja-JP" altLang="en-US" sz="1200" b="1"/>
          </a:p>
        </p:txBody>
      </p:sp>
      <p:sp>
        <p:nvSpPr>
          <p:cNvPr id="44" name="テキスト ボックス 43"/>
          <p:cNvSpPr txBox="1"/>
          <p:nvPr/>
        </p:nvSpPr>
        <p:spPr>
          <a:xfrm>
            <a:off x="1954644" y="5425865"/>
            <a:ext cx="7546753" cy="1015663"/>
          </a:xfrm>
          <a:prstGeom prst="rect">
            <a:avLst/>
          </a:prstGeom>
          <a:noFill/>
        </p:spPr>
        <p:txBody>
          <a:bodyPr wrap="square" rtlCol="0">
            <a:spAutoFit/>
          </a:bodyPr>
          <a:lstStyle/>
          <a:p>
            <a:r>
              <a:rPr kumimoji="1" lang="en-US" altLang="ja-JP" sz="1200" b="1" dirty="0"/>
              <a:t>《</a:t>
            </a:r>
            <a:r>
              <a:rPr kumimoji="1" lang="ja-JP" altLang="en-US" sz="1200" b="1" dirty="0" smtClean="0"/>
              <a:t>講師等に</a:t>
            </a:r>
            <a:r>
              <a:rPr kumimoji="1" lang="ja-JP" altLang="en-US" sz="1200" b="1" dirty="0"/>
              <a:t>ついて</a:t>
            </a:r>
            <a:r>
              <a:rPr kumimoji="1" lang="en-US" altLang="ja-JP" sz="1200" b="1" dirty="0"/>
              <a:t>》</a:t>
            </a:r>
          </a:p>
          <a:p>
            <a:r>
              <a:rPr kumimoji="1" lang="ja-JP" altLang="en-US" sz="1200" dirty="0" smtClean="0"/>
              <a:t>・実践</a:t>
            </a:r>
            <a:r>
              <a:rPr kumimoji="1" lang="ja-JP" altLang="en-US" sz="1200" dirty="0"/>
              <a:t>プログラムでは、</a:t>
            </a:r>
            <a:r>
              <a:rPr lang="ja-JP" altLang="en-US" sz="1200" dirty="0"/>
              <a:t>第</a:t>
            </a:r>
            <a:r>
              <a:rPr lang="en-US" altLang="ja-JP" sz="1200" dirty="0"/>
              <a:t>1</a:t>
            </a:r>
            <a:r>
              <a:rPr lang="ja-JP" altLang="en-US" sz="1200" dirty="0"/>
              <a:t>回の前と第</a:t>
            </a:r>
            <a:r>
              <a:rPr lang="en-US" altLang="ja-JP" sz="1200" dirty="0"/>
              <a:t>10</a:t>
            </a:r>
            <a:r>
              <a:rPr lang="ja-JP" altLang="en-US" sz="1200" dirty="0"/>
              <a:t>回の後に検査を実施し、実践による効果を検証。</a:t>
            </a:r>
            <a:endParaRPr lang="en-US" altLang="ja-JP" sz="1200" dirty="0"/>
          </a:p>
          <a:p>
            <a:r>
              <a:rPr kumimoji="1" lang="ja-JP" altLang="en-US" sz="1200" dirty="0" smtClean="0"/>
              <a:t>・健康講座は</a:t>
            </a:r>
            <a:r>
              <a:rPr kumimoji="1" lang="ja-JP" altLang="en-US" sz="1200" dirty="0"/>
              <a:t>、本事業の監修等を行った大学教授</a:t>
            </a:r>
            <a:r>
              <a:rPr kumimoji="1" lang="ja-JP" altLang="en-US" sz="1200" dirty="0" smtClean="0"/>
              <a:t>等により講話</a:t>
            </a:r>
            <a:r>
              <a:rPr lang="ja-JP" altLang="en-US" sz="1200" dirty="0" smtClean="0"/>
              <a:t>いただき、笑い</a:t>
            </a:r>
            <a:r>
              <a:rPr lang="ja-JP" altLang="en-US" sz="1200" dirty="0"/>
              <a:t>ヨガの講師は、監修を</a:t>
            </a:r>
            <a:r>
              <a:rPr lang="ja-JP" altLang="en-US" sz="1200" dirty="0" smtClean="0"/>
              <a:t>行った</a:t>
            </a:r>
            <a:endParaRPr lang="en-US" altLang="ja-JP" sz="1200" dirty="0" smtClean="0"/>
          </a:p>
          <a:p>
            <a:r>
              <a:rPr lang="ja-JP" altLang="en-US" sz="1200" dirty="0" smtClean="0"/>
              <a:t>　教授</a:t>
            </a:r>
            <a:r>
              <a:rPr lang="ja-JP" altLang="en-US" sz="1200" dirty="0"/>
              <a:t>と親交のあった講師及び地域で活動されている笑いヨガスタッフに協力いただいた。</a:t>
            </a:r>
            <a:endParaRPr lang="en-US" altLang="ja-JP" sz="1200" dirty="0"/>
          </a:p>
          <a:p>
            <a:r>
              <a:rPr lang="ja-JP" altLang="en-US" sz="1200" dirty="0" smtClean="0"/>
              <a:t>・落語は、</a:t>
            </a:r>
            <a:r>
              <a:rPr lang="ja-JP" altLang="en-US" sz="1200" dirty="0"/>
              <a:t>教授の懇意の落語家に依頼</a:t>
            </a:r>
            <a:r>
              <a:rPr lang="ja-JP" altLang="en-US" sz="1200" dirty="0" smtClean="0"/>
              <a:t>したが</a:t>
            </a:r>
            <a:r>
              <a:rPr lang="ja-JP" altLang="en-US" sz="1200" dirty="0"/>
              <a:t>、</a:t>
            </a:r>
            <a:r>
              <a:rPr kumimoji="1" lang="ja-JP" altLang="en-US" sz="1200" dirty="0"/>
              <a:t>落語協会や落語家個人の窓口</a:t>
            </a:r>
            <a:r>
              <a:rPr kumimoji="1" lang="ja-JP" altLang="en-US" sz="1200" dirty="0" smtClean="0"/>
              <a:t>からでも依頼は可能。</a:t>
            </a:r>
            <a:endParaRPr kumimoji="1" lang="en-US" altLang="ja-JP" sz="1200" dirty="0"/>
          </a:p>
        </p:txBody>
      </p:sp>
      <p:sp>
        <p:nvSpPr>
          <p:cNvPr id="22"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a:solidFill>
                  <a:schemeClr val="tx1"/>
                </a:solidFill>
              </a:rPr>
              <a:t>4</a:t>
            </a:r>
            <a:endParaRPr kumimoji="1" lang="ja-JP" altLang="en-US" sz="1600" b="1" dirty="0">
              <a:solidFill>
                <a:schemeClr val="tx1"/>
              </a:solidFill>
            </a:endParaRPr>
          </a:p>
        </p:txBody>
      </p:sp>
    </p:spTree>
    <p:extLst>
      <p:ext uri="{BB962C8B-B14F-4D97-AF65-F5344CB8AC3E}">
        <p14:creationId xmlns:p14="http://schemas.microsoft.com/office/powerpoint/2010/main" val="212446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a:t>
              </a:r>
              <a:r>
                <a:rPr lang="en-US" altLang="ja-JP" b="1">
                  <a:solidFill>
                    <a:schemeClr val="bg1"/>
                  </a:solidFill>
                </a:rPr>
                <a:t>2019</a:t>
              </a: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a:latin typeface="メイリオ" panose="020B0604030504040204" pitchFamily="50" charset="-128"/>
                  <a:ea typeface="メイリオ" panose="020B0604030504040204" pitchFamily="50" charset="-128"/>
                </a:rPr>
                <a:t>Ⅱ</a:t>
              </a:r>
              <a:endParaRPr kumimoji="1" lang="ja-JP" altLang="en-US" b="1">
                <a:latin typeface="メイリオ" panose="020B0604030504040204" pitchFamily="50" charset="-128"/>
                <a:ea typeface="メイリオ" panose="020B0604030504040204" pitchFamily="50" charset="-128"/>
              </a:endParaRPr>
            </a:p>
          </p:txBody>
        </p:sp>
      </p:grpSp>
      <p:sp>
        <p:nvSpPr>
          <p:cNvPr id="6" name="テキスト ボックス 5"/>
          <p:cNvSpPr txBox="1"/>
          <p:nvPr/>
        </p:nvSpPr>
        <p:spPr>
          <a:xfrm>
            <a:off x="327628" y="786833"/>
            <a:ext cx="8952089" cy="338554"/>
          </a:xfrm>
          <a:prstGeom prst="rect">
            <a:avLst/>
          </a:prstGeom>
          <a:noFill/>
        </p:spPr>
        <p:txBody>
          <a:bodyPr wrap="square" rtlCol="0">
            <a:spAutoFit/>
          </a:bodyPr>
          <a:lstStyle/>
          <a:p>
            <a:r>
              <a:rPr lang="ja-JP" altLang="en-US" sz="1600" b="1">
                <a:solidFill>
                  <a:srgbClr val="FFC000"/>
                </a:solidFill>
              </a:rPr>
              <a:t>１．笑いと運動を連携した実践による健康・ストレスの分析で実施したプログラム</a:t>
            </a:r>
          </a:p>
        </p:txBody>
      </p:sp>
      <p:sp>
        <p:nvSpPr>
          <p:cNvPr id="8" name="メモ 7"/>
          <p:cNvSpPr/>
          <p:nvPr/>
        </p:nvSpPr>
        <p:spPr>
          <a:xfrm>
            <a:off x="6558502" y="1214424"/>
            <a:ext cx="3022323" cy="5136437"/>
          </a:xfrm>
          <a:prstGeom prst="foldedCorner">
            <a:avLst/>
          </a:prstGeom>
          <a:ln w="3175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t>実施においてのアドバイス（</a:t>
            </a:r>
            <a:r>
              <a:rPr kumimoji="1" lang="en-US" altLang="ja-JP" sz="1200" dirty="0"/>
              <a:t>PA</a:t>
            </a:r>
            <a:r>
              <a:rPr kumimoji="1" lang="ja-JP" altLang="en-US" sz="1200" dirty="0"/>
              <a:t>会議</a:t>
            </a:r>
            <a:r>
              <a:rPr kumimoji="1" lang="ja-JP" altLang="en-US" sz="1200" dirty="0" smtClean="0"/>
              <a:t>）</a:t>
            </a:r>
            <a:endParaRPr kumimoji="1" lang="en-US" altLang="ja-JP" sz="1200" dirty="0" smtClean="0"/>
          </a:p>
          <a:p>
            <a:r>
              <a:rPr lang="ja-JP" altLang="en-US" sz="1200" dirty="0" smtClean="0"/>
              <a:t>・参加者募集の工夫</a:t>
            </a:r>
            <a:endParaRPr kumimoji="1" lang="en-US" altLang="ja-JP" sz="1200" dirty="0"/>
          </a:p>
          <a:p>
            <a:r>
              <a:rPr lang="ja-JP" altLang="en-US" sz="1200" dirty="0"/>
              <a:t>・講師の工夫</a:t>
            </a:r>
            <a:endParaRPr lang="en-US" altLang="ja-JP" sz="1200" dirty="0"/>
          </a:p>
          <a:p>
            <a:r>
              <a:rPr lang="ja-JP" altLang="en-US" sz="1200" dirty="0" smtClean="0"/>
              <a:t>・プログラム実施においての工夫</a:t>
            </a:r>
            <a:endParaRPr lang="en-US" altLang="ja-JP" sz="1200" dirty="0"/>
          </a:p>
          <a:p>
            <a:r>
              <a:rPr kumimoji="1" lang="ja-JP" altLang="en-US" sz="1200" dirty="0"/>
              <a:t>・費用の</a:t>
            </a:r>
            <a:r>
              <a:rPr kumimoji="1" lang="ja-JP" altLang="en-US" sz="1200" dirty="0" smtClean="0"/>
              <a:t>工夫</a:t>
            </a:r>
            <a:endParaRPr kumimoji="1" lang="en-US" altLang="ja-JP" sz="1200" dirty="0" smtClean="0"/>
          </a:p>
          <a:p>
            <a:endParaRPr lang="en-US" altLang="ja-JP" sz="1200" dirty="0"/>
          </a:p>
          <a:p>
            <a:pPr algn="r"/>
            <a:r>
              <a:rPr kumimoji="1" lang="ja-JP" altLang="en-US" sz="1200" dirty="0" smtClean="0"/>
              <a:t>など</a:t>
            </a:r>
            <a:endParaRPr kumimoji="1" lang="en-US" altLang="ja-JP" sz="1200" dirty="0"/>
          </a:p>
        </p:txBody>
      </p:sp>
      <p:sp>
        <p:nvSpPr>
          <p:cNvPr id="38" name="テキスト ボックス 37"/>
          <p:cNvSpPr txBox="1"/>
          <p:nvPr/>
        </p:nvSpPr>
        <p:spPr>
          <a:xfrm>
            <a:off x="327628" y="1144345"/>
            <a:ext cx="6184009" cy="1169551"/>
          </a:xfrm>
          <a:prstGeom prst="rect">
            <a:avLst/>
          </a:prstGeom>
          <a:noFill/>
        </p:spPr>
        <p:txBody>
          <a:bodyPr wrap="square" rtlCol="0">
            <a:spAutoFit/>
          </a:bodyPr>
          <a:lstStyle/>
          <a:p>
            <a:r>
              <a:rPr kumimoji="1" lang="en-US" altLang="ja-JP" sz="1400" b="1" dirty="0"/>
              <a:t>《</a:t>
            </a:r>
            <a:r>
              <a:rPr kumimoji="1" lang="ja-JP" altLang="en-US" sz="1400" b="1" dirty="0"/>
              <a:t>実施場所</a:t>
            </a:r>
            <a:r>
              <a:rPr kumimoji="1" lang="en-US" altLang="ja-JP" sz="1400" b="1" dirty="0"/>
              <a:t>》</a:t>
            </a:r>
          </a:p>
          <a:p>
            <a:r>
              <a:rPr kumimoji="1" lang="ja-JP" altLang="en-US" sz="1400" dirty="0"/>
              <a:t>実践</a:t>
            </a:r>
            <a:r>
              <a:rPr kumimoji="1" lang="ja-JP" altLang="en-US" sz="1400" dirty="0" smtClean="0"/>
              <a:t>モデルは</a:t>
            </a:r>
            <a:r>
              <a:rPr kumimoji="1" lang="ja-JP" altLang="en-US" sz="1400" dirty="0"/>
              <a:t>、</a:t>
            </a:r>
            <a:r>
              <a:rPr lang="ja-JP" altLang="en-US" sz="1400" dirty="0"/>
              <a:t>地域のコミュニティセンターで実施した。</a:t>
            </a:r>
            <a:endParaRPr lang="en-US" altLang="ja-JP" sz="1400" dirty="0"/>
          </a:p>
          <a:p>
            <a:r>
              <a:rPr lang="en-US" altLang="ja-JP" sz="1400" dirty="0"/>
              <a:t>※</a:t>
            </a:r>
            <a:r>
              <a:rPr lang="ja-JP" altLang="en-US" sz="1400" dirty="0" smtClean="0"/>
              <a:t>参加人数</a:t>
            </a:r>
            <a:r>
              <a:rPr lang="ja-JP" altLang="en-US" sz="1400" dirty="0"/>
              <a:t>にもよるが、笑いヨガは、参加者が動き回れるくらいの一定</a:t>
            </a:r>
            <a:r>
              <a:rPr lang="ja-JP" altLang="en-US" sz="1400" dirty="0" smtClean="0"/>
              <a:t>の</a:t>
            </a:r>
            <a:endParaRPr lang="en-US" altLang="ja-JP" sz="1400" dirty="0" smtClean="0"/>
          </a:p>
          <a:p>
            <a:r>
              <a:rPr lang="en-US" altLang="ja-JP" sz="1400" dirty="0" smtClean="0"/>
              <a:t>   </a:t>
            </a:r>
            <a:r>
              <a:rPr lang="ja-JP" altLang="en-US" sz="1400" dirty="0" smtClean="0"/>
              <a:t>広さ</a:t>
            </a:r>
            <a:r>
              <a:rPr lang="ja-JP" altLang="en-US" sz="1400" dirty="0"/>
              <a:t>がある施設</a:t>
            </a:r>
            <a:r>
              <a:rPr lang="ja-JP" altLang="en-US" sz="1400" dirty="0" smtClean="0"/>
              <a:t>が</a:t>
            </a:r>
            <a:r>
              <a:rPr lang="ja-JP" altLang="en-US" sz="1400" dirty="0"/>
              <a:t>望</a:t>
            </a:r>
            <a:r>
              <a:rPr lang="ja-JP" altLang="en-US" sz="1400" dirty="0" smtClean="0"/>
              <a:t>ましい。</a:t>
            </a:r>
            <a:r>
              <a:rPr lang="ja-JP" altLang="en-US" sz="1400" dirty="0"/>
              <a:t>また、定期的に活動できるように集会所</a:t>
            </a:r>
            <a:r>
              <a:rPr lang="ja-JP" altLang="en-US" sz="1400" dirty="0" smtClean="0"/>
              <a:t>や</a:t>
            </a:r>
            <a:endParaRPr lang="en-US" altLang="ja-JP" sz="1400" dirty="0" smtClean="0"/>
          </a:p>
          <a:p>
            <a:r>
              <a:rPr lang="en-US" altLang="ja-JP" sz="1400" dirty="0" smtClean="0"/>
              <a:t>   </a:t>
            </a:r>
            <a:r>
              <a:rPr lang="ja-JP" altLang="en-US" sz="1400" dirty="0" smtClean="0"/>
              <a:t>地域</a:t>
            </a:r>
            <a:r>
              <a:rPr lang="ja-JP" altLang="en-US" sz="1400" dirty="0"/>
              <a:t>の公的施設など、通いやすい場所で実施することが望ましい。</a:t>
            </a:r>
            <a:endParaRPr lang="en-US" altLang="ja-JP" sz="1400" dirty="0"/>
          </a:p>
        </p:txBody>
      </p:sp>
      <p:sp>
        <p:nvSpPr>
          <p:cNvPr id="44" name="テキスト ボックス 43"/>
          <p:cNvSpPr txBox="1"/>
          <p:nvPr/>
        </p:nvSpPr>
        <p:spPr>
          <a:xfrm>
            <a:off x="327627" y="2418527"/>
            <a:ext cx="6184009" cy="1169551"/>
          </a:xfrm>
          <a:prstGeom prst="rect">
            <a:avLst/>
          </a:prstGeom>
          <a:noFill/>
        </p:spPr>
        <p:txBody>
          <a:bodyPr wrap="square" rtlCol="0">
            <a:spAutoFit/>
          </a:bodyPr>
          <a:lstStyle/>
          <a:p>
            <a:r>
              <a:rPr lang="en-US" altLang="ja-JP" sz="1400" b="1" dirty="0"/>
              <a:t>《</a:t>
            </a:r>
            <a:r>
              <a:rPr lang="ja-JP" altLang="en-US" sz="1400" b="1" dirty="0"/>
              <a:t>必要な機器等</a:t>
            </a:r>
            <a:r>
              <a:rPr lang="en-US" altLang="ja-JP" sz="1400" b="1" dirty="0"/>
              <a:t>》</a:t>
            </a:r>
          </a:p>
          <a:p>
            <a:r>
              <a:rPr lang="ja-JP" altLang="en-US" sz="1400" dirty="0"/>
              <a:t>・落語に使用する高座</a:t>
            </a:r>
            <a:endParaRPr lang="en-US" altLang="ja-JP" sz="1400" dirty="0"/>
          </a:p>
          <a:p>
            <a:r>
              <a:rPr kumimoji="1" lang="ja-JP" altLang="en-US" sz="1400" dirty="0"/>
              <a:t>・笑いヨガの実施については</a:t>
            </a:r>
            <a:r>
              <a:rPr kumimoji="1" lang="ja-JP" altLang="en-US" sz="1400" dirty="0" smtClean="0"/>
              <a:t>、特に必要</a:t>
            </a:r>
            <a:r>
              <a:rPr kumimoji="1" lang="ja-JP" altLang="en-US" sz="1400" dirty="0"/>
              <a:t>な道具はなし。</a:t>
            </a:r>
            <a:endParaRPr kumimoji="1" lang="en-US" altLang="ja-JP" sz="1400" dirty="0"/>
          </a:p>
          <a:p>
            <a:r>
              <a:rPr lang="ja-JP" altLang="en-US" sz="1400" dirty="0"/>
              <a:t>　</a:t>
            </a:r>
            <a:r>
              <a:rPr lang="en-US" altLang="ja-JP" sz="1400" dirty="0" smtClean="0"/>
              <a:t>※</a:t>
            </a:r>
            <a:r>
              <a:rPr lang="ja-JP" altLang="en-US" sz="1400" dirty="0" smtClean="0"/>
              <a:t>実践</a:t>
            </a:r>
            <a:r>
              <a:rPr lang="ja-JP" altLang="en-US" sz="1400" dirty="0"/>
              <a:t>モデルでは、</a:t>
            </a:r>
            <a:r>
              <a:rPr lang="en-US" altLang="ja-JP" sz="1400" dirty="0"/>
              <a:t>DVD</a:t>
            </a:r>
            <a:r>
              <a:rPr lang="ja-JP" altLang="en-US" sz="1400" dirty="0"/>
              <a:t>付きの笑いヨガの本を配布し、家でも実施</a:t>
            </a:r>
            <a:r>
              <a:rPr lang="ja-JP" altLang="en-US" sz="1400" dirty="0" smtClean="0"/>
              <a:t>でき</a:t>
            </a:r>
            <a:endParaRPr lang="en-US" altLang="ja-JP" sz="1400" dirty="0" smtClean="0"/>
          </a:p>
          <a:p>
            <a:r>
              <a:rPr lang="en-US" altLang="ja-JP" sz="1400" dirty="0" smtClean="0"/>
              <a:t>     </a:t>
            </a:r>
            <a:r>
              <a:rPr lang="ja-JP" altLang="en-US" sz="1400" dirty="0" err="1" smtClean="0"/>
              <a:t>るように</a:t>
            </a:r>
            <a:r>
              <a:rPr lang="ja-JP" altLang="en-US" sz="1400" dirty="0"/>
              <a:t>した。</a:t>
            </a:r>
            <a:endParaRPr kumimoji="1" lang="en-US" altLang="ja-JP" sz="1400" dirty="0"/>
          </a:p>
        </p:txBody>
      </p:sp>
      <p:sp>
        <p:nvSpPr>
          <p:cNvPr id="32" name="テキスト ボックス 31"/>
          <p:cNvSpPr txBox="1"/>
          <p:nvPr/>
        </p:nvSpPr>
        <p:spPr>
          <a:xfrm>
            <a:off x="327628" y="3605298"/>
            <a:ext cx="4687717" cy="307777"/>
          </a:xfrm>
          <a:prstGeom prst="rect">
            <a:avLst/>
          </a:prstGeom>
          <a:noFill/>
        </p:spPr>
        <p:txBody>
          <a:bodyPr wrap="square" rtlCol="0">
            <a:spAutoFit/>
          </a:bodyPr>
          <a:lstStyle/>
          <a:p>
            <a:r>
              <a:rPr lang="ja-JP" altLang="en-US" sz="1400" b="1" dirty="0" smtClean="0"/>
              <a:t>事業費用（例）</a:t>
            </a:r>
            <a:endParaRPr kumimoji="1" lang="ja-JP" altLang="en-US" sz="1400" b="1" dirty="0"/>
          </a:p>
        </p:txBody>
      </p:sp>
      <p:graphicFrame>
        <p:nvGraphicFramePr>
          <p:cNvPr id="5" name="表 4"/>
          <p:cNvGraphicFramePr>
            <a:graphicFrameLocks noGrp="1"/>
          </p:cNvGraphicFramePr>
          <p:nvPr>
            <p:extLst>
              <p:ext uri="{D42A27DB-BD31-4B8C-83A1-F6EECF244321}">
                <p14:modId xmlns:p14="http://schemas.microsoft.com/office/powerpoint/2010/main" val="4042756369"/>
              </p:ext>
            </p:extLst>
          </p:nvPr>
        </p:nvGraphicFramePr>
        <p:xfrm>
          <a:off x="668338" y="3913075"/>
          <a:ext cx="5380446" cy="1833594"/>
        </p:xfrm>
        <a:graphic>
          <a:graphicData uri="http://schemas.openxmlformats.org/drawingml/2006/table">
            <a:tbl>
              <a:tblPr firstRow="1" bandRow="1">
                <a:tableStyleId>{5940675A-B579-460E-94D1-54222C63F5DA}</a:tableStyleId>
              </a:tblPr>
              <a:tblGrid>
                <a:gridCol w="1793482">
                  <a:extLst>
                    <a:ext uri="{9D8B030D-6E8A-4147-A177-3AD203B41FA5}">
                      <a16:colId xmlns:a16="http://schemas.microsoft.com/office/drawing/2014/main" val="2122182293"/>
                    </a:ext>
                  </a:extLst>
                </a:gridCol>
                <a:gridCol w="1793482">
                  <a:extLst>
                    <a:ext uri="{9D8B030D-6E8A-4147-A177-3AD203B41FA5}">
                      <a16:colId xmlns:a16="http://schemas.microsoft.com/office/drawing/2014/main" val="1380046569"/>
                    </a:ext>
                  </a:extLst>
                </a:gridCol>
                <a:gridCol w="1793482">
                  <a:extLst>
                    <a:ext uri="{9D8B030D-6E8A-4147-A177-3AD203B41FA5}">
                      <a16:colId xmlns:a16="http://schemas.microsoft.com/office/drawing/2014/main" val="1844943436"/>
                    </a:ext>
                  </a:extLst>
                </a:gridCol>
              </a:tblGrid>
              <a:tr h="305599">
                <a:tc>
                  <a:txBody>
                    <a:bodyPr/>
                    <a:lstStyle/>
                    <a:p>
                      <a:r>
                        <a:rPr kumimoji="1" lang="ja-JP" altLang="en-US" sz="1050" dirty="0"/>
                        <a:t>項目</a:t>
                      </a:r>
                    </a:p>
                  </a:txBody>
                  <a:tcPr>
                    <a:solidFill>
                      <a:schemeClr val="accent5">
                        <a:lumMod val="40000"/>
                        <a:lumOff val="60000"/>
                      </a:schemeClr>
                    </a:solidFill>
                  </a:tcPr>
                </a:tc>
                <a:tc>
                  <a:txBody>
                    <a:bodyPr/>
                    <a:lstStyle/>
                    <a:p>
                      <a:r>
                        <a:rPr kumimoji="1" lang="ja-JP" altLang="en-US" sz="1050" dirty="0"/>
                        <a:t>積算</a:t>
                      </a:r>
                    </a:p>
                  </a:txBody>
                  <a:tcPr>
                    <a:solidFill>
                      <a:schemeClr val="accent5">
                        <a:lumMod val="40000"/>
                        <a:lumOff val="60000"/>
                      </a:schemeClr>
                    </a:solidFill>
                  </a:tcPr>
                </a:tc>
                <a:tc>
                  <a:txBody>
                    <a:bodyPr/>
                    <a:lstStyle/>
                    <a:p>
                      <a:r>
                        <a:rPr kumimoji="1" lang="ja-JP" altLang="en-US" sz="1050"/>
                        <a:t>小計</a:t>
                      </a:r>
                    </a:p>
                  </a:txBody>
                  <a:tcPr>
                    <a:solidFill>
                      <a:schemeClr val="accent5">
                        <a:lumMod val="40000"/>
                        <a:lumOff val="60000"/>
                      </a:schemeClr>
                    </a:solidFill>
                  </a:tcPr>
                </a:tc>
                <a:extLst>
                  <a:ext uri="{0D108BD9-81ED-4DB2-BD59-A6C34878D82A}">
                    <a16:rowId xmlns:a16="http://schemas.microsoft.com/office/drawing/2014/main" val="3411160303"/>
                  </a:ext>
                </a:extLst>
              </a:tr>
              <a:tr h="30559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t>笑いヨガ講師謝礼</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dirty="0"/>
                        <a:t>22,000</a:t>
                      </a:r>
                      <a:r>
                        <a:rPr kumimoji="1" lang="ja-JP" altLang="en-US" sz="1050" dirty="0"/>
                        <a:t>円</a:t>
                      </a:r>
                      <a:r>
                        <a:rPr kumimoji="1" lang="en-US" altLang="ja-JP" sz="1050" dirty="0"/>
                        <a:t>×10</a:t>
                      </a:r>
                      <a:r>
                        <a:rPr kumimoji="1" lang="ja-JP" altLang="en-US" sz="1050" dirty="0"/>
                        <a:t>回</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dirty="0"/>
                        <a:t>220,000</a:t>
                      </a:r>
                      <a:r>
                        <a:rPr kumimoji="1" lang="ja-JP" altLang="en-US" sz="1050" dirty="0"/>
                        <a:t>円</a:t>
                      </a:r>
                    </a:p>
                  </a:txBody>
                  <a:tcPr/>
                </a:tc>
                <a:extLst>
                  <a:ext uri="{0D108BD9-81ED-4DB2-BD59-A6C34878D82A}">
                    <a16:rowId xmlns:a16="http://schemas.microsoft.com/office/drawing/2014/main" val="277327153"/>
                  </a:ext>
                </a:extLst>
              </a:tr>
              <a:tr h="30559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t>落語家謝礼</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a:t>42,000</a:t>
                      </a:r>
                      <a:r>
                        <a:rPr kumimoji="1" lang="ja-JP" altLang="en-US" sz="1050"/>
                        <a:t>円</a:t>
                      </a:r>
                      <a:r>
                        <a:rPr kumimoji="1" lang="en-US" altLang="ja-JP" sz="1050"/>
                        <a:t>×3</a:t>
                      </a:r>
                      <a:r>
                        <a:rPr kumimoji="1" lang="ja-JP" altLang="en-US" sz="1050"/>
                        <a:t>回</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a:t>126,000</a:t>
                      </a:r>
                      <a:r>
                        <a:rPr kumimoji="1" lang="ja-JP" altLang="en-US" sz="1050"/>
                        <a:t>円</a:t>
                      </a:r>
                    </a:p>
                  </a:txBody>
                  <a:tcPr/>
                </a:tc>
                <a:extLst>
                  <a:ext uri="{0D108BD9-81ED-4DB2-BD59-A6C34878D82A}">
                    <a16:rowId xmlns:a16="http://schemas.microsoft.com/office/drawing/2014/main" val="2727411490"/>
                  </a:ext>
                </a:extLst>
              </a:tr>
              <a:tr h="305599">
                <a:tc>
                  <a:txBody>
                    <a:bodyPr/>
                    <a:lstStyle/>
                    <a:p>
                      <a:r>
                        <a:rPr kumimoji="1" lang="ja-JP" altLang="en-US" sz="1050"/>
                        <a:t>健康講座講師謝礼</a:t>
                      </a:r>
                    </a:p>
                  </a:txBody>
                  <a:tcPr/>
                </a:tc>
                <a:tc>
                  <a:txBody>
                    <a:bodyPr/>
                    <a:lstStyle/>
                    <a:p>
                      <a:r>
                        <a:rPr kumimoji="1" lang="en-US" altLang="ja-JP" sz="1050"/>
                        <a:t>20,000</a:t>
                      </a:r>
                      <a:r>
                        <a:rPr kumimoji="1" lang="ja-JP" altLang="en-US" sz="1050"/>
                        <a:t>円</a:t>
                      </a:r>
                      <a:r>
                        <a:rPr kumimoji="1" lang="en-US" altLang="ja-JP" sz="1050"/>
                        <a:t>×7</a:t>
                      </a:r>
                      <a:r>
                        <a:rPr kumimoji="1" lang="ja-JP" altLang="en-US" sz="1050"/>
                        <a:t>回</a:t>
                      </a:r>
                    </a:p>
                  </a:txBody>
                  <a:tcPr/>
                </a:tc>
                <a:tc>
                  <a:txBody>
                    <a:bodyPr/>
                    <a:lstStyle/>
                    <a:p>
                      <a:r>
                        <a:rPr kumimoji="1" lang="en-US" altLang="ja-JP" sz="1050" dirty="0"/>
                        <a:t>140,000</a:t>
                      </a:r>
                      <a:r>
                        <a:rPr kumimoji="1" lang="ja-JP" altLang="en-US" sz="1050" dirty="0"/>
                        <a:t>円</a:t>
                      </a:r>
                    </a:p>
                  </a:txBody>
                  <a:tcPr/>
                </a:tc>
                <a:extLst>
                  <a:ext uri="{0D108BD9-81ED-4DB2-BD59-A6C34878D82A}">
                    <a16:rowId xmlns:a16="http://schemas.microsoft.com/office/drawing/2014/main" val="656435717"/>
                  </a:ext>
                </a:extLst>
              </a:tr>
              <a:tr h="305599">
                <a:tc>
                  <a:txBody>
                    <a:bodyPr/>
                    <a:lstStyle/>
                    <a:p>
                      <a:r>
                        <a:rPr kumimoji="1" lang="ja-JP" altLang="en-US" sz="1050"/>
                        <a:t>高座レンタル料</a:t>
                      </a:r>
                      <a:endParaRPr kumimoji="1" lang="en-US" altLang="ja-JP" sz="1050"/>
                    </a:p>
                  </a:txBody>
                  <a:tcPr/>
                </a:tc>
                <a:tc>
                  <a:txBody>
                    <a:bodyPr/>
                    <a:lstStyle/>
                    <a:p>
                      <a:r>
                        <a:rPr kumimoji="1" lang="en-US" altLang="ja-JP" sz="1050"/>
                        <a:t>12,000</a:t>
                      </a:r>
                      <a:r>
                        <a:rPr kumimoji="1" lang="ja-JP" altLang="en-US" sz="1050"/>
                        <a:t>円</a:t>
                      </a:r>
                      <a:r>
                        <a:rPr kumimoji="1" lang="en-US" altLang="ja-JP" sz="1050"/>
                        <a:t>×3</a:t>
                      </a:r>
                      <a:r>
                        <a:rPr kumimoji="1" lang="ja-JP" altLang="en-US" sz="1050"/>
                        <a:t>回</a:t>
                      </a:r>
                    </a:p>
                  </a:txBody>
                  <a:tcPr/>
                </a:tc>
                <a:tc>
                  <a:txBody>
                    <a:bodyPr/>
                    <a:lstStyle/>
                    <a:p>
                      <a:r>
                        <a:rPr kumimoji="1" lang="en-US" altLang="ja-JP" sz="1050"/>
                        <a:t>42,000</a:t>
                      </a:r>
                      <a:r>
                        <a:rPr kumimoji="1" lang="ja-JP" altLang="en-US" sz="1050"/>
                        <a:t>円</a:t>
                      </a:r>
                    </a:p>
                  </a:txBody>
                  <a:tcPr/>
                </a:tc>
                <a:extLst>
                  <a:ext uri="{0D108BD9-81ED-4DB2-BD59-A6C34878D82A}">
                    <a16:rowId xmlns:a16="http://schemas.microsoft.com/office/drawing/2014/main" val="4077636433"/>
                  </a:ext>
                </a:extLst>
              </a:tr>
              <a:tr h="305599">
                <a:tc gridSpan="2">
                  <a:txBody>
                    <a:bodyPr/>
                    <a:lstStyle/>
                    <a:p>
                      <a:r>
                        <a:rPr kumimoji="1" lang="ja-JP" altLang="en-US" sz="1050"/>
                        <a:t>計</a:t>
                      </a:r>
                    </a:p>
                  </a:txBody>
                  <a:tcPr/>
                </a:tc>
                <a:tc hMerge="1">
                  <a:txBody>
                    <a:bodyPr/>
                    <a:lstStyle/>
                    <a:p>
                      <a:endParaRPr kumimoji="1" lang="ja-JP" altLang="en-US" sz="1050"/>
                    </a:p>
                  </a:txBody>
                  <a:tcPr/>
                </a:tc>
                <a:tc>
                  <a:txBody>
                    <a:bodyPr/>
                    <a:lstStyle/>
                    <a:p>
                      <a:r>
                        <a:rPr kumimoji="1" lang="en-US" altLang="ja-JP" sz="1050" dirty="0"/>
                        <a:t>528,000</a:t>
                      </a:r>
                      <a:r>
                        <a:rPr kumimoji="1" lang="ja-JP" altLang="en-US" sz="1050" dirty="0"/>
                        <a:t>円</a:t>
                      </a:r>
                    </a:p>
                  </a:txBody>
                  <a:tcPr/>
                </a:tc>
                <a:extLst>
                  <a:ext uri="{0D108BD9-81ED-4DB2-BD59-A6C34878D82A}">
                    <a16:rowId xmlns:a16="http://schemas.microsoft.com/office/drawing/2014/main" val="3921480830"/>
                  </a:ext>
                </a:extLst>
              </a:tr>
            </a:tbl>
          </a:graphicData>
        </a:graphic>
      </p:graphicFrame>
      <p:sp>
        <p:nvSpPr>
          <p:cNvPr id="11"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5</a:t>
            </a:r>
            <a:endParaRPr kumimoji="1" lang="ja-JP" altLang="en-US" sz="1600" b="1" dirty="0">
              <a:solidFill>
                <a:schemeClr val="tx1"/>
              </a:solidFill>
            </a:endParaRPr>
          </a:p>
        </p:txBody>
      </p:sp>
    </p:spTree>
    <p:extLst>
      <p:ext uri="{BB962C8B-B14F-4D97-AF65-F5344CB8AC3E}">
        <p14:creationId xmlns:p14="http://schemas.microsoft.com/office/powerpoint/2010/main" val="6774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870538" y="178611"/>
            <a:ext cx="4823115" cy="3275014"/>
          </a:xfrm>
          <a:prstGeom prst="rect">
            <a:avLst/>
          </a:prstGeom>
          <a:ln>
            <a:noFill/>
          </a:ln>
          <a:effectLst>
            <a:softEdge rad="112500"/>
          </a:effectLst>
        </p:spPr>
      </p:pic>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a:t>
              </a:r>
              <a:r>
                <a:rPr lang="en-US" altLang="ja-JP" b="1">
                  <a:solidFill>
                    <a:schemeClr val="bg1"/>
                  </a:solidFill>
                </a:rPr>
                <a:t>2019</a:t>
              </a: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a:latin typeface="メイリオ" panose="020B0604030504040204" pitchFamily="50" charset="-128"/>
                  <a:ea typeface="メイリオ" panose="020B0604030504040204" pitchFamily="50" charset="-128"/>
                </a:rPr>
                <a:t>Ⅱ</a:t>
              </a:r>
              <a:endParaRPr kumimoji="1" lang="ja-JP" altLang="en-US" b="1">
                <a:latin typeface="メイリオ" panose="020B0604030504040204" pitchFamily="50" charset="-128"/>
                <a:ea typeface="メイリオ" panose="020B0604030504040204" pitchFamily="50" charset="-128"/>
              </a:endParaRPr>
            </a:p>
          </p:txBody>
        </p:sp>
      </p:grpSp>
      <p:pic>
        <p:nvPicPr>
          <p:cNvPr id="10" name="図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7628" y="5300756"/>
            <a:ext cx="1650699" cy="1150537"/>
          </a:xfrm>
          <a:prstGeom prst="rect">
            <a:avLst/>
          </a:prstGeom>
          <a:ln>
            <a:noFill/>
          </a:ln>
          <a:effectLst>
            <a:softEdge rad="112500"/>
          </a:effectLst>
        </p:spPr>
      </p:pic>
      <p:sp>
        <p:nvSpPr>
          <p:cNvPr id="16" name="テキスト ボックス 15"/>
          <p:cNvSpPr txBox="1"/>
          <p:nvPr/>
        </p:nvSpPr>
        <p:spPr>
          <a:xfrm>
            <a:off x="327628" y="731413"/>
            <a:ext cx="8952089" cy="338554"/>
          </a:xfrm>
          <a:prstGeom prst="rect">
            <a:avLst/>
          </a:prstGeom>
          <a:noFill/>
        </p:spPr>
        <p:txBody>
          <a:bodyPr wrap="square" rtlCol="0">
            <a:spAutoFit/>
          </a:bodyPr>
          <a:lstStyle/>
          <a:p>
            <a:r>
              <a:rPr lang="ja-JP" altLang="en-US" sz="1600" b="1">
                <a:solidFill>
                  <a:srgbClr val="FFC000"/>
                </a:solidFill>
              </a:rPr>
              <a:t>２．楽器演奏の実践による認知機能向上の分析で実施したプログラム</a:t>
            </a:r>
          </a:p>
        </p:txBody>
      </p:sp>
      <p:sp>
        <p:nvSpPr>
          <p:cNvPr id="17" name="正方形/長方形 16"/>
          <p:cNvSpPr/>
          <p:nvPr/>
        </p:nvSpPr>
        <p:spPr>
          <a:xfrm>
            <a:off x="481832" y="1038851"/>
            <a:ext cx="4209650" cy="830997"/>
          </a:xfrm>
          <a:prstGeom prst="rect">
            <a:avLst/>
          </a:prstGeom>
        </p:spPr>
        <p:txBody>
          <a:bodyPr wrap="square">
            <a:spAutoFit/>
          </a:bodyPr>
          <a:lstStyle/>
          <a:p>
            <a:r>
              <a:rPr lang="en-US" altLang="ja-JP" sz="1200" b="1" dirty="0"/>
              <a:t>《</a:t>
            </a:r>
            <a:r>
              <a:rPr lang="ja-JP" altLang="en-US" sz="1200" b="1" dirty="0"/>
              <a:t>プログラム内容</a:t>
            </a:r>
            <a:r>
              <a:rPr lang="en-US" altLang="ja-JP" sz="1200" b="1" dirty="0"/>
              <a:t>》</a:t>
            </a:r>
          </a:p>
          <a:p>
            <a:r>
              <a:rPr lang="ja-JP" altLang="en-US" sz="1200" dirty="0" smtClean="0"/>
              <a:t>　</a:t>
            </a:r>
            <a:r>
              <a:rPr lang="en-US" altLang="ja-JP" sz="1200" dirty="0" smtClean="0"/>
              <a:t>1</a:t>
            </a:r>
            <a:r>
              <a:rPr lang="ja-JP" altLang="en-US" sz="1200" dirty="0"/>
              <a:t>回</a:t>
            </a:r>
            <a:r>
              <a:rPr lang="en-US" altLang="ja-JP" sz="1200" dirty="0"/>
              <a:t>70</a:t>
            </a:r>
            <a:r>
              <a:rPr lang="ja-JP" altLang="en-US" sz="1200" dirty="0"/>
              <a:t>分のピアニカのグループレッスンの途中に</a:t>
            </a:r>
            <a:r>
              <a:rPr lang="en-US" altLang="ja-JP" sz="1200" dirty="0"/>
              <a:t>1</a:t>
            </a:r>
            <a:r>
              <a:rPr lang="ja-JP" altLang="en-US" sz="1200" dirty="0"/>
              <a:t>回の休憩（腕と上体のストレッチ、深呼吸</a:t>
            </a:r>
            <a:r>
              <a:rPr lang="ja-JP" altLang="en-US" sz="1200" dirty="0" smtClean="0"/>
              <a:t>、</a:t>
            </a:r>
            <a:r>
              <a:rPr lang="ja-JP" altLang="en-US" sz="1200" dirty="0"/>
              <a:t>手</a:t>
            </a:r>
            <a:r>
              <a:rPr lang="ja-JP" altLang="en-US" sz="1200" dirty="0" smtClean="0"/>
              <a:t>指の</a:t>
            </a:r>
            <a:r>
              <a:rPr lang="ja-JP" altLang="en-US" sz="1200" dirty="0"/>
              <a:t>体操などを実施）プログラムで、週１回、全</a:t>
            </a:r>
            <a:r>
              <a:rPr lang="en-US" altLang="ja-JP" sz="1200" dirty="0"/>
              <a:t>10</a:t>
            </a:r>
            <a:r>
              <a:rPr lang="ja-JP" altLang="en-US" sz="1200" dirty="0"/>
              <a:t>回実施。</a:t>
            </a:r>
            <a:endParaRPr lang="en-US" altLang="ja-JP" sz="1200" dirty="0"/>
          </a:p>
        </p:txBody>
      </p:sp>
      <p:sp>
        <p:nvSpPr>
          <p:cNvPr id="18" name="正方形/長方形 17"/>
          <p:cNvSpPr/>
          <p:nvPr/>
        </p:nvSpPr>
        <p:spPr>
          <a:xfrm>
            <a:off x="1978327" y="5066298"/>
            <a:ext cx="7501006" cy="1384995"/>
          </a:xfrm>
          <a:prstGeom prst="rect">
            <a:avLst/>
          </a:prstGeom>
        </p:spPr>
        <p:txBody>
          <a:bodyPr wrap="square">
            <a:spAutoFit/>
          </a:bodyPr>
          <a:lstStyle/>
          <a:p>
            <a:r>
              <a:rPr lang="en-US" altLang="ja-JP" sz="1200" b="1" dirty="0"/>
              <a:t>《</a:t>
            </a:r>
            <a:r>
              <a:rPr lang="ja-JP" altLang="en-US" sz="1200" b="1" dirty="0"/>
              <a:t>講師等について</a:t>
            </a:r>
            <a:r>
              <a:rPr lang="en-US" altLang="ja-JP" sz="1200" b="1" dirty="0"/>
              <a:t>》</a:t>
            </a:r>
          </a:p>
          <a:p>
            <a:r>
              <a:rPr lang="ja-JP" altLang="en-US" sz="1200" dirty="0"/>
              <a:t>・</a:t>
            </a:r>
            <a:r>
              <a:rPr lang="ja-JP" altLang="en-US" sz="1200" dirty="0" smtClean="0"/>
              <a:t>実践</a:t>
            </a:r>
            <a:r>
              <a:rPr lang="ja-JP" altLang="en-US" sz="1200" dirty="0"/>
              <a:t>プログラムでは、前期の第</a:t>
            </a:r>
            <a:r>
              <a:rPr lang="en-US" altLang="ja-JP" sz="1200" dirty="0"/>
              <a:t>1</a:t>
            </a:r>
            <a:r>
              <a:rPr lang="ja-JP" altLang="en-US" sz="1200" dirty="0"/>
              <a:t>回の前と第</a:t>
            </a:r>
            <a:r>
              <a:rPr lang="en-US" altLang="ja-JP" sz="1200" dirty="0"/>
              <a:t>10</a:t>
            </a:r>
            <a:r>
              <a:rPr lang="ja-JP" altLang="en-US" sz="1200" dirty="0"/>
              <a:t>回の後に検査を実施し、実践による効果を検証。</a:t>
            </a:r>
            <a:endParaRPr lang="en-US" altLang="ja-JP" sz="1200" dirty="0"/>
          </a:p>
          <a:p>
            <a:r>
              <a:rPr lang="ja-JP" altLang="en-US" sz="1200" dirty="0" smtClean="0"/>
              <a:t>・ピアニカ</a:t>
            </a:r>
            <a:r>
              <a:rPr lang="ja-JP" altLang="en-US" sz="1200" dirty="0"/>
              <a:t>の講師は、京都市で実施した際に協力いただいたピアノ講師。また音楽経験のある学生等が</a:t>
            </a:r>
            <a:r>
              <a:rPr lang="ja-JP" altLang="en-US" sz="1200" dirty="0" smtClean="0"/>
              <a:t>補助</a:t>
            </a:r>
            <a:endParaRPr lang="en-US" altLang="ja-JP" sz="1200" dirty="0" smtClean="0"/>
          </a:p>
          <a:p>
            <a:r>
              <a:rPr lang="ja-JP" altLang="en-US" sz="1200" dirty="0" smtClean="0"/>
              <a:t>　講師</a:t>
            </a:r>
            <a:r>
              <a:rPr lang="ja-JP" altLang="en-US" sz="1200" dirty="0"/>
              <a:t>として参加。</a:t>
            </a:r>
            <a:endParaRPr lang="en-US" altLang="ja-JP" sz="1200" dirty="0"/>
          </a:p>
          <a:p>
            <a:r>
              <a:rPr lang="ja-JP" altLang="en-US" sz="1200" dirty="0" smtClean="0"/>
              <a:t>・自宅でも</a:t>
            </a:r>
            <a:r>
              <a:rPr lang="ja-JP" altLang="en-US" sz="1200" dirty="0"/>
              <a:t>毎日の練習とその練習</a:t>
            </a:r>
            <a:r>
              <a:rPr lang="ja-JP" altLang="en-US" sz="1200" dirty="0" smtClean="0"/>
              <a:t>日誌を作成し、</a:t>
            </a:r>
            <a:r>
              <a:rPr lang="ja-JP" altLang="en-US" sz="1200" dirty="0"/>
              <a:t>毎週のレッスン開始前</a:t>
            </a:r>
            <a:r>
              <a:rPr lang="ja-JP" altLang="en-US" sz="1200" dirty="0" smtClean="0"/>
              <a:t>に講師が練習日誌を確認。</a:t>
            </a:r>
            <a:endParaRPr lang="en-US" altLang="ja-JP" sz="1200" dirty="0"/>
          </a:p>
          <a:p>
            <a:r>
              <a:rPr lang="ja-JP" altLang="en-US" sz="1200" dirty="0" smtClean="0"/>
              <a:t>・メイン</a:t>
            </a:r>
            <a:r>
              <a:rPr lang="ja-JP" altLang="en-US" sz="1200" dirty="0"/>
              <a:t>の講師がレッスン全体を</a:t>
            </a:r>
            <a:r>
              <a:rPr lang="ja-JP" altLang="en-US" sz="1200" dirty="0" smtClean="0"/>
              <a:t>進行</a:t>
            </a:r>
            <a:r>
              <a:rPr lang="ja-JP" altLang="en-US" sz="1200" dirty="0"/>
              <a:t>し</a:t>
            </a:r>
            <a:r>
              <a:rPr lang="ja-JP" altLang="en-US" sz="1200" dirty="0" smtClean="0"/>
              <a:t>、</a:t>
            </a:r>
            <a:r>
              <a:rPr lang="ja-JP" altLang="en-US" sz="1200" dirty="0"/>
              <a:t>補助講師</a:t>
            </a:r>
            <a:r>
              <a:rPr lang="en-US" altLang="ja-JP" sz="1200" dirty="0"/>
              <a:t>5</a:t>
            </a:r>
            <a:r>
              <a:rPr lang="ja-JP" altLang="en-US" sz="1200" dirty="0"/>
              <a:t>名程度が各参加者を常時見てまわり、講師の指示</a:t>
            </a:r>
            <a:r>
              <a:rPr lang="ja-JP" altLang="en-US" sz="1200" dirty="0" smtClean="0"/>
              <a:t>通り</a:t>
            </a:r>
            <a:endParaRPr lang="en-US" altLang="ja-JP" sz="1200" dirty="0" smtClean="0"/>
          </a:p>
          <a:p>
            <a:r>
              <a:rPr lang="ja-JP" altLang="en-US" sz="1200" dirty="0" smtClean="0"/>
              <a:t>　に</a:t>
            </a:r>
            <a:r>
              <a:rPr lang="ja-JP" altLang="en-US" sz="1200" dirty="0"/>
              <a:t>できない参加者には補助講師が個別に対応</a:t>
            </a:r>
            <a:r>
              <a:rPr lang="ja-JP" altLang="en-US" sz="1200" dirty="0" smtClean="0"/>
              <a:t>。体操</a:t>
            </a:r>
            <a:r>
              <a:rPr lang="ja-JP" altLang="en-US" sz="1200" dirty="0"/>
              <a:t>は、補助講師が見本を見せて実施。</a:t>
            </a:r>
            <a:endParaRPr lang="en-US" altLang="ja-JP" sz="1200" dirty="0"/>
          </a:p>
        </p:txBody>
      </p:sp>
      <p:graphicFrame>
        <p:nvGraphicFramePr>
          <p:cNvPr id="5" name="表 4"/>
          <p:cNvGraphicFramePr>
            <a:graphicFrameLocks noGrp="1"/>
          </p:cNvGraphicFramePr>
          <p:nvPr>
            <p:extLst>
              <p:ext uri="{D42A27DB-BD31-4B8C-83A1-F6EECF244321}">
                <p14:modId xmlns:p14="http://schemas.microsoft.com/office/powerpoint/2010/main" val="1551555882"/>
              </p:ext>
            </p:extLst>
          </p:nvPr>
        </p:nvGraphicFramePr>
        <p:xfrm>
          <a:off x="481832" y="3927621"/>
          <a:ext cx="9105258" cy="949110"/>
        </p:xfrm>
        <a:graphic>
          <a:graphicData uri="http://schemas.openxmlformats.org/drawingml/2006/table">
            <a:tbl>
              <a:tblPr firstRow="1" bandRow="1">
                <a:tableStyleId>{5C22544A-7EE6-4342-B048-85BDC9FD1C3A}</a:tableStyleId>
              </a:tblPr>
              <a:tblGrid>
                <a:gridCol w="3035086">
                  <a:extLst>
                    <a:ext uri="{9D8B030D-6E8A-4147-A177-3AD203B41FA5}">
                      <a16:colId xmlns:a16="http://schemas.microsoft.com/office/drawing/2014/main" val="2835992112"/>
                    </a:ext>
                  </a:extLst>
                </a:gridCol>
                <a:gridCol w="3035086">
                  <a:extLst>
                    <a:ext uri="{9D8B030D-6E8A-4147-A177-3AD203B41FA5}">
                      <a16:colId xmlns:a16="http://schemas.microsoft.com/office/drawing/2014/main" val="3898596838"/>
                    </a:ext>
                  </a:extLst>
                </a:gridCol>
                <a:gridCol w="3035086">
                  <a:extLst>
                    <a:ext uri="{9D8B030D-6E8A-4147-A177-3AD203B41FA5}">
                      <a16:colId xmlns:a16="http://schemas.microsoft.com/office/drawing/2014/main" val="3073868309"/>
                    </a:ext>
                  </a:extLst>
                </a:gridCol>
              </a:tblGrid>
              <a:tr h="259805">
                <a:tc>
                  <a:txBody>
                    <a:bodyPr/>
                    <a:lstStyle/>
                    <a:p>
                      <a:r>
                        <a:rPr kumimoji="1" lang="ja-JP" altLang="en-US" sz="1200"/>
                        <a:t>練習曲</a:t>
                      </a:r>
                    </a:p>
                  </a:txBody>
                  <a:tcPr/>
                </a:tc>
                <a:tc>
                  <a:txBody>
                    <a:bodyPr/>
                    <a:lstStyle/>
                    <a:p>
                      <a:r>
                        <a:rPr kumimoji="1" lang="ja-JP" altLang="en-US" sz="1200"/>
                        <a:t>おさらい会披露楽曲（</a:t>
                      </a:r>
                      <a:r>
                        <a:rPr kumimoji="1" lang="en-US" altLang="ja-JP" sz="1200"/>
                        <a:t>10</a:t>
                      </a:r>
                      <a:r>
                        <a:rPr kumimoji="1" lang="ja-JP" altLang="en-US" sz="1200"/>
                        <a:t>回目）</a:t>
                      </a:r>
                    </a:p>
                  </a:txBody>
                  <a:tcPr/>
                </a:tc>
                <a:tc>
                  <a:txBody>
                    <a:bodyPr/>
                    <a:lstStyle/>
                    <a:p>
                      <a:r>
                        <a:rPr kumimoji="1" lang="ja-JP" altLang="en-US" sz="1200"/>
                        <a:t>自宅自由練習曲（５回目以降に配布）</a:t>
                      </a:r>
                    </a:p>
                  </a:txBody>
                  <a:tcPr/>
                </a:tc>
                <a:extLst>
                  <a:ext uri="{0D108BD9-81ED-4DB2-BD59-A6C34878D82A}">
                    <a16:rowId xmlns:a16="http://schemas.microsoft.com/office/drawing/2014/main" val="563832580"/>
                  </a:ext>
                </a:extLst>
              </a:tr>
              <a:tr h="674790">
                <a:tc>
                  <a:txBody>
                    <a:bodyPr/>
                    <a:lstStyle/>
                    <a:p>
                      <a:r>
                        <a:rPr kumimoji="1" lang="ja-JP" altLang="en-US" sz="1200"/>
                        <a:t>「</a:t>
                      </a:r>
                      <a:r>
                        <a:rPr kumimoji="1" lang="ja-JP" altLang="en-US" sz="1200" err="1"/>
                        <a:t>かえるの</a:t>
                      </a:r>
                      <a:r>
                        <a:rPr kumimoji="1" lang="ja-JP" altLang="en-US" sz="1200"/>
                        <a:t>歌」「チューリップ」「メリーさんの羊」「きらきら星」などの他、右記おさらい会に向けた課題曲</a:t>
                      </a:r>
                      <a:endParaRPr kumimoji="1" lang="en-US" altLang="ja-JP" sz="120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dirty="0"/>
                        <a:t>「喜びの歌」「ジングルベル」「遠き山に日は落ちて」「故郷」</a:t>
                      </a:r>
                      <a:endParaRPr kumimoji="1" lang="en-US" altLang="ja-JP" sz="1200" dirty="0"/>
                    </a:p>
                    <a:p>
                      <a:endParaRPr kumimoji="1" lang="ja-JP" altLang="en-US" sz="1200" dirty="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dirty="0"/>
                        <a:t>「オーラリー」「聖者の行進」「上を向いて歩こう」「蘇州夜曲」「ラ・クンパルシータ」など</a:t>
                      </a:r>
                    </a:p>
                  </a:txBody>
                  <a:tcPr/>
                </a:tc>
                <a:extLst>
                  <a:ext uri="{0D108BD9-81ED-4DB2-BD59-A6C34878D82A}">
                    <a16:rowId xmlns:a16="http://schemas.microsoft.com/office/drawing/2014/main" val="886619132"/>
                  </a:ext>
                </a:extLst>
              </a:tr>
            </a:tbl>
          </a:graphicData>
        </a:graphic>
      </p:graphicFrame>
      <p:sp>
        <p:nvSpPr>
          <p:cNvPr id="7" name="正方形/長方形 6"/>
          <p:cNvSpPr/>
          <p:nvPr/>
        </p:nvSpPr>
        <p:spPr>
          <a:xfrm>
            <a:off x="495244" y="1974173"/>
            <a:ext cx="4308428" cy="1806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a:t>各回のレッスン内容</a:t>
            </a:r>
          </a:p>
          <a:p>
            <a:r>
              <a:rPr lang="ja-JP" altLang="en-US" sz="1100" dirty="0"/>
              <a:t>１）講師が指示した指を使って数個の鍵盤を系列的に弾く指のウォーミングアップ</a:t>
            </a:r>
          </a:p>
          <a:p>
            <a:r>
              <a:rPr lang="ja-JP" altLang="en-US" sz="1100" dirty="0"/>
              <a:t>２）前回練習した曲の復習と洗練</a:t>
            </a:r>
          </a:p>
          <a:p>
            <a:r>
              <a:rPr lang="ja-JP" altLang="en-US" sz="1100" dirty="0"/>
              <a:t>３）休憩を</a:t>
            </a:r>
            <a:r>
              <a:rPr lang="ja-JP" altLang="en-US" sz="1100" dirty="0" smtClean="0"/>
              <a:t>兼ねた手指体操</a:t>
            </a:r>
            <a:endParaRPr lang="ja-JP" altLang="en-US" sz="1100" dirty="0"/>
          </a:p>
          <a:p>
            <a:r>
              <a:rPr lang="ja-JP" altLang="en-US" sz="1100" dirty="0"/>
              <a:t>４）新しい曲の練習</a:t>
            </a:r>
          </a:p>
          <a:p>
            <a:r>
              <a:rPr lang="ja-JP" altLang="en-US" sz="1100" dirty="0"/>
              <a:t>５）個別練習</a:t>
            </a:r>
          </a:p>
          <a:p>
            <a:r>
              <a:rPr lang="ja-JP" altLang="en-US" sz="1100" dirty="0"/>
              <a:t>６）以前にやった曲を忘れないように弾いておく</a:t>
            </a:r>
            <a:endParaRPr lang="en-US" altLang="ja-JP" sz="1100" dirty="0"/>
          </a:p>
          <a:p>
            <a:r>
              <a:rPr lang="en-US" altLang="ja-JP" sz="1100" dirty="0"/>
              <a:t>※</a:t>
            </a:r>
            <a:r>
              <a:rPr lang="ja-JP" altLang="en-US" sz="1100" dirty="0"/>
              <a:t>新しい曲の練習に取りかかるときは、「歌詞で歌う→ドレミで歌う→ドレミで歌いながら手拍子→鍵盤で弾く」の工程で実施</a:t>
            </a:r>
            <a:endParaRPr lang="en-US" altLang="ja-JP" sz="1100" dirty="0"/>
          </a:p>
        </p:txBody>
      </p:sp>
      <p:sp>
        <p:nvSpPr>
          <p:cNvPr id="8" name="正方形/長方形 7"/>
          <p:cNvSpPr/>
          <p:nvPr/>
        </p:nvSpPr>
        <p:spPr>
          <a:xfrm>
            <a:off x="481832" y="3302725"/>
            <a:ext cx="9157827" cy="261610"/>
          </a:xfrm>
          <a:prstGeom prst="rect">
            <a:avLst/>
          </a:prstGeom>
        </p:spPr>
        <p:txBody>
          <a:bodyPr wrap="square">
            <a:spAutoFit/>
          </a:bodyPr>
          <a:lstStyle/>
          <a:p>
            <a:endParaRPr lang="ja-JP" altLang="en-US" sz="1100"/>
          </a:p>
        </p:txBody>
      </p:sp>
      <p:sp>
        <p:nvSpPr>
          <p:cNvPr id="13"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6</a:t>
            </a:r>
            <a:endParaRPr kumimoji="1" lang="ja-JP" altLang="en-US" sz="1600" b="1" dirty="0">
              <a:solidFill>
                <a:schemeClr val="tx1"/>
              </a:solidFill>
            </a:endParaRPr>
          </a:p>
        </p:txBody>
      </p:sp>
    </p:spTree>
    <p:extLst>
      <p:ext uri="{BB962C8B-B14F-4D97-AF65-F5344CB8AC3E}">
        <p14:creationId xmlns:p14="http://schemas.microsoft.com/office/powerpoint/2010/main" val="160797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482764" y="2546266"/>
            <a:ext cx="5721156" cy="1169551"/>
          </a:xfrm>
          <a:prstGeom prst="rect">
            <a:avLst/>
          </a:prstGeom>
          <a:noFill/>
        </p:spPr>
        <p:txBody>
          <a:bodyPr wrap="square" rtlCol="0">
            <a:spAutoFit/>
          </a:bodyPr>
          <a:lstStyle/>
          <a:p>
            <a:r>
              <a:rPr lang="en-US" altLang="ja-JP" sz="1400" b="1" dirty="0"/>
              <a:t>《</a:t>
            </a:r>
            <a:r>
              <a:rPr lang="ja-JP" altLang="en-US" sz="1400" b="1" dirty="0"/>
              <a:t>必要な機器等</a:t>
            </a:r>
            <a:r>
              <a:rPr lang="en-US" altLang="ja-JP" sz="1400" b="1" dirty="0"/>
              <a:t>》</a:t>
            </a:r>
          </a:p>
          <a:p>
            <a:r>
              <a:rPr lang="ja-JP" altLang="en-US" sz="1400" dirty="0"/>
              <a:t>・鍵盤ハーモニカ</a:t>
            </a:r>
            <a:endParaRPr lang="en-US" altLang="ja-JP" sz="1400" dirty="0"/>
          </a:p>
          <a:p>
            <a:r>
              <a:rPr kumimoji="1" lang="ja-JP" altLang="en-US" sz="1400" dirty="0"/>
              <a:t>・講師用のピアノ</a:t>
            </a:r>
            <a:endParaRPr kumimoji="1" lang="en-US" altLang="ja-JP" sz="1400" dirty="0"/>
          </a:p>
          <a:p>
            <a:r>
              <a:rPr lang="ja-JP" altLang="en-US" sz="1400" dirty="0"/>
              <a:t>・机、椅子</a:t>
            </a:r>
            <a:endParaRPr lang="en-US" altLang="ja-JP" sz="1400" dirty="0"/>
          </a:p>
          <a:p>
            <a:r>
              <a:rPr kumimoji="1" lang="ja-JP" altLang="en-US" sz="1400" dirty="0"/>
              <a:t>・楽譜</a:t>
            </a:r>
            <a:endParaRPr kumimoji="1" lang="en-US" altLang="ja-JP" sz="1400" dirty="0"/>
          </a:p>
        </p:txBody>
      </p:sp>
      <p:pic>
        <p:nvPicPr>
          <p:cNvPr id="9" name="図 10" descr="家具, 座席, チェアー が含まれている画像&#10;&#10;非常に高い精度で生成された説明">
            <a:extLst>
              <a:ext uri="{FF2B5EF4-FFF2-40B4-BE49-F238E27FC236}">
                <a16:creationId xmlns:a16="http://schemas.microsoft.com/office/drawing/2014/main" id="{7A876FAC-E2F2-4DF1-B528-D22D14F60165}"/>
              </a:ext>
            </a:extLst>
          </p:cNvPr>
          <p:cNvPicPr>
            <a:picLocks noChangeAspect="1"/>
          </p:cNvPicPr>
          <p:nvPr/>
        </p:nvPicPr>
        <p:blipFill>
          <a:blip r:embed="rId2"/>
          <a:stretch>
            <a:fillRect/>
          </a:stretch>
        </p:blipFill>
        <p:spPr>
          <a:xfrm>
            <a:off x="3248757" y="2496700"/>
            <a:ext cx="1098443" cy="1264387"/>
          </a:xfrm>
          <a:prstGeom prst="rect">
            <a:avLst/>
          </a:prstGeom>
        </p:spPr>
      </p:pic>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a:t>
              </a:r>
              <a:r>
                <a:rPr lang="en-US" altLang="ja-JP" b="1">
                  <a:solidFill>
                    <a:schemeClr val="bg1"/>
                  </a:solidFill>
                </a:rPr>
                <a:t>2019</a:t>
              </a: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a:latin typeface="メイリオ" panose="020B0604030504040204" pitchFamily="50" charset="-128"/>
                  <a:ea typeface="メイリオ" panose="020B0604030504040204" pitchFamily="50" charset="-128"/>
                </a:rPr>
                <a:t>Ⅱ</a:t>
              </a:r>
              <a:endParaRPr kumimoji="1" lang="ja-JP" altLang="en-US" b="1">
                <a:latin typeface="メイリオ" panose="020B0604030504040204" pitchFamily="50" charset="-128"/>
                <a:ea typeface="メイリオ" panose="020B0604030504040204" pitchFamily="50" charset="-128"/>
              </a:endParaRPr>
            </a:p>
          </p:txBody>
        </p:sp>
      </p:grpSp>
      <p:sp>
        <p:nvSpPr>
          <p:cNvPr id="6" name="テキスト ボックス 5"/>
          <p:cNvSpPr txBox="1"/>
          <p:nvPr/>
        </p:nvSpPr>
        <p:spPr>
          <a:xfrm>
            <a:off x="327628" y="786833"/>
            <a:ext cx="8952089" cy="338554"/>
          </a:xfrm>
          <a:prstGeom prst="rect">
            <a:avLst/>
          </a:prstGeom>
          <a:noFill/>
        </p:spPr>
        <p:txBody>
          <a:bodyPr wrap="square" rtlCol="0">
            <a:spAutoFit/>
          </a:bodyPr>
          <a:lstStyle/>
          <a:p>
            <a:r>
              <a:rPr lang="ja-JP" altLang="en-US" sz="1600" b="1">
                <a:solidFill>
                  <a:srgbClr val="FFC000"/>
                </a:solidFill>
              </a:rPr>
              <a:t>２．楽器演奏の実践による認知機能向上の分析で実施したプログラム</a:t>
            </a:r>
          </a:p>
        </p:txBody>
      </p:sp>
      <p:sp>
        <p:nvSpPr>
          <p:cNvPr id="8" name="メモ 7"/>
          <p:cNvSpPr/>
          <p:nvPr/>
        </p:nvSpPr>
        <p:spPr>
          <a:xfrm>
            <a:off x="6677890" y="1125388"/>
            <a:ext cx="2897633" cy="5513818"/>
          </a:xfrm>
          <a:prstGeom prst="foldedCorner">
            <a:avLst/>
          </a:prstGeom>
          <a:ln w="31750">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a:solidFill>
                  <a:schemeClr val="tx1"/>
                </a:solidFill>
              </a:rPr>
              <a:t>実施においてのアドバイス（</a:t>
            </a:r>
            <a:r>
              <a:rPr kumimoji="1" lang="en-US" altLang="ja-JP" sz="1200" dirty="0">
                <a:solidFill>
                  <a:schemeClr val="tx1"/>
                </a:solidFill>
              </a:rPr>
              <a:t>PA</a:t>
            </a:r>
            <a:r>
              <a:rPr kumimoji="1" lang="ja-JP" altLang="en-US" sz="1200" dirty="0">
                <a:solidFill>
                  <a:schemeClr val="tx1"/>
                </a:solidFill>
              </a:rPr>
              <a:t>会議）</a:t>
            </a:r>
            <a:endParaRPr kumimoji="1" lang="en-US" altLang="ja-JP" sz="1200" dirty="0">
              <a:solidFill>
                <a:schemeClr val="tx1"/>
              </a:solidFill>
            </a:endParaRPr>
          </a:p>
          <a:p>
            <a:endParaRPr lang="en-US" altLang="ja-JP" sz="1200" dirty="0" smtClean="0">
              <a:solidFill>
                <a:schemeClr val="tx1"/>
              </a:solidFill>
            </a:endParaRPr>
          </a:p>
          <a:p>
            <a:r>
              <a:rPr lang="ja-JP" altLang="en-US" sz="1200" dirty="0" smtClean="0">
                <a:solidFill>
                  <a:schemeClr val="tx1"/>
                </a:solidFill>
              </a:rPr>
              <a:t>・参加者募集の工夫</a:t>
            </a:r>
            <a:endParaRPr lang="ja-JP" altLang="en-US" sz="1200" dirty="0">
              <a:solidFill>
                <a:schemeClr val="tx1"/>
              </a:solidFill>
            </a:endParaRPr>
          </a:p>
          <a:p>
            <a:endParaRPr lang="ja-JP" altLang="en-US" sz="1200" dirty="0">
              <a:solidFill>
                <a:schemeClr val="tx1"/>
              </a:solidFill>
            </a:endParaRPr>
          </a:p>
          <a:p>
            <a:r>
              <a:rPr lang="ja-JP" altLang="en-US" sz="1200" dirty="0">
                <a:solidFill>
                  <a:schemeClr val="tx1"/>
                </a:solidFill>
              </a:rPr>
              <a:t>・講師の工夫</a:t>
            </a:r>
            <a:endParaRPr lang="en-US" altLang="ja-JP" sz="1200" dirty="0">
              <a:solidFill>
                <a:schemeClr val="tx1"/>
              </a:solidFill>
            </a:endParaRPr>
          </a:p>
          <a:p>
            <a:r>
              <a:rPr lang="ja-JP" altLang="en-US" sz="1200" dirty="0">
                <a:solidFill>
                  <a:schemeClr val="tx1"/>
                </a:solidFill>
              </a:rPr>
              <a:t>　</a:t>
            </a:r>
            <a:endParaRPr lang="en-US" altLang="ja-JP" sz="1200" dirty="0">
              <a:solidFill>
                <a:schemeClr val="tx1"/>
              </a:solidFill>
            </a:endParaRPr>
          </a:p>
          <a:p>
            <a:r>
              <a:rPr lang="ja-JP" altLang="en-US" sz="1200" dirty="0">
                <a:solidFill>
                  <a:schemeClr val="tx1"/>
                </a:solidFill>
              </a:rPr>
              <a:t>・機器・設備の工夫</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・その他モチベーションの維持などの工夫</a:t>
            </a:r>
            <a:endParaRPr lang="en-US" altLang="ja-JP" sz="1200" dirty="0">
              <a:solidFill>
                <a:schemeClr val="tx1"/>
              </a:solidFill>
            </a:endParaRPr>
          </a:p>
          <a:p>
            <a:endParaRPr lang="en-US" altLang="ja-JP" sz="1200" dirty="0" smtClean="0">
              <a:solidFill>
                <a:schemeClr val="tx1"/>
              </a:solidFill>
            </a:endParaRPr>
          </a:p>
          <a:p>
            <a:endParaRPr lang="en-US" altLang="ja-JP" sz="1200" dirty="0">
              <a:solidFill>
                <a:schemeClr val="tx1"/>
              </a:solidFill>
            </a:endParaRPr>
          </a:p>
          <a:p>
            <a:pPr algn="r"/>
            <a:r>
              <a:rPr lang="ja-JP" altLang="en-US" sz="1200" dirty="0" smtClean="0">
                <a:solidFill>
                  <a:schemeClr val="tx1"/>
                </a:solidFill>
              </a:rPr>
              <a:t>など</a:t>
            </a:r>
            <a:endParaRPr lang="en-US" altLang="ja-JP" sz="1200" dirty="0">
              <a:solidFill>
                <a:schemeClr val="tx1"/>
              </a:solidFill>
            </a:endParaRPr>
          </a:p>
        </p:txBody>
      </p:sp>
      <p:sp>
        <p:nvSpPr>
          <p:cNvPr id="38" name="テキスト ボックス 37"/>
          <p:cNvSpPr txBox="1"/>
          <p:nvPr/>
        </p:nvSpPr>
        <p:spPr>
          <a:xfrm>
            <a:off x="482763" y="1115780"/>
            <a:ext cx="6184009" cy="1169551"/>
          </a:xfrm>
          <a:prstGeom prst="rect">
            <a:avLst/>
          </a:prstGeom>
          <a:noFill/>
        </p:spPr>
        <p:txBody>
          <a:bodyPr wrap="square" rtlCol="0">
            <a:spAutoFit/>
          </a:bodyPr>
          <a:lstStyle/>
          <a:p>
            <a:r>
              <a:rPr kumimoji="1" lang="en-US" altLang="ja-JP" sz="1400" b="1" dirty="0"/>
              <a:t>《</a:t>
            </a:r>
            <a:r>
              <a:rPr kumimoji="1" lang="ja-JP" altLang="en-US" sz="1400" b="1" dirty="0"/>
              <a:t>実施場所</a:t>
            </a:r>
            <a:r>
              <a:rPr kumimoji="1" lang="en-US" altLang="ja-JP" sz="1400" b="1" dirty="0"/>
              <a:t>》</a:t>
            </a:r>
          </a:p>
          <a:p>
            <a:r>
              <a:rPr kumimoji="1" lang="ja-JP" altLang="en-US" sz="1400" dirty="0"/>
              <a:t>実践</a:t>
            </a:r>
            <a:r>
              <a:rPr kumimoji="1" lang="ja-JP" altLang="en-US" sz="1400" dirty="0" smtClean="0"/>
              <a:t>モデルは</a:t>
            </a:r>
            <a:r>
              <a:rPr kumimoji="1" lang="ja-JP" altLang="en-US" sz="1400" dirty="0"/>
              <a:t>、</a:t>
            </a:r>
            <a:r>
              <a:rPr lang="ja-JP" altLang="en-US" sz="1400" dirty="0"/>
              <a:t>地域の交流館で実施した。</a:t>
            </a:r>
            <a:endParaRPr lang="en-US" altLang="ja-JP" sz="1400" dirty="0"/>
          </a:p>
          <a:p>
            <a:r>
              <a:rPr lang="en-US" altLang="ja-JP" sz="1400" dirty="0"/>
              <a:t>※</a:t>
            </a:r>
            <a:r>
              <a:rPr lang="ja-JP" altLang="en-US" sz="1400" dirty="0"/>
              <a:t>参加者が座って、鍵盤ハーモニカをおける椅子と机がある場所が必要</a:t>
            </a:r>
            <a:r>
              <a:rPr lang="ja-JP" altLang="en-US" sz="1400" dirty="0" smtClean="0"/>
              <a:t>。</a:t>
            </a:r>
            <a:endParaRPr lang="en-US" altLang="ja-JP" sz="1400" dirty="0" smtClean="0"/>
          </a:p>
          <a:p>
            <a:r>
              <a:rPr lang="en-US" altLang="ja-JP" sz="1400" dirty="0" smtClean="0"/>
              <a:t>   </a:t>
            </a:r>
            <a:r>
              <a:rPr lang="ja-JP" altLang="en-US" sz="1400" dirty="0" smtClean="0"/>
              <a:t>また、定期的</a:t>
            </a:r>
            <a:r>
              <a:rPr lang="ja-JP" altLang="en-US" sz="1400" dirty="0"/>
              <a:t>に活動できるように通いやすい場所で実施することが望</a:t>
            </a:r>
            <a:r>
              <a:rPr lang="ja-JP" altLang="en-US" sz="1400" dirty="0" err="1" smtClean="0"/>
              <a:t>ま</a:t>
            </a:r>
            <a:endParaRPr lang="en-US" altLang="ja-JP" sz="1400" dirty="0" smtClean="0"/>
          </a:p>
          <a:p>
            <a:r>
              <a:rPr lang="en-US" altLang="ja-JP" sz="1400" dirty="0" smtClean="0"/>
              <a:t>   </a:t>
            </a:r>
            <a:r>
              <a:rPr lang="ja-JP" altLang="en-US" sz="1400" dirty="0" smtClean="0"/>
              <a:t>しい他、</a:t>
            </a:r>
            <a:r>
              <a:rPr lang="ja-JP" altLang="en-US" sz="1400" dirty="0"/>
              <a:t>音が出るので、近隣への影響が少ない場所が望ましい</a:t>
            </a:r>
            <a:r>
              <a:rPr lang="ja-JP" altLang="en-US" sz="1400" dirty="0" smtClean="0"/>
              <a:t>。</a:t>
            </a:r>
            <a:endParaRPr lang="en-US" altLang="ja-JP" sz="1400" dirty="0"/>
          </a:p>
        </p:txBody>
      </p:sp>
      <p:sp>
        <p:nvSpPr>
          <p:cNvPr id="32" name="テキスト ボックス 31"/>
          <p:cNvSpPr txBox="1"/>
          <p:nvPr/>
        </p:nvSpPr>
        <p:spPr>
          <a:xfrm>
            <a:off x="412242" y="3704344"/>
            <a:ext cx="4687717" cy="307777"/>
          </a:xfrm>
          <a:prstGeom prst="rect">
            <a:avLst/>
          </a:prstGeom>
          <a:noFill/>
        </p:spPr>
        <p:txBody>
          <a:bodyPr wrap="square" rtlCol="0">
            <a:spAutoFit/>
          </a:bodyPr>
          <a:lstStyle/>
          <a:p>
            <a:r>
              <a:rPr lang="ja-JP" altLang="en-US" sz="1400" b="1" dirty="0" smtClean="0"/>
              <a:t>事業費用（例）</a:t>
            </a:r>
            <a:endParaRPr kumimoji="1" lang="ja-JP" altLang="en-US" sz="1400" b="1" dirty="0"/>
          </a:p>
        </p:txBody>
      </p:sp>
      <p:graphicFrame>
        <p:nvGraphicFramePr>
          <p:cNvPr id="10" name="表 9"/>
          <p:cNvGraphicFramePr>
            <a:graphicFrameLocks noGrp="1"/>
          </p:cNvGraphicFramePr>
          <p:nvPr>
            <p:extLst>
              <p:ext uri="{D42A27DB-BD31-4B8C-83A1-F6EECF244321}">
                <p14:modId xmlns:p14="http://schemas.microsoft.com/office/powerpoint/2010/main" val="3543891041"/>
              </p:ext>
            </p:extLst>
          </p:nvPr>
        </p:nvGraphicFramePr>
        <p:xfrm>
          <a:off x="482764" y="4012293"/>
          <a:ext cx="5558808" cy="2245074"/>
        </p:xfrm>
        <a:graphic>
          <a:graphicData uri="http://schemas.openxmlformats.org/drawingml/2006/table">
            <a:tbl>
              <a:tblPr firstRow="1" bandRow="1">
                <a:tableStyleId>{5940675A-B579-460E-94D1-54222C63F5DA}</a:tableStyleId>
              </a:tblPr>
              <a:tblGrid>
                <a:gridCol w="1852936">
                  <a:extLst>
                    <a:ext uri="{9D8B030D-6E8A-4147-A177-3AD203B41FA5}">
                      <a16:colId xmlns:a16="http://schemas.microsoft.com/office/drawing/2014/main" val="2122182293"/>
                    </a:ext>
                  </a:extLst>
                </a:gridCol>
                <a:gridCol w="1852936">
                  <a:extLst>
                    <a:ext uri="{9D8B030D-6E8A-4147-A177-3AD203B41FA5}">
                      <a16:colId xmlns:a16="http://schemas.microsoft.com/office/drawing/2014/main" val="1380046569"/>
                    </a:ext>
                  </a:extLst>
                </a:gridCol>
                <a:gridCol w="1852936">
                  <a:extLst>
                    <a:ext uri="{9D8B030D-6E8A-4147-A177-3AD203B41FA5}">
                      <a16:colId xmlns:a16="http://schemas.microsoft.com/office/drawing/2014/main" val="1844943436"/>
                    </a:ext>
                  </a:extLst>
                </a:gridCol>
              </a:tblGrid>
              <a:tr h="305599">
                <a:tc>
                  <a:txBody>
                    <a:bodyPr/>
                    <a:lstStyle/>
                    <a:p>
                      <a:r>
                        <a:rPr kumimoji="1" lang="ja-JP" altLang="en-US" sz="1050"/>
                        <a:t>項目</a:t>
                      </a:r>
                    </a:p>
                  </a:txBody>
                  <a:tcPr>
                    <a:solidFill>
                      <a:schemeClr val="accent5">
                        <a:lumMod val="40000"/>
                        <a:lumOff val="60000"/>
                      </a:schemeClr>
                    </a:solidFill>
                  </a:tcPr>
                </a:tc>
                <a:tc>
                  <a:txBody>
                    <a:bodyPr/>
                    <a:lstStyle/>
                    <a:p>
                      <a:r>
                        <a:rPr kumimoji="1" lang="ja-JP" altLang="en-US" sz="1050"/>
                        <a:t>積算</a:t>
                      </a:r>
                    </a:p>
                  </a:txBody>
                  <a:tcPr>
                    <a:solidFill>
                      <a:schemeClr val="accent5">
                        <a:lumMod val="40000"/>
                        <a:lumOff val="60000"/>
                      </a:schemeClr>
                    </a:solidFill>
                  </a:tcPr>
                </a:tc>
                <a:tc>
                  <a:txBody>
                    <a:bodyPr/>
                    <a:lstStyle/>
                    <a:p>
                      <a:r>
                        <a:rPr kumimoji="1" lang="ja-JP" altLang="en-US" sz="1050"/>
                        <a:t>小計</a:t>
                      </a:r>
                    </a:p>
                  </a:txBody>
                  <a:tcPr>
                    <a:solidFill>
                      <a:schemeClr val="accent5">
                        <a:lumMod val="40000"/>
                        <a:lumOff val="60000"/>
                      </a:schemeClr>
                    </a:solidFill>
                  </a:tcPr>
                </a:tc>
                <a:extLst>
                  <a:ext uri="{0D108BD9-81ED-4DB2-BD59-A6C34878D82A}">
                    <a16:rowId xmlns:a16="http://schemas.microsoft.com/office/drawing/2014/main" val="3411160303"/>
                  </a:ext>
                </a:extLst>
              </a:tr>
              <a:tr h="30559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dirty="0" smtClean="0"/>
                        <a:t>ピアノ講師謝礼</a:t>
                      </a:r>
                      <a:endParaRPr kumimoji="1" lang="ja-JP" altLang="en-US" sz="1050" dirty="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dirty="0" smtClean="0"/>
                        <a:t>38,400</a:t>
                      </a:r>
                      <a:r>
                        <a:rPr kumimoji="1" lang="ja-JP" altLang="en-US" sz="1050" dirty="0" smtClean="0"/>
                        <a:t>円</a:t>
                      </a:r>
                      <a:r>
                        <a:rPr kumimoji="1" lang="en-US" altLang="ja-JP" sz="1050" dirty="0" smtClean="0"/>
                        <a:t>×</a:t>
                      </a:r>
                      <a:r>
                        <a:rPr kumimoji="1" lang="ja-JP" altLang="en-US" sz="1050" dirty="0" smtClean="0"/>
                        <a:t>３月</a:t>
                      </a:r>
                      <a:r>
                        <a:rPr kumimoji="1" lang="en-US" altLang="ja-JP" sz="1050" dirty="0" smtClean="0"/>
                        <a:t>×</a:t>
                      </a:r>
                      <a:r>
                        <a:rPr kumimoji="1" lang="ja-JP" altLang="en-US" sz="1050" dirty="0" smtClean="0"/>
                        <a:t>２名</a:t>
                      </a:r>
                      <a:endParaRPr kumimoji="1" lang="ja-JP" altLang="en-US" sz="1050" dirty="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dirty="0" smtClean="0"/>
                        <a:t>230,400</a:t>
                      </a:r>
                      <a:r>
                        <a:rPr kumimoji="1" lang="ja-JP" altLang="en-US" sz="1050" dirty="0" smtClean="0"/>
                        <a:t>円</a:t>
                      </a:r>
                      <a:endParaRPr kumimoji="1" lang="ja-JP" altLang="en-US" sz="1050" dirty="0"/>
                    </a:p>
                  </a:txBody>
                  <a:tcPr/>
                </a:tc>
                <a:extLst>
                  <a:ext uri="{0D108BD9-81ED-4DB2-BD59-A6C34878D82A}">
                    <a16:rowId xmlns:a16="http://schemas.microsoft.com/office/drawing/2014/main" val="277327153"/>
                  </a:ext>
                </a:extLst>
              </a:tr>
              <a:tr h="30559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dirty="0" smtClean="0"/>
                        <a:t>会場使用料</a:t>
                      </a:r>
                      <a:endParaRPr kumimoji="1" lang="ja-JP" altLang="en-US" sz="1050" dirty="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dirty="0" smtClean="0"/>
                        <a:t>8,800</a:t>
                      </a:r>
                      <a:r>
                        <a:rPr kumimoji="1" lang="ja-JP" altLang="en-US" sz="1050" dirty="0" smtClean="0"/>
                        <a:t>円</a:t>
                      </a:r>
                      <a:r>
                        <a:rPr kumimoji="1" lang="en-US" altLang="ja-JP" sz="1050" dirty="0" smtClean="0"/>
                        <a:t>×</a:t>
                      </a:r>
                      <a:r>
                        <a:rPr kumimoji="1" lang="ja-JP" altLang="en-US" sz="1050" dirty="0" smtClean="0"/>
                        <a:t>３月</a:t>
                      </a:r>
                      <a:endParaRPr kumimoji="1" lang="ja-JP" altLang="en-US" sz="1050" dirty="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050" dirty="0" smtClean="0"/>
                        <a:t>26,400</a:t>
                      </a:r>
                      <a:r>
                        <a:rPr kumimoji="1" lang="ja-JP" altLang="en-US" sz="1050" dirty="0" smtClean="0"/>
                        <a:t>円</a:t>
                      </a:r>
                      <a:endParaRPr kumimoji="1" lang="ja-JP" altLang="en-US" sz="1050" dirty="0"/>
                    </a:p>
                  </a:txBody>
                  <a:tcPr/>
                </a:tc>
                <a:extLst>
                  <a:ext uri="{0D108BD9-81ED-4DB2-BD59-A6C34878D82A}">
                    <a16:rowId xmlns:a16="http://schemas.microsoft.com/office/drawing/2014/main" val="2727411490"/>
                  </a:ext>
                </a:extLst>
              </a:tr>
              <a:tr h="305599">
                <a:tc>
                  <a:txBody>
                    <a:bodyPr/>
                    <a:lstStyle/>
                    <a:p>
                      <a:r>
                        <a:rPr kumimoji="1" lang="ja-JP" altLang="en-US" sz="1050" dirty="0" smtClean="0"/>
                        <a:t>ピアニカ購入費（</a:t>
                      </a:r>
                      <a:r>
                        <a:rPr kumimoji="1" lang="en-US" altLang="ja-JP" sz="1050" dirty="0" smtClean="0"/>
                        <a:t>30</a:t>
                      </a:r>
                      <a:r>
                        <a:rPr kumimoji="1" lang="ja-JP" altLang="en-US" sz="1050" dirty="0" smtClean="0"/>
                        <a:t>台）</a:t>
                      </a:r>
                      <a:endParaRPr kumimoji="1" lang="ja-JP" altLang="en-US" sz="1050" dirty="0"/>
                    </a:p>
                  </a:txBody>
                  <a:tcPr/>
                </a:tc>
                <a:tc>
                  <a:txBody>
                    <a:bodyPr/>
                    <a:lstStyle/>
                    <a:p>
                      <a:r>
                        <a:rPr kumimoji="1" lang="en-US" altLang="ja-JP" sz="1050" dirty="0" smtClean="0"/>
                        <a:t>5,808</a:t>
                      </a:r>
                      <a:r>
                        <a:rPr kumimoji="1" lang="ja-JP" altLang="en-US" sz="1050" dirty="0" smtClean="0"/>
                        <a:t>円</a:t>
                      </a:r>
                      <a:r>
                        <a:rPr kumimoji="1" lang="en-US" altLang="ja-JP" sz="1050" dirty="0" smtClean="0"/>
                        <a:t>×30</a:t>
                      </a:r>
                      <a:r>
                        <a:rPr kumimoji="1" lang="ja-JP" altLang="en-US" sz="1050" dirty="0" smtClean="0"/>
                        <a:t>台</a:t>
                      </a:r>
                      <a:endParaRPr kumimoji="1" lang="ja-JP" altLang="en-US" sz="1050" dirty="0"/>
                    </a:p>
                  </a:txBody>
                  <a:tcPr/>
                </a:tc>
                <a:tc>
                  <a:txBody>
                    <a:bodyPr/>
                    <a:lstStyle/>
                    <a:p>
                      <a:r>
                        <a:rPr kumimoji="1" lang="en-US" altLang="ja-JP" sz="1050" dirty="0" smtClean="0"/>
                        <a:t>174,240</a:t>
                      </a:r>
                      <a:r>
                        <a:rPr kumimoji="1" lang="ja-JP" altLang="en-US" sz="1050" dirty="0" smtClean="0"/>
                        <a:t>円</a:t>
                      </a:r>
                      <a:endParaRPr kumimoji="1" lang="ja-JP" altLang="en-US" sz="1050" dirty="0"/>
                    </a:p>
                  </a:txBody>
                  <a:tcPr/>
                </a:tc>
                <a:extLst>
                  <a:ext uri="{0D108BD9-81ED-4DB2-BD59-A6C34878D82A}">
                    <a16:rowId xmlns:a16="http://schemas.microsoft.com/office/drawing/2014/main" val="3786660614"/>
                  </a:ext>
                </a:extLst>
              </a:tr>
              <a:tr h="305599">
                <a:tc>
                  <a:txBody>
                    <a:bodyPr/>
                    <a:lstStyle/>
                    <a:p>
                      <a:r>
                        <a:rPr kumimoji="1" lang="ja-JP" altLang="en-US" sz="1050" dirty="0" smtClean="0"/>
                        <a:t>フラットファイル（</a:t>
                      </a:r>
                      <a:r>
                        <a:rPr kumimoji="1" lang="en-US" altLang="ja-JP" sz="1050" dirty="0" smtClean="0"/>
                        <a:t>30</a:t>
                      </a:r>
                      <a:r>
                        <a:rPr kumimoji="1" lang="ja-JP" altLang="en-US" sz="1050" dirty="0" smtClean="0"/>
                        <a:t>冊）</a:t>
                      </a:r>
                      <a:endParaRPr kumimoji="1" lang="ja-JP" altLang="en-US" sz="1050" dirty="0"/>
                    </a:p>
                  </a:txBody>
                  <a:tcPr/>
                </a:tc>
                <a:tc>
                  <a:txBody>
                    <a:bodyPr/>
                    <a:lstStyle/>
                    <a:p>
                      <a:r>
                        <a:rPr kumimoji="1" lang="en-US" altLang="ja-JP" sz="1050" dirty="0" smtClean="0"/>
                        <a:t>966</a:t>
                      </a:r>
                      <a:r>
                        <a:rPr kumimoji="1" lang="ja-JP" altLang="en-US" sz="1050" dirty="0" smtClean="0"/>
                        <a:t>円</a:t>
                      </a:r>
                      <a:endParaRPr kumimoji="1" lang="ja-JP" altLang="en-US" sz="1050" dirty="0"/>
                    </a:p>
                  </a:txBody>
                  <a:tcPr/>
                </a:tc>
                <a:tc>
                  <a:txBody>
                    <a:bodyPr/>
                    <a:lstStyle/>
                    <a:p>
                      <a:r>
                        <a:rPr kumimoji="1" lang="en-US" altLang="ja-JP" sz="1050" dirty="0" smtClean="0"/>
                        <a:t>966</a:t>
                      </a:r>
                      <a:r>
                        <a:rPr kumimoji="1" lang="ja-JP" altLang="en-US" sz="1050" dirty="0" smtClean="0"/>
                        <a:t>円</a:t>
                      </a:r>
                      <a:endParaRPr kumimoji="1" lang="ja-JP" altLang="en-US" sz="1050" dirty="0"/>
                    </a:p>
                  </a:txBody>
                  <a:tcPr/>
                </a:tc>
                <a:extLst>
                  <a:ext uri="{0D108BD9-81ED-4DB2-BD59-A6C34878D82A}">
                    <a16:rowId xmlns:a16="http://schemas.microsoft.com/office/drawing/2014/main" val="3249277424"/>
                  </a:ext>
                </a:extLst>
              </a:tr>
              <a:tr h="305599">
                <a:tc>
                  <a:txBody>
                    <a:bodyPr/>
                    <a:lstStyle/>
                    <a:p>
                      <a:r>
                        <a:rPr kumimoji="1" lang="ja-JP" altLang="en-US" sz="1050" dirty="0" smtClean="0"/>
                        <a:t>チラシ作成・配布費</a:t>
                      </a:r>
                      <a:endParaRPr kumimoji="1" lang="en-US" altLang="ja-JP" sz="1050" dirty="0" smtClean="0"/>
                    </a:p>
                    <a:p>
                      <a:r>
                        <a:rPr kumimoji="1" lang="ja-JP" altLang="en-US" sz="1050" dirty="0" smtClean="0"/>
                        <a:t>（</a:t>
                      </a:r>
                      <a:r>
                        <a:rPr kumimoji="1" lang="en-US" altLang="ja-JP" sz="1050" dirty="0" smtClean="0"/>
                        <a:t>15,000</a:t>
                      </a:r>
                      <a:r>
                        <a:rPr kumimoji="1" lang="ja-JP" altLang="en-US" sz="1050" dirty="0" smtClean="0"/>
                        <a:t>戸）</a:t>
                      </a:r>
                      <a:endParaRPr kumimoji="1" lang="ja-JP" altLang="en-US" sz="1050" dirty="0"/>
                    </a:p>
                  </a:txBody>
                  <a:tcPr/>
                </a:tc>
                <a:tc>
                  <a:txBody>
                    <a:bodyPr/>
                    <a:lstStyle/>
                    <a:p>
                      <a:r>
                        <a:rPr kumimoji="1" lang="en-US" altLang="ja-JP" sz="1050" dirty="0" smtClean="0"/>
                        <a:t>154,324</a:t>
                      </a:r>
                      <a:r>
                        <a:rPr kumimoji="1" lang="ja-JP" altLang="en-US" sz="1050" dirty="0" smtClean="0"/>
                        <a:t>円</a:t>
                      </a:r>
                      <a:endParaRPr kumimoji="1" lang="ja-JP" altLang="en-US" sz="1050" dirty="0"/>
                    </a:p>
                  </a:txBody>
                  <a:tcPr/>
                </a:tc>
                <a:tc>
                  <a:txBody>
                    <a:bodyPr/>
                    <a:lstStyle/>
                    <a:p>
                      <a:r>
                        <a:rPr kumimoji="1" lang="en-US" altLang="ja-JP" sz="1050" dirty="0" smtClean="0"/>
                        <a:t>154,324</a:t>
                      </a:r>
                      <a:r>
                        <a:rPr kumimoji="1" lang="ja-JP" altLang="en-US" sz="1050" dirty="0" smtClean="0"/>
                        <a:t>円</a:t>
                      </a:r>
                      <a:endParaRPr kumimoji="1" lang="ja-JP" altLang="en-US" sz="1050" dirty="0"/>
                    </a:p>
                  </a:txBody>
                  <a:tcPr/>
                </a:tc>
                <a:extLst>
                  <a:ext uri="{0D108BD9-81ED-4DB2-BD59-A6C34878D82A}">
                    <a16:rowId xmlns:a16="http://schemas.microsoft.com/office/drawing/2014/main" val="656435717"/>
                  </a:ext>
                </a:extLst>
              </a:tr>
              <a:tr h="305599">
                <a:tc gridSpan="2">
                  <a:txBody>
                    <a:bodyPr/>
                    <a:lstStyle/>
                    <a:p>
                      <a:r>
                        <a:rPr kumimoji="1" lang="ja-JP" altLang="en-US" sz="1050" dirty="0"/>
                        <a:t>計</a:t>
                      </a:r>
                    </a:p>
                  </a:txBody>
                  <a:tcPr/>
                </a:tc>
                <a:tc hMerge="1">
                  <a:txBody>
                    <a:bodyPr/>
                    <a:lstStyle/>
                    <a:p>
                      <a:endParaRPr kumimoji="1" lang="ja-JP" altLang="en-US" sz="1050"/>
                    </a:p>
                  </a:txBody>
                  <a:tcPr/>
                </a:tc>
                <a:tc>
                  <a:txBody>
                    <a:bodyPr/>
                    <a:lstStyle/>
                    <a:p>
                      <a:r>
                        <a:rPr kumimoji="1" lang="en-US" altLang="ja-JP" sz="1050" dirty="0" smtClean="0"/>
                        <a:t>586,330</a:t>
                      </a:r>
                      <a:r>
                        <a:rPr kumimoji="1" lang="ja-JP" altLang="en-US" sz="1050" dirty="0" smtClean="0"/>
                        <a:t>円</a:t>
                      </a:r>
                      <a:endParaRPr kumimoji="1" lang="ja-JP" altLang="en-US" sz="1050" dirty="0"/>
                    </a:p>
                  </a:txBody>
                  <a:tcPr/>
                </a:tc>
                <a:extLst>
                  <a:ext uri="{0D108BD9-81ED-4DB2-BD59-A6C34878D82A}">
                    <a16:rowId xmlns:a16="http://schemas.microsoft.com/office/drawing/2014/main" val="3921480830"/>
                  </a:ext>
                </a:extLst>
              </a:tr>
            </a:tbl>
          </a:graphicData>
        </a:graphic>
      </p:graphicFrame>
      <p:pic>
        <p:nvPicPr>
          <p:cNvPr id="7" name="図 8" descr="暖炉, 家電, テーブル が含まれている画像&#10;&#10;非常に高い精度で生成された説明">
            <a:extLst>
              <a:ext uri="{FF2B5EF4-FFF2-40B4-BE49-F238E27FC236}">
                <a16:creationId xmlns:a16="http://schemas.microsoft.com/office/drawing/2014/main" id="{831AB016-1B8E-4181-933C-077EC43FF1A3}"/>
              </a:ext>
            </a:extLst>
          </p:cNvPr>
          <p:cNvPicPr>
            <a:picLocks noChangeAspect="1"/>
          </p:cNvPicPr>
          <p:nvPr/>
        </p:nvPicPr>
        <p:blipFill>
          <a:blip r:embed="rId3"/>
          <a:stretch>
            <a:fillRect/>
          </a:stretch>
        </p:blipFill>
        <p:spPr>
          <a:xfrm>
            <a:off x="2541773" y="2296393"/>
            <a:ext cx="2532243" cy="2030839"/>
          </a:xfrm>
          <a:prstGeom prst="rect">
            <a:avLst/>
          </a:prstGeom>
        </p:spPr>
      </p:pic>
      <p:pic>
        <p:nvPicPr>
          <p:cNvPr id="5" name="図 6">
            <a:extLst>
              <a:ext uri="{FF2B5EF4-FFF2-40B4-BE49-F238E27FC236}">
                <a16:creationId xmlns:a16="http://schemas.microsoft.com/office/drawing/2014/main" id="{BD8DED19-D900-4805-BA42-AED55738CE05}"/>
              </a:ext>
            </a:extLst>
          </p:cNvPr>
          <p:cNvPicPr>
            <a:picLocks noChangeAspect="1"/>
          </p:cNvPicPr>
          <p:nvPr/>
        </p:nvPicPr>
        <p:blipFill>
          <a:blip r:embed="rId4"/>
          <a:stretch>
            <a:fillRect/>
          </a:stretch>
        </p:blipFill>
        <p:spPr>
          <a:xfrm rot="-4740000">
            <a:off x="4355800" y="2293949"/>
            <a:ext cx="1488318" cy="1487511"/>
          </a:xfrm>
          <a:prstGeom prst="rect">
            <a:avLst/>
          </a:prstGeom>
        </p:spPr>
      </p:pic>
      <p:sp>
        <p:nvSpPr>
          <p:cNvPr id="14"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7</a:t>
            </a:r>
            <a:endParaRPr kumimoji="1" lang="ja-JP" altLang="en-US" sz="1600" b="1" dirty="0">
              <a:solidFill>
                <a:schemeClr val="tx1"/>
              </a:solidFill>
            </a:endParaRPr>
          </a:p>
        </p:txBody>
      </p:sp>
    </p:spTree>
    <p:extLst>
      <p:ext uri="{BB962C8B-B14F-4D97-AF65-F5344CB8AC3E}">
        <p14:creationId xmlns:p14="http://schemas.microsoft.com/office/powerpoint/2010/main" val="161599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431297" y="193696"/>
            <a:ext cx="3825725" cy="2786964"/>
          </a:xfrm>
          <a:prstGeom prst="rect">
            <a:avLst/>
          </a:prstGeom>
          <a:ln>
            <a:noFill/>
          </a:ln>
          <a:effectLst>
            <a:softEdge rad="112500"/>
          </a:effectLst>
        </p:spPr>
      </p:pic>
      <p:pic>
        <p:nvPicPr>
          <p:cNvPr id="8" name="図 7"/>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7648511" y="1941059"/>
            <a:ext cx="2115039" cy="1751493"/>
          </a:xfrm>
          <a:prstGeom prst="rect">
            <a:avLst/>
          </a:prstGeom>
          <a:ln>
            <a:noFill/>
          </a:ln>
          <a:effectLst>
            <a:softEdge rad="112500"/>
          </a:effectLst>
        </p:spPr>
      </p:pic>
      <p:grpSp>
        <p:nvGrpSpPr>
          <p:cNvPr id="2" name="グループ化 1">
            <a:extLst>
              <a:ext uri="{FF2B5EF4-FFF2-40B4-BE49-F238E27FC236}">
                <a16:creationId xmlns:a16="http://schemas.microsoft.com/office/drawing/2014/main" id="{7025DAE8-A7AF-4A3F-AC87-25ED30A8BBDA}"/>
              </a:ext>
            </a:extLst>
          </p:cNvPr>
          <p:cNvGrpSpPr/>
          <p:nvPr/>
        </p:nvGrpSpPr>
        <p:grpSpPr>
          <a:xfrm>
            <a:off x="527244" y="193696"/>
            <a:ext cx="8952089" cy="481869"/>
            <a:chOff x="541867" y="327378"/>
            <a:chExt cx="8952089" cy="575733"/>
          </a:xfrm>
        </p:grpSpPr>
        <p:sp>
          <p:nvSpPr>
            <p:cNvPr id="3" name="正方形/長方形 2">
              <a:extLst>
                <a:ext uri="{FF2B5EF4-FFF2-40B4-BE49-F238E27FC236}">
                  <a16:creationId xmlns:a16="http://schemas.microsoft.com/office/drawing/2014/main" id="{4B83B174-10F6-4AD9-9B95-EC22E0EB9681}"/>
                </a:ext>
              </a:extLst>
            </p:cNvPr>
            <p:cNvSpPr/>
            <p:nvPr/>
          </p:nvSpPr>
          <p:spPr>
            <a:xfrm>
              <a:off x="541867" y="327378"/>
              <a:ext cx="8952089"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　　　　　</a:t>
              </a:r>
              <a:r>
                <a:rPr lang="en-US" altLang="ja-JP" b="1">
                  <a:solidFill>
                    <a:schemeClr val="bg1"/>
                  </a:solidFill>
                </a:rPr>
                <a:t>10</a:t>
              </a:r>
              <a:r>
                <a:rPr lang="ja-JP" altLang="en-US" b="1">
                  <a:solidFill>
                    <a:schemeClr val="bg1"/>
                  </a:solidFill>
                </a:rPr>
                <a:t>歳若返り実践モデル</a:t>
              </a:r>
              <a:r>
                <a:rPr lang="en-US" altLang="ja-JP" b="1">
                  <a:solidFill>
                    <a:schemeClr val="bg1"/>
                  </a:solidFill>
                </a:rPr>
                <a:t>2019</a:t>
              </a:r>
            </a:p>
          </p:txBody>
        </p:sp>
        <p:sp>
          <p:nvSpPr>
            <p:cNvPr id="4" name="正方形/長方形 3">
              <a:extLst>
                <a:ext uri="{FF2B5EF4-FFF2-40B4-BE49-F238E27FC236}">
                  <a16:creationId xmlns:a16="http://schemas.microsoft.com/office/drawing/2014/main" id="{393AAD55-E6E3-400F-82E4-2EB92B966761}"/>
                </a:ext>
              </a:extLst>
            </p:cNvPr>
            <p:cNvSpPr/>
            <p:nvPr/>
          </p:nvSpPr>
          <p:spPr>
            <a:xfrm>
              <a:off x="541867" y="327378"/>
              <a:ext cx="1038577" cy="575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a:latin typeface="メイリオ" panose="020B0604030504040204" pitchFamily="50" charset="-128"/>
                  <a:ea typeface="メイリオ" panose="020B0604030504040204" pitchFamily="50" charset="-128"/>
                </a:rPr>
                <a:t>Ⅱ</a:t>
              </a:r>
              <a:endParaRPr kumimoji="1" lang="ja-JP" altLang="en-US" b="1">
                <a:latin typeface="メイリオ" panose="020B0604030504040204" pitchFamily="50" charset="-128"/>
                <a:ea typeface="メイリオ" panose="020B0604030504040204" pitchFamily="50" charset="-128"/>
              </a:endParaRPr>
            </a:p>
          </p:txBody>
        </p:sp>
      </p:grpSp>
      <p:pic>
        <p:nvPicPr>
          <p:cNvPr id="11" name="図 10"/>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284356" y="5029377"/>
            <a:ext cx="2680517" cy="1685748"/>
          </a:xfrm>
          <a:prstGeom prst="rect">
            <a:avLst/>
          </a:prstGeom>
          <a:ln>
            <a:noFill/>
          </a:ln>
          <a:effectLst>
            <a:softEdge rad="112500"/>
          </a:effectLst>
        </p:spPr>
      </p:pic>
      <p:sp>
        <p:nvSpPr>
          <p:cNvPr id="12" name="テキスト ボックス 11"/>
          <p:cNvSpPr txBox="1"/>
          <p:nvPr/>
        </p:nvSpPr>
        <p:spPr>
          <a:xfrm>
            <a:off x="304933" y="675565"/>
            <a:ext cx="9174400" cy="584775"/>
          </a:xfrm>
          <a:prstGeom prst="rect">
            <a:avLst/>
          </a:prstGeom>
          <a:noFill/>
        </p:spPr>
        <p:txBody>
          <a:bodyPr wrap="square" rtlCol="0">
            <a:spAutoFit/>
          </a:bodyPr>
          <a:lstStyle/>
          <a:p>
            <a:r>
              <a:rPr lang="en-US" altLang="ja-JP" sz="1600" b="1">
                <a:solidFill>
                  <a:srgbClr val="FFC000"/>
                </a:solidFill>
              </a:rPr>
              <a:t>3-1</a:t>
            </a:r>
            <a:r>
              <a:rPr lang="ja-JP" altLang="en-US" sz="1600" b="1" err="1">
                <a:solidFill>
                  <a:srgbClr val="FFC000"/>
                </a:solidFill>
              </a:rPr>
              <a:t>．</a:t>
            </a:r>
            <a:r>
              <a:rPr lang="en-US" altLang="ja-JP" sz="1600" b="1">
                <a:solidFill>
                  <a:srgbClr val="FFC000"/>
                </a:solidFill>
              </a:rPr>
              <a:t>AI</a:t>
            </a:r>
            <a:r>
              <a:rPr lang="ja-JP" altLang="en-US" sz="1600" b="1">
                <a:solidFill>
                  <a:srgbClr val="FFC000"/>
                </a:solidFill>
              </a:rPr>
              <a:t>・ロボットによるコミュニケーションの実践と分析で実施したプログラム</a:t>
            </a:r>
            <a:endParaRPr lang="en-US" altLang="ja-JP" sz="1600" b="1">
              <a:solidFill>
                <a:srgbClr val="FFC000"/>
              </a:solidFill>
            </a:endParaRPr>
          </a:p>
          <a:p>
            <a:r>
              <a:rPr lang="ja-JP" altLang="en-US" sz="1600" b="1">
                <a:solidFill>
                  <a:srgbClr val="FFC000"/>
                </a:solidFill>
              </a:rPr>
              <a:t>（デュアルタスクゲーム）</a:t>
            </a:r>
          </a:p>
        </p:txBody>
      </p:sp>
      <p:sp>
        <p:nvSpPr>
          <p:cNvPr id="13" name="テキスト ボックス 12"/>
          <p:cNvSpPr txBox="1"/>
          <p:nvPr/>
        </p:nvSpPr>
        <p:spPr>
          <a:xfrm>
            <a:off x="251143" y="4690823"/>
            <a:ext cx="9281980" cy="338554"/>
          </a:xfrm>
          <a:prstGeom prst="rect">
            <a:avLst/>
          </a:prstGeom>
          <a:noFill/>
        </p:spPr>
        <p:txBody>
          <a:bodyPr wrap="square" rtlCol="0">
            <a:spAutoFit/>
          </a:bodyPr>
          <a:lstStyle/>
          <a:p>
            <a:r>
              <a:rPr lang="en-US" altLang="ja-JP" sz="1600" b="1" dirty="0">
                <a:solidFill>
                  <a:srgbClr val="FFC000"/>
                </a:solidFill>
              </a:rPr>
              <a:t>3-2</a:t>
            </a:r>
            <a:r>
              <a:rPr lang="ja-JP" altLang="en-US" sz="1600" b="1" dirty="0" err="1">
                <a:solidFill>
                  <a:srgbClr val="FFC000"/>
                </a:solidFill>
              </a:rPr>
              <a:t>．</a:t>
            </a:r>
            <a:r>
              <a:rPr lang="en-US" altLang="ja-JP" sz="1600" b="1" dirty="0">
                <a:solidFill>
                  <a:srgbClr val="FFC000"/>
                </a:solidFill>
              </a:rPr>
              <a:t>AI</a:t>
            </a:r>
            <a:r>
              <a:rPr lang="ja-JP" altLang="en-US" sz="1600" b="1" dirty="0">
                <a:solidFill>
                  <a:srgbClr val="FFC000"/>
                </a:solidFill>
              </a:rPr>
              <a:t>・ロボットによるコミュニケーションの実践と分析で実施したプログラム（</a:t>
            </a:r>
            <a:r>
              <a:rPr lang="en-US" altLang="ja-JP" sz="1600" b="1" dirty="0">
                <a:solidFill>
                  <a:srgbClr val="FFC000"/>
                </a:solidFill>
              </a:rPr>
              <a:t>AI</a:t>
            </a:r>
            <a:r>
              <a:rPr lang="ja-JP" altLang="en-US" sz="1600" b="1" dirty="0">
                <a:solidFill>
                  <a:srgbClr val="FFC000"/>
                </a:solidFill>
              </a:rPr>
              <a:t>ロボット）</a:t>
            </a:r>
          </a:p>
        </p:txBody>
      </p:sp>
      <p:sp>
        <p:nvSpPr>
          <p:cNvPr id="16" name="正方形/長方形 15"/>
          <p:cNvSpPr/>
          <p:nvPr/>
        </p:nvSpPr>
        <p:spPr>
          <a:xfrm>
            <a:off x="407867" y="1234376"/>
            <a:ext cx="5093291" cy="1754326"/>
          </a:xfrm>
          <a:prstGeom prst="rect">
            <a:avLst/>
          </a:prstGeom>
        </p:spPr>
        <p:txBody>
          <a:bodyPr wrap="square">
            <a:spAutoFit/>
          </a:bodyPr>
          <a:lstStyle/>
          <a:p>
            <a:r>
              <a:rPr lang="en-US" altLang="ja-JP" sz="1200" b="1" dirty="0" smtClean="0"/>
              <a:t>《</a:t>
            </a:r>
            <a:r>
              <a:rPr lang="ja-JP" altLang="en-US" sz="1200" b="1" dirty="0"/>
              <a:t>プログラム内容</a:t>
            </a:r>
            <a:r>
              <a:rPr lang="en-US" altLang="ja-JP" sz="1200" b="1" dirty="0"/>
              <a:t>》</a:t>
            </a:r>
          </a:p>
          <a:p>
            <a:r>
              <a:rPr lang="ja-JP" altLang="en-US" sz="1200" dirty="0" smtClean="0"/>
              <a:t>　アルカディア</a:t>
            </a:r>
            <a:r>
              <a:rPr lang="ja-JP" altLang="en-US" sz="1200" dirty="0"/>
              <a:t>・システムズ</a:t>
            </a:r>
            <a:r>
              <a:rPr lang="en-US" altLang="ja-JP" sz="1200" dirty="0"/>
              <a:t>(</a:t>
            </a:r>
            <a:r>
              <a:rPr lang="ja-JP" altLang="en-US" sz="1200" dirty="0"/>
              <a:t>株</a:t>
            </a:r>
            <a:r>
              <a:rPr lang="en-US" altLang="ja-JP" sz="1200" dirty="0"/>
              <a:t>)</a:t>
            </a:r>
            <a:r>
              <a:rPr lang="ja-JP" altLang="en-US" sz="1200" dirty="0"/>
              <a:t>のヘルサポ（運動支援システム）を用いて、ゲーム感覚でデュアルタスクトレーニング（約</a:t>
            </a:r>
            <a:r>
              <a:rPr lang="en-US" altLang="ja-JP" sz="1200" dirty="0"/>
              <a:t>10</a:t>
            </a:r>
            <a:r>
              <a:rPr lang="ja-JP" altLang="en-US" sz="1200" dirty="0"/>
              <a:t>分間）を</a:t>
            </a:r>
            <a:r>
              <a:rPr lang="ja-JP" altLang="en-US" sz="1200" dirty="0" smtClean="0"/>
              <a:t>実施し、参加者は</a:t>
            </a:r>
            <a:r>
              <a:rPr lang="ja-JP" altLang="en-US" sz="1200" dirty="0"/>
              <a:t>、時間指定で</a:t>
            </a:r>
            <a:r>
              <a:rPr lang="ja-JP" altLang="en-US" sz="1200" dirty="0" smtClean="0"/>
              <a:t>参加。</a:t>
            </a:r>
            <a:endParaRPr lang="ja-JP" altLang="en-US" sz="1200" dirty="0"/>
          </a:p>
          <a:p>
            <a:r>
              <a:rPr lang="ja-JP" altLang="en-US" sz="1200" dirty="0"/>
              <a:t>　また、デュアルタスクトレーニングの後に、</a:t>
            </a:r>
            <a:r>
              <a:rPr lang="en-US" altLang="ja-JP" sz="1200" dirty="0"/>
              <a:t>Timed Up and Go</a:t>
            </a:r>
            <a:r>
              <a:rPr lang="ja-JP" altLang="en-US" sz="1200" dirty="0"/>
              <a:t>（</a:t>
            </a:r>
            <a:r>
              <a:rPr lang="en-US" altLang="ja-JP" sz="1200" dirty="0"/>
              <a:t>TUG</a:t>
            </a:r>
            <a:r>
              <a:rPr lang="ja-JP" altLang="en-US" sz="1200" dirty="0"/>
              <a:t>）テストを行い、効果の見える化を図った。</a:t>
            </a:r>
          </a:p>
          <a:p>
            <a:r>
              <a:rPr lang="ja-JP" altLang="en-US" sz="1200" dirty="0"/>
              <a:t>　</a:t>
            </a:r>
            <a:r>
              <a:rPr lang="ja-JP" altLang="en-US" sz="1200" dirty="0" smtClean="0"/>
              <a:t>さらに、自宅</a:t>
            </a:r>
            <a:r>
              <a:rPr lang="ja-JP" altLang="en-US" sz="1200" dirty="0"/>
              <a:t>での課題として、簡易的な紙面のビジュアルトレーニング</a:t>
            </a:r>
            <a:r>
              <a:rPr lang="ja-JP" altLang="en-US" sz="1200" dirty="0" smtClean="0"/>
              <a:t>課題を</a:t>
            </a:r>
            <a:r>
              <a:rPr lang="ja-JP" altLang="en-US" sz="1200" dirty="0"/>
              <a:t>毎回課し、翌介入日に提出いただいた（デュアルタスクトレーニング実施に必要な視機能の維持を目的としたもの）。</a:t>
            </a:r>
          </a:p>
        </p:txBody>
      </p:sp>
      <p:sp>
        <p:nvSpPr>
          <p:cNvPr id="17" name="正方形/長方形 16"/>
          <p:cNvSpPr/>
          <p:nvPr/>
        </p:nvSpPr>
        <p:spPr>
          <a:xfrm>
            <a:off x="407867" y="3094742"/>
            <a:ext cx="7286506" cy="13469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smtClean="0"/>
              <a:t>◆ゲーム</a:t>
            </a:r>
            <a:r>
              <a:rPr lang="ja-JP" altLang="en-US" sz="1100" dirty="0"/>
              <a:t>の一例</a:t>
            </a:r>
            <a:endParaRPr lang="en-US" altLang="ja-JP" sz="1100" dirty="0"/>
          </a:p>
          <a:p>
            <a:r>
              <a:rPr lang="ja-JP" altLang="en-US" sz="1100" dirty="0" smtClean="0"/>
              <a:t>・「</a:t>
            </a:r>
            <a:r>
              <a:rPr lang="ja-JP" altLang="en-US" sz="1100" dirty="0"/>
              <a:t>窓拭き」</a:t>
            </a:r>
            <a:r>
              <a:rPr lang="ja-JP" altLang="en-US" sz="1100" dirty="0" smtClean="0"/>
              <a:t>タスク</a:t>
            </a:r>
            <a:endParaRPr lang="ja-JP" altLang="en-US" sz="1100" dirty="0"/>
          </a:p>
          <a:p>
            <a:r>
              <a:rPr lang="ja-JP" altLang="en-US" sz="1100" dirty="0"/>
              <a:t>対象者の画面上の両手部分にあるスポンジを用いて、画面上のパネルを拭うように落としていくゲーム。脳を使いながら身体の横移動や上下の屈伸運動を行う。</a:t>
            </a:r>
          </a:p>
          <a:p>
            <a:r>
              <a:rPr lang="ja-JP" altLang="en-US" sz="1100" dirty="0" smtClean="0"/>
              <a:t>・「</a:t>
            </a:r>
            <a:r>
              <a:rPr lang="ja-JP" altLang="en-US" sz="1100" dirty="0"/>
              <a:t>反射神経」タスク</a:t>
            </a:r>
          </a:p>
          <a:p>
            <a:r>
              <a:rPr lang="ja-JP" altLang="en-US" sz="1100" dirty="0"/>
              <a:t>画面上にランダムに並んだ数字を、小さい順にすばやくタッチして</a:t>
            </a:r>
            <a:r>
              <a:rPr lang="ja-JP" altLang="en-US" sz="1100" dirty="0" smtClean="0"/>
              <a:t>いくゲーム。素早い視線移動</a:t>
            </a:r>
            <a:r>
              <a:rPr lang="ja-JP" altLang="en-US" sz="1100" dirty="0"/>
              <a:t>と視覚認知が必要であり、同時に身体の横移動、上限の屈伸運動などを繰り返す。</a:t>
            </a:r>
          </a:p>
        </p:txBody>
      </p:sp>
      <p:sp>
        <p:nvSpPr>
          <p:cNvPr id="18" name="正方形/長方形 17"/>
          <p:cNvSpPr/>
          <p:nvPr/>
        </p:nvSpPr>
        <p:spPr>
          <a:xfrm>
            <a:off x="2926061" y="5170098"/>
            <a:ext cx="4346073" cy="1384995"/>
          </a:xfrm>
          <a:prstGeom prst="rect">
            <a:avLst/>
          </a:prstGeom>
        </p:spPr>
        <p:txBody>
          <a:bodyPr wrap="square">
            <a:spAutoFit/>
          </a:bodyPr>
          <a:lstStyle/>
          <a:p>
            <a:r>
              <a:rPr lang="en-US" altLang="ja-JP" sz="1200" b="1" dirty="0"/>
              <a:t>《</a:t>
            </a:r>
            <a:r>
              <a:rPr lang="ja-JP" altLang="en-US" sz="1200" b="1" dirty="0"/>
              <a:t>プログラム内容</a:t>
            </a:r>
            <a:r>
              <a:rPr lang="en-US" altLang="ja-JP" sz="1200" b="1" dirty="0" smtClean="0"/>
              <a:t>》</a:t>
            </a:r>
            <a:r>
              <a:rPr lang="ja-JP" altLang="en-US" sz="1200" dirty="0"/>
              <a:t>　</a:t>
            </a:r>
            <a:endParaRPr lang="en-US" altLang="ja-JP" sz="1200" dirty="0" smtClean="0"/>
          </a:p>
          <a:p>
            <a:r>
              <a:rPr lang="ja-JP" altLang="en-US" sz="1200" dirty="0" smtClean="0"/>
              <a:t>　介護</a:t>
            </a:r>
            <a:r>
              <a:rPr lang="ja-JP" altLang="en-US" sz="1200" dirty="0"/>
              <a:t>施設に（株）ハタプロの</a:t>
            </a:r>
            <a:r>
              <a:rPr lang="en-US" altLang="ja-JP" sz="1200" dirty="0"/>
              <a:t>AI</a:t>
            </a:r>
            <a:r>
              <a:rPr lang="ja-JP" altLang="en-US" sz="1200" dirty="0"/>
              <a:t>ロボット</a:t>
            </a:r>
            <a:r>
              <a:rPr lang="en-US" altLang="ja-JP" sz="1200" dirty="0" err="1"/>
              <a:t>Zuuku</a:t>
            </a:r>
            <a:r>
              <a:rPr lang="ja-JP" altLang="en-US" sz="1200" dirty="0"/>
              <a:t>を利用したコミュニケーションや認知機能向上のプログラミングを実践。</a:t>
            </a:r>
            <a:endParaRPr lang="en-US" altLang="ja-JP" sz="1200" dirty="0"/>
          </a:p>
          <a:p>
            <a:r>
              <a:rPr lang="ja-JP" altLang="en-US" sz="1200" dirty="0"/>
              <a:t>　</a:t>
            </a:r>
            <a:r>
              <a:rPr lang="ja-JP" altLang="en-US" sz="1200" dirty="0" smtClean="0"/>
              <a:t>また</a:t>
            </a:r>
            <a:r>
              <a:rPr lang="ja-JP" altLang="en-US" sz="1200" dirty="0"/>
              <a:t>、介護施設（ヒューマンライフケア（株））の脳トレーニング本、体操を</a:t>
            </a:r>
            <a:r>
              <a:rPr lang="ja-JP" altLang="en-US" sz="1200" dirty="0" smtClean="0"/>
              <a:t>実践。</a:t>
            </a:r>
            <a:endParaRPr lang="en-US" altLang="ja-JP" sz="1200" dirty="0" smtClean="0"/>
          </a:p>
          <a:p>
            <a:r>
              <a:rPr lang="ja-JP" altLang="en-US" sz="1200" dirty="0"/>
              <a:t>　</a:t>
            </a:r>
            <a:r>
              <a:rPr lang="en-US" altLang="ja-JP" sz="1200" dirty="0" smtClean="0"/>
              <a:t>2</a:t>
            </a:r>
            <a:r>
              <a:rPr lang="ja-JP" altLang="en-US" sz="1200" dirty="0" smtClean="0"/>
              <a:t>週間に</a:t>
            </a:r>
            <a:r>
              <a:rPr lang="ja-JP" altLang="en-US" sz="1200" dirty="0"/>
              <a:t>一度、全６回の通所時に</a:t>
            </a:r>
            <a:r>
              <a:rPr lang="ja-JP" altLang="en-US" sz="1200" dirty="0" smtClean="0"/>
              <a:t>実施し、所要時間は各回</a:t>
            </a:r>
            <a:r>
              <a:rPr lang="en-US" altLang="ja-JP" sz="1200" dirty="0"/>
              <a:t>30</a:t>
            </a:r>
            <a:r>
              <a:rPr lang="ja-JP" altLang="en-US" sz="1200" dirty="0"/>
              <a:t>分</a:t>
            </a:r>
            <a:r>
              <a:rPr lang="ja-JP" altLang="en-US" sz="1200" dirty="0" smtClean="0"/>
              <a:t>程度。</a:t>
            </a:r>
            <a:endParaRPr lang="ja-JP" altLang="en-US" sz="1200" dirty="0"/>
          </a:p>
        </p:txBody>
      </p:sp>
      <p:sp>
        <p:nvSpPr>
          <p:cNvPr id="5" name="テキスト ボックス 4"/>
          <p:cNvSpPr txBox="1"/>
          <p:nvPr/>
        </p:nvSpPr>
        <p:spPr>
          <a:xfrm>
            <a:off x="7924800" y="3685940"/>
            <a:ext cx="1608323" cy="430887"/>
          </a:xfrm>
          <a:prstGeom prst="rect">
            <a:avLst/>
          </a:prstGeom>
          <a:noFill/>
        </p:spPr>
        <p:txBody>
          <a:bodyPr wrap="square" rtlCol="0">
            <a:spAutoFit/>
          </a:bodyPr>
          <a:lstStyle/>
          <a:p>
            <a:r>
              <a:rPr kumimoji="1" lang="ja-JP" altLang="en-US" sz="1050" dirty="0" smtClean="0"/>
              <a:t>アイトラッキング法による認知機能検査</a:t>
            </a:r>
            <a:endParaRPr kumimoji="1" lang="ja-JP" altLang="en-US" sz="1050" dirty="0"/>
          </a:p>
        </p:txBody>
      </p:sp>
      <p:pic>
        <p:nvPicPr>
          <p:cNvPr id="7" name="図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44159" y="5015706"/>
            <a:ext cx="1839191" cy="1316220"/>
          </a:xfrm>
          <a:prstGeom prst="rect">
            <a:avLst/>
          </a:prstGeom>
        </p:spPr>
      </p:pic>
      <p:sp>
        <p:nvSpPr>
          <p:cNvPr id="19" name="テキスト ボックス 18"/>
          <p:cNvSpPr txBox="1"/>
          <p:nvPr/>
        </p:nvSpPr>
        <p:spPr>
          <a:xfrm>
            <a:off x="7454996" y="6339650"/>
            <a:ext cx="1608323" cy="430887"/>
          </a:xfrm>
          <a:prstGeom prst="rect">
            <a:avLst/>
          </a:prstGeom>
          <a:noFill/>
        </p:spPr>
        <p:txBody>
          <a:bodyPr wrap="square" rtlCol="0">
            <a:spAutoFit/>
          </a:bodyPr>
          <a:lstStyle/>
          <a:p>
            <a:r>
              <a:rPr kumimoji="1" lang="ja-JP" altLang="en-US" sz="1050" dirty="0" smtClean="0"/>
              <a:t>アイトラッキング法による認知機能検査</a:t>
            </a:r>
            <a:endParaRPr kumimoji="1" lang="ja-JP" altLang="en-US" sz="1050" dirty="0"/>
          </a:p>
        </p:txBody>
      </p:sp>
      <p:sp>
        <p:nvSpPr>
          <p:cNvPr id="20" name="スライド番号プレースホルダー 3"/>
          <p:cNvSpPr>
            <a:spLocks noGrp="1"/>
          </p:cNvSpPr>
          <p:nvPr>
            <p:ph type="sldNum" sz="quarter" idx="12"/>
          </p:nvPr>
        </p:nvSpPr>
        <p:spPr>
          <a:xfrm>
            <a:off x="9339555" y="6378694"/>
            <a:ext cx="459494" cy="394246"/>
          </a:xfrm>
          <a:ln>
            <a:solidFill>
              <a:schemeClr val="accent1"/>
            </a:solidFill>
          </a:ln>
        </p:spPr>
        <p:txBody>
          <a:bodyPr/>
          <a:lstStyle/>
          <a:p>
            <a:pPr algn="ctr"/>
            <a:r>
              <a:rPr lang="en-US" altLang="ja-JP" sz="1600" b="1" dirty="0" smtClean="0">
                <a:solidFill>
                  <a:schemeClr val="tx1"/>
                </a:solidFill>
              </a:rPr>
              <a:t>8</a:t>
            </a:r>
            <a:endParaRPr kumimoji="1" lang="ja-JP" altLang="en-US" sz="1600" b="1" dirty="0">
              <a:solidFill>
                <a:schemeClr val="tx1"/>
              </a:solidFill>
            </a:endParaRPr>
          </a:p>
        </p:txBody>
      </p:sp>
    </p:spTree>
    <p:extLst>
      <p:ext uri="{BB962C8B-B14F-4D97-AF65-F5344CB8AC3E}">
        <p14:creationId xmlns:p14="http://schemas.microsoft.com/office/powerpoint/2010/main" val="24916691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5517</Words>
  <Application>Microsoft Office PowerPoint</Application>
  <PresentationFormat>A4 210 x 297 mm</PresentationFormat>
  <Paragraphs>479</Paragraphs>
  <Slides>16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HG明朝E</vt:lpstr>
      <vt:lpstr>Meiryo UI</vt:lpstr>
      <vt:lpstr>メイリオ</vt:lpstr>
      <vt:lpstr>メイリオ</vt:lpstr>
      <vt:lpstr>游ゴシック</vt:lpstr>
      <vt:lpstr>Arial</vt:lpstr>
      <vt:lpstr>Calibri</vt:lpstr>
      <vt:lpstr>Office テーマ</vt:lpstr>
      <vt:lpstr>10歳若返り実践モデル事業 ハンドブック２０１９（案）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2020-09-07T05:47:42Z</dcterms:created>
  <dcterms:modified xsi:type="dcterms:W3CDTF">2021-03-25T10:30:56Z</dcterms:modified>
</cp:coreProperties>
</file>