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6" r:id="rId3"/>
    <p:sldId id="257" r:id="rId4"/>
    <p:sldId id="258" r:id="rId5"/>
    <p:sldId id="263" r:id="rId6"/>
    <p:sldId id="260" r:id="rId7"/>
    <p:sldId id="261" r:id="rId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2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E2AA45E-0580-45B9-9F00-9D8D5F217758}" type="datetimeFigureOut">
              <a:rPr kumimoji="1" lang="ja-JP" altLang="en-US" smtClean="0"/>
              <a:t>2019/12/23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B74D8E-C71C-48C5-87F1-A10BC40231DC}" type="slidenum">
              <a:rPr kumimoji="1" lang="ja-JP" altLang="en-US" smtClean="0"/>
              <a:t>‹#›</a:t>
            </a:fld>
            <a:endParaRPr kumimoji="1" lang="ja-JP" altLang="en-US"/>
          </a:p>
        </p:txBody>
      </p:sp>
    </p:spTree>
    <p:extLst>
      <p:ext uri="{BB962C8B-B14F-4D97-AF65-F5344CB8AC3E}">
        <p14:creationId xmlns:p14="http://schemas.microsoft.com/office/powerpoint/2010/main" val="279299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E2AA45E-0580-45B9-9F00-9D8D5F217758}" type="datetimeFigureOut">
              <a:rPr kumimoji="1" lang="ja-JP" altLang="en-US" smtClean="0"/>
              <a:t>2019/12/23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B74D8E-C71C-48C5-87F1-A10BC40231DC}" type="slidenum">
              <a:rPr kumimoji="1" lang="ja-JP" altLang="en-US" smtClean="0"/>
              <a:t>‹#›</a:t>
            </a:fld>
            <a:endParaRPr kumimoji="1" lang="ja-JP" altLang="en-US"/>
          </a:p>
        </p:txBody>
      </p:sp>
    </p:spTree>
    <p:extLst>
      <p:ext uri="{BB962C8B-B14F-4D97-AF65-F5344CB8AC3E}">
        <p14:creationId xmlns:p14="http://schemas.microsoft.com/office/powerpoint/2010/main" val="35011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E2AA45E-0580-45B9-9F00-9D8D5F217758}" type="datetimeFigureOut">
              <a:rPr kumimoji="1" lang="ja-JP" altLang="en-US" smtClean="0"/>
              <a:t>2019/12/23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B74D8E-C71C-48C5-87F1-A10BC40231DC}" type="slidenum">
              <a:rPr kumimoji="1" lang="ja-JP" altLang="en-US" smtClean="0"/>
              <a:t>‹#›</a:t>
            </a:fld>
            <a:endParaRPr kumimoji="1" lang="ja-JP" altLang="en-US"/>
          </a:p>
        </p:txBody>
      </p:sp>
    </p:spTree>
    <p:extLst>
      <p:ext uri="{BB962C8B-B14F-4D97-AF65-F5344CB8AC3E}">
        <p14:creationId xmlns:p14="http://schemas.microsoft.com/office/powerpoint/2010/main" val="69324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E2AA45E-0580-45B9-9F00-9D8D5F217758}" type="datetimeFigureOut">
              <a:rPr kumimoji="1" lang="ja-JP" altLang="en-US" smtClean="0"/>
              <a:t>2019/12/23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B74D8E-C71C-48C5-87F1-A10BC40231DC}" type="slidenum">
              <a:rPr kumimoji="1" lang="ja-JP" altLang="en-US" smtClean="0"/>
              <a:t>‹#›</a:t>
            </a:fld>
            <a:endParaRPr kumimoji="1" lang="ja-JP" altLang="en-US"/>
          </a:p>
        </p:txBody>
      </p:sp>
    </p:spTree>
    <p:extLst>
      <p:ext uri="{BB962C8B-B14F-4D97-AF65-F5344CB8AC3E}">
        <p14:creationId xmlns:p14="http://schemas.microsoft.com/office/powerpoint/2010/main" val="291150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E2AA45E-0580-45B9-9F00-9D8D5F217758}" type="datetimeFigureOut">
              <a:rPr kumimoji="1" lang="ja-JP" altLang="en-US" smtClean="0"/>
              <a:t>2019/12/23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B74D8E-C71C-48C5-87F1-A10BC40231DC}" type="slidenum">
              <a:rPr kumimoji="1" lang="ja-JP" altLang="en-US" smtClean="0"/>
              <a:t>‹#›</a:t>
            </a:fld>
            <a:endParaRPr kumimoji="1" lang="ja-JP" altLang="en-US"/>
          </a:p>
        </p:txBody>
      </p:sp>
    </p:spTree>
    <p:extLst>
      <p:ext uri="{BB962C8B-B14F-4D97-AF65-F5344CB8AC3E}">
        <p14:creationId xmlns:p14="http://schemas.microsoft.com/office/powerpoint/2010/main" val="37421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E2AA45E-0580-45B9-9F00-9D8D5F217758}" type="datetimeFigureOut">
              <a:rPr kumimoji="1" lang="ja-JP" altLang="en-US" smtClean="0"/>
              <a:t>2019/12/23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B74D8E-C71C-48C5-87F1-A10BC40231DC}" type="slidenum">
              <a:rPr kumimoji="1" lang="ja-JP" altLang="en-US" smtClean="0"/>
              <a:t>‹#›</a:t>
            </a:fld>
            <a:endParaRPr kumimoji="1" lang="ja-JP" altLang="en-US"/>
          </a:p>
        </p:txBody>
      </p:sp>
    </p:spTree>
    <p:extLst>
      <p:ext uri="{BB962C8B-B14F-4D97-AF65-F5344CB8AC3E}">
        <p14:creationId xmlns:p14="http://schemas.microsoft.com/office/powerpoint/2010/main" val="135900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E2AA45E-0580-45B9-9F00-9D8D5F217758}" type="datetimeFigureOut">
              <a:rPr kumimoji="1" lang="ja-JP" altLang="en-US" smtClean="0"/>
              <a:t>2019/12/23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1B74D8E-C71C-48C5-87F1-A10BC40231DC}" type="slidenum">
              <a:rPr kumimoji="1" lang="ja-JP" altLang="en-US" smtClean="0"/>
              <a:t>‹#›</a:t>
            </a:fld>
            <a:endParaRPr kumimoji="1" lang="ja-JP" altLang="en-US"/>
          </a:p>
        </p:txBody>
      </p:sp>
    </p:spTree>
    <p:extLst>
      <p:ext uri="{BB962C8B-B14F-4D97-AF65-F5344CB8AC3E}">
        <p14:creationId xmlns:p14="http://schemas.microsoft.com/office/powerpoint/2010/main" val="114804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E2AA45E-0580-45B9-9F00-9D8D5F217758}" type="datetimeFigureOut">
              <a:rPr kumimoji="1" lang="ja-JP" altLang="en-US" smtClean="0"/>
              <a:t>2019/12/23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1B74D8E-C71C-48C5-87F1-A10BC40231DC}" type="slidenum">
              <a:rPr kumimoji="1" lang="ja-JP" altLang="en-US" smtClean="0"/>
              <a:t>‹#›</a:t>
            </a:fld>
            <a:endParaRPr kumimoji="1" lang="ja-JP" altLang="en-US"/>
          </a:p>
        </p:txBody>
      </p:sp>
    </p:spTree>
    <p:extLst>
      <p:ext uri="{BB962C8B-B14F-4D97-AF65-F5344CB8AC3E}">
        <p14:creationId xmlns:p14="http://schemas.microsoft.com/office/powerpoint/2010/main" val="273715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AA45E-0580-45B9-9F00-9D8D5F217758}" type="datetimeFigureOut">
              <a:rPr kumimoji="1" lang="ja-JP" altLang="en-US" smtClean="0"/>
              <a:t>2019/12/23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1B74D8E-C71C-48C5-87F1-A10BC40231DC}" type="slidenum">
              <a:rPr kumimoji="1" lang="ja-JP" altLang="en-US" smtClean="0"/>
              <a:t>‹#›</a:t>
            </a:fld>
            <a:endParaRPr kumimoji="1" lang="ja-JP" altLang="en-US"/>
          </a:p>
        </p:txBody>
      </p:sp>
    </p:spTree>
    <p:extLst>
      <p:ext uri="{BB962C8B-B14F-4D97-AF65-F5344CB8AC3E}">
        <p14:creationId xmlns:p14="http://schemas.microsoft.com/office/powerpoint/2010/main" val="197638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E2AA45E-0580-45B9-9F00-9D8D5F217758}" type="datetimeFigureOut">
              <a:rPr kumimoji="1" lang="ja-JP" altLang="en-US" smtClean="0"/>
              <a:t>2019/12/23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B74D8E-C71C-48C5-87F1-A10BC40231DC}" type="slidenum">
              <a:rPr kumimoji="1" lang="ja-JP" altLang="en-US" smtClean="0"/>
              <a:t>‹#›</a:t>
            </a:fld>
            <a:endParaRPr kumimoji="1" lang="ja-JP" altLang="en-US"/>
          </a:p>
        </p:txBody>
      </p:sp>
    </p:spTree>
    <p:extLst>
      <p:ext uri="{BB962C8B-B14F-4D97-AF65-F5344CB8AC3E}">
        <p14:creationId xmlns:p14="http://schemas.microsoft.com/office/powerpoint/2010/main" val="16015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E2AA45E-0580-45B9-9F00-9D8D5F217758}" type="datetimeFigureOut">
              <a:rPr kumimoji="1" lang="ja-JP" altLang="en-US" smtClean="0"/>
              <a:t>2019/12/23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B74D8E-C71C-48C5-87F1-A10BC40231DC}" type="slidenum">
              <a:rPr kumimoji="1" lang="ja-JP" altLang="en-US" smtClean="0"/>
              <a:t>‹#›</a:t>
            </a:fld>
            <a:endParaRPr kumimoji="1" lang="ja-JP" altLang="en-US"/>
          </a:p>
        </p:txBody>
      </p:sp>
    </p:spTree>
    <p:extLst>
      <p:ext uri="{BB962C8B-B14F-4D97-AF65-F5344CB8AC3E}">
        <p14:creationId xmlns:p14="http://schemas.microsoft.com/office/powerpoint/2010/main" val="298282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AA45E-0580-45B9-9F00-9D8D5F217758}" type="datetimeFigureOut">
              <a:rPr kumimoji="1" lang="ja-JP" altLang="en-US" smtClean="0"/>
              <a:t>2019/12/23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74D8E-C71C-48C5-87F1-A10BC40231DC}" type="slidenum">
              <a:rPr kumimoji="1" lang="ja-JP" altLang="en-US" smtClean="0"/>
              <a:t>‹#›</a:t>
            </a:fld>
            <a:endParaRPr kumimoji="1" lang="ja-JP" altLang="en-US"/>
          </a:p>
        </p:txBody>
      </p:sp>
    </p:spTree>
    <p:extLst>
      <p:ext uri="{BB962C8B-B14F-4D97-AF65-F5344CB8AC3E}">
        <p14:creationId xmlns:p14="http://schemas.microsoft.com/office/powerpoint/2010/main" val="691296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218941" y="1916856"/>
            <a:ext cx="9285667" cy="1931988"/>
          </a:xfrm>
        </p:spPr>
        <p:txBody>
          <a:bodyPr>
            <a:noAutofit/>
          </a:bodyPr>
          <a:lstStyle/>
          <a:p>
            <a:pPr algn="ctr"/>
            <a:r>
              <a:rPr lang="en-US" altLang="ja-JP" sz="3600" b="1" dirty="0">
                <a:solidFill>
                  <a:schemeClr val="accent5">
                    <a:lumMod val="50000"/>
                  </a:schemeClr>
                </a:solidFill>
                <a:latin typeface="Meiryo UI" panose="020B0604030504040204" pitchFamily="50" charset="-128"/>
                <a:ea typeface="Meiryo UI" panose="020B0604030504040204" pitchFamily="50" charset="-128"/>
              </a:rPr>
              <a:t/>
            </a:r>
            <a:br>
              <a:rPr lang="en-US" altLang="ja-JP" sz="3600" b="1" dirty="0">
                <a:solidFill>
                  <a:schemeClr val="accent5">
                    <a:lumMod val="50000"/>
                  </a:schemeClr>
                </a:solidFill>
                <a:latin typeface="Meiryo UI" panose="020B0604030504040204" pitchFamily="50" charset="-128"/>
                <a:ea typeface="Meiryo UI" panose="020B0604030504040204" pitchFamily="50" charset="-128"/>
              </a:rPr>
            </a:br>
            <a:r>
              <a:rPr lang="en-US" altLang="ja-JP" sz="3600" b="1" dirty="0">
                <a:solidFill>
                  <a:schemeClr val="accent5">
                    <a:lumMod val="50000"/>
                  </a:schemeClr>
                </a:solidFill>
                <a:latin typeface="Meiryo UI" panose="020B0604030504040204" pitchFamily="50" charset="-128"/>
                <a:ea typeface="Meiryo UI" panose="020B0604030504040204" pitchFamily="50" charset="-128"/>
              </a:rPr>
              <a:t>10</a:t>
            </a:r>
            <a:r>
              <a:rPr lang="ja-JP" altLang="en-US" sz="3600" b="1" dirty="0">
                <a:solidFill>
                  <a:schemeClr val="accent5">
                    <a:lumMod val="50000"/>
                  </a:schemeClr>
                </a:solidFill>
                <a:latin typeface="Meiryo UI" panose="020B0604030504040204" pitchFamily="50" charset="-128"/>
                <a:ea typeface="Meiryo UI" panose="020B0604030504040204" pitchFamily="50" charset="-128"/>
              </a:rPr>
              <a:t>歳</a:t>
            </a:r>
            <a:r>
              <a:rPr lang="ja-JP" altLang="en-US" sz="3600" b="1" dirty="0" smtClean="0">
                <a:solidFill>
                  <a:schemeClr val="accent5">
                    <a:lumMod val="50000"/>
                  </a:schemeClr>
                </a:solidFill>
                <a:latin typeface="Meiryo UI" panose="020B0604030504040204" pitchFamily="50" charset="-128"/>
                <a:ea typeface="Meiryo UI" panose="020B0604030504040204" pitchFamily="50" charset="-128"/>
              </a:rPr>
              <a:t>若返りモデル事業等の実施状況について</a:t>
            </a:r>
            <a:endParaRPr lang="ja-JP" altLang="en-US" sz="36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10267347" y="6124532"/>
            <a:ext cx="2228850" cy="365125"/>
          </a:xfrm>
        </p:spPr>
        <p:txBody>
          <a:bodyPr/>
          <a:lstStyle/>
          <a:p>
            <a:fld id="{D2D8002D-B5B0-4BAC-B1F6-782DDCCE6D9C}" type="slidenum">
              <a:rPr kumimoji="1" lang="ja-JP" altLang="en-US" smtClean="0"/>
              <a:t>1</a:t>
            </a:fld>
            <a:endParaRPr kumimoji="1" lang="ja-JP" altLang="en-US" dirty="0"/>
          </a:p>
        </p:txBody>
      </p:sp>
      <p:sp>
        <p:nvSpPr>
          <p:cNvPr id="4" name="正方形/長方形 3"/>
          <p:cNvSpPr/>
          <p:nvPr/>
        </p:nvSpPr>
        <p:spPr>
          <a:xfrm>
            <a:off x="7977336" y="304947"/>
            <a:ext cx="1188336" cy="648072"/>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資料１</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8867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195650109"/>
              </p:ext>
            </p:extLst>
          </p:nvPr>
        </p:nvGraphicFramePr>
        <p:xfrm>
          <a:off x="371474" y="751087"/>
          <a:ext cx="9258301" cy="5168186"/>
        </p:xfrm>
        <a:graphic>
          <a:graphicData uri="http://schemas.openxmlformats.org/drawingml/2006/table">
            <a:tbl>
              <a:tblPr firstRow="1" bandRow="1">
                <a:tableStyleId>{E8B1032C-EA38-4F05-BA0D-38AFFFC7BED3}</a:tableStyleId>
              </a:tblPr>
              <a:tblGrid>
                <a:gridCol w="466988">
                  <a:extLst>
                    <a:ext uri="{9D8B030D-6E8A-4147-A177-3AD203B41FA5}">
                      <a16:colId xmlns:a16="http://schemas.microsoft.com/office/drawing/2014/main" val="1071434851"/>
                    </a:ext>
                  </a:extLst>
                </a:gridCol>
                <a:gridCol w="6200913">
                  <a:extLst>
                    <a:ext uri="{9D8B030D-6E8A-4147-A177-3AD203B41FA5}">
                      <a16:colId xmlns:a16="http://schemas.microsoft.com/office/drawing/2014/main" val="3334584148"/>
                    </a:ext>
                  </a:extLst>
                </a:gridCol>
                <a:gridCol w="2590400">
                  <a:extLst>
                    <a:ext uri="{9D8B030D-6E8A-4147-A177-3AD203B41FA5}">
                      <a16:colId xmlns:a16="http://schemas.microsoft.com/office/drawing/2014/main" val="1428426112"/>
                    </a:ext>
                  </a:extLst>
                </a:gridCol>
              </a:tblGrid>
              <a:tr h="3417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内容</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分野</a:t>
                      </a:r>
                      <a:r>
                        <a:rPr kumimoji="1" lang="en-US" altLang="ja-JP"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tc>
                <a:extLst>
                  <a:ext uri="{0D108BD9-81ED-4DB2-BD59-A6C34878D82A}">
                    <a16:rowId xmlns:a16="http://schemas.microsoft.com/office/drawing/2014/main" val="622859700"/>
                  </a:ext>
                </a:extLst>
              </a:tr>
              <a:tr h="472577">
                <a:tc gridSpan="3">
                  <a:txBody>
                    <a:bodyPr/>
                    <a:lstStyle/>
                    <a:p>
                      <a:r>
                        <a:rPr kumimoji="1" lang="ja-JP" altLang="en-US" sz="1400" dirty="0" smtClean="0">
                          <a:latin typeface="Meiryo UI" panose="020B0604030504040204" pitchFamily="50" charset="-128"/>
                          <a:ea typeface="Meiryo UI" panose="020B0604030504040204" pitchFamily="50" charset="-128"/>
                        </a:rPr>
                        <a:t>実践型</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66456826"/>
                  </a:ext>
                </a:extLst>
              </a:tr>
              <a:tr h="432766">
                <a:tc>
                  <a:txBody>
                    <a:bodyPr/>
                    <a:lstStyle/>
                    <a:p>
                      <a:r>
                        <a:rPr kumimoji="1" lang="ja-JP" altLang="en-US" sz="1400" dirty="0" smtClean="0">
                          <a:latin typeface="Meiryo UI" panose="020B0604030504040204" pitchFamily="50" charset="-128"/>
                          <a:ea typeface="Meiryo UI" panose="020B0604030504040204" pitchFamily="50" charset="-128"/>
                        </a:rPr>
                        <a:t>①</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tc>
                <a:tc>
                  <a:txBody>
                    <a:bodyPr/>
                    <a:lstStyle/>
                    <a:p>
                      <a:r>
                        <a:rPr kumimoji="1" lang="ja-JP" altLang="en-US" sz="1400" dirty="0" smtClean="0">
                          <a:latin typeface="Meiryo UI" panose="020B0604030504040204" pitchFamily="50" charset="-128"/>
                          <a:ea typeface="Meiryo UI" panose="020B0604030504040204" pitchFamily="50" charset="-128"/>
                        </a:rPr>
                        <a:t>笑いと運動を連携した実践による健康・ストレスの分析</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tc>
                <a:tc>
                  <a:txBody>
                    <a:bodyPr/>
                    <a:lstStyle/>
                    <a:p>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運動と笑い、音楽</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tc>
                <a:extLst>
                  <a:ext uri="{0D108BD9-81ED-4DB2-BD59-A6C34878D82A}">
                    <a16:rowId xmlns:a16="http://schemas.microsoft.com/office/drawing/2014/main" val="1505646931"/>
                  </a:ext>
                </a:extLst>
              </a:tr>
              <a:tr h="507612">
                <a:tc>
                  <a:txBody>
                    <a:bodyPr/>
                    <a:lstStyle/>
                    <a:p>
                      <a:r>
                        <a:rPr kumimoji="1" lang="ja-JP" altLang="en-US" sz="1400" dirty="0" smtClean="0">
                          <a:latin typeface="Meiryo UI" panose="020B0604030504040204" pitchFamily="50" charset="-128"/>
                          <a:ea typeface="Meiryo UI" panose="020B0604030504040204" pitchFamily="50" charset="-128"/>
                        </a:rPr>
                        <a:t>②</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noFill/>
                  </a:tcPr>
                </a:tc>
                <a:tc>
                  <a:txBody>
                    <a:bodyPr/>
                    <a:lstStyle/>
                    <a:p>
                      <a:r>
                        <a:rPr kumimoji="1" lang="ja-JP" altLang="en-US" sz="1400" dirty="0" smtClean="0">
                          <a:latin typeface="Meiryo UI" panose="020B0604030504040204" pitchFamily="50" charset="-128"/>
                          <a:ea typeface="Meiryo UI" panose="020B0604030504040204" pitchFamily="50" charset="-128"/>
                        </a:rPr>
                        <a:t>楽器演奏の実践による認知機能向上の分析</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noFill/>
                  </a:tcPr>
                </a:tc>
                <a:tc>
                  <a:txBody>
                    <a:bodyPr/>
                    <a:lstStyle/>
                    <a:p>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運動と笑い、音楽</a:t>
                      </a:r>
                    </a:p>
                    <a:p>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rPr>
                        <a:t>認知症予防</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noFill/>
                  </a:tcPr>
                </a:tc>
                <a:extLst>
                  <a:ext uri="{0D108BD9-81ED-4DB2-BD59-A6C34878D82A}">
                    <a16:rowId xmlns:a16="http://schemas.microsoft.com/office/drawing/2014/main" val="2495037718"/>
                  </a:ext>
                </a:extLst>
              </a:tr>
              <a:tr h="507612">
                <a:tc>
                  <a:txBody>
                    <a:bodyPr/>
                    <a:lstStyle/>
                    <a:p>
                      <a:r>
                        <a:rPr kumimoji="1" lang="ja-JP" altLang="en-US" sz="1400" dirty="0" smtClean="0">
                          <a:latin typeface="Meiryo UI" panose="020B0604030504040204" pitchFamily="50" charset="-128"/>
                          <a:ea typeface="Meiryo UI" panose="020B0604030504040204" pitchFamily="50" charset="-128"/>
                        </a:rPr>
                        <a:t>③</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tc>
                <a:tc>
                  <a:txBody>
                    <a:bodyPr/>
                    <a:lstStyle/>
                    <a:p>
                      <a:r>
                        <a:rPr kumimoji="1" lang="en-US" altLang="ja-JP" sz="1400" dirty="0" smtClean="0">
                          <a:latin typeface="Meiryo UI" panose="020B0604030504040204" pitchFamily="50" charset="-128"/>
                          <a:ea typeface="Meiryo UI" panose="020B0604030504040204" pitchFamily="50" charset="-128"/>
                        </a:rPr>
                        <a:t>AI</a:t>
                      </a:r>
                      <a:r>
                        <a:rPr kumimoji="1" lang="ja-JP" altLang="en-US" sz="1400" dirty="0" smtClean="0">
                          <a:latin typeface="Meiryo UI" panose="020B0604030504040204" pitchFamily="50" charset="-128"/>
                          <a:ea typeface="Meiryo UI" panose="020B0604030504040204" pitchFamily="50" charset="-128"/>
                        </a:rPr>
                        <a:t>・ロボットによるコミュニケーションの実践と分析</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tc>
                <a:tc>
                  <a:txBody>
                    <a:bodyPr/>
                    <a:lstStyle/>
                    <a:p>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rPr>
                        <a:t>認知症予防</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企業の取組促進</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tc>
                <a:extLst>
                  <a:ext uri="{0D108BD9-81ED-4DB2-BD59-A6C34878D82A}">
                    <a16:rowId xmlns:a16="http://schemas.microsoft.com/office/drawing/2014/main" val="2340876877"/>
                  </a:ext>
                </a:extLst>
              </a:tr>
              <a:tr h="50778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分析型</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74715777"/>
                  </a:ext>
                </a:extLst>
              </a:tr>
              <a:tr h="507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④</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tc>
                <a:tc>
                  <a:txBody>
                    <a:bodyPr/>
                    <a:lstStyle/>
                    <a:p>
                      <a:r>
                        <a:rPr kumimoji="1" lang="ja-JP" altLang="en-US" sz="1400" dirty="0" smtClean="0">
                          <a:latin typeface="Meiryo UI" panose="020B0604030504040204" pitchFamily="50" charset="-128"/>
                          <a:ea typeface="Meiryo UI" panose="020B0604030504040204" pitchFamily="50" charset="-128"/>
                        </a:rPr>
                        <a:t>アンチエイジングを通じた心身の健康への効果分析</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tc>
                <a:tc>
                  <a:txBody>
                    <a:bodyPr/>
                    <a:lstStyle/>
                    <a:p>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rPr>
                        <a:t>アンチエイジング</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企業の取組促進</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tc>
                <a:extLst>
                  <a:ext uri="{0D108BD9-81ED-4DB2-BD59-A6C34878D82A}">
                    <a16:rowId xmlns:a16="http://schemas.microsoft.com/office/drawing/2014/main" val="3580258075"/>
                  </a:ext>
                </a:extLst>
              </a:tr>
              <a:tr h="472577">
                <a:tc>
                  <a:txBody>
                    <a:bodyPr/>
                    <a:lstStyle/>
                    <a:p>
                      <a:r>
                        <a:rPr kumimoji="1" lang="ja-JP" altLang="en-US" sz="1400" dirty="0" smtClean="0">
                          <a:latin typeface="Meiryo UI" panose="020B0604030504040204" pitchFamily="50" charset="-128"/>
                          <a:ea typeface="Meiryo UI" panose="020B0604030504040204" pitchFamily="50" charset="-128"/>
                        </a:rPr>
                        <a:t>⑤</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noFill/>
                  </a:tcPr>
                </a:tc>
                <a:tc>
                  <a:txBody>
                    <a:bodyPr/>
                    <a:lstStyle/>
                    <a:p>
                      <a:r>
                        <a:rPr kumimoji="1" lang="ja-JP" altLang="en-US" sz="1400" dirty="0" smtClean="0">
                          <a:latin typeface="Meiryo UI" panose="020B0604030504040204" pitchFamily="50" charset="-128"/>
                          <a:ea typeface="Meiryo UI" panose="020B0604030504040204" pitchFamily="50" charset="-128"/>
                        </a:rPr>
                        <a:t>地域の健康資源（地域のつながり・サロン活動）と健康長寿のデータ分析</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noFill/>
                  </a:tcPr>
                </a:tc>
                <a:tc>
                  <a:txBody>
                    <a:bodyPr/>
                    <a:lstStyle/>
                    <a:p>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(6)</a:t>
                      </a:r>
                      <a:r>
                        <a:rPr kumimoji="1" lang="ja-JP" altLang="en-US" sz="1400" dirty="0" smtClean="0">
                          <a:latin typeface="Meiryo UI" panose="020B0604030504040204" pitchFamily="50" charset="-128"/>
                          <a:ea typeface="Meiryo UI" panose="020B0604030504040204" pitchFamily="50" charset="-128"/>
                        </a:rPr>
                        <a:t>高齢社会のまちづくり</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noFill/>
                  </a:tcPr>
                </a:tc>
                <a:extLst>
                  <a:ext uri="{0D108BD9-81ED-4DB2-BD59-A6C34878D82A}">
                    <a16:rowId xmlns:a16="http://schemas.microsoft.com/office/drawing/2014/main" val="791390014"/>
                  </a:ext>
                </a:extLst>
              </a:tr>
              <a:tr h="472577">
                <a:tc gridSpan="3">
                  <a:txBody>
                    <a:bodyPr/>
                    <a:lstStyle/>
                    <a:p>
                      <a:r>
                        <a:rPr kumimoji="1" lang="ja-JP" altLang="en-US" sz="1400" dirty="0" smtClean="0">
                          <a:latin typeface="Meiryo UI" panose="020B0604030504040204" pitchFamily="50" charset="-128"/>
                          <a:ea typeface="Meiryo UI" panose="020B0604030504040204" pitchFamily="50" charset="-128"/>
                        </a:rPr>
                        <a:t>その他の取組</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solidFill>
                      <a:schemeClr val="accent6">
                        <a:lumMod val="20000"/>
                        <a:lumOff val="80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no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noFill/>
                  </a:tcPr>
                </a:tc>
                <a:extLst>
                  <a:ext uri="{0D108BD9-81ED-4DB2-BD59-A6C34878D82A}">
                    <a16:rowId xmlns:a16="http://schemas.microsoft.com/office/drawing/2014/main" val="1467812751"/>
                  </a:ext>
                </a:extLst>
              </a:tr>
              <a:tr h="472577">
                <a:tc>
                  <a:txBody>
                    <a:bodyPr/>
                    <a:lstStyle/>
                    <a:p>
                      <a:r>
                        <a:rPr kumimoji="1" lang="ja-JP" altLang="en-US" sz="1400" dirty="0" smtClean="0">
                          <a:latin typeface="Meiryo UI" panose="020B0604030504040204" pitchFamily="50" charset="-128"/>
                          <a:ea typeface="Meiryo UI" panose="020B0604030504040204" pitchFamily="50" charset="-128"/>
                        </a:rPr>
                        <a:t>⑥</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noFill/>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各種経済団体等との意見交換を通じた情報収集、情報提供など</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noFill/>
                  </a:tcPr>
                </a:tc>
                <a:tc>
                  <a:txBody>
                    <a:bodyPr/>
                    <a:lstStyle/>
                    <a:p>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企業の取組促進</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noFill/>
                  </a:tcPr>
                </a:tc>
                <a:extLst>
                  <a:ext uri="{0D108BD9-81ED-4DB2-BD59-A6C34878D82A}">
                    <a16:rowId xmlns:a16="http://schemas.microsoft.com/office/drawing/2014/main" val="822076298"/>
                  </a:ext>
                </a:extLst>
              </a:tr>
              <a:tr h="472577">
                <a:tc>
                  <a:txBody>
                    <a:bodyPr/>
                    <a:lstStyle/>
                    <a:p>
                      <a:r>
                        <a:rPr kumimoji="1" lang="ja-JP" altLang="en-US" sz="1400" dirty="0" smtClean="0">
                          <a:latin typeface="Meiryo UI" panose="020B0604030504040204" pitchFamily="50" charset="-128"/>
                          <a:ea typeface="Meiryo UI" panose="020B0604030504040204" pitchFamily="50" charset="-128"/>
                        </a:rPr>
                        <a:t>⑦</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noFill/>
                  </a:tcPr>
                </a:tc>
                <a:tc>
                  <a:txBody>
                    <a:bodyPr/>
                    <a:lstStyle/>
                    <a:p>
                      <a:r>
                        <a:rPr kumimoji="1" lang="ja-JP" altLang="en-US" sz="1400" dirty="0" smtClean="0">
                          <a:latin typeface="Meiryo UI" panose="020B0604030504040204" pitchFamily="50" charset="-128"/>
                          <a:ea typeface="Meiryo UI" panose="020B0604030504040204" pitchFamily="50" charset="-128"/>
                        </a:rPr>
                        <a:t>口の健康・食に関する府民向け</a:t>
                      </a:r>
                      <a:r>
                        <a:rPr kumimoji="1" lang="en-US" altLang="ja-JP" sz="1400" dirty="0" smtClean="0">
                          <a:latin typeface="Meiryo UI" panose="020B0604030504040204" pitchFamily="50" charset="-128"/>
                          <a:ea typeface="Meiryo UI" panose="020B0604030504040204" pitchFamily="50" charset="-128"/>
                        </a:rPr>
                        <a:t>PR</a:t>
                      </a:r>
                      <a:r>
                        <a:rPr kumimoji="1" lang="ja-JP" altLang="en-US" sz="1400" dirty="0" smtClean="0">
                          <a:latin typeface="Meiryo UI" panose="020B0604030504040204" pitchFamily="50" charset="-128"/>
                          <a:ea typeface="Meiryo UI" panose="020B0604030504040204" pitchFamily="50" charset="-128"/>
                        </a:rPr>
                        <a:t>イベント（今後実施予定）</a:t>
                      </a:r>
                    </a:p>
                  </a:txBody>
                  <a:tcPr marL="74295" marR="74295" marT="37148" marB="37148" anchor="ctr">
                    <a:noFill/>
                  </a:tcPr>
                </a:tc>
                <a:tc>
                  <a:txBody>
                    <a:bodyPr/>
                    <a:lstStyle/>
                    <a:p>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rPr>
                        <a:t>口の健康、食</a:t>
                      </a:r>
                      <a:endParaRPr kumimoji="1" lang="ja-JP" altLang="en-US" sz="1400" dirty="0">
                        <a:latin typeface="Meiryo UI" panose="020B0604030504040204" pitchFamily="50" charset="-128"/>
                        <a:ea typeface="Meiryo UI" panose="020B0604030504040204" pitchFamily="50" charset="-128"/>
                      </a:endParaRPr>
                    </a:p>
                  </a:txBody>
                  <a:tcPr marL="74295" marR="74295" marT="37148" marB="37148" anchor="ctr">
                    <a:noFill/>
                  </a:tcPr>
                </a:tc>
                <a:extLst>
                  <a:ext uri="{0D108BD9-81ED-4DB2-BD59-A6C34878D82A}">
                    <a16:rowId xmlns:a16="http://schemas.microsoft.com/office/drawing/2014/main" val="3494635176"/>
                  </a:ext>
                </a:extLst>
              </a:tr>
            </a:tbl>
          </a:graphicData>
        </a:graphic>
      </p:graphicFrame>
      <p:sp>
        <p:nvSpPr>
          <p:cNvPr id="4" name="テキスト ボックス 3"/>
          <p:cNvSpPr txBox="1"/>
          <p:nvPr/>
        </p:nvSpPr>
        <p:spPr>
          <a:xfrm>
            <a:off x="445769" y="208503"/>
            <a:ext cx="9109710" cy="542584"/>
          </a:xfrm>
          <a:prstGeom prst="rect">
            <a:avLst/>
          </a:prstGeom>
          <a:noFill/>
        </p:spPr>
        <p:txBody>
          <a:bodyPr wrap="square" rtlCol="0">
            <a:spAutoFit/>
          </a:bodyPr>
          <a:lstStyle/>
          <a:p>
            <a:r>
              <a:rPr lang="ja-JP" altLang="en-US" sz="1463" dirty="0" smtClean="0"/>
              <a:t>「いのち</a:t>
            </a:r>
            <a:r>
              <a:rPr lang="ja-JP" altLang="en-US" sz="1463" dirty="0"/>
              <a:t>輝く未来社会をめざす</a:t>
            </a:r>
            <a:r>
              <a:rPr lang="ja-JP" altLang="en-US" sz="1463" dirty="0" smtClean="0"/>
              <a:t>ビジョン」の</a:t>
            </a:r>
            <a:r>
              <a:rPr lang="ja-JP" altLang="en-US" sz="1463" dirty="0"/>
              <a:t>目標である「</a:t>
            </a:r>
            <a:r>
              <a:rPr lang="en-US" altLang="ja-JP" sz="1463" dirty="0"/>
              <a:t>10</a:t>
            </a:r>
            <a:r>
              <a:rPr lang="ja-JP" altLang="en-US" sz="1463" dirty="0"/>
              <a:t>歳若返り」の実現に向けて</a:t>
            </a:r>
            <a:r>
              <a:rPr lang="ja-JP" altLang="en-US" sz="1463" dirty="0" smtClean="0"/>
              <a:t>、今年度</a:t>
            </a:r>
            <a:r>
              <a:rPr lang="ja-JP" altLang="en-US" sz="1463" dirty="0"/>
              <a:t>は、連携の視点や先進技術の視点を踏まえ、以下の「</a:t>
            </a:r>
            <a:r>
              <a:rPr lang="en-US" altLang="ja-JP" sz="1463" dirty="0"/>
              <a:t>10</a:t>
            </a:r>
            <a:r>
              <a:rPr lang="ja-JP" altLang="en-US" sz="1463" dirty="0"/>
              <a:t>歳若返り」の取組みを進めているところ。</a:t>
            </a:r>
          </a:p>
        </p:txBody>
      </p:sp>
      <p:sp>
        <p:nvSpPr>
          <p:cNvPr id="6" name="テキスト ボックス 5"/>
          <p:cNvSpPr txBox="1"/>
          <p:nvPr/>
        </p:nvSpPr>
        <p:spPr>
          <a:xfrm>
            <a:off x="371474" y="5919273"/>
            <a:ext cx="9520311" cy="738664"/>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６分野にターゲットを絞り取組みを進めることとしている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１）運動と笑い、</a:t>
            </a:r>
            <a:r>
              <a:rPr kumimoji="1" lang="ja-JP" altLang="en-US" sz="1400" dirty="0" smtClean="0">
                <a:latin typeface="Meiryo UI" panose="020B0604030504040204" pitchFamily="50" charset="-128"/>
                <a:ea typeface="Meiryo UI" panose="020B0604030504040204" pitchFamily="50" charset="-128"/>
              </a:rPr>
              <a:t>音楽（</a:t>
            </a:r>
            <a:r>
              <a:rPr kumimoji="1" lang="ja-JP" altLang="en-US" sz="1400" dirty="0">
                <a:latin typeface="Meiryo UI" panose="020B0604030504040204" pitchFamily="50" charset="-128"/>
                <a:ea typeface="Meiryo UI" panose="020B0604030504040204" pitchFamily="50" charset="-128"/>
              </a:rPr>
              <a:t>２）口の健康、</a:t>
            </a:r>
            <a:r>
              <a:rPr kumimoji="1" lang="ja-JP" altLang="en-US" sz="1400" dirty="0" smtClean="0">
                <a:latin typeface="Meiryo UI" panose="020B0604030504040204" pitchFamily="50" charset="-128"/>
                <a:ea typeface="Meiryo UI" panose="020B0604030504040204" pitchFamily="50" charset="-128"/>
              </a:rPr>
              <a:t>食（</a:t>
            </a:r>
            <a:r>
              <a:rPr kumimoji="1" lang="ja-JP" altLang="en-US" sz="1400" dirty="0">
                <a:latin typeface="Meiryo UI" panose="020B0604030504040204" pitchFamily="50" charset="-128"/>
                <a:ea typeface="Meiryo UI" panose="020B0604030504040204" pitchFamily="50" charset="-128"/>
              </a:rPr>
              <a:t>３）認知症</a:t>
            </a:r>
            <a:r>
              <a:rPr kumimoji="1" lang="ja-JP" altLang="en-US" sz="1400" dirty="0" smtClean="0">
                <a:latin typeface="Meiryo UI" panose="020B0604030504040204" pitchFamily="50" charset="-128"/>
                <a:ea typeface="Meiryo UI" panose="020B0604030504040204" pitchFamily="50" charset="-128"/>
              </a:rPr>
              <a:t>予防（</a:t>
            </a:r>
            <a:r>
              <a:rPr kumimoji="1" lang="ja-JP" altLang="en-US" sz="1400" dirty="0">
                <a:latin typeface="Meiryo UI" panose="020B0604030504040204" pitchFamily="50" charset="-128"/>
                <a:ea typeface="Meiryo UI" panose="020B0604030504040204" pitchFamily="50" charset="-128"/>
              </a:rPr>
              <a:t>４）</a:t>
            </a:r>
            <a:r>
              <a:rPr kumimoji="1" lang="ja-JP" altLang="en-US" sz="1400" dirty="0" smtClean="0">
                <a:latin typeface="Meiryo UI" panose="020B0604030504040204" pitchFamily="50" charset="-128"/>
                <a:ea typeface="Meiryo UI" panose="020B0604030504040204" pitchFamily="50" charset="-128"/>
              </a:rPr>
              <a:t>アンチエイジング（</a:t>
            </a:r>
            <a:r>
              <a:rPr kumimoji="1" lang="ja-JP" altLang="en-US" sz="1400" dirty="0">
                <a:latin typeface="Meiryo UI" panose="020B0604030504040204" pitchFamily="50" charset="-128"/>
                <a:ea typeface="Meiryo UI" panose="020B0604030504040204" pitchFamily="50" charset="-128"/>
              </a:rPr>
              <a:t>５）企業の取組み促進</a:t>
            </a:r>
          </a:p>
          <a:p>
            <a:r>
              <a:rPr kumimoji="1" lang="en-US" altLang="ja-JP" sz="1400" dirty="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６）高齢社会のまちづくり　</a:t>
            </a:r>
            <a:endParaRPr kumimoji="1" lang="en-US" altLang="ja-JP" sz="1400" dirty="0" smtClean="0">
              <a:latin typeface="Meiryo UI" panose="020B0604030504040204" pitchFamily="50" charset="-128"/>
              <a:ea typeface="Meiryo UI" panose="020B0604030504040204" pitchFamily="50" charset="-128"/>
            </a:endParaRPr>
          </a:p>
        </p:txBody>
      </p:sp>
      <p:sp>
        <p:nvSpPr>
          <p:cNvPr id="7" name="正方形/長方形 6"/>
          <p:cNvSpPr/>
          <p:nvPr/>
        </p:nvSpPr>
        <p:spPr>
          <a:xfrm>
            <a:off x="9060723" y="6316141"/>
            <a:ext cx="726141" cy="34179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１</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599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8590" y="318741"/>
            <a:ext cx="5452110" cy="42291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ja-JP" altLang="en-US" sz="1463" dirty="0">
                <a:latin typeface="Meiryo UI" panose="020B0604030504040204" pitchFamily="50" charset="-128"/>
                <a:ea typeface="Meiryo UI" panose="020B0604030504040204" pitchFamily="50" charset="-128"/>
              </a:rPr>
              <a:t>笑いと運動を連携した</a:t>
            </a:r>
            <a:r>
              <a:rPr lang="ja-JP" altLang="en-US" sz="1463" dirty="0" smtClean="0">
                <a:latin typeface="Meiryo UI" panose="020B0604030504040204" pitchFamily="50" charset="-128"/>
                <a:ea typeface="Meiryo UI" panose="020B0604030504040204" pitchFamily="50" charset="-128"/>
              </a:rPr>
              <a:t>実践による</a:t>
            </a:r>
            <a:r>
              <a:rPr lang="ja-JP" altLang="en-US" sz="1463" dirty="0">
                <a:latin typeface="Meiryo UI" panose="020B0604030504040204" pitchFamily="50" charset="-128"/>
                <a:ea typeface="Meiryo UI" panose="020B0604030504040204" pitchFamily="50" charset="-128"/>
              </a:rPr>
              <a:t>健康・ストレスの分析</a:t>
            </a:r>
          </a:p>
        </p:txBody>
      </p:sp>
      <p:sp>
        <p:nvSpPr>
          <p:cNvPr id="3" name="テキスト ボックス 2"/>
          <p:cNvSpPr txBox="1"/>
          <p:nvPr/>
        </p:nvSpPr>
        <p:spPr>
          <a:xfrm>
            <a:off x="148590" y="866079"/>
            <a:ext cx="7028065" cy="5632311"/>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目的</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運動</a:t>
            </a:r>
            <a:r>
              <a:rPr lang="ja-JP" altLang="en-US" sz="1200" dirty="0">
                <a:latin typeface="Meiryo UI" panose="020B0604030504040204" pitchFamily="50" charset="-128"/>
                <a:ea typeface="Meiryo UI" panose="020B0604030504040204" pitchFamily="50" charset="-128"/>
              </a:rPr>
              <a:t>に笑いを加味してグループで取り組むことで、心身の健康や生きがいに及ぼす効果を分析</a:t>
            </a:r>
          </a:p>
          <a:p>
            <a:r>
              <a:rPr lang="en-US" altLang="ja-JP"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研究者</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福島</a:t>
            </a:r>
            <a:r>
              <a:rPr lang="ja-JP" altLang="en-US" sz="1200" dirty="0">
                <a:latin typeface="Meiryo UI" panose="020B0604030504040204" pitchFamily="50" charset="-128"/>
                <a:ea typeface="Meiryo UI" panose="020B0604030504040204" pitchFamily="50" charset="-128"/>
              </a:rPr>
              <a:t>県立医科大学　医学部疫学講座　大平教授</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期間</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検査（</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回目）：</a:t>
            </a:r>
            <a:r>
              <a:rPr lang="en-US" altLang="ja-JP" sz="1200" dirty="0" smtClean="0">
                <a:latin typeface="Meiryo UI" panose="020B0604030504040204" pitchFamily="50" charset="-128"/>
                <a:ea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rPr>
              <a:t>日（月）、検査（</a:t>
            </a:r>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回目）：</a:t>
            </a:r>
            <a:r>
              <a:rPr lang="en-US" altLang="ja-JP" sz="1200" dirty="0" smtClean="0">
                <a:latin typeface="Meiryo UI" panose="020B0604030504040204" pitchFamily="50" charset="-128"/>
                <a:ea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19</a:t>
            </a:r>
            <a:r>
              <a:rPr lang="ja-JP" altLang="en-US" sz="1200" dirty="0" smtClean="0">
                <a:latin typeface="Meiryo UI" panose="020B0604030504040204" pitchFamily="50" charset="-128"/>
                <a:ea typeface="Meiryo UI" panose="020B0604030504040204" pitchFamily="50" charset="-128"/>
              </a:rPr>
              <a:t>日（木）、</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検査（３回目）：</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19</a:t>
            </a:r>
            <a:r>
              <a:rPr lang="ja-JP" altLang="en-US" sz="1200" dirty="0" smtClean="0">
                <a:latin typeface="Meiryo UI" panose="020B0604030504040204" pitchFamily="50" charset="-128"/>
                <a:ea typeface="Meiryo UI" panose="020B0604030504040204" pitchFamily="50" charset="-128"/>
              </a:rPr>
              <a:t>日（木）</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実践</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前期</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日（金）から</a:t>
            </a:r>
            <a:r>
              <a:rPr lang="en-US" altLang="ja-JP" sz="1200" dirty="0" smtClean="0">
                <a:latin typeface="Meiryo UI" panose="020B0604030504040204" pitchFamily="50" charset="-128"/>
                <a:ea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13</a:t>
            </a:r>
            <a:r>
              <a:rPr lang="ja-JP" altLang="en-US" sz="1200" dirty="0" smtClean="0">
                <a:latin typeface="Meiryo UI" panose="020B0604030504040204" pitchFamily="50" charset="-128"/>
                <a:ea typeface="Meiryo UI" panose="020B0604030504040204" pitchFamily="50" charset="-128"/>
              </a:rPr>
              <a:t>日（金）までで計</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回</a:t>
            </a:r>
            <a:endParaRPr lang="ja-JP" altLang="en-US"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実践</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後期</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９月</a:t>
            </a:r>
            <a:r>
              <a:rPr lang="en-US" altLang="ja-JP" sz="1200" dirty="0" smtClean="0">
                <a:latin typeface="Meiryo UI" panose="020B0604030504040204" pitchFamily="50" charset="-128"/>
                <a:ea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rPr>
              <a:t>日（木）から</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日（木）までで計</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回</a:t>
            </a:r>
            <a:endParaRPr lang="ja-JP" altLang="en-US"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場所</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八尾市</a:t>
            </a:r>
            <a:r>
              <a:rPr lang="ja-JP" altLang="en-US" sz="1200" dirty="0">
                <a:latin typeface="Meiryo UI" panose="020B0604030504040204" pitchFamily="50" charset="-128"/>
                <a:ea typeface="Meiryo UI" panose="020B0604030504040204" pitchFamily="50" charset="-128"/>
              </a:rPr>
              <a:t>久宝寺コミュニティセンター、曙川コミュニティセンター</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対象</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地域</a:t>
            </a:r>
            <a:r>
              <a:rPr lang="ja-JP" altLang="en-US" sz="1200" dirty="0">
                <a:latin typeface="Meiryo UI" panose="020B0604030504040204" pitchFamily="50" charset="-128"/>
                <a:ea typeface="Meiryo UI" panose="020B0604030504040204" pitchFamily="50" charset="-128"/>
              </a:rPr>
              <a:t>在住の</a:t>
            </a:r>
            <a:r>
              <a:rPr lang="en-US" altLang="ja-JP" sz="1200" dirty="0">
                <a:latin typeface="Meiryo UI" panose="020B0604030504040204" pitchFamily="50" charset="-128"/>
                <a:ea typeface="Meiryo UI" panose="020B0604030504040204" pitchFamily="50" charset="-128"/>
              </a:rPr>
              <a:t>40</a:t>
            </a:r>
            <a:r>
              <a:rPr lang="ja-JP" altLang="en-US" sz="1200" dirty="0">
                <a:latin typeface="Meiryo UI" panose="020B0604030504040204" pitchFamily="50" charset="-128"/>
                <a:ea typeface="Meiryo UI" panose="020B0604030504040204" pitchFamily="50" charset="-128"/>
              </a:rPr>
              <a:t>歳以上の</a:t>
            </a:r>
            <a:r>
              <a:rPr lang="ja-JP" altLang="en-US" sz="1200" dirty="0" smtClean="0">
                <a:latin typeface="Meiryo UI" panose="020B0604030504040204" pitchFamily="50" charset="-128"/>
                <a:ea typeface="Meiryo UI" panose="020B0604030504040204" pitchFamily="50" charset="-128"/>
              </a:rPr>
              <a:t>方</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久宝寺コミュニティセンター１回目検査：</a:t>
            </a:r>
            <a:r>
              <a:rPr lang="ja-JP" altLang="en-US"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40</a:t>
            </a:r>
            <a:r>
              <a:rPr lang="ja-JP" altLang="en-US" sz="1200" dirty="0" smtClean="0">
                <a:latin typeface="Meiryo UI" panose="020B0604030504040204" pitchFamily="50" charset="-128"/>
                <a:ea typeface="Meiryo UI" panose="020B0604030504040204" pitchFamily="50" charset="-128"/>
              </a:rPr>
              <a:t>人、</a:t>
            </a:r>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回目検査：</a:t>
            </a:r>
            <a:r>
              <a:rPr lang="en-US" altLang="ja-JP" sz="1200" dirty="0" smtClean="0">
                <a:latin typeface="Meiryo UI" panose="020B0604030504040204" pitchFamily="50" charset="-128"/>
                <a:ea typeface="Meiryo UI" panose="020B0604030504040204" pitchFamily="50" charset="-128"/>
              </a:rPr>
              <a:t>33</a:t>
            </a:r>
            <a:r>
              <a:rPr lang="ja-JP" altLang="en-US" sz="1200" dirty="0" smtClean="0">
                <a:latin typeface="Meiryo UI" panose="020B0604030504040204" pitchFamily="50" charset="-128"/>
                <a:ea typeface="Meiryo UI" panose="020B0604030504040204" pitchFamily="50" charset="-128"/>
              </a:rPr>
              <a:t>人</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曙川コミュニティセンター　１回目検査：　</a:t>
            </a:r>
            <a:r>
              <a:rPr lang="en-US" altLang="ja-JP" sz="1200" dirty="0" smtClean="0">
                <a:latin typeface="Meiryo UI" panose="020B0604030504040204" pitchFamily="50" charset="-128"/>
                <a:ea typeface="Meiryo UI" panose="020B0604030504040204" pitchFamily="50" charset="-128"/>
              </a:rPr>
              <a:t>34</a:t>
            </a:r>
            <a:r>
              <a:rPr lang="ja-JP" altLang="en-US" sz="1200" dirty="0" smtClean="0">
                <a:latin typeface="Meiryo UI" panose="020B0604030504040204" pitchFamily="50" charset="-128"/>
                <a:ea typeface="Meiryo UI" panose="020B0604030504040204" pitchFamily="50" charset="-128"/>
              </a:rPr>
              <a:t>人、</a:t>
            </a:r>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回目検査：</a:t>
            </a:r>
            <a:r>
              <a:rPr lang="en-US" altLang="ja-JP" sz="1200" dirty="0" smtClean="0">
                <a:latin typeface="Meiryo UI" panose="020B0604030504040204" pitchFamily="50" charset="-128"/>
                <a:ea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rPr>
              <a:t>人</a:t>
            </a:r>
            <a:endParaRPr lang="ja-JP" altLang="en-US"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内容</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＜講座プログラム＞</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健康に関する講義（</a:t>
            </a:r>
            <a:r>
              <a:rPr lang="en-US" altLang="ja-JP" sz="1200" dirty="0" smtClean="0">
                <a:latin typeface="Meiryo UI" panose="020B0604030504040204" pitchFamily="50" charset="-128"/>
                <a:ea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rPr>
              <a:t>分）</a:t>
            </a:r>
            <a:r>
              <a:rPr lang="en-US" altLang="ja-JP" sz="1200" dirty="0" smtClean="0">
                <a:latin typeface="Meiryo UI" panose="020B0604030504040204" pitchFamily="50" charset="-128"/>
                <a:ea typeface="Meiryo UI" panose="020B0604030504040204" pitchFamily="50" charset="-128"/>
              </a:rPr>
              <a:t>or</a:t>
            </a:r>
            <a:r>
              <a:rPr lang="ja-JP" altLang="en-US" sz="1200" dirty="0" smtClean="0">
                <a:latin typeface="Meiryo UI" panose="020B0604030504040204" pitchFamily="50" charset="-128"/>
                <a:ea typeface="Meiryo UI" panose="020B0604030504040204" pitchFamily="50" charset="-128"/>
              </a:rPr>
              <a:t>落語（</a:t>
            </a:r>
            <a:r>
              <a:rPr lang="en-US" altLang="ja-JP" sz="1200" dirty="0" smtClean="0">
                <a:latin typeface="Meiryo UI" panose="020B0604030504040204" pitchFamily="50" charset="-128"/>
                <a:ea typeface="Meiryo UI" panose="020B0604030504040204" pitchFamily="50" charset="-128"/>
              </a:rPr>
              <a:t>45</a:t>
            </a:r>
            <a:r>
              <a:rPr lang="ja-JP" altLang="en-US" sz="1200" dirty="0" smtClean="0">
                <a:latin typeface="Meiryo UI" panose="020B0604030504040204" pitchFamily="50" charset="-128"/>
                <a:ea typeface="Meiryo UI" panose="020B0604030504040204" pitchFamily="50" charset="-128"/>
              </a:rPr>
              <a:t>分）</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笑いヨガの効果についての講義（</a:t>
            </a:r>
            <a:r>
              <a:rPr lang="en-US" altLang="ja-JP" sz="1200" dirty="0" smtClean="0">
                <a:latin typeface="Meiryo UI" panose="020B0604030504040204" pitchFamily="50" charset="-128"/>
                <a:ea typeface="Meiryo UI" panose="020B0604030504040204" pitchFamily="50" charset="-128"/>
              </a:rPr>
              <a:t>15</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rPr>
              <a:t>分）＋笑いヨガの実践（</a:t>
            </a:r>
            <a:r>
              <a:rPr lang="en-US" altLang="ja-JP" sz="1200" dirty="0" smtClean="0">
                <a:latin typeface="Meiryo UI" panose="020B0604030504040204" pitchFamily="50" charset="-128"/>
                <a:ea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45</a:t>
            </a:r>
            <a:r>
              <a:rPr lang="ja-JP" altLang="en-US" sz="1200" dirty="0" smtClean="0">
                <a:latin typeface="Meiryo UI" panose="020B0604030504040204" pitchFamily="50" charset="-128"/>
                <a:ea typeface="Meiryo UI" panose="020B0604030504040204" pitchFamily="50" charset="-128"/>
              </a:rPr>
              <a:t>分）</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全</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回のうち７回は健康に関する講義、</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回は落語講座を実施。</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＜検査＞</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○実践前後</a:t>
            </a:r>
            <a:r>
              <a:rPr lang="ja-JP" altLang="en-US" sz="1200" dirty="0">
                <a:latin typeface="Meiryo UI" panose="020B0604030504040204" pitchFamily="50" charset="-128"/>
                <a:ea typeface="Meiryo UI" panose="020B0604030504040204" pitchFamily="50" charset="-128"/>
              </a:rPr>
              <a:t>の健康・ストレスデータを分析</a:t>
            </a: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体の健康データ（血圧、</a:t>
            </a:r>
            <a:r>
              <a:rPr lang="en-US" altLang="ja-JP" sz="1200" dirty="0">
                <a:latin typeface="Meiryo UI" panose="020B0604030504040204" pitchFamily="50" charset="-128"/>
                <a:ea typeface="Meiryo UI" panose="020B0604030504040204" pitchFamily="50" charset="-128"/>
              </a:rPr>
              <a:t>3m</a:t>
            </a:r>
            <a:r>
              <a:rPr lang="ja-JP" altLang="en-US" sz="1200" dirty="0">
                <a:latin typeface="Meiryo UI" panose="020B0604030504040204" pitchFamily="50" charset="-128"/>
                <a:ea typeface="Meiryo UI" panose="020B0604030504040204" pitchFamily="50" charset="-128"/>
              </a:rPr>
              <a:t>ウォーク、握力、立ち座り、腹囲、体重、体脂肪）</a:t>
            </a: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心の健康データ（唾液中コルチゾール）</a:t>
            </a: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生きがい意識尺度</a:t>
            </a:r>
            <a:r>
              <a:rPr lang="ja-JP" altLang="en-US" sz="1200" dirty="0" smtClean="0">
                <a:latin typeface="Meiryo UI" panose="020B0604030504040204" pitchFamily="50" charset="-128"/>
                <a:ea typeface="Meiryo UI" panose="020B0604030504040204" pitchFamily="50" charset="-128"/>
              </a:rPr>
              <a:t>（アンケート調査）</a:t>
            </a:r>
            <a:endParaRPr lang="en-US" altLang="ja-JP" sz="1200" dirty="0" smtClean="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成果</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＜対象者＞</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・前期実施の参加者において継続して参加される方は、全回あるいは、８、９割の出席率。</a:t>
            </a:r>
          </a:p>
          <a:p>
            <a:r>
              <a:rPr lang="ja-JP" altLang="en-US" sz="1200" dirty="0">
                <a:latin typeface="Meiryo UI" panose="020B0604030504040204" pitchFamily="50" charset="-128"/>
                <a:ea typeface="Meiryo UI" panose="020B0604030504040204" pitchFamily="50" charset="-128"/>
              </a:rPr>
              <a:t>　　　　　    　・コミュニティ紙においての健康特集への事業の掲載に、事業実施の写真について、</a:t>
            </a:r>
          </a:p>
          <a:p>
            <a:r>
              <a:rPr lang="ja-JP" altLang="en-US" sz="1200" dirty="0">
                <a:latin typeface="Meiryo UI" panose="020B0604030504040204" pitchFamily="50" charset="-128"/>
                <a:ea typeface="Meiryo UI" panose="020B0604030504040204" pitchFamily="50" charset="-128"/>
              </a:rPr>
              <a:t>　　　　　    　参加者が自主的に他の参加者に提案していた他、共通のグッズを作成するなど、</a:t>
            </a:r>
          </a:p>
          <a:p>
            <a:r>
              <a:rPr lang="ja-JP" altLang="en-US" sz="1200" dirty="0">
                <a:latin typeface="Meiryo UI" panose="020B0604030504040204" pitchFamily="50" charset="-128"/>
                <a:ea typeface="Meiryo UI" panose="020B0604030504040204" pitchFamily="50" charset="-128"/>
              </a:rPr>
              <a:t>              　 コミュニティが形成される動きも見られた。</a:t>
            </a:r>
          </a:p>
          <a:p>
            <a:r>
              <a:rPr lang="ja-JP" altLang="en-US" sz="1200" dirty="0">
                <a:latin typeface="Meiryo UI" panose="020B0604030504040204" pitchFamily="50" charset="-128"/>
                <a:ea typeface="Meiryo UI" panose="020B0604030504040204" pitchFamily="50" charset="-128"/>
              </a:rPr>
              <a:t>　　　　　　　　＜関係者＞</a:t>
            </a:r>
          </a:p>
          <a:p>
            <a:r>
              <a:rPr lang="ja-JP" altLang="en-US" sz="1200" dirty="0">
                <a:latin typeface="Meiryo UI" panose="020B0604030504040204" pitchFamily="50" charset="-128"/>
                <a:ea typeface="Meiryo UI" panose="020B0604030504040204" pitchFamily="50" charset="-128"/>
              </a:rPr>
              <a:t>　　　　　　　　・地域に介入した事業を円滑に進めるには、関係者間（地域、行政、研究機関など）</a:t>
            </a:r>
          </a:p>
          <a:p>
            <a:r>
              <a:rPr lang="ja-JP" altLang="en-US" sz="1200" dirty="0">
                <a:latin typeface="Meiryo UI" panose="020B0604030504040204" pitchFamily="50" charset="-128"/>
                <a:ea typeface="Meiryo UI" panose="020B0604030504040204" pitchFamily="50" charset="-128"/>
              </a:rPr>
              <a:t>                の密接な連携が重要である。</a:t>
            </a:r>
          </a:p>
          <a:p>
            <a:r>
              <a:rPr lang="ja-JP" altLang="en-US" sz="1200" dirty="0">
                <a:latin typeface="Meiryo UI" panose="020B0604030504040204" pitchFamily="50" charset="-128"/>
                <a:ea typeface="Meiryo UI" panose="020B0604030504040204" pitchFamily="50" charset="-128"/>
              </a:rPr>
              <a:t>               ・開催場所となったコミュニティセンターにとっては、新たな健康に関する取組みの参加者発掘</a:t>
            </a:r>
          </a:p>
          <a:p>
            <a:r>
              <a:rPr lang="ja-JP" altLang="en-US" sz="1200" dirty="0">
                <a:latin typeface="Meiryo UI" panose="020B0604030504040204" pitchFamily="50" charset="-128"/>
                <a:ea typeface="Meiryo UI" panose="020B0604030504040204" pitchFamily="50" charset="-128"/>
              </a:rPr>
              <a:t>                につながり、今後の事業展開に活かすことができる。</a:t>
            </a:r>
          </a:p>
          <a:p>
            <a:endParaRPr lang="en-US" altLang="ja-JP" sz="1200" dirty="0" smtClean="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stretch>
            <a:fillRect/>
          </a:stretch>
        </p:blipFill>
        <p:spPr>
          <a:xfrm>
            <a:off x="7001342" y="110837"/>
            <a:ext cx="2696839" cy="251157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342" y="2746836"/>
            <a:ext cx="2523655" cy="1892741"/>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1342" y="4867531"/>
            <a:ext cx="2583195" cy="1830090"/>
          </a:xfrm>
          <a:prstGeom prst="rect">
            <a:avLst/>
          </a:prstGeom>
        </p:spPr>
      </p:pic>
      <p:sp>
        <p:nvSpPr>
          <p:cNvPr id="8" name="テキスト ボックス 7"/>
          <p:cNvSpPr txBox="1"/>
          <p:nvPr/>
        </p:nvSpPr>
        <p:spPr>
          <a:xfrm>
            <a:off x="8670143" y="5231252"/>
            <a:ext cx="914394" cy="307777"/>
          </a:xfrm>
          <a:prstGeom prst="rect">
            <a:avLst/>
          </a:prstGeom>
          <a:solidFill>
            <a:schemeClr val="bg1"/>
          </a:solid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笑いヨガ</a:t>
            </a:r>
            <a:endParaRPr kumimoji="1" lang="ja-JP" altLang="en-US" sz="1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8431804" y="4204110"/>
            <a:ext cx="1136073" cy="307777"/>
          </a:xfrm>
          <a:prstGeom prst="rect">
            <a:avLst/>
          </a:prstGeom>
          <a:solidFill>
            <a:schemeClr val="bg1"/>
          </a:solid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健康講座</a:t>
            </a:r>
            <a:endParaRPr kumimoji="1" lang="ja-JP" altLang="en-US" sz="1400" dirty="0">
              <a:latin typeface="Meiryo UI" panose="020B0604030504040204" pitchFamily="50" charset="-128"/>
              <a:ea typeface="Meiryo UI" panose="020B0604030504040204" pitchFamily="50" charset="-128"/>
            </a:endParaRPr>
          </a:p>
        </p:txBody>
      </p:sp>
      <p:sp>
        <p:nvSpPr>
          <p:cNvPr id="10" name="正方形/長方形 9"/>
          <p:cNvSpPr/>
          <p:nvPr/>
        </p:nvSpPr>
        <p:spPr>
          <a:xfrm>
            <a:off x="8999840" y="6415214"/>
            <a:ext cx="726141" cy="34179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9075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5841" y="230871"/>
            <a:ext cx="5452110" cy="42291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ja-JP" altLang="en-US" sz="1463" dirty="0">
                <a:latin typeface="Meiryo UI" panose="020B0604030504040204" pitchFamily="50" charset="-128"/>
                <a:ea typeface="Meiryo UI" panose="020B0604030504040204" pitchFamily="50" charset="-128"/>
              </a:rPr>
              <a:t>楽器演奏の実践による認知機能向上の分析</a:t>
            </a:r>
          </a:p>
        </p:txBody>
      </p:sp>
      <p:sp>
        <p:nvSpPr>
          <p:cNvPr id="3" name="テキスト ボックス 2"/>
          <p:cNvSpPr txBox="1"/>
          <p:nvPr/>
        </p:nvSpPr>
        <p:spPr>
          <a:xfrm>
            <a:off x="132823" y="809942"/>
            <a:ext cx="6797315" cy="3970318"/>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目的</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楽器演奏で脳のワーキングメモリを使用することで、認知機能向上の効果を分析</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研究者</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京都大学　総合生存学館　積山教授</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期間</a:t>
            </a:r>
            <a:r>
              <a:rPr lang="en-US" altLang="ja-JP"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検査（１回目）９月</a:t>
            </a:r>
            <a:r>
              <a:rPr lang="en-US" altLang="ja-JP" sz="1200" dirty="0" smtClean="0">
                <a:latin typeface="Meiryo UI" panose="020B0604030504040204" pitchFamily="50" charset="-128"/>
                <a:ea typeface="Meiryo UI" panose="020B0604030504040204" pitchFamily="50" charset="-128"/>
              </a:rPr>
              <a:t>18</a:t>
            </a:r>
            <a:r>
              <a:rPr lang="ja-JP" altLang="en-US" sz="1200" dirty="0" smtClean="0">
                <a:latin typeface="Meiryo UI" panose="020B0604030504040204" pitchFamily="50" charset="-128"/>
                <a:ea typeface="Meiryo UI" panose="020B0604030504040204" pitchFamily="50" charset="-128"/>
              </a:rPr>
              <a:t>日（木）～</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月４日（金）</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検査（２回目）</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日（木）～</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rPr>
              <a:t>日（金）</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実践（前期）</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日（木）～</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日（木）</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実践（後期）</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rPr>
              <a:t>日（木）～３月</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日（木）</a:t>
            </a:r>
            <a:endParaRPr lang="ja-JP" altLang="en-US"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場所</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八尾市まちなみセンター</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対象</a:t>
            </a:r>
            <a:r>
              <a:rPr lang="en-US" altLang="ja-JP"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地域在住の</a:t>
            </a:r>
            <a:r>
              <a:rPr lang="en-US" altLang="ja-JP" sz="1200" dirty="0" smtClean="0">
                <a:latin typeface="Meiryo UI" panose="020B0604030504040204" pitchFamily="50" charset="-128"/>
                <a:ea typeface="Meiryo UI" panose="020B0604030504040204" pitchFamily="50" charset="-128"/>
              </a:rPr>
              <a:t>65</a:t>
            </a:r>
            <a:r>
              <a:rPr lang="ja-JP" altLang="en-US" sz="1200" dirty="0">
                <a:latin typeface="Meiryo UI" panose="020B0604030504040204" pitchFamily="50" charset="-128"/>
                <a:ea typeface="Meiryo UI" panose="020B0604030504040204" pitchFamily="50" charset="-128"/>
              </a:rPr>
              <a:t>歳以上の音楽経験のない</a:t>
            </a:r>
            <a:r>
              <a:rPr lang="ja-JP" altLang="en-US" sz="1200" dirty="0" smtClean="0">
                <a:latin typeface="Meiryo UI" panose="020B0604030504040204" pitchFamily="50" charset="-128"/>
                <a:ea typeface="Meiryo UI" panose="020B0604030504040204" pitchFamily="50" charset="-128"/>
              </a:rPr>
              <a:t>方</a:t>
            </a:r>
            <a:r>
              <a:rPr lang="ja-JP" altLang="en-US" sz="1200" dirty="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回目検査参加者</a:t>
            </a:r>
            <a:r>
              <a:rPr lang="en-US" altLang="ja-JP" sz="1200" dirty="0">
                <a:latin typeface="Meiryo UI" panose="020B0604030504040204" pitchFamily="50" charset="-128"/>
                <a:ea typeface="Meiryo UI" panose="020B0604030504040204" pitchFamily="50" charset="-128"/>
              </a:rPr>
              <a:t>81</a:t>
            </a:r>
            <a:r>
              <a:rPr lang="ja-JP" altLang="en-US" sz="1200" dirty="0">
                <a:latin typeface="Meiryo UI" panose="020B0604030504040204" pitchFamily="50" charset="-128"/>
                <a:ea typeface="Meiryo UI" panose="020B0604030504040204" pitchFamily="50" charset="-128"/>
              </a:rPr>
              <a:t>名（うち前期講座</a:t>
            </a:r>
            <a:r>
              <a:rPr lang="en-US" altLang="ja-JP" sz="1200" dirty="0">
                <a:latin typeface="Meiryo UI" panose="020B0604030504040204" pitchFamily="50" charset="-128"/>
                <a:ea typeface="Meiryo UI" panose="020B0604030504040204" pitchFamily="50" charset="-128"/>
              </a:rPr>
              <a:t>39</a:t>
            </a:r>
            <a:r>
              <a:rPr lang="ja-JP" altLang="en-US" sz="1200" dirty="0">
                <a:latin typeface="Meiryo UI" panose="020B0604030504040204" pitchFamily="50" charset="-128"/>
                <a:ea typeface="Meiryo UI" panose="020B0604030504040204" pitchFamily="50" charset="-128"/>
              </a:rPr>
              <a:t>名、後期講座</a:t>
            </a:r>
            <a:r>
              <a:rPr lang="en-US" altLang="ja-JP" sz="1200" dirty="0">
                <a:latin typeface="Meiryo UI" panose="020B0604030504040204" pitchFamily="50" charset="-128"/>
                <a:ea typeface="Meiryo UI" panose="020B0604030504040204" pitchFamily="50" charset="-128"/>
              </a:rPr>
              <a:t>41</a:t>
            </a:r>
            <a:r>
              <a:rPr lang="ja-JP" altLang="en-US" sz="1200" dirty="0">
                <a:latin typeface="Meiryo UI" panose="020B0604030504040204" pitchFamily="50" charset="-128"/>
                <a:ea typeface="Meiryo UI" panose="020B0604030504040204" pitchFamily="50" charset="-128"/>
              </a:rPr>
              <a:t>名予定）の参加</a:t>
            </a: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内容</a:t>
            </a:r>
            <a:r>
              <a:rPr lang="en-US" altLang="ja-JP" sz="1200" dirty="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ピアニカ演奏を一定期間実践</a:t>
            </a:r>
          </a:p>
          <a:p>
            <a:r>
              <a:rPr lang="ja-JP" altLang="en-US" sz="1200" dirty="0">
                <a:latin typeface="Meiryo UI" panose="020B0604030504040204" pitchFamily="50" charset="-128"/>
                <a:ea typeface="Meiryo UI" panose="020B0604030504040204" pitchFamily="50" charset="-128"/>
              </a:rPr>
              <a:t>		　・楽器演奏講師の指導のもと、演奏の</a:t>
            </a:r>
            <a:r>
              <a:rPr lang="ja-JP" altLang="en-US" sz="1200" dirty="0" smtClean="0">
                <a:latin typeface="Meiryo UI" panose="020B0604030504040204" pitchFamily="50" charset="-128"/>
                <a:ea typeface="Meiryo UI" panose="020B0604030504040204" pitchFamily="50" charset="-128"/>
              </a:rPr>
              <a:t>実践。</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実践の途中には、休憩に体操を挟む（</a:t>
            </a:r>
            <a:r>
              <a:rPr lang="ja-JP" altLang="en-US" sz="1200" dirty="0">
                <a:latin typeface="Meiryo UI" panose="020B0604030504040204" pitchFamily="50" charset="-128"/>
                <a:ea typeface="Meiryo UI" panose="020B0604030504040204" pitchFamily="50" charset="-128"/>
              </a:rPr>
              <a:t>週に一度、全</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回程度）</a:t>
            </a: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・自宅</a:t>
            </a:r>
            <a:r>
              <a:rPr lang="ja-JP" altLang="en-US" sz="1200" dirty="0">
                <a:latin typeface="Meiryo UI" panose="020B0604030504040204" pitchFamily="50" charset="-128"/>
                <a:ea typeface="Meiryo UI" panose="020B0604030504040204" pitchFamily="50" charset="-128"/>
              </a:rPr>
              <a:t>での</a:t>
            </a:r>
            <a:r>
              <a:rPr lang="ja-JP" altLang="en-US" sz="1200" dirty="0" smtClean="0">
                <a:latin typeface="Meiryo UI" panose="020B0604030504040204" pitchFamily="50" charset="-128"/>
                <a:ea typeface="Meiryo UI" panose="020B0604030504040204" pitchFamily="50" charset="-128"/>
              </a:rPr>
              <a:t>練習についても練習時間と日記を記録　　　　</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実践前後の認知機能データを分析</a:t>
            </a:r>
          </a:p>
          <a:p>
            <a:r>
              <a:rPr lang="ja-JP" altLang="en-US" sz="1200" dirty="0">
                <a:latin typeface="Meiryo UI" panose="020B0604030504040204" pitchFamily="50" charset="-128"/>
                <a:ea typeface="Meiryo UI" panose="020B0604030504040204" pitchFamily="50" charset="-128"/>
              </a:rPr>
              <a:t>		　・認知機能（ミニメンタルステート検査（見当識や単語の記銘、計算、図形の描画など））</a:t>
            </a:r>
          </a:p>
          <a:p>
            <a:r>
              <a:rPr lang="ja-JP" altLang="en-US" sz="1200" dirty="0">
                <a:latin typeface="Meiryo UI" panose="020B0604030504040204" pitchFamily="50" charset="-128"/>
                <a:ea typeface="Meiryo UI" panose="020B0604030504040204" pitchFamily="50" charset="-128"/>
              </a:rPr>
              <a:t>		　・運動機能（指先を使う軽作業</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成果</a:t>
            </a: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〇認知機能向上への効果については、検証途中であるが、参加者の事業への意識としては、</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普段測定することができない認知機能測定への関心や、楽器が弾けることの喜び、</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ピアニカ実践後、地域事業での発表など、取組への高い関心が伺える。</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説明会における実演や実体験の言葉、またポスティングによる周知が、事業への</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多くの参加につながった。</a:t>
            </a:r>
            <a:endParaRPr lang="en-US" altLang="ja-JP" sz="1200" dirty="0" smtClean="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012" y="4935642"/>
            <a:ext cx="2639292" cy="1827366"/>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774" y="4935642"/>
            <a:ext cx="2729517" cy="178212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054" y="2568930"/>
            <a:ext cx="2639291" cy="1979468"/>
          </a:xfrm>
          <a:prstGeom prst="rect">
            <a:avLst/>
          </a:prstGeom>
        </p:spPr>
      </p:pic>
      <p:pic>
        <p:nvPicPr>
          <p:cNvPr id="11" name="図 10"/>
          <p:cNvPicPr>
            <a:picLocks noChangeAspect="1"/>
          </p:cNvPicPr>
          <p:nvPr/>
        </p:nvPicPr>
        <p:blipFill rotWithShape="1">
          <a:blip r:embed="rId5" cstate="print">
            <a:extLst>
              <a:ext uri="{28A0092B-C50C-407E-A947-70E740481C1C}">
                <a14:useLocalDpi xmlns:a14="http://schemas.microsoft.com/office/drawing/2010/main" val="0"/>
              </a:ext>
            </a:extLst>
          </a:blip>
          <a:srcRect l="31989" t="15905" r="25607" b="-546"/>
          <a:stretch/>
        </p:blipFill>
        <p:spPr>
          <a:xfrm rot="5400000">
            <a:off x="7278917" y="4454580"/>
            <a:ext cx="1959649" cy="2657206"/>
          </a:xfrm>
          <a:prstGeom prst="rect">
            <a:avLst/>
          </a:prstGeom>
        </p:spPr>
      </p:pic>
      <p:sp>
        <p:nvSpPr>
          <p:cNvPr id="12" name="テキスト ボックス 11"/>
          <p:cNvSpPr txBox="1"/>
          <p:nvPr/>
        </p:nvSpPr>
        <p:spPr>
          <a:xfrm>
            <a:off x="8451272" y="2843254"/>
            <a:ext cx="1136073" cy="307777"/>
          </a:xfrm>
          <a:prstGeom prst="rect">
            <a:avLst/>
          </a:prstGeom>
          <a:solidFill>
            <a:schemeClr val="bg1"/>
          </a:solid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事前説明会</a:t>
            </a:r>
            <a:endParaRPr kumimoji="1" lang="ja-JP" altLang="en-US" sz="14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8861770" y="4862142"/>
            <a:ext cx="716194" cy="307777"/>
          </a:xfrm>
          <a:prstGeom prst="rect">
            <a:avLst/>
          </a:prstGeom>
          <a:solidFill>
            <a:schemeClr val="bg1"/>
          </a:solid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検査</a:t>
            </a:r>
            <a:endParaRPr kumimoji="1" lang="ja-JP" altLang="en-US" sz="14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974864" y="5039024"/>
            <a:ext cx="1160440" cy="307777"/>
          </a:xfrm>
          <a:prstGeom prst="rect">
            <a:avLst/>
          </a:prstGeom>
          <a:solidFill>
            <a:schemeClr val="bg1"/>
          </a:solid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ピアニカ教室</a:t>
            </a:r>
            <a:endParaRPr kumimoji="1" lang="ja-JP" altLang="en-US" sz="14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978474" y="5018769"/>
            <a:ext cx="923422" cy="307777"/>
          </a:xfrm>
          <a:prstGeom prst="rect">
            <a:avLst/>
          </a:prstGeom>
          <a:solidFill>
            <a:schemeClr val="bg1"/>
          </a:solid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体操</a:t>
            </a:r>
            <a:endParaRPr kumimoji="1" lang="ja-JP" altLang="en-US" sz="1400" dirty="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054" y="226488"/>
            <a:ext cx="2639291" cy="1979468"/>
          </a:xfrm>
          <a:prstGeom prst="rect">
            <a:avLst/>
          </a:prstGeom>
        </p:spPr>
      </p:pic>
      <p:sp>
        <p:nvSpPr>
          <p:cNvPr id="18" name="テキスト ボックス 17"/>
          <p:cNvSpPr txBox="1"/>
          <p:nvPr/>
        </p:nvSpPr>
        <p:spPr>
          <a:xfrm>
            <a:off x="8469185" y="433874"/>
            <a:ext cx="1136073" cy="307777"/>
          </a:xfrm>
          <a:prstGeom prst="rect">
            <a:avLst/>
          </a:prstGeom>
          <a:solidFill>
            <a:schemeClr val="bg1"/>
          </a:solid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事前説明会</a:t>
            </a:r>
            <a:endParaRPr kumimoji="1" lang="ja-JP" altLang="en-US" sz="1400" dirty="0">
              <a:latin typeface="Meiryo UI" panose="020B0604030504040204" pitchFamily="50" charset="-128"/>
              <a:ea typeface="Meiryo UI" panose="020B0604030504040204" pitchFamily="50" charset="-128"/>
            </a:endParaRPr>
          </a:p>
        </p:txBody>
      </p:sp>
      <p:sp>
        <p:nvSpPr>
          <p:cNvPr id="16" name="正方形/長方形 15"/>
          <p:cNvSpPr/>
          <p:nvPr/>
        </p:nvSpPr>
        <p:spPr>
          <a:xfrm>
            <a:off x="9037221" y="6421212"/>
            <a:ext cx="726141" cy="34179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38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8589" y="176969"/>
            <a:ext cx="5452110" cy="42291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altLang="ja-JP" sz="1463" dirty="0">
                <a:latin typeface="Meiryo UI" panose="020B0604030504040204" pitchFamily="50" charset="-128"/>
                <a:ea typeface="Meiryo UI" panose="020B0604030504040204" pitchFamily="50" charset="-128"/>
              </a:rPr>
              <a:t>AI</a:t>
            </a:r>
            <a:r>
              <a:rPr lang="ja-JP" altLang="en-US" sz="1463" dirty="0">
                <a:latin typeface="Meiryo UI" panose="020B0604030504040204" pitchFamily="50" charset="-128"/>
                <a:ea typeface="Meiryo UI" panose="020B0604030504040204" pitchFamily="50" charset="-128"/>
              </a:rPr>
              <a:t>・ロボットによるコミュニケーションの実践と分析</a:t>
            </a:r>
          </a:p>
        </p:txBody>
      </p:sp>
      <p:sp>
        <p:nvSpPr>
          <p:cNvPr id="3" name="テキスト ボックス 2"/>
          <p:cNvSpPr txBox="1"/>
          <p:nvPr/>
        </p:nvSpPr>
        <p:spPr>
          <a:xfrm>
            <a:off x="148589" y="631588"/>
            <a:ext cx="9577301" cy="5078313"/>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目的</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先進技術を活用したコミュニケーション等が認知機能に及ぼす効果分析と、短時間での認知症スクリーニング法の実証</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研究者</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大阪大学　大学院医学系研究科臨床遺伝子治療学　武田准教授（森下教授）</a:t>
            </a: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検査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実践前後に視線検出技術を活用した新規認知症スクリーニング検査法、従来法での認知機能検査、アンケート形式の健康度評価を施行</a:t>
            </a:r>
          </a:p>
          <a:p>
            <a:r>
              <a:rPr lang="ja-JP" altLang="en-US" sz="1200" dirty="0">
                <a:latin typeface="Meiryo UI" panose="020B0604030504040204" pitchFamily="50" charset="-128"/>
                <a:ea typeface="Meiryo UI" panose="020B0604030504040204" pitchFamily="50" charset="-128"/>
              </a:rPr>
              <a:t>		　・認知機能（新規認知症スクリーニング法、</a:t>
            </a:r>
            <a:r>
              <a:rPr lang="en-US" altLang="ja-JP" sz="1200" dirty="0">
                <a:latin typeface="Meiryo UI" panose="020B0604030504040204" pitchFamily="50" charset="-128"/>
                <a:ea typeface="Meiryo UI" panose="020B0604030504040204" pitchFamily="50" charset="-128"/>
              </a:rPr>
              <a:t>MMSE</a:t>
            </a:r>
            <a:r>
              <a:rPr lang="ja-JP" altLang="en-US"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・心身の健康度評価（</a:t>
            </a:r>
            <a:r>
              <a:rPr lang="en-US" altLang="ja-JP" sz="1200" dirty="0">
                <a:latin typeface="Meiryo UI" panose="020B0604030504040204" pitchFamily="50" charset="-128"/>
                <a:ea typeface="Meiryo UI" panose="020B0604030504040204" pitchFamily="50" charset="-128"/>
              </a:rPr>
              <a:t>GDS</a:t>
            </a:r>
            <a:r>
              <a:rPr lang="ja-JP" altLang="en-US" sz="1200" dirty="0">
                <a:latin typeface="Meiryo UI" panose="020B0604030504040204" pitchFamily="50" charset="-128"/>
                <a:ea typeface="Meiryo UI" panose="020B0604030504040204" pitchFamily="50" charset="-128"/>
              </a:rPr>
              <a:t>調査、</a:t>
            </a:r>
            <a:r>
              <a:rPr lang="en-US" altLang="ja-JP" sz="1200" dirty="0">
                <a:latin typeface="Meiryo UI" panose="020B0604030504040204" pitchFamily="50" charset="-128"/>
                <a:ea typeface="Meiryo UI" panose="020B0604030504040204" pitchFamily="50" charset="-128"/>
              </a:rPr>
              <a:t>SF-8</a:t>
            </a:r>
            <a:r>
              <a:rPr lang="ja-JP" altLang="en-US" sz="1200" dirty="0">
                <a:latin typeface="Meiryo UI" panose="020B0604030504040204" pitchFamily="50" charset="-128"/>
                <a:ea typeface="Meiryo UI" panose="020B0604030504040204" pitchFamily="50" charset="-128"/>
              </a:rPr>
              <a:t>調査、</a:t>
            </a:r>
            <a:r>
              <a:rPr lang="en-US" altLang="ja-JP" sz="1200" dirty="0">
                <a:latin typeface="Meiryo UI" panose="020B0604030504040204" pitchFamily="50" charset="-128"/>
                <a:ea typeface="Meiryo UI" panose="020B0604030504040204" pitchFamily="50" charset="-128"/>
              </a:rPr>
              <a:t>ikigai-9</a:t>
            </a:r>
            <a:r>
              <a:rPr lang="ja-JP" altLang="en-US" sz="1200" dirty="0">
                <a:latin typeface="Meiryo UI" panose="020B0604030504040204" pitchFamily="50" charset="-128"/>
                <a:ea typeface="Meiryo UI" panose="020B0604030504040204" pitchFamily="50" charset="-128"/>
              </a:rPr>
              <a:t>調査）</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成果</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〇認知機能向上への効果については、事業途中のため検証中。</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・介入前評価において、新規認知症スクリーニング法は高齢者でも検査しやすく精度の良い認知機能スコアが得られることが実証された。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・デュアルタスクトレーニング（高石市）は参加者に積極的に取り組んで頂けている。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ロボットによるコミュニケーション促進も介護施設通所者および介護スタッフに好評を得ており、高齢の方も積極的に取り組めている。</a:t>
            </a:r>
            <a:endParaRPr lang="en-US" altLang="ja-JP" sz="12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48589" y="1113589"/>
            <a:ext cx="4860000" cy="3046988"/>
          </a:xfrm>
          <a:prstGeom prst="rect">
            <a:avLst/>
          </a:prstGeom>
          <a:noFill/>
          <a:ln>
            <a:solidFill>
              <a:schemeClr val="bg1">
                <a:lumMod val="50000"/>
              </a:schemeClr>
            </a:solidFill>
            <a:prstDash val="sysDot"/>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①高石市（</a:t>
            </a:r>
            <a:r>
              <a:rPr kumimoji="1" lang="ja-JP" altLang="en-US" sz="1200" dirty="0" smtClean="0">
                <a:latin typeface="Meiryo UI" panose="020B0604030504040204" pitchFamily="50" charset="-128"/>
                <a:ea typeface="Meiryo UI" panose="020B0604030504040204" pitchFamily="50" charset="-128"/>
              </a:rPr>
              <a:t>デュアルタスクの運動ゲーム</a:t>
            </a:r>
            <a:r>
              <a:rPr kumimoji="1" lang="ja-JP" altLang="en-US" sz="1200" dirty="0">
                <a:latin typeface="Meiryo UI" panose="020B0604030504040204" pitchFamily="50" charset="-128"/>
                <a:ea typeface="Meiryo UI" panose="020B0604030504040204" pitchFamily="50" charset="-128"/>
              </a:rPr>
              <a:t>による認知機能向上）</a:t>
            </a:r>
          </a:p>
          <a:p>
            <a:endParaRPr kumimoji="1" lang="ja-JP" altLang="en-US"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期間</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検査（</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回目）</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日（木）</a:t>
            </a:r>
          </a:p>
          <a:p>
            <a:r>
              <a:rPr kumimoji="1" lang="ja-JP" altLang="en-US" sz="1200" dirty="0">
                <a:latin typeface="Meiryo UI" panose="020B0604030504040204" pitchFamily="50" charset="-128"/>
                <a:ea typeface="Meiryo UI" panose="020B0604030504040204" pitchFamily="50" charset="-128"/>
              </a:rPr>
              <a:t>　　　　　　　　　検査（</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回目）</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26</a:t>
            </a:r>
            <a:r>
              <a:rPr kumimoji="1" lang="ja-JP" altLang="en-US" sz="1200" dirty="0">
                <a:latin typeface="Meiryo UI" panose="020B0604030504040204" pitchFamily="50" charset="-128"/>
                <a:ea typeface="Meiryo UI" panose="020B0604030504040204" pitchFamily="50" charset="-128"/>
              </a:rPr>
              <a:t>日（木）</a:t>
            </a:r>
          </a:p>
          <a:p>
            <a:r>
              <a:rPr kumimoji="1" lang="ja-JP" altLang="en-US" sz="1200" dirty="0">
                <a:latin typeface="Meiryo UI" panose="020B0604030504040204" pitchFamily="50" charset="-128"/>
                <a:ea typeface="Meiryo UI" panose="020B0604030504040204" pitchFamily="50" charset="-128"/>
              </a:rPr>
              <a:t>　　　　　　　　　実践　</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日（木）～</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rPr>
              <a:t>日（木）までで計６回</a:t>
            </a:r>
          </a:p>
          <a:p>
            <a:r>
              <a:rPr kumimoji="1" lang="ja-JP" altLang="en-US" sz="1200" dirty="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対象</a:t>
            </a:r>
            <a:r>
              <a:rPr kumimoji="1" lang="ja-JP" altLang="en-US" sz="1200" dirty="0" smtClean="0">
                <a:latin typeface="Meiryo UI" panose="020B0604030504040204" pitchFamily="50" charset="-128"/>
                <a:ea typeface="Meiryo UI" panose="020B0604030504040204" pitchFamily="50" charset="-128"/>
              </a:rPr>
              <a:t>群</a:t>
            </a:r>
            <a:r>
              <a:rPr kumimoji="1" lang="ja-JP" altLang="en-US" sz="1200" dirty="0">
                <a:latin typeface="Meiryo UI" panose="020B0604030504040204" pitchFamily="50" charset="-128"/>
                <a:ea typeface="Meiryo UI" panose="020B0604030504040204" pitchFamily="50" charset="-128"/>
              </a:rPr>
              <a:t>は設けない</a:t>
            </a: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場所</a:t>
            </a:r>
            <a:r>
              <a:rPr kumimoji="1" lang="en-US" altLang="ja-JP"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高石市立総合体育館（カモンたかいし）</a:t>
            </a:r>
            <a:endParaRPr kumimoji="1" lang="ja-JP" altLang="en-US"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対象</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高石市市民</a:t>
            </a:r>
            <a:r>
              <a:rPr kumimoji="1" lang="ja-JP" altLang="en-US" sz="1200" dirty="0" smtClean="0">
                <a:latin typeface="Meiryo UI" panose="020B0604030504040204" pitchFamily="50" charset="-128"/>
                <a:ea typeface="Meiryo UI" panose="020B0604030504040204" pitchFamily="50" charset="-128"/>
              </a:rPr>
              <a:t>（高石健幸リビング・ラボの健幸モニター</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rPr>
              <a:t>名</a:t>
            </a: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内容</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ゲーム感覚でデュアルタスクで体を動かし認知機能向上を</a:t>
            </a:r>
          </a:p>
          <a:p>
            <a:r>
              <a:rPr kumimoji="1" lang="ja-JP" altLang="en-US" sz="1200" dirty="0">
                <a:latin typeface="Meiryo UI" panose="020B0604030504040204" pitchFamily="50" charset="-128"/>
                <a:ea typeface="Meiryo UI" panose="020B0604030504040204" pitchFamily="50" charset="-128"/>
              </a:rPr>
              <a:t>　　　　　　　　　図る実践、</a:t>
            </a:r>
            <a:r>
              <a:rPr kumimoji="1" lang="ja-JP" altLang="en-US" sz="1200" dirty="0" smtClean="0">
                <a:latin typeface="Meiryo UI" panose="020B0604030504040204" pitchFamily="50" charset="-128"/>
                <a:ea typeface="Meiryo UI" panose="020B0604030504040204" pitchFamily="50" charset="-128"/>
              </a:rPr>
              <a:t>毎回</a:t>
            </a:r>
            <a:r>
              <a:rPr kumimoji="1" lang="en-US" altLang="ja-JP" sz="1200" dirty="0">
                <a:latin typeface="Meiryo UI" panose="020B0604030504040204" pitchFamily="50" charset="-128"/>
                <a:ea typeface="Meiryo UI" panose="020B0604030504040204" pitchFamily="50" charset="-128"/>
              </a:rPr>
              <a:t>TUG(Timed Up &amp; Go test)</a:t>
            </a:r>
            <a:r>
              <a:rPr kumimoji="1" lang="ja-JP" altLang="en-US" sz="1200" dirty="0">
                <a:latin typeface="Meiryo UI" panose="020B0604030504040204" pitchFamily="50" charset="-128"/>
                <a:ea typeface="Meiryo UI" panose="020B0604030504040204" pitchFamily="50" charset="-128"/>
              </a:rPr>
              <a:t>　</a:t>
            </a: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週に一度、全６回、</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人</a:t>
            </a: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分</a:t>
            </a:r>
            <a:r>
              <a:rPr kumimoji="1" lang="ja-JP" altLang="en-US" sz="1200" dirty="0" smtClean="0">
                <a:latin typeface="Meiryo UI" panose="020B0604030504040204" pitchFamily="50" charset="-128"/>
                <a:ea typeface="Meiryo UI" panose="020B0604030504040204" pitchFamily="50" charset="-128"/>
              </a:rPr>
              <a:t>程度</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アルカディア</a:t>
            </a:r>
            <a:r>
              <a:rPr kumimoji="1" lang="ja-JP" altLang="en-US" sz="1200" dirty="0">
                <a:latin typeface="Meiryo UI" panose="020B0604030504040204" pitchFamily="50" charset="-128"/>
                <a:ea typeface="Meiryo UI" panose="020B0604030504040204" pitchFamily="50" charset="-128"/>
              </a:rPr>
              <a:t>・システムズ</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株</a:t>
            </a:r>
            <a:r>
              <a:rPr kumimoji="1" lang="en-US" altLang="ja-JP"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997462" y="1113589"/>
            <a:ext cx="4860000" cy="3046988"/>
          </a:xfrm>
          <a:prstGeom prst="rect">
            <a:avLst/>
          </a:prstGeom>
          <a:noFill/>
          <a:ln>
            <a:solidFill>
              <a:schemeClr val="bg1">
                <a:lumMod val="50000"/>
              </a:schemeClr>
            </a:solidFill>
            <a:prstDash val="sysDot"/>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②高齢者介護施設利用者（</a:t>
            </a:r>
            <a:r>
              <a:rPr kumimoji="1" lang="ja-JP" altLang="en-US" sz="1200" dirty="0" smtClean="0">
                <a:latin typeface="Meiryo UI" panose="020B0604030504040204" pitchFamily="50" charset="-128"/>
                <a:ea typeface="Meiryo UI" panose="020B0604030504040204" pitchFamily="50" charset="-128"/>
              </a:rPr>
              <a:t>ヒューマンライフケア（株）運営</a:t>
            </a:r>
            <a:r>
              <a:rPr kumimoji="1" lang="ja-JP" altLang="en-US" sz="1200" dirty="0">
                <a:latin typeface="Meiryo UI" panose="020B0604030504040204" pitchFamily="50" charset="-128"/>
                <a:ea typeface="Meiryo UI" panose="020B0604030504040204" pitchFamily="50" charset="-128"/>
              </a:rPr>
              <a:t>施設）</a:t>
            </a:r>
            <a:endParaRPr kumimoji="1"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期間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検査（</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回目）</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日（木）、</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日（木）</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検査（</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回目）</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月５日（木）及び</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rPr>
              <a:t>日（木）</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実践　</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月３日（木）～</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日（木）までで計６回</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場所</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介護施設（豊中市、吹田市）、参加者自宅</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対象</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高齢者介護施設利用者（ヒューマンライフケア社運営施設）</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内容</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群：</a:t>
            </a:r>
            <a:r>
              <a:rPr kumimoji="1" lang="en-US" altLang="ja-JP" sz="1200" dirty="0">
                <a:latin typeface="Meiryo UI" panose="020B0604030504040204" pitchFamily="50" charset="-128"/>
                <a:ea typeface="Meiryo UI" panose="020B0604030504040204" pitchFamily="50" charset="-128"/>
              </a:rPr>
              <a:t>25</a:t>
            </a:r>
            <a:r>
              <a:rPr kumimoji="1" lang="ja-JP" altLang="en-US" sz="1200" dirty="0">
                <a:latin typeface="Meiryo UI" panose="020B0604030504040204" pitchFamily="50" charset="-128"/>
                <a:ea typeface="Meiryo UI" panose="020B0604030504040204" pitchFamily="50" charset="-128"/>
              </a:rPr>
              <a:t>名（</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回目検査受検者）うち自宅設置者 </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名</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rPr>
              <a:t>ロボを自宅に設置し、認知機能向上のプログラミングに</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基づくコミュニケーション促進を一定期間実践</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・施設における</a:t>
            </a:r>
            <a:r>
              <a:rPr kumimoji="1" lang="en-US" altLang="ja-JP" sz="1200" dirty="0">
                <a:latin typeface="Meiryo UI" panose="020B0604030504040204" pitchFamily="50" charset="-128"/>
                <a:ea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rPr>
              <a:t>ロボットを活用したコミュニケーション促進及び</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脳</a:t>
            </a:r>
            <a:r>
              <a:rPr kumimoji="1" lang="ja-JP" altLang="en-US" sz="1200" dirty="0" smtClean="0">
                <a:latin typeface="Meiryo UI" panose="020B0604030504040204" pitchFamily="50" charset="-128"/>
                <a:ea typeface="Meiryo UI" panose="020B0604030504040204" pitchFamily="50" charset="-128"/>
              </a:rPr>
              <a:t>トレーニング本、体操の</a:t>
            </a:r>
            <a:r>
              <a:rPr kumimoji="1" lang="ja-JP" altLang="en-US" sz="1200" dirty="0">
                <a:latin typeface="Meiryo UI" panose="020B0604030504040204" pitchFamily="50" charset="-128"/>
                <a:ea typeface="Meiryo UI" panose="020B0604030504040204" pitchFamily="50" charset="-128"/>
              </a:rPr>
              <a:t>実践</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週に一度、全６回、各回</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分</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err="1" smtClean="0">
                <a:latin typeface="Meiryo UI" panose="020B0604030504040204" pitchFamily="50" charset="-128"/>
                <a:ea typeface="Meiryo UI" panose="020B0604030504040204" pitchFamily="50" charset="-128"/>
              </a:rPr>
              <a:t>Zuuku</a:t>
            </a:r>
            <a:r>
              <a:rPr kumimoji="1" lang="ja-JP" altLang="en-US" sz="1200" dirty="0" smtClean="0">
                <a:latin typeface="Meiryo UI" panose="020B0604030504040204" pitchFamily="50" charset="-128"/>
                <a:ea typeface="Meiryo UI" panose="020B0604030504040204" pitchFamily="50" charset="-128"/>
              </a:rPr>
              <a:t>（（株）ハタプロ</a:t>
            </a:r>
            <a:r>
              <a:rPr kumimoji="1" lang="ja-JP" altLang="en-US" sz="1200" dirty="0">
                <a:latin typeface="Meiryo UI" panose="020B0604030504040204" pitchFamily="50" charset="-128"/>
                <a:ea typeface="Meiryo UI" panose="020B0604030504040204" pitchFamily="50" charset="-128"/>
              </a:rPr>
              <a:t>使用）</a:t>
            </a:r>
            <a:endParaRPr kumimoji="1" lang="en-US" altLang="ja-JP" sz="1200" dirty="0">
              <a:latin typeface="Meiryo UI" panose="020B0604030504040204" pitchFamily="50" charset="-128"/>
              <a:ea typeface="Meiryo UI" panose="020B0604030504040204" pitchFamily="50" charset="-128"/>
            </a:endParaRPr>
          </a:p>
          <a:p>
            <a:pPr lvl="0" defTabSz="914400">
              <a:defRPr/>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【B</a:t>
            </a:r>
            <a:r>
              <a:rPr kumimoji="1" lang="ja-JP" altLang="en-US" sz="1200" dirty="0">
                <a:latin typeface="Meiryo UI" panose="020B0604030504040204" pitchFamily="50" charset="-128"/>
                <a:ea typeface="Meiryo UI" panose="020B0604030504040204" pitchFamily="50" charset="-128"/>
              </a:rPr>
              <a:t>群：</a:t>
            </a:r>
            <a:r>
              <a:rPr kumimoji="1" lang="en-US" altLang="ja-JP" sz="1200" dirty="0">
                <a:latin typeface="Meiryo UI" panose="020B0604030504040204" pitchFamily="50" charset="-128"/>
                <a:ea typeface="Meiryo UI" panose="020B0604030504040204" pitchFamily="50" charset="-128"/>
              </a:rPr>
              <a:t>23</a:t>
            </a:r>
            <a:r>
              <a:rPr kumimoji="1" lang="ja-JP" altLang="en-US" sz="1200" dirty="0">
                <a:latin typeface="Meiryo UI" panose="020B0604030504040204" pitchFamily="50" charset="-128"/>
                <a:ea typeface="Meiryo UI" panose="020B0604030504040204" pitchFamily="50" charset="-128"/>
              </a:rPr>
              <a:t>名（１回目検査受検者）</a:t>
            </a:r>
            <a:r>
              <a:rPr kumimoji="1" lang="en-US" altLang="ja-JP" sz="1200" dirty="0">
                <a:latin typeface="Meiryo UI" panose="020B0604030504040204" pitchFamily="50" charset="-128"/>
                <a:ea typeface="Meiryo UI" panose="020B0604030504040204" pitchFamily="50" charset="-128"/>
              </a:rPr>
              <a:t>】</a:t>
            </a:r>
          </a:p>
          <a:p>
            <a:pPr lvl="0" defTabSz="914400">
              <a:defRPr/>
            </a:pPr>
            <a:r>
              <a:rPr kumimoji="1" lang="ja-JP" altLang="en-US" sz="1200" dirty="0">
                <a:latin typeface="Meiryo UI" panose="020B0604030504040204" pitchFamily="50" charset="-128"/>
                <a:ea typeface="Meiryo UI" panose="020B0604030504040204" pitchFamily="50" charset="-128"/>
              </a:rPr>
              <a:t>　　　　　　　　　　脳</a:t>
            </a:r>
            <a:r>
              <a:rPr kumimoji="1" lang="ja-JP" altLang="en-US" sz="1200" dirty="0" smtClean="0">
                <a:latin typeface="Meiryo UI" panose="020B0604030504040204" pitchFamily="50" charset="-128"/>
                <a:ea typeface="Meiryo UI" panose="020B0604030504040204" pitchFamily="50" charset="-128"/>
              </a:rPr>
              <a:t>トレーニング本、体操の</a:t>
            </a:r>
            <a:r>
              <a:rPr kumimoji="1" lang="ja-JP" altLang="en-US" sz="1200" dirty="0">
                <a:latin typeface="Meiryo UI" panose="020B0604030504040204" pitchFamily="50" charset="-128"/>
                <a:ea typeface="Meiryo UI" panose="020B0604030504040204" pitchFamily="50" charset="-128"/>
              </a:rPr>
              <a:t>実践</a:t>
            </a:r>
            <a:endParaRPr kumimoji="1" lang="en-US" altLang="ja-JP" sz="12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205" y="5489914"/>
            <a:ext cx="2327738" cy="1315606"/>
          </a:xfrm>
          <a:prstGeom prst="rect">
            <a:avLst/>
          </a:prstGeom>
        </p:spPr>
      </p:pic>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19815" r="8346"/>
          <a:stretch/>
        </p:blipFill>
        <p:spPr>
          <a:xfrm>
            <a:off x="2677559" y="5521622"/>
            <a:ext cx="2112820" cy="1283897"/>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3818" y="5521622"/>
            <a:ext cx="2094316" cy="1267977"/>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4854" y="5489913"/>
            <a:ext cx="2094316" cy="1261909"/>
          </a:xfrm>
          <a:prstGeom prst="rect">
            <a:avLst/>
          </a:prstGeom>
        </p:spPr>
      </p:pic>
      <p:sp>
        <p:nvSpPr>
          <p:cNvPr id="15" name="テキスト ボックス 14"/>
          <p:cNvSpPr txBox="1"/>
          <p:nvPr/>
        </p:nvSpPr>
        <p:spPr>
          <a:xfrm>
            <a:off x="7258134" y="6543378"/>
            <a:ext cx="2025502" cy="246221"/>
          </a:xfrm>
          <a:prstGeom prst="rect">
            <a:avLst/>
          </a:prstGeom>
          <a:solidFill>
            <a:schemeClr val="bg1"/>
          </a:solid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視線検出による新規認知機能検査</a:t>
            </a:r>
          </a:p>
        </p:txBody>
      </p:sp>
      <p:sp>
        <p:nvSpPr>
          <p:cNvPr id="16" name="テキスト ボックス 15"/>
          <p:cNvSpPr txBox="1"/>
          <p:nvPr/>
        </p:nvSpPr>
        <p:spPr>
          <a:xfrm>
            <a:off x="5159179" y="6550625"/>
            <a:ext cx="1055198" cy="246221"/>
          </a:xfrm>
          <a:prstGeom prst="rect">
            <a:avLst/>
          </a:prstGeom>
          <a:solidFill>
            <a:schemeClr val="bg1"/>
          </a:solid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認知機能検査</a:t>
            </a:r>
          </a:p>
        </p:txBody>
      </p:sp>
      <p:sp>
        <p:nvSpPr>
          <p:cNvPr id="17" name="テキスト ボックス 16"/>
          <p:cNvSpPr txBox="1"/>
          <p:nvPr/>
        </p:nvSpPr>
        <p:spPr>
          <a:xfrm>
            <a:off x="2672242" y="5489726"/>
            <a:ext cx="1141302"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実践（運動）</a:t>
            </a:r>
          </a:p>
        </p:txBody>
      </p:sp>
      <p:sp>
        <p:nvSpPr>
          <p:cNvPr id="18" name="テキスト ボックス 17"/>
          <p:cNvSpPr txBox="1"/>
          <p:nvPr/>
        </p:nvSpPr>
        <p:spPr>
          <a:xfrm>
            <a:off x="249206" y="5486251"/>
            <a:ext cx="1870218"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実践（デュアルタスクゲーム）</a:t>
            </a:r>
          </a:p>
        </p:txBody>
      </p:sp>
      <p:sp>
        <p:nvSpPr>
          <p:cNvPr id="19" name="正方形/長方形 18"/>
          <p:cNvSpPr/>
          <p:nvPr/>
        </p:nvSpPr>
        <p:spPr>
          <a:xfrm>
            <a:off x="9194509" y="6428915"/>
            <a:ext cx="587634" cy="34179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7618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5841" y="642502"/>
            <a:ext cx="9553947" cy="3231654"/>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目的</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自分の健康状態を知ることができるアンチエイジングをきっかけに、行動変容や心の健康への相乗効果を分析</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研究者</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大阪大学　医学系研究科臨床遺伝子治療学　森下教授</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期間</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５月</a:t>
            </a:r>
            <a:r>
              <a:rPr lang="en-US" altLang="ja-JP" sz="1200" dirty="0">
                <a:latin typeface="Meiryo UI" panose="020B0604030504040204" pitchFamily="50" charset="-128"/>
                <a:ea typeface="Meiryo UI" panose="020B0604030504040204" pitchFamily="50" charset="-128"/>
              </a:rPr>
              <a:t>25</a:t>
            </a:r>
            <a:r>
              <a:rPr lang="ja-JP" altLang="en-US" sz="1200" dirty="0">
                <a:latin typeface="Meiryo UI" panose="020B0604030504040204" pitchFamily="50" charset="-128"/>
                <a:ea typeface="Meiryo UI" panose="020B0604030504040204" pitchFamily="50" charset="-128"/>
              </a:rPr>
              <a:t>日（土）、</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日（日）</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場所</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関西テレビ放送㈱社屋及メビック扇町</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対象</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一般府民（</a:t>
            </a:r>
            <a:r>
              <a:rPr lang="en-US" altLang="ja-JP" sz="1200" dirty="0">
                <a:latin typeface="Meiryo UI" panose="020B0604030504040204" pitchFamily="50" charset="-128"/>
                <a:ea typeface="Meiryo UI" panose="020B0604030504040204" pitchFamily="50" charset="-128"/>
              </a:rPr>
              <a:t>5/25</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アンチエイジングフェア来場者</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延べ１万人の来場者中</a:t>
            </a:r>
            <a:r>
              <a:rPr lang="en-US" altLang="ja-JP" sz="1200" dirty="0" smtClean="0">
                <a:latin typeface="Meiryo UI" panose="020B0604030504040204" pitchFamily="50" charset="-128"/>
                <a:ea typeface="Meiryo UI" panose="020B0604030504040204" pitchFamily="50" charset="-128"/>
              </a:rPr>
              <a:t>3,066</a:t>
            </a:r>
            <a:r>
              <a:rPr lang="ja-JP" altLang="en-US" sz="1200" dirty="0" smtClean="0">
                <a:latin typeface="Meiryo UI" panose="020B0604030504040204" pitchFamily="50" charset="-128"/>
                <a:ea typeface="Meiryo UI" panose="020B0604030504040204" pitchFamily="50" charset="-128"/>
              </a:rPr>
              <a:t>人の回答</a:t>
            </a:r>
            <a:endParaRPr lang="ja-JP" altLang="en-US"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内容</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アンチエイジングを通じた心身の健康への効果分析</a:t>
            </a:r>
          </a:p>
          <a:p>
            <a:r>
              <a:rPr lang="ja-JP" altLang="en-US" sz="1200" dirty="0">
                <a:latin typeface="Meiryo UI" panose="020B0604030504040204" pitchFamily="50" charset="-128"/>
                <a:ea typeface="Meiryo UI" panose="020B0604030504040204" pitchFamily="50" charset="-128"/>
              </a:rPr>
              <a:t>　　　　　　　　　　・　普段測定しない方法で自分の体を測定することと、行動変容との関連。</a:t>
            </a:r>
          </a:p>
          <a:p>
            <a:r>
              <a:rPr lang="ja-JP" altLang="en-US" sz="1200" dirty="0">
                <a:latin typeface="Meiryo UI" panose="020B0604030504040204" pitchFamily="50" charset="-128"/>
                <a:ea typeface="Meiryo UI" panose="020B0604030504040204" pitchFamily="50" charset="-128"/>
              </a:rPr>
              <a:t>　　　　　　　　　　・　自身の心身の若返りとの関連。</a:t>
            </a:r>
          </a:p>
          <a:p>
            <a:r>
              <a:rPr lang="ja-JP" altLang="en-US" sz="1200" dirty="0">
                <a:latin typeface="Meiryo UI" panose="020B0604030504040204" pitchFamily="50" charset="-128"/>
                <a:ea typeface="Meiryo UI" panose="020B0604030504040204" pitchFamily="50" charset="-128"/>
              </a:rPr>
              <a:t>		○アンケート結果を分析し、アンチエイジングを通じた行動変容の普及につなげていく。</a:t>
            </a:r>
          </a:p>
          <a:p>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成果</a:t>
            </a: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〇　「見た目の年齢と取組み歴（アンチエイジングを意識し、何かを始めた時期）」の間に</a:t>
            </a:r>
            <a:r>
              <a:rPr lang="ja-JP" altLang="en-US" sz="1200" dirty="0" smtClean="0">
                <a:latin typeface="Meiryo UI" panose="020B0604030504040204" pitchFamily="50" charset="-128"/>
                <a:ea typeface="Meiryo UI" panose="020B0604030504040204" pitchFamily="50" charset="-128"/>
              </a:rPr>
              <a:t>は関連性</a:t>
            </a:r>
            <a:r>
              <a:rPr lang="ja-JP" altLang="en-US" sz="1200" dirty="0">
                <a:latin typeface="Meiryo UI" panose="020B0604030504040204" pitchFamily="50" charset="-128"/>
                <a:ea typeface="Meiryo UI" panose="020B0604030504040204" pitchFamily="50" charset="-128"/>
              </a:rPr>
              <a:t>が伺え、継続してアンチエイジングに</a:t>
            </a:r>
            <a:r>
              <a:rPr lang="ja-JP" altLang="en-US" sz="1200" dirty="0" smtClean="0">
                <a:latin typeface="Meiryo UI" panose="020B0604030504040204" pitchFamily="50" charset="-128"/>
                <a:ea typeface="Meiryo UI" panose="020B0604030504040204" pitchFamily="50" charset="-128"/>
              </a:rPr>
              <a:t>取り組</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err="1" smtClean="0">
                <a:latin typeface="Meiryo UI" panose="020B0604030504040204" pitchFamily="50" charset="-128"/>
                <a:ea typeface="Meiryo UI" panose="020B0604030504040204" pitchFamily="50" charset="-128"/>
              </a:rPr>
              <a:t>んで</a:t>
            </a:r>
            <a:r>
              <a:rPr lang="ja-JP" altLang="en-US" sz="1200" dirty="0">
                <a:latin typeface="Meiryo UI" panose="020B0604030504040204" pitchFamily="50" charset="-128"/>
                <a:ea typeface="Meiryo UI" panose="020B0604030504040204" pitchFamily="50" charset="-128"/>
              </a:rPr>
              <a:t>いくことで、「</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歳若返り」に</a:t>
            </a:r>
            <a:r>
              <a:rPr lang="ja-JP" altLang="en-US" sz="1200" dirty="0" smtClean="0">
                <a:latin typeface="Meiryo UI" panose="020B0604030504040204" pitchFamily="50" charset="-128"/>
                <a:ea typeface="Meiryo UI" panose="020B0604030504040204" pitchFamily="50" charset="-128"/>
              </a:rPr>
              <a:t>つながっていく</a:t>
            </a:r>
            <a:r>
              <a:rPr lang="ja-JP" altLang="en-US" sz="1200" dirty="0">
                <a:latin typeface="Meiryo UI" panose="020B0604030504040204" pitchFamily="50" charset="-128"/>
                <a:ea typeface="Meiryo UI" panose="020B0604030504040204" pitchFamily="50" charset="-128"/>
              </a:rPr>
              <a:t>と考えられる。</a:t>
            </a:r>
          </a:p>
          <a:p>
            <a:r>
              <a:rPr lang="ja-JP" altLang="en-US" sz="1200" dirty="0" smtClean="0">
                <a:latin typeface="Meiryo UI" panose="020B0604030504040204" pitchFamily="50" charset="-128"/>
                <a:ea typeface="Meiryo UI" panose="020B0604030504040204" pitchFamily="50" charset="-128"/>
              </a:rPr>
              <a:t>　　　　　　　　　　また</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アンケート結果では</a:t>
            </a:r>
            <a:r>
              <a:rPr lang="ja-JP" altLang="en-US" sz="1200" dirty="0">
                <a:latin typeface="Meiryo UI" panose="020B0604030504040204" pitchFamily="50" charset="-128"/>
                <a:ea typeface="Meiryo UI" panose="020B0604030504040204" pitchFamily="50" charset="-128"/>
              </a:rPr>
              <a:t>、アンチエイジングのイベントを通じて行動</a:t>
            </a:r>
            <a:r>
              <a:rPr lang="ja-JP" altLang="en-US" sz="1200" dirty="0" smtClean="0">
                <a:latin typeface="Meiryo UI" panose="020B0604030504040204" pitchFamily="50" charset="-128"/>
                <a:ea typeface="Meiryo UI" panose="020B0604030504040204" pitchFamily="50" charset="-128"/>
              </a:rPr>
              <a:t>変容</a:t>
            </a:r>
            <a:r>
              <a:rPr lang="ja-JP" altLang="en-US" sz="1200" dirty="0">
                <a:latin typeface="Meiryo UI" panose="020B0604030504040204" pitchFamily="50" charset="-128"/>
                <a:ea typeface="Meiryo UI" panose="020B0604030504040204" pitchFamily="50" charset="-128"/>
              </a:rPr>
              <a:t>につながることが現れており、非常に興味深い結果が出たように思う。</a:t>
            </a: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但し、健康意識の高い人は、健康イベントにも積極的に参加するが、そうでない人は、イベントに来ない。今回約１万人と多くの来場者</a:t>
            </a:r>
            <a:r>
              <a:rPr lang="ja-JP" altLang="en-US" sz="1200" dirty="0" smtClean="0">
                <a:latin typeface="Meiryo UI" panose="020B0604030504040204" pitchFamily="50" charset="-128"/>
                <a:ea typeface="Meiryo UI" panose="020B0604030504040204" pitchFamily="50" charset="-128"/>
              </a:rPr>
              <a:t>が　　　　</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あった</a:t>
            </a:r>
            <a:r>
              <a:rPr lang="ja-JP" altLang="en-US" sz="1200" dirty="0">
                <a:latin typeface="Meiryo UI" panose="020B0604030504040204" pitchFamily="50" charset="-128"/>
                <a:ea typeface="Meiryo UI" panose="020B0604030504040204" pitchFamily="50" charset="-128"/>
              </a:rPr>
              <a:t>のは、「アンチエイジング」というキーワードをきっかけにしたことが、府民の興味を引き出せたのではないか。普通の健康イベントでは</a:t>
            </a:r>
            <a:r>
              <a:rPr lang="ja-JP" altLang="en-US" sz="1200" dirty="0" smtClean="0">
                <a:latin typeface="Meiryo UI" panose="020B0604030504040204" pitchFamily="50" charset="-128"/>
                <a:ea typeface="Meiryo UI" panose="020B0604030504040204" pitchFamily="50" charset="-128"/>
              </a:rPr>
              <a:t>来ない</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人</a:t>
            </a:r>
            <a:r>
              <a:rPr lang="ja-JP" altLang="en-US" sz="1200" dirty="0">
                <a:latin typeface="Meiryo UI" panose="020B0604030504040204" pitchFamily="50" charset="-128"/>
                <a:ea typeface="Meiryo UI" panose="020B0604030504040204" pitchFamily="50" charset="-128"/>
              </a:rPr>
              <a:t>達が、興味をひきやすいテーマに設定することで参加を促し、イベントを通じて健康に興味を持ってもらうことが大事。今後、健康への関心</a:t>
            </a:r>
            <a:r>
              <a:rPr lang="ja-JP" altLang="en-US" sz="1200" dirty="0" smtClean="0">
                <a:latin typeface="Meiryo UI" panose="020B0604030504040204" pitchFamily="50" charset="-128"/>
                <a:ea typeface="Meiryo UI" panose="020B0604030504040204" pitchFamily="50" charset="-128"/>
              </a:rPr>
              <a:t>の</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低い</a:t>
            </a:r>
            <a:r>
              <a:rPr lang="ja-JP" altLang="en-US" sz="1200" dirty="0">
                <a:latin typeface="Meiryo UI" panose="020B0604030504040204" pitchFamily="50" charset="-128"/>
                <a:ea typeface="Meiryo UI" panose="020B0604030504040204" pitchFamily="50" charset="-128"/>
              </a:rPr>
              <a:t>人達にどのように興味を持ってもらうかを考えていくことが必要。</a:t>
            </a: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01640" y="1042108"/>
            <a:ext cx="1528763" cy="1217319"/>
          </a:xfrm>
          <a:prstGeom prst="rect">
            <a:avLst/>
          </a:prstGeom>
        </p:spPr>
      </p:pic>
      <p:sp>
        <p:nvSpPr>
          <p:cNvPr id="2" name="角丸四角形 1"/>
          <p:cNvSpPr/>
          <p:nvPr/>
        </p:nvSpPr>
        <p:spPr>
          <a:xfrm>
            <a:off x="175841" y="229852"/>
            <a:ext cx="5452110" cy="42291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ja-JP" altLang="en-US" sz="1463" dirty="0">
                <a:latin typeface="Meiryo UI" panose="020B0604030504040204" pitchFamily="50" charset="-128"/>
                <a:ea typeface="Meiryo UI" panose="020B0604030504040204" pitchFamily="50" charset="-128"/>
              </a:rPr>
              <a:t>アンチエイジングを通じた心身の健康への効果分析</a:t>
            </a:r>
          </a:p>
        </p:txBody>
      </p:sp>
      <p:sp>
        <p:nvSpPr>
          <p:cNvPr id="19" name="角丸四角形 18"/>
          <p:cNvSpPr/>
          <p:nvPr/>
        </p:nvSpPr>
        <p:spPr>
          <a:xfrm>
            <a:off x="175841" y="3890354"/>
            <a:ext cx="5924922" cy="42291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ja-JP" altLang="en-US" sz="1463" dirty="0">
                <a:latin typeface="Meiryo UI" panose="020B0604030504040204" pitchFamily="50" charset="-128"/>
                <a:ea typeface="Meiryo UI" panose="020B0604030504040204" pitchFamily="50" charset="-128"/>
              </a:rPr>
              <a:t>地域の健康資源（地域</a:t>
            </a:r>
            <a:r>
              <a:rPr lang="ja-JP" altLang="en-US" sz="1463" dirty="0" smtClean="0">
                <a:latin typeface="Meiryo UI" panose="020B0604030504040204" pitchFamily="50" charset="-128"/>
                <a:ea typeface="Meiryo UI" panose="020B0604030504040204" pitchFamily="50" charset="-128"/>
              </a:rPr>
              <a:t>のつながり</a:t>
            </a:r>
            <a:r>
              <a:rPr lang="ja-JP" altLang="en-US" sz="1463" dirty="0">
                <a:latin typeface="Meiryo UI" panose="020B0604030504040204" pitchFamily="50" charset="-128"/>
                <a:ea typeface="Meiryo UI" panose="020B0604030504040204" pitchFamily="50" charset="-128"/>
              </a:rPr>
              <a:t>・サロン活動）と健康長寿のデータ分析</a:t>
            </a:r>
          </a:p>
        </p:txBody>
      </p:sp>
      <p:sp>
        <p:nvSpPr>
          <p:cNvPr id="20" name="テキスト ボックス 19"/>
          <p:cNvSpPr txBox="1"/>
          <p:nvPr/>
        </p:nvSpPr>
        <p:spPr>
          <a:xfrm>
            <a:off x="190128" y="4338985"/>
            <a:ext cx="9525372" cy="2492990"/>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目的</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地域在住高齢者の健康長寿の要因を検討し、地域の介護予防事業・健康づくり事業に活用する資料を提供すること</a:t>
            </a:r>
          </a:p>
          <a:p>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研究者</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大阪大学大学院医学系研究科社会医学講座（公衆衛生学講座）　磯教授・白井准教授</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調査期間</a:t>
            </a:r>
            <a:r>
              <a:rPr lang="en-US" altLang="ja-JP" sz="1200" dirty="0">
                <a:latin typeface="Meiryo UI" panose="020B0604030504040204" pitchFamily="50" charset="-128"/>
                <a:ea typeface="Meiryo UI" panose="020B0604030504040204" pitchFamily="50" charset="-128"/>
              </a:rPr>
              <a:t>】	2019</a:t>
            </a:r>
            <a:r>
              <a:rPr lang="ja-JP" altLang="en-US" sz="1200" dirty="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１月</a:t>
            </a:r>
            <a:r>
              <a:rPr lang="ja-JP" altLang="en-US" sz="1200" dirty="0">
                <a:latin typeface="Meiryo UI" panose="020B0604030504040204" pitchFamily="50" charset="-128"/>
                <a:ea typeface="Meiryo UI" panose="020B0604030504040204" pitchFamily="50" charset="-128"/>
              </a:rPr>
              <a:t>～３月（調査票配布期間　</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rPr>
              <a:t>日）</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調査場所</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大阪府八尾市</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対象</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八尾市内の地域在住の</a:t>
            </a:r>
            <a:r>
              <a:rPr lang="en-US" altLang="ja-JP" sz="1200" dirty="0">
                <a:latin typeface="Meiryo UI" panose="020B0604030504040204" pitchFamily="50" charset="-128"/>
                <a:ea typeface="Meiryo UI" panose="020B0604030504040204" pitchFamily="50" charset="-128"/>
              </a:rPr>
              <a:t>65</a:t>
            </a:r>
            <a:r>
              <a:rPr lang="ja-JP" altLang="en-US" sz="1200" dirty="0">
                <a:latin typeface="Meiryo UI" panose="020B0604030504040204" pitchFamily="50" charset="-128"/>
                <a:ea typeface="Meiryo UI" panose="020B0604030504040204" pitchFamily="50" charset="-128"/>
              </a:rPr>
              <a:t>歳以上の高齢者のうち、調査実施時点で入院しておらず、介護認定（要介護認定</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以上）を受けていない者　</a:t>
            </a:r>
          </a:p>
          <a:p>
            <a:r>
              <a:rPr lang="ja-JP" altLang="en-US" sz="1200" dirty="0">
                <a:latin typeface="Meiryo UI" panose="020B0604030504040204" pitchFamily="50" charset="-128"/>
                <a:ea typeface="Meiryo UI" panose="020B0604030504040204" pitchFamily="50" charset="-128"/>
              </a:rPr>
              <a:t>　　　　　　　　　（有効回答数：</a:t>
            </a:r>
            <a:r>
              <a:rPr lang="en-US" altLang="ja-JP" sz="1200" dirty="0">
                <a:latin typeface="Meiryo UI" panose="020B0604030504040204" pitchFamily="50" charset="-128"/>
                <a:ea typeface="Meiryo UI" panose="020B0604030504040204" pitchFamily="50" charset="-128"/>
              </a:rPr>
              <a:t>28</a:t>
            </a:r>
            <a:r>
              <a:rPr lang="ja-JP" altLang="en-US" sz="1200" dirty="0">
                <a:latin typeface="Meiryo UI" panose="020B0604030504040204" pitchFamily="50" charset="-128"/>
                <a:ea typeface="Meiryo UI" panose="020B0604030504040204" pitchFamily="50" charset="-128"/>
              </a:rPr>
              <a:t>小学校地区</a:t>
            </a:r>
            <a:r>
              <a:rPr lang="en-US" altLang="ja-JP" sz="1200" dirty="0">
                <a:latin typeface="Meiryo UI" panose="020B0604030504040204" pitchFamily="50" charset="-128"/>
                <a:ea typeface="Meiryo UI" panose="020B0604030504040204" pitchFamily="50" charset="-128"/>
              </a:rPr>
              <a:t>×250</a:t>
            </a:r>
            <a:r>
              <a:rPr lang="ja-JP" altLang="en-US" sz="1200" dirty="0">
                <a:latin typeface="Meiryo UI" panose="020B0604030504040204" pitchFamily="50" charset="-128"/>
                <a:ea typeface="Meiryo UI" panose="020B0604030504040204" pitchFamily="50" charset="-128"/>
              </a:rPr>
              <a:t>名＝</a:t>
            </a:r>
            <a:r>
              <a:rPr lang="en-US" altLang="ja-JP" sz="1200" dirty="0">
                <a:latin typeface="Meiryo UI" panose="020B0604030504040204" pitchFamily="50" charset="-128"/>
                <a:ea typeface="Meiryo UI" panose="020B0604030504040204" pitchFamily="50" charset="-128"/>
              </a:rPr>
              <a:t>7000</a:t>
            </a:r>
            <a:r>
              <a:rPr lang="ja-JP" altLang="en-US" sz="1200" dirty="0">
                <a:latin typeface="Meiryo UI" panose="020B0604030504040204" pitchFamily="50" charset="-128"/>
                <a:ea typeface="Meiryo UI" panose="020B0604030504040204" pitchFamily="50" charset="-128"/>
              </a:rPr>
              <a:t>票必要</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見える化診断のために　回答率</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割として</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万票配布必要　）</a:t>
            </a:r>
          </a:p>
          <a:p>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内容</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〇日本老年学的評価研究（</a:t>
            </a:r>
            <a:r>
              <a:rPr lang="en-US" altLang="ja-JP" sz="1200" dirty="0">
                <a:latin typeface="Meiryo UI" panose="020B0604030504040204" pitchFamily="50" charset="-128"/>
                <a:ea typeface="Meiryo UI" panose="020B0604030504040204" pitchFamily="50" charset="-128"/>
              </a:rPr>
              <a:t>JAGES</a:t>
            </a:r>
            <a:r>
              <a:rPr lang="ja-JP" altLang="en-US" sz="1200" dirty="0">
                <a:latin typeface="Meiryo UI" panose="020B0604030504040204" pitchFamily="50" charset="-128"/>
                <a:ea typeface="Meiryo UI" panose="020B0604030504040204" pitchFamily="50" charset="-128"/>
              </a:rPr>
              <a:t>調査）と同様の質問票＋八尾市独自項目の質問表を使用し、調査実施する。</a:t>
            </a:r>
          </a:p>
          <a:p>
            <a:r>
              <a:rPr lang="ja-JP" altLang="en-US" sz="1200" dirty="0">
                <a:latin typeface="Meiryo UI" panose="020B0604030504040204" pitchFamily="50" charset="-128"/>
                <a:ea typeface="Meiryo UI" panose="020B0604030504040204" pitchFamily="50" charset="-128"/>
              </a:rPr>
              <a:t>　　　　　　　　　〇</a:t>
            </a:r>
            <a:r>
              <a:rPr lang="en-US" altLang="ja-JP" sz="1200" dirty="0">
                <a:latin typeface="Meiryo UI" panose="020B0604030504040204" pitchFamily="50" charset="-128"/>
                <a:ea typeface="Meiryo UI" panose="020B0604030504040204" pitchFamily="50" charset="-128"/>
              </a:rPr>
              <a:t>JAGES</a:t>
            </a:r>
            <a:r>
              <a:rPr lang="ja-JP" altLang="en-US" sz="1200" dirty="0">
                <a:latin typeface="Meiryo UI" panose="020B0604030504040204" pitchFamily="50" charset="-128"/>
                <a:ea typeface="Meiryo UI" panose="020B0604030504040204" pitchFamily="50" charset="-128"/>
              </a:rPr>
              <a:t>プロジェクトに参画して調査を実施することで、全国</a:t>
            </a:r>
            <a:r>
              <a:rPr lang="en-US" altLang="ja-JP" sz="1200" dirty="0">
                <a:latin typeface="Meiryo UI" panose="020B0604030504040204" pitchFamily="50" charset="-128"/>
                <a:ea typeface="Meiryo UI" panose="020B0604030504040204" pitchFamily="50" charset="-128"/>
              </a:rPr>
              <a:t>40</a:t>
            </a:r>
            <a:r>
              <a:rPr lang="ja-JP" altLang="en-US" sz="1200" dirty="0">
                <a:latin typeface="Meiryo UI" panose="020B0604030504040204" pitchFamily="50" charset="-128"/>
                <a:ea typeface="Meiryo UI" panose="020B0604030504040204" pitchFamily="50" charset="-128"/>
              </a:rPr>
              <a:t>市町村の約</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万人の高齢者データと比較し、地域の健康資源（地域の			　　つながり・サロン活動等）と健康長寿に関連する要因分析を行う。</a:t>
            </a:r>
          </a:p>
          <a:p>
            <a:r>
              <a:rPr lang="ja-JP" altLang="en-US" sz="1200" dirty="0">
                <a:latin typeface="Meiryo UI" panose="020B0604030504040204" pitchFamily="50" charset="-128"/>
                <a:ea typeface="Meiryo UI" panose="020B0604030504040204" pitchFamily="50" charset="-128"/>
              </a:rPr>
              <a:t>　　　　　　　　　〇全国市町村と健康長寿や幸福度・生きがい度に関連する健康指標・生活習慣・社会関係の指標を比較する</a:t>
            </a:r>
          </a:p>
          <a:p>
            <a:r>
              <a:rPr lang="ja-JP" altLang="en-US" sz="1200" dirty="0">
                <a:latin typeface="Meiryo UI" panose="020B0604030504040204" pitchFamily="50" charset="-128"/>
                <a:ea typeface="Meiryo UI" panose="020B0604030504040204" pitchFamily="50" charset="-128"/>
              </a:rPr>
              <a:t>　　　　　　　　　〇調査結果の分析</a:t>
            </a:r>
          </a:p>
          <a:p>
            <a:r>
              <a:rPr lang="ja-JP" altLang="en-US" sz="1200" dirty="0">
                <a:latin typeface="Meiryo UI" panose="020B0604030504040204" pitchFamily="50" charset="-128"/>
                <a:ea typeface="Meiryo UI" panose="020B0604030504040204" pitchFamily="50" charset="-128"/>
              </a:rPr>
              <a:t>　　　　　　　　　　調査結果から、地域のつながりと健康度や幸福度の関連など、地域特性などを分析し、データの見える化を行う</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成果</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今後調査実施予定</a:t>
            </a:r>
            <a:endParaRPr lang="ja-JP" altLang="en-US" sz="12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04310" y="275457"/>
            <a:ext cx="1413488" cy="1803006"/>
          </a:xfrm>
          <a:prstGeom prst="rect">
            <a:avLst/>
          </a:prstGeom>
        </p:spPr>
      </p:pic>
      <p:sp>
        <p:nvSpPr>
          <p:cNvPr id="18" name="テキスト ボックス 17"/>
          <p:cNvSpPr txBox="1"/>
          <p:nvPr/>
        </p:nvSpPr>
        <p:spPr>
          <a:xfrm>
            <a:off x="7210285" y="1924574"/>
            <a:ext cx="896264" cy="307777"/>
          </a:xfrm>
          <a:prstGeom prst="rect">
            <a:avLst/>
          </a:prstGeom>
          <a:solidFill>
            <a:schemeClr val="bg1"/>
          </a:solid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フェア</a:t>
            </a:r>
            <a:endParaRPr kumimoji="1" lang="ja-JP" altLang="en-US" sz="14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325926" y="2078463"/>
            <a:ext cx="1357312" cy="307777"/>
          </a:xfrm>
          <a:prstGeom prst="rect">
            <a:avLst/>
          </a:prstGeom>
          <a:solidFill>
            <a:schemeClr val="bg1"/>
          </a:solid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アンケート用紙</a:t>
            </a:r>
            <a:endParaRPr kumimoji="1" lang="ja-JP" altLang="en-US" sz="1400" dirty="0">
              <a:latin typeface="Meiryo UI" panose="020B0604030504040204" pitchFamily="50" charset="-128"/>
              <a:ea typeface="Meiryo UI" panose="020B0604030504040204" pitchFamily="50" charset="-128"/>
            </a:endParaRPr>
          </a:p>
        </p:txBody>
      </p:sp>
      <p:sp>
        <p:nvSpPr>
          <p:cNvPr id="10" name="正方形/長方形 9"/>
          <p:cNvSpPr/>
          <p:nvPr/>
        </p:nvSpPr>
        <p:spPr>
          <a:xfrm>
            <a:off x="9004582" y="6343858"/>
            <a:ext cx="726141" cy="34179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5</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9312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275399" y="398580"/>
            <a:ext cx="9512864" cy="1115896"/>
          </a:xfrm>
          <a:prstGeom prst="roundRect">
            <a:avLst>
              <a:gd name="adj" fmla="val 3222"/>
            </a:avLst>
          </a:prstGeom>
          <a:ln>
            <a:noFill/>
          </a:ln>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〇企業の取組促進</a:t>
            </a:r>
            <a:endParaRPr kumimoji="1" lang="ja-JP" altLang="en-US" sz="1400" dirty="0">
              <a:solidFill>
                <a:schemeClr val="tx1"/>
              </a:solidFill>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・企業における「</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歳若返り」の取組みの促進、先進的に取り組む企業の情報収集等を行うため、大阪商工会議所、大阪産業局、</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堺市健康寿命延伸産業創出コンソーシアム等との連携、意見交換、情報提供等を実施。</a:t>
            </a:r>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smtClean="0">
              <a:solidFill>
                <a:srgbClr val="FF0000"/>
              </a:solidFill>
              <a:latin typeface="Meiryo UI" panose="020B0604030504040204" pitchFamily="50" charset="-128"/>
              <a:ea typeface="Meiryo UI" panose="020B0604030504040204" pitchFamily="50" charset="-128"/>
            </a:endParaRPr>
          </a:p>
        </p:txBody>
      </p:sp>
      <p:sp>
        <p:nvSpPr>
          <p:cNvPr id="17" name="角丸四角形 16"/>
          <p:cNvSpPr/>
          <p:nvPr/>
        </p:nvSpPr>
        <p:spPr>
          <a:xfrm>
            <a:off x="275399" y="2063864"/>
            <a:ext cx="9512864" cy="2222386"/>
          </a:xfrm>
          <a:prstGeom prst="roundRect">
            <a:avLst>
              <a:gd name="adj" fmla="val 3222"/>
            </a:avLst>
          </a:prstGeom>
          <a:ln>
            <a:noFill/>
          </a:ln>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〇口</a:t>
            </a:r>
            <a:r>
              <a:rPr kumimoji="1" lang="ja-JP" altLang="en-US" sz="1400" dirty="0">
                <a:solidFill>
                  <a:schemeClr val="tx1"/>
                </a:solidFill>
                <a:latin typeface="Meiryo UI" panose="020B0604030504040204" pitchFamily="50" charset="-128"/>
                <a:ea typeface="Meiryo UI" panose="020B0604030504040204" pitchFamily="50" charset="-128"/>
              </a:rPr>
              <a:t>の健康・食に関する府民向け</a:t>
            </a:r>
            <a:r>
              <a:rPr kumimoji="1" lang="en-US" altLang="ja-JP" sz="1400" dirty="0">
                <a:solidFill>
                  <a:schemeClr val="tx1"/>
                </a:solidFill>
                <a:latin typeface="Meiryo UI" panose="020B0604030504040204" pitchFamily="50" charset="-128"/>
                <a:ea typeface="Meiryo UI" panose="020B0604030504040204" pitchFamily="50" charset="-128"/>
              </a:rPr>
              <a:t>PR</a:t>
            </a:r>
            <a:r>
              <a:rPr kumimoji="1" lang="ja-JP" altLang="en-US" sz="1400" dirty="0">
                <a:solidFill>
                  <a:schemeClr val="tx1"/>
                </a:solidFill>
                <a:latin typeface="Meiryo UI" panose="020B0604030504040204" pitchFamily="50" charset="-128"/>
                <a:ea typeface="Meiryo UI" panose="020B0604030504040204" pitchFamily="50" charset="-128"/>
              </a:rPr>
              <a:t>イベント</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歳若返り」をわかりやすく発信し、地域における理解促進を図るため、「口の健康・食」のテーマを中心に府民の意識啓発を行う。</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・歯磨きの重要性や食育等、子どもの頃からの意識づけ、習慣づけが非常に重要であり、ポピュレーションアプローチや子どもを通して</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親の行動変容を図れるとされることから</a:t>
            </a:r>
            <a:r>
              <a:rPr kumimoji="1" lang="ja-JP" altLang="en-US" sz="1400" dirty="0" smtClean="0">
                <a:solidFill>
                  <a:schemeClr val="tx1"/>
                </a:solidFill>
                <a:latin typeface="Meiryo UI" panose="020B0604030504040204" pitchFamily="50" charset="-128"/>
                <a:ea typeface="Meiryo UI" panose="020B0604030504040204" pitchFamily="50" charset="-128"/>
              </a:rPr>
              <a:t>、親子連れを</a:t>
            </a:r>
            <a:r>
              <a:rPr kumimoji="1" lang="ja-JP" altLang="en-US" sz="1400" dirty="0">
                <a:solidFill>
                  <a:schemeClr val="tx1"/>
                </a:solidFill>
                <a:latin typeface="Meiryo UI" panose="020B0604030504040204" pitchFamily="50" charset="-128"/>
                <a:ea typeface="Meiryo UI" panose="020B0604030504040204" pitchFamily="50" charset="-128"/>
              </a:rPr>
              <a:t>ターゲットに展示や参加型ワークショップによるイベント開催を検討中。</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・開催時期は３月下旬の春休み期間中を予定。</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〇モデルとなる取組みの</a:t>
            </a:r>
            <a:r>
              <a:rPr kumimoji="1" lang="ja-JP" altLang="en-US" sz="1400" dirty="0">
                <a:solidFill>
                  <a:schemeClr val="tx1"/>
                </a:solidFill>
                <a:latin typeface="Meiryo UI" panose="020B0604030504040204" pitchFamily="50" charset="-128"/>
                <a:ea typeface="Meiryo UI" panose="020B0604030504040204" pitchFamily="50" charset="-128"/>
              </a:rPr>
              <a:t>取</a:t>
            </a:r>
            <a:r>
              <a:rPr kumimoji="1" lang="ja-JP" altLang="en-US" sz="1400" dirty="0" smtClean="0">
                <a:solidFill>
                  <a:schemeClr val="tx1"/>
                </a:solidFill>
                <a:latin typeface="Meiryo UI" panose="020B0604030504040204" pitchFamily="50" charset="-128"/>
                <a:ea typeface="Meiryo UI" panose="020B0604030504040204" pitchFamily="50" charset="-128"/>
              </a:rPr>
              <a:t>りまとめ</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府内地域でもモデルになるような取組みが実施さ</a:t>
            </a:r>
            <a:r>
              <a:rPr kumimoji="1" lang="ja-JP" altLang="en-US" sz="1400" dirty="0" smtClean="0">
                <a:latin typeface="Meiryo UI" panose="020B0604030504040204" pitchFamily="50" charset="-128"/>
                <a:ea typeface="Meiryo UI" panose="020B0604030504040204" pitchFamily="50" charset="-128"/>
              </a:rPr>
              <a:t>れていることから、市町村等へのヒアリング等を</a:t>
            </a:r>
            <a:r>
              <a:rPr kumimoji="1" lang="ja-JP" altLang="en-US" sz="1400" dirty="0">
                <a:latin typeface="Meiryo UI" panose="020B0604030504040204" pitchFamily="50" charset="-128"/>
                <a:ea typeface="Meiryo UI" panose="020B0604030504040204" pitchFamily="50" charset="-128"/>
              </a:rPr>
              <a:t>通</a:t>
            </a:r>
            <a:r>
              <a:rPr kumimoji="1" lang="ja-JP" altLang="en-US" sz="1400" dirty="0" smtClean="0">
                <a:latin typeface="Meiryo UI" panose="020B0604030504040204" pitchFamily="50" charset="-128"/>
                <a:ea typeface="Meiryo UI" panose="020B0604030504040204" pitchFamily="50" charset="-128"/>
              </a:rPr>
              <a:t>じて、それらを拾い上げるとともに、</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先進事例として府域全体に広く周知していく。</a:t>
            </a:r>
            <a:endParaRPr kumimoji="1" lang="en-US" altLang="ja-JP" sz="1400" dirty="0">
              <a:latin typeface="Meiryo UI" panose="020B0604030504040204" pitchFamily="50" charset="-128"/>
              <a:ea typeface="Meiryo UI" panose="020B0604030504040204" pitchFamily="50" charset="-128"/>
            </a:endParaRPr>
          </a:p>
        </p:txBody>
      </p:sp>
      <p:sp>
        <p:nvSpPr>
          <p:cNvPr id="19" name="角丸四角形 18"/>
          <p:cNvSpPr/>
          <p:nvPr/>
        </p:nvSpPr>
        <p:spPr>
          <a:xfrm>
            <a:off x="275399" y="279948"/>
            <a:ext cx="5452110" cy="42291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その他の</a:t>
            </a:r>
            <a:r>
              <a:rPr kumimoji="1" lang="ja-JP" altLang="en-US" sz="1600" dirty="0">
                <a:solidFill>
                  <a:schemeClr val="tx1"/>
                </a:solidFill>
                <a:latin typeface="Meiryo UI" panose="020B0604030504040204" pitchFamily="50" charset="-128"/>
                <a:ea typeface="Meiryo UI" panose="020B0604030504040204" pitchFamily="50" charset="-128"/>
              </a:rPr>
              <a:t>取組み</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20" name="角丸四角形 19"/>
          <p:cNvSpPr/>
          <p:nvPr/>
        </p:nvSpPr>
        <p:spPr>
          <a:xfrm>
            <a:off x="275399" y="1852409"/>
            <a:ext cx="5452110" cy="42291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今後の取組み（今年度）</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9062122" y="6371153"/>
            <a:ext cx="726141" cy="34179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6</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9070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1852</TotalTime>
  <Words>351</Words>
  <Application>Microsoft Office PowerPoint</Application>
  <PresentationFormat>A4 210 x 297 mm</PresentationFormat>
  <Paragraphs>212</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Meiryo UI</vt:lpstr>
      <vt:lpstr>游ゴシック</vt:lpstr>
      <vt:lpstr>游ゴシック Light</vt:lpstr>
      <vt:lpstr>Arial</vt:lpstr>
      <vt:lpstr>Calibri</vt:lpstr>
      <vt:lpstr>Calibri Light</vt:lpstr>
      <vt:lpstr>Office テーマ</vt:lpstr>
      <vt:lpstr> 10歳若返りモデル事業等の実施状況について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扶蘇　美香</dc:creator>
  <cp:lastModifiedBy>扶蘇　美香</cp:lastModifiedBy>
  <cp:revision>68</cp:revision>
  <cp:lastPrinted>2019-12-04T06:53:13Z</cp:lastPrinted>
  <dcterms:created xsi:type="dcterms:W3CDTF">2019-10-15T04:11:48Z</dcterms:created>
  <dcterms:modified xsi:type="dcterms:W3CDTF">2019-12-23T01:53:45Z</dcterms:modified>
</cp:coreProperties>
</file>