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9" r:id="rId2"/>
    <p:sldId id="260" r:id="rId3"/>
    <p:sldId id="258" r:id="rId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2" autoAdjust="0"/>
    <p:restoredTop sz="94660"/>
  </p:normalViewPr>
  <p:slideViewPr>
    <p:cSldViewPr snapToGrid="0">
      <p:cViewPr varScale="1">
        <p:scale>
          <a:sx n="74" d="100"/>
          <a:sy n="74" d="100"/>
        </p:scale>
        <p:origin x="13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202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250237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15076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37202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165618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204315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2382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50803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73499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402292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91102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CF0B8-10C7-49CC-AB57-107450B22F85}" type="datetimeFigureOut">
              <a:rPr kumimoji="1" lang="ja-JP" altLang="en-US" smtClean="0"/>
              <a:t>2023/3/23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976218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878"/>
            <a:ext cx="9906000" cy="502942"/>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rPr>
              <a:t>令和４年度「</a:t>
            </a:r>
            <a:r>
              <a:rPr lang="en-US" altLang="ja-JP" sz="2000" b="1" dirty="0">
                <a:solidFill>
                  <a:schemeClr val="tx1"/>
                </a:solidFill>
                <a:latin typeface="Meiryo UI" panose="020B0604030504040204" pitchFamily="50" charset="-128"/>
                <a:ea typeface="Meiryo UI" panose="020B0604030504040204" pitchFamily="50" charset="-128"/>
              </a:rPr>
              <a:t>10</a:t>
            </a:r>
            <a:r>
              <a:rPr lang="ja-JP" altLang="en-US" sz="2000" b="1" dirty="0">
                <a:solidFill>
                  <a:schemeClr val="tx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16898" y="1056593"/>
            <a:ext cx="9351718" cy="553998"/>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◆令和３年度に引き続き、</a:t>
            </a:r>
            <a:r>
              <a:rPr kumimoji="1" lang="en-US" altLang="ja-JP" sz="1200" dirty="0">
                <a:latin typeface="Meiryo UI" panose="020B0604030504040204" pitchFamily="50" charset="-128"/>
                <a:ea typeface="Meiryo UI" panose="020B0604030504040204" pitchFamily="50" charset="-128"/>
              </a:rPr>
              <a:t>YouTube</a:t>
            </a:r>
            <a:r>
              <a:rPr kumimoji="1" lang="ja-JP" altLang="en-US" sz="1200" dirty="0">
                <a:latin typeface="Meiryo UI" panose="020B0604030504040204" pitchFamily="50" charset="-128"/>
                <a:ea typeface="Meiryo UI" panose="020B0604030504040204" pitchFamily="50" charset="-128"/>
              </a:rPr>
              <a:t>チャンネル、</a:t>
            </a:r>
            <a:r>
              <a:rPr kumimoji="1" lang="en-US" altLang="ja-JP" sz="1200" dirty="0">
                <a:latin typeface="Meiryo UI" panose="020B0604030504040204" pitchFamily="50" charset="-128"/>
                <a:ea typeface="Meiryo UI" panose="020B0604030504040204" pitchFamily="50" charset="-128"/>
              </a:rPr>
              <a:t>Twitter</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WEB</a:t>
            </a:r>
            <a:r>
              <a:rPr kumimoji="1" lang="ja-JP" altLang="en-US" sz="1200" dirty="0">
                <a:latin typeface="Meiryo UI" panose="020B0604030504040204" pitchFamily="50" charset="-128"/>
                <a:ea typeface="Meiryo UI" panose="020B0604030504040204" pitchFamily="50" charset="-128"/>
              </a:rPr>
              <a:t>サイトにおいて、府民の「</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歳若返り」につながる企業や団体、市町村等の様々な</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　 取組みを発信した。</a:t>
            </a:r>
            <a:endParaRPr kumimoji="1" lang="en-US" altLang="ja-JP" sz="1200" dirty="0">
              <a:latin typeface="Meiryo UI" panose="020B0604030504040204" pitchFamily="50" charset="-128"/>
              <a:ea typeface="Meiryo UI" panose="020B0604030504040204" pitchFamily="50" charset="-128"/>
            </a:endParaRPr>
          </a:p>
        </p:txBody>
      </p:sp>
      <p:sp>
        <p:nvSpPr>
          <p:cNvPr id="46" name="正方形/長方形 45"/>
          <p:cNvSpPr/>
          <p:nvPr/>
        </p:nvSpPr>
        <p:spPr>
          <a:xfrm>
            <a:off x="8863960" y="6347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79" name="正方形/長方形 78"/>
          <p:cNvSpPr/>
          <p:nvPr/>
        </p:nvSpPr>
        <p:spPr>
          <a:xfrm>
            <a:off x="214313" y="665183"/>
            <a:ext cx="3089145"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１ </a:t>
            </a:r>
            <a:r>
              <a:rPr kumimoji="1" lang="en-US" altLang="ja-JP" sz="1600" b="1" dirty="0">
                <a:latin typeface="Meiryo UI" panose="020B0604030504040204" pitchFamily="50" charset="-128"/>
                <a:ea typeface="Meiryo UI" panose="020B0604030504040204" pitchFamily="50" charset="-128"/>
              </a:rPr>
              <a:t>SNS</a:t>
            </a:r>
            <a:r>
              <a:rPr kumimoji="1" lang="ja-JP" altLang="en-US" sz="1600" b="1" dirty="0">
                <a:latin typeface="Meiryo UI" panose="020B0604030504040204" pitchFamily="50" charset="-128"/>
                <a:ea typeface="Meiryo UI" panose="020B0604030504040204" pitchFamily="50" charset="-128"/>
              </a:rPr>
              <a:t>等を通じた情報発信</a:t>
            </a:r>
          </a:p>
        </p:txBody>
      </p:sp>
      <p:sp>
        <p:nvSpPr>
          <p:cNvPr id="3" name="正方形/長方形 2"/>
          <p:cNvSpPr/>
          <p:nvPr/>
        </p:nvSpPr>
        <p:spPr>
          <a:xfrm>
            <a:off x="415885" y="4830707"/>
            <a:ext cx="9252731" cy="1688908"/>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65672" y="5405676"/>
            <a:ext cx="1629159" cy="1015663"/>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■ﾁｬﾝﾈﾙ登録者数</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■動画本数　 　</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■総再生回数　　　</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動画　　　　　</a:t>
            </a:r>
            <a:endParaRPr kumimoji="1" lang="en-US" altLang="ja-JP"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193090" y="5115731"/>
            <a:ext cx="140461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【R4.3</a:t>
            </a:r>
            <a:r>
              <a:rPr kumimoji="1" lang="ja-JP" altLang="en-US" sz="1200" dirty="0">
                <a:latin typeface="Meiryo UI" panose="020B0604030504040204" pitchFamily="50" charset="-128"/>
                <a:ea typeface="Meiryo UI" panose="020B0604030504040204" pitchFamily="50" charset="-128"/>
              </a:rPr>
              <a:t>末</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998394" y="5400961"/>
            <a:ext cx="2473182" cy="1015663"/>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257</a:t>
            </a:r>
            <a:r>
              <a:rPr kumimoji="1" lang="ja-JP" altLang="en-US" sz="1200" dirty="0" smtClean="0">
                <a:latin typeface="Meiryo UI" panose="020B0604030504040204" pitchFamily="50" charset="-128"/>
                <a:ea typeface="Meiryo UI" panose="020B0604030504040204" pitchFamily="50" charset="-128"/>
              </a:rPr>
              <a:t>人</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153</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29</a:t>
            </a:r>
            <a:r>
              <a:rPr kumimoji="1" lang="ja-JP" altLang="en-US" sz="1200" dirty="0" smtClean="0">
                <a:latin typeface="Meiryo UI" panose="020B0604030504040204" pitchFamily="50" charset="-128"/>
                <a:ea typeface="Meiryo UI" panose="020B0604030504040204" pitchFamily="50" charset="-128"/>
              </a:rPr>
              <a:t>本</a:t>
            </a:r>
            <a:r>
              <a:rPr kumimoji="1" lang="ja-JP" altLang="en-US"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21,669</a:t>
            </a:r>
            <a:r>
              <a:rPr kumimoji="1" lang="ja-JP" altLang="en-US" sz="1200" dirty="0" smtClean="0">
                <a:latin typeface="Meiryo UI" panose="020B0604030504040204" pitchFamily="50" charset="-128"/>
                <a:ea typeface="Meiryo UI" panose="020B0604030504040204" pitchFamily="50" charset="-128"/>
              </a:rPr>
              <a:t>回</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15,782</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5,826</a:t>
            </a:r>
            <a:r>
              <a:rPr kumimoji="1" lang="ja-JP" altLang="en-US" sz="1200" dirty="0" smtClean="0">
                <a:latin typeface="Meiryo UI" panose="020B0604030504040204" pitchFamily="50" charset="-128"/>
                <a:ea typeface="Meiryo UI" panose="020B0604030504040204" pitchFamily="50" charset="-128"/>
              </a:rPr>
              <a:t>回</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2,988</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283658" y="5115730"/>
            <a:ext cx="140461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R5.3.22</a:t>
            </a:r>
            <a:r>
              <a:rPr kumimoji="1" lang="ja-JP" altLang="en-US" sz="1200" dirty="0">
                <a:latin typeface="Meiryo UI" panose="020B0604030504040204" pitchFamily="50" charset="-128"/>
                <a:ea typeface="Meiryo UI" panose="020B0604030504040204" pitchFamily="50" charset="-128"/>
              </a:rPr>
              <a:t>時点</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7" name="正方形/長方形 26"/>
          <p:cNvSpPr/>
          <p:nvPr/>
        </p:nvSpPr>
        <p:spPr>
          <a:xfrm>
            <a:off x="333491" y="4745581"/>
            <a:ext cx="2950167" cy="2985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YouTube</a:t>
            </a:r>
            <a:r>
              <a:rPr kumimoji="1" lang="ja-JP" altLang="en-US" sz="1400" b="1" dirty="0">
                <a:solidFill>
                  <a:schemeClr val="tx1"/>
                </a:solidFill>
                <a:latin typeface="Meiryo UI" panose="020B0604030504040204" pitchFamily="50" charset="-128"/>
                <a:ea typeface="Meiryo UI" panose="020B0604030504040204" pitchFamily="50" charset="-128"/>
              </a:rPr>
              <a:t>チャンネルの状況</a:t>
            </a:r>
          </a:p>
        </p:txBody>
      </p:sp>
      <p:cxnSp>
        <p:nvCxnSpPr>
          <p:cNvPr id="14" name="直線コネクタ 13"/>
          <p:cNvCxnSpPr/>
          <p:nvPr/>
        </p:nvCxnSpPr>
        <p:spPr>
          <a:xfrm>
            <a:off x="2132290" y="5201640"/>
            <a:ext cx="0" cy="118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218616" y="5400961"/>
            <a:ext cx="922940" cy="1015663"/>
          </a:xfrm>
          <a:prstGeom prst="rect">
            <a:avLst/>
          </a:prstGeom>
          <a:noFill/>
        </p:spPr>
        <p:txBody>
          <a:bodyPr wrap="square" rtlCol="0">
            <a:spAutoFit/>
          </a:bodyPr>
          <a:lstStyle/>
          <a:p>
            <a:pPr>
              <a:lnSpc>
                <a:spcPts val="1800"/>
              </a:lnSpc>
            </a:pPr>
            <a:r>
              <a:rPr kumimoji="1" lang="en-US" altLang="ja-JP" sz="1200" dirty="0">
                <a:latin typeface="Meiryo UI" panose="020B0604030504040204" pitchFamily="50" charset="-128"/>
                <a:ea typeface="Meiryo UI" panose="020B0604030504040204" pitchFamily="50" charset="-128"/>
              </a:rPr>
              <a:t>104</a:t>
            </a:r>
            <a:r>
              <a:rPr kumimoji="1" lang="ja-JP" altLang="en-US" sz="1200" dirty="0">
                <a:latin typeface="Meiryo UI" panose="020B0604030504040204" pitchFamily="50" charset="-128"/>
                <a:ea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本</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en-US" altLang="ja-JP" sz="1200" dirty="0">
                <a:latin typeface="Meiryo UI" panose="020B0604030504040204" pitchFamily="50" charset="-128"/>
                <a:ea typeface="Meiryo UI" panose="020B0604030504040204" pitchFamily="50" charset="-128"/>
              </a:rPr>
              <a:t>5,887</a:t>
            </a:r>
            <a:r>
              <a:rPr kumimoji="1" lang="ja-JP" altLang="en-US" sz="1200" dirty="0">
                <a:latin typeface="Meiryo UI" panose="020B0604030504040204" pitchFamily="50" charset="-128"/>
                <a:ea typeface="Meiryo UI" panose="020B0604030504040204" pitchFamily="50" charset="-128"/>
              </a:rPr>
              <a:t>回</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en-US" altLang="ja-JP" sz="1200" dirty="0">
                <a:latin typeface="Meiryo UI" panose="020B0604030504040204" pitchFamily="50" charset="-128"/>
                <a:ea typeface="Meiryo UI" panose="020B0604030504040204" pitchFamily="50" charset="-128"/>
              </a:rPr>
              <a:t>2,838</a:t>
            </a:r>
            <a:r>
              <a:rPr kumimoji="1" lang="ja-JP" altLang="en-US" sz="1200" dirty="0">
                <a:latin typeface="Meiryo UI" panose="020B0604030504040204" pitchFamily="50" charset="-128"/>
                <a:ea typeface="Meiryo UI" panose="020B0604030504040204" pitchFamily="50" charset="-128"/>
              </a:rPr>
              <a:t>回</a:t>
            </a:r>
            <a:endParaRPr kumimoji="1" lang="en-US" altLang="ja-JP"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060863" y="4902680"/>
            <a:ext cx="4547805" cy="1554272"/>
          </a:xfrm>
          <a:prstGeom prst="rect">
            <a:avLst/>
          </a:prstGeom>
          <a:noFill/>
        </p:spPr>
        <p:txBody>
          <a:bodyPr wrap="square" rtlCol="0">
            <a:spAutoFit/>
          </a:bodyPr>
          <a:lstStyle/>
          <a:p>
            <a:pPr>
              <a:lnSpc>
                <a:spcPts val="1900"/>
              </a:lnSpc>
            </a:pPr>
            <a:r>
              <a:rPr kumimoji="1" lang="ja-JP" altLang="en-US" sz="1200" dirty="0">
                <a:latin typeface="Meiryo UI" panose="020B0604030504040204" pitchFamily="50" charset="-128"/>
                <a:ea typeface="Meiryo UI" panose="020B0604030504040204" pitchFamily="50" charset="-128"/>
              </a:rPr>
              <a:t>＜概況＞</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R4</a:t>
            </a:r>
            <a:r>
              <a:rPr kumimoji="1" lang="ja-JP" altLang="en-US" sz="1200" dirty="0">
                <a:latin typeface="Meiryo UI" panose="020B0604030504040204" pitchFamily="50" charset="-128"/>
                <a:ea typeface="Meiryo UI" panose="020B0604030504040204" pitchFamily="50" charset="-128"/>
              </a:rPr>
              <a:t>年度は公開本数が大幅に増加し、チャンネルの充実が図られた。</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R3</a:t>
            </a:r>
            <a:r>
              <a:rPr kumimoji="1" lang="ja-JP" altLang="en-US" sz="1200" dirty="0">
                <a:latin typeface="Meiryo UI" panose="020B0604030504040204" pitchFamily="50" charset="-128"/>
                <a:ea typeface="Meiryo UI" panose="020B0604030504040204" pitchFamily="50" charset="-128"/>
              </a:rPr>
              <a:t>年度はインパクトのある</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動画が視聴の中心であったが、</a:t>
            </a:r>
            <a:r>
              <a:rPr kumimoji="1" lang="en-US" altLang="ja-JP" sz="1200" dirty="0">
                <a:latin typeface="Meiryo UI" panose="020B0604030504040204" pitchFamily="50" charset="-128"/>
                <a:ea typeface="Meiryo UI" panose="020B0604030504040204" pitchFamily="50" charset="-128"/>
              </a:rPr>
              <a:t>R4</a:t>
            </a:r>
            <a:r>
              <a:rPr kumimoji="1" lang="ja-JP" altLang="en-US" sz="1200" dirty="0">
                <a:latin typeface="Meiryo UI" panose="020B0604030504040204" pitchFamily="50" charset="-128"/>
                <a:ea typeface="Meiryo UI" panose="020B0604030504040204" pitchFamily="50" charset="-128"/>
              </a:rPr>
              <a:t>年度</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　 は他の動画にも視聴が広がり、府民の取組み実践につながった。</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○チャンネルが一定充実したことから、今後は既存の動画の視聴回数を　</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　 増加をめざし、さらに府民の取組みを促進することが必要。</a:t>
            </a:r>
            <a:endParaRPr kumimoji="1" lang="en-US" altLang="ja-JP" sz="12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54282" y="3580733"/>
            <a:ext cx="8971992" cy="648063"/>
          </a:xfrm>
          <a:prstGeom prst="rect">
            <a:avLst/>
          </a:prstGeom>
          <a:noFill/>
        </p:spPr>
        <p:txBody>
          <a:bodyPr wrap="square" rtlCol="0">
            <a:spAutoFit/>
          </a:bodyPr>
          <a:lstStyle/>
          <a:p>
            <a:pPr>
              <a:lnSpc>
                <a:spcPts val="1500"/>
              </a:lnSpc>
            </a:pP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今後、以下の紹介動画を公開予定</a:t>
            </a:r>
            <a:endParaRPr kumimoji="1" lang="en-US" altLang="ja-JP" sz="1050" b="1" dirty="0">
              <a:latin typeface="Meiryo UI" panose="020B0604030504040204" pitchFamily="50" charset="-128"/>
              <a:ea typeface="Meiryo UI" panose="020B0604030504040204" pitchFamily="50" charset="-128"/>
            </a:endParaRPr>
          </a:p>
          <a:p>
            <a:pPr>
              <a:lnSpc>
                <a:spcPts val="1500"/>
              </a:lnSpc>
            </a:pPr>
            <a:r>
              <a:rPr kumimoji="1" lang="ja-JP" altLang="en-US" sz="1050" b="1" dirty="0">
                <a:latin typeface="Meiryo UI" panose="020B0604030504040204" pitchFamily="50" charset="-128"/>
                <a:ea typeface="Meiryo UI" panose="020B0604030504040204" pitchFamily="50" charset="-128"/>
              </a:rPr>
              <a:t>①</a:t>
            </a:r>
            <a:r>
              <a:rPr kumimoji="1" lang="ja-JP" altLang="en-US" sz="1050" dirty="0">
                <a:latin typeface="Meiryo UI" panose="020B0604030504040204" pitchFamily="50" charset="-128"/>
                <a:ea typeface="Meiryo UI" panose="020B0604030504040204" pitchFamily="50" charset="-128"/>
              </a:rPr>
              <a:t>大阪市鶴見区シニアボランティア アグリ（菜園で野菜を栽培し、子ども食堂へ提供）　　</a:t>
            </a:r>
            <a:r>
              <a:rPr kumimoji="1" lang="ja-JP" altLang="en-US" sz="1050" b="1" dirty="0">
                <a:latin typeface="Meiryo UI" panose="020B0604030504040204" pitchFamily="50" charset="-128"/>
                <a:ea typeface="Meiryo UI" panose="020B0604030504040204" pitchFamily="50" charset="-128"/>
              </a:rPr>
              <a:t>②</a:t>
            </a:r>
            <a:r>
              <a:rPr kumimoji="1" lang="ja-JP" altLang="en-US" sz="1050" dirty="0">
                <a:latin typeface="Meiryo UI" panose="020B0604030504040204" pitchFamily="50" charset="-128"/>
                <a:ea typeface="Meiryo UI" panose="020B0604030504040204" pitchFamily="50" charset="-128"/>
              </a:rPr>
              <a:t>シニアミュージカル発起塾（</a:t>
            </a:r>
            <a:r>
              <a:rPr kumimoji="1" lang="en-US" altLang="ja-JP" sz="1050" dirty="0">
                <a:latin typeface="Meiryo UI" panose="020B0604030504040204" pitchFamily="50" charset="-128"/>
                <a:ea typeface="Meiryo UI" panose="020B0604030504040204" pitchFamily="50" charset="-128"/>
              </a:rPr>
              <a:t>50</a:t>
            </a:r>
            <a:r>
              <a:rPr kumimoji="1" lang="ja-JP" altLang="en-US" sz="1050" dirty="0">
                <a:latin typeface="Meiryo UI" panose="020B0604030504040204" pitchFamily="50" charset="-128"/>
                <a:ea typeface="Meiryo UI" panose="020B0604030504040204" pitchFamily="50" charset="-128"/>
              </a:rPr>
              <a:t>歳以上の方が公演・配信映像で活躍）　　　　　　　　　　</a:t>
            </a:r>
            <a:r>
              <a:rPr kumimoji="1" lang="ja-JP" altLang="en-US" sz="1050" b="1" dirty="0">
                <a:latin typeface="Meiryo UI" panose="020B0604030504040204" pitchFamily="50" charset="-128"/>
                <a:ea typeface="Meiryo UI" panose="020B0604030504040204" pitchFamily="50" charset="-128"/>
              </a:rPr>
              <a:t>③</a:t>
            </a:r>
            <a:r>
              <a:rPr kumimoji="1" lang="ja-JP" altLang="en-US" sz="1050" dirty="0">
                <a:latin typeface="Meiryo UI" panose="020B0604030504040204" pitchFamily="50" charset="-128"/>
                <a:ea typeface="Meiryo UI" panose="020B0604030504040204" pitchFamily="50" charset="-128"/>
              </a:rPr>
              <a:t>本気の！ラジオ体操（</a:t>
            </a:r>
            <a:r>
              <a:rPr kumimoji="1" lang="en-US" altLang="ja-JP" sz="1050" dirty="0">
                <a:latin typeface="Meiryo UI" panose="020B0604030504040204" pitchFamily="50" charset="-128"/>
                <a:ea typeface="Meiryo UI" panose="020B0604030504040204" pitchFamily="50" charset="-128"/>
              </a:rPr>
              <a:t>JAL</a:t>
            </a:r>
            <a:r>
              <a:rPr kumimoji="1" lang="ja-JP" altLang="en-US" sz="1050" dirty="0">
                <a:latin typeface="Meiryo UI" panose="020B0604030504040204" pitchFamily="50" charset="-128"/>
                <a:ea typeface="Meiryo UI" panose="020B0604030504040204" pitchFamily="50" charset="-128"/>
              </a:rPr>
              <a:t>の健康経営の取組み）</a:t>
            </a:r>
            <a:endParaRPr kumimoji="1" lang="en-US" altLang="ja-JP" sz="105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54282" y="2089384"/>
            <a:ext cx="1598445" cy="425758"/>
          </a:xfrm>
          <a:prstGeom prst="rect">
            <a:avLst/>
          </a:prstGeom>
          <a:noFill/>
        </p:spPr>
        <p:txBody>
          <a:bodyPr wrap="square" rtlCol="0">
            <a:spAutoFit/>
          </a:bodyPr>
          <a:lstStyle/>
          <a:p>
            <a:pPr algn="ctr">
              <a:lnSpc>
                <a:spcPts val="1300"/>
              </a:lnSpc>
            </a:pPr>
            <a:r>
              <a:rPr kumimoji="1" lang="ja-JP" altLang="en-US" sz="1050" dirty="0">
                <a:latin typeface="Meiryo UI" panose="020B0604030504040204" pitchFamily="50" charset="-128"/>
                <a:ea typeface="Meiryo UI" panose="020B0604030504040204" pitchFamily="50" charset="-128"/>
              </a:rPr>
              <a:t>長居植物園で毎月開催</a:t>
            </a:r>
            <a:endParaRPr kumimoji="1" lang="en-US" altLang="ja-JP" sz="1050" dirty="0">
              <a:latin typeface="Meiryo UI" panose="020B0604030504040204" pitchFamily="50" charset="-128"/>
              <a:ea typeface="Meiryo UI" panose="020B0604030504040204" pitchFamily="50" charset="-128"/>
            </a:endParaRPr>
          </a:p>
          <a:p>
            <a:pPr algn="ctr">
              <a:lnSpc>
                <a:spcPts val="1300"/>
              </a:lnSpc>
            </a:pPr>
            <a:r>
              <a:rPr kumimoji="1" lang="ja-JP" altLang="en-US" sz="1050" dirty="0">
                <a:latin typeface="Meiryo UI" panose="020B0604030504040204" pitchFamily="50" charset="-128"/>
                <a:ea typeface="Meiryo UI" panose="020B0604030504040204" pitchFamily="50" charset="-128"/>
              </a:rPr>
              <a:t>スロージョギング教室</a:t>
            </a:r>
            <a:endParaRPr kumimoji="1" lang="en-US" altLang="ja-JP" sz="1050" dirty="0">
              <a:latin typeface="Meiryo UI" panose="020B0604030504040204" pitchFamily="50" charset="-128"/>
              <a:ea typeface="Meiryo UI" panose="020B0604030504040204" pitchFamily="50" charset="-128"/>
            </a:endParaRPr>
          </a:p>
        </p:txBody>
      </p:sp>
      <p:sp>
        <p:nvSpPr>
          <p:cNvPr id="50" name="正方形/長方形 49"/>
          <p:cNvSpPr/>
          <p:nvPr/>
        </p:nvSpPr>
        <p:spPr>
          <a:xfrm>
            <a:off x="415885" y="1923154"/>
            <a:ext cx="9252731" cy="263858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52385" y="1697860"/>
            <a:ext cx="3181816" cy="3095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YouTube</a:t>
            </a:r>
            <a:r>
              <a:rPr kumimoji="1" lang="ja-JP" altLang="en-US" sz="1400" b="1" dirty="0">
                <a:solidFill>
                  <a:schemeClr val="tx1"/>
                </a:solidFill>
                <a:latin typeface="Meiryo UI" panose="020B0604030504040204" pitchFamily="50" charset="-128"/>
                <a:ea typeface="Meiryo UI" panose="020B0604030504040204" pitchFamily="50" charset="-128"/>
              </a:rPr>
              <a:t>で新たに紹介した取組み例</a:t>
            </a:r>
          </a:p>
        </p:txBody>
      </p:sp>
      <p:sp>
        <p:nvSpPr>
          <p:cNvPr id="51" name="テキスト ボックス 50"/>
          <p:cNvSpPr txBox="1"/>
          <p:nvPr/>
        </p:nvSpPr>
        <p:spPr>
          <a:xfrm>
            <a:off x="2303065" y="2087544"/>
            <a:ext cx="1598445" cy="410818"/>
          </a:xfrm>
          <a:prstGeom prst="rect">
            <a:avLst/>
          </a:prstGeom>
          <a:noFill/>
        </p:spPr>
        <p:txBody>
          <a:bodyPr wrap="square" rtlCol="0">
            <a:spAutoFit/>
          </a:bodyPr>
          <a:lstStyle/>
          <a:p>
            <a:pPr algn="ctr">
              <a:lnSpc>
                <a:spcPts val="1300"/>
              </a:lnSpc>
            </a:pPr>
            <a:r>
              <a:rPr kumimoji="1" lang="ja-JP" altLang="en-US" sz="1050" dirty="0">
                <a:latin typeface="Meiryo UI" panose="020B0604030504040204" pitchFamily="50" charset="-128"/>
                <a:ea typeface="Meiryo UI" panose="020B0604030504040204" pitchFamily="50" charset="-128"/>
              </a:rPr>
              <a:t>散歩をするかのように</a:t>
            </a:r>
            <a:endParaRPr kumimoji="1" lang="en-US" altLang="ja-JP" sz="1050" dirty="0">
              <a:latin typeface="Meiryo UI" panose="020B0604030504040204" pitchFamily="50" charset="-128"/>
              <a:ea typeface="Meiryo UI" panose="020B0604030504040204" pitchFamily="50" charset="-128"/>
            </a:endParaRPr>
          </a:p>
          <a:p>
            <a:pPr algn="ctr">
              <a:lnSpc>
                <a:spcPts val="1300"/>
              </a:lnSpc>
            </a:pPr>
            <a:r>
              <a:rPr kumimoji="1" lang="ja-JP" altLang="en-US" sz="1050" dirty="0">
                <a:latin typeface="Meiryo UI" panose="020B0604030504040204" pitchFamily="50" charset="-128"/>
                <a:ea typeface="Meiryo UI" panose="020B0604030504040204" pitchFamily="50" charset="-128"/>
              </a:rPr>
              <a:t>自転車に乗る「散走」</a:t>
            </a:r>
            <a:endParaRPr kumimoji="1" lang="en-US" altLang="ja-JP"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077962" y="2083053"/>
            <a:ext cx="1598445" cy="425758"/>
          </a:xfrm>
          <a:prstGeom prst="rect">
            <a:avLst/>
          </a:prstGeom>
          <a:noFill/>
        </p:spPr>
        <p:txBody>
          <a:bodyPr wrap="square" rtlCol="0">
            <a:spAutoFit/>
          </a:bodyPr>
          <a:lstStyle/>
          <a:p>
            <a:pPr algn="ctr">
              <a:lnSpc>
                <a:spcPts val="1300"/>
              </a:lnSpc>
            </a:pPr>
            <a:r>
              <a:rPr kumimoji="1" lang="ja-JP" altLang="en-US" sz="1050" dirty="0">
                <a:latin typeface="Meiryo UI" panose="020B0604030504040204" pitchFamily="50" charset="-128"/>
                <a:ea typeface="Meiryo UI" panose="020B0604030504040204" pitchFamily="50" charset="-128"/>
              </a:rPr>
              <a:t>認知機能向上のための</a:t>
            </a:r>
            <a:endParaRPr kumimoji="1" lang="en-US" altLang="ja-JP" sz="1050" dirty="0">
              <a:latin typeface="Meiryo UI" panose="020B0604030504040204" pitchFamily="50" charset="-128"/>
              <a:ea typeface="Meiryo UI" panose="020B0604030504040204" pitchFamily="50" charset="-128"/>
            </a:endParaRPr>
          </a:p>
          <a:p>
            <a:pPr algn="ctr">
              <a:lnSpc>
                <a:spcPts val="1300"/>
              </a:lnSpc>
            </a:pPr>
            <a:r>
              <a:rPr kumimoji="1" lang="ja-JP" altLang="en-US" sz="1050" dirty="0">
                <a:latin typeface="Meiryo UI" panose="020B0604030504040204" pitchFamily="50" charset="-128"/>
                <a:ea typeface="Meiryo UI" panose="020B0604030504040204" pitchFamily="50" charset="-128"/>
              </a:rPr>
              <a:t>要素を盛り込んだダンス</a:t>
            </a:r>
            <a:endParaRPr kumimoji="1" lang="en-US" altLang="ja-JP" sz="105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794768" y="2090372"/>
            <a:ext cx="1734704" cy="425758"/>
          </a:xfrm>
          <a:prstGeom prst="rect">
            <a:avLst/>
          </a:prstGeom>
          <a:noFill/>
        </p:spPr>
        <p:txBody>
          <a:bodyPr wrap="square" rtlCol="0">
            <a:spAutoFit/>
          </a:bodyPr>
          <a:lstStyle/>
          <a:p>
            <a:pPr algn="ctr">
              <a:lnSpc>
                <a:spcPts val="1300"/>
              </a:lnSpc>
            </a:pPr>
            <a:r>
              <a:rPr kumimoji="1" lang="ja-JP" altLang="en-US" sz="1050" dirty="0">
                <a:latin typeface="Meiryo UI" panose="020B0604030504040204" pitchFamily="50" charset="-128"/>
                <a:ea typeface="Meiryo UI" panose="020B0604030504040204" pitchFamily="50" charset="-128"/>
              </a:rPr>
              <a:t>家庭料理で取り入れやすい健康のための工夫を紹介</a:t>
            </a:r>
            <a:endParaRPr kumimoji="1" lang="en-US" altLang="ja-JP" sz="105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F555646-B79C-733E-4261-361CCCC92646}"/>
              </a:ext>
            </a:extLst>
          </p:cNvPr>
          <p:cNvSpPr txBox="1"/>
          <p:nvPr/>
        </p:nvSpPr>
        <p:spPr>
          <a:xfrm>
            <a:off x="3970504" y="2065120"/>
            <a:ext cx="2024348" cy="410818"/>
          </a:xfrm>
          <a:prstGeom prst="rect">
            <a:avLst/>
          </a:prstGeom>
          <a:noFill/>
        </p:spPr>
        <p:txBody>
          <a:bodyPr wrap="square" rtlCol="0">
            <a:spAutoFit/>
          </a:bodyPr>
          <a:lstStyle/>
          <a:p>
            <a:pPr algn="ctr">
              <a:lnSpc>
                <a:spcPts val="1300"/>
              </a:lnSpc>
            </a:pPr>
            <a:r>
              <a:rPr kumimoji="1" lang="ja-JP" altLang="en-US" sz="1050" dirty="0">
                <a:latin typeface="Meiryo UI" panose="020B0604030504040204" pitchFamily="50" charset="-128"/>
                <a:ea typeface="Meiryo UI" panose="020B0604030504040204" pitchFamily="50" charset="-128"/>
              </a:rPr>
              <a:t>シニアのスマホ・タブレットの</a:t>
            </a:r>
            <a:endParaRPr kumimoji="1" lang="en-US" altLang="ja-JP" sz="1050" dirty="0">
              <a:latin typeface="Meiryo UI" panose="020B0604030504040204" pitchFamily="50" charset="-128"/>
              <a:ea typeface="Meiryo UI" panose="020B0604030504040204" pitchFamily="50" charset="-128"/>
            </a:endParaRPr>
          </a:p>
          <a:p>
            <a:pPr algn="ctr">
              <a:lnSpc>
                <a:spcPts val="1300"/>
              </a:lnSpc>
            </a:pPr>
            <a:r>
              <a:rPr kumimoji="1" lang="ja-JP" altLang="en-US" sz="1050" dirty="0">
                <a:latin typeface="Meiryo UI" panose="020B0604030504040204" pitchFamily="50" charset="-128"/>
                <a:ea typeface="Meiryo UI" panose="020B0604030504040204" pitchFamily="50" charset="-128"/>
              </a:rPr>
              <a:t>利用を促進する「おおさか楽なび」</a:t>
            </a:r>
            <a:endParaRPr kumimoji="1" lang="en-US" altLang="ja-JP" sz="105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6371295-5640-1AAF-76B4-06620AB75869}"/>
              </a:ext>
            </a:extLst>
          </p:cNvPr>
          <p:cNvPicPr>
            <a:picLocks noChangeAspect="1"/>
          </p:cNvPicPr>
          <p:nvPr/>
        </p:nvPicPr>
        <p:blipFill>
          <a:blip r:embed="rId2"/>
          <a:stretch>
            <a:fillRect/>
          </a:stretch>
        </p:blipFill>
        <p:spPr>
          <a:xfrm>
            <a:off x="506086" y="2474123"/>
            <a:ext cx="1694835" cy="957155"/>
          </a:xfrm>
          <a:prstGeom prst="rect">
            <a:avLst/>
          </a:prstGeom>
        </p:spPr>
      </p:pic>
      <p:pic>
        <p:nvPicPr>
          <p:cNvPr id="7" name="図 6">
            <a:extLst>
              <a:ext uri="{FF2B5EF4-FFF2-40B4-BE49-F238E27FC236}">
                <a16:creationId xmlns:a16="http://schemas.microsoft.com/office/drawing/2014/main" id="{37D16075-3233-0DD4-D7EC-620494CCEE53}"/>
              </a:ext>
            </a:extLst>
          </p:cNvPr>
          <p:cNvPicPr>
            <a:picLocks noChangeAspect="1"/>
          </p:cNvPicPr>
          <p:nvPr/>
        </p:nvPicPr>
        <p:blipFill>
          <a:blip r:embed="rId3"/>
          <a:stretch>
            <a:fillRect/>
          </a:stretch>
        </p:blipFill>
        <p:spPr>
          <a:xfrm>
            <a:off x="2310687" y="2483267"/>
            <a:ext cx="1670449" cy="938865"/>
          </a:xfrm>
          <a:prstGeom prst="rect">
            <a:avLst/>
          </a:prstGeom>
        </p:spPr>
      </p:pic>
      <p:pic>
        <p:nvPicPr>
          <p:cNvPr id="9" name="図 8">
            <a:extLst>
              <a:ext uri="{FF2B5EF4-FFF2-40B4-BE49-F238E27FC236}">
                <a16:creationId xmlns:a16="http://schemas.microsoft.com/office/drawing/2014/main" id="{4FA8D355-55AC-1EED-4BA7-D2C877C91245}"/>
              </a:ext>
            </a:extLst>
          </p:cNvPr>
          <p:cNvPicPr>
            <a:picLocks noChangeAspect="1"/>
          </p:cNvPicPr>
          <p:nvPr/>
        </p:nvPicPr>
        <p:blipFill>
          <a:blip r:embed="rId4"/>
          <a:stretch>
            <a:fillRect/>
          </a:stretch>
        </p:blipFill>
        <p:spPr>
          <a:xfrm>
            <a:off x="4116971" y="2474123"/>
            <a:ext cx="1731414" cy="987638"/>
          </a:xfrm>
          <a:prstGeom prst="rect">
            <a:avLst/>
          </a:prstGeom>
        </p:spPr>
      </p:pic>
      <p:pic>
        <p:nvPicPr>
          <p:cNvPr id="10" name="図 9">
            <a:extLst>
              <a:ext uri="{FF2B5EF4-FFF2-40B4-BE49-F238E27FC236}">
                <a16:creationId xmlns:a16="http://schemas.microsoft.com/office/drawing/2014/main" id="{88CD7E12-BB1F-FBE3-7080-C8497C9A7719}"/>
              </a:ext>
            </a:extLst>
          </p:cNvPr>
          <p:cNvPicPr>
            <a:picLocks noChangeAspect="1"/>
          </p:cNvPicPr>
          <p:nvPr/>
        </p:nvPicPr>
        <p:blipFill>
          <a:blip r:embed="rId5"/>
          <a:stretch>
            <a:fillRect/>
          </a:stretch>
        </p:blipFill>
        <p:spPr>
          <a:xfrm>
            <a:off x="5966746" y="2480219"/>
            <a:ext cx="1719221" cy="975445"/>
          </a:xfrm>
          <a:prstGeom prst="rect">
            <a:avLst/>
          </a:prstGeom>
        </p:spPr>
      </p:pic>
      <p:pic>
        <p:nvPicPr>
          <p:cNvPr id="11" name="図 10">
            <a:extLst>
              <a:ext uri="{FF2B5EF4-FFF2-40B4-BE49-F238E27FC236}">
                <a16:creationId xmlns:a16="http://schemas.microsoft.com/office/drawing/2014/main" id="{87EDA51E-A557-ED7B-F820-1E2C65A8EF8F}"/>
              </a:ext>
            </a:extLst>
          </p:cNvPr>
          <p:cNvPicPr>
            <a:picLocks noChangeAspect="1"/>
          </p:cNvPicPr>
          <p:nvPr/>
        </p:nvPicPr>
        <p:blipFill>
          <a:blip r:embed="rId6"/>
          <a:stretch>
            <a:fillRect/>
          </a:stretch>
        </p:blipFill>
        <p:spPr>
          <a:xfrm>
            <a:off x="7749467" y="2508811"/>
            <a:ext cx="1786283" cy="1018120"/>
          </a:xfrm>
          <a:prstGeom prst="rect">
            <a:avLst/>
          </a:prstGeom>
        </p:spPr>
      </p:pic>
    </p:spTree>
    <p:extLst>
      <p:ext uri="{BB962C8B-B14F-4D97-AF65-F5344CB8AC3E}">
        <p14:creationId xmlns:p14="http://schemas.microsoft.com/office/powerpoint/2010/main" val="295858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878"/>
            <a:ext cx="9906000" cy="502942"/>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rPr>
              <a:t>令和４年度「</a:t>
            </a:r>
            <a:r>
              <a:rPr lang="en-US" altLang="ja-JP" sz="2000" b="1" dirty="0">
                <a:solidFill>
                  <a:schemeClr val="tx1"/>
                </a:solidFill>
                <a:latin typeface="Meiryo UI" panose="020B0604030504040204" pitchFamily="50" charset="-128"/>
                <a:ea typeface="Meiryo UI" panose="020B0604030504040204" pitchFamily="50" charset="-128"/>
              </a:rPr>
              <a:t>10</a:t>
            </a:r>
            <a:r>
              <a:rPr lang="ja-JP" altLang="en-US" sz="2000" b="1" dirty="0">
                <a:solidFill>
                  <a:schemeClr val="tx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863960" y="6347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3" name="正方形/長方形 2"/>
          <p:cNvSpPr/>
          <p:nvPr/>
        </p:nvSpPr>
        <p:spPr>
          <a:xfrm>
            <a:off x="415885" y="5683747"/>
            <a:ext cx="9252731" cy="97556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65672" y="6218617"/>
            <a:ext cx="1629159" cy="295978"/>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■フォロワー数　</a:t>
            </a:r>
            <a:endParaRPr kumimoji="1" lang="en-US" altLang="ja-JP"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842325" y="5933387"/>
            <a:ext cx="140461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【R4.3</a:t>
            </a:r>
            <a:r>
              <a:rPr kumimoji="1" lang="ja-JP" altLang="en-US" sz="1200" dirty="0">
                <a:latin typeface="Meiryo UI" panose="020B0604030504040204" pitchFamily="50" charset="-128"/>
                <a:ea typeface="Meiryo UI" panose="020B0604030504040204" pitchFamily="50" charset="-128"/>
              </a:rPr>
              <a:t>末</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544630" y="6218617"/>
            <a:ext cx="2473182" cy="323165"/>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2,643</a:t>
            </a:r>
            <a:r>
              <a:rPr kumimoji="1" lang="ja-JP" altLang="en-US" sz="1200" dirty="0" smtClean="0">
                <a:latin typeface="Meiryo UI" panose="020B0604030504040204" pitchFamily="50" charset="-128"/>
                <a:ea typeface="Meiryo UI" panose="020B0604030504040204" pitchFamily="50" charset="-128"/>
              </a:rPr>
              <a:t>人</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2,399</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932893" y="5933386"/>
            <a:ext cx="140461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R5.3.22</a:t>
            </a:r>
            <a:r>
              <a:rPr kumimoji="1" lang="ja-JP" altLang="en-US" sz="1200" dirty="0">
                <a:latin typeface="Meiryo UI" panose="020B0604030504040204" pitchFamily="50" charset="-128"/>
                <a:ea typeface="Meiryo UI" panose="020B0604030504040204" pitchFamily="50" charset="-128"/>
              </a:rPr>
              <a:t>時点</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7" name="正方形/長方形 26"/>
          <p:cNvSpPr/>
          <p:nvPr/>
        </p:nvSpPr>
        <p:spPr>
          <a:xfrm>
            <a:off x="333491" y="5575889"/>
            <a:ext cx="2950167" cy="29854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Twitter</a:t>
            </a:r>
            <a:r>
              <a:rPr kumimoji="1" lang="ja-JP" altLang="en-US" sz="1400" b="1" dirty="0">
                <a:solidFill>
                  <a:schemeClr val="tx1"/>
                </a:solidFill>
                <a:latin typeface="Meiryo UI" panose="020B0604030504040204" pitchFamily="50" charset="-128"/>
                <a:ea typeface="Meiryo UI" panose="020B0604030504040204" pitchFamily="50" charset="-128"/>
              </a:rPr>
              <a:t>のフォロー状況</a:t>
            </a:r>
          </a:p>
        </p:txBody>
      </p:sp>
      <p:cxnSp>
        <p:nvCxnSpPr>
          <p:cNvPr id="14" name="直線コネクタ 13"/>
          <p:cNvCxnSpPr/>
          <p:nvPr/>
        </p:nvCxnSpPr>
        <p:spPr>
          <a:xfrm>
            <a:off x="1781525" y="6019155"/>
            <a:ext cx="0" cy="540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941729" y="6218617"/>
            <a:ext cx="922940" cy="295978"/>
          </a:xfrm>
          <a:prstGeom prst="rect">
            <a:avLst/>
          </a:prstGeom>
          <a:noFill/>
        </p:spPr>
        <p:txBody>
          <a:bodyPr wrap="square" rtlCol="0">
            <a:spAutoFit/>
          </a:bodyPr>
          <a:lstStyle/>
          <a:p>
            <a:pPr>
              <a:lnSpc>
                <a:spcPts val="1800"/>
              </a:lnSpc>
            </a:pPr>
            <a:r>
              <a:rPr kumimoji="1" lang="en-US" altLang="ja-JP" sz="1200" dirty="0">
                <a:latin typeface="Meiryo UI" panose="020B0604030504040204" pitchFamily="50" charset="-128"/>
                <a:ea typeface="Meiryo UI" panose="020B0604030504040204" pitchFamily="50" charset="-128"/>
              </a:rPr>
              <a:t>244</a:t>
            </a:r>
            <a:r>
              <a:rPr kumimoji="1" lang="ja-JP" altLang="en-US" sz="1200" dirty="0">
                <a:latin typeface="Meiryo UI" panose="020B0604030504040204" pitchFamily="50" charset="-128"/>
                <a:ea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779895" y="5742074"/>
            <a:ext cx="4753194" cy="823302"/>
          </a:xfrm>
          <a:prstGeom prst="rect">
            <a:avLst/>
          </a:prstGeom>
          <a:noFill/>
        </p:spPr>
        <p:txBody>
          <a:bodyPr wrap="square" rtlCol="0">
            <a:spAutoFit/>
          </a:bodyPr>
          <a:lstStyle/>
          <a:p>
            <a:pPr>
              <a:lnSpc>
                <a:spcPts val="1900"/>
              </a:lnSpc>
            </a:pPr>
            <a:r>
              <a:rPr kumimoji="1" lang="ja-JP" altLang="en-US" sz="1200" dirty="0">
                <a:latin typeface="Meiryo UI" panose="020B0604030504040204" pitchFamily="50" charset="-128"/>
                <a:ea typeface="Meiryo UI" panose="020B0604030504040204" pitchFamily="50" charset="-128"/>
              </a:rPr>
              <a:t>＜概況＞</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R4</a:t>
            </a:r>
            <a:r>
              <a:rPr kumimoji="1" lang="ja-JP" altLang="en-US" sz="1200" dirty="0">
                <a:latin typeface="Meiryo UI" panose="020B0604030504040204" pitchFamily="50" charset="-128"/>
                <a:ea typeface="Meiryo UI" panose="020B0604030504040204" pitchFamily="50" charset="-128"/>
              </a:rPr>
              <a:t>年度は日々の投稿やキャンペーンを通じて、フォロワーが大幅に増加</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R5</a:t>
            </a:r>
            <a:r>
              <a:rPr kumimoji="1" lang="ja-JP" altLang="en-US" sz="1200" dirty="0">
                <a:latin typeface="Meiryo UI" panose="020B0604030504040204" pitchFamily="50" charset="-128"/>
                <a:ea typeface="Meiryo UI" panose="020B0604030504040204" pitchFamily="50" charset="-128"/>
              </a:rPr>
              <a:t>年度はさらに連携を拡充し、新たなフォロワーの確保をめざす</a:t>
            </a:r>
            <a:endParaRPr kumimoji="1" lang="en-US" altLang="ja-JP" sz="1200" dirty="0">
              <a:latin typeface="Meiryo UI" panose="020B0604030504040204" pitchFamily="50" charset="-128"/>
              <a:ea typeface="Meiryo UI" panose="020B0604030504040204" pitchFamily="50" charset="-128"/>
            </a:endParaRPr>
          </a:p>
        </p:txBody>
      </p:sp>
      <p:sp>
        <p:nvSpPr>
          <p:cNvPr id="50" name="正方形/長方形 49"/>
          <p:cNvSpPr/>
          <p:nvPr/>
        </p:nvSpPr>
        <p:spPr>
          <a:xfrm>
            <a:off x="396991" y="905037"/>
            <a:ext cx="9252731" cy="452613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33491" y="679743"/>
            <a:ext cx="3181816" cy="3095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Twitter</a:t>
            </a:r>
            <a:r>
              <a:rPr kumimoji="1" lang="ja-JP" altLang="en-US" sz="1400" b="1" dirty="0">
                <a:solidFill>
                  <a:schemeClr val="tx1"/>
                </a:solidFill>
                <a:latin typeface="Meiryo UI" panose="020B0604030504040204" pitchFamily="50" charset="-128"/>
                <a:ea typeface="Meiryo UI" panose="020B0604030504040204" pitchFamily="50" charset="-128"/>
              </a:rPr>
              <a:t>における取組みの状況</a:t>
            </a:r>
          </a:p>
        </p:txBody>
      </p:sp>
      <p:sp>
        <p:nvSpPr>
          <p:cNvPr id="35" name="テキスト ボックス 34"/>
          <p:cNvSpPr txBox="1"/>
          <p:nvPr/>
        </p:nvSpPr>
        <p:spPr>
          <a:xfrm>
            <a:off x="502534" y="1048252"/>
            <a:ext cx="9030555" cy="549253"/>
          </a:xfrm>
          <a:prstGeom prst="rect">
            <a:avLst/>
          </a:prstGeom>
          <a:noFill/>
        </p:spPr>
        <p:txBody>
          <a:bodyPr wrap="square" rtlCol="0">
            <a:spAutoFit/>
          </a:bodyPr>
          <a:lstStyle/>
          <a:p>
            <a:pPr>
              <a:lnSpc>
                <a:spcPts val="1900"/>
              </a:lnSpc>
            </a:pPr>
            <a:r>
              <a:rPr kumimoji="1" lang="ja-JP" altLang="en-US" sz="1200" dirty="0">
                <a:latin typeface="Meiryo UI" panose="020B0604030504040204" pitchFamily="50" charset="-128"/>
                <a:ea typeface="Meiryo UI" panose="020B0604030504040204" pitchFamily="50" charset="-128"/>
              </a:rPr>
              <a:t>これまで実施してきた日々の情報発信に加え、新たに、フォロワーを多数抱える企業と連携した企画を実施した。</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また、「</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歳若返り」につながる行動を促すため、野菜摂取やウォーキングの実践でプレゼントが当たるキャンペーンを実施した。</a:t>
            </a:r>
            <a:endParaRPr kumimoji="1" lang="en-US" altLang="ja-JP" sz="1200" dirty="0">
              <a:latin typeface="Meiryo UI" panose="020B0604030504040204" pitchFamily="50" charset="-128"/>
              <a:ea typeface="Meiryo UI" panose="020B0604030504040204" pitchFamily="50" charset="-128"/>
            </a:endParaRPr>
          </a:p>
        </p:txBody>
      </p:sp>
      <p:sp>
        <p:nvSpPr>
          <p:cNvPr id="36" name="正方形/長方形 35"/>
          <p:cNvSpPr/>
          <p:nvPr/>
        </p:nvSpPr>
        <p:spPr>
          <a:xfrm>
            <a:off x="565671" y="1746270"/>
            <a:ext cx="2681265" cy="324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＜株式会社アカカベとの連携＞</a:t>
            </a:r>
          </a:p>
        </p:txBody>
      </p:sp>
      <p:sp>
        <p:nvSpPr>
          <p:cNvPr id="39" name="テキスト ボックス 38"/>
          <p:cNvSpPr txBox="1"/>
          <p:nvPr/>
        </p:nvSpPr>
        <p:spPr>
          <a:xfrm>
            <a:off x="543534" y="2049018"/>
            <a:ext cx="2789213" cy="549253"/>
          </a:xfrm>
          <a:prstGeom prst="rect">
            <a:avLst/>
          </a:prstGeom>
          <a:noFill/>
        </p:spPr>
        <p:txBody>
          <a:bodyPr wrap="square" rtlCol="0">
            <a:spAutoFit/>
          </a:bodyPr>
          <a:lstStyle/>
          <a:p>
            <a:pPr>
              <a:lnSpc>
                <a:spcPts val="1900"/>
              </a:lnSpc>
            </a:pPr>
            <a:r>
              <a:rPr kumimoji="1" lang="ja-JP" altLang="en-US" sz="1200" dirty="0">
                <a:latin typeface="Meiryo UI" panose="020B0604030504040204" pitchFamily="50" charset="-128"/>
                <a:ea typeface="Meiryo UI" panose="020B0604030504040204" pitchFamily="50" charset="-128"/>
              </a:rPr>
              <a:t>豊臣秀吉が投稿した食事に対し、アカカベの管理栄養士が助言（３回実施）</a:t>
            </a:r>
            <a:endParaRPr kumimoji="1" lang="en-US" altLang="ja-JP" sz="1200" dirty="0">
              <a:latin typeface="Meiryo UI" panose="020B0604030504040204" pitchFamily="50" charset="-128"/>
              <a:ea typeface="Meiryo UI" panose="020B0604030504040204" pitchFamily="50" charset="-128"/>
            </a:endParaRPr>
          </a:p>
        </p:txBody>
      </p:sp>
      <p:cxnSp>
        <p:nvCxnSpPr>
          <p:cNvPr id="40" name="直線コネクタ 39"/>
          <p:cNvCxnSpPr/>
          <p:nvPr/>
        </p:nvCxnSpPr>
        <p:spPr>
          <a:xfrm>
            <a:off x="3451807" y="2130232"/>
            <a:ext cx="0" cy="2880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3736080" y="1735755"/>
            <a:ext cx="2681265" cy="324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＜アース製薬株式会社との連携＞</a:t>
            </a:r>
          </a:p>
        </p:txBody>
      </p:sp>
      <p:sp>
        <p:nvSpPr>
          <p:cNvPr id="44" name="テキスト ボックス 43"/>
          <p:cNvSpPr txBox="1"/>
          <p:nvPr/>
        </p:nvSpPr>
        <p:spPr>
          <a:xfrm>
            <a:off x="3627967" y="2060449"/>
            <a:ext cx="2899710" cy="823302"/>
          </a:xfrm>
          <a:prstGeom prst="rect">
            <a:avLst/>
          </a:prstGeom>
          <a:noFill/>
        </p:spPr>
        <p:txBody>
          <a:bodyPr wrap="square" rtlCol="0">
            <a:spAutoFit/>
          </a:bodyPr>
          <a:lstStyle/>
          <a:p>
            <a:pPr>
              <a:lnSpc>
                <a:spcPts val="1900"/>
              </a:lnSpc>
            </a:pPr>
            <a:r>
              <a:rPr kumimoji="1" lang="ja-JP" altLang="en-US" sz="1200" dirty="0">
                <a:latin typeface="Meiryo UI" panose="020B0604030504040204" pitchFamily="50" charset="-128"/>
                <a:ea typeface="Meiryo UI" panose="020B0604030504040204" pitchFamily="50" charset="-128"/>
              </a:rPr>
              <a:t>入浴剤と万博グッズが当たるキャンペーンを実施。応募期間中は、入浴方法の工夫等について発信（</a:t>
            </a:r>
            <a:r>
              <a:rPr kumimoji="1" lang="en-US" altLang="ja-JP" sz="1200" dirty="0">
                <a:latin typeface="Meiryo UI" panose="020B0604030504040204" pitchFamily="50" charset="-128"/>
                <a:ea typeface="Meiryo UI" panose="020B0604030504040204" pitchFamily="50" charset="-128"/>
              </a:rPr>
              <a:t>R4.11.26</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12.5</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cxnSp>
        <p:nvCxnSpPr>
          <p:cNvPr id="45" name="直線コネクタ 44"/>
          <p:cNvCxnSpPr/>
          <p:nvPr/>
        </p:nvCxnSpPr>
        <p:spPr>
          <a:xfrm>
            <a:off x="6683198" y="2130232"/>
            <a:ext cx="0" cy="2880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851824" y="1746270"/>
            <a:ext cx="2681265" cy="324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＜キャンペーンの実施＞</a:t>
            </a:r>
          </a:p>
        </p:txBody>
      </p:sp>
      <p:sp>
        <p:nvSpPr>
          <p:cNvPr id="53" name="テキスト ボックス 52"/>
          <p:cNvSpPr txBox="1"/>
          <p:nvPr/>
        </p:nvSpPr>
        <p:spPr>
          <a:xfrm>
            <a:off x="6787575" y="2067557"/>
            <a:ext cx="2745514" cy="305596"/>
          </a:xfrm>
          <a:prstGeom prst="rect">
            <a:avLst/>
          </a:prstGeom>
          <a:noFill/>
        </p:spPr>
        <p:txBody>
          <a:bodyPr wrap="square" rtlCol="0">
            <a:spAutoFit/>
          </a:bodyPr>
          <a:lstStyle/>
          <a:p>
            <a:pPr>
              <a:lnSpc>
                <a:spcPts val="1900"/>
              </a:lnSpc>
            </a:pPr>
            <a:r>
              <a:rPr kumimoji="1" lang="ja-JP" altLang="en-US" sz="1200" b="1" u="sng" dirty="0">
                <a:latin typeface="Meiryo UI" panose="020B0604030504040204" pitchFamily="50" charset="-128"/>
                <a:ea typeface="Meiryo UI" panose="020B0604030504040204" pitchFamily="50" charset="-128"/>
              </a:rPr>
              <a:t>①ベジ増しごはんフェスティバル</a:t>
            </a:r>
            <a:endParaRPr kumimoji="1" lang="en-US" altLang="ja-JP" sz="1200" b="1" u="sng"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6819699" y="3234243"/>
            <a:ext cx="2745514" cy="305596"/>
          </a:xfrm>
          <a:prstGeom prst="rect">
            <a:avLst/>
          </a:prstGeom>
          <a:noFill/>
        </p:spPr>
        <p:txBody>
          <a:bodyPr wrap="square" rtlCol="0">
            <a:spAutoFit/>
          </a:bodyPr>
          <a:lstStyle/>
          <a:p>
            <a:pPr>
              <a:lnSpc>
                <a:spcPts val="1900"/>
              </a:lnSpc>
            </a:pPr>
            <a:r>
              <a:rPr kumimoji="1" lang="ja-JP" altLang="en-US" sz="1200" b="1" u="sng" dirty="0">
                <a:latin typeface="Meiryo UI" panose="020B0604030504040204" pitchFamily="50" charset="-128"/>
                <a:ea typeface="Meiryo UI" panose="020B0604030504040204" pitchFamily="50" charset="-128"/>
              </a:rPr>
              <a:t>②歩数を見せて！</a:t>
            </a:r>
            <a:r>
              <a:rPr kumimoji="1" lang="en-US" altLang="ja-JP" sz="1200" b="1" u="sng" dirty="0">
                <a:latin typeface="Meiryo UI" panose="020B0604030504040204" pitchFamily="50" charset="-128"/>
                <a:ea typeface="Meiryo UI" panose="020B0604030504040204" pitchFamily="50" charset="-128"/>
              </a:rPr>
              <a:t>Twitter</a:t>
            </a:r>
            <a:r>
              <a:rPr kumimoji="1" lang="ja-JP" altLang="en-US" sz="1200" b="1" u="sng" dirty="0">
                <a:latin typeface="Meiryo UI" panose="020B0604030504040204" pitchFamily="50" charset="-128"/>
                <a:ea typeface="Meiryo UI" panose="020B0604030504040204" pitchFamily="50" charset="-128"/>
              </a:rPr>
              <a:t>キャンペーン</a:t>
            </a:r>
            <a:endParaRPr kumimoji="1" lang="en-US" altLang="ja-JP" sz="1200" b="1" u="sng"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6840067" y="2349794"/>
            <a:ext cx="2756522" cy="823302"/>
          </a:xfrm>
          <a:prstGeom prst="rect">
            <a:avLst/>
          </a:prstGeom>
          <a:noFill/>
        </p:spPr>
        <p:txBody>
          <a:bodyPr wrap="square" rtlCol="0">
            <a:spAutoFit/>
          </a:bodyPr>
          <a:lstStyle/>
          <a:p>
            <a:pPr>
              <a:lnSpc>
                <a:spcPts val="1900"/>
              </a:lnSpc>
            </a:pPr>
            <a:r>
              <a:rPr kumimoji="1" lang="ja-JP" altLang="en-US" sz="1200" dirty="0">
                <a:latin typeface="Meiryo UI" panose="020B0604030504040204" pitchFamily="50" charset="-128"/>
                <a:ea typeface="Meiryo UI" panose="020B0604030504040204" pitchFamily="50" charset="-128"/>
              </a:rPr>
              <a:t>普段よりも意識して野菜を多く摂取した食事の投稿でプレゼントが当たるキャンペーン（</a:t>
            </a:r>
            <a:r>
              <a:rPr kumimoji="1" lang="en-US" altLang="ja-JP" sz="1200" dirty="0">
                <a:latin typeface="Meiryo UI" panose="020B0604030504040204" pitchFamily="50" charset="-128"/>
                <a:ea typeface="Meiryo UI" panose="020B0604030504040204" pitchFamily="50" charset="-128"/>
              </a:rPr>
              <a:t>R4.8.29</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9.16</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6840067" y="3490510"/>
            <a:ext cx="2756522" cy="1554272"/>
          </a:xfrm>
          <a:prstGeom prst="rect">
            <a:avLst/>
          </a:prstGeom>
          <a:noFill/>
        </p:spPr>
        <p:txBody>
          <a:bodyPr wrap="square" rtlCol="0">
            <a:spAutoFit/>
          </a:bodyPr>
          <a:lstStyle/>
          <a:p>
            <a:pPr>
              <a:lnSpc>
                <a:spcPts val="1900"/>
              </a:lnSpc>
            </a:pP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日の歩数画像の投稿でプレゼントが当たるキャンペーン（</a:t>
            </a:r>
            <a:r>
              <a:rPr kumimoji="1" lang="en-US" altLang="ja-JP" sz="1200" dirty="0">
                <a:latin typeface="Meiryo UI" panose="020B0604030504040204" pitchFamily="50" charset="-128"/>
                <a:ea typeface="Meiryo UI" panose="020B0604030504040204" pitchFamily="50" charset="-128"/>
              </a:rPr>
              <a:t>R5.2.17</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2.26</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050" dirty="0">
                <a:latin typeface="Meiryo UI" panose="020B0604030504040204" pitchFamily="50" charset="-128"/>
                <a:ea typeface="Meiryo UI" panose="020B0604030504040204" pitchFamily="50" charset="-128"/>
              </a:rPr>
              <a:t>＜以下を推奨＞</a:t>
            </a:r>
            <a:endParaRPr kumimoji="1" lang="en-US" altLang="ja-JP" sz="1050" dirty="0">
              <a:latin typeface="Meiryo UI" panose="020B0604030504040204" pitchFamily="50" charset="-128"/>
              <a:ea typeface="Meiryo UI" panose="020B0604030504040204" pitchFamily="50" charset="-128"/>
            </a:endParaRPr>
          </a:p>
          <a:p>
            <a:pPr>
              <a:lnSpc>
                <a:spcPts val="1900"/>
              </a:lnSpc>
            </a:pPr>
            <a:r>
              <a:rPr kumimoji="1" lang="ja-JP" altLang="en-US" sz="1050" dirty="0">
                <a:latin typeface="Meiryo UI" panose="020B0604030504040204" pitchFamily="50" charset="-128"/>
                <a:ea typeface="Meiryo UI" panose="020B0604030504040204" pitchFamily="50" charset="-128"/>
              </a:rPr>
              <a:t>・男性</a:t>
            </a:r>
            <a:r>
              <a:rPr kumimoji="1" lang="en-US" altLang="ja-JP" sz="1050" dirty="0">
                <a:latin typeface="Meiryo UI" panose="020B0604030504040204" pitchFamily="50" charset="-128"/>
                <a:ea typeface="Meiryo UI" panose="020B0604030504040204" pitchFamily="50" charset="-128"/>
              </a:rPr>
              <a:t>9000</a:t>
            </a:r>
            <a:r>
              <a:rPr kumimoji="1" lang="ja-JP" altLang="en-US" sz="1050" dirty="0">
                <a:latin typeface="Meiryo UI" panose="020B0604030504040204" pitchFamily="50" charset="-128"/>
                <a:ea typeface="Meiryo UI" panose="020B0604030504040204" pitchFamily="50" charset="-128"/>
              </a:rPr>
              <a:t>歩／女性</a:t>
            </a:r>
            <a:r>
              <a:rPr kumimoji="1" lang="en-US" altLang="ja-JP" sz="1050" dirty="0">
                <a:latin typeface="Meiryo UI" panose="020B0604030504040204" pitchFamily="50" charset="-128"/>
                <a:ea typeface="Meiryo UI" panose="020B0604030504040204" pitchFamily="50" charset="-128"/>
              </a:rPr>
              <a:t>8000</a:t>
            </a:r>
            <a:r>
              <a:rPr kumimoji="1" lang="ja-JP" altLang="en-US" sz="1050" dirty="0">
                <a:latin typeface="Meiryo UI" panose="020B0604030504040204" pitchFamily="50" charset="-128"/>
                <a:ea typeface="Meiryo UI" panose="020B0604030504040204" pitchFamily="50" charset="-128"/>
              </a:rPr>
              <a:t>歩 以上</a:t>
            </a:r>
            <a:endParaRPr kumimoji="1" lang="en-US" altLang="ja-JP" sz="1050" dirty="0">
              <a:latin typeface="Meiryo UI" panose="020B0604030504040204" pitchFamily="50" charset="-128"/>
              <a:ea typeface="Meiryo UI" panose="020B0604030504040204" pitchFamily="50" charset="-128"/>
            </a:endParaRPr>
          </a:p>
          <a:p>
            <a:pPr>
              <a:lnSpc>
                <a:spcPts val="1900"/>
              </a:lnSpc>
            </a:pPr>
            <a:r>
              <a:rPr kumimoji="1" lang="ja-JP" altLang="en-US" sz="1050" dirty="0">
                <a:latin typeface="Meiryo UI" panose="020B0604030504040204" pitchFamily="50" charset="-128"/>
                <a:ea typeface="Meiryo UI" panose="020B0604030504040204" pitchFamily="50" charset="-128"/>
              </a:rPr>
              <a:t>・歩数に「</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」が含まれている　</a:t>
            </a:r>
            <a:endParaRPr kumimoji="1" lang="en-US" altLang="ja-JP" sz="1050" dirty="0">
              <a:latin typeface="Meiryo UI" panose="020B0604030504040204" pitchFamily="50" charset="-128"/>
              <a:ea typeface="Meiryo UI" panose="020B0604030504040204" pitchFamily="50" charset="-128"/>
            </a:endParaRPr>
          </a:p>
          <a:p>
            <a:pPr>
              <a:lnSpc>
                <a:spcPts val="1900"/>
              </a:lnSpc>
            </a:pPr>
            <a:r>
              <a:rPr kumimoji="1" lang="ja-JP" altLang="en-US" sz="1050" dirty="0">
                <a:latin typeface="Meiryo UI" panose="020B0604030504040204" pitchFamily="50" charset="-128"/>
                <a:ea typeface="Meiryo UI" panose="020B0604030504040204" pitchFamily="50" charset="-128"/>
              </a:rPr>
              <a:t>・歩数が「語呂合わせ」</a:t>
            </a:r>
            <a:endParaRPr kumimoji="1" lang="en-US" altLang="ja-JP" sz="105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9FA3514-9195-65E0-6CA7-D017C7CA712F}"/>
              </a:ext>
            </a:extLst>
          </p:cNvPr>
          <p:cNvPicPr>
            <a:picLocks noChangeAspect="1"/>
          </p:cNvPicPr>
          <p:nvPr/>
        </p:nvPicPr>
        <p:blipFill>
          <a:blip r:embed="rId2"/>
          <a:stretch>
            <a:fillRect/>
          </a:stretch>
        </p:blipFill>
        <p:spPr>
          <a:xfrm>
            <a:off x="3970128" y="2891982"/>
            <a:ext cx="2194750" cy="2194750"/>
          </a:xfrm>
          <a:prstGeom prst="rect">
            <a:avLst/>
          </a:prstGeom>
        </p:spPr>
      </p:pic>
      <p:pic>
        <p:nvPicPr>
          <p:cNvPr id="7" name="図 6">
            <a:extLst>
              <a:ext uri="{FF2B5EF4-FFF2-40B4-BE49-F238E27FC236}">
                <a16:creationId xmlns:a16="http://schemas.microsoft.com/office/drawing/2014/main" id="{11040BD1-F53C-7A49-BA35-A069088BAF5A}"/>
              </a:ext>
            </a:extLst>
          </p:cNvPr>
          <p:cNvPicPr>
            <a:picLocks noChangeAspect="1"/>
          </p:cNvPicPr>
          <p:nvPr/>
        </p:nvPicPr>
        <p:blipFill>
          <a:blip r:embed="rId3"/>
          <a:stretch>
            <a:fillRect/>
          </a:stretch>
        </p:blipFill>
        <p:spPr>
          <a:xfrm>
            <a:off x="857515" y="2657222"/>
            <a:ext cx="1902117" cy="2511770"/>
          </a:xfrm>
          <a:prstGeom prst="rect">
            <a:avLst/>
          </a:prstGeom>
        </p:spPr>
      </p:pic>
    </p:spTree>
    <p:extLst>
      <p:ext uri="{BB962C8B-B14F-4D97-AF65-F5344CB8AC3E}">
        <p14:creationId xmlns:p14="http://schemas.microsoft.com/office/powerpoint/2010/main" val="96071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878"/>
            <a:ext cx="9906000" cy="502942"/>
          </a:xfrm>
          <a:prstGeom prst="rect">
            <a:avLst/>
          </a:prstGeom>
          <a:solidFill>
            <a:srgbClr val="92D05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rPr>
              <a:t>令和４年度「</a:t>
            </a:r>
            <a:r>
              <a:rPr lang="en-US" altLang="ja-JP" sz="2000" b="1" dirty="0">
                <a:solidFill>
                  <a:schemeClr val="tx1"/>
                </a:solidFill>
                <a:latin typeface="Meiryo UI" panose="020B0604030504040204" pitchFamily="50" charset="-128"/>
                <a:ea typeface="Meiryo UI" panose="020B0604030504040204" pitchFamily="50" charset="-128"/>
              </a:rPr>
              <a:t>10</a:t>
            </a:r>
            <a:r>
              <a:rPr lang="ja-JP" altLang="en-US" sz="2000" b="1" dirty="0">
                <a:solidFill>
                  <a:schemeClr val="tx1"/>
                </a:solidFill>
                <a:latin typeface="Meiryo UI" panose="020B0604030504040204" pitchFamily="50" charset="-128"/>
                <a:ea typeface="Meiryo UI" panose="020B0604030504040204" pitchFamily="50" charset="-128"/>
              </a:rPr>
              <a:t>歳若返り」発信事業について</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863960" y="63478"/>
            <a:ext cx="921485"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資料２</a:t>
            </a:r>
          </a:p>
        </p:txBody>
      </p:sp>
      <p:sp>
        <p:nvSpPr>
          <p:cNvPr id="82" name="正方形/長方形 81"/>
          <p:cNvSpPr/>
          <p:nvPr/>
        </p:nvSpPr>
        <p:spPr>
          <a:xfrm>
            <a:off x="214313" y="620673"/>
            <a:ext cx="3089145"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２ 府民に身近な場での情報発信</a:t>
            </a:r>
          </a:p>
        </p:txBody>
      </p:sp>
      <p:sp>
        <p:nvSpPr>
          <p:cNvPr id="88" name="テキスト ボックス 87"/>
          <p:cNvSpPr txBox="1"/>
          <p:nvPr/>
        </p:nvSpPr>
        <p:spPr>
          <a:xfrm>
            <a:off x="6248400" y="5739428"/>
            <a:ext cx="3429000" cy="553998"/>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▶市町村や企業のサイネージでの</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動画の放映</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（試合会場、市役所、健診会場 等）</a:t>
            </a:r>
            <a:endParaRPr kumimoji="1" lang="en-US" altLang="ja-JP"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261129" y="6271029"/>
            <a:ext cx="3304901" cy="323165"/>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▶リーフレットの市町村への配布</a:t>
            </a:r>
            <a:endParaRPr kumimoji="1" lang="en-US" altLang="ja-JP" sz="1200" dirty="0">
              <a:latin typeface="Meiryo UI" panose="020B0604030504040204" pitchFamily="50" charset="-128"/>
              <a:ea typeface="Meiryo UI" panose="020B0604030504040204" pitchFamily="50" charset="-128"/>
            </a:endParaRPr>
          </a:p>
        </p:txBody>
      </p:sp>
      <p:sp>
        <p:nvSpPr>
          <p:cNvPr id="26" name="正方形/長方形 25"/>
          <p:cNvSpPr/>
          <p:nvPr/>
        </p:nvSpPr>
        <p:spPr>
          <a:xfrm>
            <a:off x="313300" y="1220459"/>
            <a:ext cx="9252731" cy="190080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28834" y="1070230"/>
            <a:ext cx="3181816" cy="3095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■図書館と連携した展示イベント</a:t>
            </a:r>
          </a:p>
        </p:txBody>
      </p:sp>
      <p:sp>
        <p:nvSpPr>
          <p:cNvPr id="27" name="テキスト ボックス 26"/>
          <p:cNvSpPr txBox="1"/>
          <p:nvPr/>
        </p:nvSpPr>
        <p:spPr>
          <a:xfrm>
            <a:off x="433727" y="1420851"/>
            <a:ext cx="9351718" cy="526811"/>
          </a:xfrm>
          <a:prstGeom prst="rect">
            <a:avLst/>
          </a:prstGeom>
          <a:noFill/>
        </p:spPr>
        <p:txBody>
          <a:bodyPr wrap="square" rtlCol="0">
            <a:spAutoFit/>
          </a:bodyPr>
          <a:lstStyle/>
          <a:p>
            <a:pPr>
              <a:lnSpc>
                <a:spcPts val="1800"/>
              </a:lnSpc>
            </a:pPr>
            <a:r>
              <a:rPr kumimoji="1" lang="en-US" altLang="ja-JP" sz="1200" dirty="0">
                <a:latin typeface="Meiryo UI" panose="020B0604030504040204" pitchFamily="50" charset="-128"/>
                <a:ea typeface="Meiryo UI" panose="020B0604030504040204" pitchFamily="50" charset="-128"/>
              </a:rPr>
              <a:t>R3</a:t>
            </a:r>
            <a:r>
              <a:rPr kumimoji="1" lang="ja-JP" altLang="en-US" sz="1200" dirty="0">
                <a:latin typeface="Meiryo UI" panose="020B0604030504040204" pitchFamily="50" charset="-128"/>
                <a:ea typeface="Meiryo UI" panose="020B0604030504040204" pitchFamily="50" charset="-128"/>
              </a:rPr>
              <a:t>年度に実施した府立中央図書館に加え、</a:t>
            </a:r>
            <a:r>
              <a:rPr kumimoji="1" lang="en-US" altLang="ja-JP" sz="1200" dirty="0">
                <a:latin typeface="Meiryo UI" panose="020B0604030504040204" pitchFamily="50" charset="-128"/>
                <a:ea typeface="Meiryo UI" panose="020B0604030504040204" pitchFamily="50" charset="-128"/>
              </a:rPr>
              <a:t>R4</a:t>
            </a:r>
            <a:r>
              <a:rPr kumimoji="1" lang="ja-JP" altLang="en-US" sz="1200" dirty="0">
                <a:latin typeface="Meiryo UI" panose="020B0604030504040204" pitchFamily="50" charset="-128"/>
                <a:ea typeface="Meiryo UI" panose="020B0604030504040204" pitchFamily="50" charset="-128"/>
              </a:rPr>
              <a:t>年度は新たに市立図書館にも展示を展開。「</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歳若返り」の取組みを紹介するポスターに加え、</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司書が選定した関連図書を展示した。</a:t>
            </a:r>
            <a:endParaRPr kumimoji="1" lang="en-US" altLang="ja-JP"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16206" y="1939313"/>
            <a:ext cx="3630273" cy="784830"/>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▶府立中央図書館　</a:t>
            </a:r>
            <a:r>
              <a:rPr kumimoji="1" lang="en-US" altLang="ja-JP" sz="1200" dirty="0">
                <a:latin typeface="Meiryo UI" panose="020B0604030504040204" pitchFamily="50" charset="-128"/>
                <a:ea typeface="Meiryo UI" panose="020B0604030504040204" pitchFamily="50" charset="-128"/>
              </a:rPr>
              <a:t>R4.4.19</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5.15</a:t>
            </a:r>
          </a:p>
          <a:p>
            <a:pPr>
              <a:lnSpc>
                <a:spcPts val="1800"/>
              </a:lnSpc>
            </a:pPr>
            <a:r>
              <a:rPr kumimoji="1" lang="ja-JP" altLang="en-US" sz="1200" dirty="0">
                <a:latin typeface="Meiryo UI" panose="020B0604030504040204" pitchFamily="50" charset="-128"/>
                <a:ea typeface="Meiryo UI" panose="020B0604030504040204" pitchFamily="50" charset="-128"/>
              </a:rPr>
              <a:t>▶守口市立図書館　</a:t>
            </a:r>
            <a:r>
              <a:rPr kumimoji="1" lang="en-US" altLang="ja-JP" sz="1200" dirty="0">
                <a:latin typeface="Meiryo UI" panose="020B0604030504040204" pitchFamily="50" charset="-128"/>
                <a:ea typeface="Meiryo UI" panose="020B0604030504040204" pitchFamily="50" charset="-128"/>
              </a:rPr>
              <a:t>R4.9.7</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9.25</a:t>
            </a:r>
          </a:p>
          <a:p>
            <a:pPr>
              <a:lnSpc>
                <a:spcPts val="1800"/>
              </a:lnSpc>
            </a:pPr>
            <a:r>
              <a:rPr kumimoji="1" lang="ja-JP" altLang="en-US" sz="1200" dirty="0">
                <a:latin typeface="Meiryo UI" panose="020B0604030504040204" pitchFamily="50" charset="-128"/>
                <a:ea typeface="Meiryo UI" panose="020B0604030504040204" pitchFamily="50" charset="-128"/>
              </a:rPr>
              <a:t>▶松原市民松原図書館　</a:t>
            </a:r>
            <a:r>
              <a:rPr kumimoji="1" lang="en-US" altLang="ja-JP" sz="1200" dirty="0">
                <a:latin typeface="Meiryo UI" panose="020B0604030504040204" pitchFamily="50" charset="-128"/>
                <a:ea typeface="Meiryo UI" panose="020B0604030504040204" pitchFamily="50" charset="-128"/>
              </a:rPr>
              <a:t>R5.2.17 </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3.13</a:t>
            </a:r>
          </a:p>
        </p:txBody>
      </p:sp>
      <p:sp>
        <p:nvSpPr>
          <p:cNvPr id="34" name="正方形/長方形 33"/>
          <p:cNvSpPr/>
          <p:nvPr/>
        </p:nvSpPr>
        <p:spPr>
          <a:xfrm>
            <a:off x="313299" y="3331036"/>
            <a:ext cx="9252731" cy="1951209"/>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14313" y="3216115"/>
            <a:ext cx="3645029" cy="3095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■商業施設での展示イベント、ブース出展</a:t>
            </a:r>
          </a:p>
        </p:txBody>
      </p:sp>
      <p:sp>
        <p:nvSpPr>
          <p:cNvPr id="35" name="テキスト ボックス 34"/>
          <p:cNvSpPr txBox="1"/>
          <p:nvPr/>
        </p:nvSpPr>
        <p:spPr>
          <a:xfrm>
            <a:off x="365250" y="3541179"/>
            <a:ext cx="8959452" cy="784830"/>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商業施設において、「</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歳若返り」の取組みを紹介するポスター展示とブース出展を実施。</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一部のブースでは、推定野菜摂取量が測定できる機器「ベジチェック」を用い、</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来場者の野菜摂取の意識向上を図った。</a:t>
            </a:r>
            <a:endParaRPr kumimoji="1" lang="en-US" altLang="ja-JP"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95988" y="4335755"/>
            <a:ext cx="5233704" cy="784830"/>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R4.5</a:t>
            </a:r>
            <a:r>
              <a:rPr kumimoji="1" lang="ja-JP" altLang="en-US" sz="1200" dirty="0">
                <a:latin typeface="Meiryo UI" panose="020B0604030504040204" pitchFamily="50" charset="-128"/>
                <a:ea typeface="Meiryo UI" panose="020B0604030504040204" pitchFamily="50" charset="-128"/>
              </a:rPr>
              <a:t>　　ハルカスベジフェス（あべのハルカス近鉄本店）：約</a:t>
            </a:r>
            <a:r>
              <a:rPr kumimoji="1" lang="en-US" altLang="ja-JP" sz="1200" dirty="0">
                <a:latin typeface="Meiryo UI" panose="020B0604030504040204" pitchFamily="50" charset="-128"/>
                <a:ea typeface="Meiryo UI" panose="020B0604030504040204" pitchFamily="50" charset="-128"/>
              </a:rPr>
              <a:t>160</a:t>
            </a:r>
            <a:r>
              <a:rPr kumimoji="1" lang="ja-JP" altLang="en-US" sz="1200" dirty="0">
                <a:latin typeface="Meiryo UI" panose="020B0604030504040204" pitchFamily="50" charset="-128"/>
                <a:ea typeface="Meiryo UI" panose="020B0604030504040204" pitchFamily="50" charset="-128"/>
              </a:rPr>
              <a:t>人来場</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R4.11</a:t>
            </a:r>
            <a:r>
              <a:rPr kumimoji="1" lang="ja-JP" altLang="en-US" sz="1200" dirty="0">
                <a:latin typeface="Meiryo UI" panose="020B0604030504040204" pitchFamily="50" charset="-128"/>
                <a:ea typeface="Meiryo UI" panose="020B0604030504040204" pitchFamily="50" charset="-128"/>
              </a:rPr>
              <a:t>　も</a:t>
            </a:r>
            <a:r>
              <a:rPr kumimoji="1" lang="ja-JP" altLang="en-US" sz="1200" dirty="0" err="1">
                <a:latin typeface="Meiryo UI" panose="020B0604030504040204" pitchFamily="50" charset="-128"/>
                <a:ea typeface="Meiryo UI" panose="020B0604030504040204" pitchFamily="50" charset="-128"/>
              </a:rPr>
              <a:t>ずやん</a:t>
            </a:r>
            <a:r>
              <a:rPr kumimoji="1" lang="ja-JP" altLang="en-US" sz="1200" dirty="0">
                <a:latin typeface="Meiryo UI" panose="020B0604030504040204" pitchFamily="50" charset="-128"/>
                <a:ea typeface="Meiryo UI" panose="020B0604030504040204" pitchFamily="50" charset="-128"/>
              </a:rPr>
              <a:t>バースディ（</a:t>
            </a:r>
            <a:r>
              <a:rPr kumimoji="1" lang="en-US" altLang="ja-JP" sz="1200" dirty="0">
                <a:latin typeface="Meiryo UI" panose="020B0604030504040204" pitchFamily="50" charset="-128"/>
                <a:ea typeface="Meiryo UI" panose="020B0604030504040204" pitchFamily="50" charset="-128"/>
              </a:rPr>
              <a:t>EXPO</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CITY</a:t>
            </a: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200</a:t>
            </a:r>
            <a:r>
              <a:rPr kumimoji="1" lang="ja-JP" altLang="en-US" sz="1200" dirty="0">
                <a:latin typeface="Meiryo UI" panose="020B0604030504040204" pitchFamily="50" charset="-128"/>
                <a:ea typeface="Meiryo UI" panose="020B0604030504040204" pitchFamily="50" charset="-128"/>
              </a:rPr>
              <a:t>人来場</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R4.11</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R5.1</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歳若返り」展示（イオンモール５店舗</a:t>
            </a:r>
            <a:r>
              <a:rPr kumimoji="1" lang="en-US" altLang="ja-JP" sz="9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600</a:t>
            </a:r>
            <a:r>
              <a:rPr kumimoji="1" lang="ja-JP" altLang="en-US" sz="1200" dirty="0">
                <a:latin typeface="Meiryo UI" panose="020B0604030504040204" pitchFamily="50" charset="-128"/>
                <a:ea typeface="Meiryo UI" panose="020B0604030504040204" pitchFamily="50" charset="-128"/>
              </a:rPr>
              <a:t>人来場</a:t>
            </a:r>
            <a:endParaRPr kumimoji="1" lang="en-US" altLang="ja-JP" sz="1200" dirty="0">
              <a:latin typeface="Meiryo UI" panose="020B0604030504040204" pitchFamily="50" charset="-128"/>
              <a:ea typeface="Meiryo UI" panose="020B0604030504040204" pitchFamily="50" charset="-128"/>
            </a:endParaRPr>
          </a:p>
        </p:txBody>
      </p:sp>
      <p:sp>
        <p:nvSpPr>
          <p:cNvPr id="42" name="正方形/長方形 41"/>
          <p:cNvSpPr/>
          <p:nvPr/>
        </p:nvSpPr>
        <p:spPr>
          <a:xfrm>
            <a:off x="6248400" y="5419787"/>
            <a:ext cx="3317630" cy="1247284"/>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142886" y="5356057"/>
            <a:ext cx="3181816" cy="3095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■その他</a:t>
            </a:r>
          </a:p>
        </p:txBody>
      </p:sp>
      <p:sp>
        <p:nvSpPr>
          <p:cNvPr id="28" name="テキスト ボックス 27"/>
          <p:cNvSpPr txBox="1"/>
          <p:nvPr/>
        </p:nvSpPr>
        <p:spPr>
          <a:xfrm>
            <a:off x="483221" y="2665768"/>
            <a:ext cx="3237886" cy="323165"/>
          </a:xfrm>
          <a:prstGeom prst="rect">
            <a:avLst/>
          </a:prstGeom>
          <a:noFill/>
        </p:spPr>
        <p:txBody>
          <a:bodyPr wrap="square" rtlCol="0">
            <a:spAutoFit/>
          </a:bodyPr>
          <a:lstStyle/>
          <a:p>
            <a:pPr>
              <a:lnSpc>
                <a:spcPts val="1800"/>
              </a:lnSpc>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守口市・松原市の広報誌でイベントを周知</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80596" y="5675362"/>
            <a:ext cx="3443136" cy="1015663"/>
          </a:xfrm>
          <a:prstGeom prst="rect">
            <a:avLst/>
          </a:prstGeom>
          <a:noFill/>
        </p:spPr>
        <p:txBody>
          <a:bodyPr wrap="square" rtlCol="0">
            <a:spAutoFit/>
          </a:bodyPr>
          <a:lstStyle/>
          <a:p>
            <a:pPr>
              <a:lnSpc>
                <a:spcPts val="1800"/>
              </a:lnSpc>
            </a:pPr>
            <a:r>
              <a:rPr kumimoji="1" lang="ja-JP" altLang="en-US" sz="1200" dirty="0">
                <a:latin typeface="Meiryo UI" panose="020B0604030504040204" pitchFamily="50" charset="-128"/>
                <a:ea typeface="Meiryo UI" panose="020B0604030504040204" pitchFamily="50" charset="-128"/>
              </a:rPr>
              <a:t>体をコントローラー代わりに楽しく運動できるシステム</a:t>
            </a:r>
            <a:r>
              <a:rPr kumimoji="1" lang="en-US" altLang="ja-JP" sz="1200" dirty="0">
                <a:latin typeface="Meiryo UI" panose="020B0604030504040204" pitchFamily="50" charset="-128"/>
                <a:ea typeface="Meiryo UI" panose="020B0604030504040204" pitchFamily="50" charset="-128"/>
              </a:rPr>
              <a:t>TANO</a:t>
            </a:r>
            <a:r>
              <a:rPr kumimoji="1" lang="ja-JP" altLang="en-US" sz="1200" dirty="0">
                <a:latin typeface="Meiryo UI" panose="020B0604030504040204" pitchFamily="50" charset="-128"/>
                <a:ea typeface="Meiryo UI" panose="020B0604030504040204" pitchFamily="50" charset="-128"/>
              </a:rPr>
              <a:t>を使った「バーチャルスポーツ」・「姿勢チェック」、</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脳体力トレーナー</a:t>
            </a:r>
            <a:r>
              <a:rPr kumimoji="1" lang="en-US" altLang="ja-JP" sz="1200" dirty="0" err="1">
                <a:latin typeface="Meiryo UI" panose="020B0604030504040204" pitchFamily="50" charset="-128"/>
                <a:ea typeface="Meiryo UI" panose="020B0604030504040204" pitchFamily="50" charset="-128"/>
              </a:rPr>
              <a:t>CogEvo</a:t>
            </a:r>
            <a:r>
              <a:rPr kumimoji="1" lang="ja-JP" altLang="en-US" sz="1200" dirty="0">
                <a:latin typeface="Meiryo UI" panose="020B0604030504040204" pitchFamily="50" charset="-128"/>
                <a:ea typeface="Meiryo UI" panose="020B0604030504040204" pitchFamily="50" charset="-128"/>
              </a:rPr>
              <a:t>による「認知機能チェック」</a:t>
            </a:r>
            <a:endParaRPr kumimoji="1" lang="en-US" altLang="ja-JP" sz="1200" dirty="0">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の体験を実施予定。</a:t>
            </a:r>
            <a:endParaRPr kumimoji="1" lang="en-US" altLang="ja-JP" sz="1200" dirty="0">
              <a:latin typeface="Meiryo UI" panose="020B0604030504040204" pitchFamily="50" charset="-128"/>
              <a:ea typeface="Meiryo UI" panose="020B0604030504040204" pitchFamily="50" charset="-128"/>
            </a:endParaRPr>
          </a:p>
        </p:txBody>
      </p:sp>
      <p:sp>
        <p:nvSpPr>
          <p:cNvPr id="32" name="正方形/長方形 31"/>
          <p:cNvSpPr/>
          <p:nvPr/>
        </p:nvSpPr>
        <p:spPr>
          <a:xfrm>
            <a:off x="313298" y="5473521"/>
            <a:ext cx="5718218" cy="119355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14313" y="5356057"/>
            <a:ext cx="4000902" cy="3095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■健都でのバーチャルスポーツ体験イベント</a:t>
            </a:r>
          </a:p>
        </p:txBody>
      </p:sp>
      <p:sp>
        <p:nvSpPr>
          <p:cNvPr id="37" name="テキスト ボックス 36"/>
          <p:cNvSpPr txBox="1"/>
          <p:nvPr/>
        </p:nvSpPr>
        <p:spPr>
          <a:xfrm>
            <a:off x="3721107" y="5728576"/>
            <a:ext cx="2175299" cy="553998"/>
          </a:xfrm>
          <a:prstGeom prst="rect">
            <a:avLst/>
          </a:prstGeom>
          <a:noFill/>
        </p:spPr>
        <p:txBody>
          <a:bodyPr wrap="square" rtlCol="0">
            <a:spAutoFit/>
          </a:bodyPr>
          <a:lstStyle/>
          <a:p>
            <a:pPr>
              <a:lnSpc>
                <a:spcPts val="1800"/>
              </a:lnSpc>
            </a:pPr>
            <a:r>
              <a:rPr kumimoji="1" lang="ja-JP" altLang="en-US" sz="1100" dirty="0">
                <a:latin typeface="Meiryo UI" panose="020B0604030504040204" pitchFamily="50" charset="-128"/>
                <a:ea typeface="Meiryo UI" panose="020B0604030504040204" pitchFamily="50" charset="-128"/>
              </a:rPr>
              <a:t>▶日時　</a:t>
            </a:r>
            <a:r>
              <a:rPr kumimoji="1" lang="en-US" altLang="ja-JP" sz="1100" dirty="0">
                <a:latin typeface="Meiryo UI" panose="020B0604030504040204" pitchFamily="50" charset="-128"/>
                <a:ea typeface="Meiryo UI" panose="020B0604030504040204" pitchFamily="50" charset="-128"/>
              </a:rPr>
              <a:t>R5.3.25</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14</a:t>
            </a:r>
            <a:r>
              <a:rPr kumimoji="1" lang="ja-JP" altLang="en-US" sz="1100" dirty="0">
                <a:latin typeface="Meiryo UI" panose="020B0604030504040204" pitchFamily="50" charset="-128"/>
                <a:ea typeface="Meiryo UI" panose="020B0604030504040204" pitchFamily="50" charset="-128"/>
              </a:rPr>
              <a:t>時～</a:t>
            </a:r>
            <a:r>
              <a:rPr kumimoji="1" lang="en-US" altLang="ja-JP" sz="1100" dirty="0">
                <a:latin typeface="Meiryo UI" panose="020B0604030504040204" pitchFamily="50" charset="-128"/>
                <a:ea typeface="Meiryo UI" panose="020B0604030504040204" pitchFamily="50" charset="-128"/>
              </a:rPr>
              <a:t>17</a:t>
            </a:r>
            <a:r>
              <a:rPr kumimoji="1" lang="ja-JP" altLang="en-US" sz="1100" dirty="0">
                <a:latin typeface="Meiryo UI" panose="020B0604030504040204" pitchFamily="50" charset="-128"/>
                <a:ea typeface="Meiryo UI" panose="020B0604030504040204" pitchFamily="50" charset="-128"/>
              </a:rPr>
              <a:t>時</a:t>
            </a:r>
            <a:endParaRPr kumimoji="1" lang="en-US" altLang="ja-JP" sz="1100" dirty="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▶場所　吹田市立健都ライブラリー</a:t>
            </a:r>
            <a:endParaRPr kumimoji="1" lang="en-US" altLang="ja-JP" sz="11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523282" y="5039846"/>
            <a:ext cx="2979115" cy="220573"/>
          </a:xfrm>
          <a:prstGeom prst="rect">
            <a:avLst/>
          </a:prstGeom>
          <a:noFill/>
        </p:spPr>
        <p:txBody>
          <a:bodyPr wrap="square" rtlCol="0">
            <a:spAutoFit/>
          </a:bodyPr>
          <a:lstStyle/>
          <a:p>
            <a:pPr>
              <a:lnSpc>
                <a:spcPts val="1000"/>
              </a:lnSpc>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堺鉄砲町、茨木、りんくう泉南、四條畷、藤井寺　</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5C8E120-2A80-0913-FF06-2495AB46C208}"/>
              </a:ext>
            </a:extLst>
          </p:cNvPr>
          <p:cNvPicPr>
            <a:picLocks noChangeAspect="1"/>
          </p:cNvPicPr>
          <p:nvPr/>
        </p:nvPicPr>
        <p:blipFill>
          <a:blip r:embed="rId2"/>
          <a:stretch>
            <a:fillRect/>
          </a:stretch>
        </p:blipFill>
        <p:spPr>
          <a:xfrm>
            <a:off x="4101123" y="1774745"/>
            <a:ext cx="5017443" cy="1231499"/>
          </a:xfrm>
          <a:prstGeom prst="rect">
            <a:avLst/>
          </a:prstGeom>
        </p:spPr>
      </p:pic>
      <p:pic>
        <p:nvPicPr>
          <p:cNvPr id="8" name="図 7">
            <a:extLst>
              <a:ext uri="{FF2B5EF4-FFF2-40B4-BE49-F238E27FC236}">
                <a16:creationId xmlns:a16="http://schemas.microsoft.com/office/drawing/2014/main" id="{B50A1FF5-5188-6AB6-3528-65CEEC7EF38F}"/>
              </a:ext>
            </a:extLst>
          </p:cNvPr>
          <p:cNvPicPr>
            <a:picLocks noChangeAspect="1"/>
          </p:cNvPicPr>
          <p:nvPr/>
        </p:nvPicPr>
        <p:blipFill>
          <a:blip r:embed="rId3"/>
          <a:stretch>
            <a:fillRect/>
          </a:stretch>
        </p:blipFill>
        <p:spPr>
          <a:xfrm>
            <a:off x="5842061" y="3525674"/>
            <a:ext cx="3511600" cy="1615580"/>
          </a:xfrm>
          <a:prstGeom prst="rect">
            <a:avLst/>
          </a:prstGeom>
        </p:spPr>
      </p:pic>
    </p:spTree>
    <p:extLst>
      <p:ext uri="{BB962C8B-B14F-4D97-AF65-F5344CB8AC3E}">
        <p14:creationId xmlns:p14="http://schemas.microsoft.com/office/powerpoint/2010/main" val="82959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1009</Words>
  <Application>Microsoft Office PowerPoint</Application>
  <PresentationFormat>A4 210 x 297 mm</PresentationFormat>
  <Paragraphs>93</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2023-03-23T06:03:20Z</dcterms:created>
  <dcterms:modified xsi:type="dcterms:W3CDTF">2023-03-23T06:03:42Z</dcterms:modified>
</cp:coreProperties>
</file>