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sldIdLst>
    <p:sldId id="258" r:id="rId2"/>
    <p:sldId id="260" r:id="rId3"/>
    <p:sldId id="259" r:id="rId4"/>
    <p:sldId id="257" r:id="rId5"/>
  </p:sldIdLst>
  <p:sldSz cx="9906000" cy="6858000" type="A4"/>
  <p:notesSz cx="6646863" cy="97774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78" autoAdjust="0"/>
    <p:restoredTop sz="94660"/>
  </p:normalViewPr>
  <p:slideViewPr>
    <p:cSldViewPr snapToGrid="0">
      <p:cViewPr>
        <p:scale>
          <a:sx n="75" d="100"/>
          <a:sy n="75" d="100"/>
        </p:scale>
        <p:origin x="1344"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07BC142B-5744-45FF-90DE-D5D9D1B6E97D}" type="datetimeFigureOut">
              <a:rPr kumimoji="1" lang="ja-JP" altLang="en-US" smtClean="0"/>
              <a:t>2023/3/23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2CC4CC5-C22D-44D8-8DE6-4D66F1161773}" type="slidenum">
              <a:rPr kumimoji="1" lang="ja-JP" altLang="en-US" smtClean="0"/>
              <a:t>‹#›</a:t>
            </a:fld>
            <a:endParaRPr kumimoji="1" lang="ja-JP" altLang="en-US"/>
          </a:p>
        </p:txBody>
      </p:sp>
    </p:spTree>
    <p:extLst>
      <p:ext uri="{BB962C8B-B14F-4D97-AF65-F5344CB8AC3E}">
        <p14:creationId xmlns:p14="http://schemas.microsoft.com/office/powerpoint/2010/main" val="37730394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07BC142B-5744-45FF-90DE-D5D9D1B6E97D}" type="datetimeFigureOut">
              <a:rPr kumimoji="1" lang="ja-JP" altLang="en-US" smtClean="0"/>
              <a:t>2023/3/23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2CC4CC5-C22D-44D8-8DE6-4D66F1161773}" type="slidenum">
              <a:rPr kumimoji="1" lang="ja-JP" altLang="en-US" smtClean="0"/>
              <a:t>‹#›</a:t>
            </a:fld>
            <a:endParaRPr kumimoji="1" lang="ja-JP" altLang="en-US"/>
          </a:p>
        </p:txBody>
      </p:sp>
    </p:spTree>
    <p:extLst>
      <p:ext uri="{BB962C8B-B14F-4D97-AF65-F5344CB8AC3E}">
        <p14:creationId xmlns:p14="http://schemas.microsoft.com/office/powerpoint/2010/main" val="855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07BC142B-5744-45FF-90DE-D5D9D1B6E97D}" type="datetimeFigureOut">
              <a:rPr kumimoji="1" lang="ja-JP" altLang="en-US" smtClean="0"/>
              <a:t>2023/3/23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2CC4CC5-C22D-44D8-8DE6-4D66F1161773}" type="slidenum">
              <a:rPr kumimoji="1" lang="ja-JP" altLang="en-US" smtClean="0"/>
              <a:t>‹#›</a:t>
            </a:fld>
            <a:endParaRPr kumimoji="1" lang="ja-JP" altLang="en-US"/>
          </a:p>
        </p:txBody>
      </p:sp>
    </p:spTree>
    <p:extLst>
      <p:ext uri="{BB962C8B-B14F-4D97-AF65-F5344CB8AC3E}">
        <p14:creationId xmlns:p14="http://schemas.microsoft.com/office/powerpoint/2010/main" val="2016299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07BC142B-5744-45FF-90DE-D5D9D1B6E97D}" type="datetimeFigureOut">
              <a:rPr kumimoji="1" lang="ja-JP" altLang="en-US" smtClean="0"/>
              <a:t>2023/3/23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2CC4CC5-C22D-44D8-8DE6-4D66F1161773}" type="slidenum">
              <a:rPr kumimoji="1" lang="ja-JP" altLang="en-US" smtClean="0"/>
              <a:t>‹#›</a:t>
            </a:fld>
            <a:endParaRPr kumimoji="1" lang="ja-JP" altLang="en-US"/>
          </a:p>
        </p:txBody>
      </p:sp>
    </p:spTree>
    <p:extLst>
      <p:ext uri="{BB962C8B-B14F-4D97-AF65-F5344CB8AC3E}">
        <p14:creationId xmlns:p14="http://schemas.microsoft.com/office/powerpoint/2010/main" val="2515831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07BC142B-5744-45FF-90DE-D5D9D1B6E97D}" type="datetimeFigureOut">
              <a:rPr kumimoji="1" lang="ja-JP" altLang="en-US" smtClean="0"/>
              <a:t>2023/3/23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2CC4CC5-C22D-44D8-8DE6-4D66F1161773}" type="slidenum">
              <a:rPr kumimoji="1" lang="ja-JP" altLang="en-US" smtClean="0"/>
              <a:t>‹#›</a:t>
            </a:fld>
            <a:endParaRPr kumimoji="1" lang="ja-JP" altLang="en-US"/>
          </a:p>
        </p:txBody>
      </p:sp>
    </p:spTree>
    <p:extLst>
      <p:ext uri="{BB962C8B-B14F-4D97-AF65-F5344CB8AC3E}">
        <p14:creationId xmlns:p14="http://schemas.microsoft.com/office/powerpoint/2010/main" val="1934811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07BC142B-5744-45FF-90DE-D5D9D1B6E97D}" type="datetimeFigureOut">
              <a:rPr kumimoji="1" lang="ja-JP" altLang="en-US" smtClean="0"/>
              <a:t>2023/3/23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2CC4CC5-C22D-44D8-8DE6-4D66F1161773}" type="slidenum">
              <a:rPr kumimoji="1" lang="ja-JP" altLang="en-US" smtClean="0"/>
              <a:t>‹#›</a:t>
            </a:fld>
            <a:endParaRPr kumimoji="1" lang="ja-JP" altLang="en-US"/>
          </a:p>
        </p:txBody>
      </p:sp>
    </p:spTree>
    <p:extLst>
      <p:ext uri="{BB962C8B-B14F-4D97-AF65-F5344CB8AC3E}">
        <p14:creationId xmlns:p14="http://schemas.microsoft.com/office/powerpoint/2010/main" val="1197288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07BC142B-5744-45FF-90DE-D5D9D1B6E97D}" type="datetimeFigureOut">
              <a:rPr kumimoji="1" lang="ja-JP" altLang="en-US" smtClean="0"/>
              <a:t>2023/3/23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2CC4CC5-C22D-44D8-8DE6-4D66F1161773}" type="slidenum">
              <a:rPr kumimoji="1" lang="ja-JP" altLang="en-US" smtClean="0"/>
              <a:t>‹#›</a:t>
            </a:fld>
            <a:endParaRPr kumimoji="1" lang="ja-JP" altLang="en-US"/>
          </a:p>
        </p:txBody>
      </p:sp>
    </p:spTree>
    <p:extLst>
      <p:ext uri="{BB962C8B-B14F-4D97-AF65-F5344CB8AC3E}">
        <p14:creationId xmlns:p14="http://schemas.microsoft.com/office/powerpoint/2010/main" val="3421282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07BC142B-5744-45FF-90DE-D5D9D1B6E97D}" type="datetimeFigureOut">
              <a:rPr kumimoji="1" lang="ja-JP" altLang="en-US" smtClean="0"/>
              <a:t>2023/3/23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2CC4CC5-C22D-44D8-8DE6-4D66F1161773}" type="slidenum">
              <a:rPr kumimoji="1" lang="ja-JP" altLang="en-US" smtClean="0"/>
              <a:t>‹#›</a:t>
            </a:fld>
            <a:endParaRPr kumimoji="1" lang="ja-JP" altLang="en-US"/>
          </a:p>
        </p:txBody>
      </p:sp>
    </p:spTree>
    <p:extLst>
      <p:ext uri="{BB962C8B-B14F-4D97-AF65-F5344CB8AC3E}">
        <p14:creationId xmlns:p14="http://schemas.microsoft.com/office/powerpoint/2010/main" val="4222609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BC142B-5744-45FF-90DE-D5D9D1B6E97D}" type="datetimeFigureOut">
              <a:rPr kumimoji="1" lang="ja-JP" altLang="en-US" smtClean="0"/>
              <a:t>2023/3/23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2CC4CC5-C22D-44D8-8DE6-4D66F1161773}" type="slidenum">
              <a:rPr kumimoji="1" lang="ja-JP" altLang="en-US" smtClean="0"/>
              <a:t>‹#›</a:t>
            </a:fld>
            <a:endParaRPr kumimoji="1" lang="ja-JP" altLang="en-US"/>
          </a:p>
        </p:txBody>
      </p:sp>
    </p:spTree>
    <p:extLst>
      <p:ext uri="{BB962C8B-B14F-4D97-AF65-F5344CB8AC3E}">
        <p14:creationId xmlns:p14="http://schemas.microsoft.com/office/powerpoint/2010/main" val="3760619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07BC142B-5744-45FF-90DE-D5D9D1B6E97D}" type="datetimeFigureOut">
              <a:rPr kumimoji="1" lang="ja-JP" altLang="en-US" smtClean="0"/>
              <a:t>2023/3/23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2CC4CC5-C22D-44D8-8DE6-4D66F1161773}" type="slidenum">
              <a:rPr kumimoji="1" lang="ja-JP" altLang="en-US" smtClean="0"/>
              <a:t>‹#›</a:t>
            </a:fld>
            <a:endParaRPr kumimoji="1" lang="ja-JP" altLang="en-US"/>
          </a:p>
        </p:txBody>
      </p:sp>
    </p:spTree>
    <p:extLst>
      <p:ext uri="{BB962C8B-B14F-4D97-AF65-F5344CB8AC3E}">
        <p14:creationId xmlns:p14="http://schemas.microsoft.com/office/powerpoint/2010/main" val="2737997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07BC142B-5744-45FF-90DE-D5D9D1B6E97D}" type="datetimeFigureOut">
              <a:rPr kumimoji="1" lang="ja-JP" altLang="en-US" smtClean="0"/>
              <a:t>2023/3/23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2CC4CC5-C22D-44D8-8DE6-4D66F1161773}" type="slidenum">
              <a:rPr kumimoji="1" lang="ja-JP" altLang="en-US" smtClean="0"/>
              <a:t>‹#›</a:t>
            </a:fld>
            <a:endParaRPr kumimoji="1" lang="ja-JP" altLang="en-US"/>
          </a:p>
        </p:txBody>
      </p:sp>
    </p:spTree>
    <p:extLst>
      <p:ext uri="{BB962C8B-B14F-4D97-AF65-F5344CB8AC3E}">
        <p14:creationId xmlns:p14="http://schemas.microsoft.com/office/powerpoint/2010/main" val="2640850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BC142B-5744-45FF-90DE-D5D9D1B6E97D}" type="datetimeFigureOut">
              <a:rPr kumimoji="1" lang="ja-JP" altLang="en-US" smtClean="0"/>
              <a:t>2023/3/23</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CC4CC5-C22D-44D8-8DE6-4D66F1161773}" type="slidenum">
              <a:rPr kumimoji="1" lang="ja-JP" altLang="en-US" smtClean="0"/>
              <a:t>‹#›</a:t>
            </a:fld>
            <a:endParaRPr kumimoji="1" lang="ja-JP" altLang="en-US"/>
          </a:p>
        </p:txBody>
      </p:sp>
    </p:spTree>
    <p:extLst>
      <p:ext uri="{BB962C8B-B14F-4D97-AF65-F5344CB8AC3E}">
        <p14:creationId xmlns:p14="http://schemas.microsoft.com/office/powerpoint/2010/main" val="15308101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4663"/>
            <a:ext cx="9906000" cy="451504"/>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ysClr val="windowText" lastClr="000000"/>
                </a:solidFill>
                <a:latin typeface="Meiryo UI" panose="020B0604030504040204" pitchFamily="50" charset="-128"/>
                <a:ea typeface="Meiryo UI" panose="020B0604030504040204" pitchFamily="50" charset="-128"/>
              </a:rPr>
              <a:t>令和４年度「</a:t>
            </a:r>
            <a:r>
              <a:rPr lang="en-US" altLang="ja-JP" b="1" dirty="0">
                <a:solidFill>
                  <a:sysClr val="windowText" lastClr="000000"/>
                </a:solidFill>
                <a:latin typeface="Meiryo UI" panose="020B0604030504040204" pitchFamily="50" charset="-128"/>
                <a:ea typeface="Meiryo UI" panose="020B0604030504040204" pitchFamily="50" charset="-128"/>
              </a:rPr>
              <a:t>10</a:t>
            </a:r>
            <a:r>
              <a:rPr lang="ja-JP" altLang="en-US" b="1" dirty="0">
                <a:solidFill>
                  <a:sysClr val="windowText" lastClr="000000"/>
                </a:solidFill>
                <a:latin typeface="Meiryo UI" panose="020B0604030504040204" pitchFamily="50" charset="-128"/>
                <a:ea typeface="Meiryo UI" panose="020B0604030504040204" pitchFamily="50" charset="-128"/>
              </a:rPr>
              <a:t>歳若返り」プロジェクト推進事業について</a:t>
            </a:r>
          </a:p>
        </p:txBody>
      </p:sp>
      <p:sp>
        <p:nvSpPr>
          <p:cNvPr id="6" name="テキスト ボックス 5"/>
          <p:cNvSpPr txBox="1"/>
          <p:nvPr/>
        </p:nvSpPr>
        <p:spPr>
          <a:xfrm>
            <a:off x="95695" y="519878"/>
            <a:ext cx="1917686" cy="307777"/>
          </a:xfrm>
          <a:prstGeom prst="rect">
            <a:avLst/>
          </a:prstGeom>
          <a:solidFill>
            <a:schemeClr val="accent5">
              <a:lumMod val="50000"/>
            </a:schemeClr>
          </a:solidFill>
          <a:ln>
            <a:solidFill>
              <a:schemeClr val="accent5">
                <a:lumMod val="50000"/>
              </a:schemeClr>
            </a:solidFill>
          </a:ln>
        </p:spPr>
        <p:txBody>
          <a:bodyPr wrap="square" rtlCol="0">
            <a:spAutoFit/>
          </a:bodyPr>
          <a:lstStyle/>
          <a:p>
            <a:pPr algn="ctr"/>
            <a:r>
              <a:rPr lang="ja-JP" altLang="en-US" sz="1400" b="1" dirty="0">
                <a:solidFill>
                  <a:schemeClr val="bg1"/>
                </a:solidFill>
                <a:latin typeface="Meiryo UI" panose="020B0604030504040204" pitchFamily="50" charset="-128"/>
                <a:ea typeface="Meiryo UI" panose="020B0604030504040204" pitchFamily="50" charset="-128"/>
              </a:rPr>
              <a:t>アンチエイジング</a:t>
            </a:r>
          </a:p>
        </p:txBody>
      </p:sp>
      <p:sp>
        <p:nvSpPr>
          <p:cNvPr id="7" name="テキスト ボックス 6"/>
          <p:cNvSpPr txBox="1"/>
          <p:nvPr/>
        </p:nvSpPr>
        <p:spPr>
          <a:xfrm>
            <a:off x="3313408" y="458424"/>
            <a:ext cx="2916131" cy="523220"/>
          </a:xfrm>
          <a:prstGeom prst="rect">
            <a:avLst/>
          </a:prstGeom>
          <a:noFill/>
          <a:ln>
            <a:noFill/>
          </a:ln>
        </p:spPr>
        <p:txBody>
          <a:bodyPr wrap="square" rtlCol="0">
            <a:spAutoFit/>
          </a:bodyPr>
          <a:lstStyle/>
          <a:p>
            <a:r>
              <a:rPr lang="ja-JP" altLang="en-US" sz="1400" b="1" dirty="0">
                <a:solidFill>
                  <a:sysClr val="windowText" lastClr="000000"/>
                </a:solidFill>
                <a:latin typeface="Meiryo UI" panose="020B0604030504040204" pitchFamily="50" charset="-128"/>
                <a:ea typeface="Meiryo UI" panose="020B0604030504040204" pitchFamily="50" charset="-128"/>
              </a:rPr>
              <a:t>「</a:t>
            </a:r>
            <a:r>
              <a:rPr lang="en-US" altLang="ja-JP" sz="1400" b="1" dirty="0">
                <a:solidFill>
                  <a:sysClr val="windowText" lastClr="000000"/>
                </a:solidFill>
                <a:latin typeface="Meiryo UI" panose="020B0604030504040204" pitchFamily="50" charset="-128"/>
                <a:ea typeface="Meiryo UI" panose="020B0604030504040204" pitchFamily="50" charset="-128"/>
              </a:rPr>
              <a:t>10</a:t>
            </a:r>
            <a:r>
              <a:rPr lang="ja-JP" altLang="en-US" sz="1400" b="1" dirty="0">
                <a:solidFill>
                  <a:sysClr val="windowText" lastClr="000000"/>
                </a:solidFill>
                <a:latin typeface="Meiryo UI" panose="020B0604030504040204" pitchFamily="50" charset="-128"/>
                <a:ea typeface="Meiryo UI" panose="020B0604030504040204" pitchFamily="50" charset="-128"/>
              </a:rPr>
              <a:t>歳若返り」フェスタ</a:t>
            </a:r>
            <a:endParaRPr lang="en-US" altLang="ja-JP" sz="1400" b="1" dirty="0">
              <a:solidFill>
                <a:sysClr val="windowText" lastClr="000000"/>
              </a:solidFill>
              <a:latin typeface="Meiryo UI" panose="020B0604030504040204" pitchFamily="50" charset="-128"/>
              <a:ea typeface="Meiryo UI" panose="020B0604030504040204" pitchFamily="50" charset="-128"/>
            </a:endParaRPr>
          </a:p>
          <a:p>
            <a:r>
              <a:rPr lang="ja-JP" altLang="en-US" sz="1400" b="1" dirty="0">
                <a:solidFill>
                  <a:sysClr val="windowText" lastClr="000000"/>
                </a:solidFill>
                <a:latin typeface="Meiryo UI" panose="020B0604030504040204" pitchFamily="50" charset="-128"/>
                <a:ea typeface="Meiryo UI" panose="020B0604030504040204" pitchFamily="50" charset="-128"/>
              </a:rPr>
              <a:t>（大阪ガスネットワーク株式会社）</a:t>
            </a:r>
          </a:p>
        </p:txBody>
      </p:sp>
      <p:sp>
        <p:nvSpPr>
          <p:cNvPr id="8" name="右矢印 7"/>
          <p:cNvSpPr/>
          <p:nvPr/>
        </p:nvSpPr>
        <p:spPr>
          <a:xfrm>
            <a:off x="2564628" y="503774"/>
            <a:ext cx="451814" cy="350918"/>
          </a:xfrm>
          <a:prstGeom prst="rightArrow">
            <a:avLst>
              <a:gd name="adj1" fmla="val 50000"/>
              <a:gd name="adj2" fmla="val 14100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 name="テキスト ボックス 11"/>
          <p:cNvSpPr txBox="1"/>
          <p:nvPr/>
        </p:nvSpPr>
        <p:spPr>
          <a:xfrm>
            <a:off x="40588" y="1186566"/>
            <a:ext cx="7245286" cy="461665"/>
          </a:xfrm>
          <a:prstGeom prst="rect">
            <a:avLst/>
          </a:prstGeom>
          <a:noFill/>
          <a:ln>
            <a:noFill/>
          </a:ln>
        </p:spPr>
        <p:txBody>
          <a:bodyPr wrap="square" rtlCol="0">
            <a:spAutoFit/>
          </a:bodyPr>
          <a:lstStyle/>
          <a:p>
            <a:r>
              <a:rPr lang="ja-JP" altLang="en-US" sz="1200" dirty="0">
                <a:latin typeface="Meiryo UI" panose="020B0604030504040204" pitchFamily="50" charset="-128"/>
                <a:ea typeface="Meiryo UI" panose="020B0604030504040204" pitchFamily="50" charset="-128"/>
              </a:rPr>
              <a:t>■日時：令和４年</a:t>
            </a:r>
            <a:r>
              <a:rPr lang="en-US" altLang="ja-JP" sz="1200" dirty="0">
                <a:latin typeface="Meiryo UI" panose="020B0604030504040204" pitchFamily="50" charset="-128"/>
                <a:ea typeface="Meiryo UI" panose="020B0604030504040204" pitchFamily="50" charset="-128"/>
              </a:rPr>
              <a:t>10</a:t>
            </a:r>
            <a:r>
              <a:rPr lang="ja-JP" altLang="en-US" sz="1200" dirty="0">
                <a:latin typeface="Meiryo UI" panose="020B0604030504040204" pitchFamily="50" charset="-128"/>
                <a:ea typeface="Meiryo UI" panose="020B0604030504040204" pitchFamily="50" charset="-128"/>
              </a:rPr>
              <a:t>月</a:t>
            </a:r>
            <a:r>
              <a:rPr lang="en-US" altLang="ja-JP" sz="1200" dirty="0">
                <a:latin typeface="Meiryo UI" panose="020B0604030504040204" pitchFamily="50" charset="-128"/>
                <a:ea typeface="Meiryo UI" panose="020B0604030504040204" pitchFamily="50" charset="-128"/>
              </a:rPr>
              <a:t>1</a:t>
            </a:r>
            <a:r>
              <a:rPr lang="ja-JP" altLang="en-US" sz="1200" dirty="0">
                <a:latin typeface="Meiryo UI" panose="020B0604030504040204" pitchFamily="50" charset="-128"/>
                <a:ea typeface="Meiryo UI" panose="020B0604030504040204" pitchFamily="50" charset="-128"/>
              </a:rPr>
              <a:t>日（土）</a:t>
            </a:r>
            <a:r>
              <a:rPr lang="en-US" altLang="ja-JP" sz="1200" dirty="0">
                <a:latin typeface="Meiryo UI" panose="020B0604030504040204" pitchFamily="50" charset="-128"/>
                <a:ea typeface="Meiryo UI" panose="020B0604030504040204" pitchFamily="50" charset="-128"/>
              </a:rPr>
              <a:t>10:00</a:t>
            </a: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17:30</a:t>
            </a:r>
          </a:p>
          <a:p>
            <a:r>
              <a:rPr lang="ja-JP" altLang="en-US" sz="1200" dirty="0">
                <a:latin typeface="Meiryo UI" panose="020B0604030504040204" pitchFamily="50" charset="-128"/>
                <a:ea typeface="Meiryo UI" panose="020B0604030504040204" pitchFamily="50" charset="-128"/>
              </a:rPr>
              <a:t>■場所：大阪ガスショールーム　ハグミュージアム</a:t>
            </a:r>
            <a:endParaRPr lang="ja-JP" altLang="en-US" sz="1200" dirty="0">
              <a:solidFill>
                <a:schemeClr val="bg1"/>
              </a:solidFill>
              <a:latin typeface="Meiryo UI" panose="020B0604030504040204" pitchFamily="50" charset="-128"/>
              <a:ea typeface="Meiryo UI" panose="020B0604030504040204" pitchFamily="50" charset="-128"/>
            </a:endParaRPr>
          </a:p>
        </p:txBody>
      </p:sp>
      <p:pic>
        <p:nvPicPr>
          <p:cNvPr id="14" name="図 13" descr="部屋の中に立っている人たち&#10;&#10;中程度の精度で自動的に生成された説明">
            <a:extLst>
              <a:ext uri="{FF2B5EF4-FFF2-40B4-BE49-F238E27FC236}">
                <a16:creationId xmlns:a16="http://schemas.microsoft.com/office/drawing/2014/main" id="{8974F16D-42EE-4AC8-B33B-2840D44A18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67114" y="1828952"/>
            <a:ext cx="1530863" cy="990448"/>
          </a:xfrm>
          <a:prstGeom prst="rect">
            <a:avLst/>
          </a:prstGeom>
        </p:spPr>
      </p:pic>
      <p:pic>
        <p:nvPicPr>
          <p:cNvPr id="15" name="図 14" descr="病室にいる人たち&#10;&#10;中程度の精度で自動的に生成された説明">
            <a:extLst>
              <a:ext uri="{FF2B5EF4-FFF2-40B4-BE49-F238E27FC236}">
                <a16:creationId xmlns:a16="http://schemas.microsoft.com/office/drawing/2014/main" id="{6B6F483B-D931-4775-8C85-2D5BD2FA5A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10773" y="1832293"/>
            <a:ext cx="1555749" cy="966166"/>
          </a:xfrm>
          <a:prstGeom prst="rect">
            <a:avLst/>
          </a:prstGeom>
        </p:spPr>
      </p:pic>
      <p:pic>
        <p:nvPicPr>
          <p:cNvPr id="16" name="図 15" descr="屋内, 人, 男, 女性 が含まれている画像&#10;&#10;自動的に生成された説明">
            <a:extLst>
              <a:ext uri="{FF2B5EF4-FFF2-40B4-BE49-F238E27FC236}">
                <a16:creationId xmlns:a16="http://schemas.microsoft.com/office/drawing/2014/main" id="{BD1FA295-1377-4801-93BE-01E80618B7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10774" y="2798459"/>
            <a:ext cx="1555748" cy="938760"/>
          </a:xfrm>
          <a:prstGeom prst="rect">
            <a:avLst/>
          </a:prstGeom>
        </p:spPr>
      </p:pic>
      <p:pic>
        <p:nvPicPr>
          <p:cNvPr id="17" name="図 16" descr="部屋に集まっている人々&#10;&#10;自動的に生成された説明">
            <a:extLst>
              <a:ext uri="{FF2B5EF4-FFF2-40B4-BE49-F238E27FC236}">
                <a16:creationId xmlns:a16="http://schemas.microsoft.com/office/drawing/2014/main" id="{2700C3CC-3449-4BA1-A800-7D0CDAA7685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55147" y="2787999"/>
            <a:ext cx="1536554" cy="949219"/>
          </a:xfrm>
          <a:prstGeom prst="rect">
            <a:avLst/>
          </a:prstGeom>
        </p:spPr>
      </p:pic>
      <p:sp>
        <p:nvSpPr>
          <p:cNvPr id="20" name="テキスト ボックス 19"/>
          <p:cNvSpPr txBox="1"/>
          <p:nvPr/>
        </p:nvSpPr>
        <p:spPr>
          <a:xfrm>
            <a:off x="72769" y="2004920"/>
            <a:ext cx="6777056" cy="830997"/>
          </a:xfrm>
          <a:prstGeom prst="rect">
            <a:avLst/>
          </a:prstGeom>
          <a:noFill/>
          <a:ln>
            <a:noFill/>
          </a:ln>
        </p:spPr>
        <p:txBody>
          <a:bodyPr wrap="square" rtlCol="0">
            <a:spAutoFit/>
          </a:bodyPr>
          <a:lstStyle/>
          <a:p>
            <a:r>
              <a:rPr lang="ja-JP" altLang="en-US" sz="1200" u="sng" dirty="0">
                <a:solidFill>
                  <a:sysClr val="windowText" lastClr="000000"/>
                </a:solidFill>
                <a:latin typeface="Meiryo UI" panose="020B0604030504040204" pitchFamily="50" charset="-128"/>
                <a:ea typeface="Meiryo UI" panose="020B0604030504040204" pitchFamily="50" charset="-128"/>
              </a:rPr>
              <a:t>（セミナーイベント）</a:t>
            </a:r>
            <a:endParaRPr lang="en-US" altLang="ja-JP" sz="1200" u="sng" dirty="0">
              <a:solidFill>
                <a:sysClr val="windowText" lastClr="000000"/>
              </a:solidFill>
              <a:latin typeface="Meiryo UI" panose="020B0604030504040204" pitchFamily="50" charset="-128"/>
              <a:ea typeface="Meiryo UI" panose="020B0604030504040204" pitchFamily="50" charset="-128"/>
            </a:endParaRPr>
          </a:p>
          <a:p>
            <a:r>
              <a:rPr lang="ja-JP" altLang="en-US" sz="1200" dirty="0">
                <a:solidFill>
                  <a:sysClr val="windowText" lastClr="000000"/>
                </a:solidFill>
                <a:latin typeface="Meiryo UI" panose="020B0604030504040204" pitchFamily="50" charset="-128"/>
                <a:ea typeface="Meiryo UI" panose="020B0604030504040204" pitchFamily="50" charset="-128"/>
              </a:rPr>
              <a:t>　資生堂による姿勢・歩き方をテーマにしたセミナーや、陸上選手・寺田明日香さん（東京五輪出場）</a:t>
            </a:r>
            <a:r>
              <a:rPr lang="ja-JP" altLang="en-US" sz="1200" dirty="0" smtClean="0">
                <a:solidFill>
                  <a:sysClr val="windowText" lastClr="000000"/>
                </a:solidFill>
                <a:latin typeface="Meiryo UI" panose="020B0604030504040204" pitchFamily="50" charset="-128"/>
                <a:ea typeface="Meiryo UI" panose="020B0604030504040204" pitchFamily="50" charset="-128"/>
              </a:rPr>
              <a:t>、</a:t>
            </a:r>
            <a:endParaRPr lang="en-US" altLang="ja-JP" sz="1200" dirty="0" smtClean="0">
              <a:solidFill>
                <a:sysClr val="windowText" lastClr="000000"/>
              </a:solidFill>
              <a:latin typeface="Meiryo UI" panose="020B0604030504040204" pitchFamily="50" charset="-128"/>
              <a:ea typeface="Meiryo UI" panose="020B0604030504040204" pitchFamily="50" charset="-128"/>
            </a:endParaRPr>
          </a:p>
          <a:p>
            <a:r>
              <a:rPr lang="ja-JP" altLang="en-US" sz="1200" dirty="0">
                <a:solidFill>
                  <a:sysClr val="windowText" lastClr="000000"/>
                </a:solidFill>
                <a:latin typeface="Meiryo UI" panose="020B0604030504040204" pitchFamily="50" charset="-128"/>
                <a:ea typeface="Meiryo UI" panose="020B0604030504040204" pitchFamily="50" charset="-128"/>
              </a:rPr>
              <a:t>　</a:t>
            </a:r>
            <a:r>
              <a:rPr lang="ja-JP" altLang="en-US" sz="1200" dirty="0" smtClean="0">
                <a:solidFill>
                  <a:sysClr val="windowText" lastClr="000000"/>
                </a:solidFill>
                <a:latin typeface="Meiryo UI" panose="020B0604030504040204" pitchFamily="50" charset="-128"/>
                <a:ea typeface="Meiryo UI" panose="020B0604030504040204" pitchFamily="50" charset="-128"/>
              </a:rPr>
              <a:t>栄養</a:t>
            </a:r>
            <a:r>
              <a:rPr lang="ja-JP" altLang="en-US" sz="1200" dirty="0">
                <a:solidFill>
                  <a:sysClr val="windowText" lastClr="000000"/>
                </a:solidFill>
                <a:latin typeface="Meiryo UI" panose="020B0604030504040204" pitchFamily="50" charset="-128"/>
                <a:ea typeface="Meiryo UI" panose="020B0604030504040204" pitchFamily="50" charset="-128"/>
              </a:rPr>
              <a:t>と料理の専門家</a:t>
            </a:r>
            <a:r>
              <a:rPr lang="ja-JP" altLang="en-US" sz="1200" dirty="0" smtClean="0">
                <a:solidFill>
                  <a:sysClr val="windowText" lastClr="000000"/>
                </a:solidFill>
                <a:latin typeface="Meiryo UI" panose="020B0604030504040204" pitchFamily="50" charset="-128"/>
                <a:ea typeface="Meiryo UI" panose="020B0604030504040204" pitchFamily="50" charset="-128"/>
              </a:rPr>
              <a:t>による</a:t>
            </a:r>
            <a:r>
              <a:rPr lang="ja-JP" altLang="en-US" sz="1200" dirty="0">
                <a:solidFill>
                  <a:sysClr val="windowText" lastClr="000000"/>
                </a:solidFill>
                <a:latin typeface="Meiryo UI" panose="020B0604030504040204" pitchFamily="50" charset="-128"/>
                <a:ea typeface="Meiryo UI" panose="020B0604030504040204" pitchFamily="50" charset="-128"/>
              </a:rPr>
              <a:t>食に関するセミナーを開催し、日常生活ですぐに取り入れることができる</a:t>
            </a:r>
            <a:r>
              <a:rPr lang="ja-JP" altLang="en-US" sz="1200" dirty="0" smtClean="0">
                <a:solidFill>
                  <a:sysClr val="windowText" lastClr="000000"/>
                </a:solidFill>
                <a:latin typeface="Meiryo UI" panose="020B0604030504040204" pitchFamily="50" charset="-128"/>
                <a:ea typeface="Meiryo UI" panose="020B0604030504040204" pitchFamily="50" charset="-128"/>
              </a:rPr>
              <a:t>アンチエ　</a:t>
            </a:r>
            <a:endParaRPr lang="en-US" altLang="ja-JP" sz="1200" dirty="0" smtClean="0">
              <a:solidFill>
                <a:sysClr val="windowText" lastClr="000000"/>
              </a:solidFill>
              <a:latin typeface="Meiryo UI" panose="020B0604030504040204" pitchFamily="50" charset="-128"/>
              <a:ea typeface="Meiryo UI" panose="020B0604030504040204" pitchFamily="50" charset="-128"/>
            </a:endParaRPr>
          </a:p>
          <a:p>
            <a:r>
              <a:rPr lang="ja-JP" altLang="en-US" sz="1200" dirty="0" smtClean="0">
                <a:solidFill>
                  <a:sysClr val="windowText" lastClr="000000"/>
                </a:solidFill>
                <a:latin typeface="Meiryo UI" panose="020B0604030504040204" pitchFamily="50" charset="-128"/>
                <a:ea typeface="Meiryo UI" panose="020B0604030504040204" pitchFamily="50" charset="-128"/>
              </a:rPr>
              <a:t>　イジング</a:t>
            </a:r>
            <a:r>
              <a:rPr lang="ja-JP" altLang="en-US" sz="1200" dirty="0">
                <a:solidFill>
                  <a:sysClr val="windowText" lastClr="000000"/>
                </a:solidFill>
                <a:latin typeface="Meiryo UI" panose="020B0604030504040204" pitchFamily="50" charset="-128"/>
                <a:ea typeface="Meiryo UI" panose="020B0604030504040204" pitchFamily="50" charset="-128"/>
              </a:rPr>
              <a:t>に関するヒントをお伝え。</a:t>
            </a:r>
            <a:endParaRPr lang="en-US" altLang="ja-JP" sz="1200" dirty="0">
              <a:solidFill>
                <a:sysClr val="windowText" lastClr="000000"/>
              </a:solidFill>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40588" y="2829771"/>
            <a:ext cx="6518522" cy="461665"/>
          </a:xfrm>
          <a:prstGeom prst="rect">
            <a:avLst/>
          </a:prstGeom>
          <a:noFill/>
          <a:ln>
            <a:noFill/>
          </a:ln>
        </p:spPr>
        <p:txBody>
          <a:bodyPr wrap="square" rtlCol="0">
            <a:spAutoFit/>
          </a:bodyPr>
          <a:lstStyle/>
          <a:p>
            <a:r>
              <a:rPr lang="ja-JP" altLang="en-US" sz="1200" u="sng" dirty="0">
                <a:solidFill>
                  <a:sysClr val="windowText" lastClr="000000"/>
                </a:solidFill>
                <a:latin typeface="Meiryo UI" panose="020B0604030504040204" pitchFamily="50" charset="-128"/>
                <a:ea typeface="Meiryo UI" panose="020B0604030504040204" pitchFamily="50" charset="-128"/>
              </a:rPr>
              <a:t>（展示</a:t>
            </a:r>
            <a:r>
              <a:rPr lang="en-US" altLang="ja-JP" sz="1200" u="sng" dirty="0">
                <a:solidFill>
                  <a:sysClr val="windowText" lastClr="000000"/>
                </a:solidFill>
                <a:latin typeface="Meiryo UI" panose="020B0604030504040204" pitchFamily="50" charset="-128"/>
                <a:ea typeface="Meiryo UI" panose="020B0604030504040204" pitchFamily="50" charset="-128"/>
              </a:rPr>
              <a:t>&amp;</a:t>
            </a:r>
            <a:r>
              <a:rPr lang="ja-JP" altLang="en-US" sz="1200" u="sng" dirty="0">
                <a:solidFill>
                  <a:sysClr val="windowText" lastClr="000000"/>
                </a:solidFill>
                <a:latin typeface="Meiryo UI" panose="020B0604030504040204" pitchFamily="50" charset="-128"/>
                <a:ea typeface="Meiryo UI" panose="020B0604030504040204" pitchFamily="50" charset="-128"/>
              </a:rPr>
              <a:t>トークイベント）</a:t>
            </a:r>
            <a:endParaRPr lang="en-US" altLang="ja-JP" sz="1200" u="sng" dirty="0">
              <a:solidFill>
                <a:sysClr val="windowText" lastClr="000000"/>
              </a:solidFill>
              <a:latin typeface="Meiryo UI" panose="020B0604030504040204" pitchFamily="50" charset="-128"/>
              <a:ea typeface="Meiryo UI" panose="020B0604030504040204" pitchFamily="50" charset="-128"/>
            </a:endParaRPr>
          </a:p>
          <a:p>
            <a:r>
              <a:rPr lang="ja-JP" altLang="en-US" sz="1200" dirty="0">
                <a:solidFill>
                  <a:sysClr val="windowText" lastClr="000000"/>
                </a:solidFill>
                <a:latin typeface="Meiryo UI" panose="020B0604030504040204" pitchFamily="50" charset="-128"/>
                <a:ea typeface="Meiryo UI" panose="020B0604030504040204" pitchFamily="50" charset="-128"/>
              </a:rPr>
              <a:t>　</a:t>
            </a:r>
            <a:r>
              <a:rPr lang="ja-JP" altLang="en-US" sz="1200" dirty="0" smtClean="0">
                <a:solidFill>
                  <a:sysClr val="windowText" lastClr="000000"/>
                </a:solidFill>
                <a:latin typeface="Meiryo UI" panose="020B0604030504040204" pitchFamily="50" charset="-128"/>
                <a:ea typeface="Meiryo UI" panose="020B0604030504040204" pitchFamily="50" charset="-128"/>
              </a:rPr>
              <a:t>３名</a:t>
            </a:r>
            <a:r>
              <a:rPr lang="ja-JP" altLang="en-US" sz="1200" dirty="0">
                <a:solidFill>
                  <a:sysClr val="windowText" lastClr="000000"/>
                </a:solidFill>
                <a:latin typeface="Meiryo UI" panose="020B0604030504040204" pitchFamily="50" charset="-128"/>
                <a:ea typeface="Meiryo UI" panose="020B0604030504040204" pitchFamily="50" charset="-128"/>
              </a:rPr>
              <a:t>のアスリートのトーク</a:t>
            </a:r>
            <a:r>
              <a:rPr lang="en-US" altLang="ja-JP" sz="1200" dirty="0">
                <a:solidFill>
                  <a:sysClr val="windowText" lastClr="000000"/>
                </a:solidFill>
                <a:latin typeface="Meiryo UI" panose="020B0604030504040204" pitchFamily="50" charset="-128"/>
                <a:ea typeface="Meiryo UI" panose="020B0604030504040204" pitchFamily="50" charset="-128"/>
              </a:rPr>
              <a:t>LIVE</a:t>
            </a:r>
            <a:r>
              <a:rPr lang="ja-JP" altLang="en-US" sz="1200" dirty="0">
                <a:solidFill>
                  <a:sysClr val="windowText" lastClr="000000"/>
                </a:solidFill>
                <a:latin typeface="Meiryo UI" panose="020B0604030504040204" pitchFamily="50" charset="-128"/>
                <a:ea typeface="Meiryo UI" panose="020B0604030504040204" pitchFamily="50" charset="-128"/>
              </a:rPr>
              <a:t>を実施するとともに、運動習慣形成</a:t>
            </a:r>
            <a:r>
              <a:rPr lang="ja-JP" altLang="en-US" sz="1200" dirty="0" smtClean="0">
                <a:solidFill>
                  <a:sysClr val="windowText" lastClr="000000"/>
                </a:solidFill>
                <a:latin typeface="Meiryo UI" panose="020B0604030504040204" pitchFamily="50" charset="-128"/>
                <a:ea typeface="Meiryo UI" panose="020B0604030504040204" pitchFamily="50" charset="-128"/>
              </a:rPr>
              <a:t>や継続</a:t>
            </a:r>
            <a:r>
              <a:rPr lang="ja-JP" altLang="en-US" sz="1200" dirty="0">
                <a:solidFill>
                  <a:sysClr val="windowText" lastClr="000000"/>
                </a:solidFill>
                <a:latin typeface="Meiryo UI" panose="020B0604030504040204" pitchFamily="50" charset="-128"/>
                <a:ea typeface="Meiryo UI" panose="020B0604030504040204" pitchFamily="50" charset="-128"/>
              </a:rPr>
              <a:t>のヒントをパネル展示。　</a:t>
            </a:r>
          </a:p>
        </p:txBody>
      </p:sp>
      <p:sp>
        <p:nvSpPr>
          <p:cNvPr id="22" name="テキスト ボックス 21"/>
          <p:cNvSpPr txBox="1"/>
          <p:nvPr/>
        </p:nvSpPr>
        <p:spPr>
          <a:xfrm>
            <a:off x="40588" y="3322195"/>
            <a:ext cx="7596554" cy="646331"/>
          </a:xfrm>
          <a:prstGeom prst="rect">
            <a:avLst/>
          </a:prstGeom>
          <a:noFill/>
          <a:ln>
            <a:noFill/>
          </a:ln>
        </p:spPr>
        <p:txBody>
          <a:bodyPr wrap="square" rtlCol="0">
            <a:spAutoFit/>
          </a:bodyPr>
          <a:lstStyle/>
          <a:p>
            <a:r>
              <a:rPr lang="ja-JP" altLang="en-US" sz="1200" u="sng" dirty="0" smtClean="0">
                <a:solidFill>
                  <a:sysClr val="windowText" lastClr="000000"/>
                </a:solidFill>
                <a:latin typeface="Meiryo UI" panose="020B0604030504040204" pitchFamily="50" charset="-128"/>
                <a:ea typeface="Meiryo UI" panose="020B0604030504040204" pitchFamily="50" charset="-128"/>
              </a:rPr>
              <a:t>（体験イベント）</a:t>
            </a:r>
            <a:endParaRPr lang="en-US" altLang="ja-JP" sz="1200" u="sng" dirty="0">
              <a:solidFill>
                <a:sysClr val="windowText" lastClr="000000"/>
              </a:solidFill>
              <a:latin typeface="Meiryo UI" panose="020B0604030504040204" pitchFamily="50" charset="-128"/>
              <a:ea typeface="Meiryo UI" panose="020B0604030504040204" pitchFamily="50" charset="-128"/>
            </a:endParaRPr>
          </a:p>
          <a:p>
            <a:r>
              <a:rPr lang="ja-JP" altLang="en-US" sz="1200" dirty="0">
                <a:solidFill>
                  <a:sysClr val="windowText" lastClr="000000"/>
                </a:solidFill>
                <a:latin typeface="Meiryo UI" panose="020B0604030504040204" pitchFamily="50" charset="-128"/>
                <a:ea typeface="Meiryo UI" panose="020B0604030504040204" pitchFamily="50" charset="-128"/>
              </a:rPr>
              <a:t>　体</a:t>
            </a:r>
            <a:r>
              <a:rPr lang="ja-JP" altLang="en-US" sz="1200" dirty="0" smtClean="0">
                <a:solidFill>
                  <a:sysClr val="windowText" lastClr="000000"/>
                </a:solidFill>
                <a:latin typeface="Meiryo UI" panose="020B0604030504040204" pitchFamily="50" charset="-128"/>
                <a:ea typeface="Meiryo UI" panose="020B0604030504040204" pitchFamily="50" charset="-128"/>
              </a:rPr>
              <a:t>組成測定</a:t>
            </a:r>
            <a:r>
              <a:rPr lang="ja-JP" altLang="en-US" sz="1200" dirty="0">
                <a:solidFill>
                  <a:sysClr val="windowText" lastClr="000000"/>
                </a:solidFill>
                <a:latin typeface="Meiryo UI" panose="020B0604030504040204" pitchFamily="50" charset="-128"/>
                <a:ea typeface="Meiryo UI" panose="020B0604030504040204" pitchFamily="50" charset="-128"/>
              </a:rPr>
              <a:t>コーナーの展開。北京五輪メダリスト・朝原宣治氏の体組成データと比較し、自身の今の</a:t>
            </a:r>
            <a:r>
              <a:rPr lang="ja-JP" altLang="en-US" sz="1200" dirty="0" smtClean="0">
                <a:solidFill>
                  <a:sysClr val="windowText" lastClr="000000"/>
                </a:solidFill>
                <a:latin typeface="Meiryo UI" panose="020B0604030504040204" pitchFamily="50" charset="-128"/>
                <a:ea typeface="Meiryo UI" panose="020B0604030504040204" pitchFamily="50" charset="-128"/>
              </a:rPr>
              <a:t>身体</a:t>
            </a:r>
            <a:endParaRPr lang="en-US" altLang="ja-JP" sz="1200" dirty="0" smtClean="0">
              <a:solidFill>
                <a:sysClr val="windowText" lastClr="000000"/>
              </a:solidFill>
              <a:latin typeface="Meiryo UI" panose="020B0604030504040204" pitchFamily="50" charset="-128"/>
              <a:ea typeface="Meiryo UI" panose="020B0604030504040204" pitchFamily="50" charset="-128"/>
            </a:endParaRPr>
          </a:p>
          <a:p>
            <a:r>
              <a:rPr lang="ja-JP" altLang="en-US" sz="1200" dirty="0" smtClean="0">
                <a:solidFill>
                  <a:sysClr val="windowText" lastClr="000000"/>
                </a:solidFill>
                <a:latin typeface="Meiryo UI" panose="020B0604030504040204" pitchFamily="50" charset="-128"/>
                <a:ea typeface="Meiryo UI" panose="020B0604030504040204" pitchFamily="50" charset="-128"/>
              </a:rPr>
              <a:t>　の</a:t>
            </a:r>
            <a:r>
              <a:rPr lang="ja-JP" altLang="en-US" sz="1200" dirty="0">
                <a:solidFill>
                  <a:sysClr val="windowText" lastClr="000000"/>
                </a:solidFill>
                <a:latin typeface="Meiryo UI" panose="020B0604030504040204" pitchFamily="50" charset="-128"/>
                <a:ea typeface="Meiryo UI" panose="020B0604030504040204" pitchFamily="50" charset="-128"/>
              </a:rPr>
              <a:t>状態と目標</a:t>
            </a:r>
            <a:r>
              <a:rPr lang="ja-JP" altLang="en-US" sz="1200" dirty="0" smtClean="0">
                <a:solidFill>
                  <a:sysClr val="windowText" lastClr="000000"/>
                </a:solidFill>
                <a:latin typeface="Meiryo UI" panose="020B0604030504040204" pitchFamily="50" charset="-128"/>
                <a:ea typeface="Meiryo UI" panose="020B0604030504040204" pitchFamily="50" charset="-128"/>
              </a:rPr>
              <a:t>を知って</a:t>
            </a:r>
            <a:r>
              <a:rPr lang="ja-JP" altLang="en-US" sz="1200" dirty="0">
                <a:solidFill>
                  <a:sysClr val="windowText" lastClr="000000"/>
                </a:solidFill>
                <a:latin typeface="Meiryo UI" panose="020B0604030504040204" pitchFamily="50" charset="-128"/>
                <a:ea typeface="Meiryo UI" panose="020B0604030504040204" pitchFamily="50" charset="-128"/>
              </a:rPr>
              <a:t>もらえる形で実施。</a:t>
            </a:r>
            <a:r>
              <a:rPr lang="ja-JP" altLang="en-US" sz="1200" dirty="0" smtClean="0">
                <a:solidFill>
                  <a:sysClr val="windowText" lastClr="000000"/>
                </a:solidFill>
                <a:latin typeface="Meiryo UI" panose="020B0604030504040204" pitchFamily="50" charset="-128"/>
                <a:ea typeface="Meiryo UI" panose="020B0604030504040204" pitchFamily="50" charset="-128"/>
              </a:rPr>
              <a:t>他、</a:t>
            </a:r>
            <a:r>
              <a:rPr lang="ja-JP" altLang="en-US" sz="1200" dirty="0">
                <a:solidFill>
                  <a:sysClr val="windowText" lastClr="000000"/>
                </a:solidFill>
                <a:latin typeface="Meiryo UI" panose="020B0604030504040204" pitchFamily="50" charset="-128"/>
                <a:ea typeface="Meiryo UI" panose="020B0604030504040204" pitchFamily="50" charset="-128"/>
              </a:rPr>
              <a:t>「一本歯下駄</a:t>
            </a:r>
            <a:r>
              <a:rPr lang="ja-JP" altLang="en-US" sz="1200" dirty="0" smtClean="0">
                <a:solidFill>
                  <a:sysClr val="windowText" lastClr="000000"/>
                </a:solidFill>
                <a:latin typeface="Meiryo UI" panose="020B0604030504040204" pitchFamily="50" charset="-128"/>
                <a:ea typeface="Meiryo UI" panose="020B0604030504040204" pitchFamily="50" charset="-128"/>
              </a:rPr>
              <a:t>」</a:t>
            </a:r>
            <a:r>
              <a:rPr lang="ja-JP" altLang="en-US" sz="1200" dirty="0">
                <a:solidFill>
                  <a:sysClr val="windowText" lastClr="000000"/>
                </a:solidFill>
                <a:latin typeface="Meiryo UI" panose="020B0604030504040204" pitchFamily="50" charset="-128"/>
                <a:ea typeface="Meiryo UI" panose="020B0604030504040204" pitchFamily="50" charset="-128"/>
              </a:rPr>
              <a:t>という</a:t>
            </a:r>
            <a:r>
              <a:rPr lang="ja-JP" altLang="en-US" sz="1200" dirty="0" smtClean="0">
                <a:solidFill>
                  <a:sysClr val="windowText" lastClr="000000"/>
                </a:solidFill>
                <a:latin typeface="Meiryo UI" panose="020B0604030504040204" pitchFamily="50" charset="-128"/>
                <a:ea typeface="Meiryo UI" panose="020B0604030504040204" pitchFamily="50" charset="-128"/>
              </a:rPr>
              <a:t>下駄</a:t>
            </a:r>
            <a:r>
              <a:rPr lang="ja-JP" altLang="en-US" sz="1200" dirty="0">
                <a:solidFill>
                  <a:sysClr val="windowText" lastClr="000000"/>
                </a:solidFill>
                <a:latin typeface="Meiryo UI" panose="020B0604030504040204" pitchFamily="50" charset="-128"/>
                <a:ea typeface="Meiryo UI" panose="020B0604030504040204" pitchFamily="50" charset="-128"/>
              </a:rPr>
              <a:t>を使った運動</a:t>
            </a:r>
            <a:r>
              <a:rPr lang="ja-JP" altLang="en-US" sz="1200" dirty="0" smtClean="0">
                <a:solidFill>
                  <a:sysClr val="windowText" lastClr="000000"/>
                </a:solidFill>
                <a:latin typeface="Meiryo UI" panose="020B0604030504040204" pitchFamily="50" charset="-128"/>
                <a:ea typeface="Meiryo UI" panose="020B0604030504040204" pitchFamily="50" charset="-128"/>
              </a:rPr>
              <a:t>体験や</a:t>
            </a:r>
            <a:r>
              <a:rPr lang="ja-JP" altLang="en-US" sz="1200" dirty="0">
                <a:solidFill>
                  <a:sysClr val="windowText" lastClr="000000"/>
                </a:solidFill>
                <a:latin typeface="Meiryo UI" panose="020B0604030504040204" pitchFamily="50" charset="-128"/>
                <a:ea typeface="Meiryo UI" panose="020B0604030504040204" pitchFamily="50" charset="-128"/>
              </a:rPr>
              <a:t>、料理体験</a:t>
            </a:r>
            <a:r>
              <a:rPr lang="ja-JP" altLang="en-US" sz="1200" dirty="0" smtClean="0">
                <a:solidFill>
                  <a:sysClr val="windowText" lastClr="000000"/>
                </a:solidFill>
                <a:latin typeface="Meiryo UI" panose="020B0604030504040204" pitchFamily="50" charset="-128"/>
                <a:ea typeface="Meiryo UI" panose="020B0604030504040204" pitchFamily="50" charset="-128"/>
              </a:rPr>
              <a:t>を実施</a:t>
            </a:r>
            <a:r>
              <a:rPr lang="ja-JP" altLang="en-US" sz="1200" dirty="0">
                <a:solidFill>
                  <a:sysClr val="windowText" lastClr="000000"/>
                </a:solidFill>
                <a:latin typeface="Meiryo UI" panose="020B0604030504040204" pitchFamily="50" charset="-128"/>
                <a:ea typeface="Meiryo UI" panose="020B0604030504040204" pitchFamily="50" charset="-128"/>
              </a:rPr>
              <a:t>。</a:t>
            </a:r>
          </a:p>
        </p:txBody>
      </p:sp>
      <p:sp>
        <p:nvSpPr>
          <p:cNvPr id="24" name="テキスト ボックス 23"/>
          <p:cNvSpPr txBox="1"/>
          <p:nvPr/>
        </p:nvSpPr>
        <p:spPr>
          <a:xfrm>
            <a:off x="95695" y="4493634"/>
            <a:ext cx="10693061" cy="276999"/>
          </a:xfrm>
          <a:prstGeom prst="rect">
            <a:avLst/>
          </a:prstGeom>
          <a:noFill/>
          <a:ln>
            <a:noFill/>
          </a:ln>
        </p:spPr>
        <p:txBody>
          <a:bodyPr wrap="square" rtlCol="0">
            <a:spAutoFit/>
          </a:bodyPr>
          <a:lstStyle/>
          <a:p>
            <a:r>
              <a:rPr lang="ja-JP" altLang="en-US" sz="1200" u="sng" dirty="0">
                <a:solidFill>
                  <a:sysClr val="windowText" lastClr="000000"/>
                </a:solidFill>
                <a:latin typeface="Meiryo UI" panose="020B0604030504040204" pitchFamily="50" charset="-128"/>
                <a:ea typeface="Meiryo UI" panose="020B0604030504040204" pitchFamily="50" charset="-128"/>
              </a:rPr>
              <a:t>■来場者数：</a:t>
            </a:r>
            <a:r>
              <a:rPr lang="en-US" altLang="ja-JP" sz="1200" u="sng" dirty="0">
                <a:solidFill>
                  <a:sysClr val="windowText" lastClr="000000"/>
                </a:solidFill>
                <a:latin typeface="Meiryo UI" panose="020B0604030504040204" pitchFamily="50" charset="-128"/>
                <a:ea typeface="Meiryo UI" panose="020B0604030504040204" pitchFamily="50" charset="-128"/>
              </a:rPr>
              <a:t>608</a:t>
            </a:r>
            <a:r>
              <a:rPr lang="ja-JP" altLang="en-US" sz="1200" u="sng" dirty="0" smtClean="0">
                <a:solidFill>
                  <a:sysClr val="windowText" lastClr="000000"/>
                </a:solidFill>
                <a:latin typeface="Meiryo UI" panose="020B0604030504040204" pitchFamily="50" charset="-128"/>
                <a:ea typeface="Meiryo UI" panose="020B0604030504040204" pitchFamily="50" charset="-128"/>
              </a:rPr>
              <a:t>名</a:t>
            </a:r>
            <a:endParaRPr lang="en-US" altLang="ja-JP" sz="1200" u="sng" dirty="0" smtClean="0">
              <a:solidFill>
                <a:sysClr val="windowText" lastClr="000000"/>
              </a:solidFill>
              <a:latin typeface="Meiryo UI" panose="020B0604030504040204" pitchFamily="50" charset="-128"/>
              <a:ea typeface="Meiryo UI" panose="020B0604030504040204" pitchFamily="50" charset="-128"/>
            </a:endParaRPr>
          </a:p>
        </p:txBody>
      </p:sp>
      <p:sp>
        <p:nvSpPr>
          <p:cNvPr id="23" name="正方形/長方形 22"/>
          <p:cNvSpPr/>
          <p:nvPr/>
        </p:nvSpPr>
        <p:spPr>
          <a:xfrm>
            <a:off x="95695" y="970411"/>
            <a:ext cx="9714609" cy="68886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8"/>
          <p:cNvSpPr/>
          <p:nvPr/>
        </p:nvSpPr>
        <p:spPr>
          <a:xfrm>
            <a:off x="281647" y="879172"/>
            <a:ext cx="1212112" cy="292622"/>
          </a:xfrm>
          <a:prstGeom prst="round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ysClr val="windowText" lastClr="000000"/>
                </a:solidFill>
                <a:latin typeface="Meiryo UI" panose="020B0604030504040204" pitchFamily="50" charset="-128"/>
                <a:ea typeface="Meiryo UI" panose="020B0604030504040204" pitchFamily="50" charset="-128"/>
              </a:rPr>
              <a:t>概要</a:t>
            </a:r>
          </a:p>
        </p:txBody>
      </p:sp>
      <p:sp>
        <p:nvSpPr>
          <p:cNvPr id="25" name="正方形/長方形 24"/>
          <p:cNvSpPr/>
          <p:nvPr/>
        </p:nvSpPr>
        <p:spPr>
          <a:xfrm>
            <a:off x="90572" y="1780233"/>
            <a:ext cx="9714609" cy="222213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 9"/>
          <p:cNvSpPr/>
          <p:nvPr/>
        </p:nvSpPr>
        <p:spPr>
          <a:xfrm>
            <a:off x="281647" y="1699972"/>
            <a:ext cx="1212112" cy="292622"/>
          </a:xfrm>
          <a:prstGeom prst="round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ysClr val="windowText" lastClr="000000"/>
                </a:solidFill>
                <a:latin typeface="Meiryo UI" panose="020B0604030504040204" pitchFamily="50" charset="-128"/>
                <a:ea typeface="Meiryo UI" panose="020B0604030504040204" pitchFamily="50" charset="-128"/>
              </a:rPr>
              <a:t>内容</a:t>
            </a:r>
          </a:p>
        </p:txBody>
      </p:sp>
      <p:sp>
        <p:nvSpPr>
          <p:cNvPr id="2" name="角丸四角形吹き出し 1"/>
          <p:cNvSpPr/>
          <p:nvPr/>
        </p:nvSpPr>
        <p:spPr>
          <a:xfrm>
            <a:off x="3164854" y="1718715"/>
            <a:ext cx="3054035" cy="409511"/>
          </a:xfrm>
          <a:prstGeom prst="wedgeRoundRect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1050" dirty="0">
                <a:solidFill>
                  <a:sysClr val="windowText" lastClr="000000"/>
                </a:solidFill>
                <a:latin typeface="Meiryo UI" panose="020B0604030504040204" pitchFamily="50" charset="-128"/>
                <a:ea typeface="Meiryo UI" panose="020B0604030504040204" pitchFamily="50" charset="-128"/>
              </a:rPr>
              <a:t>４つのセミナーを開催。セミナーについては、アーカイブとして大阪府の</a:t>
            </a:r>
            <a:r>
              <a:rPr lang="en-US" altLang="ja-JP" sz="1050" dirty="0">
                <a:solidFill>
                  <a:sysClr val="windowText" lastClr="000000"/>
                </a:solidFill>
                <a:latin typeface="Meiryo UI" panose="020B0604030504040204" pitchFamily="50" charset="-128"/>
                <a:ea typeface="Meiryo UI" panose="020B0604030504040204" pitchFamily="50" charset="-128"/>
              </a:rPr>
              <a:t>YouTube</a:t>
            </a:r>
            <a:r>
              <a:rPr lang="ja-JP" altLang="en-US" sz="1050" dirty="0">
                <a:solidFill>
                  <a:sysClr val="windowText" lastClr="000000"/>
                </a:solidFill>
                <a:latin typeface="Meiryo UI" panose="020B0604030504040204" pitchFamily="50" charset="-128"/>
                <a:ea typeface="Meiryo UI" panose="020B0604030504040204" pitchFamily="50" charset="-128"/>
              </a:rPr>
              <a:t>チャンネルで配信中。</a:t>
            </a:r>
          </a:p>
        </p:txBody>
      </p:sp>
      <p:sp>
        <p:nvSpPr>
          <p:cNvPr id="26" name="正方形/長方形 25"/>
          <p:cNvSpPr/>
          <p:nvPr/>
        </p:nvSpPr>
        <p:spPr>
          <a:xfrm>
            <a:off x="85045" y="4216801"/>
            <a:ext cx="9714609" cy="254523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0"/>
          <p:cNvSpPr/>
          <p:nvPr/>
        </p:nvSpPr>
        <p:spPr>
          <a:xfrm>
            <a:off x="281647" y="4112768"/>
            <a:ext cx="1212112" cy="292622"/>
          </a:xfrm>
          <a:prstGeom prst="round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ysClr val="windowText" lastClr="000000"/>
                </a:solidFill>
                <a:latin typeface="Meiryo UI" panose="020B0604030504040204" pitchFamily="50" charset="-128"/>
                <a:ea typeface="Meiryo UI" panose="020B0604030504040204" pitchFamily="50" charset="-128"/>
              </a:rPr>
              <a:t>成果</a:t>
            </a:r>
          </a:p>
        </p:txBody>
      </p:sp>
      <p:sp>
        <p:nvSpPr>
          <p:cNvPr id="27" name="角丸四角形 26"/>
          <p:cNvSpPr/>
          <p:nvPr/>
        </p:nvSpPr>
        <p:spPr>
          <a:xfrm>
            <a:off x="5652946" y="1041720"/>
            <a:ext cx="3860800" cy="55550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ysClr val="windowText" lastClr="000000"/>
                </a:solidFill>
                <a:latin typeface="Meiryo UI" panose="020B0604030504040204" pitchFamily="50" charset="-128"/>
                <a:ea typeface="Meiryo UI" panose="020B0604030504040204" pitchFamily="50" charset="-128"/>
              </a:rPr>
              <a:t>食、運動、美容を切り口に、日常でのアンチエイジングに</a:t>
            </a:r>
            <a:endParaRPr kumimoji="1" lang="en-US" altLang="ja-JP" sz="12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200" b="1" dirty="0" smtClean="0">
                <a:solidFill>
                  <a:sysClr val="windowText" lastClr="000000"/>
                </a:solidFill>
                <a:latin typeface="Meiryo UI" panose="020B0604030504040204" pitchFamily="50" charset="-128"/>
                <a:ea typeface="Meiryo UI" panose="020B0604030504040204" pitchFamily="50" charset="-128"/>
              </a:rPr>
              <a:t>つながる体験イベントを実施。</a:t>
            </a:r>
            <a:endParaRPr kumimoji="1" lang="ja-JP" altLang="en-US" sz="1200" b="1" dirty="0">
              <a:solidFill>
                <a:sysClr val="windowText" lastClr="000000"/>
              </a:solidFill>
              <a:latin typeface="Meiryo UI" panose="020B0604030504040204" pitchFamily="50" charset="-128"/>
              <a:ea typeface="Meiryo UI" panose="020B0604030504040204" pitchFamily="50" charset="-128"/>
            </a:endParaRPr>
          </a:p>
        </p:txBody>
      </p:sp>
      <p:sp>
        <p:nvSpPr>
          <p:cNvPr id="28" name="正方形/長方形 27"/>
          <p:cNvSpPr/>
          <p:nvPr/>
        </p:nvSpPr>
        <p:spPr>
          <a:xfrm>
            <a:off x="8878169" y="41841"/>
            <a:ext cx="921485" cy="37714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lnSpc>
                <a:spcPts val="2000"/>
              </a:lnSpc>
            </a:pPr>
            <a:r>
              <a:rPr kumimoji="1" lang="ja-JP" altLang="en-US" dirty="0" smtClean="0">
                <a:solidFill>
                  <a:schemeClr val="tx1"/>
                </a:solidFill>
                <a:latin typeface="Meiryo UI" panose="020B0604030504040204" pitchFamily="50" charset="-128"/>
                <a:ea typeface="Meiryo UI" panose="020B0604030504040204" pitchFamily="50" charset="-128"/>
              </a:rPr>
              <a:t>資料１</a:t>
            </a: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29" name="テキスト ボックス 28"/>
          <p:cNvSpPr txBox="1"/>
          <p:nvPr/>
        </p:nvSpPr>
        <p:spPr>
          <a:xfrm>
            <a:off x="95695" y="4874666"/>
            <a:ext cx="10693061" cy="646331"/>
          </a:xfrm>
          <a:prstGeom prst="rect">
            <a:avLst/>
          </a:prstGeom>
          <a:noFill/>
          <a:ln>
            <a:noFill/>
          </a:ln>
        </p:spPr>
        <p:txBody>
          <a:bodyPr wrap="square" rtlCol="0">
            <a:spAutoFit/>
          </a:bodyPr>
          <a:lstStyle/>
          <a:p>
            <a:r>
              <a:rPr lang="ja-JP" altLang="en-US" sz="1200" u="sng" dirty="0" smtClean="0">
                <a:solidFill>
                  <a:sysClr val="windowText" lastClr="000000"/>
                </a:solidFill>
                <a:latin typeface="Meiryo UI" panose="020B0604030504040204" pitchFamily="50" charset="-128"/>
                <a:ea typeface="Meiryo UI" panose="020B0604030504040204" pitchFamily="50" charset="-128"/>
              </a:rPr>
              <a:t>■</a:t>
            </a:r>
            <a:r>
              <a:rPr lang="ja-JP" altLang="en-US" sz="1200" u="sng" dirty="0">
                <a:solidFill>
                  <a:sysClr val="windowText" lastClr="000000"/>
                </a:solidFill>
                <a:latin typeface="Meiryo UI" panose="020B0604030504040204" pitchFamily="50" charset="-128"/>
                <a:ea typeface="Meiryo UI" panose="020B0604030504040204" pitchFamily="50" charset="-128"/>
              </a:rPr>
              <a:t>来場者アンケート結果</a:t>
            </a:r>
            <a:endParaRPr lang="en-US" altLang="ja-JP" sz="1200" u="sng" dirty="0">
              <a:solidFill>
                <a:sysClr val="windowText" lastClr="000000"/>
              </a:solidFill>
              <a:latin typeface="Meiryo UI" panose="020B0604030504040204" pitchFamily="50" charset="-128"/>
              <a:ea typeface="Meiryo UI" panose="020B0604030504040204" pitchFamily="50" charset="-128"/>
            </a:endParaRPr>
          </a:p>
          <a:p>
            <a:r>
              <a:rPr lang="ja-JP" altLang="en-US" sz="1200" dirty="0">
                <a:solidFill>
                  <a:sysClr val="windowText" lastClr="000000"/>
                </a:solidFill>
                <a:latin typeface="Meiryo UI" panose="020B0604030504040204" pitchFamily="50" charset="-128"/>
                <a:ea typeface="Meiryo UI" panose="020B0604030504040204" pitchFamily="50" charset="-128"/>
              </a:rPr>
              <a:t>　・「</a:t>
            </a:r>
            <a:r>
              <a:rPr lang="en-US" altLang="ja-JP" sz="1200" dirty="0">
                <a:solidFill>
                  <a:sysClr val="windowText" lastClr="000000"/>
                </a:solidFill>
                <a:latin typeface="Meiryo UI" panose="020B0604030504040204" pitchFamily="50" charset="-128"/>
                <a:ea typeface="Meiryo UI" panose="020B0604030504040204" pitchFamily="50" charset="-128"/>
              </a:rPr>
              <a:t>10</a:t>
            </a:r>
            <a:r>
              <a:rPr lang="ja-JP" altLang="en-US" sz="1200" dirty="0">
                <a:solidFill>
                  <a:sysClr val="windowText" lastClr="000000"/>
                </a:solidFill>
                <a:latin typeface="Meiryo UI" panose="020B0604030504040204" pitchFamily="50" charset="-128"/>
                <a:ea typeface="Meiryo UI" panose="020B0604030504040204" pitchFamily="50" charset="-128"/>
              </a:rPr>
              <a:t>歳若返り」プロジェクト認知度：言葉・内容両方認知（</a:t>
            </a:r>
            <a:r>
              <a:rPr lang="en-US" altLang="ja-JP" sz="1200" dirty="0">
                <a:solidFill>
                  <a:sysClr val="windowText" lastClr="000000"/>
                </a:solidFill>
                <a:latin typeface="Meiryo UI" panose="020B0604030504040204" pitchFamily="50" charset="-128"/>
                <a:ea typeface="Meiryo UI" panose="020B0604030504040204" pitchFamily="50" charset="-128"/>
              </a:rPr>
              <a:t>35%</a:t>
            </a:r>
            <a:r>
              <a:rPr lang="ja-JP" altLang="en-US" sz="1200" dirty="0">
                <a:solidFill>
                  <a:sysClr val="windowText" lastClr="000000"/>
                </a:solidFill>
                <a:latin typeface="Meiryo UI" panose="020B0604030504040204" pitchFamily="50" charset="-128"/>
                <a:ea typeface="Meiryo UI" panose="020B0604030504040204" pitchFamily="50" charset="-128"/>
              </a:rPr>
              <a:t>）、言葉のみ認知（</a:t>
            </a:r>
            <a:r>
              <a:rPr lang="en-US" altLang="ja-JP" sz="1200" dirty="0">
                <a:solidFill>
                  <a:sysClr val="windowText" lastClr="000000"/>
                </a:solidFill>
                <a:latin typeface="Meiryo UI" panose="020B0604030504040204" pitchFamily="50" charset="-128"/>
                <a:ea typeface="Meiryo UI" panose="020B0604030504040204" pitchFamily="50" charset="-128"/>
              </a:rPr>
              <a:t>28%</a:t>
            </a:r>
            <a:r>
              <a:rPr lang="ja-JP" altLang="en-US" sz="1200" dirty="0">
                <a:solidFill>
                  <a:sysClr val="windowText" lastClr="000000"/>
                </a:solidFill>
                <a:latin typeface="Meiryo UI" panose="020B0604030504040204" pitchFamily="50" charset="-128"/>
                <a:ea typeface="Meiryo UI" panose="020B0604030504040204" pitchFamily="50" charset="-128"/>
              </a:rPr>
              <a:t>）、言葉・内容両方知らない（</a:t>
            </a:r>
            <a:r>
              <a:rPr lang="en-US" altLang="ja-JP" sz="1200" dirty="0">
                <a:solidFill>
                  <a:sysClr val="windowText" lastClr="000000"/>
                </a:solidFill>
                <a:latin typeface="Meiryo UI" panose="020B0604030504040204" pitchFamily="50" charset="-128"/>
                <a:ea typeface="Meiryo UI" panose="020B0604030504040204" pitchFamily="50" charset="-128"/>
              </a:rPr>
              <a:t>37%</a:t>
            </a:r>
            <a:r>
              <a:rPr lang="ja-JP" altLang="en-US" sz="1200" dirty="0">
                <a:solidFill>
                  <a:sysClr val="windowText" lastClr="000000"/>
                </a:solidFill>
                <a:latin typeface="Meiryo UI" panose="020B0604030504040204" pitchFamily="50" charset="-128"/>
                <a:ea typeface="Meiryo UI" panose="020B0604030504040204" pitchFamily="50" charset="-128"/>
              </a:rPr>
              <a:t>）</a:t>
            </a:r>
            <a:endParaRPr lang="en-US" altLang="ja-JP" sz="1200" dirty="0">
              <a:solidFill>
                <a:sysClr val="windowText" lastClr="000000"/>
              </a:solidFill>
              <a:latin typeface="Meiryo UI" panose="020B0604030504040204" pitchFamily="50" charset="-128"/>
              <a:ea typeface="Meiryo UI" panose="020B0604030504040204" pitchFamily="50" charset="-128"/>
            </a:endParaRPr>
          </a:p>
          <a:p>
            <a:r>
              <a:rPr lang="ja-JP" altLang="en-US" sz="1200" dirty="0">
                <a:solidFill>
                  <a:sysClr val="windowText" lastClr="000000"/>
                </a:solidFill>
                <a:latin typeface="Meiryo UI" panose="020B0604030504040204" pitchFamily="50" charset="-128"/>
                <a:ea typeface="Meiryo UI" panose="020B0604030504040204" pitchFamily="50" charset="-128"/>
              </a:rPr>
              <a:t>  ・このイベントに参加したことで何かに取り組みたいと思ったか：</a:t>
            </a:r>
            <a:r>
              <a:rPr lang="en-US" altLang="ja-JP" sz="1200" dirty="0">
                <a:solidFill>
                  <a:sysClr val="windowText" lastClr="000000"/>
                </a:solidFill>
                <a:latin typeface="Meiryo UI" panose="020B0604030504040204" pitchFamily="50" charset="-128"/>
                <a:ea typeface="Meiryo UI" panose="020B0604030504040204" pitchFamily="50" charset="-128"/>
              </a:rPr>
              <a:t>82%</a:t>
            </a:r>
            <a:r>
              <a:rPr lang="ja-JP" altLang="en-US" sz="1200" dirty="0">
                <a:solidFill>
                  <a:sysClr val="windowText" lastClr="000000"/>
                </a:solidFill>
                <a:latin typeface="Meiryo UI" panose="020B0604030504040204" pitchFamily="50" charset="-128"/>
                <a:ea typeface="Meiryo UI" panose="020B0604030504040204" pitchFamily="50" charset="-128"/>
              </a:rPr>
              <a:t>　・同じようなイベントがあればまた参加したい：</a:t>
            </a:r>
            <a:r>
              <a:rPr lang="en-US" altLang="ja-JP" sz="1200" dirty="0">
                <a:solidFill>
                  <a:sysClr val="windowText" lastClr="000000"/>
                </a:solidFill>
                <a:latin typeface="Meiryo UI" panose="020B0604030504040204" pitchFamily="50" charset="-128"/>
                <a:ea typeface="Meiryo UI" panose="020B0604030504040204" pitchFamily="50" charset="-128"/>
              </a:rPr>
              <a:t>100</a:t>
            </a:r>
            <a:r>
              <a:rPr lang="en-US" altLang="ja-JP" sz="1200" dirty="0" smtClean="0">
                <a:solidFill>
                  <a:sysClr val="windowText" lastClr="000000"/>
                </a:solidFill>
                <a:latin typeface="Meiryo UI" panose="020B0604030504040204" pitchFamily="50" charset="-128"/>
                <a:ea typeface="Meiryo UI" panose="020B0604030504040204" pitchFamily="50" charset="-128"/>
              </a:rPr>
              <a:t>%</a:t>
            </a:r>
            <a:endParaRPr lang="en-US" altLang="ja-JP" sz="1200" dirty="0">
              <a:solidFill>
                <a:sysClr val="windowText" lastClr="000000"/>
              </a:solidFill>
              <a:latin typeface="Meiryo UI" panose="020B0604030504040204" pitchFamily="50" charset="-128"/>
              <a:ea typeface="Meiryo UI" panose="020B0604030504040204" pitchFamily="50" charset="-128"/>
            </a:endParaRPr>
          </a:p>
        </p:txBody>
      </p:sp>
      <p:sp>
        <p:nvSpPr>
          <p:cNvPr id="30" name="テキスト ボックス 29"/>
          <p:cNvSpPr txBox="1"/>
          <p:nvPr/>
        </p:nvSpPr>
        <p:spPr>
          <a:xfrm>
            <a:off x="85045" y="5585370"/>
            <a:ext cx="10693061" cy="1015663"/>
          </a:xfrm>
          <a:prstGeom prst="rect">
            <a:avLst/>
          </a:prstGeom>
          <a:noFill/>
          <a:ln>
            <a:noFill/>
          </a:ln>
        </p:spPr>
        <p:txBody>
          <a:bodyPr wrap="square" rtlCol="0">
            <a:spAutoFit/>
          </a:bodyPr>
          <a:lstStyle/>
          <a:p>
            <a:r>
              <a:rPr lang="ja-JP" altLang="en-US" sz="1200" u="sng" dirty="0" smtClean="0">
                <a:solidFill>
                  <a:sysClr val="windowText" lastClr="000000"/>
                </a:solidFill>
                <a:latin typeface="Meiryo UI" panose="020B0604030504040204" pitchFamily="50" charset="-128"/>
                <a:ea typeface="Meiryo UI" panose="020B0604030504040204" pitchFamily="50" charset="-128"/>
              </a:rPr>
              <a:t>■</a:t>
            </a:r>
            <a:r>
              <a:rPr lang="ja-JP" altLang="en-US" sz="1200" u="sng" dirty="0">
                <a:solidFill>
                  <a:sysClr val="windowText" lastClr="000000"/>
                </a:solidFill>
                <a:latin typeface="Meiryo UI" panose="020B0604030504040204" pitchFamily="50" charset="-128"/>
                <a:ea typeface="Meiryo UI" panose="020B0604030504040204" pitchFamily="50" charset="-128"/>
              </a:rPr>
              <a:t>まとめ</a:t>
            </a:r>
            <a:endParaRPr lang="en-US" altLang="ja-JP" sz="1200" u="sng" dirty="0">
              <a:solidFill>
                <a:sysClr val="windowText" lastClr="000000"/>
              </a:solidFill>
              <a:latin typeface="Meiryo UI" panose="020B0604030504040204" pitchFamily="50" charset="-128"/>
              <a:ea typeface="Meiryo UI" panose="020B0604030504040204" pitchFamily="50" charset="-128"/>
            </a:endParaRPr>
          </a:p>
          <a:p>
            <a:r>
              <a:rPr lang="ja-JP" altLang="en-US" sz="1200" dirty="0">
                <a:solidFill>
                  <a:sysClr val="windowText" lastClr="000000"/>
                </a:solidFill>
                <a:latin typeface="Meiryo UI" panose="020B0604030504040204" pitchFamily="50" charset="-128"/>
                <a:ea typeface="Meiryo UI" panose="020B0604030504040204" pitchFamily="50" charset="-128"/>
              </a:rPr>
              <a:t>　・</a:t>
            </a:r>
            <a:r>
              <a:rPr lang="en-US" altLang="ja-JP" sz="1200" dirty="0">
                <a:solidFill>
                  <a:sysClr val="windowText" lastClr="000000"/>
                </a:solidFill>
                <a:latin typeface="Meiryo UI" panose="020B0604030504040204" pitchFamily="50" charset="-128"/>
                <a:ea typeface="Meiryo UI" panose="020B0604030504040204" pitchFamily="50" charset="-128"/>
              </a:rPr>
              <a:t>SNS</a:t>
            </a:r>
            <a:r>
              <a:rPr lang="ja-JP" altLang="en-US" sz="1200" dirty="0">
                <a:solidFill>
                  <a:sysClr val="windowText" lastClr="000000"/>
                </a:solidFill>
                <a:latin typeface="Meiryo UI" panose="020B0604030504040204" pitchFamily="50" charset="-128"/>
                <a:ea typeface="Meiryo UI" panose="020B0604030504040204" pitchFamily="50" charset="-128"/>
              </a:rPr>
              <a:t>の活用、アスリートによる情報発信協力、インスタライブ等様々な</a:t>
            </a:r>
            <a:r>
              <a:rPr lang="ja-JP" altLang="en-US" sz="1200" dirty="0" smtClean="0">
                <a:solidFill>
                  <a:sysClr val="windowText" lastClr="000000"/>
                </a:solidFill>
                <a:latin typeface="Meiryo UI" panose="020B0604030504040204" pitchFamily="50" charset="-128"/>
                <a:ea typeface="Meiryo UI" panose="020B0604030504040204" pitchFamily="50" charset="-128"/>
              </a:rPr>
              <a:t>方法</a:t>
            </a:r>
            <a:r>
              <a:rPr lang="ja-JP" altLang="en-US" sz="1200" dirty="0">
                <a:solidFill>
                  <a:sysClr val="windowText" lastClr="000000"/>
                </a:solidFill>
                <a:latin typeface="Meiryo UI" panose="020B0604030504040204" pitchFamily="50" charset="-128"/>
                <a:ea typeface="Meiryo UI" panose="020B0604030504040204" pitchFamily="50" charset="-128"/>
              </a:rPr>
              <a:t>で</a:t>
            </a:r>
            <a:r>
              <a:rPr lang="ja-JP" altLang="en-US" sz="1200" dirty="0" smtClean="0">
                <a:solidFill>
                  <a:sysClr val="windowText" lastClr="000000"/>
                </a:solidFill>
                <a:latin typeface="Meiryo UI" panose="020B0604030504040204" pitchFamily="50" charset="-128"/>
                <a:ea typeface="Meiryo UI" panose="020B0604030504040204" pitchFamily="50" charset="-128"/>
              </a:rPr>
              <a:t>イベント</a:t>
            </a:r>
            <a:r>
              <a:rPr lang="ja-JP" altLang="en-US" sz="1200" dirty="0">
                <a:solidFill>
                  <a:sysClr val="windowText" lastClr="000000"/>
                </a:solidFill>
                <a:latin typeface="Meiryo UI" panose="020B0604030504040204" pitchFamily="50" charset="-128"/>
                <a:ea typeface="Meiryo UI" panose="020B0604030504040204" pitchFamily="50" charset="-128"/>
              </a:rPr>
              <a:t>の事前告知を実施したことで、イベント</a:t>
            </a:r>
            <a:r>
              <a:rPr lang="ja-JP" altLang="en-US" sz="1200" dirty="0" smtClean="0">
                <a:solidFill>
                  <a:sysClr val="windowText" lastClr="000000"/>
                </a:solidFill>
                <a:latin typeface="Meiryo UI" panose="020B0604030504040204" pitchFamily="50" charset="-128"/>
                <a:ea typeface="Meiryo UI" panose="020B0604030504040204" pitchFamily="50" charset="-128"/>
              </a:rPr>
              <a:t>開始前</a:t>
            </a:r>
            <a:r>
              <a:rPr lang="ja-JP" altLang="en-US" sz="1200" dirty="0">
                <a:solidFill>
                  <a:sysClr val="windowText" lastClr="000000"/>
                </a:solidFill>
                <a:latin typeface="Meiryo UI" panose="020B0604030504040204" pitchFamily="50" charset="-128"/>
                <a:ea typeface="Meiryo UI" panose="020B0604030504040204" pitchFamily="50" charset="-128"/>
              </a:rPr>
              <a:t>の段階から</a:t>
            </a:r>
            <a:r>
              <a:rPr lang="ja-JP" altLang="en-US" sz="1200" dirty="0" smtClean="0">
                <a:solidFill>
                  <a:sysClr val="windowText" lastClr="000000"/>
                </a:solidFill>
                <a:latin typeface="Meiryo UI" panose="020B0604030504040204" pitchFamily="50" charset="-128"/>
                <a:ea typeface="Meiryo UI" panose="020B0604030504040204" pitchFamily="50" charset="-128"/>
              </a:rPr>
              <a:t>、「</a:t>
            </a:r>
            <a:r>
              <a:rPr lang="en-US" altLang="ja-JP" sz="1200" dirty="0">
                <a:solidFill>
                  <a:sysClr val="windowText" lastClr="000000"/>
                </a:solidFill>
                <a:latin typeface="Meiryo UI" panose="020B0604030504040204" pitchFamily="50" charset="-128"/>
                <a:ea typeface="Meiryo UI" panose="020B0604030504040204" pitchFamily="50" charset="-128"/>
              </a:rPr>
              <a:t>10</a:t>
            </a:r>
            <a:r>
              <a:rPr lang="ja-JP" altLang="en-US" sz="1200" dirty="0">
                <a:solidFill>
                  <a:sysClr val="windowText" lastClr="000000"/>
                </a:solidFill>
                <a:latin typeface="Meiryo UI" panose="020B0604030504040204" pitchFamily="50" charset="-128"/>
                <a:ea typeface="Meiryo UI" panose="020B0604030504040204" pitchFamily="50" charset="-128"/>
              </a:rPr>
              <a:t>歳若返り</a:t>
            </a:r>
            <a:r>
              <a:rPr lang="ja-JP" altLang="en-US" sz="1200" dirty="0" smtClean="0">
                <a:solidFill>
                  <a:sysClr val="windowText" lastClr="000000"/>
                </a:solidFill>
                <a:latin typeface="Meiryo UI" panose="020B0604030504040204" pitchFamily="50" charset="-128"/>
                <a:ea typeface="Meiryo UI" panose="020B0604030504040204" pitchFamily="50" charset="-128"/>
              </a:rPr>
              <a:t>」</a:t>
            </a:r>
            <a:endParaRPr lang="en-US" altLang="ja-JP" sz="1200" dirty="0" smtClean="0">
              <a:solidFill>
                <a:sysClr val="windowText" lastClr="000000"/>
              </a:solidFill>
              <a:latin typeface="Meiryo UI" panose="020B0604030504040204" pitchFamily="50" charset="-128"/>
              <a:ea typeface="Meiryo UI" panose="020B0604030504040204" pitchFamily="50" charset="-128"/>
            </a:endParaRPr>
          </a:p>
          <a:p>
            <a:r>
              <a:rPr lang="ja-JP" altLang="en-US" sz="1200" dirty="0">
                <a:solidFill>
                  <a:sysClr val="windowText" lastClr="000000"/>
                </a:solidFill>
                <a:latin typeface="Meiryo UI" panose="020B0604030504040204" pitchFamily="50" charset="-128"/>
                <a:ea typeface="Meiryo UI" panose="020B0604030504040204" pitchFamily="50" charset="-128"/>
              </a:rPr>
              <a:t>　</a:t>
            </a:r>
            <a:r>
              <a:rPr lang="ja-JP" altLang="en-US" sz="1200" dirty="0" smtClean="0">
                <a:solidFill>
                  <a:sysClr val="windowText" lastClr="000000"/>
                </a:solidFill>
                <a:latin typeface="Meiryo UI" panose="020B0604030504040204" pitchFamily="50" charset="-128"/>
                <a:ea typeface="Meiryo UI" panose="020B0604030504040204" pitchFamily="50" charset="-128"/>
              </a:rPr>
              <a:t>　の認知度</a:t>
            </a:r>
            <a:r>
              <a:rPr lang="ja-JP" altLang="en-US" sz="1200" dirty="0">
                <a:solidFill>
                  <a:sysClr val="windowText" lastClr="000000"/>
                </a:solidFill>
                <a:latin typeface="Meiryo UI" panose="020B0604030504040204" pitchFamily="50" charset="-128"/>
                <a:ea typeface="Meiryo UI" panose="020B0604030504040204" pitchFamily="50" charset="-128"/>
              </a:rPr>
              <a:t>が向上したと考えられる。</a:t>
            </a:r>
            <a:endParaRPr lang="en-US" altLang="ja-JP" sz="1200" dirty="0">
              <a:solidFill>
                <a:sysClr val="windowText" lastClr="000000"/>
              </a:solidFill>
              <a:latin typeface="Meiryo UI" panose="020B0604030504040204" pitchFamily="50" charset="-128"/>
              <a:ea typeface="Meiryo UI" panose="020B0604030504040204" pitchFamily="50" charset="-128"/>
            </a:endParaRPr>
          </a:p>
          <a:p>
            <a:r>
              <a:rPr lang="ja-JP" altLang="en-US" sz="1200" dirty="0">
                <a:solidFill>
                  <a:sysClr val="windowText" lastClr="000000"/>
                </a:solidFill>
                <a:latin typeface="Meiryo UI" panose="020B0604030504040204" pitchFamily="50" charset="-128"/>
                <a:ea typeface="Meiryo UI" panose="020B0604030504040204" pitchFamily="50" charset="-128"/>
              </a:rPr>
              <a:t>　・アンケートにおいて、「何かに取り組みたい」と回答した人が</a:t>
            </a:r>
            <a:r>
              <a:rPr lang="en-US" altLang="ja-JP" sz="1200" dirty="0">
                <a:solidFill>
                  <a:sysClr val="windowText" lastClr="000000"/>
                </a:solidFill>
                <a:latin typeface="Meiryo UI" panose="020B0604030504040204" pitchFamily="50" charset="-128"/>
                <a:ea typeface="Meiryo UI" panose="020B0604030504040204" pitchFamily="50" charset="-128"/>
              </a:rPr>
              <a:t>82%</a:t>
            </a:r>
            <a:r>
              <a:rPr lang="ja-JP" altLang="en-US" sz="1200" dirty="0">
                <a:solidFill>
                  <a:sysClr val="windowText" lastClr="000000"/>
                </a:solidFill>
                <a:latin typeface="Meiryo UI" panose="020B0604030504040204" pitchFamily="50" charset="-128"/>
                <a:ea typeface="Meiryo UI" panose="020B0604030504040204" pitchFamily="50" charset="-128"/>
              </a:rPr>
              <a:t>いることからも、日常ですぐに取り組むことができ、「きっかけ・動機づけ</a:t>
            </a:r>
            <a:r>
              <a:rPr lang="ja-JP" altLang="en-US" sz="1200" dirty="0" smtClean="0">
                <a:solidFill>
                  <a:sysClr val="windowText" lastClr="000000"/>
                </a:solidFill>
                <a:latin typeface="Meiryo UI" panose="020B0604030504040204" pitchFamily="50" charset="-128"/>
                <a:ea typeface="Meiryo UI" panose="020B0604030504040204" pitchFamily="50" charset="-128"/>
              </a:rPr>
              <a:t>」「</a:t>
            </a:r>
            <a:r>
              <a:rPr lang="ja-JP" altLang="en-US" sz="1200" dirty="0">
                <a:solidFill>
                  <a:sysClr val="windowText" lastClr="000000"/>
                </a:solidFill>
                <a:latin typeface="Meiryo UI" panose="020B0604030504040204" pitchFamily="50" charset="-128"/>
                <a:ea typeface="Meiryo UI" panose="020B0604030504040204" pitchFamily="50" charset="-128"/>
              </a:rPr>
              <a:t>体験」を意識した</a:t>
            </a:r>
            <a:r>
              <a:rPr lang="ja-JP" altLang="en-US" sz="1200" dirty="0" smtClean="0">
                <a:solidFill>
                  <a:sysClr val="windowText" lastClr="000000"/>
                </a:solidFill>
                <a:latin typeface="Meiryo UI" panose="020B0604030504040204" pitchFamily="50" charset="-128"/>
                <a:ea typeface="Meiryo UI" panose="020B0604030504040204" pitchFamily="50" charset="-128"/>
              </a:rPr>
              <a:t>コンテン</a:t>
            </a:r>
            <a:endParaRPr lang="en-US" altLang="ja-JP" sz="1200" dirty="0" smtClean="0">
              <a:solidFill>
                <a:sysClr val="windowText" lastClr="000000"/>
              </a:solidFill>
              <a:latin typeface="Meiryo UI" panose="020B0604030504040204" pitchFamily="50" charset="-128"/>
              <a:ea typeface="Meiryo UI" panose="020B0604030504040204" pitchFamily="50" charset="-128"/>
            </a:endParaRPr>
          </a:p>
          <a:p>
            <a:r>
              <a:rPr lang="ja-JP" altLang="en-US" sz="1200" dirty="0">
                <a:solidFill>
                  <a:sysClr val="windowText" lastClr="000000"/>
                </a:solidFill>
                <a:latin typeface="Meiryo UI" panose="020B0604030504040204" pitchFamily="50" charset="-128"/>
                <a:ea typeface="Meiryo UI" panose="020B0604030504040204" pitchFamily="50" charset="-128"/>
              </a:rPr>
              <a:t>　</a:t>
            </a:r>
            <a:r>
              <a:rPr lang="ja-JP" altLang="en-US" sz="1200" dirty="0" smtClean="0">
                <a:solidFill>
                  <a:sysClr val="windowText" lastClr="000000"/>
                </a:solidFill>
                <a:latin typeface="Meiryo UI" panose="020B0604030504040204" pitchFamily="50" charset="-128"/>
                <a:ea typeface="Meiryo UI" panose="020B0604030504040204" pitchFamily="50" charset="-128"/>
              </a:rPr>
              <a:t>　ツを</a:t>
            </a:r>
            <a:r>
              <a:rPr lang="ja-JP" altLang="en-US" sz="1200" dirty="0">
                <a:solidFill>
                  <a:sysClr val="windowText" lastClr="000000"/>
                </a:solidFill>
                <a:latin typeface="Meiryo UI" panose="020B0604030504040204" pitchFamily="50" charset="-128"/>
                <a:ea typeface="Meiryo UI" panose="020B0604030504040204" pitchFamily="50" charset="-128"/>
              </a:rPr>
              <a:t>複合的に実施したことで、「</a:t>
            </a:r>
            <a:r>
              <a:rPr lang="en-US" altLang="ja-JP" sz="1200" dirty="0">
                <a:solidFill>
                  <a:sysClr val="windowText" lastClr="000000"/>
                </a:solidFill>
                <a:latin typeface="Meiryo UI" panose="020B0604030504040204" pitchFamily="50" charset="-128"/>
                <a:ea typeface="Meiryo UI" panose="020B0604030504040204" pitchFamily="50" charset="-128"/>
              </a:rPr>
              <a:t>10</a:t>
            </a:r>
            <a:r>
              <a:rPr lang="ja-JP" altLang="en-US" sz="1200" dirty="0">
                <a:solidFill>
                  <a:sysClr val="windowText" lastClr="000000"/>
                </a:solidFill>
                <a:latin typeface="Meiryo UI" panose="020B0604030504040204" pitchFamily="50" charset="-128"/>
                <a:ea typeface="Meiryo UI" panose="020B0604030504040204" pitchFamily="50" charset="-128"/>
              </a:rPr>
              <a:t>歳若返り」に対して一歩踏み出すきっかけづくりにつながったといえる。</a:t>
            </a:r>
            <a:endParaRPr lang="en-US" altLang="ja-JP" sz="1200" dirty="0">
              <a:solidFill>
                <a:sysClr val="windowText" lastClr="00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107689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 y="6164"/>
            <a:ext cx="9906000" cy="451015"/>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ysClr val="windowText" lastClr="000000"/>
                </a:solidFill>
                <a:latin typeface="Meiryo UI" panose="020B0604030504040204" pitchFamily="50" charset="-128"/>
                <a:ea typeface="Meiryo UI" panose="020B0604030504040204" pitchFamily="50" charset="-128"/>
              </a:rPr>
              <a:t>令和４年度「</a:t>
            </a:r>
            <a:r>
              <a:rPr lang="en-US" altLang="ja-JP" b="1" dirty="0">
                <a:solidFill>
                  <a:sysClr val="windowText" lastClr="000000"/>
                </a:solidFill>
                <a:latin typeface="Meiryo UI" panose="020B0604030504040204" pitchFamily="50" charset="-128"/>
                <a:ea typeface="Meiryo UI" panose="020B0604030504040204" pitchFamily="50" charset="-128"/>
              </a:rPr>
              <a:t>10</a:t>
            </a:r>
            <a:r>
              <a:rPr lang="ja-JP" altLang="en-US" b="1" dirty="0">
                <a:solidFill>
                  <a:sysClr val="windowText" lastClr="000000"/>
                </a:solidFill>
                <a:latin typeface="Meiryo UI" panose="020B0604030504040204" pitchFamily="50" charset="-128"/>
                <a:ea typeface="Meiryo UI" panose="020B0604030504040204" pitchFamily="50" charset="-128"/>
              </a:rPr>
              <a:t>歳若返り」プロジェクト推進事業について</a:t>
            </a:r>
          </a:p>
        </p:txBody>
      </p:sp>
      <p:sp>
        <p:nvSpPr>
          <p:cNvPr id="6" name="テキスト ボックス 5"/>
          <p:cNvSpPr txBox="1"/>
          <p:nvPr/>
        </p:nvSpPr>
        <p:spPr>
          <a:xfrm>
            <a:off x="155412" y="520660"/>
            <a:ext cx="2112595" cy="307777"/>
          </a:xfrm>
          <a:prstGeom prst="rect">
            <a:avLst/>
          </a:prstGeom>
          <a:solidFill>
            <a:schemeClr val="accent5">
              <a:lumMod val="50000"/>
            </a:schemeClr>
          </a:solidFill>
          <a:ln>
            <a:solidFill>
              <a:schemeClr val="accent5">
                <a:lumMod val="50000"/>
              </a:schemeClr>
            </a:solidFill>
          </a:ln>
        </p:spPr>
        <p:txBody>
          <a:bodyPr wrap="square" rtlCol="0">
            <a:spAutoFit/>
          </a:bodyPr>
          <a:lstStyle/>
          <a:p>
            <a:pPr algn="ctr"/>
            <a:r>
              <a:rPr lang="ja-JP" altLang="en-US" sz="1400" b="1" dirty="0" smtClean="0">
                <a:solidFill>
                  <a:schemeClr val="bg1"/>
                </a:solidFill>
                <a:latin typeface="Meiryo UI" panose="020B0604030504040204" pitchFamily="50" charset="-128"/>
                <a:ea typeface="Meiryo UI" panose="020B0604030504040204" pitchFamily="50" charset="-128"/>
              </a:rPr>
              <a:t>いのち輝く未来のまちづくり</a:t>
            </a:r>
            <a:endParaRPr lang="ja-JP" altLang="en-US" sz="1400" b="1" dirty="0">
              <a:solidFill>
                <a:schemeClr val="bg1"/>
              </a:solidFill>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3065694" y="412938"/>
            <a:ext cx="6299751" cy="523220"/>
          </a:xfrm>
          <a:prstGeom prst="rect">
            <a:avLst/>
          </a:prstGeom>
          <a:noFill/>
          <a:ln>
            <a:noFill/>
          </a:ln>
        </p:spPr>
        <p:txBody>
          <a:bodyPr wrap="square" rtlCol="0">
            <a:spAutoFit/>
          </a:bodyPr>
          <a:lstStyle/>
          <a:p>
            <a:r>
              <a:rPr lang="ja-JP" altLang="en-US" sz="1400" b="1" dirty="0" smtClean="0">
                <a:solidFill>
                  <a:sysClr val="windowText" lastClr="000000"/>
                </a:solidFill>
                <a:latin typeface="Meiryo UI" panose="020B0604030504040204" pitchFamily="50" charset="-128"/>
                <a:ea typeface="Meiryo UI" panose="020B0604030504040204" pitchFamily="50" charset="-128"/>
              </a:rPr>
              <a:t>リアル＋サイバー運動会、カンファレンス</a:t>
            </a:r>
            <a:endParaRPr lang="en-US" altLang="ja-JP" sz="1400" b="1" dirty="0">
              <a:solidFill>
                <a:sysClr val="windowText" lastClr="000000"/>
              </a:solidFill>
              <a:latin typeface="Meiryo UI" panose="020B0604030504040204" pitchFamily="50" charset="-128"/>
              <a:ea typeface="Meiryo UI" panose="020B0604030504040204" pitchFamily="50" charset="-128"/>
            </a:endParaRPr>
          </a:p>
          <a:p>
            <a:r>
              <a:rPr lang="ja-JP" altLang="en-US" sz="1400" b="1" dirty="0" smtClean="0">
                <a:solidFill>
                  <a:sysClr val="windowText" lastClr="000000"/>
                </a:solidFill>
                <a:latin typeface="Meiryo UI" panose="020B0604030504040204" pitchFamily="50" charset="-128"/>
                <a:ea typeface="Meiryo UI" panose="020B0604030504040204" pitchFamily="50" charset="-128"/>
              </a:rPr>
              <a:t>（</a:t>
            </a:r>
            <a:r>
              <a:rPr lang="en-US" altLang="ja-JP" sz="1400" b="1" dirty="0" err="1" smtClean="0">
                <a:solidFill>
                  <a:sysClr val="windowText" lastClr="000000"/>
                </a:solidFill>
                <a:latin typeface="Meiryo UI" panose="020B0604030504040204" pitchFamily="50" charset="-128"/>
                <a:ea typeface="Meiryo UI" panose="020B0604030504040204" pitchFamily="50" charset="-128"/>
              </a:rPr>
              <a:t>TeamTANO</a:t>
            </a:r>
            <a:r>
              <a:rPr lang="ja-JP" altLang="en-US" sz="1400" b="1" dirty="0" smtClean="0">
                <a:solidFill>
                  <a:sysClr val="windowText" lastClr="000000"/>
                </a:solidFill>
                <a:latin typeface="Meiryo UI" panose="020B0604030504040204" pitchFamily="50" charset="-128"/>
                <a:ea typeface="Meiryo UI" panose="020B0604030504040204" pitchFamily="50" charset="-128"/>
              </a:rPr>
              <a:t>共同企業体（</a:t>
            </a:r>
            <a:r>
              <a:rPr lang="en-US" altLang="ja-JP" sz="1400" b="1" dirty="0" smtClean="0">
                <a:solidFill>
                  <a:sysClr val="windowText" lastClr="000000"/>
                </a:solidFill>
                <a:latin typeface="Meiryo UI" panose="020B0604030504040204" pitchFamily="50" charset="-128"/>
                <a:ea typeface="Meiryo UI" panose="020B0604030504040204" pitchFamily="50" charset="-128"/>
              </a:rPr>
              <a:t>TANOTECH</a:t>
            </a:r>
            <a:r>
              <a:rPr lang="ja-JP" altLang="en-US" sz="1400" b="1" dirty="0" smtClean="0">
                <a:solidFill>
                  <a:sysClr val="windowText" lastClr="000000"/>
                </a:solidFill>
                <a:latin typeface="Meiryo UI" panose="020B0604030504040204" pitchFamily="50" charset="-128"/>
                <a:ea typeface="Meiryo UI" panose="020B0604030504040204" pitchFamily="50" charset="-128"/>
              </a:rPr>
              <a:t>・レノボジャパンの共同企業体））</a:t>
            </a:r>
            <a:endParaRPr lang="ja-JP" altLang="en-US" sz="1400" b="1" dirty="0">
              <a:solidFill>
                <a:sysClr val="windowText" lastClr="000000"/>
              </a:solidFill>
              <a:latin typeface="Meiryo UI" panose="020B0604030504040204" pitchFamily="50" charset="-128"/>
              <a:ea typeface="Meiryo UI" panose="020B0604030504040204" pitchFamily="50" charset="-128"/>
            </a:endParaRPr>
          </a:p>
        </p:txBody>
      </p:sp>
      <p:sp>
        <p:nvSpPr>
          <p:cNvPr id="8" name="右矢印 7"/>
          <p:cNvSpPr/>
          <p:nvPr/>
        </p:nvSpPr>
        <p:spPr>
          <a:xfrm>
            <a:off x="2509942" y="514381"/>
            <a:ext cx="451814" cy="352873"/>
          </a:xfrm>
          <a:prstGeom prst="rightArrow">
            <a:avLst>
              <a:gd name="adj1" fmla="val 50000"/>
              <a:gd name="adj2" fmla="val 14100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テキスト ボックス 12"/>
          <p:cNvSpPr txBox="1"/>
          <p:nvPr/>
        </p:nvSpPr>
        <p:spPr>
          <a:xfrm>
            <a:off x="146366" y="1158459"/>
            <a:ext cx="9759634" cy="461665"/>
          </a:xfrm>
          <a:prstGeom prst="rect">
            <a:avLst/>
          </a:prstGeom>
          <a:noFill/>
          <a:ln>
            <a:noFill/>
          </a:ln>
        </p:spPr>
        <p:txBody>
          <a:bodyPr wrap="square" rtlCol="0">
            <a:spAutoFit/>
          </a:bodyPr>
          <a:lstStyle/>
          <a:p>
            <a:r>
              <a:rPr lang="ja-JP" altLang="en-US" sz="1200" dirty="0" smtClean="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日時</a:t>
            </a:r>
            <a:r>
              <a:rPr lang="ja-JP" altLang="en-US" sz="1200" dirty="0" smtClean="0">
                <a:latin typeface="Meiryo UI" panose="020B0604030504040204" pitchFamily="50" charset="-128"/>
                <a:ea typeface="Meiryo UI" panose="020B0604030504040204" pitchFamily="50" charset="-128"/>
              </a:rPr>
              <a:t>・場所：</a:t>
            </a:r>
            <a:r>
              <a:rPr lang="ja-JP" altLang="en-US" sz="1200" dirty="0">
                <a:latin typeface="Meiryo UI" panose="020B0604030504040204" pitchFamily="50" charset="-128"/>
                <a:ea typeface="Meiryo UI" panose="020B0604030504040204" pitchFamily="50" charset="-128"/>
              </a:rPr>
              <a:t>令和</a:t>
            </a:r>
            <a:r>
              <a:rPr lang="ja-JP" altLang="en-US" sz="1200" dirty="0" smtClean="0">
                <a:latin typeface="Meiryo UI" panose="020B0604030504040204" pitchFamily="50" charset="-128"/>
                <a:ea typeface="Meiryo UI" panose="020B0604030504040204" pitchFamily="50" charset="-128"/>
              </a:rPr>
              <a:t>４年</a:t>
            </a:r>
            <a:r>
              <a:rPr lang="en-US" altLang="ja-JP" sz="1200" dirty="0" smtClean="0">
                <a:latin typeface="Meiryo UI" panose="020B0604030504040204" pitchFamily="50" charset="-128"/>
                <a:ea typeface="Meiryo UI" panose="020B0604030504040204" pitchFamily="50" charset="-128"/>
              </a:rPr>
              <a:t>10</a:t>
            </a:r>
            <a:r>
              <a:rPr lang="ja-JP" altLang="en-US" sz="1200" dirty="0" smtClean="0">
                <a:latin typeface="Meiryo UI" panose="020B0604030504040204" pitchFamily="50" charset="-128"/>
                <a:ea typeface="Meiryo UI" panose="020B0604030504040204" pitchFamily="50" charset="-128"/>
              </a:rPr>
              <a:t>月</a:t>
            </a:r>
            <a:r>
              <a:rPr lang="en-US" altLang="ja-JP" sz="1200" dirty="0" smtClean="0">
                <a:latin typeface="Meiryo UI" panose="020B0604030504040204" pitchFamily="50" charset="-128"/>
                <a:ea typeface="Meiryo UI" panose="020B0604030504040204" pitchFamily="50" charset="-128"/>
              </a:rPr>
              <a:t>21</a:t>
            </a:r>
            <a:r>
              <a:rPr lang="ja-JP" altLang="en-US" sz="1200" dirty="0" smtClean="0">
                <a:latin typeface="Meiryo UI" panose="020B0604030504040204" pitchFamily="50" charset="-128"/>
                <a:ea typeface="Meiryo UI" panose="020B0604030504040204" pitchFamily="50" charset="-128"/>
              </a:rPr>
              <a:t>日（金）：カンファレンス（グランフロント）</a:t>
            </a:r>
            <a:endParaRPr lang="en-US" altLang="ja-JP" sz="1200" dirty="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　　　　　　　　　 令和４年</a:t>
            </a:r>
            <a:r>
              <a:rPr lang="en-US" altLang="ja-JP" sz="1200" dirty="0" smtClean="0">
                <a:latin typeface="Meiryo UI" panose="020B0604030504040204" pitchFamily="50" charset="-128"/>
                <a:ea typeface="Meiryo UI" panose="020B0604030504040204" pitchFamily="50" charset="-128"/>
              </a:rPr>
              <a:t>10</a:t>
            </a:r>
            <a:r>
              <a:rPr lang="ja-JP" altLang="en-US" sz="1200" dirty="0" smtClean="0">
                <a:latin typeface="Meiryo UI" panose="020B0604030504040204" pitchFamily="50" charset="-128"/>
                <a:ea typeface="Meiryo UI" panose="020B0604030504040204" pitchFamily="50" charset="-128"/>
              </a:rPr>
              <a:t>月</a:t>
            </a:r>
            <a:r>
              <a:rPr lang="en-US" altLang="ja-JP" sz="1200" dirty="0" smtClean="0">
                <a:latin typeface="Meiryo UI" panose="020B0604030504040204" pitchFamily="50" charset="-128"/>
                <a:ea typeface="Meiryo UI" panose="020B0604030504040204" pitchFamily="50" charset="-128"/>
              </a:rPr>
              <a:t>22</a:t>
            </a:r>
            <a:r>
              <a:rPr lang="ja-JP" altLang="en-US" sz="1200" dirty="0" smtClean="0">
                <a:latin typeface="Meiryo UI" panose="020B0604030504040204" pitchFamily="50" charset="-128"/>
                <a:ea typeface="Meiryo UI" panose="020B0604030504040204" pitchFamily="50" charset="-128"/>
              </a:rPr>
              <a:t>日（土）：リアル</a:t>
            </a:r>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サイバー運動会（グランフロント、</a:t>
            </a:r>
            <a:r>
              <a:rPr lang="en-US" altLang="ja-JP" sz="1200" dirty="0" smtClean="0">
                <a:latin typeface="Meiryo UI" panose="020B0604030504040204" pitchFamily="50" charset="-128"/>
                <a:ea typeface="Meiryo UI" panose="020B0604030504040204" pitchFamily="50" charset="-128"/>
              </a:rPr>
              <a:t>Dew</a:t>
            </a:r>
            <a:r>
              <a:rPr lang="ja-JP" altLang="en-US" sz="1200" dirty="0" smtClean="0">
                <a:latin typeface="Meiryo UI" panose="020B0604030504040204" pitchFamily="50" charset="-128"/>
                <a:ea typeface="Meiryo UI" panose="020B0604030504040204" pitchFamily="50" charset="-128"/>
              </a:rPr>
              <a:t>阪急山田、永寿会特別養護老人ホーム）</a:t>
            </a:r>
            <a:endParaRPr lang="en-US" altLang="ja-JP" sz="1200" dirty="0">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155411" y="1903557"/>
            <a:ext cx="5854277" cy="1323439"/>
          </a:xfrm>
          <a:prstGeom prst="rect">
            <a:avLst/>
          </a:prstGeom>
          <a:noFill/>
          <a:ln>
            <a:noFill/>
          </a:ln>
        </p:spPr>
        <p:txBody>
          <a:bodyPr wrap="square" rtlCol="0">
            <a:spAutoFit/>
          </a:bodyPr>
          <a:lstStyle/>
          <a:p>
            <a:pPr>
              <a:lnSpc>
                <a:spcPts val="1600"/>
              </a:lnSpc>
            </a:pPr>
            <a:r>
              <a:rPr lang="ja-JP" altLang="en-US" sz="1200" u="sng" dirty="0" smtClean="0">
                <a:solidFill>
                  <a:sysClr val="windowText" lastClr="000000"/>
                </a:solidFill>
                <a:latin typeface="Meiryo UI" panose="020B0604030504040204" pitchFamily="50" charset="-128"/>
                <a:ea typeface="Meiryo UI" panose="020B0604030504040204" pitchFamily="50" charset="-128"/>
              </a:rPr>
              <a:t>（リアル＋サイバー運動会）</a:t>
            </a:r>
            <a:endParaRPr lang="en-US" altLang="ja-JP" sz="1200" u="sng" dirty="0">
              <a:solidFill>
                <a:sysClr val="windowText" lastClr="000000"/>
              </a:solidFill>
              <a:latin typeface="Meiryo UI" panose="020B0604030504040204" pitchFamily="50" charset="-128"/>
              <a:ea typeface="Meiryo UI" panose="020B0604030504040204" pitchFamily="50" charset="-128"/>
            </a:endParaRPr>
          </a:p>
          <a:p>
            <a:pPr>
              <a:lnSpc>
                <a:spcPts val="1600"/>
              </a:lnSpc>
            </a:pPr>
            <a:r>
              <a:rPr lang="ja-JP" altLang="en-US" sz="1200" dirty="0" smtClean="0">
                <a:solidFill>
                  <a:sysClr val="windowText" lastClr="000000"/>
                </a:solidFill>
                <a:latin typeface="Meiryo UI" panose="020B0604030504040204" pitchFamily="50" charset="-128"/>
                <a:ea typeface="Meiryo UI" panose="020B0604030504040204" pitchFamily="50" charset="-128"/>
              </a:rPr>
              <a:t>・</a:t>
            </a:r>
            <a:r>
              <a:rPr lang="en-US" altLang="ja-JP" sz="1200" dirty="0" smtClean="0">
                <a:solidFill>
                  <a:sysClr val="windowText" lastClr="000000"/>
                </a:solidFill>
                <a:latin typeface="Meiryo UI" panose="020B0604030504040204" pitchFamily="50" charset="-128"/>
                <a:ea typeface="Meiryo UI" panose="020B0604030504040204" pitchFamily="50" charset="-128"/>
              </a:rPr>
              <a:t>AI</a:t>
            </a:r>
            <a:r>
              <a:rPr lang="ja-JP" altLang="en-US" sz="1200" dirty="0" smtClean="0">
                <a:solidFill>
                  <a:sysClr val="windowText" lastClr="000000"/>
                </a:solidFill>
                <a:latin typeface="Meiryo UI" panose="020B0604030504040204" pitchFamily="50" charset="-128"/>
                <a:ea typeface="Meiryo UI" panose="020B0604030504040204" pitchFamily="50" charset="-128"/>
              </a:rPr>
              <a:t>センシング技術を活用し、体をコントローラーのように使うことで、様々なバーチャルゲームや、 </a:t>
            </a:r>
            <a:endParaRPr lang="en-US" altLang="ja-JP" sz="1200" dirty="0" smtClean="0">
              <a:solidFill>
                <a:sysClr val="windowText" lastClr="000000"/>
              </a:solidFill>
              <a:latin typeface="Meiryo UI" panose="020B0604030504040204" pitchFamily="50" charset="-128"/>
              <a:ea typeface="Meiryo UI" panose="020B0604030504040204" pitchFamily="50" charset="-128"/>
            </a:endParaRPr>
          </a:p>
          <a:p>
            <a:pPr>
              <a:lnSpc>
                <a:spcPts val="1600"/>
              </a:lnSpc>
            </a:pPr>
            <a:r>
              <a:rPr lang="ja-JP" altLang="en-US" sz="1200" dirty="0">
                <a:solidFill>
                  <a:sysClr val="windowText" lastClr="000000"/>
                </a:solidFill>
                <a:latin typeface="Meiryo UI" panose="020B0604030504040204" pitchFamily="50" charset="-128"/>
                <a:ea typeface="Meiryo UI" panose="020B0604030504040204" pitchFamily="50" charset="-128"/>
              </a:rPr>
              <a:t> </a:t>
            </a:r>
            <a:r>
              <a:rPr lang="ja-JP" altLang="en-US" sz="1200" dirty="0" smtClean="0">
                <a:solidFill>
                  <a:sysClr val="windowText" lastClr="000000"/>
                </a:solidFill>
                <a:latin typeface="Meiryo UI" panose="020B0604030504040204" pitchFamily="50" charset="-128"/>
                <a:ea typeface="Meiryo UI" panose="020B0604030504040204" pitchFamily="50" charset="-128"/>
              </a:rPr>
              <a:t>姿勢測定が体験でき、行動変容のきっかけとなるようなコンテンツを提供。</a:t>
            </a:r>
            <a:r>
              <a:rPr lang="ja-JP" altLang="en-US" sz="1200" dirty="0">
                <a:solidFill>
                  <a:sysClr val="windowText" lastClr="000000"/>
                </a:solidFill>
                <a:latin typeface="Meiryo UI" panose="020B0604030504040204" pitchFamily="50" charset="-128"/>
                <a:ea typeface="Meiryo UI" panose="020B0604030504040204" pitchFamily="50" charset="-128"/>
              </a:rPr>
              <a:t>　</a:t>
            </a:r>
            <a:endParaRPr lang="en-US" altLang="ja-JP" sz="1200" dirty="0" smtClean="0">
              <a:solidFill>
                <a:sysClr val="windowText" lastClr="000000"/>
              </a:solidFill>
              <a:latin typeface="Meiryo UI" panose="020B0604030504040204" pitchFamily="50" charset="-128"/>
              <a:ea typeface="Meiryo UI" panose="020B0604030504040204" pitchFamily="50" charset="-128"/>
            </a:endParaRPr>
          </a:p>
          <a:p>
            <a:pPr>
              <a:lnSpc>
                <a:spcPts val="1600"/>
              </a:lnSpc>
            </a:pPr>
            <a:r>
              <a:rPr lang="ja-JP" altLang="en-US" sz="1200" dirty="0" smtClean="0">
                <a:solidFill>
                  <a:sysClr val="windowText" lastClr="000000"/>
                </a:solidFill>
                <a:latin typeface="Meiryo UI" panose="020B0604030504040204" pitchFamily="50" charset="-128"/>
                <a:ea typeface="Meiryo UI" panose="020B0604030504040204" pitchFamily="50" charset="-128"/>
              </a:rPr>
              <a:t>・様々な人が</a:t>
            </a:r>
            <a:r>
              <a:rPr lang="ja-JP" altLang="en-US" sz="1200" dirty="0">
                <a:solidFill>
                  <a:sysClr val="windowText" lastClr="000000"/>
                </a:solidFill>
                <a:latin typeface="Meiryo UI" panose="020B0604030504040204" pitchFamily="50" charset="-128"/>
                <a:ea typeface="Meiryo UI" panose="020B0604030504040204" pitchFamily="50" charset="-128"/>
              </a:rPr>
              <a:t>異なる</a:t>
            </a:r>
            <a:r>
              <a:rPr lang="ja-JP" altLang="en-US" sz="1200" dirty="0" smtClean="0">
                <a:solidFill>
                  <a:sysClr val="windowText" lastClr="000000"/>
                </a:solidFill>
                <a:latin typeface="Meiryo UI" panose="020B0604030504040204" pitchFamily="50" charset="-128"/>
                <a:ea typeface="Meiryo UI" panose="020B0604030504040204" pitchFamily="50" charset="-128"/>
              </a:rPr>
              <a:t>場所から参加し、同時に楽しめるイベントとするため、「運動会」をイメージ </a:t>
            </a:r>
            <a:endParaRPr lang="en-US" altLang="ja-JP" sz="1200" dirty="0" smtClean="0">
              <a:solidFill>
                <a:sysClr val="windowText" lastClr="000000"/>
              </a:solidFill>
              <a:latin typeface="Meiryo UI" panose="020B0604030504040204" pitchFamily="50" charset="-128"/>
              <a:ea typeface="Meiryo UI" panose="020B0604030504040204" pitchFamily="50" charset="-128"/>
            </a:endParaRPr>
          </a:p>
          <a:p>
            <a:pPr>
              <a:lnSpc>
                <a:spcPts val="1600"/>
              </a:lnSpc>
            </a:pPr>
            <a:r>
              <a:rPr lang="en-US" altLang="ja-JP" sz="1200" dirty="0" smtClean="0">
                <a:solidFill>
                  <a:sysClr val="windowText" lastClr="000000"/>
                </a:solidFill>
                <a:latin typeface="Meiryo UI" panose="020B0604030504040204" pitchFamily="50" charset="-128"/>
                <a:ea typeface="Meiryo UI" panose="020B0604030504040204" pitchFamily="50" charset="-128"/>
              </a:rPr>
              <a:t> </a:t>
            </a:r>
            <a:r>
              <a:rPr lang="ja-JP" altLang="en-US" sz="1200" dirty="0" smtClean="0">
                <a:solidFill>
                  <a:sysClr val="windowText" lastClr="000000"/>
                </a:solidFill>
                <a:latin typeface="Meiryo UI" panose="020B0604030504040204" pitchFamily="50" charset="-128"/>
                <a:ea typeface="Meiryo UI" panose="020B0604030504040204" pitchFamily="50" charset="-128"/>
              </a:rPr>
              <a:t>し、 オンラインで３会場をつなぐことで、子ども・働く世代・高齢者まで、幅広い世代が参加でき</a:t>
            </a:r>
            <a:endParaRPr lang="en-US" altLang="ja-JP" sz="1200" dirty="0" smtClean="0">
              <a:solidFill>
                <a:sysClr val="windowText" lastClr="000000"/>
              </a:solidFill>
              <a:latin typeface="Meiryo UI" panose="020B0604030504040204" pitchFamily="50" charset="-128"/>
              <a:ea typeface="Meiryo UI" panose="020B0604030504040204" pitchFamily="50" charset="-128"/>
            </a:endParaRPr>
          </a:p>
          <a:p>
            <a:pPr>
              <a:lnSpc>
                <a:spcPts val="1600"/>
              </a:lnSpc>
            </a:pPr>
            <a:r>
              <a:rPr lang="en-US" altLang="ja-JP" sz="1200" dirty="0" smtClean="0">
                <a:solidFill>
                  <a:sysClr val="windowText" lastClr="000000"/>
                </a:solidFill>
                <a:latin typeface="Meiryo UI" panose="020B0604030504040204" pitchFamily="50" charset="-128"/>
                <a:ea typeface="Meiryo UI" panose="020B0604030504040204" pitchFamily="50" charset="-128"/>
              </a:rPr>
              <a:t> </a:t>
            </a:r>
            <a:r>
              <a:rPr lang="ja-JP" altLang="en-US" sz="1200" dirty="0" smtClean="0">
                <a:solidFill>
                  <a:sysClr val="windowText" lastClr="000000"/>
                </a:solidFill>
                <a:latin typeface="Meiryo UI" panose="020B0604030504040204" pitchFamily="50" charset="-128"/>
                <a:ea typeface="Meiryo UI" panose="020B0604030504040204" pitchFamily="50" charset="-128"/>
              </a:rPr>
              <a:t>るイベントとした。</a:t>
            </a:r>
            <a:endParaRPr lang="en-US" altLang="ja-JP" sz="1200" dirty="0">
              <a:solidFill>
                <a:sysClr val="windowText" lastClr="000000"/>
              </a:solidFill>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155411" y="4355002"/>
            <a:ext cx="10602438" cy="276999"/>
          </a:xfrm>
          <a:prstGeom prst="rect">
            <a:avLst/>
          </a:prstGeom>
          <a:noFill/>
          <a:ln>
            <a:noFill/>
          </a:ln>
        </p:spPr>
        <p:txBody>
          <a:bodyPr wrap="square" rtlCol="0">
            <a:spAutoFit/>
          </a:bodyPr>
          <a:lstStyle/>
          <a:p>
            <a:r>
              <a:rPr lang="ja-JP" altLang="en-US" sz="1200" u="sng" dirty="0">
                <a:solidFill>
                  <a:sysClr val="windowText" lastClr="000000"/>
                </a:solidFill>
                <a:latin typeface="Meiryo UI" panose="020B0604030504040204" pitchFamily="50" charset="-128"/>
                <a:ea typeface="Meiryo UI" panose="020B0604030504040204" pitchFamily="50" charset="-128"/>
              </a:rPr>
              <a:t>■</a:t>
            </a:r>
            <a:r>
              <a:rPr lang="ja-JP" altLang="en-US" sz="1200" u="sng" dirty="0" smtClean="0">
                <a:solidFill>
                  <a:sysClr val="windowText" lastClr="000000"/>
                </a:solidFill>
                <a:latin typeface="Meiryo UI" panose="020B0604030504040204" pitchFamily="50" charset="-128"/>
                <a:ea typeface="Meiryo UI" panose="020B0604030504040204" pitchFamily="50" charset="-128"/>
              </a:rPr>
              <a:t>来場者数（運動会）：</a:t>
            </a:r>
            <a:r>
              <a:rPr lang="en-US" altLang="ja-JP" sz="1200" u="sng" dirty="0" smtClean="0">
                <a:solidFill>
                  <a:sysClr val="windowText" lastClr="000000"/>
                </a:solidFill>
                <a:latin typeface="Meiryo UI" panose="020B0604030504040204" pitchFamily="50" charset="-128"/>
                <a:ea typeface="Meiryo UI" panose="020B0604030504040204" pitchFamily="50" charset="-128"/>
              </a:rPr>
              <a:t>Dew</a:t>
            </a:r>
            <a:r>
              <a:rPr lang="ja-JP" altLang="en-US" sz="1200" u="sng" dirty="0" smtClean="0">
                <a:solidFill>
                  <a:sysClr val="windowText" lastClr="000000"/>
                </a:solidFill>
                <a:latin typeface="Meiryo UI" panose="020B0604030504040204" pitchFamily="50" charset="-128"/>
                <a:ea typeface="Meiryo UI" panose="020B0604030504040204" pitchFamily="50" charset="-128"/>
              </a:rPr>
              <a:t>阪急山田：</a:t>
            </a:r>
            <a:r>
              <a:rPr lang="en-US" altLang="ja-JP" sz="1200" u="sng" dirty="0" smtClean="0">
                <a:solidFill>
                  <a:sysClr val="windowText" lastClr="000000"/>
                </a:solidFill>
                <a:latin typeface="Meiryo UI" panose="020B0604030504040204" pitchFamily="50" charset="-128"/>
                <a:ea typeface="Meiryo UI" panose="020B0604030504040204" pitchFamily="50" charset="-128"/>
              </a:rPr>
              <a:t>153</a:t>
            </a:r>
            <a:r>
              <a:rPr lang="ja-JP" altLang="en-US" sz="1200" u="sng" dirty="0" smtClean="0">
                <a:solidFill>
                  <a:sysClr val="windowText" lastClr="000000"/>
                </a:solidFill>
                <a:latin typeface="Meiryo UI" panose="020B0604030504040204" pitchFamily="50" charset="-128"/>
                <a:ea typeface="Meiryo UI" panose="020B0604030504040204" pitchFamily="50" charset="-128"/>
              </a:rPr>
              <a:t>名（一般府民）、グランフロント：</a:t>
            </a:r>
            <a:r>
              <a:rPr lang="en-US" altLang="ja-JP" sz="1200" u="sng" dirty="0" smtClean="0">
                <a:solidFill>
                  <a:sysClr val="windowText" lastClr="000000"/>
                </a:solidFill>
                <a:latin typeface="Meiryo UI" panose="020B0604030504040204" pitchFamily="50" charset="-128"/>
                <a:ea typeface="Meiryo UI" panose="020B0604030504040204" pitchFamily="50" charset="-128"/>
              </a:rPr>
              <a:t>12</a:t>
            </a:r>
            <a:r>
              <a:rPr lang="ja-JP" altLang="en-US" sz="1200" u="sng" dirty="0" smtClean="0">
                <a:solidFill>
                  <a:sysClr val="windowText" lastClr="000000"/>
                </a:solidFill>
                <a:latin typeface="Meiryo UI" panose="020B0604030504040204" pitchFamily="50" charset="-128"/>
                <a:ea typeface="Meiryo UI" panose="020B0604030504040204" pitchFamily="50" charset="-128"/>
              </a:rPr>
              <a:t>名（企業関係者のみ）、老人ホーム：</a:t>
            </a:r>
            <a:r>
              <a:rPr lang="en-US" altLang="ja-JP" sz="1200" u="sng" dirty="0" smtClean="0">
                <a:solidFill>
                  <a:sysClr val="windowText" lastClr="000000"/>
                </a:solidFill>
                <a:latin typeface="Meiryo UI" panose="020B0604030504040204" pitchFamily="50" charset="-128"/>
                <a:ea typeface="Meiryo UI" panose="020B0604030504040204" pitchFamily="50" charset="-128"/>
              </a:rPr>
              <a:t>12</a:t>
            </a:r>
            <a:r>
              <a:rPr lang="ja-JP" altLang="en-US" sz="1200" u="sng" dirty="0" smtClean="0">
                <a:solidFill>
                  <a:sysClr val="windowText" lastClr="000000"/>
                </a:solidFill>
                <a:latin typeface="Meiryo UI" panose="020B0604030504040204" pitchFamily="50" charset="-128"/>
                <a:ea typeface="Meiryo UI" panose="020B0604030504040204" pitchFamily="50" charset="-128"/>
              </a:rPr>
              <a:t>名（通所者のみ）</a:t>
            </a:r>
            <a:endParaRPr lang="en-US" altLang="ja-JP" sz="1200" u="sng" dirty="0" smtClean="0">
              <a:solidFill>
                <a:sysClr val="windowText" lastClr="000000"/>
              </a:solidFill>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155411" y="4681561"/>
            <a:ext cx="9524079" cy="276999"/>
          </a:xfrm>
          <a:prstGeom prst="rect">
            <a:avLst/>
          </a:prstGeom>
          <a:noFill/>
          <a:ln>
            <a:noFill/>
          </a:ln>
        </p:spPr>
        <p:txBody>
          <a:bodyPr wrap="square" rtlCol="0">
            <a:spAutoFit/>
          </a:bodyPr>
          <a:lstStyle/>
          <a:p>
            <a:r>
              <a:rPr lang="ja-JP" altLang="en-US" sz="1200" u="sng" dirty="0">
                <a:solidFill>
                  <a:sysClr val="windowText" lastClr="000000"/>
                </a:solidFill>
                <a:latin typeface="Meiryo UI" panose="020B0604030504040204" pitchFamily="50" charset="-128"/>
                <a:ea typeface="Meiryo UI" panose="020B0604030504040204" pitchFamily="50" charset="-128"/>
              </a:rPr>
              <a:t>■</a:t>
            </a:r>
            <a:r>
              <a:rPr lang="ja-JP" altLang="en-US" sz="1200" u="sng" dirty="0" smtClean="0">
                <a:solidFill>
                  <a:sysClr val="windowText" lastClr="000000"/>
                </a:solidFill>
                <a:latin typeface="Meiryo UI" panose="020B0604030504040204" pitchFamily="50" charset="-128"/>
                <a:ea typeface="Meiryo UI" panose="020B0604030504040204" pitchFamily="50" charset="-128"/>
              </a:rPr>
              <a:t>来場者数（カンファレンス）：</a:t>
            </a:r>
            <a:r>
              <a:rPr lang="en-US" altLang="ja-JP" sz="1200" u="sng" dirty="0" smtClean="0">
                <a:solidFill>
                  <a:sysClr val="windowText" lastClr="000000"/>
                </a:solidFill>
                <a:latin typeface="Meiryo UI" panose="020B0604030504040204" pitchFamily="50" charset="-128"/>
                <a:ea typeface="Meiryo UI" panose="020B0604030504040204" pitchFamily="50" charset="-128"/>
              </a:rPr>
              <a:t>110</a:t>
            </a:r>
            <a:r>
              <a:rPr lang="ja-JP" altLang="en-US" sz="1200" u="sng" dirty="0" smtClean="0">
                <a:solidFill>
                  <a:sysClr val="windowText" lastClr="000000"/>
                </a:solidFill>
                <a:latin typeface="Meiryo UI" panose="020B0604030504040204" pitchFamily="50" charset="-128"/>
                <a:ea typeface="Meiryo UI" panose="020B0604030504040204" pitchFamily="50" charset="-128"/>
              </a:rPr>
              <a:t>名（グランフロント）</a:t>
            </a:r>
            <a:endParaRPr lang="en-US" altLang="ja-JP" sz="1200" u="sng" dirty="0" smtClean="0">
              <a:solidFill>
                <a:sysClr val="windowText" lastClr="000000"/>
              </a:solidFill>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146366" y="5016542"/>
            <a:ext cx="9524079" cy="646331"/>
          </a:xfrm>
          <a:prstGeom prst="rect">
            <a:avLst/>
          </a:prstGeom>
          <a:noFill/>
          <a:ln>
            <a:noFill/>
          </a:ln>
        </p:spPr>
        <p:txBody>
          <a:bodyPr wrap="square" rtlCol="0">
            <a:spAutoFit/>
          </a:bodyPr>
          <a:lstStyle/>
          <a:p>
            <a:r>
              <a:rPr lang="ja-JP" altLang="en-US" sz="1200" u="sng" dirty="0">
                <a:solidFill>
                  <a:sysClr val="windowText" lastClr="000000"/>
                </a:solidFill>
                <a:latin typeface="Meiryo UI" panose="020B0604030504040204" pitchFamily="50" charset="-128"/>
                <a:ea typeface="Meiryo UI" panose="020B0604030504040204" pitchFamily="50" charset="-128"/>
              </a:rPr>
              <a:t>■来場者アンケート</a:t>
            </a:r>
            <a:r>
              <a:rPr lang="ja-JP" altLang="en-US" sz="1200" u="sng" dirty="0" smtClean="0">
                <a:solidFill>
                  <a:sysClr val="windowText" lastClr="000000"/>
                </a:solidFill>
                <a:latin typeface="Meiryo UI" panose="020B0604030504040204" pitchFamily="50" charset="-128"/>
                <a:ea typeface="Meiryo UI" panose="020B0604030504040204" pitchFamily="50" charset="-128"/>
              </a:rPr>
              <a:t>結果（</a:t>
            </a:r>
            <a:r>
              <a:rPr lang="en-US" altLang="ja-JP" sz="1200" u="sng" dirty="0" smtClean="0">
                <a:solidFill>
                  <a:sysClr val="windowText" lastClr="000000"/>
                </a:solidFill>
                <a:latin typeface="Meiryo UI" panose="020B0604030504040204" pitchFamily="50" charset="-128"/>
                <a:ea typeface="Meiryo UI" panose="020B0604030504040204" pitchFamily="50" charset="-128"/>
              </a:rPr>
              <a:t>Dew</a:t>
            </a:r>
            <a:r>
              <a:rPr lang="ja-JP" altLang="en-US" sz="1200" u="sng" dirty="0" smtClean="0">
                <a:solidFill>
                  <a:sysClr val="windowText" lastClr="000000"/>
                </a:solidFill>
                <a:latin typeface="Meiryo UI" panose="020B0604030504040204" pitchFamily="50" charset="-128"/>
                <a:ea typeface="Meiryo UI" panose="020B0604030504040204" pitchFamily="50" charset="-128"/>
              </a:rPr>
              <a:t>阪急山田のみ抜粋）</a:t>
            </a:r>
            <a:endParaRPr lang="en-US" altLang="ja-JP" sz="1200" u="sng" dirty="0">
              <a:solidFill>
                <a:sysClr val="windowText" lastClr="000000"/>
              </a:solidFill>
              <a:latin typeface="Meiryo UI" panose="020B0604030504040204" pitchFamily="50" charset="-128"/>
              <a:ea typeface="Meiryo UI" panose="020B0604030504040204" pitchFamily="50" charset="-128"/>
            </a:endParaRPr>
          </a:p>
          <a:p>
            <a:r>
              <a:rPr lang="ja-JP" altLang="en-US" sz="1200" dirty="0">
                <a:solidFill>
                  <a:sysClr val="windowText" lastClr="000000"/>
                </a:solidFill>
                <a:latin typeface="Meiryo UI" panose="020B0604030504040204" pitchFamily="50" charset="-128"/>
                <a:ea typeface="Meiryo UI" panose="020B0604030504040204" pitchFamily="50" charset="-128"/>
              </a:rPr>
              <a:t>　・「</a:t>
            </a:r>
            <a:r>
              <a:rPr lang="en-US" altLang="ja-JP" sz="1200" dirty="0">
                <a:solidFill>
                  <a:sysClr val="windowText" lastClr="000000"/>
                </a:solidFill>
                <a:latin typeface="Meiryo UI" panose="020B0604030504040204" pitchFamily="50" charset="-128"/>
                <a:ea typeface="Meiryo UI" panose="020B0604030504040204" pitchFamily="50" charset="-128"/>
              </a:rPr>
              <a:t>10</a:t>
            </a:r>
            <a:r>
              <a:rPr lang="ja-JP" altLang="en-US" sz="1200" dirty="0">
                <a:solidFill>
                  <a:sysClr val="windowText" lastClr="000000"/>
                </a:solidFill>
                <a:latin typeface="Meiryo UI" panose="020B0604030504040204" pitchFamily="50" charset="-128"/>
                <a:ea typeface="Meiryo UI" panose="020B0604030504040204" pitchFamily="50" charset="-128"/>
              </a:rPr>
              <a:t>歳若返り」プロジェクト認知度：言葉・内容両方認知</a:t>
            </a:r>
            <a:r>
              <a:rPr lang="ja-JP" altLang="en-US" sz="1200" dirty="0" smtClean="0">
                <a:solidFill>
                  <a:sysClr val="windowText" lastClr="000000"/>
                </a:solidFill>
                <a:latin typeface="Meiryo UI" panose="020B0604030504040204" pitchFamily="50" charset="-128"/>
                <a:ea typeface="Meiryo UI" panose="020B0604030504040204" pitchFamily="50" charset="-128"/>
              </a:rPr>
              <a:t>（</a:t>
            </a:r>
            <a:r>
              <a:rPr lang="en-US" altLang="ja-JP" sz="1200" dirty="0" smtClean="0">
                <a:solidFill>
                  <a:sysClr val="windowText" lastClr="000000"/>
                </a:solidFill>
                <a:latin typeface="Meiryo UI" panose="020B0604030504040204" pitchFamily="50" charset="-128"/>
                <a:ea typeface="Meiryo UI" panose="020B0604030504040204" pitchFamily="50" charset="-128"/>
              </a:rPr>
              <a:t>5%</a:t>
            </a:r>
            <a:r>
              <a:rPr lang="ja-JP" altLang="en-US" sz="1200" dirty="0">
                <a:solidFill>
                  <a:sysClr val="windowText" lastClr="000000"/>
                </a:solidFill>
                <a:latin typeface="Meiryo UI" panose="020B0604030504040204" pitchFamily="50" charset="-128"/>
                <a:ea typeface="Meiryo UI" panose="020B0604030504040204" pitchFamily="50" charset="-128"/>
              </a:rPr>
              <a:t>）、言葉のみ認知（</a:t>
            </a:r>
            <a:r>
              <a:rPr lang="en-US" altLang="ja-JP" sz="1200" dirty="0" smtClean="0">
                <a:solidFill>
                  <a:sysClr val="windowText" lastClr="000000"/>
                </a:solidFill>
                <a:latin typeface="Meiryo UI" panose="020B0604030504040204" pitchFamily="50" charset="-128"/>
                <a:ea typeface="Meiryo UI" panose="020B0604030504040204" pitchFamily="50" charset="-128"/>
              </a:rPr>
              <a:t>21%</a:t>
            </a:r>
            <a:r>
              <a:rPr lang="ja-JP" altLang="en-US" sz="1200" dirty="0">
                <a:solidFill>
                  <a:sysClr val="windowText" lastClr="000000"/>
                </a:solidFill>
                <a:latin typeface="Meiryo UI" panose="020B0604030504040204" pitchFamily="50" charset="-128"/>
                <a:ea typeface="Meiryo UI" panose="020B0604030504040204" pitchFamily="50" charset="-128"/>
              </a:rPr>
              <a:t>）、言葉・内容両方知らない</a:t>
            </a:r>
            <a:r>
              <a:rPr lang="ja-JP" altLang="en-US" sz="1200" dirty="0" smtClean="0">
                <a:solidFill>
                  <a:sysClr val="windowText" lastClr="000000"/>
                </a:solidFill>
                <a:latin typeface="Meiryo UI" panose="020B0604030504040204" pitchFamily="50" charset="-128"/>
                <a:ea typeface="Meiryo UI" panose="020B0604030504040204" pitchFamily="50" charset="-128"/>
              </a:rPr>
              <a:t>（</a:t>
            </a:r>
            <a:r>
              <a:rPr lang="en-US" altLang="ja-JP" sz="1200" dirty="0" smtClean="0">
                <a:solidFill>
                  <a:sysClr val="windowText" lastClr="000000"/>
                </a:solidFill>
                <a:latin typeface="Meiryo UI" panose="020B0604030504040204" pitchFamily="50" charset="-128"/>
                <a:ea typeface="Meiryo UI" panose="020B0604030504040204" pitchFamily="50" charset="-128"/>
              </a:rPr>
              <a:t>74%</a:t>
            </a:r>
            <a:r>
              <a:rPr lang="ja-JP" altLang="en-US" sz="1200" dirty="0">
                <a:solidFill>
                  <a:sysClr val="windowText" lastClr="000000"/>
                </a:solidFill>
                <a:latin typeface="Meiryo UI" panose="020B0604030504040204" pitchFamily="50" charset="-128"/>
                <a:ea typeface="Meiryo UI" panose="020B0604030504040204" pitchFamily="50" charset="-128"/>
              </a:rPr>
              <a:t>）</a:t>
            </a:r>
            <a:endParaRPr lang="en-US" altLang="ja-JP" sz="1200" dirty="0">
              <a:solidFill>
                <a:sysClr val="windowText" lastClr="000000"/>
              </a:solidFill>
              <a:latin typeface="Meiryo UI" panose="020B0604030504040204" pitchFamily="50" charset="-128"/>
              <a:ea typeface="Meiryo UI" panose="020B0604030504040204" pitchFamily="50" charset="-128"/>
            </a:endParaRPr>
          </a:p>
          <a:p>
            <a:r>
              <a:rPr lang="ja-JP" altLang="en-US" sz="1200" dirty="0">
                <a:solidFill>
                  <a:sysClr val="windowText" lastClr="000000"/>
                </a:solidFill>
                <a:latin typeface="Meiryo UI" panose="020B0604030504040204" pitchFamily="50" charset="-128"/>
                <a:ea typeface="Meiryo UI" panose="020B0604030504040204" pitchFamily="50" charset="-128"/>
              </a:rPr>
              <a:t>  </a:t>
            </a:r>
            <a:r>
              <a:rPr lang="ja-JP" altLang="en-US" sz="1200" dirty="0" smtClean="0">
                <a:solidFill>
                  <a:sysClr val="windowText" lastClr="000000"/>
                </a:solidFill>
                <a:latin typeface="Meiryo UI" panose="020B0604030504040204" pitchFamily="50" charset="-128"/>
                <a:ea typeface="Meiryo UI" panose="020B0604030504040204" pitchFamily="50" charset="-128"/>
              </a:rPr>
              <a:t>・</a:t>
            </a:r>
            <a:r>
              <a:rPr lang="ja-JP" altLang="en-US" sz="1200" dirty="0">
                <a:solidFill>
                  <a:sysClr val="windowText" lastClr="000000"/>
                </a:solidFill>
                <a:latin typeface="Meiryo UI" panose="020B0604030504040204" pitchFamily="50" charset="-128"/>
                <a:ea typeface="Meiryo UI" panose="020B0604030504040204" pitchFamily="50" charset="-128"/>
              </a:rPr>
              <a:t>イベント</a:t>
            </a:r>
            <a:r>
              <a:rPr lang="ja-JP" altLang="en-US" sz="1200" dirty="0" smtClean="0">
                <a:solidFill>
                  <a:sysClr val="windowText" lastClr="000000"/>
                </a:solidFill>
                <a:latin typeface="Meiryo UI" panose="020B0604030504040204" pitchFamily="50" charset="-128"/>
                <a:ea typeface="Meiryo UI" panose="020B0604030504040204" pitchFamily="50" charset="-128"/>
              </a:rPr>
              <a:t>に</a:t>
            </a:r>
            <a:r>
              <a:rPr lang="ja-JP" altLang="en-US" sz="1200" dirty="0">
                <a:solidFill>
                  <a:sysClr val="windowText" lastClr="000000"/>
                </a:solidFill>
                <a:latin typeface="Meiryo UI" panose="020B0604030504040204" pitchFamily="50" charset="-128"/>
                <a:ea typeface="Meiryo UI" panose="020B0604030504040204" pitchFamily="50" charset="-128"/>
              </a:rPr>
              <a:t>参加したことで何かに取り組みたいと思ったか</a:t>
            </a:r>
            <a:r>
              <a:rPr lang="ja-JP" altLang="en-US" sz="1200" dirty="0" smtClean="0">
                <a:solidFill>
                  <a:sysClr val="windowText" lastClr="000000"/>
                </a:solidFill>
                <a:latin typeface="Meiryo UI" panose="020B0604030504040204" pitchFamily="50" charset="-128"/>
                <a:ea typeface="Meiryo UI" panose="020B0604030504040204" pitchFamily="50" charset="-128"/>
              </a:rPr>
              <a:t>：</a:t>
            </a:r>
            <a:r>
              <a:rPr lang="en-US" altLang="ja-JP" sz="1200" dirty="0" smtClean="0">
                <a:solidFill>
                  <a:sysClr val="windowText" lastClr="000000"/>
                </a:solidFill>
                <a:latin typeface="Meiryo UI" panose="020B0604030504040204" pitchFamily="50" charset="-128"/>
                <a:ea typeface="Meiryo UI" panose="020B0604030504040204" pitchFamily="50" charset="-128"/>
              </a:rPr>
              <a:t>68%</a:t>
            </a:r>
            <a:r>
              <a:rPr lang="ja-JP" altLang="en-US" sz="1200" dirty="0">
                <a:solidFill>
                  <a:sysClr val="windowText" lastClr="000000"/>
                </a:solidFill>
                <a:latin typeface="Meiryo UI" panose="020B0604030504040204" pitchFamily="50" charset="-128"/>
                <a:ea typeface="Meiryo UI" panose="020B0604030504040204" pitchFamily="50" charset="-128"/>
              </a:rPr>
              <a:t>　・同じような講座があればまた参加したい</a:t>
            </a:r>
            <a:r>
              <a:rPr lang="ja-JP" altLang="en-US" sz="1200" dirty="0" smtClean="0">
                <a:solidFill>
                  <a:sysClr val="windowText" lastClr="000000"/>
                </a:solidFill>
                <a:latin typeface="Meiryo UI" panose="020B0604030504040204" pitchFamily="50" charset="-128"/>
                <a:ea typeface="Meiryo UI" panose="020B0604030504040204" pitchFamily="50" charset="-128"/>
              </a:rPr>
              <a:t>：</a:t>
            </a:r>
            <a:r>
              <a:rPr lang="en-US" altLang="ja-JP" sz="1200" dirty="0" smtClean="0">
                <a:solidFill>
                  <a:sysClr val="windowText" lastClr="000000"/>
                </a:solidFill>
                <a:latin typeface="Meiryo UI" panose="020B0604030504040204" pitchFamily="50" charset="-128"/>
                <a:ea typeface="Meiryo UI" panose="020B0604030504040204" pitchFamily="50" charset="-128"/>
              </a:rPr>
              <a:t>94%</a:t>
            </a:r>
            <a:endParaRPr lang="en-US" altLang="ja-JP" sz="1200" dirty="0">
              <a:solidFill>
                <a:sysClr val="windowText" lastClr="000000"/>
              </a:solidFill>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139212" y="5652464"/>
            <a:ext cx="9524079" cy="1200329"/>
          </a:xfrm>
          <a:prstGeom prst="rect">
            <a:avLst/>
          </a:prstGeom>
          <a:noFill/>
          <a:ln>
            <a:noFill/>
          </a:ln>
        </p:spPr>
        <p:txBody>
          <a:bodyPr wrap="square" rtlCol="0">
            <a:spAutoFit/>
          </a:bodyPr>
          <a:lstStyle/>
          <a:p>
            <a:r>
              <a:rPr lang="ja-JP" altLang="en-US" sz="1200" u="sng" dirty="0" smtClean="0">
                <a:solidFill>
                  <a:sysClr val="windowText" lastClr="000000"/>
                </a:solidFill>
                <a:latin typeface="Meiryo UI" panose="020B0604030504040204" pitchFamily="50" charset="-128"/>
                <a:ea typeface="Meiryo UI" panose="020B0604030504040204" pitchFamily="50" charset="-128"/>
              </a:rPr>
              <a:t>■まとめ</a:t>
            </a:r>
            <a:endParaRPr lang="en-US" altLang="ja-JP" sz="1200" u="sng" dirty="0" smtClean="0">
              <a:solidFill>
                <a:sysClr val="windowText" lastClr="000000"/>
              </a:solidFill>
              <a:latin typeface="Meiryo UI" panose="020B0604030504040204" pitchFamily="50" charset="-128"/>
              <a:ea typeface="Meiryo UI" panose="020B0604030504040204" pitchFamily="50" charset="-128"/>
            </a:endParaRPr>
          </a:p>
          <a:p>
            <a:r>
              <a:rPr lang="ja-JP" altLang="en-US" sz="1200" dirty="0">
                <a:solidFill>
                  <a:sysClr val="windowText" lastClr="000000"/>
                </a:solidFill>
                <a:latin typeface="Meiryo UI" panose="020B0604030504040204" pitchFamily="50" charset="-128"/>
                <a:ea typeface="Meiryo UI" panose="020B0604030504040204" pitchFamily="50" charset="-128"/>
              </a:rPr>
              <a:t>　</a:t>
            </a:r>
            <a:r>
              <a:rPr lang="ja-JP" altLang="en-US" sz="1200" dirty="0" smtClean="0">
                <a:solidFill>
                  <a:sysClr val="windowText" lastClr="000000"/>
                </a:solidFill>
                <a:latin typeface="Meiryo UI" panose="020B0604030504040204" pitchFamily="50" charset="-128"/>
                <a:ea typeface="Meiryo UI" panose="020B0604030504040204" pitchFamily="50" charset="-128"/>
              </a:rPr>
              <a:t>・アンケート結果より、</a:t>
            </a:r>
            <a:r>
              <a:rPr lang="en-US" altLang="ja-JP" sz="1200" dirty="0" smtClean="0">
                <a:solidFill>
                  <a:sysClr val="windowText" lastClr="000000"/>
                </a:solidFill>
                <a:latin typeface="Meiryo UI" panose="020B0604030504040204" pitchFamily="50" charset="-128"/>
                <a:ea typeface="Meiryo UI" panose="020B0604030504040204" pitchFamily="50" charset="-128"/>
              </a:rPr>
              <a:t>68%</a:t>
            </a:r>
            <a:r>
              <a:rPr lang="ja-JP" altLang="en-US" sz="1200" dirty="0" smtClean="0">
                <a:solidFill>
                  <a:sysClr val="windowText" lastClr="000000"/>
                </a:solidFill>
                <a:latin typeface="Meiryo UI" panose="020B0604030504040204" pitchFamily="50" charset="-128"/>
                <a:ea typeface="Meiryo UI" panose="020B0604030504040204" pitchFamily="50" charset="-128"/>
              </a:rPr>
              <a:t>の人が「イベントに参加したことで何かに取り組みたいと思った」と回答しており、行動</a:t>
            </a:r>
            <a:r>
              <a:rPr lang="ja-JP" altLang="en-US" sz="1200" dirty="0">
                <a:solidFill>
                  <a:sysClr val="windowText" lastClr="000000"/>
                </a:solidFill>
                <a:latin typeface="Meiryo UI" panose="020B0604030504040204" pitchFamily="50" charset="-128"/>
                <a:ea typeface="Meiryo UI" panose="020B0604030504040204" pitchFamily="50" charset="-128"/>
              </a:rPr>
              <a:t>変容のきっかけづくりに</a:t>
            </a:r>
            <a:r>
              <a:rPr lang="ja-JP" altLang="en-US" sz="1200" dirty="0" smtClean="0">
                <a:solidFill>
                  <a:sysClr val="windowText" lastClr="000000"/>
                </a:solidFill>
                <a:latin typeface="Meiryo UI" panose="020B0604030504040204" pitchFamily="50" charset="-128"/>
                <a:ea typeface="Meiryo UI" panose="020B0604030504040204" pitchFamily="50" charset="-128"/>
              </a:rPr>
              <a:t>つながった。</a:t>
            </a:r>
            <a:endParaRPr lang="en-US" altLang="ja-JP" sz="1200" dirty="0" smtClean="0">
              <a:solidFill>
                <a:sysClr val="windowText" lastClr="000000"/>
              </a:solidFill>
              <a:latin typeface="Meiryo UI" panose="020B0604030504040204" pitchFamily="50" charset="-128"/>
              <a:ea typeface="Meiryo UI" panose="020B0604030504040204" pitchFamily="50" charset="-128"/>
            </a:endParaRPr>
          </a:p>
          <a:p>
            <a:r>
              <a:rPr lang="ja-JP" altLang="en-US" sz="1200" dirty="0">
                <a:solidFill>
                  <a:sysClr val="windowText" lastClr="000000"/>
                </a:solidFill>
                <a:latin typeface="Meiryo UI" panose="020B0604030504040204" pitchFamily="50" charset="-128"/>
                <a:ea typeface="Meiryo UI" panose="020B0604030504040204" pitchFamily="50" charset="-128"/>
              </a:rPr>
              <a:t>　</a:t>
            </a:r>
            <a:r>
              <a:rPr lang="ja-JP" altLang="en-US" sz="1200" dirty="0" smtClean="0">
                <a:solidFill>
                  <a:sysClr val="windowText" lastClr="000000"/>
                </a:solidFill>
                <a:latin typeface="Meiryo UI" panose="020B0604030504040204" pitchFamily="50" charset="-128"/>
                <a:ea typeface="Meiryo UI" panose="020B0604030504040204" pitchFamily="50" charset="-128"/>
              </a:rPr>
              <a:t>・また、府内の様々な場所で今回のような運動会形式のイベントを実施していくことで、気軽に楽しみながら身体を動かすことができ、府民の健康づくりや多様</a:t>
            </a:r>
            <a:endParaRPr lang="en-US" altLang="ja-JP" sz="1200" dirty="0" smtClean="0">
              <a:solidFill>
                <a:sysClr val="windowText" lastClr="000000"/>
              </a:solidFill>
              <a:latin typeface="Meiryo UI" panose="020B0604030504040204" pitchFamily="50" charset="-128"/>
              <a:ea typeface="Meiryo UI" panose="020B0604030504040204" pitchFamily="50" charset="-128"/>
            </a:endParaRPr>
          </a:p>
          <a:p>
            <a:r>
              <a:rPr lang="ja-JP" altLang="en-US" sz="1200" dirty="0" smtClean="0">
                <a:solidFill>
                  <a:sysClr val="windowText" lastClr="000000"/>
                </a:solidFill>
                <a:latin typeface="Meiryo UI" panose="020B0604030504040204" pitchFamily="50" charset="-128"/>
                <a:ea typeface="Meiryo UI" panose="020B0604030504040204" pitchFamily="50" charset="-128"/>
              </a:rPr>
              <a:t>　　な活動への参加につながる可能性があるが、運動を体験できる場所の確保やシステム面での課題を克服する必要がある。リアル＋サイバー運動会と併せて</a:t>
            </a:r>
            <a:endParaRPr lang="en-US" altLang="ja-JP" sz="1200" dirty="0" smtClean="0">
              <a:solidFill>
                <a:sysClr val="windowText" lastClr="000000"/>
              </a:solidFill>
              <a:latin typeface="Meiryo UI" panose="020B0604030504040204" pitchFamily="50" charset="-128"/>
              <a:ea typeface="Meiryo UI" panose="020B0604030504040204" pitchFamily="50" charset="-128"/>
            </a:endParaRPr>
          </a:p>
          <a:p>
            <a:r>
              <a:rPr lang="ja-JP" altLang="en-US" sz="1200" dirty="0" smtClean="0">
                <a:solidFill>
                  <a:sysClr val="windowText" lastClr="000000"/>
                </a:solidFill>
                <a:latin typeface="Meiryo UI" panose="020B0604030504040204" pitchFamily="50" charset="-128"/>
                <a:ea typeface="Meiryo UI" panose="020B0604030504040204" pitchFamily="50" charset="-128"/>
              </a:rPr>
              <a:t>　　カンファレンスを開催したことで、課題解決に向けて、関係団体と連携を深めることができた。</a:t>
            </a:r>
            <a:endParaRPr lang="en-US" altLang="ja-JP" sz="1200" dirty="0">
              <a:solidFill>
                <a:sysClr val="windowText" lastClr="000000"/>
              </a:solidFill>
              <a:latin typeface="Meiryo UI" panose="020B0604030504040204" pitchFamily="50" charset="-128"/>
              <a:ea typeface="Meiryo UI" panose="020B0604030504040204" pitchFamily="50" charset="-128"/>
            </a:endParaRPr>
          </a:p>
          <a:p>
            <a:r>
              <a:rPr lang="ja-JP" altLang="en-US" sz="1200" dirty="0">
                <a:solidFill>
                  <a:sysClr val="windowText" lastClr="000000"/>
                </a:solidFill>
                <a:latin typeface="Meiryo UI" panose="020B0604030504040204" pitchFamily="50" charset="-128"/>
                <a:ea typeface="Meiryo UI" panose="020B0604030504040204" pitchFamily="50" charset="-128"/>
              </a:rPr>
              <a:t>　</a:t>
            </a:r>
            <a:endParaRPr lang="en-US" altLang="ja-JP" sz="1200" dirty="0">
              <a:solidFill>
                <a:sysClr val="windowText" lastClr="000000"/>
              </a:solidFill>
              <a:latin typeface="Meiryo UI" panose="020B0604030504040204" pitchFamily="50" charset="-128"/>
              <a:ea typeface="Meiryo UI" panose="020B0604030504040204" pitchFamily="50" charset="-128"/>
            </a:endParaRPr>
          </a:p>
        </p:txBody>
      </p:sp>
      <p:sp>
        <p:nvSpPr>
          <p:cNvPr id="24" name="正方形/長方形 23"/>
          <p:cNvSpPr/>
          <p:nvPr/>
        </p:nvSpPr>
        <p:spPr>
          <a:xfrm>
            <a:off x="95695" y="970411"/>
            <a:ext cx="9714609" cy="72218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8"/>
          <p:cNvSpPr/>
          <p:nvPr/>
        </p:nvSpPr>
        <p:spPr>
          <a:xfrm>
            <a:off x="236296" y="903822"/>
            <a:ext cx="1212112" cy="252398"/>
          </a:xfrm>
          <a:prstGeom prst="round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ysClr val="windowText" lastClr="000000"/>
                </a:solidFill>
                <a:latin typeface="Meiryo UI" panose="020B0604030504040204" pitchFamily="50" charset="-128"/>
                <a:ea typeface="Meiryo UI" panose="020B0604030504040204" pitchFamily="50" charset="-128"/>
              </a:rPr>
              <a:t>概要</a:t>
            </a:r>
          </a:p>
        </p:txBody>
      </p:sp>
      <p:sp>
        <p:nvSpPr>
          <p:cNvPr id="25" name="正方形/長方形 24"/>
          <p:cNvSpPr/>
          <p:nvPr/>
        </p:nvSpPr>
        <p:spPr>
          <a:xfrm>
            <a:off x="95695" y="1804935"/>
            <a:ext cx="9714609" cy="226248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0"/>
          <p:cNvSpPr/>
          <p:nvPr/>
        </p:nvSpPr>
        <p:spPr>
          <a:xfrm>
            <a:off x="236296" y="1652346"/>
            <a:ext cx="1212112" cy="241429"/>
          </a:xfrm>
          <a:prstGeom prst="round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ysClr val="windowText" lastClr="000000"/>
                </a:solidFill>
                <a:latin typeface="Meiryo UI" panose="020B0604030504040204" pitchFamily="50" charset="-128"/>
                <a:ea typeface="Meiryo UI" panose="020B0604030504040204" pitchFamily="50" charset="-128"/>
              </a:rPr>
              <a:t>内容</a:t>
            </a:r>
          </a:p>
        </p:txBody>
      </p:sp>
      <p:sp>
        <p:nvSpPr>
          <p:cNvPr id="26" name="正方形/長方形 25"/>
          <p:cNvSpPr/>
          <p:nvPr/>
        </p:nvSpPr>
        <p:spPr>
          <a:xfrm>
            <a:off x="95695" y="4295748"/>
            <a:ext cx="9714609" cy="24733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 9"/>
          <p:cNvSpPr/>
          <p:nvPr/>
        </p:nvSpPr>
        <p:spPr>
          <a:xfrm>
            <a:off x="236296" y="4130505"/>
            <a:ext cx="1212112" cy="209655"/>
          </a:xfrm>
          <a:prstGeom prst="round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ysClr val="windowText" lastClr="000000"/>
                </a:solidFill>
                <a:latin typeface="Meiryo UI" panose="020B0604030504040204" pitchFamily="50" charset="-128"/>
                <a:ea typeface="Meiryo UI" panose="020B0604030504040204" pitchFamily="50" charset="-128"/>
              </a:rPr>
              <a:t>成果</a:t>
            </a:r>
          </a:p>
        </p:txBody>
      </p:sp>
      <p:pic>
        <p:nvPicPr>
          <p:cNvPr id="27" name="図 26">
            <a:extLst>
              <a:ext uri="{FF2B5EF4-FFF2-40B4-BE49-F238E27FC236}">
                <a16:creationId xmlns:a16="http://schemas.microsoft.com/office/drawing/2014/main" id="{31B0FB06-3ED1-FE65-79C6-8913ECED31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45193" y="2933448"/>
            <a:ext cx="1771513" cy="1074393"/>
          </a:xfrm>
          <a:prstGeom prst="rect">
            <a:avLst/>
          </a:prstGeom>
          <a:ln>
            <a:solidFill>
              <a:schemeClr val="bg2"/>
            </a:solidFill>
          </a:ln>
        </p:spPr>
      </p:pic>
      <p:sp>
        <p:nvSpPr>
          <p:cNvPr id="28" name="角丸四角形 27"/>
          <p:cNvSpPr/>
          <p:nvPr/>
        </p:nvSpPr>
        <p:spPr>
          <a:xfrm>
            <a:off x="4968175" y="910660"/>
            <a:ext cx="4695116" cy="46039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ysClr val="windowText" lastClr="000000"/>
                </a:solidFill>
                <a:latin typeface="Meiryo UI" panose="020B0604030504040204" pitchFamily="50" charset="-128"/>
                <a:ea typeface="Meiryo UI" panose="020B0604030504040204" pitchFamily="50" charset="-128"/>
              </a:rPr>
              <a:t>府民が街中で気軽に姿勢測定や運動体験ができる拠点を構築するためのきっかけとなる体験イベント・企業等カンファレンスを実施</a:t>
            </a:r>
            <a:endParaRPr kumimoji="1" lang="ja-JP" altLang="en-US" sz="1200" b="1" dirty="0">
              <a:solidFill>
                <a:sysClr val="windowText" lastClr="000000"/>
              </a:solidFill>
              <a:latin typeface="Meiryo UI" panose="020B0604030504040204" pitchFamily="50" charset="-128"/>
              <a:ea typeface="Meiryo UI" panose="020B0604030504040204" pitchFamily="50" charset="-128"/>
            </a:endParaRPr>
          </a:p>
        </p:txBody>
      </p:sp>
      <p:sp>
        <p:nvSpPr>
          <p:cNvPr id="29" name="正方形/長方形 28"/>
          <p:cNvSpPr/>
          <p:nvPr/>
        </p:nvSpPr>
        <p:spPr>
          <a:xfrm>
            <a:off x="8904703" y="34689"/>
            <a:ext cx="921485" cy="37714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lnSpc>
                <a:spcPts val="2000"/>
              </a:lnSpc>
            </a:pPr>
            <a:r>
              <a:rPr kumimoji="1" lang="ja-JP" altLang="en-US" dirty="0" smtClean="0">
                <a:solidFill>
                  <a:schemeClr val="tx1"/>
                </a:solidFill>
                <a:latin typeface="Meiryo UI" panose="020B0604030504040204" pitchFamily="50" charset="-128"/>
                <a:ea typeface="Meiryo UI" panose="020B0604030504040204" pitchFamily="50" charset="-128"/>
              </a:rPr>
              <a:t>資料１</a:t>
            </a: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30" name="テキスト ボックス 29"/>
          <p:cNvSpPr txBox="1"/>
          <p:nvPr/>
        </p:nvSpPr>
        <p:spPr>
          <a:xfrm>
            <a:off x="139212" y="3129276"/>
            <a:ext cx="6777056" cy="913070"/>
          </a:xfrm>
          <a:prstGeom prst="rect">
            <a:avLst/>
          </a:prstGeom>
          <a:noFill/>
          <a:ln>
            <a:noFill/>
          </a:ln>
        </p:spPr>
        <p:txBody>
          <a:bodyPr wrap="square" rtlCol="0">
            <a:spAutoFit/>
          </a:bodyPr>
          <a:lstStyle/>
          <a:p>
            <a:pPr>
              <a:lnSpc>
                <a:spcPts val="1600"/>
              </a:lnSpc>
            </a:pPr>
            <a:r>
              <a:rPr lang="ja-JP" altLang="en-US" sz="1200" u="sng" dirty="0" smtClean="0">
                <a:solidFill>
                  <a:sysClr val="windowText" lastClr="000000"/>
                </a:solidFill>
                <a:latin typeface="Meiryo UI" panose="020B0604030504040204" pitchFamily="50" charset="-128"/>
                <a:ea typeface="Meiryo UI" panose="020B0604030504040204" pitchFamily="50" charset="-128"/>
              </a:rPr>
              <a:t>（カンファレンス）</a:t>
            </a:r>
            <a:endParaRPr lang="en-US" altLang="ja-JP" sz="1200" u="sng" dirty="0">
              <a:solidFill>
                <a:sysClr val="windowText" lastClr="000000"/>
              </a:solidFill>
              <a:latin typeface="Meiryo UI" panose="020B0604030504040204" pitchFamily="50" charset="-128"/>
              <a:ea typeface="Meiryo UI" panose="020B0604030504040204" pitchFamily="50" charset="-128"/>
            </a:endParaRPr>
          </a:p>
          <a:p>
            <a:pPr>
              <a:lnSpc>
                <a:spcPts val="1600"/>
              </a:lnSpc>
            </a:pPr>
            <a:r>
              <a:rPr lang="ja-JP" altLang="en-US" sz="1200" dirty="0" smtClean="0">
                <a:solidFill>
                  <a:sysClr val="windowText" lastClr="000000"/>
                </a:solidFill>
                <a:latin typeface="Meiryo UI" panose="020B0604030504040204" pitchFamily="50" charset="-128"/>
                <a:ea typeface="Meiryo UI" panose="020B0604030504040204" pitchFamily="50" charset="-128"/>
              </a:rPr>
              <a:t>・「いのち輝く未来のまちづくり」の実現には、今回のような事業を実施することが一つの手段として</a:t>
            </a:r>
            <a:endParaRPr lang="en-US" altLang="ja-JP" sz="1200" dirty="0" smtClean="0">
              <a:solidFill>
                <a:sysClr val="windowText" lastClr="000000"/>
              </a:solidFill>
              <a:latin typeface="Meiryo UI" panose="020B0604030504040204" pitchFamily="50" charset="-128"/>
              <a:ea typeface="Meiryo UI" panose="020B0604030504040204" pitchFamily="50" charset="-128"/>
            </a:endParaRPr>
          </a:p>
          <a:p>
            <a:pPr>
              <a:lnSpc>
                <a:spcPts val="1600"/>
              </a:lnSpc>
            </a:pPr>
            <a:r>
              <a:rPr lang="en-US" altLang="ja-JP" sz="1200" dirty="0">
                <a:solidFill>
                  <a:sysClr val="windowText" lastClr="000000"/>
                </a:solidFill>
                <a:latin typeface="Meiryo UI" panose="020B0604030504040204" pitchFamily="50" charset="-128"/>
                <a:ea typeface="Meiryo UI" panose="020B0604030504040204" pitchFamily="50" charset="-128"/>
              </a:rPr>
              <a:t>  </a:t>
            </a:r>
            <a:r>
              <a:rPr lang="ja-JP" altLang="en-US" sz="1200" dirty="0" smtClean="0">
                <a:solidFill>
                  <a:sysClr val="windowText" lastClr="000000"/>
                </a:solidFill>
                <a:latin typeface="Meiryo UI" panose="020B0604030504040204" pitchFamily="50" charset="-128"/>
                <a:ea typeface="Meiryo UI" panose="020B0604030504040204" pitchFamily="50" charset="-128"/>
              </a:rPr>
              <a:t>有効</a:t>
            </a:r>
            <a:r>
              <a:rPr lang="ja-JP" altLang="en-US" sz="1200" dirty="0">
                <a:solidFill>
                  <a:sysClr val="windowText" lastClr="000000"/>
                </a:solidFill>
                <a:latin typeface="Meiryo UI" panose="020B0604030504040204" pitchFamily="50" charset="-128"/>
                <a:ea typeface="Meiryo UI" panose="020B0604030504040204" pitchFamily="50" charset="-128"/>
              </a:rPr>
              <a:t>で</a:t>
            </a:r>
            <a:r>
              <a:rPr lang="ja-JP" altLang="en-US" sz="1200" dirty="0" smtClean="0">
                <a:solidFill>
                  <a:sysClr val="windowText" lastClr="000000"/>
                </a:solidFill>
                <a:latin typeface="Meiryo UI" panose="020B0604030504040204" pitchFamily="50" charset="-128"/>
                <a:ea typeface="Meiryo UI" panose="020B0604030504040204" pitchFamily="50" charset="-128"/>
              </a:rPr>
              <a:t>あり、継続していくためには、様々な技術やノウハウを持つ企業等</a:t>
            </a:r>
            <a:r>
              <a:rPr lang="ja-JP" altLang="en-US" sz="1200" dirty="0">
                <a:solidFill>
                  <a:sysClr val="windowText" lastClr="000000"/>
                </a:solidFill>
                <a:latin typeface="Meiryo UI" panose="020B0604030504040204" pitchFamily="50" charset="-128"/>
                <a:ea typeface="Meiryo UI" panose="020B0604030504040204" pitchFamily="50" charset="-128"/>
              </a:rPr>
              <a:t>と</a:t>
            </a:r>
            <a:r>
              <a:rPr lang="ja-JP" altLang="en-US" sz="1200" dirty="0" smtClean="0">
                <a:solidFill>
                  <a:sysClr val="windowText" lastClr="000000"/>
                </a:solidFill>
                <a:latin typeface="Meiryo UI" panose="020B0604030504040204" pitchFamily="50" charset="-128"/>
                <a:ea typeface="Meiryo UI" panose="020B0604030504040204" pitchFamily="50" charset="-128"/>
              </a:rPr>
              <a:t>の連携が必要。</a:t>
            </a:r>
            <a:endParaRPr lang="en-US" altLang="ja-JP" sz="1200" dirty="0">
              <a:solidFill>
                <a:sysClr val="windowText" lastClr="000000"/>
              </a:solidFill>
              <a:latin typeface="Meiryo UI" panose="020B0604030504040204" pitchFamily="50" charset="-128"/>
              <a:ea typeface="Meiryo UI" panose="020B0604030504040204" pitchFamily="50" charset="-128"/>
            </a:endParaRPr>
          </a:p>
          <a:p>
            <a:pPr>
              <a:lnSpc>
                <a:spcPts val="1600"/>
              </a:lnSpc>
            </a:pPr>
            <a:r>
              <a:rPr lang="ja-JP" altLang="en-US" sz="1200" dirty="0">
                <a:solidFill>
                  <a:sysClr val="windowText" lastClr="000000"/>
                </a:solidFill>
                <a:latin typeface="Meiryo UI" panose="020B0604030504040204" pitchFamily="50" charset="-128"/>
                <a:ea typeface="Meiryo UI" panose="020B0604030504040204" pitchFamily="50" charset="-128"/>
              </a:rPr>
              <a:t>　</a:t>
            </a:r>
            <a:r>
              <a:rPr lang="ja-JP" altLang="en-US" sz="1200" dirty="0" smtClean="0">
                <a:solidFill>
                  <a:sysClr val="windowText" lastClr="000000"/>
                </a:solidFill>
                <a:latin typeface="Meiryo UI" panose="020B0604030504040204" pitchFamily="50" charset="-128"/>
                <a:ea typeface="Meiryo UI" panose="020B0604030504040204" pitchFamily="50" charset="-128"/>
              </a:rPr>
              <a:t>継続していくための課題認識等を関係団体で共有し、連携を深めるイベントとした。</a:t>
            </a:r>
            <a:endParaRPr lang="en-US" altLang="ja-JP" sz="1200" dirty="0" smtClean="0">
              <a:solidFill>
                <a:sysClr val="windowText" lastClr="000000"/>
              </a:solidFill>
              <a:latin typeface="Meiryo UI" panose="020B0604030504040204" pitchFamily="50" charset="-128"/>
              <a:ea typeface="Meiryo UI" panose="020B0604030504040204" pitchFamily="50" charset="-128"/>
            </a:endParaRPr>
          </a:p>
        </p:txBody>
      </p:sp>
      <p:pic>
        <p:nvPicPr>
          <p:cNvPr id="31" name="図 30"/>
          <p:cNvPicPr>
            <a:picLocks noChangeAspect="1"/>
          </p:cNvPicPr>
          <p:nvPr/>
        </p:nvPicPr>
        <p:blipFill>
          <a:blip r:embed="rId3"/>
          <a:stretch>
            <a:fillRect/>
          </a:stretch>
        </p:blipFill>
        <p:spPr>
          <a:xfrm>
            <a:off x="6090104" y="2933448"/>
            <a:ext cx="1812291" cy="1045088"/>
          </a:xfrm>
          <a:prstGeom prst="rect">
            <a:avLst/>
          </a:prstGeom>
        </p:spPr>
      </p:pic>
      <p:pic>
        <p:nvPicPr>
          <p:cNvPr id="32" name="図 31"/>
          <p:cNvPicPr>
            <a:picLocks noChangeAspect="1"/>
          </p:cNvPicPr>
          <p:nvPr/>
        </p:nvPicPr>
        <p:blipFill>
          <a:blip r:embed="rId4"/>
          <a:stretch>
            <a:fillRect/>
          </a:stretch>
        </p:blipFill>
        <p:spPr>
          <a:xfrm>
            <a:off x="6098338" y="1851095"/>
            <a:ext cx="1808914" cy="1032792"/>
          </a:xfrm>
          <a:prstGeom prst="rect">
            <a:avLst/>
          </a:prstGeom>
        </p:spPr>
      </p:pic>
      <p:pic>
        <p:nvPicPr>
          <p:cNvPr id="33" name="図 32"/>
          <p:cNvPicPr>
            <a:picLocks noChangeAspect="1"/>
          </p:cNvPicPr>
          <p:nvPr/>
        </p:nvPicPr>
        <p:blipFill>
          <a:blip r:embed="rId5"/>
          <a:stretch>
            <a:fillRect/>
          </a:stretch>
        </p:blipFill>
        <p:spPr>
          <a:xfrm>
            <a:off x="7945193" y="1855116"/>
            <a:ext cx="1796913" cy="1029418"/>
          </a:xfrm>
          <a:prstGeom prst="rect">
            <a:avLst/>
          </a:prstGeom>
        </p:spPr>
      </p:pic>
    </p:spTree>
    <p:extLst>
      <p:ext uri="{BB962C8B-B14F-4D97-AF65-F5344CB8AC3E}">
        <p14:creationId xmlns:p14="http://schemas.microsoft.com/office/powerpoint/2010/main" val="2324810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5444"/>
            <a:ext cx="9906000" cy="439768"/>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ysClr val="windowText" lastClr="000000"/>
                </a:solidFill>
                <a:latin typeface="Meiryo UI" panose="020B0604030504040204" pitchFamily="50" charset="-128"/>
                <a:ea typeface="Meiryo UI" panose="020B0604030504040204" pitchFamily="50" charset="-128"/>
              </a:rPr>
              <a:t>令和４年度「</a:t>
            </a:r>
            <a:r>
              <a:rPr lang="en-US" altLang="ja-JP" b="1" dirty="0">
                <a:solidFill>
                  <a:sysClr val="windowText" lastClr="000000"/>
                </a:solidFill>
                <a:latin typeface="Meiryo UI" panose="020B0604030504040204" pitchFamily="50" charset="-128"/>
                <a:ea typeface="Meiryo UI" panose="020B0604030504040204" pitchFamily="50" charset="-128"/>
              </a:rPr>
              <a:t>10</a:t>
            </a:r>
            <a:r>
              <a:rPr lang="ja-JP" altLang="en-US" b="1" dirty="0">
                <a:solidFill>
                  <a:sysClr val="windowText" lastClr="000000"/>
                </a:solidFill>
                <a:latin typeface="Meiryo UI" panose="020B0604030504040204" pitchFamily="50" charset="-128"/>
                <a:ea typeface="Meiryo UI" panose="020B0604030504040204" pitchFamily="50" charset="-128"/>
              </a:rPr>
              <a:t>歳若返り」プロジェクト推進事業について</a:t>
            </a:r>
          </a:p>
        </p:txBody>
      </p:sp>
      <p:sp>
        <p:nvSpPr>
          <p:cNvPr id="5" name="テキスト ボックス 4"/>
          <p:cNvSpPr txBox="1"/>
          <p:nvPr/>
        </p:nvSpPr>
        <p:spPr>
          <a:xfrm>
            <a:off x="138561" y="529577"/>
            <a:ext cx="1917686" cy="307777"/>
          </a:xfrm>
          <a:prstGeom prst="rect">
            <a:avLst/>
          </a:prstGeom>
          <a:solidFill>
            <a:schemeClr val="accent5">
              <a:lumMod val="50000"/>
            </a:schemeClr>
          </a:solidFill>
          <a:ln>
            <a:solidFill>
              <a:schemeClr val="accent5">
                <a:lumMod val="50000"/>
              </a:schemeClr>
            </a:solidFill>
          </a:ln>
        </p:spPr>
        <p:txBody>
          <a:bodyPr wrap="square" rtlCol="0">
            <a:spAutoFit/>
          </a:bodyPr>
          <a:lstStyle/>
          <a:p>
            <a:pPr algn="ctr"/>
            <a:r>
              <a:rPr lang="ja-JP" altLang="en-US" sz="1400" b="1" dirty="0">
                <a:solidFill>
                  <a:schemeClr val="bg1"/>
                </a:solidFill>
                <a:latin typeface="Meiryo UI" panose="020B0604030504040204" pitchFamily="50" charset="-128"/>
                <a:ea typeface="Meiryo UI" panose="020B0604030504040204" pitchFamily="50" charset="-128"/>
              </a:rPr>
              <a:t>認知症予防</a:t>
            </a:r>
          </a:p>
        </p:txBody>
      </p:sp>
      <p:sp>
        <p:nvSpPr>
          <p:cNvPr id="6" name="テキスト ボックス 5"/>
          <p:cNvSpPr txBox="1"/>
          <p:nvPr/>
        </p:nvSpPr>
        <p:spPr>
          <a:xfrm>
            <a:off x="3110827" y="431683"/>
            <a:ext cx="3027611" cy="523220"/>
          </a:xfrm>
          <a:prstGeom prst="rect">
            <a:avLst/>
          </a:prstGeom>
          <a:noFill/>
          <a:ln>
            <a:noFill/>
          </a:ln>
        </p:spPr>
        <p:txBody>
          <a:bodyPr wrap="square" rtlCol="0">
            <a:spAutoFit/>
          </a:bodyPr>
          <a:lstStyle/>
          <a:p>
            <a:r>
              <a:rPr lang="ja-JP" altLang="en-US" sz="1400" b="1" dirty="0">
                <a:solidFill>
                  <a:sysClr val="windowText" lastClr="000000"/>
                </a:solidFill>
                <a:latin typeface="Meiryo UI" panose="020B0604030504040204" pitchFamily="50" charset="-128"/>
                <a:ea typeface="Meiryo UI" panose="020B0604030504040204" pitchFamily="50" charset="-128"/>
              </a:rPr>
              <a:t>「</a:t>
            </a:r>
            <a:r>
              <a:rPr lang="en-US" altLang="ja-JP" sz="1400" b="1" dirty="0">
                <a:solidFill>
                  <a:sysClr val="windowText" lastClr="000000"/>
                </a:solidFill>
                <a:latin typeface="Meiryo UI" panose="020B0604030504040204" pitchFamily="50" charset="-128"/>
                <a:ea typeface="Meiryo UI" panose="020B0604030504040204" pitchFamily="50" charset="-128"/>
              </a:rPr>
              <a:t>10</a:t>
            </a:r>
            <a:r>
              <a:rPr lang="ja-JP" altLang="en-US" sz="1400" b="1" dirty="0">
                <a:solidFill>
                  <a:sysClr val="windowText" lastClr="000000"/>
                </a:solidFill>
                <a:latin typeface="Meiryo UI" panose="020B0604030504040204" pitchFamily="50" charset="-128"/>
                <a:ea typeface="Meiryo UI" panose="020B0604030504040204" pitchFamily="50" charset="-128"/>
              </a:rPr>
              <a:t>歳若返り」ダンス</a:t>
            </a:r>
            <a:endParaRPr lang="en-US" altLang="ja-JP" sz="1400" b="1" dirty="0">
              <a:solidFill>
                <a:sysClr val="windowText" lastClr="000000"/>
              </a:solidFill>
              <a:latin typeface="Meiryo UI" panose="020B0604030504040204" pitchFamily="50" charset="-128"/>
              <a:ea typeface="Meiryo UI" panose="020B0604030504040204" pitchFamily="50" charset="-128"/>
            </a:endParaRPr>
          </a:p>
          <a:p>
            <a:r>
              <a:rPr lang="ja-JP" altLang="en-US" sz="1400" b="1" dirty="0">
                <a:solidFill>
                  <a:sysClr val="windowText" lastClr="000000"/>
                </a:solidFill>
                <a:latin typeface="Meiryo UI" panose="020B0604030504040204" pitchFamily="50" charset="-128"/>
                <a:ea typeface="Meiryo UI" panose="020B0604030504040204" pitchFamily="50" charset="-128"/>
              </a:rPr>
              <a:t>（日本ストリートダンススタジオ協会）</a:t>
            </a:r>
          </a:p>
        </p:txBody>
      </p:sp>
      <p:sp>
        <p:nvSpPr>
          <p:cNvPr id="7" name="右矢印 6"/>
          <p:cNvSpPr/>
          <p:nvPr/>
        </p:nvSpPr>
        <p:spPr>
          <a:xfrm>
            <a:off x="2427303" y="526689"/>
            <a:ext cx="451814" cy="352873"/>
          </a:xfrm>
          <a:prstGeom prst="rightArrow">
            <a:avLst>
              <a:gd name="adj1" fmla="val 50000"/>
              <a:gd name="adj2" fmla="val 14100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 name="テキスト ボックス 11"/>
          <p:cNvSpPr txBox="1"/>
          <p:nvPr/>
        </p:nvSpPr>
        <p:spPr>
          <a:xfrm>
            <a:off x="95695" y="1243379"/>
            <a:ext cx="6101905" cy="461665"/>
          </a:xfrm>
          <a:prstGeom prst="rect">
            <a:avLst/>
          </a:prstGeom>
          <a:noFill/>
          <a:ln>
            <a:noFill/>
          </a:ln>
        </p:spPr>
        <p:txBody>
          <a:bodyPr wrap="square" rtlCol="0">
            <a:spAutoFit/>
          </a:bodyPr>
          <a:lstStyle/>
          <a:p>
            <a:r>
              <a:rPr lang="ja-JP" altLang="en-US" sz="1200" dirty="0">
                <a:latin typeface="Meiryo UI" panose="020B0604030504040204" pitchFamily="50" charset="-128"/>
                <a:ea typeface="Meiryo UI" panose="020B0604030504040204" pitchFamily="50" charset="-128"/>
              </a:rPr>
              <a:t>■実施期間：令和４年</a:t>
            </a:r>
            <a:r>
              <a:rPr lang="en-US" altLang="ja-JP" sz="1200" dirty="0">
                <a:latin typeface="Meiryo UI" panose="020B0604030504040204" pitchFamily="50" charset="-128"/>
                <a:ea typeface="Meiryo UI" panose="020B0604030504040204" pitchFamily="50" charset="-128"/>
              </a:rPr>
              <a:t>9</a:t>
            </a:r>
            <a:r>
              <a:rPr lang="ja-JP" altLang="en-US" sz="1200" dirty="0">
                <a:latin typeface="Meiryo UI" panose="020B0604030504040204" pitchFamily="50" charset="-128"/>
                <a:ea typeface="Meiryo UI" panose="020B0604030504040204" pitchFamily="50" charset="-128"/>
              </a:rPr>
              <a:t>月</a:t>
            </a:r>
            <a:r>
              <a:rPr lang="en-US" altLang="ja-JP" sz="1200" dirty="0">
                <a:latin typeface="Meiryo UI" panose="020B0604030504040204" pitchFamily="50" charset="-128"/>
                <a:ea typeface="Meiryo UI" panose="020B0604030504040204" pitchFamily="50" charset="-128"/>
              </a:rPr>
              <a:t>26</a:t>
            </a:r>
            <a:r>
              <a:rPr lang="ja-JP" altLang="en-US" sz="1200" dirty="0">
                <a:latin typeface="Meiryo UI" panose="020B0604030504040204" pitchFamily="50" charset="-128"/>
                <a:ea typeface="Meiryo UI" panose="020B0604030504040204" pitchFamily="50" charset="-128"/>
              </a:rPr>
              <a:t>日（土）～令和５年３月</a:t>
            </a:r>
            <a:r>
              <a:rPr lang="en-US" altLang="ja-JP" sz="1200" dirty="0">
                <a:latin typeface="Meiryo UI" panose="020B0604030504040204" pitchFamily="50" charset="-128"/>
                <a:ea typeface="Meiryo UI" panose="020B0604030504040204" pitchFamily="50" charset="-128"/>
              </a:rPr>
              <a:t>10</a:t>
            </a:r>
            <a:r>
              <a:rPr lang="ja-JP" altLang="en-US" sz="1200" dirty="0">
                <a:latin typeface="Meiryo UI" panose="020B0604030504040204" pitchFamily="50" charset="-128"/>
                <a:ea typeface="Meiryo UI" panose="020B0604030504040204" pitchFamily="50" charset="-128"/>
              </a:rPr>
              <a:t>日（金）</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■場所：大阪市住之江区、淀川区、生野区、八尾市、摂津市、高石市、吹田市内の計８会場</a:t>
            </a:r>
            <a:endParaRPr lang="ja-JP" altLang="en-US" sz="1200" dirty="0">
              <a:solidFill>
                <a:schemeClr val="bg1"/>
              </a:solidFill>
              <a:latin typeface="Meiryo UI" panose="020B0604030504040204" pitchFamily="50" charset="-128"/>
              <a:ea typeface="Meiryo UI" panose="020B0604030504040204" pitchFamily="50" charset="-128"/>
            </a:endParaRPr>
          </a:p>
        </p:txBody>
      </p:sp>
      <p:sp>
        <p:nvSpPr>
          <p:cNvPr id="13" name="テキスト ボックス 12"/>
          <p:cNvSpPr txBox="1"/>
          <p:nvPr/>
        </p:nvSpPr>
        <p:spPr>
          <a:xfrm>
            <a:off x="282285" y="2150695"/>
            <a:ext cx="2157457" cy="276999"/>
          </a:xfrm>
          <a:prstGeom prst="rect">
            <a:avLst/>
          </a:prstGeom>
          <a:noFill/>
          <a:ln>
            <a:noFill/>
          </a:ln>
        </p:spPr>
        <p:txBody>
          <a:bodyPr wrap="square" rtlCol="0">
            <a:spAutoFit/>
          </a:bodyPr>
          <a:lstStyle/>
          <a:p>
            <a:r>
              <a:rPr lang="ja-JP" altLang="en-US" sz="1200" u="sng" dirty="0">
                <a:solidFill>
                  <a:sysClr val="windowText" lastClr="000000"/>
                </a:solidFill>
                <a:latin typeface="Meiryo UI" panose="020B0604030504040204" pitchFamily="50" charset="-128"/>
                <a:ea typeface="Meiryo UI" panose="020B0604030504040204" pitchFamily="50" charset="-128"/>
              </a:rPr>
              <a:t>（はじめての健康ダンス教室）</a:t>
            </a:r>
            <a:endParaRPr lang="en-US" altLang="ja-JP" sz="1200" u="sng" dirty="0">
              <a:solidFill>
                <a:sysClr val="windowText" lastClr="000000"/>
              </a:solidFill>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2868714" y="2160415"/>
            <a:ext cx="2157457" cy="276999"/>
          </a:xfrm>
          <a:prstGeom prst="rect">
            <a:avLst/>
          </a:prstGeom>
          <a:noFill/>
          <a:ln>
            <a:noFill/>
          </a:ln>
        </p:spPr>
        <p:txBody>
          <a:bodyPr wrap="square" rtlCol="0">
            <a:spAutoFit/>
          </a:bodyPr>
          <a:lstStyle/>
          <a:p>
            <a:r>
              <a:rPr lang="ja-JP" altLang="en-US" sz="1200" u="sng" dirty="0">
                <a:solidFill>
                  <a:sysClr val="windowText" lastClr="000000"/>
                </a:solidFill>
                <a:latin typeface="Meiryo UI" panose="020B0604030504040204" pitchFamily="50" charset="-128"/>
                <a:ea typeface="Meiryo UI" panose="020B0604030504040204" pitchFamily="50" charset="-128"/>
              </a:rPr>
              <a:t>（ダンスリーダー養成講座）</a:t>
            </a:r>
            <a:endParaRPr lang="en-US" altLang="ja-JP" sz="1200" u="sng" dirty="0">
              <a:solidFill>
                <a:sysClr val="windowText" lastClr="000000"/>
              </a:solidFill>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5510258" y="2165961"/>
            <a:ext cx="2239860" cy="276999"/>
          </a:xfrm>
          <a:prstGeom prst="rect">
            <a:avLst/>
          </a:prstGeom>
          <a:noFill/>
          <a:ln>
            <a:noFill/>
          </a:ln>
        </p:spPr>
        <p:txBody>
          <a:bodyPr wrap="square" rtlCol="0">
            <a:spAutoFit/>
          </a:bodyPr>
          <a:lstStyle/>
          <a:p>
            <a:r>
              <a:rPr lang="ja-JP" altLang="en-US" sz="1200" u="sng" dirty="0">
                <a:solidFill>
                  <a:sysClr val="windowText" lastClr="000000"/>
                </a:solidFill>
                <a:latin typeface="Meiryo UI" panose="020B0604030504040204" pitchFamily="50" charset="-128"/>
                <a:ea typeface="Meiryo UI" panose="020B0604030504040204" pitchFamily="50" charset="-128"/>
              </a:rPr>
              <a:t>（ブラッシュアップ講座）</a:t>
            </a:r>
            <a:endParaRPr lang="en-US" altLang="ja-JP" sz="1200" u="sng" dirty="0">
              <a:solidFill>
                <a:sysClr val="windowText" lastClr="000000"/>
              </a:solidFill>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161370" y="2352324"/>
            <a:ext cx="2461704" cy="1200329"/>
          </a:xfrm>
          <a:prstGeom prst="rect">
            <a:avLst/>
          </a:prstGeom>
          <a:noFill/>
          <a:ln>
            <a:noFill/>
          </a:ln>
        </p:spPr>
        <p:txBody>
          <a:bodyPr wrap="square" rtlCol="0">
            <a:spAutoFit/>
          </a:bodyPr>
          <a:lstStyle/>
          <a:p>
            <a:r>
              <a:rPr lang="ja-JP" altLang="en-US" sz="1200" dirty="0">
                <a:solidFill>
                  <a:sysClr val="windowText" lastClr="000000"/>
                </a:solidFill>
                <a:latin typeface="Meiryo UI" panose="020B0604030504040204" pitchFamily="50" charset="-128"/>
                <a:ea typeface="Meiryo UI" panose="020B0604030504040204" pitchFamily="50" charset="-128"/>
              </a:rPr>
              <a:t>・認知機能、身体機能に</a:t>
            </a:r>
            <a:r>
              <a:rPr lang="ja-JP" altLang="en-US" sz="1200" dirty="0" err="1">
                <a:solidFill>
                  <a:sysClr val="windowText" lastClr="000000"/>
                </a:solidFill>
                <a:latin typeface="Meiryo UI" panose="020B0604030504040204" pitchFamily="50" charset="-128"/>
                <a:ea typeface="Meiryo UI" panose="020B0604030504040204" pitchFamily="50" charset="-128"/>
              </a:rPr>
              <a:t>効果が</a:t>
            </a:r>
            <a:r>
              <a:rPr lang="ja-JP" altLang="en-US" sz="1200" dirty="0" err="1" smtClean="0">
                <a:solidFill>
                  <a:sysClr val="windowText" lastClr="000000"/>
                </a:solidFill>
                <a:latin typeface="Meiryo UI" panose="020B0604030504040204" pitchFamily="50" charset="-128"/>
                <a:ea typeface="Meiryo UI" panose="020B0604030504040204" pitchFamily="50" charset="-128"/>
              </a:rPr>
              <a:t>あ</a:t>
            </a:r>
            <a:endParaRPr lang="en-US" altLang="ja-JP" sz="1200" dirty="0" smtClean="0">
              <a:solidFill>
                <a:sysClr val="windowText" lastClr="000000"/>
              </a:solidFill>
              <a:latin typeface="Meiryo UI" panose="020B0604030504040204" pitchFamily="50" charset="-128"/>
              <a:ea typeface="Meiryo UI" panose="020B0604030504040204" pitchFamily="50" charset="-128"/>
            </a:endParaRPr>
          </a:p>
          <a:p>
            <a:r>
              <a:rPr lang="en-US" altLang="ja-JP" sz="1200" dirty="0" smtClean="0">
                <a:solidFill>
                  <a:sysClr val="windowText" lastClr="000000"/>
                </a:solidFill>
                <a:latin typeface="Meiryo UI" panose="020B0604030504040204" pitchFamily="50" charset="-128"/>
                <a:ea typeface="Meiryo UI" panose="020B0604030504040204" pitchFamily="50" charset="-128"/>
              </a:rPr>
              <a:t> </a:t>
            </a:r>
            <a:r>
              <a:rPr lang="ja-JP" altLang="en-US" sz="1200" dirty="0" smtClean="0">
                <a:solidFill>
                  <a:sysClr val="windowText" lastClr="000000"/>
                </a:solidFill>
                <a:latin typeface="Meiryo UI" panose="020B0604030504040204" pitchFamily="50" charset="-128"/>
                <a:ea typeface="Meiryo UI" panose="020B0604030504040204" pitchFamily="50" charset="-128"/>
              </a:rPr>
              <a:t>るダンス</a:t>
            </a:r>
            <a:r>
              <a:rPr lang="ja-JP" altLang="en-US" sz="1200" dirty="0">
                <a:solidFill>
                  <a:sysClr val="windowText" lastClr="000000"/>
                </a:solidFill>
                <a:latin typeface="Meiryo UI" panose="020B0604030504040204" pitchFamily="50" charset="-128"/>
                <a:ea typeface="Meiryo UI" panose="020B0604030504040204" pitchFamily="50" charset="-128"/>
              </a:rPr>
              <a:t>教室</a:t>
            </a:r>
            <a:r>
              <a:rPr lang="ja-JP" altLang="en-US" sz="1200" dirty="0" smtClean="0">
                <a:solidFill>
                  <a:sysClr val="windowText" lastClr="000000"/>
                </a:solidFill>
                <a:latin typeface="Meiryo UI" panose="020B0604030504040204" pitchFamily="50" charset="-128"/>
                <a:ea typeface="Meiryo UI" panose="020B0604030504040204" pitchFamily="50" charset="-128"/>
              </a:rPr>
              <a:t>を</a:t>
            </a:r>
            <a:r>
              <a:rPr lang="ja-JP" altLang="en-US" sz="1200" dirty="0">
                <a:solidFill>
                  <a:sysClr val="windowText" lastClr="000000"/>
                </a:solidFill>
                <a:latin typeface="Meiryo UI" panose="020B0604030504040204" pitchFamily="50" charset="-128"/>
                <a:ea typeface="Meiryo UI" panose="020B0604030504040204" pitchFamily="50" charset="-128"/>
              </a:rPr>
              <a:t>計８回実施。</a:t>
            </a:r>
            <a:endParaRPr lang="en-US" altLang="ja-JP" sz="1200" dirty="0">
              <a:solidFill>
                <a:sysClr val="windowText" lastClr="000000"/>
              </a:solidFill>
              <a:latin typeface="Meiryo UI" panose="020B0604030504040204" pitchFamily="50" charset="-128"/>
              <a:ea typeface="Meiryo UI" panose="020B0604030504040204" pitchFamily="50" charset="-128"/>
            </a:endParaRPr>
          </a:p>
          <a:p>
            <a:r>
              <a:rPr lang="ja-JP" altLang="en-US" sz="1200" dirty="0">
                <a:solidFill>
                  <a:sysClr val="windowText" lastClr="000000"/>
                </a:solidFill>
                <a:latin typeface="Meiryo UI" panose="020B0604030504040204" pitchFamily="50" charset="-128"/>
                <a:ea typeface="Meiryo UI" panose="020B0604030504040204" pitchFamily="50" charset="-128"/>
              </a:rPr>
              <a:t>・１回目の講座と７回目の講座で</a:t>
            </a:r>
            <a:r>
              <a:rPr lang="ja-JP" altLang="en-US" sz="1200" dirty="0" smtClean="0">
                <a:solidFill>
                  <a:sysClr val="windowText" lastClr="000000"/>
                </a:solidFill>
                <a:latin typeface="Meiryo UI" panose="020B0604030504040204" pitchFamily="50" charset="-128"/>
                <a:ea typeface="Meiryo UI" panose="020B0604030504040204" pitchFamily="50" charset="-128"/>
              </a:rPr>
              <a:t>、　認知</a:t>
            </a:r>
            <a:r>
              <a:rPr lang="ja-JP" altLang="en-US" sz="1200" dirty="0">
                <a:solidFill>
                  <a:sysClr val="windowText" lastClr="000000"/>
                </a:solidFill>
                <a:latin typeface="Meiryo UI" panose="020B0604030504040204" pitchFamily="50" charset="-128"/>
                <a:ea typeface="Meiryo UI" panose="020B0604030504040204" pitchFamily="50" charset="-128"/>
              </a:rPr>
              <a:t>機能・体力テストを実施。</a:t>
            </a:r>
            <a:endParaRPr lang="en-US" altLang="ja-JP" sz="1200" dirty="0">
              <a:solidFill>
                <a:sysClr val="windowText" lastClr="000000"/>
              </a:solidFill>
              <a:latin typeface="Meiryo UI" panose="020B0604030504040204" pitchFamily="50" charset="-128"/>
              <a:ea typeface="Meiryo UI" panose="020B0604030504040204" pitchFamily="50" charset="-128"/>
            </a:endParaRPr>
          </a:p>
          <a:p>
            <a:r>
              <a:rPr lang="ja-JP" altLang="en-US" sz="1200" dirty="0">
                <a:solidFill>
                  <a:sysClr val="windowText" lastClr="000000"/>
                </a:solidFill>
                <a:latin typeface="Meiryo UI" panose="020B0604030504040204" pitchFamily="50" charset="-128"/>
                <a:ea typeface="Meiryo UI" panose="020B0604030504040204" pitchFamily="50" charset="-128"/>
              </a:rPr>
              <a:t>・８回目の講座</a:t>
            </a:r>
            <a:r>
              <a:rPr lang="ja-JP" altLang="en-US" sz="1200" dirty="0" smtClean="0">
                <a:solidFill>
                  <a:sysClr val="windowText" lastClr="000000"/>
                </a:solidFill>
                <a:latin typeface="Meiryo UI" panose="020B0604030504040204" pitchFamily="50" charset="-128"/>
                <a:ea typeface="Meiryo UI" panose="020B0604030504040204" pitchFamily="50" charset="-128"/>
              </a:rPr>
              <a:t>で１回目</a:t>
            </a:r>
            <a:r>
              <a:rPr lang="ja-JP" altLang="en-US" sz="1200" dirty="0">
                <a:solidFill>
                  <a:sysClr val="windowText" lastClr="000000"/>
                </a:solidFill>
                <a:latin typeface="Meiryo UI" panose="020B0604030504040204" pitchFamily="50" charset="-128"/>
                <a:ea typeface="Meiryo UI" panose="020B0604030504040204" pitchFamily="50" charset="-128"/>
              </a:rPr>
              <a:t>と</a:t>
            </a:r>
            <a:r>
              <a:rPr lang="ja-JP" altLang="en-US" sz="1200" dirty="0" smtClean="0">
                <a:solidFill>
                  <a:sysClr val="windowText" lastClr="000000"/>
                </a:solidFill>
                <a:latin typeface="Meiryo UI" panose="020B0604030504040204" pitchFamily="50" charset="-128"/>
                <a:ea typeface="Meiryo UI" panose="020B0604030504040204" pitchFamily="50" charset="-128"/>
              </a:rPr>
              <a:t>７回目</a:t>
            </a:r>
            <a:endParaRPr lang="en-US" altLang="ja-JP" sz="1200" dirty="0" smtClean="0">
              <a:solidFill>
                <a:sysClr val="windowText" lastClr="000000"/>
              </a:solidFill>
              <a:latin typeface="Meiryo UI" panose="020B0604030504040204" pitchFamily="50" charset="-128"/>
              <a:ea typeface="Meiryo UI" panose="020B0604030504040204" pitchFamily="50" charset="-128"/>
            </a:endParaRPr>
          </a:p>
          <a:p>
            <a:r>
              <a:rPr lang="ja-JP" altLang="en-US" sz="1200" dirty="0">
                <a:solidFill>
                  <a:sysClr val="windowText" lastClr="000000"/>
                </a:solidFill>
                <a:latin typeface="Meiryo UI" panose="020B0604030504040204" pitchFamily="50" charset="-128"/>
                <a:ea typeface="Meiryo UI" panose="020B0604030504040204" pitchFamily="50" charset="-128"/>
              </a:rPr>
              <a:t> </a:t>
            </a:r>
            <a:r>
              <a:rPr lang="ja-JP" altLang="en-US" sz="1200" dirty="0" smtClean="0">
                <a:solidFill>
                  <a:sysClr val="windowText" lastClr="000000"/>
                </a:solidFill>
                <a:latin typeface="Meiryo UI" panose="020B0604030504040204" pitchFamily="50" charset="-128"/>
                <a:ea typeface="Meiryo UI" panose="020B0604030504040204" pitchFamily="50" charset="-128"/>
              </a:rPr>
              <a:t>の</a:t>
            </a:r>
            <a:r>
              <a:rPr lang="ja-JP" altLang="en-US" sz="1200" dirty="0">
                <a:solidFill>
                  <a:sysClr val="windowText" lastClr="000000"/>
                </a:solidFill>
                <a:latin typeface="Meiryo UI" panose="020B0604030504040204" pitchFamily="50" charset="-128"/>
                <a:ea typeface="Meiryo UI" panose="020B0604030504040204" pitchFamily="50" charset="-128"/>
              </a:rPr>
              <a:t>テスト結果</a:t>
            </a:r>
            <a:r>
              <a:rPr lang="ja-JP" altLang="en-US" sz="1200" dirty="0" smtClean="0">
                <a:solidFill>
                  <a:sysClr val="windowText" lastClr="000000"/>
                </a:solidFill>
                <a:latin typeface="Meiryo UI" panose="020B0604030504040204" pitchFamily="50" charset="-128"/>
                <a:ea typeface="Meiryo UI" panose="020B0604030504040204" pitchFamily="50" charset="-128"/>
              </a:rPr>
              <a:t>をフィードバック</a:t>
            </a:r>
            <a:r>
              <a:rPr lang="ja-JP" altLang="en-US" sz="1200" dirty="0">
                <a:solidFill>
                  <a:sysClr val="windowText" lastClr="000000"/>
                </a:solidFill>
                <a:latin typeface="Meiryo UI" panose="020B0604030504040204" pitchFamily="50" charset="-128"/>
                <a:ea typeface="Meiryo UI" panose="020B0604030504040204" pitchFamily="50" charset="-128"/>
              </a:rPr>
              <a:t>。</a:t>
            </a:r>
            <a:endParaRPr lang="en-US" altLang="ja-JP" sz="1200" dirty="0">
              <a:solidFill>
                <a:sysClr val="windowText" lastClr="000000"/>
              </a:solidFill>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2669417" y="2396031"/>
            <a:ext cx="2577877" cy="1015663"/>
          </a:xfrm>
          <a:prstGeom prst="rect">
            <a:avLst/>
          </a:prstGeom>
          <a:noFill/>
          <a:ln>
            <a:noFill/>
          </a:ln>
        </p:spPr>
        <p:txBody>
          <a:bodyPr wrap="square" rtlCol="0">
            <a:spAutoFit/>
          </a:bodyPr>
          <a:lstStyle/>
          <a:p>
            <a:r>
              <a:rPr lang="ja-JP" altLang="en-US" sz="1200" dirty="0" smtClean="0">
                <a:solidFill>
                  <a:sysClr val="windowText" lastClr="000000"/>
                </a:solidFill>
                <a:latin typeface="Meiryo UI" panose="020B0604030504040204" pitchFamily="50" charset="-128"/>
                <a:ea typeface="Meiryo UI" panose="020B0604030504040204" pitchFamily="50" charset="-128"/>
              </a:rPr>
              <a:t>・地元ダンスサークル</a:t>
            </a:r>
            <a:r>
              <a:rPr lang="ja-JP" altLang="en-US" sz="1200" dirty="0">
                <a:solidFill>
                  <a:sysClr val="windowText" lastClr="000000"/>
                </a:solidFill>
                <a:latin typeface="Meiryo UI" panose="020B0604030504040204" pitchFamily="50" charset="-128"/>
                <a:ea typeface="Meiryo UI" panose="020B0604030504040204" pitchFamily="50" charset="-128"/>
              </a:rPr>
              <a:t>を</a:t>
            </a:r>
            <a:r>
              <a:rPr lang="ja-JP" altLang="en-US" sz="1200" dirty="0" smtClean="0">
                <a:solidFill>
                  <a:sysClr val="windowText" lastClr="000000"/>
                </a:solidFill>
                <a:latin typeface="Meiryo UI" panose="020B0604030504040204" pitchFamily="50" charset="-128"/>
                <a:ea typeface="Meiryo UI" panose="020B0604030504040204" pitchFamily="50" charset="-128"/>
              </a:rPr>
              <a:t>立ち上げ、活</a:t>
            </a:r>
            <a:endParaRPr lang="en-US" altLang="ja-JP" sz="1200" dirty="0" smtClean="0">
              <a:solidFill>
                <a:sysClr val="windowText" lastClr="000000"/>
              </a:solidFill>
              <a:latin typeface="Meiryo UI" panose="020B0604030504040204" pitchFamily="50" charset="-128"/>
              <a:ea typeface="Meiryo UI" panose="020B0604030504040204" pitchFamily="50" charset="-128"/>
            </a:endParaRPr>
          </a:p>
          <a:p>
            <a:r>
              <a:rPr lang="ja-JP" altLang="en-US" sz="1200" dirty="0" smtClean="0">
                <a:solidFill>
                  <a:sysClr val="windowText" lastClr="000000"/>
                </a:solidFill>
                <a:latin typeface="Meiryo UI" panose="020B0604030504040204" pitchFamily="50" charset="-128"/>
                <a:ea typeface="Meiryo UI" panose="020B0604030504040204" pitchFamily="50" charset="-128"/>
              </a:rPr>
              <a:t>　</a:t>
            </a:r>
            <a:r>
              <a:rPr lang="ja-JP" altLang="en-US" sz="1200" dirty="0" err="1" smtClean="0">
                <a:solidFill>
                  <a:sysClr val="windowText" lastClr="000000"/>
                </a:solidFill>
                <a:latin typeface="Meiryo UI" panose="020B0604030504040204" pitchFamily="50" charset="-128"/>
                <a:ea typeface="Meiryo UI" panose="020B0604030504040204" pitchFamily="50" charset="-128"/>
              </a:rPr>
              <a:t>動</a:t>
            </a:r>
            <a:r>
              <a:rPr lang="ja-JP" altLang="en-US" sz="1200" dirty="0" err="1">
                <a:solidFill>
                  <a:sysClr val="windowText" lastClr="000000"/>
                </a:solidFill>
                <a:latin typeface="Meiryo UI" panose="020B0604030504040204" pitchFamily="50" charset="-128"/>
                <a:ea typeface="Meiryo UI" panose="020B0604030504040204" pitchFamily="50" charset="-128"/>
              </a:rPr>
              <a:t>したい</a:t>
            </a:r>
            <a:r>
              <a:rPr lang="ja-JP" altLang="en-US" sz="1200" dirty="0" smtClean="0">
                <a:solidFill>
                  <a:sysClr val="windowText" lastClr="000000"/>
                </a:solidFill>
                <a:latin typeface="Meiryo UI" panose="020B0604030504040204" pitchFamily="50" charset="-128"/>
                <a:ea typeface="Meiryo UI" panose="020B0604030504040204" pitchFamily="50" charset="-128"/>
              </a:rPr>
              <a:t>方向けに安全</a:t>
            </a:r>
            <a:r>
              <a:rPr lang="ja-JP" altLang="en-US" sz="1200" dirty="0">
                <a:solidFill>
                  <a:sysClr val="windowText" lastClr="000000"/>
                </a:solidFill>
                <a:latin typeface="Meiryo UI" panose="020B0604030504040204" pitchFamily="50" charset="-128"/>
                <a:ea typeface="Meiryo UI" panose="020B0604030504040204" pitchFamily="50" charset="-128"/>
              </a:rPr>
              <a:t>で楽しく</a:t>
            </a:r>
            <a:r>
              <a:rPr lang="ja-JP" altLang="en-US" sz="1200" dirty="0" smtClean="0">
                <a:solidFill>
                  <a:sysClr val="windowText" lastClr="000000"/>
                </a:solidFill>
                <a:latin typeface="Meiryo UI" panose="020B0604030504040204" pitchFamily="50" charset="-128"/>
                <a:ea typeface="Meiryo UI" panose="020B0604030504040204" pitchFamily="50" charset="-128"/>
              </a:rPr>
              <a:t>ダ</a:t>
            </a:r>
            <a:endParaRPr lang="en-US" altLang="ja-JP" sz="1200" dirty="0" smtClean="0">
              <a:solidFill>
                <a:sysClr val="windowText" lastClr="000000"/>
              </a:solidFill>
              <a:latin typeface="Meiryo UI" panose="020B0604030504040204" pitchFamily="50" charset="-128"/>
              <a:ea typeface="Meiryo UI" panose="020B0604030504040204" pitchFamily="50" charset="-128"/>
            </a:endParaRPr>
          </a:p>
          <a:p>
            <a:r>
              <a:rPr lang="ja-JP" altLang="en-US" sz="1200" dirty="0" smtClean="0">
                <a:solidFill>
                  <a:sysClr val="windowText" lastClr="000000"/>
                </a:solidFill>
                <a:latin typeface="Meiryo UI" panose="020B0604030504040204" pitchFamily="50" charset="-128"/>
                <a:ea typeface="Meiryo UI" panose="020B0604030504040204" pitchFamily="50" charset="-128"/>
              </a:rPr>
              <a:t>　ンス</a:t>
            </a:r>
            <a:r>
              <a:rPr lang="ja-JP" altLang="en-US" sz="1200" dirty="0">
                <a:solidFill>
                  <a:sysClr val="windowText" lastClr="000000"/>
                </a:solidFill>
                <a:latin typeface="Meiryo UI" panose="020B0604030504040204" pitchFamily="50" charset="-128"/>
                <a:ea typeface="Meiryo UI" panose="020B0604030504040204" pitchFamily="50" charset="-128"/>
              </a:rPr>
              <a:t>に</a:t>
            </a:r>
            <a:r>
              <a:rPr lang="ja-JP" altLang="en-US" sz="1200" dirty="0" smtClean="0">
                <a:solidFill>
                  <a:sysClr val="windowText" lastClr="000000"/>
                </a:solidFill>
                <a:latin typeface="Meiryo UI" panose="020B0604030504040204" pitchFamily="50" charset="-128"/>
                <a:ea typeface="Meiryo UI" panose="020B0604030504040204" pitchFamily="50" charset="-128"/>
              </a:rPr>
              <a:t>取り組める方法</a:t>
            </a:r>
            <a:r>
              <a:rPr lang="ja-JP" altLang="en-US" sz="1200" dirty="0">
                <a:solidFill>
                  <a:sysClr val="windowText" lastClr="000000"/>
                </a:solidFill>
                <a:latin typeface="Meiryo UI" panose="020B0604030504040204" pitchFamily="50" charset="-128"/>
                <a:ea typeface="Meiryo UI" panose="020B0604030504040204" pitchFamily="50" charset="-128"/>
              </a:rPr>
              <a:t>を紹介。</a:t>
            </a:r>
            <a:endParaRPr lang="en-US" altLang="ja-JP" sz="1200" dirty="0">
              <a:solidFill>
                <a:sysClr val="windowText" lastClr="000000"/>
              </a:solidFill>
              <a:latin typeface="Meiryo UI" panose="020B0604030504040204" pitchFamily="50" charset="-128"/>
              <a:ea typeface="Meiryo UI" panose="020B0604030504040204" pitchFamily="50" charset="-128"/>
            </a:endParaRPr>
          </a:p>
          <a:p>
            <a:r>
              <a:rPr lang="ja-JP" altLang="en-US" sz="1200" dirty="0">
                <a:solidFill>
                  <a:sysClr val="windowText" lastClr="000000"/>
                </a:solidFill>
                <a:latin typeface="Meiryo UI" panose="020B0604030504040204" pitchFamily="50" charset="-128"/>
                <a:ea typeface="Meiryo UI" panose="020B0604030504040204" pitchFamily="50" charset="-128"/>
              </a:rPr>
              <a:t>・ダンスサークル</a:t>
            </a:r>
            <a:r>
              <a:rPr lang="ja-JP" altLang="en-US" sz="1200" dirty="0" smtClean="0">
                <a:solidFill>
                  <a:sysClr val="windowText" lastClr="000000"/>
                </a:solidFill>
                <a:latin typeface="Meiryo UI" panose="020B0604030504040204" pitchFamily="50" charset="-128"/>
                <a:ea typeface="Meiryo UI" panose="020B0604030504040204" pitchFamily="50" charset="-128"/>
              </a:rPr>
              <a:t>の場所</a:t>
            </a:r>
            <a:r>
              <a:rPr lang="ja-JP" altLang="en-US" sz="1200" dirty="0">
                <a:solidFill>
                  <a:sysClr val="windowText" lastClr="000000"/>
                </a:solidFill>
                <a:latin typeface="Meiryo UI" panose="020B0604030504040204" pitchFamily="50" charset="-128"/>
                <a:ea typeface="Meiryo UI" panose="020B0604030504040204" pitchFamily="50" charset="-128"/>
              </a:rPr>
              <a:t>の</a:t>
            </a:r>
            <a:r>
              <a:rPr lang="ja-JP" altLang="en-US" sz="1200" dirty="0" smtClean="0">
                <a:solidFill>
                  <a:sysClr val="windowText" lastClr="000000"/>
                </a:solidFill>
                <a:latin typeface="Meiryo UI" panose="020B0604030504040204" pitchFamily="50" charset="-128"/>
                <a:ea typeface="Meiryo UI" panose="020B0604030504040204" pitchFamily="50" charset="-128"/>
              </a:rPr>
              <a:t>提供等</a:t>
            </a:r>
            <a:r>
              <a:rPr lang="ja-JP" altLang="en-US" sz="1200" dirty="0">
                <a:solidFill>
                  <a:sysClr val="windowText" lastClr="000000"/>
                </a:solidFill>
                <a:latin typeface="Meiryo UI" panose="020B0604030504040204" pitchFamily="50" charset="-128"/>
                <a:ea typeface="Meiryo UI" panose="020B0604030504040204" pitchFamily="50" charset="-128"/>
              </a:rPr>
              <a:t>、</a:t>
            </a:r>
            <a:r>
              <a:rPr lang="ja-JP" altLang="en-US" sz="1200" dirty="0" smtClean="0">
                <a:solidFill>
                  <a:sysClr val="windowText" lastClr="000000"/>
                </a:solidFill>
                <a:latin typeface="Meiryo UI" panose="020B0604030504040204" pitchFamily="50" charset="-128"/>
                <a:ea typeface="Meiryo UI" panose="020B0604030504040204" pitchFamily="50" charset="-128"/>
              </a:rPr>
              <a:t>ダ</a:t>
            </a:r>
            <a:endParaRPr lang="en-US" altLang="ja-JP" sz="1200" dirty="0" smtClean="0">
              <a:solidFill>
                <a:sysClr val="windowText" lastClr="000000"/>
              </a:solidFill>
              <a:latin typeface="Meiryo UI" panose="020B0604030504040204" pitchFamily="50" charset="-128"/>
              <a:ea typeface="Meiryo UI" panose="020B0604030504040204" pitchFamily="50" charset="-128"/>
            </a:endParaRPr>
          </a:p>
          <a:p>
            <a:r>
              <a:rPr lang="ja-JP" altLang="en-US" sz="1200" dirty="0" smtClean="0">
                <a:solidFill>
                  <a:sysClr val="windowText" lastClr="000000"/>
                </a:solidFill>
                <a:latin typeface="Meiryo UI" panose="020B0604030504040204" pitchFamily="50" charset="-128"/>
                <a:ea typeface="Meiryo UI" panose="020B0604030504040204" pitchFamily="50" charset="-128"/>
              </a:rPr>
              <a:t>　ンス</a:t>
            </a:r>
            <a:r>
              <a:rPr lang="ja-JP" altLang="en-US" sz="1200" dirty="0">
                <a:solidFill>
                  <a:sysClr val="windowText" lastClr="000000"/>
                </a:solidFill>
                <a:latin typeface="Meiryo UI" panose="020B0604030504040204" pitchFamily="50" charset="-128"/>
                <a:ea typeface="Meiryo UI" panose="020B0604030504040204" pitchFamily="50" charset="-128"/>
              </a:rPr>
              <a:t>協会、自治体、社協</a:t>
            </a:r>
            <a:r>
              <a:rPr lang="ja-JP" altLang="en-US" sz="1200" dirty="0" smtClean="0">
                <a:solidFill>
                  <a:sysClr val="windowText" lastClr="000000"/>
                </a:solidFill>
                <a:latin typeface="Meiryo UI" panose="020B0604030504040204" pitchFamily="50" charset="-128"/>
                <a:ea typeface="Meiryo UI" panose="020B0604030504040204" pitchFamily="50" charset="-128"/>
              </a:rPr>
              <a:t>がサポート</a:t>
            </a:r>
            <a:r>
              <a:rPr lang="ja-JP" altLang="en-US" sz="1200" dirty="0">
                <a:solidFill>
                  <a:sysClr val="windowText" lastClr="000000"/>
                </a:solidFill>
                <a:latin typeface="Meiryo UI" panose="020B0604030504040204" pitchFamily="50" charset="-128"/>
                <a:ea typeface="Meiryo UI" panose="020B0604030504040204" pitchFamily="50" charset="-128"/>
              </a:rPr>
              <a:t>。</a:t>
            </a:r>
            <a:endParaRPr lang="en-US" altLang="ja-JP" sz="1200" dirty="0">
              <a:solidFill>
                <a:sysClr val="windowText" lastClr="000000"/>
              </a:solidFill>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5251710" y="2573051"/>
            <a:ext cx="2278594" cy="646331"/>
          </a:xfrm>
          <a:prstGeom prst="rect">
            <a:avLst/>
          </a:prstGeom>
          <a:noFill/>
          <a:ln>
            <a:noFill/>
          </a:ln>
        </p:spPr>
        <p:txBody>
          <a:bodyPr wrap="square" rtlCol="0">
            <a:spAutoFit/>
          </a:bodyPr>
          <a:lstStyle/>
          <a:p>
            <a:r>
              <a:rPr lang="ja-JP" altLang="en-US" sz="1200" dirty="0" smtClean="0">
                <a:solidFill>
                  <a:sysClr val="windowText" lastClr="000000"/>
                </a:solidFill>
                <a:latin typeface="Meiryo UI" panose="020B0604030504040204" pitchFamily="50" charset="-128"/>
                <a:ea typeface="Meiryo UI" panose="020B0604030504040204" pitchFamily="50" charset="-128"/>
              </a:rPr>
              <a:t>・ダンスリーダー養成講座修了者向</a:t>
            </a:r>
            <a:endParaRPr lang="en-US" altLang="ja-JP" sz="1200" dirty="0" smtClean="0">
              <a:solidFill>
                <a:sysClr val="windowText" lastClr="000000"/>
              </a:solidFill>
              <a:latin typeface="Meiryo UI" panose="020B0604030504040204" pitchFamily="50" charset="-128"/>
              <a:ea typeface="Meiryo UI" panose="020B0604030504040204" pitchFamily="50" charset="-128"/>
            </a:endParaRPr>
          </a:p>
          <a:p>
            <a:r>
              <a:rPr lang="en-US" altLang="ja-JP" sz="1200" dirty="0" smtClean="0">
                <a:solidFill>
                  <a:sysClr val="windowText" lastClr="000000"/>
                </a:solidFill>
                <a:latin typeface="Meiryo UI" panose="020B0604030504040204" pitchFamily="50" charset="-128"/>
                <a:ea typeface="Meiryo UI" panose="020B0604030504040204" pitchFamily="50" charset="-128"/>
              </a:rPr>
              <a:t> </a:t>
            </a:r>
            <a:r>
              <a:rPr lang="ja-JP" altLang="en-US" sz="1200" dirty="0" smtClean="0">
                <a:solidFill>
                  <a:sysClr val="windowText" lastClr="000000"/>
                </a:solidFill>
                <a:latin typeface="Meiryo UI" panose="020B0604030504040204" pitchFamily="50" charset="-128"/>
                <a:ea typeface="Meiryo UI" panose="020B0604030504040204" pitchFamily="50" charset="-128"/>
              </a:rPr>
              <a:t>けに、新たなダンスの振付を取得</a:t>
            </a:r>
            <a:endParaRPr lang="en-US" altLang="ja-JP" sz="1200" dirty="0" smtClean="0">
              <a:solidFill>
                <a:sysClr val="windowText" lastClr="000000"/>
              </a:solidFill>
              <a:latin typeface="Meiryo UI" panose="020B0604030504040204" pitchFamily="50" charset="-128"/>
              <a:ea typeface="Meiryo UI" panose="020B0604030504040204" pitchFamily="50" charset="-128"/>
            </a:endParaRPr>
          </a:p>
          <a:p>
            <a:r>
              <a:rPr lang="en-US" altLang="ja-JP" sz="1200" dirty="0" smtClean="0">
                <a:solidFill>
                  <a:sysClr val="windowText" lastClr="000000"/>
                </a:solidFill>
                <a:latin typeface="Meiryo UI" panose="020B0604030504040204" pitchFamily="50" charset="-128"/>
                <a:ea typeface="Meiryo UI" panose="020B0604030504040204" pitchFamily="50" charset="-128"/>
              </a:rPr>
              <a:t> </a:t>
            </a:r>
            <a:r>
              <a:rPr lang="ja-JP" altLang="en-US" sz="1200" dirty="0" smtClean="0">
                <a:solidFill>
                  <a:sysClr val="windowText" lastClr="000000"/>
                </a:solidFill>
                <a:latin typeface="Meiryo UI" panose="020B0604030504040204" pitchFamily="50" charset="-128"/>
                <a:ea typeface="Meiryo UI" panose="020B0604030504040204" pitchFamily="50" charset="-128"/>
              </a:rPr>
              <a:t>する講座を実施。</a:t>
            </a:r>
            <a:endParaRPr lang="en-US" altLang="ja-JP" sz="1200" dirty="0" smtClean="0">
              <a:solidFill>
                <a:sysClr val="windowText" lastClr="000000"/>
              </a:solidFill>
              <a:latin typeface="Meiryo UI" panose="020B0604030504040204" pitchFamily="50" charset="-128"/>
              <a:ea typeface="Meiryo UI" panose="020B0604030504040204" pitchFamily="50" charset="-128"/>
            </a:endParaRPr>
          </a:p>
        </p:txBody>
      </p:sp>
      <p:sp>
        <p:nvSpPr>
          <p:cNvPr id="20" name="正方形/長方形 19"/>
          <p:cNvSpPr/>
          <p:nvPr/>
        </p:nvSpPr>
        <p:spPr>
          <a:xfrm>
            <a:off x="176369" y="2175981"/>
            <a:ext cx="2260570" cy="14090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2723498" y="2172839"/>
            <a:ext cx="2414662" cy="142352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5301375" y="2158331"/>
            <a:ext cx="2129450" cy="14359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右矢印 22"/>
          <p:cNvSpPr/>
          <p:nvPr/>
        </p:nvSpPr>
        <p:spPr>
          <a:xfrm>
            <a:off x="2488142" y="2437719"/>
            <a:ext cx="192756" cy="1043140"/>
          </a:xfrm>
          <a:prstGeom prst="right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右矢印 23"/>
          <p:cNvSpPr/>
          <p:nvPr/>
        </p:nvSpPr>
        <p:spPr>
          <a:xfrm>
            <a:off x="5060161" y="2408751"/>
            <a:ext cx="189439" cy="1037808"/>
          </a:xfrm>
          <a:prstGeom prst="right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78559" y="3898028"/>
            <a:ext cx="9670725" cy="276999"/>
          </a:xfrm>
          <a:prstGeom prst="rect">
            <a:avLst/>
          </a:prstGeom>
          <a:noFill/>
          <a:ln>
            <a:noFill/>
          </a:ln>
        </p:spPr>
        <p:txBody>
          <a:bodyPr wrap="square" rtlCol="0">
            <a:spAutoFit/>
          </a:bodyPr>
          <a:lstStyle/>
          <a:p>
            <a:r>
              <a:rPr lang="ja-JP" altLang="en-US" sz="1200" u="sng" dirty="0" smtClean="0">
                <a:solidFill>
                  <a:sysClr val="windowText" lastClr="000000"/>
                </a:solidFill>
                <a:latin typeface="Meiryo UI" panose="020B0604030504040204" pitchFamily="50" charset="-128"/>
                <a:ea typeface="Meiryo UI" panose="020B0604030504040204" pitchFamily="50" charset="-128"/>
              </a:rPr>
              <a:t>■</a:t>
            </a:r>
            <a:r>
              <a:rPr lang="ja-JP" altLang="en-US" sz="1200" u="sng" dirty="0">
                <a:solidFill>
                  <a:sysClr val="windowText" lastClr="000000"/>
                </a:solidFill>
                <a:latin typeface="Meiryo UI" panose="020B0604030504040204" pitchFamily="50" charset="-128"/>
                <a:ea typeface="Meiryo UI" panose="020B0604030504040204" pitchFamily="50" charset="-128"/>
              </a:rPr>
              <a:t>受講</a:t>
            </a:r>
            <a:r>
              <a:rPr lang="ja-JP" altLang="en-US" sz="1200" u="sng" dirty="0" smtClean="0">
                <a:solidFill>
                  <a:sysClr val="windowText" lastClr="000000"/>
                </a:solidFill>
                <a:latin typeface="Meiryo UI" panose="020B0604030504040204" pitchFamily="50" charset="-128"/>
                <a:ea typeface="Meiryo UI" panose="020B0604030504040204" pitchFamily="50" charset="-128"/>
              </a:rPr>
              <a:t>者数：はじめての健康ダンス教室：</a:t>
            </a:r>
            <a:r>
              <a:rPr lang="en-US" altLang="ja-JP" sz="1200" u="sng" dirty="0" smtClean="0">
                <a:solidFill>
                  <a:sysClr val="windowText" lastClr="000000"/>
                </a:solidFill>
                <a:latin typeface="Meiryo UI" panose="020B0604030504040204" pitchFamily="50" charset="-128"/>
                <a:ea typeface="Meiryo UI" panose="020B0604030504040204" pitchFamily="50" charset="-128"/>
              </a:rPr>
              <a:t>358</a:t>
            </a:r>
            <a:r>
              <a:rPr lang="ja-JP" altLang="en-US" sz="1200" u="sng" dirty="0" smtClean="0">
                <a:solidFill>
                  <a:sysClr val="windowText" lastClr="000000"/>
                </a:solidFill>
                <a:latin typeface="Meiryo UI" panose="020B0604030504040204" pitchFamily="50" charset="-128"/>
                <a:ea typeface="Meiryo UI" panose="020B0604030504040204" pitchFamily="50" charset="-128"/>
              </a:rPr>
              <a:t>名、リーダー養成講座：</a:t>
            </a:r>
            <a:r>
              <a:rPr lang="en-US" altLang="ja-JP" sz="1200" u="sng" dirty="0" smtClean="0">
                <a:solidFill>
                  <a:sysClr val="windowText" lastClr="000000"/>
                </a:solidFill>
                <a:latin typeface="Meiryo UI" panose="020B0604030504040204" pitchFamily="50" charset="-128"/>
                <a:ea typeface="Meiryo UI" panose="020B0604030504040204" pitchFamily="50" charset="-128"/>
              </a:rPr>
              <a:t>174</a:t>
            </a:r>
            <a:r>
              <a:rPr lang="ja-JP" altLang="en-US" sz="1200" u="sng" dirty="0" smtClean="0">
                <a:solidFill>
                  <a:sysClr val="windowText" lastClr="000000"/>
                </a:solidFill>
                <a:latin typeface="Meiryo UI" panose="020B0604030504040204" pitchFamily="50" charset="-128"/>
                <a:ea typeface="Meiryo UI" panose="020B0604030504040204" pitchFamily="50" charset="-128"/>
              </a:rPr>
              <a:t>名、ブラッシュアップ講座：</a:t>
            </a:r>
            <a:r>
              <a:rPr lang="en-US" altLang="ja-JP" sz="1200" u="sng" dirty="0" smtClean="0">
                <a:solidFill>
                  <a:sysClr val="windowText" lastClr="000000"/>
                </a:solidFill>
                <a:latin typeface="Meiryo UI" panose="020B0604030504040204" pitchFamily="50" charset="-128"/>
                <a:ea typeface="Meiryo UI" panose="020B0604030504040204" pitchFamily="50" charset="-128"/>
              </a:rPr>
              <a:t>114</a:t>
            </a:r>
            <a:r>
              <a:rPr lang="ja-JP" altLang="en-US" sz="1200" u="sng" dirty="0" smtClean="0">
                <a:solidFill>
                  <a:sysClr val="windowText" lastClr="000000"/>
                </a:solidFill>
                <a:latin typeface="Meiryo UI" panose="020B0604030504040204" pitchFamily="50" charset="-128"/>
                <a:ea typeface="Meiryo UI" panose="020B0604030504040204" pitchFamily="50" charset="-128"/>
              </a:rPr>
              <a:t>名、サークル設立数：</a:t>
            </a:r>
            <a:r>
              <a:rPr lang="en-US" altLang="ja-JP" sz="1200" u="sng" dirty="0" smtClean="0">
                <a:solidFill>
                  <a:sysClr val="windowText" lastClr="000000"/>
                </a:solidFill>
                <a:latin typeface="Meiryo UI" panose="020B0604030504040204" pitchFamily="50" charset="-128"/>
                <a:ea typeface="Meiryo UI" panose="020B0604030504040204" pitchFamily="50" charset="-128"/>
              </a:rPr>
              <a:t>10</a:t>
            </a:r>
            <a:r>
              <a:rPr lang="ja-JP" altLang="en-US" sz="1200" u="sng" dirty="0" smtClean="0">
                <a:solidFill>
                  <a:sysClr val="windowText" lastClr="000000"/>
                </a:solidFill>
                <a:latin typeface="Meiryo UI" panose="020B0604030504040204" pitchFamily="50" charset="-128"/>
                <a:ea typeface="Meiryo UI" panose="020B0604030504040204" pitchFamily="50" charset="-128"/>
              </a:rPr>
              <a:t>団体（</a:t>
            </a:r>
            <a:r>
              <a:rPr lang="en-US" altLang="ja-JP" sz="1200" u="sng" dirty="0" smtClean="0">
                <a:solidFill>
                  <a:sysClr val="windowText" lastClr="000000"/>
                </a:solidFill>
                <a:latin typeface="Meiryo UI" panose="020B0604030504040204" pitchFamily="50" charset="-128"/>
                <a:ea typeface="Meiryo UI" panose="020B0604030504040204" pitchFamily="50" charset="-128"/>
              </a:rPr>
              <a:t>3/24</a:t>
            </a:r>
            <a:r>
              <a:rPr lang="ja-JP" altLang="en-US" sz="1200" u="sng" dirty="0" smtClean="0">
                <a:solidFill>
                  <a:sysClr val="windowText" lastClr="000000"/>
                </a:solidFill>
                <a:latin typeface="Meiryo UI" panose="020B0604030504040204" pitchFamily="50" charset="-128"/>
                <a:ea typeface="Meiryo UI" panose="020B0604030504040204" pitchFamily="50" charset="-128"/>
              </a:rPr>
              <a:t>時点）</a:t>
            </a:r>
            <a:endParaRPr lang="en-US" altLang="ja-JP" sz="1200" u="sng" dirty="0" smtClean="0">
              <a:solidFill>
                <a:sysClr val="windowText" lastClr="000000"/>
              </a:solidFill>
              <a:latin typeface="Meiryo UI" panose="020B0604030504040204" pitchFamily="50" charset="-128"/>
              <a:ea typeface="Meiryo UI" panose="020B0604030504040204" pitchFamily="50" charset="-128"/>
            </a:endParaRPr>
          </a:p>
        </p:txBody>
      </p:sp>
      <p:sp>
        <p:nvSpPr>
          <p:cNvPr id="35" name="テキスト ボックス 34"/>
          <p:cNvSpPr txBox="1"/>
          <p:nvPr/>
        </p:nvSpPr>
        <p:spPr>
          <a:xfrm>
            <a:off x="6750807" y="4790994"/>
            <a:ext cx="3124812" cy="1938992"/>
          </a:xfrm>
          <a:prstGeom prst="rect">
            <a:avLst/>
          </a:prstGeom>
          <a:noFill/>
          <a:ln>
            <a:noFill/>
          </a:ln>
        </p:spPr>
        <p:txBody>
          <a:bodyPr wrap="square" rtlCol="0">
            <a:spAutoFit/>
          </a:bodyPr>
          <a:lstStyle/>
          <a:p>
            <a:r>
              <a:rPr lang="ja-JP" altLang="en-US" sz="1200" u="sng" dirty="0" smtClean="0">
                <a:solidFill>
                  <a:sysClr val="windowText" lastClr="000000"/>
                </a:solidFill>
                <a:latin typeface="Meiryo UI" panose="020B0604030504040204" pitchFamily="50" charset="-128"/>
                <a:ea typeface="Meiryo UI" panose="020B0604030504040204" pitchFamily="50" charset="-128"/>
              </a:rPr>
              <a:t>■まとめ</a:t>
            </a:r>
            <a:endParaRPr lang="en-US" altLang="ja-JP" sz="1200" u="sng" dirty="0" smtClean="0">
              <a:solidFill>
                <a:sysClr val="windowText" lastClr="000000"/>
              </a:solidFill>
              <a:latin typeface="Meiryo UI" panose="020B0604030504040204" pitchFamily="50" charset="-128"/>
              <a:ea typeface="Meiryo UI" panose="020B0604030504040204" pitchFamily="50" charset="-128"/>
            </a:endParaRPr>
          </a:p>
          <a:p>
            <a:r>
              <a:rPr lang="ja-JP" altLang="en-US" sz="1200" dirty="0" smtClean="0">
                <a:solidFill>
                  <a:sysClr val="windowText" lastClr="000000"/>
                </a:solidFill>
                <a:latin typeface="Meiryo UI" panose="020B0604030504040204" pitchFamily="50" charset="-128"/>
                <a:ea typeface="Meiryo UI" panose="020B0604030504040204" pitchFamily="50" charset="-128"/>
              </a:rPr>
              <a:t>・アンケート調査において、半数以上の参加者から、講座に参加した事で「健康や生活の質の向上に取り組みたい」と回答を得ており、日常での行動変容のきっかけにつながったことが確認できる。</a:t>
            </a:r>
            <a:endParaRPr lang="en-US" altLang="ja-JP" sz="1200" dirty="0" smtClean="0">
              <a:solidFill>
                <a:sysClr val="windowText" lastClr="000000"/>
              </a:solidFill>
              <a:latin typeface="Meiryo UI" panose="020B0604030504040204" pitchFamily="50" charset="-128"/>
              <a:ea typeface="Meiryo UI" panose="020B0604030504040204" pitchFamily="50" charset="-128"/>
            </a:endParaRPr>
          </a:p>
          <a:p>
            <a:r>
              <a:rPr lang="ja-JP" altLang="en-US" sz="1200" dirty="0" smtClean="0">
                <a:solidFill>
                  <a:sysClr val="windowText" lastClr="000000"/>
                </a:solidFill>
                <a:latin typeface="Meiryo UI" panose="020B0604030504040204" pitchFamily="50" charset="-128"/>
                <a:ea typeface="Meiryo UI" panose="020B0604030504040204" pitchFamily="50" charset="-128"/>
              </a:rPr>
              <a:t>・講座に参加できなかった人についても、</a:t>
            </a:r>
            <a:r>
              <a:rPr lang="en-US" altLang="ja-JP" sz="1200" dirty="0" smtClean="0">
                <a:solidFill>
                  <a:sysClr val="windowText" lastClr="000000"/>
                </a:solidFill>
                <a:latin typeface="Meiryo UI" panose="020B0604030504040204" pitchFamily="50" charset="-128"/>
                <a:ea typeface="Meiryo UI" panose="020B0604030504040204" pitchFamily="50" charset="-128"/>
              </a:rPr>
              <a:t>YouTube</a:t>
            </a:r>
            <a:r>
              <a:rPr lang="ja-JP" altLang="en-US" sz="1200" dirty="0" smtClean="0">
                <a:solidFill>
                  <a:sysClr val="windowText" lastClr="000000"/>
                </a:solidFill>
                <a:latin typeface="Meiryo UI" panose="020B0604030504040204" pitchFamily="50" charset="-128"/>
                <a:ea typeface="Meiryo UI" panose="020B0604030504040204" pitchFamily="50" charset="-128"/>
              </a:rPr>
              <a:t>チャンネルでダンスのレッスン動画を公開したことで、日常での行動変容のきっかけ</a:t>
            </a:r>
            <a:r>
              <a:rPr lang="ja-JP" altLang="en-US" sz="1200" dirty="0">
                <a:solidFill>
                  <a:sysClr val="windowText" lastClr="000000"/>
                </a:solidFill>
                <a:latin typeface="Meiryo UI" panose="020B0604030504040204" pitchFamily="50" charset="-128"/>
                <a:ea typeface="Meiryo UI" panose="020B0604030504040204" pitchFamily="50" charset="-128"/>
              </a:rPr>
              <a:t>づくり</a:t>
            </a:r>
            <a:r>
              <a:rPr lang="ja-JP" altLang="en-US" sz="1200" dirty="0" smtClean="0">
                <a:solidFill>
                  <a:sysClr val="windowText" lastClr="000000"/>
                </a:solidFill>
                <a:latin typeface="Meiryo UI" panose="020B0604030504040204" pitchFamily="50" charset="-128"/>
                <a:ea typeface="Meiryo UI" panose="020B0604030504040204" pitchFamily="50" charset="-128"/>
              </a:rPr>
              <a:t>に寄与できたと考えられる（</a:t>
            </a:r>
            <a:r>
              <a:rPr lang="en-US" altLang="ja-JP" sz="1200" dirty="0" smtClean="0">
                <a:solidFill>
                  <a:sysClr val="windowText" lastClr="000000"/>
                </a:solidFill>
                <a:latin typeface="Meiryo UI" panose="020B0604030504040204" pitchFamily="50" charset="-128"/>
                <a:ea typeface="Meiryo UI" panose="020B0604030504040204" pitchFamily="50" charset="-128"/>
              </a:rPr>
              <a:t>2/28</a:t>
            </a:r>
            <a:r>
              <a:rPr lang="ja-JP" altLang="en-US" sz="1200" dirty="0" smtClean="0">
                <a:solidFill>
                  <a:sysClr val="windowText" lastClr="000000"/>
                </a:solidFill>
                <a:latin typeface="Meiryo UI" panose="020B0604030504040204" pitchFamily="50" charset="-128"/>
                <a:ea typeface="Meiryo UI" panose="020B0604030504040204" pitchFamily="50" charset="-128"/>
              </a:rPr>
              <a:t>時点の動画再生回数：</a:t>
            </a:r>
            <a:r>
              <a:rPr lang="en-US" altLang="ja-JP" sz="1200" dirty="0" smtClean="0">
                <a:solidFill>
                  <a:sysClr val="windowText" lastClr="000000"/>
                </a:solidFill>
                <a:latin typeface="Meiryo UI" panose="020B0604030504040204" pitchFamily="50" charset="-128"/>
                <a:ea typeface="Meiryo UI" panose="020B0604030504040204" pitchFamily="50" charset="-128"/>
              </a:rPr>
              <a:t>1,370</a:t>
            </a:r>
            <a:r>
              <a:rPr lang="ja-JP" altLang="en-US" sz="1200" dirty="0" smtClean="0">
                <a:solidFill>
                  <a:sysClr val="windowText" lastClr="000000"/>
                </a:solidFill>
                <a:latin typeface="Meiryo UI" panose="020B0604030504040204" pitchFamily="50" charset="-128"/>
                <a:ea typeface="Meiryo UI" panose="020B0604030504040204" pitchFamily="50" charset="-128"/>
              </a:rPr>
              <a:t>回）。</a:t>
            </a:r>
            <a:endParaRPr lang="en-US" altLang="ja-JP" sz="1200" u="sng" dirty="0" smtClean="0">
              <a:solidFill>
                <a:sysClr val="windowText" lastClr="000000"/>
              </a:solidFill>
              <a:latin typeface="Meiryo UI" panose="020B0604030504040204" pitchFamily="50" charset="-128"/>
              <a:ea typeface="Meiryo UI" panose="020B0604030504040204" pitchFamily="50" charset="-128"/>
            </a:endParaRPr>
          </a:p>
        </p:txBody>
      </p:sp>
      <p:sp>
        <p:nvSpPr>
          <p:cNvPr id="36" name="テキスト ボックス 35"/>
          <p:cNvSpPr txBox="1"/>
          <p:nvPr/>
        </p:nvSpPr>
        <p:spPr>
          <a:xfrm>
            <a:off x="68436" y="4790994"/>
            <a:ext cx="3386658" cy="1200329"/>
          </a:xfrm>
          <a:prstGeom prst="rect">
            <a:avLst/>
          </a:prstGeom>
          <a:noFill/>
          <a:ln>
            <a:noFill/>
          </a:ln>
        </p:spPr>
        <p:txBody>
          <a:bodyPr wrap="square" rtlCol="0">
            <a:spAutoFit/>
          </a:bodyPr>
          <a:lstStyle/>
          <a:p>
            <a:r>
              <a:rPr lang="ja-JP" altLang="en-US" sz="1200" u="sng" dirty="0" smtClean="0">
                <a:solidFill>
                  <a:sysClr val="windowText" lastClr="000000"/>
                </a:solidFill>
                <a:latin typeface="Meiryo UI" panose="020B0604030504040204" pitchFamily="50" charset="-128"/>
                <a:ea typeface="Meiryo UI" panose="020B0604030504040204" pitchFamily="50" charset="-128"/>
              </a:rPr>
              <a:t>■</a:t>
            </a:r>
            <a:r>
              <a:rPr lang="ja-JP" altLang="en-US" sz="1200" u="sng" dirty="0">
                <a:solidFill>
                  <a:sysClr val="windowText" lastClr="000000"/>
                </a:solidFill>
                <a:latin typeface="Meiryo UI" panose="020B0604030504040204" pitchFamily="50" charset="-128"/>
                <a:ea typeface="Meiryo UI" panose="020B0604030504040204" pitchFamily="50" charset="-128"/>
              </a:rPr>
              <a:t>認知</a:t>
            </a:r>
            <a:r>
              <a:rPr lang="ja-JP" altLang="en-US" sz="1200" u="sng" dirty="0" smtClean="0">
                <a:solidFill>
                  <a:sysClr val="windowText" lastClr="000000"/>
                </a:solidFill>
                <a:latin typeface="Meiryo UI" panose="020B0604030504040204" pitchFamily="50" charset="-128"/>
                <a:ea typeface="Meiryo UI" panose="020B0604030504040204" pitchFamily="50" charset="-128"/>
              </a:rPr>
              <a:t>機能テスト（</a:t>
            </a:r>
            <a:r>
              <a:rPr lang="en-US" altLang="ja-JP" sz="1200" u="sng" dirty="0" smtClean="0">
                <a:solidFill>
                  <a:sysClr val="windowText" lastClr="000000"/>
                </a:solidFill>
                <a:latin typeface="Meiryo UI" panose="020B0604030504040204" pitchFamily="50" charset="-128"/>
                <a:ea typeface="Meiryo UI" panose="020B0604030504040204" pitchFamily="50" charset="-128"/>
              </a:rPr>
              <a:t>※</a:t>
            </a:r>
            <a:r>
              <a:rPr lang="ja-JP" altLang="en-US" sz="1200" u="sng" dirty="0" smtClean="0">
                <a:solidFill>
                  <a:sysClr val="windowText" lastClr="000000"/>
                </a:solidFill>
                <a:latin typeface="Meiryo UI" panose="020B0604030504040204" pitchFamily="50" charset="-128"/>
                <a:ea typeface="Meiryo UI" panose="020B0604030504040204" pitchFamily="50" charset="-128"/>
              </a:rPr>
              <a:t>）の前後比較結果</a:t>
            </a:r>
            <a:endParaRPr lang="en-US" altLang="ja-JP" sz="1200" u="sng" dirty="0" smtClean="0">
              <a:solidFill>
                <a:sysClr val="windowText" lastClr="000000"/>
              </a:solidFill>
              <a:latin typeface="Meiryo UI" panose="020B0604030504040204" pitchFamily="50" charset="-128"/>
              <a:ea typeface="Meiryo UI" panose="020B0604030504040204" pitchFamily="50" charset="-128"/>
            </a:endParaRPr>
          </a:p>
          <a:p>
            <a:endParaRPr lang="en-US" altLang="ja-JP" sz="1200" u="sng" dirty="0">
              <a:solidFill>
                <a:sysClr val="windowText" lastClr="000000"/>
              </a:solidFill>
              <a:latin typeface="Meiryo UI" panose="020B0604030504040204" pitchFamily="50" charset="-128"/>
              <a:ea typeface="Meiryo UI" panose="020B0604030504040204" pitchFamily="50" charset="-128"/>
            </a:endParaRPr>
          </a:p>
          <a:p>
            <a:endParaRPr lang="en-US" altLang="ja-JP" sz="1200" u="sng" dirty="0" smtClean="0">
              <a:solidFill>
                <a:sysClr val="windowText" lastClr="000000"/>
              </a:solidFill>
              <a:latin typeface="Meiryo UI" panose="020B0604030504040204" pitchFamily="50" charset="-128"/>
              <a:ea typeface="Meiryo UI" panose="020B0604030504040204" pitchFamily="50" charset="-128"/>
            </a:endParaRPr>
          </a:p>
          <a:p>
            <a:endParaRPr lang="en-US" altLang="ja-JP" sz="1200" u="sng" dirty="0">
              <a:solidFill>
                <a:sysClr val="windowText" lastClr="000000"/>
              </a:solidFill>
              <a:latin typeface="Meiryo UI" panose="020B0604030504040204" pitchFamily="50" charset="-128"/>
              <a:ea typeface="Meiryo UI" panose="020B0604030504040204" pitchFamily="50" charset="-128"/>
            </a:endParaRPr>
          </a:p>
          <a:p>
            <a:endParaRPr lang="en-US" altLang="ja-JP" sz="1200" u="sng" dirty="0" smtClean="0">
              <a:solidFill>
                <a:sysClr val="windowText" lastClr="000000"/>
              </a:solidFill>
              <a:latin typeface="Meiryo UI" panose="020B0604030504040204" pitchFamily="50" charset="-128"/>
              <a:ea typeface="Meiryo UI" panose="020B0604030504040204" pitchFamily="50" charset="-128"/>
            </a:endParaRPr>
          </a:p>
          <a:p>
            <a:endParaRPr lang="en-US" altLang="ja-JP" sz="1200" u="sng" dirty="0">
              <a:solidFill>
                <a:sysClr val="windowText" lastClr="000000"/>
              </a:solidFill>
              <a:latin typeface="Meiryo UI" panose="020B0604030504040204" pitchFamily="50" charset="-128"/>
              <a:ea typeface="Meiryo UI" panose="020B0604030504040204" pitchFamily="50" charset="-128"/>
            </a:endParaRPr>
          </a:p>
        </p:txBody>
      </p:sp>
      <p:sp>
        <p:nvSpPr>
          <p:cNvPr id="38" name="正方形/長方形 37"/>
          <p:cNvSpPr/>
          <p:nvPr/>
        </p:nvSpPr>
        <p:spPr>
          <a:xfrm>
            <a:off x="95695" y="970411"/>
            <a:ext cx="9714609" cy="8050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3" name="図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04190" y="2152371"/>
            <a:ext cx="1226565" cy="919925"/>
          </a:xfrm>
          <a:prstGeom prst="rect">
            <a:avLst/>
          </a:prstGeom>
        </p:spPr>
      </p:pic>
      <p:pic>
        <p:nvPicPr>
          <p:cNvPr id="34" name="図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87533" y="2691333"/>
            <a:ext cx="1241697" cy="909013"/>
          </a:xfrm>
          <a:prstGeom prst="rect">
            <a:avLst/>
          </a:prstGeom>
        </p:spPr>
      </p:pic>
      <p:sp>
        <p:nvSpPr>
          <p:cNvPr id="8" name="角丸四角形 7"/>
          <p:cNvSpPr/>
          <p:nvPr/>
        </p:nvSpPr>
        <p:spPr>
          <a:xfrm>
            <a:off x="236296" y="917914"/>
            <a:ext cx="1409624" cy="268943"/>
          </a:xfrm>
          <a:prstGeom prst="round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ysClr val="windowText" lastClr="000000"/>
                </a:solidFill>
                <a:latin typeface="Meiryo UI" panose="020B0604030504040204" pitchFamily="50" charset="-128"/>
                <a:ea typeface="Meiryo UI" panose="020B0604030504040204" pitchFamily="50" charset="-128"/>
              </a:rPr>
              <a:t>概要</a:t>
            </a:r>
          </a:p>
        </p:txBody>
      </p:sp>
      <p:sp>
        <p:nvSpPr>
          <p:cNvPr id="39" name="正方形/長方形 38"/>
          <p:cNvSpPr/>
          <p:nvPr/>
        </p:nvSpPr>
        <p:spPr>
          <a:xfrm>
            <a:off x="95695" y="2089176"/>
            <a:ext cx="9714609" cy="15712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角丸四角形吹き出し 24"/>
          <p:cNvSpPr/>
          <p:nvPr/>
        </p:nvSpPr>
        <p:spPr>
          <a:xfrm>
            <a:off x="1973690" y="1686177"/>
            <a:ext cx="2928476" cy="392475"/>
          </a:xfrm>
          <a:prstGeom prst="wedgeRoundRectCallout">
            <a:avLst>
              <a:gd name="adj1" fmla="val -43829"/>
              <a:gd name="adj2" fmla="val 89937"/>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1050" dirty="0" smtClean="0">
                <a:solidFill>
                  <a:sysClr val="windowText" lastClr="000000"/>
                </a:solidFill>
                <a:latin typeface="Meiryo UI" panose="020B0604030504040204" pitchFamily="50" charset="-128"/>
                <a:ea typeface="Meiryo UI" panose="020B0604030504040204" pitchFamily="50" charset="-128"/>
              </a:rPr>
              <a:t>８回シリーズのダンスレッスン動画として、大阪府</a:t>
            </a:r>
            <a:r>
              <a:rPr lang="ja-JP" altLang="en-US" sz="1050" dirty="0">
                <a:solidFill>
                  <a:sysClr val="windowText" lastClr="000000"/>
                </a:solidFill>
                <a:latin typeface="Meiryo UI" panose="020B0604030504040204" pitchFamily="50" charset="-128"/>
                <a:ea typeface="Meiryo UI" panose="020B0604030504040204" pitchFamily="50" charset="-128"/>
              </a:rPr>
              <a:t>の</a:t>
            </a:r>
            <a:r>
              <a:rPr lang="en-US" altLang="ja-JP" sz="1050" dirty="0">
                <a:solidFill>
                  <a:sysClr val="windowText" lastClr="000000"/>
                </a:solidFill>
                <a:latin typeface="Meiryo UI" panose="020B0604030504040204" pitchFamily="50" charset="-128"/>
                <a:ea typeface="Meiryo UI" panose="020B0604030504040204" pitchFamily="50" charset="-128"/>
              </a:rPr>
              <a:t>YouTube</a:t>
            </a:r>
            <a:r>
              <a:rPr lang="ja-JP" altLang="en-US" sz="1050" dirty="0">
                <a:solidFill>
                  <a:sysClr val="windowText" lastClr="000000"/>
                </a:solidFill>
                <a:latin typeface="Meiryo UI" panose="020B0604030504040204" pitchFamily="50" charset="-128"/>
                <a:ea typeface="Meiryo UI" panose="020B0604030504040204" pitchFamily="50" charset="-128"/>
              </a:rPr>
              <a:t>チャンネルで配信中。</a:t>
            </a:r>
          </a:p>
        </p:txBody>
      </p:sp>
      <p:sp>
        <p:nvSpPr>
          <p:cNvPr id="40" name="正方形/長方形 39"/>
          <p:cNvSpPr/>
          <p:nvPr/>
        </p:nvSpPr>
        <p:spPr>
          <a:xfrm>
            <a:off x="95695" y="3744067"/>
            <a:ext cx="9714609" cy="30311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 9"/>
          <p:cNvSpPr/>
          <p:nvPr/>
        </p:nvSpPr>
        <p:spPr>
          <a:xfrm>
            <a:off x="236296" y="3704547"/>
            <a:ext cx="1212112" cy="209655"/>
          </a:xfrm>
          <a:prstGeom prst="round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ysClr val="windowText" lastClr="000000"/>
                </a:solidFill>
                <a:latin typeface="Meiryo UI" panose="020B0604030504040204" pitchFamily="50" charset="-128"/>
                <a:ea typeface="Meiryo UI" panose="020B0604030504040204" pitchFamily="50" charset="-128"/>
              </a:rPr>
              <a:t>成果</a:t>
            </a:r>
          </a:p>
        </p:txBody>
      </p:sp>
      <p:sp>
        <p:nvSpPr>
          <p:cNvPr id="9" name="角丸四角形 8"/>
          <p:cNvSpPr/>
          <p:nvPr/>
        </p:nvSpPr>
        <p:spPr>
          <a:xfrm>
            <a:off x="236296" y="1909148"/>
            <a:ext cx="1212112" cy="241429"/>
          </a:xfrm>
          <a:prstGeom prst="round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ysClr val="windowText" lastClr="000000"/>
                </a:solidFill>
                <a:latin typeface="Meiryo UI" panose="020B0604030504040204" pitchFamily="50" charset="-128"/>
                <a:ea typeface="Meiryo UI" panose="020B0604030504040204" pitchFamily="50" charset="-128"/>
              </a:rPr>
              <a:t>内容</a:t>
            </a:r>
          </a:p>
        </p:txBody>
      </p:sp>
      <p:sp>
        <p:nvSpPr>
          <p:cNvPr id="41" name="角丸四角形 40"/>
          <p:cNvSpPr/>
          <p:nvPr/>
        </p:nvSpPr>
        <p:spPr>
          <a:xfrm>
            <a:off x="6258620" y="1072088"/>
            <a:ext cx="3490664" cy="61154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ysClr val="windowText" lastClr="000000"/>
                </a:solidFill>
                <a:latin typeface="Meiryo UI" panose="020B0604030504040204" pitchFamily="50" charset="-128"/>
                <a:ea typeface="Meiryo UI" panose="020B0604030504040204" pitchFamily="50" charset="-128"/>
              </a:rPr>
              <a:t>府民の認知機能・身体機能向上につながる</a:t>
            </a:r>
            <a:endParaRPr kumimoji="1" lang="en-US" altLang="ja-JP" sz="12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200" b="1" dirty="0" smtClean="0">
                <a:solidFill>
                  <a:sysClr val="windowText" lastClr="000000"/>
                </a:solidFill>
                <a:latin typeface="Meiryo UI" panose="020B0604030504040204" pitchFamily="50" charset="-128"/>
                <a:ea typeface="Meiryo UI" panose="020B0604030504040204" pitchFamily="50" charset="-128"/>
              </a:rPr>
              <a:t>健康ダンス教室を</a:t>
            </a:r>
            <a:r>
              <a:rPr kumimoji="1" lang="ja-JP" altLang="en-US" sz="1200" b="1" dirty="0">
                <a:solidFill>
                  <a:sysClr val="windowText" lastClr="000000"/>
                </a:solidFill>
                <a:latin typeface="Meiryo UI" panose="020B0604030504040204" pitchFamily="50" charset="-128"/>
                <a:ea typeface="Meiryo UI" panose="020B0604030504040204" pitchFamily="50" charset="-128"/>
              </a:rPr>
              <a:t>実施</a:t>
            </a:r>
          </a:p>
        </p:txBody>
      </p:sp>
      <p:sp>
        <p:nvSpPr>
          <p:cNvPr id="42" name="正方形/長方形 41"/>
          <p:cNvSpPr/>
          <p:nvPr/>
        </p:nvSpPr>
        <p:spPr>
          <a:xfrm>
            <a:off x="8918021" y="36754"/>
            <a:ext cx="921485" cy="37714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lnSpc>
                <a:spcPts val="2000"/>
              </a:lnSpc>
            </a:pPr>
            <a:r>
              <a:rPr kumimoji="1" lang="ja-JP" altLang="en-US" dirty="0" smtClean="0">
                <a:solidFill>
                  <a:schemeClr val="tx1"/>
                </a:solidFill>
                <a:latin typeface="Meiryo UI" panose="020B0604030504040204" pitchFamily="50" charset="-128"/>
                <a:ea typeface="Meiryo UI" panose="020B0604030504040204" pitchFamily="50" charset="-128"/>
              </a:rPr>
              <a:t>資料１</a:t>
            </a: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48" name="テキスト ボックス 47"/>
          <p:cNvSpPr txBox="1"/>
          <p:nvPr/>
        </p:nvSpPr>
        <p:spPr>
          <a:xfrm>
            <a:off x="70971" y="4155732"/>
            <a:ext cx="9670725" cy="646331"/>
          </a:xfrm>
          <a:prstGeom prst="rect">
            <a:avLst/>
          </a:prstGeom>
          <a:noFill/>
          <a:ln>
            <a:noFill/>
          </a:ln>
        </p:spPr>
        <p:txBody>
          <a:bodyPr wrap="square" rtlCol="0">
            <a:spAutoFit/>
          </a:bodyPr>
          <a:lstStyle/>
          <a:p>
            <a:r>
              <a:rPr lang="ja-JP" altLang="en-US" sz="1200" u="sng" dirty="0" smtClean="0">
                <a:solidFill>
                  <a:sysClr val="windowText" lastClr="000000"/>
                </a:solidFill>
                <a:latin typeface="Meiryo UI" panose="020B0604030504040204" pitchFamily="50" charset="-128"/>
                <a:ea typeface="Meiryo UI" panose="020B0604030504040204" pitchFamily="50" charset="-128"/>
              </a:rPr>
              <a:t>■</a:t>
            </a:r>
            <a:r>
              <a:rPr lang="ja-JP" altLang="en-US" sz="1200" u="sng" dirty="0">
                <a:solidFill>
                  <a:sysClr val="windowText" lastClr="000000"/>
                </a:solidFill>
                <a:latin typeface="Meiryo UI" panose="020B0604030504040204" pitchFamily="50" charset="-128"/>
                <a:ea typeface="Meiryo UI" panose="020B0604030504040204" pitchFamily="50" charset="-128"/>
              </a:rPr>
              <a:t>来場者アンケート結果</a:t>
            </a:r>
            <a:endParaRPr lang="en-US" altLang="ja-JP" sz="1200" u="sng" dirty="0">
              <a:solidFill>
                <a:sysClr val="windowText" lastClr="000000"/>
              </a:solidFill>
              <a:latin typeface="Meiryo UI" panose="020B0604030504040204" pitchFamily="50" charset="-128"/>
              <a:ea typeface="Meiryo UI" panose="020B0604030504040204" pitchFamily="50" charset="-128"/>
            </a:endParaRPr>
          </a:p>
          <a:p>
            <a:r>
              <a:rPr lang="ja-JP" altLang="en-US" sz="1200" dirty="0">
                <a:solidFill>
                  <a:sysClr val="windowText" lastClr="000000"/>
                </a:solidFill>
                <a:latin typeface="Meiryo UI" panose="020B0604030504040204" pitchFamily="50" charset="-128"/>
                <a:ea typeface="Meiryo UI" panose="020B0604030504040204" pitchFamily="50" charset="-128"/>
              </a:rPr>
              <a:t>　・「</a:t>
            </a:r>
            <a:r>
              <a:rPr lang="en-US" altLang="ja-JP" sz="1200" dirty="0">
                <a:solidFill>
                  <a:sysClr val="windowText" lastClr="000000"/>
                </a:solidFill>
                <a:latin typeface="Meiryo UI" panose="020B0604030504040204" pitchFamily="50" charset="-128"/>
                <a:ea typeface="Meiryo UI" panose="020B0604030504040204" pitchFamily="50" charset="-128"/>
              </a:rPr>
              <a:t>10</a:t>
            </a:r>
            <a:r>
              <a:rPr lang="ja-JP" altLang="en-US" sz="1200" dirty="0">
                <a:solidFill>
                  <a:sysClr val="windowText" lastClr="000000"/>
                </a:solidFill>
                <a:latin typeface="Meiryo UI" panose="020B0604030504040204" pitchFamily="50" charset="-128"/>
                <a:ea typeface="Meiryo UI" panose="020B0604030504040204" pitchFamily="50" charset="-128"/>
              </a:rPr>
              <a:t>歳若返り」プロジェクト認知度：言葉・内容両方認知</a:t>
            </a:r>
            <a:r>
              <a:rPr lang="ja-JP" altLang="en-US" sz="1200" dirty="0" smtClean="0">
                <a:solidFill>
                  <a:sysClr val="windowText" lastClr="000000"/>
                </a:solidFill>
                <a:latin typeface="Meiryo UI" panose="020B0604030504040204" pitchFamily="50" charset="-128"/>
                <a:ea typeface="Meiryo UI" panose="020B0604030504040204" pitchFamily="50" charset="-128"/>
              </a:rPr>
              <a:t>（</a:t>
            </a:r>
            <a:r>
              <a:rPr lang="en-US" altLang="ja-JP" sz="1200" dirty="0">
                <a:solidFill>
                  <a:sysClr val="windowText" lastClr="000000"/>
                </a:solidFill>
                <a:latin typeface="Meiryo UI" panose="020B0604030504040204" pitchFamily="50" charset="-128"/>
                <a:ea typeface="Meiryo UI" panose="020B0604030504040204" pitchFamily="50" charset="-128"/>
              </a:rPr>
              <a:t>9</a:t>
            </a:r>
            <a:r>
              <a:rPr lang="en-US" altLang="ja-JP" sz="1200" dirty="0" smtClean="0">
                <a:solidFill>
                  <a:sysClr val="windowText" lastClr="000000"/>
                </a:solidFill>
                <a:latin typeface="Meiryo UI" panose="020B0604030504040204" pitchFamily="50" charset="-128"/>
                <a:ea typeface="Meiryo UI" panose="020B0604030504040204" pitchFamily="50" charset="-128"/>
              </a:rPr>
              <a:t>%</a:t>
            </a:r>
            <a:r>
              <a:rPr lang="ja-JP" altLang="en-US" sz="1200" dirty="0">
                <a:solidFill>
                  <a:sysClr val="windowText" lastClr="000000"/>
                </a:solidFill>
                <a:latin typeface="Meiryo UI" panose="020B0604030504040204" pitchFamily="50" charset="-128"/>
                <a:ea typeface="Meiryo UI" panose="020B0604030504040204" pitchFamily="50" charset="-128"/>
              </a:rPr>
              <a:t>）、言葉のみ認知</a:t>
            </a:r>
            <a:r>
              <a:rPr lang="ja-JP" altLang="en-US" sz="1200" dirty="0" smtClean="0">
                <a:solidFill>
                  <a:sysClr val="windowText" lastClr="000000"/>
                </a:solidFill>
                <a:latin typeface="Meiryo UI" panose="020B0604030504040204" pitchFamily="50" charset="-128"/>
                <a:ea typeface="Meiryo UI" panose="020B0604030504040204" pitchFamily="50" charset="-128"/>
              </a:rPr>
              <a:t>（</a:t>
            </a:r>
            <a:r>
              <a:rPr lang="en-US" altLang="ja-JP" sz="1200" dirty="0" smtClean="0">
                <a:solidFill>
                  <a:sysClr val="windowText" lastClr="000000"/>
                </a:solidFill>
                <a:latin typeface="Meiryo UI" panose="020B0604030504040204" pitchFamily="50" charset="-128"/>
                <a:ea typeface="Meiryo UI" panose="020B0604030504040204" pitchFamily="50" charset="-128"/>
              </a:rPr>
              <a:t>27%</a:t>
            </a:r>
            <a:r>
              <a:rPr lang="ja-JP" altLang="en-US" sz="1200" dirty="0">
                <a:solidFill>
                  <a:sysClr val="windowText" lastClr="000000"/>
                </a:solidFill>
                <a:latin typeface="Meiryo UI" panose="020B0604030504040204" pitchFamily="50" charset="-128"/>
                <a:ea typeface="Meiryo UI" panose="020B0604030504040204" pitchFamily="50" charset="-128"/>
              </a:rPr>
              <a:t>）、言葉・内容両方知らない</a:t>
            </a:r>
            <a:r>
              <a:rPr lang="ja-JP" altLang="en-US" sz="1200" dirty="0" smtClean="0">
                <a:solidFill>
                  <a:sysClr val="windowText" lastClr="000000"/>
                </a:solidFill>
                <a:latin typeface="Meiryo UI" panose="020B0604030504040204" pitchFamily="50" charset="-128"/>
                <a:ea typeface="Meiryo UI" panose="020B0604030504040204" pitchFamily="50" charset="-128"/>
              </a:rPr>
              <a:t>（</a:t>
            </a:r>
            <a:r>
              <a:rPr lang="en-US" altLang="ja-JP" sz="1200" dirty="0" smtClean="0">
                <a:solidFill>
                  <a:sysClr val="windowText" lastClr="000000"/>
                </a:solidFill>
                <a:latin typeface="Meiryo UI" panose="020B0604030504040204" pitchFamily="50" charset="-128"/>
                <a:ea typeface="Meiryo UI" panose="020B0604030504040204" pitchFamily="50" charset="-128"/>
              </a:rPr>
              <a:t>64%</a:t>
            </a:r>
            <a:r>
              <a:rPr lang="ja-JP" altLang="en-US" sz="1200" dirty="0">
                <a:solidFill>
                  <a:sysClr val="windowText" lastClr="000000"/>
                </a:solidFill>
                <a:latin typeface="Meiryo UI" panose="020B0604030504040204" pitchFamily="50" charset="-128"/>
                <a:ea typeface="Meiryo UI" panose="020B0604030504040204" pitchFamily="50" charset="-128"/>
              </a:rPr>
              <a:t>）</a:t>
            </a:r>
            <a:endParaRPr lang="en-US" altLang="ja-JP" sz="1200" dirty="0">
              <a:solidFill>
                <a:sysClr val="windowText" lastClr="000000"/>
              </a:solidFill>
              <a:latin typeface="Meiryo UI" panose="020B0604030504040204" pitchFamily="50" charset="-128"/>
              <a:ea typeface="Meiryo UI" panose="020B0604030504040204" pitchFamily="50" charset="-128"/>
            </a:endParaRPr>
          </a:p>
          <a:p>
            <a:r>
              <a:rPr lang="ja-JP" altLang="en-US" sz="1200" dirty="0">
                <a:solidFill>
                  <a:sysClr val="windowText" lastClr="000000"/>
                </a:solidFill>
                <a:latin typeface="Meiryo UI" panose="020B0604030504040204" pitchFamily="50" charset="-128"/>
                <a:ea typeface="Meiryo UI" panose="020B0604030504040204" pitchFamily="50" charset="-128"/>
              </a:rPr>
              <a:t>  </a:t>
            </a:r>
            <a:r>
              <a:rPr lang="ja-JP" altLang="en-US" sz="1200" dirty="0" smtClean="0">
                <a:solidFill>
                  <a:sysClr val="windowText" lastClr="000000"/>
                </a:solidFill>
                <a:latin typeface="Meiryo UI" panose="020B0604030504040204" pitchFamily="50" charset="-128"/>
                <a:ea typeface="Meiryo UI" panose="020B0604030504040204" pitchFamily="50" charset="-128"/>
              </a:rPr>
              <a:t>・</a:t>
            </a:r>
            <a:r>
              <a:rPr lang="ja-JP" altLang="en-US" sz="1200" dirty="0">
                <a:solidFill>
                  <a:sysClr val="windowText" lastClr="000000"/>
                </a:solidFill>
                <a:latin typeface="Meiryo UI" panose="020B0604030504040204" pitchFamily="50" charset="-128"/>
                <a:ea typeface="Meiryo UI" panose="020B0604030504040204" pitchFamily="50" charset="-128"/>
              </a:rPr>
              <a:t>講座</a:t>
            </a:r>
            <a:r>
              <a:rPr lang="ja-JP" altLang="en-US" sz="1200" dirty="0" smtClean="0">
                <a:solidFill>
                  <a:sysClr val="windowText" lastClr="000000"/>
                </a:solidFill>
                <a:latin typeface="Meiryo UI" panose="020B0604030504040204" pitchFamily="50" charset="-128"/>
                <a:ea typeface="Meiryo UI" panose="020B0604030504040204" pitchFamily="50" charset="-128"/>
              </a:rPr>
              <a:t>に</a:t>
            </a:r>
            <a:r>
              <a:rPr lang="ja-JP" altLang="en-US" sz="1200" dirty="0">
                <a:solidFill>
                  <a:sysClr val="windowText" lastClr="000000"/>
                </a:solidFill>
                <a:latin typeface="Meiryo UI" panose="020B0604030504040204" pitchFamily="50" charset="-128"/>
                <a:ea typeface="Meiryo UI" panose="020B0604030504040204" pitchFamily="50" charset="-128"/>
              </a:rPr>
              <a:t>参加したことで何かに取り組みたいと思ったか</a:t>
            </a:r>
            <a:r>
              <a:rPr lang="ja-JP" altLang="en-US" sz="1200" dirty="0" smtClean="0">
                <a:solidFill>
                  <a:sysClr val="windowText" lastClr="000000"/>
                </a:solidFill>
                <a:latin typeface="Meiryo UI" panose="020B0604030504040204" pitchFamily="50" charset="-128"/>
                <a:ea typeface="Meiryo UI" panose="020B0604030504040204" pitchFamily="50" charset="-128"/>
              </a:rPr>
              <a:t>：</a:t>
            </a:r>
            <a:r>
              <a:rPr lang="en-US" altLang="ja-JP" sz="1200" dirty="0" smtClean="0">
                <a:solidFill>
                  <a:sysClr val="windowText" lastClr="000000"/>
                </a:solidFill>
                <a:latin typeface="Meiryo UI" panose="020B0604030504040204" pitchFamily="50" charset="-128"/>
                <a:ea typeface="Meiryo UI" panose="020B0604030504040204" pitchFamily="50" charset="-128"/>
              </a:rPr>
              <a:t>58%</a:t>
            </a:r>
            <a:r>
              <a:rPr lang="ja-JP" altLang="en-US" sz="1200" dirty="0">
                <a:solidFill>
                  <a:sysClr val="windowText" lastClr="000000"/>
                </a:solidFill>
                <a:latin typeface="Meiryo UI" panose="020B0604030504040204" pitchFamily="50" charset="-128"/>
                <a:ea typeface="Meiryo UI" panose="020B0604030504040204" pitchFamily="50" charset="-128"/>
              </a:rPr>
              <a:t>　・同じよう</a:t>
            </a:r>
            <a:r>
              <a:rPr lang="ja-JP" altLang="en-US" sz="1200" dirty="0" smtClean="0">
                <a:solidFill>
                  <a:sysClr val="windowText" lastClr="000000"/>
                </a:solidFill>
                <a:latin typeface="Meiryo UI" panose="020B0604030504040204" pitchFamily="50" charset="-128"/>
                <a:ea typeface="Meiryo UI" panose="020B0604030504040204" pitchFamily="50" charset="-128"/>
              </a:rPr>
              <a:t>な</a:t>
            </a:r>
            <a:r>
              <a:rPr lang="ja-JP" altLang="en-US" sz="1200" dirty="0">
                <a:solidFill>
                  <a:sysClr val="windowText" lastClr="000000"/>
                </a:solidFill>
                <a:latin typeface="Meiryo UI" panose="020B0604030504040204" pitchFamily="50" charset="-128"/>
                <a:ea typeface="Meiryo UI" panose="020B0604030504040204" pitchFamily="50" charset="-128"/>
              </a:rPr>
              <a:t>講座</a:t>
            </a:r>
            <a:r>
              <a:rPr lang="ja-JP" altLang="en-US" sz="1200" dirty="0" smtClean="0">
                <a:solidFill>
                  <a:sysClr val="windowText" lastClr="000000"/>
                </a:solidFill>
                <a:latin typeface="Meiryo UI" panose="020B0604030504040204" pitchFamily="50" charset="-128"/>
                <a:ea typeface="Meiryo UI" panose="020B0604030504040204" pitchFamily="50" charset="-128"/>
              </a:rPr>
              <a:t>が</a:t>
            </a:r>
            <a:r>
              <a:rPr lang="ja-JP" altLang="en-US" sz="1200" dirty="0">
                <a:solidFill>
                  <a:sysClr val="windowText" lastClr="000000"/>
                </a:solidFill>
                <a:latin typeface="Meiryo UI" panose="020B0604030504040204" pitchFamily="50" charset="-128"/>
                <a:ea typeface="Meiryo UI" panose="020B0604030504040204" pitchFamily="50" charset="-128"/>
              </a:rPr>
              <a:t>あればまた参加したい</a:t>
            </a:r>
            <a:r>
              <a:rPr lang="ja-JP" altLang="en-US" sz="1200" dirty="0" smtClean="0">
                <a:solidFill>
                  <a:sysClr val="windowText" lastClr="000000"/>
                </a:solidFill>
                <a:latin typeface="Meiryo UI" panose="020B0604030504040204" pitchFamily="50" charset="-128"/>
                <a:ea typeface="Meiryo UI" panose="020B0604030504040204" pitchFamily="50" charset="-128"/>
              </a:rPr>
              <a:t>：</a:t>
            </a:r>
            <a:r>
              <a:rPr lang="en-US" altLang="ja-JP" sz="1200" dirty="0" smtClean="0">
                <a:solidFill>
                  <a:sysClr val="windowText" lastClr="000000"/>
                </a:solidFill>
                <a:latin typeface="Meiryo UI" panose="020B0604030504040204" pitchFamily="50" charset="-128"/>
                <a:ea typeface="Meiryo UI" panose="020B0604030504040204" pitchFamily="50" charset="-128"/>
              </a:rPr>
              <a:t>95%</a:t>
            </a:r>
            <a:endParaRPr lang="en-US" altLang="ja-JP" sz="1200" dirty="0">
              <a:solidFill>
                <a:sysClr val="windowText" lastClr="000000"/>
              </a:solidFill>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a:blip r:embed="rId4"/>
          <a:stretch>
            <a:fillRect/>
          </a:stretch>
        </p:blipFill>
        <p:spPr>
          <a:xfrm>
            <a:off x="62361" y="5145383"/>
            <a:ext cx="3505504" cy="1700931"/>
          </a:xfrm>
          <a:prstGeom prst="rect">
            <a:avLst/>
          </a:prstGeom>
        </p:spPr>
      </p:pic>
      <p:sp>
        <p:nvSpPr>
          <p:cNvPr id="2" name="テキスト ボックス 1"/>
          <p:cNvSpPr txBox="1"/>
          <p:nvPr/>
        </p:nvSpPr>
        <p:spPr>
          <a:xfrm>
            <a:off x="2124891" y="5059767"/>
            <a:ext cx="1056638" cy="861774"/>
          </a:xfrm>
          <a:prstGeom prst="rect">
            <a:avLst/>
          </a:prstGeom>
          <a:solidFill>
            <a:schemeClr val="bg1"/>
          </a:solidFill>
          <a:ln>
            <a:solidFill>
              <a:schemeClr val="tx1"/>
            </a:solidFill>
          </a:ln>
        </p:spPr>
        <p:txBody>
          <a:bodyPr wrap="square" rtlCol="0">
            <a:spAutoFit/>
          </a:bodyPr>
          <a:lstStyle/>
          <a:p>
            <a:r>
              <a:rPr kumimoji="1" lang="ja-JP" altLang="en-US" sz="1000" dirty="0" smtClean="0">
                <a:latin typeface="Meiryo UI" panose="020B0604030504040204" pitchFamily="50" charset="-128"/>
                <a:ea typeface="Meiryo UI" panose="020B0604030504040204" pitchFamily="50" charset="-128"/>
              </a:rPr>
              <a:t>認知機能検査について、いずれの検査項目も</a:t>
            </a:r>
            <a:r>
              <a:rPr kumimoji="1" lang="en-US" altLang="ja-JP" sz="1000" dirty="0" smtClean="0">
                <a:latin typeface="Meiryo UI" panose="020B0604030504040204" pitchFamily="50" charset="-128"/>
                <a:ea typeface="Meiryo UI" panose="020B0604030504040204" pitchFamily="50" charset="-128"/>
              </a:rPr>
              <a:t>1%</a:t>
            </a:r>
            <a:r>
              <a:rPr kumimoji="1" lang="ja-JP" altLang="en-US" sz="1000" dirty="0" smtClean="0">
                <a:latin typeface="Meiryo UI" panose="020B0604030504040204" pitchFamily="50" charset="-128"/>
                <a:ea typeface="Meiryo UI" panose="020B0604030504040204" pitchFamily="50" charset="-128"/>
              </a:rPr>
              <a:t>有意で７回目の検査結果が向上</a:t>
            </a:r>
            <a:endParaRPr kumimoji="1" lang="ja-JP" altLang="en-US" sz="1000" dirty="0">
              <a:latin typeface="Meiryo UI" panose="020B0604030504040204" pitchFamily="50" charset="-128"/>
              <a:ea typeface="Meiryo UI" panose="020B0604030504040204" pitchFamily="50" charset="-128"/>
            </a:endParaRPr>
          </a:p>
        </p:txBody>
      </p:sp>
      <p:sp>
        <p:nvSpPr>
          <p:cNvPr id="45" name="テキスト ボックス 44"/>
          <p:cNvSpPr txBox="1"/>
          <p:nvPr/>
        </p:nvSpPr>
        <p:spPr>
          <a:xfrm>
            <a:off x="3309301" y="4859746"/>
            <a:ext cx="3441506" cy="1823576"/>
          </a:xfrm>
          <a:prstGeom prst="rect">
            <a:avLst/>
          </a:prstGeom>
          <a:solidFill>
            <a:schemeClr val="bg1"/>
          </a:solidFill>
          <a:ln>
            <a:solidFill>
              <a:schemeClr val="tx1"/>
            </a:solidFill>
            <a:prstDash val="sysDash"/>
          </a:ln>
        </p:spPr>
        <p:txBody>
          <a:bodyPr wrap="square" rtlCol="0">
            <a:spAutoFit/>
          </a:bodyPr>
          <a:lstStyle/>
          <a:p>
            <a:pPr>
              <a:lnSpc>
                <a:spcPts val="1500"/>
              </a:lnSpc>
            </a:pPr>
            <a:r>
              <a:rPr lang="ja-JP" altLang="en-US" sz="1000" dirty="0" smtClean="0">
                <a:solidFill>
                  <a:sysClr val="windowText" lastClr="000000"/>
                </a:solidFill>
                <a:latin typeface="Meiryo UI" panose="020B0604030504040204" pitchFamily="50" charset="-128"/>
                <a:ea typeface="Meiryo UI" panose="020B0604030504040204" pitchFamily="50" charset="-128"/>
              </a:rPr>
              <a:t>（</a:t>
            </a:r>
            <a:r>
              <a:rPr lang="en-US" altLang="ja-JP" sz="1000" dirty="0" smtClean="0">
                <a:solidFill>
                  <a:sysClr val="windowText" lastClr="000000"/>
                </a:solidFill>
                <a:latin typeface="Meiryo UI" panose="020B0604030504040204" pitchFamily="50" charset="-128"/>
                <a:ea typeface="Meiryo UI" panose="020B0604030504040204" pitchFamily="50" charset="-128"/>
              </a:rPr>
              <a:t>※</a:t>
            </a:r>
            <a:r>
              <a:rPr lang="ja-JP" altLang="en-US" sz="1000" dirty="0" smtClean="0">
                <a:solidFill>
                  <a:sysClr val="windowText" lastClr="000000"/>
                </a:solidFill>
                <a:latin typeface="Meiryo UI" panose="020B0604030504040204" pitchFamily="50" charset="-128"/>
                <a:ea typeface="Meiryo UI" panose="020B0604030504040204" pitchFamily="50" charset="-128"/>
              </a:rPr>
              <a:t>）実施した認知機能テスト（①→④の順番で実施した）</a:t>
            </a:r>
            <a:endParaRPr lang="en-US" altLang="ja-JP" sz="1000" dirty="0" smtClean="0">
              <a:solidFill>
                <a:sysClr val="windowText" lastClr="000000"/>
              </a:solidFill>
              <a:latin typeface="Meiryo UI" panose="020B0604030504040204" pitchFamily="50" charset="-128"/>
              <a:ea typeface="Meiryo UI" panose="020B0604030504040204" pitchFamily="50" charset="-128"/>
            </a:endParaRPr>
          </a:p>
          <a:p>
            <a:pPr>
              <a:lnSpc>
                <a:spcPts val="1500"/>
              </a:lnSpc>
            </a:pPr>
            <a:r>
              <a:rPr lang="ja-JP" altLang="en-US" sz="1000" dirty="0" smtClean="0">
                <a:solidFill>
                  <a:sysClr val="windowText" lastClr="000000"/>
                </a:solidFill>
                <a:latin typeface="Meiryo UI" panose="020B0604030504040204" pitchFamily="50" charset="-128"/>
                <a:ea typeface="Meiryo UI" panose="020B0604030504040204" pitchFamily="50" charset="-128"/>
              </a:rPr>
              <a:t>①単語記憶（即時再生）（集団式松井</a:t>
            </a:r>
            <a:r>
              <a:rPr lang="en-US" altLang="ja-JP" sz="1000" dirty="0" smtClean="0">
                <a:solidFill>
                  <a:sysClr val="windowText" lastClr="000000"/>
                </a:solidFill>
                <a:latin typeface="Meiryo UI" panose="020B0604030504040204" pitchFamily="50" charset="-128"/>
                <a:ea typeface="Meiryo UI" panose="020B0604030504040204" pitchFamily="50" charset="-128"/>
              </a:rPr>
              <a:t>10</a:t>
            </a:r>
            <a:r>
              <a:rPr lang="ja-JP" altLang="en-US" sz="1000" dirty="0" smtClean="0">
                <a:solidFill>
                  <a:sysClr val="windowText" lastClr="000000"/>
                </a:solidFill>
                <a:latin typeface="Meiryo UI" panose="020B0604030504040204" pitchFamily="50" charset="-128"/>
                <a:ea typeface="Meiryo UI" panose="020B0604030504040204" pitchFamily="50" charset="-128"/>
              </a:rPr>
              <a:t>単語記憶テスト）</a:t>
            </a:r>
            <a:endParaRPr lang="en-US" altLang="ja-JP" sz="1000" dirty="0" smtClean="0">
              <a:solidFill>
                <a:sysClr val="windowText" lastClr="000000"/>
              </a:solidFill>
              <a:latin typeface="Meiryo UI" panose="020B0604030504040204" pitchFamily="50" charset="-128"/>
              <a:ea typeface="Meiryo UI" panose="020B0604030504040204" pitchFamily="50" charset="-128"/>
            </a:endParaRPr>
          </a:p>
          <a:p>
            <a:pPr>
              <a:lnSpc>
                <a:spcPts val="1500"/>
              </a:lnSpc>
            </a:pPr>
            <a:r>
              <a:rPr lang="ja-JP" altLang="en-US" sz="1000" dirty="0">
                <a:solidFill>
                  <a:sysClr val="windowText" lastClr="000000"/>
                </a:solidFill>
                <a:latin typeface="Meiryo UI" panose="020B0604030504040204" pitchFamily="50" charset="-128"/>
                <a:ea typeface="Meiryo UI" panose="020B0604030504040204" pitchFamily="50" charset="-128"/>
              </a:rPr>
              <a:t>➡</a:t>
            </a:r>
            <a:r>
              <a:rPr lang="en-US" altLang="ja-JP" sz="1000" dirty="0" smtClean="0">
                <a:solidFill>
                  <a:sysClr val="windowText" lastClr="000000"/>
                </a:solidFill>
                <a:latin typeface="Meiryo UI" panose="020B0604030504040204" pitchFamily="50" charset="-128"/>
                <a:ea typeface="Meiryo UI" panose="020B0604030504040204" pitchFamily="50" charset="-128"/>
              </a:rPr>
              <a:t>10</a:t>
            </a:r>
            <a:r>
              <a:rPr lang="ja-JP" altLang="en-US" sz="1000" dirty="0" smtClean="0">
                <a:solidFill>
                  <a:sysClr val="windowText" lastClr="000000"/>
                </a:solidFill>
                <a:latin typeface="Meiryo UI" panose="020B0604030504040204" pitchFamily="50" charset="-128"/>
                <a:ea typeface="Meiryo UI" panose="020B0604030504040204" pitchFamily="50" charset="-128"/>
              </a:rPr>
              <a:t>単語読み上げた後、覚えた単語をすぐに書き出す</a:t>
            </a:r>
            <a:endParaRPr lang="en-US" altLang="ja-JP" sz="1000" dirty="0" smtClean="0">
              <a:solidFill>
                <a:sysClr val="windowText" lastClr="000000"/>
              </a:solidFill>
              <a:latin typeface="Meiryo UI" panose="020B0604030504040204" pitchFamily="50" charset="-128"/>
              <a:ea typeface="Meiryo UI" panose="020B0604030504040204" pitchFamily="50" charset="-128"/>
            </a:endParaRPr>
          </a:p>
          <a:p>
            <a:pPr>
              <a:lnSpc>
                <a:spcPts val="1500"/>
              </a:lnSpc>
            </a:pPr>
            <a:r>
              <a:rPr lang="ja-JP" altLang="en-US" sz="1000" dirty="0">
                <a:solidFill>
                  <a:sysClr val="windowText" lastClr="000000"/>
                </a:solidFill>
                <a:latin typeface="Meiryo UI" panose="020B0604030504040204" pitchFamily="50" charset="-128"/>
                <a:ea typeface="Meiryo UI" panose="020B0604030504040204" pitchFamily="50" charset="-128"/>
              </a:rPr>
              <a:t>②</a:t>
            </a:r>
            <a:r>
              <a:rPr lang="ja-JP" altLang="en-US" sz="1000" dirty="0" smtClean="0">
                <a:solidFill>
                  <a:sysClr val="windowText" lastClr="000000"/>
                </a:solidFill>
                <a:latin typeface="Meiryo UI" panose="020B0604030504040204" pitchFamily="50" charset="-128"/>
                <a:ea typeface="Meiryo UI" panose="020B0604030504040204" pitchFamily="50" charset="-128"/>
              </a:rPr>
              <a:t>注意力・判断力（山口漢字符号変換テスト）</a:t>
            </a:r>
            <a:endParaRPr lang="en-US" altLang="ja-JP" sz="1000" dirty="0" smtClean="0">
              <a:solidFill>
                <a:sysClr val="windowText" lastClr="000000"/>
              </a:solidFill>
              <a:latin typeface="Meiryo UI" panose="020B0604030504040204" pitchFamily="50" charset="-128"/>
              <a:ea typeface="Meiryo UI" panose="020B0604030504040204" pitchFamily="50" charset="-128"/>
            </a:endParaRPr>
          </a:p>
          <a:p>
            <a:pPr>
              <a:lnSpc>
                <a:spcPts val="1500"/>
              </a:lnSpc>
            </a:pPr>
            <a:r>
              <a:rPr lang="ja-JP" altLang="en-US" sz="1000" dirty="0">
                <a:solidFill>
                  <a:sysClr val="windowText" lastClr="000000"/>
                </a:solidFill>
                <a:latin typeface="Meiryo UI" panose="020B0604030504040204" pitchFamily="50" charset="-128"/>
                <a:ea typeface="Meiryo UI" panose="020B0604030504040204" pitchFamily="50" charset="-128"/>
              </a:rPr>
              <a:t>➡</a:t>
            </a:r>
            <a:r>
              <a:rPr lang="ja-JP" altLang="en-US" sz="1000" dirty="0" smtClean="0">
                <a:solidFill>
                  <a:sysClr val="windowText" lastClr="000000"/>
                </a:solidFill>
                <a:latin typeface="Meiryo UI" panose="020B0604030504040204" pitchFamily="50" charset="-128"/>
                <a:ea typeface="Meiryo UI" panose="020B0604030504040204" pitchFamily="50" charset="-128"/>
              </a:rPr>
              <a:t>色を表す漢字を、対応する記号に変換する</a:t>
            </a:r>
            <a:endParaRPr lang="en-US" altLang="ja-JP" sz="1000" dirty="0" smtClean="0">
              <a:solidFill>
                <a:sysClr val="windowText" lastClr="000000"/>
              </a:solidFill>
              <a:latin typeface="Meiryo UI" panose="020B0604030504040204" pitchFamily="50" charset="-128"/>
              <a:ea typeface="Meiryo UI" panose="020B0604030504040204" pitchFamily="50" charset="-128"/>
            </a:endParaRPr>
          </a:p>
          <a:p>
            <a:pPr>
              <a:lnSpc>
                <a:spcPts val="1500"/>
              </a:lnSpc>
            </a:pPr>
            <a:r>
              <a:rPr lang="ja-JP" altLang="en-US" sz="1000" dirty="0" smtClean="0">
                <a:solidFill>
                  <a:sysClr val="windowText" lastClr="000000"/>
                </a:solidFill>
                <a:latin typeface="Meiryo UI" panose="020B0604030504040204" pitchFamily="50" charset="-128"/>
                <a:ea typeface="Meiryo UI" panose="020B0604030504040204" pitchFamily="50" charset="-128"/>
              </a:rPr>
              <a:t>③単語想起</a:t>
            </a:r>
            <a:endParaRPr lang="en-US" altLang="ja-JP" sz="1000" dirty="0" smtClean="0">
              <a:solidFill>
                <a:sysClr val="windowText" lastClr="000000"/>
              </a:solidFill>
              <a:latin typeface="Meiryo UI" panose="020B0604030504040204" pitchFamily="50" charset="-128"/>
              <a:ea typeface="Meiryo UI" panose="020B0604030504040204" pitchFamily="50" charset="-128"/>
            </a:endParaRPr>
          </a:p>
          <a:p>
            <a:pPr>
              <a:lnSpc>
                <a:spcPts val="1500"/>
              </a:lnSpc>
            </a:pPr>
            <a:r>
              <a:rPr lang="ja-JP" altLang="en-US" sz="1000" dirty="0">
                <a:solidFill>
                  <a:sysClr val="windowText" lastClr="000000"/>
                </a:solidFill>
                <a:latin typeface="Meiryo UI" panose="020B0604030504040204" pitchFamily="50" charset="-128"/>
                <a:ea typeface="Meiryo UI" panose="020B0604030504040204" pitchFamily="50" charset="-128"/>
              </a:rPr>
              <a:t>➡</a:t>
            </a:r>
            <a:r>
              <a:rPr lang="ja-JP" altLang="en-US" sz="1000" dirty="0" smtClean="0">
                <a:solidFill>
                  <a:sysClr val="windowText" lastClr="000000"/>
                </a:solidFill>
                <a:latin typeface="Meiryo UI" panose="020B0604030504040204" pitchFamily="50" charset="-128"/>
                <a:ea typeface="Meiryo UI" panose="020B0604030504040204" pitchFamily="50" charset="-128"/>
              </a:rPr>
              <a:t>動物名を１分間でなるべくたくさん書いてもらう</a:t>
            </a:r>
            <a:endParaRPr lang="en-US" altLang="ja-JP" sz="1000" dirty="0" smtClean="0">
              <a:solidFill>
                <a:sysClr val="windowText" lastClr="000000"/>
              </a:solidFill>
              <a:latin typeface="Meiryo UI" panose="020B0604030504040204" pitchFamily="50" charset="-128"/>
              <a:ea typeface="Meiryo UI" panose="020B0604030504040204" pitchFamily="50" charset="-128"/>
            </a:endParaRPr>
          </a:p>
          <a:p>
            <a:pPr>
              <a:lnSpc>
                <a:spcPts val="1500"/>
              </a:lnSpc>
            </a:pPr>
            <a:r>
              <a:rPr lang="ja-JP" altLang="en-US" sz="1000" dirty="0" smtClean="0">
                <a:solidFill>
                  <a:sysClr val="windowText" lastClr="000000"/>
                </a:solidFill>
                <a:latin typeface="Meiryo UI" panose="020B0604030504040204" pitchFamily="50" charset="-128"/>
                <a:ea typeface="Meiryo UI" panose="020B0604030504040204" pitchFamily="50" charset="-128"/>
              </a:rPr>
              <a:t>④単語</a:t>
            </a:r>
            <a:r>
              <a:rPr lang="ja-JP" altLang="en-US" sz="1000" dirty="0">
                <a:solidFill>
                  <a:sysClr val="windowText" lastClr="000000"/>
                </a:solidFill>
                <a:latin typeface="Meiryo UI" panose="020B0604030504040204" pitchFamily="50" charset="-128"/>
                <a:ea typeface="Meiryo UI" panose="020B0604030504040204" pitchFamily="50" charset="-128"/>
              </a:rPr>
              <a:t>記憶（遅延再生</a:t>
            </a:r>
            <a:r>
              <a:rPr lang="ja-JP" altLang="en-US" sz="1000" dirty="0" smtClean="0">
                <a:solidFill>
                  <a:sysClr val="windowText" lastClr="000000"/>
                </a:solidFill>
                <a:latin typeface="Meiryo UI" panose="020B0604030504040204" pitchFamily="50" charset="-128"/>
                <a:ea typeface="Meiryo UI" panose="020B0604030504040204" pitchFamily="50" charset="-128"/>
              </a:rPr>
              <a:t>）</a:t>
            </a:r>
            <a:r>
              <a:rPr lang="ja-JP" altLang="en-US" sz="1000" dirty="0">
                <a:solidFill>
                  <a:sysClr val="windowText" lastClr="000000"/>
                </a:solidFill>
                <a:latin typeface="Meiryo UI" panose="020B0604030504040204" pitchFamily="50" charset="-128"/>
                <a:ea typeface="Meiryo UI" panose="020B0604030504040204" pitchFamily="50" charset="-128"/>
              </a:rPr>
              <a:t>（集団式松井</a:t>
            </a:r>
            <a:r>
              <a:rPr lang="en-US" altLang="ja-JP" sz="1000" dirty="0">
                <a:solidFill>
                  <a:sysClr val="windowText" lastClr="000000"/>
                </a:solidFill>
                <a:latin typeface="Meiryo UI" panose="020B0604030504040204" pitchFamily="50" charset="-128"/>
                <a:ea typeface="Meiryo UI" panose="020B0604030504040204" pitchFamily="50" charset="-128"/>
              </a:rPr>
              <a:t>10</a:t>
            </a:r>
            <a:r>
              <a:rPr lang="ja-JP" altLang="en-US" sz="1000" dirty="0">
                <a:solidFill>
                  <a:sysClr val="windowText" lastClr="000000"/>
                </a:solidFill>
                <a:latin typeface="Meiryo UI" panose="020B0604030504040204" pitchFamily="50" charset="-128"/>
                <a:ea typeface="Meiryo UI" panose="020B0604030504040204" pitchFamily="50" charset="-128"/>
              </a:rPr>
              <a:t>単語記憶テスト</a:t>
            </a:r>
            <a:r>
              <a:rPr lang="ja-JP" altLang="en-US" sz="1000" dirty="0" smtClean="0">
                <a:solidFill>
                  <a:sysClr val="windowText" lastClr="000000"/>
                </a:solidFill>
                <a:latin typeface="Meiryo UI" panose="020B0604030504040204" pitchFamily="50" charset="-128"/>
                <a:ea typeface="Meiryo UI" panose="020B0604030504040204" pitchFamily="50" charset="-128"/>
              </a:rPr>
              <a:t>）</a:t>
            </a:r>
            <a:endParaRPr lang="en-US" altLang="ja-JP" sz="1000" dirty="0" smtClean="0">
              <a:solidFill>
                <a:sysClr val="windowText" lastClr="000000"/>
              </a:solidFill>
              <a:latin typeface="Meiryo UI" panose="020B0604030504040204" pitchFamily="50" charset="-128"/>
              <a:ea typeface="Meiryo UI" panose="020B0604030504040204" pitchFamily="50" charset="-128"/>
            </a:endParaRPr>
          </a:p>
          <a:p>
            <a:pPr>
              <a:lnSpc>
                <a:spcPts val="1500"/>
              </a:lnSpc>
            </a:pPr>
            <a:r>
              <a:rPr lang="ja-JP" altLang="en-US" sz="1000" dirty="0">
                <a:solidFill>
                  <a:sysClr val="windowText" lastClr="000000"/>
                </a:solidFill>
                <a:latin typeface="Meiryo UI" panose="020B0604030504040204" pitchFamily="50" charset="-128"/>
                <a:ea typeface="Meiryo UI" panose="020B0604030504040204" pitchFamily="50" charset="-128"/>
              </a:rPr>
              <a:t>➡</a:t>
            </a:r>
            <a:r>
              <a:rPr lang="ja-JP" altLang="en-US" sz="1000" dirty="0" smtClean="0">
                <a:solidFill>
                  <a:sysClr val="windowText" lastClr="000000"/>
                </a:solidFill>
                <a:latin typeface="Meiryo UI" panose="020B0604030504040204" pitchFamily="50" charset="-128"/>
                <a:ea typeface="Meiryo UI" panose="020B0604030504040204" pitchFamily="50" charset="-128"/>
              </a:rPr>
              <a:t>①の</a:t>
            </a:r>
            <a:r>
              <a:rPr lang="en-US" altLang="ja-JP" sz="1000" dirty="0" smtClean="0">
                <a:solidFill>
                  <a:sysClr val="windowText" lastClr="000000"/>
                </a:solidFill>
                <a:latin typeface="Meiryo UI" panose="020B0604030504040204" pitchFamily="50" charset="-128"/>
                <a:ea typeface="Meiryo UI" panose="020B0604030504040204" pitchFamily="50" charset="-128"/>
              </a:rPr>
              <a:t>10</a:t>
            </a:r>
            <a:r>
              <a:rPr lang="ja-JP" altLang="en-US" sz="1000" dirty="0" smtClean="0">
                <a:solidFill>
                  <a:sysClr val="windowText" lastClr="000000"/>
                </a:solidFill>
                <a:latin typeface="Meiryo UI" panose="020B0604030504040204" pitchFamily="50" charset="-128"/>
                <a:ea typeface="Meiryo UI" panose="020B0604030504040204" pitchFamily="50" charset="-128"/>
              </a:rPr>
              <a:t>単語を１分間で思い出して書いてもらう</a:t>
            </a:r>
            <a:endParaRPr lang="en-US" altLang="ja-JP" sz="1000" dirty="0">
              <a:solidFill>
                <a:sysClr val="windowText" lastClr="00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426269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906000" cy="448662"/>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ysClr val="windowText" lastClr="000000"/>
                </a:solidFill>
                <a:latin typeface="Meiryo UI" panose="020B0604030504040204" pitchFamily="50" charset="-128"/>
                <a:ea typeface="Meiryo UI" panose="020B0604030504040204" pitchFamily="50" charset="-128"/>
              </a:rPr>
              <a:t>令和４年度「</a:t>
            </a:r>
            <a:r>
              <a:rPr lang="en-US" altLang="ja-JP" b="1" dirty="0">
                <a:solidFill>
                  <a:sysClr val="windowText" lastClr="000000"/>
                </a:solidFill>
                <a:latin typeface="Meiryo UI" panose="020B0604030504040204" pitchFamily="50" charset="-128"/>
                <a:ea typeface="Meiryo UI" panose="020B0604030504040204" pitchFamily="50" charset="-128"/>
              </a:rPr>
              <a:t>10</a:t>
            </a:r>
            <a:r>
              <a:rPr lang="ja-JP" altLang="en-US" b="1" dirty="0">
                <a:solidFill>
                  <a:sysClr val="windowText" lastClr="000000"/>
                </a:solidFill>
                <a:latin typeface="Meiryo UI" panose="020B0604030504040204" pitchFamily="50" charset="-128"/>
                <a:ea typeface="Meiryo UI" panose="020B0604030504040204" pitchFamily="50" charset="-128"/>
              </a:rPr>
              <a:t>歳若返り」プロジェクト推進事業について</a:t>
            </a:r>
          </a:p>
        </p:txBody>
      </p:sp>
      <p:sp>
        <p:nvSpPr>
          <p:cNvPr id="3" name="テキスト ボックス 2"/>
          <p:cNvSpPr txBox="1"/>
          <p:nvPr/>
        </p:nvSpPr>
        <p:spPr>
          <a:xfrm>
            <a:off x="53028" y="517741"/>
            <a:ext cx="1917686" cy="307777"/>
          </a:xfrm>
          <a:prstGeom prst="rect">
            <a:avLst/>
          </a:prstGeom>
          <a:solidFill>
            <a:schemeClr val="accent5">
              <a:lumMod val="50000"/>
            </a:schemeClr>
          </a:solidFill>
          <a:ln>
            <a:solidFill>
              <a:schemeClr val="accent5">
                <a:lumMod val="50000"/>
              </a:schemeClr>
            </a:solidFill>
          </a:ln>
        </p:spPr>
        <p:txBody>
          <a:bodyPr wrap="square" rtlCol="0">
            <a:spAutoFit/>
          </a:bodyPr>
          <a:lstStyle/>
          <a:p>
            <a:pPr algn="ctr"/>
            <a:r>
              <a:rPr lang="ja-JP" altLang="en-US" sz="1400" b="1" dirty="0">
                <a:solidFill>
                  <a:schemeClr val="bg1"/>
                </a:solidFill>
                <a:latin typeface="Meiryo UI" panose="020B0604030504040204" pitchFamily="50" charset="-128"/>
                <a:ea typeface="Meiryo UI" panose="020B0604030504040204" pitchFamily="50" charset="-128"/>
              </a:rPr>
              <a:t>運動、笑い、音楽</a:t>
            </a:r>
          </a:p>
        </p:txBody>
      </p:sp>
      <p:sp>
        <p:nvSpPr>
          <p:cNvPr id="15" name="テキスト ボックス 14"/>
          <p:cNvSpPr txBox="1"/>
          <p:nvPr/>
        </p:nvSpPr>
        <p:spPr>
          <a:xfrm>
            <a:off x="2969731" y="446742"/>
            <a:ext cx="2597683" cy="523220"/>
          </a:xfrm>
          <a:prstGeom prst="rect">
            <a:avLst/>
          </a:prstGeom>
          <a:noFill/>
          <a:ln>
            <a:noFill/>
          </a:ln>
        </p:spPr>
        <p:txBody>
          <a:bodyPr wrap="square" rtlCol="0">
            <a:spAutoFit/>
          </a:bodyPr>
          <a:lstStyle/>
          <a:p>
            <a:r>
              <a:rPr lang="ja-JP" altLang="en-US" sz="1400" b="1" dirty="0">
                <a:solidFill>
                  <a:sysClr val="windowText" lastClr="000000"/>
                </a:solidFill>
                <a:latin typeface="Meiryo UI" panose="020B0604030504040204" pitchFamily="50" charset="-128"/>
                <a:ea typeface="Meiryo UI" panose="020B0604030504040204" pitchFamily="50" charset="-128"/>
              </a:rPr>
              <a:t>ラフ＆スポーツフェスティバル</a:t>
            </a:r>
            <a:r>
              <a:rPr lang="en-US" altLang="ja-JP" sz="1400" b="1" dirty="0">
                <a:solidFill>
                  <a:sysClr val="windowText" lastClr="000000"/>
                </a:solidFill>
                <a:latin typeface="Meiryo UI" panose="020B0604030504040204" pitchFamily="50" charset="-128"/>
                <a:ea typeface="Meiryo UI" panose="020B0604030504040204" pitchFamily="50" charset="-128"/>
              </a:rPr>
              <a:t>2022</a:t>
            </a:r>
            <a:r>
              <a:rPr lang="ja-JP" altLang="en-US" sz="1400" b="1" dirty="0">
                <a:solidFill>
                  <a:sysClr val="windowText" lastClr="000000"/>
                </a:solidFill>
                <a:latin typeface="Meiryo UI" panose="020B0604030504040204" pitchFamily="50" charset="-128"/>
                <a:ea typeface="Meiryo UI" panose="020B0604030504040204" pitchFamily="50" charset="-128"/>
              </a:rPr>
              <a:t>（吉本興業株式会社）</a:t>
            </a:r>
          </a:p>
        </p:txBody>
      </p:sp>
      <p:sp>
        <p:nvSpPr>
          <p:cNvPr id="17" name="右矢印 16"/>
          <p:cNvSpPr/>
          <p:nvPr/>
        </p:nvSpPr>
        <p:spPr>
          <a:xfrm>
            <a:off x="2293644" y="513780"/>
            <a:ext cx="451814" cy="362404"/>
          </a:xfrm>
          <a:prstGeom prst="rightArrow">
            <a:avLst>
              <a:gd name="adj1" fmla="val 50000"/>
              <a:gd name="adj2" fmla="val 14100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21" name="図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88251" y="1939602"/>
            <a:ext cx="1654805" cy="977617"/>
          </a:xfrm>
          <a:prstGeom prst="rect">
            <a:avLst/>
          </a:prstGeom>
        </p:spPr>
      </p:pic>
      <p:sp>
        <p:nvSpPr>
          <p:cNvPr id="29" name="テキスト ボックス 28"/>
          <p:cNvSpPr txBox="1"/>
          <p:nvPr/>
        </p:nvSpPr>
        <p:spPr>
          <a:xfrm>
            <a:off x="0" y="1212355"/>
            <a:ext cx="7245286" cy="461665"/>
          </a:xfrm>
          <a:prstGeom prst="rect">
            <a:avLst/>
          </a:prstGeom>
          <a:noFill/>
          <a:ln>
            <a:noFill/>
          </a:ln>
        </p:spPr>
        <p:txBody>
          <a:bodyPr wrap="square" rtlCol="0">
            <a:spAutoFit/>
          </a:bodyPr>
          <a:lstStyle/>
          <a:p>
            <a:r>
              <a:rPr lang="ja-JP" altLang="en-US" sz="1200" dirty="0">
                <a:latin typeface="Meiryo UI" panose="020B0604030504040204" pitchFamily="50" charset="-128"/>
                <a:ea typeface="Meiryo UI" panose="020B0604030504040204" pitchFamily="50" charset="-128"/>
              </a:rPr>
              <a:t>■日時：令和４年</a:t>
            </a:r>
            <a:r>
              <a:rPr lang="en-US" altLang="ja-JP" sz="1200" dirty="0">
                <a:latin typeface="Meiryo UI" panose="020B0604030504040204" pitchFamily="50" charset="-128"/>
                <a:ea typeface="Meiryo UI" panose="020B0604030504040204" pitchFamily="50" charset="-128"/>
              </a:rPr>
              <a:t>11</a:t>
            </a:r>
            <a:r>
              <a:rPr lang="ja-JP" altLang="en-US" sz="1200" dirty="0">
                <a:latin typeface="Meiryo UI" panose="020B0604030504040204" pitchFamily="50" charset="-128"/>
                <a:ea typeface="Meiryo UI" panose="020B0604030504040204" pitchFamily="50" charset="-128"/>
              </a:rPr>
              <a:t>月</a:t>
            </a:r>
            <a:r>
              <a:rPr lang="en-US" altLang="ja-JP" sz="1200" dirty="0">
                <a:latin typeface="Meiryo UI" panose="020B0604030504040204" pitchFamily="50" charset="-128"/>
                <a:ea typeface="Meiryo UI" panose="020B0604030504040204" pitchFamily="50" charset="-128"/>
              </a:rPr>
              <a:t>26</a:t>
            </a:r>
            <a:r>
              <a:rPr lang="ja-JP" altLang="en-US" sz="1200" dirty="0">
                <a:latin typeface="Meiryo UI" panose="020B0604030504040204" pitchFamily="50" charset="-128"/>
                <a:ea typeface="Meiryo UI" panose="020B0604030504040204" pitchFamily="50" charset="-128"/>
              </a:rPr>
              <a:t>日（土）</a:t>
            </a:r>
            <a:r>
              <a:rPr lang="en-US" altLang="ja-JP" sz="1200" dirty="0">
                <a:latin typeface="Meiryo UI" panose="020B0604030504040204" pitchFamily="50" charset="-128"/>
                <a:ea typeface="Meiryo UI" panose="020B0604030504040204" pitchFamily="50" charset="-128"/>
              </a:rPr>
              <a:t>11:00</a:t>
            </a: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16:00</a:t>
            </a:r>
          </a:p>
          <a:p>
            <a:r>
              <a:rPr lang="ja-JP" altLang="en-US" sz="1200" dirty="0">
                <a:latin typeface="Meiryo UI" panose="020B0604030504040204" pitchFamily="50" charset="-128"/>
                <a:ea typeface="Meiryo UI" panose="020B0604030504040204" pitchFamily="50" charset="-128"/>
              </a:rPr>
              <a:t>■場所：ノア・フットサルステージ久宝寺</a:t>
            </a:r>
            <a:endParaRPr lang="ja-JP" altLang="en-US" sz="1200" dirty="0">
              <a:solidFill>
                <a:schemeClr val="bg1"/>
              </a:solidFill>
              <a:latin typeface="Meiryo UI" panose="020B0604030504040204" pitchFamily="50" charset="-128"/>
              <a:ea typeface="Meiryo UI" panose="020B0604030504040204" pitchFamily="50" charset="-128"/>
            </a:endParaRPr>
          </a:p>
        </p:txBody>
      </p:sp>
      <p:sp>
        <p:nvSpPr>
          <p:cNvPr id="30" name="テキスト ボックス 29"/>
          <p:cNvSpPr txBox="1"/>
          <p:nvPr/>
        </p:nvSpPr>
        <p:spPr>
          <a:xfrm>
            <a:off x="54599" y="2332622"/>
            <a:ext cx="6607504" cy="461665"/>
          </a:xfrm>
          <a:prstGeom prst="rect">
            <a:avLst/>
          </a:prstGeom>
          <a:noFill/>
          <a:ln>
            <a:noFill/>
          </a:ln>
        </p:spPr>
        <p:txBody>
          <a:bodyPr wrap="square" rtlCol="0">
            <a:spAutoFit/>
          </a:bodyPr>
          <a:lstStyle/>
          <a:p>
            <a:r>
              <a:rPr lang="ja-JP" altLang="en-US" sz="1200" u="sng" dirty="0">
                <a:solidFill>
                  <a:sysClr val="windowText" lastClr="000000"/>
                </a:solidFill>
                <a:latin typeface="Meiryo UI" panose="020B0604030504040204" pitchFamily="50" charset="-128"/>
                <a:ea typeface="Meiryo UI" panose="020B0604030504040204" pitchFamily="50" charset="-128"/>
              </a:rPr>
              <a:t>（</a:t>
            </a:r>
            <a:r>
              <a:rPr lang="en-US" altLang="ja-JP" sz="1200" u="sng" dirty="0">
                <a:solidFill>
                  <a:sysClr val="windowText" lastClr="000000"/>
                </a:solidFill>
                <a:latin typeface="Meiryo UI" panose="020B0604030504040204" pitchFamily="50" charset="-128"/>
                <a:ea typeface="Meiryo UI" panose="020B0604030504040204" pitchFamily="50" charset="-128"/>
              </a:rPr>
              <a:t>A</a:t>
            </a:r>
            <a:r>
              <a:rPr lang="ja-JP" altLang="en-US" sz="1200" u="sng" dirty="0">
                <a:solidFill>
                  <a:sysClr val="windowText" lastClr="000000"/>
                </a:solidFill>
                <a:latin typeface="Meiryo UI" panose="020B0604030504040204" pitchFamily="50" charset="-128"/>
                <a:ea typeface="Meiryo UI" panose="020B0604030504040204" pitchFamily="50" charset="-128"/>
              </a:rPr>
              <a:t>コート）</a:t>
            </a:r>
            <a:endParaRPr lang="en-US" altLang="ja-JP" sz="1200" u="sng" dirty="0">
              <a:solidFill>
                <a:sysClr val="windowText" lastClr="000000"/>
              </a:solidFill>
              <a:latin typeface="Meiryo UI" panose="020B0604030504040204" pitchFamily="50" charset="-128"/>
              <a:ea typeface="Meiryo UI" panose="020B0604030504040204" pitchFamily="50" charset="-128"/>
            </a:endParaRPr>
          </a:p>
          <a:p>
            <a:r>
              <a:rPr lang="ja-JP" altLang="en-US" sz="1200" dirty="0">
                <a:solidFill>
                  <a:sysClr val="windowText" lastClr="000000"/>
                </a:solidFill>
                <a:latin typeface="Meiryo UI" panose="020B0604030504040204" pitchFamily="50" charset="-128"/>
                <a:ea typeface="Meiryo UI" panose="020B0604030504040204" pitchFamily="50" charset="-128"/>
              </a:rPr>
              <a:t>　</a:t>
            </a:r>
            <a:r>
              <a:rPr lang="ja-JP" altLang="en-US" sz="1200" dirty="0" err="1">
                <a:solidFill>
                  <a:sysClr val="windowText" lastClr="000000"/>
                </a:solidFill>
                <a:latin typeface="Meiryo UI" panose="020B0604030504040204" pitchFamily="50" charset="-128"/>
                <a:ea typeface="Meiryo UI" panose="020B0604030504040204" pitchFamily="50" charset="-128"/>
              </a:rPr>
              <a:t>ながら</a:t>
            </a:r>
            <a:r>
              <a:rPr lang="ja-JP" altLang="en-US" sz="1200" dirty="0">
                <a:solidFill>
                  <a:sysClr val="windowText" lastClr="000000"/>
                </a:solidFill>
                <a:latin typeface="Meiryo UI" panose="020B0604030504040204" pitchFamily="50" charset="-128"/>
                <a:ea typeface="Meiryo UI" panose="020B0604030504040204" pitchFamily="50" charset="-128"/>
              </a:rPr>
              <a:t>運動（ミズノ）、健活</a:t>
            </a:r>
            <a:r>
              <a:rPr lang="en-US" altLang="ja-JP" sz="1200" dirty="0">
                <a:solidFill>
                  <a:sysClr val="windowText" lastClr="000000"/>
                </a:solidFill>
                <a:latin typeface="Meiryo UI" panose="020B0604030504040204" pitchFamily="50" charset="-128"/>
                <a:ea typeface="Meiryo UI" panose="020B0604030504040204" pitchFamily="50" charset="-128"/>
              </a:rPr>
              <a:t>10</a:t>
            </a:r>
            <a:r>
              <a:rPr lang="ja-JP" altLang="en-US" sz="1200" dirty="0">
                <a:solidFill>
                  <a:sysClr val="windowText" lastClr="000000"/>
                </a:solidFill>
                <a:latin typeface="Meiryo UI" panose="020B0604030504040204" pitchFamily="50" charset="-128"/>
                <a:ea typeface="Meiryo UI" panose="020B0604030504040204" pitchFamily="50" charset="-128"/>
              </a:rPr>
              <a:t>トークショー、足が速くなるダンス教室（大阪ガス）、ダンスエクササイズ</a:t>
            </a:r>
          </a:p>
        </p:txBody>
      </p:sp>
      <p:sp>
        <p:nvSpPr>
          <p:cNvPr id="31" name="テキスト ボックス 30"/>
          <p:cNvSpPr txBox="1"/>
          <p:nvPr/>
        </p:nvSpPr>
        <p:spPr>
          <a:xfrm>
            <a:off x="41458" y="2792368"/>
            <a:ext cx="6607504" cy="461665"/>
          </a:xfrm>
          <a:prstGeom prst="rect">
            <a:avLst/>
          </a:prstGeom>
          <a:noFill/>
          <a:ln>
            <a:noFill/>
          </a:ln>
        </p:spPr>
        <p:txBody>
          <a:bodyPr wrap="square" rtlCol="0">
            <a:spAutoFit/>
          </a:bodyPr>
          <a:lstStyle/>
          <a:p>
            <a:r>
              <a:rPr lang="ja-JP" altLang="en-US" sz="1200" u="sng" dirty="0">
                <a:solidFill>
                  <a:sysClr val="windowText" lastClr="000000"/>
                </a:solidFill>
                <a:latin typeface="Meiryo UI" panose="020B0604030504040204" pitchFamily="50" charset="-128"/>
                <a:ea typeface="Meiryo UI" panose="020B0604030504040204" pitchFamily="50" charset="-128"/>
              </a:rPr>
              <a:t>（Ｂコート）</a:t>
            </a:r>
            <a:endParaRPr lang="en-US" altLang="ja-JP" sz="1200" u="sng" dirty="0">
              <a:solidFill>
                <a:sysClr val="windowText" lastClr="000000"/>
              </a:solidFill>
              <a:latin typeface="Meiryo UI" panose="020B0604030504040204" pitchFamily="50" charset="-128"/>
              <a:ea typeface="Meiryo UI" panose="020B0604030504040204" pitchFamily="50" charset="-128"/>
            </a:endParaRPr>
          </a:p>
          <a:p>
            <a:r>
              <a:rPr lang="ja-JP" altLang="en-US" sz="1200" dirty="0">
                <a:solidFill>
                  <a:sysClr val="windowText" lastClr="000000"/>
                </a:solidFill>
                <a:latin typeface="Meiryo UI" panose="020B0604030504040204" pitchFamily="50" charset="-128"/>
                <a:ea typeface="Meiryo UI" panose="020B0604030504040204" pitchFamily="50" charset="-128"/>
              </a:rPr>
              <a:t>　笑うスポーツ体験、ベジチェック診断（カゴメ）、「</a:t>
            </a:r>
            <a:r>
              <a:rPr lang="en-US" altLang="ja-JP" sz="1200" dirty="0">
                <a:solidFill>
                  <a:sysClr val="windowText" lastClr="000000"/>
                </a:solidFill>
                <a:latin typeface="Meiryo UI" panose="020B0604030504040204" pitchFamily="50" charset="-128"/>
                <a:ea typeface="Meiryo UI" panose="020B0604030504040204" pitchFamily="50" charset="-128"/>
              </a:rPr>
              <a:t>10</a:t>
            </a:r>
            <a:r>
              <a:rPr lang="ja-JP" altLang="en-US" sz="1200" dirty="0">
                <a:solidFill>
                  <a:sysClr val="windowText" lastClr="000000"/>
                </a:solidFill>
                <a:latin typeface="Meiryo UI" panose="020B0604030504040204" pitchFamily="50" charset="-128"/>
                <a:ea typeface="Meiryo UI" panose="020B0604030504040204" pitchFamily="50" charset="-128"/>
              </a:rPr>
              <a:t>歳若返り」展示、アスマイルコーナー、八尾市展示</a:t>
            </a:r>
          </a:p>
        </p:txBody>
      </p:sp>
      <p:sp>
        <p:nvSpPr>
          <p:cNvPr id="32" name="テキスト ボックス 31"/>
          <p:cNvSpPr txBox="1"/>
          <p:nvPr/>
        </p:nvSpPr>
        <p:spPr>
          <a:xfrm>
            <a:off x="54599" y="3205029"/>
            <a:ext cx="5944226" cy="646331"/>
          </a:xfrm>
          <a:prstGeom prst="rect">
            <a:avLst/>
          </a:prstGeom>
          <a:noFill/>
          <a:ln>
            <a:noFill/>
          </a:ln>
        </p:spPr>
        <p:txBody>
          <a:bodyPr wrap="square" rtlCol="0">
            <a:spAutoFit/>
          </a:bodyPr>
          <a:lstStyle/>
          <a:p>
            <a:r>
              <a:rPr lang="ja-JP" altLang="en-US" sz="1200" u="sng" dirty="0">
                <a:solidFill>
                  <a:sysClr val="windowText" lastClr="000000"/>
                </a:solidFill>
                <a:latin typeface="Meiryo UI" panose="020B0604030504040204" pitchFamily="50" charset="-128"/>
                <a:ea typeface="Meiryo UI" panose="020B0604030504040204" pitchFamily="50" charset="-128"/>
              </a:rPr>
              <a:t>（</a:t>
            </a:r>
            <a:r>
              <a:rPr lang="en-US" altLang="ja-JP" sz="1200" u="sng" dirty="0">
                <a:solidFill>
                  <a:sysClr val="windowText" lastClr="000000"/>
                </a:solidFill>
                <a:latin typeface="Meiryo UI" panose="020B0604030504040204" pitchFamily="50" charset="-128"/>
                <a:ea typeface="Meiryo UI" panose="020B0604030504040204" pitchFamily="50" charset="-128"/>
              </a:rPr>
              <a:t>C</a:t>
            </a:r>
            <a:r>
              <a:rPr lang="ja-JP" altLang="en-US" sz="1200" u="sng" dirty="0">
                <a:solidFill>
                  <a:sysClr val="windowText" lastClr="000000"/>
                </a:solidFill>
                <a:latin typeface="Meiryo UI" panose="020B0604030504040204" pitchFamily="50" charset="-128"/>
                <a:ea typeface="Meiryo UI" panose="020B0604030504040204" pitchFamily="50" charset="-128"/>
              </a:rPr>
              <a:t>コート）</a:t>
            </a:r>
            <a:endParaRPr lang="en-US" altLang="ja-JP" sz="1200" u="sng" dirty="0">
              <a:solidFill>
                <a:sysClr val="windowText" lastClr="000000"/>
              </a:solidFill>
              <a:latin typeface="Meiryo UI" panose="020B0604030504040204" pitchFamily="50" charset="-128"/>
              <a:ea typeface="Meiryo UI" panose="020B0604030504040204" pitchFamily="50" charset="-128"/>
            </a:endParaRPr>
          </a:p>
          <a:p>
            <a:r>
              <a:rPr lang="ja-JP" altLang="en-US" sz="1200" dirty="0">
                <a:solidFill>
                  <a:sysClr val="windowText" lastClr="000000"/>
                </a:solidFill>
                <a:latin typeface="Meiryo UI" panose="020B0604030504040204" pitchFamily="50" charset="-128"/>
                <a:ea typeface="Meiryo UI" panose="020B0604030504040204" pitchFamily="50" charset="-128"/>
              </a:rPr>
              <a:t>　１分間でできるストレッチ講座、ピラティスを学べるプログラム、歩かないノルディックウォーキング、</a:t>
            </a:r>
            <a:endParaRPr lang="en-US" altLang="ja-JP" sz="1200" dirty="0">
              <a:solidFill>
                <a:sysClr val="windowText" lastClr="000000"/>
              </a:solidFill>
              <a:latin typeface="Meiryo UI" panose="020B0604030504040204" pitchFamily="50" charset="-128"/>
              <a:ea typeface="Meiryo UI" panose="020B0604030504040204" pitchFamily="50" charset="-128"/>
            </a:endParaRPr>
          </a:p>
          <a:p>
            <a:r>
              <a:rPr lang="ja-JP" altLang="en-US" sz="1200" dirty="0">
                <a:solidFill>
                  <a:sysClr val="windowText" lastClr="000000"/>
                </a:solidFill>
                <a:latin typeface="Meiryo UI" panose="020B0604030504040204" pitchFamily="50" charset="-128"/>
                <a:ea typeface="Meiryo UI" panose="020B0604030504040204" pitchFamily="50" charset="-128"/>
              </a:rPr>
              <a:t>　健康元気ウォーキング教室、いくつになっても引き締まった身体を創るプログラム</a:t>
            </a:r>
          </a:p>
        </p:txBody>
      </p:sp>
      <p:sp>
        <p:nvSpPr>
          <p:cNvPr id="33" name="テキスト ボックス 32"/>
          <p:cNvSpPr txBox="1"/>
          <p:nvPr/>
        </p:nvSpPr>
        <p:spPr>
          <a:xfrm>
            <a:off x="70246" y="4384174"/>
            <a:ext cx="9682564" cy="276999"/>
          </a:xfrm>
          <a:prstGeom prst="rect">
            <a:avLst/>
          </a:prstGeom>
          <a:noFill/>
          <a:ln>
            <a:noFill/>
          </a:ln>
        </p:spPr>
        <p:txBody>
          <a:bodyPr wrap="square" rtlCol="0">
            <a:spAutoFit/>
          </a:bodyPr>
          <a:lstStyle/>
          <a:p>
            <a:r>
              <a:rPr lang="ja-JP" altLang="en-US" sz="1200" u="sng" dirty="0">
                <a:solidFill>
                  <a:sysClr val="windowText" lastClr="000000"/>
                </a:solidFill>
                <a:latin typeface="Meiryo UI" panose="020B0604030504040204" pitchFamily="50" charset="-128"/>
                <a:ea typeface="Meiryo UI" panose="020B0604030504040204" pitchFamily="50" charset="-128"/>
              </a:rPr>
              <a:t>■来場者数：</a:t>
            </a:r>
            <a:r>
              <a:rPr lang="en-US" altLang="ja-JP" sz="1200" u="sng" dirty="0">
                <a:solidFill>
                  <a:sysClr val="windowText" lastClr="000000"/>
                </a:solidFill>
                <a:latin typeface="Meiryo UI" panose="020B0604030504040204" pitchFamily="50" charset="-128"/>
                <a:ea typeface="Meiryo UI" panose="020B0604030504040204" pitchFamily="50" charset="-128"/>
              </a:rPr>
              <a:t>240</a:t>
            </a:r>
            <a:r>
              <a:rPr lang="ja-JP" altLang="en-US" sz="1200" u="sng" dirty="0" smtClean="0">
                <a:solidFill>
                  <a:sysClr val="windowText" lastClr="000000"/>
                </a:solidFill>
                <a:latin typeface="Meiryo UI" panose="020B0604030504040204" pitchFamily="50" charset="-128"/>
                <a:ea typeface="Meiryo UI" panose="020B0604030504040204" pitchFamily="50" charset="-128"/>
              </a:rPr>
              <a:t>名</a:t>
            </a:r>
            <a:endParaRPr lang="en-US" altLang="ja-JP" sz="1200" u="sng" dirty="0" smtClean="0">
              <a:solidFill>
                <a:sysClr val="windowText" lastClr="000000"/>
              </a:solidFill>
              <a:latin typeface="Meiryo UI" panose="020B0604030504040204" pitchFamily="50" charset="-128"/>
              <a:ea typeface="Meiryo UI" panose="020B0604030504040204" pitchFamily="50" charset="-128"/>
            </a:endParaRPr>
          </a:p>
        </p:txBody>
      </p:sp>
      <p:sp>
        <p:nvSpPr>
          <p:cNvPr id="2" name="正方形/長方形 1"/>
          <p:cNvSpPr/>
          <p:nvPr/>
        </p:nvSpPr>
        <p:spPr>
          <a:xfrm>
            <a:off x="54599" y="1027590"/>
            <a:ext cx="9722447" cy="7049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角丸四角形 17"/>
          <p:cNvSpPr/>
          <p:nvPr/>
        </p:nvSpPr>
        <p:spPr>
          <a:xfrm>
            <a:off x="154820" y="887799"/>
            <a:ext cx="1212112" cy="292622"/>
          </a:xfrm>
          <a:prstGeom prst="round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ysClr val="windowText" lastClr="000000"/>
                </a:solidFill>
                <a:latin typeface="Meiryo UI" panose="020B0604030504040204" pitchFamily="50" charset="-128"/>
                <a:ea typeface="Meiryo UI" panose="020B0604030504040204" pitchFamily="50" charset="-128"/>
              </a:rPr>
              <a:t>概要</a:t>
            </a:r>
          </a:p>
        </p:txBody>
      </p:sp>
      <p:sp>
        <p:nvSpPr>
          <p:cNvPr id="28" name="正方形/長方形 27"/>
          <p:cNvSpPr/>
          <p:nvPr/>
        </p:nvSpPr>
        <p:spPr>
          <a:xfrm>
            <a:off x="54599" y="1894667"/>
            <a:ext cx="9722447" cy="206979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角丸四角形 18"/>
          <p:cNvSpPr/>
          <p:nvPr/>
        </p:nvSpPr>
        <p:spPr>
          <a:xfrm>
            <a:off x="154820" y="1779411"/>
            <a:ext cx="1212112" cy="292622"/>
          </a:xfrm>
          <a:prstGeom prst="round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ysClr val="windowText" lastClr="000000"/>
                </a:solidFill>
                <a:latin typeface="Meiryo UI" panose="020B0604030504040204" pitchFamily="50" charset="-128"/>
                <a:ea typeface="Meiryo UI" panose="020B0604030504040204" pitchFamily="50" charset="-128"/>
              </a:rPr>
              <a:t>内容</a:t>
            </a:r>
          </a:p>
        </p:txBody>
      </p:sp>
      <p:sp>
        <p:nvSpPr>
          <p:cNvPr id="34" name="正方形/長方形 33"/>
          <p:cNvSpPr/>
          <p:nvPr/>
        </p:nvSpPr>
        <p:spPr>
          <a:xfrm>
            <a:off x="54599" y="4191252"/>
            <a:ext cx="9713858" cy="254546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角丸四角形 19"/>
          <p:cNvSpPr/>
          <p:nvPr/>
        </p:nvSpPr>
        <p:spPr>
          <a:xfrm>
            <a:off x="154820" y="4011439"/>
            <a:ext cx="1212112" cy="292622"/>
          </a:xfrm>
          <a:prstGeom prst="round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ysClr val="windowText" lastClr="000000"/>
                </a:solidFill>
                <a:latin typeface="Meiryo UI" panose="020B0604030504040204" pitchFamily="50" charset="-128"/>
                <a:ea typeface="Meiryo UI" panose="020B0604030504040204" pitchFamily="50" charset="-128"/>
              </a:rPr>
              <a:t>成果</a:t>
            </a:r>
          </a:p>
        </p:txBody>
      </p:sp>
      <p:sp>
        <p:nvSpPr>
          <p:cNvPr id="23" name="角丸四角形吹き出し 22"/>
          <p:cNvSpPr/>
          <p:nvPr/>
        </p:nvSpPr>
        <p:spPr>
          <a:xfrm>
            <a:off x="2778429" y="3936695"/>
            <a:ext cx="4349141" cy="379769"/>
          </a:xfrm>
          <a:prstGeom prst="wedgeRoundRectCallout">
            <a:avLst>
              <a:gd name="adj1" fmla="val -24861"/>
              <a:gd name="adj2" fmla="val -77979"/>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ja-JP" sz="1050" dirty="0">
                <a:solidFill>
                  <a:sysClr val="windowText" lastClr="000000"/>
                </a:solidFill>
                <a:latin typeface="Meiryo UI" panose="020B0604030504040204" pitchFamily="50" charset="-128"/>
                <a:ea typeface="Meiryo UI" panose="020B0604030504040204" pitchFamily="50" charset="-128"/>
              </a:rPr>
              <a:t>C</a:t>
            </a:r>
            <a:r>
              <a:rPr lang="ja-JP" altLang="en-US" sz="1050" dirty="0">
                <a:solidFill>
                  <a:sysClr val="windowText" lastClr="000000"/>
                </a:solidFill>
                <a:latin typeface="Meiryo UI" panose="020B0604030504040204" pitchFamily="50" charset="-128"/>
                <a:ea typeface="Meiryo UI" panose="020B0604030504040204" pitchFamily="50" charset="-128"/>
              </a:rPr>
              <a:t>コートで実施した「ストレッチ講座」「ピラティス講座」については、自宅でも実践できる動画として編集し、大阪府の</a:t>
            </a:r>
            <a:r>
              <a:rPr lang="en-US" altLang="ja-JP" sz="1050" dirty="0">
                <a:solidFill>
                  <a:sysClr val="windowText" lastClr="000000"/>
                </a:solidFill>
                <a:latin typeface="Meiryo UI" panose="020B0604030504040204" pitchFamily="50" charset="-128"/>
                <a:ea typeface="Meiryo UI" panose="020B0604030504040204" pitchFamily="50" charset="-128"/>
              </a:rPr>
              <a:t>YouTube</a:t>
            </a:r>
            <a:r>
              <a:rPr lang="ja-JP" altLang="en-US" sz="1050" dirty="0">
                <a:solidFill>
                  <a:sysClr val="windowText" lastClr="000000"/>
                </a:solidFill>
                <a:latin typeface="Meiryo UI" panose="020B0604030504040204" pitchFamily="50" charset="-128"/>
                <a:ea typeface="Meiryo UI" panose="020B0604030504040204" pitchFamily="50" charset="-128"/>
              </a:rPr>
              <a:t>チャンネルで配信中。</a:t>
            </a:r>
          </a:p>
        </p:txBody>
      </p:sp>
      <p:sp>
        <p:nvSpPr>
          <p:cNvPr id="5" name="角丸四角形 4"/>
          <p:cNvSpPr/>
          <p:nvPr/>
        </p:nvSpPr>
        <p:spPr>
          <a:xfrm>
            <a:off x="5441134" y="1119547"/>
            <a:ext cx="4335911" cy="55550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ysClr val="windowText" lastClr="000000"/>
                </a:solidFill>
                <a:latin typeface="Meiryo UI" panose="020B0604030504040204" pitchFamily="50" charset="-128"/>
                <a:ea typeface="Meiryo UI" panose="020B0604030504040204" pitchFamily="50" charset="-128"/>
              </a:rPr>
              <a:t>運動、笑い、音楽をテーマに、府民が楽しく取り組むことができ、</a:t>
            </a:r>
            <a:endParaRPr kumimoji="1" lang="en-US" altLang="ja-JP" sz="12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200" b="1" dirty="0" smtClean="0">
                <a:solidFill>
                  <a:sysClr val="windowText" lastClr="000000"/>
                </a:solidFill>
                <a:latin typeface="Meiryo UI" panose="020B0604030504040204" pitchFamily="50" charset="-128"/>
                <a:ea typeface="Meiryo UI" panose="020B0604030504040204" pitchFamily="50" charset="-128"/>
              </a:rPr>
              <a:t>心身の健康につながる体験ができるイベントを実施。</a:t>
            </a:r>
            <a:endParaRPr kumimoji="1" lang="ja-JP" altLang="en-US" sz="1200" b="1" dirty="0">
              <a:solidFill>
                <a:sysClr val="windowText" lastClr="000000"/>
              </a:solidFill>
              <a:latin typeface="Meiryo UI" panose="020B0604030504040204" pitchFamily="50" charset="-128"/>
              <a:ea typeface="Meiryo UI" panose="020B0604030504040204" pitchFamily="50" charset="-128"/>
            </a:endParaRPr>
          </a:p>
        </p:txBody>
      </p:sp>
      <p:sp>
        <p:nvSpPr>
          <p:cNvPr id="36" name="正方形/長方形 35"/>
          <p:cNvSpPr/>
          <p:nvPr/>
        </p:nvSpPr>
        <p:spPr>
          <a:xfrm>
            <a:off x="8918021" y="36754"/>
            <a:ext cx="921485" cy="37714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lnSpc>
                <a:spcPts val="2000"/>
              </a:lnSpc>
            </a:pPr>
            <a:r>
              <a:rPr kumimoji="1" lang="ja-JP" altLang="en-US" dirty="0" smtClean="0">
                <a:solidFill>
                  <a:schemeClr val="tx1"/>
                </a:solidFill>
                <a:latin typeface="Meiryo UI" panose="020B0604030504040204" pitchFamily="50" charset="-128"/>
                <a:ea typeface="Meiryo UI" panose="020B0604030504040204" pitchFamily="50" charset="-128"/>
              </a:rPr>
              <a:t>資料１</a:t>
            </a: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37" name="テキスト ボックス 36"/>
          <p:cNvSpPr txBox="1"/>
          <p:nvPr/>
        </p:nvSpPr>
        <p:spPr>
          <a:xfrm>
            <a:off x="0" y="2095654"/>
            <a:ext cx="6607504" cy="276999"/>
          </a:xfrm>
          <a:prstGeom prst="rect">
            <a:avLst/>
          </a:prstGeom>
          <a:noFill/>
          <a:ln>
            <a:noFill/>
          </a:ln>
        </p:spPr>
        <p:txBody>
          <a:bodyPr wrap="square" rtlCol="0">
            <a:spAutoFit/>
          </a:bodyPr>
          <a:lstStyle/>
          <a:p>
            <a:r>
              <a:rPr lang="ja-JP" altLang="en-US" sz="1200" dirty="0" smtClean="0">
                <a:solidFill>
                  <a:sysClr val="windowText" lastClr="000000"/>
                </a:solidFill>
                <a:latin typeface="Meiryo UI" panose="020B0604030504040204" pitchFamily="50" charset="-128"/>
                <a:ea typeface="Meiryo UI" panose="020B0604030504040204" pitchFamily="50" charset="-128"/>
              </a:rPr>
              <a:t>○ファミリー層をターゲットとし、子どもが参加しやすいプログラムとすることで、運動不足の大人の参加を促進</a:t>
            </a:r>
            <a:endParaRPr lang="ja-JP" altLang="en-US" sz="1200" dirty="0">
              <a:solidFill>
                <a:sysClr val="windowText" lastClr="000000"/>
              </a:solidFill>
              <a:latin typeface="Meiryo UI" panose="020B0604030504040204" pitchFamily="50" charset="-128"/>
              <a:ea typeface="Meiryo UI" panose="020B0604030504040204" pitchFamily="50" charset="-128"/>
            </a:endParaRPr>
          </a:p>
        </p:txBody>
      </p:sp>
      <p:pic>
        <p:nvPicPr>
          <p:cNvPr id="38" name="図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54360" y="2897750"/>
            <a:ext cx="1656542" cy="979562"/>
          </a:xfrm>
          <a:prstGeom prst="rect">
            <a:avLst/>
          </a:prstGeom>
        </p:spPr>
      </p:pic>
      <p:pic>
        <p:nvPicPr>
          <p:cNvPr id="39" name="図 3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10902" y="2897227"/>
            <a:ext cx="1653609" cy="980085"/>
          </a:xfrm>
          <a:prstGeom prst="rect">
            <a:avLst/>
          </a:prstGeom>
        </p:spPr>
      </p:pic>
      <p:sp>
        <p:nvSpPr>
          <p:cNvPr id="26" name="テキスト ボックス 25"/>
          <p:cNvSpPr txBox="1"/>
          <p:nvPr/>
        </p:nvSpPr>
        <p:spPr>
          <a:xfrm>
            <a:off x="81947" y="5441572"/>
            <a:ext cx="9682564" cy="1015663"/>
          </a:xfrm>
          <a:prstGeom prst="rect">
            <a:avLst/>
          </a:prstGeom>
          <a:noFill/>
          <a:ln>
            <a:noFill/>
          </a:ln>
        </p:spPr>
        <p:txBody>
          <a:bodyPr wrap="square" rtlCol="0">
            <a:spAutoFit/>
          </a:bodyPr>
          <a:lstStyle/>
          <a:p>
            <a:r>
              <a:rPr lang="ja-JP" altLang="en-US" sz="1200" u="sng" dirty="0" smtClean="0">
                <a:solidFill>
                  <a:sysClr val="windowText" lastClr="000000"/>
                </a:solidFill>
                <a:latin typeface="Meiryo UI" panose="020B0604030504040204" pitchFamily="50" charset="-128"/>
                <a:ea typeface="Meiryo UI" panose="020B0604030504040204" pitchFamily="50" charset="-128"/>
              </a:rPr>
              <a:t>■</a:t>
            </a:r>
            <a:r>
              <a:rPr lang="ja-JP" altLang="en-US" sz="1200" u="sng" dirty="0">
                <a:solidFill>
                  <a:sysClr val="windowText" lastClr="000000"/>
                </a:solidFill>
                <a:latin typeface="Meiryo UI" panose="020B0604030504040204" pitchFamily="50" charset="-128"/>
                <a:ea typeface="Meiryo UI" panose="020B0604030504040204" pitchFamily="50" charset="-128"/>
              </a:rPr>
              <a:t>まとめ</a:t>
            </a:r>
            <a:endParaRPr lang="en-US" altLang="ja-JP" sz="1200" u="sng" dirty="0">
              <a:solidFill>
                <a:sysClr val="windowText" lastClr="000000"/>
              </a:solidFill>
              <a:latin typeface="Meiryo UI" panose="020B0604030504040204" pitchFamily="50" charset="-128"/>
              <a:ea typeface="Meiryo UI" panose="020B0604030504040204" pitchFamily="50" charset="-128"/>
            </a:endParaRPr>
          </a:p>
          <a:p>
            <a:r>
              <a:rPr lang="ja-JP" altLang="en-US" sz="1200" dirty="0">
                <a:solidFill>
                  <a:sysClr val="windowText" lastClr="000000"/>
                </a:solidFill>
                <a:latin typeface="Meiryo UI" panose="020B0604030504040204" pitchFamily="50" charset="-128"/>
                <a:ea typeface="Meiryo UI" panose="020B0604030504040204" pitchFamily="50" charset="-128"/>
              </a:rPr>
              <a:t>　・イベント当日は家族で参加されている方が多く、子どもが参加しやすいプログラムを組むことで、当初の想定通り、普段、運動不足な大人の参加を促す</a:t>
            </a:r>
            <a:r>
              <a:rPr lang="ja-JP" altLang="en-US" sz="1200" dirty="0" smtClean="0">
                <a:solidFill>
                  <a:sysClr val="windowText" lastClr="000000"/>
                </a:solidFill>
                <a:latin typeface="Meiryo UI" panose="020B0604030504040204" pitchFamily="50" charset="-128"/>
                <a:ea typeface="Meiryo UI" panose="020B0604030504040204" pitchFamily="50" charset="-128"/>
              </a:rPr>
              <a:t>こと</a:t>
            </a:r>
            <a:endParaRPr lang="en-US" altLang="ja-JP" sz="1200" dirty="0" smtClean="0">
              <a:solidFill>
                <a:sysClr val="windowText" lastClr="000000"/>
              </a:solidFill>
              <a:latin typeface="Meiryo UI" panose="020B0604030504040204" pitchFamily="50" charset="-128"/>
              <a:ea typeface="Meiryo UI" panose="020B0604030504040204" pitchFamily="50" charset="-128"/>
            </a:endParaRPr>
          </a:p>
          <a:p>
            <a:r>
              <a:rPr lang="ja-JP" altLang="en-US" sz="1200" dirty="0" smtClean="0">
                <a:solidFill>
                  <a:sysClr val="windowText" lastClr="000000"/>
                </a:solidFill>
                <a:latin typeface="Meiryo UI" panose="020B0604030504040204" pitchFamily="50" charset="-128"/>
                <a:ea typeface="Meiryo UI" panose="020B0604030504040204" pitchFamily="50" charset="-128"/>
              </a:rPr>
              <a:t>　　が</a:t>
            </a:r>
            <a:r>
              <a:rPr lang="ja-JP" altLang="en-US" sz="1200" dirty="0">
                <a:solidFill>
                  <a:sysClr val="windowText" lastClr="000000"/>
                </a:solidFill>
                <a:latin typeface="Meiryo UI" panose="020B0604030504040204" pitchFamily="50" charset="-128"/>
                <a:ea typeface="Meiryo UI" panose="020B0604030504040204" pitchFamily="50" charset="-128"/>
              </a:rPr>
              <a:t>できた。</a:t>
            </a:r>
            <a:endParaRPr lang="en-US" altLang="ja-JP" sz="1200" dirty="0">
              <a:solidFill>
                <a:sysClr val="windowText" lastClr="000000"/>
              </a:solidFill>
              <a:latin typeface="Meiryo UI" panose="020B0604030504040204" pitchFamily="50" charset="-128"/>
              <a:ea typeface="Meiryo UI" panose="020B0604030504040204" pitchFamily="50" charset="-128"/>
            </a:endParaRPr>
          </a:p>
          <a:p>
            <a:r>
              <a:rPr lang="ja-JP" altLang="en-US" sz="1200" dirty="0">
                <a:solidFill>
                  <a:sysClr val="windowText" lastClr="000000"/>
                </a:solidFill>
                <a:latin typeface="Meiryo UI" panose="020B0604030504040204" pitchFamily="50" charset="-128"/>
                <a:ea typeface="Meiryo UI" panose="020B0604030504040204" pitchFamily="50" charset="-128"/>
              </a:rPr>
              <a:t>　・「同じようなイベントがあればまた参加したい」方が</a:t>
            </a:r>
            <a:r>
              <a:rPr lang="en-US" altLang="ja-JP" sz="1200" dirty="0">
                <a:solidFill>
                  <a:sysClr val="windowText" lastClr="000000"/>
                </a:solidFill>
                <a:latin typeface="Meiryo UI" panose="020B0604030504040204" pitchFamily="50" charset="-128"/>
                <a:ea typeface="Meiryo UI" panose="020B0604030504040204" pitchFamily="50" charset="-128"/>
              </a:rPr>
              <a:t>94%</a:t>
            </a:r>
            <a:r>
              <a:rPr lang="ja-JP" altLang="en-US" sz="1200" dirty="0">
                <a:solidFill>
                  <a:sysClr val="windowText" lastClr="000000"/>
                </a:solidFill>
                <a:latin typeface="Meiryo UI" panose="020B0604030504040204" pitchFamily="50" charset="-128"/>
                <a:ea typeface="Meiryo UI" panose="020B0604030504040204" pitchFamily="50" charset="-128"/>
              </a:rPr>
              <a:t>おり、継続的にこういった体験イベントを実施していくことで、日常生活での健康づくりの一環として、</a:t>
            </a:r>
            <a:r>
              <a:rPr lang="ja-JP" altLang="en-US" sz="1200" dirty="0" smtClean="0">
                <a:solidFill>
                  <a:sysClr val="windowText" lastClr="000000"/>
                </a:solidFill>
                <a:latin typeface="Meiryo UI" panose="020B0604030504040204" pitchFamily="50" charset="-128"/>
                <a:ea typeface="Meiryo UI" panose="020B0604030504040204" pitchFamily="50" charset="-128"/>
              </a:rPr>
              <a:t>ス</a:t>
            </a:r>
            <a:endParaRPr lang="en-US" altLang="ja-JP" sz="1200" dirty="0" smtClean="0">
              <a:solidFill>
                <a:sysClr val="windowText" lastClr="000000"/>
              </a:solidFill>
              <a:latin typeface="Meiryo UI" panose="020B0604030504040204" pitchFamily="50" charset="-128"/>
              <a:ea typeface="Meiryo UI" panose="020B0604030504040204" pitchFamily="50" charset="-128"/>
            </a:endParaRPr>
          </a:p>
          <a:p>
            <a:r>
              <a:rPr lang="ja-JP" altLang="en-US" sz="1200" dirty="0" smtClean="0">
                <a:solidFill>
                  <a:sysClr val="windowText" lastClr="000000"/>
                </a:solidFill>
                <a:latin typeface="Meiryo UI" panose="020B0604030504040204" pitchFamily="50" charset="-128"/>
                <a:ea typeface="Meiryo UI" panose="020B0604030504040204" pitchFamily="50" charset="-128"/>
              </a:rPr>
              <a:t>　　ポーツを始める</a:t>
            </a:r>
            <a:r>
              <a:rPr lang="ja-JP" altLang="en-US" sz="1200" dirty="0">
                <a:solidFill>
                  <a:sysClr val="windowText" lastClr="000000"/>
                </a:solidFill>
                <a:latin typeface="Meiryo UI" panose="020B0604030504040204" pitchFamily="50" charset="-128"/>
                <a:ea typeface="Meiryo UI" panose="020B0604030504040204" pitchFamily="50" charset="-128"/>
              </a:rPr>
              <a:t>府民を増やすことにつながると考えられる。</a:t>
            </a:r>
            <a:endParaRPr lang="en-US" altLang="ja-JP" sz="1200" dirty="0">
              <a:solidFill>
                <a:sysClr val="windowText" lastClr="000000"/>
              </a:solidFill>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70246" y="4724886"/>
            <a:ext cx="9682564" cy="646331"/>
          </a:xfrm>
          <a:prstGeom prst="rect">
            <a:avLst/>
          </a:prstGeom>
          <a:noFill/>
          <a:ln>
            <a:noFill/>
          </a:ln>
        </p:spPr>
        <p:txBody>
          <a:bodyPr wrap="square" rtlCol="0">
            <a:spAutoFit/>
          </a:bodyPr>
          <a:lstStyle/>
          <a:p>
            <a:r>
              <a:rPr lang="ja-JP" altLang="en-US" sz="1200" u="sng" dirty="0" smtClean="0">
                <a:solidFill>
                  <a:sysClr val="windowText" lastClr="000000"/>
                </a:solidFill>
                <a:latin typeface="Meiryo UI" panose="020B0604030504040204" pitchFamily="50" charset="-128"/>
                <a:ea typeface="Meiryo UI" panose="020B0604030504040204" pitchFamily="50" charset="-128"/>
              </a:rPr>
              <a:t>■</a:t>
            </a:r>
            <a:r>
              <a:rPr lang="ja-JP" altLang="en-US" sz="1200" u="sng" dirty="0">
                <a:solidFill>
                  <a:sysClr val="windowText" lastClr="000000"/>
                </a:solidFill>
                <a:latin typeface="Meiryo UI" panose="020B0604030504040204" pitchFamily="50" charset="-128"/>
                <a:ea typeface="Meiryo UI" panose="020B0604030504040204" pitchFamily="50" charset="-128"/>
              </a:rPr>
              <a:t>来場者アンケート結果</a:t>
            </a:r>
            <a:endParaRPr lang="en-US" altLang="ja-JP" sz="1200" u="sng" dirty="0">
              <a:solidFill>
                <a:sysClr val="windowText" lastClr="000000"/>
              </a:solidFill>
              <a:latin typeface="Meiryo UI" panose="020B0604030504040204" pitchFamily="50" charset="-128"/>
              <a:ea typeface="Meiryo UI" panose="020B0604030504040204" pitchFamily="50" charset="-128"/>
            </a:endParaRPr>
          </a:p>
          <a:p>
            <a:r>
              <a:rPr lang="ja-JP" altLang="en-US" sz="1200" dirty="0">
                <a:solidFill>
                  <a:sysClr val="windowText" lastClr="000000"/>
                </a:solidFill>
                <a:latin typeface="Meiryo UI" panose="020B0604030504040204" pitchFamily="50" charset="-128"/>
                <a:ea typeface="Meiryo UI" panose="020B0604030504040204" pitchFamily="50" charset="-128"/>
              </a:rPr>
              <a:t>　・「</a:t>
            </a:r>
            <a:r>
              <a:rPr lang="en-US" altLang="ja-JP" sz="1200" dirty="0">
                <a:solidFill>
                  <a:sysClr val="windowText" lastClr="000000"/>
                </a:solidFill>
                <a:latin typeface="Meiryo UI" panose="020B0604030504040204" pitchFamily="50" charset="-128"/>
                <a:ea typeface="Meiryo UI" panose="020B0604030504040204" pitchFamily="50" charset="-128"/>
              </a:rPr>
              <a:t>10</a:t>
            </a:r>
            <a:r>
              <a:rPr lang="ja-JP" altLang="en-US" sz="1200" dirty="0">
                <a:solidFill>
                  <a:sysClr val="windowText" lastClr="000000"/>
                </a:solidFill>
                <a:latin typeface="Meiryo UI" panose="020B0604030504040204" pitchFamily="50" charset="-128"/>
                <a:ea typeface="Meiryo UI" panose="020B0604030504040204" pitchFamily="50" charset="-128"/>
              </a:rPr>
              <a:t>歳若返り」プロジェクト認知度：言葉・内容両方認知（</a:t>
            </a:r>
            <a:r>
              <a:rPr lang="en-US" altLang="ja-JP" sz="1200" dirty="0">
                <a:solidFill>
                  <a:sysClr val="windowText" lastClr="000000"/>
                </a:solidFill>
                <a:latin typeface="Meiryo UI" panose="020B0604030504040204" pitchFamily="50" charset="-128"/>
                <a:ea typeface="Meiryo UI" panose="020B0604030504040204" pitchFamily="50" charset="-128"/>
              </a:rPr>
              <a:t>26%</a:t>
            </a:r>
            <a:r>
              <a:rPr lang="ja-JP" altLang="en-US" sz="1200" dirty="0">
                <a:solidFill>
                  <a:sysClr val="windowText" lastClr="000000"/>
                </a:solidFill>
                <a:latin typeface="Meiryo UI" panose="020B0604030504040204" pitchFamily="50" charset="-128"/>
                <a:ea typeface="Meiryo UI" panose="020B0604030504040204" pitchFamily="50" charset="-128"/>
              </a:rPr>
              <a:t>）、言葉のみ認知（</a:t>
            </a:r>
            <a:r>
              <a:rPr lang="en-US" altLang="ja-JP" sz="1200" dirty="0">
                <a:solidFill>
                  <a:sysClr val="windowText" lastClr="000000"/>
                </a:solidFill>
                <a:latin typeface="Meiryo UI" panose="020B0604030504040204" pitchFamily="50" charset="-128"/>
                <a:ea typeface="Meiryo UI" panose="020B0604030504040204" pitchFamily="50" charset="-128"/>
              </a:rPr>
              <a:t>21%</a:t>
            </a:r>
            <a:r>
              <a:rPr lang="ja-JP" altLang="en-US" sz="1200" dirty="0">
                <a:solidFill>
                  <a:sysClr val="windowText" lastClr="000000"/>
                </a:solidFill>
                <a:latin typeface="Meiryo UI" panose="020B0604030504040204" pitchFamily="50" charset="-128"/>
                <a:ea typeface="Meiryo UI" panose="020B0604030504040204" pitchFamily="50" charset="-128"/>
              </a:rPr>
              <a:t>）、言葉・内容両方知らない（</a:t>
            </a:r>
            <a:r>
              <a:rPr lang="en-US" altLang="ja-JP" sz="1200" dirty="0">
                <a:solidFill>
                  <a:sysClr val="windowText" lastClr="000000"/>
                </a:solidFill>
                <a:latin typeface="Meiryo UI" panose="020B0604030504040204" pitchFamily="50" charset="-128"/>
                <a:ea typeface="Meiryo UI" panose="020B0604030504040204" pitchFamily="50" charset="-128"/>
              </a:rPr>
              <a:t>53%</a:t>
            </a:r>
            <a:r>
              <a:rPr lang="ja-JP" altLang="en-US" sz="1200" dirty="0">
                <a:solidFill>
                  <a:sysClr val="windowText" lastClr="000000"/>
                </a:solidFill>
                <a:latin typeface="Meiryo UI" panose="020B0604030504040204" pitchFamily="50" charset="-128"/>
                <a:ea typeface="Meiryo UI" panose="020B0604030504040204" pitchFamily="50" charset="-128"/>
              </a:rPr>
              <a:t>）</a:t>
            </a:r>
            <a:endParaRPr lang="en-US" altLang="ja-JP" sz="1200" dirty="0">
              <a:solidFill>
                <a:sysClr val="windowText" lastClr="000000"/>
              </a:solidFill>
              <a:latin typeface="Meiryo UI" panose="020B0604030504040204" pitchFamily="50" charset="-128"/>
              <a:ea typeface="Meiryo UI" panose="020B0604030504040204" pitchFamily="50" charset="-128"/>
            </a:endParaRPr>
          </a:p>
          <a:p>
            <a:r>
              <a:rPr lang="ja-JP" altLang="en-US" sz="1200" dirty="0">
                <a:solidFill>
                  <a:sysClr val="windowText" lastClr="000000"/>
                </a:solidFill>
                <a:latin typeface="Meiryo UI" panose="020B0604030504040204" pitchFamily="50" charset="-128"/>
                <a:ea typeface="Meiryo UI" panose="020B0604030504040204" pitchFamily="50" charset="-128"/>
              </a:rPr>
              <a:t>  ・このイベントに参加したことで何かに取り組みたいと思ったか：</a:t>
            </a:r>
            <a:r>
              <a:rPr lang="en-US" altLang="ja-JP" sz="1200" dirty="0">
                <a:solidFill>
                  <a:sysClr val="windowText" lastClr="000000"/>
                </a:solidFill>
                <a:latin typeface="Meiryo UI" panose="020B0604030504040204" pitchFamily="50" charset="-128"/>
                <a:ea typeface="Meiryo UI" panose="020B0604030504040204" pitchFamily="50" charset="-128"/>
              </a:rPr>
              <a:t>85%</a:t>
            </a:r>
            <a:r>
              <a:rPr lang="ja-JP" altLang="en-US" sz="1200" dirty="0">
                <a:solidFill>
                  <a:sysClr val="windowText" lastClr="000000"/>
                </a:solidFill>
                <a:latin typeface="Meiryo UI" panose="020B0604030504040204" pitchFamily="50" charset="-128"/>
                <a:ea typeface="Meiryo UI" panose="020B0604030504040204" pitchFamily="50" charset="-128"/>
              </a:rPr>
              <a:t>　・同じようなイベントがあればまた参加したい：</a:t>
            </a:r>
            <a:r>
              <a:rPr lang="en-US" altLang="ja-JP" sz="1200" dirty="0">
                <a:solidFill>
                  <a:sysClr val="windowText" lastClr="000000"/>
                </a:solidFill>
                <a:latin typeface="Meiryo UI" panose="020B0604030504040204" pitchFamily="50" charset="-128"/>
                <a:ea typeface="Meiryo UI" panose="020B0604030504040204" pitchFamily="50" charset="-128"/>
              </a:rPr>
              <a:t>94</a:t>
            </a:r>
            <a:r>
              <a:rPr lang="en-US" altLang="ja-JP" sz="1200" dirty="0" smtClean="0">
                <a:solidFill>
                  <a:sysClr val="windowText" lastClr="000000"/>
                </a:solidFill>
                <a:latin typeface="Meiryo UI" panose="020B0604030504040204" pitchFamily="50" charset="-128"/>
                <a:ea typeface="Meiryo UI" panose="020B0604030504040204" pitchFamily="50" charset="-128"/>
              </a:rPr>
              <a:t>%</a:t>
            </a:r>
            <a:endParaRPr lang="en-US" altLang="ja-JP" sz="1200" dirty="0">
              <a:solidFill>
                <a:sysClr val="windowText" lastClr="000000"/>
              </a:solidFill>
              <a:latin typeface="Meiryo UI" panose="020B0604030504040204" pitchFamily="50" charset="-128"/>
              <a:ea typeface="Meiryo UI" panose="020B0604030504040204" pitchFamily="50" charset="-128"/>
            </a:endParaRPr>
          </a:p>
        </p:txBody>
      </p:sp>
      <p:pic>
        <p:nvPicPr>
          <p:cNvPr id="35" name="図 34"/>
          <p:cNvPicPr>
            <a:picLocks noChangeAspect="1"/>
          </p:cNvPicPr>
          <p:nvPr/>
        </p:nvPicPr>
        <p:blipFill>
          <a:blip r:embed="rId5"/>
          <a:stretch>
            <a:fillRect/>
          </a:stretch>
        </p:blipFill>
        <p:spPr>
          <a:xfrm>
            <a:off x="6487453" y="1943608"/>
            <a:ext cx="1559340" cy="939115"/>
          </a:xfrm>
          <a:prstGeom prst="rect">
            <a:avLst/>
          </a:prstGeom>
        </p:spPr>
      </p:pic>
    </p:spTree>
    <p:extLst>
      <p:ext uri="{BB962C8B-B14F-4D97-AF65-F5344CB8AC3E}">
        <p14:creationId xmlns:p14="http://schemas.microsoft.com/office/powerpoint/2010/main" val="22061482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2029</Words>
  <Application>Microsoft Office PowerPoint</Application>
  <PresentationFormat>A4 210 x 297 mm</PresentationFormat>
  <Paragraphs>142</Paragraphs>
  <Slides>4</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4</vt:i4>
      </vt:variant>
    </vt:vector>
  </HeadingPairs>
  <TitlesOfParts>
    <vt:vector size="11" baseType="lpstr">
      <vt:lpstr>Meiryo UI</vt:lpstr>
      <vt:lpstr>游ゴシック</vt:lpstr>
      <vt:lpstr>游ゴシック Light</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2023-03-23T05:59:40Z</dcterms:created>
  <dcterms:modified xsi:type="dcterms:W3CDTF">2023-03-23T06:02:41Z</dcterms:modified>
</cp:coreProperties>
</file>