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2"/>
  </p:notesMasterIdLst>
  <p:sldIdLst>
    <p:sldId id="277" r:id="rId2"/>
    <p:sldId id="269" r:id="rId3"/>
    <p:sldId id="275" r:id="rId4"/>
    <p:sldId id="257" r:id="rId5"/>
    <p:sldId id="273" r:id="rId6"/>
    <p:sldId id="261" r:id="rId7"/>
    <p:sldId id="262" r:id="rId8"/>
    <p:sldId id="268" r:id="rId9"/>
    <p:sldId id="263" r:id="rId10"/>
    <p:sldId id="274" r:id="rId11"/>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7EC234"/>
    <a:srgbClr val="0099CC"/>
    <a:srgbClr val="FFC000"/>
    <a:srgbClr val="9DC3E6"/>
    <a:srgbClr val="92D050"/>
    <a:srgbClr val="44536A"/>
    <a:srgbClr val="1F4E79"/>
    <a:srgbClr val="023894"/>
    <a:srgbClr val="EEEF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07" autoAdjust="0"/>
    <p:restoredTop sz="94557" autoAdjust="0"/>
  </p:normalViewPr>
  <p:slideViewPr>
    <p:cSldViewPr snapToGrid="0">
      <p:cViewPr varScale="1">
        <p:scale>
          <a:sx n="97" d="100"/>
          <a:sy n="97" d="100"/>
        </p:scale>
        <p:origin x="130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47B28BD-F93C-4C5A-8D45-24D767D98470}" type="datetimeFigureOut">
              <a:rPr kumimoji="1" lang="ja-JP" altLang="en-US" smtClean="0"/>
              <a:t>2026/3/31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187EB66-3356-4F4F-9E07-EEED70FF3ABA}" type="slidenum">
              <a:rPr kumimoji="1" lang="ja-JP" altLang="en-US" smtClean="0"/>
              <a:t>‹#›</a:t>
            </a:fld>
            <a:endParaRPr kumimoji="1" lang="ja-JP" altLang="en-US"/>
          </a:p>
        </p:txBody>
      </p:sp>
    </p:spTree>
    <p:extLst>
      <p:ext uri="{BB962C8B-B14F-4D97-AF65-F5344CB8AC3E}">
        <p14:creationId xmlns:p14="http://schemas.microsoft.com/office/powerpoint/2010/main" val="26191269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187EB66-3356-4F4F-9E07-EEED70FF3ABA}" type="slidenum">
              <a:rPr kumimoji="1" lang="ja-JP" altLang="en-US" smtClean="0"/>
              <a:t>1</a:t>
            </a:fld>
            <a:endParaRPr kumimoji="1" lang="ja-JP" altLang="en-US"/>
          </a:p>
        </p:txBody>
      </p:sp>
    </p:spTree>
    <p:extLst>
      <p:ext uri="{BB962C8B-B14F-4D97-AF65-F5344CB8AC3E}">
        <p14:creationId xmlns:p14="http://schemas.microsoft.com/office/powerpoint/2010/main" val="3144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87EB66-3356-4F4F-9E07-EEED70FF3ABA}" type="slidenum">
              <a:rPr kumimoji="1" lang="ja-JP" altLang="en-US" smtClean="0"/>
              <a:t>2</a:t>
            </a:fld>
            <a:endParaRPr kumimoji="1" lang="ja-JP" altLang="en-US"/>
          </a:p>
        </p:txBody>
      </p:sp>
    </p:spTree>
    <p:extLst>
      <p:ext uri="{BB962C8B-B14F-4D97-AF65-F5344CB8AC3E}">
        <p14:creationId xmlns:p14="http://schemas.microsoft.com/office/powerpoint/2010/main" val="198892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5F0E7-44B3-2B5C-C9ED-F3913E9B3CC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64B379-1715-B68B-8DDE-72A38621EDA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2C24ABC-65D3-226F-EEF8-6420E07AF90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F80247F-8005-ACB4-FEFE-DD71F4F98F08}"/>
              </a:ext>
            </a:extLst>
          </p:cNvPr>
          <p:cNvSpPr>
            <a:spLocks noGrp="1"/>
          </p:cNvSpPr>
          <p:nvPr>
            <p:ph type="sldNum" sz="quarter" idx="5"/>
          </p:nvPr>
        </p:nvSpPr>
        <p:spPr/>
        <p:txBody>
          <a:bodyPr/>
          <a:lstStyle/>
          <a:p>
            <a:fld id="{1187EB66-3356-4F4F-9E07-EEED70FF3ABA}" type="slidenum">
              <a:rPr kumimoji="1" lang="ja-JP" altLang="en-US" smtClean="0"/>
              <a:t>3</a:t>
            </a:fld>
            <a:endParaRPr kumimoji="1" lang="ja-JP" altLang="en-US"/>
          </a:p>
        </p:txBody>
      </p:sp>
    </p:spTree>
    <p:extLst>
      <p:ext uri="{BB962C8B-B14F-4D97-AF65-F5344CB8AC3E}">
        <p14:creationId xmlns:p14="http://schemas.microsoft.com/office/powerpoint/2010/main" val="140748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87EB66-3356-4F4F-9E07-EEED70FF3ABA}" type="slidenum">
              <a:rPr kumimoji="1" lang="ja-JP" altLang="en-US" smtClean="0"/>
              <a:t>4</a:t>
            </a:fld>
            <a:endParaRPr kumimoji="1" lang="ja-JP" altLang="en-US"/>
          </a:p>
        </p:txBody>
      </p:sp>
    </p:spTree>
    <p:extLst>
      <p:ext uri="{BB962C8B-B14F-4D97-AF65-F5344CB8AC3E}">
        <p14:creationId xmlns:p14="http://schemas.microsoft.com/office/powerpoint/2010/main" val="3153816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87EB66-3356-4F4F-9E07-EEED70FF3ABA}" type="slidenum">
              <a:rPr kumimoji="1" lang="ja-JP" altLang="en-US" smtClean="0"/>
              <a:t>5</a:t>
            </a:fld>
            <a:endParaRPr kumimoji="1" lang="ja-JP" altLang="en-US"/>
          </a:p>
        </p:txBody>
      </p:sp>
    </p:spTree>
    <p:extLst>
      <p:ext uri="{BB962C8B-B14F-4D97-AF65-F5344CB8AC3E}">
        <p14:creationId xmlns:p14="http://schemas.microsoft.com/office/powerpoint/2010/main" val="2982243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87EB66-3356-4F4F-9E07-EEED70FF3ABA}" type="slidenum">
              <a:rPr kumimoji="1" lang="ja-JP" altLang="en-US" smtClean="0"/>
              <a:t>7</a:t>
            </a:fld>
            <a:endParaRPr kumimoji="1" lang="ja-JP" altLang="en-US"/>
          </a:p>
        </p:txBody>
      </p:sp>
    </p:spTree>
    <p:extLst>
      <p:ext uri="{BB962C8B-B14F-4D97-AF65-F5344CB8AC3E}">
        <p14:creationId xmlns:p14="http://schemas.microsoft.com/office/powerpoint/2010/main" val="406026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87EB66-3356-4F4F-9E07-EEED70FF3ABA}" type="slidenum">
              <a:rPr kumimoji="1" lang="ja-JP" altLang="en-US" smtClean="0"/>
              <a:t>9</a:t>
            </a:fld>
            <a:endParaRPr kumimoji="1" lang="ja-JP" altLang="en-US"/>
          </a:p>
        </p:txBody>
      </p:sp>
    </p:spTree>
    <p:extLst>
      <p:ext uri="{BB962C8B-B14F-4D97-AF65-F5344CB8AC3E}">
        <p14:creationId xmlns:p14="http://schemas.microsoft.com/office/powerpoint/2010/main" val="28835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2E5B90F-7720-4760-BA88-AB76A550C596}" type="datetimeFigureOut">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8F72E-200F-4A9A-82DD-515C3CE9D901}" type="slidenum">
              <a:rPr kumimoji="1" lang="ja-JP" altLang="en-US" smtClean="0"/>
              <a:t>‹#›</a:t>
            </a:fld>
            <a:endParaRPr kumimoji="1" lang="ja-JP" altLang="en-US"/>
          </a:p>
        </p:txBody>
      </p:sp>
    </p:spTree>
    <p:extLst>
      <p:ext uri="{BB962C8B-B14F-4D97-AF65-F5344CB8AC3E}">
        <p14:creationId xmlns:p14="http://schemas.microsoft.com/office/powerpoint/2010/main" val="326418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E5B90F-7720-4760-BA88-AB76A550C596}" type="datetimeFigureOut">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8F72E-200F-4A9A-82DD-515C3CE9D901}" type="slidenum">
              <a:rPr kumimoji="1" lang="ja-JP" altLang="en-US" smtClean="0"/>
              <a:t>‹#›</a:t>
            </a:fld>
            <a:endParaRPr kumimoji="1" lang="ja-JP" altLang="en-US"/>
          </a:p>
        </p:txBody>
      </p:sp>
    </p:spTree>
    <p:extLst>
      <p:ext uri="{BB962C8B-B14F-4D97-AF65-F5344CB8AC3E}">
        <p14:creationId xmlns:p14="http://schemas.microsoft.com/office/powerpoint/2010/main" val="7126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E5B90F-7720-4760-BA88-AB76A550C596}" type="datetimeFigureOut">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8F72E-200F-4A9A-82DD-515C3CE9D901}" type="slidenum">
              <a:rPr kumimoji="1" lang="ja-JP" altLang="en-US" smtClean="0"/>
              <a:t>‹#›</a:t>
            </a:fld>
            <a:endParaRPr kumimoji="1" lang="ja-JP" altLang="en-US"/>
          </a:p>
        </p:txBody>
      </p:sp>
    </p:spTree>
    <p:extLst>
      <p:ext uri="{BB962C8B-B14F-4D97-AF65-F5344CB8AC3E}">
        <p14:creationId xmlns:p14="http://schemas.microsoft.com/office/powerpoint/2010/main" val="192390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E5B90F-7720-4760-BA88-AB76A550C596}" type="datetimeFigureOut">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8F72E-200F-4A9A-82DD-515C3CE9D901}" type="slidenum">
              <a:rPr kumimoji="1" lang="ja-JP" altLang="en-US" smtClean="0"/>
              <a:t>‹#›</a:t>
            </a:fld>
            <a:endParaRPr kumimoji="1" lang="ja-JP" altLang="en-US"/>
          </a:p>
        </p:txBody>
      </p:sp>
    </p:spTree>
    <p:extLst>
      <p:ext uri="{BB962C8B-B14F-4D97-AF65-F5344CB8AC3E}">
        <p14:creationId xmlns:p14="http://schemas.microsoft.com/office/powerpoint/2010/main" val="3352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2E5B90F-7720-4760-BA88-AB76A550C596}" type="datetimeFigureOut">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8F72E-200F-4A9A-82DD-515C3CE9D901}" type="slidenum">
              <a:rPr kumimoji="1" lang="ja-JP" altLang="en-US" smtClean="0"/>
              <a:t>‹#›</a:t>
            </a:fld>
            <a:endParaRPr kumimoji="1" lang="ja-JP" altLang="en-US"/>
          </a:p>
        </p:txBody>
      </p:sp>
    </p:spTree>
    <p:extLst>
      <p:ext uri="{BB962C8B-B14F-4D97-AF65-F5344CB8AC3E}">
        <p14:creationId xmlns:p14="http://schemas.microsoft.com/office/powerpoint/2010/main" val="227231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2E5B90F-7720-4760-BA88-AB76A550C596}" type="datetimeFigureOut">
              <a:rPr kumimoji="1" lang="ja-JP" altLang="en-US" smtClean="0"/>
              <a:t>2026/3/31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D8F72E-200F-4A9A-82DD-515C3CE9D901}" type="slidenum">
              <a:rPr kumimoji="1" lang="ja-JP" altLang="en-US" smtClean="0"/>
              <a:t>‹#›</a:t>
            </a:fld>
            <a:endParaRPr kumimoji="1" lang="ja-JP" altLang="en-US"/>
          </a:p>
        </p:txBody>
      </p:sp>
    </p:spTree>
    <p:extLst>
      <p:ext uri="{BB962C8B-B14F-4D97-AF65-F5344CB8AC3E}">
        <p14:creationId xmlns:p14="http://schemas.microsoft.com/office/powerpoint/2010/main" val="97424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2E5B90F-7720-4760-BA88-AB76A550C596}" type="datetimeFigureOut">
              <a:rPr kumimoji="1" lang="ja-JP" altLang="en-US" smtClean="0"/>
              <a:t>2026/3/31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D8F72E-200F-4A9A-82DD-515C3CE9D901}" type="slidenum">
              <a:rPr kumimoji="1" lang="ja-JP" altLang="en-US" smtClean="0"/>
              <a:t>‹#›</a:t>
            </a:fld>
            <a:endParaRPr kumimoji="1" lang="ja-JP" altLang="en-US"/>
          </a:p>
        </p:txBody>
      </p:sp>
    </p:spTree>
    <p:extLst>
      <p:ext uri="{BB962C8B-B14F-4D97-AF65-F5344CB8AC3E}">
        <p14:creationId xmlns:p14="http://schemas.microsoft.com/office/powerpoint/2010/main" val="80124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2E5B90F-7720-4760-BA88-AB76A550C596}" type="datetimeFigureOut">
              <a:rPr kumimoji="1" lang="ja-JP" altLang="en-US" smtClean="0"/>
              <a:t>2026/3/31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D8F72E-200F-4A9A-82DD-515C3CE9D901}" type="slidenum">
              <a:rPr kumimoji="1" lang="ja-JP" altLang="en-US" smtClean="0"/>
              <a:t>‹#›</a:t>
            </a:fld>
            <a:endParaRPr kumimoji="1" lang="ja-JP" altLang="en-US"/>
          </a:p>
        </p:txBody>
      </p:sp>
    </p:spTree>
    <p:extLst>
      <p:ext uri="{BB962C8B-B14F-4D97-AF65-F5344CB8AC3E}">
        <p14:creationId xmlns:p14="http://schemas.microsoft.com/office/powerpoint/2010/main" val="40928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5B90F-7720-4760-BA88-AB76A550C596}" type="datetimeFigureOut">
              <a:rPr kumimoji="1" lang="ja-JP" altLang="en-US" smtClean="0"/>
              <a:t>2026/3/31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D8F72E-200F-4A9A-82DD-515C3CE9D901}" type="slidenum">
              <a:rPr kumimoji="1" lang="ja-JP" altLang="en-US" smtClean="0"/>
              <a:t>‹#›</a:t>
            </a:fld>
            <a:endParaRPr kumimoji="1" lang="ja-JP" altLang="en-US"/>
          </a:p>
        </p:txBody>
      </p:sp>
    </p:spTree>
    <p:extLst>
      <p:ext uri="{BB962C8B-B14F-4D97-AF65-F5344CB8AC3E}">
        <p14:creationId xmlns:p14="http://schemas.microsoft.com/office/powerpoint/2010/main" val="249727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2E5B90F-7720-4760-BA88-AB76A550C596}" type="datetimeFigureOut">
              <a:rPr kumimoji="1" lang="ja-JP" altLang="en-US" smtClean="0"/>
              <a:t>2026/3/31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D8F72E-200F-4A9A-82DD-515C3CE9D901}" type="slidenum">
              <a:rPr kumimoji="1" lang="ja-JP" altLang="en-US" smtClean="0"/>
              <a:t>‹#›</a:t>
            </a:fld>
            <a:endParaRPr kumimoji="1" lang="ja-JP" altLang="en-US"/>
          </a:p>
        </p:txBody>
      </p:sp>
    </p:spTree>
    <p:extLst>
      <p:ext uri="{BB962C8B-B14F-4D97-AF65-F5344CB8AC3E}">
        <p14:creationId xmlns:p14="http://schemas.microsoft.com/office/powerpoint/2010/main" val="4054586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2E5B90F-7720-4760-BA88-AB76A550C596}" type="datetimeFigureOut">
              <a:rPr kumimoji="1" lang="ja-JP" altLang="en-US" smtClean="0"/>
              <a:t>2026/3/31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D8F72E-200F-4A9A-82DD-515C3CE9D901}" type="slidenum">
              <a:rPr kumimoji="1" lang="ja-JP" altLang="en-US" smtClean="0"/>
              <a:t>‹#›</a:t>
            </a:fld>
            <a:endParaRPr kumimoji="1" lang="ja-JP" altLang="en-US"/>
          </a:p>
        </p:txBody>
      </p:sp>
    </p:spTree>
    <p:extLst>
      <p:ext uri="{BB962C8B-B14F-4D97-AF65-F5344CB8AC3E}">
        <p14:creationId xmlns:p14="http://schemas.microsoft.com/office/powerpoint/2010/main" val="21493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5B90F-7720-4760-BA88-AB76A550C596}" type="datetimeFigureOut">
              <a:rPr kumimoji="1" lang="ja-JP" altLang="en-US" smtClean="0"/>
              <a:t>2026/3/31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8F72E-200F-4A9A-82DD-515C3CE9D901}" type="slidenum">
              <a:rPr kumimoji="1" lang="ja-JP" altLang="en-US" smtClean="0"/>
              <a:t>‹#›</a:t>
            </a:fld>
            <a:endParaRPr kumimoji="1" lang="ja-JP" altLang="en-US"/>
          </a:p>
        </p:txBody>
      </p:sp>
    </p:spTree>
    <p:extLst>
      <p:ext uri="{BB962C8B-B14F-4D97-AF65-F5344CB8AC3E}">
        <p14:creationId xmlns:p14="http://schemas.microsoft.com/office/powerpoint/2010/main" val="3791167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31.png"/><Relationship Id="rId10" Type="http://schemas.openxmlformats.org/officeDocument/2006/relationships/image" Target="../media/image34.png"/><Relationship Id="rId4" Type="http://schemas.microsoft.com/office/2007/relationships/hdphoto" Target="../media/hdphoto2.wdp"/><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1222C98D-C8B3-42D6-9019-834D092B37F5}"/>
              </a:ext>
            </a:extLst>
          </p:cNvPr>
          <p:cNvSpPr/>
          <p:nvPr/>
        </p:nvSpPr>
        <p:spPr>
          <a:xfrm>
            <a:off x="255029" y="697528"/>
            <a:ext cx="6252488" cy="599960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80224CCD-63A6-4C68-A23F-B5F99E774F46}"/>
              </a:ext>
            </a:extLst>
          </p:cNvPr>
          <p:cNvSpPr/>
          <p:nvPr/>
        </p:nvSpPr>
        <p:spPr>
          <a:xfrm>
            <a:off x="0" y="0"/>
            <a:ext cx="9906000" cy="44801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834063" algn="l"/>
              </a:tabLst>
            </a:pPr>
            <a:r>
              <a:rPr kumimoji="1" lang="ja-JP" altLang="en-US" b="1" dirty="0">
                <a:latin typeface="BIZ UDPゴシック" panose="020B0400000000000000" pitchFamily="50" charset="-128"/>
                <a:ea typeface="BIZ UDPゴシック" panose="020B0400000000000000" pitchFamily="50" charset="-128"/>
              </a:rPr>
              <a:t>「</a:t>
            </a:r>
            <a:r>
              <a:rPr kumimoji="1" lang="en-US" altLang="ja-JP" b="1" dirty="0">
                <a:latin typeface="BIZ UDPゴシック" panose="020B0400000000000000" pitchFamily="50" charset="-128"/>
                <a:ea typeface="BIZ UDPゴシック" panose="020B0400000000000000" pitchFamily="50" charset="-128"/>
              </a:rPr>
              <a:t>10</a:t>
            </a:r>
            <a:r>
              <a:rPr kumimoji="1" lang="ja-JP" altLang="en-US" b="1" dirty="0">
                <a:latin typeface="BIZ UDPゴシック" panose="020B0400000000000000" pitchFamily="50" charset="-128"/>
                <a:ea typeface="BIZ UDPゴシック" panose="020B0400000000000000" pitchFamily="50" charset="-128"/>
              </a:rPr>
              <a:t>歳若返り」プロジェクトの総括について</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5A13C7DD-6F52-BFE2-A714-C11E6F30D588}"/>
              </a:ext>
            </a:extLst>
          </p:cNvPr>
          <p:cNvSpPr/>
          <p:nvPr/>
        </p:nvSpPr>
        <p:spPr>
          <a:xfrm>
            <a:off x="431975" y="854101"/>
            <a:ext cx="5833358" cy="408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2600"/>
              </a:lnSpc>
              <a:spcAft>
                <a:spcPts val="600"/>
              </a:spcAft>
              <a:buFont typeface="Wingdings" panose="05000000000000000000" pitchFamily="2" charset="2"/>
              <a:buChar char="n"/>
            </a:pPr>
            <a:r>
              <a:rPr kumimoji="1" lang="ja-JP" altLang="en-US" sz="1400" dirty="0">
                <a:solidFill>
                  <a:schemeClr val="tx1"/>
                </a:solidFill>
                <a:latin typeface="BIZ UDPゴシック" panose="020B0400000000000000" pitchFamily="50" charset="-128"/>
                <a:ea typeface="BIZ UDPゴシック" panose="020B0400000000000000" pitchFamily="50" charset="-128"/>
              </a:rPr>
              <a:t>大阪府では、万博の誘致活動が本格化した</a:t>
            </a:r>
            <a:r>
              <a:rPr kumimoji="1" lang="en-US" altLang="ja-JP" sz="1400" dirty="0">
                <a:solidFill>
                  <a:schemeClr val="tx1"/>
                </a:solidFill>
                <a:latin typeface="BIZ UDPゴシック" panose="020B0400000000000000" pitchFamily="50" charset="-128"/>
                <a:ea typeface="BIZ UDPゴシック" panose="020B0400000000000000" pitchFamily="50" charset="-128"/>
              </a:rPr>
              <a:t>2018</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年、そのテーマを踏まえ</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いのち輝く未来社会</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をめざすビジョン</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を策定。</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285750" indent="-285750">
              <a:lnSpc>
                <a:spcPts val="2600"/>
              </a:lnSpc>
              <a:spcAft>
                <a:spcPts val="600"/>
              </a:spcAft>
              <a:buFont typeface="Wingdings" panose="05000000000000000000" pitchFamily="2" charset="2"/>
              <a:buChar char="n"/>
            </a:pPr>
            <a:r>
              <a:rPr kumimoji="1" lang="ja-JP" altLang="en-US" sz="1400" dirty="0">
                <a:solidFill>
                  <a:schemeClr val="tx1"/>
                </a:solidFill>
                <a:latin typeface="BIZ UDPゴシック" panose="020B0400000000000000" pitchFamily="50" charset="-128"/>
                <a:ea typeface="BIZ UDPゴシック" panose="020B0400000000000000" pitchFamily="50" charset="-128"/>
              </a:rPr>
              <a:t>以降、ビジョンの目標である「いきいきと長く活躍できる</a:t>
            </a:r>
            <a:r>
              <a:rPr kumimoji="1" lang="en-US" altLang="ja-JP" sz="1400" dirty="0">
                <a:solidFill>
                  <a:schemeClr val="tx1"/>
                </a:solidFill>
                <a:latin typeface="BIZ UDPゴシック" panose="020B0400000000000000" pitchFamily="50" charset="-128"/>
                <a:ea typeface="BIZ UDPゴシック" panose="020B0400000000000000" pitchFamily="50" charset="-128"/>
              </a:rPr>
              <a:t>『10</a:t>
            </a:r>
            <a:r>
              <a:rPr kumimoji="1" lang="ja-JP" altLang="en-US" sz="1400" dirty="0">
                <a:solidFill>
                  <a:schemeClr val="tx1"/>
                </a:solidFill>
                <a:latin typeface="BIZ UDPゴシック" panose="020B0400000000000000" pitchFamily="50" charset="-128"/>
                <a:ea typeface="BIZ UDPゴシック" panose="020B0400000000000000" pitchFamily="50" charset="-128"/>
              </a:rPr>
              <a:t>歳若返り</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」の実現に向け、</a:t>
            </a:r>
            <a:r>
              <a:rPr kumimoji="1" lang="en-US" altLang="ja-JP" sz="1400" dirty="0">
                <a:solidFill>
                  <a:schemeClr val="tx1"/>
                </a:solidFill>
                <a:latin typeface="BIZ UDPゴシック" panose="020B0400000000000000" pitchFamily="50" charset="-128"/>
                <a:ea typeface="BIZ UDPゴシック" panose="020B0400000000000000" pitchFamily="50" charset="-128"/>
              </a:rPr>
              <a:t>AI</a:t>
            </a:r>
            <a:r>
              <a:rPr kumimoji="1" lang="ja-JP" altLang="en-US" sz="1400" dirty="0">
                <a:solidFill>
                  <a:schemeClr val="tx1"/>
                </a:solidFill>
                <a:latin typeface="BIZ UDPゴシック" panose="020B0400000000000000" pitchFamily="50" charset="-128"/>
                <a:ea typeface="BIZ UDPゴシック" panose="020B0400000000000000" pitchFamily="50" charset="-128"/>
              </a:rPr>
              <a:t>や</a:t>
            </a:r>
            <a:r>
              <a:rPr kumimoji="1" lang="en-US" altLang="ja-JP" sz="1400" dirty="0">
                <a:solidFill>
                  <a:schemeClr val="tx1"/>
                </a:solidFill>
                <a:latin typeface="BIZ UDPゴシック" panose="020B0400000000000000" pitchFamily="50" charset="-128"/>
                <a:ea typeface="BIZ UDPゴシック" panose="020B0400000000000000" pitchFamily="50" charset="-128"/>
              </a:rPr>
              <a:t>VR</a:t>
            </a:r>
            <a:r>
              <a:rPr kumimoji="1" lang="ja-JP" altLang="en-US" sz="1400" dirty="0">
                <a:solidFill>
                  <a:schemeClr val="tx1"/>
                </a:solidFill>
                <a:latin typeface="BIZ UDPゴシック" panose="020B0400000000000000" pitchFamily="50" charset="-128"/>
                <a:ea typeface="BIZ UDPゴシック" panose="020B0400000000000000" pitchFamily="50" charset="-128"/>
              </a:rPr>
              <a:t>などの先端技術も取り入れながら、府民の健康や生きがいにつながる数多くの取組を実施してきました。</a:t>
            </a:r>
          </a:p>
          <a:p>
            <a:pPr marL="285750" indent="-285750">
              <a:lnSpc>
                <a:spcPts val="2600"/>
              </a:lnSpc>
              <a:spcAft>
                <a:spcPts val="600"/>
              </a:spcAft>
              <a:buFont typeface="Wingdings" panose="05000000000000000000" pitchFamily="2" charset="2"/>
              <a:buChar char="n"/>
            </a:pPr>
            <a:r>
              <a:rPr kumimoji="1" lang="ja-JP" altLang="en-US" sz="1400" dirty="0">
                <a:solidFill>
                  <a:schemeClr val="tx1"/>
                </a:solidFill>
                <a:latin typeface="BIZ UDPゴシック" panose="020B0400000000000000" pitchFamily="50" charset="-128"/>
                <a:ea typeface="BIZ UDPゴシック" panose="020B0400000000000000" pitchFamily="50" charset="-128"/>
              </a:rPr>
              <a:t>２０２５年、ついに開幕した大阪・関西万博では、これまでの活動の集大成となる最新ヘルスケアの体験イベントを開催。また、万博閉幕後には、プロジェクトの成果が多様な主体で広く活用されるよう、共有・拡散に向けた取組を実施しました。</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285750" indent="-285750">
              <a:lnSpc>
                <a:spcPts val="2600"/>
              </a:lnSpc>
              <a:buFont typeface="Wingdings" panose="05000000000000000000" pitchFamily="2" charset="2"/>
              <a:buChar char="n"/>
            </a:pPr>
            <a:r>
              <a:rPr kumimoji="1" lang="ja-JP" altLang="en-US" sz="1400" dirty="0">
                <a:solidFill>
                  <a:schemeClr val="tx1"/>
                </a:solidFill>
                <a:latin typeface="BIZ UDPゴシック" panose="020B0400000000000000" pitchFamily="50" charset="-128"/>
                <a:ea typeface="BIZ UDPゴシック" panose="020B0400000000000000" pitchFamily="50" charset="-128"/>
              </a:rPr>
              <a:t>本会議では、「</a:t>
            </a:r>
            <a:r>
              <a:rPr kumimoji="1" lang="en-US" altLang="ja-JP" sz="1400" dirty="0">
                <a:solidFill>
                  <a:schemeClr val="tx1"/>
                </a:solidFill>
                <a:latin typeface="BIZ UDPゴシック" panose="020B0400000000000000" pitchFamily="50" charset="-128"/>
                <a:ea typeface="BIZ UDPゴシック" panose="020B0400000000000000" pitchFamily="50" charset="-128"/>
              </a:rPr>
              <a:t>10</a:t>
            </a:r>
            <a:r>
              <a:rPr kumimoji="1" lang="ja-JP" altLang="en-US" sz="1400" dirty="0">
                <a:solidFill>
                  <a:schemeClr val="tx1"/>
                </a:solidFill>
                <a:latin typeface="BIZ UDPゴシック" panose="020B0400000000000000" pitchFamily="50" charset="-128"/>
                <a:ea typeface="BIZ UDPゴシック" panose="020B0400000000000000" pitchFamily="50" charset="-128"/>
              </a:rPr>
              <a:t>歳若返り」プロジェクトのこれまでの取組を総括し、万博誘致を契機とした一連の活動を締めくくります。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FF1FCA2F-B9EF-C144-6233-135FB61D375B}"/>
              </a:ext>
            </a:extLst>
          </p:cNvPr>
          <p:cNvSpPr/>
          <p:nvPr/>
        </p:nvSpPr>
        <p:spPr>
          <a:xfrm>
            <a:off x="9485086" y="78636"/>
            <a:ext cx="312057" cy="2871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1</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3C55370E-166B-B5D4-03EC-2D6B42014B14}"/>
              </a:ext>
            </a:extLst>
          </p:cNvPr>
          <p:cNvPicPr>
            <a:picLocks noChangeAspect="1"/>
          </p:cNvPicPr>
          <p:nvPr/>
        </p:nvPicPr>
        <p:blipFill>
          <a:blip r:embed="rId3"/>
          <a:stretch>
            <a:fillRect/>
          </a:stretch>
        </p:blipFill>
        <p:spPr>
          <a:xfrm>
            <a:off x="6684463" y="2691066"/>
            <a:ext cx="1335140" cy="1908213"/>
          </a:xfrm>
          <a:prstGeom prst="rect">
            <a:avLst/>
          </a:prstGeom>
        </p:spPr>
      </p:pic>
      <p:pic>
        <p:nvPicPr>
          <p:cNvPr id="12" name="図 11">
            <a:extLst>
              <a:ext uri="{FF2B5EF4-FFF2-40B4-BE49-F238E27FC236}">
                <a16:creationId xmlns:a16="http://schemas.microsoft.com/office/drawing/2014/main" id="{CF667DD5-F68C-A66F-F927-7E4FD0C5718A}"/>
              </a:ext>
            </a:extLst>
          </p:cNvPr>
          <p:cNvPicPr>
            <a:picLocks noChangeAspect="1"/>
          </p:cNvPicPr>
          <p:nvPr/>
        </p:nvPicPr>
        <p:blipFill>
          <a:blip r:embed="rId4"/>
          <a:stretch>
            <a:fillRect/>
          </a:stretch>
        </p:blipFill>
        <p:spPr>
          <a:xfrm>
            <a:off x="6684462" y="653496"/>
            <a:ext cx="2956651" cy="1946150"/>
          </a:xfrm>
          <a:prstGeom prst="rect">
            <a:avLst/>
          </a:prstGeom>
        </p:spPr>
      </p:pic>
      <p:sp>
        <p:nvSpPr>
          <p:cNvPr id="3" name="正方形/長方形 2">
            <a:extLst>
              <a:ext uri="{FF2B5EF4-FFF2-40B4-BE49-F238E27FC236}">
                <a16:creationId xmlns:a16="http://schemas.microsoft.com/office/drawing/2014/main" id="{66708108-89BC-4CCF-B29E-2BAC406917D7}"/>
              </a:ext>
            </a:extLst>
          </p:cNvPr>
          <p:cNvSpPr/>
          <p:nvPr/>
        </p:nvSpPr>
        <p:spPr>
          <a:xfrm>
            <a:off x="838199" y="4936067"/>
            <a:ext cx="5232401" cy="154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9FC0370-F24D-4E66-A447-31D34BE8F16B}"/>
              </a:ext>
            </a:extLst>
          </p:cNvPr>
          <p:cNvSpPr/>
          <p:nvPr/>
        </p:nvSpPr>
        <p:spPr>
          <a:xfrm>
            <a:off x="3454399" y="5086320"/>
            <a:ext cx="2290090" cy="1337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600"/>
              </a:lnSpc>
              <a:spcAft>
                <a:spcPts val="600"/>
              </a:spcAft>
            </a:pPr>
            <a:r>
              <a:rPr kumimoji="1" lang="ja-JP" altLang="en-US" b="1" dirty="0">
                <a:solidFill>
                  <a:schemeClr val="tx1"/>
                </a:solidFill>
                <a:latin typeface="BIZ UDPゴシック" panose="020B0400000000000000" pitchFamily="50" charset="-128"/>
                <a:ea typeface="BIZ UDPゴシック" panose="020B0400000000000000" pitchFamily="50" charset="-128"/>
              </a:rPr>
              <a:t>０１</a:t>
            </a:r>
            <a:r>
              <a:rPr kumimoji="1" lang="ja-JP" altLang="en-US" sz="1400" dirty="0">
                <a:solidFill>
                  <a:schemeClr val="tx1"/>
                </a:solidFill>
                <a:latin typeface="BIZ UDPゴシック" panose="020B0400000000000000" pitchFamily="50" charset="-128"/>
                <a:ea typeface="BIZ UDPゴシック" panose="020B0400000000000000" pitchFamily="50" charset="-128"/>
              </a:rPr>
              <a:t>　振り返り</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2600"/>
              </a:lnSpc>
              <a:spcAft>
                <a:spcPts val="600"/>
              </a:spcAft>
            </a:pPr>
            <a:r>
              <a:rPr kumimoji="1" lang="ja-JP" altLang="en-US" b="1" dirty="0">
                <a:solidFill>
                  <a:schemeClr val="tx1"/>
                </a:solidFill>
                <a:latin typeface="BIZ UDPゴシック" panose="020B0400000000000000" pitchFamily="50" charset="-128"/>
                <a:ea typeface="BIZ UDPゴシック" panose="020B0400000000000000" pitchFamily="50" charset="-128"/>
              </a:rPr>
              <a:t>０２</a:t>
            </a:r>
            <a:r>
              <a:rPr kumimoji="1" lang="ja-JP" altLang="en-US" sz="1400" dirty="0">
                <a:solidFill>
                  <a:schemeClr val="tx1"/>
                </a:solidFill>
                <a:latin typeface="BIZ UDPゴシック" panose="020B0400000000000000" pitchFamily="50" charset="-128"/>
                <a:ea typeface="BIZ UDPゴシック" panose="020B0400000000000000" pitchFamily="50" charset="-128"/>
              </a:rPr>
              <a:t>　プロジェクトの成果</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2600"/>
              </a:lnSpc>
              <a:spcAft>
                <a:spcPts val="600"/>
              </a:spcAft>
            </a:pPr>
            <a:r>
              <a:rPr kumimoji="1" lang="ja-JP" altLang="en-US" b="1" dirty="0">
                <a:solidFill>
                  <a:schemeClr val="tx1"/>
                </a:solidFill>
                <a:latin typeface="BIZ UDPゴシック" panose="020B0400000000000000" pitchFamily="50" charset="-128"/>
                <a:ea typeface="BIZ UDPゴシック" panose="020B0400000000000000" pitchFamily="50" charset="-128"/>
              </a:rPr>
              <a:t>０３</a:t>
            </a:r>
            <a:r>
              <a:rPr kumimoji="1" lang="ja-JP" altLang="en-US" sz="1400" dirty="0">
                <a:solidFill>
                  <a:schemeClr val="tx1"/>
                </a:solidFill>
                <a:latin typeface="BIZ UDPゴシック" panose="020B0400000000000000" pitchFamily="50" charset="-128"/>
                <a:ea typeface="BIZ UDPゴシック" panose="020B0400000000000000" pitchFamily="50" charset="-128"/>
              </a:rPr>
              <a:t>　成果の継承・活用</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F14CBAB6-DD92-46E8-BF2C-B8D48BCF5375}"/>
              </a:ext>
            </a:extLst>
          </p:cNvPr>
          <p:cNvSpPr/>
          <p:nvPr/>
        </p:nvSpPr>
        <p:spPr>
          <a:xfrm>
            <a:off x="1134534" y="5308600"/>
            <a:ext cx="1993754" cy="85187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ja-JP" altLang="en-US" sz="1400" b="1" dirty="0">
                <a:latin typeface="BIZ UDPゴシック" panose="020B0400000000000000" pitchFamily="50" charset="-128"/>
                <a:ea typeface="BIZ UDPゴシック" panose="020B0400000000000000" pitchFamily="50" charset="-128"/>
              </a:rPr>
              <a:t>総括の流れ</a:t>
            </a:r>
            <a:endParaRPr kumimoji="1" lang="en-US" altLang="ja-JP" sz="1400" b="1"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318948A2-91BC-438D-B09F-37B7B37CFF5D}"/>
              </a:ext>
            </a:extLst>
          </p:cNvPr>
          <p:cNvPicPr>
            <a:picLocks noChangeAspect="1"/>
          </p:cNvPicPr>
          <p:nvPr/>
        </p:nvPicPr>
        <p:blipFill>
          <a:blip r:embed="rId5"/>
          <a:stretch>
            <a:fillRect/>
          </a:stretch>
        </p:blipFill>
        <p:spPr>
          <a:xfrm>
            <a:off x="8088350" y="2691066"/>
            <a:ext cx="1584061" cy="1908213"/>
          </a:xfrm>
          <a:prstGeom prst="rect">
            <a:avLst/>
          </a:prstGeom>
        </p:spPr>
      </p:pic>
      <p:pic>
        <p:nvPicPr>
          <p:cNvPr id="7" name="図 6">
            <a:extLst>
              <a:ext uri="{FF2B5EF4-FFF2-40B4-BE49-F238E27FC236}">
                <a16:creationId xmlns:a16="http://schemas.microsoft.com/office/drawing/2014/main" id="{45E37A73-26A4-422A-8CE4-4790C033F0A8}"/>
              </a:ext>
            </a:extLst>
          </p:cNvPr>
          <p:cNvPicPr>
            <a:picLocks noChangeAspect="1"/>
          </p:cNvPicPr>
          <p:nvPr/>
        </p:nvPicPr>
        <p:blipFill>
          <a:blip r:embed="rId6"/>
          <a:stretch>
            <a:fillRect/>
          </a:stretch>
        </p:blipFill>
        <p:spPr>
          <a:xfrm>
            <a:off x="6684462" y="4690699"/>
            <a:ext cx="2999492" cy="1914310"/>
          </a:xfrm>
          <a:prstGeom prst="rect">
            <a:avLst/>
          </a:prstGeom>
        </p:spPr>
      </p:pic>
    </p:spTree>
    <p:extLst>
      <p:ext uri="{BB962C8B-B14F-4D97-AF65-F5344CB8AC3E}">
        <p14:creationId xmlns:p14="http://schemas.microsoft.com/office/powerpoint/2010/main" val="1349416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a:extLst>
              <a:ext uri="{FF2B5EF4-FFF2-40B4-BE49-F238E27FC236}">
                <a16:creationId xmlns:a16="http://schemas.microsoft.com/office/drawing/2014/main" id="{80224CCD-63A6-4C68-A23F-B5F99E774F46}"/>
              </a:ext>
            </a:extLst>
          </p:cNvPr>
          <p:cNvSpPr/>
          <p:nvPr/>
        </p:nvSpPr>
        <p:spPr>
          <a:xfrm>
            <a:off x="0" y="0"/>
            <a:ext cx="9906000" cy="44801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834063" algn="l"/>
              </a:tabLst>
            </a:pPr>
            <a:r>
              <a:rPr kumimoji="1" lang="ja-JP" altLang="en-US" b="1" dirty="0">
                <a:latin typeface="BIZ UDPゴシック" panose="020B0400000000000000" pitchFamily="50" charset="-128"/>
                <a:ea typeface="BIZ UDPゴシック" panose="020B0400000000000000" pitchFamily="50" charset="-128"/>
              </a:rPr>
              <a:t>「</a:t>
            </a:r>
            <a:r>
              <a:rPr kumimoji="1" lang="en-US" altLang="ja-JP" b="1" dirty="0">
                <a:latin typeface="BIZ UDPゴシック" panose="020B0400000000000000" pitchFamily="50" charset="-128"/>
                <a:ea typeface="BIZ UDPゴシック" panose="020B0400000000000000" pitchFamily="50" charset="-128"/>
              </a:rPr>
              <a:t>10</a:t>
            </a:r>
            <a:r>
              <a:rPr kumimoji="1" lang="ja-JP" altLang="en-US" b="1" dirty="0">
                <a:latin typeface="BIZ UDPゴシック" panose="020B0400000000000000" pitchFamily="50" charset="-128"/>
                <a:ea typeface="BIZ UDPゴシック" panose="020B0400000000000000" pitchFamily="50" charset="-128"/>
              </a:rPr>
              <a:t>歳若返り」プロジェクトの総括について　ーおわりにー</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535D4774-BF2C-1623-A4A5-ED1ABA14A982}"/>
              </a:ext>
            </a:extLst>
          </p:cNvPr>
          <p:cNvSpPr/>
          <p:nvPr/>
        </p:nvSpPr>
        <p:spPr>
          <a:xfrm>
            <a:off x="9338734" y="81226"/>
            <a:ext cx="458410" cy="2845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10</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BFFE1CBB-70B5-2111-5549-2451ABCB0F49}"/>
              </a:ext>
            </a:extLst>
          </p:cNvPr>
          <p:cNvSpPr/>
          <p:nvPr/>
        </p:nvSpPr>
        <p:spPr>
          <a:xfrm>
            <a:off x="273334" y="574385"/>
            <a:ext cx="9395942" cy="23060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3D32E7C5-E6BC-A82A-1B61-C89312F3CC7A}"/>
              </a:ext>
            </a:extLst>
          </p:cNvPr>
          <p:cNvSpPr/>
          <p:nvPr/>
        </p:nvSpPr>
        <p:spPr>
          <a:xfrm>
            <a:off x="423960" y="614018"/>
            <a:ext cx="9094690" cy="2306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2600"/>
              </a:lnSpc>
              <a:spcAft>
                <a:spcPts val="600"/>
              </a:spcAft>
              <a:buFont typeface="Wingdings" panose="05000000000000000000" pitchFamily="2" charset="2"/>
              <a:buChar char="n"/>
            </a:pP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en-US" altLang="ja-JP" sz="1400" dirty="0">
                <a:solidFill>
                  <a:schemeClr val="tx1"/>
                </a:solidFill>
                <a:latin typeface="BIZ UDPゴシック" panose="020B0400000000000000" pitchFamily="50" charset="-128"/>
                <a:ea typeface="BIZ UDPゴシック" panose="020B0400000000000000" pitchFamily="50" charset="-128"/>
              </a:rPr>
              <a:t>10</a:t>
            </a:r>
            <a:r>
              <a:rPr kumimoji="1" lang="ja-JP" altLang="en-US" sz="1400" dirty="0">
                <a:solidFill>
                  <a:schemeClr val="tx1"/>
                </a:solidFill>
                <a:latin typeface="BIZ UDPゴシック" panose="020B0400000000000000" pitchFamily="50" charset="-128"/>
                <a:ea typeface="BIZ UDPゴシック" panose="020B0400000000000000" pitchFamily="50" charset="-128"/>
              </a:rPr>
              <a:t>歳若返り」プロジェクトとしての取組は、令和</a:t>
            </a:r>
            <a:r>
              <a:rPr kumimoji="1" lang="en-US" altLang="ja-JP" sz="1400" dirty="0">
                <a:solidFill>
                  <a:schemeClr val="tx1"/>
                </a:solidFill>
                <a:latin typeface="BIZ UDPゴシック" panose="020B0400000000000000" pitchFamily="50" charset="-128"/>
                <a:ea typeface="BIZ UDPゴシック" panose="020B0400000000000000" pitchFamily="50" charset="-128"/>
              </a:rPr>
              <a:t>7</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年度をもって終了しますが、万博開催都市として、大阪府は、万博の成果やレガシーを根付かせるための取組を推進していきます。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285750" indent="-285750">
              <a:lnSpc>
                <a:spcPts val="2600"/>
              </a:lnSpc>
              <a:spcAft>
                <a:spcPts val="600"/>
              </a:spcAft>
              <a:buFont typeface="Wingdings" panose="05000000000000000000" pitchFamily="2" charset="2"/>
              <a:buChar char="n"/>
            </a:pPr>
            <a:r>
              <a:rPr kumimoji="1" lang="ja-JP" altLang="en-US" sz="1400" dirty="0">
                <a:solidFill>
                  <a:schemeClr val="tx1"/>
                </a:solidFill>
                <a:latin typeface="BIZ UDPゴシック" panose="020B0400000000000000" pitchFamily="50" charset="-128"/>
                <a:ea typeface="BIZ UDPゴシック" panose="020B0400000000000000" pitchFamily="50" charset="-128"/>
              </a:rPr>
              <a:t>２０２６年</a:t>
            </a:r>
            <a:r>
              <a:rPr kumimoji="1" lang="en-US" altLang="ja-JP" sz="1400" dirty="0">
                <a:solidFill>
                  <a:schemeClr val="tx1"/>
                </a:solidFill>
                <a:latin typeface="BIZ UDPゴシック" panose="020B0400000000000000" pitchFamily="50" charset="-128"/>
                <a:ea typeface="BIZ UDPゴシック" panose="020B0400000000000000" pitchFamily="50" charset="-128"/>
              </a:rPr>
              <a:t>3</a:t>
            </a:r>
            <a:r>
              <a:rPr kumimoji="1" lang="ja-JP" altLang="en-US" sz="1400" dirty="0">
                <a:solidFill>
                  <a:schemeClr val="tx1"/>
                </a:solidFill>
                <a:latin typeface="BIZ UDPゴシック" panose="020B0400000000000000" pitchFamily="50" charset="-128"/>
                <a:ea typeface="BIZ UDPゴシック" panose="020B0400000000000000" pitchFamily="50" charset="-128"/>
              </a:rPr>
              <a:t>月には、万博後の持続的な成長・発展と、府民の暮らしの向上に向け、大阪が進むべき道を示す指針（成長戦略）「</a:t>
            </a:r>
            <a:r>
              <a:rPr kumimoji="1" lang="en-US" altLang="ja-JP" sz="1400" dirty="0">
                <a:solidFill>
                  <a:schemeClr val="tx1"/>
                </a:solidFill>
                <a:latin typeface="BIZ UDPゴシック" panose="020B0400000000000000" pitchFamily="50" charset="-128"/>
                <a:ea typeface="BIZ UDPゴシック" panose="020B0400000000000000" pitchFamily="50" charset="-128"/>
              </a:rPr>
              <a:t>Beyond EXPO2025</a:t>
            </a:r>
            <a:r>
              <a:rPr kumimoji="1" lang="ja-JP" altLang="en-US" sz="1400" dirty="0">
                <a:solidFill>
                  <a:schemeClr val="tx1"/>
                </a:solidFill>
                <a:latin typeface="BIZ UDPゴシック" panose="020B0400000000000000" pitchFamily="50" charset="-128"/>
                <a:ea typeface="BIZ UDPゴシック" panose="020B0400000000000000" pitchFamily="50" charset="-128"/>
              </a:rPr>
              <a:t>」を策定。</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285750" indent="-285750">
              <a:lnSpc>
                <a:spcPts val="2600"/>
              </a:lnSpc>
              <a:spcAft>
                <a:spcPts val="600"/>
              </a:spcAft>
              <a:buFont typeface="Wingdings" panose="05000000000000000000" pitchFamily="2" charset="2"/>
              <a:buChar char="n"/>
            </a:pPr>
            <a:r>
              <a:rPr kumimoji="1" lang="ja-JP" altLang="en-US" sz="1400" dirty="0">
                <a:solidFill>
                  <a:schemeClr val="tx1"/>
                </a:solidFill>
                <a:latin typeface="BIZ UDPゴシック" panose="020B0400000000000000" pitchFamily="50" charset="-128"/>
                <a:ea typeface="BIZ UDPゴシック" panose="020B0400000000000000" pitchFamily="50" charset="-128"/>
              </a:rPr>
              <a:t>「取組の柱」の１つには、「</a:t>
            </a:r>
            <a:r>
              <a:rPr kumimoji="1" lang="en-US" altLang="ja-JP" sz="1400" dirty="0">
                <a:solidFill>
                  <a:schemeClr val="tx1"/>
                </a:solidFill>
                <a:latin typeface="BIZ UDPゴシック" panose="020B0400000000000000" pitchFamily="50" charset="-128"/>
                <a:ea typeface="BIZ UDPゴシック" panose="020B0400000000000000" pitchFamily="50" charset="-128"/>
              </a:rPr>
              <a:t>10</a:t>
            </a:r>
            <a:r>
              <a:rPr kumimoji="1" lang="ja-JP" altLang="en-US" sz="1400" dirty="0">
                <a:solidFill>
                  <a:schemeClr val="tx1"/>
                </a:solidFill>
                <a:latin typeface="BIZ UDPゴシック" panose="020B0400000000000000" pitchFamily="50" charset="-128"/>
                <a:ea typeface="BIZ UDPゴシック" panose="020B0400000000000000" pitchFamily="50" charset="-128"/>
              </a:rPr>
              <a:t>歳若返り」プロジェクトと関連の深い「</a:t>
            </a:r>
            <a:r>
              <a:rPr kumimoji="1" lang="en-US" altLang="ja-JP" sz="1400" dirty="0">
                <a:solidFill>
                  <a:schemeClr val="tx1"/>
                </a:solidFill>
                <a:latin typeface="BIZ UDPゴシック" panose="020B0400000000000000" pitchFamily="50" charset="-128"/>
                <a:ea typeface="BIZ UDPゴシック" panose="020B0400000000000000" pitchFamily="50" charset="-128"/>
              </a:rPr>
              <a:t>QOL</a:t>
            </a:r>
            <a:r>
              <a:rPr kumimoji="1" lang="ja-JP" altLang="en-US" sz="1400" dirty="0">
                <a:solidFill>
                  <a:schemeClr val="tx1"/>
                </a:solidFill>
                <a:latin typeface="BIZ UDPゴシック" panose="020B0400000000000000" pitchFamily="50" charset="-128"/>
                <a:ea typeface="BIZ UDPゴシック" panose="020B0400000000000000" pitchFamily="50" charset="-128"/>
              </a:rPr>
              <a:t>を高める最先端技術のくらしへの実装」を掲げ、今後、庁内各部署等において、これに基づく具体的な施策を実施していきます。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71FF0516-A6EA-0200-3BB2-A016F48273DC}"/>
              </a:ext>
            </a:extLst>
          </p:cNvPr>
          <p:cNvSpPr/>
          <p:nvPr/>
        </p:nvSpPr>
        <p:spPr>
          <a:xfrm>
            <a:off x="701505" y="3044610"/>
            <a:ext cx="2757390" cy="409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600"/>
              </a:lnSpc>
              <a:spcAft>
                <a:spcPts val="600"/>
              </a:spcAft>
            </a:pP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ja-JP" sz="1200" dirty="0">
                <a:solidFill>
                  <a:schemeClr val="tx1"/>
                </a:solidFill>
                <a:latin typeface="BIZ UDPゴシック" panose="020B0400000000000000" pitchFamily="50" charset="-128"/>
                <a:ea typeface="BIZ UDPゴシック" panose="020B0400000000000000" pitchFamily="50" charset="-128"/>
              </a:rPr>
              <a:t>Beyond EXPO2025</a:t>
            </a:r>
            <a:r>
              <a:rPr kumimoji="1" lang="ja-JP" altLang="en-US" sz="1200" dirty="0">
                <a:solidFill>
                  <a:schemeClr val="tx1"/>
                </a:solidFill>
                <a:latin typeface="BIZ UDPゴシック" panose="020B0400000000000000" pitchFamily="50" charset="-128"/>
                <a:ea typeface="BIZ UDPゴシック" panose="020B0400000000000000" pitchFamily="50" charset="-128"/>
              </a:rPr>
              <a:t>」抜粋＞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7F195AE6-93F3-4C6D-B3CA-FC0F4DF0D425}"/>
              </a:ext>
            </a:extLst>
          </p:cNvPr>
          <p:cNvPicPr>
            <a:picLocks noChangeAspect="1"/>
          </p:cNvPicPr>
          <p:nvPr/>
        </p:nvPicPr>
        <p:blipFill>
          <a:blip r:embed="rId3"/>
          <a:stretch>
            <a:fillRect/>
          </a:stretch>
        </p:blipFill>
        <p:spPr>
          <a:xfrm>
            <a:off x="3535135" y="3109924"/>
            <a:ext cx="5327284" cy="3536859"/>
          </a:xfrm>
          <a:prstGeom prst="rect">
            <a:avLst/>
          </a:prstGeom>
          <a:ln>
            <a:solidFill>
              <a:schemeClr val="bg2">
                <a:lumMod val="75000"/>
              </a:schemeClr>
            </a:solidFill>
          </a:ln>
        </p:spPr>
      </p:pic>
    </p:spTree>
    <p:extLst>
      <p:ext uri="{BB962C8B-B14F-4D97-AF65-F5344CB8AC3E}">
        <p14:creationId xmlns:p14="http://schemas.microsoft.com/office/powerpoint/2010/main" val="116535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矢印: 下 17">
            <a:extLst>
              <a:ext uri="{FF2B5EF4-FFF2-40B4-BE49-F238E27FC236}">
                <a16:creationId xmlns:a16="http://schemas.microsoft.com/office/drawing/2014/main" id="{5004E96B-C107-4DF3-8957-76D3F5D081E3}"/>
              </a:ext>
            </a:extLst>
          </p:cNvPr>
          <p:cNvSpPr/>
          <p:nvPr/>
        </p:nvSpPr>
        <p:spPr>
          <a:xfrm>
            <a:off x="749530" y="1388982"/>
            <a:ext cx="334211" cy="5256000"/>
          </a:xfrm>
          <a:prstGeom prst="downArrow">
            <a:avLst/>
          </a:prstGeom>
          <a:gradFill>
            <a:gsLst>
              <a:gs pos="0">
                <a:schemeClr val="accent5">
                  <a:lumMod val="5000"/>
                  <a:lumOff val="95000"/>
                </a:schemeClr>
              </a:gs>
              <a:gs pos="31000">
                <a:schemeClr val="bg1">
                  <a:lumMod val="95000"/>
                </a:schemeClr>
              </a:gs>
              <a:gs pos="91000">
                <a:schemeClr val="bg1">
                  <a:lumMod val="85000"/>
                </a:schemeClr>
              </a:gs>
              <a:gs pos="75000">
                <a:schemeClr val="bg2"/>
              </a:gs>
              <a:gs pos="100000">
                <a:schemeClr val="bg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7AD6ACE5-667E-4F2D-B87A-CEAF374A80E4}"/>
              </a:ext>
            </a:extLst>
          </p:cNvPr>
          <p:cNvSpPr/>
          <p:nvPr/>
        </p:nvSpPr>
        <p:spPr>
          <a:xfrm>
            <a:off x="0" y="0"/>
            <a:ext cx="9906000" cy="44801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834063" algn="l"/>
              </a:tabLst>
            </a:pPr>
            <a:r>
              <a:rPr kumimoji="1" lang="ja-JP" altLang="en-US" sz="1600" b="1" dirty="0">
                <a:latin typeface="BIZ UDPゴシック" panose="020B0400000000000000" pitchFamily="50" charset="-128"/>
                <a:ea typeface="BIZ UDPゴシック" panose="020B0400000000000000" pitchFamily="50" charset="-128"/>
              </a:rPr>
              <a:t>「</a:t>
            </a:r>
            <a:r>
              <a:rPr kumimoji="1" lang="en-US" altLang="ja-JP" sz="1600" b="1" dirty="0">
                <a:latin typeface="BIZ UDPゴシック" panose="020B0400000000000000" pitchFamily="50" charset="-128"/>
                <a:ea typeface="BIZ UDPゴシック" panose="020B0400000000000000" pitchFamily="50" charset="-128"/>
              </a:rPr>
              <a:t>10</a:t>
            </a:r>
            <a:r>
              <a:rPr kumimoji="1" lang="ja-JP" altLang="en-US" sz="1600" b="1" dirty="0">
                <a:latin typeface="BIZ UDPゴシック" panose="020B0400000000000000" pitchFamily="50" charset="-128"/>
                <a:ea typeface="BIZ UDPゴシック" panose="020B0400000000000000" pitchFamily="50" charset="-128"/>
              </a:rPr>
              <a:t>歳若返り」プロジェクトの総括について　</a:t>
            </a:r>
            <a:r>
              <a:rPr kumimoji="1" lang="ja-JP" altLang="en-US" b="1" dirty="0">
                <a:latin typeface="BIZ UDPゴシック" panose="020B0400000000000000" pitchFamily="50" charset="-128"/>
                <a:ea typeface="BIZ UDPゴシック" panose="020B0400000000000000" pitchFamily="50" charset="-128"/>
              </a:rPr>
              <a:t>❶ 振り返り　　　　</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900FF456-899C-4FAE-B4BA-228B99A63048}"/>
              </a:ext>
            </a:extLst>
          </p:cNvPr>
          <p:cNvSpPr/>
          <p:nvPr/>
        </p:nvSpPr>
        <p:spPr>
          <a:xfrm>
            <a:off x="1525010" y="489694"/>
            <a:ext cx="7218813" cy="514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accent5">
                    <a:lumMod val="50000"/>
                  </a:schemeClr>
                </a:solidFill>
                <a:latin typeface="BIZ UDPゴシック" panose="020B0400000000000000" pitchFamily="50" charset="-128"/>
                <a:ea typeface="BIZ UDPゴシック" panose="020B0400000000000000" pitchFamily="50" charset="-128"/>
              </a:rPr>
              <a:t>有識者、市町村、企業、団体、大学等とともに検討や取組を積み重ねてきました</a:t>
            </a:r>
            <a:endParaRPr kumimoji="1" lang="en-US" altLang="ja-JP" sz="1600" b="1" dirty="0">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1C54A47-E90B-DC63-43E4-EABEBF21D489}"/>
              </a:ext>
            </a:extLst>
          </p:cNvPr>
          <p:cNvSpPr/>
          <p:nvPr/>
        </p:nvSpPr>
        <p:spPr>
          <a:xfrm>
            <a:off x="9485086" y="78636"/>
            <a:ext cx="312057" cy="2871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２</a:t>
            </a:r>
          </a:p>
        </p:txBody>
      </p:sp>
      <p:sp>
        <p:nvSpPr>
          <p:cNvPr id="25" name="正方形/長方形 24">
            <a:extLst>
              <a:ext uri="{FF2B5EF4-FFF2-40B4-BE49-F238E27FC236}">
                <a16:creationId xmlns:a16="http://schemas.microsoft.com/office/drawing/2014/main" id="{4DD99705-203B-0F42-99F0-343BA046DC0B}"/>
              </a:ext>
            </a:extLst>
          </p:cNvPr>
          <p:cNvSpPr/>
          <p:nvPr/>
        </p:nvSpPr>
        <p:spPr>
          <a:xfrm>
            <a:off x="2032001" y="2365408"/>
            <a:ext cx="7424058" cy="3811504"/>
          </a:xfrm>
          <a:prstGeom prst="rect">
            <a:avLst/>
          </a:prstGeom>
          <a:no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31F51A54-0BDD-66B9-45A2-BF70BF7E8502}"/>
              </a:ext>
            </a:extLst>
          </p:cNvPr>
          <p:cNvSpPr/>
          <p:nvPr/>
        </p:nvSpPr>
        <p:spPr>
          <a:xfrm>
            <a:off x="1741714" y="2126343"/>
            <a:ext cx="4746172" cy="105232"/>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AF212C8B-EDA0-4571-80C0-AFF890609AF6}"/>
              </a:ext>
            </a:extLst>
          </p:cNvPr>
          <p:cNvSpPr txBox="1"/>
          <p:nvPr/>
        </p:nvSpPr>
        <p:spPr>
          <a:xfrm>
            <a:off x="401243" y="1187932"/>
            <a:ext cx="9221728" cy="1070871"/>
          </a:xfrm>
          <a:prstGeom prst="rect">
            <a:avLst/>
          </a:prstGeom>
          <a:noFill/>
        </p:spPr>
        <p:txBody>
          <a:bodyPr wrap="square" rtlCol="0">
            <a:spAutoFit/>
          </a:bodyPr>
          <a:lstStyle/>
          <a:p>
            <a:pPr>
              <a:lnSpc>
                <a:spcPts val="2600"/>
              </a:lnSpc>
              <a:spcAft>
                <a:spcPts val="600"/>
              </a:spcAft>
            </a:pPr>
            <a:r>
              <a:rPr lang="ja-JP" altLang="en-US" b="1" kern="100" dirty="0">
                <a:solidFill>
                  <a:schemeClr val="accent5">
                    <a:lumMod val="7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２０１７．４　</a:t>
            </a:r>
            <a:r>
              <a:rPr lang="ja-JP" altLang="en-US"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万博の大阪誘致について閣議了解</a:t>
            </a:r>
            <a:endPar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400"/>
              </a:lnSpc>
            </a:pPr>
            <a:r>
              <a:rPr lang="ja-JP" altLang="en-US" b="1" kern="100" dirty="0">
                <a:solidFill>
                  <a:schemeClr val="accent5">
                    <a:lumMod val="7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２０１８．３ </a:t>
            </a:r>
            <a:r>
              <a:rPr lang="ja-JP" altLang="en-US"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いのち輝く未来社会</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をめざすビジョン</a:t>
            </a:r>
            <a:r>
              <a:rPr lang="ja-JP" alt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策定</a:t>
            </a:r>
            <a:endPar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400"/>
              </a:lnSpc>
            </a:pP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　　　　　　　　　　いきいきと長く活躍できる「</a:t>
            </a:r>
            <a:r>
              <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歳若返り」を目標に</a:t>
            </a:r>
            <a:endPar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7" name="正方形/長方形 36">
            <a:extLst>
              <a:ext uri="{FF2B5EF4-FFF2-40B4-BE49-F238E27FC236}">
                <a16:creationId xmlns:a16="http://schemas.microsoft.com/office/drawing/2014/main" id="{105C33D6-BD79-508B-B15C-573C0DB5D223}"/>
              </a:ext>
            </a:extLst>
          </p:cNvPr>
          <p:cNvSpPr/>
          <p:nvPr/>
        </p:nvSpPr>
        <p:spPr>
          <a:xfrm>
            <a:off x="1569037" y="951616"/>
            <a:ext cx="7092000" cy="36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FC9267F9-314C-2F9B-BD73-8D97EA56FCCE}"/>
              </a:ext>
            </a:extLst>
          </p:cNvPr>
          <p:cNvPicPr>
            <a:picLocks noChangeAspect="1"/>
          </p:cNvPicPr>
          <p:nvPr/>
        </p:nvPicPr>
        <p:blipFill>
          <a:blip r:embed="rId3"/>
          <a:stretch>
            <a:fillRect/>
          </a:stretch>
        </p:blipFill>
        <p:spPr>
          <a:xfrm>
            <a:off x="2211092" y="2442672"/>
            <a:ext cx="7065876" cy="3755461"/>
          </a:xfrm>
          <a:prstGeom prst="rect">
            <a:avLst/>
          </a:prstGeom>
        </p:spPr>
      </p:pic>
    </p:spTree>
    <p:extLst>
      <p:ext uri="{BB962C8B-B14F-4D97-AF65-F5344CB8AC3E}">
        <p14:creationId xmlns:p14="http://schemas.microsoft.com/office/powerpoint/2010/main" val="245727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B97A9-9783-67DC-2EB0-1849BA514DF8}"/>
            </a:ext>
          </a:extLst>
        </p:cNvPr>
        <p:cNvGrpSpPr/>
        <p:nvPr/>
      </p:nvGrpSpPr>
      <p:grpSpPr>
        <a:xfrm>
          <a:off x="0" y="0"/>
          <a:ext cx="0" cy="0"/>
          <a:chOff x="0" y="0"/>
          <a:chExt cx="0" cy="0"/>
        </a:xfrm>
      </p:grpSpPr>
      <p:sp>
        <p:nvSpPr>
          <p:cNvPr id="18" name="矢印: 下 17">
            <a:extLst>
              <a:ext uri="{FF2B5EF4-FFF2-40B4-BE49-F238E27FC236}">
                <a16:creationId xmlns:a16="http://schemas.microsoft.com/office/drawing/2014/main" id="{D0B9704C-6C65-7D3C-6622-443730A3F939}"/>
              </a:ext>
            </a:extLst>
          </p:cNvPr>
          <p:cNvSpPr/>
          <p:nvPr/>
        </p:nvSpPr>
        <p:spPr>
          <a:xfrm>
            <a:off x="569847" y="567739"/>
            <a:ext cx="334211" cy="5868000"/>
          </a:xfrm>
          <a:prstGeom prst="downArrow">
            <a:avLst/>
          </a:prstGeom>
          <a:gradFill>
            <a:gsLst>
              <a:gs pos="0">
                <a:schemeClr val="accent5">
                  <a:lumMod val="5000"/>
                  <a:lumOff val="95000"/>
                </a:schemeClr>
              </a:gs>
              <a:gs pos="31000">
                <a:schemeClr val="bg1">
                  <a:lumMod val="95000"/>
                </a:schemeClr>
              </a:gs>
              <a:gs pos="91000">
                <a:schemeClr val="bg1">
                  <a:lumMod val="85000"/>
                </a:schemeClr>
              </a:gs>
              <a:gs pos="75000">
                <a:schemeClr val="bg2"/>
              </a:gs>
              <a:gs pos="100000">
                <a:schemeClr val="bg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五方向 4">
            <a:extLst>
              <a:ext uri="{FF2B5EF4-FFF2-40B4-BE49-F238E27FC236}">
                <a16:creationId xmlns:a16="http://schemas.microsoft.com/office/drawing/2014/main" id="{C8DBCBE7-E855-00D4-CAF3-2B3A30391677}"/>
              </a:ext>
            </a:extLst>
          </p:cNvPr>
          <p:cNvSpPr/>
          <p:nvPr/>
        </p:nvSpPr>
        <p:spPr>
          <a:xfrm rot="5400000">
            <a:off x="1718215" y="175631"/>
            <a:ext cx="584775" cy="1650037"/>
          </a:xfrm>
          <a:prstGeom prst="homePlate">
            <a:avLst>
              <a:gd name="adj" fmla="val 32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構 想</a:t>
            </a:r>
          </a:p>
        </p:txBody>
      </p:sp>
      <p:sp>
        <p:nvSpPr>
          <p:cNvPr id="6" name="矢印: 五方向 5">
            <a:extLst>
              <a:ext uri="{FF2B5EF4-FFF2-40B4-BE49-F238E27FC236}">
                <a16:creationId xmlns:a16="http://schemas.microsoft.com/office/drawing/2014/main" id="{CFE3D8E6-AD87-F0DF-DBD7-ED94EE8BC01A}"/>
              </a:ext>
            </a:extLst>
          </p:cNvPr>
          <p:cNvSpPr/>
          <p:nvPr/>
        </p:nvSpPr>
        <p:spPr>
          <a:xfrm rot="5400000">
            <a:off x="1693621" y="1043812"/>
            <a:ext cx="584778" cy="1650036"/>
          </a:xfrm>
          <a:prstGeom prst="homePlate">
            <a:avLst>
              <a:gd name="adj" fmla="val 3211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モデル構築</a:t>
            </a:r>
          </a:p>
        </p:txBody>
      </p:sp>
      <p:sp>
        <p:nvSpPr>
          <p:cNvPr id="7" name="矢印: 五方向 6">
            <a:extLst>
              <a:ext uri="{FF2B5EF4-FFF2-40B4-BE49-F238E27FC236}">
                <a16:creationId xmlns:a16="http://schemas.microsoft.com/office/drawing/2014/main" id="{DFC8A8E3-D950-70FC-C4C8-7AA1275A66C3}"/>
              </a:ext>
            </a:extLst>
          </p:cNvPr>
          <p:cNvSpPr/>
          <p:nvPr/>
        </p:nvSpPr>
        <p:spPr>
          <a:xfrm rot="5400000">
            <a:off x="845096" y="2784243"/>
            <a:ext cx="2251180" cy="1658166"/>
          </a:xfrm>
          <a:prstGeom prst="homePlate">
            <a:avLst>
              <a:gd name="adj" fmla="val 1608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spcAft>
                <a:spcPts val="600"/>
              </a:spcAft>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府民への浸透</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spcAft>
                <a:spcPts val="600"/>
              </a:spcAft>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連携拡大</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9" name="矢印: 五方向 8">
            <a:extLst>
              <a:ext uri="{FF2B5EF4-FFF2-40B4-BE49-F238E27FC236}">
                <a16:creationId xmlns:a16="http://schemas.microsoft.com/office/drawing/2014/main" id="{CC5CE0F8-2C44-B8B2-4CCC-A5BE1E1DD618}"/>
              </a:ext>
            </a:extLst>
          </p:cNvPr>
          <p:cNvSpPr/>
          <p:nvPr/>
        </p:nvSpPr>
        <p:spPr>
          <a:xfrm rot="5400000">
            <a:off x="1519593" y="5247555"/>
            <a:ext cx="904165" cy="1656187"/>
          </a:xfrm>
          <a:prstGeom prst="homePlate">
            <a:avLst>
              <a:gd name="adj" fmla="val 32114"/>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成果の</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継承・活用へ</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53B506EB-2243-C758-10DF-5AA0590B83BA}"/>
              </a:ext>
            </a:extLst>
          </p:cNvPr>
          <p:cNvSpPr/>
          <p:nvPr/>
        </p:nvSpPr>
        <p:spPr>
          <a:xfrm>
            <a:off x="1143583" y="5036678"/>
            <a:ext cx="1656188" cy="505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大阪・関西万博</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F9AF612-C6D1-FF01-FD58-8F15678DDD04}"/>
              </a:ext>
            </a:extLst>
          </p:cNvPr>
          <p:cNvSpPr txBox="1"/>
          <p:nvPr/>
        </p:nvSpPr>
        <p:spPr>
          <a:xfrm>
            <a:off x="-12260" y="2382060"/>
            <a:ext cx="1446978" cy="437171"/>
          </a:xfrm>
          <a:prstGeom prst="rect">
            <a:avLst/>
          </a:prstGeom>
          <a:noFill/>
        </p:spPr>
        <p:txBody>
          <a:bodyPr wrap="square" rtlCol="0">
            <a:spAutoFit/>
          </a:bodyPr>
          <a:lstStyle/>
          <a:p>
            <a:pPr algn="ctr">
              <a:lnSpc>
                <a:spcPct val="150000"/>
              </a:lnSpc>
            </a:pPr>
            <a:r>
              <a:rPr kumimoji="1" lang="en-US" altLang="ja-JP" b="1" dirty="0">
                <a:solidFill>
                  <a:srgbClr val="7EC234"/>
                </a:solidFill>
                <a:latin typeface="BIZ UDPゴシック" panose="020B0400000000000000" pitchFamily="50" charset="-128"/>
                <a:ea typeface="BIZ UDPゴシック" panose="020B0400000000000000" pitchFamily="50" charset="-128"/>
                <a:cs typeface="Arial" panose="020B0604020202020204" pitchFamily="34" charset="0"/>
              </a:rPr>
              <a:t>2022</a:t>
            </a:r>
          </a:p>
        </p:txBody>
      </p:sp>
      <p:sp>
        <p:nvSpPr>
          <p:cNvPr id="22" name="テキスト ボックス 21">
            <a:extLst>
              <a:ext uri="{FF2B5EF4-FFF2-40B4-BE49-F238E27FC236}">
                <a16:creationId xmlns:a16="http://schemas.microsoft.com/office/drawing/2014/main" id="{12920F9E-7F56-254D-1739-05ED9B992485}"/>
              </a:ext>
            </a:extLst>
          </p:cNvPr>
          <p:cNvSpPr txBox="1"/>
          <p:nvPr/>
        </p:nvSpPr>
        <p:spPr>
          <a:xfrm>
            <a:off x="2845457" y="1569561"/>
            <a:ext cx="3702275" cy="352725"/>
          </a:xfrm>
          <a:prstGeom prst="rect">
            <a:avLst/>
          </a:prstGeom>
          <a:noFill/>
        </p:spPr>
        <p:txBody>
          <a:bodyPr wrap="square" rtlCol="0">
            <a:spAutoFit/>
          </a:bodyPr>
          <a:lstStyle/>
          <a:p>
            <a:pPr>
              <a:lnSpc>
                <a:spcPts val="2400"/>
              </a:lnSpc>
            </a:pPr>
            <a:r>
              <a:rPr kumimoji="1" lang="ja-JP" altLang="en-US" sz="1600" dirty="0">
                <a:solidFill>
                  <a:srgbClr val="9DC3E6"/>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 自治体や高齢者施設での実証事業</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131E7F3A-46F5-40EE-76F6-CC8B480CCBD9}"/>
              </a:ext>
            </a:extLst>
          </p:cNvPr>
          <p:cNvSpPr txBox="1"/>
          <p:nvPr/>
        </p:nvSpPr>
        <p:spPr>
          <a:xfrm>
            <a:off x="2825270" y="4936580"/>
            <a:ext cx="4028585" cy="682944"/>
          </a:xfrm>
          <a:prstGeom prst="rect">
            <a:avLst/>
          </a:prstGeom>
          <a:noFill/>
        </p:spPr>
        <p:txBody>
          <a:bodyPr wrap="square">
            <a:spAutoFit/>
          </a:bodyPr>
          <a:lstStyle/>
          <a:p>
            <a:pPr algn="just">
              <a:lnSpc>
                <a:spcPts val="2500"/>
              </a:lnSpc>
            </a:pPr>
            <a:r>
              <a:rPr lang="ja-JP" altLang="en-US" sz="1600" kern="100" dirty="0">
                <a:solidFill>
                  <a:srgbClr val="FFC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最新ヘルスケアの体験機会</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を創出</a:t>
            </a:r>
            <a:endParaRPr lang="en-US" altLang="ja-JP" sz="1600" kern="100" dirty="0">
              <a:solidFill>
                <a:srgbClr val="FFC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500"/>
              </a:lnSpc>
            </a:pPr>
            <a:r>
              <a:rPr lang="ja-JP" altLang="en-US" sz="1600" kern="100" dirty="0">
                <a:solidFill>
                  <a:srgbClr val="FFC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大阪発の健康づくりを国内外へ発信</a:t>
            </a:r>
          </a:p>
        </p:txBody>
      </p:sp>
      <p:sp>
        <p:nvSpPr>
          <p:cNvPr id="13" name="テキスト ボックス 12">
            <a:extLst>
              <a:ext uri="{FF2B5EF4-FFF2-40B4-BE49-F238E27FC236}">
                <a16:creationId xmlns:a16="http://schemas.microsoft.com/office/drawing/2014/main" id="{758763C6-042D-45EA-476A-CE20122AE786}"/>
              </a:ext>
            </a:extLst>
          </p:cNvPr>
          <p:cNvSpPr txBox="1"/>
          <p:nvPr/>
        </p:nvSpPr>
        <p:spPr>
          <a:xfrm>
            <a:off x="231071" y="1493698"/>
            <a:ext cx="965770" cy="437171"/>
          </a:xfrm>
          <a:prstGeom prst="rect">
            <a:avLst/>
          </a:prstGeom>
          <a:noFill/>
        </p:spPr>
        <p:txBody>
          <a:bodyPr wrap="square" rtlCol="0">
            <a:spAutoFit/>
          </a:bodyPr>
          <a:lstStyle/>
          <a:p>
            <a:pPr algn="ctr">
              <a:lnSpc>
                <a:spcPct val="150000"/>
              </a:lnSpc>
            </a:pPr>
            <a:r>
              <a:rPr kumimoji="1" lang="en-US" altLang="ja-JP" b="1" dirty="0">
                <a:solidFill>
                  <a:schemeClr val="accent1">
                    <a:lumMod val="75000"/>
                  </a:schemeClr>
                </a:solidFill>
                <a:latin typeface="BIZ UDPゴシック" panose="020B0400000000000000" pitchFamily="50" charset="-128"/>
                <a:ea typeface="BIZ UDPゴシック" panose="020B0400000000000000" pitchFamily="50" charset="-128"/>
                <a:cs typeface="Arial" panose="020B0604020202020204" pitchFamily="34" charset="0"/>
              </a:rPr>
              <a:t>20</a:t>
            </a:r>
            <a:r>
              <a:rPr kumimoji="1" lang="ja-JP" altLang="en-US" b="1" dirty="0">
                <a:solidFill>
                  <a:schemeClr val="accent1">
                    <a:lumMod val="75000"/>
                  </a:schemeClr>
                </a:solidFill>
                <a:latin typeface="BIZ UDPゴシック" panose="020B0400000000000000" pitchFamily="50" charset="-128"/>
                <a:ea typeface="BIZ UDPゴシック" panose="020B0400000000000000" pitchFamily="50" charset="-128"/>
                <a:cs typeface="Arial" panose="020B0604020202020204" pitchFamily="34" charset="0"/>
              </a:rPr>
              <a:t>１９</a:t>
            </a:r>
            <a:endParaRPr kumimoji="1" lang="en-US" altLang="ja-JP" b="1" dirty="0">
              <a:solidFill>
                <a:schemeClr val="accent1">
                  <a:lumMod val="7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CD8E0650-2737-8DDE-3EFB-986F261E9EB2}"/>
              </a:ext>
            </a:extLst>
          </p:cNvPr>
          <p:cNvSpPr txBox="1"/>
          <p:nvPr/>
        </p:nvSpPr>
        <p:spPr>
          <a:xfrm>
            <a:off x="-168265" y="619344"/>
            <a:ext cx="1813628" cy="437171"/>
          </a:xfrm>
          <a:prstGeom prst="rect">
            <a:avLst/>
          </a:prstGeom>
          <a:noFill/>
        </p:spPr>
        <p:txBody>
          <a:bodyPr wrap="square" rtlCol="0">
            <a:spAutoFit/>
          </a:bodyPr>
          <a:lstStyle/>
          <a:p>
            <a:pPr algn="ctr">
              <a:lnSpc>
                <a:spcPct val="150000"/>
              </a:lnSpc>
            </a:pPr>
            <a:r>
              <a:rPr kumimoji="1" lang="en-US" altLang="ja-JP" b="1" dirty="0">
                <a:solidFill>
                  <a:schemeClr val="tx2">
                    <a:lumMod val="60000"/>
                    <a:lumOff val="40000"/>
                  </a:schemeClr>
                </a:solidFill>
                <a:latin typeface="BIZ UDPゴシック" panose="020B0400000000000000" pitchFamily="50" charset="-128"/>
                <a:ea typeface="BIZ UDPゴシック" panose="020B0400000000000000" pitchFamily="50" charset="-128"/>
                <a:cs typeface="Arial" panose="020B0604020202020204" pitchFamily="34" charset="0"/>
              </a:rPr>
              <a:t>2018</a:t>
            </a:r>
          </a:p>
        </p:txBody>
      </p:sp>
      <p:sp>
        <p:nvSpPr>
          <p:cNvPr id="29" name="テキスト ボックス 28">
            <a:extLst>
              <a:ext uri="{FF2B5EF4-FFF2-40B4-BE49-F238E27FC236}">
                <a16:creationId xmlns:a16="http://schemas.microsoft.com/office/drawing/2014/main" id="{486B1924-98EC-0776-FC03-5626EF8F611C}"/>
              </a:ext>
            </a:extLst>
          </p:cNvPr>
          <p:cNvSpPr txBox="1"/>
          <p:nvPr/>
        </p:nvSpPr>
        <p:spPr>
          <a:xfrm>
            <a:off x="-5913" y="4935241"/>
            <a:ext cx="1446978" cy="437171"/>
          </a:xfrm>
          <a:prstGeom prst="rect">
            <a:avLst/>
          </a:prstGeom>
          <a:noFill/>
        </p:spPr>
        <p:txBody>
          <a:bodyPr wrap="square" rtlCol="0">
            <a:spAutoFit/>
          </a:bodyPr>
          <a:lstStyle/>
          <a:p>
            <a:pPr algn="ctr">
              <a:lnSpc>
                <a:spcPct val="150000"/>
              </a:lnSpc>
            </a:pPr>
            <a:r>
              <a:rPr kumimoji="1" lang="en-US" altLang="ja-JP" b="1" dirty="0">
                <a:solidFill>
                  <a:srgbClr val="FF9900"/>
                </a:solidFill>
                <a:latin typeface="BIZ UDPゴシック" panose="020B0400000000000000" pitchFamily="50" charset="-128"/>
                <a:ea typeface="BIZ UDPゴシック" panose="020B0400000000000000" pitchFamily="50" charset="-128"/>
                <a:cs typeface="Arial" panose="020B0604020202020204" pitchFamily="34" charset="0"/>
              </a:rPr>
              <a:t>2025</a:t>
            </a:r>
          </a:p>
        </p:txBody>
      </p:sp>
      <p:sp>
        <p:nvSpPr>
          <p:cNvPr id="53" name="テキスト ボックス 52">
            <a:extLst>
              <a:ext uri="{FF2B5EF4-FFF2-40B4-BE49-F238E27FC236}">
                <a16:creationId xmlns:a16="http://schemas.microsoft.com/office/drawing/2014/main" id="{CA5870B3-8079-A7EB-04E6-E39C718F72D0}"/>
              </a:ext>
            </a:extLst>
          </p:cNvPr>
          <p:cNvSpPr txBox="1"/>
          <p:nvPr/>
        </p:nvSpPr>
        <p:spPr>
          <a:xfrm>
            <a:off x="2845457" y="674147"/>
            <a:ext cx="3845629" cy="682944"/>
          </a:xfrm>
          <a:prstGeom prst="rect">
            <a:avLst/>
          </a:prstGeom>
          <a:noFill/>
        </p:spPr>
        <p:txBody>
          <a:bodyPr wrap="square" rtlCol="0">
            <a:spAutoFit/>
          </a:bodyPr>
          <a:lstStyle/>
          <a:p>
            <a:pPr>
              <a:lnSpc>
                <a:spcPts val="2500"/>
              </a:lnSpc>
            </a:pPr>
            <a:r>
              <a:rPr lang="ja-JP" altLang="en-US" sz="1600" kern="100" dirty="0">
                <a:solidFill>
                  <a:srgbClr val="ADB9CA"/>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有識者の専門的知見を結集し、</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500"/>
              </a:lnSpc>
            </a:pP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歳若返り」について深掘り・整理</a:t>
            </a:r>
          </a:p>
        </p:txBody>
      </p:sp>
      <p:sp>
        <p:nvSpPr>
          <p:cNvPr id="36" name="テキスト ボックス 35">
            <a:extLst>
              <a:ext uri="{FF2B5EF4-FFF2-40B4-BE49-F238E27FC236}">
                <a16:creationId xmlns:a16="http://schemas.microsoft.com/office/drawing/2014/main" id="{70E8BE03-2B38-7E47-FCF4-F90D1FE5023E}"/>
              </a:ext>
            </a:extLst>
          </p:cNvPr>
          <p:cNvSpPr txBox="1"/>
          <p:nvPr/>
        </p:nvSpPr>
        <p:spPr>
          <a:xfrm>
            <a:off x="2861249" y="2762660"/>
            <a:ext cx="4282941" cy="1080489"/>
          </a:xfrm>
          <a:prstGeom prst="rect">
            <a:avLst/>
          </a:prstGeom>
          <a:noFill/>
        </p:spPr>
        <p:txBody>
          <a:bodyPr wrap="square" rtlCol="0">
            <a:spAutoFit/>
          </a:bodyPr>
          <a:lstStyle/>
          <a:p>
            <a:pPr>
              <a:lnSpc>
                <a:spcPts val="2500"/>
              </a:lnSpc>
            </a:pPr>
            <a:r>
              <a:rPr kumimoji="1" lang="ja-JP" altLang="en-US" sz="1600" dirty="0">
                <a:solidFill>
                  <a:srgbClr val="92D05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多様な主体との連携のもと、</a:t>
            </a:r>
            <a:endParaRPr kumimoji="1" lang="en-US" altLang="ja-JP" sz="1600" dirty="0">
              <a:latin typeface="BIZ UDPゴシック" panose="020B0400000000000000" pitchFamily="50" charset="-128"/>
              <a:ea typeface="BIZ UDPゴシック" panose="020B0400000000000000" pitchFamily="50" charset="-128"/>
            </a:endParaRPr>
          </a:p>
          <a:p>
            <a:pPr>
              <a:lnSpc>
                <a:spcPts val="2500"/>
              </a:lnSpc>
              <a:spcAft>
                <a:spcPts val="600"/>
              </a:spcAft>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b="1" dirty="0">
                <a:solidFill>
                  <a:srgbClr val="7EC234"/>
                </a:solidFill>
                <a:latin typeface="BIZ UDPゴシック" panose="020B0400000000000000" pitchFamily="50" charset="-128"/>
                <a:ea typeface="BIZ UDPゴシック" panose="020B0400000000000000" pitchFamily="50" charset="-128"/>
              </a:rPr>
              <a:t>情報発信</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b="1" dirty="0">
                <a:solidFill>
                  <a:srgbClr val="7EC234"/>
                </a:solidFill>
                <a:latin typeface="BIZ UDPゴシック" panose="020B0400000000000000" pitchFamily="50" charset="-128"/>
                <a:ea typeface="BIZ UDPゴシック" panose="020B0400000000000000" pitchFamily="50" charset="-128"/>
              </a:rPr>
              <a:t>体験機会の提供</a:t>
            </a:r>
            <a:r>
              <a:rPr kumimoji="1" lang="ja-JP" altLang="en-US" sz="1600" dirty="0">
                <a:latin typeface="BIZ UDPゴシック" panose="020B0400000000000000" pitchFamily="50" charset="-128"/>
                <a:ea typeface="BIZ UDPゴシック" panose="020B0400000000000000" pitchFamily="50" charset="-128"/>
              </a:rPr>
              <a:t>を両輪で展開</a:t>
            </a:r>
            <a:endParaRPr kumimoji="1" lang="en-US" altLang="ja-JP" sz="1600" dirty="0">
              <a:latin typeface="BIZ UDPゴシック" panose="020B0400000000000000" pitchFamily="50" charset="-128"/>
              <a:ea typeface="BIZ UDPゴシック" panose="020B0400000000000000" pitchFamily="50" charset="-128"/>
            </a:endParaRPr>
          </a:p>
          <a:p>
            <a:pPr>
              <a:lnSpc>
                <a:spcPts val="2500"/>
              </a:lnSpc>
            </a:pPr>
            <a:r>
              <a:rPr kumimoji="1" lang="ja-JP" altLang="en-US" sz="1600" dirty="0">
                <a:solidFill>
                  <a:srgbClr val="92D050"/>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 先端技術を活用した取組を積極的に実施</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3F1D86AA-B998-2E36-6F1C-77DE388C8F0F}"/>
              </a:ext>
            </a:extLst>
          </p:cNvPr>
          <p:cNvSpPr/>
          <p:nvPr/>
        </p:nvSpPr>
        <p:spPr>
          <a:xfrm>
            <a:off x="0" y="0"/>
            <a:ext cx="9906000" cy="44801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834063" algn="l"/>
              </a:tabLst>
            </a:pPr>
            <a:r>
              <a:rPr kumimoji="1" lang="ja-JP" altLang="en-US" sz="1600" b="1" dirty="0">
                <a:latin typeface="BIZ UDPゴシック" panose="020B0400000000000000" pitchFamily="50" charset="-128"/>
                <a:ea typeface="BIZ UDPゴシック" panose="020B0400000000000000" pitchFamily="50" charset="-128"/>
              </a:rPr>
              <a:t>「</a:t>
            </a:r>
            <a:r>
              <a:rPr kumimoji="1" lang="en-US" altLang="ja-JP" sz="1600" b="1" dirty="0">
                <a:latin typeface="BIZ UDPゴシック" panose="020B0400000000000000" pitchFamily="50" charset="-128"/>
                <a:ea typeface="BIZ UDPゴシック" panose="020B0400000000000000" pitchFamily="50" charset="-128"/>
              </a:rPr>
              <a:t>10</a:t>
            </a:r>
            <a:r>
              <a:rPr kumimoji="1" lang="ja-JP" altLang="en-US" sz="1600" b="1" dirty="0">
                <a:latin typeface="BIZ UDPゴシック" panose="020B0400000000000000" pitchFamily="50" charset="-128"/>
                <a:ea typeface="BIZ UDPゴシック" panose="020B0400000000000000" pitchFamily="50" charset="-128"/>
              </a:rPr>
              <a:t>歳若返り」プロジェクトの総括について　</a:t>
            </a:r>
            <a:r>
              <a:rPr kumimoji="1" lang="ja-JP" altLang="en-US" b="1" dirty="0">
                <a:latin typeface="BIZ UDPゴシック" panose="020B0400000000000000" pitchFamily="50" charset="-128"/>
                <a:ea typeface="BIZ UDPゴシック" panose="020B0400000000000000" pitchFamily="50" charset="-128"/>
              </a:rPr>
              <a:t>❶ 振り返り　　　</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C9D7A07B-3E34-9415-D972-1A2D9F6B6869}"/>
              </a:ext>
            </a:extLst>
          </p:cNvPr>
          <p:cNvSpPr txBox="1"/>
          <p:nvPr/>
        </p:nvSpPr>
        <p:spPr>
          <a:xfrm>
            <a:off x="2835621" y="5678281"/>
            <a:ext cx="4384232" cy="362343"/>
          </a:xfrm>
          <a:prstGeom prst="rect">
            <a:avLst/>
          </a:prstGeom>
          <a:noFill/>
        </p:spPr>
        <p:txBody>
          <a:bodyPr wrap="square">
            <a:spAutoFit/>
          </a:bodyPr>
          <a:lstStyle/>
          <a:p>
            <a:pPr algn="just">
              <a:lnSpc>
                <a:spcPts val="2500"/>
              </a:lnSpc>
            </a:pPr>
            <a:r>
              <a:rPr lang="ja-JP" altLang="en-US" sz="1600" kern="100" dirty="0">
                <a:solidFill>
                  <a:srgbClr val="FF99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取組事例やつながりを共有</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EB39178A-3A2A-374A-7CF1-6FCD5B6E27D3}"/>
              </a:ext>
            </a:extLst>
          </p:cNvPr>
          <p:cNvSpPr/>
          <p:nvPr/>
        </p:nvSpPr>
        <p:spPr>
          <a:xfrm>
            <a:off x="3094361" y="1945222"/>
            <a:ext cx="3702275" cy="58477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・笑って健康教室による心身の健康の検証</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ts val="18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・鍵盤ハーモニカ教室による認知機能向上の検証　等</a:t>
            </a:r>
          </a:p>
        </p:txBody>
      </p:sp>
      <p:sp>
        <p:nvSpPr>
          <p:cNvPr id="19" name="正方形/長方形 18">
            <a:extLst>
              <a:ext uri="{FF2B5EF4-FFF2-40B4-BE49-F238E27FC236}">
                <a16:creationId xmlns:a16="http://schemas.microsoft.com/office/drawing/2014/main" id="{116624EE-3375-C7E5-2B7E-EED3C206570A}"/>
              </a:ext>
            </a:extLst>
          </p:cNvPr>
          <p:cNvSpPr/>
          <p:nvPr/>
        </p:nvSpPr>
        <p:spPr>
          <a:xfrm>
            <a:off x="3151581" y="3947679"/>
            <a:ext cx="3702275" cy="7912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ja-JP" sz="1200" dirty="0">
                <a:solidFill>
                  <a:schemeClr val="tx1"/>
                </a:solidFill>
                <a:latin typeface="BIZ UDPゴシック" panose="020B0400000000000000" pitchFamily="50" charset="-128"/>
                <a:ea typeface="BIZ UDPゴシック" panose="020B0400000000000000" pitchFamily="50" charset="-128"/>
              </a:rPr>
              <a:t>10</a:t>
            </a:r>
            <a:r>
              <a:rPr kumimoji="1" lang="ja-JP" altLang="en-US" sz="1200" dirty="0">
                <a:solidFill>
                  <a:schemeClr val="tx1"/>
                </a:solidFill>
                <a:latin typeface="BIZ UDPゴシック" panose="020B0400000000000000" pitchFamily="50" charset="-128"/>
                <a:ea typeface="BIZ UDPゴシック" panose="020B0400000000000000" pitchFamily="50" charset="-128"/>
              </a:rPr>
              <a:t>歳若返りダンス教室</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ts val="18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・認知症予防 トレーニング体験</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ts val="18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・先端技術で自分のカラダをのぞいてみよう！　等</a:t>
            </a:r>
          </a:p>
        </p:txBody>
      </p:sp>
      <p:sp>
        <p:nvSpPr>
          <p:cNvPr id="20" name="正方形/長方形 19">
            <a:extLst>
              <a:ext uri="{FF2B5EF4-FFF2-40B4-BE49-F238E27FC236}">
                <a16:creationId xmlns:a16="http://schemas.microsoft.com/office/drawing/2014/main" id="{7559BD1F-DE0A-4C75-9FC8-32DEDDD7EC3E}"/>
              </a:ext>
            </a:extLst>
          </p:cNvPr>
          <p:cNvSpPr/>
          <p:nvPr/>
        </p:nvSpPr>
        <p:spPr>
          <a:xfrm>
            <a:off x="3176599" y="6087719"/>
            <a:ext cx="3702275" cy="4960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・連携促進イベント開催</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ts val="18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・実践ガイドブックの発信</a:t>
            </a:r>
          </a:p>
        </p:txBody>
      </p:sp>
      <p:sp>
        <p:nvSpPr>
          <p:cNvPr id="21" name="正方形/長方形 20">
            <a:extLst>
              <a:ext uri="{FF2B5EF4-FFF2-40B4-BE49-F238E27FC236}">
                <a16:creationId xmlns:a16="http://schemas.microsoft.com/office/drawing/2014/main" id="{84779732-F426-AA04-BCF9-27E5FF30F4E2}"/>
              </a:ext>
            </a:extLst>
          </p:cNvPr>
          <p:cNvSpPr/>
          <p:nvPr/>
        </p:nvSpPr>
        <p:spPr>
          <a:xfrm>
            <a:off x="9485086" y="78636"/>
            <a:ext cx="312057" cy="2871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３</a:t>
            </a:r>
          </a:p>
        </p:txBody>
      </p:sp>
      <p:pic>
        <p:nvPicPr>
          <p:cNvPr id="23" name="図 22">
            <a:extLst>
              <a:ext uri="{FF2B5EF4-FFF2-40B4-BE49-F238E27FC236}">
                <a16:creationId xmlns:a16="http://schemas.microsoft.com/office/drawing/2014/main" id="{A1E1B86C-30A2-1E49-226A-978D3411589A}"/>
              </a:ext>
            </a:extLst>
          </p:cNvPr>
          <p:cNvPicPr>
            <a:picLocks noChangeAspect="1"/>
          </p:cNvPicPr>
          <p:nvPr/>
        </p:nvPicPr>
        <p:blipFill>
          <a:blip r:embed="rId3"/>
          <a:stretch>
            <a:fillRect/>
          </a:stretch>
        </p:blipFill>
        <p:spPr>
          <a:xfrm>
            <a:off x="8293781" y="3185467"/>
            <a:ext cx="1347333" cy="1365622"/>
          </a:xfrm>
          <a:prstGeom prst="rect">
            <a:avLst/>
          </a:prstGeom>
        </p:spPr>
      </p:pic>
      <p:pic>
        <p:nvPicPr>
          <p:cNvPr id="11" name="図 10">
            <a:extLst>
              <a:ext uri="{FF2B5EF4-FFF2-40B4-BE49-F238E27FC236}">
                <a16:creationId xmlns:a16="http://schemas.microsoft.com/office/drawing/2014/main" id="{020D7A4C-F3B3-F047-D7E5-56818587BC4A}"/>
              </a:ext>
            </a:extLst>
          </p:cNvPr>
          <p:cNvPicPr>
            <a:picLocks noChangeAspect="1"/>
          </p:cNvPicPr>
          <p:nvPr/>
        </p:nvPicPr>
        <p:blipFill>
          <a:blip r:embed="rId4"/>
          <a:stretch>
            <a:fillRect/>
          </a:stretch>
        </p:blipFill>
        <p:spPr>
          <a:xfrm>
            <a:off x="7106233" y="2441050"/>
            <a:ext cx="1963082" cy="1158340"/>
          </a:xfrm>
          <a:prstGeom prst="rect">
            <a:avLst/>
          </a:prstGeom>
        </p:spPr>
      </p:pic>
      <p:pic>
        <p:nvPicPr>
          <p:cNvPr id="25" name="図 24">
            <a:extLst>
              <a:ext uri="{FF2B5EF4-FFF2-40B4-BE49-F238E27FC236}">
                <a16:creationId xmlns:a16="http://schemas.microsoft.com/office/drawing/2014/main" id="{B32E6D3C-8522-24E6-82E6-5E47AE6C74A9}"/>
              </a:ext>
            </a:extLst>
          </p:cNvPr>
          <p:cNvPicPr>
            <a:picLocks noChangeAspect="1"/>
          </p:cNvPicPr>
          <p:nvPr/>
        </p:nvPicPr>
        <p:blipFill>
          <a:blip r:embed="rId5"/>
          <a:stretch>
            <a:fillRect/>
          </a:stretch>
        </p:blipFill>
        <p:spPr>
          <a:xfrm>
            <a:off x="7054584" y="4757705"/>
            <a:ext cx="2633700" cy="1841152"/>
          </a:xfrm>
          <a:prstGeom prst="rect">
            <a:avLst/>
          </a:prstGeom>
        </p:spPr>
      </p:pic>
      <p:pic>
        <p:nvPicPr>
          <p:cNvPr id="2" name="図 1">
            <a:extLst>
              <a:ext uri="{FF2B5EF4-FFF2-40B4-BE49-F238E27FC236}">
                <a16:creationId xmlns:a16="http://schemas.microsoft.com/office/drawing/2014/main" id="{04D1B257-DCAB-4FB9-BEA4-1A0600EE54BA}"/>
              </a:ext>
            </a:extLst>
          </p:cNvPr>
          <p:cNvPicPr>
            <a:picLocks noChangeAspect="1"/>
          </p:cNvPicPr>
          <p:nvPr/>
        </p:nvPicPr>
        <p:blipFill>
          <a:blip r:embed="rId6"/>
          <a:stretch>
            <a:fillRect/>
          </a:stretch>
        </p:blipFill>
        <p:spPr>
          <a:xfrm>
            <a:off x="7199738" y="661530"/>
            <a:ext cx="2475191" cy="1572904"/>
          </a:xfrm>
          <a:prstGeom prst="rect">
            <a:avLst/>
          </a:prstGeom>
        </p:spPr>
      </p:pic>
    </p:spTree>
    <p:extLst>
      <p:ext uri="{BB962C8B-B14F-4D97-AF65-F5344CB8AC3E}">
        <p14:creationId xmlns:p14="http://schemas.microsoft.com/office/powerpoint/2010/main" val="2923987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52123C64-4E2A-45D2-83DB-912EDA8F3B36}"/>
              </a:ext>
            </a:extLst>
          </p:cNvPr>
          <p:cNvSpPr/>
          <p:nvPr/>
        </p:nvSpPr>
        <p:spPr>
          <a:xfrm>
            <a:off x="262547" y="1487524"/>
            <a:ext cx="2988000" cy="5028429"/>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nSpc>
                <a:spcPts val="2600"/>
              </a:lnSpc>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5AE4D78B-D392-A8EF-220E-F856881CC968}"/>
              </a:ext>
            </a:extLst>
          </p:cNvPr>
          <p:cNvSpPr/>
          <p:nvPr/>
        </p:nvSpPr>
        <p:spPr>
          <a:xfrm>
            <a:off x="357558" y="1647842"/>
            <a:ext cx="2808000" cy="6508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477FDB9-87FD-4CDE-A1A2-0290333A6BD4}"/>
              </a:ext>
            </a:extLst>
          </p:cNvPr>
          <p:cNvSpPr txBox="1"/>
          <p:nvPr/>
        </p:nvSpPr>
        <p:spPr>
          <a:xfrm>
            <a:off x="341131" y="580448"/>
            <a:ext cx="9321032" cy="634341"/>
          </a:xfrm>
          <a:prstGeom prst="rect">
            <a:avLst/>
          </a:prstGeom>
          <a:noFill/>
        </p:spPr>
        <p:txBody>
          <a:bodyPr wrap="square" rtlCol="0">
            <a:spAutoFit/>
          </a:bodyPr>
          <a:lstStyle/>
          <a:p>
            <a:pPr algn="ctr">
              <a:lnSpc>
                <a:spcPts val="2300"/>
              </a:lnSpc>
            </a:pPr>
            <a:r>
              <a:rPr lang="ja-JP" altLang="en-US" sz="16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6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16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歳若返り」とのインパクトある言葉</a:t>
            </a:r>
            <a:r>
              <a:rPr lang="ja-JP" altLang="en-US" sz="1600" b="1" kern="100" dirty="0">
                <a:solidFill>
                  <a:schemeClr val="accent5">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が</a:t>
            </a:r>
            <a:endParaRPr lang="en-US" altLang="ja-JP" sz="1600" b="1" kern="100" dirty="0">
              <a:solidFill>
                <a:schemeClr val="accent5">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2300"/>
              </a:lnSpc>
            </a:pPr>
            <a:r>
              <a:rPr lang="ja-JP" altLang="en-US" sz="16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府民の</a:t>
            </a:r>
            <a:r>
              <a:rPr lang="ja-JP" altLang="en-US" sz="1600" b="1" kern="100" dirty="0">
                <a:solidFill>
                  <a:schemeClr val="accent5">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関心を引き寄せるとともに、多様な主体との連携へとつながりました</a:t>
            </a:r>
            <a:endParaRPr lang="en-US" altLang="ja-JP" sz="16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66F7904D-8BAA-41EE-8442-F61152635064}"/>
              </a:ext>
            </a:extLst>
          </p:cNvPr>
          <p:cNvSpPr/>
          <p:nvPr/>
        </p:nvSpPr>
        <p:spPr>
          <a:xfrm>
            <a:off x="3471922" y="1487524"/>
            <a:ext cx="2988000" cy="5041307"/>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nSpc>
                <a:spcPts val="2600"/>
              </a:lnSpc>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C89CEF4D-3DC4-469B-982D-578B9B25BC59}"/>
              </a:ext>
            </a:extLst>
          </p:cNvPr>
          <p:cNvSpPr/>
          <p:nvPr/>
        </p:nvSpPr>
        <p:spPr>
          <a:xfrm>
            <a:off x="6674162" y="1487524"/>
            <a:ext cx="2988000" cy="5028429"/>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nSpc>
                <a:spcPts val="2600"/>
              </a:lnSpc>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A5E8638B-7595-4535-9161-D747FBB012EB}"/>
              </a:ext>
            </a:extLst>
          </p:cNvPr>
          <p:cNvSpPr/>
          <p:nvPr/>
        </p:nvSpPr>
        <p:spPr>
          <a:xfrm>
            <a:off x="0" y="0"/>
            <a:ext cx="9906000" cy="44801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834063" algn="l"/>
              </a:tabLst>
            </a:pPr>
            <a:r>
              <a:rPr kumimoji="1" lang="ja-JP" altLang="en-US" sz="1600" b="1" dirty="0">
                <a:latin typeface="BIZ UDPゴシック" panose="020B0400000000000000" pitchFamily="50" charset="-128"/>
                <a:ea typeface="BIZ UDPゴシック" panose="020B0400000000000000" pitchFamily="50" charset="-128"/>
              </a:rPr>
              <a:t>「</a:t>
            </a:r>
            <a:r>
              <a:rPr kumimoji="1" lang="en-US" altLang="ja-JP" sz="1600" b="1" dirty="0">
                <a:latin typeface="BIZ UDPゴシック" panose="020B0400000000000000" pitchFamily="50" charset="-128"/>
                <a:ea typeface="BIZ UDPゴシック" panose="020B0400000000000000" pitchFamily="50" charset="-128"/>
              </a:rPr>
              <a:t>10</a:t>
            </a:r>
            <a:r>
              <a:rPr kumimoji="1" lang="ja-JP" altLang="en-US" sz="1600" b="1" dirty="0">
                <a:latin typeface="BIZ UDPゴシック" panose="020B0400000000000000" pitchFamily="50" charset="-128"/>
                <a:ea typeface="BIZ UDPゴシック" panose="020B0400000000000000" pitchFamily="50" charset="-128"/>
              </a:rPr>
              <a:t>歳若返り」プロジェクトの総括について　</a:t>
            </a:r>
            <a:r>
              <a:rPr kumimoji="1" lang="ja-JP" altLang="en-US" b="1" dirty="0">
                <a:latin typeface="BIZ UDPゴシック" panose="020B0400000000000000" pitchFamily="50" charset="-128"/>
                <a:ea typeface="BIZ UDPゴシック" panose="020B0400000000000000" pitchFamily="50" charset="-128"/>
              </a:rPr>
              <a:t>❷ プロジェクトの成果　　　　</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B5E65502-71C5-4F8E-8993-B3D5934AAE73}"/>
              </a:ext>
            </a:extLst>
          </p:cNvPr>
          <p:cNvSpPr/>
          <p:nvPr/>
        </p:nvSpPr>
        <p:spPr>
          <a:xfrm>
            <a:off x="514467" y="2482022"/>
            <a:ext cx="2434517" cy="28422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イベント参加者数</a:t>
            </a:r>
          </a:p>
        </p:txBody>
      </p:sp>
      <p:sp>
        <p:nvSpPr>
          <p:cNvPr id="28" name="正方形/長方形 27">
            <a:extLst>
              <a:ext uri="{FF2B5EF4-FFF2-40B4-BE49-F238E27FC236}">
                <a16:creationId xmlns:a16="http://schemas.microsoft.com/office/drawing/2014/main" id="{A41BFB89-9E8C-41FF-B92A-888DCE7744E1}"/>
              </a:ext>
            </a:extLst>
          </p:cNvPr>
          <p:cNvSpPr/>
          <p:nvPr/>
        </p:nvSpPr>
        <p:spPr>
          <a:xfrm>
            <a:off x="496761" y="3665446"/>
            <a:ext cx="2434517" cy="28422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BIZ UDPゴシック" panose="020B0400000000000000" pitchFamily="50" charset="-128"/>
                <a:ea typeface="BIZ UDPゴシック" panose="020B0400000000000000" pitchFamily="50" charset="-128"/>
              </a:rPr>
              <a:t>SNS/YouTube</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234329CB-1E69-4327-8353-43B0D3FA7630}"/>
              </a:ext>
            </a:extLst>
          </p:cNvPr>
          <p:cNvSpPr txBox="1"/>
          <p:nvPr/>
        </p:nvSpPr>
        <p:spPr>
          <a:xfrm>
            <a:off x="6885348" y="4309821"/>
            <a:ext cx="2701159" cy="518475"/>
          </a:xfrm>
          <a:prstGeom prst="rect">
            <a:avLst/>
          </a:prstGeom>
          <a:noFill/>
        </p:spPr>
        <p:txBody>
          <a:bodyPr wrap="square">
            <a:spAutoFit/>
          </a:bodyPr>
          <a:lstStyle/>
          <a:p>
            <a:pPr>
              <a:lnSpc>
                <a:spcPts val="1800"/>
              </a:lnSpc>
            </a:pPr>
            <a:r>
              <a:rPr lang="ja-JP" altLang="en-US" sz="1200" dirty="0">
                <a:latin typeface="BIZ UDPゴシック" panose="020B0400000000000000" pitchFamily="50" charset="-128"/>
                <a:ea typeface="BIZ UDPゴシック" panose="020B0400000000000000" pitchFamily="50" charset="-128"/>
              </a:rPr>
              <a:t>健康づくりや介護予防の概念を広げ、 取組のハードルを引き下げました。</a:t>
            </a:r>
          </a:p>
        </p:txBody>
      </p:sp>
      <p:pic>
        <p:nvPicPr>
          <p:cNvPr id="7" name="グラフィックス 6" descr="男性の集団">
            <a:extLst>
              <a:ext uri="{FF2B5EF4-FFF2-40B4-BE49-F238E27FC236}">
                <a16:creationId xmlns:a16="http://schemas.microsoft.com/office/drawing/2014/main" id="{99967468-1D8C-98D4-C172-7406FF1C7A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020" y="2836519"/>
            <a:ext cx="590488" cy="590488"/>
          </a:xfrm>
          <a:prstGeom prst="rect">
            <a:avLst/>
          </a:prstGeom>
        </p:spPr>
      </p:pic>
      <p:sp>
        <p:nvSpPr>
          <p:cNvPr id="8" name="テキスト ボックス 7">
            <a:extLst>
              <a:ext uri="{FF2B5EF4-FFF2-40B4-BE49-F238E27FC236}">
                <a16:creationId xmlns:a16="http://schemas.microsoft.com/office/drawing/2014/main" id="{8612B4B1-3076-8DC6-257A-42ED015C7B0E}"/>
              </a:ext>
            </a:extLst>
          </p:cNvPr>
          <p:cNvSpPr txBox="1"/>
          <p:nvPr/>
        </p:nvSpPr>
        <p:spPr>
          <a:xfrm>
            <a:off x="1392437" y="2943148"/>
            <a:ext cx="1485326" cy="333489"/>
          </a:xfrm>
          <a:prstGeom prst="rect">
            <a:avLst/>
          </a:prstGeom>
          <a:noFill/>
        </p:spPr>
        <p:txBody>
          <a:bodyPr wrap="square">
            <a:spAutoFit/>
          </a:bodyPr>
          <a:lstStyle/>
          <a:p>
            <a:pPr>
              <a:lnSpc>
                <a:spcPts val="22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のべ</a:t>
            </a:r>
            <a:r>
              <a:rPr kumimoji="1" lang="en-US" altLang="ja-JP" sz="1600" b="1" spc="-100" dirty="0">
                <a:solidFill>
                  <a:schemeClr val="tx1"/>
                </a:solidFill>
                <a:latin typeface="BIZ UDPゴシック" panose="020B0400000000000000" pitchFamily="50" charset="-128"/>
                <a:ea typeface="BIZ UDPゴシック" panose="020B0400000000000000" pitchFamily="50" charset="-128"/>
              </a:rPr>
              <a:t>25,000</a:t>
            </a:r>
            <a:r>
              <a:rPr kumimoji="1" lang="ja-JP" altLang="en-US" sz="1000" dirty="0">
                <a:solidFill>
                  <a:schemeClr val="tx1"/>
                </a:solidFill>
                <a:latin typeface="BIZ UDPゴシック" panose="020B0400000000000000" pitchFamily="50" charset="-128"/>
                <a:ea typeface="BIZ UDPゴシック" panose="020B0400000000000000" pitchFamily="50" charset="-128"/>
              </a:rPr>
              <a:t>人</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pic>
        <p:nvPicPr>
          <p:cNvPr id="32" name="グラフィックス 31" descr="スマート フォン">
            <a:extLst>
              <a:ext uri="{FF2B5EF4-FFF2-40B4-BE49-F238E27FC236}">
                <a16:creationId xmlns:a16="http://schemas.microsoft.com/office/drawing/2014/main" id="{EECD0830-B817-DDC2-E886-F5154DCBEF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712" y="4102395"/>
            <a:ext cx="590488" cy="590488"/>
          </a:xfrm>
          <a:prstGeom prst="rect">
            <a:avLst/>
          </a:prstGeom>
        </p:spPr>
      </p:pic>
      <p:sp>
        <p:nvSpPr>
          <p:cNvPr id="34" name="テキスト ボックス 33">
            <a:extLst>
              <a:ext uri="{FF2B5EF4-FFF2-40B4-BE49-F238E27FC236}">
                <a16:creationId xmlns:a16="http://schemas.microsoft.com/office/drawing/2014/main" id="{F0033240-219D-301E-5F8D-D6C8EBA30AF1}"/>
              </a:ext>
            </a:extLst>
          </p:cNvPr>
          <p:cNvSpPr txBox="1"/>
          <p:nvPr/>
        </p:nvSpPr>
        <p:spPr>
          <a:xfrm>
            <a:off x="1194372" y="4060927"/>
            <a:ext cx="1730794" cy="333489"/>
          </a:xfrm>
          <a:prstGeom prst="rect">
            <a:avLst/>
          </a:prstGeom>
          <a:noFill/>
        </p:spPr>
        <p:txBody>
          <a:bodyPr wrap="square">
            <a:spAutoFit/>
          </a:bodyPr>
          <a:lstStyle/>
          <a:p>
            <a:pPr>
              <a:lnSpc>
                <a:spcPts val="2200"/>
              </a:lnSpc>
            </a:pPr>
            <a:r>
              <a:rPr kumimoji="1" lang="ja-JP" altLang="en-US" sz="1000" b="1" spc="-100" dirty="0">
                <a:latin typeface="BIZ UDPゴシック" panose="020B0400000000000000" pitchFamily="50" charset="-128"/>
                <a:ea typeface="BIZ UDPゴシック" panose="020B0400000000000000" pitchFamily="50" charset="-128"/>
              </a:rPr>
              <a:t>登録者数  </a:t>
            </a:r>
            <a:r>
              <a:rPr kumimoji="1" lang="en-US" altLang="ja-JP" sz="1600" b="1" spc="-100" dirty="0">
                <a:latin typeface="BIZ UDPゴシック" panose="020B0400000000000000" pitchFamily="50" charset="-128"/>
                <a:ea typeface="BIZ UDPゴシック" panose="020B0400000000000000" pitchFamily="50" charset="-128"/>
              </a:rPr>
              <a:t>20,000</a:t>
            </a:r>
            <a:r>
              <a:rPr kumimoji="1" lang="ja-JP" altLang="en-US" sz="1000" dirty="0">
                <a:solidFill>
                  <a:schemeClr val="tx1"/>
                </a:solidFill>
                <a:latin typeface="BIZ UDPゴシック" panose="020B0400000000000000" pitchFamily="50" charset="-128"/>
                <a:ea typeface="BIZ UDPゴシック" panose="020B0400000000000000" pitchFamily="50" charset="-128"/>
              </a:rPr>
              <a:t>人</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6B9D8290-ED44-EB96-B961-F363C74B8BC8}"/>
              </a:ext>
            </a:extLst>
          </p:cNvPr>
          <p:cNvSpPr txBox="1"/>
          <p:nvPr/>
        </p:nvSpPr>
        <p:spPr>
          <a:xfrm>
            <a:off x="975683" y="4325480"/>
            <a:ext cx="1987968" cy="333489"/>
          </a:xfrm>
          <a:prstGeom prst="rect">
            <a:avLst/>
          </a:prstGeom>
          <a:noFill/>
        </p:spPr>
        <p:txBody>
          <a:bodyPr wrap="square">
            <a:spAutoFit/>
          </a:bodyPr>
          <a:lstStyle/>
          <a:p>
            <a:pPr>
              <a:lnSpc>
                <a:spcPts val="2200"/>
              </a:lnSpc>
            </a:pPr>
            <a:r>
              <a:rPr kumimoji="1" lang="ja-JP" altLang="en-US" sz="1000" b="1" spc="-100" dirty="0">
                <a:latin typeface="BIZ UDPゴシック" panose="020B0400000000000000" pitchFamily="50" charset="-128"/>
                <a:ea typeface="BIZ UDPゴシック" panose="020B0400000000000000" pitchFamily="50" charset="-128"/>
              </a:rPr>
              <a:t>動画視聴回数  </a:t>
            </a:r>
            <a:r>
              <a:rPr kumimoji="1" lang="ja-JP" altLang="en-US" sz="1600" b="1" spc="-100" dirty="0">
                <a:latin typeface="BIZ UDPゴシック" panose="020B0400000000000000" pitchFamily="50" charset="-128"/>
                <a:ea typeface="BIZ UDPゴシック" panose="020B0400000000000000" pitchFamily="50" charset="-128"/>
              </a:rPr>
              <a:t>１６５</a:t>
            </a:r>
            <a:r>
              <a:rPr kumimoji="1" lang="en-US" altLang="ja-JP" sz="1600" b="1" spc="-100" dirty="0">
                <a:latin typeface="BIZ UDPゴシック" panose="020B0400000000000000" pitchFamily="50" charset="-128"/>
                <a:ea typeface="BIZ UDPゴシック" panose="020B0400000000000000" pitchFamily="50" charset="-128"/>
              </a:rPr>
              <a:t>,000</a:t>
            </a:r>
            <a:r>
              <a:rPr kumimoji="1" lang="ja-JP" altLang="en-US" sz="1000" b="1" spc="-100" dirty="0">
                <a:latin typeface="BIZ UDPゴシック" panose="020B0400000000000000" pitchFamily="50" charset="-128"/>
                <a:ea typeface="BIZ UDPゴシック" panose="020B0400000000000000" pitchFamily="50" charset="-128"/>
              </a:rPr>
              <a:t>回</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39975900-8CE1-5CA5-41F7-4CD4B5C81C80}"/>
              </a:ext>
            </a:extLst>
          </p:cNvPr>
          <p:cNvSpPr/>
          <p:nvPr/>
        </p:nvSpPr>
        <p:spPr>
          <a:xfrm>
            <a:off x="3668555" y="3788192"/>
            <a:ext cx="2615890" cy="23889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rPr>
              <a:t>最新ヘルスケア体験イベントでの声</a:t>
            </a:r>
          </a:p>
        </p:txBody>
      </p:sp>
      <p:sp>
        <p:nvSpPr>
          <p:cNvPr id="19" name="テキスト ボックス 18">
            <a:extLst>
              <a:ext uri="{FF2B5EF4-FFF2-40B4-BE49-F238E27FC236}">
                <a16:creationId xmlns:a16="http://schemas.microsoft.com/office/drawing/2014/main" id="{B53548A9-E0B4-48F5-BA79-089CC1726874}"/>
              </a:ext>
            </a:extLst>
          </p:cNvPr>
          <p:cNvSpPr txBox="1"/>
          <p:nvPr/>
        </p:nvSpPr>
        <p:spPr>
          <a:xfrm>
            <a:off x="3693297" y="4060927"/>
            <a:ext cx="2988000" cy="784061"/>
          </a:xfrm>
          <a:prstGeom prst="rect">
            <a:avLst/>
          </a:prstGeom>
          <a:noFill/>
        </p:spPr>
        <p:txBody>
          <a:bodyPr wrap="square">
            <a:spAutoFit/>
          </a:bodyPr>
          <a:lstStyle/>
          <a:p>
            <a:pPr marL="171450" indent="-171450">
              <a:lnSpc>
                <a:spcPts val="1400"/>
              </a:lnSpc>
              <a:buFont typeface="Wingdings" panose="05000000000000000000" pitchFamily="2" charset="2"/>
              <a:buChar char="l"/>
            </a:pPr>
            <a:r>
              <a:rPr lang="ja-JP" altLang="en-US" sz="1000" spc="-80" dirty="0">
                <a:latin typeface="BIZ UDPゴシック" panose="020B0400000000000000" pitchFamily="50" charset="-128"/>
                <a:ea typeface="BIZ UDPゴシック" panose="020B0400000000000000" pitchFamily="50" charset="-128"/>
              </a:rPr>
              <a:t>健康づくりを楽しめた。また計測したい。</a:t>
            </a:r>
            <a:endParaRPr lang="en-US" altLang="ja-JP" sz="1000" spc="-80" dirty="0">
              <a:latin typeface="BIZ UDPゴシック" panose="020B0400000000000000" pitchFamily="50" charset="-128"/>
              <a:ea typeface="BIZ UDPゴシック" panose="020B0400000000000000" pitchFamily="50" charset="-128"/>
            </a:endParaRPr>
          </a:p>
          <a:p>
            <a:pPr marL="171450" indent="-171450">
              <a:lnSpc>
                <a:spcPts val="1400"/>
              </a:lnSpc>
              <a:buFont typeface="Wingdings" panose="05000000000000000000" pitchFamily="2" charset="2"/>
              <a:buChar char="l"/>
            </a:pPr>
            <a:r>
              <a:rPr lang="ja-JP" altLang="en-US" sz="1000" spc="-80" dirty="0">
                <a:latin typeface="BIZ UDPゴシック" panose="020B0400000000000000" pitchFamily="50" charset="-128"/>
                <a:ea typeface="BIZ UDPゴシック" panose="020B0400000000000000" pitchFamily="50" charset="-128"/>
              </a:rPr>
              <a:t>もっと身近なものになって欲しい。</a:t>
            </a:r>
            <a:endParaRPr lang="en-US" altLang="ja-JP" sz="1000" spc="-80" dirty="0">
              <a:latin typeface="BIZ UDPゴシック" panose="020B0400000000000000" pitchFamily="50" charset="-128"/>
              <a:ea typeface="BIZ UDPゴシック" panose="020B0400000000000000" pitchFamily="50" charset="-128"/>
            </a:endParaRPr>
          </a:p>
          <a:p>
            <a:pPr marL="171450" indent="-171450">
              <a:lnSpc>
                <a:spcPts val="1400"/>
              </a:lnSpc>
              <a:buFont typeface="Wingdings" panose="05000000000000000000" pitchFamily="2" charset="2"/>
              <a:buChar char="l"/>
            </a:pPr>
            <a:r>
              <a:rPr lang="ja-JP" altLang="en-US" sz="1000" dirty="0">
                <a:latin typeface="BIZ UDPゴシック" panose="020B0400000000000000" pitchFamily="50" charset="-128"/>
                <a:ea typeface="BIZ UDPゴシック" panose="020B0400000000000000" pitchFamily="50" charset="-128"/>
              </a:rPr>
              <a:t>マチナカにこうした場があれば、健康</a:t>
            </a:r>
            <a:endParaRPr lang="en-US" altLang="ja-JP" sz="1000" dirty="0">
              <a:latin typeface="BIZ UDPゴシック" panose="020B0400000000000000" pitchFamily="50" charset="-128"/>
              <a:ea typeface="BIZ UDPゴシック" panose="020B0400000000000000" pitchFamily="50" charset="-128"/>
            </a:endParaRPr>
          </a:p>
          <a:p>
            <a:pPr>
              <a:lnSpc>
                <a:spcPts val="1400"/>
              </a:lnSpc>
            </a:pPr>
            <a:r>
              <a:rPr lang="ja-JP" altLang="en-US" sz="1000" dirty="0">
                <a:latin typeface="BIZ UDPゴシック" panose="020B0400000000000000" pitchFamily="50" charset="-128"/>
                <a:ea typeface="BIZ UDPゴシック" panose="020B0400000000000000" pitchFamily="50" charset="-128"/>
              </a:rPr>
              <a:t>　 意識が高まる。</a:t>
            </a:r>
            <a:endParaRPr lang="en-US" altLang="ja-JP" sz="1000" dirty="0">
              <a:latin typeface="BIZ UDPゴシック" panose="020B0400000000000000" pitchFamily="50" charset="-128"/>
              <a:ea typeface="BIZ UDPゴシック" panose="020B0400000000000000" pitchFamily="50" charset="-128"/>
            </a:endParaRPr>
          </a:p>
        </p:txBody>
      </p:sp>
      <p:pic>
        <p:nvPicPr>
          <p:cNvPr id="42" name="図 41">
            <a:extLst>
              <a:ext uri="{FF2B5EF4-FFF2-40B4-BE49-F238E27FC236}">
                <a16:creationId xmlns:a16="http://schemas.microsoft.com/office/drawing/2014/main" id="{1872CC41-1E7A-72D0-AD20-8E954F8685A1}"/>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l="41821" t="-2053" b="1"/>
          <a:stretch/>
        </p:blipFill>
        <p:spPr>
          <a:xfrm>
            <a:off x="7392781" y="3309985"/>
            <a:ext cx="761825" cy="801800"/>
          </a:xfrm>
          <a:prstGeom prst="rect">
            <a:avLst/>
          </a:prstGeom>
        </p:spPr>
      </p:pic>
      <p:sp>
        <p:nvSpPr>
          <p:cNvPr id="45" name="楕円 44">
            <a:extLst>
              <a:ext uri="{FF2B5EF4-FFF2-40B4-BE49-F238E27FC236}">
                <a16:creationId xmlns:a16="http://schemas.microsoft.com/office/drawing/2014/main" id="{FEA58EFE-710E-9444-D37A-5DE90A9DCD84}"/>
              </a:ext>
            </a:extLst>
          </p:cNvPr>
          <p:cNvSpPr/>
          <p:nvPr/>
        </p:nvSpPr>
        <p:spPr>
          <a:xfrm>
            <a:off x="6777260" y="2510517"/>
            <a:ext cx="1202633" cy="826227"/>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160DA881-41FB-CE92-0BE4-8622479194D1}"/>
              </a:ext>
            </a:extLst>
          </p:cNvPr>
          <p:cNvSpPr txBox="1"/>
          <p:nvPr/>
        </p:nvSpPr>
        <p:spPr>
          <a:xfrm>
            <a:off x="6861496" y="2600464"/>
            <a:ext cx="1085711" cy="646331"/>
          </a:xfrm>
          <a:prstGeom prst="rect">
            <a:avLst/>
          </a:prstGeom>
          <a:noFill/>
        </p:spPr>
        <p:txBody>
          <a:bodyPr wrap="square">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楽器演奏やダンスによる認知症予防</a:t>
            </a:r>
          </a:p>
        </p:txBody>
      </p:sp>
      <p:pic>
        <p:nvPicPr>
          <p:cNvPr id="43" name="図 42">
            <a:extLst>
              <a:ext uri="{FF2B5EF4-FFF2-40B4-BE49-F238E27FC236}">
                <a16:creationId xmlns:a16="http://schemas.microsoft.com/office/drawing/2014/main" id="{19834C4D-7CCC-4A04-9BF9-364524C4EA18}"/>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r="53785"/>
          <a:stretch/>
        </p:blipFill>
        <p:spPr>
          <a:xfrm>
            <a:off x="8209161" y="2617901"/>
            <a:ext cx="605161" cy="785674"/>
          </a:xfrm>
          <a:prstGeom prst="rect">
            <a:avLst/>
          </a:prstGeom>
        </p:spPr>
      </p:pic>
      <p:sp>
        <p:nvSpPr>
          <p:cNvPr id="48" name="楕円 47">
            <a:extLst>
              <a:ext uri="{FF2B5EF4-FFF2-40B4-BE49-F238E27FC236}">
                <a16:creationId xmlns:a16="http://schemas.microsoft.com/office/drawing/2014/main" id="{FCE8BA66-1D5B-7DE1-BF39-17471B571A4D}"/>
              </a:ext>
            </a:extLst>
          </p:cNvPr>
          <p:cNvSpPr/>
          <p:nvPr/>
        </p:nvSpPr>
        <p:spPr>
          <a:xfrm>
            <a:off x="8383874" y="3309985"/>
            <a:ext cx="1202633" cy="826227"/>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835F0747-997C-B0C2-8D9B-99F7A5075363}"/>
              </a:ext>
            </a:extLst>
          </p:cNvPr>
          <p:cNvSpPr txBox="1"/>
          <p:nvPr/>
        </p:nvSpPr>
        <p:spPr>
          <a:xfrm>
            <a:off x="8433501" y="3436844"/>
            <a:ext cx="1103378" cy="646331"/>
          </a:xfrm>
          <a:prstGeom prst="rect">
            <a:avLst/>
          </a:prstGeom>
          <a:noFill/>
        </p:spPr>
        <p:txBody>
          <a:bodyPr wrap="square">
            <a:spAutoFit/>
          </a:bodyPr>
          <a:lstStyle/>
          <a:p>
            <a:pPr algn="ctr"/>
            <a:r>
              <a:rPr kumimoji="1" lang="en-US" altLang="ja-JP" sz="1200" b="1" dirty="0">
                <a:latin typeface="BIZ UDPゴシック" panose="020B0400000000000000" pitchFamily="50" charset="-128"/>
                <a:ea typeface="BIZ UDPゴシック" panose="020B0400000000000000" pitchFamily="50" charset="-128"/>
              </a:rPr>
              <a:t>VR</a:t>
            </a:r>
            <a:r>
              <a:rPr kumimoji="1" lang="ja-JP" altLang="en-US" sz="1200" b="1" dirty="0">
                <a:latin typeface="BIZ UDPゴシック" panose="020B0400000000000000" pitchFamily="50" charset="-128"/>
                <a:ea typeface="BIZ UDPゴシック" panose="020B0400000000000000" pitchFamily="50" charset="-128"/>
              </a:rPr>
              <a:t>ゲームによる口腔機能アップ</a:t>
            </a:r>
          </a:p>
        </p:txBody>
      </p:sp>
      <p:sp>
        <p:nvSpPr>
          <p:cNvPr id="67" name="正方形/長方形 66">
            <a:extLst>
              <a:ext uri="{FF2B5EF4-FFF2-40B4-BE49-F238E27FC236}">
                <a16:creationId xmlns:a16="http://schemas.microsoft.com/office/drawing/2014/main" id="{75B461D8-B6D4-42D3-BB8A-B66B1448186A}"/>
              </a:ext>
            </a:extLst>
          </p:cNvPr>
          <p:cNvSpPr/>
          <p:nvPr/>
        </p:nvSpPr>
        <p:spPr>
          <a:xfrm>
            <a:off x="514467" y="4967153"/>
            <a:ext cx="2434517" cy="4784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いきいきと暮らすための</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ja-JP" altLang="en-US" sz="1200" b="1" dirty="0">
                <a:latin typeface="BIZ UDPゴシック" panose="020B0400000000000000" pitchFamily="50" charset="-128"/>
                <a:ea typeface="BIZ UDPゴシック" panose="020B0400000000000000" pitchFamily="50" charset="-128"/>
              </a:rPr>
              <a:t>取組を行う府民の割合</a:t>
            </a:r>
          </a:p>
        </p:txBody>
      </p:sp>
      <p:sp>
        <p:nvSpPr>
          <p:cNvPr id="50" name="テキスト ボックス 49">
            <a:extLst>
              <a:ext uri="{FF2B5EF4-FFF2-40B4-BE49-F238E27FC236}">
                <a16:creationId xmlns:a16="http://schemas.microsoft.com/office/drawing/2014/main" id="{FEAEE974-6990-4EDD-AB2D-4AFC918C381A}"/>
              </a:ext>
            </a:extLst>
          </p:cNvPr>
          <p:cNvSpPr txBox="1"/>
          <p:nvPr/>
        </p:nvSpPr>
        <p:spPr>
          <a:xfrm>
            <a:off x="271314" y="6060799"/>
            <a:ext cx="2975358" cy="369332"/>
          </a:xfrm>
          <a:prstGeom prst="rect">
            <a:avLst/>
          </a:prstGeom>
          <a:noFill/>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インターネットアンケート会社による調査で、いきいきと暮らすために何かに取り組んでいると回答した人の割合</a:t>
            </a:r>
          </a:p>
        </p:txBody>
      </p:sp>
      <p:sp>
        <p:nvSpPr>
          <p:cNvPr id="59" name="テキスト ボックス 58">
            <a:extLst>
              <a:ext uri="{FF2B5EF4-FFF2-40B4-BE49-F238E27FC236}">
                <a16:creationId xmlns:a16="http://schemas.microsoft.com/office/drawing/2014/main" id="{595BD48E-BE27-4B9B-8559-CCBD86EAF2AD}"/>
              </a:ext>
            </a:extLst>
          </p:cNvPr>
          <p:cNvSpPr txBox="1"/>
          <p:nvPr/>
        </p:nvSpPr>
        <p:spPr>
          <a:xfrm>
            <a:off x="521007" y="5602981"/>
            <a:ext cx="1085711" cy="415498"/>
          </a:xfrm>
          <a:prstGeom prst="rect">
            <a:avLst/>
          </a:prstGeom>
          <a:noFill/>
        </p:spPr>
        <p:txBody>
          <a:bodyPr wrap="square">
            <a:spAutoFit/>
          </a:bodyPr>
          <a:lstStyle/>
          <a:p>
            <a:pPr algn="ctr"/>
            <a:r>
              <a:rPr kumimoji="1" lang="en-US" altLang="ja-JP" sz="1200" b="1" dirty="0">
                <a:latin typeface="BIZ UDPゴシック" panose="020B0400000000000000" pitchFamily="50" charset="-128"/>
                <a:ea typeface="BIZ UDPゴシック" panose="020B0400000000000000" pitchFamily="50" charset="-128"/>
              </a:rPr>
              <a:t>78%</a:t>
            </a:r>
          </a:p>
          <a:p>
            <a:pPr algn="ctr"/>
            <a:r>
              <a:rPr kumimoji="1" lang="en-US" altLang="ja-JP" sz="900" b="1" dirty="0">
                <a:latin typeface="BIZ UDPゴシック" panose="020B0400000000000000" pitchFamily="50" charset="-128"/>
                <a:ea typeface="BIZ UDPゴシック" panose="020B0400000000000000" pitchFamily="50" charset="-128"/>
              </a:rPr>
              <a:t>(R3</a:t>
            </a:r>
            <a:r>
              <a:rPr kumimoji="1" lang="ja-JP" altLang="en-US" sz="900" b="1" dirty="0">
                <a:latin typeface="BIZ UDPゴシック" panose="020B0400000000000000" pitchFamily="50" charset="-128"/>
                <a:ea typeface="BIZ UDPゴシック" panose="020B0400000000000000" pitchFamily="50" charset="-128"/>
              </a:rPr>
              <a:t>年度</a:t>
            </a:r>
            <a:r>
              <a:rPr kumimoji="1" lang="en-US" altLang="ja-JP" sz="900" b="1" dirty="0">
                <a:latin typeface="BIZ UDPゴシック" panose="020B0400000000000000" pitchFamily="50" charset="-128"/>
                <a:ea typeface="BIZ UDPゴシック" panose="020B0400000000000000" pitchFamily="50" charset="-128"/>
              </a:rPr>
              <a:t>)</a:t>
            </a:r>
          </a:p>
        </p:txBody>
      </p:sp>
      <p:sp>
        <p:nvSpPr>
          <p:cNvPr id="21" name="矢印: 右 20">
            <a:extLst>
              <a:ext uri="{FF2B5EF4-FFF2-40B4-BE49-F238E27FC236}">
                <a16:creationId xmlns:a16="http://schemas.microsoft.com/office/drawing/2014/main" id="{98F29FEC-3DAE-4517-984C-65D23FD292AF}"/>
              </a:ext>
            </a:extLst>
          </p:cNvPr>
          <p:cNvSpPr/>
          <p:nvPr/>
        </p:nvSpPr>
        <p:spPr>
          <a:xfrm>
            <a:off x="1576759" y="5601294"/>
            <a:ext cx="352805" cy="385984"/>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8361E197-8849-4C94-96BA-4D4306AEF123}"/>
              </a:ext>
            </a:extLst>
          </p:cNvPr>
          <p:cNvSpPr txBox="1"/>
          <p:nvPr/>
        </p:nvSpPr>
        <p:spPr>
          <a:xfrm>
            <a:off x="1865177" y="5568925"/>
            <a:ext cx="1085711" cy="477054"/>
          </a:xfrm>
          <a:prstGeom prst="rect">
            <a:avLst/>
          </a:prstGeom>
          <a:noFill/>
        </p:spPr>
        <p:txBody>
          <a:bodyPr wrap="square">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８４</a:t>
            </a:r>
            <a:r>
              <a:rPr kumimoji="1" lang="en-US" altLang="ja-JP" sz="1600" b="1" dirty="0">
                <a:latin typeface="BIZ UDPゴシック" panose="020B0400000000000000" pitchFamily="50" charset="-128"/>
                <a:ea typeface="BIZ UDPゴシック" panose="020B0400000000000000" pitchFamily="50" charset="-128"/>
              </a:rPr>
              <a:t>%</a:t>
            </a:r>
          </a:p>
          <a:p>
            <a:pPr algn="ctr"/>
            <a:r>
              <a:rPr kumimoji="1" lang="en-US" altLang="ja-JP" sz="900" b="1" dirty="0">
                <a:latin typeface="BIZ UDPゴシック" panose="020B0400000000000000" pitchFamily="50" charset="-128"/>
                <a:ea typeface="BIZ UDPゴシック" panose="020B0400000000000000" pitchFamily="50" charset="-128"/>
              </a:rPr>
              <a:t>(R6</a:t>
            </a:r>
            <a:r>
              <a:rPr kumimoji="1" lang="ja-JP" altLang="en-US" sz="900" b="1" dirty="0">
                <a:latin typeface="BIZ UDPゴシック" panose="020B0400000000000000" pitchFamily="50" charset="-128"/>
                <a:ea typeface="BIZ UDPゴシック" panose="020B0400000000000000" pitchFamily="50" charset="-128"/>
              </a:rPr>
              <a:t>年度</a:t>
            </a:r>
            <a:r>
              <a:rPr kumimoji="1" lang="en-US" altLang="ja-JP" sz="900" b="1" dirty="0">
                <a:latin typeface="BIZ UDPゴシック" panose="020B0400000000000000" pitchFamily="50" charset="-128"/>
                <a:ea typeface="BIZ UDPゴシック" panose="020B0400000000000000" pitchFamily="50" charset="-128"/>
              </a:rPr>
              <a:t>)</a:t>
            </a:r>
          </a:p>
        </p:txBody>
      </p:sp>
      <p:sp>
        <p:nvSpPr>
          <p:cNvPr id="2" name="正方形/長方形 1">
            <a:extLst>
              <a:ext uri="{FF2B5EF4-FFF2-40B4-BE49-F238E27FC236}">
                <a16:creationId xmlns:a16="http://schemas.microsoft.com/office/drawing/2014/main" id="{C6816003-3EEA-E245-8701-0816C99C7B49}"/>
              </a:ext>
            </a:extLst>
          </p:cNvPr>
          <p:cNvSpPr/>
          <p:nvPr/>
        </p:nvSpPr>
        <p:spPr>
          <a:xfrm>
            <a:off x="9485086" y="78636"/>
            <a:ext cx="312057" cy="2871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４</a:t>
            </a:r>
          </a:p>
        </p:txBody>
      </p:sp>
      <p:sp>
        <p:nvSpPr>
          <p:cNvPr id="3" name="正方形/長方形 2">
            <a:extLst>
              <a:ext uri="{FF2B5EF4-FFF2-40B4-BE49-F238E27FC236}">
                <a16:creationId xmlns:a16="http://schemas.microsoft.com/office/drawing/2014/main" id="{2084A3DD-0952-E759-16A1-A8B04FF3A8E9}"/>
              </a:ext>
            </a:extLst>
          </p:cNvPr>
          <p:cNvSpPr/>
          <p:nvPr/>
        </p:nvSpPr>
        <p:spPr>
          <a:xfrm>
            <a:off x="1341501" y="1260791"/>
            <a:ext cx="7236000" cy="36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1174723A-1206-4203-9A72-370D2E85777E}"/>
              </a:ext>
            </a:extLst>
          </p:cNvPr>
          <p:cNvSpPr txBox="1"/>
          <p:nvPr/>
        </p:nvSpPr>
        <p:spPr>
          <a:xfrm>
            <a:off x="360553" y="1649963"/>
            <a:ext cx="2840854" cy="611899"/>
          </a:xfrm>
          <a:prstGeom prst="rect">
            <a:avLst/>
          </a:prstGeom>
          <a:noFill/>
        </p:spPr>
        <p:txBody>
          <a:bodyPr wrap="square">
            <a:spAutoFit/>
          </a:bodyPr>
          <a:lstStyle/>
          <a:p>
            <a:pPr>
              <a:lnSpc>
                <a:spcPts val="2200"/>
              </a:lnSpc>
            </a:pPr>
            <a:r>
              <a:rPr kumimoji="1" lang="ja-JP" altLang="en-US" sz="1400" b="1" dirty="0">
                <a:solidFill>
                  <a:schemeClr val="accent5">
                    <a:lumMod val="50000"/>
                  </a:schemeClr>
                </a:solidFill>
                <a:latin typeface="BIZ UDPゴシック" panose="020B0400000000000000" pitchFamily="50" charset="-128"/>
                <a:ea typeface="BIZ UDPゴシック" panose="020B0400000000000000" pitchFamily="50" charset="-128"/>
              </a:rPr>
              <a:t>多くの府民がプロジェクトに参加</a:t>
            </a:r>
            <a:endParaRPr kumimoji="1" lang="en-US" altLang="ja-JP" sz="1400" b="1" dirty="0">
              <a:solidFill>
                <a:schemeClr val="accent5">
                  <a:lumMod val="50000"/>
                </a:schemeClr>
              </a:solidFill>
              <a:latin typeface="BIZ UDPゴシック" panose="020B0400000000000000" pitchFamily="50" charset="-128"/>
              <a:ea typeface="BIZ UDPゴシック" panose="020B0400000000000000" pitchFamily="50" charset="-128"/>
            </a:endParaRPr>
          </a:p>
          <a:p>
            <a:pPr>
              <a:lnSpc>
                <a:spcPts val="2200"/>
              </a:lnSpc>
            </a:pPr>
            <a:r>
              <a:rPr kumimoji="1" lang="ja-JP" altLang="en-US" sz="1400" b="1" dirty="0">
                <a:solidFill>
                  <a:schemeClr val="accent5">
                    <a:lumMod val="50000"/>
                  </a:schemeClr>
                </a:solidFill>
                <a:latin typeface="BIZ UDPゴシック" panose="020B0400000000000000" pitchFamily="50" charset="-128"/>
                <a:ea typeface="BIZ UDPゴシック" panose="020B0400000000000000" pitchFamily="50" charset="-128"/>
              </a:rPr>
              <a:t>健康意識向上と行動変容を後押し</a:t>
            </a:r>
            <a:endParaRPr kumimoji="1" lang="en-US" altLang="ja-JP" sz="1400" b="1" dirty="0">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FB030BD2-0FE7-EAD1-10E9-A24F47C36A4C}"/>
              </a:ext>
            </a:extLst>
          </p:cNvPr>
          <p:cNvSpPr/>
          <p:nvPr/>
        </p:nvSpPr>
        <p:spPr>
          <a:xfrm>
            <a:off x="3549925" y="1647843"/>
            <a:ext cx="2808000" cy="66177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0A9B743-27B5-E2BB-42F0-4ECD049C2E99}"/>
              </a:ext>
            </a:extLst>
          </p:cNvPr>
          <p:cNvSpPr/>
          <p:nvPr/>
        </p:nvSpPr>
        <p:spPr>
          <a:xfrm>
            <a:off x="6764162" y="1647842"/>
            <a:ext cx="2808000" cy="6508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3EF51FF3-9E13-4AC5-A548-3F593CD2BB46}"/>
              </a:ext>
            </a:extLst>
          </p:cNvPr>
          <p:cNvSpPr txBox="1"/>
          <p:nvPr/>
        </p:nvSpPr>
        <p:spPr>
          <a:xfrm>
            <a:off x="3556073" y="1643318"/>
            <a:ext cx="2840854" cy="611899"/>
          </a:xfrm>
          <a:prstGeom prst="rect">
            <a:avLst/>
          </a:prstGeom>
          <a:noFill/>
        </p:spPr>
        <p:txBody>
          <a:bodyPr wrap="square">
            <a:spAutoFit/>
          </a:bodyPr>
          <a:lstStyle/>
          <a:p>
            <a:pPr algn="ctr">
              <a:lnSpc>
                <a:spcPts val="2200"/>
              </a:lnSpc>
            </a:pPr>
            <a:r>
              <a:rPr kumimoji="1" lang="ja-JP" altLang="en-US" sz="1400" b="1" dirty="0">
                <a:solidFill>
                  <a:schemeClr val="accent5">
                    <a:lumMod val="50000"/>
                  </a:schemeClr>
                </a:solidFill>
                <a:latin typeface="BIZ UDPゴシック" panose="020B0400000000000000" pitchFamily="50" charset="-128"/>
                <a:ea typeface="BIZ UDPゴシック" panose="020B0400000000000000" pitchFamily="50" charset="-128"/>
              </a:rPr>
              <a:t>先端技術を健康づくりや介護予防に活用する機運を醸成</a:t>
            </a:r>
            <a:endParaRPr kumimoji="1" lang="en-US" altLang="ja-JP" sz="1400" b="1" dirty="0">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9FD528AA-076E-433E-9B26-853B450B0F32}"/>
              </a:ext>
            </a:extLst>
          </p:cNvPr>
          <p:cNvSpPr txBox="1"/>
          <p:nvPr/>
        </p:nvSpPr>
        <p:spPr>
          <a:xfrm>
            <a:off x="6759520" y="1665981"/>
            <a:ext cx="2840854" cy="611899"/>
          </a:xfrm>
          <a:prstGeom prst="rect">
            <a:avLst/>
          </a:prstGeom>
          <a:noFill/>
        </p:spPr>
        <p:txBody>
          <a:bodyPr wrap="square">
            <a:spAutoFit/>
          </a:bodyPr>
          <a:lstStyle/>
          <a:p>
            <a:pPr>
              <a:lnSpc>
                <a:spcPts val="2200"/>
              </a:lnSpc>
            </a:pPr>
            <a:r>
              <a:rPr kumimoji="1" lang="ja-JP" altLang="en-US" sz="1400" b="1" dirty="0">
                <a:solidFill>
                  <a:schemeClr val="accent5">
                    <a:lumMod val="50000"/>
                  </a:schemeClr>
                </a:solidFill>
                <a:latin typeface="BIZ UDPゴシック" panose="020B0400000000000000" pitchFamily="50" charset="-128"/>
                <a:ea typeface="BIZ UDPゴシック" panose="020B0400000000000000" pitchFamily="50" charset="-128"/>
              </a:rPr>
              <a:t>楽しみながら自然と健康づくりに</a:t>
            </a:r>
            <a:endParaRPr kumimoji="1" lang="en-US" altLang="ja-JP" sz="1400" b="1" dirty="0">
              <a:solidFill>
                <a:schemeClr val="accent5">
                  <a:lumMod val="50000"/>
                </a:schemeClr>
              </a:solidFill>
              <a:latin typeface="BIZ UDPゴシック" panose="020B0400000000000000" pitchFamily="50" charset="-128"/>
              <a:ea typeface="BIZ UDPゴシック" panose="020B0400000000000000" pitchFamily="50" charset="-128"/>
            </a:endParaRPr>
          </a:p>
          <a:p>
            <a:pPr>
              <a:lnSpc>
                <a:spcPts val="2200"/>
              </a:lnSpc>
            </a:pPr>
            <a:r>
              <a:rPr kumimoji="1" lang="ja-JP" altLang="en-US" sz="1400" b="1" dirty="0">
                <a:solidFill>
                  <a:schemeClr val="accent5">
                    <a:lumMod val="50000"/>
                  </a:schemeClr>
                </a:solidFill>
                <a:latin typeface="BIZ UDPゴシック" panose="020B0400000000000000" pitchFamily="50" charset="-128"/>
                <a:ea typeface="BIZ UDPゴシック" panose="020B0400000000000000" pitchFamily="50" charset="-128"/>
              </a:rPr>
              <a:t>つながる新しいアプローチを提示</a:t>
            </a:r>
            <a:endParaRPr kumimoji="1" lang="en-US" altLang="ja-JP" sz="1400" b="1" dirty="0">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3FEBCCA0-5FD3-992E-38E4-E24B3C9F2F16}"/>
              </a:ext>
            </a:extLst>
          </p:cNvPr>
          <p:cNvSpPr txBox="1"/>
          <p:nvPr/>
        </p:nvSpPr>
        <p:spPr>
          <a:xfrm>
            <a:off x="3641313" y="2476024"/>
            <a:ext cx="2701159" cy="1076320"/>
          </a:xfrm>
          <a:prstGeom prst="rect">
            <a:avLst/>
          </a:prstGeom>
          <a:noFill/>
        </p:spPr>
        <p:txBody>
          <a:bodyPr wrap="square">
            <a:spAutoFit/>
          </a:bodyPr>
          <a:lstStyle/>
          <a:p>
            <a:pPr>
              <a:lnSpc>
                <a:spcPts val="2000"/>
              </a:lnSpc>
            </a:pPr>
            <a:r>
              <a:rPr lang="ja-JP" altLang="en-US" sz="1200" dirty="0">
                <a:latin typeface="BIZ UDPゴシック" panose="020B0400000000000000" pitchFamily="50" charset="-128"/>
                <a:ea typeface="BIZ UDPゴシック" panose="020B0400000000000000" pitchFamily="50" charset="-128"/>
              </a:rPr>
              <a:t>万博に向け、最新ヘルスケアの体験機会を積極的に提供。「未来の技術」ではなく、自身の健康づくり等に役立つツールと捉える意識を醸成しました。</a:t>
            </a:r>
            <a:endParaRPr lang="en-US" altLang="ja-JP" sz="1200" dirty="0">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860426D3-8B7C-12C2-574F-A811D70A0A51}"/>
              </a:ext>
            </a:extLst>
          </p:cNvPr>
          <p:cNvSpPr/>
          <p:nvPr/>
        </p:nvSpPr>
        <p:spPr>
          <a:xfrm>
            <a:off x="143318" y="1363026"/>
            <a:ext cx="787669" cy="30335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成果</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１</a:t>
            </a:r>
            <a:r>
              <a:rPr kumimoji="1" lang="en-US" altLang="ja-JP" sz="1200" b="1" dirty="0">
                <a:latin typeface="BIZ UDPゴシック" panose="020B0400000000000000" pitchFamily="50" charset="-128"/>
                <a:ea typeface="BIZ UDPゴシック" panose="020B0400000000000000" pitchFamily="50" charset="-128"/>
              </a:rPr>
              <a:t>】</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E4056460-FFDA-2FFD-CE8A-F6D19DD85D0B}"/>
              </a:ext>
            </a:extLst>
          </p:cNvPr>
          <p:cNvSpPr/>
          <p:nvPr/>
        </p:nvSpPr>
        <p:spPr>
          <a:xfrm>
            <a:off x="3408740" y="1370583"/>
            <a:ext cx="787669" cy="30335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成果</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２</a:t>
            </a:r>
            <a:r>
              <a:rPr kumimoji="1" lang="en-US" altLang="ja-JP" sz="1200" b="1" dirty="0">
                <a:latin typeface="BIZ UDPゴシック" panose="020B0400000000000000" pitchFamily="50" charset="-128"/>
                <a:ea typeface="BIZ UDPゴシック" panose="020B0400000000000000" pitchFamily="50" charset="-128"/>
              </a:rPr>
              <a:t>】</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BD34F7E3-30B4-A3DF-E18B-4128E260C754}"/>
              </a:ext>
            </a:extLst>
          </p:cNvPr>
          <p:cNvSpPr/>
          <p:nvPr/>
        </p:nvSpPr>
        <p:spPr>
          <a:xfrm>
            <a:off x="6630029" y="1370583"/>
            <a:ext cx="787669" cy="30335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成果</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３</a:t>
            </a:r>
            <a:r>
              <a:rPr kumimoji="1" lang="en-US" altLang="ja-JP" sz="1200" b="1" dirty="0">
                <a:latin typeface="BIZ UDPゴシック" panose="020B0400000000000000" pitchFamily="50" charset="-128"/>
                <a:ea typeface="BIZ UDPゴシック" panose="020B0400000000000000" pitchFamily="50" charset="-128"/>
              </a:rPr>
              <a:t>】</a:t>
            </a:r>
            <a:endParaRPr kumimoji="1" lang="ja-JP" altLang="en-US" sz="1200" b="1"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EE15FCC0-398D-3E05-AA20-1A4582D3C9C4}"/>
              </a:ext>
            </a:extLst>
          </p:cNvPr>
          <p:cNvPicPr>
            <a:picLocks noChangeAspect="1"/>
          </p:cNvPicPr>
          <p:nvPr/>
        </p:nvPicPr>
        <p:blipFill>
          <a:blip r:embed="rId9"/>
          <a:stretch>
            <a:fillRect/>
          </a:stretch>
        </p:blipFill>
        <p:spPr>
          <a:xfrm>
            <a:off x="6780520" y="4854296"/>
            <a:ext cx="1457070" cy="1249788"/>
          </a:xfrm>
          <a:prstGeom prst="rect">
            <a:avLst/>
          </a:prstGeom>
        </p:spPr>
      </p:pic>
      <p:pic>
        <p:nvPicPr>
          <p:cNvPr id="33" name="図 32">
            <a:extLst>
              <a:ext uri="{FF2B5EF4-FFF2-40B4-BE49-F238E27FC236}">
                <a16:creationId xmlns:a16="http://schemas.microsoft.com/office/drawing/2014/main" id="{CFFE56A3-3374-2DB1-90B6-7607DCC8BAE7}"/>
              </a:ext>
            </a:extLst>
          </p:cNvPr>
          <p:cNvPicPr>
            <a:picLocks noChangeAspect="1"/>
          </p:cNvPicPr>
          <p:nvPr/>
        </p:nvPicPr>
        <p:blipFill>
          <a:blip r:embed="rId10"/>
          <a:stretch>
            <a:fillRect/>
          </a:stretch>
        </p:blipFill>
        <p:spPr>
          <a:xfrm>
            <a:off x="8015677" y="5326659"/>
            <a:ext cx="1597290" cy="1103472"/>
          </a:xfrm>
          <a:prstGeom prst="rect">
            <a:avLst/>
          </a:prstGeom>
        </p:spPr>
      </p:pic>
      <p:pic>
        <p:nvPicPr>
          <p:cNvPr id="38" name="図 37">
            <a:extLst>
              <a:ext uri="{FF2B5EF4-FFF2-40B4-BE49-F238E27FC236}">
                <a16:creationId xmlns:a16="http://schemas.microsoft.com/office/drawing/2014/main" id="{1E33B27D-1EFC-990E-AEAF-677BAE8F795C}"/>
              </a:ext>
            </a:extLst>
          </p:cNvPr>
          <p:cNvPicPr>
            <a:picLocks noChangeAspect="1"/>
          </p:cNvPicPr>
          <p:nvPr/>
        </p:nvPicPr>
        <p:blipFill>
          <a:blip r:embed="rId11"/>
          <a:stretch>
            <a:fillRect/>
          </a:stretch>
        </p:blipFill>
        <p:spPr>
          <a:xfrm>
            <a:off x="3802574" y="4898421"/>
            <a:ext cx="2420322" cy="1579001"/>
          </a:xfrm>
          <a:prstGeom prst="rect">
            <a:avLst/>
          </a:prstGeom>
        </p:spPr>
      </p:pic>
    </p:spTree>
    <p:extLst>
      <p:ext uri="{BB962C8B-B14F-4D97-AF65-F5344CB8AC3E}">
        <p14:creationId xmlns:p14="http://schemas.microsoft.com/office/powerpoint/2010/main" val="169178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0E13BAA2-C84D-4807-BEA9-FCA0AA7FB918}"/>
              </a:ext>
            </a:extLst>
          </p:cNvPr>
          <p:cNvSpPr/>
          <p:nvPr/>
        </p:nvSpPr>
        <p:spPr>
          <a:xfrm>
            <a:off x="230154" y="615432"/>
            <a:ext cx="9492343" cy="5785368"/>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nSpc>
                <a:spcPts val="26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70B1BB04-4D2C-4077-5378-9672CB336A0D}"/>
              </a:ext>
            </a:extLst>
          </p:cNvPr>
          <p:cNvSpPr/>
          <p:nvPr/>
        </p:nvSpPr>
        <p:spPr>
          <a:xfrm>
            <a:off x="4517954" y="2992335"/>
            <a:ext cx="5016890" cy="161978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E71FF6D-C6CB-5AEC-7511-6D630D19F577}"/>
              </a:ext>
            </a:extLst>
          </p:cNvPr>
          <p:cNvSpPr/>
          <p:nvPr/>
        </p:nvSpPr>
        <p:spPr>
          <a:xfrm>
            <a:off x="4517955" y="4755368"/>
            <a:ext cx="5016889" cy="149859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E379B7D-1AA2-27BA-3CE9-BF4AC6911E68}"/>
              </a:ext>
            </a:extLst>
          </p:cNvPr>
          <p:cNvSpPr/>
          <p:nvPr/>
        </p:nvSpPr>
        <p:spPr>
          <a:xfrm>
            <a:off x="4517954" y="1216136"/>
            <a:ext cx="5016890" cy="168824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A5E8638B-7595-4535-9161-D747FBB012EB}"/>
              </a:ext>
            </a:extLst>
          </p:cNvPr>
          <p:cNvSpPr/>
          <p:nvPr/>
        </p:nvSpPr>
        <p:spPr>
          <a:xfrm>
            <a:off x="0" y="0"/>
            <a:ext cx="9906000" cy="44801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834063" algn="l"/>
              </a:tabLst>
            </a:pPr>
            <a:r>
              <a:rPr kumimoji="1" lang="ja-JP" altLang="en-US" sz="1600" b="1" dirty="0">
                <a:latin typeface="BIZ UDPゴシック" panose="020B0400000000000000" pitchFamily="50" charset="-128"/>
                <a:ea typeface="BIZ UDPゴシック" panose="020B0400000000000000" pitchFamily="50" charset="-128"/>
              </a:rPr>
              <a:t>「</a:t>
            </a:r>
            <a:r>
              <a:rPr kumimoji="1" lang="en-US" altLang="ja-JP" sz="1600" b="1" dirty="0">
                <a:latin typeface="BIZ UDPゴシック" panose="020B0400000000000000" pitchFamily="50" charset="-128"/>
                <a:ea typeface="BIZ UDPゴシック" panose="020B0400000000000000" pitchFamily="50" charset="-128"/>
              </a:rPr>
              <a:t>10</a:t>
            </a:r>
            <a:r>
              <a:rPr kumimoji="1" lang="ja-JP" altLang="en-US" sz="1600" b="1" dirty="0">
                <a:latin typeface="BIZ UDPゴシック" panose="020B0400000000000000" pitchFamily="50" charset="-128"/>
                <a:ea typeface="BIZ UDPゴシック" panose="020B0400000000000000" pitchFamily="50" charset="-128"/>
              </a:rPr>
              <a:t>歳若返り」プロジェクトの総括について　</a:t>
            </a:r>
            <a:r>
              <a:rPr kumimoji="1" lang="ja-JP" altLang="en-US" b="1" dirty="0">
                <a:latin typeface="BIZ UDPゴシック" panose="020B0400000000000000" pitchFamily="50" charset="-128"/>
                <a:ea typeface="BIZ UDPゴシック" panose="020B0400000000000000" pitchFamily="50" charset="-128"/>
              </a:rPr>
              <a:t>❷ プロジェクトの成果　　　　</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C0C8C4C5-DB9E-449F-997D-D28DB50F0B14}"/>
              </a:ext>
            </a:extLst>
          </p:cNvPr>
          <p:cNvSpPr/>
          <p:nvPr/>
        </p:nvSpPr>
        <p:spPr>
          <a:xfrm>
            <a:off x="402402" y="1696225"/>
            <a:ext cx="1667291" cy="83083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spcAft>
                <a:spcPts val="300"/>
              </a:spcAft>
            </a:pPr>
            <a:r>
              <a:rPr kumimoji="1" lang="ja-JP" altLang="en-US" sz="1400" b="1" dirty="0">
                <a:latin typeface="BIZ UDPゴシック" panose="020B0400000000000000" pitchFamily="50" charset="-128"/>
                <a:ea typeface="BIZ UDPゴシック" panose="020B0400000000000000" pitchFamily="50" charset="-128"/>
              </a:rPr>
              <a:t>令和元年度　</a:t>
            </a:r>
            <a:endParaRPr kumimoji="1" lang="en-US" altLang="ja-JP" sz="1400" b="1" dirty="0">
              <a:latin typeface="BIZ UDPゴシック" panose="020B0400000000000000" pitchFamily="50" charset="-128"/>
              <a:ea typeface="BIZ UDPゴシック" panose="020B0400000000000000" pitchFamily="50" charset="-128"/>
            </a:endParaRPr>
          </a:p>
          <a:p>
            <a:pPr algn="ctr">
              <a:lnSpc>
                <a:spcPts val="1600"/>
              </a:lnSpc>
            </a:pPr>
            <a:r>
              <a:rPr kumimoji="1" lang="ja-JP" altLang="en-US" sz="1400" b="1" dirty="0">
                <a:latin typeface="BIZ UDPゴシック" panose="020B0400000000000000" pitchFamily="50" charset="-128"/>
                <a:ea typeface="BIZ UDPゴシック" panose="020B0400000000000000" pitchFamily="50" charset="-128"/>
              </a:rPr>
              <a:t>モデル事業</a:t>
            </a:r>
          </a:p>
        </p:txBody>
      </p:sp>
      <p:sp>
        <p:nvSpPr>
          <p:cNvPr id="70" name="正方形/長方形 69">
            <a:extLst>
              <a:ext uri="{FF2B5EF4-FFF2-40B4-BE49-F238E27FC236}">
                <a16:creationId xmlns:a16="http://schemas.microsoft.com/office/drawing/2014/main" id="{64F1A8A1-0AE4-46F5-88A3-5776313E58BF}"/>
              </a:ext>
            </a:extLst>
          </p:cNvPr>
          <p:cNvSpPr/>
          <p:nvPr/>
        </p:nvSpPr>
        <p:spPr>
          <a:xfrm>
            <a:off x="402403" y="3282208"/>
            <a:ext cx="1667290" cy="90140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spcAft>
                <a:spcPts val="600"/>
              </a:spcAft>
            </a:pPr>
            <a:r>
              <a:rPr kumimoji="1" lang="ja-JP" altLang="en-US" sz="1400" b="1" spc="-100" dirty="0">
                <a:latin typeface="BIZ UDPゴシック" panose="020B0400000000000000" pitchFamily="50" charset="-128"/>
                <a:ea typeface="BIZ UDPゴシック" panose="020B0400000000000000" pitchFamily="50" charset="-128"/>
              </a:rPr>
              <a:t>令和</a:t>
            </a:r>
            <a:r>
              <a:rPr kumimoji="1" lang="en-US" altLang="ja-JP" sz="1400" b="1" spc="-100" dirty="0">
                <a:latin typeface="BIZ UDPゴシック" panose="020B0400000000000000" pitchFamily="50" charset="-128"/>
                <a:ea typeface="BIZ UDPゴシック" panose="020B0400000000000000" pitchFamily="50" charset="-128"/>
              </a:rPr>
              <a:t>4</a:t>
            </a:r>
            <a:r>
              <a:rPr kumimoji="1" lang="ja-JP" altLang="en-US" sz="1400" b="1" spc="-100" dirty="0">
                <a:latin typeface="BIZ UDPゴシック" panose="020B0400000000000000" pitchFamily="50" charset="-128"/>
                <a:ea typeface="BIZ UDPゴシック" panose="020B0400000000000000" pitchFamily="50" charset="-128"/>
              </a:rPr>
              <a:t>年度　</a:t>
            </a:r>
            <a:endParaRPr kumimoji="1" lang="en-US" altLang="ja-JP" sz="1400" b="1" spc="-100" dirty="0">
              <a:latin typeface="BIZ UDPゴシック" panose="020B0400000000000000" pitchFamily="50" charset="-128"/>
              <a:ea typeface="BIZ UDPゴシック" panose="020B0400000000000000" pitchFamily="50" charset="-128"/>
            </a:endParaRPr>
          </a:p>
          <a:p>
            <a:pPr algn="ctr">
              <a:lnSpc>
                <a:spcPts val="1800"/>
              </a:lnSpc>
            </a:pPr>
            <a:r>
              <a:rPr kumimoji="1" lang="ja-JP" altLang="en-US" sz="1400" b="1" spc="-100" dirty="0">
                <a:latin typeface="BIZ UDPゴシック" panose="020B0400000000000000" pitchFamily="50" charset="-128"/>
                <a:ea typeface="BIZ UDPゴシック" panose="020B0400000000000000" pitchFamily="50" charset="-128"/>
              </a:rPr>
              <a:t>プロジェクト</a:t>
            </a:r>
            <a:endParaRPr kumimoji="1" lang="en-US" altLang="ja-JP" sz="1400" b="1" spc="-100" dirty="0">
              <a:latin typeface="BIZ UDPゴシック" panose="020B0400000000000000" pitchFamily="50" charset="-128"/>
              <a:ea typeface="BIZ UDPゴシック" panose="020B0400000000000000" pitchFamily="50" charset="-128"/>
            </a:endParaRPr>
          </a:p>
          <a:p>
            <a:pPr algn="ctr">
              <a:lnSpc>
                <a:spcPts val="1800"/>
              </a:lnSpc>
            </a:pPr>
            <a:r>
              <a:rPr kumimoji="1" lang="ja-JP" altLang="en-US" sz="1400" b="1" spc="-100" dirty="0">
                <a:latin typeface="BIZ UDPゴシック" panose="020B0400000000000000" pitchFamily="50" charset="-128"/>
                <a:ea typeface="BIZ UDPゴシック" panose="020B0400000000000000" pitchFamily="50" charset="-128"/>
              </a:rPr>
              <a:t>推進事業</a:t>
            </a:r>
          </a:p>
        </p:txBody>
      </p:sp>
      <p:sp>
        <p:nvSpPr>
          <p:cNvPr id="77" name="正方形/長方形 76">
            <a:extLst>
              <a:ext uri="{FF2B5EF4-FFF2-40B4-BE49-F238E27FC236}">
                <a16:creationId xmlns:a16="http://schemas.microsoft.com/office/drawing/2014/main" id="{01BEDA1E-A79C-4AA6-AA3B-98A9F45518AA}"/>
              </a:ext>
            </a:extLst>
          </p:cNvPr>
          <p:cNvSpPr/>
          <p:nvPr/>
        </p:nvSpPr>
        <p:spPr>
          <a:xfrm>
            <a:off x="418892" y="5032170"/>
            <a:ext cx="1650801" cy="9242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spcAft>
                <a:spcPts val="600"/>
              </a:spcAft>
            </a:pPr>
            <a:r>
              <a:rPr kumimoji="1" lang="ja-JP" altLang="en-US" sz="1400" b="1" spc="-100" dirty="0">
                <a:latin typeface="BIZ UDPゴシック" panose="020B0400000000000000" pitchFamily="50" charset="-128"/>
                <a:ea typeface="BIZ UDPゴシック" panose="020B0400000000000000" pitchFamily="50" charset="-128"/>
              </a:rPr>
              <a:t>令和６年度　</a:t>
            </a:r>
            <a:endParaRPr kumimoji="1" lang="en-US" altLang="ja-JP" sz="1400" b="1" spc="-100" dirty="0">
              <a:latin typeface="BIZ UDPゴシック" panose="020B0400000000000000" pitchFamily="50" charset="-128"/>
              <a:ea typeface="BIZ UDPゴシック" panose="020B0400000000000000" pitchFamily="50" charset="-128"/>
            </a:endParaRPr>
          </a:p>
          <a:p>
            <a:pPr algn="ctr">
              <a:lnSpc>
                <a:spcPts val="1800"/>
              </a:lnSpc>
            </a:pPr>
            <a:r>
              <a:rPr kumimoji="1" lang="ja-JP" altLang="en-US" sz="1400" b="1" spc="-100" dirty="0">
                <a:latin typeface="BIZ UDPゴシック" panose="020B0400000000000000" pitchFamily="50" charset="-128"/>
                <a:ea typeface="BIZ UDPゴシック" panose="020B0400000000000000" pitchFamily="50" charset="-128"/>
              </a:rPr>
              <a:t>プロジェクト</a:t>
            </a:r>
            <a:endParaRPr kumimoji="1" lang="en-US" altLang="ja-JP" sz="1400" b="1" spc="-100" dirty="0">
              <a:latin typeface="BIZ UDPゴシック" panose="020B0400000000000000" pitchFamily="50" charset="-128"/>
              <a:ea typeface="BIZ UDPゴシック" panose="020B0400000000000000" pitchFamily="50" charset="-128"/>
            </a:endParaRPr>
          </a:p>
          <a:p>
            <a:pPr algn="ctr">
              <a:lnSpc>
                <a:spcPts val="1800"/>
              </a:lnSpc>
            </a:pPr>
            <a:r>
              <a:rPr kumimoji="1" lang="ja-JP" altLang="en-US" sz="1400" b="1" spc="-100" dirty="0">
                <a:latin typeface="BIZ UDPゴシック" panose="020B0400000000000000" pitchFamily="50" charset="-128"/>
                <a:ea typeface="BIZ UDPゴシック" panose="020B0400000000000000" pitchFamily="50" charset="-128"/>
              </a:rPr>
              <a:t>推進事業</a:t>
            </a:r>
          </a:p>
        </p:txBody>
      </p:sp>
      <p:sp>
        <p:nvSpPr>
          <p:cNvPr id="2" name="正方形/長方形 1">
            <a:extLst>
              <a:ext uri="{FF2B5EF4-FFF2-40B4-BE49-F238E27FC236}">
                <a16:creationId xmlns:a16="http://schemas.microsoft.com/office/drawing/2014/main" id="{82A7B261-375A-0282-30BB-623053A1586F}"/>
              </a:ext>
            </a:extLst>
          </p:cNvPr>
          <p:cNvSpPr/>
          <p:nvPr/>
        </p:nvSpPr>
        <p:spPr>
          <a:xfrm>
            <a:off x="9485086" y="78636"/>
            <a:ext cx="312057" cy="2871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５</a:t>
            </a:r>
          </a:p>
        </p:txBody>
      </p:sp>
      <p:sp>
        <p:nvSpPr>
          <p:cNvPr id="4" name="正方形/長方形 3">
            <a:extLst>
              <a:ext uri="{FF2B5EF4-FFF2-40B4-BE49-F238E27FC236}">
                <a16:creationId xmlns:a16="http://schemas.microsoft.com/office/drawing/2014/main" id="{5B877EB9-4DF5-43C5-784B-2090AAD2A5B3}"/>
              </a:ext>
            </a:extLst>
          </p:cNvPr>
          <p:cNvSpPr/>
          <p:nvPr/>
        </p:nvSpPr>
        <p:spPr>
          <a:xfrm>
            <a:off x="2895984" y="732842"/>
            <a:ext cx="4458561" cy="33047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61B52B25-5ECD-43B0-8329-3D1D151C4F68}"/>
              </a:ext>
            </a:extLst>
          </p:cNvPr>
          <p:cNvSpPr txBox="1"/>
          <p:nvPr/>
        </p:nvSpPr>
        <p:spPr>
          <a:xfrm>
            <a:off x="3250830" y="709600"/>
            <a:ext cx="3809142" cy="333489"/>
          </a:xfrm>
          <a:prstGeom prst="rect">
            <a:avLst/>
          </a:prstGeom>
          <a:noFill/>
        </p:spPr>
        <p:txBody>
          <a:bodyPr wrap="square">
            <a:spAutoFit/>
          </a:bodyPr>
          <a:lstStyle/>
          <a:p>
            <a:pPr algn="ctr">
              <a:lnSpc>
                <a:spcPts val="2200"/>
              </a:lnSpc>
            </a:pPr>
            <a:r>
              <a:rPr kumimoji="1" lang="ja-JP" altLang="en-US" sz="1400" b="1" dirty="0">
                <a:solidFill>
                  <a:schemeClr val="accent5">
                    <a:lumMod val="50000"/>
                  </a:schemeClr>
                </a:solidFill>
                <a:latin typeface="BIZ UDPゴシック" panose="020B0400000000000000" pitchFamily="50" charset="-128"/>
                <a:ea typeface="BIZ UDPゴシック" panose="020B0400000000000000" pitchFamily="50" charset="-128"/>
              </a:rPr>
              <a:t>「</a:t>
            </a:r>
            <a:r>
              <a:rPr kumimoji="1" lang="en-US" altLang="ja-JP" sz="1400" b="1" dirty="0">
                <a:solidFill>
                  <a:schemeClr val="accent5">
                    <a:lumMod val="50000"/>
                  </a:schemeClr>
                </a:solidFill>
                <a:latin typeface="BIZ UDPゴシック" panose="020B0400000000000000" pitchFamily="50" charset="-128"/>
                <a:ea typeface="BIZ UDPゴシック" panose="020B0400000000000000" pitchFamily="50" charset="-128"/>
              </a:rPr>
              <a:t>10</a:t>
            </a:r>
            <a:r>
              <a:rPr kumimoji="1" lang="ja-JP" altLang="en-US" sz="1400" b="1" dirty="0">
                <a:solidFill>
                  <a:schemeClr val="accent5">
                    <a:lumMod val="50000"/>
                  </a:schemeClr>
                </a:solidFill>
                <a:latin typeface="BIZ UDPゴシック" panose="020B0400000000000000" pitchFamily="50" charset="-128"/>
                <a:ea typeface="BIZ UDPゴシック" panose="020B0400000000000000" pitchFamily="50" charset="-128"/>
              </a:rPr>
              <a:t>歳若返り」の取組の根づき・広がり</a:t>
            </a:r>
            <a:endParaRPr kumimoji="1" lang="en-US" altLang="ja-JP" sz="1400" b="1" dirty="0">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CEEB6022-758B-3F2E-A0A0-2067BAD26C7D}"/>
              </a:ext>
            </a:extLst>
          </p:cNvPr>
          <p:cNvSpPr/>
          <p:nvPr/>
        </p:nvSpPr>
        <p:spPr>
          <a:xfrm>
            <a:off x="4811801" y="1401948"/>
            <a:ext cx="4495846" cy="1433138"/>
          </a:xfrm>
          <a:prstGeom prst="roundRect">
            <a:avLst>
              <a:gd name="adj" fmla="val 1209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30B4F414-858D-45A6-95DC-6E4C9ED88D28}"/>
              </a:ext>
            </a:extLst>
          </p:cNvPr>
          <p:cNvSpPr txBox="1"/>
          <p:nvPr/>
        </p:nvSpPr>
        <p:spPr>
          <a:xfrm>
            <a:off x="4953000" y="1513946"/>
            <a:ext cx="4251795" cy="300916"/>
          </a:xfrm>
          <a:prstGeom prst="rect">
            <a:avLst/>
          </a:prstGeom>
          <a:noFill/>
        </p:spPr>
        <p:txBody>
          <a:bodyPr wrap="square">
            <a:spAutoFit/>
          </a:bodyPr>
          <a:lstStyle/>
          <a:p>
            <a:pPr algn="ctr">
              <a:lnSpc>
                <a:spcPts val="1900"/>
              </a:lnSpc>
            </a:pPr>
            <a:r>
              <a:rPr lang="ja-JP" altLang="en-US" sz="1400" b="1" dirty="0">
                <a:latin typeface="BIZ UDPゴシック" panose="020B0400000000000000" pitchFamily="50" charset="-128"/>
                <a:ea typeface="BIZ UDPゴシック" panose="020B0400000000000000" pitchFamily="50" charset="-128"/>
              </a:rPr>
              <a:t>脳を活性化させる運動教室「</a:t>
            </a:r>
            <a:r>
              <a:rPr lang="en-US" altLang="ja-JP" sz="1400" b="1" dirty="0" err="1">
                <a:latin typeface="BIZ UDPゴシック" panose="020B0400000000000000" pitchFamily="50" charset="-128"/>
                <a:ea typeface="BIZ UDPゴシック" panose="020B0400000000000000" pitchFamily="50" charset="-128"/>
              </a:rPr>
              <a:t>i</a:t>
            </a:r>
            <a:r>
              <a:rPr lang="ja-JP" altLang="en-US" sz="1400" b="1" dirty="0">
                <a:latin typeface="BIZ UDPゴシック" panose="020B0400000000000000" pitchFamily="50" charset="-128"/>
                <a:ea typeface="BIZ UDPゴシック" panose="020B0400000000000000" pitchFamily="50" charset="-128"/>
              </a:rPr>
              <a:t>トレ」</a:t>
            </a:r>
            <a:r>
              <a:rPr lang="ja-JP" altLang="en-US" sz="800" b="1" dirty="0">
                <a:latin typeface="BIZ UDPゴシック" panose="020B0400000000000000" pitchFamily="50" charset="-128"/>
                <a:ea typeface="BIZ UDPゴシック" panose="020B0400000000000000" pitchFamily="50" charset="-128"/>
              </a:rPr>
              <a:t>（</a:t>
            </a:r>
            <a:r>
              <a:rPr lang="en-US" altLang="ja-JP" sz="800" b="1" dirty="0">
                <a:latin typeface="BIZ UDPゴシック" panose="020B0400000000000000" pitchFamily="50" charset="-128"/>
                <a:ea typeface="BIZ UDPゴシック" panose="020B0400000000000000" pitchFamily="50" charset="-128"/>
              </a:rPr>
              <a:t>COSPA</a:t>
            </a:r>
            <a:r>
              <a:rPr lang="ja-JP" altLang="en-US" sz="800" b="1" dirty="0">
                <a:latin typeface="BIZ UDPゴシック" panose="020B0400000000000000" pitchFamily="50" charset="-128"/>
                <a:ea typeface="BIZ UDPゴシック" panose="020B0400000000000000" pitchFamily="50" charset="-128"/>
              </a:rPr>
              <a:t>ウェルネス）</a:t>
            </a:r>
            <a:endParaRPr lang="en-US" altLang="ja-JP" sz="800" b="1"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A62895F6-2422-18F0-F901-010F8893D691}"/>
              </a:ext>
            </a:extLst>
          </p:cNvPr>
          <p:cNvSpPr/>
          <p:nvPr/>
        </p:nvSpPr>
        <p:spPr>
          <a:xfrm>
            <a:off x="4792443" y="3135581"/>
            <a:ext cx="4534562" cy="1333294"/>
          </a:xfrm>
          <a:prstGeom prst="roundRect">
            <a:avLst>
              <a:gd name="adj" fmla="val 87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7DC5987E-A51B-4DAA-B25C-1DE8C5FFE2EB}"/>
              </a:ext>
            </a:extLst>
          </p:cNvPr>
          <p:cNvSpPr txBox="1"/>
          <p:nvPr/>
        </p:nvSpPr>
        <p:spPr>
          <a:xfrm>
            <a:off x="4862577" y="3380677"/>
            <a:ext cx="2673159" cy="300916"/>
          </a:xfrm>
          <a:prstGeom prst="rect">
            <a:avLst/>
          </a:prstGeom>
          <a:noFill/>
        </p:spPr>
        <p:txBody>
          <a:bodyPr wrap="square">
            <a:spAutoFit/>
          </a:bodyPr>
          <a:lstStyle/>
          <a:p>
            <a:pPr>
              <a:lnSpc>
                <a:spcPts val="1900"/>
              </a:lnSpc>
            </a:pPr>
            <a:r>
              <a:rPr lang="ja-JP" altLang="en-US" sz="1400" b="1" dirty="0">
                <a:solidFill>
                  <a:schemeClr val="accent6">
                    <a:lumMod val="60000"/>
                    <a:lumOff val="40000"/>
                  </a:schemeClr>
                </a:solidFill>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自主サークルでの活動継続</a:t>
            </a:r>
          </a:p>
        </p:txBody>
      </p:sp>
      <p:sp>
        <p:nvSpPr>
          <p:cNvPr id="79" name="テキスト ボックス 78">
            <a:extLst>
              <a:ext uri="{FF2B5EF4-FFF2-40B4-BE49-F238E27FC236}">
                <a16:creationId xmlns:a16="http://schemas.microsoft.com/office/drawing/2014/main" id="{87939CD2-27A7-400D-ACE1-46625B1193AA}"/>
              </a:ext>
            </a:extLst>
          </p:cNvPr>
          <p:cNvSpPr txBox="1"/>
          <p:nvPr/>
        </p:nvSpPr>
        <p:spPr>
          <a:xfrm>
            <a:off x="4872128" y="3797961"/>
            <a:ext cx="2482417" cy="502702"/>
          </a:xfrm>
          <a:prstGeom prst="rect">
            <a:avLst/>
          </a:prstGeom>
          <a:noFill/>
        </p:spPr>
        <p:txBody>
          <a:bodyPr wrap="square">
            <a:spAutoFit/>
          </a:bodyPr>
          <a:lstStyle/>
          <a:p>
            <a:pPr>
              <a:lnSpc>
                <a:spcPts val="1600"/>
              </a:lnSpc>
            </a:pPr>
            <a:r>
              <a:rPr lang="ja-JP" altLang="en-US" sz="1400" b="1" dirty="0">
                <a:solidFill>
                  <a:schemeClr val="accent6">
                    <a:lumMod val="60000"/>
                    <a:lumOff val="40000"/>
                  </a:schemeClr>
                </a:solidFill>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スポーツチームと連携し、</a:t>
            </a:r>
            <a:endParaRPr lang="en-US" altLang="ja-JP" sz="1400" b="1" dirty="0">
              <a:latin typeface="BIZ UDPゴシック" panose="020B0400000000000000" pitchFamily="50" charset="-128"/>
              <a:ea typeface="BIZ UDPゴシック" panose="020B0400000000000000" pitchFamily="50" charset="-128"/>
            </a:endParaRPr>
          </a:p>
          <a:p>
            <a:pPr>
              <a:lnSpc>
                <a:spcPts val="1600"/>
              </a:lnSpc>
            </a:pPr>
            <a:r>
              <a:rPr lang="ja-JP" altLang="en-US" sz="1400" b="1" dirty="0">
                <a:latin typeface="BIZ UDPゴシック" panose="020B0400000000000000" pitchFamily="50" charset="-128"/>
                <a:ea typeface="BIZ UDPゴシック" panose="020B0400000000000000" pitchFamily="50" charset="-128"/>
              </a:rPr>
              <a:t>　　地域住民向けの教室開催</a:t>
            </a:r>
          </a:p>
        </p:txBody>
      </p:sp>
      <p:sp>
        <p:nvSpPr>
          <p:cNvPr id="21" name="四角形: 角を丸くする 20">
            <a:extLst>
              <a:ext uri="{FF2B5EF4-FFF2-40B4-BE49-F238E27FC236}">
                <a16:creationId xmlns:a16="http://schemas.microsoft.com/office/drawing/2014/main" id="{DE5062F2-A491-72DC-5EA3-DA6B79ED8444}"/>
              </a:ext>
            </a:extLst>
          </p:cNvPr>
          <p:cNvSpPr/>
          <p:nvPr/>
        </p:nvSpPr>
        <p:spPr>
          <a:xfrm>
            <a:off x="4792443" y="4856666"/>
            <a:ext cx="4534562" cy="1296000"/>
          </a:xfrm>
          <a:prstGeom prst="roundRect">
            <a:avLst>
              <a:gd name="adj" fmla="val 1209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9B2E2643-2850-4941-AB30-47806ACFF8B6}"/>
              </a:ext>
            </a:extLst>
          </p:cNvPr>
          <p:cNvSpPr txBox="1"/>
          <p:nvPr/>
        </p:nvSpPr>
        <p:spPr>
          <a:xfrm>
            <a:off x="4810190" y="4958735"/>
            <a:ext cx="3015440" cy="788229"/>
          </a:xfrm>
          <a:prstGeom prst="rect">
            <a:avLst/>
          </a:prstGeom>
          <a:noFill/>
        </p:spPr>
        <p:txBody>
          <a:bodyPr wrap="square">
            <a:spAutoFit/>
          </a:bodyPr>
          <a:lstStyle/>
          <a:p>
            <a:pPr>
              <a:lnSpc>
                <a:spcPts val="1900"/>
              </a:lnSpc>
            </a:pPr>
            <a:r>
              <a:rPr lang="ja-JP" altLang="en-US" sz="1400" b="1" dirty="0">
                <a:solidFill>
                  <a:schemeClr val="accent2">
                    <a:lumMod val="60000"/>
                    <a:lumOff val="40000"/>
                  </a:schemeClr>
                </a:solidFill>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 介護事業所向けの</a:t>
            </a:r>
            <a:endParaRPr lang="en-US" altLang="ja-JP" sz="1400" b="1" dirty="0">
              <a:latin typeface="BIZ UDPゴシック" panose="020B0400000000000000" pitchFamily="50" charset="-128"/>
              <a:ea typeface="BIZ UDPゴシック" panose="020B0400000000000000" pitchFamily="50" charset="-128"/>
            </a:endParaRPr>
          </a:p>
          <a:p>
            <a:pPr>
              <a:lnSpc>
                <a:spcPts val="1900"/>
              </a:lnSpc>
            </a:pPr>
            <a:r>
              <a:rPr lang="ja-JP" altLang="en-US" sz="1400" b="1" dirty="0">
                <a:latin typeface="BIZ UDPゴシック" panose="020B0400000000000000" pitchFamily="50" charset="-128"/>
                <a:ea typeface="BIZ UDPゴシック" panose="020B0400000000000000" pitchFamily="50" charset="-128"/>
              </a:rPr>
              <a:t>　　レクリエーション　</a:t>
            </a:r>
            <a:endParaRPr lang="en-US" altLang="ja-JP" sz="1400" b="1" dirty="0">
              <a:latin typeface="BIZ UDPゴシック" panose="020B0400000000000000" pitchFamily="50" charset="-128"/>
              <a:ea typeface="BIZ UDPゴシック" panose="020B0400000000000000" pitchFamily="50" charset="-128"/>
            </a:endParaRPr>
          </a:p>
          <a:p>
            <a:pPr>
              <a:lnSpc>
                <a:spcPts val="1900"/>
              </a:lnSpc>
            </a:pPr>
            <a:r>
              <a:rPr lang="ja-JP" altLang="en-US" sz="1400" b="1" dirty="0">
                <a:latin typeface="BIZ UDPゴシック" panose="020B0400000000000000" pitchFamily="50" charset="-128"/>
                <a:ea typeface="BIZ UDPゴシック" panose="020B0400000000000000" pitchFamily="50" charset="-128"/>
              </a:rPr>
              <a:t>　　プログラムとして実装</a:t>
            </a:r>
          </a:p>
        </p:txBody>
      </p:sp>
      <p:sp>
        <p:nvSpPr>
          <p:cNvPr id="89" name="テキスト ボックス 88">
            <a:extLst>
              <a:ext uri="{FF2B5EF4-FFF2-40B4-BE49-F238E27FC236}">
                <a16:creationId xmlns:a16="http://schemas.microsoft.com/office/drawing/2014/main" id="{04DCFB77-5745-4E18-963A-803104FEA948}"/>
              </a:ext>
            </a:extLst>
          </p:cNvPr>
          <p:cNvSpPr txBox="1"/>
          <p:nvPr/>
        </p:nvSpPr>
        <p:spPr>
          <a:xfrm>
            <a:off x="4803556" y="5746964"/>
            <a:ext cx="2811423" cy="300916"/>
          </a:xfrm>
          <a:prstGeom prst="rect">
            <a:avLst/>
          </a:prstGeom>
          <a:noFill/>
        </p:spPr>
        <p:txBody>
          <a:bodyPr wrap="square">
            <a:spAutoFit/>
          </a:bodyPr>
          <a:lstStyle/>
          <a:p>
            <a:pPr>
              <a:lnSpc>
                <a:spcPts val="1900"/>
              </a:lnSpc>
            </a:pPr>
            <a:r>
              <a:rPr lang="ja-JP" altLang="en-US" sz="1400" b="1" dirty="0">
                <a:solidFill>
                  <a:schemeClr val="accent2">
                    <a:lumMod val="60000"/>
                    <a:lumOff val="40000"/>
                  </a:schemeClr>
                </a:solidFill>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 自治体での体験イベント開催</a:t>
            </a:r>
          </a:p>
        </p:txBody>
      </p:sp>
      <p:sp>
        <p:nvSpPr>
          <p:cNvPr id="32" name="正方形/長方形 31">
            <a:extLst>
              <a:ext uri="{FF2B5EF4-FFF2-40B4-BE49-F238E27FC236}">
                <a16:creationId xmlns:a16="http://schemas.microsoft.com/office/drawing/2014/main" id="{1F562D9E-4490-86F5-FF9F-E8D4B6F17C80}"/>
              </a:ext>
            </a:extLst>
          </p:cNvPr>
          <p:cNvSpPr/>
          <p:nvPr/>
        </p:nvSpPr>
        <p:spPr>
          <a:xfrm>
            <a:off x="2183965" y="1199749"/>
            <a:ext cx="2207347" cy="170452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5FEFD321-4B2D-4653-91AF-BDC829934068}"/>
              </a:ext>
            </a:extLst>
          </p:cNvPr>
          <p:cNvSpPr txBox="1"/>
          <p:nvPr/>
        </p:nvSpPr>
        <p:spPr>
          <a:xfrm>
            <a:off x="2000277" y="1216136"/>
            <a:ext cx="2574724" cy="451149"/>
          </a:xfrm>
          <a:prstGeom prst="rect">
            <a:avLst/>
          </a:prstGeom>
          <a:noFill/>
        </p:spPr>
        <p:txBody>
          <a:bodyPr wrap="square">
            <a:spAutoFit/>
          </a:bodyPr>
          <a:lstStyle/>
          <a:p>
            <a:pPr algn="ctr">
              <a:lnSpc>
                <a:spcPts val="1500"/>
              </a:lnSpc>
            </a:pPr>
            <a:r>
              <a:rPr lang="ja-JP" altLang="en-US" sz="1200" b="1" dirty="0">
                <a:latin typeface="BIZ UDPゴシック" panose="020B0400000000000000" pitchFamily="50" charset="-128"/>
                <a:ea typeface="BIZ UDPゴシック" panose="020B0400000000000000" pitchFamily="50" charset="-128"/>
              </a:rPr>
              <a:t>デュアルタスクトレーニングの</a:t>
            </a:r>
            <a:endParaRPr lang="en-US" altLang="ja-JP" sz="1200" b="1" dirty="0">
              <a:latin typeface="BIZ UDPゴシック" panose="020B0400000000000000" pitchFamily="50" charset="-128"/>
              <a:ea typeface="BIZ UDPゴシック" panose="020B0400000000000000" pitchFamily="50" charset="-128"/>
            </a:endParaRPr>
          </a:p>
          <a:p>
            <a:pPr algn="ctr">
              <a:lnSpc>
                <a:spcPts val="1500"/>
              </a:lnSpc>
            </a:pPr>
            <a:r>
              <a:rPr lang="ja-JP" altLang="en-US" sz="1200" b="1" dirty="0">
                <a:latin typeface="BIZ UDPゴシック" panose="020B0400000000000000" pitchFamily="50" charset="-128"/>
                <a:ea typeface="BIZ UDPゴシック" panose="020B0400000000000000" pitchFamily="50" charset="-128"/>
              </a:rPr>
              <a:t>実践と認知機能向上の検証</a:t>
            </a:r>
          </a:p>
        </p:txBody>
      </p:sp>
      <p:sp>
        <p:nvSpPr>
          <p:cNvPr id="16" name="二等辺三角形 15">
            <a:extLst>
              <a:ext uri="{FF2B5EF4-FFF2-40B4-BE49-F238E27FC236}">
                <a16:creationId xmlns:a16="http://schemas.microsoft.com/office/drawing/2014/main" id="{77158F7F-0586-42FC-93DF-49B5E1880E4E}"/>
              </a:ext>
            </a:extLst>
          </p:cNvPr>
          <p:cNvSpPr/>
          <p:nvPr/>
        </p:nvSpPr>
        <p:spPr>
          <a:xfrm rot="5400000">
            <a:off x="4146188" y="1921398"/>
            <a:ext cx="603022" cy="260896"/>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AC29E19B-3908-3DE9-D248-693B3ADD149F}"/>
              </a:ext>
            </a:extLst>
          </p:cNvPr>
          <p:cNvSpPr/>
          <p:nvPr/>
        </p:nvSpPr>
        <p:spPr>
          <a:xfrm>
            <a:off x="2183965" y="2995389"/>
            <a:ext cx="2207347" cy="161978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3B9D776C-1C32-45A3-AED4-53BDD72EAE6B}"/>
              </a:ext>
            </a:extLst>
          </p:cNvPr>
          <p:cNvSpPr txBox="1"/>
          <p:nvPr/>
        </p:nvSpPr>
        <p:spPr>
          <a:xfrm>
            <a:off x="2398429" y="3016407"/>
            <a:ext cx="1938146" cy="297261"/>
          </a:xfrm>
          <a:prstGeom prst="rect">
            <a:avLst/>
          </a:prstGeom>
          <a:noFill/>
        </p:spPr>
        <p:txBody>
          <a:bodyPr wrap="square">
            <a:spAutoFit/>
          </a:bodyPr>
          <a:lstStyle/>
          <a:p>
            <a:pPr>
              <a:lnSpc>
                <a:spcPts val="1900"/>
              </a:lnSpc>
            </a:pPr>
            <a:r>
              <a:rPr lang="en-US" altLang="ja-JP" sz="1200" b="1" dirty="0">
                <a:latin typeface="BIZ UDPゴシック" panose="020B0400000000000000" pitchFamily="50" charset="-128"/>
                <a:ea typeface="BIZ UDPゴシック" panose="020B0400000000000000" pitchFamily="50" charset="-128"/>
              </a:rPr>
              <a:t>10</a:t>
            </a:r>
            <a:r>
              <a:rPr lang="ja-JP" altLang="en-US" sz="1200" b="1" dirty="0">
                <a:latin typeface="BIZ UDPゴシック" panose="020B0400000000000000" pitchFamily="50" charset="-128"/>
                <a:ea typeface="BIZ UDPゴシック" panose="020B0400000000000000" pitchFamily="50" charset="-128"/>
              </a:rPr>
              <a:t>歳若返りダンス教室</a:t>
            </a:r>
          </a:p>
        </p:txBody>
      </p:sp>
      <p:sp>
        <p:nvSpPr>
          <p:cNvPr id="75" name="二等辺三角形 74">
            <a:extLst>
              <a:ext uri="{FF2B5EF4-FFF2-40B4-BE49-F238E27FC236}">
                <a16:creationId xmlns:a16="http://schemas.microsoft.com/office/drawing/2014/main" id="{02E680BC-B4B0-439F-86E3-58568361C553}"/>
              </a:ext>
            </a:extLst>
          </p:cNvPr>
          <p:cNvSpPr/>
          <p:nvPr/>
        </p:nvSpPr>
        <p:spPr>
          <a:xfrm rot="5400000">
            <a:off x="4141962" y="3781751"/>
            <a:ext cx="603022" cy="260896"/>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53C4A0D9-25CC-969E-0455-D8D8BFCF96FE}"/>
              </a:ext>
            </a:extLst>
          </p:cNvPr>
          <p:cNvSpPr/>
          <p:nvPr/>
        </p:nvSpPr>
        <p:spPr>
          <a:xfrm>
            <a:off x="2190149" y="4713311"/>
            <a:ext cx="2207347" cy="152925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32903621-C4E0-4E93-9684-0CD83750B287}"/>
              </a:ext>
            </a:extLst>
          </p:cNvPr>
          <p:cNvSpPr txBox="1"/>
          <p:nvPr/>
        </p:nvSpPr>
        <p:spPr>
          <a:xfrm>
            <a:off x="2467331" y="4723523"/>
            <a:ext cx="1682967" cy="295402"/>
          </a:xfrm>
          <a:prstGeom prst="rect">
            <a:avLst/>
          </a:prstGeom>
          <a:noFill/>
        </p:spPr>
        <p:txBody>
          <a:bodyPr wrap="square">
            <a:spAutoFit/>
          </a:bodyPr>
          <a:lstStyle/>
          <a:p>
            <a:pPr>
              <a:lnSpc>
                <a:spcPts val="1900"/>
              </a:lnSpc>
            </a:pPr>
            <a:r>
              <a:rPr lang="en-US" altLang="ja-JP" sz="1200" b="1" dirty="0">
                <a:latin typeface="BIZ UDPゴシック" panose="020B0400000000000000" pitchFamily="50" charset="-128"/>
                <a:ea typeface="BIZ UDPゴシック" panose="020B0400000000000000" pitchFamily="50" charset="-128"/>
              </a:rPr>
              <a:t>VR</a:t>
            </a:r>
            <a:r>
              <a:rPr lang="ja-JP" altLang="en-US" sz="1200" b="1" dirty="0">
                <a:latin typeface="BIZ UDPゴシック" panose="020B0400000000000000" pitchFamily="50" charset="-128"/>
                <a:ea typeface="BIZ UDPゴシック" panose="020B0400000000000000" pitchFamily="50" charset="-128"/>
              </a:rPr>
              <a:t>吹き矢プログラム</a:t>
            </a:r>
          </a:p>
        </p:txBody>
      </p:sp>
      <p:sp>
        <p:nvSpPr>
          <p:cNvPr id="84" name="二等辺三角形 83">
            <a:extLst>
              <a:ext uri="{FF2B5EF4-FFF2-40B4-BE49-F238E27FC236}">
                <a16:creationId xmlns:a16="http://schemas.microsoft.com/office/drawing/2014/main" id="{B70CC056-B7D9-410C-8131-0F8076A9212D}"/>
              </a:ext>
            </a:extLst>
          </p:cNvPr>
          <p:cNvSpPr/>
          <p:nvPr/>
        </p:nvSpPr>
        <p:spPr>
          <a:xfrm rot="5400000">
            <a:off x="4152456" y="5407530"/>
            <a:ext cx="603022" cy="260896"/>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47730147-A395-E427-FFD1-2AE02353855A}"/>
              </a:ext>
            </a:extLst>
          </p:cNvPr>
          <p:cNvSpPr/>
          <p:nvPr/>
        </p:nvSpPr>
        <p:spPr>
          <a:xfrm>
            <a:off x="102327" y="537843"/>
            <a:ext cx="892938" cy="35167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成果</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４</a:t>
            </a:r>
            <a:r>
              <a:rPr kumimoji="1" lang="en-US" altLang="ja-JP" sz="1200" b="1" dirty="0">
                <a:latin typeface="BIZ UDPゴシック" panose="020B0400000000000000" pitchFamily="50" charset="-128"/>
                <a:ea typeface="BIZ UDPゴシック" panose="020B0400000000000000" pitchFamily="50" charset="-128"/>
              </a:rPr>
              <a:t>】</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36" name="矢印: 右 35">
            <a:extLst>
              <a:ext uri="{FF2B5EF4-FFF2-40B4-BE49-F238E27FC236}">
                <a16:creationId xmlns:a16="http://schemas.microsoft.com/office/drawing/2014/main" id="{3AAB0541-BDC0-B2AD-BA91-249240C9D308}"/>
              </a:ext>
            </a:extLst>
          </p:cNvPr>
          <p:cNvSpPr/>
          <p:nvPr/>
        </p:nvSpPr>
        <p:spPr>
          <a:xfrm>
            <a:off x="1123793" y="6478389"/>
            <a:ext cx="349407" cy="299984"/>
          </a:xfrm>
          <a:prstGeom prst="right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EF99E33C-0DFB-C17D-58BF-A0A61F4B756E}"/>
              </a:ext>
            </a:extLst>
          </p:cNvPr>
          <p:cNvSpPr txBox="1"/>
          <p:nvPr/>
        </p:nvSpPr>
        <p:spPr>
          <a:xfrm>
            <a:off x="1618385" y="6426701"/>
            <a:ext cx="7813271" cy="333489"/>
          </a:xfrm>
          <a:prstGeom prst="rect">
            <a:avLst/>
          </a:prstGeom>
          <a:noFill/>
        </p:spPr>
        <p:txBody>
          <a:bodyPr wrap="square">
            <a:spAutoFit/>
          </a:bodyPr>
          <a:lstStyle/>
          <a:p>
            <a:pPr>
              <a:lnSpc>
                <a:spcPts val="2200"/>
              </a:lnSpc>
            </a:pPr>
            <a:r>
              <a:rPr kumimoji="1" lang="ja-JP" altLang="en-US" sz="1400" b="1" dirty="0">
                <a:solidFill>
                  <a:schemeClr val="accent5">
                    <a:lumMod val="50000"/>
                  </a:schemeClr>
                </a:solidFill>
                <a:latin typeface="BIZ UDPゴシック" panose="020B0400000000000000" pitchFamily="50" charset="-128"/>
                <a:ea typeface="BIZ UDPゴシック" panose="020B0400000000000000" pitchFamily="50" charset="-128"/>
              </a:rPr>
              <a:t>さらなる根付き・広がりに向け、取組事例や連携先とのつながりを共有・拡散することが重要</a:t>
            </a:r>
            <a:endParaRPr kumimoji="1" lang="en-US" altLang="ja-JP" sz="1400" b="1" dirty="0">
              <a:solidFill>
                <a:schemeClr val="accent5">
                  <a:lumMod val="50000"/>
                </a:schemeClr>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FF50E44A-51F8-99A4-DA09-B97BA2BBD59E}"/>
              </a:ext>
            </a:extLst>
          </p:cNvPr>
          <p:cNvPicPr>
            <a:picLocks noChangeAspect="1"/>
          </p:cNvPicPr>
          <p:nvPr/>
        </p:nvPicPr>
        <p:blipFill>
          <a:blip r:embed="rId3"/>
          <a:stretch>
            <a:fillRect/>
          </a:stretch>
        </p:blipFill>
        <p:spPr>
          <a:xfrm>
            <a:off x="7662378" y="3186243"/>
            <a:ext cx="1341236" cy="1201016"/>
          </a:xfrm>
          <a:prstGeom prst="rect">
            <a:avLst/>
          </a:prstGeom>
        </p:spPr>
      </p:pic>
      <p:pic>
        <p:nvPicPr>
          <p:cNvPr id="13" name="図 12">
            <a:extLst>
              <a:ext uri="{FF2B5EF4-FFF2-40B4-BE49-F238E27FC236}">
                <a16:creationId xmlns:a16="http://schemas.microsoft.com/office/drawing/2014/main" id="{AE35CBD9-3BEB-849E-B5D8-644AAAC818AA}"/>
              </a:ext>
            </a:extLst>
          </p:cNvPr>
          <p:cNvPicPr>
            <a:picLocks noChangeAspect="1"/>
          </p:cNvPicPr>
          <p:nvPr/>
        </p:nvPicPr>
        <p:blipFill>
          <a:blip r:embed="rId4"/>
          <a:stretch>
            <a:fillRect/>
          </a:stretch>
        </p:blipFill>
        <p:spPr>
          <a:xfrm>
            <a:off x="7445951" y="4995418"/>
            <a:ext cx="1774090" cy="871804"/>
          </a:xfrm>
          <a:prstGeom prst="rect">
            <a:avLst/>
          </a:prstGeom>
        </p:spPr>
      </p:pic>
      <p:pic>
        <p:nvPicPr>
          <p:cNvPr id="8" name="図 7">
            <a:extLst>
              <a:ext uri="{FF2B5EF4-FFF2-40B4-BE49-F238E27FC236}">
                <a16:creationId xmlns:a16="http://schemas.microsoft.com/office/drawing/2014/main" id="{AFF58F08-FB2E-2BDA-0846-ED1F84EA14A1}"/>
              </a:ext>
            </a:extLst>
          </p:cNvPr>
          <p:cNvPicPr>
            <a:picLocks noChangeAspect="1"/>
          </p:cNvPicPr>
          <p:nvPr/>
        </p:nvPicPr>
        <p:blipFill>
          <a:blip r:embed="rId5"/>
          <a:stretch>
            <a:fillRect/>
          </a:stretch>
        </p:blipFill>
        <p:spPr>
          <a:xfrm>
            <a:off x="2410600" y="1696225"/>
            <a:ext cx="1792379" cy="1115665"/>
          </a:xfrm>
          <a:prstGeom prst="rect">
            <a:avLst/>
          </a:prstGeom>
        </p:spPr>
      </p:pic>
      <p:pic>
        <p:nvPicPr>
          <p:cNvPr id="19" name="図 18">
            <a:extLst>
              <a:ext uri="{FF2B5EF4-FFF2-40B4-BE49-F238E27FC236}">
                <a16:creationId xmlns:a16="http://schemas.microsoft.com/office/drawing/2014/main" id="{AB8AB2FC-5596-0EA1-72E2-341B6E14E396}"/>
              </a:ext>
            </a:extLst>
          </p:cNvPr>
          <p:cNvPicPr>
            <a:picLocks noChangeAspect="1"/>
          </p:cNvPicPr>
          <p:nvPr/>
        </p:nvPicPr>
        <p:blipFill>
          <a:blip r:embed="rId6"/>
          <a:stretch>
            <a:fillRect/>
          </a:stretch>
        </p:blipFill>
        <p:spPr>
          <a:xfrm>
            <a:off x="2543861" y="3330021"/>
            <a:ext cx="1487553" cy="1194920"/>
          </a:xfrm>
          <a:prstGeom prst="rect">
            <a:avLst/>
          </a:prstGeom>
        </p:spPr>
      </p:pic>
      <p:pic>
        <p:nvPicPr>
          <p:cNvPr id="24" name="図 23">
            <a:extLst>
              <a:ext uri="{FF2B5EF4-FFF2-40B4-BE49-F238E27FC236}">
                <a16:creationId xmlns:a16="http://schemas.microsoft.com/office/drawing/2014/main" id="{F056180F-379D-1D66-7415-B0FE4351B177}"/>
              </a:ext>
            </a:extLst>
          </p:cNvPr>
          <p:cNvPicPr>
            <a:picLocks noChangeAspect="1"/>
          </p:cNvPicPr>
          <p:nvPr/>
        </p:nvPicPr>
        <p:blipFill>
          <a:blip r:embed="rId7"/>
          <a:stretch>
            <a:fillRect/>
          </a:stretch>
        </p:blipFill>
        <p:spPr>
          <a:xfrm>
            <a:off x="2543861" y="5072914"/>
            <a:ext cx="1505843" cy="1115665"/>
          </a:xfrm>
          <a:prstGeom prst="rect">
            <a:avLst/>
          </a:prstGeom>
        </p:spPr>
      </p:pic>
      <p:sp>
        <p:nvSpPr>
          <p:cNvPr id="40" name="テキスト ボックス 39">
            <a:extLst>
              <a:ext uri="{FF2B5EF4-FFF2-40B4-BE49-F238E27FC236}">
                <a16:creationId xmlns:a16="http://schemas.microsoft.com/office/drawing/2014/main" id="{8D703127-1DF0-4316-AED9-E43B3B4BDEE1}"/>
              </a:ext>
            </a:extLst>
          </p:cNvPr>
          <p:cNvSpPr txBox="1"/>
          <p:nvPr/>
        </p:nvSpPr>
        <p:spPr>
          <a:xfrm>
            <a:off x="4953000" y="1890087"/>
            <a:ext cx="2688919" cy="300916"/>
          </a:xfrm>
          <a:prstGeom prst="rect">
            <a:avLst/>
          </a:prstGeom>
          <a:noFill/>
        </p:spPr>
        <p:txBody>
          <a:bodyPr wrap="square">
            <a:spAutoFit/>
          </a:bodyPr>
          <a:lstStyle/>
          <a:p>
            <a:pPr>
              <a:lnSpc>
                <a:spcPts val="1900"/>
              </a:lnSpc>
            </a:pPr>
            <a:r>
              <a:rPr lang="ja-JP" altLang="en-US" sz="1400" b="1"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ゲームで楽しむ運動</a:t>
            </a:r>
          </a:p>
        </p:txBody>
      </p:sp>
      <p:sp>
        <p:nvSpPr>
          <p:cNvPr id="41" name="テキスト ボックス 40">
            <a:extLst>
              <a:ext uri="{FF2B5EF4-FFF2-40B4-BE49-F238E27FC236}">
                <a16:creationId xmlns:a16="http://schemas.microsoft.com/office/drawing/2014/main" id="{300F8A39-9937-4DD0-A121-9671F2972A62}"/>
              </a:ext>
            </a:extLst>
          </p:cNvPr>
          <p:cNvSpPr txBox="1"/>
          <p:nvPr/>
        </p:nvSpPr>
        <p:spPr>
          <a:xfrm>
            <a:off x="4968760" y="2205053"/>
            <a:ext cx="2673159" cy="544573"/>
          </a:xfrm>
          <a:prstGeom prst="rect">
            <a:avLst/>
          </a:prstGeom>
          <a:noFill/>
        </p:spPr>
        <p:txBody>
          <a:bodyPr wrap="square">
            <a:spAutoFit/>
          </a:bodyPr>
          <a:lstStyle/>
          <a:p>
            <a:pPr>
              <a:lnSpc>
                <a:spcPts val="1900"/>
              </a:lnSpc>
            </a:pPr>
            <a:r>
              <a:rPr lang="ja-JP" altLang="en-US" sz="1400" dirty="0">
                <a:solidFill>
                  <a:schemeClr val="accent4">
                    <a:lumMod val="60000"/>
                    <a:lumOff val="40000"/>
                  </a:schemeClr>
                </a:solidFill>
                <a:latin typeface="BIZ UDPゴシック" panose="020B0400000000000000" pitchFamily="50" charset="-128"/>
                <a:ea typeface="BIZ UDPゴシック" panose="020B0400000000000000" pitchFamily="50" charset="-128"/>
              </a:rPr>
              <a:t>●</a:t>
            </a:r>
            <a:r>
              <a:rPr lang="ja-JP" altLang="en-US" sz="1400" dirty="0">
                <a:solidFill>
                  <a:schemeClr val="accent6">
                    <a:lumMod val="60000"/>
                    <a:lumOff val="40000"/>
                  </a:schemeClr>
                </a:solidFill>
                <a:latin typeface="BIZ UDPゴシック" panose="020B0400000000000000" pitchFamily="50" charset="-128"/>
                <a:ea typeface="BIZ UDPゴシック" panose="020B0400000000000000" pitchFamily="50" charset="-128"/>
              </a:rPr>
              <a:t> </a:t>
            </a:r>
            <a:r>
              <a:rPr lang="ja-JP" altLang="en-US" sz="1400" b="1" i="0" dirty="0">
                <a:effectLst/>
                <a:latin typeface="BIZ UDPゴシック" panose="020B0400000000000000" pitchFamily="50" charset="-128"/>
                <a:ea typeface="BIZ UDPゴシック" panose="020B0400000000000000" pitchFamily="50" charset="-128"/>
              </a:rPr>
              <a:t>目の動きだけで測定する</a:t>
            </a:r>
            <a:br>
              <a:rPr lang="ja-JP" altLang="en-US" sz="1400" b="1" i="0" dirty="0">
                <a:effectLst/>
                <a:latin typeface="BIZ UDPゴシック" panose="020B0400000000000000" pitchFamily="50" charset="-128"/>
                <a:ea typeface="BIZ UDPゴシック" panose="020B0400000000000000" pitchFamily="50" charset="-128"/>
              </a:rPr>
            </a:br>
            <a:r>
              <a:rPr lang="ja-JP" altLang="en-US" sz="1400" b="1" dirty="0">
                <a:latin typeface="BIZ UDPゴシック" panose="020B0400000000000000" pitchFamily="50" charset="-128"/>
                <a:ea typeface="BIZ UDPゴシック" panose="020B0400000000000000" pitchFamily="50" charset="-128"/>
              </a:rPr>
              <a:t>　　</a:t>
            </a:r>
            <a:r>
              <a:rPr lang="ja-JP" altLang="en-US" sz="1400" b="1" i="0" dirty="0">
                <a:effectLst/>
                <a:latin typeface="BIZ UDPゴシック" panose="020B0400000000000000" pitchFamily="50" charset="-128"/>
                <a:ea typeface="BIZ UDPゴシック" panose="020B0400000000000000" pitchFamily="50" charset="-128"/>
              </a:rPr>
              <a:t>新しい認知機能評価</a:t>
            </a:r>
          </a:p>
        </p:txBody>
      </p:sp>
      <p:pic>
        <p:nvPicPr>
          <p:cNvPr id="5" name="図 4">
            <a:extLst>
              <a:ext uri="{FF2B5EF4-FFF2-40B4-BE49-F238E27FC236}">
                <a16:creationId xmlns:a16="http://schemas.microsoft.com/office/drawing/2014/main" id="{2A3AB5F2-1257-4604-9E91-45BDBF8A7E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2035" y="1925460"/>
            <a:ext cx="1185677" cy="790451"/>
          </a:xfrm>
          <a:prstGeom prst="rect">
            <a:avLst/>
          </a:prstGeom>
        </p:spPr>
      </p:pic>
    </p:spTree>
    <p:extLst>
      <p:ext uri="{BB962C8B-B14F-4D97-AF65-F5344CB8AC3E}">
        <p14:creationId xmlns:p14="http://schemas.microsoft.com/office/powerpoint/2010/main" val="390666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a:extLst>
              <a:ext uri="{FF2B5EF4-FFF2-40B4-BE49-F238E27FC236}">
                <a16:creationId xmlns:a16="http://schemas.microsoft.com/office/drawing/2014/main" id="{0DB222A5-07C1-46C0-922D-D7ADAC392587}"/>
              </a:ext>
            </a:extLst>
          </p:cNvPr>
          <p:cNvSpPr/>
          <p:nvPr/>
        </p:nvSpPr>
        <p:spPr>
          <a:xfrm>
            <a:off x="171374" y="606164"/>
            <a:ext cx="9597314" cy="1054844"/>
          </a:xfrm>
          <a:prstGeom prst="rect">
            <a:avLst/>
          </a:prstGeom>
          <a:solidFill>
            <a:schemeClr val="accent5">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58824BB-E0E2-4199-B6AF-57423AE04B54}"/>
              </a:ext>
            </a:extLst>
          </p:cNvPr>
          <p:cNvSpPr txBox="1"/>
          <p:nvPr/>
        </p:nvSpPr>
        <p:spPr>
          <a:xfrm>
            <a:off x="437773" y="2708554"/>
            <a:ext cx="4352918" cy="964559"/>
          </a:xfrm>
          <a:prstGeom prst="rect">
            <a:avLst/>
          </a:prstGeom>
          <a:noFill/>
        </p:spPr>
        <p:txBody>
          <a:bodyPr wrap="square">
            <a:spAutoFit/>
          </a:bodyPr>
          <a:lstStyle/>
          <a:p>
            <a:pPr>
              <a:lnSpc>
                <a:spcPts val="2400"/>
              </a:lnSpc>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日時</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令和８年２月２日（月）</a:t>
            </a:r>
            <a:r>
              <a:rPr lang="en-US" altLang="ja-JP" sz="1400" dirty="0">
                <a:latin typeface="BIZ UDPゴシック" panose="020B0400000000000000" pitchFamily="50" charset="-128"/>
                <a:ea typeface="BIZ UDPゴシック" panose="020B0400000000000000" pitchFamily="50" charset="-128"/>
              </a:rPr>
              <a:t>13:30</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17:30</a:t>
            </a:r>
            <a:endParaRPr lang="ja-JP" altLang="en-US" sz="1400" dirty="0">
              <a:latin typeface="BIZ UDPゴシック" panose="020B0400000000000000" pitchFamily="50" charset="-128"/>
              <a:ea typeface="BIZ UDPゴシック" panose="020B0400000000000000" pitchFamily="50" charset="-128"/>
            </a:endParaRPr>
          </a:p>
          <a:p>
            <a:pPr>
              <a:lnSpc>
                <a:spcPts val="2400"/>
              </a:lnSpc>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場所</a:t>
            </a:r>
            <a:r>
              <a:rPr lang="en-US" altLang="ja-JP" sz="1400" b="1"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QUINTBRIDGE</a:t>
            </a:r>
            <a:r>
              <a:rPr lang="ja-JP" altLang="en-US" sz="1400" dirty="0">
                <a:latin typeface="BIZ UDPゴシック" panose="020B0400000000000000" pitchFamily="50" charset="-128"/>
                <a:ea typeface="BIZ UDPゴシック" panose="020B0400000000000000" pitchFamily="50" charset="-128"/>
              </a:rPr>
              <a:t>（大阪市）</a:t>
            </a:r>
            <a:endParaRPr lang="en-US" altLang="ja-JP" sz="1400" dirty="0">
              <a:latin typeface="BIZ UDPゴシック" panose="020B0400000000000000" pitchFamily="50" charset="-128"/>
              <a:ea typeface="BIZ UDPゴシック" panose="020B0400000000000000" pitchFamily="50" charset="-128"/>
            </a:endParaRPr>
          </a:p>
          <a:p>
            <a:pPr>
              <a:lnSpc>
                <a:spcPts val="2400"/>
              </a:lnSpc>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参加者</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企業・団体等の担当者 </a:t>
            </a:r>
            <a:r>
              <a:rPr lang="en-US" altLang="ja-JP" sz="1400" dirty="0">
                <a:latin typeface="BIZ UDPゴシック" panose="020B0400000000000000" pitchFamily="50" charset="-128"/>
                <a:ea typeface="BIZ UDPゴシック" panose="020B0400000000000000" pitchFamily="50" charset="-128"/>
              </a:rPr>
              <a:t>66</a:t>
            </a:r>
            <a:r>
              <a:rPr lang="ja-JP" altLang="en-US" sz="1400" dirty="0">
                <a:latin typeface="BIZ UDPゴシック" panose="020B0400000000000000" pitchFamily="50" charset="-128"/>
                <a:ea typeface="BIZ UDPゴシック" panose="020B0400000000000000" pitchFamily="50" charset="-128"/>
              </a:rPr>
              <a:t>名</a:t>
            </a:r>
            <a:endParaRPr lang="en-US" altLang="ja-JP" sz="1400" dirty="0">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658F0725-1A41-4254-9BC2-AEE64FED68C9}"/>
              </a:ext>
            </a:extLst>
          </p:cNvPr>
          <p:cNvSpPr/>
          <p:nvPr/>
        </p:nvSpPr>
        <p:spPr>
          <a:xfrm>
            <a:off x="484878" y="1921889"/>
            <a:ext cx="4305813" cy="667019"/>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10</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歳若返り」</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Meetup‼</a:t>
            </a:r>
          </a:p>
          <a:p>
            <a:pPr algn="ctr">
              <a:lnSpc>
                <a:spcPts val="2300"/>
              </a:lnSpc>
            </a:pPr>
            <a:r>
              <a:rPr kumimoji="1" lang="ja-JP" altLang="en-US" sz="1600" b="1" dirty="0">
                <a:solidFill>
                  <a:schemeClr val="bg1"/>
                </a:solidFill>
                <a:latin typeface="BIZ UDPゴシック" panose="020B0400000000000000" pitchFamily="50" charset="-128"/>
                <a:ea typeface="BIZ UDPゴシック" panose="020B0400000000000000" pitchFamily="50" charset="-128"/>
              </a:rPr>
              <a:t>開催概要</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0F4731E8-FEF8-4756-AF5D-66132A2355EE}"/>
              </a:ext>
            </a:extLst>
          </p:cNvPr>
          <p:cNvSpPr txBox="1"/>
          <p:nvPr/>
        </p:nvSpPr>
        <p:spPr>
          <a:xfrm>
            <a:off x="481950" y="677789"/>
            <a:ext cx="8882258" cy="900439"/>
          </a:xfrm>
          <a:prstGeom prst="rect">
            <a:avLst/>
          </a:prstGeom>
          <a:noFill/>
        </p:spPr>
        <p:txBody>
          <a:bodyPr wrap="square" rtlCol="0">
            <a:spAutoFit/>
          </a:bodyPr>
          <a:lstStyle/>
          <a:p>
            <a:pPr marL="285750" indent="-285750">
              <a:lnSpc>
                <a:spcPts val="2000"/>
              </a:lnSpc>
              <a:spcAft>
                <a:spcPts val="600"/>
              </a:spcAft>
              <a:buFont typeface="Wingdings" panose="05000000000000000000" pitchFamily="2" charset="2"/>
              <a:buChar char="l"/>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企業・自治体等を対象</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とし、万博出展企業との交流・連携促進イベント“「</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歳若返り」</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Meetup‼</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開催</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nSpc>
                <a:spcPts val="2000"/>
              </a:lnSpc>
              <a:buFont typeface="Wingdings" panose="05000000000000000000" pitchFamily="2" charset="2"/>
              <a:buChar char="l"/>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万博で披露した最新ヘルスケアが、企業の事業活動や健康経営、自治体の健康づくり等の中で広く活用され、府民のみなさんが身近に体験できる機会</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が広がることをめざしたもの</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正方形/長方形 25">
            <a:extLst>
              <a:ext uri="{FF2B5EF4-FFF2-40B4-BE49-F238E27FC236}">
                <a16:creationId xmlns:a16="http://schemas.microsoft.com/office/drawing/2014/main" id="{9CD98CB7-7AB0-4279-BFBC-3C07651E6444}"/>
              </a:ext>
            </a:extLst>
          </p:cNvPr>
          <p:cNvSpPr/>
          <p:nvPr/>
        </p:nvSpPr>
        <p:spPr>
          <a:xfrm>
            <a:off x="0" y="0"/>
            <a:ext cx="9906000" cy="44801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834063" algn="l"/>
              </a:tabLst>
            </a:pPr>
            <a:r>
              <a:rPr kumimoji="1" lang="ja-JP" altLang="en-US" sz="1600" b="1" dirty="0">
                <a:latin typeface="BIZ UDPゴシック" panose="020B0400000000000000" pitchFamily="50" charset="-128"/>
                <a:ea typeface="BIZ UDPゴシック" panose="020B0400000000000000" pitchFamily="50" charset="-128"/>
              </a:rPr>
              <a:t>「</a:t>
            </a:r>
            <a:r>
              <a:rPr kumimoji="1" lang="en-US" altLang="ja-JP" sz="1600" b="1" dirty="0">
                <a:latin typeface="BIZ UDPゴシック" panose="020B0400000000000000" pitchFamily="50" charset="-128"/>
                <a:ea typeface="BIZ UDPゴシック" panose="020B0400000000000000" pitchFamily="50" charset="-128"/>
              </a:rPr>
              <a:t>10</a:t>
            </a:r>
            <a:r>
              <a:rPr kumimoji="1" lang="ja-JP" altLang="en-US" sz="1600" b="1" dirty="0">
                <a:latin typeface="BIZ UDPゴシック" panose="020B0400000000000000" pitchFamily="50" charset="-128"/>
                <a:ea typeface="BIZ UDPゴシック" panose="020B0400000000000000" pitchFamily="50" charset="-128"/>
              </a:rPr>
              <a:t>歳若返り」プロジェクトの総括について　</a:t>
            </a:r>
            <a:r>
              <a:rPr kumimoji="1" lang="ja-JP" altLang="en-US" b="1" dirty="0">
                <a:latin typeface="BIZ UDPゴシック" panose="020B0400000000000000" pitchFamily="50" charset="-128"/>
                <a:ea typeface="BIZ UDPゴシック" panose="020B0400000000000000" pitchFamily="50" charset="-128"/>
              </a:rPr>
              <a:t>❸ 成果の継承・活用</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C16267AE-221F-4278-B080-BBCA80E3317E}"/>
              </a:ext>
            </a:extLst>
          </p:cNvPr>
          <p:cNvSpPr/>
          <p:nvPr/>
        </p:nvSpPr>
        <p:spPr>
          <a:xfrm>
            <a:off x="5115310" y="1921890"/>
            <a:ext cx="4440419" cy="2435918"/>
          </a:xfrm>
          <a:prstGeom prst="roundRect">
            <a:avLst>
              <a:gd name="adj" fmla="val 12062"/>
            </a:avLst>
          </a:prstGeom>
          <a:solidFill>
            <a:srgbClr val="EEEF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81356228-0154-4915-A963-98CED2287372}"/>
              </a:ext>
            </a:extLst>
          </p:cNvPr>
          <p:cNvSpPr/>
          <p:nvPr/>
        </p:nvSpPr>
        <p:spPr>
          <a:xfrm>
            <a:off x="5104750" y="4577611"/>
            <a:ext cx="4492151" cy="1873990"/>
          </a:xfrm>
          <a:prstGeom prst="roundRect">
            <a:avLst>
              <a:gd name="adj" fmla="val 13539"/>
            </a:avLst>
          </a:prstGeom>
          <a:solidFill>
            <a:srgbClr val="EEEF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26C13125-EED9-48EC-AA91-4310D5D14F49}"/>
              </a:ext>
            </a:extLst>
          </p:cNvPr>
          <p:cNvSpPr txBox="1"/>
          <p:nvPr/>
        </p:nvSpPr>
        <p:spPr>
          <a:xfrm>
            <a:off x="5233607" y="2199127"/>
            <a:ext cx="3800692" cy="322011"/>
          </a:xfrm>
          <a:prstGeom prst="rect">
            <a:avLst/>
          </a:prstGeom>
          <a:noFill/>
        </p:spPr>
        <p:txBody>
          <a:bodyPr wrap="square" rtlCol="0">
            <a:spAutoFit/>
          </a:bodyPr>
          <a:lstStyle/>
          <a:p>
            <a:pPr>
              <a:lnSpc>
                <a:spcPts val="2100"/>
              </a:lnSpc>
            </a:pPr>
            <a:r>
              <a:rPr kumimoji="1" lang="en-US" altLang="ja-JP" sz="1500" b="1" spc="-60" dirty="0">
                <a:solidFill>
                  <a:srgbClr val="002060"/>
                </a:solidFill>
                <a:latin typeface="BIZ UDPゴシック" panose="020B0400000000000000" pitchFamily="50" charset="-128"/>
                <a:ea typeface="BIZ UDPゴシック" panose="020B0400000000000000" pitchFamily="50" charset="-128"/>
              </a:rPr>
              <a:t>｢10</a:t>
            </a:r>
            <a:r>
              <a:rPr kumimoji="1" lang="ja-JP" altLang="en-US" sz="1500" b="1" spc="-60" dirty="0">
                <a:solidFill>
                  <a:srgbClr val="002060"/>
                </a:solidFill>
                <a:latin typeface="BIZ UDPゴシック" panose="020B0400000000000000" pitchFamily="50" charset="-128"/>
                <a:ea typeface="BIZ UDPゴシック" panose="020B0400000000000000" pitchFamily="50" charset="-128"/>
              </a:rPr>
              <a:t>歳若返り</a:t>
            </a:r>
            <a:r>
              <a:rPr kumimoji="1" lang="en-US" altLang="ja-JP" sz="1500" b="1" spc="-60" dirty="0">
                <a:solidFill>
                  <a:srgbClr val="002060"/>
                </a:solidFill>
                <a:latin typeface="BIZ UDPゴシック" panose="020B0400000000000000" pitchFamily="50" charset="-128"/>
                <a:ea typeface="BIZ UDPゴシック" panose="020B0400000000000000" pitchFamily="50" charset="-128"/>
              </a:rPr>
              <a:t>｣</a:t>
            </a:r>
            <a:r>
              <a:rPr kumimoji="1" lang="ja-JP" altLang="en-US" sz="1500" b="1" spc="-60" dirty="0">
                <a:solidFill>
                  <a:srgbClr val="002060"/>
                </a:solidFill>
                <a:latin typeface="BIZ UDPゴシック" panose="020B0400000000000000" pitchFamily="50" charset="-128"/>
                <a:ea typeface="BIZ UDPゴシック" panose="020B0400000000000000" pitchFamily="50" charset="-128"/>
              </a:rPr>
              <a:t>に向けたソリューション発表</a:t>
            </a:r>
            <a:endParaRPr kumimoji="1" lang="en-US" altLang="ja-JP" sz="1500" b="1" spc="-60" dirty="0">
              <a:solidFill>
                <a:srgbClr val="002060"/>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680CD5A1-5AE4-4FA3-B6A0-81CB4BDF9D7B}"/>
              </a:ext>
            </a:extLst>
          </p:cNvPr>
          <p:cNvSpPr txBox="1"/>
          <p:nvPr/>
        </p:nvSpPr>
        <p:spPr>
          <a:xfrm>
            <a:off x="5295913" y="2531184"/>
            <a:ext cx="4079261" cy="1028230"/>
          </a:xfrm>
          <a:prstGeom prst="rect">
            <a:avLst/>
          </a:prstGeom>
          <a:noFill/>
        </p:spPr>
        <p:txBody>
          <a:bodyPr wrap="square" rtlCol="0">
            <a:spAutoFit/>
          </a:bodyPr>
          <a:lstStyle/>
          <a:p>
            <a:pPr>
              <a:lnSpc>
                <a:spcPts val="1900"/>
              </a:lnSpc>
            </a:pP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府民の「</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歳若返り」に寄与する最新ヘルスケア製品・サービスをもつ企業</a:t>
            </a:r>
            <a:r>
              <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11</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社が登壇。健康づくり、健康経営、介護予防、認知症予防等での活用事例や連携に向けたアイデアを発信。</a:t>
            </a:r>
            <a:endPar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49" name="グラフィックス 48" descr="教師 単色塗りつぶし">
            <a:extLst>
              <a:ext uri="{FF2B5EF4-FFF2-40B4-BE49-F238E27FC236}">
                <a16:creationId xmlns:a16="http://schemas.microsoft.com/office/drawing/2014/main" id="{8CC2C336-A0CF-4B63-B2F4-4154589EF5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41796" y="1984236"/>
            <a:ext cx="585005" cy="585005"/>
          </a:xfrm>
          <a:prstGeom prst="rect">
            <a:avLst/>
          </a:prstGeom>
        </p:spPr>
      </p:pic>
      <p:sp>
        <p:nvSpPr>
          <p:cNvPr id="53" name="テキスト ボックス 52">
            <a:extLst>
              <a:ext uri="{FF2B5EF4-FFF2-40B4-BE49-F238E27FC236}">
                <a16:creationId xmlns:a16="http://schemas.microsoft.com/office/drawing/2014/main" id="{2CEAF957-749E-4E60-8013-483C972D6A7A}"/>
              </a:ext>
            </a:extLst>
          </p:cNvPr>
          <p:cNvSpPr txBox="1"/>
          <p:nvPr/>
        </p:nvSpPr>
        <p:spPr>
          <a:xfrm>
            <a:off x="5305166" y="3650063"/>
            <a:ext cx="3800692" cy="322011"/>
          </a:xfrm>
          <a:prstGeom prst="rect">
            <a:avLst/>
          </a:prstGeom>
          <a:noFill/>
        </p:spPr>
        <p:txBody>
          <a:bodyPr wrap="square" rtlCol="0">
            <a:spAutoFit/>
          </a:bodyPr>
          <a:lstStyle/>
          <a:p>
            <a:pPr>
              <a:lnSpc>
                <a:spcPts val="2100"/>
              </a:lnSpc>
            </a:pPr>
            <a:r>
              <a:rPr kumimoji="1" lang="ja-JP" altLang="en-US" sz="1500" b="1" spc="-60" dirty="0">
                <a:solidFill>
                  <a:srgbClr val="002060"/>
                </a:solidFill>
                <a:latin typeface="BIZ UDPゴシック" panose="020B0400000000000000" pitchFamily="50" charset="-128"/>
                <a:ea typeface="BIZ UDPゴシック" panose="020B0400000000000000" pitchFamily="50" charset="-128"/>
              </a:rPr>
              <a:t>大阪府のさまざまなヘルスケア施策の紹介</a:t>
            </a:r>
            <a:endParaRPr kumimoji="1" lang="en-US" altLang="ja-JP" sz="1500" b="1" spc="-60" dirty="0">
              <a:solidFill>
                <a:srgbClr val="002060"/>
              </a:solidFill>
              <a:latin typeface="BIZ UDPゴシック" panose="020B0400000000000000" pitchFamily="50" charset="-128"/>
              <a:ea typeface="BIZ UDPゴシック" panose="020B0400000000000000" pitchFamily="50" charset="-128"/>
            </a:endParaRPr>
          </a:p>
        </p:txBody>
      </p:sp>
      <p:pic>
        <p:nvPicPr>
          <p:cNvPr id="54" name="図 53">
            <a:extLst>
              <a:ext uri="{FF2B5EF4-FFF2-40B4-BE49-F238E27FC236}">
                <a16:creationId xmlns:a16="http://schemas.microsoft.com/office/drawing/2014/main" id="{7A2840A6-176B-4647-A93B-7BFA79838C3F}"/>
              </a:ext>
            </a:extLst>
          </p:cNvPr>
          <p:cNvPicPr>
            <a:picLocks noChangeAspect="1"/>
          </p:cNvPicPr>
          <p:nvPr/>
        </p:nvPicPr>
        <p:blipFill rotWithShape="1">
          <a:blip r:embed="rId4">
            <a:extLst>
              <a:ext uri="{28A0092B-C50C-407E-A947-70E740481C1C}">
                <a14:useLocalDpi xmlns:a14="http://schemas.microsoft.com/office/drawing/2010/main" val="0"/>
              </a:ext>
            </a:extLst>
          </a:blip>
          <a:srcRect r="-6276"/>
          <a:stretch/>
        </p:blipFill>
        <p:spPr>
          <a:xfrm>
            <a:off x="8847508" y="3617574"/>
            <a:ext cx="516699" cy="325992"/>
          </a:xfrm>
          <a:prstGeom prst="rect">
            <a:avLst/>
          </a:prstGeom>
        </p:spPr>
      </p:pic>
      <p:sp>
        <p:nvSpPr>
          <p:cNvPr id="56" name="テキスト ボックス 55">
            <a:extLst>
              <a:ext uri="{FF2B5EF4-FFF2-40B4-BE49-F238E27FC236}">
                <a16:creationId xmlns:a16="http://schemas.microsoft.com/office/drawing/2014/main" id="{83CDC2E0-B099-40AC-9BA1-2FC866D00422}"/>
              </a:ext>
            </a:extLst>
          </p:cNvPr>
          <p:cNvSpPr txBox="1"/>
          <p:nvPr/>
        </p:nvSpPr>
        <p:spPr>
          <a:xfrm>
            <a:off x="5967996" y="4874981"/>
            <a:ext cx="3800692" cy="322011"/>
          </a:xfrm>
          <a:prstGeom prst="rect">
            <a:avLst/>
          </a:prstGeom>
          <a:noFill/>
        </p:spPr>
        <p:txBody>
          <a:bodyPr wrap="square" rtlCol="0">
            <a:spAutoFit/>
          </a:bodyPr>
          <a:lstStyle/>
          <a:p>
            <a:pPr>
              <a:lnSpc>
                <a:spcPts val="2100"/>
              </a:lnSpc>
            </a:pPr>
            <a:r>
              <a:rPr kumimoji="1" lang="ja-JP" altLang="en-US" sz="1500" b="1" spc="-60" dirty="0">
                <a:solidFill>
                  <a:srgbClr val="002060"/>
                </a:solidFill>
                <a:latin typeface="BIZ UDPゴシック" panose="020B0400000000000000" pitchFamily="50" charset="-128"/>
                <a:ea typeface="BIZ UDPゴシック" panose="020B0400000000000000" pitchFamily="50" charset="-128"/>
              </a:rPr>
              <a:t>ソリューションの体験と担当者間の交流</a:t>
            </a:r>
            <a:endParaRPr kumimoji="1" lang="en-US" altLang="ja-JP" sz="1500" b="1" spc="-60" dirty="0">
              <a:solidFill>
                <a:srgbClr val="002060"/>
              </a:solidFill>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C64302FC-0E96-478E-8A7A-CE95E17DDE56}"/>
              </a:ext>
            </a:extLst>
          </p:cNvPr>
          <p:cNvSpPr txBox="1"/>
          <p:nvPr/>
        </p:nvSpPr>
        <p:spPr>
          <a:xfrm>
            <a:off x="5348734" y="5359597"/>
            <a:ext cx="4104839" cy="784574"/>
          </a:xfrm>
          <a:prstGeom prst="rect">
            <a:avLst/>
          </a:prstGeom>
          <a:noFill/>
        </p:spPr>
        <p:txBody>
          <a:bodyPr wrap="square" rtlCol="0">
            <a:spAutoFit/>
          </a:bodyPr>
          <a:lstStyle/>
          <a:p>
            <a:pPr>
              <a:lnSpc>
                <a:spcPts val="1900"/>
              </a:lnSpc>
            </a:pP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登壇企業各社のブースで、参加者が実施に製品・サービスを体験。来場者は登壇企業と直接対話し、今後の連携に向けた意見交換等を実施。</a:t>
            </a:r>
            <a:endPar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58" name="グラフィックス 57" descr="握手 単色塗りつぶし">
            <a:extLst>
              <a:ext uri="{FF2B5EF4-FFF2-40B4-BE49-F238E27FC236}">
                <a16:creationId xmlns:a16="http://schemas.microsoft.com/office/drawing/2014/main" id="{90906848-E3FF-432F-89B2-281B747738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48734" y="4776213"/>
            <a:ext cx="583384" cy="583384"/>
          </a:xfrm>
          <a:prstGeom prst="rect">
            <a:avLst/>
          </a:prstGeom>
        </p:spPr>
      </p:pic>
      <p:sp>
        <p:nvSpPr>
          <p:cNvPr id="60" name="正方形/長方形 59">
            <a:extLst>
              <a:ext uri="{FF2B5EF4-FFF2-40B4-BE49-F238E27FC236}">
                <a16:creationId xmlns:a16="http://schemas.microsoft.com/office/drawing/2014/main" id="{38181A57-18EB-4927-BF3F-6B115F262F95}"/>
              </a:ext>
            </a:extLst>
          </p:cNvPr>
          <p:cNvSpPr/>
          <p:nvPr/>
        </p:nvSpPr>
        <p:spPr>
          <a:xfrm>
            <a:off x="5151787" y="1822236"/>
            <a:ext cx="720000" cy="324000"/>
          </a:xfrm>
          <a:prstGeom prst="rect">
            <a:avLst/>
          </a:prstGeom>
          <a:solidFill>
            <a:srgbClr val="F149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第</a:t>
            </a:r>
            <a:r>
              <a:rPr kumimoji="1" lang="en-US" altLang="ja-JP" sz="1400" b="1" dirty="0">
                <a:latin typeface="BIZ UDPゴシック" panose="020B0400000000000000" pitchFamily="50" charset="-128"/>
                <a:ea typeface="BIZ UDPゴシック" panose="020B0400000000000000" pitchFamily="50" charset="-128"/>
              </a:rPr>
              <a:t>1</a:t>
            </a:r>
            <a:r>
              <a:rPr kumimoji="1" lang="ja-JP" altLang="en-US" sz="1400" b="1" dirty="0">
                <a:latin typeface="BIZ UDPゴシック" panose="020B0400000000000000" pitchFamily="50" charset="-128"/>
                <a:ea typeface="BIZ UDPゴシック" panose="020B0400000000000000" pitchFamily="50" charset="-128"/>
              </a:rPr>
              <a:t>部</a:t>
            </a:r>
          </a:p>
        </p:txBody>
      </p:sp>
      <p:sp>
        <p:nvSpPr>
          <p:cNvPr id="24" name="正方形/長方形 23">
            <a:extLst>
              <a:ext uri="{FF2B5EF4-FFF2-40B4-BE49-F238E27FC236}">
                <a16:creationId xmlns:a16="http://schemas.microsoft.com/office/drawing/2014/main" id="{56062CD1-96E8-4E2F-B55D-C5129B10D06B}"/>
              </a:ext>
            </a:extLst>
          </p:cNvPr>
          <p:cNvSpPr/>
          <p:nvPr/>
        </p:nvSpPr>
        <p:spPr>
          <a:xfrm>
            <a:off x="5151787" y="4477967"/>
            <a:ext cx="720000" cy="324000"/>
          </a:xfrm>
          <a:prstGeom prst="rect">
            <a:avLst/>
          </a:prstGeom>
          <a:solidFill>
            <a:srgbClr val="F149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第</a:t>
            </a:r>
            <a:r>
              <a:rPr kumimoji="1" lang="en-US" altLang="ja-JP" sz="1400" b="1" dirty="0">
                <a:latin typeface="BIZ UDPゴシック" panose="020B0400000000000000" pitchFamily="50" charset="-128"/>
                <a:ea typeface="BIZ UDPゴシック" panose="020B0400000000000000" pitchFamily="50" charset="-128"/>
              </a:rPr>
              <a:t>2</a:t>
            </a:r>
            <a:r>
              <a:rPr kumimoji="1" lang="ja-JP" altLang="en-US" sz="1400" b="1" dirty="0">
                <a:latin typeface="BIZ UDPゴシック" panose="020B0400000000000000" pitchFamily="50" charset="-128"/>
                <a:ea typeface="BIZ UDPゴシック" panose="020B0400000000000000" pitchFamily="50" charset="-128"/>
              </a:rPr>
              <a:t>部</a:t>
            </a:r>
          </a:p>
        </p:txBody>
      </p:sp>
      <p:sp>
        <p:nvSpPr>
          <p:cNvPr id="25" name="テキスト ボックス 24">
            <a:extLst>
              <a:ext uri="{FF2B5EF4-FFF2-40B4-BE49-F238E27FC236}">
                <a16:creationId xmlns:a16="http://schemas.microsoft.com/office/drawing/2014/main" id="{50CE1B90-62C8-4ABF-B36E-CF975729A6F6}"/>
              </a:ext>
            </a:extLst>
          </p:cNvPr>
          <p:cNvSpPr txBox="1"/>
          <p:nvPr/>
        </p:nvSpPr>
        <p:spPr>
          <a:xfrm>
            <a:off x="5321491" y="3924638"/>
            <a:ext cx="4079261" cy="297261"/>
          </a:xfrm>
          <a:prstGeom prst="rect">
            <a:avLst/>
          </a:prstGeom>
          <a:noFill/>
        </p:spPr>
        <p:txBody>
          <a:bodyPr wrap="square" rtlCol="0">
            <a:spAutoFit/>
          </a:bodyPr>
          <a:lstStyle/>
          <a:p>
            <a:pPr>
              <a:lnSpc>
                <a:spcPts val="1900"/>
              </a:lnSpc>
            </a:pP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商工労働部、スマートシティ戦略部、健康医療部</a:t>
            </a:r>
            <a:endPar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63962BBF-8F32-32DE-D123-5A0BBE577D37}"/>
              </a:ext>
            </a:extLst>
          </p:cNvPr>
          <p:cNvSpPr/>
          <p:nvPr/>
        </p:nvSpPr>
        <p:spPr>
          <a:xfrm>
            <a:off x="9485086" y="78636"/>
            <a:ext cx="312057" cy="2871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６</a:t>
            </a:r>
          </a:p>
        </p:txBody>
      </p:sp>
      <p:pic>
        <p:nvPicPr>
          <p:cNvPr id="4" name="図 3">
            <a:extLst>
              <a:ext uri="{FF2B5EF4-FFF2-40B4-BE49-F238E27FC236}">
                <a16:creationId xmlns:a16="http://schemas.microsoft.com/office/drawing/2014/main" id="{8774EA49-C734-4E86-646A-39C7EC8D0223}"/>
              </a:ext>
            </a:extLst>
          </p:cNvPr>
          <p:cNvPicPr>
            <a:picLocks noChangeAspect="1"/>
          </p:cNvPicPr>
          <p:nvPr/>
        </p:nvPicPr>
        <p:blipFill>
          <a:blip r:embed="rId7"/>
          <a:stretch>
            <a:fillRect/>
          </a:stretch>
        </p:blipFill>
        <p:spPr>
          <a:xfrm>
            <a:off x="350271" y="3985855"/>
            <a:ext cx="4535817" cy="2219136"/>
          </a:xfrm>
          <a:prstGeom prst="rect">
            <a:avLst/>
          </a:prstGeom>
        </p:spPr>
      </p:pic>
    </p:spTree>
    <p:extLst>
      <p:ext uri="{BB962C8B-B14F-4D97-AF65-F5344CB8AC3E}">
        <p14:creationId xmlns:p14="http://schemas.microsoft.com/office/powerpoint/2010/main" val="37120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ACFDADB-6C16-49DD-BA8B-8E1CF6FAE854}"/>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3"/>
                    </a14:imgEffect>
                  </a14:imgLayer>
                </a14:imgProps>
              </a:ext>
            </a:extLst>
          </a:blip>
          <a:stretch>
            <a:fillRect/>
          </a:stretch>
        </p:blipFill>
        <p:spPr>
          <a:xfrm>
            <a:off x="7594321" y="3072969"/>
            <a:ext cx="2024533" cy="1468542"/>
          </a:xfrm>
          <a:prstGeom prst="roundRect">
            <a:avLst>
              <a:gd name="adj" fmla="val 8703"/>
            </a:avLst>
          </a:prstGeom>
        </p:spPr>
      </p:pic>
      <p:sp>
        <p:nvSpPr>
          <p:cNvPr id="19" name="正方形/長方形 18">
            <a:extLst>
              <a:ext uri="{FF2B5EF4-FFF2-40B4-BE49-F238E27FC236}">
                <a16:creationId xmlns:a16="http://schemas.microsoft.com/office/drawing/2014/main" id="{4B18083F-6104-4BB3-A0B0-0CF1E773C371}"/>
              </a:ext>
            </a:extLst>
          </p:cNvPr>
          <p:cNvSpPr/>
          <p:nvPr/>
        </p:nvSpPr>
        <p:spPr>
          <a:xfrm>
            <a:off x="352698" y="644065"/>
            <a:ext cx="1546685" cy="483292"/>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当日の様子</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090815C9-0AC7-4E3A-A1AD-B0B3A4A98EC5}"/>
              </a:ext>
            </a:extLst>
          </p:cNvPr>
          <p:cNvSpPr txBox="1"/>
          <p:nvPr/>
        </p:nvSpPr>
        <p:spPr>
          <a:xfrm>
            <a:off x="2026562" y="564930"/>
            <a:ext cx="7774186" cy="567015"/>
          </a:xfrm>
          <a:prstGeom prst="rect">
            <a:avLst/>
          </a:prstGeom>
          <a:noFill/>
        </p:spPr>
        <p:txBody>
          <a:bodyPr wrap="square">
            <a:spAutoFit/>
          </a:bodyPr>
          <a:lstStyle/>
          <a:p>
            <a:pPr>
              <a:lnSpc>
                <a:spcPts val="2000"/>
              </a:lnSpc>
            </a:pPr>
            <a:r>
              <a:rPr lang="ja-JP" altLang="en-US" sz="1400" dirty="0">
                <a:latin typeface="BIZ UDPゴシック" panose="020B0400000000000000" pitchFamily="50" charset="-128"/>
                <a:ea typeface="BIZ UDPゴシック" panose="020B0400000000000000" pitchFamily="50" charset="-128"/>
              </a:rPr>
              <a:t>プレゼンテーションに続き、各社のブースで製品・サービスを体験。</a:t>
            </a:r>
            <a:endParaRPr lang="en-US" altLang="ja-JP" sz="1400" dirty="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活発な交流がイベント終了間際まで続きました。</a:t>
            </a:r>
          </a:p>
        </p:txBody>
      </p:sp>
      <p:pic>
        <p:nvPicPr>
          <p:cNvPr id="3" name="図 2">
            <a:extLst>
              <a:ext uri="{FF2B5EF4-FFF2-40B4-BE49-F238E27FC236}">
                <a16:creationId xmlns:a16="http://schemas.microsoft.com/office/drawing/2014/main" id="{8CAC78F1-6356-42AE-AB90-2EA13A466B71}"/>
              </a:ext>
            </a:extLst>
          </p:cNvPr>
          <p:cNvPicPr>
            <a:picLocks noChangeAspect="1"/>
          </p:cNvPicPr>
          <p:nvPr/>
        </p:nvPicPr>
        <p:blipFill rotWithShape="1">
          <a:blip r:embed="rId5">
            <a:extLst>
              <a:ext uri="{BEBA8EAE-BF5A-486C-A8C5-ECC9F3942E4B}">
                <a14:imgProps xmlns:a14="http://schemas.microsoft.com/office/drawing/2010/main">
                  <a14:imgLayer r:embed="rId6">
                    <a14:imgEffect>
                      <a14:artisticBlur radius="3"/>
                    </a14:imgEffect>
                  </a14:imgLayer>
                </a14:imgProps>
              </a:ext>
            </a:extLst>
          </a:blip>
          <a:srcRect l="7810" t="2049" r="5541"/>
          <a:stretch/>
        </p:blipFill>
        <p:spPr>
          <a:xfrm>
            <a:off x="7617198" y="1257036"/>
            <a:ext cx="1978781" cy="1697580"/>
          </a:xfrm>
          <a:prstGeom prst="roundRect">
            <a:avLst>
              <a:gd name="adj" fmla="val 8380"/>
            </a:avLst>
          </a:prstGeom>
        </p:spPr>
      </p:pic>
      <p:graphicFrame>
        <p:nvGraphicFramePr>
          <p:cNvPr id="12" name="表 15">
            <a:extLst>
              <a:ext uri="{FF2B5EF4-FFF2-40B4-BE49-F238E27FC236}">
                <a16:creationId xmlns:a16="http://schemas.microsoft.com/office/drawing/2014/main" id="{59CB2ABF-E894-4844-A7BA-B6275E625A3F}"/>
              </a:ext>
            </a:extLst>
          </p:cNvPr>
          <p:cNvGraphicFramePr>
            <a:graphicFrameLocks noGrp="1"/>
          </p:cNvGraphicFramePr>
          <p:nvPr>
            <p:extLst>
              <p:ext uri="{D42A27DB-BD31-4B8C-83A1-F6EECF244321}">
                <p14:modId xmlns:p14="http://schemas.microsoft.com/office/powerpoint/2010/main" val="2790350233"/>
              </p:ext>
            </p:extLst>
          </p:nvPr>
        </p:nvGraphicFramePr>
        <p:xfrm>
          <a:off x="352698" y="4818848"/>
          <a:ext cx="4384402" cy="1778215"/>
        </p:xfrm>
        <a:graphic>
          <a:graphicData uri="http://schemas.openxmlformats.org/drawingml/2006/table">
            <a:tbl>
              <a:tblPr bandRow="1">
                <a:tableStyleId>{7DF18680-E054-41AD-8BC1-D1AEF772440D}</a:tableStyleId>
              </a:tblPr>
              <a:tblGrid>
                <a:gridCol w="2065382">
                  <a:extLst>
                    <a:ext uri="{9D8B030D-6E8A-4147-A177-3AD203B41FA5}">
                      <a16:colId xmlns:a16="http://schemas.microsoft.com/office/drawing/2014/main" val="593266663"/>
                    </a:ext>
                  </a:extLst>
                </a:gridCol>
                <a:gridCol w="2319020">
                  <a:extLst>
                    <a:ext uri="{9D8B030D-6E8A-4147-A177-3AD203B41FA5}">
                      <a16:colId xmlns:a16="http://schemas.microsoft.com/office/drawing/2014/main" val="4129576341"/>
                    </a:ext>
                  </a:extLst>
                </a:gridCol>
              </a:tblGrid>
              <a:tr h="152861">
                <a:tc>
                  <a:txBody>
                    <a:bodyPr/>
                    <a:lstStyle/>
                    <a:p>
                      <a:r>
                        <a:rPr kumimoji="1" lang="ja-JP" altLang="en-US" sz="1100" b="1" dirty="0">
                          <a:latin typeface="BIZ UDPゴシック" panose="020B0400000000000000" pitchFamily="50" charset="-128"/>
                          <a:ea typeface="BIZ UDPゴシック" panose="020B0400000000000000" pitchFamily="50" charset="-128"/>
                        </a:rPr>
                        <a:t>アイ・ブレインサイエンス</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ja-JP" altLang="en-US" sz="900" dirty="0">
                          <a:effectLst/>
                          <a:latin typeface="BIZ UDPゴシック" panose="020B0400000000000000" pitchFamily="50" charset="-128"/>
                          <a:ea typeface="BIZ UDPゴシック" panose="020B0400000000000000" pitchFamily="50" charset="-128"/>
                        </a:rPr>
                        <a:t>アプリを用いた脳の健康度の計測</a:t>
                      </a:r>
                    </a:p>
                  </a:txBody>
                  <a:tcPr/>
                </a:tc>
                <a:extLst>
                  <a:ext uri="{0D108BD9-81ED-4DB2-BD59-A6C34878D82A}">
                    <a16:rowId xmlns:a16="http://schemas.microsoft.com/office/drawing/2014/main" val="2925278557"/>
                  </a:ext>
                </a:extLst>
              </a:tr>
              <a:tr h="308921">
                <a:tc>
                  <a:txBody>
                    <a:bodyPr/>
                    <a:lstStyle/>
                    <a:p>
                      <a:r>
                        <a:rPr kumimoji="1" lang="ja-JP" altLang="en-US" sz="1100" b="1" dirty="0">
                          <a:latin typeface="BIZ UDPゴシック" panose="020B0400000000000000" pitchFamily="50" charset="-128"/>
                          <a:ea typeface="BIZ UDPゴシック" panose="020B0400000000000000" pitchFamily="50" charset="-128"/>
                        </a:rPr>
                        <a:t>あっと</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ja-JP" altLang="en-US" sz="900" dirty="0">
                          <a:effectLst/>
                          <a:latin typeface="BIZ UDPゴシック" panose="020B0400000000000000" pitchFamily="50" charset="-128"/>
                          <a:ea typeface="BIZ UDPゴシック" panose="020B0400000000000000" pitchFamily="50" charset="-128"/>
                        </a:rPr>
                        <a:t>生活習慣の鑑・毛細血管の見える化で健康意識を醸成</a:t>
                      </a:r>
                    </a:p>
                  </a:txBody>
                  <a:tcPr/>
                </a:tc>
                <a:extLst>
                  <a:ext uri="{0D108BD9-81ED-4DB2-BD59-A6C34878D82A}">
                    <a16:rowId xmlns:a16="http://schemas.microsoft.com/office/drawing/2014/main" val="273628327"/>
                  </a:ext>
                </a:extLst>
              </a:tr>
              <a:tr h="324000">
                <a:tc>
                  <a:txBody>
                    <a:bodyPr/>
                    <a:lstStyle/>
                    <a:p>
                      <a:r>
                        <a:rPr kumimoji="1" lang="ja-JP" altLang="en-US" sz="1100" b="1" dirty="0">
                          <a:latin typeface="BIZ UDPゴシック" panose="020B0400000000000000" pitchFamily="50" charset="-128"/>
                          <a:ea typeface="BIZ UDPゴシック" panose="020B0400000000000000" pitchFamily="50" charset="-128"/>
                        </a:rPr>
                        <a:t>イムノセンス</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ja-JP" altLang="en-US" sz="900" dirty="0">
                          <a:effectLst/>
                          <a:latin typeface="BIZ UDPゴシック" panose="020B0400000000000000" pitchFamily="50" charset="-128"/>
                          <a:ea typeface="BIZ UDPゴシック" panose="020B0400000000000000" pitchFamily="50" charset="-128"/>
                        </a:rPr>
                        <a:t>独自の免疫測定技術で</a:t>
                      </a:r>
                      <a:r>
                        <a:rPr lang="en-US" altLang="ja-JP" sz="900" dirty="0">
                          <a:effectLst/>
                          <a:latin typeface="BIZ UDPゴシック" panose="020B0400000000000000" pitchFamily="50" charset="-128"/>
                          <a:ea typeface="BIZ UDPゴシック" panose="020B0400000000000000" pitchFamily="50" charset="-128"/>
                        </a:rPr>
                        <a:t>1</a:t>
                      </a:r>
                      <a:r>
                        <a:rPr lang="ja-JP" altLang="en-US" sz="900" dirty="0">
                          <a:effectLst/>
                          <a:latin typeface="BIZ UDPゴシック" panose="020B0400000000000000" pitchFamily="50" charset="-128"/>
                          <a:ea typeface="BIZ UDPゴシック" panose="020B0400000000000000" pitchFamily="50" charset="-128"/>
                        </a:rPr>
                        <a:t>滴の唾液からコンディションを見える化</a:t>
                      </a:r>
                    </a:p>
                  </a:txBody>
                  <a:tcPr/>
                </a:tc>
                <a:extLst>
                  <a:ext uri="{0D108BD9-81ED-4DB2-BD59-A6C34878D82A}">
                    <a16:rowId xmlns:a16="http://schemas.microsoft.com/office/drawing/2014/main" val="3181539691"/>
                  </a:ext>
                </a:extLst>
              </a:tr>
              <a:tr h="0">
                <a:tc>
                  <a:txBody>
                    <a:bodyPr/>
                    <a:lstStyle/>
                    <a:p>
                      <a:r>
                        <a:rPr kumimoji="1" lang="ja-JP" altLang="en-US" sz="1100" b="1" dirty="0">
                          <a:latin typeface="BIZ UDPゴシック" panose="020B0400000000000000" pitchFamily="50" charset="-128"/>
                          <a:ea typeface="BIZ UDPゴシック" panose="020B0400000000000000" pitchFamily="50" charset="-128"/>
                        </a:rPr>
                        <a:t>甲山屋</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altLang="ja-JP" sz="900" dirty="0">
                          <a:effectLst/>
                          <a:latin typeface="BIZ UDPゴシック" panose="020B0400000000000000" pitchFamily="50" charset="-128"/>
                          <a:ea typeface="BIZ UDPゴシック" panose="020B0400000000000000" pitchFamily="50" charset="-128"/>
                        </a:rPr>
                        <a:t>AR×</a:t>
                      </a:r>
                      <a:r>
                        <a:rPr lang="ja-JP" altLang="en-US" sz="900" dirty="0">
                          <a:effectLst/>
                          <a:latin typeface="BIZ UDPゴシック" panose="020B0400000000000000" pitchFamily="50" charset="-128"/>
                          <a:ea typeface="BIZ UDPゴシック" panose="020B0400000000000000" pitchFamily="50" charset="-128"/>
                        </a:rPr>
                        <a:t>レトロおもちゃ で楽しく取り組める口腔機能</a:t>
                      </a:r>
                      <a:r>
                        <a:rPr lang="en-US" altLang="ja-JP" sz="900" dirty="0">
                          <a:effectLst/>
                          <a:latin typeface="BIZ UDPゴシック" panose="020B0400000000000000" pitchFamily="50" charset="-128"/>
                          <a:ea typeface="BIZ UDPゴシック" panose="020B0400000000000000" pitchFamily="50" charset="-128"/>
                        </a:rPr>
                        <a:t>UP</a:t>
                      </a:r>
                      <a:r>
                        <a:rPr lang="ja-JP" altLang="en-US" sz="900" dirty="0">
                          <a:effectLst/>
                          <a:latin typeface="BIZ UDPゴシック" panose="020B0400000000000000" pitchFamily="50" charset="-128"/>
                          <a:ea typeface="BIZ UDPゴシック" panose="020B0400000000000000" pitchFamily="50" charset="-128"/>
                        </a:rPr>
                        <a:t>・脳トレ・美容</a:t>
                      </a:r>
                    </a:p>
                  </a:txBody>
                  <a:tcPr/>
                </a:tc>
                <a:extLst>
                  <a:ext uri="{0D108BD9-81ED-4DB2-BD59-A6C34878D82A}">
                    <a16:rowId xmlns:a16="http://schemas.microsoft.com/office/drawing/2014/main" val="3622890038"/>
                  </a:ext>
                </a:extLst>
              </a:tr>
              <a:tr h="421855">
                <a:tc>
                  <a:txBody>
                    <a:bodyPr/>
                    <a:lstStyle/>
                    <a:p>
                      <a:r>
                        <a:rPr kumimoji="1" lang="ja-JP" altLang="en-US" sz="1100" b="1" dirty="0">
                          <a:latin typeface="BIZ UDPゴシック" panose="020B0400000000000000" pitchFamily="50" charset="-128"/>
                          <a:ea typeface="BIZ UDPゴシック" panose="020B0400000000000000" pitchFamily="50" charset="-128"/>
                        </a:rPr>
                        <a:t>島津製作所</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ja-JP" altLang="en-US" sz="900" dirty="0">
                          <a:effectLst/>
                          <a:latin typeface="BIZ UDPゴシック" panose="020B0400000000000000" pitchFamily="50" charset="-128"/>
                          <a:ea typeface="BIZ UDPゴシック" panose="020B0400000000000000" pitchFamily="50" charset="-128"/>
                        </a:rPr>
                        <a:t>老化物質の蓄積度を測定・</a:t>
                      </a:r>
                      <a:r>
                        <a:rPr lang="en-US" altLang="ja-JP" sz="900" dirty="0">
                          <a:effectLst/>
                          <a:latin typeface="BIZ UDPゴシック" panose="020B0400000000000000" pitchFamily="50" charset="-128"/>
                          <a:ea typeface="BIZ UDPゴシック" panose="020B0400000000000000" pitchFamily="50" charset="-128"/>
                        </a:rPr>
                        <a:t>AGEs</a:t>
                      </a:r>
                      <a:r>
                        <a:rPr lang="ja-JP" altLang="en-US" sz="900" dirty="0">
                          <a:effectLst/>
                          <a:latin typeface="BIZ UDPゴシック" panose="020B0400000000000000" pitchFamily="50" charset="-128"/>
                          <a:ea typeface="BIZ UDPゴシック" panose="020B0400000000000000" pitchFamily="50" charset="-128"/>
                        </a:rPr>
                        <a:t>センサを活用した健康増進</a:t>
                      </a:r>
                    </a:p>
                  </a:txBody>
                  <a:tcPr/>
                </a:tc>
                <a:extLst>
                  <a:ext uri="{0D108BD9-81ED-4DB2-BD59-A6C34878D82A}">
                    <a16:rowId xmlns:a16="http://schemas.microsoft.com/office/drawing/2014/main" val="2833729029"/>
                  </a:ext>
                </a:extLst>
              </a:tr>
            </a:tbl>
          </a:graphicData>
        </a:graphic>
      </p:graphicFrame>
      <p:graphicFrame>
        <p:nvGraphicFramePr>
          <p:cNvPr id="14" name="表 15">
            <a:extLst>
              <a:ext uri="{FF2B5EF4-FFF2-40B4-BE49-F238E27FC236}">
                <a16:creationId xmlns:a16="http://schemas.microsoft.com/office/drawing/2014/main" id="{9A837093-1139-4390-A5C3-A777BB3A8848}"/>
              </a:ext>
            </a:extLst>
          </p:cNvPr>
          <p:cNvGraphicFramePr>
            <a:graphicFrameLocks noGrp="1"/>
          </p:cNvGraphicFramePr>
          <p:nvPr>
            <p:extLst>
              <p:ext uri="{D42A27DB-BD31-4B8C-83A1-F6EECF244321}">
                <p14:modId xmlns:p14="http://schemas.microsoft.com/office/powerpoint/2010/main" val="499428369"/>
              </p:ext>
            </p:extLst>
          </p:nvPr>
        </p:nvGraphicFramePr>
        <p:xfrm>
          <a:off x="4903081" y="4818848"/>
          <a:ext cx="4794621" cy="1889760"/>
        </p:xfrm>
        <a:graphic>
          <a:graphicData uri="http://schemas.openxmlformats.org/drawingml/2006/table">
            <a:tbl>
              <a:tblPr bandRow="1">
                <a:tableStyleId>{7DF18680-E054-41AD-8BC1-D1AEF772440D}</a:tableStyleId>
              </a:tblPr>
              <a:tblGrid>
                <a:gridCol w="2202621">
                  <a:extLst>
                    <a:ext uri="{9D8B030D-6E8A-4147-A177-3AD203B41FA5}">
                      <a16:colId xmlns:a16="http://schemas.microsoft.com/office/drawing/2014/main" val="593266663"/>
                    </a:ext>
                  </a:extLst>
                </a:gridCol>
                <a:gridCol w="2592000">
                  <a:extLst>
                    <a:ext uri="{9D8B030D-6E8A-4147-A177-3AD203B41FA5}">
                      <a16:colId xmlns:a16="http://schemas.microsoft.com/office/drawing/2014/main" val="412957634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latin typeface="BIZ UDPゴシック" panose="020B0400000000000000" pitchFamily="50" charset="-128"/>
                          <a:ea typeface="BIZ UDPゴシック" panose="020B0400000000000000" pitchFamily="50" charset="-128"/>
                        </a:rPr>
                        <a:t>TANOTECH</a:t>
                      </a: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ja-JP" altLang="en-US" sz="900" dirty="0">
                          <a:effectLst/>
                          <a:latin typeface="BIZ UDPゴシック" panose="020B0400000000000000" pitchFamily="50" charset="-128"/>
                          <a:ea typeface="BIZ UDPゴシック" panose="020B0400000000000000" pitchFamily="50" charset="-128"/>
                        </a:rPr>
                        <a:t>ココロとカラダを動かす「楽しさつくるテクノロジー」</a:t>
                      </a:r>
                    </a:p>
                  </a:txBody>
                  <a:tcPr/>
                </a:tc>
                <a:extLst>
                  <a:ext uri="{0D108BD9-81ED-4DB2-BD59-A6C34878D82A}">
                    <a16:rowId xmlns:a16="http://schemas.microsoft.com/office/drawing/2014/main" val="459807007"/>
                  </a:ext>
                </a:extLst>
              </a:tr>
              <a:tr h="0">
                <a:tc>
                  <a:txBody>
                    <a:bodyPr/>
                    <a:lstStyle/>
                    <a:p>
                      <a:r>
                        <a:rPr kumimoji="1" lang="ja-JP" altLang="en-US" sz="1100" b="1" spc="-80" baseline="0" dirty="0">
                          <a:latin typeface="BIZ UDPゴシック" panose="020B0400000000000000" pitchFamily="50" charset="-128"/>
                          <a:ea typeface="BIZ UDPゴシック" panose="020B0400000000000000" pitchFamily="50" charset="-128"/>
                        </a:rPr>
                        <a:t>豊田合成</a:t>
                      </a:r>
                      <a:endParaRPr kumimoji="1" lang="en-US" altLang="ja-JP" sz="1100" b="1" spc="-80" baseline="0" dirty="0">
                        <a:latin typeface="BIZ UDPゴシック" panose="020B0400000000000000" pitchFamily="50" charset="-128"/>
                        <a:ea typeface="BIZ UDPゴシック" panose="020B0400000000000000" pitchFamily="50" charset="-128"/>
                      </a:endParaRPr>
                    </a:p>
                    <a:p>
                      <a:r>
                        <a:rPr kumimoji="1" lang="en-US" altLang="ja-JP" sz="1100" b="1" spc="-80" baseline="0" dirty="0">
                          <a:latin typeface="BIZ UDPゴシック" panose="020B0400000000000000" pitchFamily="50" charset="-128"/>
                          <a:ea typeface="BIZ UDPゴシック" panose="020B0400000000000000" pitchFamily="50" charset="-128"/>
                        </a:rPr>
                        <a:t>×VIVIANA</a:t>
                      </a:r>
                      <a:r>
                        <a:rPr kumimoji="1" lang="ja-JP" altLang="en-US" sz="1100" b="1" spc="-80" baseline="0" dirty="0">
                          <a:latin typeface="BIZ UDPゴシック" panose="020B0400000000000000" pitchFamily="50" charset="-128"/>
                          <a:ea typeface="BIZ UDPゴシック" panose="020B0400000000000000" pitchFamily="50" charset="-128"/>
                        </a:rPr>
                        <a:t> </a:t>
                      </a:r>
                      <a:r>
                        <a:rPr kumimoji="1" lang="en-US" altLang="ja-JP" sz="1100" b="1" spc="-80" baseline="0" dirty="0">
                          <a:latin typeface="BIZ UDPゴシック" panose="020B0400000000000000" pitchFamily="50" charset="-128"/>
                          <a:ea typeface="BIZ UDPゴシック" panose="020B0400000000000000" pitchFamily="50" charset="-128"/>
                        </a:rPr>
                        <a:t>NOVANTA</a:t>
                      </a: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altLang="ja-JP" sz="900" dirty="0">
                          <a:effectLst/>
                          <a:latin typeface="BIZ UDPゴシック" panose="020B0400000000000000" pitchFamily="50" charset="-128"/>
                          <a:ea typeface="BIZ UDPゴシック" panose="020B0400000000000000" pitchFamily="50" charset="-128"/>
                        </a:rPr>
                        <a:t>AI</a:t>
                      </a:r>
                      <a:r>
                        <a:rPr lang="ja-JP" altLang="en-US" sz="900" dirty="0">
                          <a:effectLst/>
                          <a:latin typeface="BIZ UDPゴシック" panose="020B0400000000000000" pitchFamily="50" charset="-128"/>
                          <a:ea typeface="BIZ UDPゴシック" panose="020B0400000000000000" pitchFamily="50" charset="-128"/>
                        </a:rPr>
                        <a:t>が歩行状況を解析し、いつまでも颯爽と歩くための改善レッスンを提供</a:t>
                      </a:r>
                    </a:p>
                  </a:txBody>
                  <a:tcPr/>
                </a:tc>
                <a:extLst>
                  <a:ext uri="{0D108BD9-81ED-4DB2-BD59-A6C34878D82A}">
                    <a16:rowId xmlns:a16="http://schemas.microsoft.com/office/drawing/2014/main" val="3484086700"/>
                  </a:ext>
                </a:extLst>
              </a:tr>
              <a:tr h="0">
                <a:tc>
                  <a:txBody>
                    <a:bodyPr/>
                    <a:lstStyle/>
                    <a:p>
                      <a:r>
                        <a:rPr kumimoji="1" lang="en-US" altLang="ja-JP" sz="1100" b="1" dirty="0">
                          <a:latin typeface="BIZ UDPゴシック" panose="020B0400000000000000" pitchFamily="50" charset="-128"/>
                          <a:ea typeface="BIZ UDPゴシック" panose="020B0400000000000000" pitchFamily="50" charset="-128"/>
                        </a:rPr>
                        <a:t>Nissay MIRAIQA</a:t>
                      </a: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ja-JP" altLang="en-US" sz="900" dirty="0">
                          <a:effectLst/>
                          <a:latin typeface="BIZ UDPゴシック" panose="020B0400000000000000" pitchFamily="50" charset="-128"/>
                          <a:ea typeface="BIZ UDPゴシック" panose="020B0400000000000000" pitchFamily="50" charset="-128"/>
                        </a:rPr>
                        <a:t>思考や感情を</a:t>
                      </a:r>
                      <a:r>
                        <a:rPr lang="en-US" altLang="ja-JP" sz="900" dirty="0">
                          <a:effectLst/>
                          <a:latin typeface="BIZ UDPゴシック" panose="020B0400000000000000" pitchFamily="50" charset="-128"/>
                          <a:ea typeface="BIZ UDPゴシック" panose="020B0400000000000000" pitchFamily="50" charset="-128"/>
                        </a:rPr>
                        <a:t>AI</a:t>
                      </a:r>
                      <a:r>
                        <a:rPr lang="ja-JP" altLang="en-US" sz="900" dirty="0">
                          <a:effectLst/>
                          <a:latin typeface="BIZ UDPゴシック" panose="020B0400000000000000" pitchFamily="50" charset="-128"/>
                          <a:ea typeface="BIZ UDPゴシック" panose="020B0400000000000000" pitchFamily="50" charset="-128"/>
                        </a:rPr>
                        <a:t>が分析し、フィードバックをくれるジャーナリングアプリ</a:t>
                      </a:r>
                    </a:p>
                  </a:txBody>
                  <a:tcPr/>
                </a:tc>
                <a:extLst>
                  <a:ext uri="{0D108BD9-81ED-4DB2-BD59-A6C34878D82A}">
                    <a16:rowId xmlns:a16="http://schemas.microsoft.com/office/drawing/2014/main" val="3817877988"/>
                  </a:ext>
                </a:extLst>
              </a:tr>
              <a:tr h="0">
                <a:tc>
                  <a:txBody>
                    <a:bodyPr/>
                    <a:lstStyle/>
                    <a:p>
                      <a:r>
                        <a:rPr kumimoji="1" lang="ja-JP" altLang="en-US" sz="1100" b="1" dirty="0">
                          <a:latin typeface="BIZ UDPゴシック" panose="020B0400000000000000" pitchFamily="50" charset="-128"/>
                          <a:ea typeface="BIZ UDPゴシック" panose="020B0400000000000000" pitchFamily="50" charset="-128"/>
                        </a:rPr>
                        <a:t>ピクシーダストテクノロジーズ</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ja-JP" altLang="en-US" sz="900" dirty="0">
                          <a:effectLst/>
                          <a:latin typeface="BIZ UDPゴシック" panose="020B0400000000000000" pitchFamily="50" charset="-128"/>
                          <a:ea typeface="BIZ UDPゴシック" panose="020B0400000000000000" pitchFamily="50" charset="-128"/>
                        </a:rPr>
                        <a:t>脳の働きを支える音のテクノロジー「ガンマ波サウンド™」</a:t>
                      </a:r>
                    </a:p>
                  </a:txBody>
                  <a:tcPr/>
                </a:tc>
                <a:extLst>
                  <a:ext uri="{0D108BD9-81ED-4DB2-BD59-A6C34878D82A}">
                    <a16:rowId xmlns:a16="http://schemas.microsoft.com/office/drawing/2014/main" val="1070248471"/>
                  </a:ext>
                </a:extLst>
              </a:tr>
              <a:tr h="0">
                <a:tc>
                  <a:txBody>
                    <a:bodyPr/>
                    <a:lstStyle/>
                    <a:p>
                      <a:r>
                        <a:rPr kumimoji="1" lang="en-US" altLang="ja-JP" sz="1100" b="1" dirty="0">
                          <a:latin typeface="BIZ UDPゴシック" panose="020B0400000000000000" pitchFamily="50" charset="-128"/>
                          <a:ea typeface="BIZ UDPゴシック" panose="020B0400000000000000" pitchFamily="50" charset="-128"/>
                        </a:rPr>
                        <a:t>mediVR</a:t>
                      </a: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ja-JP" altLang="en-US" sz="900" dirty="0">
                          <a:effectLst/>
                          <a:latin typeface="BIZ UDPゴシック" panose="020B0400000000000000" pitchFamily="50" charset="-128"/>
                          <a:ea typeface="BIZ UDPゴシック" panose="020B0400000000000000" pitchFamily="50" charset="-128"/>
                        </a:rPr>
                        <a:t>姿勢バランスや認知機能の向上に向けた</a:t>
                      </a:r>
                      <a:r>
                        <a:rPr lang="en-US" altLang="ja-JP" sz="900" dirty="0">
                          <a:effectLst/>
                          <a:latin typeface="BIZ UDPゴシック" panose="020B0400000000000000" pitchFamily="50" charset="-128"/>
                          <a:ea typeface="BIZ UDPゴシック" panose="020B0400000000000000" pitchFamily="50" charset="-128"/>
                        </a:rPr>
                        <a:t>VR </a:t>
                      </a:r>
                      <a:r>
                        <a:rPr lang="ja-JP" altLang="en-US" sz="900" dirty="0">
                          <a:effectLst/>
                          <a:latin typeface="BIZ UDPゴシック" panose="020B0400000000000000" pitchFamily="50" charset="-128"/>
                          <a:ea typeface="BIZ UDPゴシック" panose="020B0400000000000000" pitchFamily="50" charset="-128"/>
                        </a:rPr>
                        <a:t>技術を活用したリハビリ</a:t>
                      </a:r>
                    </a:p>
                  </a:txBody>
                  <a:tcPr/>
                </a:tc>
                <a:extLst>
                  <a:ext uri="{0D108BD9-81ED-4DB2-BD59-A6C34878D82A}">
                    <a16:rowId xmlns:a16="http://schemas.microsoft.com/office/drawing/2014/main" val="2104408484"/>
                  </a:ext>
                </a:extLst>
              </a:tr>
            </a:tbl>
          </a:graphicData>
        </a:graphic>
      </p:graphicFrame>
      <p:pic>
        <p:nvPicPr>
          <p:cNvPr id="6" name="図 5">
            <a:extLst>
              <a:ext uri="{FF2B5EF4-FFF2-40B4-BE49-F238E27FC236}">
                <a16:creationId xmlns:a16="http://schemas.microsoft.com/office/drawing/2014/main" id="{2BC57577-ECF9-41A7-AFB1-5454DCB3440B}"/>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Blur radius="3"/>
                    </a14:imgEffect>
                  </a14:imgLayer>
                </a14:imgProps>
              </a:ext>
              <a:ext uri="{28A0092B-C50C-407E-A947-70E740481C1C}">
                <a14:useLocalDpi xmlns:a14="http://schemas.microsoft.com/office/drawing/2010/main" val="0"/>
              </a:ext>
            </a:extLst>
          </a:blip>
          <a:srcRect/>
          <a:stretch/>
        </p:blipFill>
        <p:spPr>
          <a:xfrm>
            <a:off x="3604268" y="3072969"/>
            <a:ext cx="3754837" cy="1549831"/>
          </a:xfrm>
          <a:prstGeom prst="roundRect">
            <a:avLst>
              <a:gd name="adj" fmla="val 14175"/>
            </a:avLst>
          </a:prstGeom>
        </p:spPr>
      </p:pic>
      <p:sp>
        <p:nvSpPr>
          <p:cNvPr id="17" name="正方形/長方形 16">
            <a:extLst>
              <a:ext uri="{FF2B5EF4-FFF2-40B4-BE49-F238E27FC236}">
                <a16:creationId xmlns:a16="http://schemas.microsoft.com/office/drawing/2014/main" id="{FCEF9688-3BF1-48D1-A8FD-8FD7387D824A}"/>
              </a:ext>
            </a:extLst>
          </p:cNvPr>
          <p:cNvSpPr/>
          <p:nvPr/>
        </p:nvSpPr>
        <p:spPr>
          <a:xfrm>
            <a:off x="0" y="0"/>
            <a:ext cx="9906000" cy="44801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834063" algn="l"/>
              </a:tabLst>
            </a:pPr>
            <a:r>
              <a:rPr kumimoji="1" lang="ja-JP" altLang="en-US" sz="1600" b="1" dirty="0">
                <a:latin typeface="BIZ UDPゴシック" panose="020B0400000000000000" pitchFamily="50" charset="-128"/>
                <a:ea typeface="BIZ UDPゴシック" panose="020B0400000000000000" pitchFamily="50" charset="-128"/>
              </a:rPr>
              <a:t>「</a:t>
            </a:r>
            <a:r>
              <a:rPr kumimoji="1" lang="en-US" altLang="ja-JP" sz="1600" b="1" dirty="0">
                <a:latin typeface="BIZ UDPゴシック" panose="020B0400000000000000" pitchFamily="50" charset="-128"/>
                <a:ea typeface="BIZ UDPゴシック" panose="020B0400000000000000" pitchFamily="50" charset="-128"/>
              </a:rPr>
              <a:t>10</a:t>
            </a:r>
            <a:r>
              <a:rPr kumimoji="1" lang="ja-JP" altLang="en-US" sz="1600" b="1" dirty="0">
                <a:latin typeface="BIZ UDPゴシック" panose="020B0400000000000000" pitchFamily="50" charset="-128"/>
                <a:ea typeface="BIZ UDPゴシック" panose="020B0400000000000000" pitchFamily="50" charset="-128"/>
              </a:rPr>
              <a:t>歳若返り」プロジェクトの総括について　 </a:t>
            </a:r>
            <a:r>
              <a:rPr kumimoji="1" lang="ja-JP" altLang="en-US" b="1" dirty="0">
                <a:latin typeface="BIZ UDPゴシック" panose="020B0400000000000000" pitchFamily="50" charset="-128"/>
                <a:ea typeface="BIZ UDPゴシック" panose="020B0400000000000000" pitchFamily="50" charset="-128"/>
              </a:rPr>
              <a:t>❸ 成果の継承・活用</a:t>
            </a:r>
            <a:endParaRPr kumimoji="1" lang="en-US" altLang="ja-JP" b="1"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156709FA-764C-530D-CADB-DF5A2BAE1791}"/>
              </a:ext>
            </a:extLst>
          </p:cNvPr>
          <p:cNvSpPr/>
          <p:nvPr/>
        </p:nvSpPr>
        <p:spPr>
          <a:xfrm>
            <a:off x="9485086" y="78636"/>
            <a:ext cx="312057" cy="2871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７</a:t>
            </a:r>
          </a:p>
        </p:txBody>
      </p:sp>
      <p:sp>
        <p:nvSpPr>
          <p:cNvPr id="5" name="正方形/長方形 4">
            <a:extLst>
              <a:ext uri="{FF2B5EF4-FFF2-40B4-BE49-F238E27FC236}">
                <a16:creationId xmlns:a16="http://schemas.microsoft.com/office/drawing/2014/main" id="{7175EC04-94AC-310A-FBCF-8DA8D9E58B47}"/>
              </a:ext>
            </a:extLst>
          </p:cNvPr>
          <p:cNvSpPr/>
          <p:nvPr/>
        </p:nvSpPr>
        <p:spPr>
          <a:xfrm>
            <a:off x="352698" y="4500289"/>
            <a:ext cx="1546685" cy="28425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登壇企業</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9A6AE5B1-07F2-9208-9325-C6E226BBB93B}"/>
              </a:ext>
            </a:extLst>
          </p:cNvPr>
          <p:cNvPicPr>
            <a:picLocks noChangeAspect="1"/>
          </p:cNvPicPr>
          <p:nvPr/>
        </p:nvPicPr>
        <p:blipFill>
          <a:blip r:embed="rId9"/>
          <a:stretch>
            <a:fillRect/>
          </a:stretch>
        </p:blipFill>
        <p:spPr>
          <a:xfrm>
            <a:off x="3638875" y="1280110"/>
            <a:ext cx="3785944" cy="1694835"/>
          </a:xfrm>
          <a:prstGeom prst="rect">
            <a:avLst/>
          </a:prstGeom>
        </p:spPr>
      </p:pic>
      <p:pic>
        <p:nvPicPr>
          <p:cNvPr id="11" name="図 10">
            <a:extLst>
              <a:ext uri="{FF2B5EF4-FFF2-40B4-BE49-F238E27FC236}">
                <a16:creationId xmlns:a16="http://schemas.microsoft.com/office/drawing/2014/main" id="{9E57D2B8-E90D-04A8-1443-0D5E7193E6B7}"/>
              </a:ext>
            </a:extLst>
          </p:cNvPr>
          <p:cNvPicPr>
            <a:picLocks noChangeAspect="1"/>
          </p:cNvPicPr>
          <p:nvPr/>
        </p:nvPicPr>
        <p:blipFill>
          <a:blip r:embed="rId10"/>
          <a:stretch>
            <a:fillRect/>
          </a:stretch>
        </p:blipFill>
        <p:spPr>
          <a:xfrm>
            <a:off x="310021" y="1506414"/>
            <a:ext cx="3158002" cy="2895851"/>
          </a:xfrm>
          <a:prstGeom prst="rect">
            <a:avLst/>
          </a:prstGeom>
        </p:spPr>
      </p:pic>
    </p:spTree>
    <p:extLst>
      <p:ext uri="{BB962C8B-B14F-4D97-AF65-F5344CB8AC3E}">
        <p14:creationId xmlns:p14="http://schemas.microsoft.com/office/powerpoint/2010/main" val="369160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a:extLst>
              <a:ext uri="{FF2B5EF4-FFF2-40B4-BE49-F238E27FC236}">
                <a16:creationId xmlns:a16="http://schemas.microsoft.com/office/drawing/2014/main" id="{48F24CBE-E1EE-48A7-B0B6-53612E4A27D1}"/>
              </a:ext>
            </a:extLst>
          </p:cNvPr>
          <p:cNvSpPr/>
          <p:nvPr/>
        </p:nvSpPr>
        <p:spPr>
          <a:xfrm>
            <a:off x="817599" y="6292657"/>
            <a:ext cx="8737829" cy="439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アンケート概要　　■ </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回答数：</a:t>
            </a:r>
            <a:r>
              <a:rPr kumimoji="1" lang="en-US" altLang="ja-JP" sz="1100" dirty="0">
                <a:solidFill>
                  <a:schemeClr val="tx1"/>
                </a:solidFill>
                <a:latin typeface="BIZ UDPゴシック" panose="020B0400000000000000" pitchFamily="50" charset="-128"/>
                <a:ea typeface="BIZ UDPゴシック" panose="020B0400000000000000" pitchFamily="50" charset="-128"/>
              </a:rPr>
              <a:t>35</a:t>
            </a:r>
            <a:r>
              <a:rPr kumimoji="1" lang="ja-JP" altLang="en-US" sz="1100" dirty="0">
                <a:solidFill>
                  <a:schemeClr val="tx1"/>
                </a:solidFill>
                <a:latin typeface="BIZ UDPゴシック" panose="020B0400000000000000" pitchFamily="50" charset="-128"/>
                <a:ea typeface="BIZ UDPゴシック" panose="020B0400000000000000" pitchFamily="50" charset="-128"/>
              </a:rPr>
              <a:t>名（回収率</a:t>
            </a:r>
            <a:r>
              <a:rPr kumimoji="1" lang="en-US" altLang="ja-JP" sz="1100" dirty="0">
                <a:solidFill>
                  <a:schemeClr val="tx1"/>
                </a:solidFill>
                <a:latin typeface="BIZ UDPゴシック" panose="020B0400000000000000" pitchFamily="50" charset="-128"/>
                <a:ea typeface="BIZ UDPゴシック" panose="020B0400000000000000" pitchFamily="50" charset="-128"/>
              </a:rPr>
              <a:t>53</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　　■ </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期間：</a:t>
            </a:r>
            <a:r>
              <a:rPr kumimoji="1" lang="en-US" altLang="ja-JP" sz="1100" dirty="0">
                <a:solidFill>
                  <a:schemeClr val="tx1"/>
                </a:solidFill>
                <a:latin typeface="BIZ UDPゴシック" panose="020B0400000000000000" pitchFamily="50" charset="-128"/>
                <a:ea typeface="BIZ UDPゴシック" panose="020B0400000000000000" pitchFamily="50" charset="-128"/>
              </a:rPr>
              <a:t>R8.2.6</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2.12  </a:t>
            </a:r>
            <a:r>
              <a:rPr kumimoji="1" lang="ja-JP" altLang="en-US" sz="1100" dirty="0">
                <a:solidFill>
                  <a:schemeClr val="tx1"/>
                </a:solidFill>
                <a:latin typeface="BIZ UDPゴシック" panose="020B0400000000000000" pitchFamily="50" charset="-128"/>
                <a:ea typeface="BIZ UDPゴシック" panose="020B0400000000000000" pitchFamily="50" charset="-128"/>
              </a:rPr>
              <a:t>　■ </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方法：</a:t>
            </a:r>
            <a:r>
              <a:rPr kumimoji="1" lang="ja-JP" altLang="en-US" sz="1100" dirty="0">
                <a:solidFill>
                  <a:schemeClr val="tx1"/>
                </a:solidFill>
                <a:latin typeface="BIZ UDPゴシック" panose="020B0400000000000000" pitchFamily="50" charset="-128"/>
                <a:ea typeface="BIZ UDPゴシック" panose="020B0400000000000000" pitchFamily="50" charset="-128"/>
              </a:rPr>
              <a:t>メールでアンケートフォーム送付</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4B18083F-6104-4BB3-A0B0-0CF1E773C371}"/>
              </a:ext>
            </a:extLst>
          </p:cNvPr>
          <p:cNvSpPr/>
          <p:nvPr/>
        </p:nvSpPr>
        <p:spPr>
          <a:xfrm>
            <a:off x="192755" y="741680"/>
            <a:ext cx="436060" cy="5282193"/>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来場者アンケートから</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91BAF95-F1CD-49E1-9F20-2A0672799A6E}"/>
              </a:ext>
            </a:extLst>
          </p:cNvPr>
          <p:cNvSpPr/>
          <p:nvPr/>
        </p:nvSpPr>
        <p:spPr>
          <a:xfrm>
            <a:off x="817599" y="833787"/>
            <a:ext cx="5074062" cy="5190086"/>
          </a:xfrm>
          <a:prstGeom prst="roundRect">
            <a:avLst>
              <a:gd name="adj" fmla="val 8865"/>
            </a:avLst>
          </a:prstGeom>
          <a:solidFill>
            <a:schemeClr val="bg1"/>
          </a:solidFill>
          <a:ln>
            <a:solidFill>
              <a:schemeClr val="bg1">
                <a:lumMod val="65000"/>
              </a:schemeClr>
            </a:solidFill>
          </a:ln>
          <a:effectLst>
            <a:glow rad="635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2C78C733-0533-4F7A-AC0B-D14C157CD4E3}"/>
              </a:ext>
            </a:extLst>
          </p:cNvPr>
          <p:cNvSpPr txBox="1"/>
          <p:nvPr/>
        </p:nvSpPr>
        <p:spPr>
          <a:xfrm>
            <a:off x="1073062" y="1922466"/>
            <a:ext cx="4576503" cy="929293"/>
          </a:xfrm>
          <a:prstGeom prst="rect">
            <a:avLst/>
          </a:prstGeom>
          <a:noFill/>
        </p:spPr>
        <p:txBody>
          <a:bodyPr wrap="square" rtlCol="0">
            <a:spAutoFit/>
          </a:bodyPr>
          <a:lstStyle/>
          <a:p>
            <a:pPr>
              <a:lnSpc>
                <a:spcPts val="2300"/>
              </a:lnSpc>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商業施設、生命保険会社、地域包括支援センター、区役所等のほか、庁内のヘルスケア関連の取組を行う担当者も参加</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。顔を合わせてのリアルの</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交流の機会に。</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CC1185C6-891F-4E0E-ABA8-D2BBECFC2E21}"/>
              </a:ext>
            </a:extLst>
          </p:cNvPr>
          <p:cNvSpPr txBox="1"/>
          <p:nvPr/>
        </p:nvSpPr>
        <p:spPr>
          <a:xfrm>
            <a:off x="1657990" y="948470"/>
            <a:ext cx="4266798" cy="343107"/>
          </a:xfrm>
          <a:prstGeom prst="rect">
            <a:avLst/>
          </a:prstGeom>
          <a:noFill/>
        </p:spPr>
        <p:txBody>
          <a:bodyPr wrap="square" rtlCol="0">
            <a:spAutoFit/>
          </a:bodyPr>
          <a:lstStyle/>
          <a:p>
            <a:pPr>
              <a:lnSpc>
                <a:spcPts val="2300"/>
              </a:lnSpc>
            </a:pPr>
            <a:r>
              <a:rPr lang="ja-JP" altLang="en-US" sz="16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万博出展企業とのつながりを拡散</a:t>
            </a:r>
            <a:endParaRPr lang="en-US" altLang="ja-JP" sz="16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6" name="直線コネクタ 5">
            <a:extLst>
              <a:ext uri="{FF2B5EF4-FFF2-40B4-BE49-F238E27FC236}">
                <a16:creationId xmlns:a16="http://schemas.microsoft.com/office/drawing/2014/main" id="{BB6A29CD-CA19-4344-AEDE-B9A822EBA3B7}"/>
              </a:ext>
            </a:extLst>
          </p:cNvPr>
          <p:cNvCxnSpPr/>
          <p:nvPr/>
        </p:nvCxnSpPr>
        <p:spPr>
          <a:xfrm>
            <a:off x="1475392" y="1360404"/>
            <a:ext cx="3758476"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0DCE4AE9-E62E-45FF-9EE0-EE3D41D2FAD4}"/>
              </a:ext>
            </a:extLst>
          </p:cNvPr>
          <p:cNvSpPr txBox="1"/>
          <p:nvPr/>
        </p:nvSpPr>
        <p:spPr>
          <a:xfrm>
            <a:off x="991914" y="3030455"/>
            <a:ext cx="4657651" cy="343107"/>
          </a:xfrm>
          <a:prstGeom prst="rect">
            <a:avLst/>
          </a:prstGeom>
          <a:noFill/>
        </p:spPr>
        <p:txBody>
          <a:bodyPr wrap="square" rtlCol="0">
            <a:spAutoFit/>
          </a:bodyPr>
          <a:lstStyle/>
          <a:p>
            <a:pPr>
              <a:lnSpc>
                <a:spcPts val="2300"/>
              </a:lnSpc>
              <a:spcAft>
                <a:spcPts val="600"/>
              </a:spcAft>
            </a:pPr>
            <a:r>
              <a:rPr lang="ja-JP" altLang="en-US" sz="1600" b="1" kern="100" dirty="0">
                <a:solidFill>
                  <a:schemeClr val="accent5">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参加者がリアルな交流</a:t>
            </a:r>
            <a:r>
              <a:rPr lang="ja-JP" altLang="en-US" sz="1600" b="1" kern="100" dirty="0">
                <a:solidFill>
                  <a:schemeClr val="accent5">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を評価</a:t>
            </a:r>
            <a:endParaRPr lang="en-US" altLang="ja-JP" sz="16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EA8C6B35-4DE6-47F6-9EF5-E4A120732B6A}"/>
              </a:ext>
            </a:extLst>
          </p:cNvPr>
          <p:cNvPicPr>
            <a:picLocks noChangeAspect="1"/>
          </p:cNvPicPr>
          <p:nvPr/>
        </p:nvPicPr>
        <p:blipFill>
          <a:blip r:embed="rId2"/>
          <a:stretch>
            <a:fillRect/>
          </a:stretch>
        </p:blipFill>
        <p:spPr>
          <a:xfrm>
            <a:off x="2317320" y="4842834"/>
            <a:ext cx="3332245" cy="922775"/>
          </a:xfrm>
          <a:prstGeom prst="rect">
            <a:avLst/>
          </a:prstGeom>
        </p:spPr>
      </p:pic>
      <p:sp>
        <p:nvSpPr>
          <p:cNvPr id="26" name="四角形: 角を丸くする 25">
            <a:extLst>
              <a:ext uri="{FF2B5EF4-FFF2-40B4-BE49-F238E27FC236}">
                <a16:creationId xmlns:a16="http://schemas.microsoft.com/office/drawing/2014/main" id="{BFB9B707-2BFA-4C22-8846-82F93024658C}"/>
              </a:ext>
            </a:extLst>
          </p:cNvPr>
          <p:cNvSpPr/>
          <p:nvPr/>
        </p:nvSpPr>
        <p:spPr>
          <a:xfrm>
            <a:off x="6033700" y="854774"/>
            <a:ext cx="3586489" cy="5190086"/>
          </a:xfrm>
          <a:prstGeom prst="roundRect">
            <a:avLst>
              <a:gd name="adj" fmla="val 8865"/>
            </a:avLst>
          </a:prstGeom>
          <a:solidFill>
            <a:schemeClr val="bg1"/>
          </a:solidFill>
          <a:ln>
            <a:solidFill>
              <a:schemeClr val="bg1">
                <a:lumMod val="65000"/>
              </a:schemeClr>
            </a:solidFill>
          </a:ln>
          <a:effectLst>
            <a:glow rad="635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710542E8-D16F-4F8E-9402-47AA2722B883}"/>
              </a:ext>
            </a:extLst>
          </p:cNvPr>
          <p:cNvSpPr/>
          <p:nvPr/>
        </p:nvSpPr>
        <p:spPr>
          <a:xfrm>
            <a:off x="1066610" y="4990291"/>
            <a:ext cx="1336739" cy="181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製品・サービスを</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実際に体験できた</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77E36239-048A-4ECE-9984-E64509E32A43}"/>
              </a:ext>
            </a:extLst>
          </p:cNvPr>
          <p:cNvSpPr/>
          <p:nvPr/>
        </p:nvSpPr>
        <p:spPr>
          <a:xfrm>
            <a:off x="1066610" y="5455577"/>
            <a:ext cx="1336739" cy="181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登壇企業と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直接話すことできた</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1427BF27-8021-4D36-B627-0807E46EC2E8}"/>
              </a:ext>
            </a:extLst>
          </p:cNvPr>
          <p:cNvSpPr txBox="1"/>
          <p:nvPr/>
        </p:nvSpPr>
        <p:spPr>
          <a:xfrm>
            <a:off x="6525837" y="973382"/>
            <a:ext cx="3137953" cy="343107"/>
          </a:xfrm>
          <a:prstGeom prst="rect">
            <a:avLst/>
          </a:prstGeom>
          <a:noFill/>
        </p:spPr>
        <p:txBody>
          <a:bodyPr wrap="square" rtlCol="0">
            <a:spAutoFit/>
          </a:bodyPr>
          <a:lstStyle/>
          <a:p>
            <a:pPr>
              <a:lnSpc>
                <a:spcPts val="2300"/>
              </a:lnSpc>
            </a:pPr>
            <a:r>
              <a:rPr lang="ja-JP" altLang="en-US" sz="16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今後の活用への前向きな</a:t>
            </a:r>
            <a:r>
              <a:rPr lang="ja-JP" altLang="en-US" sz="1600" b="1" kern="100" dirty="0">
                <a:solidFill>
                  <a:schemeClr val="accent5">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声</a:t>
            </a:r>
            <a:endParaRPr lang="en-US" altLang="ja-JP" sz="16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426192A7-C6A1-4261-94B1-7B2A88F12D4E}"/>
              </a:ext>
            </a:extLst>
          </p:cNvPr>
          <p:cNvCxnSpPr/>
          <p:nvPr/>
        </p:nvCxnSpPr>
        <p:spPr>
          <a:xfrm>
            <a:off x="6365682" y="1360404"/>
            <a:ext cx="2988000"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FA1120A9-89B0-401F-B343-B88372D0B9E8}"/>
              </a:ext>
            </a:extLst>
          </p:cNvPr>
          <p:cNvSpPr txBox="1"/>
          <p:nvPr/>
        </p:nvSpPr>
        <p:spPr>
          <a:xfrm>
            <a:off x="6303189" y="4378168"/>
            <a:ext cx="3112986" cy="1224246"/>
          </a:xfrm>
          <a:prstGeom prst="rect">
            <a:avLst/>
          </a:prstGeom>
          <a:noFill/>
        </p:spPr>
        <p:txBody>
          <a:bodyPr wrap="square" rtlCol="0">
            <a:spAutoFit/>
          </a:bodyPr>
          <a:lstStyle/>
          <a:p>
            <a:pPr marL="285750" indent="-285750">
              <a:lnSpc>
                <a:spcPts val="2300"/>
              </a:lnSpc>
              <a:buFont typeface="Wingdings" panose="05000000000000000000" pitchFamily="2" charset="2"/>
              <a:buChar char="l"/>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アンケート回答者の約</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25</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300"/>
              </a:lnSpc>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ソリューションの活用に前向き。</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nSpc>
                <a:spcPts val="2300"/>
              </a:lnSpc>
              <a:buFont typeface="Wingdings" panose="05000000000000000000" pitchFamily="2" charset="2"/>
              <a:buChar char="l"/>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約半数が</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今後活用の可能性ありと回答。</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34194BA4-DA2C-4125-A61C-29C9C88EF2AA}"/>
              </a:ext>
            </a:extLst>
          </p:cNvPr>
          <p:cNvSpPr txBox="1"/>
          <p:nvPr/>
        </p:nvSpPr>
        <p:spPr>
          <a:xfrm>
            <a:off x="7826944" y="2538557"/>
            <a:ext cx="1755698" cy="1369414"/>
          </a:xfrm>
          <a:prstGeom prst="rect">
            <a:avLst/>
          </a:prstGeom>
          <a:noFill/>
        </p:spPr>
        <p:txBody>
          <a:bodyPr wrap="square">
            <a:spAutoFit/>
          </a:bodyPr>
          <a:lstStyle/>
          <a:p>
            <a:pPr>
              <a:lnSpc>
                <a:spcPts val="1600"/>
              </a:lnSpc>
            </a:pPr>
            <a:r>
              <a:rPr lang="ja-JP" altLang="en-US" sz="1100" dirty="0">
                <a:solidFill>
                  <a:srgbClr val="3366CC"/>
                </a:solidFill>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活用に向けて前向きに</a:t>
            </a:r>
            <a:endParaRPr lang="en-US" altLang="ja-JP" sz="1100" dirty="0">
              <a:latin typeface="BIZ UDPゴシック" panose="020B0400000000000000" pitchFamily="50" charset="-128"/>
              <a:ea typeface="BIZ UDPゴシック" panose="020B0400000000000000" pitchFamily="50" charset="-128"/>
            </a:endParaRPr>
          </a:p>
          <a:p>
            <a:pPr>
              <a:lnSpc>
                <a:spcPts val="1600"/>
              </a:lnSpc>
              <a:spcAft>
                <a:spcPts val="200"/>
              </a:spcAft>
            </a:pPr>
            <a:r>
              <a:rPr lang="ja-JP" altLang="en-US" sz="1100" dirty="0">
                <a:latin typeface="BIZ UDPゴシック" panose="020B0400000000000000" pitchFamily="50" charset="-128"/>
                <a:ea typeface="BIZ UDPゴシック" panose="020B0400000000000000" pitchFamily="50" charset="-128"/>
              </a:rPr>
              <a:t>　 検討している</a:t>
            </a:r>
            <a:endParaRPr lang="en-US" altLang="ja-JP" sz="1100" dirty="0">
              <a:latin typeface="BIZ UDPゴシック" panose="020B0400000000000000" pitchFamily="50" charset="-128"/>
              <a:ea typeface="BIZ UDPゴシック" panose="020B0400000000000000" pitchFamily="50" charset="-128"/>
            </a:endParaRPr>
          </a:p>
          <a:p>
            <a:pPr>
              <a:lnSpc>
                <a:spcPts val="1600"/>
              </a:lnSpc>
              <a:spcAft>
                <a:spcPts val="200"/>
              </a:spcAft>
            </a:pPr>
            <a:r>
              <a:rPr lang="ja-JP" altLang="en-US" sz="1100" dirty="0">
                <a:solidFill>
                  <a:srgbClr val="DC3912"/>
                </a:solidFill>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今後、活用可能性あり</a:t>
            </a:r>
            <a:endParaRPr lang="en-US" altLang="ja-JP" sz="1100" dirty="0">
              <a:latin typeface="BIZ UDPゴシック" panose="020B0400000000000000" pitchFamily="50" charset="-128"/>
              <a:ea typeface="BIZ UDPゴシック" panose="020B0400000000000000" pitchFamily="50" charset="-128"/>
            </a:endParaRPr>
          </a:p>
          <a:p>
            <a:pPr>
              <a:lnSpc>
                <a:spcPts val="1600"/>
              </a:lnSpc>
            </a:pPr>
            <a:r>
              <a:rPr lang="ja-JP" altLang="en-US" sz="1100" dirty="0">
                <a:solidFill>
                  <a:srgbClr val="FF9900"/>
                </a:solidFill>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他部署や関係機関に</a:t>
            </a:r>
            <a:endParaRPr lang="en-US" altLang="ja-JP" sz="1100" dirty="0">
              <a:latin typeface="BIZ UDPゴシック" panose="020B0400000000000000" pitchFamily="50" charset="-128"/>
              <a:ea typeface="BIZ UDPゴシック" panose="020B0400000000000000" pitchFamily="50" charset="-128"/>
            </a:endParaRPr>
          </a:p>
          <a:p>
            <a:pPr>
              <a:lnSpc>
                <a:spcPts val="1600"/>
              </a:lnSpc>
              <a:spcAft>
                <a:spcPts val="200"/>
              </a:spcAft>
            </a:pPr>
            <a:r>
              <a:rPr lang="ja-JP" altLang="en-US" sz="1100" dirty="0">
                <a:latin typeface="BIZ UDPゴシック" panose="020B0400000000000000" pitchFamily="50" charset="-128"/>
                <a:ea typeface="BIZ UDPゴシック" panose="020B0400000000000000" pitchFamily="50" charset="-128"/>
              </a:rPr>
              <a:t>　 紹介したい</a:t>
            </a:r>
            <a:endParaRPr lang="en-US" altLang="ja-JP" sz="1100" dirty="0">
              <a:latin typeface="BIZ UDPゴシック" panose="020B0400000000000000" pitchFamily="50" charset="-128"/>
              <a:ea typeface="BIZ UDPゴシック" panose="020B0400000000000000" pitchFamily="50" charset="-128"/>
            </a:endParaRPr>
          </a:p>
          <a:p>
            <a:pPr>
              <a:lnSpc>
                <a:spcPts val="1600"/>
              </a:lnSpc>
            </a:pPr>
            <a:r>
              <a:rPr lang="ja-JP" altLang="en-US" sz="1100" dirty="0">
                <a:solidFill>
                  <a:srgbClr val="109618"/>
                </a:solidFill>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全く活用の予定なし</a:t>
            </a:r>
            <a:endParaRPr lang="en-US" altLang="ja-JP" sz="1100" dirty="0">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52BD584C-68F8-4C77-B6E3-693FB4401CA9}"/>
              </a:ext>
            </a:extLst>
          </p:cNvPr>
          <p:cNvSpPr/>
          <p:nvPr/>
        </p:nvSpPr>
        <p:spPr>
          <a:xfrm>
            <a:off x="6398220" y="1664756"/>
            <a:ext cx="2857448" cy="47441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登壇企業の製品･サービスを</a:t>
            </a:r>
            <a:endParaRPr kumimoji="1" lang="en-US" altLang="ja-JP" sz="1200" b="1" dirty="0"/>
          </a:p>
          <a:p>
            <a:pPr algn="ctr"/>
            <a:r>
              <a:rPr kumimoji="1" lang="ja-JP" altLang="en-US" sz="1200" b="1" dirty="0"/>
              <a:t>今後業務で活用する可能性</a:t>
            </a:r>
          </a:p>
        </p:txBody>
      </p:sp>
      <p:sp>
        <p:nvSpPr>
          <p:cNvPr id="33" name="正方形/長方形 32">
            <a:extLst>
              <a:ext uri="{FF2B5EF4-FFF2-40B4-BE49-F238E27FC236}">
                <a16:creationId xmlns:a16="http://schemas.microsoft.com/office/drawing/2014/main" id="{C9237BA4-0C96-473A-8007-0FC52F661EB4}"/>
              </a:ext>
            </a:extLst>
          </p:cNvPr>
          <p:cNvSpPr/>
          <p:nvPr/>
        </p:nvSpPr>
        <p:spPr>
          <a:xfrm>
            <a:off x="1100061" y="4523045"/>
            <a:ext cx="2434517" cy="28422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イベントの良かった点</a:t>
            </a:r>
          </a:p>
        </p:txBody>
      </p:sp>
      <p:sp>
        <p:nvSpPr>
          <p:cNvPr id="23" name="正方形/長方形 22">
            <a:extLst>
              <a:ext uri="{FF2B5EF4-FFF2-40B4-BE49-F238E27FC236}">
                <a16:creationId xmlns:a16="http://schemas.microsoft.com/office/drawing/2014/main" id="{179C25E2-E037-411D-998A-63D155516058}"/>
              </a:ext>
            </a:extLst>
          </p:cNvPr>
          <p:cNvSpPr/>
          <p:nvPr/>
        </p:nvSpPr>
        <p:spPr>
          <a:xfrm>
            <a:off x="0" y="-16933"/>
            <a:ext cx="9906000" cy="44801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834063" algn="l"/>
              </a:tabLst>
            </a:pPr>
            <a:r>
              <a:rPr kumimoji="1" lang="ja-JP" altLang="en-US" sz="1600" b="1" dirty="0">
                <a:latin typeface="BIZ UDPゴシック" panose="020B0400000000000000" pitchFamily="50" charset="-128"/>
                <a:ea typeface="BIZ UDPゴシック" panose="020B0400000000000000" pitchFamily="50" charset="-128"/>
              </a:rPr>
              <a:t>「</a:t>
            </a:r>
            <a:r>
              <a:rPr kumimoji="1" lang="en-US" altLang="ja-JP" sz="1600" b="1" dirty="0">
                <a:latin typeface="BIZ UDPゴシック" panose="020B0400000000000000" pitchFamily="50" charset="-128"/>
                <a:ea typeface="BIZ UDPゴシック" panose="020B0400000000000000" pitchFamily="50" charset="-128"/>
              </a:rPr>
              <a:t>10</a:t>
            </a:r>
            <a:r>
              <a:rPr kumimoji="1" lang="ja-JP" altLang="en-US" sz="1600" b="1" dirty="0">
                <a:latin typeface="BIZ UDPゴシック" panose="020B0400000000000000" pitchFamily="50" charset="-128"/>
                <a:ea typeface="BIZ UDPゴシック" panose="020B0400000000000000" pitchFamily="50" charset="-128"/>
              </a:rPr>
              <a:t>歳若返り」プロジェクトの総括について　</a:t>
            </a:r>
            <a:r>
              <a:rPr kumimoji="1" lang="ja-JP" altLang="en-US" b="1" dirty="0">
                <a:latin typeface="BIZ UDPゴシック" panose="020B0400000000000000" pitchFamily="50" charset="-128"/>
                <a:ea typeface="BIZ UDPゴシック" panose="020B0400000000000000" pitchFamily="50" charset="-128"/>
              </a:rPr>
              <a:t>❸ 成果の継承・活用　</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8DC9EA35-DF6D-48AF-BE79-68F1B9E181F3}"/>
              </a:ext>
            </a:extLst>
          </p:cNvPr>
          <p:cNvSpPr txBox="1"/>
          <p:nvPr/>
        </p:nvSpPr>
        <p:spPr>
          <a:xfrm>
            <a:off x="991914" y="1608817"/>
            <a:ext cx="4657651" cy="343107"/>
          </a:xfrm>
          <a:prstGeom prst="rect">
            <a:avLst/>
          </a:prstGeom>
          <a:noFill/>
        </p:spPr>
        <p:txBody>
          <a:bodyPr wrap="square" rtlCol="0">
            <a:spAutoFit/>
          </a:bodyPr>
          <a:lstStyle/>
          <a:p>
            <a:pPr>
              <a:lnSpc>
                <a:spcPts val="2300"/>
              </a:lnSpc>
              <a:spcAft>
                <a:spcPts val="600"/>
              </a:spcAft>
            </a:pPr>
            <a:r>
              <a:rPr lang="ja-JP" altLang="en-US" sz="16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活用が期待される企業等が参加</a:t>
            </a:r>
            <a:endParaRPr lang="en-US" altLang="ja-JP" sz="16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7620666F-B18D-44B1-AE02-7713852149C6}"/>
              </a:ext>
            </a:extLst>
          </p:cNvPr>
          <p:cNvSpPr txBox="1"/>
          <p:nvPr/>
        </p:nvSpPr>
        <p:spPr>
          <a:xfrm>
            <a:off x="1084177" y="3352171"/>
            <a:ext cx="4657651" cy="929293"/>
          </a:xfrm>
          <a:prstGeom prst="rect">
            <a:avLst/>
          </a:prstGeom>
          <a:noFill/>
        </p:spPr>
        <p:txBody>
          <a:bodyPr wrap="square" rtlCol="0">
            <a:spAutoFit/>
          </a:bodyPr>
          <a:lstStyle/>
          <a:p>
            <a:pPr>
              <a:lnSpc>
                <a:spcPts val="2300"/>
              </a:lnSpc>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来場</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者</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アンケート回答者の</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80</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％が、「実際にソリューションを体験できたこと」、</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「企業担当者と直接話す機会を得られたこと」を評価。</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788D55A4-503B-A096-50F9-B60D4DE609BA}"/>
              </a:ext>
            </a:extLst>
          </p:cNvPr>
          <p:cNvSpPr/>
          <p:nvPr/>
        </p:nvSpPr>
        <p:spPr>
          <a:xfrm>
            <a:off x="9485086" y="78636"/>
            <a:ext cx="312057" cy="2871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８</a:t>
            </a:r>
          </a:p>
        </p:txBody>
      </p:sp>
      <p:pic>
        <p:nvPicPr>
          <p:cNvPr id="3" name="図 2">
            <a:extLst>
              <a:ext uri="{FF2B5EF4-FFF2-40B4-BE49-F238E27FC236}">
                <a16:creationId xmlns:a16="http://schemas.microsoft.com/office/drawing/2014/main" id="{2DDC2576-E5B2-40A1-9E9A-388178193E59}"/>
              </a:ext>
            </a:extLst>
          </p:cNvPr>
          <p:cNvPicPr>
            <a:picLocks noChangeAspect="1"/>
          </p:cNvPicPr>
          <p:nvPr/>
        </p:nvPicPr>
        <p:blipFill>
          <a:blip r:embed="rId3"/>
          <a:stretch>
            <a:fillRect/>
          </a:stretch>
        </p:blipFill>
        <p:spPr>
          <a:xfrm>
            <a:off x="6158239" y="2386966"/>
            <a:ext cx="1714649" cy="1615580"/>
          </a:xfrm>
          <a:prstGeom prst="rect">
            <a:avLst/>
          </a:prstGeom>
        </p:spPr>
      </p:pic>
    </p:spTree>
    <p:extLst>
      <p:ext uri="{BB962C8B-B14F-4D97-AF65-F5344CB8AC3E}">
        <p14:creationId xmlns:p14="http://schemas.microsoft.com/office/powerpoint/2010/main" val="1888990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C5ADE0AB-3EF6-4620-9D30-6634F3020142}"/>
              </a:ext>
            </a:extLst>
          </p:cNvPr>
          <p:cNvSpPr/>
          <p:nvPr/>
        </p:nvSpPr>
        <p:spPr>
          <a:xfrm>
            <a:off x="989078" y="3771228"/>
            <a:ext cx="2789773" cy="122532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367E985-8842-4141-8DBE-70FF83C5FBB7}"/>
              </a:ext>
            </a:extLst>
          </p:cNvPr>
          <p:cNvSpPr/>
          <p:nvPr/>
        </p:nvSpPr>
        <p:spPr>
          <a:xfrm>
            <a:off x="997735" y="2465084"/>
            <a:ext cx="2789773" cy="12236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D7885E2-65D4-4753-9B21-08B52038CA82}"/>
              </a:ext>
            </a:extLst>
          </p:cNvPr>
          <p:cNvSpPr txBox="1"/>
          <p:nvPr/>
        </p:nvSpPr>
        <p:spPr>
          <a:xfrm>
            <a:off x="283453" y="1063575"/>
            <a:ext cx="6734089" cy="1249894"/>
          </a:xfrm>
          <a:prstGeom prst="rect">
            <a:avLst/>
          </a:prstGeom>
          <a:noFill/>
        </p:spPr>
        <p:txBody>
          <a:bodyPr wrap="square" rtlCol="0">
            <a:spAutoFit/>
          </a:bodyPr>
          <a:lstStyle/>
          <a:p>
            <a:pPr>
              <a:lnSpc>
                <a:spcPts val="2100"/>
              </a:lnSpc>
            </a:pPr>
            <a:r>
              <a:rPr lang="ja-JP" altLang="en-US" sz="14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８年間の府の実践事例や、ともに取組を進めてきた連携企業・団体等を</a:t>
            </a:r>
            <a:endParaRPr lang="en-US" altLang="ja-JP" sz="14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100"/>
              </a:lnSpc>
              <a:spcAft>
                <a:spcPts val="600"/>
              </a:spcAft>
            </a:pPr>
            <a:r>
              <a:rPr lang="ja-JP" altLang="en-US" sz="14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紹介するリーフレットを作成</a:t>
            </a:r>
            <a:endParaRPr lang="en-US" altLang="ja-JP" sz="1400" b="1"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nSpc>
                <a:spcPts val="2300"/>
              </a:lnSpc>
              <a:buFont typeface="Wingdings" panose="05000000000000000000" pitchFamily="2" charset="2"/>
              <a:buChar char="l"/>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市町村や企業等において、健康づくりや介護予防、生きがい創出の取組の参考に</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nSpc>
                <a:spcPts val="2300"/>
              </a:lnSpc>
              <a:buFont typeface="Wingdings" panose="05000000000000000000" pitchFamily="2" charset="2"/>
              <a:buChar char="l"/>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府ホームページでの発信のほか、さまざまな先へ配付し活用を働きかけ</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28199270-D3E8-41E3-AA4A-C681A065AD25}"/>
              </a:ext>
            </a:extLst>
          </p:cNvPr>
          <p:cNvSpPr/>
          <p:nvPr/>
        </p:nvSpPr>
        <p:spPr>
          <a:xfrm>
            <a:off x="997735" y="2515923"/>
            <a:ext cx="2789773" cy="1255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市町村（健康づくり、特定健診、介護予防）</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企業、団体、大学等</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商工関係団体</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kumimoji="1" lang="en-US" altLang="ja-JP" sz="1100" dirty="0">
                <a:solidFill>
                  <a:schemeClr val="tx1"/>
                </a:solidFill>
                <a:latin typeface="BIZ UDPゴシック" panose="020B0400000000000000" pitchFamily="50" charset="-128"/>
                <a:ea typeface="BIZ UDPゴシック" panose="020B0400000000000000" pitchFamily="50" charset="-128"/>
              </a:rPr>
              <a:t>-10</a:t>
            </a:r>
            <a:r>
              <a:rPr kumimoji="1" lang="ja-JP" altLang="en-US" sz="1100" dirty="0">
                <a:solidFill>
                  <a:schemeClr val="tx1"/>
                </a:solidFill>
                <a:latin typeface="BIZ UDPゴシック" panose="020B0400000000000000" pitchFamily="50" charset="-128"/>
                <a:ea typeface="BIZ UDPゴシック" panose="020B0400000000000000" pitchFamily="50" charset="-128"/>
              </a:rPr>
              <a:t>歳若返り</a:t>
            </a:r>
            <a:r>
              <a:rPr kumimoji="1" lang="en-US" altLang="ja-JP" sz="1100" dirty="0">
                <a:solidFill>
                  <a:schemeClr val="tx1"/>
                </a:solidFill>
                <a:latin typeface="BIZ UDPゴシック" panose="020B0400000000000000" pitchFamily="50" charset="-128"/>
                <a:ea typeface="BIZ UDPゴシック" panose="020B0400000000000000" pitchFamily="50" charset="-128"/>
              </a:rPr>
              <a:t>Meetup‼</a:t>
            </a:r>
            <a:r>
              <a:rPr kumimoji="1" lang="ja-JP" altLang="en-US" sz="1100" dirty="0">
                <a:solidFill>
                  <a:schemeClr val="tx1"/>
                </a:solidFill>
                <a:latin typeface="BIZ UDPゴシック" panose="020B0400000000000000" pitchFamily="50" charset="-128"/>
                <a:ea typeface="BIZ UDPゴシック" panose="020B0400000000000000" pitchFamily="50" charset="-128"/>
              </a:rPr>
              <a:t>参加企業</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庁内部局</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30E87079-9D57-48F4-9260-29D334A3FBD1}"/>
              </a:ext>
            </a:extLst>
          </p:cNvPr>
          <p:cNvSpPr/>
          <p:nvPr/>
        </p:nvSpPr>
        <p:spPr>
          <a:xfrm>
            <a:off x="1002543" y="3803980"/>
            <a:ext cx="2691871" cy="1330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事業企画や連携先の検討に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健康イベント、健康教室、介護予防教室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集団健診での併用</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健康経営のコンテンツとして</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ｰ商業施設、店舗での健康チェック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65027E4D-B0FE-416E-AD37-7FF0A4C68D29}"/>
              </a:ext>
            </a:extLst>
          </p:cNvPr>
          <p:cNvPicPr>
            <a:picLocks noChangeAspect="1"/>
          </p:cNvPicPr>
          <p:nvPr/>
        </p:nvPicPr>
        <p:blipFill>
          <a:blip r:embed="rId3"/>
          <a:stretch>
            <a:fillRect/>
          </a:stretch>
        </p:blipFill>
        <p:spPr>
          <a:xfrm>
            <a:off x="7073921" y="1110791"/>
            <a:ext cx="2601866" cy="3638494"/>
          </a:xfrm>
          <a:prstGeom prst="rect">
            <a:avLst/>
          </a:prstGeom>
          <a:ln w="3175">
            <a:solidFill>
              <a:schemeClr val="bg1">
                <a:lumMod val="95000"/>
              </a:schemeClr>
            </a:solidFill>
          </a:ln>
        </p:spPr>
      </p:pic>
      <p:sp>
        <p:nvSpPr>
          <p:cNvPr id="3" name="正方形/長方形 2">
            <a:extLst>
              <a:ext uri="{FF2B5EF4-FFF2-40B4-BE49-F238E27FC236}">
                <a16:creationId xmlns:a16="http://schemas.microsoft.com/office/drawing/2014/main" id="{CC6C6896-4E67-66DD-3635-7ECB9FB5540B}"/>
              </a:ext>
            </a:extLst>
          </p:cNvPr>
          <p:cNvSpPr/>
          <p:nvPr/>
        </p:nvSpPr>
        <p:spPr>
          <a:xfrm>
            <a:off x="0" y="0"/>
            <a:ext cx="9906000" cy="44801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834063" algn="l"/>
              </a:tabLst>
            </a:pPr>
            <a:r>
              <a:rPr kumimoji="1" lang="ja-JP" altLang="en-US" sz="1600" b="1" dirty="0">
                <a:latin typeface="BIZ UDPゴシック" panose="020B0400000000000000" pitchFamily="50" charset="-128"/>
                <a:ea typeface="BIZ UDPゴシック" panose="020B0400000000000000" pitchFamily="50" charset="-128"/>
              </a:rPr>
              <a:t>「</a:t>
            </a:r>
            <a:r>
              <a:rPr kumimoji="1" lang="en-US" altLang="ja-JP" sz="1600" b="1" dirty="0">
                <a:latin typeface="BIZ UDPゴシック" panose="020B0400000000000000" pitchFamily="50" charset="-128"/>
                <a:ea typeface="BIZ UDPゴシック" panose="020B0400000000000000" pitchFamily="50" charset="-128"/>
              </a:rPr>
              <a:t>10</a:t>
            </a:r>
            <a:r>
              <a:rPr kumimoji="1" lang="ja-JP" altLang="en-US" sz="1600" b="1" dirty="0">
                <a:latin typeface="BIZ UDPゴシック" panose="020B0400000000000000" pitchFamily="50" charset="-128"/>
                <a:ea typeface="BIZ UDPゴシック" panose="020B0400000000000000" pitchFamily="50" charset="-128"/>
              </a:rPr>
              <a:t>歳若返り」プロジェクトの総括について　 </a:t>
            </a:r>
            <a:r>
              <a:rPr kumimoji="1" lang="ja-JP" altLang="en-US" b="1" dirty="0">
                <a:latin typeface="BIZ UDPゴシック" panose="020B0400000000000000" pitchFamily="50" charset="-128"/>
                <a:ea typeface="BIZ UDPゴシック" panose="020B0400000000000000" pitchFamily="50" charset="-128"/>
              </a:rPr>
              <a:t>❸ 成果の継承・活用</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88CA11BF-8A1F-4B29-8F02-E39C18AF7D4E}"/>
              </a:ext>
            </a:extLst>
          </p:cNvPr>
          <p:cNvSpPr txBox="1"/>
          <p:nvPr/>
        </p:nvSpPr>
        <p:spPr>
          <a:xfrm>
            <a:off x="283453" y="5981293"/>
            <a:ext cx="5293382" cy="634341"/>
          </a:xfrm>
          <a:prstGeom prst="rect">
            <a:avLst/>
          </a:prstGeom>
          <a:noFill/>
        </p:spPr>
        <p:txBody>
          <a:bodyPr wrap="square" rtlCol="0">
            <a:spAutoFit/>
          </a:bodyPr>
          <a:lstStyle/>
          <a:p>
            <a:pPr>
              <a:lnSpc>
                <a:spcPts val="2300"/>
              </a:lnSpc>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歳若返り」の</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や</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YouTube</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登録者に健康づくりの取組を継続いただけるよう、健活</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とアスマイルの活用を案内</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B6131E04-990E-4043-8205-30E08414A9A6}"/>
              </a:ext>
            </a:extLst>
          </p:cNvPr>
          <p:cNvSpPr/>
          <p:nvPr/>
        </p:nvSpPr>
        <p:spPr>
          <a:xfrm>
            <a:off x="2294720" y="4840705"/>
            <a:ext cx="2789773" cy="1223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500"/>
              </a:lnSpc>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52832DF1-F317-4923-917B-765A08CF33D6}"/>
              </a:ext>
            </a:extLst>
          </p:cNvPr>
          <p:cNvSpPr/>
          <p:nvPr/>
        </p:nvSpPr>
        <p:spPr>
          <a:xfrm>
            <a:off x="569229" y="2507828"/>
            <a:ext cx="335412" cy="1204153"/>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周知先</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B85765BA-D526-43A8-AE9E-F24A11FDE478}"/>
              </a:ext>
            </a:extLst>
          </p:cNvPr>
          <p:cNvSpPr/>
          <p:nvPr/>
        </p:nvSpPr>
        <p:spPr>
          <a:xfrm>
            <a:off x="560745" y="3858194"/>
            <a:ext cx="335412" cy="11075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活用方法</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09387B56-90A2-404A-8AE3-9B281F1A00D1}"/>
              </a:ext>
            </a:extLst>
          </p:cNvPr>
          <p:cNvSpPr/>
          <p:nvPr/>
        </p:nvSpPr>
        <p:spPr>
          <a:xfrm>
            <a:off x="116840" y="708758"/>
            <a:ext cx="9672320" cy="4402368"/>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CF922FD-50AF-4BA4-9D11-C172944E6C74}"/>
              </a:ext>
            </a:extLst>
          </p:cNvPr>
          <p:cNvSpPr/>
          <p:nvPr/>
        </p:nvSpPr>
        <p:spPr>
          <a:xfrm>
            <a:off x="236948" y="605273"/>
            <a:ext cx="4022533" cy="39385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6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16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歳若返り」実践ガイドブックの発信</a:t>
            </a:r>
            <a:endParaRPr lang="en-US" altLang="ja-JP" sz="16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id="{DE9A506D-082F-4EE6-A4E9-524F9AFA6568}"/>
              </a:ext>
            </a:extLst>
          </p:cNvPr>
          <p:cNvSpPr/>
          <p:nvPr/>
        </p:nvSpPr>
        <p:spPr>
          <a:xfrm>
            <a:off x="116840" y="5355771"/>
            <a:ext cx="9672320" cy="1380695"/>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6BA4D21-E4EA-408A-B180-8194FB80474B}"/>
              </a:ext>
            </a:extLst>
          </p:cNvPr>
          <p:cNvSpPr/>
          <p:nvPr/>
        </p:nvSpPr>
        <p:spPr>
          <a:xfrm>
            <a:off x="283453" y="5229222"/>
            <a:ext cx="4022533" cy="69898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altLang="en-US" sz="16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フォロワー、チャンネル登録者への</a:t>
            </a:r>
            <a:endParaRPr lang="en-US" altLang="ja-JP" sz="16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600" b="1"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健康づくりの継続の働きかけ</a:t>
            </a:r>
            <a:endParaRPr lang="en-US" altLang="ja-JP" sz="16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841A7E80-5005-BE48-A886-2754983EC82F}"/>
              </a:ext>
            </a:extLst>
          </p:cNvPr>
          <p:cNvSpPr/>
          <p:nvPr/>
        </p:nvSpPr>
        <p:spPr>
          <a:xfrm>
            <a:off x="9330267" y="78636"/>
            <a:ext cx="466877" cy="2871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９</a:t>
            </a:r>
          </a:p>
        </p:txBody>
      </p:sp>
      <p:pic>
        <p:nvPicPr>
          <p:cNvPr id="7" name="図 6">
            <a:extLst>
              <a:ext uri="{FF2B5EF4-FFF2-40B4-BE49-F238E27FC236}">
                <a16:creationId xmlns:a16="http://schemas.microsoft.com/office/drawing/2014/main" id="{BE090917-87BE-52EA-D0FA-187443FC6E80}"/>
              </a:ext>
            </a:extLst>
          </p:cNvPr>
          <p:cNvPicPr>
            <a:picLocks noChangeAspect="1"/>
          </p:cNvPicPr>
          <p:nvPr/>
        </p:nvPicPr>
        <p:blipFill>
          <a:blip r:embed="rId4"/>
          <a:stretch>
            <a:fillRect/>
          </a:stretch>
        </p:blipFill>
        <p:spPr>
          <a:xfrm>
            <a:off x="3955594" y="2486134"/>
            <a:ext cx="2011854" cy="1883827"/>
          </a:xfrm>
          <a:prstGeom prst="rect">
            <a:avLst/>
          </a:prstGeom>
        </p:spPr>
      </p:pic>
      <p:pic>
        <p:nvPicPr>
          <p:cNvPr id="10" name="図 9">
            <a:extLst>
              <a:ext uri="{FF2B5EF4-FFF2-40B4-BE49-F238E27FC236}">
                <a16:creationId xmlns:a16="http://schemas.microsoft.com/office/drawing/2014/main" id="{BF126572-10CE-1221-D607-9B401E31A98F}"/>
              </a:ext>
            </a:extLst>
          </p:cNvPr>
          <p:cNvPicPr>
            <a:picLocks noChangeAspect="1"/>
          </p:cNvPicPr>
          <p:nvPr/>
        </p:nvPicPr>
        <p:blipFill>
          <a:blip r:embed="rId5"/>
          <a:stretch>
            <a:fillRect/>
          </a:stretch>
        </p:blipFill>
        <p:spPr>
          <a:xfrm>
            <a:off x="5196061" y="3153086"/>
            <a:ext cx="2188654" cy="1889924"/>
          </a:xfrm>
          <a:prstGeom prst="rect">
            <a:avLst/>
          </a:prstGeom>
        </p:spPr>
      </p:pic>
      <p:pic>
        <p:nvPicPr>
          <p:cNvPr id="16" name="図 15">
            <a:extLst>
              <a:ext uri="{FF2B5EF4-FFF2-40B4-BE49-F238E27FC236}">
                <a16:creationId xmlns:a16="http://schemas.microsoft.com/office/drawing/2014/main" id="{A176378D-9B5B-630F-9EF4-FAB99D59F6BF}"/>
              </a:ext>
            </a:extLst>
          </p:cNvPr>
          <p:cNvPicPr>
            <a:picLocks noChangeAspect="1"/>
          </p:cNvPicPr>
          <p:nvPr/>
        </p:nvPicPr>
        <p:blipFill>
          <a:blip r:embed="rId6"/>
          <a:stretch>
            <a:fillRect/>
          </a:stretch>
        </p:blipFill>
        <p:spPr>
          <a:xfrm>
            <a:off x="5588441" y="5494723"/>
            <a:ext cx="1999661" cy="1133954"/>
          </a:xfrm>
          <a:prstGeom prst="rect">
            <a:avLst/>
          </a:prstGeom>
        </p:spPr>
      </p:pic>
      <p:pic>
        <p:nvPicPr>
          <p:cNvPr id="24" name="図 23">
            <a:extLst>
              <a:ext uri="{FF2B5EF4-FFF2-40B4-BE49-F238E27FC236}">
                <a16:creationId xmlns:a16="http://schemas.microsoft.com/office/drawing/2014/main" id="{846A0F6C-FAD6-7295-6F0A-97390B29CB92}"/>
              </a:ext>
            </a:extLst>
          </p:cNvPr>
          <p:cNvPicPr>
            <a:picLocks noChangeAspect="1"/>
          </p:cNvPicPr>
          <p:nvPr/>
        </p:nvPicPr>
        <p:blipFill>
          <a:blip r:embed="rId7"/>
          <a:stretch>
            <a:fillRect/>
          </a:stretch>
        </p:blipFill>
        <p:spPr>
          <a:xfrm>
            <a:off x="7665561" y="5491334"/>
            <a:ext cx="1956986" cy="1109568"/>
          </a:xfrm>
          <a:prstGeom prst="rect">
            <a:avLst/>
          </a:prstGeom>
        </p:spPr>
      </p:pic>
    </p:spTree>
    <p:extLst>
      <p:ext uri="{BB962C8B-B14F-4D97-AF65-F5344CB8AC3E}">
        <p14:creationId xmlns:p14="http://schemas.microsoft.com/office/powerpoint/2010/main" val="227387698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1947</Words>
  <Application>Microsoft Office PowerPoint</Application>
  <PresentationFormat>A4 210 x 297 mm</PresentationFormat>
  <Paragraphs>210</Paragraphs>
  <Slides>10</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BIZ UDPゴシック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2026-03-31T06:10:48Z</dcterms:created>
  <dcterms:modified xsi:type="dcterms:W3CDTF">2026-03-31T06:17:39Z</dcterms:modified>
</cp:coreProperties>
</file>