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9" r:id="rId2"/>
    <p:sldId id="276" r:id="rId3"/>
    <p:sldId id="277" r:id="rId4"/>
    <p:sldId id="27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45" d="100"/>
          <a:sy n="45" d="100"/>
        </p:scale>
        <p:origin x="894" y="5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C512EB1-FF9A-49CF-B4ED-31475EBEF6DE}" type="datetimeFigureOut">
              <a:rPr kumimoji="1" lang="ja-JP" altLang="en-US" smtClean="0"/>
              <a:t>2019/4/12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2DC0F69-D65C-4ADC-BC3E-EC6C7DD02A44}" type="slidenum">
              <a:rPr kumimoji="1" lang="ja-JP" altLang="en-US" smtClean="0"/>
              <a:t>‹#›</a:t>
            </a:fld>
            <a:endParaRPr kumimoji="1" lang="ja-JP" altLang="en-US"/>
          </a:p>
        </p:txBody>
      </p:sp>
    </p:spTree>
    <p:extLst>
      <p:ext uri="{BB962C8B-B14F-4D97-AF65-F5344CB8AC3E}">
        <p14:creationId xmlns:p14="http://schemas.microsoft.com/office/powerpoint/2010/main" val="420912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FF967-82F8-4318-B359-6C301D6597D5}" type="datetime1">
              <a:rPr kumimoji="1" lang="ja-JP" altLang="en-US" smtClean="0"/>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359144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0859F-A6B3-445D-B1F9-02928AEAE787}" type="datetime1">
              <a:rPr kumimoji="1" lang="ja-JP" altLang="en-US" smtClean="0"/>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38793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6BBA13-7ABE-44C1-822A-CAC4600DFAA8}" type="datetime1">
              <a:rPr kumimoji="1" lang="ja-JP" altLang="en-US" smtClean="0"/>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5626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94BEFF-D19F-4ABA-824C-46B997920238}" type="datetime1">
              <a:rPr kumimoji="1" lang="ja-JP" altLang="en-US" smtClean="0"/>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10146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D7D7F9-A6F3-4454-8417-B4681EB67BD4}" type="datetime1">
              <a:rPr kumimoji="1" lang="ja-JP" altLang="en-US" smtClean="0"/>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1123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52C0F3-121D-4473-BE25-730377F1B24C}" type="datetime1">
              <a:rPr kumimoji="1" lang="ja-JP" altLang="en-US" smtClean="0"/>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37606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39CA190-8992-4EAD-84A3-40C333310DE2}" type="datetime1">
              <a:rPr kumimoji="1" lang="ja-JP" altLang="en-US" smtClean="0"/>
              <a:t>2019/4/12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96585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7EB99D-D6DF-4F20-A1AF-CDD8BA1ABFD7}" type="datetime1">
              <a:rPr kumimoji="1" lang="ja-JP" altLang="en-US" smtClean="0"/>
              <a:t>2019/4/12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52538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E7972-CF2D-4537-9A5D-78401A2CB609}" type="datetime1">
              <a:rPr kumimoji="1" lang="ja-JP" altLang="en-US" smtClean="0"/>
              <a:t>2019/4/12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9099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4F20C2-3252-4755-A07A-4C5E4370197D}" type="datetime1">
              <a:rPr kumimoji="1" lang="ja-JP" altLang="en-US" smtClean="0"/>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6916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47573F-64D1-4678-ABC9-86FEA829F52F}" type="datetime1">
              <a:rPr kumimoji="1" lang="ja-JP" altLang="en-US" smtClean="0"/>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42918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2EBCE-5942-4788-AEB1-B1604B94716B}" type="datetime1">
              <a:rPr kumimoji="1" lang="ja-JP" altLang="en-US" smtClean="0"/>
              <a:t>2019/4/12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56199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92897369"/>
              </p:ext>
            </p:extLst>
          </p:nvPr>
        </p:nvGraphicFramePr>
        <p:xfrm>
          <a:off x="200293" y="1021175"/>
          <a:ext cx="9495035" cy="5220843"/>
        </p:xfrm>
        <a:graphic>
          <a:graphicData uri="http://schemas.openxmlformats.org/drawingml/2006/table">
            <a:tbl>
              <a:tblPr firstCol="1" bandRow="1">
                <a:tableStyleId>{16D9F66E-5EB9-4882-86FB-DCBF35E3C3E4}</a:tableStyleId>
              </a:tblPr>
              <a:tblGrid>
                <a:gridCol w="2594672">
                  <a:extLst>
                    <a:ext uri="{9D8B030D-6E8A-4147-A177-3AD203B41FA5}">
                      <a16:colId xmlns:a16="http://schemas.microsoft.com/office/drawing/2014/main" val="1588717557"/>
                    </a:ext>
                  </a:extLst>
                </a:gridCol>
                <a:gridCol w="6900363">
                  <a:extLst>
                    <a:ext uri="{9D8B030D-6E8A-4147-A177-3AD203B41FA5}">
                      <a16:colId xmlns:a16="http://schemas.microsoft.com/office/drawing/2014/main" val="3696891513"/>
                    </a:ext>
                  </a:extLst>
                </a:gridCol>
              </a:tblGrid>
              <a:tr h="777920">
                <a:tc>
                  <a:txBody>
                    <a:bodyPr/>
                    <a:lstStyle/>
                    <a:p>
                      <a:pPr algn="ctr">
                        <a:lnSpc>
                          <a:spcPts val="2000"/>
                        </a:lnSpc>
                        <a:spcAft>
                          <a:spcPts val="0"/>
                        </a:spcAft>
                      </a:pPr>
                      <a:r>
                        <a:rPr lang="ja-JP" altLang="en-US" sz="1400" b="0" kern="100" spc="300" dirty="0" smtClean="0">
                          <a:effectLst/>
                          <a:latin typeface="Meiryo UI" panose="020B0604030504040204" pitchFamily="50" charset="-128"/>
                          <a:ea typeface="Meiryo UI" panose="020B0604030504040204" pitchFamily="50" charset="-128"/>
                          <a:cs typeface="Times New Roman" panose="02020603050405020304" pitchFamily="18" charset="0"/>
                        </a:rPr>
                        <a:t>分野</a:t>
                      </a:r>
                      <a:endParaRPr lang="ja-JP" sz="1400" b="0" kern="100" spc="3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2000"/>
                        </a:lnSpc>
                        <a:spcAft>
                          <a:spcPts val="0"/>
                        </a:spcAft>
                      </a:pPr>
                      <a:r>
                        <a:rPr lang="ja-JP" altLang="en-US" sz="1400" kern="100" spc="300" dirty="0" smtClean="0">
                          <a:effectLst/>
                          <a:latin typeface="Meiryo UI" panose="020B0604030504040204" pitchFamily="50" charset="-128"/>
                          <a:ea typeface="Meiryo UI" panose="020B0604030504040204" pitchFamily="50" charset="-128"/>
                          <a:cs typeface="Times New Roman" panose="02020603050405020304" pitchFamily="18" charset="0"/>
                        </a:rPr>
                        <a:t>内容</a:t>
                      </a:r>
                      <a:endParaRPr lang="ja-JP" sz="1200" kern="100" spc="3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12717618"/>
                  </a:ext>
                </a:extLst>
              </a:tr>
              <a:tr h="1163526">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１</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運動</a:t>
                      </a:r>
                      <a:r>
                        <a:rPr lang="ja-JP" sz="1400" b="0" kern="100" dirty="0">
                          <a:effectLst/>
                          <a:latin typeface="Meiryo UI" panose="020B0604030504040204" pitchFamily="50" charset="-128"/>
                          <a:ea typeface="Meiryo UI" panose="020B0604030504040204" pitchFamily="50" charset="-128"/>
                        </a:rPr>
                        <a:t>と笑い、音楽</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　</a:t>
                      </a:r>
                      <a:r>
                        <a:rPr lang="ja-JP" sz="1400" kern="100" dirty="0" smtClean="0">
                          <a:effectLst/>
                          <a:latin typeface="Meiryo UI" panose="020B0604030504040204" pitchFamily="50" charset="-128"/>
                          <a:ea typeface="Meiryo UI" panose="020B0604030504040204" pitchFamily="50" charset="-128"/>
                        </a:rPr>
                        <a:t>笑いと</a:t>
                      </a:r>
                      <a:r>
                        <a:rPr lang="ja-JP" altLang="en-US" sz="1400" kern="100" dirty="0" smtClean="0">
                          <a:effectLst/>
                          <a:latin typeface="Meiryo UI" panose="020B0604030504040204" pitchFamily="50" charset="-128"/>
                          <a:ea typeface="Meiryo UI" panose="020B0604030504040204" pitchFamily="50" charset="-128"/>
                        </a:rPr>
                        <a:t>運動</a:t>
                      </a:r>
                      <a:r>
                        <a:rPr lang="ja-JP" sz="1400" kern="100" dirty="0" smtClean="0">
                          <a:effectLst/>
                          <a:latin typeface="Meiryo UI" panose="020B0604030504040204" pitchFamily="50" charset="-128"/>
                          <a:ea typeface="Meiryo UI" panose="020B0604030504040204" pitchFamily="50" charset="-128"/>
                        </a:rPr>
                        <a:t>を連携した実践による健康・ストレスの分析</a:t>
                      </a:r>
                    </a:p>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②　　◎</a:t>
                      </a:r>
                      <a:r>
                        <a:rPr lang="ja-JP" sz="1400" kern="100" dirty="0" smtClean="0">
                          <a:effectLst/>
                          <a:latin typeface="Meiryo UI" panose="020B0604030504040204" pitchFamily="50" charset="-128"/>
                          <a:ea typeface="Meiryo UI" panose="020B0604030504040204" pitchFamily="50" charset="-128"/>
                        </a:rPr>
                        <a:t>　楽器</a:t>
                      </a:r>
                      <a:r>
                        <a:rPr lang="ja-JP" sz="1400" kern="100" dirty="0">
                          <a:effectLst/>
                          <a:latin typeface="Meiryo UI" panose="020B0604030504040204" pitchFamily="50" charset="-128"/>
                          <a:ea typeface="Meiryo UI" panose="020B0604030504040204" pitchFamily="50" charset="-128"/>
                        </a:rPr>
                        <a:t>演奏の実践による認知機能向上の分析</a:t>
                      </a:r>
                    </a:p>
                    <a:p>
                      <a:pPr algn="l">
                        <a:lnSpc>
                          <a:spcPct val="150000"/>
                        </a:lnSpc>
                        <a:spcAft>
                          <a:spcPts val="0"/>
                        </a:spcAft>
                      </a:pPr>
                      <a:r>
                        <a:rPr lang="ja-JP" altLang="en-US" sz="1400" kern="100" baseline="0" dirty="0" smtClean="0">
                          <a:effectLst/>
                          <a:latin typeface="Meiryo UI" panose="020B0604030504040204" pitchFamily="50" charset="-128"/>
                          <a:ea typeface="Meiryo UI" panose="020B0604030504040204" pitchFamily="50" charset="-128"/>
                        </a:rPr>
                        <a:t>③　　 </a:t>
                      </a:r>
                      <a:r>
                        <a:rPr lang="ja-JP" sz="1400" kern="100" dirty="0" smtClean="0">
                          <a:effectLst/>
                          <a:latin typeface="Meiryo UI" panose="020B0604030504040204" pitchFamily="50" charset="-128"/>
                          <a:ea typeface="Meiryo UI" panose="020B0604030504040204" pitchFamily="50" charset="-128"/>
                        </a:rPr>
                        <a:t>・　身体</a:t>
                      </a:r>
                      <a:r>
                        <a:rPr lang="ja-JP" sz="1400" kern="100" dirty="0">
                          <a:effectLst/>
                          <a:latin typeface="Meiryo UI" panose="020B0604030504040204" pitchFamily="50" charset="-128"/>
                          <a:ea typeface="Meiryo UI" panose="020B0604030504040204" pitchFamily="50" charset="-128"/>
                        </a:rPr>
                        <a:t>補助ロボットと</a:t>
                      </a:r>
                      <a:r>
                        <a:rPr lang="en-US" sz="1400" kern="100" dirty="0">
                          <a:effectLst/>
                          <a:latin typeface="Meiryo UI" panose="020B0604030504040204" pitchFamily="50" charset="-128"/>
                          <a:ea typeface="Meiryo UI" panose="020B0604030504040204" pitchFamily="50" charset="-128"/>
                        </a:rPr>
                        <a:t>VR</a:t>
                      </a:r>
                      <a:r>
                        <a:rPr lang="ja-JP" sz="1400" kern="100" dirty="0">
                          <a:effectLst/>
                          <a:latin typeface="Meiryo UI" panose="020B0604030504040204" pitchFamily="50" charset="-128"/>
                          <a:ea typeface="Meiryo UI" panose="020B0604030504040204" pitchFamily="50" charset="-128"/>
                        </a:rPr>
                        <a:t>の活用による活動</a:t>
                      </a:r>
                      <a:r>
                        <a:rPr lang="ja-JP" sz="1400" kern="100" dirty="0" smtClean="0">
                          <a:effectLst/>
                          <a:latin typeface="Meiryo UI" panose="020B0604030504040204" pitchFamily="50" charset="-128"/>
                          <a:ea typeface="Meiryo UI" panose="020B0604030504040204" pitchFamily="50" charset="-128"/>
                        </a:rPr>
                        <a:t>支援</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75490019"/>
                  </a:ext>
                </a:extLst>
              </a:tr>
              <a:tr h="904037">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２</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口</a:t>
                      </a:r>
                      <a:r>
                        <a:rPr lang="ja-JP" sz="1400" b="0" kern="100" dirty="0">
                          <a:effectLst/>
                          <a:latin typeface="Meiryo UI" panose="020B0604030504040204" pitchFamily="50" charset="-128"/>
                          <a:ea typeface="Meiryo UI" panose="020B0604030504040204" pitchFamily="50" charset="-128"/>
                        </a:rPr>
                        <a:t>の健康、食</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a:t>
                      </a:r>
                      <a:r>
                        <a:rPr lang="ja-JP" sz="1400" kern="100" dirty="0" smtClean="0">
                          <a:effectLst/>
                          <a:latin typeface="Meiryo UI" panose="020B0604030504040204" pitchFamily="50" charset="-128"/>
                          <a:ea typeface="Meiryo UI" panose="020B0604030504040204" pitchFamily="50" charset="-128"/>
                        </a:rPr>
                        <a:t>　口腔内</a:t>
                      </a:r>
                      <a:r>
                        <a:rPr lang="ja-JP" sz="1400" kern="100" dirty="0">
                          <a:effectLst/>
                          <a:latin typeface="Meiryo UI" panose="020B0604030504040204" pitchFamily="50" charset="-128"/>
                          <a:ea typeface="Meiryo UI" panose="020B0604030504040204" pitchFamily="50" charset="-128"/>
                        </a:rPr>
                        <a:t>細菌と腸内細菌の</a:t>
                      </a:r>
                      <a:r>
                        <a:rPr lang="ja-JP" sz="1400" kern="100" dirty="0" smtClean="0">
                          <a:effectLst/>
                          <a:latin typeface="Meiryo UI" panose="020B0604030504040204" pitchFamily="50" charset="-128"/>
                          <a:ea typeface="Meiryo UI" panose="020B0604030504040204" pitchFamily="50" charset="-128"/>
                        </a:rPr>
                        <a:t>分析</a:t>
                      </a:r>
                      <a:endParaRPr lang="ja-JP" sz="1400" kern="100" dirty="0">
                        <a:effectLst/>
                        <a:latin typeface="Meiryo UI" panose="020B0604030504040204" pitchFamily="50" charset="-128"/>
                        <a:ea typeface="Meiryo UI" panose="020B0604030504040204" pitchFamily="50" charset="-128"/>
                      </a:endParaRPr>
                    </a:p>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②　</a:t>
                      </a:r>
                      <a:r>
                        <a:rPr lang="en-US" altLang="ja-JP" sz="1400" kern="100" dirty="0" smtClean="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　</a:t>
                      </a:r>
                      <a:r>
                        <a:rPr lang="ja-JP" sz="1400" kern="100" dirty="0" smtClean="0">
                          <a:effectLst/>
                          <a:latin typeface="Meiryo UI" panose="020B0604030504040204" pitchFamily="50" charset="-128"/>
                          <a:ea typeface="Meiryo UI" panose="020B0604030504040204" pitchFamily="50" charset="-128"/>
                        </a:rPr>
                        <a:t>・　塩分</a:t>
                      </a:r>
                      <a:r>
                        <a:rPr lang="ja-JP" sz="1400" kern="100" dirty="0">
                          <a:effectLst/>
                          <a:latin typeface="Meiryo UI" panose="020B0604030504040204" pitchFamily="50" charset="-128"/>
                          <a:ea typeface="Meiryo UI" panose="020B0604030504040204" pitchFamily="50" charset="-128"/>
                        </a:rPr>
                        <a:t>を減らしカルシウムを増やす日本食の介入</a:t>
                      </a:r>
                      <a:r>
                        <a:rPr lang="ja-JP" sz="1400" kern="100" dirty="0" smtClean="0">
                          <a:effectLst/>
                          <a:latin typeface="Meiryo UI" panose="020B0604030504040204" pitchFamily="50" charset="-128"/>
                          <a:ea typeface="Meiryo UI" panose="020B0604030504040204" pitchFamily="50" charset="-128"/>
                        </a:rPr>
                        <a:t>研究</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58335739"/>
                  </a:ext>
                </a:extLst>
              </a:tr>
              <a:tr h="490441">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３</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認知症</a:t>
                      </a:r>
                      <a:r>
                        <a:rPr lang="ja-JP" sz="1400" b="0" kern="100" dirty="0">
                          <a:effectLst/>
                          <a:latin typeface="Meiryo UI" panose="020B0604030504040204" pitchFamily="50" charset="-128"/>
                          <a:ea typeface="Meiryo UI" panose="020B0604030504040204" pitchFamily="50" charset="-128"/>
                        </a:rPr>
                        <a:t>予防</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a:t>
                      </a:r>
                      <a:r>
                        <a:rPr lang="ja-JP" sz="1400" kern="100" dirty="0" smtClean="0">
                          <a:effectLst/>
                          <a:latin typeface="Meiryo UI" panose="020B0604030504040204" pitchFamily="50" charset="-128"/>
                          <a:ea typeface="Meiryo UI" panose="020B0604030504040204" pitchFamily="50" charset="-128"/>
                        </a:rPr>
                        <a:t>　</a:t>
                      </a:r>
                      <a:r>
                        <a:rPr lang="en-US" sz="1400" kern="100" dirty="0" smtClean="0">
                          <a:effectLst/>
                          <a:latin typeface="Meiryo UI" panose="020B0604030504040204" pitchFamily="50" charset="-128"/>
                          <a:ea typeface="Meiryo UI" panose="020B0604030504040204" pitchFamily="50" charset="-128"/>
                        </a:rPr>
                        <a:t>AI</a:t>
                      </a:r>
                      <a:r>
                        <a:rPr lang="ja-JP" sz="1400" kern="100" dirty="0">
                          <a:effectLst/>
                          <a:latin typeface="Meiryo UI" panose="020B0604030504040204" pitchFamily="50" charset="-128"/>
                          <a:ea typeface="Meiryo UI" panose="020B0604030504040204" pitchFamily="50" charset="-128"/>
                        </a:rPr>
                        <a:t>・ロボットによるコミュニケーションの実践と分析</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51447015"/>
                  </a:ext>
                </a:extLst>
              </a:tr>
              <a:tr h="490441">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４</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アンチエイジング</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a:t>
                      </a:r>
                      <a:r>
                        <a:rPr lang="ja-JP" sz="1400" kern="100" dirty="0" smtClean="0">
                          <a:effectLst/>
                          <a:latin typeface="Meiryo UI" panose="020B0604030504040204" pitchFamily="50" charset="-128"/>
                          <a:ea typeface="Meiryo UI" panose="020B0604030504040204" pitchFamily="50" charset="-128"/>
                        </a:rPr>
                        <a:t>　アンチエイジング</a:t>
                      </a:r>
                      <a:r>
                        <a:rPr lang="ja-JP" sz="1400" kern="100" dirty="0">
                          <a:effectLst/>
                          <a:latin typeface="Meiryo UI" panose="020B0604030504040204" pitchFamily="50" charset="-128"/>
                          <a:ea typeface="Meiryo UI" panose="020B0604030504040204" pitchFamily="50" charset="-128"/>
                        </a:rPr>
                        <a:t>を通じた心身の健康への効果</a:t>
                      </a:r>
                      <a:r>
                        <a:rPr lang="ja-JP" sz="1400" kern="100" dirty="0" smtClean="0">
                          <a:effectLst/>
                          <a:latin typeface="Meiryo UI" panose="020B0604030504040204" pitchFamily="50" charset="-128"/>
                          <a:ea typeface="Meiryo UI" panose="020B0604030504040204" pitchFamily="50" charset="-128"/>
                        </a:rPr>
                        <a:t>分析</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19649188"/>
                  </a:ext>
                </a:extLst>
              </a:tr>
              <a:tr h="490441">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５</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企業</a:t>
                      </a:r>
                      <a:r>
                        <a:rPr lang="ja-JP" sz="1400" b="0" kern="100" dirty="0">
                          <a:effectLst/>
                          <a:latin typeface="Meiryo UI" panose="020B0604030504040204" pitchFamily="50" charset="-128"/>
                          <a:ea typeface="Meiryo UI" panose="020B0604030504040204" pitchFamily="50" charset="-128"/>
                        </a:rPr>
                        <a:t>の取組み促進</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a:t>
                      </a:r>
                      <a:r>
                        <a:rPr lang="ja-JP" sz="1400" kern="100" dirty="0" smtClean="0">
                          <a:effectLst/>
                          <a:latin typeface="Meiryo UI" panose="020B0604030504040204" pitchFamily="50" charset="-128"/>
                          <a:ea typeface="Meiryo UI" panose="020B0604030504040204" pitchFamily="50" charset="-128"/>
                        </a:rPr>
                        <a:t>　企業</a:t>
                      </a:r>
                      <a:r>
                        <a:rPr lang="ja-JP" sz="1400" kern="100" dirty="0">
                          <a:effectLst/>
                          <a:latin typeface="Meiryo UI" panose="020B0604030504040204" pitchFamily="50" charset="-128"/>
                          <a:ea typeface="Meiryo UI" panose="020B0604030504040204" pitchFamily="50" charset="-128"/>
                        </a:rPr>
                        <a:t>や商工会に地域での取組みを</a:t>
                      </a:r>
                      <a:r>
                        <a:rPr lang="ja-JP" sz="1400" kern="100" dirty="0" smtClean="0">
                          <a:effectLst/>
                          <a:latin typeface="Meiryo UI" panose="020B0604030504040204" pitchFamily="50" charset="-128"/>
                          <a:ea typeface="Meiryo UI" panose="020B0604030504040204" pitchFamily="50" charset="-128"/>
                        </a:rPr>
                        <a:t>働きかけ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2240902"/>
                  </a:ext>
                </a:extLst>
              </a:tr>
              <a:tr h="904037">
                <a:tc>
                  <a:txBody>
                    <a:bodyPr/>
                    <a:lstStyle/>
                    <a:p>
                      <a:pPr algn="just">
                        <a:lnSpc>
                          <a:spcPts val="2000"/>
                        </a:lnSpc>
                        <a:spcAft>
                          <a:spcPts val="0"/>
                        </a:spcAft>
                      </a:pPr>
                      <a:r>
                        <a:rPr lang="en-US" sz="1400" b="0" kern="100" dirty="0">
                          <a:effectLst/>
                          <a:latin typeface="Meiryo UI" panose="020B0604030504040204" pitchFamily="50" charset="-128"/>
                          <a:ea typeface="Meiryo UI" panose="020B0604030504040204" pitchFamily="50" charset="-128"/>
                        </a:rPr>
                        <a:t>(</a:t>
                      </a:r>
                      <a:r>
                        <a:rPr lang="ja-JP" sz="1400" b="0" kern="100" dirty="0">
                          <a:effectLst/>
                          <a:latin typeface="Meiryo UI" panose="020B0604030504040204" pitchFamily="50" charset="-128"/>
                          <a:ea typeface="Meiryo UI" panose="020B0604030504040204" pitchFamily="50" charset="-128"/>
                        </a:rPr>
                        <a:t>６</a:t>
                      </a:r>
                      <a:r>
                        <a:rPr lang="en-US" sz="1400" b="0" kern="100" dirty="0" smtClean="0">
                          <a:effectLst/>
                          <a:latin typeface="Meiryo UI" panose="020B0604030504040204" pitchFamily="50" charset="-128"/>
                          <a:ea typeface="Meiryo UI" panose="020B0604030504040204" pitchFamily="50" charset="-128"/>
                        </a:rPr>
                        <a:t>)</a:t>
                      </a:r>
                      <a:r>
                        <a:rPr lang="ja-JP" altLang="en-US" sz="1400" b="0" kern="100" dirty="0" smtClean="0">
                          <a:effectLst/>
                          <a:latin typeface="Meiryo UI" panose="020B0604030504040204" pitchFamily="50" charset="-128"/>
                          <a:ea typeface="Meiryo UI" panose="020B0604030504040204" pitchFamily="50" charset="-128"/>
                        </a:rPr>
                        <a:t>　</a:t>
                      </a:r>
                      <a:r>
                        <a:rPr lang="ja-JP" sz="1400" b="0" kern="100" dirty="0" smtClean="0">
                          <a:effectLst/>
                          <a:latin typeface="Meiryo UI" panose="020B0604030504040204" pitchFamily="50" charset="-128"/>
                          <a:ea typeface="Meiryo UI" panose="020B0604030504040204" pitchFamily="50" charset="-128"/>
                        </a:rPr>
                        <a:t>高齢</a:t>
                      </a:r>
                      <a:r>
                        <a:rPr lang="ja-JP" sz="1400" b="0" kern="100" dirty="0">
                          <a:effectLst/>
                          <a:latin typeface="Meiryo UI" panose="020B0604030504040204" pitchFamily="50" charset="-128"/>
                          <a:ea typeface="Meiryo UI" panose="020B0604030504040204" pitchFamily="50" charset="-128"/>
                        </a:rPr>
                        <a:t>社会のまちづくり</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①　　○</a:t>
                      </a:r>
                      <a:r>
                        <a:rPr lang="ja-JP" sz="1400" kern="100" dirty="0" smtClean="0">
                          <a:effectLst/>
                          <a:latin typeface="Meiryo UI" panose="020B0604030504040204" pitchFamily="50" charset="-128"/>
                          <a:ea typeface="Meiryo UI" panose="020B0604030504040204" pitchFamily="50" charset="-128"/>
                        </a:rPr>
                        <a:t>　地域</a:t>
                      </a:r>
                      <a:r>
                        <a:rPr lang="ja-JP" sz="1400" kern="100" dirty="0">
                          <a:effectLst/>
                          <a:latin typeface="Meiryo UI" panose="020B0604030504040204" pitchFamily="50" charset="-128"/>
                          <a:ea typeface="Meiryo UI" panose="020B0604030504040204" pitchFamily="50" charset="-128"/>
                        </a:rPr>
                        <a:t>のサロン活動と健康度のデータ</a:t>
                      </a:r>
                      <a:r>
                        <a:rPr lang="ja-JP" sz="1400" kern="100" dirty="0" smtClean="0">
                          <a:effectLst/>
                          <a:latin typeface="Meiryo UI" panose="020B0604030504040204" pitchFamily="50" charset="-128"/>
                          <a:ea typeface="Meiryo UI" panose="020B0604030504040204" pitchFamily="50" charset="-128"/>
                        </a:rPr>
                        <a:t>分析</a:t>
                      </a:r>
                      <a:endParaRPr lang="ja-JP" sz="1400" kern="100" dirty="0">
                        <a:effectLst/>
                        <a:latin typeface="Meiryo UI" panose="020B0604030504040204" pitchFamily="50" charset="-128"/>
                        <a:ea typeface="Meiryo UI" panose="020B0604030504040204" pitchFamily="50" charset="-128"/>
                      </a:endParaRPr>
                    </a:p>
                    <a:p>
                      <a:pPr algn="l">
                        <a:lnSpc>
                          <a:spcPct val="150000"/>
                        </a:lnSpc>
                        <a:spcAft>
                          <a:spcPts val="0"/>
                        </a:spcAft>
                      </a:pPr>
                      <a:r>
                        <a:rPr lang="ja-JP" altLang="en-US" sz="1400" kern="100" dirty="0" smtClean="0">
                          <a:effectLst/>
                          <a:latin typeface="Meiryo UI" panose="020B0604030504040204" pitchFamily="50" charset="-128"/>
                          <a:ea typeface="Meiryo UI" panose="020B0604030504040204" pitchFamily="50" charset="-128"/>
                        </a:rPr>
                        <a:t>②　　</a:t>
                      </a:r>
                      <a:r>
                        <a:rPr lang="en-US" altLang="ja-JP" sz="1400" kern="100" dirty="0" smtClean="0">
                          <a:effectLst/>
                          <a:latin typeface="Meiryo UI" panose="020B0604030504040204" pitchFamily="50" charset="-128"/>
                          <a:ea typeface="Meiryo UI" panose="020B0604030504040204" pitchFamily="50" charset="-128"/>
                        </a:rPr>
                        <a:t> </a:t>
                      </a:r>
                      <a:r>
                        <a:rPr lang="ja-JP" sz="1400" kern="100" dirty="0" smtClean="0">
                          <a:effectLst/>
                          <a:latin typeface="Meiryo UI" panose="020B0604030504040204" pitchFamily="50" charset="-128"/>
                          <a:ea typeface="Meiryo UI" panose="020B0604030504040204" pitchFamily="50" charset="-128"/>
                        </a:rPr>
                        <a:t>・　郊外型</a:t>
                      </a:r>
                      <a:r>
                        <a:rPr lang="en-US" sz="1400" kern="100" dirty="0">
                          <a:effectLst/>
                          <a:latin typeface="Meiryo UI" panose="020B0604030504040204" pitchFamily="50" charset="-128"/>
                          <a:ea typeface="Meiryo UI" panose="020B0604030504040204" pitchFamily="50" charset="-128"/>
                        </a:rPr>
                        <a:t>NT</a:t>
                      </a:r>
                      <a:r>
                        <a:rPr lang="ja-JP" sz="1400" kern="100" dirty="0">
                          <a:effectLst/>
                          <a:latin typeface="Meiryo UI" panose="020B0604030504040204" pitchFamily="50" charset="-128"/>
                          <a:ea typeface="Meiryo UI" panose="020B0604030504040204" pitchFamily="50" charset="-128"/>
                        </a:rPr>
                        <a:t>における活動を促進するまちづくりの</a:t>
                      </a:r>
                      <a:r>
                        <a:rPr lang="ja-JP" sz="1400" kern="100" dirty="0" smtClean="0">
                          <a:effectLst/>
                          <a:latin typeface="Meiryo UI" panose="020B0604030504040204" pitchFamily="50" charset="-128"/>
                          <a:ea typeface="Meiryo UI" panose="020B0604030504040204" pitchFamily="50" charset="-128"/>
                        </a:rPr>
                        <a:t>実証</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80205853"/>
                  </a:ext>
                </a:extLst>
              </a:tr>
            </a:tbl>
          </a:graphicData>
        </a:graphic>
      </p:graphicFrame>
      <p:sp>
        <p:nvSpPr>
          <p:cNvPr id="5" name="テキスト ボックス 4"/>
          <p:cNvSpPr txBox="1"/>
          <p:nvPr/>
        </p:nvSpPr>
        <p:spPr>
          <a:xfrm>
            <a:off x="228600" y="711796"/>
            <a:ext cx="9520311"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現時点</a:t>
            </a:r>
            <a:r>
              <a:rPr kumimoji="1" lang="ja-JP" altLang="en-US" sz="1400" dirty="0" smtClean="0">
                <a:latin typeface="Meiryo UI" panose="020B0604030504040204" pitchFamily="50" charset="-128"/>
                <a:ea typeface="Meiryo UI" panose="020B0604030504040204" pitchFamily="50" charset="-128"/>
              </a:rPr>
              <a:t>でのモデル</a:t>
            </a:r>
            <a:r>
              <a:rPr kumimoji="1" lang="ja-JP" altLang="en-US" sz="1400" dirty="0">
                <a:latin typeface="Meiryo UI" panose="020B0604030504040204" pitchFamily="50" charset="-128"/>
                <a:ea typeface="Meiryo UI" panose="020B0604030504040204" pitchFamily="50" charset="-128"/>
              </a:rPr>
              <a:t>事業</a:t>
            </a:r>
            <a:r>
              <a:rPr kumimoji="1" lang="ja-JP" altLang="en-US" sz="1400" dirty="0" smtClean="0">
                <a:latin typeface="Meiryo UI" panose="020B0604030504040204" pitchFamily="50" charset="-128"/>
                <a:ea typeface="Meiryo UI" panose="020B0604030504040204" pitchFamily="50" charset="-128"/>
              </a:rPr>
              <a:t>の</a:t>
            </a:r>
            <a:r>
              <a:rPr kumimoji="1" lang="ja-JP" altLang="en-US" sz="1400" dirty="0">
                <a:latin typeface="Meiryo UI" panose="020B0604030504040204" pitchFamily="50" charset="-128"/>
                <a:ea typeface="Meiryo UI" panose="020B0604030504040204" pitchFamily="50" charset="-128"/>
              </a:rPr>
              <a:t>内容</a:t>
            </a:r>
            <a:r>
              <a:rPr kumimoji="1" lang="ja-JP" altLang="en-US" sz="1400" dirty="0" smtClean="0">
                <a:latin typeface="Meiryo UI" panose="020B0604030504040204" pitchFamily="50" charset="-128"/>
                <a:ea typeface="Meiryo UI" panose="020B0604030504040204" pitchFamily="50" charset="-128"/>
              </a:rPr>
              <a:t>と調整</a:t>
            </a:r>
            <a:r>
              <a:rPr kumimoji="1" lang="ja-JP" altLang="en-US" sz="1400" dirty="0">
                <a:latin typeface="Meiryo UI" panose="020B0604030504040204" pitchFamily="50" charset="-128"/>
                <a:ea typeface="Meiryo UI" panose="020B0604030504040204" pitchFamily="50" charset="-128"/>
              </a:rPr>
              <a:t>状況</a:t>
            </a:r>
            <a:endParaRPr kumimoji="1" lang="en-US" altLang="ja-JP" sz="1400" dirty="0" smtClean="0">
              <a:latin typeface="Meiryo UI" panose="020B0604030504040204" pitchFamily="50" charset="-128"/>
              <a:ea typeface="Meiryo UI" panose="020B0604030504040204" pitchFamily="50" charset="-128"/>
            </a:endParaRPr>
          </a:p>
        </p:txBody>
      </p:sp>
      <p:sp>
        <p:nvSpPr>
          <p:cNvPr id="2" name="大かっこ 1"/>
          <p:cNvSpPr/>
          <p:nvPr/>
        </p:nvSpPr>
        <p:spPr>
          <a:xfrm>
            <a:off x="7429500" y="1092143"/>
            <a:ext cx="2193469" cy="629986"/>
          </a:xfrm>
          <a:prstGeom prst="bracketPair">
            <a:avLst/>
          </a:prstGeom>
        </p:spPr>
        <p:style>
          <a:lnRef idx="1">
            <a:schemeClr val="accent6"/>
          </a:lnRef>
          <a:fillRef idx="0">
            <a:schemeClr val="accent6"/>
          </a:fillRef>
          <a:effectRef idx="0">
            <a:schemeClr val="accent6"/>
          </a:effectRef>
          <a:fontRef idx="minor">
            <a:schemeClr val="tx1"/>
          </a:fontRef>
        </p:style>
        <p:txBody>
          <a:bodyPr rtlCol="0" anchor="ctr"/>
          <a:lstStyle/>
          <a:p>
            <a:pPr lvl="0"/>
            <a:r>
              <a:rPr kumimoji="1" lang="ja-JP" altLang="en-US" sz="1200" dirty="0">
                <a:solidFill>
                  <a:prstClr val="black"/>
                </a:solidFill>
                <a:latin typeface="Meiryo UI" panose="020B0604030504040204" pitchFamily="50" charset="-128"/>
                <a:ea typeface="Meiryo UI" panose="020B0604030504040204" pitchFamily="50" charset="-128"/>
              </a:rPr>
              <a:t>◎ 調整が一定進んでいるもの</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r>
              <a:rPr kumimoji="1" lang="ja-JP" altLang="en-US" sz="1200" dirty="0">
                <a:solidFill>
                  <a:prstClr val="black"/>
                </a:solidFill>
                <a:latin typeface="Meiryo UI" panose="020B0604030504040204" pitchFamily="50" charset="-128"/>
                <a:ea typeface="Meiryo UI" panose="020B0604030504040204" pitchFamily="50" charset="-128"/>
              </a:rPr>
              <a:t>○ 調整に着手しているもの</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r>
              <a:rPr kumimoji="1" lang="en-US" altLang="ja-JP" sz="12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　今後調整する</a:t>
            </a:r>
            <a:r>
              <a:rPr kumimoji="1" lang="ja-JP" altLang="en-US" sz="1200" dirty="0" smtClean="0">
                <a:solidFill>
                  <a:prstClr val="black"/>
                </a:solidFill>
                <a:latin typeface="Meiryo UI" panose="020B0604030504040204" pitchFamily="50" charset="-128"/>
                <a:ea typeface="Meiryo UI" panose="020B0604030504040204" pitchFamily="50" charset="-128"/>
              </a:rPr>
              <a:t>もの</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8633012" y="70209"/>
            <a:ext cx="1219199" cy="440761"/>
          </a:xfrm>
          <a:prstGeom prst="rect">
            <a:avLst/>
          </a:prstGeom>
          <a:solidFill>
            <a:schemeClr val="bg1"/>
          </a:solidFill>
          <a:ln>
            <a:solidFill>
              <a:schemeClr val="bg1">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marL="93663" indent="-93663" algn="ctr"/>
            <a:r>
              <a:rPr kumimoji="1" lang="ja-JP" altLang="en-US" sz="1050" dirty="0" smtClean="0">
                <a:latin typeface="Meiryo UI" panose="020B0604030504040204" pitchFamily="50" charset="-128"/>
                <a:ea typeface="Meiryo UI" panose="020B0604030504040204" pitchFamily="50" charset="-128"/>
              </a:rPr>
              <a:t>資料２</a:t>
            </a:r>
            <a:endParaRPr kumimoji="1" lang="ja-JP" altLang="en-US" sz="1050" dirty="0">
              <a:latin typeface="Meiryo UI" panose="020B0604030504040204" pitchFamily="50" charset="-128"/>
              <a:ea typeface="Meiryo UI" panose="020B0604030504040204" pitchFamily="50" charset="-128"/>
            </a:endParaRPr>
          </a:p>
        </p:txBody>
      </p:sp>
      <p:sp>
        <p:nvSpPr>
          <p:cNvPr id="6" name="正方形/長方形 5"/>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87654" y="6255032"/>
            <a:ext cx="9520311"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　その他、上記内容に関連するモデルとなるような取組みを洗い出してまとめる</a:t>
            </a:r>
            <a:endParaRPr kumimoji="1" lang="en-US" altLang="ja-JP" sz="1400" dirty="0" smtClean="0">
              <a:latin typeface="Meiryo UI" panose="020B0604030504040204" pitchFamily="50" charset="-128"/>
              <a:ea typeface="Meiryo UI" panose="020B0604030504040204" pitchFamily="50" charset="-128"/>
            </a:endParaRPr>
          </a:p>
        </p:txBody>
      </p:sp>
      <p:sp>
        <p:nvSpPr>
          <p:cNvPr id="9" name="正方形/長方形 8"/>
          <p:cNvSpPr/>
          <p:nvPr/>
        </p:nvSpPr>
        <p:spPr>
          <a:xfrm>
            <a:off x="228600" y="243552"/>
            <a:ext cx="9466728" cy="30527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93663" indent="-93663" algn="ctr"/>
            <a:r>
              <a:rPr kumimoji="1" lang="en-US" altLang="ja-JP" sz="1600" b="1" spc="300" dirty="0" smtClean="0">
                <a:latin typeface="Meiryo UI" panose="020B0604030504040204" pitchFamily="50" charset="-128"/>
                <a:ea typeface="Meiryo UI" panose="020B0604030504040204" pitchFamily="50" charset="-128"/>
              </a:rPr>
              <a:t>10</a:t>
            </a:r>
            <a:r>
              <a:rPr kumimoji="1" lang="ja-JP" altLang="en-US" sz="1600" b="1" spc="300" dirty="0" smtClean="0">
                <a:latin typeface="Meiryo UI" panose="020B0604030504040204" pitchFamily="50" charset="-128"/>
                <a:ea typeface="Meiryo UI" panose="020B0604030504040204" pitchFamily="50" charset="-128"/>
              </a:rPr>
              <a:t>歳若返りのモデル事業等について（案）</a:t>
            </a:r>
            <a:endParaRPr kumimoji="1" lang="ja-JP" altLang="en-US" sz="1600" b="1" spc="300"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228600" y="551329"/>
            <a:ext cx="9507070" cy="13447"/>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11" name="直線コネクタ 10"/>
          <p:cNvCxnSpPr/>
          <p:nvPr/>
        </p:nvCxnSpPr>
        <p:spPr>
          <a:xfrm>
            <a:off x="3106270" y="1828799"/>
            <a:ext cx="0" cy="4413219"/>
          </a:xfrm>
          <a:prstGeom prst="line">
            <a:avLst/>
          </a:prstGeom>
          <a:ln>
            <a:prstDash val="dash"/>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04462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7161" y="715484"/>
            <a:ext cx="4722499" cy="2889766"/>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① ◎笑いと運動を</a:t>
            </a:r>
            <a:r>
              <a:rPr kumimoji="1" lang="ja-JP" altLang="en-US" sz="1400" dirty="0">
                <a:latin typeface="Meiryo UI" panose="020B0604030504040204" pitchFamily="50" charset="-128"/>
                <a:ea typeface="Meiryo UI" panose="020B0604030504040204" pitchFamily="50" charset="-128"/>
              </a:rPr>
              <a:t>連携した実践による健康・ストレスの</a:t>
            </a:r>
            <a:r>
              <a:rPr kumimoji="1" lang="ja-JP" altLang="en-US" sz="1400" dirty="0" smtClean="0">
                <a:latin typeface="Meiryo UI" panose="020B0604030504040204" pitchFamily="50" charset="-128"/>
                <a:ea typeface="Meiryo UI" panose="020B0604030504040204" pitchFamily="50" charset="-128"/>
              </a:rPr>
              <a:t>分析</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901700" indent="-901700"/>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運動に笑いを加味してグループで取り組むことで、心身の健康や生きがいに及ぼす効果を分析</a:t>
            </a:r>
            <a:endParaRPr kumimoji="1" lang="en-US" altLang="ja-JP" sz="1200" b="1"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研究者</a:t>
            </a:r>
            <a:r>
              <a:rPr kumimoji="1" lang="en-US" altLang="ja-JP" sz="1200" dirty="0" smtClean="0">
                <a:latin typeface="Meiryo UI" panose="020B0604030504040204" pitchFamily="50" charset="-128"/>
                <a:ea typeface="Meiryo UI" panose="020B0604030504040204" pitchFamily="50" charset="-128"/>
              </a:rPr>
              <a:t>】	</a:t>
            </a:r>
            <a:r>
              <a:rPr kumimoji="1" lang="zh-CN" altLang="en-US" sz="1200" dirty="0">
                <a:latin typeface="Meiryo UI" panose="020B0604030504040204" pitchFamily="50" charset="-128"/>
                <a:ea typeface="Meiryo UI" panose="020B0604030504040204" pitchFamily="50" charset="-128"/>
              </a:rPr>
              <a:t>福島県立医科大学　医学部疫学講座　大平教授</a:t>
            </a: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期間</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実践</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前期</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a:t>
            </a:r>
            <a:r>
              <a:rPr kumimoji="1" lang="ja-JP" altLang="en-US" sz="1200" dirty="0" smtClean="0">
                <a:latin typeface="Meiryo UI" panose="020B0604030504040204" pitchFamily="50" charset="-128"/>
                <a:ea typeface="Meiryo UI" panose="020B0604030504040204" pitchFamily="50" charset="-128"/>
              </a:rPr>
              <a:t>月頃～</a:t>
            </a:r>
            <a:r>
              <a:rPr kumimoji="1" lang="en-US" altLang="ja-JP" sz="1200" dirty="0" smtClean="0">
                <a:latin typeface="Meiryo UI" panose="020B0604030504040204" pitchFamily="50" charset="-128"/>
                <a:ea typeface="Meiryo UI" panose="020B0604030504040204" pitchFamily="50" charset="-128"/>
              </a:rPr>
              <a:t>8</a:t>
            </a:r>
            <a:r>
              <a:rPr kumimoji="1" lang="ja-JP" altLang="en-US" sz="1200" dirty="0" smtClean="0">
                <a:latin typeface="Meiryo UI" panose="020B0604030504040204" pitchFamily="50" charset="-128"/>
                <a:ea typeface="Meiryo UI" panose="020B0604030504040204" pitchFamily="50" charset="-128"/>
              </a:rPr>
              <a:t>月頃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後期</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月頃～</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月頃</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場所</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八尾市久宝寺コミュニティセンター、曙川コミュニティセンター</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対象</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地域在住の方、</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期あたり</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名程度</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内容</a:t>
            </a:r>
            <a:r>
              <a:rPr kumimoji="1" lang="en-US" altLang="ja-JP"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○体操と笑いを連携</a:t>
            </a:r>
            <a:r>
              <a:rPr kumimoji="1" lang="ja-JP" altLang="en-US" sz="1200" dirty="0" smtClean="0">
                <a:latin typeface="Meiryo UI" panose="020B0604030504040204" pitchFamily="50" charset="-128"/>
                <a:ea typeface="Meiryo UI" panose="020B0604030504040204" pitchFamily="50" charset="-128"/>
              </a:rPr>
              <a:t>、グループで</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か月実践</a:t>
            </a:r>
            <a:endParaRPr kumimoji="1" lang="en-US" altLang="ja-JP" sz="1200" dirty="0">
              <a:latin typeface="Meiryo UI" panose="020B0604030504040204" pitchFamily="50" charset="-128"/>
              <a:ea typeface="Meiryo UI" panose="020B0604030504040204" pitchFamily="50" charset="-128"/>
            </a:endParaRPr>
          </a:p>
          <a:p>
            <a:pPr marL="174625" indent="-174625"/>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・落語の鑑賞や笑いを取り入れた健康体操やヨガの</a:t>
            </a:r>
            <a:r>
              <a:rPr kumimoji="1" lang="ja-JP" altLang="en-US" sz="1200" dirty="0" smtClean="0">
                <a:latin typeface="Meiryo UI" panose="020B0604030504040204" pitchFamily="50" charset="-128"/>
                <a:ea typeface="Meiryo UI" panose="020B0604030504040204" pitchFamily="50" charset="-128"/>
              </a:rPr>
              <a:t>実践</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・行事や</a:t>
            </a:r>
            <a:r>
              <a:rPr kumimoji="1" lang="ja-JP" altLang="en-US" sz="1200" dirty="0">
                <a:latin typeface="Meiryo UI" panose="020B0604030504040204" pitchFamily="50" charset="-128"/>
                <a:ea typeface="Meiryo UI" panose="020B0604030504040204" pitchFamily="50" charset="-128"/>
              </a:rPr>
              <a:t>書籍等の紹介に</a:t>
            </a:r>
            <a:r>
              <a:rPr kumimoji="1" lang="ja-JP" altLang="en-US" sz="1200" dirty="0" smtClean="0">
                <a:latin typeface="Meiryo UI" panose="020B0604030504040204" pitchFamily="50" charset="-128"/>
                <a:ea typeface="Meiryo UI" panose="020B0604030504040204" pitchFamily="50" charset="-128"/>
              </a:rPr>
              <a:t>よる笑い</a:t>
            </a:r>
            <a:r>
              <a:rPr kumimoji="1" lang="ja-JP" altLang="en-US" sz="1200" dirty="0">
                <a:latin typeface="Meiryo UI" panose="020B0604030504040204" pitchFamily="50" charset="-128"/>
                <a:ea typeface="Meiryo UI" panose="020B0604030504040204" pitchFamily="50" charset="-128"/>
              </a:rPr>
              <a:t>の頻度を</a:t>
            </a:r>
            <a:r>
              <a:rPr kumimoji="1" lang="ja-JP" altLang="en-US" sz="1200" dirty="0" smtClean="0">
                <a:latin typeface="Meiryo UI" panose="020B0604030504040204" pitchFamily="50" charset="-128"/>
                <a:ea typeface="Meiryo UI" panose="020B0604030504040204" pitchFamily="50" charset="-128"/>
              </a:rPr>
              <a:t>増やす支援</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・地域の健康イベントとの連携</a:t>
            </a:r>
            <a:r>
              <a:rPr kumimoji="1" lang="ja-JP" altLang="en-US" sz="1200" dirty="0">
                <a:latin typeface="Meiryo UI" panose="020B0604030504040204" pitchFamily="50" charset="-128"/>
                <a:ea typeface="Meiryo UI" panose="020B0604030504040204" pitchFamily="50" charset="-128"/>
              </a:rPr>
              <a:t>　など</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実践前後の健康・</a:t>
            </a:r>
            <a:r>
              <a:rPr kumimoji="1" lang="ja-JP" altLang="en-US" sz="1200" dirty="0" smtClean="0">
                <a:latin typeface="Meiryo UI" panose="020B0604030504040204" pitchFamily="50" charset="-128"/>
                <a:ea typeface="Meiryo UI" panose="020B0604030504040204" pitchFamily="50" charset="-128"/>
              </a:rPr>
              <a:t>ストレスデータ等を分析</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・心身の健康データ（血圧等、唾液中コルチゾール）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・生きがい意識尺度（</a:t>
            </a:r>
            <a:r>
              <a:rPr kumimoji="1" lang="en-US" altLang="ja-JP" sz="1200" dirty="0" smtClean="0">
                <a:latin typeface="Meiryo UI" panose="020B0604030504040204" pitchFamily="50" charset="-128"/>
                <a:ea typeface="Meiryo UI" panose="020B0604030504040204" pitchFamily="50" charset="-128"/>
              </a:rPr>
              <a:t>ikigai-9</a:t>
            </a:r>
            <a:r>
              <a:rPr kumimoji="1" lang="ja-JP" altLang="en-US" sz="1200" dirty="0" smtClean="0">
                <a:latin typeface="Meiryo UI" panose="020B0604030504040204" pitchFamily="50" charset="-128"/>
                <a:ea typeface="Meiryo UI" panose="020B0604030504040204" pitchFamily="50" charset="-128"/>
              </a:rPr>
              <a:t>調査）</a:t>
            </a:r>
            <a:endParaRPr kumimoji="1" lang="en-US" altLang="ja-JP" sz="1200" dirty="0">
              <a:latin typeface="Meiryo UI" panose="020B0604030504040204" pitchFamily="50" charset="-128"/>
              <a:ea typeface="Meiryo UI" panose="020B0604030504040204" pitchFamily="50" charset="-128"/>
            </a:endParaRPr>
          </a:p>
        </p:txBody>
      </p:sp>
      <p:sp>
        <p:nvSpPr>
          <p:cNvPr id="5" name="角丸四角形 4"/>
          <p:cNvSpPr/>
          <p:nvPr/>
        </p:nvSpPr>
        <p:spPr>
          <a:xfrm>
            <a:off x="5018313" y="715483"/>
            <a:ext cx="4719711" cy="2889767"/>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②　◎楽器</a:t>
            </a:r>
            <a:r>
              <a:rPr kumimoji="1" lang="ja-JP" altLang="en-US" sz="1400" dirty="0">
                <a:latin typeface="Meiryo UI" panose="020B0604030504040204" pitchFamily="50" charset="-128"/>
                <a:ea typeface="Meiryo UI" panose="020B0604030504040204" pitchFamily="50" charset="-128"/>
              </a:rPr>
              <a:t>演奏の実践による認知機能向上の</a:t>
            </a:r>
            <a:r>
              <a:rPr kumimoji="1" lang="ja-JP" altLang="en-US" sz="1400" dirty="0" smtClean="0">
                <a:latin typeface="Meiryo UI" panose="020B0604030504040204" pitchFamily="50" charset="-128"/>
                <a:ea typeface="Meiryo UI" panose="020B0604030504040204" pitchFamily="50" charset="-128"/>
              </a:rPr>
              <a:t>分析</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901700" indent="-901700"/>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楽器演奏で脳のワーキングメモリを使用することで、認知機能向上の効果を分析</a:t>
            </a:r>
            <a:endParaRPr kumimoji="1" lang="en-US" altLang="ja-JP" sz="1200" b="1"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研究者</a:t>
            </a:r>
            <a:r>
              <a:rPr kumimoji="1" lang="en-US" altLang="ja-JP" sz="1200" dirty="0" smtClean="0">
                <a:latin typeface="Meiryo UI" panose="020B0604030504040204" pitchFamily="50" charset="-128"/>
                <a:ea typeface="Meiryo UI" panose="020B0604030504040204" pitchFamily="50" charset="-128"/>
              </a:rPr>
              <a:t>】	</a:t>
            </a:r>
            <a:r>
              <a:rPr kumimoji="1" lang="zh-CN" altLang="en-US" sz="1200" dirty="0">
                <a:latin typeface="Meiryo UI" panose="020B0604030504040204" pitchFamily="50" charset="-128"/>
                <a:ea typeface="Meiryo UI" panose="020B0604030504040204" pitchFamily="50" charset="-128"/>
              </a:rPr>
              <a:t>京都大学　</a:t>
            </a:r>
            <a:r>
              <a:rPr kumimoji="1" lang="ja-JP" altLang="en-US" sz="1200" dirty="0" smtClean="0">
                <a:latin typeface="Meiryo UI" panose="020B0604030504040204" pitchFamily="50" charset="-128"/>
                <a:ea typeface="Meiryo UI" panose="020B0604030504040204" pitchFamily="50" charset="-128"/>
              </a:rPr>
              <a:t>総合生存学館　</a:t>
            </a:r>
            <a:r>
              <a:rPr kumimoji="1" lang="zh-CN" altLang="en-US" sz="1200" dirty="0" smtClean="0">
                <a:latin typeface="Meiryo UI" panose="020B0604030504040204" pitchFamily="50" charset="-128"/>
                <a:ea typeface="Meiryo UI" panose="020B0604030504040204" pitchFamily="50" charset="-128"/>
              </a:rPr>
              <a:t>積</a:t>
            </a:r>
            <a:r>
              <a:rPr kumimoji="1" lang="zh-CN" altLang="en-US" sz="1200" dirty="0">
                <a:latin typeface="Meiryo UI" panose="020B0604030504040204" pitchFamily="50" charset="-128"/>
                <a:ea typeface="Meiryo UI" panose="020B0604030504040204" pitchFamily="50" charset="-128"/>
              </a:rPr>
              <a:t>山教授</a:t>
            </a: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期間</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場所</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対象</a:t>
            </a:r>
            <a:r>
              <a:rPr kumimoji="1" lang="en-US" altLang="ja-JP" sz="1200" dirty="0" smtClean="0">
                <a:latin typeface="Meiryo UI" panose="020B0604030504040204" pitchFamily="50" charset="-128"/>
                <a:ea typeface="Meiryo UI" panose="020B0604030504040204" pitchFamily="50" charset="-128"/>
              </a:rPr>
              <a:t>】	65</a:t>
            </a:r>
            <a:r>
              <a:rPr kumimoji="1" lang="ja-JP" altLang="en-US" sz="1200" dirty="0" smtClean="0">
                <a:latin typeface="Meiryo UI" panose="020B0604030504040204" pitchFamily="50" charset="-128"/>
                <a:ea typeface="Meiryo UI" panose="020B0604030504040204" pitchFamily="50" charset="-128"/>
              </a:rPr>
              <a:t>歳以上の方、音楽経験のない方</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内容</a:t>
            </a:r>
            <a:r>
              <a:rPr kumimoji="1" lang="en-US" altLang="ja-JP"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○ピアニカ演奏を一定期間実践</a:t>
            </a:r>
            <a:endParaRPr kumimoji="1" lang="en-US" altLang="ja-JP" sz="1200" dirty="0">
              <a:latin typeface="Meiryo UI" panose="020B0604030504040204" pitchFamily="50" charset="-128"/>
              <a:ea typeface="Meiryo UI" panose="020B0604030504040204" pitchFamily="50" charset="-128"/>
            </a:endParaRPr>
          </a:p>
          <a:p>
            <a:pPr marL="174625" indent="-174625"/>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・楽器演奏講師の指導のもと、演奏の実践</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（週に一度、全</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回程度）</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・持ち運びしやすいため、自宅での練習も可能</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実践前後</a:t>
            </a:r>
            <a:r>
              <a:rPr kumimoji="1" lang="ja-JP" altLang="en-US" sz="1200" dirty="0" smtClean="0">
                <a:latin typeface="Meiryo UI" panose="020B0604030504040204" pitchFamily="50" charset="-128"/>
                <a:ea typeface="Meiryo UI" panose="020B0604030504040204" pitchFamily="50" charset="-128"/>
              </a:rPr>
              <a:t>の認知機能データ</a:t>
            </a:r>
            <a:r>
              <a:rPr kumimoji="1" lang="ja-JP" altLang="en-US" sz="1200" dirty="0">
                <a:latin typeface="Meiryo UI" panose="020B0604030504040204" pitchFamily="50" charset="-128"/>
                <a:ea typeface="Meiryo UI" panose="020B0604030504040204" pitchFamily="50" charset="-128"/>
              </a:rPr>
              <a:t>を</a:t>
            </a:r>
            <a:r>
              <a:rPr kumimoji="1" lang="ja-JP" altLang="en-US" sz="1200" dirty="0" smtClean="0">
                <a:latin typeface="Meiryo UI" panose="020B0604030504040204" pitchFamily="50" charset="-128"/>
                <a:ea typeface="Meiryo UI" panose="020B0604030504040204" pitchFamily="50" charset="-128"/>
              </a:rPr>
              <a:t>分析</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・認知機能（</a:t>
            </a:r>
            <a:r>
              <a:rPr kumimoji="1" lang="ja-JP" altLang="en-US" sz="1200" dirty="0">
                <a:latin typeface="Meiryo UI" panose="020B0604030504040204" pitchFamily="50" charset="-128"/>
                <a:ea typeface="Meiryo UI" panose="020B0604030504040204" pitchFamily="50" charset="-128"/>
              </a:rPr>
              <a:t>ミニメンタルステート</a:t>
            </a:r>
            <a:r>
              <a:rPr kumimoji="1" lang="ja-JP" altLang="en-US" sz="1200" dirty="0" smtClean="0">
                <a:latin typeface="Meiryo UI" panose="020B0604030504040204" pitchFamily="50" charset="-128"/>
                <a:ea typeface="Meiryo UI" panose="020B0604030504040204" pitchFamily="50" charset="-128"/>
              </a:rPr>
              <a:t>検査）等</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・運動機能（指先を使う軽作業）等</a:t>
            </a:r>
            <a:endParaRPr kumimoji="1" lang="en-US" altLang="ja-JP" sz="1200" dirty="0" smtClean="0">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274181" y="1075765"/>
            <a:ext cx="4528457"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3" name="直線コネクタ 12"/>
          <p:cNvCxnSpPr/>
          <p:nvPr/>
        </p:nvCxnSpPr>
        <p:spPr>
          <a:xfrm>
            <a:off x="5098142" y="1075765"/>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17" name="角丸四角形 16"/>
          <p:cNvSpPr/>
          <p:nvPr/>
        </p:nvSpPr>
        <p:spPr>
          <a:xfrm>
            <a:off x="177161" y="3718661"/>
            <a:ext cx="4719711" cy="2889767"/>
          </a:xfrm>
          <a:prstGeom prst="roundRect">
            <a:avLst>
              <a:gd name="adj" fmla="val 3222"/>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①　◎</a:t>
            </a:r>
            <a:r>
              <a:rPr kumimoji="1" lang="en-US" altLang="ja-JP" sz="1400" dirty="0" smtClean="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・ロボットによるコミュニケーションの実践と分析</a:t>
            </a:r>
          </a:p>
          <a:p>
            <a:endParaRPr kumimoji="1" lang="en-US" altLang="ja-JP" sz="1200" dirty="0">
              <a:latin typeface="Meiryo UI" panose="020B0604030504040204" pitchFamily="50" charset="-128"/>
              <a:ea typeface="Meiryo UI" panose="020B0604030504040204" pitchFamily="50" charset="-128"/>
            </a:endParaRPr>
          </a:p>
          <a:p>
            <a:pPr marL="900113" indent="-900113"/>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先進技術を活用したコミュニケーション等が認知機能に及ぼす効果分析と、短時間での認知症スクリーニングの実証</a:t>
            </a:r>
            <a:endParaRPr kumimoji="1" lang="en-US" altLang="ja-JP" sz="1200" b="1" dirty="0" smtClean="0">
              <a:latin typeface="Meiryo UI" panose="020B0604030504040204" pitchFamily="50" charset="-128"/>
              <a:ea typeface="Meiryo UI" panose="020B0604030504040204" pitchFamily="50" charset="-128"/>
            </a:endParaRPr>
          </a:p>
          <a:p>
            <a:pPr marL="900113" indent="-900113"/>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研究者</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大阪</a:t>
            </a:r>
            <a:r>
              <a:rPr kumimoji="1" lang="zh-CN" altLang="en-US" sz="1200" dirty="0" smtClean="0">
                <a:latin typeface="Meiryo UI" panose="020B0604030504040204" pitchFamily="50" charset="-128"/>
                <a:ea typeface="Meiryo UI" panose="020B0604030504040204" pitchFamily="50" charset="-128"/>
              </a:rPr>
              <a:t>大学</a:t>
            </a:r>
            <a:r>
              <a:rPr kumimoji="1" lang="zh-CN" altLang="en-US" sz="1200" dirty="0">
                <a:latin typeface="Meiryo UI" panose="020B0604030504040204" pitchFamily="50" charset="-128"/>
                <a:ea typeface="Meiryo UI" panose="020B0604030504040204" pitchFamily="50" charset="-128"/>
              </a:rPr>
              <a:t>　</a:t>
            </a:r>
            <a:r>
              <a:rPr kumimoji="1" lang="zh-TW" altLang="en-US" sz="1200" dirty="0">
                <a:latin typeface="Meiryo UI" panose="020B0604030504040204" pitchFamily="50" charset="-128"/>
                <a:ea typeface="Meiryo UI" panose="020B0604030504040204" pitchFamily="50" charset="-128"/>
              </a:rPr>
              <a:t>医学系研究科臨床遺伝子</a:t>
            </a:r>
            <a:r>
              <a:rPr kumimoji="1" lang="zh-TW" altLang="en-US" sz="1200" dirty="0" smtClean="0">
                <a:latin typeface="Meiryo UI" panose="020B0604030504040204" pitchFamily="50" charset="-128"/>
                <a:ea typeface="Meiryo UI" panose="020B0604030504040204" pitchFamily="50" charset="-128"/>
              </a:rPr>
              <a:t>治療学</a:t>
            </a:r>
            <a:r>
              <a:rPr kumimoji="1" lang="ja-JP" altLang="en-US" sz="1200" dirty="0" smtClean="0">
                <a:latin typeface="Meiryo UI" panose="020B0604030504040204" pitchFamily="50" charset="-128"/>
                <a:ea typeface="Meiryo UI" panose="020B0604030504040204" pitchFamily="50" charset="-128"/>
              </a:rPr>
              <a:t>　森下</a:t>
            </a:r>
            <a:r>
              <a:rPr kumimoji="1" lang="zh-CN" altLang="en-US" sz="1200" dirty="0" smtClean="0">
                <a:latin typeface="Meiryo UI" panose="020B0604030504040204" pitchFamily="50" charset="-128"/>
                <a:ea typeface="Meiryo UI" panose="020B0604030504040204" pitchFamily="50" charset="-128"/>
              </a:rPr>
              <a:t>教授</a:t>
            </a:r>
            <a:endParaRPr kumimoji="1" lang="zh-CN" altLang="en-US" sz="1200" dirty="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期間</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場所</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対象</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内容</a:t>
            </a:r>
            <a:r>
              <a:rPr kumimoji="1" lang="en-US" altLang="ja-JP"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AI</a:t>
            </a:r>
            <a:r>
              <a:rPr kumimoji="1" lang="ja-JP" altLang="en-US" sz="1200" dirty="0" smtClean="0">
                <a:latin typeface="Meiryo UI" panose="020B0604030504040204" pitchFamily="50" charset="-128"/>
                <a:ea typeface="Meiryo UI" panose="020B0604030504040204" pitchFamily="50" charset="-128"/>
              </a:rPr>
              <a:t>ロボによるコミュニケーションを一定期間実践</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ロボットを活用した</a:t>
            </a:r>
            <a:r>
              <a:rPr kumimoji="1" lang="ja-JP" altLang="en-US" sz="1200" dirty="0" smtClean="0">
                <a:latin typeface="Meiryo UI" panose="020B0604030504040204" pitchFamily="50" charset="-128"/>
                <a:ea typeface="Meiryo UI" panose="020B0604030504040204" pitchFamily="50" charset="-128"/>
              </a:rPr>
              <a:t>コミュニケーション</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週に一度、全６回、各回</a:t>
            </a:r>
            <a:r>
              <a:rPr kumimoji="1" lang="en-US" altLang="ja-JP" sz="1200" dirty="0">
                <a:latin typeface="Meiryo UI" panose="020B0604030504040204" pitchFamily="50" charset="-128"/>
                <a:ea typeface="Meiryo UI" panose="020B0604030504040204" pitchFamily="50" charset="-128"/>
              </a:rPr>
              <a:t>60</a:t>
            </a:r>
            <a:r>
              <a:rPr kumimoji="1" lang="ja-JP" altLang="en-US" sz="1200" dirty="0">
                <a:latin typeface="Meiryo UI" panose="020B0604030504040204" pitchFamily="50" charset="-128"/>
                <a:ea typeface="Meiryo UI" panose="020B0604030504040204" pitchFamily="50" charset="-128"/>
              </a:rPr>
              <a:t>分）</a:t>
            </a:r>
          </a:p>
          <a:p>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AI</a:t>
            </a:r>
            <a:r>
              <a:rPr kumimoji="1" lang="ja-JP" altLang="en-US" sz="1200" dirty="0" smtClean="0">
                <a:latin typeface="Meiryo UI" panose="020B0604030504040204" pitchFamily="50" charset="-128"/>
                <a:ea typeface="Meiryo UI" panose="020B0604030504040204" pitchFamily="50" charset="-128"/>
              </a:rPr>
              <a:t>ロボット貸し出し等</a:t>
            </a:r>
            <a:r>
              <a:rPr kumimoji="1" lang="ja-JP" altLang="en-US" sz="1200" dirty="0">
                <a:latin typeface="Meiryo UI" panose="020B0604030504040204" pitchFamily="50" charset="-128"/>
                <a:ea typeface="Meiryo UI" panose="020B0604030504040204" pitchFamily="50" charset="-128"/>
              </a:rPr>
              <a:t>による認知</a:t>
            </a:r>
            <a:r>
              <a:rPr kumimoji="1" lang="ja-JP" altLang="en-US" sz="1200" dirty="0" smtClean="0">
                <a:latin typeface="Meiryo UI" panose="020B0604030504040204" pitchFamily="50" charset="-128"/>
                <a:ea typeface="Meiryo UI" panose="020B0604030504040204" pitchFamily="50" charset="-128"/>
              </a:rPr>
              <a:t>機能の活性化支援</a:t>
            </a:r>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○実践前後に画像認識を活用した認知症スクリーニング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・認知機能（画像認識による認知症スクリーニング）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QOL</a:t>
            </a:r>
            <a:r>
              <a:rPr kumimoji="1" lang="ja-JP" altLang="en-US" sz="1200" dirty="0" smtClean="0">
                <a:latin typeface="Meiryo UI" panose="020B0604030504040204" pitchFamily="50" charset="-128"/>
                <a:ea typeface="Meiryo UI" panose="020B0604030504040204" pitchFamily="50" charset="-128"/>
              </a:rPr>
              <a:t>評価（</a:t>
            </a:r>
            <a:r>
              <a:rPr kumimoji="1" lang="en-US" altLang="ja-JP" sz="1200" dirty="0" smtClean="0">
                <a:latin typeface="Meiryo UI" panose="020B0604030504040204" pitchFamily="50" charset="-128"/>
                <a:ea typeface="Meiryo UI" panose="020B0604030504040204" pitchFamily="50" charset="-128"/>
              </a:rPr>
              <a:t>SF-8</a:t>
            </a:r>
            <a:r>
              <a:rPr kumimoji="1" lang="ja-JP" altLang="en-US" sz="1200" dirty="0" smtClean="0">
                <a:latin typeface="Meiryo UI" panose="020B0604030504040204" pitchFamily="50" charset="-128"/>
                <a:ea typeface="Meiryo UI" panose="020B0604030504040204" pitchFamily="50" charset="-128"/>
              </a:rPr>
              <a:t>調査）</a:t>
            </a:r>
            <a:endParaRPr kumimoji="1" lang="ja-JP" altLang="en-US" sz="1200"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260617" y="4078942"/>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14" name="角丸四角形 13"/>
          <p:cNvSpPr/>
          <p:nvPr/>
        </p:nvSpPr>
        <p:spPr>
          <a:xfrm>
            <a:off x="5018313" y="3718662"/>
            <a:ext cx="4719711" cy="2889766"/>
          </a:xfrm>
          <a:prstGeom prst="roundRect">
            <a:avLst>
              <a:gd name="adj" fmla="val 2736"/>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rPr>
              <a:t>①　◎アンチエイジング</a:t>
            </a:r>
            <a:r>
              <a:rPr kumimoji="1" lang="ja-JP" altLang="en-US" sz="1400" dirty="0">
                <a:latin typeface="Meiryo UI" panose="020B0604030504040204" pitchFamily="50" charset="-128"/>
                <a:ea typeface="Meiryo UI" panose="020B0604030504040204" pitchFamily="50" charset="-128"/>
              </a:rPr>
              <a:t>を通じた心身の健康への効果</a:t>
            </a:r>
            <a:r>
              <a:rPr kumimoji="1" lang="ja-JP" altLang="en-US" sz="1400" dirty="0" smtClean="0">
                <a:latin typeface="Meiryo UI" panose="020B0604030504040204" pitchFamily="50" charset="-128"/>
                <a:ea typeface="Meiryo UI" panose="020B0604030504040204" pitchFamily="50" charset="-128"/>
              </a:rPr>
              <a:t>分析</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901700" indent="-901700"/>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自分の健康状態を知ることができるアンチエイジングをきっかけに、行動変容や心の健康への相乗効果を分析</a:t>
            </a:r>
            <a:endParaRPr kumimoji="1" lang="en-US" altLang="ja-JP" sz="1200" b="1"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研究者</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大阪</a:t>
            </a:r>
            <a:r>
              <a:rPr kumimoji="1" lang="zh-CN" altLang="en-US" sz="1200" dirty="0" smtClean="0">
                <a:latin typeface="Meiryo UI" panose="020B0604030504040204" pitchFamily="50" charset="-128"/>
                <a:ea typeface="Meiryo UI" panose="020B0604030504040204" pitchFamily="50" charset="-128"/>
              </a:rPr>
              <a:t>大学</a:t>
            </a:r>
            <a:r>
              <a:rPr kumimoji="1" lang="zh-CN" altLang="en-US" sz="1200" dirty="0">
                <a:latin typeface="Meiryo UI" panose="020B0604030504040204" pitchFamily="50" charset="-128"/>
                <a:ea typeface="Meiryo UI" panose="020B0604030504040204" pitchFamily="50" charset="-128"/>
              </a:rPr>
              <a:t>　</a:t>
            </a:r>
            <a:r>
              <a:rPr kumimoji="1" lang="zh-TW" altLang="en-US" sz="1200" dirty="0">
                <a:latin typeface="Meiryo UI" panose="020B0604030504040204" pitchFamily="50" charset="-128"/>
                <a:ea typeface="Meiryo UI" panose="020B0604030504040204" pitchFamily="50" charset="-128"/>
              </a:rPr>
              <a:t>医学系研究科臨床遺伝子</a:t>
            </a:r>
            <a:r>
              <a:rPr kumimoji="1" lang="zh-TW" altLang="en-US" sz="1200" dirty="0" smtClean="0">
                <a:latin typeface="Meiryo UI" panose="020B0604030504040204" pitchFamily="50" charset="-128"/>
                <a:ea typeface="Meiryo UI" panose="020B0604030504040204" pitchFamily="50" charset="-128"/>
              </a:rPr>
              <a:t>治療学</a:t>
            </a:r>
            <a:r>
              <a:rPr kumimoji="1" lang="ja-JP" altLang="en-US" sz="1200" dirty="0" smtClean="0">
                <a:latin typeface="Meiryo UI" panose="020B0604030504040204" pitchFamily="50" charset="-128"/>
                <a:ea typeface="Meiryo UI" panose="020B0604030504040204" pitchFamily="50" charset="-128"/>
              </a:rPr>
              <a:t>　森下</a:t>
            </a:r>
            <a:r>
              <a:rPr kumimoji="1" lang="zh-CN" altLang="en-US" sz="1200" dirty="0" smtClean="0">
                <a:latin typeface="Meiryo UI" panose="020B0604030504040204" pitchFamily="50" charset="-128"/>
                <a:ea typeface="Meiryo UI" panose="020B0604030504040204" pitchFamily="50" charset="-128"/>
              </a:rPr>
              <a:t>教授</a:t>
            </a:r>
            <a:endParaRPr kumimoji="1" lang="zh-CN" altLang="en-US" sz="1200" dirty="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期間</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場所</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調整中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対象</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一般府民（</a:t>
            </a:r>
            <a:r>
              <a:rPr kumimoji="1" lang="en-US" altLang="ja-JP" sz="1200" dirty="0" smtClean="0">
                <a:latin typeface="Meiryo UI" panose="020B0604030504040204" pitchFamily="50" charset="-128"/>
                <a:ea typeface="Meiryo UI" panose="020B0604030504040204" pitchFamily="50" charset="-128"/>
              </a:rPr>
              <a:t>5/25</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アンチエイジングフェア来場者）</a:t>
            </a:r>
            <a:endParaRPr kumimoji="1" lang="en-US" altLang="ja-JP" sz="1200" dirty="0" smtClean="0">
              <a:latin typeface="Meiryo UI" panose="020B0604030504040204" pitchFamily="50" charset="-128"/>
              <a:ea typeface="Meiryo UI" panose="020B0604030504040204" pitchFamily="50" charset="-128"/>
            </a:endParaRPr>
          </a:p>
          <a:p>
            <a:pPr marL="901700" indent="-901700"/>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内容</a:t>
            </a:r>
            <a:r>
              <a:rPr kumimoji="1" lang="en-US" altLang="ja-JP"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○アンチエイジングを通じた心身の健康への効果分析</a:t>
            </a:r>
            <a:endParaRPr kumimoji="1" lang="en-US" altLang="ja-JP" sz="1200" dirty="0" smtClean="0">
              <a:latin typeface="Meiryo UI" panose="020B0604030504040204" pitchFamily="50" charset="-128"/>
              <a:ea typeface="Meiryo UI" panose="020B0604030504040204" pitchFamily="50" charset="-128"/>
            </a:endParaRPr>
          </a:p>
          <a:p>
            <a:pPr marL="1076325" indent="-1076325"/>
            <a:r>
              <a:rPr kumimoji="1" lang="ja-JP" altLang="en-US" sz="1200" dirty="0" smtClean="0">
                <a:latin typeface="Meiryo UI" panose="020B0604030504040204" pitchFamily="50" charset="-128"/>
                <a:ea typeface="Meiryo UI" panose="020B0604030504040204" pitchFamily="50" charset="-128"/>
              </a:rPr>
              <a:t>　　　　　　　　　　・　普段測定しない方法で自分の体を測定することと、行動変容との関連。（食生活の見直しなど）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　自身の心身の若返りとの関連。</a:t>
            </a:r>
            <a:endParaRPr kumimoji="1" lang="en-US" altLang="ja-JP" sz="1200" dirty="0" smtClean="0">
              <a:latin typeface="Meiryo UI" panose="020B0604030504040204" pitchFamily="50" charset="-128"/>
              <a:ea typeface="Meiryo UI" panose="020B0604030504040204" pitchFamily="50" charset="-128"/>
            </a:endParaRPr>
          </a:p>
          <a:p>
            <a:pPr marL="901700" indent="-901700"/>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○一定期間後のアンケートや、毎年度フェアの場で追跡調査することで、継続的な分析を進め、アンチエイジングを通じた行動変容の普及につなげていく。</a:t>
            </a:r>
            <a:endParaRPr kumimoji="1" lang="en-US" altLang="ja-JP" sz="1200" dirty="0" smtClean="0">
              <a:latin typeface="Meiryo UI" panose="020B0604030504040204" pitchFamily="50" charset="-128"/>
              <a:ea typeface="Meiryo UI" panose="020B0604030504040204" pitchFamily="50" charset="-128"/>
            </a:endParaRPr>
          </a:p>
        </p:txBody>
      </p:sp>
      <p:cxnSp>
        <p:nvCxnSpPr>
          <p:cNvPr id="15" name="直線コネクタ 14"/>
          <p:cNvCxnSpPr/>
          <p:nvPr/>
        </p:nvCxnSpPr>
        <p:spPr>
          <a:xfrm>
            <a:off x="5115333" y="4084295"/>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8" name="正方形/長方形 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311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014686" y="715483"/>
            <a:ext cx="4719711" cy="2889766"/>
          </a:xfrm>
          <a:prstGeom prst="roundRect">
            <a:avLst>
              <a:gd name="adj" fmla="val 2736"/>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rPr>
              <a:t>①　○企業</a:t>
            </a:r>
            <a:r>
              <a:rPr kumimoji="1" lang="ja-JP" altLang="en-US" sz="1400" dirty="0">
                <a:latin typeface="Meiryo UI" panose="020B0604030504040204" pitchFamily="50" charset="-128"/>
                <a:ea typeface="Meiryo UI" panose="020B0604030504040204" pitchFamily="50" charset="-128"/>
              </a:rPr>
              <a:t>や商工会に地域での取組みを</a:t>
            </a:r>
            <a:r>
              <a:rPr kumimoji="1" lang="ja-JP" altLang="en-US" sz="1400" dirty="0" smtClean="0">
                <a:latin typeface="Meiryo UI" panose="020B0604030504040204" pitchFamily="50" charset="-128"/>
                <a:ea typeface="Meiryo UI" panose="020B0604030504040204" pitchFamily="50" charset="-128"/>
              </a:rPr>
              <a:t>働きかけ</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企業等との連携により、上記のような取組みの拡大展開</a:t>
            </a:r>
            <a:endParaRPr kumimoji="1" lang="en-US" altLang="ja-JP" sz="1200" b="1"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87313" indent="-87313"/>
            <a:r>
              <a:rPr kumimoji="1" lang="ja-JP" altLang="en-US" sz="1200" dirty="0" smtClean="0">
                <a:latin typeface="Meiryo UI" panose="020B0604030504040204" pitchFamily="50" charset="-128"/>
                <a:ea typeface="Meiryo UI" panose="020B0604030504040204" pitchFamily="50" charset="-128"/>
              </a:rPr>
              <a:t>⇒　大阪商工会議所との調整に着手。</a:t>
            </a:r>
            <a:endParaRPr kumimoji="1" lang="en-US" altLang="ja-JP" sz="1200" dirty="0" smtClean="0">
              <a:latin typeface="Meiryo UI" panose="020B0604030504040204" pitchFamily="50" charset="-128"/>
              <a:ea typeface="Meiryo UI" panose="020B0604030504040204" pitchFamily="50" charset="-128"/>
            </a:endParaRPr>
          </a:p>
          <a:p>
            <a:pPr marL="87313" lvl="0" indent="-87313">
              <a:defRPr/>
            </a:pPr>
            <a:r>
              <a:rPr lang="ja-JP" altLang="en-US" sz="1200" kern="0" dirty="0">
                <a:solidFill>
                  <a:prstClr val="black"/>
                </a:solidFill>
                <a:latin typeface="Meiryo UI" panose="020B0604030504040204" pitchFamily="50" charset="-128"/>
                <a:ea typeface="Meiryo UI" panose="020B0604030504040204" pitchFamily="50" charset="-128"/>
              </a:rPr>
              <a:t>　・</a:t>
            </a:r>
            <a:r>
              <a:rPr lang="en-US" altLang="ja-JP" sz="1200" kern="0" dirty="0">
                <a:solidFill>
                  <a:prstClr val="black"/>
                </a:solidFill>
                <a:latin typeface="Meiryo UI" panose="020B0604030504040204" pitchFamily="50" charset="-128"/>
                <a:ea typeface="Meiryo UI" panose="020B0604030504040204" pitchFamily="50" charset="-128"/>
              </a:rPr>
              <a:t>AI</a:t>
            </a:r>
            <a:r>
              <a:rPr lang="ja-JP" altLang="en-US" sz="1200" kern="0" dirty="0">
                <a:solidFill>
                  <a:prstClr val="black"/>
                </a:solidFill>
                <a:latin typeface="Meiryo UI" panose="020B0604030504040204" pitchFamily="50" charset="-128"/>
                <a:ea typeface="Meiryo UI" panose="020B0604030504040204" pitchFamily="50" charset="-128"/>
              </a:rPr>
              <a:t>・ロボットの実践・分析事業で、府内企業が有する介入メニューも活用</a:t>
            </a:r>
            <a:endParaRPr lang="en-US" altLang="ja-JP" sz="1200" kern="0" dirty="0">
              <a:solidFill>
                <a:prstClr val="black"/>
              </a:solidFill>
              <a:latin typeface="Meiryo UI" panose="020B0604030504040204" pitchFamily="50" charset="-128"/>
              <a:ea typeface="Meiryo UI" panose="020B0604030504040204" pitchFamily="50" charset="-128"/>
            </a:endParaRPr>
          </a:p>
          <a:p>
            <a:pPr marL="444500" lvl="0" indent="-444500">
              <a:defRPr/>
            </a:pPr>
            <a:r>
              <a:rPr lang="ja-JP" altLang="en-US" sz="1200" kern="0" dirty="0">
                <a:solidFill>
                  <a:prstClr val="black"/>
                </a:solidFill>
                <a:latin typeface="Meiryo UI" panose="020B0604030504040204" pitchFamily="50" charset="-128"/>
                <a:ea typeface="Meiryo UI" panose="020B0604030504040204" pitchFamily="50" charset="-128"/>
              </a:rPr>
              <a:t>　（例　ゲーム感覚でデュアルタスクで体を動かし認知機能向上を図る）</a:t>
            </a:r>
            <a:endParaRPr lang="en-US" altLang="ja-JP" sz="1200" kern="0" dirty="0">
              <a:solidFill>
                <a:prstClr val="black"/>
              </a:solidFill>
              <a:latin typeface="Meiryo UI" panose="020B0604030504040204" pitchFamily="50" charset="-128"/>
              <a:ea typeface="Meiryo UI" panose="020B0604030504040204" pitchFamily="50" charset="-128"/>
            </a:endParaRPr>
          </a:p>
          <a:p>
            <a:pPr marL="268288" lvl="0" indent="-268288">
              <a:defRPr/>
            </a:pPr>
            <a:r>
              <a:rPr lang="ja-JP" altLang="en-US" sz="1200" kern="0" dirty="0">
                <a:solidFill>
                  <a:prstClr val="black"/>
                </a:solidFill>
                <a:latin typeface="Meiryo UI" panose="020B0604030504040204" pitchFamily="50" charset="-128"/>
                <a:ea typeface="Meiryo UI" panose="020B0604030504040204" pitchFamily="50" charset="-128"/>
              </a:rPr>
              <a:t>　・アンチエイジングの効果分析事業で、府内企業の技術・ノウハウも活用</a:t>
            </a:r>
            <a:endParaRPr lang="en-US" altLang="ja-JP" sz="1200" kern="0" dirty="0">
              <a:solidFill>
                <a:prstClr val="black"/>
              </a:solidFill>
              <a:latin typeface="Meiryo UI" panose="020B0604030504040204" pitchFamily="50" charset="-128"/>
              <a:ea typeface="Meiryo UI" panose="020B0604030504040204" pitchFamily="50" charset="-128"/>
            </a:endParaRPr>
          </a:p>
          <a:p>
            <a:pPr marL="268288" lvl="0" indent="-268288">
              <a:defRPr/>
            </a:pPr>
            <a:r>
              <a:rPr lang="ja-JP" altLang="en-US" sz="1200" kern="0" dirty="0">
                <a:solidFill>
                  <a:prstClr val="black"/>
                </a:solidFill>
                <a:latin typeface="Meiryo UI" panose="020B0604030504040204" pitchFamily="50" charset="-128"/>
                <a:ea typeface="Meiryo UI" panose="020B0604030504040204" pitchFamily="50" charset="-128"/>
              </a:rPr>
              <a:t>　（例　皮膚に貼れる生体センサ、未病度と不足栄養素の計測）</a:t>
            </a:r>
            <a:endParaRPr lang="en-US" altLang="ja-JP" sz="1200" kern="0" dirty="0">
              <a:solidFill>
                <a:prstClr val="black"/>
              </a:solidFill>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これまで関連のある企業に地域での取組みの連携</a:t>
            </a:r>
            <a:r>
              <a:rPr kumimoji="1" lang="ja-JP" altLang="en-US" sz="1200" dirty="0">
                <a:latin typeface="Meiryo UI" panose="020B0604030504040204" pitchFamily="50" charset="-128"/>
                <a:ea typeface="Meiryo UI" panose="020B0604030504040204" pitchFamily="50" charset="-128"/>
              </a:rPr>
              <a:t>を働きかけ。 </a:t>
            </a:r>
            <a:r>
              <a:rPr kumimoji="1" lang="ja-JP" altLang="en-US" sz="1200" dirty="0" smtClean="0">
                <a:latin typeface="Meiryo UI" panose="020B0604030504040204" pitchFamily="50" charset="-128"/>
                <a:ea typeface="Meiryo UI" panose="020B0604030504040204" pitchFamily="50" charset="-128"/>
              </a:rPr>
              <a:t>（料理</a:t>
            </a:r>
            <a:r>
              <a:rPr kumimoji="1" lang="ja-JP" altLang="en-US" sz="1200" dirty="0">
                <a:latin typeface="Meiryo UI" panose="020B0604030504040204" pitchFamily="50" charset="-128"/>
                <a:ea typeface="Meiryo UI" panose="020B0604030504040204" pitchFamily="50" charset="-128"/>
              </a:rPr>
              <a:t>教室</a:t>
            </a:r>
            <a:r>
              <a:rPr kumimoji="1" lang="ja-JP" altLang="en-US" sz="1200" dirty="0" smtClean="0">
                <a:latin typeface="Meiryo UI" panose="020B0604030504040204" pitchFamily="50" charset="-128"/>
                <a:ea typeface="Meiryo UI" panose="020B0604030504040204" pitchFamily="50" charset="-128"/>
              </a:rPr>
              <a:t>、スポーツ</a:t>
            </a:r>
            <a:r>
              <a:rPr kumimoji="1" lang="ja-JP" altLang="en-US" sz="1200" dirty="0">
                <a:latin typeface="Meiryo UI" panose="020B0604030504040204" pitchFamily="50" charset="-128"/>
                <a:ea typeface="Meiryo UI" panose="020B0604030504040204" pitchFamily="50" charset="-128"/>
              </a:rPr>
              <a:t>教室</a:t>
            </a:r>
            <a:r>
              <a:rPr kumimoji="1" lang="ja-JP" altLang="en-US" sz="1200" dirty="0" smtClean="0">
                <a:latin typeface="Meiryo UI" panose="020B0604030504040204" pitchFamily="50" charset="-128"/>
                <a:ea typeface="Meiryo UI" panose="020B0604030504040204" pitchFamily="50" charset="-128"/>
              </a:rPr>
              <a:t>、健康メニューづくり　など）</a:t>
            </a:r>
            <a:endParaRPr kumimoji="1" lang="en-US" altLang="ja-JP" sz="1200"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5110312" y="1434318"/>
            <a:ext cx="4528457" cy="75804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WG</a:t>
            </a:r>
            <a:r>
              <a:rPr kumimoji="1" lang="ja-JP" altLang="en-US" sz="1100" dirty="0" smtClean="0">
                <a:latin typeface="Meiryo UI" panose="020B0604030504040204" pitchFamily="50" charset="-128"/>
                <a:ea typeface="Meiryo UI" panose="020B0604030504040204" pitchFamily="50" charset="-128"/>
              </a:rPr>
              <a:t>有識者助言＞</a:t>
            </a:r>
            <a:endParaRPr kumimoji="1" lang="ja-JP" altLang="en-US" sz="1100" dirty="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商工会</a:t>
            </a:r>
            <a:r>
              <a:rPr kumimoji="1" lang="ja-JP" altLang="en-US" sz="1100" dirty="0">
                <a:latin typeface="Meiryo UI" panose="020B0604030504040204" pitchFamily="50" charset="-128"/>
                <a:ea typeface="Meiryo UI" panose="020B0604030504040204" pitchFamily="50" charset="-128"/>
              </a:rPr>
              <a:t>が地域の人と健康をキーワードに取り組めることがあれば面白い。そうすると、「企業の取組み促進」と「まちづくり」を一緒に取り組める</a:t>
            </a:r>
            <a:r>
              <a:rPr kumimoji="1" lang="ja-JP" altLang="en-US" sz="1100" dirty="0" smtClean="0">
                <a:latin typeface="Meiryo UI" panose="020B0604030504040204" pitchFamily="50" charset="-128"/>
                <a:ea typeface="Meiryo UI" panose="020B0604030504040204" pitchFamily="50" charset="-128"/>
              </a:rPr>
              <a:t>。理想的</a:t>
            </a:r>
            <a:r>
              <a:rPr kumimoji="1" lang="ja-JP" altLang="en-US" sz="1100" dirty="0">
                <a:latin typeface="Meiryo UI" panose="020B0604030504040204" pitchFamily="50" charset="-128"/>
                <a:ea typeface="Meiryo UI" panose="020B0604030504040204" pitchFamily="50" charset="-128"/>
              </a:rPr>
              <a:t>には万博の時に、この地域でモデル事業をやっています、と示せると素晴らしい</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5098142" y="1081116"/>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27" name="角丸四角形 26"/>
          <p:cNvSpPr/>
          <p:nvPr/>
        </p:nvSpPr>
        <p:spPr>
          <a:xfrm>
            <a:off x="177161" y="3708826"/>
            <a:ext cx="4710974" cy="2889766"/>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①　○地域</a:t>
            </a:r>
            <a:r>
              <a:rPr kumimoji="1" lang="ja-JP" altLang="en-US" sz="1400" dirty="0">
                <a:latin typeface="Meiryo UI" panose="020B0604030504040204" pitchFamily="50" charset="-128"/>
                <a:ea typeface="Meiryo UI" panose="020B0604030504040204" pitchFamily="50" charset="-128"/>
              </a:rPr>
              <a:t>のサロン活動と健康度のデータ</a:t>
            </a:r>
            <a:r>
              <a:rPr kumimoji="1" lang="ja-JP" altLang="en-US" sz="1400" dirty="0" smtClean="0">
                <a:latin typeface="Meiryo UI" panose="020B0604030504040204" pitchFamily="50" charset="-128"/>
                <a:ea typeface="Meiryo UI" panose="020B0604030504040204" pitchFamily="50" charset="-128"/>
              </a:rPr>
              <a:t>分析</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pPr marL="900113" indent="-900113"/>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サロン活動と健康度の関連を分析するなど、活動の効果を見える化し、より効果的な取組みやまちづくりにつなげる</a:t>
            </a:r>
            <a:endParaRPr kumimoji="1" lang="en-US" altLang="ja-JP" sz="1200" b="1"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専門の有識者ヒアリング。今後、モデル事業化を検討。</a:t>
            </a:r>
            <a:endParaRPr kumimoji="1" lang="en-US" altLang="ja-JP" sz="1200" dirty="0" smtClean="0">
              <a:latin typeface="Meiryo UI" panose="020B0604030504040204" pitchFamily="50" charset="-128"/>
              <a:ea typeface="Meiryo UI" panose="020B0604030504040204" pitchFamily="50" charset="-128"/>
            </a:endParaRPr>
          </a:p>
        </p:txBody>
      </p:sp>
      <p:sp>
        <p:nvSpPr>
          <p:cNvPr id="28" name="正方形/長方形 27"/>
          <p:cNvSpPr/>
          <p:nvPr/>
        </p:nvSpPr>
        <p:spPr>
          <a:xfrm>
            <a:off x="301621" y="4610139"/>
            <a:ext cx="4528457" cy="792573"/>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WG</a:t>
            </a:r>
            <a:r>
              <a:rPr kumimoji="1" lang="ja-JP" altLang="en-US" sz="1100" dirty="0" smtClean="0">
                <a:latin typeface="Meiryo UI" panose="020B0604030504040204" pitchFamily="50" charset="-128"/>
                <a:ea typeface="Meiryo UI" panose="020B0604030504040204" pitchFamily="50" charset="-128"/>
              </a:rPr>
              <a:t>有識者助言＞</a:t>
            </a:r>
            <a:endParaRPr kumimoji="1" lang="ja-JP" altLang="en-US" sz="1100" dirty="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サロン</a:t>
            </a:r>
            <a:r>
              <a:rPr kumimoji="1" lang="ja-JP" altLang="en-US" sz="1100" dirty="0">
                <a:latin typeface="Meiryo UI" panose="020B0604030504040204" pitchFamily="50" charset="-128"/>
                <a:ea typeface="Meiryo UI" panose="020B0604030504040204" pitchFamily="50" charset="-128"/>
              </a:rPr>
              <a:t>運動の取組みが</a:t>
            </a:r>
            <a:r>
              <a:rPr kumimoji="1" lang="ja-JP" altLang="en-US" sz="1100" dirty="0" smtClean="0">
                <a:latin typeface="Meiryo UI" panose="020B0604030504040204" pitchFamily="50" charset="-128"/>
                <a:ea typeface="Meiryo UI" panose="020B0604030504040204" pitchFamily="50" charset="-128"/>
              </a:rPr>
              <a:t>盛んな地域</a:t>
            </a:r>
            <a:r>
              <a:rPr kumimoji="1" lang="ja-JP" altLang="en-US" sz="1100" dirty="0">
                <a:latin typeface="Meiryo UI" panose="020B0604030504040204" pitchFamily="50" charset="-128"/>
                <a:ea typeface="Meiryo UI" panose="020B0604030504040204" pitchFamily="50" charset="-128"/>
              </a:rPr>
              <a:t>では健康度が高いと聞く。上手にデータ分析ができると</a:t>
            </a:r>
            <a:r>
              <a:rPr kumimoji="1" lang="ja-JP" altLang="en-US" sz="1100" dirty="0" smtClean="0">
                <a:latin typeface="Meiryo UI" panose="020B0604030504040204" pitchFamily="50" charset="-128"/>
                <a:ea typeface="Meiryo UI" panose="020B0604030504040204" pitchFamily="50" charset="-128"/>
              </a:rPr>
              <a:t>有効。</a:t>
            </a:r>
            <a:r>
              <a:rPr kumimoji="1" lang="ja-JP" altLang="en-US" sz="1100" dirty="0">
                <a:latin typeface="Meiryo UI" panose="020B0604030504040204" pitchFamily="50" charset="-128"/>
                <a:ea typeface="Meiryo UI" panose="020B0604030504040204" pitchFamily="50" charset="-128"/>
              </a:rPr>
              <a:t>取組みが盛んになると人が寄ってくる。他の地域はそのことを知らないので、それを広めていくと</a:t>
            </a:r>
            <a:r>
              <a:rPr kumimoji="1" lang="ja-JP" altLang="en-US" sz="1100" dirty="0" smtClean="0">
                <a:latin typeface="Meiryo UI" panose="020B0604030504040204" pitchFamily="50" charset="-128"/>
                <a:ea typeface="Meiryo UI" panose="020B0604030504040204" pitchFamily="50" charset="-128"/>
              </a:rPr>
              <a:t>効果的。</a:t>
            </a:r>
            <a:endParaRPr kumimoji="1" lang="ja-JP" altLang="en-US" sz="1100" dirty="0">
              <a:latin typeface="Meiryo UI" panose="020B0604030504040204" pitchFamily="50" charset="-128"/>
              <a:ea typeface="Meiryo UI" panose="020B0604030504040204" pitchFamily="50" charset="-128"/>
            </a:endParaRPr>
          </a:p>
        </p:txBody>
      </p:sp>
      <p:sp>
        <p:nvSpPr>
          <p:cNvPr id="29" name="正方形/長方形 28"/>
          <p:cNvSpPr/>
          <p:nvPr/>
        </p:nvSpPr>
        <p:spPr>
          <a:xfrm>
            <a:off x="301621" y="5668889"/>
            <a:ext cx="4528457" cy="900280"/>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sz="1100" dirty="0" smtClean="0">
                <a:latin typeface="Meiryo UI" panose="020B0604030504040204" pitchFamily="50" charset="-128"/>
                <a:ea typeface="Meiryo UI" panose="020B0604030504040204" pitchFamily="50" charset="-128"/>
              </a:rPr>
              <a:t>　居住地</a:t>
            </a:r>
            <a:r>
              <a:rPr kumimoji="1" lang="ja-JP" altLang="en-US" sz="1100" dirty="0">
                <a:latin typeface="Meiryo UI" panose="020B0604030504040204" pitchFamily="50" charset="-128"/>
                <a:ea typeface="Meiryo UI" panose="020B0604030504040204" pitchFamily="50" charset="-128"/>
              </a:rPr>
              <a:t>の近隣</a:t>
            </a:r>
            <a:r>
              <a:rPr kumimoji="1" lang="ja-JP" altLang="en-US" sz="1100" dirty="0" smtClean="0">
                <a:latin typeface="Meiryo UI" panose="020B0604030504040204" pitchFamily="50" charset="-128"/>
                <a:ea typeface="Meiryo UI" panose="020B0604030504040204" pitchFamily="50" charset="-128"/>
              </a:rPr>
              <a:t>環境</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公園、歩いて行ける範囲の商店、サロン活動の回数・参加者数など</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と</a:t>
            </a:r>
            <a:r>
              <a:rPr kumimoji="1" lang="ja-JP" altLang="en-US" sz="1100" dirty="0">
                <a:latin typeface="Meiryo UI" panose="020B0604030504040204" pitchFamily="50" charset="-128"/>
                <a:ea typeface="Meiryo UI" panose="020B0604030504040204" pitchFamily="50" charset="-128"/>
              </a:rPr>
              <a:t>個人の健康に関するデータを地図上に落とし込み、関連性の検討や地理的集積性</a:t>
            </a:r>
            <a:r>
              <a:rPr kumimoji="1" lang="ja-JP" altLang="en-US" sz="1100" dirty="0" smtClean="0">
                <a:latin typeface="Meiryo UI" panose="020B0604030504040204" pitchFamily="50" charset="-128"/>
                <a:ea typeface="Meiryo UI" panose="020B0604030504040204" pitchFamily="50" charset="-128"/>
              </a:rPr>
              <a:t>の見える化・解析</a:t>
            </a:r>
            <a:r>
              <a:rPr kumimoji="1" lang="ja-JP" altLang="en-US" sz="1100" dirty="0">
                <a:latin typeface="Meiryo UI" panose="020B0604030504040204" pitchFamily="50" charset="-128"/>
                <a:ea typeface="Meiryo UI" panose="020B0604030504040204" pitchFamily="50" charset="-128"/>
              </a:rPr>
              <a:t>を行う予定。</a:t>
            </a:r>
            <a:r>
              <a:rPr kumimoji="1" lang="ja-JP" altLang="en-US" sz="1100" dirty="0" smtClean="0">
                <a:latin typeface="Meiryo UI" panose="020B0604030504040204" pitchFamily="50" charset="-128"/>
                <a:ea typeface="Meiryo UI" panose="020B0604030504040204" pitchFamily="50" charset="-128"/>
              </a:rPr>
              <a:t>自治体の住民全体を</a:t>
            </a:r>
            <a:r>
              <a:rPr kumimoji="1" lang="ja-JP" altLang="en-US" sz="1100" dirty="0">
                <a:latin typeface="Meiryo UI" panose="020B0604030504040204" pitchFamily="50" charset="-128"/>
                <a:ea typeface="Meiryo UI" panose="020B0604030504040204" pitchFamily="50" charset="-128"/>
              </a:rPr>
              <a:t>対象とする研究は少ない</a:t>
            </a:r>
            <a:r>
              <a:rPr kumimoji="1" lang="ja-JP" altLang="en-US" sz="1100" dirty="0" smtClean="0">
                <a:latin typeface="Meiryo UI" panose="020B0604030504040204" pitchFamily="50" charset="-128"/>
                <a:ea typeface="Meiryo UI" panose="020B0604030504040204" pitchFamily="50" charset="-128"/>
              </a:rPr>
              <a:t>。保健事業の評価にも活用できると考えている。他市でも同様の取組みができれば。</a:t>
            </a:r>
            <a:endParaRPr kumimoji="1" lang="en-US" altLang="ja-JP" sz="1100" dirty="0" smtClean="0">
              <a:latin typeface="Meiryo UI" panose="020B0604030504040204" pitchFamily="50" charset="-128"/>
              <a:ea typeface="Meiryo UI" panose="020B0604030504040204" pitchFamily="50" charset="-128"/>
            </a:endParaRPr>
          </a:p>
        </p:txBody>
      </p:sp>
      <p:cxnSp>
        <p:nvCxnSpPr>
          <p:cNvPr id="30" name="直線コネクタ 29"/>
          <p:cNvCxnSpPr/>
          <p:nvPr/>
        </p:nvCxnSpPr>
        <p:spPr>
          <a:xfrm>
            <a:off x="262656" y="4069107"/>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31" name="角丸四角形 30"/>
          <p:cNvSpPr/>
          <p:nvPr/>
        </p:nvSpPr>
        <p:spPr>
          <a:xfrm>
            <a:off x="5011898" y="3708826"/>
            <a:ext cx="4722499" cy="2889766"/>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③　・身体</a:t>
            </a:r>
            <a:r>
              <a:rPr kumimoji="1" lang="ja-JP" altLang="en-US" sz="1400" dirty="0">
                <a:latin typeface="Meiryo UI" panose="020B0604030504040204" pitchFamily="50" charset="-128"/>
                <a:ea typeface="Meiryo UI" panose="020B0604030504040204" pitchFamily="50" charset="-128"/>
              </a:rPr>
              <a:t>補助ロボットと</a:t>
            </a:r>
            <a:r>
              <a:rPr kumimoji="1" lang="en-US" altLang="ja-JP" sz="1400" dirty="0">
                <a:latin typeface="Meiryo UI" panose="020B0604030504040204" pitchFamily="50" charset="-128"/>
                <a:ea typeface="Meiryo UI" panose="020B0604030504040204" pitchFamily="50" charset="-128"/>
              </a:rPr>
              <a:t>VR</a:t>
            </a:r>
            <a:r>
              <a:rPr kumimoji="1" lang="ja-JP" altLang="en-US" sz="1400" dirty="0">
                <a:latin typeface="Meiryo UI" panose="020B0604030504040204" pitchFamily="50" charset="-128"/>
                <a:ea typeface="Meiryo UI" panose="020B0604030504040204" pitchFamily="50" charset="-128"/>
              </a:rPr>
              <a:t>の活用による活動</a:t>
            </a:r>
            <a:r>
              <a:rPr kumimoji="1" lang="ja-JP" altLang="en-US" sz="1400" dirty="0" smtClean="0">
                <a:latin typeface="Meiryo UI" panose="020B0604030504040204" pitchFamily="50" charset="-128"/>
                <a:ea typeface="Meiryo UI" panose="020B0604030504040204" pitchFamily="50" charset="-128"/>
              </a:rPr>
              <a:t>支援</a:t>
            </a:r>
            <a:endParaRPr kumimoji="1" lang="en-US" altLang="ja-JP" sz="1200" dirty="0">
              <a:latin typeface="Meiryo UI" panose="020B0604030504040204" pitchFamily="50" charset="-128"/>
              <a:ea typeface="Meiryo UI" panose="020B0604030504040204" pitchFamily="50" charset="-128"/>
            </a:endParaRPr>
          </a:p>
          <a:p>
            <a:pPr marL="87313" indent="-87313"/>
            <a:endParaRPr kumimoji="1" lang="en-US" altLang="ja-JP" sz="1200" dirty="0" smtClean="0">
              <a:latin typeface="Meiryo UI" panose="020B0604030504040204" pitchFamily="50" charset="-128"/>
              <a:ea typeface="Meiryo UI" panose="020B0604030504040204" pitchFamily="50" charset="-128"/>
            </a:endParaRPr>
          </a:p>
          <a:p>
            <a:pPr marL="901700" indent="-901700"/>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身体補助ロボットに加えて</a:t>
            </a:r>
            <a:r>
              <a:rPr kumimoji="1" lang="en-US" altLang="ja-JP" sz="1200" b="1" dirty="0" smtClean="0">
                <a:latin typeface="Meiryo UI" panose="020B0604030504040204" pitchFamily="50" charset="-128"/>
                <a:ea typeface="Meiryo UI" panose="020B0604030504040204" pitchFamily="50" charset="-128"/>
              </a:rPr>
              <a:t>VR</a:t>
            </a:r>
            <a:r>
              <a:rPr kumimoji="1" lang="ja-JP" altLang="en-US" sz="1200" b="1" dirty="0" smtClean="0">
                <a:latin typeface="Meiryo UI" panose="020B0604030504040204" pitchFamily="50" charset="-128"/>
                <a:ea typeface="Meiryo UI" panose="020B0604030504040204" pitchFamily="50" charset="-128"/>
              </a:rPr>
              <a:t>等の先進技術を活用することで、リハビリ効果の向上の検討</a:t>
            </a:r>
            <a:endParaRPr kumimoji="1" lang="en-US" altLang="ja-JP" sz="1200" b="1" dirty="0" smtClean="0">
              <a:latin typeface="Meiryo UI" panose="020B0604030504040204" pitchFamily="50" charset="-128"/>
              <a:ea typeface="Meiryo UI" panose="020B0604030504040204" pitchFamily="50" charset="-128"/>
            </a:endParaRPr>
          </a:p>
          <a:p>
            <a:pPr marL="87313" indent="-87313"/>
            <a:endParaRPr kumimoji="1" lang="en-US" altLang="ja-JP" sz="1200" dirty="0" smtClean="0">
              <a:latin typeface="Meiryo UI" panose="020B0604030504040204" pitchFamily="50" charset="-128"/>
              <a:ea typeface="Meiryo UI" panose="020B0604030504040204" pitchFamily="50" charset="-128"/>
            </a:endParaRPr>
          </a:p>
          <a:p>
            <a:pPr marL="87313" indent="-87313"/>
            <a:endParaRPr kumimoji="1" lang="en-US" altLang="ja-JP" sz="1200" dirty="0">
              <a:latin typeface="Meiryo UI" panose="020B0604030504040204" pitchFamily="50" charset="-128"/>
              <a:ea typeface="Meiryo UI" panose="020B0604030504040204" pitchFamily="50" charset="-128"/>
            </a:endParaRPr>
          </a:p>
          <a:p>
            <a:pPr marL="87313" indent="-87313"/>
            <a:endParaRPr kumimoji="1" lang="en-US" altLang="ja-JP" sz="1200" dirty="0" smtClean="0">
              <a:latin typeface="Meiryo UI" panose="020B0604030504040204" pitchFamily="50" charset="-128"/>
              <a:ea typeface="Meiryo UI" panose="020B0604030504040204" pitchFamily="50" charset="-128"/>
            </a:endParaRPr>
          </a:p>
          <a:p>
            <a:pPr marL="87313" indent="-87313"/>
            <a:endParaRPr kumimoji="1" lang="en-US" altLang="ja-JP" sz="1200" dirty="0">
              <a:latin typeface="Meiryo UI" panose="020B0604030504040204" pitchFamily="50" charset="-128"/>
              <a:ea typeface="Meiryo UI" panose="020B0604030504040204" pitchFamily="50" charset="-128"/>
            </a:endParaRPr>
          </a:p>
          <a:p>
            <a:pPr marL="87313" indent="-87313"/>
            <a:endParaRPr kumimoji="1" lang="en-US" altLang="ja-JP" sz="1200" dirty="0" smtClean="0">
              <a:latin typeface="Meiryo UI" panose="020B0604030504040204" pitchFamily="50" charset="-128"/>
              <a:ea typeface="Meiryo UI" panose="020B0604030504040204" pitchFamily="50" charset="-128"/>
            </a:endParaRPr>
          </a:p>
          <a:p>
            <a:pPr marL="87313" indent="-87313"/>
            <a:endParaRPr kumimoji="1" lang="en-US" altLang="ja-JP" sz="1200" dirty="0">
              <a:latin typeface="Meiryo UI" panose="020B0604030504040204" pitchFamily="50" charset="-128"/>
              <a:ea typeface="Meiryo UI" panose="020B0604030504040204" pitchFamily="50" charset="-128"/>
            </a:endParaRPr>
          </a:p>
          <a:p>
            <a:pPr marL="87313" indent="-87313"/>
            <a:endParaRPr kumimoji="1" lang="ja-JP" altLang="en-US" sz="1200" dirty="0" smtClean="0">
              <a:latin typeface="Meiryo UI" panose="020B0604030504040204" pitchFamily="50" charset="-128"/>
              <a:ea typeface="Meiryo UI" panose="020B0604030504040204" pitchFamily="50" charset="-128"/>
            </a:endParaRPr>
          </a:p>
          <a:p>
            <a:pPr marL="87313" indent="-87313"/>
            <a:endParaRPr kumimoji="1" lang="en-US" altLang="ja-JP" sz="1200" dirty="0" smtClean="0">
              <a:latin typeface="Meiryo UI" panose="020B0604030504040204" pitchFamily="50" charset="-128"/>
              <a:ea typeface="Meiryo UI" panose="020B0604030504040204" pitchFamily="50" charset="-128"/>
            </a:endParaRPr>
          </a:p>
          <a:p>
            <a:pPr marL="87313" indent="-87313"/>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今後、専門の有識者ヒアリングなどを通じて、先進技術の活用により、より効果的にリハビリに取り組めないか検討。</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患者</a:t>
            </a:r>
            <a:r>
              <a:rPr kumimoji="1" lang="ja-JP" altLang="en-US" sz="1200" dirty="0">
                <a:latin typeface="Meiryo UI" panose="020B0604030504040204" pitchFamily="50" charset="-128"/>
                <a:ea typeface="Meiryo UI" panose="020B0604030504040204" pitchFamily="50" charset="-128"/>
              </a:rPr>
              <a:t>が回復後に訪れたい場所の景色を</a:t>
            </a:r>
            <a:r>
              <a:rPr kumimoji="1" lang="en-US" altLang="ja-JP" sz="1200" dirty="0">
                <a:latin typeface="Meiryo UI" panose="020B0604030504040204" pitchFamily="50" charset="-128"/>
                <a:ea typeface="Meiryo UI" panose="020B0604030504040204" pitchFamily="50" charset="-128"/>
              </a:rPr>
              <a:t>VR</a:t>
            </a:r>
            <a:r>
              <a:rPr kumimoji="1" lang="ja-JP" altLang="en-US" sz="1200" dirty="0">
                <a:latin typeface="Meiryo UI" panose="020B0604030504040204" pitchFamily="50" charset="-128"/>
                <a:ea typeface="Meiryo UI" panose="020B0604030504040204" pitchFamily="50" charset="-128"/>
              </a:rPr>
              <a:t>で</a:t>
            </a:r>
            <a:r>
              <a:rPr kumimoji="1" lang="ja-JP" altLang="en-US" sz="1200" dirty="0" smtClean="0">
                <a:latin typeface="Meiryo UI" panose="020B0604030504040204" pitchFamily="50" charset="-128"/>
                <a:ea typeface="Meiryo UI" panose="020B0604030504040204" pitchFamily="50" charset="-128"/>
              </a:rPr>
              <a:t>投影することで、楽しみながら取り組むなど。</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p:txBody>
      </p:sp>
      <p:sp>
        <p:nvSpPr>
          <p:cNvPr id="32" name="正方形/長方形 31"/>
          <p:cNvSpPr/>
          <p:nvPr/>
        </p:nvSpPr>
        <p:spPr>
          <a:xfrm>
            <a:off x="5108918" y="4549817"/>
            <a:ext cx="4528457" cy="14068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87313" indent="-87313"/>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リハビリに際して、</a:t>
            </a:r>
            <a:r>
              <a:rPr kumimoji="1" lang="ja-JP" altLang="en-US" sz="1100" dirty="0">
                <a:latin typeface="Meiryo UI" panose="020B0604030504040204" pitchFamily="50" charset="-128"/>
                <a:ea typeface="Meiryo UI" panose="020B0604030504040204" pitchFamily="50" charset="-128"/>
              </a:rPr>
              <a:t>ロボットスーツ（医療用下肢タイプ）</a:t>
            </a:r>
            <a:r>
              <a:rPr kumimoji="1" lang="ja-JP" altLang="en-US" sz="1100" dirty="0" smtClean="0">
                <a:latin typeface="Meiryo UI" panose="020B0604030504040204" pitchFamily="50" charset="-128"/>
                <a:ea typeface="Meiryo UI" panose="020B0604030504040204" pitchFamily="50" charset="-128"/>
              </a:rPr>
              <a:t>を活用し、</a:t>
            </a:r>
            <a:r>
              <a:rPr kumimoji="1" lang="ja-JP" altLang="en-US" sz="1100" dirty="0">
                <a:latin typeface="Meiryo UI" panose="020B0604030504040204" pitchFamily="50" charset="-128"/>
                <a:ea typeface="Meiryo UI" panose="020B0604030504040204" pitchFamily="50" charset="-128"/>
              </a:rPr>
              <a:t>立ち上がり・歩行などの訓練を</a:t>
            </a:r>
            <a:r>
              <a:rPr kumimoji="1" lang="ja-JP" altLang="en-US" sz="1100" dirty="0" smtClean="0">
                <a:latin typeface="Meiryo UI" panose="020B0604030504040204" pitchFamily="50" charset="-128"/>
                <a:ea typeface="Meiryo UI" panose="020B0604030504040204" pitchFamily="50" charset="-128"/>
              </a:rPr>
              <a:t>サポートしている事例がある。</a:t>
            </a:r>
            <a:endParaRPr kumimoji="1" lang="ja-JP" altLang="en-US" sz="1100" dirty="0">
              <a:latin typeface="Meiryo UI" panose="020B0604030504040204" pitchFamily="50" charset="-128"/>
              <a:ea typeface="Meiryo UI" panose="020B0604030504040204" pitchFamily="50" charset="-128"/>
            </a:endParaRPr>
          </a:p>
          <a:p>
            <a:pPr marL="87313" indent="-87313"/>
            <a:r>
              <a:rPr kumimoji="1" lang="ja-JP" altLang="en-US" sz="1100" dirty="0">
                <a:latin typeface="Meiryo UI" panose="020B0604030504040204" pitchFamily="50" charset="-128"/>
                <a:ea typeface="Meiryo UI" panose="020B0604030504040204" pitchFamily="50" charset="-128"/>
              </a:rPr>
              <a:t>・　ロボットスーツ開発企業の情報によると、下肢が不自由となる原因の多くは脳・神経系の疾患。このとき脳はいつもどおりの神経の経路をうまく使用できず脚の動かし方が分からない。そこでロボットスーツは、「歩きたい」「立ちたい」という思いに従って装着者の脚を動かし、「歩けた」「立てた」という感覚のフィードバックをタイミングよく行うことで脳の学習を促す。</a:t>
            </a:r>
            <a:r>
              <a:rPr kumimoji="1" lang="ja-JP" altLang="en-US" sz="1100" dirty="0" smtClean="0">
                <a:latin typeface="Meiryo UI" panose="020B0604030504040204" pitchFamily="50" charset="-128"/>
                <a:ea typeface="Meiryo UI" panose="020B0604030504040204" pitchFamily="50" charset="-128"/>
              </a:rPr>
              <a:t>この企業のロボットスーツ</a:t>
            </a:r>
            <a:r>
              <a:rPr kumimoji="1" lang="ja-JP" altLang="en-US" sz="1100" dirty="0">
                <a:latin typeface="Meiryo UI" panose="020B0604030504040204" pitchFamily="50" charset="-128"/>
                <a:ea typeface="Meiryo UI" panose="020B0604030504040204" pitchFamily="50" charset="-128"/>
              </a:rPr>
              <a:t>は、脚の動かし方を脳に教えることができる唯一のロボット治療機器。</a:t>
            </a:r>
            <a:endParaRPr kumimoji="1" lang="en-US" altLang="ja-JP" sz="1100" dirty="0" smtClean="0">
              <a:latin typeface="Meiryo UI" panose="020B0604030504040204" pitchFamily="50" charset="-128"/>
              <a:ea typeface="Meiryo UI" panose="020B0604030504040204" pitchFamily="50" charset="-128"/>
            </a:endParaRPr>
          </a:p>
        </p:txBody>
      </p:sp>
      <p:cxnSp>
        <p:nvCxnSpPr>
          <p:cNvPr id="33" name="直線コネクタ 32"/>
          <p:cNvCxnSpPr/>
          <p:nvPr/>
        </p:nvCxnSpPr>
        <p:spPr>
          <a:xfrm>
            <a:off x="5108918" y="4074459"/>
            <a:ext cx="4528457" cy="0"/>
          </a:xfrm>
          <a:prstGeom prst="line">
            <a:avLst/>
          </a:prstGeom>
        </p:spPr>
        <p:style>
          <a:lnRef idx="2">
            <a:schemeClr val="accent6"/>
          </a:lnRef>
          <a:fillRef idx="0">
            <a:schemeClr val="accent6"/>
          </a:fillRef>
          <a:effectRef idx="1">
            <a:schemeClr val="accent6"/>
          </a:effectRef>
          <a:fontRef idx="minor">
            <a:schemeClr val="tx1"/>
          </a:fontRef>
        </p:style>
      </p:cxnSp>
      <p:sp>
        <p:nvSpPr>
          <p:cNvPr id="8" name="正方形/長方形 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168424" y="715482"/>
            <a:ext cx="4719711" cy="2889767"/>
          </a:xfrm>
          <a:prstGeom prst="roundRect">
            <a:avLst>
              <a:gd name="adj" fmla="val 3222"/>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①　○口腔内</a:t>
            </a:r>
            <a:r>
              <a:rPr kumimoji="1" lang="ja-JP" altLang="en-US" sz="1400" dirty="0">
                <a:latin typeface="Meiryo UI" panose="020B0604030504040204" pitchFamily="50" charset="-128"/>
                <a:ea typeface="Meiryo UI" panose="020B0604030504040204" pitchFamily="50" charset="-128"/>
              </a:rPr>
              <a:t>細菌と腸内細菌の</a:t>
            </a:r>
            <a:r>
              <a:rPr kumimoji="1" lang="ja-JP" altLang="en-US" sz="1400" dirty="0" smtClean="0">
                <a:latin typeface="Meiryo UI" panose="020B0604030504040204" pitchFamily="50" charset="-128"/>
                <a:ea typeface="Meiryo UI" panose="020B0604030504040204" pitchFamily="50" charset="-128"/>
              </a:rPr>
              <a:t>分析</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pPr marL="900113" indent="-900113"/>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口腔</a:t>
            </a:r>
            <a:r>
              <a:rPr kumimoji="1" lang="ja-JP" altLang="en-US" sz="1200" b="1" dirty="0" smtClean="0">
                <a:latin typeface="Meiryo UI" panose="020B0604030504040204" pitchFamily="50" charset="-128"/>
                <a:ea typeface="Meiryo UI" panose="020B0604030504040204" pitchFamily="50" charset="-128"/>
              </a:rPr>
              <a:t>内細菌と腸内細菌の関係分析や、口腔年齢の測定手法の確立等により、口の健康への行動変容を促す</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専門の有識者にヒアリング。今後、モデル事業化を検討。</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248252" y="1556473"/>
            <a:ext cx="4528457" cy="53018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WG</a:t>
            </a:r>
            <a:r>
              <a:rPr kumimoji="1" lang="ja-JP" altLang="en-US" sz="1100" dirty="0" smtClean="0">
                <a:latin typeface="Meiryo UI" panose="020B0604030504040204" pitchFamily="50" charset="-128"/>
                <a:ea typeface="Meiryo UI" panose="020B0604030504040204" pitchFamily="50" charset="-128"/>
              </a:rPr>
              <a:t>有識者助言＞</a:t>
            </a:r>
            <a:endParaRPr kumimoji="1" lang="ja-JP" altLang="en-US" sz="1100" dirty="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口腔内細菌と</a:t>
            </a:r>
            <a:r>
              <a:rPr kumimoji="1" lang="ja-JP" altLang="en-US" sz="1100" dirty="0">
                <a:latin typeface="Meiryo UI" panose="020B0604030504040204" pitchFamily="50" charset="-128"/>
                <a:ea typeface="Meiryo UI" panose="020B0604030504040204" pitchFamily="50" charset="-128"/>
              </a:rPr>
              <a:t>、腸内</a:t>
            </a:r>
            <a:r>
              <a:rPr kumimoji="1" lang="ja-JP" altLang="en-US" sz="1100" dirty="0" smtClean="0">
                <a:latin typeface="Meiryo UI" panose="020B0604030504040204" pitchFamily="50" charset="-128"/>
                <a:ea typeface="Meiryo UI" panose="020B0604030504040204" pitchFamily="50" charset="-128"/>
              </a:rPr>
              <a:t>細菌には</a:t>
            </a:r>
            <a:r>
              <a:rPr kumimoji="1" lang="ja-JP" altLang="en-US" sz="1100" dirty="0">
                <a:latin typeface="Meiryo UI" panose="020B0604030504040204" pitchFamily="50" charset="-128"/>
                <a:ea typeface="Meiryo UI" panose="020B0604030504040204" pitchFamily="50" charset="-128"/>
              </a:rPr>
              <a:t>相関がある。</a:t>
            </a:r>
            <a:r>
              <a:rPr kumimoji="1" lang="ja-JP" altLang="en-US" sz="1100" dirty="0" smtClean="0">
                <a:latin typeface="Meiryo UI" panose="020B0604030504040204" pitchFamily="50" charset="-128"/>
                <a:ea typeface="Meiryo UI" panose="020B0604030504040204" pitchFamily="50" charset="-128"/>
              </a:rPr>
              <a:t>食と</a:t>
            </a:r>
            <a:r>
              <a:rPr kumimoji="1" lang="ja-JP" altLang="en-US" sz="1100" dirty="0">
                <a:latin typeface="Meiryo UI" panose="020B0604030504040204" pitchFamily="50" charset="-128"/>
                <a:ea typeface="Meiryo UI" panose="020B0604030504040204" pitchFamily="50" charset="-128"/>
              </a:rPr>
              <a:t>腸内</a:t>
            </a:r>
            <a:r>
              <a:rPr kumimoji="1" lang="ja-JP" altLang="en-US" sz="1100" dirty="0" smtClean="0">
                <a:latin typeface="Meiryo UI" panose="020B0604030504040204" pitchFamily="50" charset="-128"/>
                <a:ea typeface="Meiryo UI" panose="020B0604030504040204" pitchFamily="50" charset="-128"/>
              </a:rPr>
              <a:t>細菌は</a:t>
            </a:r>
            <a:r>
              <a:rPr kumimoji="1" lang="ja-JP" altLang="en-US" sz="1100" dirty="0">
                <a:latin typeface="Meiryo UI" panose="020B0604030504040204" pitchFamily="50" charset="-128"/>
                <a:ea typeface="Meiryo UI" panose="020B0604030504040204" pitchFamily="50" charset="-128"/>
              </a:rPr>
              <a:t>、健康づくりにはまだ活用されていないと</a:t>
            </a:r>
            <a:r>
              <a:rPr kumimoji="1" lang="ja-JP" altLang="en-US" sz="1100" dirty="0" smtClean="0">
                <a:latin typeface="Meiryo UI" panose="020B0604030504040204" pitchFamily="50" charset="-128"/>
                <a:ea typeface="Meiryo UI" panose="020B0604030504040204" pitchFamily="50" charset="-128"/>
              </a:rPr>
              <a:t>思うが、今後</a:t>
            </a:r>
            <a:r>
              <a:rPr kumimoji="1" lang="ja-JP" altLang="en-US" sz="1100" dirty="0">
                <a:latin typeface="Meiryo UI" panose="020B0604030504040204" pitchFamily="50" charset="-128"/>
                <a:ea typeface="Meiryo UI" panose="020B0604030504040204" pitchFamily="50" charset="-128"/>
              </a:rPr>
              <a:t>の可能性として</a:t>
            </a:r>
            <a:r>
              <a:rPr kumimoji="1" lang="ja-JP" altLang="en-US" sz="1100" dirty="0" smtClean="0">
                <a:latin typeface="Meiryo UI" panose="020B0604030504040204" pitchFamily="50" charset="-128"/>
                <a:ea typeface="Meiryo UI" panose="020B0604030504040204" pitchFamily="50" charset="-128"/>
              </a:rPr>
              <a:t>は考えられる分野。</a:t>
            </a:r>
            <a:endParaRPr kumimoji="1" lang="en-US" altLang="ja-JP" sz="1100" dirty="0" smtClean="0">
              <a:latin typeface="Meiryo UI" panose="020B0604030504040204" pitchFamily="50" charset="-128"/>
              <a:ea typeface="Meiryo UI" panose="020B0604030504040204" pitchFamily="50" charset="-128"/>
            </a:endParaRPr>
          </a:p>
        </p:txBody>
      </p:sp>
      <p:sp>
        <p:nvSpPr>
          <p:cNvPr id="20" name="正方形/長方形 19"/>
          <p:cNvSpPr/>
          <p:nvPr/>
        </p:nvSpPr>
        <p:spPr>
          <a:xfrm>
            <a:off x="248252" y="2310903"/>
            <a:ext cx="4528457" cy="1218474"/>
          </a:xfrm>
          <a:prstGeom prst="rect">
            <a:avLst/>
          </a:prstGeom>
        </p:spPr>
        <p:style>
          <a:lnRef idx="2">
            <a:schemeClr val="accent3"/>
          </a:lnRef>
          <a:fillRef idx="1">
            <a:schemeClr val="lt1"/>
          </a:fillRef>
          <a:effectRef idx="0">
            <a:schemeClr val="accent3"/>
          </a:effectRef>
          <a:fontRef idx="minor">
            <a:schemeClr val="dk1"/>
          </a:fontRef>
        </p:style>
        <p:txBody>
          <a:bodyPr rIns="36000" rtlCol="0" anchor="ctr"/>
          <a:lstStyle/>
          <a:p>
            <a:r>
              <a:rPr kumimoji="1" lang="ja-JP" altLang="en-US" sz="1100" dirty="0">
                <a:latin typeface="Meiryo UI" panose="020B0604030504040204" pitchFamily="50" charset="-128"/>
                <a:ea typeface="Meiryo UI" panose="020B0604030504040204" pitchFamily="50" charset="-128"/>
              </a:rPr>
              <a:t>　口腔内細菌と腸内細菌の関係の取組みとして、ボランティアを募り研究を進めている。　唾液から口腔内細菌を分析するためのエビデンスはできてきた。万博の頃には、例えば唾液だけで体の不具合を検知できるようなキットができれば。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また、噛む力の強い高齢者は、認知力が高く、血管年齢が若い。例えば、ゆっくり食べる介入により糖尿病患者が減った、という効果が出ればモデルになる。行動変容を促すため、オーラルフレイル</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些細な口の機能の衰え</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に気づくことや、口腔年齢を測定することが挙げられる。これらを普及できれば効果は高まる。</a:t>
            </a:r>
          </a:p>
        </p:txBody>
      </p:sp>
      <p:cxnSp>
        <p:nvCxnSpPr>
          <p:cNvPr id="21" name="直線コネクタ 20"/>
          <p:cNvCxnSpPr/>
          <p:nvPr/>
        </p:nvCxnSpPr>
        <p:spPr>
          <a:xfrm>
            <a:off x="248252" y="1081115"/>
            <a:ext cx="4528457"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401960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9126070" y="6427694"/>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5027749" y="715484"/>
            <a:ext cx="4671060" cy="2889766"/>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②　・郊外型</a:t>
            </a:r>
            <a:r>
              <a:rPr kumimoji="1" lang="en-US" altLang="ja-JP" sz="1400" dirty="0">
                <a:latin typeface="Meiryo UI" panose="020B0604030504040204" pitchFamily="50" charset="-128"/>
                <a:ea typeface="Meiryo UI" panose="020B0604030504040204" pitchFamily="50" charset="-128"/>
              </a:rPr>
              <a:t>NT</a:t>
            </a:r>
            <a:r>
              <a:rPr kumimoji="1" lang="ja-JP" altLang="en-US" sz="1400" dirty="0">
                <a:latin typeface="Meiryo UI" panose="020B0604030504040204" pitchFamily="50" charset="-128"/>
                <a:ea typeface="Meiryo UI" panose="020B0604030504040204" pitchFamily="50" charset="-128"/>
              </a:rPr>
              <a:t>における活動を促進するまちづくりの</a:t>
            </a:r>
            <a:r>
              <a:rPr kumimoji="1" lang="ja-JP" altLang="en-US" sz="1400" dirty="0" smtClean="0">
                <a:latin typeface="Meiryo UI" panose="020B0604030504040204" pitchFamily="50" charset="-128"/>
                <a:ea typeface="Meiryo UI" panose="020B0604030504040204" pitchFamily="50" charset="-128"/>
              </a:rPr>
              <a:t>実証</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900113" indent="-900113"/>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a:t>
            </a:r>
            <a:r>
              <a:rPr kumimoji="1" lang="en-US" altLang="ja-JP"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面的な広がりのある団地でのまちづくりを含めた総合的な取組みの効果検証</a:t>
            </a:r>
            <a:endParaRPr kumimoji="1" lang="en-US" altLang="ja-JP" sz="1200" b="1"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今後、詳細をヒアリング。</a:t>
            </a:r>
            <a:endParaRPr kumimoji="1" lang="en-US" altLang="ja-JP" sz="1200" dirty="0" smtClean="0">
              <a:latin typeface="Meiryo UI" panose="020B0604030504040204" pitchFamily="50" charset="-128"/>
              <a:ea typeface="Meiryo UI" panose="020B0604030504040204" pitchFamily="50" charset="-128"/>
            </a:endParaRPr>
          </a:p>
        </p:txBody>
      </p:sp>
      <p:sp>
        <p:nvSpPr>
          <p:cNvPr id="16" name="角丸四角形 15"/>
          <p:cNvSpPr/>
          <p:nvPr/>
        </p:nvSpPr>
        <p:spPr>
          <a:xfrm>
            <a:off x="188685" y="4146280"/>
            <a:ext cx="9510123" cy="1488038"/>
          </a:xfrm>
          <a:prstGeom prst="roundRect">
            <a:avLst>
              <a:gd name="adj" fmla="val 7364"/>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上記内容に関連する</a:t>
            </a:r>
            <a:r>
              <a:rPr kumimoji="1" lang="ja-JP" altLang="en-US" sz="1400" dirty="0" smtClean="0">
                <a:latin typeface="Meiryo UI" panose="020B0604030504040204" pitchFamily="50" charset="-128"/>
                <a:ea typeface="Meiryo UI" panose="020B0604030504040204" pitchFamily="50" charset="-128"/>
              </a:rPr>
              <a:t>モデルとなる</a:t>
            </a:r>
            <a:r>
              <a:rPr kumimoji="1" lang="ja-JP" altLang="en-US" sz="1400" dirty="0">
                <a:latin typeface="Meiryo UI" panose="020B0604030504040204" pitchFamily="50" charset="-128"/>
                <a:ea typeface="Meiryo UI" panose="020B0604030504040204" pitchFamily="50" charset="-128"/>
              </a:rPr>
              <a:t>ような取組みを洗い出してまとめる</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87313" indent="-87313"/>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モデル事業の実施結果とともにデータや事例を共有化することで、取組みの深化・充実へつなげる。</a:t>
            </a:r>
            <a:endParaRPr kumimoji="1" lang="en-US" altLang="ja-JP" sz="1200" dirty="0" smtClean="0">
              <a:latin typeface="Meiryo UI" panose="020B0604030504040204" pitchFamily="50" charset="-128"/>
              <a:ea typeface="Meiryo UI" panose="020B0604030504040204" pitchFamily="50" charset="-128"/>
            </a:endParaRPr>
          </a:p>
        </p:txBody>
      </p:sp>
      <p:sp>
        <p:nvSpPr>
          <p:cNvPr id="17" name="正方形/長方形 16"/>
          <p:cNvSpPr/>
          <p:nvPr/>
        </p:nvSpPr>
        <p:spPr>
          <a:xfrm>
            <a:off x="313147" y="4582375"/>
            <a:ext cx="9313452" cy="6722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WG</a:t>
            </a:r>
            <a:r>
              <a:rPr kumimoji="1" lang="ja-JP" altLang="en-US" sz="1200" dirty="0" smtClean="0">
                <a:latin typeface="Meiryo UI" panose="020B0604030504040204" pitchFamily="50" charset="-128"/>
                <a:ea typeface="Meiryo UI" panose="020B0604030504040204" pitchFamily="50" charset="-128"/>
              </a:rPr>
              <a:t>有識者助言＞</a:t>
            </a:r>
            <a:endParaRPr kumimoji="1" lang="ja-JP" altLang="en-US" sz="1200" dirty="0">
              <a:latin typeface="Meiryo UI" panose="020B0604030504040204" pitchFamily="50" charset="-128"/>
              <a:ea typeface="Meiryo UI" panose="020B0604030504040204" pitchFamily="50" charset="-128"/>
            </a:endParaRPr>
          </a:p>
          <a:p>
            <a:pPr marL="87313" indent="-87313"/>
            <a:r>
              <a:rPr kumimoji="1" lang="ja-JP" altLang="en-US" sz="1200" dirty="0" smtClean="0">
                <a:latin typeface="Meiryo UI" panose="020B0604030504040204" pitchFamily="50" charset="-128"/>
                <a:ea typeface="Meiryo UI" panose="020B0604030504040204" pitchFamily="50" charset="-128"/>
              </a:rPr>
              <a:t>・　すで</a:t>
            </a:r>
            <a:r>
              <a:rPr kumimoji="1" lang="ja-JP" altLang="en-US" sz="1200" dirty="0">
                <a:latin typeface="Meiryo UI" panose="020B0604030504040204" pitchFamily="50" charset="-128"/>
                <a:ea typeface="Meiryo UI" panose="020B0604030504040204" pitchFamily="50" charset="-128"/>
              </a:rPr>
              <a:t>にいろんな地域でモデルになるような取組みは隠れている可能性がある。それらを洗い出して、まとめることも大事。それを広げていくことを考えてみてはどうか。</a:t>
            </a:r>
          </a:p>
        </p:txBody>
      </p:sp>
      <p:sp>
        <p:nvSpPr>
          <p:cNvPr id="18" name="正方形/長方形 17"/>
          <p:cNvSpPr/>
          <p:nvPr/>
        </p:nvSpPr>
        <p:spPr>
          <a:xfrm>
            <a:off x="5099050" y="1616796"/>
            <a:ext cx="4528457" cy="1750517"/>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r>
              <a:rPr kumimoji="1" lang="ja-JP" altLang="en-US" sz="1100" dirty="0" smtClean="0">
                <a:latin typeface="Meiryo UI" panose="020B0604030504040204" pitchFamily="50" charset="-128"/>
                <a:ea typeface="Meiryo UI" panose="020B0604030504040204" pitchFamily="50" charset="-128"/>
              </a:rPr>
              <a:t>＜有識者助言＞</a:t>
            </a:r>
            <a:endParaRPr kumimoji="1" lang="ja-JP" altLang="en-US" sz="1100" dirty="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泉北</a:t>
            </a:r>
            <a:r>
              <a:rPr kumimoji="1" lang="en-US" altLang="ja-JP" sz="1100" dirty="0" smtClean="0">
                <a:latin typeface="Meiryo UI" panose="020B0604030504040204" pitchFamily="50" charset="-128"/>
                <a:ea typeface="Meiryo UI" panose="020B0604030504040204" pitchFamily="50" charset="-128"/>
              </a:rPr>
              <a:t>NT</a:t>
            </a:r>
            <a:r>
              <a:rPr kumimoji="1" lang="ja-JP" altLang="en-US" sz="1100" dirty="0" smtClean="0">
                <a:latin typeface="Meiryo UI" panose="020B0604030504040204" pitchFamily="50" charset="-128"/>
                <a:ea typeface="Meiryo UI" panose="020B0604030504040204" pitchFamily="50" charset="-128"/>
              </a:rPr>
              <a:t>は、開発から</a:t>
            </a:r>
            <a:r>
              <a:rPr kumimoji="1" lang="en-US" altLang="ja-JP" sz="1100" dirty="0" smtClean="0">
                <a:latin typeface="Meiryo UI" panose="020B0604030504040204" pitchFamily="50" charset="-128"/>
                <a:ea typeface="Meiryo UI" panose="020B0604030504040204" pitchFamily="50" charset="-128"/>
              </a:rPr>
              <a:t>50</a:t>
            </a:r>
            <a:r>
              <a:rPr kumimoji="1" lang="ja-JP" altLang="en-US" sz="1100" dirty="0" smtClean="0">
                <a:latin typeface="Meiryo UI" panose="020B0604030504040204" pitchFamily="50" charset="-128"/>
                <a:ea typeface="Meiryo UI" panose="020B0604030504040204" pitchFamily="50" charset="-128"/>
              </a:rPr>
              <a:t>年が経過。自然が豊富、多くの大学・高校があるといった強みがある一方、少子高齢化の影響を受け、オールドタウンというイメージが先行している。この泉北</a:t>
            </a:r>
            <a:r>
              <a:rPr kumimoji="1" lang="en-US" altLang="ja-JP" sz="1100" dirty="0" smtClean="0">
                <a:latin typeface="Meiryo UI" panose="020B0604030504040204" pitchFamily="50" charset="-128"/>
                <a:ea typeface="Meiryo UI" panose="020B0604030504040204" pitchFamily="50" charset="-128"/>
              </a:rPr>
              <a:t>NT</a:t>
            </a:r>
            <a:r>
              <a:rPr kumimoji="1" lang="ja-JP" altLang="en-US" sz="1100" dirty="0" smtClean="0">
                <a:latin typeface="Meiryo UI" panose="020B0604030504040204" pitchFamily="50" charset="-128"/>
                <a:ea typeface="Meiryo UI" panose="020B0604030504040204" pitchFamily="50" charset="-128"/>
              </a:rPr>
              <a:t>において、万博の理念を見据えた事業を展開し、郊外型</a:t>
            </a:r>
            <a:r>
              <a:rPr kumimoji="1" lang="en-US" altLang="ja-JP" sz="1100" dirty="0" smtClean="0">
                <a:latin typeface="Meiryo UI" panose="020B0604030504040204" pitchFamily="50" charset="-128"/>
                <a:ea typeface="Meiryo UI" panose="020B0604030504040204" pitchFamily="50" charset="-128"/>
              </a:rPr>
              <a:t>NT</a:t>
            </a:r>
            <a:r>
              <a:rPr kumimoji="1" lang="ja-JP" altLang="en-US" sz="1100" dirty="0" smtClean="0">
                <a:latin typeface="Meiryo UI" panose="020B0604030504040204" pitchFamily="50" charset="-128"/>
                <a:ea typeface="Meiryo UI" panose="020B0604030504040204" pitchFamily="50" charset="-128"/>
              </a:rPr>
              <a:t>のモデル都市をめざす。</a:t>
            </a:r>
            <a:endParaRPr kumimoji="1" lang="en-US" altLang="ja-JP" sz="1100" dirty="0" smtClean="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　街全体で高齢者を見守る仕組みの構築</a:t>
            </a:r>
            <a:endParaRPr kumimoji="1" lang="en-US" altLang="ja-JP" sz="1100" dirty="0" smtClean="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　</a:t>
            </a:r>
            <a:r>
              <a:rPr kumimoji="1" lang="en-US" altLang="ja-JP" sz="1100" dirty="0" err="1" smtClean="0">
                <a:latin typeface="Meiryo UI" panose="020B0604030504040204" pitchFamily="50" charset="-128"/>
                <a:ea typeface="Meiryo UI" panose="020B0604030504040204" pitchFamily="50" charset="-128"/>
              </a:rPr>
              <a:t>IoT</a:t>
            </a:r>
            <a:r>
              <a:rPr kumimoji="1" lang="ja-JP" altLang="en-US" sz="1100" dirty="0" smtClean="0">
                <a:latin typeface="Meiryo UI" panose="020B0604030504040204" pitchFamily="50" charset="-128"/>
                <a:ea typeface="Meiryo UI" panose="020B0604030504040204" pitchFamily="50" charset="-128"/>
              </a:rPr>
              <a:t>を活用した高齢者見守り、</a:t>
            </a:r>
            <a:endParaRPr kumimoji="1" lang="en-US" altLang="ja-JP" sz="1100" dirty="0" smtClean="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　看護や介護の補助をする人材の育成（地域の人材活用）など</a:t>
            </a:r>
            <a:endParaRPr kumimoji="1" lang="en-US" altLang="ja-JP" sz="1100" dirty="0" smtClean="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　未来都市への改造</a:t>
            </a:r>
            <a:endParaRPr kumimoji="1" lang="en-US" altLang="ja-JP" sz="1100" dirty="0" smtClean="0">
              <a:latin typeface="Meiryo UI" panose="020B0604030504040204" pitchFamily="50" charset="-128"/>
              <a:ea typeface="Meiryo UI" panose="020B0604030504040204" pitchFamily="50" charset="-128"/>
            </a:endParaRPr>
          </a:p>
          <a:p>
            <a:pPr marL="87313" indent="-87313"/>
            <a:r>
              <a:rPr kumimoji="1" lang="ja-JP" altLang="en-US" sz="1100" dirty="0" smtClean="0">
                <a:latin typeface="Meiryo UI" panose="020B0604030504040204" pitchFamily="50" charset="-128"/>
                <a:ea typeface="Meiryo UI" panose="020B0604030504040204" pitchFamily="50" charset="-128"/>
              </a:rPr>
              <a:t>　　－　緑道ネットでの自動運転システム、小径</a:t>
            </a:r>
            <a:r>
              <a:rPr kumimoji="1" lang="ja-JP" altLang="en-US" sz="1100" dirty="0">
                <a:latin typeface="Meiryo UI" panose="020B0604030504040204" pitchFamily="50" charset="-128"/>
                <a:ea typeface="Meiryo UI" panose="020B0604030504040204" pitchFamily="50" charset="-128"/>
              </a:rPr>
              <a:t>の</a:t>
            </a:r>
            <a:r>
              <a:rPr kumimoji="1" lang="ja-JP" altLang="en-US" sz="1100" dirty="0" smtClean="0">
                <a:latin typeface="Meiryo UI" panose="020B0604030504040204" pitchFamily="50" charset="-128"/>
                <a:ea typeface="Meiryo UI" panose="020B0604030504040204" pitchFamily="50" charset="-128"/>
              </a:rPr>
              <a:t>バリアフリー化　など</a:t>
            </a:r>
            <a:endParaRPr kumimoji="1" lang="en-US" altLang="ja-JP" sz="1100" dirty="0">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5098142" y="1075765"/>
            <a:ext cx="4528457"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2" name="直線コネクタ 11"/>
          <p:cNvCxnSpPr/>
          <p:nvPr/>
        </p:nvCxnSpPr>
        <p:spPr>
          <a:xfrm>
            <a:off x="274181" y="4511913"/>
            <a:ext cx="9352418" cy="0"/>
          </a:xfrm>
          <a:prstGeom prst="line">
            <a:avLst/>
          </a:prstGeom>
        </p:spPr>
        <p:style>
          <a:lnRef idx="2">
            <a:schemeClr val="accent6"/>
          </a:lnRef>
          <a:fillRef idx="0">
            <a:schemeClr val="accent6"/>
          </a:fillRef>
          <a:effectRef idx="1">
            <a:schemeClr val="accent6"/>
          </a:effectRef>
          <a:fontRef idx="minor">
            <a:schemeClr val="tx1"/>
          </a:fontRef>
        </p:style>
      </p:cxnSp>
      <p:sp>
        <p:nvSpPr>
          <p:cNvPr id="3" name="二等辺三角形 2"/>
          <p:cNvSpPr/>
          <p:nvPr/>
        </p:nvSpPr>
        <p:spPr>
          <a:xfrm rot="10800000">
            <a:off x="3979049" y="3768323"/>
            <a:ext cx="1981648" cy="197208"/>
          </a:xfrm>
          <a:prstGeom prst="triangl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3" name="角丸四角形 22"/>
          <p:cNvSpPr/>
          <p:nvPr/>
        </p:nvSpPr>
        <p:spPr>
          <a:xfrm>
            <a:off x="188685" y="715484"/>
            <a:ext cx="4722499" cy="2889766"/>
          </a:xfrm>
          <a:prstGeom prst="roundRect">
            <a:avLst>
              <a:gd name="adj" fmla="val 377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②　・塩分</a:t>
            </a:r>
            <a:r>
              <a:rPr kumimoji="1" lang="ja-JP" altLang="en-US" sz="1400" dirty="0">
                <a:latin typeface="Meiryo UI" panose="020B0604030504040204" pitchFamily="50" charset="-128"/>
                <a:ea typeface="Meiryo UI" panose="020B0604030504040204" pitchFamily="50" charset="-128"/>
              </a:rPr>
              <a:t>を減らしカルシウムを増やす日本食の介入</a:t>
            </a:r>
            <a:r>
              <a:rPr kumimoji="1" lang="ja-JP" altLang="en-US" sz="1400" dirty="0" smtClean="0">
                <a:latin typeface="Meiryo UI" panose="020B0604030504040204" pitchFamily="50" charset="-128"/>
                <a:ea typeface="Meiryo UI" panose="020B0604030504040204" pitchFamily="50" charset="-128"/>
              </a:rPr>
              <a:t>研究</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目的</a:t>
            </a:r>
            <a:r>
              <a:rPr kumimoji="1" lang="en-US" altLang="ja-JP" sz="1200" b="1"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日本食の健康への有用性のエビデンス確立</a:t>
            </a:r>
            <a:endParaRPr kumimoji="1" lang="en-US" altLang="ja-JP" sz="1200" b="1"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pPr marL="93663" indent="-93663"/>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今後、専門の有識者ヒアリングを調整。</a:t>
            </a:r>
            <a:endParaRPr kumimoji="1" lang="en-US" altLang="ja-JP" sz="1200" dirty="0" smtClean="0">
              <a:latin typeface="Meiryo UI" panose="020B0604030504040204" pitchFamily="50" charset="-128"/>
              <a:ea typeface="Meiryo UI" panose="020B0604030504040204" pitchFamily="50" charset="-128"/>
            </a:endParaRPr>
          </a:p>
        </p:txBody>
      </p:sp>
      <p:sp>
        <p:nvSpPr>
          <p:cNvPr id="24" name="正方形/長方形 23"/>
          <p:cNvSpPr/>
          <p:nvPr/>
        </p:nvSpPr>
        <p:spPr>
          <a:xfrm>
            <a:off x="311425" y="1448036"/>
            <a:ext cx="4528457" cy="11053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WG</a:t>
            </a:r>
            <a:r>
              <a:rPr kumimoji="1" lang="ja-JP" altLang="en-US" sz="1200" dirty="0" smtClean="0">
                <a:latin typeface="Meiryo UI" panose="020B0604030504040204" pitchFamily="50" charset="-128"/>
                <a:ea typeface="Meiryo UI" panose="020B0604030504040204" pitchFamily="50" charset="-128"/>
              </a:rPr>
              <a:t>有識者助言＞</a:t>
            </a:r>
            <a:endParaRPr kumimoji="1" lang="ja-JP" altLang="en-US" sz="1200" dirty="0">
              <a:latin typeface="Meiryo UI" panose="020B0604030504040204" pitchFamily="50" charset="-128"/>
              <a:ea typeface="Meiryo UI" panose="020B0604030504040204" pitchFamily="50" charset="-128"/>
            </a:endParaRPr>
          </a:p>
          <a:p>
            <a:pPr marL="87313" indent="-87313"/>
            <a:r>
              <a:rPr kumimoji="1" lang="ja-JP" altLang="en-US" sz="1200" dirty="0" smtClean="0">
                <a:latin typeface="Meiryo UI" panose="020B0604030504040204" pitchFamily="50" charset="-128"/>
                <a:ea typeface="Meiryo UI" panose="020B0604030504040204" pitchFamily="50" charset="-128"/>
              </a:rPr>
              <a:t>・　大阪</a:t>
            </a:r>
            <a:r>
              <a:rPr kumimoji="1" lang="ja-JP" altLang="en-US" sz="1200" dirty="0">
                <a:latin typeface="Meiryo UI" panose="020B0604030504040204" pitchFamily="50" charset="-128"/>
                <a:ea typeface="Meiryo UI" panose="020B0604030504040204" pitchFamily="50" charset="-128"/>
              </a:rPr>
              <a:t>・関西万博に向けて新しい日本食を打ち出す、ということを検討しては。塩分を減らしカルシウムを増やす日本食の介入研究により、体重だけでなく、腸内細菌、ストレスも測って効果をアピールするのはよい。費用が掛かるため、外部資金が必要。</a:t>
            </a:r>
          </a:p>
        </p:txBody>
      </p:sp>
      <p:cxnSp>
        <p:nvCxnSpPr>
          <p:cNvPr id="25" name="直線コネクタ 24"/>
          <p:cNvCxnSpPr/>
          <p:nvPr/>
        </p:nvCxnSpPr>
        <p:spPr>
          <a:xfrm>
            <a:off x="285705" y="1075765"/>
            <a:ext cx="4528457"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90383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4723</TotalTime>
  <Words>167</Words>
  <Application>Microsoft Office PowerPoint</Application>
  <PresentationFormat>A4 210 x 297 mm</PresentationFormat>
  <Paragraphs>180</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昌功</dc:creator>
  <cp:lastModifiedBy>中谷　昌功</cp:lastModifiedBy>
  <cp:revision>247</cp:revision>
  <cp:lastPrinted>2019-04-03T04:29:20Z</cp:lastPrinted>
  <dcterms:created xsi:type="dcterms:W3CDTF">2019-01-08T04:10:35Z</dcterms:created>
  <dcterms:modified xsi:type="dcterms:W3CDTF">2019-04-12T00:44:07Z</dcterms:modified>
</cp:coreProperties>
</file>