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3" r:id="rId2"/>
    <p:sldId id="274" r:id="rId3"/>
    <p:sldId id="275" r:id="rId4"/>
    <p:sldId id="276" r:id="rId5"/>
    <p:sldId id="277" r:id="rId6"/>
    <p:sldId id="278" r:id="rId7"/>
    <p:sldId id="279" r:id="rId8"/>
    <p:sldId id="288" r:id="rId9"/>
    <p:sldId id="285" r:id="rId10"/>
    <p:sldId id="286" r:id="rId11"/>
    <p:sldId id="289" r:id="rId1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71" d="100"/>
          <a:sy n="71"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C512EB1-FF9A-49CF-B4ED-31475EBEF6DE}" type="datetimeFigureOut">
              <a:rPr kumimoji="1" lang="ja-JP" altLang="en-US" smtClean="0"/>
              <a:t>2019/4/11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2DC0F69-D65C-4ADC-BC3E-EC6C7DD02A44}" type="slidenum">
              <a:rPr kumimoji="1" lang="ja-JP" altLang="en-US" smtClean="0"/>
              <a:t>‹#›</a:t>
            </a:fld>
            <a:endParaRPr kumimoji="1" lang="ja-JP" altLang="en-US"/>
          </a:p>
        </p:txBody>
      </p:sp>
    </p:spTree>
    <p:extLst>
      <p:ext uri="{BB962C8B-B14F-4D97-AF65-F5344CB8AC3E}">
        <p14:creationId xmlns:p14="http://schemas.microsoft.com/office/powerpoint/2010/main" val="420912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11FF967-82F8-4318-B359-6C301D6597D5}" type="datetime1">
              <a:rPr kumimoji="1" lang="ja-JP" altLang="en-US" smtClean="0"/>
              <a:t>2019/4/11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359144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0859F-A6B3-445D-B1F9-02928AEAE787}" type="datetime1">
              <a:rPr kumimoji="1" lang="ja-JP" altLang="en-US" smtClean="0"/>
              <a:t>2019/4/11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638793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6BBA13-7ABE-44C1-822A-CAC4600DFAA8}" type="datetime1">
              <a:rPr kumimoji="1" lang="ja-JP" altLang="en-US" smtClean="0"/>
              <a:t>2019/4/11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65626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94BEFF-D19F-4ABA-824C-46B997920238}" type="datetime1">
              <a:rPr kumimoji="1" lang="ja-JP" altLang="en-US" smtClean="0"/>
              <a:t>2019/4/11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10146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8D7D7F9-A6F3-4454-8417-B4681EB67BD4}" type="datetime1">
              <a:rPr kumimoji="1" lang="ja-JP" altLang="en-US" smtClean="0"/>
              <a:t>2019/4/11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61123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52C0F3-121D-4473-BE25-730377F1B24C}" type="datetime1">
              <a:rPr kumimoji="1" lang="ja-JP" altLang="en-US" smtClean="0"/>
              <a:t>2019/4/11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37606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39CA190-8992-4EAD-84A3-40C333310DE2}" type="datetime1">
              <a:rPr kumimoji="1" lang="ja-JP" altLang="en-US" smtClean="0"/>
              <a:t>2019/4/11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965859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7EB99D-D6DF-4F20-A1AF-CDD8BA1ABFD7}" type="datetime1">
              <a:rPr kumimoji="1" lang="ja-JP" altLang="en-US" smtClean="0"/>
              <a:t>2019/4/11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52538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E7972-CF2D-4537-9A5D-78401A2CB609}" type="datetime1">
              <a:rPr kumimoji="1" lang="ja-JP" altLang="en-US" smtClean="0"/>
              <a:t>2019/4/11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9099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4F20C2-3252-4755-A07A-4C5E4370197D}" type="datetime1">
              <a:rPr kumimoji="1" lang="ja-JP" altLang="en-US" smtClean="0"/>
              <a:t>2019/4/11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66916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47573F-64D1-4678-ABC9-86FEA829F52F}" type="datetime1">
              <a:rPr kumimoji="1" lang="ja-JP" altLang="en-US" smtClean="0"/>
              <a:t>2019/4/11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42918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2EBCE-5942-4788-AEB1-B1604B94716B}" type="datetime1">
              <a:rPr kumimoji="1" lang="ja-JP" altLang="en-US" smtClean="0"/>
              <a:t>2019/4/11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56199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1122363"/>
            <a:ext cx="8420100" cy="2158719"/>
          </a:xfrm>
        </p:spPr>
        <p:txBody>
          <a:bodyPr>
            <a:normAutofit/>
          </a:bodyPr>
          <a:lstStyle/>
          <a:p>
            <a:r>
              <a:rPr kumimoji="1" lang="en-US" altLang="ja-JP" sz="3200" spc="300" dirty="0" smtClean="0">
                <a:latin typeface="Meiryo UI" panose="020B0604030504040204" pitchFamily="50" charset="-128"/>
                <a:ea typeface="Meiryo UI" panose="020B0604030504040204" pitchFamily="50" charset="-128"/>
              </a:rPr>
              <a:t>10</a:t>
            </a:r>
            <a:r>
              <a:rPr kumimoji="1" lang="ja-JP" altLang="en-US" sz="3200" spc="300" dirty="0" smtClean="0">
                <a:latin typeface="Meiryo UI" panose="020B0604030504040204" pitchFamily="50" charset="-128"/>
                <a:ea typeface="Meiryo UI" panose="020B0604030504040204" pitchFamily="50" charset="-128"/>
              </a:rPr>
              <a:t>歳若返りの整理について</a:t>
            </a:r>
            <a:endParaRPr kumimoji="1" lang="ja-JP" altLang="en-US" sz="3200" spc="3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238250" y="4879509"/>
            <a:ext cx="7429500" cy="902726"/>
          </a:xfrm>
        </p:spPr>
        <p:txBody>
          <a:bodyPr>
            <a:normAutofit/>
          </a:bodyPr>
          <a:lstStyle/>
          <a:p>
            <a:r>
              <a:rPr kumimoji="1" lang="en-US" altLang="ja-JP" sz="2000" dirty="0" smtClean="0">
                <a:latin typeface="Meiryo UI" panose="020B0604030504040204" pitchFamily="50" charset="-128"/>
                <a:ea typeface="Meiryo UI" panose="020B0604030504040204" pitchFamily="50" charset="-128"/>
              </a:rPr>
              <a:t>2019</a:t>
            </a:r>
            <a:r>
              <a:rPr kumimoji="1" lang="ja-JP" altLang="en-US" sz="2000" dirty="0" smtClean="0">
                <a:latin typeface="Meiryo UI" panose="020B0604030504040204" pitchFamily="50" charset="-128"/>
                <a:ea typeface="Meiryo UI" panose="020B0604030504040204" pitchFamily="50" charset="-128"/>
              </a:rPr>
              <a:t>年４月</a:t>
            </a:r>
            <a:endParaRPr kumimoji="1" lang="en-US" altLang="ja-JP" sz="2000" dirty="0" smtClean="0">
              <a:latin typeface="Meiryo UI" panose="020B0604030504040204" pitchFamily="50" charset="-128"/>
              <a:ea typeface="Meiryo UI" panose="020B0604030504040204" pitchFamily="50" charset="-128"/>
            </a:endParaRPr>
          </a:p>
        </p:txBody>
      </p:sp>
      <p:sp>
        <p:nvSpPr>
          <p:cNvPr id="4" name="正方形/長方形 3"/>
          <p:cNvSpPr/>
          <p:nvPr/>
        </p:nvSpPr>
        <p:spPr>
          <a:xfrm>
            <a:off x="8633012" y="63281"/>
            <a:ext cx="1219199" cy="440761"/>
          </a:xfrm>
          <a:prstGeom prst="rect">
            <a:avLst/>
          </a:prstGeom>
          <a:noFill/>
          <a:ln>
            <a:solidFill>
              <a:schemeClr val="bg1">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marL="93663" indent="-93663" algn="ctr"/>
            <a:r>
              <a:rPr kumimoji="1" lang="ja-JP" altLang="en-US" sz="1050" smtClean="0">
                <a:latin typeface="Meiryo UI" panose="020B0604030504040204" pitchFamily="50" charset="-128"/>
                <a:ea typeface="Meiryo UI" panose="020B0604030504040204" pitchFamily="50" charset="-128"/>
              </a:rPr>
              <a:t>資料１</a:t>
            </a:r>
            <a:endParaRPr kumimoji="1" lang="ja-JP" altLang="en-US" sz="1050"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645459" y="3429281"/>
            <a:ext cx="8610599"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868525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二等辺三角形 1"/>
          <p:cNvSpPr/>
          <p:nvPr/>
        </p:nvSpPr>
        <p:spPr>
          <a:xfrm rot="10800000">
            <a:off x="4242345" y="3595620"/>
            <a:ext cx="1371600" cy="290303"/>
          </a:xfrm>
          <a:prstGeom prst="triangl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214951" y="3595621"/>
            <a:ext cx="9455727" cy="276999"/>
          </a:xfrm>
          <a:prstGeom prst="rect">
            <a:avLst/>
          </a:prstGeom>
          <a:noFill/>
        </p:spPr>
        <p:txBody>
          <a:bodyPr wrap="square" rtlCol="0">
            <a:spAutoFit/>
          </a:bodyPr>
          <a:lstStyle/>
          <a:p>
            <a:pPr algn="ctr"/>
            <a:r>
              <a:rPr kumimoji="1" lang="en-US" altLang="ja-JP" sz="1200" spc="300" dirty="0" smtClean="0">
                <a:latin typeface="Meiryo UI" panose="020B0604030504040204" pitchFamily="50" charset="-128"/>
                <a:ea typeface="Meiryo UI" panose="020B0604030504040204" pitchFamily="50" charset="-128"/>
              </a:rPr>
              <a:t>10</a:t>
            </a:r>
            <a:r>
              <a:rPr kumimoji="1" lang="ja-JP" altLang="en-US" sz="1200" spc="300" dirty="0" smtClean="0">
                <a:latin typeface="Meiryo UI" panose="020B0604030504040204" pitchFamily="50" charset="-128"/>
                <a:ea typeface="Meiryo UI" panose="020B0604030504040204" pitchFamily="50" charset="-128"/>
              </a:rPr>
              <a:t>歳若返りワークショップの項目を踏まえ、</a:t>
            </a:r>
            <a:r>
              <a:rPr kumimoji="1" lang="en-US" altLang="ja-JP" sz="1200" spc="300" dirty="0" smtClean="0">
                <a:latin typeface="Meiryo UI" panose="020B0604030504040204" pitchFamily="50" charset="-128"/>
                <a:ea typeface="Meiryo UI" panose="020B0604030504040204" pitchFamily="50" charset="-128"/>
              </a:rPr>
              <a:t>10</a:t>
            </a:r>
            <a:r>
              <a:rPr kumimoji="1" lang="ja-JP" altLang="en-US" sz="1200" spc="300" dirty="0" smtClean="0">
                <a:latin typeface="Meiryo UI" panose="020B0604030504040204" pitchFamily="50" charset="-128"/>
                <a:ea typeface="Meiryo UI" panose="020B0604030504040204" pitchFamily="50" charset="-128"/>
              </a:rPr>
              <a:t>歳若返りに向けたモデル事業のターゲットを整理</a:t>
            </a:r>
            <a:endParaRPr kumimoji="1" lang="ja-JP" altLang="en-US" sz="1200" spc="300" dirty="0">
              <a:latin typeface="Meiryo UI" panose="020B0604030504040204" pitchFamily="50" charset="-128"/>
              <a:ea typeface="Meiryo UI" panose="020B0604030504040204" pitchFamily="50" charset="-128"/>
            </a:endParaRPr>
          </a:p>
        </p:txBody>
      </p:sp>
      <p:sp>
        <p:nvSpPr>
          <p:cNvPr id="32" name="角丸四角形 31"/>
          <p:cNvSpPr/>
          <p:nvPr/>
        </p:nvSpPr>
        <p:spPr>
          <a:xfrm>
            <a:off x="214951" y="3969617"/>
            <a:ext cx="9455727" cy="2695081"/>
          </a:xfrm>
          <a:prstGeom prst="roundRect">
            <a:avLst>
              <a:gd name="adj" fmla="val 0"/>
            </a:avLst>
          </a:prstGeom>
        </p:spPr>
        <p:style>
          <a:lnRef idx="2">
            <a:schemeClr val="accent6"/>
          </a:lnRef>
          <a:fillRef idx="1">
            <a:schemeClr val="lt1"/>
          </a:fillRef>
          <a:effectRef idx="0">
            <a:schemeClr val="accent6"/>
          </a:effectRef>
          <a:fontRef idx="minor">
            <a:schemeClr val="dk1"/>
          </a:fontRef>
        </p:style>
        <p:txBody>
          <a:bodyPr rtlCol="0" anchor="t"/>
          <a:lstStyle/>
          <a:p>
            <a:pPr>
              <a:lnSpc>
                <a:spcPct val="15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ja-JP" sz="1400" dirty="0" smtClean="0">
                <a:solidFill>
                  <a:schemeClr val="tx1"/>
                </a:solidFill>
                <a:latin typeface="Meiryo UI" panose="020B0604030504040204" pitchFamily="50" charset="-128"/>
                <a:ea typeface="Meiryo UI" panose="020B0604030504040204" pitchFamily="50" charset="-128"/>
              </a:rPr>
              <a:t>（</a:t>
            </a:r>
            <a:r>
              <a:rPr kumimoji="1" lang="ja-JP" altLang="ja-JP" sz="1400" dirty="0">
                <a:solidFill>
                  <a:schemeClr val="tx1"/>
                </a:solidFill>
                <a:latin typeface="Meiryo UI" panose="020B0604030504040204" pitchFamily="50" charset="-128"/>
                <a:ea typeface="Meiryo UI" panose="020B0604030504040204" pitchFamily="50" charset="-128"/>
              </a:rPr>
              <a:t>１）</a:t>
            </a:r>
            <a:r>
              <a:rPr kumimoji="1" lang="ja-JP" altLang="ja-JP" sz="1400" dirty="0" smtClean="0">
                <a:solidFill>
                  <a:schemeClr val="tx1"/>
                </a:solidFill>
                <a:latin typeface="Meiryo UI" panose="020B0604030504040204" pitchFamily="50" charset="-128"/>
                <a:ea typeface="Meiryo UI" panose="020B0604030504040204" pitchFamily="50" charset="-128"/>
              </a:rPr>
              <a:t>運動</a:t>
            </a:r>
            <a:r>
              <a:rPr kumimoji="1" lang="ja-JP" altLang="en-US" sz="1400" dirty="0" smtClean="0">
                <a:solidFill>
                  <a:schemeClr val="tx1"/>
                </a:solidFill>
                <a:latin typeface="Meiryo UI" panose="020B0604030504040204" pitchFamily="50" charset="-128"/>
                <a:ea typeface="Meiryo UI" panose="020B0604030504040204" pitchFamily="50" charset="-128"/>
              </a:rPr>
              <a:t>と</a:t>
            </a:r>
            <a:r>
              <a:rPr kumimoji="1" lang="ja-JP" altLang="ja-JP" sz="1400" dirty="0" smtClean="0">
                <a:solidFill>
                  <a:schemeClr val="tx1"/>
                </a:solidFill>
                <a:latin typeface="Meiryo UI" panose="020B0604030504040204" pitchFamily="50" charset="-128"/>
                <a:ea typeface="Meiryo UI" panose="020B0604030504040204" pitchFamily="50" charset="-128"/>
              </a:rPr>
              <a:t>笑い</a:t>
            </a:r>
            <a:r>
              <a:rPr kumimoji="1" lang="ja-JP" altLang="ja-JP" sz="1400" dirty="0">
                <a:solidFill>
                  <a:schemeClr val="tx1"/>
                </a:solidFill>
                <a:latin typeface="Meiryo UI" panose="020B0604030504040204" pitchFamily="50" charset="-128"/>
                <a:ea typeface="Meiryo UI" panose="020B0604030504040204" pitchFamily="50" charset="-128"/>
              </a:rPr>
              <a:t>、音楽</a:t>
            </a:r>
            <a:endParaRPr lang="ja-JP" altLang="ja-JP" sz="1400" dirty="0">
              <a:solidFill>
                <a:schemeClr val="tx1"/>
              </a:solidFill>
              <a:latin typeface="Arial" panose="020B0604020202020204" pitchFamily="34" charset="0"/>
            </a:endParaRPr>
          </a:p>
          <a:p>
            <a:pPr>
              <a:lnSpc>
                <a:spcPct val="150000"/>
              </a:lnSpc>
            </a:pPr>
            <a:r>
              <a:rPr kumimoji="1" lang="ja-JP" altLang="ja-JP" sz="1400" dirty="0">
                <a:solidFill>
                  <a:schemeClr val="tx1"/>
                </a:solidFill>
                <a:latin typeface="Meiryo UI" panose="020B0604030504040204" pitchFamily="50" charset="-128"/>
                <a:ea typeface="Meiryo UI" panose="020B0604030504040204" pitchFamily="50" charset="-128"/>
              </a:rPr>
              <a:t>（２）口の健康、食</a:t>
            </a:r>
            <a:endParaRPr lang="ja-JP" altLang="ja-JP" sz="1400" dirty="0">
              <a:solidFill>
                <a:schemeClr val="tx1"/>
              </a:solidFill>
              <a:latin typeface="Arial" panose="020B0604020202020204" pitchFamily="34" charset="0"/>
            </a:endParaRPr>
          </a:p>
          <a:p>
            <a:pPr>
              <a:lnSpc>
                <a:spcPct val="150000"/>
              </a:lnSpc>
            </a:pPr>
            <a:r>
              <a:rPr kumimoji="1" lang="ja-JP" altLang="ja-JP" sz="1400" dirty="0">
                <a:solidFill>
                  <a:schemeClr val="tx1"/>
                </a:solidFill>
                <a:latin typeface="Meiryo UI" panose="020B0604030504040204" pitchFamily="50" charset="-128"/>
                <a:ea typeface="Meiryo UI" panose="020B0604030504040204" pitchFamily="50" charset="-128"/>
              </a:rPr>
              <a:t>（３）認知症予防</a:t>
            </a:r>
            <a:endParaRPr lang="ja-JP" altLang="ja-JP" sz="1400" dirty="0">
              <a:solidFill>
                <a:schemeClr val="tx1"/>
              </a:solidFill>
              <a:latin typeface="Arial" panose="020B0604020202020204" pitchFamily="34" charset="0"/>
            </a:endParaRPr>
          </a:p>
          <a:p>
            <a:pP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（４）アンチエイジング</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（５）企業の取組み促進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（６）高齢社会のまちづくり　など</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6109375" y="4736567"/>
            <a:ext cx="3325775" cy="1694833"/>
          </a:xfrm>
          <a:prstGeom prst="rect">
            <a:avLst/>
          </a:prstGeom>
          <a:noFill/>
          <a:ln>
            <a:noFill/>
          </a:ln>
        </p:spPr>
        <p:txBody>
          <a:bodyPr wrap="square" rtlCol="0" anchor="ctr">
            <a:noAutofit/>
          </a:bodyPr>
          <a:lstStyle/>
          <a:p>
            <a:r>
              <a:rPr kumimoji="1" lang="ja-JP" altLang="en-US" sz="1400" dirty="0" smtClean="0">
                <a:latin typeface="Meiryo UI" panose="020B0604030504040204" pitchFamily="50" charset="-128"/>
                <a:ea typeface="Meiryo UI" panose="020B0604030504040204" pitchFamily="50" charset="-128"/>
              </a:rPr>
              <a:t>①　連携の視点</a:t>
            </a:r>
            <a:endParaRPr kumimoji="1" lang="en-US" altLang="ja-JP" sz="1400" dirty="0" smtClean="0">
              <a:latin typeface="Meiryo UI" panose="020B0604030504040204" pitchFamily="50" charset="-128"/>
              <a:ea typeface="Meiryo UI" panose="020B0604030504040204" pitchFamily="50" charset="-128"/>
            </a:endParaRPr>
          </a:p>
          <a:p>
            <a:pPr marL="177800" indent="-177800"/>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企業、地域や分野間の連携</a:t>
            </a:r>
            <a:endParaRPr kumimoji="1" lang="en-US" altLang="ja-JP" sz="1200" dirty="0" smtClean="0">
              <a:latin typeface="Meiryo UI" panose="020B0604030504040204" pitchFamily="50" charset="-128"/>
              <a:ea typeface="Meiryo UI" panose="020B0604030504040204" pitchFamily="50" charset="-128"/>
            </a:endParaRPr>
          </a:p>
          <a:p>
            <a:pPr marL="177800" indent="-177800"/>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生きがい、楽しみやつながりなどの視点を加味</a:t>
            </a:r>
            <a:endParaRPr kumimoji="1" lang="en-US" altLang="ja-JP" sz="1200" dirty="0" smtClean="0">
              <a:latin typeface="Meiryo UI" panose="020B0604030504040204" pitchFamily="50" charset="-128"/>
              <a:ea typeface="Meiryo UI" panose="020B0604030504040204" pitchFamily="50" charset="-128"/>
            </a:endParaRPr>
          </a:p>
          <a:p>
            <a:pPr marL="177800" indent="-177800"/>
            <a:endParaRPr kumimoji="1" lang="en-US" altLang="ja-JP" sz="12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②　先進技術の視点</a:t>
            </a:r>
            <a:endParaRPr kumimoji="1" lang="en-US" altLang="ja-JP" sz="14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　先進技術や新たな手法を</a:t>
            </a:r>
            <a:r>
              <a:rPr kumimoji="1" lang="ja-JP" altLang="en-US" sz="1200" dirty="0" smtClean="0">
                <a:latin typeface="Meiryo UI" panose="020B0604030504040204" pitchFamily="50" charset="-128"/>
                <a:ea typeface="Meiryo UI" panose="020B0604030504040204" pitchFamily="50" charset="-128"/>
              </a:rPr>
              <a:t>活用</a:t>
            </a:r>
            <a:endParaRPr kumimoji="1" lang="en-US" altLang="ja-JP" sz="12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087980" y="5577250"/>
            <a:ext cx="2648324" cy="801535"/>
          </a:xfrm>
          <a:prstGeom prst="rect">
            <a:avLst/>
          </a:prstGeom>
          <a:noFill/>
          <a:ln w="38100">
            <a:solidFill>
              <a:schemeClr val="bg1">
                <a:lumMod val="75000"/>
              </a:schemeClr>
            </a:solidFill>
          </a:ln>
        </p:spPr>
        <p:txBody>
          <a:bodyPr wrap="square" rtlCol="0" anchor="ctr">
            <a:noAutofit/>
          </a:bodyPr>
          <a:lstStyle/>
          <a:p>
            <a:pPr algn="ctr"/>
            <a:r>
              <a:rPr kumimoji="1" lang="ja-JP" altLang="en-US" sz="1200" dirty="0" smtClean="0">
                <a:latin typeface="Meiryo UI" panose="020B0604030504040204" pitchFamily="50" charset="-128"/>
                <a:ea typeface="Meiryo UI" panose="020B0604030504040204" pitchFamily="50" charset="-128"/>
              </a:rPr>
              <a:t>先進技術の活用</a:t>
            </a:r>
            <a:endParaRPr kumimoji="1" lang="en-US" altLang="ja-JP" sz="12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366445" y="4097445"/>
            <a:ext cx="2117481" cy="295880"/>
          </a:xfrm>
          <a:prstGeom prst="rect">
            <a:avLst/>
          </a:prstGeom>
          <a:noFill/>
          <a:ln>
            <a:solidFill>
              <a:schemeClr val="bg1">
                <a:lumMod val="75000"/>
              </a:schemeClr>
            </a:solidFill>
          </a:ln>
        </p:spPr>
        <p:txBody>
          <a:bodyPr wrap="square" rtlCol="0" anchor="ctr">
            <a:noAutofit/>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分野</a:t>
            </a:r>
            <a:r>
              <a:rPr kumimoji="1" lang="en-US" altLang="ja-JP" sz="1200" dirty="0" smtClean="0">
                <a:latin typeface="Meiryo UI" panose="020B0604030504040204" pitchFamily="50" charset="-128"/>
                <a:ea typeface="Meiryo UI" panose="020B0604030504040204" pitchFamily="50" charset="-128"/>
              </a:rPr>
              <a:t>】</a:t>
            </a:r>
          </a:p>
        </p:txBody>
      </p:sp>
      <p:sp>
        <p:nvSpPr>
          <p:cNvPr id="58" name="テキスト ボックス 57"/>
          <p:cNvSpPr txBox="1"/>
          <p:nvPr/>
        </p:nvSpPr>
        <p:spPr>
          <a:xfrm>
            <a:off x="2790424" y="4097445"/>
            <a:ext cx="6726615" cy="295880"/>
          </a:xfrm>
          <a:prstGeom prst="rect">
            <a:avLst/>
          </a:prstGeom>
          <a:noFill/>
          <a:ln>
            <a:solidFill>
              <a:schemeClr val="bg1">
                <a:lumMod val="75000"/>
              </a:schemeClr>
            </a:solidFill>
          </a:ln>
        </p:spPr>
        <p:txBody>
          <a:bodyPr wrap="square" rtlCol="0" anchor="ctr">
            <a:noAutofit/>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視点</a:t>
            </a:r>
            <a:r>
              <a:rPr kumimoji="1" lang="en-US" altLang="ja-JP" sz="1200" dirty="0" smtClean="0">
                <a:latin typeface="Meiryo UI" panose="020B0604030504040204" pitchFamily="50" charset="-128"/>
                <a:ea typeface="Meiryo UI" panose="020B0604030504040204" pitchFamily="50" charset="-128"/>
              </a:rPr>
              <a:t>】</a:t>
            </a:r>
          </a:p>
        </p:txBody>
      </p:sp>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９</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18" name="直線矢印コネクタ 17"/>
          <p:cNvCxnSpPr/>
          <p:nvPr/>
        </p:nvCxnSpPr>
        <p:spPr>
          <a:xfrm flipH="1">
            <a:off x="5136842" y="5917091"/>
            <a:ext cx="1014115" cy="85163"/>
          </a:xfrm>
          <a:prstGeom prst="straightConnector1">
            <a:avLst/>
          </a:prstGeom>
          <a:ln>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flipV="1">
            <a:off x="5518013" y="5066765"/>
            <a:ext cx="645250" cy="25929"/>
          </a:xfrm>
          <a:prstGeom prst="straightConnector1">
            <a:avLst/>
          </a:prstGeom>
          <a:ln>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214952" y="2435798"/>
            <a:ext cx="9455726" cy="1062825"/>
          </a:xfrm>
          <a:prstGeom prst="roundRect">
            <a:avLst>
              <a:gd name="adj" fmla="val 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歳</a:t>
            </a:r>
            <a:r>
              <a:rPr kumimoji="1" lang="ja-JP" altLang="en-US" sz="1400" dirty="0" smtClean="0">
                <a:latin typeface="Meiryo UI" panose="020B0604030504040204" pitchFamily="50" charset="-128"/>
                <a:ea typeface="Meiryo UI" panose="020B0604030504040204" pitchFamily="50" charset="-128"/>
              </a:rPr>
              <a:t>若返りワークショップの項目</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pPr marL="712788" indent="-712788"/>
            <a:r>
              <a:rPr kumimoji="1" lang="ja-JP" altLang="en-US" sz="1200" dirty="0" smtClean="0">
                <a:latin typeface="Meiryo UI" panose="020B0604030504040204" pitchFamily="50" charset="-128"/>
                <a:ea typeface="Meiryo UI" panose="020B0604030504040204" pitchFamily="50" charset="-128"/>
              </a:rPr>
              <a:t>　第</a:t>
            </a:r>
            <a:r>
              <a:rPr kumimoji="1" lang="ja-JP" altLang="en-US" sz="1200" dirty="0">
                <a:latin typeface="Meiryo UI" panose="020B0604030504040204" pitchFamily="50" charset="-128"/>
                <a:ea typeface="Meiryo UI" panose="020B0604030504040204" pitchFamily="50" charset="-128"/>
              </a:rPr>
              <a:t>１</a:t>
            </a:r>
            <a:r>
              <a:rPr kumimoji="1" lang="ja-JP" altLang="en-US" sz="1200" dirty="0" smtClean="0">
                <a:latin typeface="Meiryo UI" panose="020B0604030504040204" pitchFamily="50" charset="-128"/>
                <a:ea typeface="Meiryo UI" panose="020B0604030504040204" pitchFamily="50" charset="-128"/>
              </a:rPr>
              <a:t>回</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食、　笑い</a:t>
            </a:r>
            <a:r>
              <a:rPr kumimoji="1" lang="ja-JP" altLang="en-US" sz="1200" dirty="0">
                <a:latin typeface="Meiryo UI" panose="020B0604030504040204" pitchFamily="50" charset="-128"/>
                <a:ea typeface="Meiryo UI" panose="020B0604030504040204" pitchFamily="50" charset="-128"/>
              </a:rPr>
              <a:t>と</a:t>
            </a:r>
            <a:r>
              <a:rPr kumimoji="1" lang="ja-JP" altLang="en-US" sz="1200" dirty="0" smtClean="0">
                <a:latin typeface="Meiryo UI" panose="020B0604030504040204" pitchFamily="50" charset="-128"/>
                <a:ea typeface="Meiryo UI" panose="020B0604030504040204" pitchFamily="50" charset="-128"/>
              </a:rPr>
              <a:t>健康、　運動</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第４回</a:t>
            </a:r>
            <a:r>
              <a:rPr kumimoji="1" lang="ja-JP" altLang="en-US" sz="1200" dirty="0">
                <a:latin typeface="Meiryo UI" panose="020B0604030504040204" pitchFamily="50" charset="-128"/>
                <a:ea typeface="Meiryo UI" panose="020B0604030504040204" pitchFamily="50" charset="-128"/>
              </a:rPr>
              <a:t>　こころの健康</a:t>
            </a:r>
            <a:r>
              <a:rPr kumimoji="1" lang="ja-JP" altLang="en-US" sz="1200" dirty="0" smtClean="0">
                <a:latin typeface="Meiryo UI" panose="020B0604030504040204" pitchFamily="50" charset="-128"/>
                <a:ea typeface="Meiryo UI" panose="020B0604030504040204" pitchFamily="50" charset="-128"/>
              </a:rPr>
              <a:t>、生きがい、自立</a:t>
            </a:r>
            <a:r>
              <a:rPr kumimoji="1" lang="ja-JP" altLang="en-US" sz="1200" dirty="0">
                <a:latin typeface="Meiryo UI" panose="020B0604030504040204" pitchFamily="50" charset="-128"/>
                <a:ea typeface="Meiryo UI" panose="020B0604030504040204" pitchFamily="50" charset="-128"/>
              </a:rPr>
              <a:t>・介護支援</a:t>
            </a:r>
            <a:r>
              <a:rPr kumimoji="1" lang="ja-JP" altLang="en-US" sz="1200" dirty="0" smtClean="0">
                <a:latin typeface="Meiryo UI" panose="020B0604030504040204" pitchFamily="50" charset="-128"/>
                <a:ea typeface="Meiryo UI" panose="020B0604030504040204" pitchFamily="50" charset="-128"/>
              </a:rPr>
              <a:t>、高齢</a:t>
            </a:r>
            <a:r>
              <a:rPr kumimoji="1" lang="ja-JP" altLang="en-US" sz="1200" dirty="0">
                <a:latin typeface="Meiryo UI" panose="020B0604030504040204" pitchFamily="50" charset="-128"/>
                <a:ea typeface="Meiryo UI" panose="020B0604030504040204" pitchFamily="50" charset="-128"/>
              </a:rPr>
              <a:t>社会のまちづくり</a:t>
            </a:r>
          </a:p>
          <a:p>
            <a:r>
              <a:rPr kumimoji="1" lang="ja-JP" altLang="en-US" sz="1200" dirty="0" smtClean="0">
                <a:latin typeface="Meiryo UI" panose="020B0604030504040204" pitchFamily="50" charset="-128"/>
                <a:ea typeface="Meiryo UI" panose="020B0604030504040204" pitchFamily="50" charset="-128"/>
              </a:rPr>
              <a:t>　第２回</a:t>
            </a:r>
            <a:r>
              <a:rPr kumimoji="1" lang="ja-JP" altLang="en-US" sz="1200" dirty="0">
                <a:latin typeface="Meiryo UI" panose="020B0604030504040204" pitchFamily="50" charset="-128"/>
                <a:ea typeface="Meiryo UI" panose="020B0604030504040204" pitchFamily="50" charset="-128"/>
              </a:rPr>
              <a:t>　健康経営や企業連携、　認知症予防、　</a:t>
            </a:r>
            <a:r>
              <a:rPr kumimoji="1" lang="ja-JP" altLang="en-US" sz="1200" dirty="0" smtClean="0">
                <a:latin typeface="Meiryo UI" panose="020B0604030504040204" pitchFamily="50" charset="-128"/>
                <a:ea typeface="Meiryo UI" panose="020B0604030504040204" pitchFamily="50" charset="-128"/>
              </a:rPr>
              <a:t>アンチエイジング</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第５回</a:t>
            </a:r>
            <a:r>
              <a:rPr kumimoji="1" lang="ja-JP" altLang="en-US" sz="1200" dirty="0">
                <a:latin typeface="Meiryo UI" panose="020B0604030504040204" pitchFamily="50" charset="-128"/>
                <a:ea typeface="Meiryo UI" panose="020B0604030504040204" pitchFamily="50" charset="-128"/>
              </a:rPr>
              <a:t>　口の健康や食</a:t>
            </a:r>
            <a:r>
              <a:rPr kumimoji="1" lang="ja-JP" altLang="en-US" sz="1200" dirty="0" smtClean="0">
                <a:latin typeface="Meiryo UI" panose="020B0604030504040204" pitchFamily="50" charset="-128"/>
                <a:ea typeface="Meiryo UI" panose="020B0604030504040204" pitchFamily="50" charset="-128"/>
              </a:rPr>
              <a:t>、笑い</a:t>
            </a:r>
            <a:r>
              <a:rPr kumimoji="1" lang="ja-JP" altLang="en-US" sz="1200" dirty="0">
                <a:latin typeface="Meiryo UI" panose="020B0604030504040204" pitchFamily="50" charset="-128"/>
                <a:ea typeface="Meiryo UI" panose="020B0604030504040204" pitchFamily="50" charset="-128"/>
              </a:rPr>
              <a:t>や音楽の習慣がもたらす効果</a:t>
            </a:r>
            <a:r>
              <a:rPr kumimoji="1" lang="ja-JP" altLang="en-US" sz="1200" dirty="0" smtClean="0">
                <a:latin typeface="Meiryo UI" panose="020B0604030504040204" pitchFamily="50" charset="-128"/>
                <a:ea typeface="Meiryo UI" panose="020B0604030504040204" pitchFamily="50" charset="-128"/>
              </a:rPr>
              <a:t>、世界的</a:t>
            </a:r>
            <a:r>
              <a:rPr kumimoji="1" lang="ja-JP" altLang="en-US" sz="1200" dirty="0">
                <a:latin typeface="Meiryo UI" panose="020B0604030504040204" pitchFamily="50" charset="-128"/>
                <a:ea typeface="Meiryo UI" panose="020B0604030504040204" pitchFamily="50" charset="-128"/>
              </a:rPr>
              <a:t>な動向</a:t>
            </a:r>
          </a:p>
          <a:p>
            <a:r>
              <a:rPr kumimoji="1" lang="ja-JP" altLang="en-US" sz="1200" dirty="0" smtClean="0">
                <a:latin typeface="Meiryo UI" panose="020B0604030504040204" pitchFamily="50" charset="-128"/>
                <a:ea typeface="Meiryo UI" panose="020B0604030504040204" pitchFamily="50" charset="-128"/>
              </a:rPr>
              <a:t>　第３回</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再生医療、　</a:t>
            </a:r>
            <a:r>
              <a:rPr kumimoji="1" lang="ja-JP" altLang="en-US" sz="1200" dirty="0">
                <a:latin typeface="Meiryo UI" panose="020B0604030504040204" pitchFamily="50" charset="-128"/>
                <a:ea typeface="Meiryo UI" panose="020B0604030504040204" pitchFamily="50" charset="-128"/>
              </a:rPr>
              <a:t>ロボット、 </a:t>
            </a:r>
            <a:r>
              <a:rPr kumimoji="1" lang="en-US" altLang="ja-JP" sz="1200" dirty="0" smtClean="0">
                <a:latin typeface="Meiryo UI" panose="020B0604030504040204" pitchFamily="50" charset="-128"/>
                <a:ea typeface="Meiryo UI" panose="020B0604030504040204" pitchFamily="50" charset="-128"/>
              </a:rPr>
              <a:t>AI</a:t>
            </a:r>
            <a:r>
              <a:rPr kumimoji="1" lang="ja-JP" altLang="en-US" sz="1200" dirty="0" err="1"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err="1" smtClean="0">
                <a:latin typeface="Meiryo UI" panose="020B0604030504040204" pitchFamily="50" charset="-128"/>
                <a:ea typeface="Meiryo UI" panose="020B0604030504040204" pitchFamily="50" charset="-128"/>
              </a:rPr>
              <a:t>IoT</a:t>
            </a:r>
            <a:r>
              <a:rPr kumimoji="1" lang="ja-JP" altLang="en-US" sz="1200" dirty="0" err="1"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データの利活用　</a:t>
            </a:r>
            <a:r>
              <a:rPr kumimoji="1" lang="en-US" altLang="ja-JP"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8" name="角丸四角形 7"/>
          <p:cNvSpPr/>
          <p:nvPr/>
        </p:nvSpPr>
        <p:spPr>
          <a:xfrm>
            <a:off x="3088117" y="4709113"/>
            <a:ext cx="1298146" cy="788703"/>
          </a:xfrm>
          <a:prstGeom prst="roundRect">
            <a:avLst>
              <a:gd name="adj" fmla="val 9074"/>
            </a:avLst>
          </a:prstGeom>
          <a:noFill/>
          <a:ln w="38100">
            <a:solidFill>
              <a:schemeClr val="bg1">
                <a:lumMod val="75000"/>
              </a:schemeClr>
            </a:solidFill>
          </a:ln>
        </p:spPr>
        <p:txBody>
          <a:bodyPr wrap="square" rtlCol="0" anchor="ctr">
            <a:noAutofit/>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健康づくり</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4452324" y="4707716"/>
            <a:ext cx="1283980" cy="788703"/>
          </a:xfrm>
          <a:prstGeom prst="roundRect">
            <a:avLst>
              <a:gd name="adj" fmla="val 9074"/>
            </a:avLst>
          </a:prstGeom>
          <a:noFill/>
          <a:ln w="38100">
            <a:solidFill>
              <a:schemeClr val="bg1">
                <a:lumMod val="75000"/>
              </a:schemeClr>
            </a:solidFill>
          </a:ln>
        </p:spPr>
        <p:txBody>
          <a:bodyPr wrap="square" rtlCol="0" anchor="ctr">
            <a:noAutofit/>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多様な活動</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3025972" y="5495911"/>
            <a:ext cx="2813745" cy="1000139"/>
          </a:xfrm>
          <a:prstGeom prst="roundRect">
            <a:avLst/>
          </a:prstGeom>
          <a:noFill/>
          <a:ln w="19050">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4369230" y="4630032"/>
            <a:ext cx="1470488" cy="997933"/>
          </a:xfrm>
          <a:prstGeom prst="roundRect">
            <a:avLst/>
          </a:prstGeom>
          <a:noFill/>
          <a:ln w="190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上下矢印 60"/>
          <p:cNvSpPr/>
          <p:nvPr/>
        </p:nvSpPr>
        <p:spPr>
          <a:xfrm rot="-1800000">
            <a:off x="4957865" y="5342325"/>
            <a:ext cx="257290" cy="383272"/>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下矢印 20"/>
          <p:cNvSpPr/>
          <p:nvPr/>
        </p:nvSpPr>
        <p:spPr>
          <a:xfrm rot="5400000">
            <a:off x="4274319" y="4916794"/>
            <a:ext cx="257290" cy="383272"/>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88258" y="290465"/>
            <a:ext cx="2420472" cy="4542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latin typeface="Meiryo UI" panose="020B0604030504040204" pitchFamily="50" charset="-128"/>
                <a:ea typeface="Meiryo UI" panose="020B0604030504040204" pitchFamily="50" charset="-128"/>
              </a:rPr>
              <a:t>10</a:t>
            </a:r>
            <a:r>
              <a:rPr kumimoji="1" lang="ja-JP" altLang="en-US" sz="1600" b="1" dirty="0" smtClean="0">
                <a:latin typeface="Meiryo UI" panose="020B0604030504040204" pitchFamily="50" charset="-128"/>
                <a:ea typeface="Meiryo UI" panose="020B0604030504040204" pitchFamily="50" charset="-128"/>
              </a:rPr>
              <a:t>歳若返りのモデル事業</a:t>
            </a:r>
            <a:endParaRPr kumimoji="1" lang="ja-JP" altLang="en-US" sz="1600" b="1" dirty="0">
              <a:latin typeface="Meiryo UI" panose="020B0604030504040204" pitchFamily="50" charset="-128"/>
              <a:ea typeface="Meiryo UI" panose="020B0604030504040204" pitchFamily="50" charset="-128"/>
            </a:endParaRPr>
          </a:p>
        </p:txBody>
      </p:sp>
      <p:sp>
        <p:nvSpPr>
          <p:cNvPr id="35" name="正方形/長方形 34"/>
          <p:cNvSpPr/>
          <p:nvPr/>
        </p:nvSpPr>
        <p:spPr>
          <a:xfrm>
            <a:off x="200293" y="744672"/>
            <a:ext cx="9507069" cy="536885"/>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174625" indent="-17462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歳若返りワークショップの項目を踏まえ、有識者の助言も得ながらモデル事業のターゲットを整理</a:t>
            </a:r>
            <a:r>
              <a:rPr kumimoji="1" lang="ja-JP" altLang="en-US" sz="1400" dirty="0" smtClean="0">
                <a:solidFill>
                  <a:schemeClr val="tx1"/>
                </a:solidFill>
                <a:latin typeface="Meiryo UI" panose="020B0604030504040204" pitchFamily="50" charset="-128"/>
                <a:ea typeface="Meiryo UI" panose="020B0604030504040204" pitchFamily="50" charset="-128"/>
              </a:rPr>
              <a:t>。</a:t>
            </a:r>
          </a:p>
        </p:txBody>
      </p:sp>
      <p:sp>
        <p:nvSpPr>
          <p:cNvPr id="36" name="角丸四角形 35"/>
          <p:cNvSpPr/>
          <p:nvPr/>
        </p:nvSpPr>
        <p:spPr>
          <a:xfrm>
            <a:off x="214951" y="1442843"/>
            <a:ext cx="9455727" cy="865157"/>
          </a:xfrm>
          <a:prstGeom prst="roundRect">
            <a:avLst>
              <a:gd name="adj" fmla="val 11338"/>
            </a:avLst>
          </a:prstGeom>
        </p:spPr>
        <p:style>
          <a:lnRef idx="2">
            <a:schemeClr val="accent6"/>
          </a:lnRef>
          <a:fillRef idx="1">
            <a:schemeClr val="lt1"/>
          </a:fillRef>
          <a:effectRef idx="0">
            <a:schemeClr val="accent6"/>
          </a:effectRef>
          <a:fontRef idx="minor">
            <a:schemeClr val="dk1"/>
          </a:fontRef>
        </p:style>
        <p:txBody>
          <a:bodyPr wrap="square" rtlCol="0" anchor="t"/>
          <a:lstStyle/>
          <a:p>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歳若返りプロジェクトアドバイザー会議</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アドバイザー</a:t>
            </a: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磯</a:t>
            </a:r>
            <a:r>
              <a:rPr kumimoji="1" lang="ja-JP" altLang="en-US" sz="1200" dirty="0">
                <a:solidFill>
                  <a:schemeClr val="tx1"/>
                </a:solidFill>
                <a:latin typeface="Meiryo UI" panose="020B0604030504040204" pitchFamily="50" charset="-128"/>
                <a:ea typeface="Meiryo UI" panose="020B0604030504040204" pitchFamily="50" charset="-128"/>
              </a:rPr>
              <a:t>教授</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阪大</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大平</a:t>
            </a:r>
            <a:r>
              <a:rPr kumimoji="1" lang="ja-JP" altLang="en-US" sz="1200" dirty="0">
                <a:solidFill>
                  <a:schemeClr val="tx1"/>
                </a:solidFill>
                <a:latin typeface="Meiryo UI" panose="020B0604030504040204" pitchFamily="50" charset="-128"/>
                <a:ea typeface="Meiryo UI" panose="020B0604030504040204" pitchFamily="50" charset="-128"/>
              </a:rPr>
              <a:t>教授</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福島県立医大</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黒田教授</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関</a:t>
            </a:r>
            <a:r>
              <a:rPr kumimoji="1" lang="ja-JP" altLang="en-US" sz="1200" dirty="0" smtClean="0">
                <a:solidFill>
                  <a:schemeClr val="tx1"/>
                </a:solidFill>
                <a:latin typeface="Meiryo UI" panose="020B0604030504040204" pitchFamily="50" charset="-128"/>
                <a:ea typeface="Meiryo UI" panose="020B0604030504040204" pitchFamily="50" charset="-128"/>
              </a:rPr>
              <a:t>大</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白井准</a:t>
            </a:r>
            <a:r>
              <a:rPr kumimoji="1" lang="ja-JP" altLang="en-US" sz="1200" dirty="0">
                <a:solidFill>
                  <a:schemeClr val="tx1"/>
                </a:solidFill>
                <a:latin typeface="Meiryo UI" panose="020B0604030504040204" pitchFamily="50" charset="-128"/>
                <a:ea typeface="Meiryo UI" panose="020B0604030504040204" pitchFamily="50" charset="-128"/>
              </a:rPr>
              <a:t>教授</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阪大</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本庄</a:t>
            </a:r>
            <a:r>
              <a:rPr kumimoji="1" lang="ja-JP" altLang="en-US" sz="1200" dirty="0">
                <a:solidFill>
                  <a:schemeClr val="tx1"/>
                </a:solidFill>
                <a:latin typeface="Meiryo UI" panose="020B0604030504040204" pitchFamily="50" charset="-128"/>
                <a:ea typeface="Meiryo UI" panose="020B0604030504040204" pitchFamily="50" charset="-128"/>
              </a:rPr>
              <a:t>教授</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大阪医科大</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森下</a:t>
            </a:r>
            <a:r>
              <a:rPr kumimoji="1" lang="ja-JP" altLang="en-US" sz="1200" dirty="0">
                <a:solidFill>
                  <a:schemeClr val="tx1"/>
                </a:solidFill>
                <a:latin typeface="Meiryo UI" panose="020B0604030504040204" pitchFamily="50" charset="-128"/>
                <a:ea typeface="Meiryo UI" panose="020B0604030504040204" pitchFamily="50" charset="-128"/>
              </a:rPr>
              <a:t>教授</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阪大</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等</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役割</a:t>
            </a: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新たな取組みへの助言、</a:t>
            </a:r>
            <a:r>
              <a:rPr kumimoji="1" lang="ja-JP" altLang="en-US" sz="1200" dirty="0" smtClean="0">
                <a:latin typeface="Meiryo UI" panose="020B0604030504040204" pitchFamily="50" charset="-128"/>
                <a:ea typeface="Meiryo UI" panose="020B0604030504040204" pitchFamily="50" charset="-128"/>
              </a:rPr>
              <a:t>モデル</a:t>
            </a:r>
            <a:r>
              <a:rPr kumimoji="1" lang="ja-JP" altLang="en-US" sz="1200" dirty="0">
                <a:latin typeface="Meiryo UI" panose="020B0604030504040204" pitchFamily="50" charset="-128"/>
                <a:ea typeface="Meiryo UI" panose="020B0604030504040204" pitchFamily="50" charset="-128"/>
              </a:rPr>
              <a:t>事業選定等への</a:t>
            </a:r>
            <a:r>
              <a:rPr kumimoji="1" lang="ja-JP" altLang="en-US" sz="1200" dirty="0" smtClean="0">
                <a:latin typeface="Meiryo UI" panose="020B0604030504040204" pitchFamily="50" charset="-128"/>
                <a:ea typeface="Meiryo UI" panose="020B0604030504040204" pitchFamily="50" charset="-128"/>
              </a:rPr>
              <a:t>助言、効果</a:t>
            </a:r>
            <a:r>
              <a:rPr kumimoji="1" lang="ja-JP" altLang="en-US" sz="1200" dirty="0">
                <a:latin typeface="Meiryo UI" panose="020B0604030504040204" pitchFamily="50" charset="-128"/>
                <a:ea typeface="Meiryo UI" panose="020B0604030504040204" pitchFamily="50" charset="-128"/>
              </a:rPr>
              <a:t>分析等の知見</a:t>
            </a:r>
            <a:r>
              <a:rPr kumimoji="1" lang="ja-JP" altLang="en-US" sz="1200" dirty="0" smtClean="0">
                <a:latin typeface="Meiryo UI" panose="020B0604030504040204" pitchFamily="50" charset="-128"/>
                <a:ea typeface="Meiryo UI" panose="020B0604030504040204" pitchFamily="50" charset="-128"/>
              </a:rPr>
              <a:t>導入、取組みを広めるための助言</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等</a:t>
            </a:r>
            <a:endParaRPr kumimoji="1" lang="en-US" altLang="ja-JP" sz="1200" dirty="0">
              <a:latin typeface="Meiryo UI" panose="020B0604030504040204" pitchFamily="50" charset="-128"/>
              <a:ea typeface="Meiryo UI" panose="020B0604030504040204" pitchFamily="50" charset="-128"/>
            </a:endParaRPr>
          </a:p>
        </p:txBody>
      </p:sp>
      <p:sp>
        <p:nvSpPr>
          <p:cNvPr id="7" name="上下矢印 6"/>
          <p:cNvSpPr/>
          <p:nvPr/>
        </p:nvSpPr>
        <p:spPr>
          <a:xfrm rot="1800000">
            <a:off x="3660285" y="5342325"/>
            <a:ext cx="257290" cy="383272"/>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7749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360737" y="2535162"/>
            <a:ext cx="9002874" cy="2838171"/>
          </a:xfrm>
          <a:prstGeom prst="roundRect">
            <a:avLst>
              <a:gd name="adj" fmla="val 3526"/>
            </a:avLst>
          </a:prstGeom>
        </p:spPr>
        <p:style>
          <a:lnRef idx="2">
            <a:schemeClr val="accent6"/>
          </a:lnRef>
          <a:fillRef idx="1">
            <a:schemeClr val="lt1"/>
          </a:fillRef>
          <a:effectRef idx="0">
            <a:schemeClr val="accent6"/>
          </a:effectRef>
          <a:fontRef idx="minor">
            <a:schemeClr val="dk1"/>
          </a:fontRef>
        </p:style>
        <p:txBody>
          <a:bodyPr wrap="square" rtlCol="0" anchor="t"/>
          <a:lstStyle/>
          <a:p>
            <a:pPr algn="ctr"/>
            <a:r>
              <a:rPr kumimoji="1" lang="ja-JP" altLang="en-US" sz="1200" b="1" spc="600" dirty="0" smtClean="0">
                <a:solidFill>
                  <a:schemeClr val="tx1"/>
                </a:solidFill>
                <a:latin typeface="Meiryo UI" panose="020B0604030504040204" pitchFamily="50" charset="-128"/>
                <a:ea typeface="Meiryo UI" panose="020B0604030504040204" pitchFamily="50" charset="-128"/>
              </a:rPr>
              <a:t>大阪府</a:t>
            </a:r>
            <a:endParaRPr kumimoji="1" lang="ja-JP" altLang="en-US" sz="1200" b="1" spc="600" dirty="0">
              <a:solidFill>
                <a:schemeClr val="tx1"/>
              </a:solidFill>
              <a:latin typeface="Meiryo UI" panose="020B0604030504040204" pitchFamily="50" charset="-128"/>
              <a:ea typeface="Meiryo UI" panose="020B0604030504040204" pitchFamily="50" charset="-128"/>
            </a:endParaRPr>
          </a:p>
        </p:txBody>
      </p:sp>
      <p:sp>
        <p:nvSpPr>
          <p:cNvPr id="6" name="角丸四角形 5"/>
          <p:cNvSpPr/>
          <p:nvPr/>
        </p:nvSpPr>
        <p:spPr>
          <a:xfrm>
            <a:off x="360737" y="1472361"/>
            <a:ext cx="9002874" cy="513951"/>
          </a:xfrm>
          <a:prstGeom prst="roundRect">
            <a:avLst>
              <a:gd name="adj" fmla="val 18365"/>
            </a:avLst>
          </a:prstGeom>
        </p:spPr>
        <p:style>
          <a:lnRef idx="2">
            <a:schemeClr val="accent6"/>
          </a:lnRef>
          <a:fillRef idx="1">
            <a:schemeClr val="lt1"/>
          </a:fillRef>
          <a:effectRef idx="0">
            <a:schemeClr val="accent6"/>
          </a:effectRef>
          <a:fontRef idx="minor">
            <a:schemeClr val="dk1"/>
          </a:fontRef>
        </p:style>
        <p:txBody>
          <a:bodyPr wrap="square" rtlCol="0" anchor="ctr"/>
          <a:lstStyle/>
          <a:p>
            <a:pPr algn="ctr"/>
            <a:r>
              <a:rPr kumimoji="1" lang="en-US" altLang="ja-JP" sz="1200" b="1" spc="300" dirty="0" smtClean="0">
                <a:solidFill>
                  <a:schemeClr val="tx1"/>
                </a:solidFill>
                <a:latin typeface="Meiryo UI" panose="020B0604030504040204" pitchFamily="50" charset="-128"/>
                <a:ea typeface="Meiryo UI" panose="020B0604030504040204" pitchFamily="50" charset="-128"/>
              </a:rPr>
              <a:t>10</a:t>
            </a:r>
            <a:r>
              <a:rPr kumimoji="1" lang="ja-JP" altLang="en-US" sz="1200" b="1" spc="300" dirty="0" smtClean="0">
                <a:solidFill>
                  <a:schemeClr val="tx1"/>
                </a:solidFill>
                <a:latin typeface="Meiryo UI" panose="020B0604030504040204" pitchFamily="50" charset="-128"/>
                <a:ea typeface="Meiryo UI" panose="020B0604030504040204" pitchFamily="50" charset="-128"/>
              </a:rPr>
              <a:t>歳若返りプロジェクトアドバイザー会議</a:t>
            </a:r>
            <a:endParaRPr kumimoji="1" lang="en-US" altLang="ja-JP" sz="1200" b="1" spc="300" dirty="0" smtClean="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200293" y="413962"/>
            <a:ext cx="9507069" cy="705033"/>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174625" indent="-17462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大学、市町村や医療・福祉関係機関</a:t>
            </a:r>
            <a:r>
              <a:rPr kumimoji="1" lang="ja-JP" altLang="en-US" sz="1400" dirty="0" smtClean="0">
                <a:solidFill>
                  <a:schemeClr val="tx1"/>
                </a:solidFill>
                <a:latin typeface="Meiryo UI" panose="020B0604030504040204" pitchFamily="50" charset="-128"/>
                <a:ea typeface="Meiryo UI" panose="020B0604030504040204" pitchFamily="50" charset="-128"/>
              </a:rPr>
              <a:t>、企業等と調整の上、有識者の協力のもとモデル事業を実施。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174625" indent="-17462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効果の検証、エビデンスの蓄積を図り、取組みを充実・拡大していく。</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360736" y="5952339"/>
            <a:ext cx="9011907" cy="513951"/>
          </a:xfrm>
          <a:prstGeom prst="roundRect">
            <a:avLst>
              <a:gd name="adj" fmla="val 18365"/>
            </a:avLst>
          </a:prstGeom>
        </p:spPr>
        <p:style>
          <a:lnRef idx="2">
            <a:schemeClr val="accent6"/>
          </a:lnRef>
          <a:fillRef idx="1">
            <a:schemeClr val="lt1"/>
          </a:fillRef>
          <a:effectRef idx="0">
            <a:schemeClr val="accent6"/>
          </a:effectRef>
          <a:fontRef idx="minor">
            <a:schemeClr val="dk1"/>
          </a:fontRef>
        </p:style>
        <p:txBody>
          <a:bodyPr wrap="square" rtlCol="0" anchor="ctr"/>
          <a:lstStyle/>
          <a:p>
            <a:pPr algn="ctr"/>
            <a:r>
              <a:rPr kumimoji="1" lang="ja-JP" altLang="en-US" sz="1200" b="1" spc="300" dirty="0" smtClean="0">
                <a:solidFill>
                  <a:schemeClr val="tx1"/>
                </a:solidFill>
                <a:latin typeface="Meiryo UI" panose="020B0604030504040204" pitchFamily="50" charset="-128"/>
                <a:ea typeface="Meiryo UI" panose="020B0604030504040204" pitchFamily="50" charset="-128"/>
              </a:rPr>
              <a:t>大学、市町村、企業等</a:t>
            </a:r>
            <a:endParaRPr kumimoji="1" lang="en-US" altLang="ja-JP" sz="1200" b="1" spc="300" dirty="0" smtClean="0">
              <a:solidFill>
                <a:schemeClr val="tx1"/>
              </a:solidFill>
              <a:latin typeface="Meiryo UI" panose="020B0604030504040204" pitchFamily="50" charset="-128"/>
              <a:ea typeface="Meiryo UI" panose="020B0604030504040204" pitchFamily="50" charset="-128"/>
            </a:endParaRPr>
          </a:p>
        </p:txBody>
      </p:sp>
      <p:sp>
        <p:nvSpPr>
          <p:cNvPr id="11" name="右大かっこ 10"/>
          <p:cNvSpPr/>
          <p:nvPr/>
        </p:nvSpPr>
        <p:spPr>
          <a:xfrm rot="5400000">
            <a:off x="4469270" y="2596768"/>
            <a:ext cx="412956" cy="4521200"/>
          </a:xfrm>
          <a:prstGeom prst="rightBracket">
            <a:avLst>
              <a:gd name="adj" fmla="val 45805"/>
            </a:avLst>
          </a:prstGeom>
          <a:ln w="76200" cmpd="thickThi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6" name="直線矢印コネクタ 15"/>
          <p:cNvCxnSpPr>
            <a:stCxn id="36" idx="3"/>
            <a:endCxn id="47" idx="1"/>
          </p:cNvCxnSpPr>
          <p:nvPr/>
        </p:nvCxnSpPr>
        <p:spPr>
          <a:xfrm>
            <a:off x="2939213" y="3789966"/>
            <a:ext cx="718334" cy="0"/>
          </a:xfrm>
          <a:prstGeom prst="straightConnector1">
            <a:avLst/>
          </a:prstGeom>
          <a:ln w="76200" cmpd="thickThi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47" idx="3"/>
            <a:endCxn id="49" idx="1"/>
          </p:cNvCxnSpPr>
          <p:nvPr/>
        </p:nvCxnSpPr>
        <p:spPr>
          <a:xfrm>
            <a:off x="5838498" y="3789966"/>
            <a:ext cx="746514" cy="0"/>
          </a:xfrm>
          <a:prstGeom prst="straightConnector1">
            <a:avLst/>
          </a:prstGeom>
          <a:ln w="76200" cmpd="thickThi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ホームベース 35"/>
          <p:cNvSpPr/>
          <p:nvPr/>
        </p:nvSpPr>
        <p:spPr>
          <a:xfrm>
            <a:off x="758262" y="2929042"/>
            <a:ext cx="2180951" cy="1721847"/>
          </a:xfrm>
          <a:prstGeom prst="homePlate">
            <a:avLst>
              <a:gd name="adj" fmla="val 13819"/>
            </a:avLst>
          </a:prstGeom>
          <a:ln w="38100"/>
        </p:spPr>
        <p:style>
          <a:lnRef idx="1">
            <a:schemeClr val="accent6"/>
          </a:lnRef>
          <a:fillRef idx="2">
            <a:schemeClr val="accent6"/>
          </a:fillRef>
          <a:effectRef idx="1">
            <a:schemeClr val="accent6"/>
          </a:effectRef>
          <a:fontRef idx="minor">
            <a:schemeClr val="dk1"/>
          </a:fontRef>
        </p:style>
        <p:txBody>
          <a:bodyPr rtlCol="0" anchor="ctr"/>
          <a:lstStyle/>
          <a:p>
            <a:pPr lvl="0" algn="ctr"/>
            <a:r>
              <a:rPr kumimoji="1" lang="ja-JP" altLang="en-US" sz="1400" b="1" dirty="0" smtClean="0">
                <a:solidFill>
                  <a:prstClr val="black"/>
                </a:solidFill>
                <a:latin typeface="Meiryo UI" panose="020B0604030504040204" pitchFamily="50" charset="-128"/>
                <a:ea typeface="Meiryo UI" panose="020B0604030504040204" pitchFamily="50" charset="-128"/>
              </a:rPr>
              <a:t>モデル</a:t>
            </a:r>
            <a:r>
              <a:rPr kumimoji="1" lang="ja-JP" altLang="en-US" sz="1400" b="1" dirty="0">
                <a:solidFill>
                  <a:prstClr val="black"/>
                </a:solidFill>
                <a:latin typeface="Meiryo UI" panose="020B0604030504040204" pitchFamily="50" charset="-128"/>
                <a:ea typeface="Meiryo UI" panose="020B0604030504040204" pitchFamily="50" charset="-128"/>
              </a:rPr>
              <a:t>事業の</a:t>
            </a:r>
            <a:r>
              <a:rPr kumimoji="1" lang="ja-JP" altLang="en-US" sz="1400" b="1" dirty="0" smtClean="0">
                <a:solidFill>
                  <a:prstClr val="black"/>
                </a:solidFill>
                <a:latin typeface="Meiryo UI" panose="020B0604030504040204" pitchFamily="50" charset="-128"/>
                <a:ea typeface="Meiryo UI" panose="020B0604030504040204" pitchFamily="50" charset="-128"/>
              </a:rPr>
              <a:t>企画</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endParaRPr kumimoji="1" lang="en-US" altLang="ja-JP" sz="1400" dirty="0">
              <a:solidFill>
                <a:prstClr val="black"/>
              </a:solidFill>
              <a:latin typeface="Meiryo UI" panose="020B0604030504040204" pitchFamily="50" charset="-128"/>
              <a:ea typeface="Meiryo UI" panose="020B0604030504040204" pitchFamily="50" charset="-128"/>
            </a:endParaRPr>
          </a:p>
          <a:p>
            <a:pPr marL="93663" lvl="0" indent="-93663"/>
            <a:r>
              <a:rPr kumimoji="1" lang="ja-JP" altLang="en-US" sz="1400" dirty="0" smtClean="0">
                <a:solidFill>
                  <a:prstClr val="black"/>
                </a:solidFill>
                <a:latin typeface="Meiryo UI" panose="020B0604030504040204" pitchFamily="50" charset="-128"/>
                <a:ea typeface="Meiryo UI" panose="020B0604030504040204" pitchFamily="50" charset="-128"/>
              </a:rPr>
              <a:t>・　新たな取組みに向けた検討</a:t>
            </a:r>
            <a:endParaRPr kumimoji="1" lang="en-US" altLang="ja-JP" sz="1400" dirty="0" smtClean="0">
              <a:solidFill>
                <a:prstClr val="black"/>
              </a:solidFill>
              <a:latin typeface="Meiryo UI" panose="020B0604030504040204" pitchFamily="50" charset="-128"/>
              <a:ea typeface="Meiryo UI" panose="020B0604030504040204" pitchFamily="50" charset="-128"/>
            </a:endParaRPr>
          </a:p>
          <a:p>
            <a:pPr marL="93663" lvl="0" indent="-93663"/>
            <a:endParaRPr kumimoji="1" lang="en-US" altLang="ja-JP" sz="1400" dirty="0" smtClean="0">
              <a:latin typeface="Meiryo UI" panose="020B0604030504040204" pitchFamily="50" charset="-128"/>
              <a:ea typeface="Meiryo UI" panose="020B0604030504040204" pitchFamily="50" charset="-128"/>
            </a:endParaRPr>
          </a:p>
        </p:txBody>
      </p:sp>
      <p:sp>
        <p:nvSpPr>
          <p:cNvPr id="47" name="ホームベース 46"/>
          <p:cNvSpPr/>
          <p:nvPr/>
        </p:nvSpPr>
        <p:spPr>
          <a:xfrm>
            <a:off x="3657547" y="2929042"/>
            <a:ext cx="2180951" cy="1721847"/>
          </a:xfrm>
          <a:prstGeom prst="homePlate">
            <a:avLst>
              <a:gd name="adj" fmla="val 13819"/>
            </a:avLst>
          </a:prstGeom>
          <a:ln w="38100"/>
        </p:spPr>
        <p:style>
          <a:lnRef idx="1">
            <a:schemeClr val="accent6"/>
          </a:lnRef>
          <a:fillRef idx="2">
            <a:schemeClr val="accent6"/>
          </a:fillRef>
          <a:effectRef idx="1">
            <a:schemeClr val="accent6"/>
          </a:effectRef>
          <a:fontRef idx="minor">
            <a:schemeClr val="dk1"/>
          </a:fontRef>
        </p:style>
        <p:txBody>
          <a:bodyPr rIns="0" rtlCol="0" anchor="ctr"/>
          <a:lstStyle/>
          <a:p>
            <a:pPr algn="ctr"/>
            <a:r>
              <a:rPr kumimoji="1" lang="ja-JP" altLang="en-US" sz="1400" b="1" dirty="0" smtClean="0">
                <a:latin typeface="Meiryo UI" panose="020B0604030504040204" pitchFamily="50" charset="-128"/>
                <a:ea typeface="Meiryo UI" panose="020B0604030504040204" pitchFamily="50" charset="-128"/>
              </a:rPr>
              <a:t>モデル</a:t>
            </a:r>
            <a:r>
              <a:rPr kumimoji="1" lang="ja-JP" altLang="en-US" sz="1400" b="1" dirty="0">
                <a:latin typeface="Meiryo UI" panose="020B0604030504040204" pitchFamily="50" charset="-128"/>
                <a:ea typeface="Meiryo UI" panose="020B0604030504040204" pitchFamily="50" charset="-128"/>
              </a:rPr>
              <a:t>事業の</a:t>
            </a:r>
            <a:r>
              <a:rPr kumimoji="1" lang="ja-JP" altLang="en-US" sz="1400" b="1" dirty="0" smtClean="0">
                <a:latin typeface="Meiryo UI" panose="020B0604030504040204" pitchFamily="50" charset="-128"/>
                <a:ea typeface="Meiryo UI" panose="020B0604030504040204" pitchFamily="50" charset="-128"/>
              </a:rPr>
              <a:t>実施</a:t>
            </a:r>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pPr marL="93663" indent="-93663"/>
            <a:r>
              <a:rPr kumimoji="1" lang="ja-JP" altLang="en-US" sz="1400" dirty="0" smtClean="0">
                <a:latin typeface="Meiryo UI" panose="020B0604030504040204" pitchFamily="50" charset="-128"/>
                <a:ea typeface="Meiryo UI" panose="020B0604030504040204" pitchFamily="50" charset="-128"/>
              </a:rPr>
              <a:t>・　各分野の有識者等</a:t>
            </a:r>
            <a:r>
              <a:rPr kumimoji="1" lang="ja-JP" altLang="en-US" sz="1400" dirty="0">
                <a:latin typeface="Meiryo UI" panose="020B0604030504040204" pitchFamily="50" charset="-128"/>
                <a:ea typeface="Meiryo UI" panose="020B0604030504040204" pitchFamily="50" charset="-128"/>
              </a:rPr>
              <a:t>の協力のもと、モデル事業実施</a:t>
            </a:r>
            <a:endParaRPr kumimoji="1" lang="en-US" altLang="ja-JP" sz="1400" dirty="0">
              <a:latin typeface="Meiryo UI" panose="020B0604030504040204" pitchFamily="50" charset="-128"/>
              <a:ea typeface="Meiryo UI" panose="020B0604030504040204" pitchFamily="50" charset="-128"/>
            </a:endParaRPr>
          </a:p>
          <a:p>
            <a:pPr marL="93663" indent="-93663"/>
            <a:r>
              <a:rPr kumimoji="1" lang="ja-JP" altLang="en-US" sz="1400" dirty="0">
                <a:latin typeface="Meiryo UI" panose="020B0604030504040204" pitchFamily="50" charset="-128"/>
                <a:ea typeface="Meiryo UI" panose="020B0604030504040204" pitchFamily="50" charset="-128"/>
              </a:rPr>
              <a:t>　⇒　効果分析</a:t>
            </a:r>
            <a:endParaRPr kumimoji="1" lang="en-US" altLang="ja-JP" sz="1400" dirty="0">
              <a:latin typeface="Meiryo UI" panose="020B0604030504040204" pitchFamily="50" charset="-128"/>
              <a:ea typeface="Meiryo UI" panose="020B0604030504040204" pitchFamily="50" charset="-128"/>
            </a:endParaRPr>
          </a:p>
        </p:txBody>
      </p:sp>
      <p:sp>
        <p:nvSpPr>
          <p:cNvPr id="88" name="下矢印 87"/>
          <p:cNvSpPr/>
          <p:nvPr/>
        </p:nvSpPr>
        <p:spPr>
          <a:xfrm rot="20517285">
            <a:off x="459268" y="1986158"/>
            <a:ext cx="276368" cy="934565"/>
          </a:xfrm>
          <a:prstGeom prst="downArrow">
            <a:avLst>
              <a:gd name="adj1" fmla="val 50000"/>
              <a:gd name="adj2" fmla="val 82159"/>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上下矢印 88"/>
          <p:cNvSpPr/>
          <p:nvPr/>
        </p:nvSpPr>
        <p:spPr>
          <a:xfrm>
            <a:off x="1769255" y="4676830"/>
            <a:ext cx="258344" cy="1275508"/>
          </a:xfrm>
          <a:prstGeom prst="upDownArrow">
            <a:avLst>
              <a:gd name="adj1" fmla="val 50000"/>
              <a:gd name="adj2" fmla="val 7458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360737" y="1996107"/>
            <a:ext cx="2469678" cy="529259"/>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①　新たな取組みへの助言、</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　モデル事業選定等への助言</a:t>
            </a:r>
            <a:endParaRPr kumimoji="1" lang="en-US" altLang="ja-JP" sz="1200" dirty="0" smtClean="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1793185" y="5381652"/>
            <a:ext cx="1690170" cy="530736"/>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事業実施に向けた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相談、調整</a:t>
            </a:r>
            <a:endParaRPr kumimoji="1" lang="en-US" altLang="ja-JP" sz="1200" dirty="0" smtClean="0">
              <a:latin typeface="Meiryo UI" panose="020B0604030504040204" pitchFamily="50" charset="-128"/>
              <a:ea typeface="Meiryo UI" panose="020B0604030504040204" pitchFamily="50" charset="-128"/>
            </a:endParaRPr>
          </a:p>
        </p:txBody>
      </p:sp>
      <p:sp>
        <p:nvSpPr>
          <p:cNvPr id="94" name="上下矢印 93"/>
          <p:cNvSpPr/>
          <p:nvPr/>
        </p:nvSpPr>
        <p:spPr>
          <a:xfrm>
            <a:off x="4627270" y="4676830"/>
            <a:ext cx="258344" cy="1275508"/>
          </a:xfrm>
          <a:prstGeom prst="upDownArrow">
            <a:avLst>
              <a:gd name="adj1" fmla="val 50000"/>
              <a:gd name="adj2" fmla="val 7458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下矢印 94"/>
          <p:cNvSpPr/>
          <p:nvPr/>
        </p:nvSpPr>
        <p:spPr>
          <a:xfrm>
            <a:off x="7528113" y="4659206"/>
            <a:ext cx="276368" cy="1293132"/>
          </a:xfrm>
          <a:prstGeom prst="downArrow">
            <a:avLst>
              <a:gd name="adj1" fmla="val 50000"/>
              <a:gd name="adj2" fmla="val 78712"/>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7568690" y="5381652"/>
            <a:ext cx="1950320" cy="530736"/>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関連の取組みも含めて、</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事例</a:t>
            </a:r>
            <a:r>
              <a:rPr kumimoji="1" lang="ja-JP" altLang="en-US" sz="1200" dirty="0">
                <a:latin typeface="Meiryo UI" panose="020B0604030504040204" pitchFamily="50" charset="-128"/>
                <a:ea typeface="Meiryo UI" panose="020B0604030504040204" pitchFamily="50" charset="-128"/>
              </a:rPr>
              <a:t>を</a:t>
            </a:r>
            <a:r>
              <a:rPr kumimoji="1" lang="ja-JP" altLang="en-US" sz="1200" dirty="0" smtClean="0">
                <a:latin typeface="Meiryo UI" panose="020B0604030504040204" pitchFamily="50" charset="-128"/>
                <a:ea typeface="Meiryo UI" panose="020B0604030504040204" pitchFamily="50" charset="-128"/>
              </a:rPr>
              <a:t>共有化、広く発信</a:t>
            </a:r>
            <a:endParaRPr kumimoji="1" lang="en-US" altLang="ja-JP" sz="1200" dirty="0" smtClean="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4663048" y="5381652"/>
            <a:ext cx="1443918" cy="530736"/>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協力機関と連携</a:t>
            </a:r>
            <a:endParaRPr kumimoji="1" lang="en-US" altLang="ja-JP" sz="1200" dirty="0" smtClean="0">
              <a:latin typeface="Meiryo UI" panose="020B0604030504040204" pitchFamily="50" charset="-128"/>
              <a:ea typeface="Meiryo UI" panose="020B0604030504040204" pitchFamily="50" charset="-128"/>
            </a:endParaRPr>
          </a:p>
        </p:txBody>
      </p:sp>
      <p:cxnSp>
        <p:nvCxnSpPr>
          <p:cNvPr id="97" name="直線矢印コネクタ 96"/>
          <p:cNvCxnSpPr/>
          <p:nvPr/>
        </p:nvCxnSpPr>
        <p:spPr>
          <a:xfrm>
            <a:off x="3139048" y="5647020"/>
            <a:ext cx="1488222" cy="0"/>
          </a:xfrm>
          <a:prstGeom prst="straightConnector1">
            <a:avLst/>
          </a:prstGeom>
          <a:ln w="12700">
            <a:solidFill>
              <a:schemeClr val="accent6"/>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8" name="下矢印 97"/>
          <p:cNvSpPr/>
          <p:nvPr/>
        </p:nvSpPr>
        <p:spPr>
          <a:xfrm rot="20517285">
            <a:off x="3376255" y="1986159"/>
            <a:ext cx="276368" cy="934565"/>
          </a:xfrm>
          <a:prstGeom prst="downArrow">
            <a:avLst>
              <a:gd name="adj1" fmla="val 50000"/>
              <a:gd name="adj2" fmla="val 82159"/>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3298380" y="2003152"/>
            <a:ext cx="2387015" cy="522214"/>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②　効果</a:t>
            </a:r>
            <a:r>
              <a:rPr kumimoji="1" lang="ja-JP" altLang="en-US" sz="1200" dirty="0">
                <a:latin typeface="Meiryo UI" panose="020B0604030504040204" pitchFamily="50" charset="-128"/>
                <a:ea typeface="Meiryo UI" panose="020B0604030504040204" pitchFamily="50" charset="-128"/>
              </a:rPr>
              <a:t>分析等の知見</a:t>
            </a:r>
            <a:r>
              <a:rPr kumimoji="1" lang="ja-JP" altLang="en-US" sz="1200" dirty="0" smtClean="0">
                <a:latin typeface="Meiryo UI" panose="020B0604030504040204" pitchFamily="50" charset="-128"/>
                <a:ea typeface="Meiryo UI" panose="020B0604030504040204" pitchFamily="50" charset="-128"/>
              </a:rPr>
              <a:t>導入</a:t>
            </a:r>
            <a:endParaRPr kumimoji="1" lang="en-US" altLang="ja-JP" sz="1200" dirty="0">
              <a:latin typeface="Meiryo UI" panose="020B0604030504040204" pitchFamily="50" charset="-128"/>
              <a:ea typeface="Meiryo UI" panose="020B0604030504040204" pitchFamily="50" charset="-128"/>
            </a:endParaRPr>
          </a:p>
        </p:txBody>
      </p:sp>
      <p:sp>
        <p:nvSpPr>
          <p:cNvPr id="99" name="下矢印 98"/>
          <p:cNvSpPr/>
          <p:nvPr/>
        </p:nvSpPr>
        <p:spPr>
          <a:xfrm rot="20517285">
            <a:off x="6301740" y="1986159"/>
            <a:ext cx="276368" cy="934565"/>
          </a:xfrm>
          <a:prstGeom prst="downArrow">
            <a:avLst>
              <a:gd name="adj1" fmla="val 50000"/>
              <a:gd name="adj2" fmla="val 82159"/>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6229155" y="1996105"/>
            <a:ext cx="2628272" cy="529261"/>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③　取組みを広めるための助言　など</a:t>
            </a:r>
            <a:endParaRPr kumimoji="1" lang="en-US" altLang="ja-JP" sz="1100" dirty="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8656734" y="2648402"/>
            <a:ext cx="835205" cy="2641848"/>
          </a:xfrm>
          <a:prstGeom prst="rect">
            <a:avLst/>
          </a:prstGeom>
          <a:noFill/>
          <a:ln>
            <a:noFill/>
          </a:ln>
        </p:spPr>
        <p:txBody>
          <a:bodyPr vert="eaVert"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　　　　効果的</a:t>
            </a:r>
            <a:r>
              <a:rPr kumimoji="1" lang="ja-JP" altLang="en-US" sz="1200" dirty="0">
                <a:latin typeface="Meiryo UI" panose="020B0604030504040204" pitchFamily="50" charset="-128"/>
                <a:ea typeface="Meiryo UI" panose="020B0604030504040204" pitchFamily="50" charset="-128"/>
              </a:rPr>
              <a:t>な横展開につなげる</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歳若返りの取組みの充実・拡大、</a:t>
            </a:r>
            <a:endParaRPr kumimoji="1" lang="en-US" altLang="ja-JP" sz="1200" dirty="0" smtClean="0">
              <a:latin typeface="Meiryo UI" panose="020B0604030504040204" pitchFamily="50" charset="-128"/>
              <a:ea typeface="Meiryo UI" panose="020B0604030504040204" pitchFamily="50" charset="-128"/>
            </a:endParaRPr>
          </a:p>
        </p:txBody>
      </p:sp>
      <p:sp>
        <p:nvSpPr>
          <p:cNvPr id="49" name="ホームベース 48"/>
          <p:cNvSpPr/>
          <p:nvPr/>
        </p:nvSpPr>
        <p:spPr>
          <a:xfrm>
            <a:off x="6585012" y="2929042"/>
            <a:ext cx="2180951" cy="1721847"/>
          </a:xfrm>
          <a:prstGeom prst="homePlate">
            <a:avLst>
              <a:gd name="adj" fmla="val 13819"/>
            </a:avLst>
          </a:prstGeom>
          <a:ln w="38100"/>
        </p:spPr>
        <p:style>
          <a:lnRef idx="1">
            <a:schemeClr val="accent6"/>
          </a:lnRef>
          <a:fillRef idx="2">
            <a:schemeClr val="accent6"/>
          </a:fillRef>
          <a:effectRef idx="1">
            <a:schemeClr val="accent6"/>
          </a:effectRef>
          <a:fontRef idx="minor">
            <a:schemeClr val="dk1"/>
          </a:fontRef>
        </p:style>
        <p:txBody>
          <a:bodyPr rIns="0" rtlCol="0" anchor="ctr"/>
          <a:lstStyle/>
          <a:p>
            <a:pPr algn="ctr"/>
            <a:r>
              <a:rPr kumimoji="1" lang="ja-JP" altLang="en-US" sz="1400" b="1" dirty="0" smtClean="0">
                <a:latin typeface="Meiryo UI" panose="020B0604030504040204" pitchFamily="50" charset="-128"/>
                <a:ea typeface="Meiryo UI" panose="020B0604030504040204" pitchFamily="50" charset="-128"/>
              </a:rPr>
              <a:t>実施</a:t>
            </a:r>
            <a:r>
              <a:rPr kumimoji="1" lang="ja-JP" altLang="en-US" sz="1400" b="1" dirty="0">
                <a:latin typeface="Meiryo UI" panose="020B0604030504040204" pitchFamily="50" charset="-128"/>
                <a:ea typeface="Meiryo UI" panose="020B0604030504040204" pitchFamily="50" charset="-128"/>
              </a:rPr>
              <a:t>結果とりまとめ・</a:t>
            </a:r>
            <a:r>
              <a:rPr kumimoji="1" lang="ja-JP" altLang="en-US" sz="1400" b="1" dirty="0" smtClean="0">
                <a:latin typeface="Meiryo UI" panose="020B0604030504040204" pitchFamily="50" charset="-128"/>
                <a:ea typeface="Meiryo UI" panose="020B0604030504040204" pitchFamily="50" charset="-128"/>
              </a:rPr>
              <a:t>発信</a:t>
            </a:r>
            <a:endParaRPr kumimoji="1" lang="en-US" altLang="ja-JP" sz="1400" b="1"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marL="93663" indent="-93663"/>
            <a:r>
              <a:rPr kumimoji="1" lang="ja-JP" altLang="en-US" sz="1400" dirty="0" smtClean="0">
                <a:latin typeface="Meiryo UI" panose="020B0604030504040204" pitchFamily="50" charset="-128"/>
                <a:ea typeface="Meiryo UI" panose="020B0604030504040204" pitchFamily="50" charset="-128"/>
              </a:rPr>
              <a:t>・　効果</a:t>
            </a:r>
            <a:r>
              <a:rPr kumimoji="1" lang="ja-JP" altLang="en-US" sz="1400" dirty="0">
                <a:latin typeface="Meiryo UI" panose="020B0604030504040204" pitchFamily="50" charset="-128"/>
                <a:ea typeface="Meiryo UI" panose="020B0604030504040204" pitchFamily="50" charset="-128"/>
              </a:rPr>
              <a:t>のある取組み成果を各主体に共有、取組みを促す</a:t>
            </a:r>
            <a:endParaRPr kumimoji="1" lang="en-US" altLang="ja-JP" sz="1400" dirty="0">
              <a:latin typeface="Meiryo UI" panose="020B0604030504040204" pitchFamily="50" charset="-128"/>
              <a:ea typeface="Meiryo UI" panose="020B0604030504040204" pitchFamily="50" charset="-128"/>
            </a:endParaRPr>
          </a:p>
        </p:txBody>
      </p:sp>
      <p:sp>
        <p:nvSpPr>
          <p:cNvPr id="101" name="上下矢印 100"/>
          <p:cNvSpPr/>
          <p:nvPr/>
        </p:nvSpPr>
        <p:spPr>
          <a:xfrm>
            <a:off x="889827" y="4676830"/>
            <a:ext cx="258344" cy="1275508"/>
          </a:xfrm>
          <a:prstGeom prst="upDownArrow">
            <a:avLst>
              <a:gd name="adj1" fmla="val 50000"/>
              <a:gd name="adj2" fmla="val 7458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356483" y="5381652"/>
            <a:ext cx="1436702" cy="530736"/>
          </a:xfrm>
          <a:prstGeom prst="rect">
            <a:avLst/>
          </a:prstGeom>
          <a:noFill/>
          <a:ln>
            <a:noFill/>
          </a:ln>
        </p:spPr>
        <p:txBody>
          <a:bodyPr wrap="square" rtlCol="0" anchor="ctr">
            <a:noAutofit/>
          </a:bodyPr>
          <a:lstStyle/>
          <a:p>
            <a:r>
              <a:rPr kumimoji="1" lang="ja-JP" altLang="en-US" sz="1200" dirty="0" smtClean="0">
                <a:latin typeface="Meiryo UI" panose="020B0604030504040204" pitchFamily="50" charset="-128"/>
                <a:ea typeface="Meiryo UI" panose="020B0604030504040204" pitchFamily="50" charset="-128"/>
              </a:rPr>
              <a:t>新たな取組み検討のためのヒアリング等</a:t>
            </a:r>
            <a:endParaRPr kumimoji="1" lang="en-US" altLang="ja-JP" sz="1200" dirty="0" smtClean="0">
              <a:latin typeface="Meiryo UI" panose="020B0604030504040204" pitchFamily="50" charset="-128"/>
              <a:ea typeface="Meiryo UI" panose="020B0604030504040204" pitchFamily="50" charset="-128"/>
            </a:endParaRPr>
          </a:p>
        </p:txBody>
      </p:sp>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10</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0" name="二等辺三角形 29"/>
          <p:cNvSpPr/>
          <p:nvPr/>
        </p:nvSpPr>
        <p:spPr>
          <a:xfrm rot="5400000">
            <a:off x="9079322" y="3870169"/>
            <a:ext cx="627797" cy="168157"/>
          </a:xfrm>
          <a:prstGeom prst="triangl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9393802" y="2535162"/>
            <a:ext cx="386990" cy="2846490"/>
          </a:xfrm>
          <a:prstGeom prst="rect">
            <a:avLst/>
          </a:prstGeom>
          <a:noFill/>
          <a:ln>
            <a:noFill/>
          </a:ln>
        </p:spPr>
        <p:txBody>
          <a:bodyPr vert="eaVert" wrap="square" rtlCol="0" anchor="ctr">
            <a:noAutofit/>
          </a:bodyPr>
          <a:lstStyle/>
          <a:p>
            <a:pPr algn="ctr"/>
            <a:r>
              <a:rPr kumimoji="1" lang="ja-JP" altLang="en-US" sz="1400" spc="-150" dirty="0" smtClean="0">
                <a:latin typeface="Meiryo UI" panose="020B0604030504040204" pitchFamily="50" charset="-128"/>
                <a:ea typeface="Meiryo UI" panose="020B0604030504040204" pitchFamily="50" charset="-128"/>
              </a:rPr>
              <a:t>万博開催時期に</a:t>
            </a:r>
            <a:r>
              <a:rPr kumimoji="1" lang="ja-JP" altLang="en-US" sz="1400" spc="-150" dirty="0">
                <a:latin typeface="Meiryo UI" panose="020B0604030504040204" pitchFamily="50" charset="-128"/>
                <a:ea typeface="Meiryo UI" panose="020B0604030504040204" pitchFamily="50" charset="-128"/>
              </a:rPr>
              <a:t>向けて、着実に</a:t>
            </a:r>
            <a:r>
              <a:rPr kumimoji="1" lang="ja-JP" altLang="en-US" sz="1400" spc="-150" dirty="0" smtClean="0">
                <a:latin typeface="Meiryo UI" panose="020B0604030504040204" pitchFamily="50" charset="-128"/>
                <a:ea typeface="Meiryo UI" panose="020B0604030504040204" pitchFamily="50" charset="-128"/>
              </a:rPr>
              <a:t>推進</a:t>
            </a:r>
            <a:endParaRPr kumimoji="1" lang="en-US" altLang="ja-JP" sz="1400" spc="-1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41837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200293" y="744672"/>
            <a:ext cx="9507069" cy="5068174"/>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t"/>
          <a:lstStyle/>
          <a:p>
            <a:pPr marL="174625" indent="-174625">
              <a:lnSpc>
                <a:spcPct val="150000"/>
              </a:lnSpc>
            </a:pPr>
            <a:r>
              <a:rPr kumimoji="1" lang="ja-JP" altLang="en-US" sz="1400" b="1" dirty="0">
                <a:latin typeface="Meiryo UI" panose="020B0604030504040204" pitchFamily="50" charset="-128"/>
                <a:ea typeface="Meiryo UI" panose="020B0604030504040204" pitchFamily="50" charset="-128"/>
              </a:rPr>
              <a:t>◆　いのち輝く</a:t>
            </a:r>
            <a:r>
              <a:rPr kumimoji="1" lang="ja-JP" altLang="en-US" sz="1400" b="1">
                <a:latin typeface="Meiryo UI" panose="020B0604030504040204" pitchFamily="50" charset="-128"/>
                <a:ea typeface="Meiryo UI" panose="020B0604030504040204" pitchFamily="50" charset="-128"/>
              </a:rPr>
              <a:t>未来</a:t>
            </a:r>
            <a:r>
              <a:rPr kumimoji="1" lang="ja-JP" altLang="en-US" sz="1400" b="1" smtClean="0">
                <a:latin typeface="Meiryo UI" panose="020B0604030504040204" pitchFamily="50" charset="-128"/>
                <a:ea typeface="Meiryo UI" panose="020B0604030504040204" pitchFamily="50" charset="-128"/>
              </a:rPr>
              <a:t>社会をめざすビジョン</a:t>
            </a:r>
            <a:r>
              <a:rPr kumimoji="1" lang="ja-JP" altLang="en-US" sz="1400" b="1" dirty="0">
                <a:latin typeface="Meiryo UI" panose="020B0604030504040204" pitchFamily="50" charset="-128"/>
                <a:ea typeface="Meiryo UI" panose="020B0604030504040204" pitchFamily="50" charset="-128"/>
              </a:rPr>
              <a:t>の策定（</a:t>
            </a:r>
            <a:r>
              <a:rPr kumimoji="1" lang="en-US" altLang="ja-JP" sz="1400" b="1" dirty="0">
                <a:latin typeface="Meiryo UI" panose="020B0604030504040204" pitchFamily="50" charset="-128"/>
                <a:ea typeface="Meiryo UI" panose="020B0604030504040204" pitchFamily="50" charset="-128"/>
              </a:rPr>
              <a:t>2018</a:t>
            </a:r>
            <a:r>
              <a:rPr kumimoji="1" lang="ja-JP" altLang="en-US" sz="1400" b="1" dirty="0">
                <a:latin typeface="Meiryo UI" panose="020B0604030504040204" pitchFamily="50" charset="-128"/>
                <a:ea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rPr>
              <a:t>3</a:t>
            </a:r>
            <a:r>
              <a:rPr kumimoji="1" lang="ja-JP" altLang="en-US" sz="1400" b="1" dirty="0">
                <a:latin typeface="Meiryo UI" panose="020B0604030504040204" pitchFamily="50" charset="-128"/>
                <a:ea typeface="Meiryo UI" panose="020B0604030504040204" pitchFamily="50" charset="-128"/>
              </a:rPr>
              <a:t>月）</a:t>
            </a:r>
          </a:p>
          <a:p>
            <a:pPr marL="174625" indent="-174625"/>
            <a:r>
              <a:rPr kumimoji="1" lang="ja-JP" altLang="en-US" sz="1400" dirty="0">
                <a:latin typeface="Meiryo UI" panose="020B0604030504040204" pitchFamily="50" charset="-128"/>
                <a:ea typeface="Meiryo UI" panose="020B0604030504040204" pitchFamily="50" charset="-128"/>
              </a:rPr>
              <a:t>　　　万博のテーマ「いのち輝く未来社会のデザイン」の理念を先取りした施策の推進を図るため、オール大阪で取組みを進めるアクションプランとして、</a:t>
            </a:r>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年３月に「いのち輝く未来社会をめざすビジョン」を策定。</a:t>
            </a:r>
          </a:p>
        </p:txBody>
      </p:sp>
      <p:sp>
        <p:nvSpPr>
          <p:cNvPr id="44" name="正方形/長方形 43"/>
          <p:cNvSpPr/>
          <p:nvPr/>
        </p:nvSpPr>
        <p:spPr>
          <a:xfrm>
            <a:off x="188257" y="290465"/>
            <a:ext cx="2851363" cy="4542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latin typeface="Meiryo UI" panose="020B0604030504040204" pitchFamily="50" charset="-128"/>
                <a:ea typeface="Meiryo UI" panose="020B0604030504040204" pitchFamily="50" charset="-128"/>
              </a:rPr>
              <a:t>10</a:t>
            </a:r>
            <a:r>
              <a:rPr kumimoji="1" lang="ja-JP" altLang="en-US" sz="1600" b="1" dirty="0" smtClean="0">
                <a:latin typeface="Meiryo UI" panose="020B0604030504040204" pitchFamily="50" charset="-128"/>
                <a:ea typeface="Meiryo UI" panose="020B0604030504040204" pitchFamily="50" charset="-128"/>
              </a:rPr>
              <a:t>歳若返り検討の背景・経過</a:t>
            </a:r>
            <a:endParaRPr kumimoji="1" lang="ja-JP" altLang="en-US" sz="1600" b="1" dirty="0">
              <a:latin typeface="Meiryo UI" panose="020B0604030504040204" pitchFamily="50" charset="-128"/>
              <a:ea typeface="Meiryo UI" panose="020B0604030504040204" pitchFamily="50" charset="-128"/>
            </a:endParaRPr>
          </a:p>
        </p:txBody>
      </p:sp>
      <p:sp>
        <p:nvSpPr>
          <p:cNvPr id="22" name="角丸四角形 21"/>
          <p:cNvSpPr/>
          <p:nvPr/>
        </p:nvSpPr>
        <p:spPr>
          <a:xfrm>
            <a:off x="444154" y="4530578"/>
            <a:ext cx="8995647" cy="1113790"/>
          </a:xfrm>
          <a:prstGeom prst="roundRect">
            <a:avLst>
              <a:gd name="adj" fmla="val 10055"/>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38100"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defTabSz="91374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374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　健康を重点ターゲットに「健康寿命の延伸」</a:t>
            </a:r>
            <a:endParaRPr kumimoji="1"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9388" marR="0" lvl="0" indent="-179388" defTabSz="91374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　地域の健康づくり活動に加え、革新技術を活用し、さらに</a:t>
            </a:r>
            <a:r>
              <a:rPr kumimoji="1"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年万博のインパクトを活かして、</a:t>
            </a:r>
            <a:endParaRPr kumimoji="1"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9388" marR="0" lvl="0" indent="-179388" defTabSz="913740" eaLnBrk="1" fontAlgn="auto" latinLnBrk="0" hangingPunct="1">
              <a:lnSpc>
                <a:spcPct val="100000"/>
              </a:lnSpc>
              <a:spcBef>
                <a:spcPts val="0"/>
              </a:spcBef>
              <a:spcAft>
                <a:spcPts val="0"/>
              </a:spcAft>
              <a:buClrTx/>
              <a:buSzTx/>
              <a:buFontTx/>
              <a:buNone/>
              <a:tabLst/>
              <a:defRPr/>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kumimoji="1" lang="en-US" altLang="ja-JP" sz="16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23" name="テキスト ボックス 22"/>
          <p:cNvSpPr txBox="1"/>
          <p:nvPr/>
        </p:nvSpPr>
        <p:spPr>
          <a:xfrm>
            <a:off x="444155" y="6029558"/>
            <a:ext cx="8995647" cy="523220"/>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歳若返り」の具体的な</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内容に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、幅広い有識者の意見を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聞きながら整理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していくことと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し、取組みの方向性や指標などについて議論を深め、道筋を明確化。あわせて具体的な事業内容を検討。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二等辺三角形 47"/>
          <p:cNvSpPr/>
          <p:nvPr/>
        </p:nvSpPr>
        <p:spPr>
          <a:xfrm rot="10800000">
            <a:off x="4248977" y="5725129"/>
            <a:ext cx="1386002" cy="245550"/>
          </a:xfrm>
          <a:prstGeom prst="triangle">
            <a:avLst/>
          </a:prstGeom>
          <a:gradFill rotWithShape="1">
            <a:gsLst>
              <a:gs pos="0">
                <a:srgbClr val="72A376">
                  <a:shade val="51000"/>
                  <a:satMod val="130000"/>
                </a:srgbClr>
              </a:gs>
              <a:gs pos="80000">
                <a:srgbClr val="72A376">
                  <a:shade val="93000"/>
                  <a:satMod val="130000"/>
                </a:srgbClr>
              </a:gs>
              <a:gs pos="100000">
                <a:srgbClr val="72A376">
                  <a:shade val="94000"/>
                  <a:satMod val="135000"/>
                </a:srgbClr>
              </a:gs>
            </a:gsLst>
            <a:lin ang="16200000" scaled="0"/>
          </a:gradFill>
          <a:ln w="9525" cap="flat" cmpd="sng" algn="ctr">
            <a:solidFill>
              <a:srgbClr val="72A37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49" name="テキスト ボックス 48"/>
          <p:cNvSpPr txBox="1"/>
          <p:nvPr/>
        </p:nvSpPr>
        <p:spPr>
          <a:xfrm>
            <a:off x="523964" y="1579001"/>
            <a:ext cx="8772436" cy="677108"/>
          </a:xfrm>
          <a:prstGeom prst="rect">
            <a:avLst/>
          </a:prstGeom>
          <a:noFill/>
        </p:spPr>
        <p:txBody>
          <a:bodyPr wrap="square" rtlCol="0">
            <a:spAutoFit/>
          </a:bodyPr>
          <a:lstStyle/>
          <a:p>
            <a:pPr marL="153079" indent="-153079" defTabSz="1631666"/>
            <a:r>
              <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３つのめざす姿</a:t>
            </a:r>
            <a:r>
              <a:rPr kumimoji="1"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631666"/>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目標の達成に向け万博のテーマを踏まえ、</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や超スマート社会などの世界的な潮流を考慮して、「①健康な生活」、「②活躍できる社会」とそれを支える「③産業・イノベーション」 について、オール大阪で</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めざす姿</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を掲げている。</a:t>
            </a:r>
          </a:p>
        </p:txBody>
      </p:sp>
      <p:sp>
        <p:nvSpPr>
          <p:cNvPr id="50" name="角丸四角形 2">
            <a:extLst>
              <a:ext uri="{FF2B5EF4-FFF2-40B4-BE49-F238E27FC236}">
                <a16:creationId xmlns:a16="http://schemas.microsoft.com/office/drawing/2014/main" id="{51EDA537-6D6F-40A8-82DA-EF6DCD6E3F0C}"/>
              </a:ext>
            </a:extLst>
          </p:cNvPr>
          <p:cNvSpPr/>
          <p:nvPr/>
        </p:nvSpPr>
        <p:spPr>
          <a:xfrm>
            <a:off x="440046" y="1579001"/>
            <a:ext cx="8999755" cy="2833437"/>
          </a:xfrm>
          <a:prstGeom prst="roundRect">
            <a:avLst>
              <a:gd name="adj" fmla="val 3289"/>
            </a:avLst>
          </a:prstGeom>
          <a:noFill/>
          <a:ln w="6350" cap="flat" cmpd="sng" algn="ctr">
            <a:solidFill>
              <a:srgbClr val="72A376">
                <a:shade val="95000"/>
                <a:satMod val="105000"/>
              </a:srgbClr>
            </a:solidFill>
            <a:prstDash val="solid"/>
          </a:ln>
          <a:effectLst>
            <a:outerShdw blurRad="40000" dist="20000" dir="5400000" rotWithShape="0">
              <a:srgbClr val="000000">
                <a:alpha val="38000"/>
              </a:srgbClr>
            </a:outerShdw>
          </a:effectLst>
        </p:spPr>
        <p:txBody>
          <a:bodyPr lIns="83568" rIns="83568" rtlCol="0" anchor="t"/>
          <a:lstStyle/>
          <a:p>
            <a:pPr marL="323167" indent="-323167" defTabSz="1631666"/>
            <a:endParaRPr kumimoji="1" lang="en-US" altLang="ja-JP"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a:extLst>
              <a:ext uri="{FF2B5EF4-FFF2-40B4-BE49-F238E27FC236}">
                <a16:creationId xmlns:a16="http://schemas.microsoft.com/office/drawing/2014/main" id="{BECBA4AB-569B-4D6D-A354-51071E8FD23A}"/>
              </a:ext>
            </a:extLst>
          </p:cNvPr>
          <p:cNvSpPr/>
          <p:nvPr/>
        </p:nvSpPr>
        <p:spPr>
          <a:xfrm>
            <a:off x="1908408" y="3575097"/>
            <a:ext cx="6630145" cy="711666"/>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1431574" defTabSz="1631666"/>
            <a:endParaRPr kumimoji="1" lang="ja-JP" altLang="en-US"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a:extLst>
              <a:ext uri="{FF2B5EF4-FFF2-40B4-BE49-F238E27FC236}">
                <a16:creationId xmlns:a16="http://schemas.microsoft.com/office/drawing/2014/main" id="{C4D6B724-86B5-428B-B26E-3556C0DFFF90}"/>
              </a:ext>
            </a:extLst>
          </p:cNvPr>
          <p:cNvSpPr/>
          <p:nvPr/>
        </p:nvSpPr>
        <p:spPr>
          <a:xfrm>
            <a:off x="759487" y="2278435"/>
            <a:ext cx="3905494" cy="767903"/>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1431574" defTabSz="1631666"/>
            <a:endParaRPr kumimoji="1" lang="ja-JP" altLang="en-US"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C31E5DBD-6A27-4708-94E4-6B9801E88FF4}"/>
              </a:ext>
            </a:extLst>
          </p:cNvPr>
          <p:cNvSpPr/>
          <p:nvPr/>
        </p:nvSpPr>
        <p:spPr>
          <a:xfrm>
            <a:off x="5166520" y="2291303"/>
            <a:ext cx="3985573" cy="755034"/>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1431574" defTabSz="1631666"/>
            <a:endParaRPr kumimoji="1" lang="ja-JP" altLang="en-US"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816189" y="2369045"/>
            <a:ext cx="1010145" cy="604539"/>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1631666"/>
            <a:r>
              <a:rPr kumimoji="1" lang="ja-JP" altLang="en-US" sz="1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①健康な生活</a:t>
            </a:r>
          </a:p>
        </p:txBody>
      </p:sp>
      <p:sp>
        <p:nvSpPr>
          <p:cNvPr id="55" name="正方形/長方形 54"/>
          <p:cNvSpPr/>
          <p:nvPr/>
        </p:nvSpPr>
        <p:spPr>
          <a:xfrm>
            <a:off x="2159627" y="3674491"/>
            <a:ext cx="1800136" cy="541535"/>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algn="ctr" defTabSz="1631666"/>
            <a:r>
              <a:rPr kumimoji="1" lang="ja-JP" altLang="en-US" sz="1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③未来を創る産業・</a:t>
            </a:r>
            <a:endParaRPr kumimoji="1" lang="en-US" altLang="ja-JP" sz="1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defTabSz="1631666"/>
            <a:r>
              <a:rPr kumimoji="1" lang="ja-JP" altLang="en-US" sz="1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イノベーション</a:t>
            </a:r>
          </a:p>
        </p:txBody>
      </p:sp>
      <p:sp>
        <p:nvSpPr>
          <p:cNvPr id="56" name="正方形/長方形 55"/>
          <p:cNvSpPr/>
          <p:nvPr/>
        </p:nvSpPr>
        <p:spPr>
          <a:xfrm>
            <a:off x="5223481" y="2383813"/>
            <a:ext cx="1171094" cy="589770"/>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1631666"/>
            <a:r>
              <a:rPr kumimoji="1" lang="ja-JP" altLang="en-US" sz="1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②活躍</a:t>
            </a:r>
          </a:p>
          <a:p>
            <a:pPr algn="ctr" defTabSz="1631666"/>
            <a:r>
              <a:rPr kumimoji="1" lang="ja-JP" altLang="en-US" sz="1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できる社会</a:t>
            </a:r>
          </a:p>
        </p:txBody>
      </p:sp>
      <p:sp>
        <p:nvSpPr>
          <p:cNvPr id="62" name="テキスト ボックス 61"/>
          <p:cNvSpPr txBox="1"/>
          <p:nvPr/>
        </p:nvSpPr>
        <p:spPr>
          <a:xfrm>
            <a:off x="3959764" y="3724635"/>
            <a:ext cx="4313380" cy="502702"/>
          </a:xfrm>
          <a:prstGeom prst="rect">
            <a:avLst/>
          </a:prstGeom>
          <a:noFill/>
        </p:spPr>
        <p:txBody>
          <a:bodyPr wrap="square" rtlCol="0">
            <a:spAutoFit/>
          </a:bodyPr>
          <a:lstStyle/>
          <a:p>
            <a:pPr defTabSz="1631666">
              <a:lnSpc>
                <a:spcPts val="1607"/>
              </a:lnSpc>
            </a:pP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631666">
              <a:lnSpc>
                <a:spcPts val="1607"/>
              </a:lnSpc>
            </a:pP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世界の課題解決に貢献</a:t>
            </a:r>
          </a:p>
        </p:txBody>
      </p:sp>
      <p:sp>
        <p:nvSpPr>
          <p:cNvPr id="63" name="テキスト ボックス 62"/>
          <p:cNvSpPr txBox="1"/>
          <p:nvPr/>
        </p:nvSpPr>
        <p:spPr>
          <a:xfrm>
            <a:off x="6432774" y="2387592"/>
            <a:ext cx="2541675" cy="523220"/>
          </a:xfrm>
          <a:prstGeom prst="rect">
            <a:avLst/>
          </a:prstGeom>
          <a:noFill/>
        </p:spPr>
        <p:txBody>
          <a:bodyPr wrap="square" rtlCol="0">
            <a:spAutoFit/>
          </a:bodyPr>
          <a:lstStyle/>
          <a:p>
            <a:pPr defTabSz="1631666"/>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p:txBody>
      </p:sp>
      <p:sp>
        <p:nvSpPr>
          <p:cNvPr id="64" name="テキスト ボックス 63">
            <a:extLst>
              <a:ext uri="{FF2B5EF4-FFF2-40B4-BE49-F238E27FC236}">
                <a16:creationId xmlns:a16="http://schemas.microsoft.com/office/drawing/2014/main" id="{22DBE603-6F99-4DB8-9B91-5F222F440404}"/>
              </a:ext>
            </a:extLst>
          </p:cNvPr>
          <p:cNvSpPr txBox="1"/>
          <p:nvPr/>
        </p:nvSpPr>
        <p:spPr>
          <a:xfrm>
            <a:off x="1811585" y="2398129"/>
            <a:ext cx="2842646" cy="523220"/>
          </a:xfrm>
          <a:prstGeom prst="rect">
            <a:avLst/>
          </a:prstGeom>
          <a:noFill/>
        </p:spPr>
        <p:txBody>
          <a:bodyPr wrap="square" rtlCol="0">
            <a:spAutoFit/>
          </a:bodyPr>
          <a:lstStyle/>
          <a:p>
            <a:pPr defTabSz="1631666"/>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p>
        </p:txBody>
      </p:sp>
      <p:sp>
        <p:nvSpPr>
          <p:cNvPr id="66" name="円/楕円 58">
            <a:extLst>
              <a:ext uri="{FF2B5EF4-FFF2-40B4-BE49-F238E27FC236}">
                <a16:creationId xmlns:a16="http://schemas.microsoft.com/office/drawing/2014/main" id="{232D3BDE-04A6-494A-9787-EC91178592B1}"/>
              </a:ext>
            </a:extLst>
          </p:cNvPr>
          <p:cNvSpPr/>
          <p:nvPr/>
        </p:nvSpPr>
        <p:spPr>
          <a:xfrm>
            <a:off x="3466416" y="2973585"/>
            <a:ext cx="2898669" cy="700906"/>
          </a:xfrm>
          <a:prstGeom prst="ellipse">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wrap="none" lIns="64283" rIns="64283" rtlCol="0" anchor="ctr"/>
          <a:lstStyle/>
          <a:p>
            <a:pPr algn="ctr" defTabSz="1631666"/>
            <a:r>
              <a:rPr kumimoji="1" lang="en-US" altLang="ja-JP"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などの革新的技術を</a:t>
            </a:r>
            <a:endParaRPr kumimoji="1" lang="en-US" altLang="ja-JP"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631666"/>
            <a:r>
              <a:rPr kumimoji="1" lang="ja-JP" altLang="en-US" sz="14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最大限活用しビジョンを実現</a:t>
            </a:r>
          </a:p>
        </p:txBody>
      </p:sp>
      <p:sp>
        <p:nvSpPr>
          <p:cNvPr id="67" name="左右矢印 6">
            <a:extLst>
              <a:ext uri="{FF2B5EF4-FFF2-40B4-BE49-F238E27FC236}">
                <a16:creationId xmlns:a16="http://schemas.microsoft.com/office/drawing/2014/main" id="{335FA6FC-9B13-4A50-82FC-C69A520C8155}"/>
              </a:ext>
            </a:extLst>
          </p:cNvPr>
          <p:cNvSpPr/>
          <p:nvPr/>
        </p:nvSpPr>
        <p:spPr>
          <a:xfrm>
            <a:off x="4449079" y="2328109"/>
            <a:ext cx="835778" cy="604539"/>
          </a:xfrm>
          <a:prstGeom prst="leftRightArrow">
            <a:avLst/>
          </a:prstGeom>
          <a:solidFill>
            <a:srgbClr val="72A376"/>
          </a:solidFill>
          <a:ln w="25400" cap="flat" cmpd="sng" algn="ctr">
            <a:noFill/>
            <a:prstDash val="solid"/>
          </a:ln>
          <a:effectLst/>
        </p:spPr>
        <p:txBody>
          <a:bodyPr rtlCol="0" anchor="ctr"/>
          <a:lstStyle/>
          <a:p>
            <a:pPr algn="ctr" defTabSz="1631666"/>
            <a:endParaRPr kumimoji="1" lang="ja-JP" altLang="en-US" sz="1400" kern="0">
              <a:solidFill>
                <a:prstClr val="white"/>
              </a:solidFill>
              <a:latin typeface="Calibri"/>
              <a:ea typeface="ＭＳ Ｐゴシック" panose="020B0600070205080204" pitchFamily="50" charset="-128"/>
            </a:endParaRPr>
          </a:p>
        </p:txBody>
      </p:sp>
      <p:sp>
        <p:nvSpPr>
          <p:cNvPr id="68" name="左右矢印 64">
            <a:extLst>
              <a:ext uri="{FF2B5EF4-FFF2-40B4-BE49-F238E27FC236}">
                <a16:creationId xmlns:a16="http://schemas.microsoft.com/office/drawing/2014/main" id="{3F57EE40-5B98-48A7-BBEC-44AE5D2DAF6E}"/>
              </a:ext>
            </a:extLst>
          </p:cNvPr>
          <p:cNvSpPr/>
          <p:nvPr/>
        </p:nvSpPr>
        <p:spPr>
          <a:xfrm rot="7657969">
            <a:off x="7753751" y="2996417"/>
            <a:ext cx="921896" cy="604539"/>
          </a:xfrm>
          <a:prstGeom prst="leftRightArrow">
            <a:avLst/>
          </a:prstGeom>
          <a:solidFill>
            <a:srgbClr val="72A376"/>
          </a:solidFill>
          <a:ln w="25400" cap="flat" cmpd="sng" algn="ctr">
            <a:noFill/>
            <a:prstDash val="solid"/>
          </a:ln>
          <a:effectLst/>
        </p:spPr>
        <p:txBody>
          <a:bodyPr rtlCol="0" anchor="ctr"/>
          <a:lstStyle/>
          <a:p>
            <a:pPr algn="ctr" defTabSz="1631666"/>
            <a:endParaRPr kumimoji="1" lang="ja-JP" altLang="en-US" sz="1400" kern="0">
              <a:solidFill>
                <a:prstClr val="white"/>
              </a:solidFill>
              <a:latin typeface="Calibri"/>
              <a:ea typeface="ＭＳ Ｐゴシック" panose="020B0600070205080204" pitchFamily="50" charset="-128"/>
            </a:endParaRPr>
          </a:p>
        </p:txBody>
      </p:sp>
      <p:sp>
        <p:nvSpPr>
          <p:cNvPr id="69" name="左右矢印 65">
            <a:extLst>
              <a:ext uri="{FF2B5EF4-FFF2-40B4-BE49-F238E27FC236}">
                <a16:creationId xmlns:a16="http://schemas.microsoft.com/office/drawing/2014/main" id="{66599C34-2F5F-4A75-BA17-771CAEF76DF3}"/>
              </a:ext>
            </a:extLst>
          </p:cNvPr>
          <p:cNvSpPr/>
          <p:nvPr/>
        </p:nvSpPr>
        <p:spPr>
          <a:xfrm rot="3261879">
            <a:off x="1889621" y="2985018"/>
            <a:ext cx="891056" cy="604539"/>
          </a:xfrm>
          <a:prstGeom prst="leftRightArrow">
            <a:avLst/>
          </a:prstGeom>
          <a:solidFill>
            <a:srgbClr val="72A376"/>
          </a:solidFill>
          <a:ln w="25400" cap="flat" cmpd="sng" algn="ctr">
            <a:noFill/>
            <a:prstDash val="solid"/>
          </a:ln>
          <a:effectLst/>
        </p:spPr>
        <p:txBody>
          <a:bodyPr rtlCol="0" anchor="ctr"/>
          <a:lstStyle/>
          <a:p>
            <a:pPr algn="ctr" defTabSz="1631666"/>
            <a:endParaRPr kumimoji="1" lang="ja-JP" altLang="en-US" sz="1400" kern="0">
              <a:solidFill>
                <a:prstClr val="white"/>
              </a:solidFill>
              <a:latin typeface="Calibri"/>
              <a:ea typeface="ＭＳ Ｐゴシック" panose="020B0600070205080204" pitchFamily="50" charset="-128"/>
            </a:endParaRPr>
          </a:p>
        </p:txBody>
      </p:sp>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0369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200293" y="414472"/>
            <a:ext cx="9507069" cy="931728"/>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t"/>
          <a:lstStyle/>
          <a:p>
            <a:pPr marL="174625" indent="-174625">
              <a:lnSpc>
                <a:spcPct val="150000"/>
              </a:lnSpc>
            </a:pPr>
            <a:r>
              <a:rPr kumimoji="1" lang="ja-JP" altLang="en-US" sz="1400" b="1" dirty="0">
                <a:latin typeface="Meiryo UI" panose="020B0604030504040204" pitchFamily="50" charset="-128"/>
                <a:ea typeface="Meiryo UI" panose="020B0604030504040204" pitchFamily="50" charset="-128"/>
              </a:rPr>
              <a:t>◆　</a:t>
            </a:r>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歳若返りワークショップの開催（</a:t>
            </a:r>
            <a:r>
              <a:rPr kumimoji="1" lang="en-US" altLang="ja-JP" sz="1400" b="1" dirty="0">
                <a:latin typeface="Meiryo UI" panose="020B0604030504040204" pitchFamily="50" charset="-128"/>
                <a:ea typeface="Meiryo UI" panose="020B0604030504040204" pitchFamily="50" charset="-128"/>
              </a:rPr>
              <a:t>2018</a:t>
            </a:r>
            <a:r>
              <a:rPr kumimoji="1" lang="ja-JP" altLang="en-US" sz="1400" b="1" dirty="0" smtClean="0">
                <a:latin typeface="Meiryo UI" panose="020B0604030504040204" pitchFamily="50" charset="-128"/>
                <a:ea typeface="Meiryo UI" panose="020B0604030504040204" pitchFamily="50" charset="-128"/>
              </a:rPr>
              <a:t>年</a:t>
            </a:r>
            <a:r>
              <a:rPr kumimoji="1" lang="en-US" altLang="ja-JP" sz="1400" b="1" dirty="0" smtClean="0">
                <a:latin typeface="Meiryo UI" panose="020B0604030504040204" pitchFamily="50" charset="-128"/>
                <a:ea typeface="Meiryo UI" panose="020B0604030504040204" pitchFamily="50" charset="-128"/>
              </a:rPr>
              <a:t>7</a:t>
            </a:r>
            <a:r>
              <a:rPr kumimoji="1" lang="ja-JP" altLang="en-US" sz="1400" b="1" dirty="0" smtClean="0">
                <a:latin typeface="Meiryo UI" panose="020B0604030504040204" pitchFamily="50" charset="-128"/>
                <a:ea typeface="Meiryo UI" panose="020B0604030504040204" pitchFamily="50" charset="-128"/>
              </a:rPr>
              <a:t>月～</a:t>
            </a:r>
            <a:r>
              <a:rPr kumimoji="1" lang="en-US" altLang="ja-JP" sz="1400" b="1" dirty="0" smtClean="0">
                <a:latin typeface="Meiryo UI" panose="020B0604030504040204" pitchFamily="50" charset="-128"/>
                <a:ea typeface="Meiryo UI" panose="020B0604030504040204" pitchFamily="50" charset="-128"/>
              </a:rPr>
              <a:t>9</a:t>
            </a:r>
            <a:r>
              <a:rPr kumimoji="1" lang="ja-JP" altLang="en-US" sz="1400" b="1" dirty="0" smtClean="0">
                <a:latin typeface="Meiryo UI" panose="020B0604030504040204" pitchFamily="50" charset="-128"/>
                <a:ea typeface="Meiryo UI" panose="020B0604030504040204" pitchFamily="50" charset="-128"/>
              </a:rPr>
              <a:t>月）</a:t>
            </a:r>
            <a:endParaRPr kumimoji="1" lang="ja-JP" altLang="en-US" sz="1400" b="1" dirty="0">
              <a:latin typeface="Meiryo UI" panose="020B0604030504040204" pitchFamily="50" charset="-128"/>
              <a:ea typeface="Meiryo UI" panose="020B0604030504040204" pitchFamily="50" charset="-128"/>
            </a:endParaRPr>
          </a:p>
          <a:p>
            <a:pPr marL="174625" indent="-174625"/>
            <a:r>
              <a:rPr kumimoji="1" lang="ja-JP" altLang="en-US" sz="1400" dirty="0">
                <a:latin typeface="Meiryo UI" panose="020B0604030504040204" pitchFamily="50" charset="-128"/>
                <a:ea typeface="Meiryo UI" panose="020B0604030504040204" pitchFamily="50" charset="-128"/>
              </a:rPr>
              <a:t>　　　「いきいきと長く活躍できる</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歳若返り」の内容を分かりやすく示していくため</a:t>
            </a:r>
            <a:r>
              <a:rPr kumimoji="1" lang="ja-JP" altLang="en-US" sz="1400" dirty="0" smtClean="0">
                <a:latin typeface="Meiryo UI" panose="020B0604030504040204" pitchFamily="50" charset="-128"/>
                <a:ea typeface="Meiryo UI" panose="020B0604030504040204" pitchFamily="50" charset="-128"/>
              </a:rPr>
              <a:t>、オープンな場で幅広い</a:t>
            </a:r>
            <a:r>
              <a:rPr kumimoji="1" lang="ja-JP" altLang="en-US" sz="1400" dirty="0">
                <a:latin typeface="Meiryo UI" panose="020B0604030504040204" pitchFamily="50" charset="-128"/>
                <a:ea typeface="Meiryo UI" panose="020B0604030504040204" pitchFamily="50" charset="-128"/>
              </a:rPr>
              <a:t>有識者から知見の披露や意見交換をしていただくワークショップを５回開催（</a:t>
            </a: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9</a:t>
            </a:r>
            <a:r>
              <a:rPr kumimoji="1" lang="ja-JP" altLang="en-US" sz="1400" dirty="0">
                <a:latin typeface="Meiryo UI" panose="020B0604030504040204" pitchFamily="50" charset="-128"/>
                <a:ea typeface="Meiryo UI" panose="020B0604030504040204" pitchFamily="50" charset="-128"/>
              </a:rPr>
              <a:t>月）。（開催内容を府</a:t>
            </a:r>
            <a:r>
              <a:rPr kumimoji="1" lang="en-US" altLang="ja-JP" sz="1400" dirty="0">
                <a:latin typeface="Meiryo UI" panose="020B0604030504040204" pitchFamily="50" charset="-128"/>
                <a:ea typeface="Meiryo UI" panose="020B0604030504040204" pitchFamily="50" charset="-128"/>
              </a:rPr>
              <a:t>HP</a:t>
            </a:r>
            <a:r>
              <a:rPr kumimoji="1" lang="ja-JP" altLang="en-US" sz="1400" dirty="0">
                <a:latin typeface="Meiryo UI" panose="020B0604030504040204" pitchFamily="50" charset="-128"/>
                <a:ea typeface="Meiryo UI" panose="020B0604030504040204" pitchFamily="50" charset="-128"/>
              </a:rPr>
              <a:t>で動画配信）</a:t>
            </a:r>
          </a:p>
        </p:txBody>
      </p:sp>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F69B48E1-C1E4-4456-8332-68BC556DEBCC}"/>
              </a:ext>
            </a:extLst>
          </p:cNvPr>
          <p:cNvSpPr/>
          <p:nvPr/>
        </p:nvSpPr>
        <p:spPr>
          <a:xfrm>
            <a:off x="216586" y="1406049"/>
            <a:ext cx="9490776" cy="253393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0">
            <a:noAutofit/>
          </a:bodyPr>
          <a:lstStyle/>
          <a:p>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食やスポーツ・文化・エンターテイメントを通じた健康づくりについて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テーマ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：食（健康な食の研究、食育）／健康づくり（食改善、運動習慣）／笑い（笑いと健康の関連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運動（高齢者運動プログラム）　など</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有識者：大阪大学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教授　／　不二製油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伊吹</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室長　／　がん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循環器病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予防センター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岡田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部長　／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福島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県立医科大学　大平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教授　／　ミズノ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篠村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部長　／　大阪ガス　朝原氏</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メダリスト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ビデオ出演</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禁煙や減塩、脂質や体重のバランスが大切。」「栄養や運動の知識を得られる場が必要。」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笑顔の人や日々の生活を楽しんでいる人は長寿。」「コミュニケーションや生活習慣の向上、笑いの頻度を増加させることで、フレイル予防になり健康寿命が延びる。」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日常動作や外出をどれだけ続けられるかが大事。運動でなくても、毎日外出できるような環境、コミュニティを地域で作る必要。」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好きなことをきっかけに外に出てコミュニケーションをとることが大切。」「コミュニケーションと食と運動など、複数の方法を組み合わせることで効果が出る。」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出不精でコミュニケーションが苦手でも、例えば音楽が好きなら苦手なことを補ってコミュニティを確立できる可能性。」</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子どものころからの運動習慣が大人になってからの運動実施率に影響。運動に取り組める経験、環境が必要。」</a:t>
            </a:r>
          </a:p>
        </p:txBody>
      </p:sp>
      <p:sp>
        <p:nvSpPr>
          <p:cNvPr id="11" name="正方形/長方形 10">
            <a:extLst>
              <a:ext uri="{FF2B5EF4-FFF2-40B4-BE49-F238E27FC236}">
                <a16:creationId xmlns:a16="http://schemas.microsoft.com/office/drawing/2014/main" id="{F69B48E1-C1E4-4456-8332-68BC556DEBCC}"/>
              </a:ext>
            </a:extLst>
          </p:cNvPr>
          <p:cNvSpPr/>
          <p:nvPr/>
        </p:nvSpPr>
        <p:spPr>
          <a:xfrm>
            <a:off x="216586" y="4042041"/>
            <a:ext cx="9649072" cy="269687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健康医療、予防医学について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a:p>
            <a:pPr marL="179388" indent="-179388"/>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179388"/>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テーマ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経営　／　早期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発見（がん、認知症）、企業</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　／　地域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における認知症予防・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健康づくり　／　予防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医学（生活習慣、認知症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79388" indent="-179388"/>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有識者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：大阪大学　磯教授　／　サンスター財団　佐藤道場長　／　大阪市立大学　斯波教授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高石市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中島部長　／　大阪大学　森下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歯周病と糖尿病との間には関連性があり、歯科と医科の連携がうまく取れるようになれば、早期発見につながる。」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ロボットや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を活用することにより、適時アドバイスするようなコーチングができる仕掛けが必要。」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役割を持って活躍してもらうことが長生きにつながる。地域のウォーキングのリーダーでも笑顔になり、若返っている人が多い。」</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認知症のスクリーニングを目線の動きで判断するというシステムが出来上がっている。システムの小型化を検討している。」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筋年齢や血管年齢、</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骨年齢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はバランスよく年を取るのがいい。アンチエイジングは、病気になる前に、自分がどんな状況か知ってもらうのにいい。」</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受診率の低さへの対応について、オンラインを活用することも必要。」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従来の検診は、関心の高い人だけが受診する。アンチエイジングなど外観や運動、いろんな入り口から引き込む仕掛けが必要。」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診断や予防においてデータの活用が重要。データの蓄積が必要。」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辛い取組みは続かない。楽しく続けられる工夫が必要。」「日本人は資格好き、楽しみながら予防に取り組む試みがあるといい。」</a:t>
            </a:r>
          </a:p>
        </p:txBody>
      </p:sp>
    </p:spTree>
    <p:extLst>
      <p:ext uri="{BB962C8B-B14F-4D97-AF65-F5344CB8AC3E}">
        <p14:creationId xmlns:p14="http://schemas.microsoft.com/office/powerpoint/2010/main" val="1726423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３</a:t>
            </a:r>
          </a:p>
        </p:txBody>
      </p:sp>
      <p:sp>
        <p:nvSpPr>
          <p:cNvPr id="6" name="正方形/長方形 5">
            <a:extLst>
              <a:ext uri="{FF2B5EF4-FFF2-40B4-BE49-F238E27FC236}">
                <a16:creationId xmlns:a16="http://schemas.microsoft.com/office/drawing/2014/main" id="{F69B48E1-C1E4-4456-8332-68BC556DEBCC}"/>
              </a:ext>
            </a:extLst>
          </p:cNvPr>
          <p:cNvSpPr/>
          <p:nvPr/>
        </p:nvSpPr>
        <p:spPr>
          <a:xfrm>
            <a:off x="211647" y="570759"/>
            <a:ext cx="9577064" cy="2380129"/>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先進医療、ロボット等革新技術について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テーマ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による健康管理・自立支援／再生医療・未来医療／活動支援ロボット／データの利活用　など</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有識者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：大阪大学　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教授　／　パナソニック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木田氏　／　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徳増教授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ATR</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萩田所長　／　国立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循環器病研究センター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宮本部長</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介護ロボットというと未来的な難しいイメージがあるが、身近な家電もロボットになる。」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情報バンクの時代が来ている。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ライフステージに沿って健康データを集積し、予防・福祉等に活かしていくべき。</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あるデータを集積するのは法制上などの課題も大きいことから、これから若い人のデータを蓄積することや、研究の中でデータ蓄積をスタートすることも。」</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再生医療などで身体的な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歳若返りとあわせて、幾分身体的な支障があっても、ロボットや</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技術で支えることによって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、生きがい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を持って社会生活ができ、人と人とのコミュニケーションも促進されていくのが「健康」とすることも。」</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年をとってもフィジカルな仕事以外に、サイバーの仕事を複数持って、いきいきと過ごせる社会にしていく必要がある。」</a:t>
            </a:r>
          </a:p>
        </p:txBody>
      </p:sp>
      <p:sp>
        <p:nvSpPr>
          <p:cNvPr id="8" name="正方形/長方形 7">
            <a:extLst>
              <a:ext uri="{FF2B5EF4-FFF2-40B4-BE49-F238E27FC236}">
                <a16:creationId xmlns:a16="http://schemas.microsoft.com/office/drawing/2014/main" id="{F69B48E1-C1E4-4456-8332-68BC556DEBCC}"/>
              </a:ext>
            </a:extLst>
          </p:cNvPr>
          <p:cNvSpPr/>
          <p:nvPr/>
        </p:nvSpPr>
        <p:spPr>
          <a:xfrm>
            <a:off x="218111" y="3018123"/>
            <a:ext cx="9577064" cy="2643087"/>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誰もが多様に活躍できる社会・環境づくりについて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22300" indent="-622300"/>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テーマ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：こころの健康づくり／地域での生きがい／自立・介護支援／超高齢社会のまちづくり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有識者：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大阪大学　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教授　／　関西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黒田教授　／　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佐藤教授　／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積水ハウス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田中部長　／　河内長野市　谷ノ上参事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健康寿命を考えるうえで、精神的健康と身体的健康は密接不可分。この点に留意し、精神的健康に関する指標化が必要。」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健康づくりは、地域づくりの一環として行うべき。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自立した生活に関して、「自立している」、「自立していない」の２分法で議論してはいけない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の能力や特徴、置かれた環境等に応じて、自立できる、活躍できるようにすることを考えることが必要。」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精神的、心理的サポートする体制づくりを社会全体で考えていくことが重要。」</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地域包括ケアシステムでは住まいが中心に描かれているが、具体的には住まいが医療と介護とどのように連携すればよいかは研究段階。」</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心の問題が体の問題とともに幸福感に関わっている。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身近な生活の中でどう地域に関わってもらうかが重要、きっかけが一番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大切。」</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53799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p:nvPr/>
        </p:nvPicPr>
        <p:blipFill>
          <a:blip r:embed="rId2" cstate="print">
            <a:extLst>
              <a:ext uri="{28A0092B-C50C-407E-A947-70E740481C1C}">
                <a14:useLocalDpi xmlns:a14="http://schemas.microsoft.com/office/drawing/2010/main" val="0"/>
              </a:ext>
            </a:extLst>
          </a:blip>
          <a:stretch>
            <a:fillRect/>
          </a:stretch>
        </p:blipFill>
        <p:spPr>
          <a:xfrm>
            <a:off x="6393585" y="4551474"/>
            <a:ext cx="2943248" cy="2047118"/>
          </a:xfrm>
          <a:prstGeom prst="rect">
            <a:avLst/>
          </a:prstGeom>
          <a:ln w="38100">
            <a:solidFill>
              <a:schemeClr val="bg1"/>
            </a:solidFill>
          </a:ln>
          <a:effectLst>
            <a:outerShdw blurRad="50800" dist="38100" dir="2700000" algn="tl" rotWithShape="0">
              <a:prstClr val="black">
                <a:alpha val="40000"/>
              </a:prstClr>
            </a:outerShdw>
          </a:effectLst>
        </p:spPr>
      </p:pic>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F69B48E1-C1E4-4456-8332-68BC556DEBCC}"/>
              </a:ext>
            </a:extLst>
          </p:cNvPr>
          <p:cNvSpPr/>
          <p:nvPr/>
        </p:nvSpPr>
        <p:spPr>
          <a:xfrm>
            <a:off x="218081" y="558058"/>
            <a:ext cx="9423460" cy="3785341"/>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第５回</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健康づくりに関する先駆的な取組みについて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22300" indent="-622300"/>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076325" indent="-10763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テーマ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：口の健康と全身の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　／　外食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・中食における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　／　笑い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や音楽の習慣がもたらす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効果　／　健康</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に関する世界的な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動向　など</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076325" indent="-10763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有識者：大阪ガス　朝原氏　／　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　天野教授　／　大阪大学　磯教授　／　がんこフード　志賀</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副会長</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076325" indent="-1076325"/>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京都大学　積山教授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吉本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興業　田中副社長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WHO</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神戸　ローゼンバーグ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氏</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スポーツへの無関心層に対し、身近な人に言われたら踏み出すという特性を利用して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、身近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なところにアンバサダーを置き、健康に興味がある人や何か行動を起こそうとする人をアメーバ式に増やしていく必要がある。」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口の健康を保つことで、若返りにも繋がり、年を取らない。」</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少なくとも１週間に１度、家族で食卓を囲み会話しながら食べることが、健康に繋がるのではないか。献立を考えること自体が脳の活性化にもなる。」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年超時代を迎え、これからの人生は後期高齢者の虚弱化を防ぎ、自立度を高めることが重要。」</a:t>
            </a:r>
          </a:p>
          <a:p>
            <a:pPr marL="268288" indent="-179388">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歳若返りに有効な訓練や趣味を考えたところ、一時的な記憶であるワーキングメモリーを使うもの、仲間と一緒に楽しめるもの、とりわけダンス運動や楽器演奏。」</a:t>
            </a:r>
          </a:p>
          <a:p>
            <a:pPr marL="268288" indent="-1793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お年寄りにとっては自慢できるということも大事。テレビを見ただけでは自慢にならず、ライブを見ることが自慢になる。外出できる体力や時間の余裕があって、初めて自慢になる。」</a:t>
            </a:r>
          </a:p>
          <a:p>
            <a:pPr marL="268288" indent="-1793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スポーツも音楽も笑いも、体も心も動かすという点では一緒。それらと一緒に専門家の健康に関し得する情報をもらえる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歳若返りイベントを開催してはどうか。」</a:t>
            </a:r>
          </a:p>
          <a:p>
            <a:pPr marL="179388" indent="-904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病気がない、障がいがないという意味ではなく、それぞれの人が福祉も含めて自立できている環境が大事。」　</a:t>
            </a:r>
          </a:p>
          <a:p>
            <a:pPr marL="268288" indent="-179388">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大阪はあらゆる健康指標が良いとは言えず、世界の大都市が抱える健康に関する問題が大阪に集約されていると考える。大阪でうまくいけば世界でうまくいく。」</a:t>
            </a:r>
          </a:p>
        </p:txBody>
      </p:sp>
      <p:pic>
        <p:nvPicPr>
          <p:cNvPr id="6" name="図 5"/>
          <p:cNvPicPr/>
          <p:nvPr/>
        </p:nvPicPr>
        <p:blipFill>
          <a:blip r:embed="rId3" cstate="email">
            <a:extLst>
              <a:ext uri="{28A0092B-C50C-407E-A947-70E740481C1C}">
                <a14:useLocalDpi xmlns:a14="http://schemas.microsoft.com/office/drawing/2010/main"/>
              </a:ext>
            </a:extLst>
          </a:blip>
          <a:stretch>
            <a:fillRect/>
          </a:stretch>
        </p:blipFill>
        <p:spPr>
          <a:xfrm>
            <a:off x="326852" y="4551474"/>
            <a:ext cx="2958976" cy="2047118"/>
          </a:xfrm>
          <a:prstGeom prst="rect">
            <a:avLst/>
          </a:prstGeom>
          <a:ln w="38100">
            <a:solidFill>
              <a:schemeClr val="bg1"/>
            </a:solidFill>
          </a:ln>
          <a:effectLst>
            <a:outerShdw blurRad="50800" dist="38100" dir="2700000" algn="tl" rotWithShape="0">
              <a:prstClr val="black">
                <a:alpha val="40000"/>
              </a:prstClr>
            </a:outerShdw>
          </a:effectLst>
        </p:spPr>
      </p:pic>
      <p:pic>
        <p:nvPicPr>
          <p:cNvPr id="7" name="図 6"/>
          <p:cNvPicPr/>
          <p:nvPr/>
        </p:nvPicPr>
        <p:blipFill>
          <a:blip r:embed="rId4" cstate="print">
            <a:extLst>
              <a:ext uri="{28A0092B-C50C-407E-A947-70E740481C1C}">
                <a14:useLocalDpi xmlns:a14="http://schemas.microsoft.com/office/drawing/2010/main" val="0"/>
              </a:ext>
            </a:extLst>
          </a:blip>
          <a:stretch>
            <a:fillRect/>
          </a:stretch>
        </p:blipFill>
        <p:spPr>
          <a:xfrm>
            <a:off x="3471202" y="4551474"/>
            <a:ext cx="2737009" cy="2047118"/>
          </a:xfrm>
          <a:prstGeom prst="rect">
            <a:avLst/>
          </a:prstGeom>
          <a:ln w="38100">
            <a:solidFill>
              <a:schemeClr val="bg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8129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F69B48E1-C1E4-4456-8332-68BC556DEBCC}"/>
              </a:ext>
            </a:extLst>
          </p:cNvPr>
          <p:cNvSpPr/>
          <p:nvPr/>
        </p:nvSpPr>
        <p:spPr>
          <a:xfrm>
            <a:off x="200292" y="4017731"/>
            <a:ext cx="9507070" cy="2608152"/>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algn="just">
              <a:spcAft>
                <a:spcPts val="0"/>
              </a:spcAft>
            </a:pP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第２回　（</a:t>
            </a:r>
            <a:r>
              <a:rPr lang="en-US" altLang="ja-JP" sz="1200" b="1" u="sng" kern="100" dirty="0">
                <a:latin typeface="Meiryo UI" panose="020B0604030504040204" pitchFamily="50" charset="-128"/>
                <a:ea typeface="Meiryo UI" panose="020B0604030504040204" pitchFamily="50" charset="-128"/>
                <a:cs typeface="Times New Roman" panose="02020603050405020304" pitchFamily="18" charset="0"/>
              </a:rPr>
              <a:t>12/21</a:t>
            </a: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有識者</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：大阪大　磯教授、白井准</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教授</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福島</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県立医科大　大平</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教授</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医科大　本庄教授</a:t>
            </a:r>
          </a:p>
          <a:p>
            <a:pPr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0" spc="500" dirty="0" smtClean="0">
                <a:latin typeface="Meiryo UI" panose="020B0604030504040204" pitchFamily="50" charset="-128"/>
                <a:ea typeface="Meiryo UI" panose="020B0604030504040204" pitchFamily="50" charset="-128"/>
                <a:cs typeface="Times New Roman" panose="02020603050405020304" pitchFamily="18" charset="0"/>
              </a:rPr>
              <a:t>論点</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歳若返りの定義、取組の方向性　など</a:t>
            </a: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歳若返り」の定義・考え方について</a:t>
            </a:r>
          </a:p>
          <a:p>
            <a:pPr marL="342900" lvl="0" indent="-171450" algn="just">
              <a:spcAft>
                <a:spcPts val="0"/>
              </a:spcAft>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生きがいづく</a:t>
            </a:r>
            <a:r>
              <a:rPr lang="ja-JP" altLang="ja-JP" sz="1200" kern="100" dirty="0" err="1">
                <a:latin typeface="Meiryo UI" panose="020B0604030504040204" pitchFamily="50" charset="-128"/>
                <a:ea typeface="Meiryo UI" panose="020B0604030504040204" pitchFamily="50" charset="-128"/>
                <a:cs typeface="Times New Roman" panose="02020603050405020304" pitchFamily="18" charset="0"/>
              </a:rPr>
              <a:t>りの</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定義をしておかないといけない。個人にとっては、地域や社会の中で誰もが役割と居場所をもって活躍できるつながりを作ること。</a:t>
            </a:r>
          </a:p>
          <a:p>
            <a:pPr marL="266700"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プラス、環境整備の観点では、生活の中で喜びや楽しみを見つけ出しやすい環境を作ること。</a:t>
            </a: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仮称</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生きがい寿命の考え方や算出方法について</a:t>
            </a:r>
          </a:p>
          <a:p>
            <a:pPr marL="342900" lvl="0" indent="-171450" algn="just">
              <a:spcAft>
                <a:spcPts val="0"/>
              </a:spcAft>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生きがい</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寿命の算出自体は、健康に支障のある人かつ生きがいのない人を年齢ごとの生存数から抜いて出す、ということでいいと思う。</a:t>
            </a:r>
          </a:p>
          <a:p>
            <a:pPr marL="266700"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健康寿命が絶対値で、プラス生きがい寿命を載せている計算方法。生きがいを持った健康寿命ということ。</a:t>
            </a:r>
          </a:p>
          <a:p>
            <a:pPr marL="342900" lvl="0" indent="-171450" algn="just">
              <a:spcAft>
                <a:spcPts val="0"/>
              </a:spcAft>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生きがい</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寿命を延ばすということは、年を取ってから延ばすのではなく、若いうちからアプローチしていくことが将来的に生きがいにつながるというイメージ。</a:t>
            </a:r>
          </a:p>
          <a:p>
            <a:pPr marL="266700"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年を取って健康寿命がなくなったから、やっと生きがいに代えましょう、ということではなくて、もともと生きがいを底上げしていくと将来的に延びますね、ということ</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0" name="正方形/長方形 39"/>
          <p:cNvSpPr/>
          <p:nvPr/>
        </p:nvSpPr>
        <p:spPr>
          <a:xfrm>
            <a:off x="200293" y="421942"/>
            <a:ext cx="9507069" cy="931728"/>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t"/>
          <a:lstStyle/>
          <a:p>
            <a:pPr marL="174625" indent="-174625">
              <a:lnSpc>
                <a:spcPct val="150000"/>
              </a:lnSpc>
            </a:pPr>
            <a:r>
              <a:rPr kumimoji="1" lang="ja-JP" altLang="en-US" sz="1400" b="1" dirty="0">
                <a:latin typeface="Meiryo UI" panose="020B0604030504040204" pitchFamily="50" charset="-128"/>
                <a:ea typeface="Meiryo UI" panose="020B0604030504040204" pitchFamily="50" charset="-128"/>
              </a:rPr>
              <a:t>◆　</a:t>
            </a:r>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歳若返りワーキンググループの開催（</a:t>
            </a:r>
            <a:r>
              <a:rPr kumimoji="1" lang="en-US" altLang="ja-JP" sz="1400" b="1" dirty="0">
                <a:latin typeface="Meiryo UI" panose="020B0604030504040204" pitchFamily="50" charset="-128"/>
                <a:ea typeface="Meiryo UI" panose="020B0604030504040204" pitchFamily="50" charset="-128"/>
              </a:rPr>
              <a:t>2018</a:t>
            </a:r>
            <a:r>
              <a:rPr kumimoji="1" lang="ja-JP" altLang="en-US" sz="1400" b="1" dirty="0" smtClean="0">
                <a:latin typeface="Meiryo UI" panose="020B0604030504040204" pitchFamily="50" charset="-128"/>
                <a:ea typeface="Meiryo UI" panose="020B0604030504040204" pitchFamily="50" charset="-128"/>
              </a:rPr>
              <a:t>年</a:t>
            </a:r>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月、</a:t>
            </a:r>
            <a:r>
              <a:rPr kumimoji="1" lang="en-US" altLang="ja-JP" sz="1400" b="1" dirty="0" smtClean="0">
                <a:latin typeface="Meiryo UI" panose="020B0604030504040204" pitchFamily="50" charset="-128"/>
                <a:ea typeface="Meiryo UI" panose="020B0604030504040204" pitchFamily="50" charset="-128"/>
              </a:rPr>
              <a:t>12</a:t>
            </a:r>
            <a:r>
              <a:rPr kumimoji="1" lang="ja-JP" altLang="en-US" sz="1400" b="1" dirty="0" smtClean="0">
                <a:latin typeface="Meiryo UI" panose="020B0604030504040204" pitchFamily="50" charset="-128"/>
                <a:ea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rPr>
              <a:t>2019</a:t>
            </a:r>
            <a:r>
              <a:rPr kumimoji="1" lang="ja-JP" altLang="en-US" sz="1400" b="1" dirty="0">
                <a:latin typeface="Meiryo UI" panose="020B0604030504040204" pitchFamily="50" charset="-128"/>
                <a:ea typeface="Meiryo UI" panose="020B0604030504040204" pitchFamily="50" charset="-128"/>
              </a:rPr>
              <a:t>年</a:t>
            </a:r>
            <a:r>
              <a:rPr kumimoji="1" lang="ja-JP" altLang="en-US" sz="1400" b="1" dirty="0" smtClean="0">
                <a:latin typeface="Meiryo UI" panose="020B0604030504040204" pitchFamily="50" charset="-128"/>
                <a:ea typeface="Meiryo UI" panose="020B0604030504040204" pitchFamily="50" charset="-128"/>
              </a:rPr>
              <a:t>２月）</a:t>
            </a:r>
            <a:endParaRPr kumimoji="1" lang="ja-JP" altLang="en-US" sz="1400" b="1" dirty="0">
              <a:latin typeface="Meiryo UI" panose="020B0604030504040204" pitchFamily="50" charset="-128"/>
              <a:ea typeface="Meiryo UI" panose="020B0604030504040204" pitchFamily="50" charset="-128"/>
            </a:endParaRPr>
          </a:p>
          <a:p>
            <a:pPr marL="174625" indent="-174625"/>
            <a:r>
              <a:rPr kumimoji="1" lang="ja-JP" altLang="en-US" sz="1400" dirty="0">
                <a:latin typeface="Meiryo UI" panose="020B0604030504040204" pitchFamily="50" charset="-128"/>
                <a:ea typeface="Meiryo UI" panose="020B0604030504040204" pitchFamily="50" charset="-128"/>
              </a:rPr>
              <a:t>　　　ワークショップの結果をふまえ、有識者の知見を得て「</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歳若返り」をわかりやすく明示するとともに、新たな事業等を検討するため、ワーキンググループ</a:t>
            </a:r>
            <a:r>
              <a:rPr kumimoji="1" lang="ja-JP" altLang="en-US" sz="1400" dirty="0" smtClean="0">
                <a:latin typeface="Meiryo UI" panose="020B0604030504040204" pitchFamily="50" charset="-128"/>
                <a:ea typeface="Meiryo UI" panose="020B0604030504040204" pitchFamily="50" charset="-128"/>
              </a:rPr>
              <a:t>を３回</a:t>
            </a:r>
            <a:r>
              <a:rPr kumimoji="1" lang="ja-JP" altLang="en-US" sz="1400" dirty="0">
                <a:latin typeface="Meiryo UI" panose="020B0604030504040204" pitchFamily="50" charset="-128"/>
                <a:ea typeface="Meiryo UI" panose="020B0604030504040204" pitchFamily="50" charset="-128"/>
              </a:rPr>
              <a:t>開催。</a:t>
            </a:r>
          </a:p>
        </p:txBody>
      </p:sp>
      <p:sp>
        <p:nvSpPr>
          <p:cNvPr id="8" name="正方形/長方形 7">
            <a:extLst>
              <a:ext uri="{FF2B5EF4-FFF2-40B4-BE49-F238E27FC236}">
                <a16:creationId xmlns:a16="http://schemas.microsoft.com/office/drawing/2014/main" id="{F69B48E1-C1E4-4456-8332-68BC556DEBCC}"/>
              </a:ext>
            </a:extLst>
          </p:cNvPr>
          <p:cNvSpPr/>
          <p:nvPr/>
        </p:nvSpPr>
        <p:spPr>
          <a:xfrm>
            <a:off x="200292" y="1428790"/>
            <a:ext cx="9507070" cy="2484303"/>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algn="just">
              <a:spcAft>
                <a:spcPts val="0"/>
              </a:spcAft>
            </a:pP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第１回　（</a:t>
            </a:r>
            <a:r>
              <a:rPr lang="en-US" altLang="ja-JP" sz="1200" b="1" u="sng" kern="100" dirty="0">
                <a:latin typeface="Meiryo UI" panose="020B0604030504040204" pitchFamily="50" charset="-128"/>
                <a:ea typeface="Meiryo UI" panose="020B0604030504040204" pitchFamily="50" charset="-128"/>
                <a:cs typeface="Times New Roman" panose="02020603050405020304" pitchFamily="18" charset="0"/>
              </a:rPr>
              <a:t>10/18</a:t>
            </a: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有識者</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：大阪大　磯</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教授、</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白井准</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教授</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福島</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県立医科大　大平教授</a:t>
            </a:r>
          </a:p>
          <a:p>
            <a:pPr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0" spc="500" dirty="0" smtClean="0">
                <a:latin typeface="Meiryo UI" panose="020B0604030504040204" pitchFamily="50" charset="-128"/>
                <a:ea typeface="Meiryo UI" panose="020B0604030504040204" pitchFamily="50" charset="-128"/>
                <a:cs typeface="Times New Roman" panose="02020603050405020304" pitchFamily="18" charset="0"/>
              </a:rPr>
              <a:t>論点</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歳若返りのイメージについて　など</a:t>
            </a: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　健康寿命とは別の考え方として</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仮称</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生きがい</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寿命の打ち出しについて</a:t>
            </a:r>
          </a:p>
          <a:p>
            <a:pPr marL="342900" lvl="0" indent="-171450" algn="just">
              <a:spcAft>
                <a:spcPts val="0"/>
              </a:spcAft>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今</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の健康寿命は、日常生活の支障の有無や要介護の有無など、０か１かで切れてしまっていて、日常生活に支障があってもいきいきと充実して生活を楽しんでいる、といったことは評価できないので、大阪独自で統計をとることも重要だと思う。</a:t>
            </a:r>
          </a:p>
          <a:p>
            <a:pPr marL="342900" lvl="0" indent="-171450" algn="just">
              <a:spcAft>
                <a:spcPts val="0"/>
              </a:spcAft>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支障</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があったとしても、生活できる場合には</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0.3</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とか、</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0.5</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とか評価することで、数、統計としてみれば、今の健康寿命よりは延びる。</a:t>
            </a:r>
          </a:p>
          <a:p>
            <a:pPr marL="266700"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「生きがい寿命」、「いきいき寿命」は、生死の寿命と、今でいう健康寿命との間のイメージ。指標化はできると思う。</a:t>
            </a: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歳若返り」に必要な具体的取組みと、その主体・連携等について</a:t>
            </a:r>
          </a:p>
          <a:p>
            <a:pPr marL="342900" lvl="0" indent="-171450" algn="just">
              <a:spcAft>
                <a:spcPts val="0"/>
              </a:spcAft>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総論</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として、今の取組の方向性は、個人の具体的行動が中心になっているが、対象と担い手を含めて整理することも必要。</a:t>
            </a:r>
          </a:p>
          <a:p>
            <a:pPr marL="266700" indent="-266700"/>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行政</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、医療・介護機関、地域、家族など。また、福祉と医療の連携も重要であるが、実際はなかなか進んでおらず、支援が必要。</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５</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0765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６</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F69B48E1-C1E4-4456-8332-68BC556DEBCC}"/>
              </a:ext>
            </a:extLst>
          </p:cNvPr>
          <p:cNvSpPr/>
          <p:nvPr/>
        </p:nvSpPr>
        <p:spPr>
          <a:xfrm>
            <a:off x="200290" y="561841"/>
            <a:ext cx="9507071" cy="1603136"/>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algn="just">
              <a:spcAft>
                <a:spcPts val="0"/>
              </a:spcAft>
            </a:pP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第２回　（</a:t>
            </a:r>
            <a:r>
              <a:rPr lang="en-US" altLang="ja-JP" sz="1200" b="1" u="sng" kern="100" dirty="0">
                <a:latin typeface="Meiryo UI" panose="020B0604030504040204" pitchFamily="50" charset="-128"/>
                <a:ea typeface="Meiryo UI" panose="020B0604030504040204" pitchFamily="50" charset="-128"/>
                <a:cs typeface="Times New Roman" panose="02020603050405020304" pitchFamily="18" charset="0"/>
              </a:rPr>
              <a:t>12/21</a:t>
            </a:r>
            <a:r>
              <a:rPr lang="ja-JP"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＜続き＞</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歳若返り」の取組の方向性、各主体に期待する主な役割について</a:t>
            </a:r>
          </a:p>
          <a:p>
            <a:pPr marL="342900" lvl="0" indent="-171450" algn="just">
              <a:spcAft>
                <a:spcPts val="0"/>
              </a:spcAft>
              <a:buFont typeface="Wingdings" panose="05000000000000000000" pitchFamily="2" charset="2"/>
              <a:buChar char=""/>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企業でワークライフバランスの取組は盛ん。好事例を取り上げていくとヒントになるのでは。</a:t>
            </a:r>
          </a:p>
          <a:p>
            <a:pPr marL="266700"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健康経営の概念も健康だけでなく、社員がいきいきと活躍していることをめざしているところもある。そういったところを事例として示す手もある。</a:t>
            </a: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具体的</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な取組、客観指標、工程イメージについて</a:t>
            </a:r>
          </a:p>
          <a:p>
            <a:pPr marL="342900" lvl="0" indent="-171450" algn="just">
              <a:spcAft>
                <a:spcPts val="0"/>
              </a:spcAft>
              <a:buFont typeface="Wingdings" panose="05000000000000000000" pitchFamily="2" charset="2"/>
              <a:buChar char=""/>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楽しみながら、というのを一つのキーワードに。そういうのを組み合わせて楽しく取り組むことをアウトカムとして。</a:t>
            </a:r>
          </a:p>
          <a:p>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楽しんで</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やるのはとても大事なこと。いろんなことをただ単に一生懸命やるよりは、楽しんでやったほうがいい。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F69B48E1-C1E4-4456-8332-68BC556DEBCC}"/>
              </a:ext>
            </a:extLst>
          </p:cNvPr>
          <p:cNvSpPr/>
          <p:nvPr/>
        </p:nvSpPr>
        <p:spPr>
          <a:xfrm>
            <a:off x="200292" y="2268948"/>
            <a:ext cx="9507070" cy="3562309"/>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algn="just">
              <a:spcAft>
                <a:spcPts val="0"/>
              </a:spcAft>
            </a:pPr>
            <a:r>
              <a:rPr lang="ja-JP"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３</a:t>
            </a:r>
            <a:r>
              <a:rPr lang="ja-JP"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回</a:t>
            </a: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2/25</a:t>
            </a:r>
            <a:r>
              <a:rPr lang="ja-JP"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有識者</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：大阪大　磯教授、白井准</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教授</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福島</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県立医科大　大平</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教授</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医科大　本庄教授</a:t>
            </a:r>
          </a:p>
          <a:p>
            <a:pPr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0" spc="500" dirty="0" smtClean="0">
                <a:latin typeface="Meiryo UI" panose="020B0604030504040204" pitchFamily="50" charset="-128"/>
                <a:ea typeface="Meiryo UI" panose="020B0604030504040204" pitchFamily="50" charset="-128"/>
                <a:cs typeface="Times New Roman" panose="02020603050405020304" pitchFamily="18" charset="0"/>
              </a:rPr>
              <a:t>論点</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歳若返り</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整理、促進していくための取組み</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　など</a:t>
            </a:r>
          </a:p>
          <a:p>
            <a:pPr marL="88900" indent="-88900" algn="just">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10</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歳若返り」の整理について</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93663" algn="just">
              <a:spcAft>
                <a:spcPts val="0"/>
              </a:spcAf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latin typeface="Meiryo UI" panose="020B0604030504040204" pitchFamily="50" charset="-128"/>
                <a:ea typeface="Meiryo UI" panose="020B0604030504040204" pitchFamily="50" charset="-128"/>
                <a:cs typeface="Meiryo UI" panose="020B0604030504040204" pitchFamily="50" charset="-128"/>
              </a:rPr>
              <a:t>定義</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の「誰もが生涯を通じて、自らの選択に基づき活動的に生活できること」というのはよい。後に出てくる文言と揃え、「活動的な生活ができること」としたほうがよいのでは。</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93663">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先進</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技術</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の活用事例は、技術の種類で整理したほうが良いのでは。アンチエイジングの事例がなくて難しいが、再生医療や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AI</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を活用した早期発見が事例になるか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1209" y="4456964"/>
            <a:ext cx="2445166" cy="1833875"/>
          </a:xfrm>
          <a:prstGeom prst="rect">
            <a:avLst/>
          </a:prstGeom>
          <a:ln w="38100">
            <a:solidFill>
              <a:schemeClr val="bg1"/>
            </a:solidFill>
          </a:ln>
          <a:effectLst>
            <a:outerShdw blurRad="50800" dist="38100" dir="2700000" algn="tl" rotWithShape="0">
              <a:prstClr val="black">
                <a:alpha val="40000"/>
              </a:prstClr>
            </a:outerShdw>
          </a:effectLst>
        </p:spPr>
      </p:pic>
      <p:sp>
        <p:nvSpPr>
          <p:cNvPr id="9" name="正方形/長方形 8">
            <a:extLst>
              <a:ext uri="{FF2B5EF4-FFF2-40B4-BE49-F238E27FC236}">
                <a16:creationId xmlns:a16="http://schemas.microsoft.com/office/drawing/2014/main" id="{F69B48E1-C1E4-4456-8332-68BC556DEBCC}"/>
              </a:ext>
            </a:extLst>
          </p:cNvPr>
          <p:cNvSpPr/>
          <p:nvPr/>
        </p:nvSpPr>
        <p:spPr>
          <a:xfrm>
            <a:off x="200292" y="4123481"/>
            <a:ext cx="6625460" cy="251936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88900" indent="-88900"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10</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歳若返りを促進していくための取組みについて</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93663" algn="just">
              <a:spcAft>
                <a:spcPts val="0"/>
              </a:spcAf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口の健康、食」について、大阪・関西万博に向けて新しい日本食を打ち出す、ということを検討しては。塩分を減らしカルシウムを増やす日本食の介入研究により、体重だけでなく、腸内細菌、ストレスも測って効果をアピールするのはよい。費用は掛かるため、外部資金が必要。</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93663" algn="just">
              <a:spcAft>
                <a:spcPts val="0"/>
              </a:spcAf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企業の取組み促進」について、商工会が地域の人と健康をキーワードに取り組めることがあれば面白い。そうすると、「企業の取組み促進」と「まちづくり」を一緒に取り組める。笑いの点でも、常に笑いを提供できるような場所を作れたら、そこに人が集まる、ということもできる。理想的には万博の時に、この地域でモデル事業をやっています、と示せると素晴らしい。</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93663" algn="just">
              <a:spcAft>
                <a:spcPts val="0"/>
              </a:spcAf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高齢社会のまちづくり」と言うと、議論がすべて高齢者対象となってしまうが、全体的に健康な社会、と言うほうがよいのでは。</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3175" algn="just">
              <a:spcAft>
                <a:spcPts val="0"/>
              </a:spcAf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latin typeface="Meiryo UI" panose="020B0604030504040204" pitchFamily="50" charset="-128"/>
                <a:ea typeface="Meiryo UI" panose="020B0604030504040204" pitchFamily="50" charset="-128"/>
                <a:cs typeface="Meiryo UI" panose="020B0604030504040204" pitchFamily="50" charset="-128"/>
              </a:rPr>
              <a:t>モデル</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事業は、実施して終わりではなく、エビデンスを作っていくのが大事。</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93663">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いろんな</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地域でモデルになるような取組みは隠れている可能性がある。それらを洗い出して、まとめることも大事。それを広げていくことを考えてみてはどうか。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3435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88259" y="747358"/>
            <a:ext cx="9507069" cy="5908936"/>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nchor="t"/>
          <a:lstStyle/>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いのち輝く未来社会をめざすビジョン</a:t>
            </a:r>
            <a:r>
              <a:rPr kumimoji="1" lang="ja-JP" altLang="en-US" sz="1400" dirty="0">
                <a:solidFill>
                  <a:schemeClr val="tx1"/>
                </a:solidFill>
                <a:latin typeface="Meiryo UI" panose="020B0604030504040204" pitchFamily="50" charset="-128"/>
                <a:ea typeface="Meiryo UI" panose="020B0604030504040204" pitchFamily="50" charset="-128"/>
              </a:rPr>
              <a:t>で</a:t>
            </a:r>
            <a:r>
              <a:rPr kumimoji="1" lang="ja-JP" altLang="en-US" sz="1400" dirty="0" smtClean="0">
                <a:solidFill>
                  <a:schemeClr val="tx1"/>
                </a:solidFill>
                <a:latin typeface="Meiryo UI" panose="020B0604030504040204" pitchFamily="50" charset="-128"/>
                <a:ea typeface="Meiryo UI" panose="020B0604030504040204" pitchFamily="50" charset="-128"/>
              </a:rPr>
              <a:t>は、「</a:t>
            </a:r>
            <a:r>
              <a:rPr kumimoji="1" lang="ja-JP" altLang="en-US" sz="1400" dirty="0">
                <a:solidFill>
                  <a:schemeClr val="tx1"/>
                </a:solidFill>
                <a:latin typeface="Meiryo UI" panose="020B0604030504040204" pitchFamily="50" charset="-128"/>
                <a:ea typeface="Meiryo UI" panose="020B0604030504040204" pitchFamily="50" charset="-128"/>
              </a:rPr>
              <a:t>健康な生活」「活躍できる社会」「未来を創る産業・イノベーション</a:t>
            </a:r>
            <a:r>
              <a:rPr kumimoji="1" lang="ja-JP" altLang="en-US" sz="1400" dirty="0" smtClean="0">
                <a:solidFill>
                  <a:schemeClr val="tx1"/>
                </a:solidFill>
                <a:latin typeface="Meiryo UI" panose="020B0604030504040204" pitchFamily="50" charset="-128"/>
                <a:ea typeface="Meiryo UI" panose="020B0604030504040204" pitchFamily="50" charset="-128"/>
              </a:rPr>
              <a:t>」を</a:t>
            </a:r>
            <a:r>
              <a:rPr kumimoji="1" lang="ja-JP" altLang="en-US" sz="1400" dirty="0">
                <a:solidFill>
                  <a:schemeClr val="tx1"/>
                </a:solidFill>
                <a:latin typeface="Meiryo UI" panose="020B0604030504040204" pitchFamily="50" charset="-128"/>
                <a:ea typeface="Meiryo UI" panose="020B0604030504040204" pitchFamily="50" charset="-128"/>
              </a:rPr>
              <a:t>めざす</a:t>
            </a:r>
            <a:r>
              <a:rPr kumimoji="1" lang="ja-JP" altLang="en-US" sz="1400" dirty="0" smtClean="0">
                <a:solidFill>
                  <a:schemeClr val="tx1"/>
                </a:solidFill>
                <a:latin typeface="Meiryo UI" panose="020B0604030504040204" pitchFamily="50" charset="-128"/>
                <a:ea typeface="Meiryo UI" panose="020B0604030504040204" pitchFamily="50" charset="-128"/>
              </a:rPr>
              <a:t>姿としている。</a:t>
            </a:r>
            <a:endParaRPr kumimoji="1" lang="ja-JP" altLang="en-US" sz="14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このビジョンに掲げる目標</a:t>
            </a:r>
            <a:r>
              <a:rPr kumimoji="1" lang="ja-JP" altLang="en-US" sz="1400" dirty="0">
                <a:solidFill>
                  <a:schemeClr val="tx1"/>
                </a:solidFill>
                <a:latin typeface="Meiryo UI" panose="020B0604030504040204" pitchFamily="50" charset="-128"/>
                <a:ea typeface="Meiryo UI" panose="020B0604030504040204" pitchFamily="50" charset="-128"/>
              </a:rPr>
              <a:t>が</a:t>
            </a:r>
            <a:r>
              <a:rPr kumimoji="1" lang="ja-JP" altLang="en-US" sz="1400" dirty="0" smtClean="0">
                <a:solidFill>
                  <a:schemeClr val="tx1"/>
                </a:solidFill>
                <a:latin typeface="Meiryo UI" panose="020B0604030504040204" pitchFamily="50" charset="-128"/>
                <a:ea typeface="Meiryo UI" panose="020B0604030504040204" pitchFamily="50" charset="-128"/>
              </a:rPr>
              <a:t>、「健康</a:t>
            </a:r>
            <a:r>
              <a:rPr kumimoji="1" lang="ja-JP" altLang="en-US" sz="1400" dirty="0">
                <a:solidFill>
                  <a:schemeClr val="tx1"/>
                </a:solidFill>
                <a:latin typeface="Meiryo UI" panose="020B0604030504040204" pitchFamily="50" charset="-128"/>
                <a:ea typeface="Meiryo UI" panose="020B0604030504040204" pitchFamily="50" charset="-128"/>
              </a:rPr>
              <a:t>寿命の</a:t>
            </a:r>
            <a:r>
              <a:rPr kumimoji="1" lang="ja-JP" altLang="en-US" sz="1400" dirty="0" smtClean="0">
                <a:solidFill>
                  <a:schemeClr val="tx1"/>
                </a:solidFill>
                <a:latin typeface="Meiryo UI" panose="020B0604030504040204" pitchFamily="50" charset="-128"/>
                <a:ea typeface="Meiryo UI" panose="020B0604030504040204" pitchFamily="50" charset="-128"/>
              </a:rPr>
              <a:t>延伸」と、「いきいき</a:t>
            </a:r>
            <a:r>
              <a:rPr kumimoji="1" lang="ja-JP" altLang="en-US" sz="1400" dirty="0">
                <a:solidFill>
                  <a:schemeClr val="tx1"/>
                </a:solidFill>
                <a:latin typeface="Meiryo UI" panose="020B0604030504040204" pitchFamily="50" charset="-128"/>
                <a:ea typeface="Meiryo UI" panose="020B0604030504040204" pitchFamily="50" charset="-128"/>
              </a:rPr>
              <a:t>と長く活躍できる</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歳</a:t>
            </a:r>
            <a:r>
              <a:rPr kumimoji="1" lang="ja-JP" altLang="en-US" sz="1400" dirty="0" smtClean="0">
                <a:solidFill>
                  <a:schemeClr val="tx1"/>
                </a:solidFill>
                <a:latin typeface="Meiryo UI" panose="020B0604030504040204" pitchFamily="50" charset="-128"/>
                <a:ea typeface="Meiryo UI" panose="020B0604030504040204" pitchFamily="50" charset="-128"/>
              </a:rPr>
              <a:t>若返り」。</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400" dirty="0" smtClean="0">
                <a:solidFill>
                  <a:schemeClr val="tx1"/>
                </a:solidFill>
                <a:latin typeface="Meiryo UI" panose="020B0604030504040204" pitchFamily="50" charset="-128"/>
                <a:ea typeface="Meiryo UI" panose="020B0604030504040204" pitchFamily="50" charset="-128"/>
              </a:rPr>
              <a:t>○　健康寿命と平均寿命の間には約</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歳の差があり、この間をいかに過ごすかに焦点を当て、有識者の知見を得ながら</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歳若返りの内容等を検討、整理。　</a:t>
            </a:r>
            <a:r>
              <a:rPr kumimoji="1" lang="en-US" altLang="ja-JP" sz="1400" u="sng" dirty="0" smtClean="0">
                <a:solidFill>
                  <a:schemeClr val="tx1"/>
                </a:solidFill>
                <a:latin typeface="Meiryo UI" panose="020B0604030504040204" pitchFamily="50" charset="-128"/>
                <a:ea typeface="Meiryo UI" panose="020B0604030504040204" pitchFamily="50" charset="-128"/>
              </a:rPr>
              <a:t>※10</a:t>
            </a:r>
            <a:r>
              <a:rPr kumimoji="1" lang="ja-JP" altLang="en-US" sz="1400" u="sng" dirty="0">
                <a:solidFill>
                  <a:schemeClr val="tx1"/>
                </a:solidFill>
                <a:latin typeface="Meiryo UI" panose="020B0604030504040204" pitchFamily="50" charset="-128"/>
                <a:ea typeface="Meiryo UI" panose="020B0604030504040204" pitchFamily="50" charset="-128"/>
              </a:rPr>
              <a:t>歳若返りには、「健康づくり」の取組みに加え、「健康寿命の定義を超えたアプローチ」が不可欠</a:t>
            </a:r>
            <a:endParaRPr kumimoji="1" lang="en-US" altLang="ja-JP" sz="1400" u="sng" dirty="0">
              <a:solidFill>
                <a:schemeClr val="tx1"/>
              </a:solidFill>
              <a:latin typeface="Meiryo UI" panose="020B0604030504040204" pitchFamily="50" charset="-128"/>
              <a:ea typeface="Meiryo UI" panose="020B0604030504040204" pitchFamily="50" charset="-128"/>
            </a:endParaRPr>
          </a:p>
          <a:p>
            <a:pPr marL="174625" indent="-174625">
              <a:lnSpc>
                <a:spcPct val="150000"/>
              </a:lnSpc>
            </a:pP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a:solidFill>
                <a:schemeClr val="tx1"/>
              </a:solidFill>
              <a:latin typeface="Meiryo UI" panose="020B0604030504040204" pitchFamily="50" charset="-128"/>
              <a:ea typeface="Meiryo UI" panose="020B0604030504040204" pitchFamily="50" charset="-128"/>
            </a:endParaRPr>
          </a:p>
          <a:p>
            <a:pPr marL="171450" indent="-171450"/>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 name="角丸四角形 3"/>
          <p:cNvSpPr/>
          <p:nvPr/>
        </p:nvSpPr>
        <p:spPr>
          <a:xfrm>
            <a:off x="256585" y="2074383"/>
            <a:ext cx="9369476" cy="1796214"/>
          </a:xfrm>
          <a:prstGeom prst="roundRect">
            <a:avLst>
              <a:gd name="adj" fmla="val 6935"/>
            </a:avLst>
          </a:prstGeom>
          <a:noFill/>
          <a:ln w="19050"/>
        </p:spPr>
        <p:style>
          <a:lnRef idx="2">
            <a:schemeClr val="accent3"/>
          </a:lnRef>
          <a:fillRef idx="1">
            <a:schemeClr val="lt1"/>
          </a:fillRef>
          <a:effectRef idx="0">
            <a:schemeClr val="accent3"/>
          </a:effectRef>
          <a:fontRef idx="minor">
            <a:schemeClr val="dk1"/>
          </a:fontRef>
        </p:style>
        <p:txBody>
          <a:bodyPr rtlCol="0" anchor="ctr"/>
          <a:lstStyle/>
          <a:p>
            <a:pPr marL="174625" indent="-174625">
              <a:lnSpc>
                <a:spcPct val="150000"/>
              </a:lnSpc>
            </a:pPr>
            <a:endParaRPr kumimoji="1" lang="ja-JP" altLang="en-US" sz="1400">
              <a:solidFill>
                <a:prstClr val="black"/>
              </a:solidFill>
              <a:latin typeface="Meiryo UI" panose="020B0604030504040204" pitchFamily="50" charset="-128"/>
              <a:ea typeface="Meiryo UI" panose="020B0604030504040204" pitchFamily="50" charset="-128"/>
            </a:endParaRPr>
          </a:p>
        </p:txBody>
      </p:sp>
      <p:sp>
        <p:nvSpPr>
          <p:cNvPr id="51" name="正方形/長方形 50"/>
          <p:cNvSpPr/>
          <p:nvPr/>
        </p:nvSpPr>
        <p:spPr>
          <a:xfrm>
            <a:off x="257524" y="4020130"/>
            <a:ext cx="9368537" cy="2555482"/>
          </a:xfrm>
          <a:prstGeom prst="rect">
            <a:avLst/>
          </a:prstGeom>
          <a:noFill/>
          <a:ln w="19050"/>
        </p:spPr>
        <p:style>
          <a:lnRef idx="2">
            <a:schemeClr val="accent3"/>
          </a:lnRef>
          <a:fillRef idx="1">
            <a:schemeClr val="lt1"/>
          </a:fillRef>
          <a:effectRef idx="0">
            <a:schemeClr val="accent3"/>
          </a:effectRef>
          <a:fontRef idx="minor">
            <a:schemeClr val="dk1"/>
          </a:fontRef>
        </p:style>
        <p:txBody>
          <a:bodyPr rtlCol="0" anchor="ctr"/>
          <a:lstStyle/>
          <a:p>
            <a:pPr marL="174625" lvl="0" indent="-17462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歳若返りのためには</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4625" lvl="0" indent="-17462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これまでの予防や医療の取組みにとどまらず、新たな知見・研究結果、広範なデータの収集・分析や先進技術も</a:t>
            </a:r>
            <a:r>
              <a:rPr kumimoji="1" lang="ja-JP" altLang="en-US" sz="1050" dirty="0">
                <a:solidFill>
                  <a:schemeClr val="tx1"/>
                </a:solidFill>
                <a:latin typeface="Meiryo UI" panose="020B0604030504040204" pitchFamily="50" charset="-128"/>
                <a:ea typeface="Meiryo UI" panose="020B0604030504040204" pitchFamily="50" charset="-128"/>
              </a:rPr>
              <a:t>活用</a:t>
            </a:r>
            <a:r>
              <a:rPr kumimoji="1" lang="ja-JP" altLang="en-US" sz="1050" dirty="0" smtClean="0">
                <a:solidFill>
                  <a:schemeClr val="tx1"/>
                </a:solidFill>
                <a:latin typeface="Meiryo UI" panose="020B0604030504040204" pitchFamily="50" charset="-128"/>
                <a:ea typeface="Meiryo UI" panose="020B0604030504040204" pitchFamily="50" charset="-128"/>
              </a:rPr>
              <a:t>しながら、</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74625" lvl="0" indent="-17462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①　健康上の問題で日常生活に影響のない期間を示す健康寿命を延伸するとともに、</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68288" lvl="0" indent="-268288">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　②　</a:t>
            </a:r>
            <a:r>
              <a:rPr kumimoji="1" lang="ja-JP" altLang="en-US" sz="1400" spc="-150" dirty="0" smtClean="0">
                <a:solidFill>
                  <a:schemeClr val="tx1"/>
                </a:solidFill>
                <a:latin typeface="Meiryo UI" panose="020B0604030504040204" pitchFamily="50" charset="-128"/>
                <a:ea typeface="Meiryo UI" panose="020B0604030504040204" pitchFamily="50" charset="-128"/>
              </a:rPr>
              <a:t>加齢等により健康</a:t>
            </a:r>
            <a:r>
              <a:rPr kumimoji="1" lang="ja-JP" altLang="en-US" sz="1400" spc="-150" dirty="0">
                <a:solidFill>
                  <a:schemeClr val="tx1"/>
                </a:solidFill>
                <a:latin typeface="Meiryo UI" panose="020B0604030504040204" pitchFamily="50" charset="-128"/>
                <a:ea typeface="Meiryo UI" panose="020B0604030504040204" pitchFamily="50" charset="-128"/>
              </a:rPr>
              <a:t>に影響が生じても</a:t>
            </a:r>
            <a:r>
              <a:rPr kumimoji="1" lang="ja-JP" altLang="en-US" sz="1400" spc="-150" dirty="0" smtClean="0">
                <a:solidFill>
                  <a:schemeClr val="tx1"/>
                </a:solidFill>
                <a:latin typeface="Meiryo UI" panose="020B0604030504040204" pitchFamily="50" charset="-128"/>
                <a:ea typeface="Meiryo UI" panose="020B0604030504040204" pitchFamily="50" charset="-128"/>
              </a:rPr>
              <a:t>、生涯を通じて多様な活動を続けられるようにしていくことが重要。</a:t>
            </a:r>
            <a:endParaRPr kumimoji="1" lang="en-US" altLang="ja-JP" sz="1400" spc="-150" dirty="0" smtClean="0">
              <a:solidFill>
                <a:schemeClr val="tx1"/>
              </a:solidFill>
              <a:latin typeface="Meiryo UI" panose="020B0604030504040204" pitchFamily="50" charset="-128"/>
              <a:ea typeface="Meiryo UI" panose="020B0604030504040204" pitchFamily="50" charset="-128"/>
            </a:endParaRPr>
          </a:p>
          <a:p>
            <a:pPr marL="268288" lvl="0" indent="-268288"/>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68288" lvl="0" indent="-268288" algn="ct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健康</a:t>
            </a:r>
            <a:r>
              <a:rPr kumimoji="1" lang="ja-JP" altLang="en-US" sz="1400" dirty="0">
                <a:solidFill>
                  <a:schemeClr val="tx1"/>
                </a:solidFill>
                <a:latin typeface="Meiryo UI" panose="020B0604030504040204" pitchFamily="50" charset="-128"/>
                <a:ea typeface="Meiryo UI" panose="020B0604030504040204" pitchFamily="50" charset="-128"/>
              </a:rPr>
              <a:t>寿命の延伸に加え、</a:t>
            </a:r>
            <a:r>
              <a:rPr kumimoji="1" lang="ja-JP" altLang="en-US" sz="1400" b="1" dirty="0">
                <a:solidFill>
                  <a:schemeClr val="tx1"/>
                </a:solidFill>
                <a:latin typeface="Meiryo UI" panose="020B0604030504040204" pitchFamily="50" charset="-128"/>
                <a:ea typeface="Meiryo UI" panose="020B0604030504040204" pitchFamily="50" charset="-128"/>
              </a:rPr>
              <a:t>健康状態に応じて、誰もが生涯を通じ</a:t>
            </a:r>
            <a:r>
              <a:rPr kumimoji="1" lang="ja-JP" altLang="en-US" sz="1400" b="1" dirty="0" smtClean="0">
                <a:solidFill>
                  <a:schemeClr val="tx1"/>
                </a:solidFill>
                <a:latin typeface="Meiryo UI" panose="020B0604030504040204" pitchFamily="50" charset="-128"/>
                <a:ea typeface="Meiryo UI" panose="020B0604030504040204" pitchFamily="50" charset="-128"/>
              </a:rPr>
              <a:t>、自らの意思に</a:t>
            </a:r>
            <a:r>
              <a:rPr kumimoji="1" lang="ja-JP" altLang="en-US" sz="1400" b="1" dirty="0">
                <a:solidFill>
                  <a:schemeClr val="tx1"/>
                </a:solidFill>
                <a:latin typeface="Meiryo UI" panose="020B0604030504040204" pitchFamily="50" charset="-128"/>
                <a:ea typeface="Meiryo UI" panose="020B0604030504040204" pitchFamily="50" charset="-128"/>
              </a:rPr>
              <a:t>基づき活動的に生活できる</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68288" lvl="0" indent="-268288" algn="ctr">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このことが</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歳若返りである。</a:t>
            </a:r>
          </a:p>
          <a:p>
            <a:pPr marL="268288" indent="-268288"/>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u="sng" dirty="0" smtClean="0">
                <a:solidFill>
                  <a:schemeClr val="tx1"/>
                </a:solidFill>
                <a:latin typeface="Meiryo UI" panose="020B0604030504040204" pitchFamily="50" charset="-128"/>
                <a:ea typeface="Meiryo UI" panose="020B0604030504040204" pitchFamily="50" charset="-128"/>
              </a:rPr>
              <a:t>⇒　大阪・関西万博が開催される</a:t>
            </a:r>
            <a:r>
              <a:rPr kumimoji="1" lang="en-US" altLang="ja-JP" sz="1400" u="sng" dirty="0" smtClean="0">
                <a:solidFill>
                  <a:schemeClr val="tx1"/>
                </a:solidFill>
                <a:latin typeface="Meiryo UI" panose="020B0604030504040204" pitchFamily="50" charset="-128"/>
                <a:ea typeface="Meiryo UI" panose="020B0604030504040204" pitchFamily="50" charset="-128"/>
              </a:rPr>
              <a:t>2025</a:t>
            </a:r>
            <a:r>
              <a:rPr kumimoji="1" lang="ja-JP" altLang="en-US" sz="1400" u="sng" dirty="0" smtClean="0">
                <a:solidFill>
                  <a:schemeClr val="tx1"/>
                </a:solidFill>
                <a:latin typeface="Meiryo UI" panose="020B0604030504040204" pitchFamily="50" charset="-128"/>
                <a:ea typeface="Meiryo UI" panose="020B0604030504040204" pitchFamily="50" charset="-128"/>
              </a:rPr>
              <a:t>年に向けて、健康寿命を延ばすことに加え、</a:t>
            </a:r>
            <a:endParaRPr kumimoji="1" lang="en-US" altLang="ja-JP" sz="1400" u="sng" dirty="0" smtClean="0">
              <a:solidFill>
                <a:schemeClr val="tx1"/>
              </a:solidFill>
              <a:latin typeface="Meiryo UI" panose="020B0604030504040204" pitchFamily="50" charset="-128"/>
              <a:ea typeface="Meiryo UI" panose="020B0604030504040204" pitchFamily="50" charset="-128"/>
            </a:endParaRPr>
          </a:p>
          <a:p>
            <a:pPr marL="268288" indent="-268288"/>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u="sng" dirty="0" smtClean="0">
                <a:solidFill>
                  <a:schemeClr val="tx1"/>
                </a:solidFill>
                <a:latin typeface="Meiryo UI" panose="020B0604030504040204" pitchFamily="50" charset="-128"/>
                <a:ea typeface="Meiryo UI" panose="020B0604030504040204" pitchFamily="50" charset="-128"/>
              </a:rPr>
              <a:t>健康に影響があってもいきいきと活動できるようにすることで、</a:t>
            </a:r>
            <a:r>
              <a:rPr kumimoji="1" lang="en-US" altLang="ja-JP" sz="1400" u="sng" dirty="0" smtClean="0">
                <a:solidFill>
                  <a:schemeClr val="tx1"/>
                </a:solidFill>
                <a:latin typeface="Meiryo UI" panose="020B0604030504040204" pitchFamily="50" charset="-128"/>
                <a:ea typeface="Meiryo UI" panose="020B0604030504040204" pitchFamily="50" charset="-128"/>
              </a:rPr>
              <a:t>10</a:t>
            </a:r>
            <a:r>
              <a:rPr kumimoji="1" lang="ja-JP" altLang="en-US" sz="1400" u="sng" dirty="0" smtClean="0">
                <a:solidFill>
                  <a:schemeClr val="tx1"/>
                </a:solidFill>
                <a:latin typeface="Meiryo UI" panose="020B0604030504040204" pitchFamily="50" charset="-128"/>
                <a:ea typeface="Meiryo UI" panose="020B0604030504040204" pitchFamily="50" charset="-128"/>
              </a:rPr>
              <a:t>歳の差を限りなく縮めていく。</a:t>
            </a:r>
            <a:endParaRPr kumimoji="1" lang="ja-JP" altLang="en-US" sz="1400" u="sng" dirty="0">
              <a:solidFill>
                <a:schemeClr val="tx1"/>
              </a:solidFill>
            </a:endParaRPr>
          </a:p>
        </p:txBody>
      </p:sp>
      <p:sp>
        <p:nvSpPr>
          <p:cNvPr id="14" name="正方形/長方形 13"/>
          <p:cNvSpPr/>
          <p:nvPr/>
        </p:nvSpPr>
        <p:spPr>
          <a:xfrm>
            <a:off x="188258" y="293151"/>
            <a:ext cx="1681270" cy="4542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latin typeface="Meiryo UI" panose="020B0604030504040204" pitchFamily="50" charset="-128"/>
                <a:ea typeface="Meiryo UI" panose="020B0604030504040204" pitchFamily="50" charset="-128"/>
              </a:rPr>
              <a:t>10</a:t>
            </a:r>
            <a:r>
              <a:rPr kumimoji="1" lang="ja-JP" altLang="en-US" sz="1600" b="1" dirty="0" smtClean="0">
                <a:latin typeface="Meiryo UI" panose="020B0604030504040204" pitchFamily="50" charset="-128"/>
                <a:ea typeface="Meiryo UI" panose="020B0604030504040204" pitchFamily="50" charset="-128"/>
              </a:rPr>
              <a:t>歳若返りとは</a:t>
            </a:r>
            <a:endParaRPr kumimoji="1" lang="ja-JP" altLang="en-US" sz="1600" b="1"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A748428E-6035-406A-B13C-502936585668}"/>
              </a:ext>
            </a:extLst>
          </p:cNvPr>
          <p:cNvSpPr/>
          <p:nvPr/>
        </p:nvSpPr>
        <p:spPr>
          <a:xfrm>
            <a:off x="939985" y="2229878"/>
            <a:ext cx="2073535" cy="288032"/>
          </a:xfrm>
          <a:prstGeom prst="rect">
            <a:avLst/>
          </a:prstGeom>
          <a:solidFill>
            <a:srgbClr val="9BBB59"/>
          </a:solidFill>
          <a:ln w="25400" cap="flat" cmpd="sng" algn="ctr">
            <a:noFill/>
            <a:prstDash val="solid"/>
          </a:ln>
          <a:effec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健康寿命　</a:t>
            </a:r>
            <a:r>
              <a:rPr kumimoji="1" lang="en-US" altLang="ja-JP" sz="12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71.50</a:t>
            </a:r>
            <a:r>
              <a:rPr kumimoji="1" lang="ja-JP" altLang="en-US" sz="12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歳</a:t>
            </a:r>
          </a:p>
        </p:txBody>
      </p:sp>
      <p:sp>
        <p:nvSpPr>
          <p:cNvPr id="21" name="正方形/長方形 20">
            <a:extLst>
              <a:ext uri="{FF2B5EF4-FFF2-40B4-BE49-F238E27FC236}">
                <a16:creationId xmlns:a16="http://schemas.microsoft.com/office/drawing/2014/main" id="{6AEB60BF-8A35-40CF-9E68-2B3456DBE34E}"/>
              </a:ext>
            </a:extLst>
          </p:cNvPr>
          <p:cNvSpPr/>
          <p:nvPr/>
        </p:nvSpPr>
        <p:spPr>
          <a:xfrm>
            <a:off x="939984" y="2581638"/>
            <a:ext cx="3042178" cy="288032"/>
          </a:xfrm>
          <a:prstGeom prst="rect">
            <a:avLst/>
          </a:prstGeom>
          <a:solidFill>
            <a:srgbClr val="9BBB59">
              <a:lumMod val="60000"/>
              <a:lumOff val="40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平均寿命　</a:t>
            </a:r>
            <a:r>
              <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80.23</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a:t>
            </a:r>
          </a:p>
        </p:txBody>
      </p:sp>
      <p:sp>
        <p:nvSpPr>
          <p:cNvPr id="22" name="正方形/長方形 21">
            <a:extLst>
              <a:ext uri="{FF2B5EF4-FFF2-40B4-BE49-F238E27FC236}">
                <a16:creationId xmlns:a16="http://schemas.microsoft.com/office/drawing/2014/main" id="{4F6D62F9-C353-4F13-9C11-E8DF072E2ADA}"/>
              </a:ext>
            </a:extLst>
          </p:cNvPr>
          <p:cNvSpPr/>
          <p:nvPr/>
        </p:nvSpPr>
        <p:spPr>
          <a:xfrm>
            <a:off x="939984" y="2949958"/>
            <a:ext cx="2475195" cy="288032"/>
          </a:xfrm>
          <a:prstGeom prst="rect">
            <a:avLst/>
          </a:prstGeom>
          <a:solidFill>
            <a:srgbClr val="9BBB59"/>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健康寿命　</a:t>
            </a:r>
            <a:r>
              <a:rPr kumimoji="1" lang="en-US" altLang="ja-JP" sz="12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74.46</a:t>
            </a:r>
            <a:r>
              <a:rPr kumimoji="1" lang="ja-JP" altLang="en-US" sz="12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歳</a:t>
            </a:r>
          </a:p>
        </p:txBody>
      </p:sp>
      <p:sp>
        <p:nvSpPr>
          <p:cNvPr id="23" name="正方形/長方形 22">
            <a:extLst>
              <a:ext uri="{FF2B5EF4-FFF2-40B4-BE49-F238E27FC236}">
                <a16:creationId xmlns:a16="http://schemas.microsoft.com/office/drawing/2014/main" id="{B8FA6C44-F263-40A9-A86C-3AB4D50E2DC3}"/>
              </a:ext>
            </a:extLst>
          </p:cNvPr>
          <p:cNvSpPr/>
          <p:nvPr/>
        </p:nvSpPr>
        <p:spPr>
          <a:xfrm>
            <a:off x="939984" y="3309998"/>
            <a:ext cx="3649704" cy="288032"/>
          </a:xfrm>
          <a:prstGeom prst="rect">
            <a:avLst/>
          </a:prstGeom>
          <a:solidFill>
            <a:srgbClr val="9BBB59">
              <a:lumMod val="60000"/>
              <a:lumOff val="40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平均寿命　</a:t>
            </a:r>
            <a:r>
              <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86.73</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a:t>
            </a:r>
          </a:p>
        </p:txBody>
      </p:sp>
      <p:sp>
        <p:nvSpPr>
          <p:cNvPr id="24" name="小波 23">
            <a:extLst>
              <a:ext uri="{FF2B5EF4-FFF2-40B4-BE49-F238E27FC236}">
                <a16:creationId xmlns:a16="http://schemas.microsoft.com/office/drawing/2014/main" id="{DE51B930-DC49-42ED-9B27-EB9C334B097B}"/>
              </a:ext>
            </a:extLst>
          </p:cNvPr>
          <p:cNvSpPr/>
          <p:nvPr/>
        </p:nvSpPr>
        <p:spPr>
          <a:xfrm rot="5400000">
            <a:off x="579944" y="2751936"/>
            <a:ext cx="1512168" cy="324036"/>
          </a:xfrm>
          <a:prstGeom prst="doubleWave">
            <a:avLst>
              <a:gd name="adj1" fmla="val 12500"/>
              <a:gd name="adj2" fmla="val 0"/>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cxnSp>
        <p:nvCxnSpPr>
          <p:cNvPr id="25" name="直線矢印コネクタ 24">
            <a:extLst>
              <a:ext uri="{FF2B5EF4-FFF2-40B4-BE49-F238E27FC236}">
                <a16:creationId xmlns:a16="http://schemas.microsoft.com/office/drawing/2014/main" id="{7379EAE4-B21D-4FAC-A76D-D046C39282C7}"/>
              </a:ext>
            </a:extLst>
          </p:cNvPr>
          <p:cNvCxnSpPr/>
          <p:nvPr/>
        </p:nvCxnSpPr>
        <p:spPr>
          <a:xfrm>
            <a:off x="939984" y="3670038"/>
            <a:ext cx="4896544" cy="0"/>
          </a:xfrm>
          <a:prstGeom prst="straightConnector1">
            <a:avLst/>
          </a:prstGeom>
          <a:noFill/>
          <a:ln w="25400" cap="flat" cmpd="sng" algn="ctr">
            <a:solidFill>
              <a:srgbClr val="9BBB59"/>
            </a:solidFill>
            <a:prstDash val="solid"/>
            <a:tailEnd type="arrow"/>
          </a:ln>
          <a:effectLst>
            <a:outerShdw blurRad="40000" dist="20000" dir="5400000" rotWithShape="0">
              <a:srgbClr val="000000">
                <a:alpha val="38000"/>
              </a:srgbClr>
            </a:outerShdw>
          </a:effectLst>
        </p:spPr>
      </p:cxnSp>
      <p:sp>
        <p:nvSpPr>
          <p:cNvPr id="26" name="テキスト ボックス 25">
            <a:extLst>
              <a:ext uri="{FF2B5EF4-FFF2-40B4-BE49-F238E27FC236}">
                <a16:creationId xmlns:a16="http://schemas.microsoft.com/office/drawing/2014/main" id="{DD5C40D2-CFD3-4CB2-89A3-A1C7D192F776}"/>
              </a:ext>
            </a:extLst>
          </p:cNvPr>
          <p:cNvSpPr txBox="1"/>
          <p:nvPr/>
        </p:nvSpPr>
        <p:spPr>
          <a:xfrm>
            <a:off x="435927" y="2379410"/>
            <a:ext cx="504056" cy="276999"/>
          </a:xfrm>
          <a:prstGeom prst="rect">
            <a:avLst/>
          </a:prstGeom>
          <a:noFill/>
        </p:spPr>
        <p:txBody>
          <a:bodyPr wrap="square" rtlCol="0">
            <a:spAutoFit/>
          </a:bodyPr>
          <a:lstStyle/>
          <a:p>
            <a:pPr algn="ctr" defTabSz="914400"/>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男性</a:t>
            </a:r>
          </a:p>
        </p:txBody>
      </p:sp>
      <p:sp>
        <p:nvSpPr>
          <p:cNvPr id="27" name="テキスト ボックス 26">
            <a:extLst>
              <a:ext uri="{FF2B5EF4-FFF2-40B4-BE49-F238E27FC236}">
                <a16:creationId xmlns:a16="http://schemas.microsoft.com/office/drawing/2014/main" id="{2A378B74-83E6-4762-9D17-962216BCF3B2}"/>
              </a:ext>
            </a:extLst>
          </p:cNvPr>
          <p:cNvSpPr txBox="1"/>
          <p:nvPr/>
        </p:nvSpPr>
        <p:spPr>
          <a:xfrm>
            <a:off x="435927" y="3114848"/>
            <a:ext cx="504056" cy="276999"/>
          </a:xfrm>
          <a:prstGeom prst="rect">
            <a:avLst/>
          </a:prstGeom>
          <a:noFill/>
        </p:spPr>
        <p:txBody>
          <a:bodyPr wrap="square" rtlCol="0">
            <a:spAutoFit/>
          </a:bodyPr>
          <a:lstStyle/>
          <a:p>
            <a:pPr algn="ctr" defTabSz="914400"/>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女性</a:t>
            </a:r>
          </a:p>
        </p:txBody>
      </p:sp>
      <p:cxnSp>
        <p:nvCxnSpPr>
          <p:cNvPr id="28" name="直線矢印コネクタ 27">
            <a:extLst>
              <a:ext uri="{FF2B5EF4-FFF2-40B4-BE49-F238E27FC236}">
                <a16:creationId xmlns:a16="http://schemas.microsoft.com/office/drawing/2014/main" id="{D95E462F-9954-4438-8631-1F66DF183486}"/>
              </a:ext>
            </a:extLst>
          </p:cNvPr>
          <p:cNvCxnSpPr/>
          <p:nvPr/>
        </p:nvCxnSpPr>
        <p:spPr>
          <a:xfrm>
            <a:off x="3013520" y="2717470"/>
            <a:ext cx="955163" cy="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30" name="正方形/長方形 29">
            <a:extLst>
              <a:ext uri="{FF2B5EF4-FFF2-40B4-BE49-F238E27FC236}">
                <a16:creationId xmlns:a16="http://schemas.microsoft.com/office/drawing/2014/main" id="{8F6B685E-CE50-46B8-AC2B-352B62650E06}"/>
              </a:ext>
            </a:extLst>
          </p:cNvPr>
          <p:cNvSpPr/>
          <p:nvPr/>
        </p:nvSpPr>
        <p:spPr>
          <a:xfrm>
            <a:off x="3018427" y="2229878"/>
            <a:ext cx="206616" cy="288031"/>
          </a:xfrm>
          <a:prstGeom prst="rect">
            <a:avLst/>
          </a:prstGeom>
          <a:solidFill>
            <a:sysClr val="window" lastClr="FFFFFF"/>
          </a:solidFill>
          <a:ln w="38100" cap="flat" cmpd="sng" algn="ctr">
            <a:solidFill>
              <a:srgbClr val="9BBB59"/>
            </a:solidFill>
            <a:prstDash val="sysDot"/>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2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直線コネクタ 31">
            <a:extLst>
              <a:ext uri="{FF2B5EF4-FFF2-40B4-BE49-F238E27FC236}">
                <a16:creationId xmlns:a16="http://schemas.microsoft.com/office/drawing/2014/main" id="{C970C139-962F-4D17-A6AA-815262C7228F}"/>
              </a:ext>
            </a:extLst>
          </p:cNvPr>
          <p:cNvCxnSpPr>
            <a:endCxn id="36" idx="1"/>
          </p:cNvCxnSpPr>
          <p:nvPr/>
        </p:nvCxnSpPr>
        <p:spPr>
          <a:xfrm>
            <a:off x="3232369" y="2332640"/>
            <a:ext cx="1082041" cy="169387"/>
          </a:xfrm>
          <a:prstGeom prst="line">
            <a:avLst/>
          </a:prstGeom>
          <a:noFill/>
          <a:ln w="9525" cap="flat" cmpd="sng" algn="ctr">
            <a:solidFill>
              <a:srgbClr val="9BBB59">
                <a:shade val="95000"/>
                <a:satMod val="105000"/>
              </a:srgbClr>
            </a:solidFill>
            <a:prstDash val="dash"/>
          </a:ln>
          <a:effectLst/>
        </p:spPr>
      </p:cxnSp>
      <p:cxnSp>
        <p:nvCxnSpPr>
          <p:cNvPr id="33" name="直線コネクタ 32">
            <a:extLst>
              <a:ext uri="{FF2B5EF4-FFF2-40B4-BE49-F238E27FC236}">
                <a16:creationId xmlns:a16="http://schemas.microsoft.com/office/drawing/2014/main" id="{76A66FCD-90FD-4C50-A670-B08799B6D509}"/>
              </a:ext>
            </a:extLst>
          </p:cNvPr>
          <p:cNvCxnSpPr/>
          <p:nvPr/>
        </p:nvCxnSpPr>
        <p:spPr>
          <a:xfrm flipV="1">
            <a:off x="3665657" y="2538784"/>
            <a:ext cx="697809" cy="541858"/>
          </a:xfrm>
          <a:prstGeom prst="line">
            <a:avLst/>
          </a:prstGeom>
          <a:noFill/>
          <a:ln w="9525" cap="flat" cmpd="sng" algn="ctr">
            <a:solidFill>
              <a:srgbClr val="9BBB59">
                <a:shade val="95000"/>
                <a:satMod val="105000"/>
              </a:srgbClr>
            </a:solidFill>
            <a:prstDash val="dash"/>
          </a:ln>
          <a:effectLst/>
        </p:spPr>
      </p:cxnSp>
      <p:cxnSp>
        <p:nvCxnSpPr>
          <p:cNvPr id="34" name="直線コネクタ 33">
            <a:extLst>
              <a:ext uri="{FF2B5EF4-FFF2-40B4-BE49-F238E27FC236}">
                <a16:creationId xmlns:a16="http://schemas.microsoft.com/office/drawing/2014/main" id="{03FFE442-9056-43E3-B359-32788BF4C55B}"/>
              </a:ext>
            </a:extLst>
          </p:cNvPr>
          <p:cNvCxnSpPr/>
          <p:nvPr/>
        </p:nvCxnSpPr>
        <p:spPr>
          <a:xfrm flipV="1">
            <a:off x="4127654" y="3114848"/>
            <a:ext cx="498712" cy="339166"/>
          </a:xfrm>
          <a:prstGeom prst="line">
            <a:avLst/>
          </a:prstGeom>
          <a:noFill/>
          <a:ln w="9525" cap="flat" cmpd="sng" algn="ctr">
            <a:solidFill>
              <a:srgbClr val="C0504D">
                <a:shade val="95000"/>
                <a:satMod val="105000"/>
              </a:srgbClr>
            </a:solidFill>
            <a:prstDash val="solid"/>
          </a:ln>
          <a:effectLst/>
        </p:spPr>
      </p:cxnSp>
      <p:cxnSp>
        <p:nvCxnSpPr>
          <p:cNvPr id="35" name="直線コネクタ 34">
            <a:extLst>
              <a:ext uri="{FF2B5EF4-FFF2-40B4-BE49-F238E27FC236}">
                <a16:creationId xmlns:a16="http://schemas.microsoft.com/office/drawing/2014/main" id="{9AE3123D-A6E8-4E4A-91AE-8150416EB58D}"/>
              </a:ext>
            </a:extLst>
          </p:cNvPr>
          <p:cNvCxnSpPr/>
          <p:nvPr/>
        </p:nvCxnSpPr>
        <p:spPr>
          <a:xfrm>
            <a:off x="3505200" y="2717470"/>
            <a:ext cx="1121166" cy="397378"/>
          </a:xfrm>
          <a:prstGeom prst="line">
            <a:avLst/>
          </a:prstGeom>
          <a:noFill/>
          <a:ln w="9525" cap="flat" cmpd="sng" algn="ctr">
            <a:solidFill>
              <a:srgbClr val="C0504D">
                <a:shade val="95000"/>
                <a:satMod val="105000"/>
              </a:srgbClr>
            </a:solidFill>
            <a:prstDash val="solid"/>
          </a:ln>
          <a:effectLst/>
        </p:spPr>
      </p:cxnSp>
      <p:sp>
        <p:nvSpPr>
          <p:cNvPr id="36" name="テキスト ボックス 35">
            <a:extLst>
              <a:ext uri="{FF2B5EF4-FFF2-40B4-BE49-F238E27FC236}">
                <a16:creationId xmlns:a16="http://schemas.microsoft.com/office/drawing/2014/main" id="{9866D30D-3C7E-4F66-9CF8-10C90E840260}"/>
              </a:ext>
            </a:extLst>
          </p:cNvPr>
          <p:cNvSpPr txBox="1"/>
          <p:nvPr/>
        </p:nvSpPr>
        <p:spPr>
          <a:xfrm>
            <a:off x="4314410" y="2286583"/>
            <a:ext cx="1967304" cy="430887"/>
          </a:xfrm>
          <a:prstGeom prst="rect">
            <a:avLst/>
          </a:prstGeom>
          <a:noFill/>
        </p:spPr>
        <p:txBody>
          <a:bodyPr wrap="square" rtlCol="0">
            <a:spAutoFit/>
          </a:bodyPr>
          <a:lstStyle/>
          <a:p>
            <a:pPr defTabSz="914400"/>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大阪府では、健康</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寿命</a:t>
            </a:r>
            <a:r>
              <a:rPr kumimoji="1"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以上の延伸</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をめざしている</a:t>
            </a:r>
            <a:endParaRPr kumimoji="1"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AA1991BB-D144-4DB5-9B73-D206ECB61795}"/>
              </a:ext>
            </a:extLst>
          </p:cNvPr>
          <p:cNvSpPr txBox="1"/>
          <p:nvPr/>
        </p:nvSpPr>
        <p:spPr>
          <a:xfrm>
            <a:off x="4552774" y="2984351"/>
            <a:ext cx="1861379" cy="253916"/>
          </a:xfrm>
          <a:prstGeom prst="rect">
            <a:avLst/>
          </a:prstGeom>
          <a:noFill/>
        </p:spPr>
        <p:txBody>
          <a:bodyPr wrap="square" rtlCol="0">
            <a:spAutoFit/>
          </a:bodyPr>
          <a:lstStyle/>
          <a:p>
            <a:pPr defTabSz="914400"/>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平均寿命との</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差は</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endParaRPr kumimoji="1"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8" name="直線コネクタ 37">
            <a:extLst>
              <a:ext uri="{FF2B5EF4-FFF2-40B4-BE49-F238E27FC236}">
                <a16:creationId xmlns:a16="http://schemas.microsoft.com/office/drawing/2014/main" id="{CD58820B-167C-42CC-BB8F-E731FB9D7CC4}"/>
              </a:ext>
            </a:extLst>
          </p:cNvPr>
          <p:cNvCxnSpPr/>
          <p:nvPr/>
        </p:nvCxnSpPr>
        <p:spPr>
          <a:xfrm flipV="1">
            <a:off x="939984" y="2157020"/>
            <a:ext cx="0" cy="1513018"/>
          </a:xfrm>
          <a:prstGeom prst="line">
            <a:avLst/>
          </a:prstGeom>
          <a:noFill/>
          <a:ln w="25400" cap="flat" cmpd="sng" algn="ctr">
            <a:solidFill>
              <a:srgbClr val="9BBB59"/>
            </a:solidFill>
            <a:prstDash val="solid"/>
          </a:ln>
          <a:effectLst>
            <a:outerShdw blurRad="40000" dist="20000" dir="5400000" rotWithShape="0">
              <a:srgbClr val="000000">
                <a:alpha val="38000"/>
              </a:srgbClr>
            </a:outerShdw>
          </a:effectLst>
        </p:spPr>
      </p:cxnSp>
      <p:sp>
        <p:nvSpPr>
          <p:cNvPr id="40" name="テキスト ボックス 39">
            <a:extLst>
              <a:ext uri="{FF2B5EF4-FFF2-40B4-BE49-F238E27FC236}">
                <a16:creationId xmlns:a16="http://schemas.microsoft.com/office/drawing/2014/main" id="{CE8C83F9-E912-4F5F-8738-34D96104E33C}"/>
              </a:ext>
            </a:extLst>
          </p:cNvPr>
          <p:cNvSpPr txBox="1"/>
          <p:nvPr/>
        </p:nvSpPr>
        <p:spPr>
          <a:xfrm>
            <a:off x="2494331" y="3634787"/>
            <a:ext cx="504056" cy="276999"/>
          </a:xfrm>
          <a:prstGeom prst="rect">
            <a:avLst/>
          </a:prstGeom>
          <a:noFill/>
        </p:spPr>
        <p:txBody>
          <a:bodyPr wrap="square" rtlCol="0">
            <a:spAutoFit/>
          </a:bodyPr>
          <a:lstStyle/>
          <a:p>
            <a:pPr algn="ctr" defTabSz="914400"/>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9CADC167-ED31-4E53-A875-01A9A10C596F}"/>
              </a:ext>
            </a:extLst>
          </p:cNvPr>
          <p:cNvSpPr txBox="1"/>
          <p:nvPr/>
        </p:nvSpPr>
        <p:spPr>
          <a:xfrm>
            <a:off x="3697063" y="3634787"/>
            <a:ext cx="504056" cy="276999"/>
          </a:xfrm>
          <a:prstGeom prst="rect">
            <a:avLst/>
          </a:prstGeom>
          <a:noFill/>
        </p:spPr>
        <p:txBody>
          <a:bodyPr wrap="square" rtlCol="0">
            <a:spAutoFit/>
          </a:bodyPr>
          <a:lstStyle/>
          <a:p>
            <a:pPr algn="ctr" defTabSz="914400"/>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a:t>
            </a:r>
            <a:endPar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a:extLst>
              <a:ext uri="{FF2B5EF4-FFF2-40B4-BE49-F238E27FC236}">
                <a16:creationId xmlns:a16="http://schemas.microsoft.com/office/drawing/2014/main" id="{E50812F8-0341-4A57-A162-8204E208EE53}"/>
              </a:ext>
            </a:extLst>
          </p:cNvPr>
          <p:cNvSpPr txBox="1"/>
          <p:nvPr/>
        </p:nvSpPr>
        <p:spPr>
          <a:xfrm>
            <a:off x="4827850" y="3634787"/>
            <a:ext cx="504056" cy="276999"/>
          </a:xfrm>
          <a:prstGeom prst="rect">
            <a:avLst/>
          </a:prstGeom>
          <a:noFill/>
        </p:spPr>
        <p:txBody>
          <a:bodyPr wrap="square" rtlCol="0">
            <a:spAutoFit/>
          </a:bodyPr>
          <a:lstStyle/>
          <a:p>
            <a:pPr algn="ctr" defTabSz="914400"/>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6702569" y="3540011"/>
            <a:ext cx="2869301" cy="338554"/>
          </a:xfrm>
          <a:prstGeom prst="rect">
            <a:avLst/>
          </a:prstGeom>
          <a:noFill/>
        </p:spPr>
        <p:txBody>
          <a:bodyPr wrap="square"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別健康寿命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平均</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別生命表の概況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a:extLst>
              <a:ext uri="{FF2B5EF4-FFF2-40B4-BE49-F238E27FC236}">
                <a16:creationId xmlns:a16="http://schemas.microsoft.com/office/drawing/2014/main" id="{CE8C83F9-E912-4F5F-8738-34D96104E33C}"/>
              </a:ext>
            </a:extLst>
          </p:cNvPr>
          <p:cNvSpPr txBox="1"/>
          <p:nvPr/>
        </p:nvSpPr>
        <p:spPr>
          <a:xfrm>
            <a:off x="1386633" y="3634787"/>
            <a:ext cx="504056" cy="276999"/>
          </a:xfrm>
          <a:prstGeom prst="rect">
            <a:avLst/>
          </a:prstGeom>
          <a:noFill/>
        </p:spPr>
        <p:txBody>
          <a:bodyPr wrap="square" rtlCol="0">
            <a:spAutoFit/>
          </a:bodyPr>
          <a:lstStyle/>
          <a:p>
            <a:pPr algn="ctr" defTabSz="914400"/>
            <a:r>
              <a:rPr kumimoji="1"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endPar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5" name="直線矢印コネクタ 44">
            <a:extLst>
              <a:ext uri="{FF2B5EF4-FFF2-40B4-BE49-F238E27FC236}">
                <a16:creationId xmlns:a16="http://schemas.microsoft.com/office/drawing/2014/main" id="{D95E462F-9954-4438-8631-1F66DF183486}"/>
              </a:ext>
            </a:extLst>
          </p:cNvPr>
          <p:cNvCxnSpPr>
            <a:endCxn id="23" idx="3"/>
          </p:cNvCxnSpPr>
          <p:nvPr/>
        </p:nvCxnSpPr>
        <p:spPr>
          <a:xfrm flipV="1">
            <a:off x="3424033" y="3454014"/>
            <a:ext cx="1165655" cy="414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50" name="大かっこ 49"/>
          <p:cNvSpPr/>
          <p:nvPr/>
        </p:nvSpPr>
        <p:spPr>
          <a:xfrm>
            <a:off x="6370611" y="2229028"/>
            <a:ext cx="3201258" cy="1264570"/>
          </a:xfrm>
          <a:prstGeom prst="bracketPair">
            <a:avLst>
              <a:gd name="adj" fmla="val 6097"/>
            </a:avLst>
          </a:prstGeom>
        </p:spPr>
        <p:style>
          <a:lnRef idx="1">
            <a:schemeClr val="accent6"/>
          </a:lnRef>
          <a:fillRef idx="0">
            <a:schemeClr val="accent6"/>
          </a:fillRef>
          <a:effectRef idx="0">
            <a:schemeClr val="accent6"/>
          </a:effectRef>
          <a:fontRef idx="minor">
            <a:schemeClr val="tx1"/>
          </a:fontRef>
        </p:style>
        <p:txBody>
          <a:bodyPr rtlCol="0" anchor="ctr"/>
          <a:lstStyle/>
          <a:p>
            <a:pPr marL="95250" lvl="0" indent="-95250" defTabSz="914400"/>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健康</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寿命の定義は</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、日常生活に制限のない期間の</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a:t>
            </a:r>
            <a:endPar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5250" lvl="0" indent="-95250" defTabSz="914400"/>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国民</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生活基礎調査の「現在、健康上の問題で日常生活に何か影響がありますか</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」という質問に対し、「</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ある</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」の回答を不健康な状態と</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して算出。</a:t>
            </a:r>
          </a:p>
          <a:p>
            <a:pPr marL="85725" lvl="0" indent="-85725" defTabSz="914400"/>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大阪府の健康寿命は、全国（男性</a:t>
            </a:r>
            <a:r>
              <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72.14</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女性</a:t>
            </a:r>
            <a:r>
              <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74.49</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と比較して男女とも短い</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defTabSz="914400"/>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男性：</a:t>
            </a:r>
            <a:r>
              <a:rPr kumimoji="1"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位、女性：</a:t>
            </a:r>
            <a:r>
              <a:rPr kumimoji="1"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a:t>
            </a: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７</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6374471" y="3612098"/>
            <a:ext cx="488044" cy="215444"/>
          </a:xfrm>
          <a:prstGeom prst="rect">
            <a:avLst/>
          </a:prstGeom>
          <a:noFill/>
        </p:spPr>
        <p:txBody>
          <a:bodyPr wrap="square"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出典</a:t>
            </a:r>
            <a:endPar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a:extLst>
              <a:ext uri="{FF2B5EF4-FFF2-40B4-BE49-F238E27FC236}">
                <a16:creationId xmlns:a16="http://schemas.microsoft.com/office/drawing/2014/main" id="{8F6B685E-CE50-46B8-AC2B-352B62650E06}"/>
              </a:ext>
            </a:extLst>
          </p:cNvPr>
          <p:cNvSpPr/>
          <p:nvPr/>
        </p:nvSpPr>
        <p:spPr>
          <a:xfrm>
            <a:off x="3424033" y="2934567"/>
            <a:ext cx="206616" cy="288031"/>
          </a:xfrm>
          <a:prstGeom prst="rect">
            <a:avLst/>
          </a:prstGeom>
          <a:solidFill>
            <a:sysClr val="window" lastClr="FFFFFF"/>
          </a:solidFill>
          <a:ln w="38100" cap="flat" cmpd="sng" algn="ctr">
            <a:solidFill>
              <a:srgbClr val="9BBB59"/>
            </a:solidFill>
            <a:prstDash val="sysDot"/>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2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二等辺三角形 66"/>
          <p:cNvSpPr/>
          <p:nvPr/>
        </p:nvSpPr>
        <p:spPr>
          <a:xfrm rot="10800000">
            <a:off x="4535816" y="3951697"/>
            <a:ext cx="850900" cy="169387"/>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8" name="二等辺三角形 67"/>
          <p:cNvSpPr/>
          <p:nvPr/>
        </p:nvSpPr>
        <p:spPr>
          <a:xfrm rot="10800000">
            <a:off x="4535816" y="5346764"/>
            <a:ext cx="850900" cy="169387"/>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9" name="大かっこ 38"/>
          <p:cNvSpPr/>
          <p:nvPr/>
        </p:nvSpPr>
        <p:spPr>
          <a:xfrm>
            <a:off x="7023100" y="4098560"/>
            <a:ext cx="2548768" cy="1468392"/>
          </a:xfrm>
          <a:prstGeom prst="bracketPair">
            <a:avLst>
              <a:gd name="adj" fmla="val 4446"/>
            </a:avLst>
          </a:prstGeom>
        </p:spPr>
        <p:style>
          <a:lnRef idx="1">
            <a:schemeClr val="accent6"/>
          </a:lnRef>
          <a:fillRef idx="0">
            <a:schemeClr val="accent6"/>
          </a:fillRef>
          <a:effectRef idx="0">
            <a:schemeClr val="accent6"/>
          </a:effectRef>
          <a:fontRef idx="minor">
            <a:schemeClr val="tx1"/>
          </a:fontRef>
        </p:style>
        <p:txBody>
          <a:bodyPr lIns="36000" rIns="36000" rtlCol="0" anchor="ctr"/>
          <a:lstStyle/>
          <a:p>
            <a:pPr marL="88900" indent="-88900"/>
            <a:r>
              <a:rPr kumimoji="1" lang="ja-JP" altLang="en-US" sz="1050" dirty="0">
                <a:latin typeface="Meiryo UI" panose="020B0604030504040204" pitchFamily="50" charset="-128"/>
                <a:ea typeface="Meiryo UI" panose="020B0604030504040204" pitchFamily="50" charset="-128"/>
              </a:rPr>
              <a:t>・　多様な活動は健康</a:t>
            </a:r>
            <a:r>
              <a:rPr kumimoji="1" lang="ja-JP" altLang="en-US" sz="1050" dirty="0" smtClean="0">
                <a:latin typeface="Meiryo UI" panose="020B0604030504040204" pitchFamily="50" charset="-128"/>
                <a:ea typeface="Meiryo UI" panose="020B0604030504040204" pitchFamily="50" charset="-128"/>
              </a:rPr>
              <a:t>に好影響</a:t>
            </a:r>
            <a:r>
              <a:rPr kumimoji="1" lang="ja-JP" altLang="en-US" sz="1050" dirty="0">
                <a:latin typeface="Meiryo UI" panose="020B0604030504040204" pitchFamily="50" charset="-128"/>
                <a:ea typeface="Meiryo UI" panose="020B0604030504040204" pitchFamily="50" charset="-128"/>
              </a:rPr>
              <a:t>を与える。</a:t>
            </a:r>
            <a:endParaRPr kumimoji="1" lang="en-US" altLang="ja-JP" sz="1050" dirty="0">
              <a:latin typeface="Meiryo UI" panose="020B0604030504040204" pitchFamily="50" charset="-128"/>
              <a:ea typeface="Meiryo UI" panose="020B0604030504040204" pitchFamily="50" charset="-128"/>
            </a:endParaRPr>
          </a:p>
          <a:p>
            <a:pPr marL="88900" indent="-88900"/>
            <a:r>
              <a:rPr kumimoji="1" lang="ja-JP" altLang="en-US" sz="1050" dirty="0">
                <a:latin typeface="Meiryo UI" panose="020B0604030504040204" pitchFamily="50" charset="-128"/>
                <a:ea typeface="Meiryo UI" panose="020B0604030504040204" pitchFamily="50" charset="-128"/>
              </a:rPr>
              <a:t>・　また、健康であることは長く活動できることにつながる。</a:t>
            </a:r>
            <a:endParaRPr kumimoji="1" lang="en-US" altLang="ja-JP" sz="1050" dirty="0">
              <a:latin typeface="Meiryo UI" panose="020B0604030504040204" pitchFamily="50" charset="-128"/>
              <a:ea typeface="Meiryo UI" panose="020B0604030504040204" pitchFamily="50" charset="-128"/>
            </a:endParaRPr>
          </a:p>
          <a:p>
            <a:pPr marL="88900" indent="-88900"/>
            <a:r>
              <a:rPr kumimoji="1" lang="ja-JP" altLang="en-US" sz="1050" dirty="0">
                <a:latin typeface="Meiryo UI" panose="020B0604030504040204" pitchFamily="50" charset="-128"/>
                <a:ea typeface="Meiryo UI" panose="020B0604030504040204" pitchFamily="50" charset="-128"/>
              </a:rPr>
              <a:t>・　このように、 「多様な活動」と「健康」は、相乗効果をもたらすもの。</a:t>
            </a:r>
          </a:p>
          <a:p>
            <a:pPr marL="88900" indent="-88900"/>
            <a:r>
              <a:rPr kumimoji="1" lang="ja-JP" altLang="en-US" sz="1050" dirty="0">
                <a:latin typeface="Meiryo UI" panose="020B0604030504040204" pitchFamily="50" charset="-128"/>
                <a:ea typeface="Meiryo UI" panose="020B0604030504040204" pitchFamily="50" charset="-128"/>
              </a:rPr>
              <a:t>・　さらに、多様な活動は、社会での役割やつながり、達成感・幸福感を生じ、そのことがさらなる活動や健康に好影響を及ぼすことが学術的な研究を通じて明らかになってきている。</a:t>
            </a:r>
          </a:p>
        </p:txBody>
      </p:sp>
      <p:sp>
        <p:nvSpPr>
          <p:cNvPr id="49" name="テキスト ボックス 48"/>
          <p:cNvSpPr txBox="1"/>
          <p:nvPr/>
        </p:nvSpPr>
        <p:spPr>
          <a:xfrm>
            <a:off x="3612731" y="1949308"/>
            <a:ext cx="2657183" cy="276999"/>
          </a:xfrm>
          <a:prstGeom prst="rect">
            <a:avLst/>
          </a:prstGeom>
          <a:solidFill>
            <a:schemeClr val="bg1"/>
          </a:solidFill>
        </p:spPr>
        <p:txBody>
          <a:bodyPr wrap="square" rtlCol="0">
            <a:spAutoFit/>
          </a:bodyPr>
          <a:lstStyle/>
          <a:p>
            <a:pPr algn="ctr"/>
            <a:r>
              <a:rPr kumimoji="1" lang="ja-JP" altLang="en-US" sz="1200" spc="300" dirty="0" smtClean="0">
                <a:latin typeface="Meiryo UI" panose="020B0604030504040204" pitchFamily="50" charset="-128"/>
                <a:ea typeface="Meiryo UI" panose="020B0604030504040204" pitchFamily="50" charset="-128"/>
              </a:rPr>
              <a:t>大阪府の健康寿命と平均寿命</a:t>
            </a:r>
            <a:endParaRPr kumimoji="1" lang="en-US" altLang="ja-JP" sz="1200" spc="3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4023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395011" y="1274576"/>
            <a:ext cx="3269926" cy="2889785"/>
          </a:xfrm>
          <a:prstGeom prst="roundRect">
            <a:avLst>
              <a:gd name="adj" fmla="val 5964"/>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lnSpc>
                <a:spcPct val="150000"/>
              </a:lnSpc>
            </a:pPr>
            <a:r>
              <a:rPr kumimoji="1" lang="ja-JP" altLang="en-US" sz="1600" b="1" spc="600" dirty="0" smtClean="0">
                <a:solidFill>
                  <a:schemeClr val="tx1"/>
                </a:solidFill>
                <a:latin typeface="Meiryo UI" panose="020B0604030504040204" pitchFamily="50" charset="-128"/>
                <a:ea typeface="Meiryo UI" panose="020B0604030504040204" pitchFamily="50" charset="-128"/>
              </a:rPr>
              <a:t>健康づくり</a:t>
            </a:r>
            <a:endParaRPr kumimoji="1" lang="en-US" altLang="ja-JP" sz="1600" spc="600" dirty="0" smtClean="0">
              <a:solidFill>
                <a:schemeClr val="tx1"/>
              </a:solidFill>
              <a:latin typeface="Meiryo UI" panose="020B0604030504040204" pitchFamily="50" charset="-128"/>
              <a:ea typeface="Meiryo UI" panose="020B0604030504040204" pitchFamily="50" charset="-128"/>
            </a:endParaRPr>
          </a:p>
        </p:txBody>
      </p:sp>
      <p:sp>
        <p:nvSpPr>
          <p:cNvPr id="35" name="角丸四角形 34"/>
          <p:cNvSpPr/>
          <p:nvPr/>
        </p:nvSpPr>
        <p:spPr>
          <a:xfrm>
            <a:off x="3964372" y="1274576"/>
            <a:ext cx="5540479" cy="2889785"/>
          </a:xfrm>
          <a:prstGeom prst="roundRect">
            <a:avLst>
              <a:gd name="adj" fmla="val 4918"/>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lnSpc>
                <a:spcPct val="150000"/>
              </a:lnSpc>
            </a:pPr>
            <a:r>
              <a:rPr kumimoji="1" lang="ja-JP" altLang="en-US" sz="1600" b="1" spc="300" dirty="0" smtClean="0">
                <a:solidFill>
                  <a:schemeClr val="tx1"/>
                </a:solidFill>
                <a:latin typeface="Meiryo UI" panose="020B0604030504040204" pitchFamily="50" charset="-128"/>
                <a:ea typeface="Meiryo UI" panose="020B0604030504040204" pitchFamily="50" charset="-128"/>
              </a:rPr>
              <a:t>多様な活動</a:t>
            </a:r>
            <a:endParaRPr kumimoji="1" lang="en-US" altLang="ja-JP" sz="1600" spc="300" dirty="0" smtClean="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4210882" y="3046356"/>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仕事</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9" name="角丸四角形 8"/>
          <p:cNvSpPr/>
          <p:nvPr/>
        </p:nvSpPr>
        <p:spPr>
          <a:xfrm>
            <a:off x="4937025"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社会貢献</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活動</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10" name="角丸四角形 9"/>
          <p:cNvSpPr/>
          <p:nvPr/>
        </p:nvSpPr>
        <p:spPr>
          <a:xfrm>
            <a:off x="5664927"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地域活動</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11" name="角丸四角形 10"/>
          <p:cNvSpPr/>
          <p:nvPr/>
        </p:nvSpPr>
        <p:spPr>
          <a:xfrm>
            <a:off x="7844061"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家族・</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dk1"/>
                </a:solidFill>
                <a:latin typeface="Meiryo UI" panose="020B0604030504040204" pitchFamily="50" charset="-128"/>
                <a:ea typeface="Meiryo UI" panose="020B0604030504040204" pitchFamily="50" charset="-128"/>
              </a:rPr>
              <a:t>友人との交流</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12" name="角丸四角形 11"/>
          <p:cNvSpPr/>
          <p:nvPr/>
        </p:nvSpPr>
        <p:spPr>
          <a:xfrm>
            <a:off x="6390788"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スポーツ</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13" name="角丸四角形 12"/>
          <p:cNvSpPr/>
          <p:nvPr/>
        </p:nvSpPr>
        <p:spPr>
          <a:xfrm>
            <a:off x="7118185"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趣味・</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dk1"/>
                </a:solidFill>
                <a:latin typeface="Meiryo UI" panose="020B0604030504040204" pitchFamily="50" charset="-128"/>
                <a:ea typeface="Meiryo UI" panose="020B0604030504040204" pitchFamily="50" charset="-128"/>
              </a:rPr>
              <a:t>娯楽</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900025" y="1951216"/>
            <a:ext cx="2071586" cy="71876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marL="93663" indent="-93663" algn="ctr"/>
            <a:r>
              <a:rPr kumimoji="1" lang="ja-JP" altLang="en-US" sz="1400" dirty="0">
                <a:latin typeface="Meiryo UI" panose="020B0604030504040204" pitchFamily="50" charset="-128"/>
                <a:ea typeface="Meiryo UI" panose="020B0604030504040204" pitchFamily="50" charset="-128"/>
              </a:rPr>
              <a:t>府民一人ひとりが健康への関心と理解を深め</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marL="93663" indent="-93663" algn="ctr"/>
            <a:r>
              <a:rPr kumimoji="1" lang="ja-JP" altLang="en-US" sz="1400" dirty="0" smtClean="0">
                <a:latin typeface="Meiryo UI" panose="020B0604030504040204" pitchFamily="50" charset="-128"/>
                <a:ea typeface="Meiryo UI" panose="020B0604030504040204" pitchFamily="50" charset="-128"/>
              </a:rPr>
              <a:t>健康寿命の延伸をめざす</a:t>
            </a:r>
            <a:endParaRPr kumimoji="1" lang="ja-JP" altLang="en-US" sz="1400" dirty="0">
              <a:latin typeface="Meiryo UI" panose="020B0604030504040204" pitchFamily="50" charset="-128"/>
              <a:ea typeface="Meiryo UI" panose="020B0604030504040204" pitchFamily="50" charset="-128"/>
            </a:endParaRPr>
          </a:p>
        </p:txBody>
      </p:sp>
      <p:sp>
        <p:nvSpPr>
          <p:cNvPr id="22" name="楕円 21"/>
          <p:cNvSpPr/>
          <p:nvPr/>
        </p:nvSpPr>
        <p:spPr>
          <a:xfrm>
            <a:off x="4466990" y="1812421"/>
            <a:ext cx="4747132" cy="892907"/>
          </a:xfrm>
          <a:prstGeom prst="ellipse">
            <a:avLst/>
          </a:prstGeom>
          <a:noFill/>
          <a:ln w="38100">
            <a:prstDash val="sysDash"/>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400" spc="300" dirty="0" smtClean="0">
                <a:latin typeface="Meiryo UI" panose="020B0604030504040204" pitchFamily="50" charset="-128"/>
                <a:ea typeface="Meiryo UI" panose="020B0604030504040204" pitchFamily="50" charset="-128"/>
              </a:rPr>
              <a:t>加齢等により健康に影響が生じても</a:t>
            </a:r>
            <a:endParaRPr kumimoji="1" lang="en-US" altLang="ja-JP" sz="1400" spc="300" dirty="0" smtClean="0">
              <a:latin typeface="Meiryo UI" panose="020B0604030504040204" pitchFamily="50" charset="-128"/>
              <a:ea typeface="Meiryo UI" panose="020B0604030504040204" pitchFamily="50" charset="-128"/>
            </a:endParaRPr>
          </a:p>
          <a:p>
            <a:r>
              <a:rPr kumimoji="1" lang="ja-JP" altLang="en-US" sz="1400" spc="300" dirty="0" smtClean="0">
                <a:latin typeface="Meiryo UI" panose="020B0604030504040204" pitchFamily="50" charset="-128"/>
                <a:ea typeface="Meiryo UI" panose="020B0604030504040204" pitchFamily="50" charset="-128"/>
              </a:rPr>
              <a:t>・　いつ</a:t>
            </a:r>
            <a:r>
              <a:rPr kumimoji="1" lang="ja-JP" altLang="en-US" sz="1400" spc="300" dirty="0">
                <a:latin typeface="Meiryo UI" panose="020B0604030504040204" pitchFamily="50" charset="-128"/>
                <a:ea typeface="Meiryo UI" panose="020B0604030504040204" pitchFamily="50" charset="-128"/>
              </a:rPr>
              <a:t>まで</a:t>
            </a:r>
            <a:r>
              <a:rPr kumimoji="1" lang="ja-JP" altLang="en-US" sz="1400" spc="300" dirty="0" smtClean="0">
                <a:latin typeface="Meiryo UI" panose="020B0604030504040204" pitchFamily="50" charset="-128"/>
                <a:ea typeface="Meiryo UI" panose="020B0604030504040204" pitchFamily="50" charset="-128"/>
              </a:rPr>
              <a:t>も</a:t>
            </a:r>
            <a:r>
              <a:rPr kumimoji="1" lang="ja-JP" altLang="en-US" sz="1400" spc="300" dirty="0">
                <a:latin typeface="Meiryo UI" panose="020B0604030504040204" pitchFamily="50" charset="-128"/>
                <a:ea typeface="Meiryo UI" panose="020B0604030504040204" pitchFamily="50" charset="-128"/>
              </a:rPr>
              <a:t>活動</a:t>
            </a:r>
            <a:r>
              <a:rPr kumimoji="1" lang="ja-JP" altLang="en-US" sz="1400" spc="300" dirty="0" smtClean="0">
                <a:latin typeface="Meiryo UI" panose="020B0604030504040204" pitchFamily="50" charset="-128"/>
                <a:ea typeface="Meiryo UI" panose="020B0604030504040204" pitchFamily="50" charset="-128"/>
              </a:rPr>
              <a:t>できる</a:t>
            </a:r>
            <a:r>
              <a:rPr kumimoji="1" lang="ja-JP" altLang="en-US" sz="1400" spc="300" dirty="0">
                <a:latin typeface="Meiryo UI" panose="020B0604030504040204" pitchFamily="50" charset="-128"/>
                <a:ea typeface="Meiryo UI" panose="020B0604030504040204" pitchFamily="50" charset="-128"/>
              </a:rPr>
              <a:t>環境</a:t>
            </a:r>
          </a:p>
          <a:p>
            <a:r>
              <a:rPr kumimoji="1" lang="ja-JP" altLang="en-US" sz="1400" spc="300" dirty="0" smtClean="0">
                <a:latin typeface="Meiryo UI" panose="020B0604030504040204" pitchFamily="50" charset="-128"/>
                <a:ea typeface="Meiryo UI" panose="020B0604030504040204" pitchFamily="50" charset="-128"/>
              </a:rPr>
              <a:t>・　先進</a:t>
            </a:r>
            <a:r>
              <a:rPr kumimoji="1" lang="ja-JP" altLang="en-US" sz="1400" spc="300" dirty="0">
                <a:latin typeface="Meiryo UI" panose="020B0604030504040204" pitchFamily="50" charset="-128"/>
                <a:ea typeface="Meiryo UI" panose="020B0604030504040204" pitchFamily="50" charset="-128"/>
              </a:rPr>
              <a:t>技術でサポート</a:t>
            </a:r>
          </a:p>
        </p:txBody>
      </p:sp>
      <p:cxnSp>
        <p:nvCxnSpPr>
          <p:cNvPr id="39" name="直線矢印コネクタ 38"/>
          <p:cNvCxnSpPr/>
          <p:nvPr/>
        </p:nvCxnSpPr>
        <p:spPr>
          <a:xfrm flipV="1">
            <a:off x="3271046" y="2258359"/>
            <a:ext cx="1195944" cy="142"/>
          </a:xfrm>
          <a:prstGeom prst="straightConnector1">
            <a:avLst/>
          </a:prstGeom>
          <a:ln w="76200">
            <a:solidFill>
              <a:schemeClr val="bg1">
                <a:lumMod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1" name="ホームベース 40"/>
          <p:cNvSpPr/>
          <p:nvPr/>
        </p:nvSpPr>
        <p:spPr>
          <a:xfrm rot="16200000">
            <a:off x="4099228" y="1163617"/>
            <a:ext cx="1701408" cy="9109842"/>
          </a:xfrm>
          <a:prstGeom prst="homePlate">
            <a:avLst>
              <a:gd name="adj" fmla="val 0"/>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2621042" y="725433"/>
            <a:ext cx="2353237" cy="3246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marL="93663" indent="-93663" algn="ctr"/>
            <a:r>
              <a:rPr kumimoji="1" lang="ja-JP" altLang="en-US" sz="1200" dirty="0" smtClean="0">
                <a:solidFill>
                  <a:schemeClr val="tx1"/>
                </a:solidFill>
                <a:latin typeface="Meiryo UI" panose="020B0604030504040204" pitchFamily="50" charset="-128"/>
                <a:ea typeface="Meiryo UI" panose="020B0604030504040204" pitchFamily="50" charset="-128"/>
              </a:rPr>
              <a:t>多様な活動と健康には相乗効果</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5" name="円弧 24"/>
          <p:cNvSpPr/>
          <p:nvPr/>
        </p:nvSpPr>
        <p:spPr>
          <a:xfrm>
            <a:off x="3384440" y="956113"/>
            <a:ext cx="826442" cy="594677"/>
          </a:xfrm>
          <a:prstGeom prst="arc">
            <a:avLst>
              <a:gd name="adj1" fmla="val 10777143"/>
              <a:gd name="adj2" fmla="val 0"/>
            </a:avLst>
          </a:prstGeom>
          <a:ln w="381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50" dirty="0"/>
          </a:p>
        </p:txBody>
      </p:sp>
      <p:sp>
        <p:nvSpPr>
          <p:cNvPr id="28" name="正方形/長方形 2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８</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角丸四角形 28"/>
          <p:cNvSpPr/>
          <p:nvPr/>
        </p:nvSpPr>
        <p:spPr>
          <a:xfrm>
            <a:off x="8571273"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その他の</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活動</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88257" y="279401"/>
            <a:ext cx="2501155" cy="47029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latin typeface="Meiryo UI" panose="020B0604030504040204" pitchFamily="50" charset="-128"/>
                <a:ea typeface="Meiryo UI" panose="020B0604030504040204" pitchFamily="50" charset="-128"/>
              </a:rPr>
              <a:t>10</a:t>
            </a:r>
            <a:r>
              <a:rPr kumimoji="1" lang="ja-JP" altLang="en-US" sz="1600" b="1" dirty="0">
                <a:latin typeface="Meiryo UI" panose="020B0604030504040204" pitchFamily="50" charset="-128"/>
                <a:ea typeface="Meiryo UI" panose="020B0604030504040204" pitchFamily="50" charset="-128"/>
              </a:rPr>
              <a:t>歳若返りのイメージ図</a:t>
            </a:r>
          </a:p>
        </p:txBody>
      </p:sp>
      <p:sp>
        <p:nvSpPr>
          <p:cNvPr id="42" name="正方形/長方形 41"/>
          <p:cNvSpPr/>
          <p:nvPr/>
        </p:nvSpPr>
        <p:spPr>
          <a:xfrm>
            <a:off x="546710" y="5404000"/>
            <a:ext cx="3205784" cy="879081"/>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r>
              <a:rPr kumimoji="1" lang="ja-JP" altLang="en-US" sz="1200" dirty="0">
                <a:latin typeface="Meiryo UI" panose="020B0604030504040204" pitchFamily="50" charset="-128"/>
                <a:ea typeface="Meiryo UI" panose="020B0604030504040204" pitchFamily="50" charset="-128"/>
              </a:rPr>
              <a:t>　・　再生医療</a:t>
            </a:r>
          </a:p>
          <a:p>
            <a:r>
              <a:rPr kumimoji="1" lang="ja-JP" altLang="en-US" sz="1200" dirty="0">
                <a:latin typeface="Meiryo UI" panose="020B0604030504040204" pitchFamily="50" charset="-128"/>
                <a:ea typeface="Meiryo UI" panose="020B0604030504040204" pitchFamily="50" charset="-128"/>
              </a:rPr>
              <a:t>　・　</a:t>
            </a:r>
            <a:r>
              <a:rPr kumimoji="1" lang="en-US" altLang="ja-JP" sz="1200" dirty="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a:t>
            </a:r>
            <a:r>
              <a:rPr kumimoji="1" lang="en-US" altLang="ja-JP" sz="1200" dirty="0" err="1">
                <a:latin typeface="Meiryo UI" panose="020B0604030504040204" pitchFamily="50" charset="-128"/>
                <a:ea typeface="Meiryo UI" panose="020B0604030504040204" pitchFamily="50" charset="-128"/>
              </a:rPr>
              <a:t>IoT</a:t>
            </a:r>
            <a:r>
              <a:rPr kumimoji="1" lang="ja-JP" altLang="en-US" sz="1200" dirty="0">
                <a:latin typeface="Meiryo UI" panose="020B0604030504040204" pitchFamily="50" charset="-128"/>
                <a:ea typeface="Meiryo UI" panose="020B0604030504040204" pitchFamily="50" charset="-128"/>
              </a:rPr>
              <a:t>などによる早期発見、診断精度向上</a:t>
            </a:r>
          </a:p>
          <a:p>
            <a:r>
              <a:rPr kumimoji="1" lang="ja-JP" altLang="en-US" sz="1200" dirty="0">
                <a:latin typeface="Meiryo UI" panose="020B0604030504040204" pitchFamily="50" charset="-128"/>
                <a:ea typeface="Meiryo UI" panose="020B0604030504040204" pitchFamily="50" charset="-128"/>
              </a:rPr>
              <a:t>　・　医療技術や医療機器の進歩</a:t>
            </a:r>
          </a:p>
          <a:p>
            <a:r>
              <a:rPr kumimoji="1" lang="ja-JP" altLang="en-US" sz="1200" dirty="0">
                <a:latin typeface="Meiryo UI" panose="020B0604030504040204" pitchFamily="50" charset="-128"/>
                <a:ea typeface="Meiryo UI" panose="020B0604030504040204" pitchFamily="50" charset="-128"/>
              </a:rPr>
              <a:t>　・　ロボットによるリハビリ</a:t>
            </a:r>
            <a:r>
              <a:rPr kumimoji="1" lang="ja-JP" altLang="en-US" sz="1200" dirty="0" smtClean="0">
                <a:latin typeface="Meiryo UI" panose="020B0604030504040204" pitchFamily="50" charset="-128"/>
                <a:ea typeface="Meiryo UI" panose="020B0604030504040204" pitchFamily="50" charset="-128"/>
              </a:rPr>
              <a:t>支援</a:t>
            </a:r>
            <a:endParaRPr kumimoji="1" lang="ja-JP" altLang="en-US" sz="1200" dirty="0">
              <a:latin typeface="Meiryo UI" panose="020B0604030504040204" pitchFamily="50" charset="-128"/>
              <a:ea typeface="Meiryo UI" panose="020B0604030504040204" pitchFamily="50" charset="-128"/>
            </a:endParaRPr>
          </a:p>
        </p:txBody>
      </p:sp>
      <p:sp>
        <p:nvSpPr>
          <p:cNvPr id="43" name="正方形/長方形 42"/>
          <p:cNvSpPr/>
          <p:nvPr/>
        </p:nvSpPr>
        <p:spPr>
          <a:xfrm>
            <a:off x="4160599" y="5404000"/>
            <a:ext cx="4792729" cy="1036829"/>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　・　ロボットに</a:t>
            </a:r>
            <a:r>
              <a:rPr kumimoji="1" lang="ja-JP" altLang="en-US" sz="1200" dirty="0" smtClean="0">
                <a:solidFill>
                  <a:schemeClr val="tx1"/>
                </a:solidFill>
                <a:latin typeface="Meiryo UI" panose="020B0604030504040204" pitchFamily="50" charset="-128"/>
                <a:ea typeface="Meiryo UI" panose="020B0604030504040204" pitchFamily="50" charset="-128"/>
              </a:rPr>
              <a:t>よる行動負荷の軽減</a:t>
            </a:r>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　</a:t>
            </a:r>
            <a:r>
              <a:rPr kumimoji="1" lang="en-US" altLang="ja-JP" sz="1200" dirty="0" err="1">
                <a:solidFill>
                  <a:schemeClr val="tx1"/>
                </a:solidFill>
                <a:latin typeface="Meiryo UI" panose="020B0604030504040204" pitchFamily="50" charset="-128"/>
                <a:ea typeface="Meiryo UI" panose="020B0604030504040204" pitchFamily="50" charset="-128"/>
              </a:rPr>
              <a:t>IoT</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ja-JP" altLang="en-US" sz="1200" dirty="0" smtClean="0">
                <a:solidFill>
                  <a:schemeClr val="tx1"/>
                </a:solidFill>
                <a:latin typeface="Meiryo UI" panose="020B0604030504040204" pitchFamily="50" charset="-128"/>
                <a:ea typeface="Meiryo UI" panose="020B0604030504040204" pitchFamily="50" charset="-128"/>
              </a:rPr>
              <a:t>よるコミュニケーションツール</a:t>
            </a:r>
            <a:r>
              <a:rPr kumimoji="1" lang="ja-JP" altLang="en-US" sz="1200" dirty="0">
                <a:solidFill>
                  <a:schemeClr val="tx1"/>
                </a:solidFill>
                <a:latin typeface="Meiryo UI" panose="020B0604030504040204" pitchFamily="50" charset="-128"/>
                <a:ea typeface="Meiryo UI" panose="020B0604030504040204" pitchFamily="50" charset="-128"/>
              </a:rPr>
              <a:t>の充実、働く場所の柔軟化</a:t>
            </a: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err="1">
                <a:solidFill>
                  <a:schemeClr val="tx1"/>
                </a:solidFill>
                <a:latin typeface="Meiryo UI" panose="020B0604030504040204" pitchFamily="50" charset="-128"/>
                <a:ea typeface="Meiryo UI" panose="020B0604030504040204" pitchFamily="50" charset="-128"/>
              </a:rPr>
              <a:t>IoT</a:t>
            </a:r>
            <a:r>
              <a:rPr kumimoji="1" lang="ja-JP" altLang="en-US" sz="1200" dirty="0">
                <a:solidFill>
                  <a:schemeClr val="tx1"/>
                </a:solidFill>
                <a:latin typeface="Meiryo UI" panose="020B0604030504040204" pitchFamily="50" charset="-128"/>
                <a:ea typeface="Meiryo UI" panose="020B0604030504040204" pitchFamily="50" charset="-128"/>
              </a:rPr>
              <a:t>などによるスマートホームの進展</a:t>
            </a:r>
          </a:p>
          <a:p>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VR</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AR</a:t>
            </a:r>
            <a:r>
              <a:rPr kumimoji="1" lang="ja-JP" altLang="en-US" sz="1200" dirty="0">
                <a:solidFill>
                  <a:schemeClr val="tx1"/>
                </a:solidFill>
                <a:latin typeface="Meiryo UI" panose="020B0604030504040204" pitchFamily="50" charset="-128"/>
                <a:ea typeface="Meiryo UI" panose="020B0604030504040204" pitchFamily="50" charset="-128"/>
              </a:rPr>
              <a:t>によるスポーツ、旅行等の疑似体験</a:t>
            </a: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先進の通信技術や認識技術などによる自動運転等の</a:t>
            </a:r>
            <a:r>
              <a:rPr kumimoji="1" lang="ja-JP" altLang="en-US" sz="1200" dirty="0" smtClean="0">
                <a:solidFill>
                  <a:schemeClr val="tx1"/>
                </a:solidFill>
                <a:latin typeface="Meiryo UI" panose="020B0604030504040204" pitchFamily="50" charset="-128"/>
                <a:ea typeface="Meiryo UI" panose="020B0604030504040204" pitchFamily="50" charset="-128"/>
              </a:rPr>
              <a:t>実用化</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395011" y="5007476"/>
            <a:ext cx="9109840" cy="360247"/>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先進技術の活用</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再生</a:t>
            </a:r>
            <a:r>
              <a:rPr kumimoji="1" lang="ja-JP" altLang="en-US" sz="1600" dirty="0" smtClean="0">
                <a:latin typeface="Meiryo UI" panose="020B0604030504040204" pitchFamily="50" charset="-128"/>
                <a:ea typeface="Meiryo UI" panose="020B0604030504040204" pitchFamily="50" charset="-128"/>
              </a:rPr>
              <a:t>医療、ロボット、</a:t>
            </a:r>
            <a:r>
              <a:rPr kumimoji="1" lang="en-US" altLang="ja-JP" sz="1600" dirty="0" smtClean="0">
                <a:latin typeface="Meiryo UI" panose="020B0604030504040204" pitchFamily="50" charset="-128"/>
                <a:ea typeface="Meiryo UI" panose="020B0604030504040204" pitchFamily="50" charset="-128"/>
              </a:rPr>
              <a:t>AI</a:t>
            </a:r>
            <a:r>
              <a:rPr kumimoji="1" lang="ja-JP" altLang="en-US" sz="1600" dirty="0" err="1" smtClean="0">
                <a:latin typeface="Meiryo UI" panose="020B0604030504040204" pitchFamily="50" charset="-128"/>
                <a:ea typeface="Meiryo UI" panose="020B0604030504040204" pitchFamily="50" charset="-128"/>
              </a:rPr>
              <a:t>、</a:t>
            </a:r>
            <a:r>
              <a:rPr kumimoji="1" lang="en-US" altLang="ja-JP" sz="1600" dirty="0" err="1" smtClean="0">
                <a:latin typeface="Meiryo UI" panose="020B0604030504040204" pitchFamily="50" charset="-128"/>
                <a:ea typeface="Meiryo UI" panose="020B0604030504040204" pitchFamily="50" charset="-128"/>
              </a:rPr>
              <a:t>IoT</a:t>
            </a:r>
            <a:r>
              <a:rPr kumimoji="1" lang="ja-JP" altLang="en-US" sz="1600" dirty="0" err="1"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VR</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AR</a:t>
            </a:r>
            <a:r>
              <a:rPr kumimoji="1" lang="ja-JP" altLang="en-US" sz="1600" dirty="0" err="1"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アンチエイジング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機能的な衰えの予防→心身に好影響</a:t>
            </a:r>
            <a:r>
              <a:rPr kumimoji="1" lang="en-US" altLang="ja-JP" sz="12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など</a:t>
            </a:r>
            <a:endParaRPr kumimoji="1" lang="ja-JP" altLang="en-US" sz="1600" dirty="0">
              <a:latin typeface="Meiryo UI" panose="020B0604030504040204" pitchFamily="50" charset="-128"/>
              <a:ea typeface="Meiryo UI" panose="020B0604030504040204" pitchFamily="50" charset="-128"/>
            </a:endParaRPr>
          </a:p>
        </p:txBody>
      </p:sp>
      <p:sp>
        <p:nvSpPr>
          <p:cNvPr id="48" name="角丸四角形 47"/>
          <p:cNvSpPr/>
          <p:nvPr/>
        </p:nvSpPr>
        <p:spPr>
          <a:xfrm>
            <a:off x="551333" y="3046356"/>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生活習慣病の予防</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49" name="角丸四角形 48"/>
          <p:cNvSpPr/>
          <p:nvPr/>
        </p:nvSpPr>
        <p:spPr>
          <a:xfrm>
            <a:off x="1277476"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早期発見</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早期</a:t>
            </a:r>
            <a:r>
              <a:rPr kumimoji="1" lang="ja-JP" altLang="en-US" sz="1200" dirty="0">
                <a:latin typeface="Meiryo UI" panose="020B0604030504040204" pitchFamily="50" charset="-128"/>
                <a:ea typeface="Meiryo UI" panose="020B0604030504040204" pitchFamily="50" charset="-128"/>
              </a:rPr>
              <a:t>治療</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50" name="角丸四角形 49"/>
          <p:cNvSpPr/>
          <p:nvPr/>
        </p:nvSpPr>
        <p:spPr>
          <a:xfrm>
            <a:off x="2005378"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歯と口の健康づくり</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51" name="角丸四角形 50"/>
          <p:cNvSpPr/>
          <p:nvPr/>
        </p:nvSpPr>
        <p:spPr>
          <a:xfrm>
            <a:off x="2731239" y="3043865"/>
            <a:ext cx="726142" cy="72143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kumimoji="1" lang="ja-JP" altLang="en-US" sz="1200" dirty="0" smtClean="0">
                <a:solidFill>
                  <a:schemeClr val="dk1"/>
                </a:solidFill>
                <a:latin typeface="Meiryo UI" panose="020B0604030504040204" pitchFamily="50" charset="-128"/>
                <a:ea typeface="Meiryo UI" panose="020B0604030504040204" pitchFamily="50" charset="-128"/>
              </a:rPr>
              <a:t>その他様々な</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健康</a:t>
            </a:r>
            <a:r>
              <a:rPr kumimoji="1" lang="ja-JP" altLang="en-US" sz="1200" dirty="0" smtClean="0">
                <a:latin typeface="Meiryo UI" panose="020B0604030504040204" pitchFamily="50" charset="-128"/>
                <a:ea typeface="Meiryo UI" panose="020B0604030504040204" pitchFamily="50" charset="-128"/>
              </a:rPr>
              <a:t>づくり</a:t>
            </a:r>
            <a:endParaRPr kumimoji="1" lang="ja-JP" altLang="en-US" sz="1200" dirty="0">
              <a:solidFill>
                <a:schemeClr val="dk1"/>
              </a:solidFill>
              <a:latin typeface="Meiryo UI" panose="020B0604030504040204" pitchFamily="50" charset="-128"/>
              <a:ea typeface="Meiryo UI" panose="020B0604030504040204" pitchFamily="50" charset="-128"/>
            </a:endParaRPr>
          </a:p>
        </p:txBody>
      </p:sp>
      <p:sp>
        <p:nvSpPr>
          <p:cNvPr id="26" name="二等辺三角形 25"/>
          <p:cNvSpPr/>
          <p:nvPr/>
        </p:nvSpPr>
        <p:spPr>
          <a:xfrm>
            <a:off x="4022548" y="4364619"/>
            <a:ext cx="1854766" cy="305442"/>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2EC53338-F363-404D-8FA4-47C6A626F5DE}"/>
              </a:ext>
            </a:extLst>
          </p:cNvPr>
          <p:cNvSpPr txBox="1"/>
          <p:nvPr/>
        </p:nvSpPr>
        <p:spPr>
          <a:xfrm>
            <a:off x="395010" y="4414985"/>
            <a:ext cx="9109841" cy="307777"/>
          </a:xfrm>
          <a:prstGeom prst="rect">
            <a:avLst/>
          </a:prstGeom>
          <a:noFill/>
        </p:spPr>
        <p:txBody>
          <a:bodyPr wrap="square" rIns="0" rtlCol="0">
            <a:spAutoFit/>
          </a:bodyPr>
          <a:lstStyle/>
          <a:p>
            <a:pPr algn="ctr" defTabSz="914400"/>
            <a:r>
              <a:rPr kumimoji="1"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先進技術を活用して、健康づくりや多様な活動につながる取組みをさらに充実・拡大</a:t>
            </a:r>
            <a:endPar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55373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5352</TotalTime>
  <Words>557</Words>
  <Application>Microsoft Office PowerPoint</Application>
  <PresentationFormat>A4 210 x 297 mm</PresentationFormat>
  <Paragraphs>291</Paragraphs>
  <Slides>11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Meiryo UI</vt:lpstr>
      <vt:lpstr>ＭＳ Ｐゴシック</vt:lpstr>
      <vt:lpstr>游ゴシック</vt:lpstr>
      <vt:lpstr>游ゴシック Light</vt:lpstr>
      <vt:lpstr>Arial</vt:lpstr>
      <vt:lpstr>Calibri</vt:lpstr>
      <vt:lpstr>Calibri Light</vt:lpstr>
      <vt:lpstr>Times New Roman</vt:lpstr>
      <vt:lpstr>Wingdings</vt:lpstr>
      <vt:lpstr>Office テーマ</vt:lpstr>
      <vt:lpstr>10歳若返りの整理について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昌功</dc:creator>
  <cp:lastModifiedBy>中谷　昌功</cp:lastModifiedBy>
  <cp:revision>273</cp:revision>
  <cp:lastPrinted>2019-04-04T06:51:31Z</cp:lastPrinted>
  <dcterms:created xsi:type="dcterms:W3CDTF">2019-01-08T04:10:35Z</dcterms:created>
  <dcterms:modified xsi:type="dcterms:W3CDTF">2019-04-11T05:47:27Z</dcterms:modified>
</cp:coreProperties>
</file>